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539" r:id="rId3"/>
    <p:sldId id="293" r:id="rId4"/>
    <p:sldId id="556" r:id="rId5"/>
    <p:sldId id="552" r:id="rId6"/>
    <p:sldId id="553" r:id="rId7"/>
    <p:sldId id="554" r:id="rId8"/>
    <p:sldId id="555" r:id="rId9"/>
    <p:sldId id="557" r:id="rId10"/>
    <p:sldId id="558" r:id="rId11"/>
    <p:sldId id="559" r:id="rId12"/>
    <p:sldId id="560" r:id="rId13"/>
    <p:sldId id="572" r:id="rId14"/>
    <p:sldId id="573" r:id="rId15"/>
    <p:sldId id="562" r:id="rId16"/>
    <p:sldId id="561" r:id="rId17"/>
    <p:sldId id="566" r:id="rId18"/>
    <p:sldId id="567" r:id="rId19"/>
    <p:sldId id="564" r:id="rId20"/>
    <p:sldId id="326" r:id="rId21"/>
    <p:sldId id="408" r:id="rId22"/>
    <p:sldId id="314" r:id="rId23"/>
    <p:sldId id="327" r:id="rId24"/>
    <p:sldId id="328" r:id="rId25"/>
    <p:sldId id="574" r:id="rId26"/>
    <p:sldId id="575" r:id="rId27"/>
    <p:sldId id="577" r:id="rId28"/>
    <p:sldId id="306" r:id="rId29"/>
    <p:sldId id="310" r:id="rId30"/>
    <p:sldId id="501" r:id="rId31"/>
    <p:sldId id="355" r:id="rId32"/>
    <p:sldId id="356" r:id="rId33"/>
    <p:sldId id="357" r:id="rId34"/>
    <p:sldId id="358" r:id="rId35"/>
    <p:sldId id="502" r:id="rId36"/>
    <p:sldId id="260" r:id="rId37"/>
    <p:sldId id="265" r:id="rId38"/>
    <p:sldId id="331" r:id="rId39"/>
    <p:sldId id="296"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Star Technique</a:t>
          </a:r>
          <a:endParaRPr lang="en-MY" sz="2700" kern="1200" dirty="0">
            <a:solidFill>
              <a:srgbClr val="CCCC99">
                <a:lumMod val="20000"/>
                <a:lumOff val="80000"/>
              </a:srgbClr>
            </a:solidFill>
            <a:latin typeface="Arial"/>
            <a:ea typeface="+mn-ea"/>
            <a:cs typeface="+mn-cs"/>
          </a:endParaRP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t>
        <a:bodyPr/>
        <a:lstStyle/>
        <a:p>
          <a:endParaRPr lang="en-MY"/>
        </a:p>
      </dgm:t>
    </dgm:pt>
    <dgm:pt modelId="{FAE22112-A562-49AF-B378-CB2555E190DC}" type="sibTrans" cxnId="{5C37A29E-F71B-417C-9055-0F55E47F6C0D}">
      <dgm:prSet/>
      <dgm:spPr/>
      <dgm:t>
        <a:bodyPr/>
        <a:lstStyle/>
        <a:p>
          <a:endParaRPr lang="en-MY"/>
        </a:p>
      </dgm:t>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t>
        <a:bodyPr/>
        <a:lstStyle/>
        <a:p>
          <a:endParaRPr lang="en-MY"/>
        </a:p>
      </dgm:t>
    </dgm:pt>
    <dgm:pt modelId="{44DB3515-30F6-44B3-AC45-D8C3BC3FC0E6}" type="sibTrans" cxnId="{F45F350C-FD4D-4E90-AE49-2C9BC409122F}">
      <dgm:prSet/>
      <dgm:spPr/>
      <dgm:t>
        <a:bodyPr/>
        <a:lstStyle/>
        <a:p>
          <a:endParaRPr lang="en-MY"/>
        </a:p>
      </dgm:t>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t>
        <a:bodyPr/>
        <a:lstStyle/>
        <a:p>
          <a:endParaRPr lang="en-MY"/>
        </a:p>
      </dgm:t>
    </dgm:pt>
    <dgm:pt modelId="{68AB55A6-C2CA-46DF-B8ED-595BD92A8801}" type="sibTrans" cxnId="{2BE0DB16-B1E6-4E03-B3E2-00688D0A501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CCC2B7D-D531-43B7-BAB8-3C45A83A90E2}" type="pres">
      <dgm:prSet presAssocID="{C3F47E38-73FB-465A-A3BB-80A263C6146E}" presName="parentText" presStyleLbl="node1" presStyleIdx="0" presStyleCnt="4">
        <dgm:presLayoutVars>
          <dgm:chMax val="0"/>
          <dgm:bulletEnabled val="1"/>
        </dgm:presLayoutVars>
      </dgm:prSet>
      <dgm:spPr>
        <a:xfrm>
          <a:off x="0" y="30332"/>
          <a:ext cx="6969968" cy="76752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1" presStyleCnt="4">
        <dgm:presLayoutVars>
          <dgm:chMax val="0"/>
          <dgm:bulletEnabled val="1"/>
        </dgm:presLayoutVars>
      </dgm:prSet>
      <dgm:spPr>
        <a:xfrm>
          <a:off x="0" y="915932"/>
          <a:ext cx="6969968" cy="76752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2" presStyleCnt="4">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3" presStyleCnt="4">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0" destOrd="0" parTransId="{82CF6716-7E88-4600-9231-B7A30D6898EA}" sibTransId="{12AF2AE0-44CE-4A8D-8B99-DDD2BAACD548}"/>
    <dgm:cxn modelId="{F45F350C-FD4D-4E90-AE49-2C9BC409122F}" srcId="{703D4D02-5513-427D-B6E9-B2E187EE0C3A}" destId="{CDF2D9A6-9C65-4CFD-B618-C3F040A93C03}" srcOrd="2" destOrd="0" parTransId="{FB4DB2ED-3706-474D-BE55-2B9AABE2AB36}" sibTransId="{44DB3515-30F6-44B3-AC45-D8C3BC3FC0E6}"/>
    <dgm:cxn modelId="{2BE0DB16-B1E6-4E03-B3E2-00688D0A5018}" srcId="{703D4D02-5513-427D-B6E9-B2E187EE0C3A}" destId="{93115997-7711-42F8-9528-488D439ECC0C}" srcOrd="3" destOrd="0" parTransId="{BC00A108-0817-42E2-9744-0EEFD076D10D}" sibTransId="{68AB55A6-C2CA-46DF-B8ED-595BD92A8801}"/>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1"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17E2BBD1-5CAF-410E-8630-2F5646013EA0}" type="presParOf" srcId="{CC8763B3-4621-4666-B669-3C5BA2A30DBE}" destId="{ACCC2B7D-D531-43B7-BAB8-3C45A83A90E2}" srcOrd="0" destOrd="0" presId="urn:microsoft.com/office/officeart/2005/8/layout/vList2"/>
    <dgm:cxn modelId="{93BECCE0-7BA1-4843-A118-26D51F7B6869}" type="presParOf" srcId="{CC8763B3-4621-4666-B669-3C5BA2A30DBE}" destId="{2C6AB3D0-7C27-43BD-812B-DB5606954AF9}" srcOrd="1" destOrd="0" presId="urn:microsoft.com/office/officeart/2005/8/layout/vList2"/>
    <dgm:cxn modelId="{07D99155-EF81-4B03-999A-8E60757545BB}" type="presParOf" srcId="{CC8763B3-4621-4666-B669-3C5BA2A30DBE}" destId="{94D2AA36-9349-4C35-805E-54948A94495C}" srcOrd="2" destOrd="0" presId="urn:microsoft.com/office/officeart/2005/8/layout/vList2"/>
    <dgm:cxn modelId="{AA82C5E1-FD5F-4060-B1AB-1EB026E5F9CA}" type="presParOf" srcId="{CC8763B3-4621-4666-B669-3C5BA2A30DBE}" destId="{061FA18E-A1B9-4714-94E8-827C48537C22}" srcOrd="3" destOrd="0" presId="urn:microsoft.com/office/officeart/2005/8/layout/vList2"/>
    <dgm:cxn modelId="{96D833A0-69FE-40A1-A518-D55C98862CCE}" type="presParOf" srcId="{CC8763B3-4621-4666-B669-3C5BA2A30DBE}" destId="{171F6DB2-A459-4661-9487-30F6D116E01C}" srcOrd="4" destOrd="0" presId="urn:microsoft.com/office/officeart/2005/8/layout/vList2"/>
    <dgm:cxn modelId="{B59452C7-0666-49D0-AA18-35F1223E21B9}" type="presParOf" srcId="{CC8763B3-4621-4666-B669-3C5BA2A30DBE}" destId="{486FEDF4-9259-46F6-9C10-AED231191551}" srcOrd="5" destOrd="0" presId="urn:microsoft.com/office/officeart/2005/8/layout/vList2"/>
    <dgm:cxn modelId="{1CF569B4-DACF-44B8-BF72-A519FEA2BF56}" type="presParOf" srcId="{CC8763B3-4621-4666-B669-3C5BA2A30DBE}" destId="{A3A6934E-7AC7-44C7-AA45-32B4D18841A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889CF824-5780-444B-88F5-3A03EE3DF65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Planning</a:t>
          </a:r>
          <a:endParaRPr lang="en-MY" sz="2700" kern="1200" dirty="0">
            <a:solidFill>
              <a:srgbClr val="CCCC99">
                <a:lumMod val="20000"/>
                <a:lumOff val="80000"/>
              </a:srgbClr>
            </a:solidFill>
            <a:latin typeface="Arial"/>
            <a:ea typeface="+mn-ea"/>
            <a:cs typeface="+mn-cs"/>
          </a:endParaRPr>
        </a:p>
      </dgm:t>
    </dgm:pt>
    <dgm:pt modelId="{8CB9A8F8-F925-471C-B494-A4786E8A4951}" type="parTrans" cxnId="{5C37A29E-F71B-417C-9055-0F55E47F6C0D}">
      <dgm:prSet/>
      <dgm:spPr/>
      <dgm:t>
        <a:bodyPr/>
        <a:lstStyle/>
        <a:p>
          <a:endParaRPr lang="en-MY"/>
        </a:p>
      </dgm:t>
    </dgm:pt>
    <dgm:pt modelId="{FAE22112-A562-49AF-B378-CB2555E190DC}" type="sibTrans" cxnId="{5C37A29E-F71B-417C-9055-0F55E47F6C0D}">
      <dgm:prSet/>
      <dgm:spPr/>
      <dgm:t>
        <a:bodyPr/>
        <a:lstStyle/>
        <a:p>
          <a:endParaRPr lang="en-MY"/>
        </a:p>
      </dgm:t>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t>
        <a:bodyPr/>
        <a:lstStyle/>
        <a:p>
          <a:endParaRPr lang="en-MY"/>
        </a:p>
      </dgm:t>
    </dgm:pt>
    <dgm:pt modelId="{44DB3515-30F6-44B3-AC45-D8C3BC3FC0E6}" type="sibTrans" cxnId="{F45F350C-FD4D-4E90-AE49-2C9BC409122F}">
      <dgm:prSet/>
      <dgm:spPr/>
      <dgm:t>
        <a:bodyPr/>
        <a:lstStyle/>
        <a:p>
          <a:endParaRPr lang="en-MY"/>
        </a:p>
      </dgm:t>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t>
        <a:bodyPr/>
        <a:lstStyle/>
        <a:p>
          <a:endParaRPr lang="en-MY"/>
        </a:p>
      </dgm:t>
    </dgm:pt>
    <dgm:pt modelId="{68AB55A6-C2CA-46DF-B8ED-595BD92A8801}" type="sibTrans" cxnId="{2BE0DB16-B1E6-4E03-B3E2-00688D0A501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CCC2B7D-D531-43B7-BAB8-3C45A83A90E2}" type="pres">
      <dgm:prSet presAssocID="{C3F47E38-73FB-465A-A3BB-80A263C6146E}" presName="parentText" presStyleLbl="node1" presStyleIdx="0" presStyleCnt="4">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1" presStyleCnt="4">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2" presStyleCnt="4">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3" presStyleCnt="4">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0" destOrd="0" parTransId="{82CF6716-7E88-4600-9231-B7A30D6898EA}" sibTransId="{12AF2AE0-44CE-4A8D-8B99-DDD2BAACD548}"/>
    <dgm:cxn modelId="{F45F350C-FD4D-4E90-AE49-2C9BC409122F}" srcId="{703D4D02-5513-427D-B6E9-B2E187EE0C3A}" destId="{CDF2D9A6-9C65-4CFD-B618-C3F040A93C03}" srcOrd="2" destOrd="0" parTransId="{FB4DB2ED-3706-474D-BE55-2B9AABE2AB36}" sibTransId="{44DB3515-30F6-44B3-AC45-D8C3BC3FC0E6}"/>
    <dgm:cxn modelId="{2BE0DB16-B1E6-4E03-B3E2-00688D0A5018}" srcId="{703D4D02-5513-427D-B6E9-B2E187EE0C3A}" destId="{93115997-7711-42F8-9528-488D439ECC0C}" srcOrd="3" destOrd="0" parTransId="{BC00A108-0817-42E2-9744-0EEFD076D10D}" sibTransId="{68AB55A6-C2CA-46DF-B8ED-595BD92A8801}"/>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1"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17E2BBD1-5CAF-410E-8630-2F5646013EA0}" type="presParOf" srcId="{CC8763B3-4621-4666-B669-3C5BA2A30DBE}" destId="{ACCC2B7D-D531-43B7-BAB8-3C45A83A90E2}" srcOrd="0" destOrd="0" presId="urn:microsoft.com/office/officeart/2005/8/layout/vList2"/>
    <dgm:cxn modelId="{93BECCE0-7BA1-4843-A118-26D51F7B6869}" type="presParOf" srcId="{CC8763B3-4621-4666-B669-3C5BA2A30DBE}" destId="{2C6AB3D0-7C27-43BD-812B-DB5606954AF9}" srcOrd="1" destOrd="0" presId="urn:microsoft.com/office/officeart/2005/8/layout/vList2"/>
    <dgm:cxn modelId="{07D99155-EF81-4B03-999A-8E60757545BB}" type="presParOf" srcId="{CC8763B3-4621-4666-B669-3C5BA2A30DBE}" destId="{94D2AA36-9349-4C35-805E-54948A94495C}" srcOrd="2" destOrd="0" presId="urn:microsoft.com/office/officeart/2005/8/layout/vList2"/>
    <dgm:cxn modelId="{AA82C5E1-FD5F-4060-B1AB-1EB026E5F9CA}" type="presParOf" srcId="{CC8763B3-4621-4666-B669-3C5BA2A30DBE}" destId="{061FA18E-A1B9-4714-94E8-827C48537C22}" srcOrd="3" destOrd="0" presId="urn:microsoft.com/office/officeart/2005/8/layout/vList2"/>
    <dgm:cxn modelId="{96D833A0-69FE-40A1-A518-D55C98862CCE}" type="presParOf" srcId="{CC8763B3-4621-4666-B669-3C5BA2A30DBE}" destId="{171F6DB2-A459-4661-9487-30F6D116E01C}" srcOrd="4" destOrd="0" presId="urn:microsoft.com/office/officeart/2005/8/layout/vList2"/>
    <dgm:cxn modelId="{B59452C7-0666-49D0-AA18-35F1223E21B9}" type="presParOf" srcId="{CC8763B3-4621-4666-B669-3C5BA2A30DBE}" destId="{486FEDF4-9259-46F6-9C10-AED231191551}" srcOrd="5" destOrd="0" presId="urn:microsoft.com/office/officeart/2005/8/layout/vList2"/>
    <dgm:cxn modelId="{1CF569B4-DACF-44B8-BF72-A519FEA2BF56}" type="presParOf" srcId="{CC8763B3-4621-4666-B669-3C5BA2A30DBE}" destId="{A3A6934E-7AC7-44C7-AA45-32B4D18841A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t>
        <a:bodyPr/>
        <a:lstStyle/>
        <a:p>
          <a:endParaRPr lang="en-MY"/>
        </a:p>
      </dgm:t>
    </dgm:pt>
    <dgm:pt modelId="{FAE22112-A562-49AF-B378-CB2555E190DC}" type="sibTrans" cxnId="{5C37A29E-F71B-417C-9055-0F55E47F6C0D}">
      <dgm:prSet/>
      <dgm:spPr/>
      <dgm:t>
        <a:bodyPr/>
        <a:lstStyle/>
        <a:p>
          <a:endParaRPr lang="en-MY"/>
        </a:p>
      </dgm:t>
    </dgm:pt>
    <dgm:pt modelId="{CDF2D9A6-9C65-4CFD-B618-C3F040A93C0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Roles</a:t>
          </a:r>
          <a:endParaRPr lang="en-MY" sz="2700" kern="1200" dirty="0">
            <a:solidFill>
              <a:srgbClr val="CCCC99">
                <a:lumMod val="20000"/>
                <a:lumOff val="80000"/>
              </a:srgbClr>
            </a:solidFill>
            <a:latin typeface="Arial"/>
            <a:ea typeface="+mn-ea"/>
            <a:cs typeface="+mn-cs"/>
          </a:endParaRPr>
        </a:p>
      </dgm:t>
    </dgm:pt>
    <dgm:pt modelId="{FB4DB2ED-3706-474D-BE55-2B9AABE2AB36}" type="parTrans" cxnId="{F45F350C-FD4D-4E90-AE49-2C9BC409122F}">
      <dgm:prSet/>
      <dgm:spPr/>
      <dgm:t>
        <a:bodyPr/>
        <a:lstStyle/>
        <a:p>
          <a:endParaRPr lang="en-MY"/>
        </a:p>
      </dgm:t>
    </dgm:pt>
    <dgm:pt modelId="{44DB3515-30F6-44B3-AC45-D8C3BC3FC0E6}" type="sibTrans" cxnId="{F45F350C-FD4D-4E90-AE49-2C9BC409122F}">
      <dgm:prSet/>
      <dgm:spPr/>
      <dgm:t>
        <a:bodyPr/>
        <a:lstStyle/>
        <a:p>
          <a:endParaRPr lang="en-MY"/>
        </a:p>
      </dgm:t>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t>
        <a:bodyPr/>
        <a:lstStyle/>
        <a:p>
          <a:endParaRPr lang="en-MY"/>
        </a:p>
      </dgm:t>
    </dgm:pt>
    <dgm:pt modelId="{68AB55A6-C2CA-46DF-B8ED-595BD92A8801}" type="sibTrans" cxnId="{2BE0DB16-B1E6-4E03-B3E2-00688D0A501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CCC2B7D-D531-43B7-BAB8-3C45A83A90E2}" type="pres">
      <dgm:prSet presAssocID="{C3F47E38-73FB-465A-A3BB-80A263C6146E}" presName="parentText" presStyleLbl="node1" presStyleIdx="0" presStyleCnt="4">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1" presStyleCnt="4">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2" presStyleCnt="4">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3" presStyleCnt="4">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0" destOrd="0" parTransId="{82CF6716-7E88-4600-9231-B7A30D6898EA}" sibTransId="{12AF2AE0-44CE-4A8D-8B99-DDD2BAACD548}"/>
    <dgm:cxn modelId="{F45F350C-FD4D-4E90-AE49-2C9BC409122F}" srcId="{703D4D02-5513-427D-B6E9-B2E187EE0C3A}" destId="{CDF2D9A6-9C65-4CFD-B618-C3F040A93C03}" srcOrd="2" destOrd="0" parTransId="{FB4DB2ED-3706-474D-BE55-2B9AABE2AB36}" sibTransId="{44DB3515-30F6-44B3-AC45-D8C3BC3FC0E6}"/>
    <dgm:cxn modelId="{2BE0DB16-B1E6-4E03-B3E2-00688D0A5018}" srcId="{703D4D02-5513-427D-B6E9-B2E187EE0C3A}" destId="{93115997-7711-42F8-9528-488D439ECC0C}" srcOrd="3" destOrd="0" parTransId="{BC00A108-0817-42E2-9744-0EEFD076D10D}" sibTransId="{68AB55A6-C2CA-46DF-B8ED-595BD92A8801}"/>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1"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17E2BBD1-5CAF-410E-8630-2F5646013EA0}" type="presParOf" srcId="{CC8763B3-4621-4666-B669-3C5BA2A30DBE}" destId="{ACCC2B7D-D531-43B7-BAB8-3C45A83A90E2}" srcOrd="0" destOrd="0" presId="urn:microsoft.com/office/officeart/2005/8/layout/vList2"/>
    <dgm:cxn modelId="{93BECCE0-7BA1-4843-A118-26D51F7B6869}" type="presParOf" srcId="{CC8763B3-4621-4666-B669-3C5BA2A30DBE}" destId="{2C6AB3D0-7C27-43BD-812B-DB5606954AF9}" srcOrd="1" destOrd="0" presId="urn:microsoft.com/office/officeart/2005/8/layout/vList2"/>
    <dgm:cxn modelId="{07D99155-EF81-4B03-999A-8E60757545BB}" type="presParOf" srcId="{CC8763B3-4621-4666-B669-3C5BA2A30DBE}" destId="{94D2AA36-9349-4C35-805E-54948A94495C}" srcOrd="2" destOrd="0" presId="urn:microsoft.com/office/officeart/2005/8/layout/vList2"/>
    <dgm:cxn modelId="{AA82C5E1-FD5F-4060-B1AB-1EB026E5F9CA}" type="presParOf" srcId="{CC8763B3-4621-4666-B669-3C5BA2A30DBE}" destId="{061FA18E-A1B9-4714-94E8-827C48537C22}" srcOrd="3" destOrd="0" presId="urn:microsoft.com/office/officeart/2005/8/layout/vList2"/>
    <dgm:cxn modelId="{96D833A0-69FE-40A1-A518-D55C98862CCE}" type="presParOf" srcId="{CC8763B3-4621-4666-B669-3C5BA2A30DBE}" destId="{171F6DB2-A459-4661-9487-30F6D116E01C}" srcOrd="4" destOrd="0" presId="urn:microsoft.com/office/officeart/2005/8/layout/vList2"/>
    <dgm:cxn modelId="{B59452C7-0666-49D0-AA18-35F1223E21B9}" type="presParOf" srcId="{CC8763B3-4621-4666-B669-3C5BA2A30DBE}" destId="{486FEDF4-9259-46F6-9C10-AED231191551}" srcOrd="5" destOrd="0" presId="urn:microsoft.com/office/officeart/2005/8/layout/vList2"/>
    <dgm:cxn modelId="{1CF569B4-DACF-44B8-BF72-A519FEA2BF56}" type="presParOf" srcId="{CC8763B3-4621-4666-B669-3C5BA2A30DBE}" destId="{A3A6934E-7AC7-44C7-AA45-32B4D18841A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sp:txBody>
      <dsp:txXfrm>
        <a:off x="40209" y="3869429"/>
        <a:ext cx="6904358"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C2B7D-D531-43B7-BAB8-3C45A83A90E2}">
      <dsp:nvSpPr>
        <dsp:cNvPr id="0" name=""/>
        <dsp:cNvSpPr/>
      </dsp:nvSpPr>
      <dsp:spPr>
        <a:xfrm>
          <a:off x="0" y="30332"/>
          <a:ext cx="6969968" cy="7675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Star Technique</a:t>
          </a:r>
          <a:endParaRPr lang="en-MY" sz="2700" kern="1200" dirty="0">
            <a:solidFill>
              <a:srgbClr val="CCCC99">
                <a:lumMod val="20000"/>
                <a:lumOff val="80000"/>
              </a:srgbClr>
            </a:solidFill>
            <a:latin typeface="Arial"/>
            <a:ea typeface="+mn-ea"/>
            <a:cs typeface="+mn-cs"/>
          </a:endParaRPr>
        </a:p>
      </dsp:txBody>
      <dsp:txXfrm>
        <a:off x="37467" y="67799"/>
        <a:ext cx="6895034" cy="692586"/>
      </dsp:txXfrm>
    </dsp:sp>
    <dsp:sp modelId="{94D2AA36-9349-4C35-805E-54948A94495C}">
      <dsp:nvSpPr>
        <dsp:cNvPr id="0" name=""/>
        <dsp:cNvSpPr/>
      </dsp:nvSpPr>
      <dsp:spPr>
        <a:xfrm>
          <a:off x="0" y="915932"/>
          <a:ext cx="6969968" cy="76752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7467" y="953399"/>
        <a:ext cx="6895034" cy="692586"/>
      </dsp:txXfrm>
    </dsp:sp>
    <dsp:sp modelId="{171F6DB2-A459-4661-9487-30F6D116E01C}">
      <dsp:nvSpPr>
        <dsp:cNvPr id="0" name=""/>
        <dsp:cNvSpPr/>
      </dsp:nvSpPr>
      <dsp:spPr>
        <a:xfrm>
          <a:off x="0" y="1801532"/>
          <a:ext cx="6969968" cy="76752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7467" y="1838999"/>
        <a:ext cx="6895034" cy="692586"/>
      </dsp:txXfrm>
    </dsp:sp>
    <dsp:sp modelId="{A3A6934E-7AC7-44C7-AA45-32B4D18841A4}">
      <dsp:nvSpPr>
        <dsp:cNvPr id="0" name=""/>
        <dsp:cNvSpPr/>
      </dsp:nvSpPr>
      <dsp:spPr>
        <a:xfrm>
          <a:off x="0" y="2687132"/>
          <a:ext cx="6969968" cy="76752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7467" y="2724599"/>
        <a:ext cx="6895034" cy="692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C2B7D-D531-43B7-BAB8-3C45A83A90E2}">
      <dsp:nvSpPr>
        <dsp:cNvPr id="0" name=""/>
        <dsp:cNvSpPr/>
      </dsp:nvSpPr>
      <dsp:spPr>
        <a:xfrm>
          <a:off x="0" y="17351"/>
          <a:ext cx="6609928" cy="69264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3812" y="51163"/>
        <a:ext cx="6542304" cy="625016"/>
      </dsp:txXfrm>
    </dsp:sp>
    <dsp:sp modelId="{94D2AA36-9349-4C35-805E-54948A94495C}">
      <dsp:nvSpPr>
        <dsp:cNvPr id="0" name=""/>
        <dsp:cNvSpPr/>
      </dsp:nvSpPr>
      <dsp:spPr>
        <a:xfrm>
          <a:off x="0" y="816552"/>
          <a:ext cx="6609928" cy="69264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Planning</a:t>
          </a:r>
          <a:endParaRPr lang="en-MY" sz="2700" kern="1200" dirty="0">
            <a:solidFill>
              <a:srgbClr val="CCCC99">
                <a:lumMod val="20000"/>
                <a:lumOff val="80000"/>
              </a:srgbClr>
            </a:solidFill>
            <a:latin typeface="Arial"/>
            <a:ea typeface="+mn-ea"/>
            <a:cs typeface="+mn-cs"/>
          </a:endParaRPr>
        </a:p>
      </dsp:txBody>
      <dsp:txXfrm>
        <a:off x="33812" y="850364"/>
        <a:ext cx="6542304" cy="625016"/>
      </dsp:txXfrm>
    </dsp:sp>
    <dsp:sp modelId="{171F6DB2-A459-4661-9487-30F6D116E01C}">
      <dsp:nvSpPr>
        <dsp:cNvPr id="0" name=""/>
        <dsp:cNvSpPr/>
      </dsp:nvSpPr>
      <dsp:spPr>
        <a:xfrm>
          <a:off x="0" y="1615752"/>
          <a:ext cx="6609928" cy="69264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3812" y="1649564"/>
        <a:ext cx="6542304" cy="625016"/>
      </dsp:txXfrm>
    </dsp:sp>
    <dsp:sp modelId="{A3A6934E-7AC7-44C7-AA45-32B4D18841A4}">
      <dsp:nvSpPr>
        <dsp:cNvPr id="0" name=""/>
        <dsp:cNvSpPr/>
      </dsp:nvSpPr>
      <dsp:spPr>
        <a:xfrm>
          <a:off x="0" y="2414952"/>
          <a:ext cx="6609928" cy="69264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3812" y="2448764"/>
        <a:ext cx="6542304" cy="6250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C2B7D-D531-43B7-BAB8-3C45A83A90E2}">
      <dsp:nvSpPr>
        <dsp:cNvPr id="0" name=""/>
        <dsp:cNvSpPr/>
      </dsp:nvSpPr>
      <dsp:spPr>
        <a:xfrm>
          <a:off x="0" y="11595"/>
          <a:ext cx="6393904" cy="71136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4726" y="46321"/>
        <a:ext cx="6324452" cy="641908"/>
      </dsp:txXfrm>
    </dsp:sp>
    <dsp:sp modelId="{94D2AA36-9349-4C35-805E-54948A94495C}">
      <dsp:nvSpPr>
        <dsp:cNvPr id="0" name=""/>
        <dsp:cNvSpPr/>
      </dsp:nvSpPr>
      <dsp:spPr>
        <a:xfrm>
          <a:off x="0" y="832395"/>
          <a:ext cx="6393904" cy="71136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4726" y="867121"/>
        <a:ext cx="6324452" cy="641908"/>
      </dsp:txXfrm>
    </dsp:sp>
    <dsp:sp modelId="{171F6DB2-A459-4661-9487-30F6D116E01C}">
      <dsp:nvSpPr>
        <dsp:cNvPr id="0" name=""/>
        <dsp:cNvSpPr/>
      </dsp:nvSpPr>
      <dsp:spPr>
        <a:xfrm>
          <a:off x="0" y="1653195"/>
          <a:ext cx="6393904" cy="71136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Roles</a:t>
          </a:r>
          <a:endParaRPr lang="en-MY" sz="2700" kern="1200" dirty="0">
            <a:solidFill>
              <a:srgbClr val="CCCC99">
                <a:lumMod val="20000"/>
                <a:lumOff val="80000"/>
              </a:srgbClr>
            </a:solidFill>
            <a:latin typeface="Arial"/>
            <a:ea typeface="+mn-ea"/>
            <a:cs typeface="+mn-cs"/>
          </a:endParaRPr>
        </a:p>
      </dsp:txBody>
      <dsp:txXfrm>
        <a:off x="34726" y="1687921"/>
        <a:ext cx="6324452" cy="641908"/>
      </dsp:txXfrm>
    </dsp:sp>
    <dsp:sp modelId="{A3A6934E-7AC7-44C7-AA45-32B4D18841A4}">
      <dsp:nvSpPr>
        <dsp:cNvPr id="0" name=""/>
        <dsp:cNvSpPr/>
      </dsp:nvSpPr>
      <dsp:spPr>
        <a:xfrm>
          <a:off x="0" y="2473995"/>
          <a:ext cx="6393904" cy="71136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4726" y="2508721"/>
        <a:ext cx="6324452" cy="6419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691680" y="1234266"/>
            <a:ext cx="7452320" cy="2209800"/>
          </a:xfrm>
        </p:spPr>
        <p:txBody>
          <a:bodyPr/>
          <a:lstStyle/>
          <a:p>
            <a:r>
              <a:rPr lang="en-MY" sz="4600" dirty="0"/>
              <a:t>STRATEGIC GLOBAL HUMAN RESOURCES - VIII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26178266"/>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911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98C6D864-6A1E-4CA9-84B8-9A916B2F6EA5}"/>
              </a:ext>
            </a:extLst>
          </p:cNvPr>
          <p:cNvSpPr>
            <a:spLocks noGrp="1"/>
          </p:cNvSpPr>
          <p:nvPr>
            <p:ph idx="1"/>
          </p:nvPr>
        </p:nvSpPr>
        <p:spPr/>
        <p:txBody>
          <a:bodyPr/>
          <a:lstStyle/>
          <a:p>
            <a:pPr marL="0" indent="0">
              <a:buNone/>
            </a:pPr>
            <a:r>
              <a:rPr lang="en-MY" dirty="0"/>
              <a:t>Measures of HR deliverable are taken directly from the workforce scorecard, Workforce Success, Workforce </a:t>
            </a:r>
            <a:r>
              <a:rPr lang="en-MY" dirty="0" err="1"/>
              <a:t>Behaviors</a:t>
            </a:r>
            <a:r>
              <a:rPr lang="en-MY" dirty="0"/>
              <a:t>, Workforce Competencies, and Workforce Minds et, which is intended to demonstrate that line and HR managers need to be held accountable from the same outcomes.</a:t>
            </a:r>
          </a:p>
        </p:txBody>
      </p:sp>
    </p:spTree>
    <p:extLst>
      <p:ext uri="{BB962C8B-B14F-4D97-AF65-F5344CB8AC3E}">
        <p14:creationId xmlns:p14="http://schemas.microsoft.com/office/powerpoint/2010/main" val="1834876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1D6-BD6B-4AA8-B0A9-7C51D29A3BC3}"/>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11375EB4-DBD1-47CE-9193-211F02664A82}"/>
              </a:ext>
            </a:extLst>
          </p:cNvPr>
          <p:cNvSpPr>
            <a:spLocks noGrp="1"/>
          </p:cNvSpPr>
          <p:nvPr>
            <p:ph idx="1"/>
          </p:nvPr>
        </p:nvSpPr>
        <p:spPr/>
        <p:txBody>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val="3835433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3F49-302A-4AE0-94AF-2DF06232CCD8}"/>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FA7F6266-0F2B-48B3-936A-B1B65BCF9073}"/>
              </a:ext>
            </a:extLst>
          </p:cNvPr>
          <p:cNvSpPr>
            <a:spLocks noGrp="1"/>
          </p:cNvSpPr>
          <p:nvPr>
            <p:ph idx="1"/>
          </p:nvPr>
        </p:nvSpPr>
        <p:spPr>
          <a:xfrm>
            <a:off x="685800" y="1556792"/>
            <a:ext cx="8134672" cy="4530725"/>
          </a:xfrm>
        </p:spPr>
        <p:txBody>
          <a:bodyPr/>
          <a:lstStyle/>
          <a:p>
            <a:r>
              <a:rPr lang="en-MY"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val="2201112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E06-7D10-4ABB-833F-2F59FD29AFC2}"/>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9C12123C-026B-4387-95C3-7D33058B890C}"/>
              </a:ext>
            </a:extLst>
          </p:cNvPr>
          <p:cNvSpPr>
            <a:spLocks noGrp="1"/>
          </p:cNvSpPr>
          <p:nvPr>
            <p:ph idx="1"/>
          </p:nvPr>
        </p:nvSpPr>
        <p:spPr>
          <a:xfrm>
            <a:off x="685800" y="1556792"/>
            <a:ext cx="8206680" cy="4530725"/>
          </a:xfrm>
        </p:spPr>
        <p:txBody>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val="186311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4989-1A57-4B12-A600-975A034662AA}"/>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96E004A-BBD6-4AF7-9919-47A88D8398D8}"/>
              </a:ext>
            </a:extLst>
          </p:cNvPr>
          <p:cNvSpPr>
            <a:spLocks noGrp="1"/>
          </p:cNvSpPr>
          <p:nvPr>
            <p:ph idx="1"/>
          </p:nvPr>
        </p:nvSpPr>
        <p:spPr>
          <a:xfrm>
            <a:off x="685800" y="1628800"/>
            <a:ext cx="7772400" cy="4530725"/>
          </a:xfrm>
        </p:spPr>
        <p:txBody>
          <a:bodyPr/>
          <a:lstStyle/>
          <a:p>
            <a:pPr marL="0" indent="0">
              <a:buNone/>
            </a:pPr>
            <a:r>
              <a:rPr lang="en-MY" dirty="0"/>
              <a:t>Designing and implementing strategically aligned </a:t>
            </a:r>
            <a:r>
              <a:rPr lang="en-MY" dirty="0" err="1"/>
              <a:t>worldclass</a:t>
            </a:r>
            <a:r>
              <a:rPr lang="en-MY" dirty="0"/>
              <a:t> HR management policies and practices with the business values</a:t>
            </a:r>
          </a:p>
          <a:p>
            <a:r>
              <a:rPr lang="en-MY" dirty="0"/>
              <a:t>Acceptance per offer ratio</a:t>
            </a:r>
          </a:p>
          <a:p>
            <a:r>
              <a:rPr lang="en-MY" dirty="0"/>
              <a:t>Number of applicants contacted compared with those reporting for job interviews</a:t>
            </a:r>
          </a:p>
          <a:p>
            <a:r>
              <a:rPr lang="en-MY" dirty="0"/>
              <a:t>Time to fill a job or Cost of filling a job</a:t>
            </a:r>
          </a:p>
          <a:p>
            <a:r>
              <a:rPr lang="en-MY" dirty="0"/>
              <a:t>Percent of jobs filled with candidates on succession plan</a:t>
            </a:r>
          </a:p>
          <a:p>
            <a:r>
              <a:rPr lang="en-MY" dirty="0"/>
              <a:t>Percent of “A” positions filled with “A” players</a:t>
            </a:r>
          </a:p>
        </p:txBody>
      </p:sp>
    </p:spTree>
    <p:extLst>
      <p:ext uri="{BB962C8B-B14F-4D97-AF65-F5344CB8AC3E}">
        <p14:creationId xmlns:p14="http://schemas.microsoft.com/office/powerpoint/2010/main" val="1162082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7D0-E79C-4E56-A5E7-E9E4DA0CE036}"/>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C17D0D3-FDB2-4826-8F95-1A871903EBFB}"/>
              </a:ext>
            </a:extLst>
          </p:cNvPr>
          <p:cNvSpPr>
            <a:spLocks noGrp="1"/>
          </p:cNvSpPr>
          <p:nvPr>
            <p:ph idx="1"/>
          </p:nvPr>
        </p:nvSpPr>
        <p:spPr>
          <a:xfrm>
            <a:off x="685800" y="1628800"/>
            <a:ext cx="8001000" cy="4530725"/>
          </a:xfrm>
        </p:spPr>
        <p:txBody>
          <a:bodyPr/>
          <a:lstStyle/>
          <a:p>
            <a:r>
              <a:rPr lang="en-MY" sz="2800" dirty="0"/>
              <a:t>Selection Ratio: number of qualified applicants per hire</a:t>
            </a:r>
          </a:p>
          <a:p>
            <a:r>
              <a:rPr lang="en-MY" sz="2800" dirty="0"/>
              <a:t>Ratio of backup talent (number of prepared backups in place for top “X” jobs)</a:t>
            </a:r>
          </a:p>
          <a:p>
            <a:r>
              <a:rPr lang="en-MY" dirty="0"/>
              <a:t>Exit rate of “C” players in “A” positions</a:t>
            </a:r>
          </a:p>
          <a:p>
            <a:r>
              <a:rPr lang="en-MY" dirty="0"/>
              <a:t>Percent “A” players promoted per year</a:t>
            </a:r>
          </a:p>
          <a:p>
            <a:r>
              <a:rPr lang="en-MY" dirty="0"/>
              <a:t>Percent of employee in “C” positions with temporary (outsourced) contracts</a:t>
            </a:r>
          </a:p>
          <a:p>
            <a:r>
              <a:rPr lang="en-MY" dirty="0"/>
              <a:t>Percent of new hires selected based on the results of a validated selection test</a:t>
            </a:r>
          </a:p>
          <a:p>
            <a:r>
              <a:rPr lang="en-MY" dirty="0"/>
              <a:t>Percent of the workforce</a:t>
            </a:r>
          </a:p>
        </p:txBody>
      </p:sp>
    </p:spTree>
    <p:extLst>
      <p:ext uri="{BB962C8B-B14F-4D97-AF65-F5344CB8AC3E}">
        <p14:creationId xmlns:p14="http://schemas.microsoft.com/office/powerpoint/2010/main" val="219532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E6BC-B272-49CA-9797-03239D98CB6C}"/>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EDC119BC-1A20-4675-BB70-6329FD77AB93}"/>
              </a:ext>
            </a:extLst>
          </p:cNvPr>
          <p:cNvSpPr>
            <a:spLocks noGrp="1"/>
          </p:cNvSpPr>
          <p:nvPr>
            <p:ph idx="1"/>
          </p:nvPr>
        </p:nvSpPr>
        <p:spPr/>
        <p:txBody>
          <a:bodyPr/>
          <a:lstStyle/>
          <a:p>
            <a:pPr marL="0" indent="0">
              <a:buNone/>
            </a:pPr>
            <a:r>
              <a:rPr lang="en-MY"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val="83566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1D33-B590-4013-9662-5CA864C53C8F}"/>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1371AC96-702B-4874-964E-9212CB437B3D}"/>
              </a:ext>
            </a:extLst>
          </p:cNvPr>
          <p:cNvSpPr>
            <a:spLocks noGrp="1"/>
          </p:cNvSpPr>
          <p:nvPr>
            <p:ph idx="1"/>
          </p:nvPr>
        </p:nvSpPr>
        <p:spPr>
          <a:xfrm>
            <a:off x="914400" y="1600201"/>
            <a:ext cx="7772400" cy="4493096"/>
          </a:xfrm>
        </p:spPr>
        <p:txBody>
          <a:bodyPr/>
          <a:lstStyle/>
          <a:p>
            <a:r>
              <a:rPr lang="en-MY" sz="2400" dirty="0"/>
              <a:t>HR managers’ ratings on validated 360 degree competency-assessment tool</a:t>
            </a:r>
          </a:p>
          <a:p>
            <a:r>
              <a:rPr lang="en-MY" sz="24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val="1228472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374C-A0F2-426A-A59F-02F2A024E245}"/>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CF44418B-C1E5-4456-83A5-CEE1A1E1F821}"/>
              </a:ext>
            </a:extLst>
          </p:cNvPr>
          <p:cNvSpPr>
            <a:spLocks noGrp="1"/>
          </p:cNvSpPr>
          <p:nvPr>
            <p:ph idx="1"/>
          </p:nvPr>
        </p:nvSpPr>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val="24214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06F3DEC1-5B26-404F-A4D1-8847F6F9C454}"/>
              </a:ext>
            </a:extLst>
          </p:cNvPr>
          <p:cNvSpPr>
            <a:spLocks noGrp="1"/>
          </p:cNvSpPr>
          <p:nvPr>
            <p:ph idx="1"/>
          </p:nvPr>
        </p:nvSpPr>
        <p:spPr/>
        <p:txBody>
          <a:bodyPr/>
          <a:lstStyle/>
          <a:p>
            <a:pPr marL="0" indent="0">
              <a:buNone/>
            </a:pPr>
            <a:r>
              <a:rPr lang="en-MY" dirty="0"/>
              <a:t>Which of the following HR metrics is used to measure the efficiency of the recruiting process?	</a:t>
            </a:r>
          </a:p>
          <a:p>
            <a:pPr marL="0" indent="0">
              <a:buNone/>
            </a:pPr>
            <a:endParaRPr lang="en-MY" dirty="0"/>
          </a:p>
          <a:p>
            <a:pPr marL="514350" indent="-514350">
              <a:buFont typeface="+mj-lt"/>
              <a:buAutoNum type="alphaUcPeriod"/>
            </a:pPr>
            <a:r>
              <a:rPr lang="en-MY" dirty="0"/>
              <a:t>HR expense factor	</a:t>
            </a:r>
          </a:p>
          <a:p>
            <a:pPr marL="514350" indent="-514350">
              <a:buFont typeface="+mj-lt"/>
              <a:buAutoNum type="alphaUcPeriod"/>
            </a:pPr>
            <a:r>
              <a:rPr lang="en-MY" dirty="0"/>
              <a:t>Time to fill	</a:t>
            </a:r>
          </a:p>
          <a:p>
            <a:pPr marL="514350" indent="-514350">
              <a:buFont typeface="+mj-lt"/>
              <a:buAutoNum type="alphaUcPeriod"/>
            </a:pPr>
            <a:r>
              <a:rPr lang="en-MY" dirty="0"/>
              <a:t>Turnover costs	</a:t>
            </a:r>
          </a:p>
          <a:p>
            <a:pPr marL="514350" indent="-514350">
              <a:buFont typeface="+mj-lt"/>
              <a:buAutoNum type="alphaUcPeriod"/>
            </a:pPr>
            <a:r>
              <a:rPr lang="en-MY" dirty="0"/>
              <a:t>Vacancy costs</a:t>
            </a:r>
          </a:p>
          <a:p>
            <a:pPr marL="0" indent="0">
              <a:buNone/>
            </a:pPr>
            <a:endParaRPr lang="en-MY" dirty="0"/>
          </a:p>
        </p:txBody>
      </p:sp>
    </p:spTree>
    <p:extLst>
      <p:ext uri="{BB962C8B-B14F-4D97-AF65-F5344CB8AC3E}">
        <p14:creationId xmlns:p14="http://schemas.microsoft.com/office/powerpoint/2010/main" val="567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9199ECF0-5595-474F-8E62-078687CC167F}"/>
              </a:ext>
            </a:extLst>
          </p:cNvPr>
          <p:cNvSpPr>
            <a:spLocks noGrp="1"/>
          </p:cNvSpPr>
          <p:nvPr>
            <p:ph idx="1"/>
          </p:nvPr>
        </p:nvSpPr>
        <p:spPr/>
        <p:txBody>
          <a:bodyPr/>
          <a:lstStyle/>
          <a:p>
            <a:r>
              <a:rPr lang="en-MY" dirty="0"/>
              <a:t>Option B</a:t>
            </a:r>
          </a:p>
          <a:p>
            <a:endParaRPr lang="en-MY" dirty="0"/>
          </a:p>
          <a:p>
            <a:pPr marL="0" indent="0">
              <a:buNone/>
            </a:pPr>
            <a:r>
              <a:rPr lang="en-MY"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val="3307397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57649136"/>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732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73E6-F8C1-4543-B95B-9C203A451A40}"/>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285A71CA-9869-48A3-893C-C92B437BD11A}"/>
              </a:ext>
            </a:extLst>
          </p:cNvPr>
          <p:cNvSpPr>
            <a:spLocks noGrp="1"/>
          </p:cNvSpPr>
          <p:nvPr>
            <p:ph idx="1"/>
          </p:nvPr>
        </p:nvSpPr>
        <p:spPr/>
        <p:txBody>
          <a:bodyPr/>
          <a:lstStyle/>
          <a:p>
            <a:pPr marL="0" indent="0">
              <a:buNone/>
            </a:pPr>
            <a:r>
              <a:rPr lang="en-MY"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p>
        </p:txBody>
      </p:sp>
    </p:spTree>
    <p:extLst>
      <p:ext uri="{BB962C8B-B14F-4D97-AF65-F5344CB8AC3E}">
        <p14:creationId xmlns:p14="http://schemas.microsoft.com/office/powerpoint/2010/main" val="4136024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val="4185231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22660191"/>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09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B12-85A6-4A53-A30B-F75DD6F5A2E9}"/>
              </a:ext>
            </a:extLst>
          </p:cNvPr>
          <p:cNvSpPr>
            <a:spLocks noGrp="1"/>
          </p:cNvSpPr>
          <p:nvPr>
            <p:ph type="title"/>
          </p:nvPr>
        </p:nvSpPr>
        <p:spPr/>
        <p:txBody>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id="{0B19DB90-478A-4D38-9703-AF7D37A1A182}"/>
              </a:ext>
            </a:extLst>
          </p:cNvPr>
          <p:cNvSpPr>
            <a:spLocks noGrp="1"/>
          </p:cNvSpPr>
          <p:nvPr>
            <p:ph idx="1"/>
          </p:nvPr>
        </p:nvSpPr>
        <p:spPr>
          <a:xfrm>
            <a:off x="914400" y="1628800"/>
            <a:ext cx="7772400" cy="4530725"/>
          </a:xfrm>
        </p:spPr>
        <p:txBody>
          <a:bodyPr/>
          <a:lstStyle/>
          <a:p>
            <a:r>
              <a:rPr lang="en-MY" dirty="0"/>
              <a:t>Cost per hire - (Amount spent on recruitment + amount spent on training + ) ÷ number of new hires</a:t>
            </a:r>
          </a:p>
          <a:p>
            <a:r>
              <a:rPr lang="en-MY" dirty="0"/>
              <a:t>Effectiveness of recruitment sources - (Number of successful applicants from a source ÷ total number of applicants from a source) x100</a:t>
            </a:r>
          </a:p>
          <a:p>
            <a:r>
              <a:rPr lang="en-MY" dirty="0"/>
              <a:t>Salary Competitiveness Ratio (</a:t>
            </a:r>
            <a:r>
              <a:rPr lang="en-MY" dirty="0" err="1"/>
              <a:t>Compa</a:t>
            </a:r>
            <a:r>
              <a:rPr lang="en-MY" dirty="0"/>
              <a:t>-Ratio) - Salary offered by your company ÷ Salary Midian offered by competitors</a:t>
            </a:r>
          </a:p>
        </p:txBody>
      </p:sp>
    </p:spTree>
    <p:extLst>
      <p:ext uri="{BB962C8B-B14F-4D97-AF65-F5344CB8AC3E}">
        <p14:creationId xmlns:p14="http://schemas.microsoft.com/office/powerpoint/2010/main" val="2270836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D78-0B3D-4606-BDF4-445141902B5A}"/>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6192926-1210-4B98-8E5C-6CDC6DAD86A0}"/>
              </a:ext>
            </a:extLst>
          </p:cNvPr>
          <p:cNvSpPr>
            <a:spLocks noGrp="1"/>
          </p:cNvSpPr>
          <p:nvPr>
            <p:ph idx="1"/>
          </p:nvPr>
        </p:nvSpPr>
        <p:spPr/>
        <p:txBody>
          <a:bodyPr/>
          <a:lstStyle/>
          <a:p>
            <a:pPr marL="0" indent="0">
              <a:buNone/>
            </a:pPr>
            <a:r>
              <a:rPr lang="en-MY" dirty="0"/>
              <a:t>Training program objectives are used to	:</a:t>
            </a:r>
          </a:p>
          <a:p>
            <a:pPr marL="0" indent="0">
              <a:buNone/>
            </a:pPr>
            <a:endParaRPr lang="en-MY" dirty="0"/>
          </a:p>
          <a:p>
            <a:pPr marL="514350" indent="-514350">
              <a:buFont typeface="+mj-lt"/>
              <a:buAutoNum type="alphaUcPeriod"/>
            </a:pPr>
            <a:r>
              <a:rPr lang="en-MY" dirty="0"/>
              <a:t>Alert participants to the most difficult content.	</a:t>
            </a:r>
          </a:p>
          <a:p>
            <a:pPr marL="514350" indent="-514350">
              <a:buFont typeface="+mj-lt"/>
              <a:buAutoNum type="alphaUcPeriod"/>
            </a:pPr>
            <a:r>
              <a:rPr lang="en-MY" dirty="0"/>
              <a:t>Determine who is qualified to attend the training.	</a:t>
            </a:r>
          </a:p>
          <a:p>
            <a:pPr marL="514350" indent="-514350">
              <a:buFont typeface="+mj-lt"/>
              <a:buAutoNum type="alphaUcPeriod"/>
            </a:pPr>
            <a:r>
              <a:rPr lang="en-MY" dirty="0"/>
              <a:t>Satisfy the key stakeholders.	</a:t>
            </a:r>
          </a:p>
          <a:p>
            <a:pPr marL="514350" indent="-514350">
              <a:buFont typeface="+mj-lt"/>
              <a:buAutoNum type="alphaUcPeriod"/>
            </a:pPr>
            <a:r>
              <a:rPr lang="en-MY" dirty="0"/>
              <a:t>Provide a way to measure learning.</a:t>
            </a:r>
          </a:p>
          <a:p>
            <a:pPr marL="0" indent="0">
              <a:buNone/>
            </a:pPr>
            <a:endParaRPr lang="en-MY" dirty="0"/>
          </a:p>
        </p:txBody>
      </p:sp>
    </p:spTree>
    <p:extLst>
      <p:ext uri="{BB962C8B-B14F-4D97-AF65-F5344CB8AC3E}">
        <p14:creationId xmlns:p14="http://schemas.microsoft.com/office/powerpoint/2010/main" val="4151822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4C50-50D8-44A9-857B-8F5F32A73C3D}"/>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4C9B6A02-4DCC-495E-9A44-FD701FFD8EE9}"/>
              </a:ext>
            </a:extLst>
          </p:cNvPr>
          <p:cNvSpPr>
            <a:spLocks noGrp="1"/>
          </p:cNvSpPr>
          <p:nvPr>
            <p:ph idx="1"/>
          </p:nvPr>
        </p:nvSpPr>
        <p:spPr/>
        <p:txBody>
          <a:bodyPr/>
          <a:lstStyle/>
          <a:p>
            <a:r>
              <a:rPr lang="en-MY" dirty="0"/>
              <a:t>Option D</a:t>
            </a:r>
          </a:p>
          <a:p>
            <a:pPr marL="0" indent="0">
              <a:buNone/>
            </a:pPr>
            <a:endParaRPr lang="en-MY" dirty="0"/>
          </a:p>
          <a:p>
            <a:pPr marL="0" indent="0">
              <a:buNone/>
            </a:pPr>
            <a:r>
              <a:rPr lang="en-MY"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val="484827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46793562"/>
              </p:ext>
            </p:extLst>
          </p:nvPr>
        </p:nvGraphicFramePr>
        <p:xfrm>
          <a:off x="914400" y="1600200"/>
          <a:ext cx="6969968" cy="3484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171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26828707"/>
              </p:ext>
            </p:extLst>
          </p:nvPr>
        </p:nvGraphicFramePr>
        <p:xfrm>
          <a:off x="914400" y="1600200"/>
          <a:ext cx="6609928" cy="3124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6921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96590168"/>
              </p:ext>
            </p:extLst>
          </p:nvPr>
        </p:nvGraphicFramePr>
        <p:xfrm>
          <a:off x="914400" y="1600200"/>
          <a:ext cx="6393904" cy="3196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8688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F475-7070-4058-A0D2-D977CB0BB36E}"/>
              </a:ext>
            </a:extLst>
          </p:cNvPr>
          <p:cNvSpPr>
            <a:spLocks noGrp="1"/>
          </p:cNvSpPr>
          <p:nvPr>
            <p:ph type="title"/>
          </p:nvPr>
        </p:nvSpPr>
        <p:spPr/>
        <p:txBody>
          <a:bodyPr/>
          <a:lstStyle/>
          <a:p>
            <a:r>
              <a:rPr lang="en-MY" dirty="0"/>
              <a:t>HR models</a:t>
            </a:r>
          </a:p>
        </p:txBody>
      </p:sp>
      <p:pic>
        <p:nvPicPr>
          <p:cNvPr id="5" name="Picture 4">
            <a:extLst>
              <a:ext uri="{FF2B5EF4-FFF2-40B4-BE49-F238E27FC236}">
                <a16:creationId xmlns:a16="http://schemas.microsoft.com/office/drawing/2014/main" id="{A8E0AF5A-1B66-4EE4-91DD-E471941020E1}"/>
              </a:ext>
            </a:extLst>
          </p:cNvPr>
          <p:cNvPicPr>
            <a:picLocks noChangeAspect="1"/>
          </p:cNvPicPr>
          <p:nvPr/>
        </p:nvPicPr>
        <p:blipFill>
          <a:blip r:embed="rId2"/>
          <a:stretch>
            <a:fillRect/>
          </a:stretch>
        </p:blipFill>
        <p:spPr>
          <a:xfrm>
            <a:off x="1231695" y="2060848"/>
            <a:ext cx="7455105" cy="4245446"/>
          </a:xfrm>
          <a:prstGeom prst="rect">
            <a:avLst/>
          </a:prstGeom>
        </p:spPr>
      </p:pic>
    </p:spTree>
    <p:extLst>
      <p:ext uri="{BB962C8B-B14F-4D97-AF65-F5344CB8AC3E}">
        <p14:creationId xmlns:p14="http://schemas.microsoft.com/office/powerpoint/2010/main" val="1660912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3346</TotalTime>
  <Words>1564</Words>
  <Application>Microsoft Office PowerPoint</Application>
  <PresentationFormat>On-screen Show (4:3)</PresentationFormat>
  <Paragraphs>160</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STRATEGIC GLOBAL HUMAN RESOURCES - VIII</vt:lpstr>
      <vt:lpstr>PowerPoint Presentation</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PowerPoint Presentation</vt:lpstr>
      <vt:lpstr>HR Cost Benefit Analysis</vt:lpstr>
      <vt:lpstr>HR Cost Benefit Analysis</vt:lpstr>
      <vt:lpstr>PowerPoint Presentation</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PowerPoint Presentation</vt:lpstr>
      <vt:lpstr>Star Technique</vt:lpstr>
      <vt:lpstr>Star Method</vt:lpstr>
      <vt:lpstr>PowerPoint Presentation</vt:lpstr>
      <vt:lpstr>HR Planning</vt:lpstr>
      <vt:lpstr>Judgement Forecasting</vt:lpstr>
      <vt:lpstr>Delphi Forecasting </vt:lpstr>
      <vt:lpstr>Nominal Group Technique</vt:lpstr>
      <vt:lpstr>PowerPoint Presentation</vt:lpstr>
      <vt:lpstr>2012 HR competency model</vt:lpstr>
      <vt:lpstr>HR models</vt:lpstr>
      <vt:lpstr>Strategic Choice Theory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119</cp:revision>
  <cp:lastPrinted>1601-01-01T00:00:00Z</cp:lastPrinted>
  <dcterms:created xsi:type="dcterms:W3CDTF">2020-07-09T15:12:46Z</dcterms:created>
  <dcterms:modified xsi:type="dcterms:W3CDTF">2021-05-24T14:27:51Z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