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5"/>
  </p:notesMasterIdLst>
  <p:handoutMasterIdLst>
    <p:handoutMasterId r:id="rId86"/>
  </p:handoutMasterIdLst>
  <p:sldIdLst>
    <p:sldId id="256" r:id="rId2"/>
    <p:sldId id="636" r:id="rId3"/>
    <p:sldId id="625" r:id="rId4"/>
    <p:sldId id="626" r:id="rId5"/>
    <p:sldId id="627" r:id="rId6"/>
    <p:sldId id="638" r:id="rId7"/>
    <p:sldId id="628" r:id="rId8"/>
    <p:sldId id="629" r:id="rId9"/>
    <p:sldId id="630" r:id="rId10"/>
    <p:sldId id="631" r:id="rId11"/>
    <p:sldId id="632" r:id="rId12"/>
    <p:sldId id="633" r:id="rId13"/>
    <p:sldId id="634" r:id="rId14"/>
    <p:sldId id="635" r:id="rId15"/>
    <p:sldId id="604" r:id="rId16"/>
    <p:sldId id="605" r:id="rId17"/>
    <p:sldId id="606" r:id="rId18"/>
    <p:sldId id="607" r:id="rId19"/>
    <p:sldId id="608" r:id="rId20"/>
    <p:sldId id="609" r:id="rId21"/>
    <p:sldId id="637" r:id="rId22"/>
    <p:sldId id="611" r:id="rId23"/>
    <p:sldId id="612" r:id="rId24"/>
    <p:sldId id="613" r:id="rId25"/>
    <p:sldId id="614" r:id="rId26"/>
    <p:sldId id="615" r:id="rId27"/>
    <p:sldId id="616" r:id="rId28"/>
    <p:sldId id="617" r:id="rId29"/>
    <p:sldId id="618" r:id="rId30"/>
    <p:sldId id="619" r:id="rId31"/>
    <p:sldId id="620" r:id="rId32"/>
    <p:sldId id="621" r:id="rId33"/>
    <p:sldId id="622" r:id="rId34"/>
    <p:sldId id="623" r:id="rId35"/>
    <p:sldId id="624" r:id="rId36"/>
    <p:sldId id="674" r:id="rId37"/>
    <p:sldId id="658" r:id="rId38"/>
    <p:sldId id="659" r:id="rId39"/>
    <p:sldId id="660" r:id="rId40"/>
    <p:sldId id="661" r:id="rId41"/>
    <p:sldId id="662" r:id="rId42"/>
    <p:sldId id="663" r:id="rId43"/>
    <p:sldId id="664" r:id="rId44"/>
    <p:sldId id="665" r:id="rId45"/>
    <p:sldId id="666" r:id="rId46"/>
    <p:sldId id="667" r:id="rId47"/>
    <p:sldId id="668" r:id="rId48"/>
    <p:sldId id="669" r:id="rId49"/>
    <p:sldId id="670" r:id="rId50"/>
    <p:sldId id="671" r:id="rId51"/>
    <p:sldId id="672" r:id="rId52"/>
    <p:sldId id="673" r:id="rId53"/>
    <p:sldId id="657" r:id="rId54"/>
    <p:sldId id="639" r:id="rId55"/>
    <p:sldId id="640" r:id="rId56"/>
    <p:sldId id="641" r:id="rId57"/>
    <p:sldId id="642" r:id="rId58"/>
    <p:sldId id="643" r:id="rId59"/>
    <p:sldId id="644" r:id="rId60"/>
    <p:sldId id="645" r:id="rId61"/>
    <p:sldId id="646" r:id="rId62"/>
    <p:sldId id="647" r:id="rId63"/>
    <p:sldId id="648" r:id="rId64"/>
    <p:sldId id="649" r:id="rId65"/>
    <p:sldId id="650" r:id="rId66"/>
    <p:sldId id="651" r:id="rId67"/>
    <p:sldId id="652" r:id="rId68"/>
    <p:sldId id="653" r:id="rId69"/>
    <p:sldId id="654" r:id="rId70"/>
    <p:sldId id="655" r:id="rId71"/>
    <p:sldId id="656" r:id="rId72"/>
    <p:sldId id="685" r:id="rId73"/>
    <p:sldId id="675" r:id="rId74"/>
    <p:sldId id="676" r:id="rId75"/>
    <p:sldId id="677" r:id="rId76"/>
    <p:sldId id="678" r:id="rId77"/>
    <p:sldId id="679" r:id="rId78"/>
    <p:sldId id="680" r:id="rId79"/>
    <p:sldId id="681" r:id="rId80"/>
    <p:sldId id="682" r:id="rId81"/>
    <p:sldId id="683" r:id="rId82"/>
    <p:sldId id="684" r:id="rId83"/>
    <p:sldId id="276"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5F5EB"/>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F5F5EB"/>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CA6DCC4C-9C3A-4B1C-AA5C-531AC725BE2D}">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bg1"/>
              </a:solidFill>
              <a:latin typeface="Arial"/>
              <a:ea typeface="+mn-ea"/>
              <a:cs typeface="+mn-cs"/>
            </a:rPr>
            <a:t>HR Structural Model</a:t>
          </a:r>
          <a:endParaRPr lang="en-MY" sz="2700" kern="1200" dirty="0">
            <a:solidFill>
              <a:schemeClr val="bg1"/>
            </a:solidFill>
            <a:latin typeface="Arial"/>
            <a:ea typeface="+mn-ea"/>
            <a:cs typeface="+mn-cs"/>
          </a:endParaRPr>
        </a:p>
      </dgm:t>
    </dgm:pt>
    <dgm:pt modelId="{3BA588F5-627B-48CA-A8B1-97542EF25497}" type="parTrans" cxnId="{4FBBBB3F-3B17-466C-A81E-535F4E65AF7C}">
      <dgm:prSet/>
      <dgm:spPr/>
    </dgm:pt>
    <dgm:pt modelId="{448BC339-8420-484C-9B25-AE2B5C4A690F}" type="sibTrans" cxnId="{4FBBBB3F-3B17-466C-A81E-535F4E65AF7C}">
      <dgm:prSet/>
      <dgm:spPr/>
    </dgm:pt>
    <dgm:pt modelId="{4C18AC56-D1C4-48A5-BCA1-D99A430AFC0C}">
      <dgm:prSet phldrT="[Text]" custT="1"/>
      <dgm:spPr>
        <a:solidFill>
          <a:srgbClr val="F5F5EB"/>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Role of HR</a:t>
          </a:r>
          <a:endParaRPr lang="en-MY" sz="2700" kern="1200" dirty="0">
            <a:solidFill>
              <a:schemeClr val="tx1"/>
            </a:solidFill>
            <a:latin typeface="Arial"/>
            <a:ea typeface="+mn-ea"/>
            <a:cs typeface="+mn-cs"/>
          </a:endParaRPr>
        </a:p>
      </dgm:t>
    </dgm:pt>
    <dgm:pt modelId="{F66E83B4-9423-47E5-BD3B-7A1FF9B15F21}" type="parTrans" cxnId="{384D879F-11A5-49A6-A98B-BCB39C54586F}">
      <dgm:prSet/>
      <dgm:spPr/>
    </dgm:pt>
    <dgm:pt modelId="{20661FDD-2FD3-4255-B248-A51E17CD23DD}" type="sibTrans" cxnId="{384D879F-11A5-49A6-A98B-BCB39C54586F}">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6"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6">
        <dgm:presLayoutVars>
          <dgm:chMax val="0"/>
          <dgm:bulletEnabled val="1"/>
        </dgm:presLayoutVars>
      </dgm:prSet>
      <dgm:spPr>
        <a:xfrm>
          <a:off x="0" y="1928420"/>
          <a:ext cx="6984776" cy="8236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6" custLinFactNeighborY="16972">
        <dgm:presLayoutVars>
          <dgm:chMax val="0"/>
          <dgm:bulletEnabled val="1"/>
        </dgm:presLayoutVars>
      </dgm:prSet>
      <dgm:spPr>
        <a:xfrm>
          <a:off x="0" y="2900326"/>
          <a:ext cx="6984776" cy="8236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6">
        <dgm:presLayoutVars>
          <dgm:chMax val="0"/>
          <dgm:bulletEnabled val="1"/>
        </dgm:presLayoutVars>
      </dgm:prSet>
      <dgm:spPr>
        <a:xfrm>
          <a:off x="0" y="3829220"/>
          <a:ext cx="6984776" cy="823680"/>
        </a:xfrm>
        <a:prstGeom prst="roundRect">
          <a:avLst/>
        </a:prstGeom>
      </dgm:spPr>
      <dgm:t>
        <a:bodyPr/>
        <a:lstStyle/>
        <a:p>
          <a:endParaRPr lang="en-US"/>
        </a:p>
      </dgm:t>
    </dgm:pt>
    <dgm:pt modelId="{C9559BE9-5731-44FA-84E8-C925E0405BC6}" type="pres">
      <dgm:prSet presAssocID="{12AF2AE0-44CE-4A8D-8B99-DDD2BAACD548}" presName="spacer" presStyleCnt="0"/>
      <dgm:spPr/>
    </dgm:pt>
    <dgm:pt modelId="{23F5E5B0-A204-49EF-95A5-97143CD34757}" type="pres">
      <dgm:prSet presAssocID="{CA6DCC4C-9C3A-4B1C-AA5C-531AC725BE2D}" presName="parentText" presStyleLbl="node1" presStyleIdx="4" presStyleCnt="6">
        <dgm:presLayoutVars>
          <dgm:chMax val="0"/>
          <dgm:bulletEnabled val="1"/>
        </dgm:presLayoutVars>
      </dgm:prSet>
      <dgm:spPr/>
      <dgm:t>
        <a:bodyPr/>
        <a:lstStyle/>
        <a:p>
          <a:endParaRPr lang="en-US"/>
        </a:p>
      </dgm:t>
    </dgm:pt>
    <dgm:pt modelId="{B1B4F0C2-DC62-4D22-9474-32F619D6D53E}" type="pres">
      <dgm:prSet presAssocID="{448BC339-8420-484C-9B25-AE2B5C4A690F}" presName="spacer" presStyleCnt="0"/>
      <dgm:spPr/>
    </dgm:pt>
    <dgm:pt modelId="{12A5FBB5-05FC-4466-AC08-0AD6C4A273B6}" type="pres">
      <dgm:prSet presAssocID="{4C18AC56-D1C4-48A5-BCA1-D99A430AFC0C}" presName="parentText" presStyleLbl="node1" presStyleIdx="5" presStyleCnt="6">
        <dgm:presLayoutVars>
          <dgm:chMax val="0"/>
          <dgm:bulletEnabled val="1"/>
        </dgm:presLayoutVars>
      </dgm:prSet>
      <dgm:spPr/>
      <dgm:t>
        <a:bodyPr/>
        <a:lstStyle/>
        <a:p>
          <a:endParaRPr lang="en-US"/>
        </a:p>
      </dgm:t>
    </dgm:pt>
  </dgm:ptLst>
  <dgm:cxnLst>
    <dgm:cxn modelId="{9DC1FE74-57D0-43D6-8C04-5434294285F0}" type="presOf" srcId="{B784F38A-2CBF-4477-869E-CC822A9ECE1A}" destId="{8459D55B-5800-472A-BFA7-A7186D26AD4C}" srcOrd="0" destOrd="0" presId="urn:microsoft.com/office/officeart/2005/8/layout/vList2"/>
    <dgm:cxn modelId="{4FBBBB3F-3B17-466C-A81E-535F4E65AF7C}" srcId="{703D4D02-5513-427D-B6E9-B2E187EE0C3A}" destId="{CA6DCC4C-9C3A-4B1C-AA5C-531AC725BE2D}" srcOrd="4" destOrd="0" parTransId="{3BA588F5-627B-48CA-A8B1-97542EF25497}" sibTransId="{448BC339-8420-484C-9B25-AE2B5C4A690F}"/>
    <dgm:cxn modelId="{299442F4-9657-48CB-A4B4-CC1F401738AE}" type="presOf" srcId="{F645A397-1BC7-4CAC-A2A4-85788D2F932B}" destId="{739E1F90-ADFE-4E9B-A0BF-7744BF9E729D}"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384D879F-11A5-49A6-A98B-BCB39C54586F}" srcId="{703D4D02-5513-427D-B6E9-B2E187EE0C3A}" destId="{4C18AC56-D1C4-48A5-BCA1-D99A430AFC0C}" srcOrd="5" destOrd="0" parTransId="{F66E83B4-9423-47E5-BD3B-7A1FF9B15F21}" sibTransId="{20661FDD-2FD3-4255-B248-A51E17CD23DD}"/>
    <dgm:cxn modelId="{DF2EFAD0-1138-4FC1-9331-619DB1FCC97B}" type="presOf" srcId="{4C18AC56-D1C4-48A5-BCA1-D99A430AFC0C}" destId="{12A5FBB5-05FC-4466-AC08-0AD6C4A273B6}"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88239868-F1F6-4AFE-BF5B-4A53957B2AB6}" type="presOf" srcId="{CFDF7710-10AF-4C91-9622-4711AD4D1147}" destId="{E6BB2906-000C-4376-8DBB-E58B06080F00}" srcOrd="0" destOrd="0" presId="urn:microsoft.com/office/officeart/2005/8/layout/vList2"/>
    <dgm:cxn modelId="{5D225070-29A2-4A8E-AD3D-ECA76BCD5C08}" type="presOf" srcId="{C3F47E38-73FB-465A-A3BB-80A263C6146E}" destId="{ACCC2B7D-D531-43B7-BAB8-3C45A83A90E2}" srcOrd="0" destOrd="0" presId="urn:microsoft.com/office/officeart/2005/8/layout/vList2"/>
    <dgm:cxn modelId="{56553093-45EC-4BEE-9886-332ED69F282F}" type="presOf" srcId="{CA6DCC4C-9C3A-4B1C-AA5C-531AC725BE2D}" destId="{23F5E5B0-A204-49EF-95A5-97143CD34757}" srcOrd="0" destOrd="0" presId="urn:microsoft.com/office/officeart/2005/8/layout/vList2"/>
    <dgm:cxn modelId="{2EA45E38-45C0-4D19-8500-6F7B061A4C0A}" type="presOf" srcId="{703D4D02-5513-427D-B6E9-B2E187EE0C3A}" destId="{CC8763B3-4621-4666-B669-3C5BA2A30DBE}"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175C6679-0D44-479B-BF0B-040584B86441}" type="presParOf" srcId="{CC8763B3-4621-4666-B669-3C5BA2A30DBE}" destId="{8459D55B-5800-472A-BFA7-A7186D26AD4C}" srcOrd="0" destOrd="0" presId="urn:microsoft.com/office/officeart/2005/8/layout/vList2"/>
    <dgm:cxn modelId="{F8ADB465-0CCF-4B89-9B7F-FC65FF3A369C}" type="presParOf" srcId="{CC8763B3-4621-4666-B669-3C5BA2A30DBE}" destId="{22F28D2E-7EC1-484C-A6C6-64A29DE0597D}" srcOrd="1" destOrd="0" presId="urn:microsoft.com/office/officeart/2005/8/layout/vList2"/>
    <dgm:cxn modelId="{2C4EB967-F684-4F75-87B7-79B76177132B}" type="presParOf" srcId="{CC8763B3-4621-4666-B669-3C5BA2A30DBE}" destId="{E6BB2906-000C-4376-8DBB-E58B06080F00}" srcOrd="2" destOrd="0" presId="urn:microsoft.com/office/officeart/2005/8/layout/vList2"/>
    <dgm:cxn modelId="{6EFE35A5-50E0-46D2-BEFB-7AABDE4E134C}" type="presParOf" srcId="{CC8763B3-4621-4666-B669-3C5BA2A30DBE}" destId="{D23E205B-6B6F-4860-95EA-416FB3E1BC6B}" srcOrd="3" destOrd="0" presId="urn:microsoft.com/office/officeart/2005/8/layout/vList2"/>
    <dgm:cxn modelId="{557BBE9F-8510-409A-A13E-64B0F90D7752}" type="presParOf" srcId="{CC8763B3-4621-4666-B669-3C5BA2A30DBE}" destId="{739E1F90-ADFE-4E9B-A0BF-7744BF9E729D}" srcOrd="4" destOrd="0" presId="urn:microsoft.com/office/officeart/2005/8/layout/vList2"/>
    <dgm:cxn modelId="{CF012810-5200-409B-B320-B7F6B081CEB6}" type="presParOf" srcId="{CC8763B3-4621-4666-B669-3C5BA2A30DBE}" destId="{DACC1BFB-F1C3-4947-A40B-43627C74668F}" srcOrd="5" destOrd="0" presId="urn:microsoft.com/office/officeart/2005/8/layout/vList2"/>
    <dgm:cxn modelId="{3359F009-320D-45D6-B98D-7398A39901D4}" type="presParOf" srcId="{CC8763B3-4621-4666-B669-3C5BA2A30DBE}" destId="{ACCC2B7D-D531-43B7-BAB8-3C45A83A90E2}" srcOrd="6" destOrd="0" presId="urn:microsoft.com/office/officeart/2005/8/layout/vList2"/>
    <dgm:cxn modelId="{53467554-B6F0-454E-A27A-85E13364B8F2}" type="presParOf" srcId="{CC8763B3-4621-4666-B669-3C5BA2A30DBE}" destId="{C9559BE9-5731-44FA-84E8-C925E0405BC6}" srcOrd="7" destOrd="0" presId="urn:microsoft.com/office/officeart/2005/8/layout/vList2"/>
    <dgm:cxn modelId="{21A9D1BC-2688-4C98-966B-C2BB919A0A49}" type="presParOf" srcId="{CC8763B3-4621-4666-B669-3C5BA2A30DBE}" destId="{23F5E5B0-A204-49EF-95A5-97143CD34757}" srcOrd="8" destOrd="0" presId="urn:microsoft.com/office/officeart/2005/8/layout/vList2"/>
    <dgm:cxn modelId="{31AFE5FB-441E-4DF4-A5DF-6F5953AD4029}" type="presParOf" srcId="{CC8763B3-4621-4666-B669-3C5BA2A30DBE}" destId="{B1B4F0C2-DC62-4D22-9474-32F619D6D53E}" srcOrd="9" destOrd="0" presId="urn:microsoft.com/office/officeart/2005/8/layout/vList2"/>
    <dgm:cxn modelId="{0062854D-E7CC-40F2-B8A0-647C5E073C13}" type="presParOf" srcId="{CC8763B3-4621-4666-B669-3C5BA2A30DBE}" destId="{12A5FBB5-05FC-4466-AC08-0AD6C4A273B6}"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BA2DDBA5-9073-47D1-A5AB-A4C0D64F7D5F}" type="doc">
      <dgm:prSet loTypeId="urn:microsoft.com/office/officeart/2005/8/layout/matrix2" loCatId="matrix" qsTypeId="urn:microsoft.com/office/officeart/2005/8/quickstyle/simple1" qsCatId="simple" csTypeId="urn:microsoft.com/office/officeart/2005/8/colors/accent0_2" csCatId="mainScheme" phldr="1"/>
      <dgm:spPr/>
      <dgm:t>
        <a:bodyPr/>
        <a:lstStyle/>
        <a:p>
          <a:endParaRPr lang="en-US"/>
        </a:p>
      </dgm:t>
    </dgm:pt>
    <dgm:pt modelId="{3AC9AF15-9262-4354-9CCF-F5CCFDD51D8A}">
      <dgm:prSet phldrT="[Text]"/>
      <dgm:spPr/>
      <dgm:t>
        <a:bodyPr/>
        <a:lstStyle/>
        <a:p>
          <a:r>
            <a:rPr lang="en-US" b="1" dirty="0" smtClean="0"/>
            <a:t>International</a:t>
          </a:r>
        </a:p>
        <a:p>
          <a:r>
            <a:rPr lang="en-US" dirty="0" smtClean="0"/>
            <a:t>Headquarter as ethnocentric strategic and cultural center. Resources are transferred from Headquarter to local units</a:t>
          </a:r>
          <a:endParaRPr lang="en-US" dirty="0"/>
        </a:p>
      </dgm:t>
    </dgm:pt>
    <dgm:pt modelId="{FD1FE938-5F95-4631-A3C8-3EACC750A85F}" type="parTrans" cxnId="{8181CD12-DBF5-4465-82D4-C26E6165474D}">
      <dgm:prSet/>
      <dgm:spPr/>
      <dgm:t>
        <a:bodyPr/>
        <a:lstStyle/>
        <a:p>
          <a:endParaRPr lang="en-US"/>
        </a:p>
      </dgm:t>
    </dgm:pt>
    <dgm:pt modelId="{6C3D1BEB-0CC1-49AE-9780-D156A3732990}" type="sibTrans" cxnId="{8181CD12-DBF5-4465-82D4-C26E6165474D}">
      <dgm:prSet/>
      <dgm:spPr/>
      <dgm:t>
        <a:bodyPr/>
        <a:lstStyle/>
        <a:p>
          <a:endParaRPr lang="en-US"/>
        </a:p>
      </dgm:t>
    </dgm:pt>
    <dgm:pt modelId="{7A9877E7-F97D-42A3-872D-1FB16CD0DD0A}">
      <dgm:prSet phldrT="[Text]"/>
      <dgm:spPr/>
      <dgm:t>
        <a:bodyPr/>
        <a:lstStyle/>
        <a:p>
          <a:r>
            <a:rPr lang="en-US" b="1" dirty="0" smtClean="0"/>
            <a:t>Multinational</a:t>
          </a:r>
        </a:p>
        <a:p>
          <a:r>
            <a:rPr lang="en-US" dirty="0" smtClean="0"/>
            <a:t>Local differentiation as guiding principle. Subsidiaries act autonomously in order to meet local needs</a:t>
          </a:r>
          <a:endParaRPr lang="en-US" dirty="0"/>
        </a:p>
      </dgm:t>
    </dgm:pt>
    <dgm:pt modelId="{AFB4283E-ED7F-46A6-995B-AF712D22110B}" type="parTrans" cxnId="{AE141252-0E51-407F-9FC6-3EC11689BDCF}">
      <dgm:prSet/>
      <dgm:spPr/>
      <dgm:t>
        <a:bodyPr/>
        <a:lstStyle/>
        <a:p>
          <a:endParaRPr lang="en-US"/>
        </a:p>
      </dgm:t>
    </dgm:pt>
    <dgm:pt modelId="{575F457B-710F-4C59-9A78-776EB04542EF}" type="sibTrans" cxnId="{AE141252-0E51-407F-9FC6-3EC11689BDCF}">
      <dgm:prSet/>
      <dgm:spPr/>
      <dgm:t>
        <a:bodyPr/>
        <a:lstStyle/>
        <a:p>
          <a:endParaRPr lang="en-US"/>
        </a:p>
      </dgm:t>
    </dgm:pt>
    <dgm:pt modelId="{95B815C9-9C60-400E-835E-79A3871FC6EC}">
      <dgm:prSet phldrT="[Text]"/>
      <dgm:spPr/>
      <dgm:t>
        <a:bodyPr/>
        <a:lstStyle/>
        <a:p>
          <a:r>
            <a:rPr lang="en-US" b="1" dirty="0" smtClean="0"/>
            <a:t>Global</a:t>
          </a:r>
        </a:p>
        <a:p>
          <a:r>
            <a:rPr lang="en-US" dirty="0" smtClean="0"/>
            <a:t>The world is seen as one single market. Operations are controlled centrally from the corporate office in order to achieve global integration</a:t>
          </a:r>
          <a:endParaRPr lang="en-US" dirty="0"/>
        </a:p>
      </dgm:t>
    </dgm:pt>
    <dgm:pt modelId="{FB1CC3F4-892B-40AF-929C-A8B9C3046CE7}" type="parTrans" cxnId="{84CA309F-56F9-40AB-AF86-03256CAF539A}">
      <dgm:prSet/>
      <dgm:spPr/>
      <dgm:t>
        <a:bodyPr/>
        <a:lstStyle/>
        <a:p>
          <a:endParaRPr lang="en-US"/>
        </a:p>
      </dgm:t>
    </dgm:pt>
    <dgm:pt modelId="{33C39A6C-2C3D-49FC-A5C1-18F99081F2EA}" type="sibTrans" cxnId="{84CA309F-56F9-40AB-AF86-03256CAF539A}">
      <dgm:prSet/>
      <dgm:spPr/>
      <dgm:t>
        <a:bodyPr/>
        <a:lstStyle/>
        <a:p>
          <a:endParaRPr lang="en-US"/>
        </a:p>
      </dgm:t>
    </dgm:pt>
    <dgm:pt modelId="{7CEEA0C7-F0D6-4CD1-8EF8-5840E1CF0110}">
      <dgm:prSet phldrT="[Text]"/>
      <dgm:spPr/>
      <dgm:t>
        <a:bodyPr/>
        <a:lstStyle/>
        <a:p>
          <a:r>
            <a:rPr lang="en-US" b="1" dirty="0" smtClean="0"/>
            <a:t>Transnational</a:t>
          </a:r>
        </a:p>
        <a:p>
          <a:r>
            <a:rPr lang="en-US" dirty="0" smtClean="0"/>
            <a:t>For all relevant processes the right balance between local differentiation and global integration is achieved</a:t>
          </a:r>
          <a:endParaRPr lang="en-US" dirty="0"/>
        </a:p>
      </dgm:t>
    </dgm:pt>
    <dgm:pt modelId="{8D537288-52EA-4F83-88F6-B75294828704}" type="parTrans" cxnId="{11F96199-A437-4379-AB04-D039B6DE6134}">
      <dgm:prSet/>
      <dgm:spPr/>
      <dgm:t>
        <a:bodyPr/>
        <a:lstStyle/>
        <a:p>
          <a:endParaRPr lang="en-US"/>
        </a:p>
      </dgm:t>
    </dgm:pt>
    <dgm:pt modelId="{3B3A0539-072F-47BE-9996-7BEEF5C0E5D2}" type="sibTrans" cxnId="{11F96199-A437-4379-AB04-D039B6DE6134}">
      <dgm:prSet/>
      <dgm:spPr/>
      <dgm:t>
        <a:bodyPr/>
        <a:lstStyle/>
        <a:p>
          <a:endParaRPr lang="en-US"/>
        </a:p>
      </dgm:t>
    </dgm:pt>
    <dgm:pt modelId="{856D3609-C1D9-45A9-B5C5-472A3DEC87C5}" type="pres">
      <dgm:prSet presAssocID="{BA2DDBA5-9073-47D1-A5AB-A4C0D64F7D5F}" presName="matrix" presStyleCnt="0">
        <dgm:presLayoutVars>
          <dgm:chMax val="1"/>
          <dgm:dir/>
          <dgm:resizeHandles val="exact"/>
        </dgm:presLayoutVars>
      </dgm:prSet>
      <dgm:spPr/>
      <dgm:t>
        <a:bodyPr/>
        <a:lstStyle/>
        <a:p>
          <a:endParaRPr lang="en-US"/>
        </a:p>
      </dgm:t>
    </dgm:pt>
    <dgm:pt modelId="{D6094D30-B974-4BFA-8B3A-C7344B17070F}" type="pres">
      <dgm:prSet presAssocID="{BA2DDBA5-9073-47D1-A5AB-A4C0D64F7D5F}" presName="axisShape" presStyleLbl="bgShp" presStyleIdx="0" presStyleCnt="1"/>
      <dgm:spPr/>
    </dgm:pt>
    <dgm:pt modelId="{433E8892-D68A-4A0A-B58B-AD54CEC4D81B}" type="pres">
      <dgm:prSet presAssocID="{BA2DDBA5-9073-47D1-A5AB-A4C0D64F7D5F}" presName="rect1" presStyleLbl="node1" presStyleIdx="0" presStyleCnt="4">
        <dgm:presLayoutVars>
          <dgm:chMax val="0"/>
          <dgm:chPref val="0"/>
          <dgm:bulletEnabled val="1"/>
        </dgm:presLayoutVars>
      </dgm:prSet>
      <dgm:spPr/>
      <dgm:t>
        <a:bodyPr/>
        <a:lstStyle/>
        <a:p>
          <a:endParaRPr lang="en-US"/>
        </a:p>
      </dgm:t>
    </dgm:pt>
    <dgm:pt modelId="{D407F372-EF0B-4912-A631-CE10E9368FE0}" type="pres">
      <dgm:prSet presAssocID="{BA2DDBA5-9073-47D1-A5AB-A4C0D64F7D5F}" presName="rect2" presStyleLbl="node1" presStyleIdx="1" presStyleCnt="4">
        <dgm:presLayoutVars>
          <dgm:chMax val="0"/>
          <dgm:chPref val="0"/>
          <dgm:bulletEnabled val="1"/>
        </dgm:presLayoutVars>
      </dgm:prSet>
      <dgm:spPr/>
      <dgm:t>
        <a:bodyPr/>
        <a:lstStyle/>
        <a:p>
          <a:endParaRPr lang="en-US"/>
        </a:p>
      </dgm:t>
    </dgm:pt>
    <dgm:pt modelId="{4CFDD8E1-2AFE-43BD-B7E6-844AF3DC8394}" type="pres">
      <dgm:prSet presAssocID="{BA2DDBA5-9073-47D1-A5AB-A4C0D64F7D5F}" presName="rect3" presStyleLbl="node1" presStyleIdx="2" presStyleCnt="4">
        <dgm:presLayoutVars>
          <dgm:chMax val="0"/>
          <dgm:chPref val="0"/>
          <dgm:bulletEnabled val="1"/>
        </dgm:presLayoutVars>
      </dgm:prSet>
      <dgm:spPr/>
      <dgm:t>
        <a:bodyPr/>
        <a:lstStyle/>
        <a:p>
          <a:endParaRPr lang="en-US"/>
        </a:p>
      </dgm:t>
    </dgm:pt>
    <dgm:pt modelId="{0386FE64-8595-4CAC-B5DC-2AA1FF0DC9A3}" type="pres">
      <dgm:prSet presAssocID="{BA2DDBA5-9073-47D1-A5AB-A4C0D64F7D5F}" presName="rect4" presStyleLbl="node1" presStyleIdx="3" presStyleCnt="4">
        <dgm:presLayoutVars>
          <dgm:chMax val="0"/>
          <dgm:chPref val="0"/>
          <dgm:bulletEnabled val="1"/>
        </dgm:presLayoutVars>
      </dgm:prSet>
      <dgm:spPr/>
      <dgm:t>
        <a:bodyPr/>
        <a:lstStyle/>
        <a:p>
          <a:endParaRPr lang="en-US"/>
        </a:p>
      </dgm:t>
    </dgm:pt>
  </dgm:ptLst>
  <dgm:cxnLst>
    <dgm:cxn modelId="{AE141252-0E51-407F-9FC6-3EC11689BDCF}" srcId="{BA2DDBA5-9073-47D1-A5AB-A4C0D64F7D5F}" destId="{7A9877E7-F97D-42A3-872D-1FB16CD0DD0A}" srcOrd="1" destOrd="0" parTransId="{AFB4283E-ED7F-46A6-995B-AF712D22110B}" sibTransId="{575F457B-710F-4C59-9A78-776EB04542EF}"/>
    <dgm:cxn modelId="{C55BBC6A-E802-4601-944B-072EC3138F16}" type="presOf" srcId="{BA2DDBA5-9073-47D1-A5AB-A4C0D64F7D5F}" destId="{856D3609-C1D9-45A9-B5C5-472A3DEC87C5}" srcOrd="0" destOrd="0" presId="urn:microsoft.com/office/officeart/2005/8/layout/matrix2"/>
    <dgm:cxn modelId="{EC449207-2BF2-4D82-A7CA-FE432DF84328}" type="presOf" srcId="{95B815C9-9C60-400E-835E-79A3871FC6EC}" destId="{4CFDD8E1-2AFE-43BD-B7E6-844AF3DC8394}" srcOrd="0" destOrd="0" presId="urn:microsoft.com/office/officeart/2005/8/layout/matrix2"/>
    <dgm:cxn modelId="{84CA309F-56F9-40AB-AF86-03256CAF539A}" srcId="{BA2DDBA5-9073-47D1-A5AB-A4C0D64F7D5F}" destId="{95B815C9-9C60-400E-835E-79A3871FC6EC}" srcOrd="2" destOrd="0" parTransId="{FB1CC3F4-892B-40AF-929C-A8B9C3046CE7}" sibTransId="{33C39A6C-2C3D-49FC-A5C1-18F99081F2EA}"/>
    <dgm:cxn modelId="{8181CD12-DBF5-4465-82D4-C26E6165474D}" srcId="{BA2DDBA5-9073-47D1-A5AB-A4C0D64F7D5F}" destId="{3AC9AF15-9262-4354-9CCF-F5CCFDD51D8A}" srcOrd="0" destOrd="0" parTransId="{FD1FE938-5F95-4631-A3C8-3EACC750A85F}" sibTransId="{6C3D1BEB-0CC1-49AE-9780-D156A3732990}"/>
    <dgm:cxn modelId="{0461EC60-4007-4F87-B3C3-3FAA48132BE4}" type="presOf" srcId="{7CEEA0C7-F0D6-4CD1-8EF8-5840E1CF0110}" destId="{0386FE64-8595-4CAC-B5DC-2AA1FF0DC9A3}" srcOrd="0" destOrd="0" presId="urn:microsoft.com/office/officeart/2005/8/layout/matrix2"/>
    <dgm:cxn modelId="{11F96199-A437-4379-AB04-D039B6DE6134}" srcId="{BA2DDBA5-9073-47D1-A5AB-A4C0D64F7D5F}" destId="{7CEEA0C7-F0D6-4CD1-8EF8-5840E1CF0110}" srcOrd="3" destOrd="0" parTransId="{8D537288-52EA-4F83-88F6-B75294828704}" sibTransId="{3B3A0539-072F-47BE-9996-7BEEF5C0E5D2}"/>
    <dgm:cxn modelId="{541C803A-50B2-482C-9838-5A31F1156A75}" type="presOf" srcId="{7A9877E7-F97D-42A3-872D-1FB16CD0DD0A}" destId="{D407F372-EF0B-4912-A631-CE10E9368FE0}" srcOrd="0" destOrd="0" presId="urn:microsoft.com/office/officeart/2005/8/layout/matrix2"/>
    <dgm:cxn modelId="{2D982977-FEB0-483C-8360-4F297B1C24DA}" type="presOf" srcId="{3AC9AF15-9262-4354-9CCF-F5CCFDD51D8A}" destId="{433E8892-D68A-4A0A-B58B-AD54CEC4D81B}" srcOrd="0" destOrd="0" presId="urn:microsoft.com/office/officeart/2005/8/layout/matrix2"/>
    <dgm:cxn modelId="{60026329-33E1-4ADC-9429-1A4F88CD2002}" type="presParOf" srcId="{856D3609-C1D9-45A9-B5C5-472A3DEC87C5}" destId="{D6094D30-B974-4BFA-8B3A-C7344B17070F}" srcOrd="0" destOrd="0" presId="urn:microsoft.com/office/officeart/2005/8/layout/matrix2"/>
    <dgm:cxn modelId="{8ED6534D-4ADC-466D-92EB-9FA77DBCECC6}" type="presParOf" srcId="{856D3609-C1D9-45A9-B5C5-472A3DEC87C5}" destId="{433E8892-D68A-4A0A-B58B-AD54CEC4D81B}" srcOrd="1" destOrd="0" presId="urn:microsoft.com/office/officeart/2005/8/layout/matrix2"/>
    <dgm:cxn modelId="{8A90EC8E-37CF-46C7-8DF6-CF8E03009760}" type="presParOf" srcId="{856D3609-C1D9-45A9-B5C5-472A3DEC87C5}" destId="{D407F372-EF0B-4912-A631-CE10E9368FE0}" srcOrd="2" destOrd="0" presId="urn:microsoft.com/office/officeart/2005/8/layout/matrix2"/>
    <dgm:cxn modelId="{A0258820-D64B-40D1-B710-F475634302ED}" type="presParOf" srcId="{856D3609-C1D9-45A9-B5C5-472A3DEC87C5}" destId="{4CFDD8E1-2AFE-43BD-B7E6-844AF3DC8394}" srcOrd="3" destOrd="0" presId="urn:microsoft.com/office/officeart/2005/8/layout/matrix2"/>
    <dgm:cxn modelId="{FE44A6B7-7BE7-4A25-9798-5B196E8F37B8}" type="presParOf" srcId="{856D3609-C1D9-45A9-B5C5-472A3DEC87C5}" destId="{0386FE64-8595-4CAC-B5DC-2AA1FF0DC9A3}" srcOrd="4" destOrd="0" presId="urn:microsoft.com/office/officeart/2005/8/layout/matrix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F5F5EB"/>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CA6DCC4C-9C3A-4B1C-AA5C-531AC725BE2D}">
      <dgm:prSet phldrT="[Text]" custT="1"/>
      <dgm:spPr>
        <a:solidFill>
          <a:srgbClr val="F5F5EB"/>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Model</a:t>
          </a:r>
          <a:endParaRPr lang="en-MY" sz="2700" kern="1200" dirty="0">
            <a:solidFill>
              <a:schemeClr val="tx1"/>
            </a:solidFill>
            <a:latin typeface="Arial"/>
            <a:ea typeface="+mn-ea"/>
            <a:cs typeface="+mn-cs"/>
          </a:endParaRPr>
        </a:p>
      </dgm:t>
    </dgm:pt>
    <dgm:pt modelId="{3BA588F5-627B-48CA-A8B1-97542EF25497}" type="parTrans" cxnId="{4FBBBB3F-3B17-466C-A81E-535F4E65AF7C}">
      <dgm:prSet/>
      <dgm:spPr/>
    </dgm:pt>
    <dgm:pt modelId="{448BC339-8420-484C-9B25-AE2B5C4A690F}" type="sibTrans" cxnId="{4FBBBB3F-3B17-466C-A81E-535F4E65AF7C}">
      <dgm:prSet/>
      <dgm:spPr/>
    </dgm:pt>
    <dgm:pt modelId="{4C18AC56-D1C4-48A5-BCA1-D99A430AFC0C}">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bg1"/>
              </a:solidFill>
              <a:latin typeface="Arial"/>
              <a:ea typeface="+mn-ea"/>
              <a:cs typeface="+mn-cs"/>
            </a:rPr>
            <a:t>Role of HR</a:t>
          </a:r>
          <a:endParaRPr lang="en-MY" sz="2700" kern="1200" dirty="0">
            <a:solidFill>
              <a:schemeClr val="bg1"/>
            </a:solidFill>
            <a:latin typeface="Arial"/>
            <a:ea typeface="+mn-ea"/>
            <a:cs typeface="+mn-cs"/>
          </a:endParaRPr>
        </a:p>
      </dgm:t>
    </dgm:pt>
    <dgm:pt modelId="{F66E83B4-9423-47E5-BD3B-7A1FF9B15F21}" type="parTrans" cxnId="{384D879F-11A5-49A6-A98B-BCB39C54586F}">
      <dgm:prSet/>
      <dgm:spPr/>
    </dgm:pt>
    <dgm:pt modelId="{20661FDD-2FD3-4255-B248-A51E17CD23DD}" type="sibTrans" cxnId="{384D879F-11A5-49A6-A98B-BCB39C54586F}">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6"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6">
        <dgm:presLayoutVars>
          <dgm:chMax val="0"/>
          <dgm:bulletEnabled val="1"/>
        </dgm:presLayoutVars>
      </dgm:prSet>
      <dgm:spPr>
        <a:xfrm>
          <a:off x="0" y="1928420"/>
          <a:ext cx="6984776" cy="8236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6" custLinFactNeighborY="16972">
        <dgm:presLayoutVars>
          <dgm:chMax val="0"/>
          <dgm:bulletEnabled val="1"/>
        </dgm:presLayoutVars>
      </dgm:prSet>
      <dgm:spPr>
        <a:xfrm>
          <a:off x="0" y="2900326"/>
          <a:ext cx="6984776" cy="8236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6">
        <dgm:presLayoutVars>
          <dgm:chMax val="0"/>
          <dgm:bulletEnabled val="1"/>
        </dgm:presLayoutVars>
      </dgm:prSet>
      <dgm:spPr>
        <a:xfrm>
          <a:off x="0" y="3829220"/>
          <a:ext cx="6984776" cy="823680"/>
        </a:xfrm>
        <a:prstGeom prst="roundRect">
          <a:avLst/>
        </a:prstGeom>
      </dgm:spPr>
      <dgm:t>
        <a:bodyPr/>
        <a:lstStyle/>
        <a:p>
          <a:endParaRPr lang="en-US"/>
        </a:p>
      </dgm:t>
    </dgm:pt>
    <dgm:pt modelId="{C9559BE9-5731-44FA-84E8-C925E0405BC6}" type="pres">
      <dgm:prSet presAssocID="{12AF2AE0-44CE-4A8D-8B99-DDD2BAACD548}" presName="spacer" presStyleCnt="0"/>
      <dgm:spPr/>
    </dgm:pt>
    <dgm:pt modelId="{23F5E5B0-A204-49EF-95A5-97143CD34757}" type="pres">
      <dgm:prSet presAssocID="{CA6DCC4C-9C3A-4B1C-AA5C-531AC725BE2D}" presName="parentText" presStyleLbl="node1" presStyleIdx="4" presStyleCnt="6">
        <dgm:presLayoutVars>
          <dgm:chMax val="0"/>
          <dgm:bulletEnabled val="1"/>
        </dgm:presLayoutVars>
      </dgm:prSet>
      <dgm:spPr/>
      <dgm:t>
        <a:bodyPr/>
        <a:lstStyle/>
        <a:p>
          <a:endParaRPr lang="en-US"/>
        </a:p>
      </dgm:t>
    </dgm:pt>
    <dgm:pt modelId="{B1B4F0C2-DC62-4D22-9474-32F619D6D53E}" type="pres">
      <dgm:prSet presAssocID="{448BC339-8420-484C-9B25-AE2B5C4A690F}" presName="spacer" presStyleCnt="0"/>
      <dgm:spPr/>
    </dgm:pt>
    <dgm:pt modelId="{12A5FBB5-05FC-4466-AC08-0AD6C4A273B6}" type="pres">
      <dgm:prSet presAssocID="{4C18AC56-D1C4-48A5-BCA1-D99A430AFC0C}" presName="parentText" presStyleLbl="node1" presStyleIdx="5" presStyleCnt="6">
        <dgm:presLayoutVars>
          <dgm:chMax val="0"/>
          <dgm:bulletEnabled val="1"/>
        </dgm:presLayoutVars>
      </dgm:prSet>
      <dgm:spPr/>
      <dgm:t>
        <a:bodyPr/>
        <a:lstStyle/>
        <a:p>
          <a:endParaRPr lang="en-US"/>
        </a:p>
      </dgm:t>
    </dgm:pt>
  </dgm:ptLst>
  <dgm:cxnLst>
    <dgm:cxn modelId="{F6B21CB6-AE22-40F1-AE7D-D7D158B5B3F4}" type="presOf" srcId="{C3F47E38-73FB-465A-A3BB-80A263C6146E}" destId="{ACCC2B7D-D531-43B7-BAB8-3C45A83A90E2}" srcOrd="0" destOrd="0" presId="urn:microsoft.com/office/officeart/2005/8/layout/vList2"/>
    <dgm:cxn modelId="{4FBBBB3F-3B17-466C-A81E-535F4E65AF7C}" srcId="{703D4D02-5513-427D-B6E9-B2E187EE0C3A}" destId="{CA6DCC4C-9C3A-4B1C-AA5C-531AC725BE2D}" srcOrd="4" destOrd="0" parTransId="{3BA588F5-627B-48CA-A8B1-97542EF25497}" sibTransId="{448BC339-8420-484C-9B25-AE2B5C4A690F}"/>
    <dgm:cxn modelId="{542209EB-04DB-4E55-B4E5-B05BE7974DD5}" type="presOf" srcId="{4C18AC56-D1C4-48A5-BCA1-D99A430AFC0C}" destId="{12A5FBB5-05FC-4466-AC08-0AD6C4A273B6}"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F60FE49F-89B7-4032-BB5C-25E2ABFCFECD}" type="presOf" srcId="{F645A397-1BC7-4CAC-A2A4-85788D2F932B}" destId="{739E1F90-ADFE-4E9B-A0BF-7744BF9E729D}" srcOrd="0" destOrd="0" presId="urn:microsoft.com/office/officeart/2005/8/layout/vList2"/>
    <dgm:cxn modelId="{9EE6B113-02D4-445E-B630-7CE1301795CC}" type="presOf" srcId="{703D4D02-5513-427D-B6E9-B2E187EE0C3A}" destId="{CC8763B3-4621-4666-B669-3C5BA2A30DBE}" srcOrd="0" destOrd="0" presId="urn:microsoft.com/office/officeart/2005/8/layout/vList2"/>
    <dgm:cxn modelId="{384D879F-11A5-49A6-A98B-BCB39C54586F}" srcId="{703D4D02-5513-427D-B6E9-B2E187EE0C3A}" destId="{4C18AC56-D1C4-48A5-BCA1-D99A430AFC0C}" srcOrd="5" destOrd="0" parTransId="{F66E83B4-9423-47E5-BD3B-7A1FF9B15F21}" sibTransId="{20661FDD-2FD3-4255-B248-A51E17CD23DD}"/>
    <dgm:cxn modelId="{894F06CD-414E-49CB-9845-2F8F3945B1F0}" type="presOf" srcId="{CFDF7710-10AF-4C91-9622-4711AD4D1147}" destId="{E6BB2906-000C-4376-8DBB-E58B06080F00}" srcOrd="0" destOrd="0" presId="urn:microsoft.com/office/officeart/2005/8/layout/vList2"/>
    <dgm:cxn modelId="{14C170A1-A675-4F49-9055-BB246EFC02D2}" type="presOf" srcId="{B784F38A-2CBF-4477-869E-CC822A9ECE1A}" destId="{8459D55B-5800-472A-BFA7-A7186D26AD4C}" srcOrd="0" destOrd="0" presId="urn:microsoft.com/office/officeart/2005/8/layout/vList2"/>
    <dgm:cxn modelId="{5FF03842-A33D-4E13-8625-476E77F430F5}" type="presOf" srcId="{CA6DCC4C-9C3A-4B1C-AA5C-531AC725BE2D}" destId="{23F5E5B0-A204-49EF-95A5-97143CD34757}"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6A9EDC84-3735-4F43-B652-ADFF355EF51D}" srcId="{703D4D02-5513-427D-B6E9-B2E187EE0C3A}" destId="{B784F38A-2CBF-4477-869E-CC822A9ECE1A}" srcOrd="0" destOrd="0" parTransId="{51369C5F-BC70-4764-AE4E-B20562939960}" sibTransId="{B8D6E190-1CA0-4381-9B9B-055919A41833}"/>
    <dgm:cxn modelId="{9B251767-2032-492E-A07C-DF3208702111}" srcId="{703D4D02-5513-427D-B6E9-B2E187EE0C3A}" destId="{F645A397-1BC7-4CAC-A2A4-85788D2F932B}" srcOrd="2" destOrd="0" parTransId="{EC44992D-1D1E-42C5-B8A2-A1EC976B84DA}" sibTransId="{6427C212-D076-41B1-81CD-970926BD9B18}"/>
    <dgm:cxn modelId="{5DB3414E-02AA-437F-BB4D-0D519560BDAB}" type="presParOf" srcId="{CC8763B3-4621-4666-B669-3C5BA2A30DBE}" destId="{8459D55B-5800-472A-BFA7-A7186D26AD4C}" srcOrd="0" destOrd="0" presId="urn:microsoft.com/office/officeart/2005/8/layout/vList2"/>
    <dgm:cxn modelId="{66AED64C-F9B0-4F3C-AAED-F3117D1B0CEB}" type="presParOf" srcId="{CC8763B3-4621-4666-B669-3C5BA2A30DBE}" destId="{22F28D2E-7EC1-484C-A6C6-64A29DE0597D}" srcOrd="1" destOrd="0" presId="urn:microsoft.com/office/officeart/2005/8/layout/vList2"/>
    <dgm:cxn modelId="{C1491E19-64C6-490E-9871-5A80A4B587E6}" type="presParOf" srcId="{CC8763B3-4621-4666-B669-3C5BA2A30DBE}" destId="{E6BB2906-000C-4376-8DBB-E58B06080F00}" srcOrd="2" destOrd="0" presId="urn:microsoft.com/office/officeart/2005/8/layout/vList2"/>
    <dgm:cxn modelId="{9838D46C-3968-4B35-86BD-4A6ADFED8011}" type="presParOf" srcId="{CC8763B3-4621-4666-B669-3C5BA2A30DBE}" destId="{D23E205B-6B6F-4860-95EA-416FB3E1BC6B}" srcOrd="3" destOrd="0" presId="urn:microsoft.com/office/officeart/2005/8/layout/vList2"/>
    <dgm:cxn modelId="{E766FF9D-BAD0-4009-8701-6DB87213BE6E}" type="presParOf" srcId="{CC8763B3-4621-4666-B669-3C5BA2A30DBE}" destId="{739E1F90-ADFE-4E9B-A0BF-7744BF9E729D}" srcOrd="4" destOrd="0" presId="urn:microsoft.com/office/officeart/2005/8/layout/vList2"/>
    <dgm:cxn modelId="{2891F984-05EC-4C5B-BD7B-45E9673C8E20}" type="presParOf" srcId="{CC8763B3-4621-4666-B669-3C5BA2A30DBE}" destId="{DACC1BFB-F1C3-4947-A40B-43627C74668F}" srcOrd="5" destOrd="0" presId="urn:microsoft.com/office/officeart/2005/8/layout/vList2"/>
    <dgm:cxn modelId="{A0E4384E-39C2-4ECA-A759-0A2FD4FCFE1B}" type="presParOf" srcId="{CC8763B3-4621-4666-B669-3C5BA2A30DBE}" destId="{ACCC2B7D-D531-43B7-BAB8-3C45A83A90E2}" srcOrd="6" destOrd="0" presId="urn:microsoft.com/office/officeart/2005/8/layout/vList2"/>
    <dgm:cxn modelId="{F8E141C9-EFBC-48CE-95C1-CC0F0D268760}" type="presParOf" srcId="{CC8763B3-4621-4666-B669-3C5BA2A30DBE}" destId="{C9559BE9-5731-44FA-84E8-C925E0405BC6}" srcOrd="7" destOrd="0" presId="urn:microsoft.com/office/officeart/2005/8/layout/vList2"/>
    <dgm:cxn modelId="{50809C51-1DC5-42BA-B439-91E93FBAA71E}" type="presParOf" srcId="{CC8763B3-4621-4666-B669-3C5BA2A30DBE}" destId="{23F5E5B0-A204-49EF-95A5-97143CD34757}" srcOrd="8" destOrd="0" presId="urn:microsoft.com/office/officeart/2005/8/layout/vList2"/>
    <dgm:cxn modelId="{7C8DC749-8714-4667-844B-9B7AEA5B7795}" type="presParOf" srcId="{CC8763B3-4621-4666-B669-3C5BA2A30DBE}" destId="{B1B4F0C2-DC62-4D22-9474-32F619D6D53E}" srcOrd="9" destOrd="0" presId="urn:microsoft.com/office/officeart/2005/8/layout/vList2"/>
    <dgm:cxn modelId="{A6F20873-2B37-420E-847A-BB51DEF5AA73}" type="presParOf" srcId="{CC8763B3-4621-4666-B669-3C5BA2A30DBE}" destId="{12A5FBB5-05FC-4466-AC08-0AD6C4A273B6}" srcOrd="1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tx1"/>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B047EA1E-E74E-4D9B-97D7-4B11FC7E1D36}">
      <dgm:prSet phldrT="[Text]" custT="1"/>
      <dgm:spPr>
        <a:solidFill>
          <a:schemeClr val="tx1">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bg1"/>
              </a:solidFill>
              <a:latin typeface="Arial"/>
              <a:ea typeface="+mn-ea"/>
              <a:cs typeface="+mn-cs"/>
            </a:rPr>
            <a:t>Employee Retention</a:t>
          </a:r>
          <a:endParaRPr lang="en-MY" sz="3900" kern="1200" dirty="0">
            <a:solidFill>
              <a:schemeClr val="bg1"/>
            </a:solidFill>
            <a:latin typeface="Arial"/>
            <a:ea typeface="+mn-ea"/>
            <a:cs typeface="+mn-cs"/>
          </a:endParaRPr>
        </a:p>
      </dgm:t>
    </dgm:pt>
    <dgm:pt modelId="{C06AA29E-381C-4D9F-B9CC-ACA94A533FD0}" type="parTrans" cxnId="{35AE4CDA-53F9-4158-B18D-5A2AD1175B0D}">
      <dgm:prSet/>
      <dgm:spPr/>
    </dgm:pt>
    <dgm:pt modelId="{425F9CC7-8B82-4EEA-98A3-305F02C1330F}" type="sibTrans" cxnId="{35AE4CDA-53F9-4158-B18D-5A2AD1175B0D}">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095F6FC-1D08-437E-821B-C1F18B4DA28A}" type="pres">
      <dgm:prSet presAssocID="{B047EA1E-E74E-4D9B-97D7-4B11FC7E1D36}" presName="parentText" presStyleLbl="node1" presStyleIdx="0" presStyleCnt="4">
        <dgm:presLayoutVars>
          <dgm:chMax val="0"/>
          <dgm:bulletEnabled val="1"/>
        </dgm:presLayoutVars>
      </dgm:prSet>
      <dgm:spPr/>
      <dgm:t>
        <a:bodyPr/>
        <a:lstStyle/>
        <a:p>
          <a:endParaRPr lang="en-US"/>
        </a:p>
      </dgm:t>
    </dgm:pt>
    <dgm:pt modelId="{3D4684EE-C2A5-4CA0-BA23-335B0D82E23E}" type="pres">
      <dgm:prSet presAssocID="{425F9CC7-8B82-4EEA-98A3-305F02C1330F}"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716AF924-9A50-41B9-A9F9-DB34410F153B}" type="presOf" srcId="{42DA80EF-15E6-41D6-85F6-4F59594D0383}" destId="{47F42535-DFC2-4D29-B920-1C40FFE6B1E7}"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1B2F3D65-31C7-4D12-BCBE-2870F08ECA39}" type="presOf" srcId="{A6F3EE18-EFC8-4188-A792-2A0060986D91}" destId="{E0E1F7FC-C1DE-4EA7-994D-37AD03907CC6}" srcOrd="0" destOrd="0" presId="urn:microsoft.com/office/officeart/2005/8/layout/vList2"/>
    <dgm:cxn modelId="{1768172C-441E-4F6C-9801-4667F803BC4C}" type="presOf" srcId="{B047EA1E-E74E-4D9B-97D7-4B11FC7E1D36}" destId="{B095F6FC-1D08-437E-821B-C1F18B4DA28A}" srcOrd="0" destOrd="0" presId="urn:microsoft.com/office/officeart/2005/8/layout/vList2"/>
    <dgm:cxn modelId="{0F2D7884-FA39-43C7-B4DC-B11D86BC1EEC}" type="presOf" srcId="{703D4D02-5513-427D-B6E9-B2E187EE0C3A}" destId="{CC8763B3-4621-4666-B669-3C5BA2A30DBE}" srcOrd="0" destOrd="0" presId="urn:microsoft.com/office/officeart/2005/8/layout/vList2"/>
    <dgm:cxn modelId="{340348E6-2FBF-4914-A634-063306DD686E}" type="presOf" srcId="{62D3FBED-765B-4C71-8C39-5546B46FF944}" destId="{5DC88683-B470-4890-B11A-2192BBAE432B}" srcOrd="0" destOrd="0" presId="urn:microsoft.com/office/officeart/2005/8/layout/vList2"/>
    <dgm:cxn modelId="{35AE4CDA-53F9-4158-B18D-5A2AD1175B0D}" srcId="{703D4D02-5513-427D-B6E9-B2E187EE0C3A}" destId="{B047EA1E-E74E-4D9B-97D7-4B11FC7E1D36}" srcOrd="0" destOrd="0" parTransId="{C06AA29E-381C-4D9F-B9CC-ACA94A533FD0}" sibTransId="{425F9CC7-8B82-4EEA-98A3-305F02C1330F}"/>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02E3ADBE-5513-404F-9AC4-5D7EFF1968AE}" type="presParOf" srcId="{CC8763B3-4621-4666-B669-3C5BA2A30DBE}" destId="{B095F6FC-1D08-437E-821B-C1F18B4DA28A}" srcOrd="0" destOrd="0" presId="urn:microsoft.com/office/officeart/2005/8/layout/vList2"/>
    <dgm:cxn modelId="{F8CA9C48-FDC7-4695-BEA6-3BB2A566FB7E}" type="presParOf" srcId="{CC8763B3-4621-4666-B669-3C5BA2A30DBE}" destId="{3D4684EE-C2A5-4CA0-BA23-335B0D82E23E}" srcOrd="1" destOrd="0" presId="urn:microsoft.com/office/officeart/2005/8/layout/vList2"/>
    <dgm:cxn modelId="{41D5309A-2B5E-4988-A426-9974FB267DC8}" type="presParOf" srcId="{CC8763B3-4621-4666-B669-3C5BA2A30DBE}" destId="{47F42535-DFC2-4D29-B920-1C40FFE6B1E7}" srcOrd="2" destOrd="0" presId="urn:microsoft.com/office/officeart/2005/8/layout/vList2"/>
    <dgm:cxn modelId="{BA358350-1C98-44A6-9464-F52C4E6F780A}" type="presParOf" srcId="{CC8763B3-4621-4666-B669-3C5BA2A30DBE}" destId="{35FB7A5C-EE80-4418-B452-E9BF5B7C52B3}" srcOrd="3" destOrd="0" presId="urn:microsoft.com/office/officeart/2005/8/layout/vList2"/>
    <dgm:cxn modelId="{CDE3649F-A88A-4831-947A-148EA9F36257}" type="presParOf" srcId="{CC8763B3-4621-4666-B669-3C5BA2A30DBE}" destId="{E0E1F7FC-C1DE-4EA7-994D-37AD03907CC6}" srcOrd="4" destOrd="0" presId="urn:microsoft.com/office/officeart/2005/8/layout/vList2"/>
    <dgm:cxn modelId="{411F6175-46CD-4436-ABBF-89AC2A980CF0}" type="presParOf" srcId="{CC8763B3-4621-4666-B669-3C5BA2A30DBE}" destId="{05D370FE-9ED9-48C5-A0DA-9A88A5DF21BD}" srcOrd="5" destOrd="0" presId="urn:microsoft.com/office/officeart/2005/8/layout/vList2"/>
    <dgm:cxn modelId="{66453765-200F-4A59-B484-A9E902F0C070}" type="presParOf" srcId="{CC8763B3-4621-4666-B669-3C5BA2A30DBE}" destId="{5DC88683-B470-4890-B11A-2192BBAE432B}" srcOrd="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chemeClr val="tx1">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bg1"/>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BF3306C9-A8E1-4C0C-8A93-9668919A5B02}">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Employee Retention</a:t>
          </a:r>
          <a:endParaRPr lang="en-MY" sz="3900" kern="1200" dirty="0">
            <a:solidFill>
              <a:schemeClr val="tx1"/>
            </a:solidFill>
            <a:latin typeface="Arial"/>
            <a:ea typeface="+mn-ea"/>
            <a:cs typeface="+mn-cs"/>
          </a:endParaRPr>
        </a:p>
      </dgm:t>
    </dgm:pt>
    <dgm:pt modelId="{D9030560-2844-4F14-A6BD-73A373AE17AF}" type="parTrans" cxnId="{FDE3BF9B-FDAD-4399-8713-C45AF17A2AC6}">
      <dgm:prSet/>
      <dgm:spPr/>
    </dgm:pt>
    <dgm:pt modelId="{53DF76B0-4455-44EC-B97D-A7DBDA8B2662}" type="sibTrans" cxnId="{FDE3BF9B-FDAD-4399-8713-C45AF17A2AC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DA752FC-3150-4445-AC22-70A9DD09A862}" type="pres">
      <dgm:prSet presAssocID="{BF3306C9-A8E1-4C0C-8A93-9668919A5B02}" presName="parentText" presStyleLbl="node1" presStyleIdx="0" presStyleCnt="4">
        <dgm:presLayoutVars>
          <dgm:chMax val="0"/>
          <dgm:bulletEnabled val="1"/>
        </dgm:presLayoutVars>
      </dgm:prSet>
      <dgm:spPr/>
      <dgm:t>
        <a:bodyPr/>
        <a:lstStyle/>
        <a:p>
          <a:endParaRPr lang="en-US"/>
        </a:p>
      </dgm:t>
    </dgm:pt>
    <dgm:pt modelId="{9D818A84-708F-450A-A7BD-B5BB97208CCF}" type="pres">
      <dgm:prSet presAssocID="{53DF76B0-4455-44EC-B97D-A7DBDA8B2662}"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78541BCF-978D-4440-8D40-805D7129DE9B}" srcId="{703D4D02-5513-427D-B6E9-B2E187EE0C3A}" destId="{A6F3EE18-EFC8-4188-A792-2A0060986D91}" srcOrd="2" destOrd="0" parTransId="{747156B1-ABD3-4CEE-88BC-D3EC9B0A3E5C}" sibTransId="{C153DD56-4AAD-4C03-A4A0-0172E311CF27}"/>
    <dgm:cxn modelId="{3A9E6561-7542-475A-A5EE-AA8B438EE321}" type="presOf" srcId="{62D3FBED-765B-4C71-8C39-5546B46FF944}" destId="{5DC88683-B470-4890-B11A-2192BBAE432B}" srcOrd="0" destOrd="0" presId="urn:microsoft.com/office/officeart/2005/8/layout/vList2"/>
    <dgm:cxn modelId="{FDE3BF9B-FDAD-4399-8713-C45AF17A2AC6}" srcId="{703D4D02-5513-427D-B6E9-B2E187EE0C3A}" destId="{BF3306C9-A8E1-4C0C-8A93-9668919A5B02}" srcOrd="0" destOrd="0" parTransId="{D9030560-2844-4F14-A6BD-73A373AE17AF}" sibTransId="{53DF76B0-4455-44EC-B97D-A7DBDA8B2662}"/>
    <dgm:cxn modelId="{BDCC248D-56AE-403D-B40D-526957908C61}" type="presOf" srcId="{BF3306C9-A8E1-4C0C-8A93-9668919A5B02}" destId="{4DA752FC-3150-4445-AC22-70A9DD09A862}" srcOrd="0" destOrd="0" presId="urn:microsoft.com/office/officeart/2005/8/layout/vList2"/>
    <dgm:cxn modelId="{A698B4B4-F042-4856-8EC6-9AC9790043F9}"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23B87C54-C2BD-4974-A861-37878C1DCCEA}" type="presOf" srcId="{42DA80EF-15E6-41D6-85F6-4F59594D0383}" destId="{47F42535-DFC2-4D29-B920-1C40FFE6B1E7}" srcOrd="0" destOrd="0" presId="urn:microsoft.com/office/officeart/2005/8/layout/vList2"/>
    <dgm:cxn modelId="{97D49015-9A6B-4902-9D10-7F476E00A5BF}" type="presOf" srcId="{A6F3EE18-EFC8-4188-A792-2A0060986D91}" destId="{E0E1F7FC-C1DE-4EA7-994D-37AD03907CC6}" srcOrd="0" destOrd="0" presId="urn:microsoft.com/office/officeart/2005/8/layout/vList2"/>
    <dgm:cxn modelId="{DD28A398-82C8-43CC-AF14-636D59E481E4}" type="presParOf" srcId="{CC8763B3-4621-4666-B669-3C5BA2A30DBE}" destId="{4DA752FC-3150-4445-AC22-70A9DD09A862}" srcOrd="0" destOrd="0" presId="urn:microsoft.com/office/officeart/2005/8/layout/vList2"/>
    <dgm:cxn modelId="{71E44F9F-F0CF-4FD5-926C-26B5149B1EFD}" type="presParOf" srcId="{CC8763B3-4621-4666-B669-3C5BA2A30DBE}" destId="{9D818A84-708F-450A-A7BD-B5BB97208CCF}" srcOrd="1" destOrd="0" presId="urn:microsoft.com/office/officeart/2005/8/layout/vList2"/>
    <dgm:cxn modelId="{E0D7CEF1-2A7D-468A-BAA2-04B6135D4B7E}" type="presParOf" srcId="{CC8763B3-4621-4666-B669-3C5BA2A30DBE}" destId="{47F42535-DFC2-4D29-B920-1C40FFE6B1E7}" srcOrd="2" destOrd="0" presId="urn:microsoft.com/office/officeart/2005/8/layout/vList2"/>
    <dgm:cxn modelId="{8ED44D54-BCBD-4614-806C-CF3AD204215C}" type="presParOf" srcId="{CC8763B3-4621-4666-B669-3C5BA2A30DBE}" destId="{35FB7A5C-EE80-4418-B452-E9BF5B7C52B3}" srcOrd="3" destOrd="0" presId="urn:microsoft.com/office/officeart/2005/8/layout/vList2"/>
    <dgm:cxn modelId="{033DBB95-49BD-4E97-8EA6-9F5EC5F78231}" type="presParOf" srcId="{CC8763B3-4621-4666-B669-3C5BA2A30DBE}" destId="{E0E1F7FC-C1DE-4EA7-994D-37AD03907CC6}" srcOrd="4" destOrd="0" presId="urn:microsoft.com/office/officeart/2005/8/layout/vList2"/>
    <dgm:cxn modelId="{D34228AF-BCD4-48C4-8128-39138B931B7E}" type="presParOf" srcId="{CC8763B3-4621-4666-B669-3C5BA2A30DBE}" destId="{05D370FE-9ED9-48C5-A0DA-9A88A5DF21BD}" srcOrd="5" destOrd="0" presId="urn:microsoft.com/office/officeart/2005/8/layout/vList2"/>
    <dgm:cxn modelId="{4419D40D-3D5E-4FD3-8436-4EC660D498D8}" type="presParOf" srcId="{CC8763B3-4621-4666-B669-3C5BA2A30DBE}" destId="{5DC88683-B470-4890-B11A-2192BBAE432B}" srcOrd="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F8934300-52E6-48AC-94A0-09BF26178754}" type="doc">
      <dgm:prSet loTypeId="urn:microsoft.com/office/officeart/2005/8/layout/matrix2" loCatId="matrix" qsTypeId="urn:microsoft.com/office/officeart/2005/8/quickstyle/simple2" qsCatId="simple" csTypeId="urn:microsoft.com/office/officeart/2005/8/colors/accent0_1" csCatId="mainScheme" phldr="1"/>
      <dgm:spPr/>
      <dgm:t>
        <a:bodyPr/>
        <a:lstStyle/>
        <a:p>
          <a:endParaRPr lang="en-MY"/>
        </a:p>
      </dgm:t>
    </dgm:pt>
    <dgm:pt modelId="{08921785-96E4-4341-A115-FDC70CE59B03}">
      <dgm:prSet phldrT="[Text]"/>
      <dgm:spPr/>
      <dgm:t>
        <a:bodyPr/>
        <a:lstStyle/>
        <a:p>
          <a:r>
            <a:rPr lang="en-MY" dirty="0"/>
            <a:t>False Negative</a:t>
          </a:r>
        </a:p>
      </dgm:t>
    </dgm:pt>
    <dgm:pt modelId="{E63532FC-0F62-4B84-B6C1-9ECDED321177}" type="parTrans" cxnId="{6060BB0E-199F-45E6-90A0-C338FF043246}">
      <dgm:prSet/>
      <dgm:spPr/>
      <dgm:t>
        <a:bodyPr/>
        <a:lstStyle/>
        <a:p>
          <a:endParaRPr lang="en-MY"/>
        </a:p>
      </dgm:t>
    </dgm:pt>
    <dgm:pt modelId="{EBADF481-B02D-4904-98A3-B0806A23F58A}" type="sibTrans" cxnId="{6060BB0E-199F-45E6-90A0-C338FF043246}">
      <dgm:prSet/>
      <dgm:spPr/>
      <dgm:t>
        <a:bodyPr/>
        <a:lstStyle/>
        <a:p>
          <a:endParaRPr lang="en-MY"/>
        </a:p>
      </dgm:t>
    </dgm:pt>
    <dgm:pt modelId="{A06F8DBD-779F-4EFC-A291-B3A544A6A870}">
      <dgm:prSet phldrT="[Text]"/>
      <dgm:spPr/>
      <dgm:t>
        <a:bodyPr/>
        <a:lstStyle/>
        <a:p>
          <a:r>
            <a:rPr lang="en-MY" dirty="0"/>
            <a:t>Right Positive</a:t>
          </a:r>
        </a:p>
      </dgm:t>
    </dgm:pt>
    <dgm:pt modelId="{F94E399C-1203-4213-8878-CCD85CF85BDC}" type="parTrans" cxnId="{02F0FD99-FEE6-4FCA-B2DE-042CF3EEB6FA}">
      <dgm:prSet/>
      <dgm:spPr/>
      <dgm:t>
        <a:bodyPr/>
        <a:lstStyle/>
        <a:p>
          <a:endParaRPr lang="en-MY"/>
        </a:p>
      </dgm:t>
    </dgm:pt>
    <dgm:pt modelId="{000FCA73-CEB5-4175-8638-DB8961575224}" type="sibTrans" cxnId="{02F0FD99-FEE6-4FCA-B2DE-042CF3EEB6FA}">
      <dgm:prSet/>
      <dgm:spPr/>
      <dgm:t>
        <a:bodyPr/>
        <a:lstStyle/>
        <a:p>
          <a:endParaRPr lang="en-MY"/>
        </a:p>
      </dgm:t>
    </dgm:pt>
    <dgm:pt modelId="{04B09A31-2739-40C1-B703-9F4F44F69228}">
      <dgm:prSet phldrT="[Text]"/>
      <dgm:spPr/>
      <dgm:t>
        <a:bodyPr/>
        <a:lstStyle/>
        <a:p>
          <a:r>
            <a:rPr lang="en-MY" dirty="0"/>
            <a:t>Right Negative</a:t>
          </a:r>
        </a:p>
      </dgm:t>
    </dgm:pt>
    <dgm:pt modelId="{8779A469-B60F-45A6-AF0D-EFC52812F81C}" type="parTrans" cxnId="{FCEDC7CC-86EE-463F-80AD-F40BF6A112FF}">
      <dgm:prSet/>
      <dgm:spPr/>
      <dgm:t>
        <a:bodyPr/>
        <a:lstStyle/>
        <a:p>
          <a:endParaRPr lang="en-MY"/>
        </a:p>
      </dgm:t>
    </dgm:pt>
    <dgm:pt modelId="{0A56AC44-F4ED-4563-94A7-F727457C242D}" type="sibTrans" cxnId="{FCEDC7CC-86EE-463F-80AD-F40BF6A112FF}">
      <dgm:prSet/>
      <dgm:spPr/>
      <dgm:t>
        <a:bodyPr/>
        <a:lstStyle/>
        <a:p>
          <a:endParaRPr lang="en-MY"/>
        </a:p>
      </dgm:t>
    </dgm:pt>
    <dgm:pt modelId="{AD105260-FEC2-4DE8-B2DA-CD81536E0E39}">
      <dgm:prSet phldrT="[Text]"/>
      <dgm:spPr/>
      <dgm:t>
        <a:bodyPr/>
        <a:lstStyle/>
        <a:p>
          <a:r>
            <a:rPr lang="en-MY" dirty="0"/>
            <a:t>False Positive</a:t>
          </a:r>
        </a:p>
      </dgm:t>
    </dgm:pt>
    <dgm:pt modelId="{81703837-6522-4292-A591-7BCCA97F68E1}" type="parTrans" cxnId="{32F98EDC-6851-43EF-9EBA-3BC25E5D7FC5}">
      <dgm:prSet/>
      <dgm:spPr/>
      <dgm:t>
        <a:bodyPr/>
        <a:lstStyle/>
        <a:p>
          <a:endParaRPr lang="en-MY"/>
        </a:p>
      </dgm:t>
    </dgm:pt>
    <dgm:pt modelId="{4C39254D-22FE-4C78-8FC1-38F218726DB8}" type="sibTrans" cxnId="{32F98EDC-6851-43EF-9EBA-3BC25E5D7FC5}">
      <dgm:prSet/>
      <dgm:spPr/>
      <dgm:t>
        <a:bodyPr/>
        <a:lstStyle/>
        <a:p>
          <a:endParaRPr lang="en-MY"/>
        </a:p>
      </dgm:t>
    </dgm:pt>
    <dgm:pt modelId="{7909AB3E-0F49-4884-8EA2-00D040A2CBE4}" type="pres">
      <dgm:prSet presAssocID="{F8934300-52E6-48AC-94A0-09BF26178754}" presName="matrix" presStyleCnt="0">
        <dgm:presLayoutVars>
          <dgm:chMax val="1"/>
          <dgm:dir/>
          <dgm:resizeHandles val="exact"/>
        </dgm:presLayoutVars>
      </dgm:prSet>
      <dgm:spPr/>
      <dgm:t>
        <a:bodyPr/>
        <a:lstStyle/>
        <a:p>
          <a:endParaRPr lang="en-US"/>
        </a:p>
      </dgm:t>
    </dgm:pt>
    <dgm:pt modelId="{6EB0D235-D893-472D-8E61-6CC3E9C1E0A9}" type="pres">
      <dgm:prSet presAssocID="{F8934300-52E6-48AC-94A0-09BF26178754}" presName="axisShape" presStyleLbl="bgShp" presStyleIdx="0" presStyleCnt="1"/>
      <dgm:spPr/>
    </dgm:pt>
    <dgm:pt modelId="{1CC5E02F-1B68-4146-ACFD-1CF631143585}" type="pres">
      <dgm:prSet presAssocID="{F8934300-52E6-48AC-94A0-09BF26178754}" presName="rect1" presStyleLbl="node1" presStyleIdx="0" presStyleCnt="4">
        <dgm:presLayoutVars>
          <dgm:chMax val="0"/>
          <dgm:chPref val="0"/>
          <dgm:bulletEnabled val="1"/>
        </dgm:presLayoutVars>
      </dgm:prSet>
      <dgm:spPr/>
      <dgm:t>
        <a:bodyPr/>
        <a:lstStyle/>
        <a:p>
          <a:endParaRPr lang="en-US"/>
        </a:p>
      </dgm:t>
    </dgm:pt>
    <dgm:pt modelId="{09DCF2CA-E083-4863-9186-E49FA0882D39}" type="pres">
      <dgm:prSet presAssocID="{F8934300-52E6-48AC-94A0-09BF26178754}" presName="rect2" presStyleLbl="node1" presStyleIdx="1" presStyleCnt="4">
        <dgm:presLayoutVars>
          <dgm:chMax val="0"/>
          <dgm:chPref val="0"/>
          <dgm:bulletEnabled val="1"/>
        </dgm:presLayoutVars>
      </dgm:prSet>
      <dgm:spPr/>
      <dgm:t>
        <a:bodyPr/>
        <a:lstStyle/>
        <a:p>
          <a:endParaRPr lang="en-US"/>
        </a:p>
      </dgm:t>
    </dgm:pt>
    <dgm:pt modelId="{0E007A47-D7F2-4DC7-8B4C-CC68E6232445}" type="pres">
      <dgm:prSet presAssocID="{F8934300-52E6-48AC-94A0-09BF26178754}" presName="rect3" presStyleLbl="node1" presStyleIdx="2" presStyleCnt="4">
        <dgm:presLayoutVars>
          <dgm:chMax val="0"/>
          <dgm:chPref val="0"/>
          <dgm:bulletEnabled val="1"/>
        </dgm:presLayoutVars>
      </dgm:prSet>
      <dgm:spPr/>
      <dgm:t>
        <a:bodyPr/>
        <a:lstStyle/>
        <a:p>
          <a:endParaRPr lang="en-US"/>
        </a:p>
      </dgm:t>
    </dgm:pt>
    <dgm:pt modelId="{1005E180-3ACF-47E7-A2B6-09C5393BF745}" type="pres">
      <dgm:prSet presAssocID="{F8934300-52E6-48AC-94A0-09BF26178754}" presName="rect4" presStyleLbl="node1" presStyleIdx="3" presStyleCnt="4">
        <dgm:presLayoutVars>
          <dgm:chMax val="0"/>
          <dgm:chPref val="0"/>
          <dgm:bulletEnabled val="1"/>
        </dgm:presLayoutVars>
      </dgm:prSet>
      <dgm:spPr/>
      <dgm:t>
        <a:bodyPr/>
        <a:lstStyle/>
        <a:p>
          <a:endParaRPr lang="en-US"/>
        </a:p>
      </dgm:t>
    </dgm:pt>
  </dgm:ptLst>
  <dgm:cxnLst>
    <dgm:cxn modelId="{32F98EDC-6851-43EF-9EBA-3BC25E5D7FC5}" srcId="{F8934300-52E6-48AC-94A0-09BF26178754}" destId="{AD105260-FEC2-4DE8-B2DA-CD81536E0E39}" srcOrd="3" destOrd="0" parTransId="{81703837-6522-4292-A591-7BCCA97F68E1}" sibTransId="{4C39254D-22FE-4C78-8FC1-38F218726DB8}"/>
    <dgm:cxn modelId="{6060BB0E-199F-45E6-90A0-C338FF043246}" srcId="{F8934300-52E6-48AC-94A0-09BF26178754}" destId="{08921785-96E4-4341-A115-FDC70CE59B03}" srcOrd="0" destOrd="0" parTransId="{E63532FC-0F62-4B84-B6C1-9ECDED321177}" sibTransId="{EBADF481-B02D-4904-98A3-B0806A23F58A}"/>
    <dgm:cxn modelId="{FCEDC7CC-86EE-463F-80AD-F40BF6A112FF}" srcId="{F8934300-52E6-48AC-94A0-09BF26178754}" destId="{04B09A31-2739-40C1-B703-9F4F44F69228}" srcOrd="2" destOrd="0" parTransId="{8779A469-B60F-45A6-AF0D-EFC52812F81C}" sibTransId="{0A56AC44-F4ED-4563-94A7-F727457C242D}"/>
    <dgm:cxn modelId="{6CE270DC-6680-4314-8FAF-FFA333DD5DF7}" type="presOf" srcId="{04B09A31-2739-40C1-B703-9F4F44F69228}" destId="{0E007A47-D7F2-4DC7-8B4C-CC68E6232445}" srcOrd="0" destOrd="0" presId="urn:microsoft.com/office/officeart/2005/8/layout/matrix2"/>
    <dgm:cxn modelId="{81C98B4F-FD3E-4428-AA31-BCAC1DCC729F}" type="presOf" srcId="{AD105260-FEC2-4DE8-B2DA-CD81536E0E39}" destId="{1005E180-3ACF-47E7-A2B6-09C5393BF745}" srcOrd="0" destOrd="0" presId="urn:microsoft.com/office/officeart/2005/8/layout/matrix2"/>
    <dgm:cxn modelId="{02F0FD99-FEE6-4FCA-B2DE-042CF3EEB6FA}" srcId="{F8934300-52E6-48AC-94A0-09BF26178754}" destId="{A06F8DBD-779F-4EFC-A291-B3A544A6A870}" srcOrd="1" destOrd="0" parTransId="{F94E399C-1203-4213-8878-CCD85CF85BDC}" sibTransId="{000FCA73-CEB5-4175-8638-DB8961575224}"/>
    <dgm:cxn modelId="{262AE9F2-E85E-4FE4-9D8E-F26184E7F431}" type="presOf" srcId="{08921785-96E4-4341-A115-FDC70CE59B03}" destId="{1CC5E02F-1B68-4146-ACFD-1CF631143585}" srcOrd="0" destOrd="0" presId="urn:microsoft.com/office/officeart/2005/8/layout/matrix2"/>
    <dgm:cxn modelId="{72ACCDD1-43B8-4995-890B-BE7A4A2C014A}" type="presOf" srcId="{F8934300-52E6-48AC-94A0-09BF26178754}" destId="{7909AB3E-0F49-4884-8EA2-00D040A2CBE4}" srcOrd="0" destOrd="0" presId="urn:microsoft.com/office/officeart/2005/8/layout/matrix2"/>
    <dgm:cxn modelId="{C82E22E0-A878-49B6-B116-AECC32D32FB0}" type="presOf" srcId="{A06F8DBD-779F-4EFC-A291-B3A544A6A870}" destId="{09DCF2CA-E083-4863-9186-E49FA0882D39}" srcOrd="0" destOrd="0" presId="urn:microsoft.com/office/officeart/2005/8/layout/matrix2"/>
    <dgm:cxn modelId="{935E99D3-A0A2-4572-BD34-6A82DC1623D3}" type="presParOf" srcId="{7909AB3E-0F49-4884-8EA2-00D040A2CBE4}" destId="{6EB0D235-D893-472D-8E61-6CC3E9C1E0A9}" srcOrd="0" destOrd="0" presId="urn:microsoft.com/office/officeart/2005/8/layout/matrix2"/>
    <dgm:cxn modelId="{4927A22E-F305-49CE-B35C-22FD5680AC8A}" type="presParOf" srcId="{7909AB3E-0F49-4884-8EA2-00D040A2CBE4}" destId="{1CC5E02F-1B68-4146-ACFD-1CF631143585}" srcOrd="1" destOrd="0" presId="urn:microsoft.com/office/officeart/2005/8/layout/matrix2"/>
    <dgm:cxn modelId="{F3E49281-D150-4463-93FF-F23DF7F0BC4A}" type="presParOf" srcId="{7909AB3E-0F49-4884-8EA2-00D040A2CBE4}" destId="{09DCF2CA-E083-4863-9186-E49FA0882D39}" srcOrd="2" destOrd="0" presId="urn:microsoft.com/office/officeart/2005/8/layout/matrix2"/>
    <dgm:cxn modelId="{50ABD5FC-C112-4694-BF07-58915699F46B}" type="presParOf" srcId="{7909AB3E-0F49-4884-8EA2-00D040A2CBE4}" destId="{0E007A47-D7F2-4DC7-8B4C-CC68E6232445}" srcOrd="3" destOrd="0" presId="urn:microsoft.com/office/officeart/2005/8/layout/matrix2"/>
    <dgm:cxn modelId="{82313114-F695-46CE-8EF5-4A9E38195DED}" type="presParOf" srcId="{7909AB3E-0F49-4884-8EA2-00D040A2CBE4}" destId="{1005E180-3ACF-47E7-A2B6-09C5393BF745}" srcOrd="4" destOrd="0" presId="urn:microsoft.com/office/officeart/2005/8/layout/matrix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A7DE775A-E490-4534-B3D8-58F6C3C372F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D721E093-7A88-42D5-8952-6D0D3D3E0FED}" type="parTrans" cxnId="{4B7438AC-F2BF-4E64-9CE3-25222893F516}">
      <dgm:prSet/>
      <dgm:spPr/>
    </dgm:pt>
    <dgm:pt modelId="{1BC02377-C107-49DE-9C7B-3FF38AEF0964}" type="sibTrans" cxnId="{4B7438AC-F2BF-4E64-9CE3-25222893F516}">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316E7A2-6F1A-4671-94B4-A7B3EE53EF54}" type="pres">
      <dgm:prSet presAssocID="{A7DE775A-E490-4534-B3D8-58F6C3C372F4}" presName="parentText" presStyleLbl="node1" presStyleIdx="0" presStyleCnt="4">
        <dgm:presLayoutVars>
          <dgm:chMax val="0"/>
          <dgm:bulletEnabled val="1"/>
        </dgm:presLayoutVars>
      </dgm:prSet>
      <dgm:spPr/>
      <dgm:t>
        <a:bodyPr/>
        <a:lstStyle/>
        <a:p>
          <a:endParaRPr lang="en-US"/>
        </a:p>
      </dgm:t>
    </dgm:pt>
    <dgm:pt modelId="{C04C012F-AFA8-4EA5-ACC5-CBEB57F6BB81}" type="pres">
      <dgm:prSet presAssocID="{1BC02377-C107-49DE-9C7B-3FF38AEF0964}" presName="spacer" presStyleCnt="0"/>
      <dgm:spPr/>
    </dgm:pt>
    <dgm:pt modelId="{47F42535-DFC2-4D29-B920-1C40FFE6B1E7}" type="pres">
      <dgm:prSet presAssocID="{42DA80EF-15E6-41D6-85F6-4F59594D0383}" presName="parentText" presStyleLbl="node1" presStyleIdx="1" presStyleCnt="4" custLinFactY="5464"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4"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4">
        <dgm:presLayoutVars>
          <dgm:chMax val="0"/>
          <dgm:bulletEnabled val="1"/>
        </dgm:presLayoutVars>
      </dgm:prSet>
      <dgm:spPr>
        <a:xfrm>
          <a:off x="0" y="2313744"/>
          <a:ext cx="6249888" cy="758638"/>
        </a:xfrm>
        <a:prstGeom prst="roundRect">
          <a:avLst/>
        </a:prstGeom>
      </dgm:spPr>
      <dgm:t>
        <a:bodyPr/>
        <a:lstStyle/>
        <a:p>
          <a:endParaRPr lang="en-US"/>
        </a:p>
      </dgm:t>
    </dgm:pt>
  </dgm:ptLst>
  <dgm:cxnLst>
    <dgm:cxn modelId="{A657A218-925A-425E-8041-5123E359C3C2}" type="presOf" srcId="{A7DE775A-E490-4534-B3D8-58F6C3C372F4}" destId="{D316E7A2-6F1A-4671-94B4-A7B3EE53EF54}" srcOrd="0" destOrd="0" presId="urn:microsoft.com/office/officeart/2005/8/layout/vList2"/>
    <dgm:cxn modelId="{34BC5EC0-D143-45FB-AE78-B29FEA614B00}" type="presOf" srcId="{703D4D02-5513-427D-B6E9-B2E187EE0C3A}" destId="{CC8763B3-4621-4666-B669-3C5BA2A30DBE}" srcOrd="0" destOrd="0" presId="urn:microsoft.com/office/officeart/2005/8/layout/vList2"/>
    <dgm:cxn modelId="{4B7438AC-F2BF-4E64-9CE3-25222893F516}" srcId="{703D4D02-5513-427D-B6E9-B2E187EE0C3A}" destId="{A7DE775A-E490-4534-B3D8-58F6C3C372F4}" srcOrd="0" destOrd="0" parTransId="{D721E093-7A88-42D5-8952-6D0D3D3E0FED}" sibTransId="{1BC02377-C107-49DE-9C7B-3FF38AEF0964}"/>
    <dgm:cxn modelId="{78541BCF-978D-4440-8D40-805D7129DE9B}" srcId="{703D4D02-5513-427D-B6E9-B2E187EE0C3A}" destId="{A6F3EE18-EFC8-4188-A792-2A0060986D91}" srcOrd="2" destOrd="0" parTransId="{747156B1-ABD3-4CEE-88BC-D3EC9B0A3E5C}" sibTransId="{C153DD56-4AAD-4C03-A4A0-0172E311CF27}"/>
    <dgm:cxn modelId="{F956035A-AC05-45AF-9E7E-DF243AF02BBE}" type="presOf" srcId="{62D3FBED-765B-4C71-8C39-5546B46FF944}" destId="{5DC88683-B470-4890-B11A-2192BBAE432B}" srcOrd="0" destOrd="0" presId="urn:microsoft.com/office/officeart/2005/8/layout/vList2"/>
    <dgm:cxn modelId="{86952610-F0D5-4173-9180-0644D4323580}" type="presOf" srcId="{A6F3EE18-EFC8-4188-A792-2A0060986D91}" destId="{E0E1F7FC-C1DE-4EA7-994D-37AD03907CC6}" srcOrd="0" destOrd="0" presId="urn:microsoft.com/office/officeart/2005/8/layout/vList2"/>
    <dgm:cxn modelId="{B26783D8-4685-4B5E-BFD2-8CB4BC7CD9B0}" type="presOf" srcId="{42DA80EF-15E6-41D6-85F6-4F59594D0383}" destId="{47F42535-DFC2-4D29-B920-1C40FFE6B1E7}"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3E67039F-F6F7-469C-ACC9-51ADDF9412C3}" type="presParOf" srcId="{CC8763B3-4621-4666-B669-3C5BA2A30DBE}" destId="{D316E7A2-6F1A-4671-94B4-A7B3EE53EF54}" srcOrd="0" destOrd="0" presId="urn:microsoft.com/office/officeart/2005/8/layout/vList2"/>
    <dgm:cxn modelId="{DB78EEC6-AF8D-44F3-8558-E0694143080E}" type="presParOf" srcId="{CC8763B3-4621-4666-B669-3C5BA2A30DBE}" destId="{C04C012F-AFA8-4EA5-ACC5-CBEB57F6BB81}" srcOrd="1" destOrd="0" presId="urn:microsoft.com/office/officeart/2005/8/layout/vList2"/>
    <dgm:cxn modelId="{185E68CF-78BC-4B23-BF78-59A8DE1A6EDD}" type="presParOf" srcId="{CC8763B3-4621-4666-B669-3C5BA2A30DBE}" destId="{47F42535-DFC2-4D29-B920-1C40FFE6B1E7}" srcOrd="2" destOrd="0" presId="urn:microsoft.com/office/officeart/2005/8/layout/vList2"/>
    <dgm:cxn modelId="{43FE673D-AD9C-4486-8C5D-3E410CC0012D}" type="presParOf" srcId="{CC8763B3-4621-4666-B669-3C5BA2A30DBE}" destId="{35FB7A5C-EE80-4418-B452-E9BF5B7C52B3}" srcOrd="3" destOrd="0" presId="urn:microsoft.com/office/officeart/2005/8/layout/vList2"/>
    <dgm:cxn modelId="{8C4A94E8-4299-42EE-A499-AADC380D5B12}" type="presParOf" srcId="{CC8763B3-4621-4666-B669-3C5BA2A30DBE}" destId="{E0E1F7FC-C1DE-4EA7-994D-37AD03907CC6}" srcOrd="4" destOrd="0" presId="urn:microsoft.com/office/officeart/2005/8/layout/vList2"/>
    <dgm:cxn modelId="{EAC53156-D481-40AF-8E42-8E22B9F9AB92}" type="presParOf" srcId="{CC8763B3-4621-4666-B669-3C5BA2A30DBE}" destId="{05D370FE-9ED9-48C5-A0DA-9A88A5DF21BD}" srcOrd="5" destOrd="0" presId="urn:microsoft.com/office/officeart/2005/8/layout/vList2"/>
    <dgm:cxn modelId="{B2960505-4E2C-4390-8E3B-E2EEE4C770C2}" type="presParOf" srcId="{CC8763B3-4621-4666-B669-3C5BA2A30DBE}" destId="{5DC88683-B470-4890-B11A-2192BBAE432B}" srcOrd="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69A95AAD-7CCD-4673-A2CD-683D5A5962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802E52CB-9789-4AFE-A90B-69CAB76A0ED9}" type="parTrans" cxnId="{1DE78C18-E701-443D-85DB-86781589FBEA}">
      <dgm:prSet/>
      <dgm:spPr/>
    </dgm:pt>
    <dgm:pt modelId="{6C7B3166-7093-426D-BBC6-A5903AF5F580}" type="sibTrans" cxnId="{1DE78C18-E701-443D-85DB-86781589FBEA}">
      <dgm:prSet/>
      <dgm:spPr/>
    </dgm:pt>
    <dgm:pt modelId="{CD9F2E18-1D35-4488-A091-AE83DE26EDE1}">
      <dgm:prSet phldrT="[Text]" custT="1"/>
      <dgm:spPr>
        <a:no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smtClean="0">
              <a:solidFill>
                <a:schemeClr val="tx1"/>
              </a:solidFill>
              <a:latin typeface="Arial"/>
              <a:ea typeface="+mn-ea"/>
              <a:cs typeface="+mn-cs"/>
            </a:rPr>
            <a:t>Change Management</a:t>
          </a:r>
          <a:endParaRPr lang="en-MY" sz="3900" kern="1200" dirty="0">
            <a:solidFill>
              <a:schemeClr val="tx1"/>
            </a:solidFill>
            <a:latin typeface="Arial"/>
            <a:ea typeface="+mn-ea"/>
            <a:cs typeface="+mn-cs"/>
          </a:endParaRPr>
        </a:p>
      </dgm:t>
    </dgm:pt>
    <dgm:pt modelId="{CA39E8AC-6FFB-4A6E-8DA8-9B4E6F257EF1}" type="parTrans" cxnId="{79577422-A428-48D4-9697-11C2308416A3}">
      <dgm:prSet/>
      <dgm:spPr/>
    </dgm:pt>
    <dgm:pt modelId="{B3CB8BF5-C2AF-4BD8-AD6D-379D0CB2F1C5}" type="sibTrans" cxnId="{79577422-A428-48D4-9697-11C2308416A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F1F43D31-F8D0-4E86-B568-66B460B17C30}" type="pres">
      <dgm:prSet presAssocID="{69A95AAD-7CCD-4673-A2CD-683D5A5962E8}" presName="parentText" presStyleLbl="node1" presStyleIdx="0" presStyleCnt="5">
        <dgm:presLayoutVars>
          <dgm:chMax val="0"/>
          <dgm:bulletEnabled val="1"/>
        </dgm:presLayoutVars>
      </dgm:prSet>
      <dgm:spPr/>
      <dgm:t>
        <a:bodyPr/>
        <a:lstStyle/>
        <a:p>
          <a:endParaRPr lang="en-US"/>
        </a:p>
      </dgm:t>
    </dgm:pt>
    <dgm:pt modelId="{39C6782B-8A1D-4B83-9A2E-54B76935DB1C}" type="pres">
      <dgm:prSet presAssocID="{6C7B3166-7093-426D-BBC6-A5903AF5F580}"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56292A1E-EBBE-407A-9745-0A7E82A37FA6}" type="pres">
      <dgm:prSet presAssocID="{CD9F2E18-1D35-4488-A091-AE83DE26EDE1}" presName="parentText" presStyleLbl="node1" presStyleIdx="4" presStyleCnt="5">
        <dgm:presLayoutVars>
          <dgm:chMax val="0"/>
          <dgm:bulletEnabled val="1"/>
        </dgm:presLayoutVars>
      </dgm:prSet>
      <dgm:spPr/>
      <dgm:t>
        <a:bodyPr/>
        <a:lstStyle/>
        <a:p>
          <a:endParaRPr lang="en-US"/>
        </a:p>
      </dgm:t>
    </dgm:pt>
  </dgm:ptLst>
  <dgm:cxnLst>
    <dgm:cxn modelId="{FC154517-E487-4F16-A593-6CE31A410023}" type="presOf" srcId="{A6F3EE18-EFC8-4188-A792-2A0060986D91}" destId="{E0E1F7FC-C1DE-4EA7-994D-37AD03907CC6}" srcOrd="0" destOrd="0" presId="urn:microsoft.com/office/officeart/2005/8/layout/vList2"/>
    <dgm:cxn modelId="{0253970C-18A5-4D45-BE18-61DAAF469C45}" type="presOf" srcId="{42DA80EF-15E6-41D6-85F6-4F59594D0383}" destId="{47F42535-DFC2-4D29-B920-1C40FFE6B1E7}" srcOrd="0" destOrd="0" presId="urn:microsoft.com/office/officeart/2005/8/layout/vList2"/>
    <dgm:cxn modelId="{70F054CA-C536-4652-8F8E-74F0CB9CA4FB}" type="presOf" srcId="{62D3FBED-765B-4C71-8C39-5546B46FF944}" destId="{5DC88683-B470-4890-B11A-2192BBAE432B}"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57048BDA-B67D-4A18-AB5A-84B2D51D96B6}" type="presOf" srcId="{703D4D02-5513-427D-B6E9-B2E187EE0C3A}" destId="{CC8763B3-4621-4666-B669-3C5BA2A30DBE}" srcOrd="0" destOrd="0" presId="urn:microsoft.com/office/officeart/2005/8/layout/vList2"/>
    <dgm:cxn modelId="{F03D68A8-C9F7-4A5B-86FF-721B74460D0B}" type="presOf" srcId="{CD9F2E18-1D35-4488-A091-AE83DE26EDE1}" destId="{56292A1E-EBBE-407A-9745-0A7E82A37FA6}" srcOrd="0" destOrd="0" presId="urn:microsoft.com/office/officeart/2005/8/layout/vList2"/>
    <dgm:cxn modelId="{830B14CC-1462-4E0D-9A6C-9703FA991698}" type="presOf" srcId="{69A95AAD-7CCD-4673-A2CD-683D5A5962E8}" destId="{F1F43D31-F8D0-4E86-B568-66B460B17C30}" srcOrd="0" destOrd="0" presId="urn:microsoft.com/office/officeart/2005/8/layout/vList2"/>
    <dgm:cxn modelId="{79577422-A428-48D4-9697-11C2308416A3}" srcId="{703D4D02-5513-427D-B6E9-B2E187EE0C3A}" destId="{CD9F2E18-1D35-4488-A091-AE83DE26EDE1}" srcOrd="4" destOrd="0" parTransId="{CA39E8AC-6FFB-4A6E-8DA8-9B4E6F257EF1}" sibTransId="{B3CB8BF5-C2AF-4BD8-AD6D-379D0CB2F1C5}"/>
    <dgm:cxn modelId="{1DE78C18-E701-443D-85DB-86781589FBEA}" srcId="{703D4D02-5513-427D-B6E9-B2E187EE0C3A}" destId="{69A95AAD-7CCD-4673-A2CD-683D5A5962E8}" srcOrd="0" destOrd="0" parTransId="{802E52CB-9789-4AFE-A90B-69CAB76A0ED9}" sibTransId="{6C7B3166-7093-426D-BBC6-A5903AF5F580}"/>
    <dgm:cxn modelId="{6EE46842-E392-46CF-865C-4474EF9438C3}" srcId="{703D4D02-5513-427D-B6E9-B2E187EE0C3A}" destId="{42DA80EF-15E6-41D6-85F6-4F59594D0383}" srcOrd="1" destOrd="0" parTransId="{173CE497-2C0D-479E-8754-25C7B4AF6CFC}" sibTransId="{4B234F5B-63CB-40EB-8CF6-E8D6F48FDC56}"/>
    <dgm:cxn modelId="{AE480FC2-6AB0-4C23-9A9C-B34C4B3F677C}" srcId="{703D4D02-5513-427D-B6E9-B2E187EE0C3A}" destId="{62D3FBED-765B-4C71-8C39-5546B46FF944}" srcOrd="3" destOrd="0" parTransId="{AE936468-A526-43C2-ABF2-ECC609C95CDE}" sibTransId="{AED23493-115A-4424-B34D-DB9B612CB3C8}"/>
    <dgm:cxn modelId="{42690C7A-C792-4C8F-9903-AFDCCC4171F7}" type="presParOf" srcId="{CC8763B3-4621-4666-B669-3C5BA2A30DBE}" destId="{F1F43D31-F8D0-4E86-B568-66B460B17C30}" srcOrd="0" destOrd="0" presId="urn:microsoft.com/office/officeart/2005/8/layout/vList2"/>
    <dgm:cxn modelId="{C9F647D9-CA0D-4DA5-BEAD-6C9310AEF9CF}" type="presParOf" srcId="{CC8763B3-4621-4666-B669-3C5BA2A30DBE}" destId="{39C6782B-8A1D-4B83-9A2E-54B76935DB1C}" srcOrd="1" destOrd="0" presId="urn:microsoft.com/office/officeart/2005/8/layout/vList2"/>
    <dgm:cxn modelId="{A1D80B3D-0E44-48AA-A924-FCE1217554B4}" type="presParOf" srcId="{CC8763B3-4621-4666-B669-3C5BA2A30DBE}" destId="{47F42535-DFC2-4D29-B920-1C40FFE6B1E7}" srcOrd="2" destOrd="0" presId="urn:microsoft.com/office/officeart/2005/8/layout/vList2"/>
    <dgm:cxn modelId="{0F7E8551-9BD2-424F-8858-9ADBD8BF9ED9}" type="presParOf" srcId="{CC8763B3-4621-4666-B669-3C5BA2A30DBE}" destId="{35FB7A5C-EE80-4418-B452-E9BF5B7C52B3}" srcOrd="3" destOrd="0" presId="urn:microsoft.com/office/officeart/2005/8/layout/vList2"/>
    <dgm:cxn modelId="{7F4F1068-8DE3-436E-8D8D-60E85259B51A}" type="presParOf" srcId="{CC8763B3-4621-4666-B669-3C5BA2A30DBE}" destId="{E0E1F7FC-C1DE-4EA7-994D-37AD03907CC6}" srcOrd="4" destOrd="0" presId="urn:microsoft.com/office/officeart/2005/8/layout/vList2"/>
    <dgm:cxn modelId="{80840C2A-4789-4D28-A8D5-D8504C7DABDA}" type="presParOf" srcId="{CC8763B3-4621-4666-B669-3C5BA2A30DBE}" destId="{05D370FE-9ED9-48C5-A0DA-9A88A5DF21BD}" srcOrd="5" destOrd="0" presId="urn:microsoft.com/office/officeart/2005/8/layout/vList2"/>
    <dgm:cxn modelId="{EB530F6E-C122-4832-A037-04F903BD0548}" type="presParOf" srcId="{CC8763B3-4621-4666-B669-3C5BA2A30DBE}" destId="{5DC88683-B470-4890-B11A-2192BBAE432B}" srcOrd="6" destOrd="0" presId="urn:microsoft.com/office/officeart/2005/8/layout/vList2"/>
    <dgm:cxn modelId="{ED35BBED-ABA9-4FED-9DEA-51402C3BE9C9}" type="presParOf" srcId="{CC8763B3-4621-4666-B669-3C5BA2A30DBE}" destId="{AF26FF60-9E6B-4277-8CC1-FCFCD740DD42}" srcOrd="7" destOrd="0" presId="urn:microsoft.com/office/officeart/2005/8/layout/vList2"/>
    <dgm:cxn modelId="{F7D63654-E44D-4F55-B944-5E2AE72FF7BC}" type="presParOf" srcId="{CC8763B3-4621-4666-B669-3C5BA2A30DBE}" destId="{56292A1E-EBBE-407A-9745-0A7E82A37FA6}" srcOrd="8"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no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69A95AAD-7CCD-4673-A2CD-683D5A5962E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Employee Retention</a:t>
          </a:r>
          <a:endParaRPr lang="en-MY" sz="3900" kern="1200" dirty="0">
            <a:solidFill>
              <a:srgbClr val="000000"/>
            </a:solidFill>
            <a:latin typeface="Arial"/>
            <a:ea typeface="+mn-ea"/>
            <a:cs typeface="+mn-cs"/>
          </a:endParaRPr>
        </a:p>
      </dgm:t>
    </dgm:pt>
    <dgm:pt modelId="{802E52CB-9789-4AFE-A90B-69CAB76A0ED9}" type="parTrans" cxnId="{1DE78C18-E701-443D-85DB-86781589FBEA}">
      <dgm:prSet/>
      <dgm:spPr/>
    </dgm:pt>
    <dgm:pt modelId="{6C7B3166-7093-426D-BBC6-A5903AF5F580}" type="sibTrans" cxnId="{1DE78C18-E701-443D-85DB-86781589FBEA}">
      <dgm:prSet/>
      <dgm:spPr/>
    </dgm:pt>
    <dgm:pt modelId="{CD9F2E18-1D35-4488-A091-AE83DE26EDE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smtClean="0">
              <a:solidFill>
                <a:srgbClr val="FFFFEE"/>
              </a:solidFill>
              <a:latin typeface="Arial"/>
              <a:ea typeface="+mn-ea"/>
              <a:cs typeface="+mn-cs"/>
            </a:rPr>
            <a:t>Change Management</a:t>
          </a:r>
          <a:endParaRPr lang="en-MY" sz="3900" kern="1200" dirty="0">
            <a:solidFill>
              <a:srgbClr val="FFFFEE"/>
            </a:solidFill>
            <a:latin typeface="Arial"/>
            <a:ea typeface="+mn-ea"/>
            <a:cs typeface="+mn-cs"/>
          </a:endParaRPr>
        </a:p>
      </dgm:t>
    </dgm:pt>
    <dgm:pt modelId="{CA39E8AC-6FFB-4A6E-8DA8-9B4E6F257EF1}" type="parTrans" cxnId="{79577422-A428-48D4-9697-11C2308416A3}">
      <dgm:prSet/>
      <dgm:spPr/>
    </dgm:pt>
    <dgm:pt modelId="{B3CB8BF5-C2AF-4BD8-AD6D-379D0CB2F1C5}" type="sibTrans" cxnId="{79577422-A428-48D4-9697-11C2308416A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F1F43D31-F8D0-4E86-B568-66B460B17C30}" type="pres">
      <dgm:prSet presAssocID="{69A95AAD-7CCD-4673-A2CD-683D5A5962E8}" presName="parentText" presStyleLbl="node1" presStyleIdx="0" presStyleCnt="5">
        <dgm:presLayoutVars>
          <dgm:chMax val="0"/>
          <dgm:bulletEnabled val="1"/>
        </dgm:presLayoutVars>
      </dgm:prSet>
      <dgm:spPr/>
      <dgm:t>
        <a:bodyPr/>
        <a:lstStyle/>
        <a:p>
          <a:endParaRPr lang="en-US"/>
        </a:p>
      </dgm:t>
    </dgm:pt>
    <dgm:pt modelId="{39C6782B-8A1D-4B83-9A2E-54B76935DB1C}" type="pres">
      <dgm:prSet presAssocID="{6C7B3166-7093-426D-BBC6-A5903AF5F580}"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56292A1E-EBBE-407A-9745-0A7E82A37FA6}" type="pres">
      <dgm:prSet presAssocID="{CD9F2E18-1D35-4488-A091-AE83DE26EDE1}" presName="parentText" presStyleLbl="node1" presStyleIdx="4" presStyleCnt="5">
        <dgm:presLayoutVars>
          <dgm:chMax val="0"/>
          <dgm:bulletEnabled val="1"/>
        </dgm:presLayoutVars>
      </dgm:prSet>
      <dgm:spPr/>
      <dgm:t>
        <a:bodyPr/>
        <a:lstStyle/>
        <a:p>
          <a:endParaRPr lang="en-US"/>
        </a:p>
      </dgm:t>
    </dgm:pt>
  </dgm:ptLst>
  <dgm:cxnLst>
    <dgm:cxn modelId="{A46111BF-EAAB-4085-B975-525891F08487}" type="presOf" srcId="{69A95AAD-7CCD-4673-A2CD-683D5A5962E8}" destId="{F1F43D31-F8D0-4E86-B568-66B460B17C30}" srcOrd="0" destOrd="0" presId="urn:microsoft.com/office/officeart/2005/8/layout/vList2"/>
    <dgm:cxn modelId="{B365647B-70F2-4782-91BA-E32F7967AB51}" type="presOf" srcId="{62D3FBED-765B-4C71-8C39-5546B46FF944}" destId="{5DC88683-B470-4890-B11A-2192BBAE432B}" srcOrd="0" destOrd="0" presId="urn:microsoft.com/office/officeart/2005/8/layout/vList2"/>
    <dgm:cxn modelId="{094734A0-F9EF-4F8C-B46F-8C2C06EC3571}" type="presOf" srcId="{703D4D02-5513-427D-B6E9-B2E187EE0C3A}" destId="{CC8763B3-4621-4666-B669-3C5BA2A30DBE}"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8902EDE0-9157-4CCA-AABF-EDF239DAD402}" type="presOf" srcId="{CD9F2E18-1D35-4488-A091-AE83DE26EDE1}" destId="{56292A1E-EBBE-407A-9745-0A7E82A37FA6}" srcOrd="0" destOrd="0" presId="urn:microsoft.com/office/officeart/2005/8/layout/vList2"/>
    <dgm:cxn modelId="{79577422-A428-48D4-9697-11C2308416A3}" srcId="{703D4D02-5513-427D-B6E9-B2E187EE0C3A}" destId="{CD9F2E18-1D35-4488-A091-AE83DE26EDE1}" srcOrd="4" destOrd="0" parTransId="{CA39E8AC-6FFB-4A6E-8DA8-9B4E6F257EF1}" sibTransId="{B3CB8BF5-C2AF-4BD8-AD6D-379D0CB2F1C5}"/>
    <dgm:cxn modelId="{1DE78C18-E701-443D-85DB-86781589FBEA}" srcId="{703D4D02-5513-427D-B6E9-B2E187EE0C3A}" destId="{69A95AAD-7CCD-4673-A2CD-683D5A5962E8}" srcOrd="0" destOrd="0" parTransId="{802E52CB-9789-4AFE-A90B-69CAB76A0ED9}" sibTransId="{6C7B3166-7093-426D-BBC6-A5903AF5F580}"/>
    <dgm:cxn modelId="{6EE46842-E392-46CF-865C-4474EF9438C3}" srcId="{703D4D02-5513-427D-B6E9-B2E187EE0C3A}" destId="{42DA80EF-15E6-41D6-85F6-4F59594D0383}" srcOrd="1" destOrd="0" parTransId="{173CE497-2C0D-479E-8754-25C7B4AF6CFC}" sibTransId="{4B234F5B-63CB-40EB-8CF6-E8D6F48FDC56}"/>
    <dgm:cxn modelId="{A06E9076-6C24-4090-B28E-7E954F11EF58}" type="presOf" srcId="{42DA80EF-15E6-41D6-85F6-4F59594D0383}" destId="{47F42535-DFC2-4D29-B920-1C40FFE6B1E7}"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E0F35D99-DC49-4D0B-B857-771720496791}" type="presOf" srcId="{A6F3EE18-EFC8-4188-A792-2A0060986D91}" destId="{E0E1F7FC-C1DE-4EA7-994D-37AD03907CC6}" srcOrd="0" destOrd="0" presId="urn:microsoft.com/office/officeart/2005/8/layout/vList2"/>
    <dgm:cxn modelId="{EE5D1F58-31F7-4EA2-A3C3-D9549DB14445}" type="presParOf" srcId="{CC8763B3-4621-4666-B669-3C5BA2A30DBE}" destId="{F1F43D31-F8D0-4E86-B568-66B460B17C30}" srcOrd="0" destOrd="0" presId="urn:microsoft.com/office/officeart/2005/8/layout/vList2"/>
    <dgm:cxn modelId="{6CAC3DE8-8C1F-4C27-BDA1-ADBB738BD8A4}" type="presParOf" srcId="{CC8763B3-4621-4666-B669-3C5BA2A30DBE}" destId="{39C6782B-8A1D-4B83-9A2E-54B76935DB1C}" srcOrd="1" destOrd="0" presId="urn:microsoft.com/office/officeart/2005/8/layout/vList2"/>
    <dgm:cxn modelId="{10C6F052-72B9-4C43-8532-13310065362F}" type="presParOf" srcId="{CC8763B3-4621-4666-B669-3C5BA2A30DBE}" destId="{47F42535-DFC2-4D29-B920-1C40FFE6B1E7}" srcOrd="2" destOrd="0" presId="urn:microsoft.com/office/officeart/2005/8/layout/vList2"/>
    <dgm:cxn modelId="{4C8CAFA3-7E5E-40B7-9AA6-18928483D348}" type="presParOf" srcId="{CC8763B3-4621-4666-B669-3C5BA2A30DBE}" destId="{35FB7A5C-EE80-4418-B452-E9BF5B7C52B3}" srcOrd="3" destOrd="0" presId="urn:microsoft.com/office/officeart/2005/8/layout/vList2"/>
    <dgm:cxn modelId="{68C9CD64-AF95-42E1-9D4C-9A26FEB9F879}" type="presParOf" srcId="{CC8763B3-4621-4666-B669-3C5BA2A30DBE}" destId="{E0E1F7FC-C1DE-4EA7-994D-37AD03907CC6}" srcOrd="4" destOrd="0" presId="urn:microsoft.com/office/officeart/2005/8/layout/vList2"/>
    <dgm:cxn modelId="{77211758-0319-4D39-AF36-1AC57AB974E6}" type="presParOf" srcId="{CC8763B3-4621-4666-B669-3C5BA2A30DBE}" destId="{05D370FE-9ED9-48C5-A0DA-9A88A5DF21BD}" srcOrd="5" destOrd="0" presId="urn:microsoft.com/office/officeart/2005/8/layout/vList2"/>
    <dgm:cxn modelId="{51727C7C-B513-4B8E-9F85-FE0E41EDF5ED}" type="presParOf" srcId="{CC8763B3-4621-4666-B669-3C5BA2A30DBE}" destId="{5DC88683-B470-4890-B11A-2192BBAE432B}" srcOrd="6" destOrd="0" presId="urn:microsoft.com/office/officeart/2005/8/layout/vList2"/>
    <dgm:cxn modelId="{51E7BECD-EBC5-4BC8-AE32-C912AEC304EF}" type="presParOf" srcId="{CC8763B3-4621-4666-B669-3C5BA2A30DBE}" destId="{AF26FF60-9E6B-4277-8CC1-FCFCD740DD42}" srcOrd="7" destOrd="0" presId="urn:microsoft.com/office/officeart/2005/8/layout/vList2"/>
    <dgm:cxn modelId="{FC1D5563-96F8-4E16-BA2D-74202EB72DAE}" type="presParOf" srcId="{CC8763B3-4621-4666-B669-3C5BA2A30DBE}" destId="{56292A1E-EBBE-407A-9745-0A7E82A37FA6}" srcOrd="8"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7E341B95-EF00-5047-A6B3-15E7DA0285AD}" type="slidenum">
              <a:rPr lang="en-US" sz="1200" b="0"/>
              <a:pPr eaLnBrk="1" hangingPunct="1"/>
              <a:t>4</a:t>
            </a:fld>
            <a:endParaRPr lang="en-US" sz="1200" b="0" dirty="0"/>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8781368-998B-F842-885C-C0E3D427C2F0}" type="slidenum">
              <a:rPr lang="en-US" sz="1200" b="0"/>
              <a:pPr eaLnBrk="1" hangingPunct="1"/>
              <a:t>5</a:t>
            </a:fld>
            <a:endParaRPr lang="en-US" sz="1200" b="0" dirty="0"/>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48501000-5221-F14B-AF93-674497FE009B}" type="slidenum">
              <a:rPr lang="en-US" sz="1200" b="0"/>
              <a:pPr eaLnBrk="1" hangingPunct="1"/>
              <a:t>7</a:t>
            </a:fld>
            <a:endParaRPr lang="en-US" sz="1200" b="0" dirty="0"/>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D79E5D27-6476-0E4F-9191-53901E31761A}" type="slidenum">
              <a:rPr lang="en-US" sz="1200" b="0"/>
              <a:pPr eaLnBrk="1" hangingPunct="1"/>
              <a:t>9</a:t>
            </a:fld>
            <a:endParaRPr lang="en-US" sz="1200" b="0" dirty="0"/>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2958" eaLnBrk="0" hangingPunct="0">
              <a:defRPr sz="2200" b="1">
                <a:solidFill>
                  <a:schemeClr val="tx1"/>
                </a:solidFill>
                <a:latin typeface="Arial" charset="0"/>
                <a:ea typeface="ＭＳ Ｐゴシック" charset="0"/>
                <a:cs typeface="ＭＳ Ｐゴシック" charset="0"/>
              </a:defRPr>
            </a:lvl1pPr>
            <a:lvl2pPr marL="685817" indent="-263776" defTabSz="912958" eaLnBrk="0" hangingPunct="0">
              <a:defRPr sz="2200" b="1">
                <a:solidFill>
                  <a:schemeClr val="tx1"/>
                </a:solidFill>
                <a:latin typeface="Arial" charset="0"/>
                <a:ea typeface="ＭＳ Ｐゴシック" charset="0"/>
              </a:defRPr>
            </a:lvl2pPr>
            <a:lvl3pPr marL="1055103" indent="-211021" defTabSz="912958" eaLnBrk="0" hangingPunct="0">
              <a:defRPr sz="2200" b="1">
                <a:solidFill>
                  <a:schemeClr val="tx1"/>
                </a:solidFill>
                <a:latin typeface="Arial" charset="0"/>
                <a:ea typeface="ＭＳ Ｐゴシック" charset="0"/>
              </a:defRPr>
            </a:lvl3pPr>
            <a:lvl4pPr marL="1477145" indent="-211021" defTabSz="912958" eaLnBrk="0" hangingPunct="0">
              <a:defRPr sz="2200" b="1">
                <a:solidFill>
                  <a:schemeClr val="tx1"/>
                </a:solidFill>
                <a:latin typeface="Arial" charset="0"/>
                <a:ea typeface="ＭＳ Ｐゴシック" charset="0"/>
              </a:defRPr>
            </a:lvl4pPr>
            <a:lvl5pPr marL="1899186" indent="-211021" defTabSz="912958" eaLnBrk="0" hangingPunct="0">
              <a:defRPr sz="2200" b="1">
                <a:solidFill>
                  <a:schemeClr val="tx1"/>
                </a:solidFill>
                <a:latin typeface="Arial" charset="0"/>
                <a:ea typeface="ＭＳ Ｐゴシック" charset="0"/>
              </a:defRPr>
            </a:lvl5pPr>
            <a:lvl6pPr marL="2321227" indent="-211021" algn="ctr" defTabSz="912958" eaLnBrk="0" fontAlgn="base" hangingPunct="0">
              <a:spcBef>
                <a:spcPct val="0"/>
              </a:spcBef>
              <a:spcAft>
                <a:spcPct val="0"/>
              </a:spcAft>
              <a:defRPr sz="2200" b="1">
                <a:solidFill>
                  <a:schemeClr val="tx1"/>
                </a:solidFill>
                <a:latin typeface="Arial" charset="0"/>
                <a:ea typeface="ＭＳ Ｐゴシック" charset="0"/>
              </a:defRPr>
            </a:lvl6pPr>
            <a:lvl7pPr marL="2743269" indent="-211021" algn="ctr" defTabSz="912958" eaLnBrk="0" fontAlgn="base" hangingPunct="0">
              <a:spcBef>
                <a:spcPct val="0"/>
              </a:spcBef>
              <a:spcAft>
                <a:spcPct val="0"/>
              </a:spcAft>
              <a:defRPr sz="2200" b="1">
                <a:solidFill>
                  <a:schemeClr val="tx1"/>
                </a:solidFill>
                <a:latin typeface="Arial" charset="0"/>
                <a:ea typeface="ＭＳ Ｐゴシック" charset="0"/>
              </a:defRPr>
            </a:lvl7pPr>
            <a:lvl8pPr marL="3165310" indent="-211021" algn="ctr" defTabSz="912958" eaLnBrk="0" fontAlgn="base" hangingPunct="0">
              <a:spcBef>
                <a:spcPct val="0"/>
              </a:spcBef>
              <a:spcAft>
                <a:spcPct val="0"/>
              </a:spcAft>
              <a:defRPr sz="2200" b="1">
                <a:solidFill>
                  <a:schemeClr val="tx1"/>
                </a:solidFill>
                <a:latin typeface="Arial" charset="0"/>
                <a:ea typeface="ＭＳ Ｐゴシック" charset="0"/>
              </a:defRPr>
            </a:lvl8pPr>
            <a:lvl9pPr marL="3587351" indent="-211021" algn="ctr" defTabSz="912958" eaLnBrk="0" fontAlgn="base" hangingPunct="0">
              <a:spcBef>
                <a:spcPct val="0"/>
              </a:spcBef>
              <a:spcAft>
                <a:spcPct val="0"/>
              </a:spcAft>
              <a:defRPr sz="2200" b="1">
                <a:solidFill>
                  <a:schemeClr val="tx1"/>
                </a:solidFill>
                <a:latin typeface="Arial" charset="0"/>
                <a:ea typeface="ＭＳ Ｐゴシック" charset="0"/>
              </a:defRPr>
            </a:lvl9pPr>
          </a:lstStyle>
          <a:p>
            <a:pPr eaLnBrk="1" hangingPunct="1"/>
            <a:fld id="{F7D02DB8-83BA-4F48-A698-ADB6697C5C95}" type="slidenum">
              <a:rPr lang="en-US" sz="1200" b="0"/>
              <a:pPr eaLnBrk="1" hangingPunct="1"/>
              <a:t>10</a:t>
            </a:fld>
            <a:endParaRPr lang="en-US" sz="1200" b="0" dirty="0"/>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334000" y="5791200"/>
            <a:ext cx="3124200" cy="620442"/>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781800" y="6248400"/>
            <a:ext cx="1981200" cy="393451"/>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VI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75227397"/>
              </p:ext>
            </p:extLst>
          </p:nvPr>
        </p:nvGraphicFramePr>
        <p:xfrm>
          <a:off x="899592" y="620688"/>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65097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579439"/>
          </a:xfrm>
        </p:spPr>
        <p:txBody>
          <a:bodyPr/>
          <a:lstStyle/>
          <a:p>
            <a:pPr algn="ctr"/>
            <a:r>
              <a:rPr lang="en-US" dirty="0" smtClean="0"/>
              <a:t>Types of International Organization</a:t>
            </a:r>
            <a:endParaRPr lang="en-US" dirty="0"/>
          </a:p>
        </p:txBody>
      </p:sp>
      <p:graphicFrame>
        <p:nvGraphicFramePr>
          <p:cNvPr id="4" name="Content Placeholder 3"/>
          <p:cNvGraphicFramePr>
            <a:graphicFrameLocks noGrp="1"/>
          </p:cNvGraphicFramePr>
          <p:nvPr>
            <p:ph idx="1"/>
          </p:nvPr>
        </p:nvGraphicFramePr>
        <p:xfrm>
          <a:off x="685800" y="914400"/>
          <a:ext cx="7924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1066800" y="228600"/>
            <a:ext cx="7200900" cy="655639"/>
          </a:xfrm>
        </p:spPr>
        <p:txBody>
          <a:bodyPr/>
          <a:lstStyle/>
          <a:p>
            <a:pPr eaLnBrk="1" hangingPunct="1"/>
            <a:r>
              <a:rPr lang="de-DE" dirty="0" smtClean="0">
                <a:latin typeface="Arial Black" charset="0"/>
                <a:ea typeface="ＭＳ Ｐゴシック" charset="0"/>
                <a:cs typeface="ＭＳ Ｐゴシック" charset="0"/>
              </a:rPr>
              <a:t>Balance in a transnational Approach</a:t>
            </a:r>
            <a:endParaRPr lang="de-DE" dirty="0">
              <a:latin typeface="Arial Black" charset="0"/>
              <a:ea typeface="ＭＳ Ｐゴシック" charset="0"/>
              <a:cs typeface="ＭＳ Ｐゴシック" charset="0"/>
            </a:endParaRPr>
          </a:p>
        </p:txBody>
      </p:sp>
      <p:sp>
        <p:nvSpPr>
          <p:cNvPr id="483334" name="Textfeld 51"/>
          <p:cNvSpPr txBox="1">
            <a:spLocks noChangeArrowheads="1"/>
          </p:cNvSpPr>
          <p:nvPr/>
        </p:nvSpPr>
        <p:spPr bwMode="auto">
          <a:xfrm>
            <a:off x="2820442" y="5897587"/>
            <a:ext cx="3623766"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Local</a:t>
            </a:r>
            <a:r>
              <a:rPr lang="de-DE" sz="1600" dirty="0" smtClean="0">
                <a:solidFill>
                  <a:srgbClr val="4D4D4D"/>
                </a:solidFill>
                <a:cs typeface="Arial" charset="0"/>
              </a:rPr>
              <a:t> Differentiation</a:t>
            </a:r>
            <a:endParaRPr lang="de-DE" sz="1600" dirty="0">
              <a:solidFill>
                <a:srgbClr val="4D4D4D"/>
              </a:solidFill>
              <a:cs typeface="Arial" charset="0"/>
            </a:endParaRPr>
          </a:p>
        </p:txBody>
      </p:sp>
      <p:sp>
        <p:nvSpPr>
          <p:cNvPr id="483335" name="Textfeld 52"/>
          <p:cNvSpPr txBox="1">
            <a:spLocks noChangeArrowheads="1"/>
          </p:cNvSpPr>
          <p:nvPr/>
        </p:nvSpPr>
        <p:spPr bwMode="auto">
          <a:xfrm>
            <a:off x="479425" y="3200400"/>
            <a:ext cx="12954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Global </a:t>
            </a:r>
            <a:r>
              <a:rPr lang="de-DE" sz="1600" dirty="0">
                <a:solidFill>
                  <a:srgbClr val="4D4D4D"/>
                </a:solidFill>
                <a:cs typeface="Arial" charset="0"/>
              </a:rPr>
              <a:t>Integration</a:t>
            </a:r>
          </a:p>
        </p:txBody>
      </p:sp>
      <p:sp>
        <p:nvSpPr>
          <p:cNvPr id="54" name="Rechteck 53"/>
          <p:cNvSpPr/>
          <p:nvPr/>
        </p:nvSpPr>
        <p:spPr>
          <a:xfrm>
            <a:off x="250825" y="1219200"/>
            <a:ext cx="8686800" cy="50180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55" name="Bogen 12"/>
          <p:cNvSpPr>
            <a:spLocks/>
          </p:cNvSpPr>
          <p:nvPr/>
        </p:nvSpPr>
        <p:spPr bwMode="auto">
          <a:xfrm rot="5400000">
            <a:off x="2060575" y="933450"/>
            <a:ext cx="243840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6" name="Bogen 12"/>
          <p:cNvSpPr>
            <a:spLocks/>
          </p:cNvSpPr>
          <p:nvPr/>
        </p:nvSpPr>
        <p:spPr bwMode="auto">
          <a:xfrm rot="5400000" flipH="1" flipV="1">
            <a:off x="4697412" y="3074988"/>
            <a:ext cx="2536825" cy="3048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483339" name="Textfeld 56"/>
          <p:cNvSpPr txBox="1">
            <a:spLocks noChangeArrowheads="1"/>
          </p:cNvSpPr>
          <p:nvPr/>
        </p:nvSpPr>
        <p:spPr bwMode="auto">
          <a:xfrm>
            <a:off x="2422957" y="1558925"/>
            <a:ext cx="184064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Employer Branding</a:t>
            </a:r>
            <a:endParaRPr lang="de-DE" sz="1400" dirty="0">
              <a:solidFill>
                <a:srgbClr val="4D4D4D"/>
              </a:solidFill>
              <a:cs typeface="Arial" charset="0"/>
            </a:endParaRPr>
          </a:p>
        </p:txBody>
      </p:sp>
      <p:sp>
        <p:nvSpPr>
          <p:cNvPr id="58" name="Oval 57"/>
          <p:cNvSpPr/>
          <p:nvPr/>
        </p:nvSpPr>
        <p:spPr>
          <a:xfrm>
            <a:off x="3263900" y="1981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1" name="Textfeld 58"/>
          <p:cNvSpPr txBox="1">
            <a:spLocks noChangeArrowheads="1"/>
          </p:cNvSpPr>
          <p:nvPr/>
        </p:nvSpPr>
        <p:spPr bwMode="auto">
          <a:xfrm>
            <a:off x="4430713" y="2667000"/>
            <a:ext cx="1611312" cy="73866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Employee</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Referral</a:t>
            </a:r>
            <a:r>
              <a:rPr lang="de-DE" sz="1400" dirty="0" smtClean="0">
                <a:solidFill>
                  <a:srgbClr val="4D4D4D"/>
                </a:solidFill>
                <a:cs typeface="Arial" charset="0"/>
              </a:rPr>
              <a:t/>
            </a:r>
            <a:br>
              <a:rPr lang="de-DE" sz="1400" dirty="0" smtClean="0">
                <a:solidFill>
                  <a:srgbClr val="4D4D4D"/>
                </a:solidFill>
                <a:cs typeface="Arial" charset="0"/>
              </a:rPr>
            </a:br>
            <a:r>
              <a:rPr lang="de-DE" sz="1400" dirty="0" err="1" smtClean="0">
                <a:solidFill>
                  <a:srgbClr val="4D4D4D"/>
                </a:solidFill>
                <a:cs typeface="Arial" charset="0"/>
              </a:rPr>
              <a:t>Program</a:t>
            </a:r>
            <a:endParaRPr lang="de-DE" sz="1400" dirty="0">
              <a:solidFill>
                <a:srgbClr val="4D4D4D"/>
              </a:solidFill>
              <a:cs typeface="Arial" charset="0"/>
            </a:endParaRPr>
          </a:p>
        </p:txBody>
      </p:sp>
      <p:sp>
        <p:nvSpPr>
          <p:cNvPr id="60" name="Oval 59"/>
          <p:cNvSpPr/>
          <p:nvPr/>
        </p:nvSpPr>
        <p:spPr>
          <a:xfrm>
            <a:off x="5157788" y="3505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3" name="Textfeld 60"/>
          <p:cNvSpPr txBox="1">
            <a:spLocks noChangeArrowheads="1"/>
          </p:cNvSpPr>
          <p:nvPr/>
        </p:nvSpPr>
        <p:spPr bwMode="auto">
          <a:xfrm>
            <a:off x="5926138" y="3581400"/>
            <a:ext cx="10731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Campus </a:t>
            </a:r>
            <a:br>
              <a:rPr lang="de-DE" sz="1400">
                <a:solidFill>
                  <a:srgbClr val="4D4D4D"/>
                </a:solidFill>
                <a:cs typeface="Arial" charset="0"/>
              </a:rPr>
            </a:br>
            <a:r>
              <a:rPr lang="de-DE" sz="1400">
                <a:solidFill>
                  <a:srgbClr val="4D4D4D"/>
                </a:solidFill>
                <a:cs typeface="Arial" charset="0"/>
              </a:rPr>
              <a:t>Recruiting</a:t>
            </a:r>
          </a:p>
        </p:txBody>
      </p:sp>
      <p:sp>
        <p:nvSpPr>
          <p:cNvPr id="62" name="Oval 61"/>
          <p:cNvSpPr/>
          <p:nvPr/>
        </p:nvSpPr>
        <p:spPr>
          <a:xfrm>
            <a:off x="6399213" y="41910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5" name="Textfeld 62"/>
          <p:cNvSpPr txBox="1">
            <a:spLocks noChangeArrowheads="1"/>
          </p:cNvSpPr>
          <p:nvPr/>
        </p:nvSpPr>
        <p:spPr bwMode="auto">
          <a:xfrm>
            <a:off x="4953000" y="4418013"/>
            <a:ext cx="17526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Candidate</a:t>
            </a:r>
            <a:r>
              <a:rPr lang="de-DE" sz="1400" dirty="0">
                <a:solidFill>
                  <a:srgbClr val="4D4D4D"/>
                </a:solidFill>
                <a:cs typeface="Arial" charset="0"/>
              </a:rPr>
              <a:t/>
            </a:r>
            <a:br>
              <a:rPr lang="de-DE" sz="1400" dirty="0">
                <a:solidFill>
                  <a:srgbClr val="4D4D4D"/>
                </a:solidFill>
                <a:cs typeface="Arial" charset="0"/>
              </a:rPr>
            </a:br>
            <a:r>
              <a:rPr lang="de-DE" sz="1400" dirty="0" err="1" smtClean="0">
                <a:solidFill>
                  <a:srgbClr val="4D4D4D"/>
                </a:solidFill>
                <a:cs typeface="Arial" charset="0"/>
              </a:rPr>
              <a:t>Selection</a:t>
            </a:r>
            <a:endParaRPr lang="de-DE" sz="1400" dirty="0">
              <a:solidFill>
                <a:srgbClr val="4D4D4D"/>
              </a:solidFill>
              <a:cs typeface="Arial" charset="0"/>
            </a:endParaRPr>
          </a:p>
        </p:txBody>
      </p:sp>
      <p:sp>
        <p:nvSpPr>
          <p:cNvPr id="64" name="Oval 63"/>
          <p:cNvSpPr/>
          <p:nvPr/>
        </p:nvSpPr>
        <p:spPr>
          <a:xfrm>
            <a:off x="5554663"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7" name="Textfeld 64"/>
          <p:cNvSpPr txBox="1">
            <a:spLocks noChangeArrowheads="1"/>
          </p:cNvSpPr>
          <p:nvPr/>
        </p:nvSpPr>
        <p:spPr bwMode="auto">
          <a:xfrm>
            <a:off x="1806575" y="2297113"/>
            <a:ext cx="147002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Executive</a:t>
            </a:r>
            <a:br>
              <a:rPr lang="de-DE" sz="1400">
                <a:solidFill>
                  <a:srgbClr val="4D4D4D"/>
                </a:solidFill>
                <a:cs typeface="Arial" charset="0"/>
              </a:rPr>
            </a:br>
            <a:r>
              <a:rPr lang="de-DE" sz="1400">
                <a:solidFill>
                  <a:srgbClr val="4D4D4D"/>
                </a:solidFill>
                <a:cs typeface="Arial" charset="0"/>
              </a:rPr>
              <a:t>Compensation</a:t>
            </a:r>
          </a:p>
        </p:txBody>
      </p:sp>
      <p:sp>
        <p:nvSpPr>
          <p:cNvPr id="66" name="Oval 65"/>
          <p:cNvSpPr/>
          <p:nvPr/>
        </p:nvSpPr>
        <p:spPr>
          <a:xfrm>
            <a:off x="2474913" y="2971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49" name="Textfeld 66"/>
          <p:cNvSpPr txBox="1">
            <a:spLocks noChangeArrowheads="1"/>
          </p:cNvSpPr>
          <p:nvPr/>
        </p:nvSpPr>
        <p:spPr bwMode="auto">
          <a:xfrm>
            <a:off x="2124075" y="4418013"/>
            <a:ext cx="1185863"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Office Training</a:t>
            </a:r>
            <a:endParaRPr lang="de-DE" sz="1400" dirty="0">
              <a:solidFill>
                <a:srgbClr val="4D4D4D"/>
              </a:solidFill>
              <a:cs typeface="Arial" charset="0"/>
            </a:endParaRPr>
          </a:p>
        </p:txBody>
      </p:sp>
      <p:sp>
        <p:nvSpPr>
          <p:cNvPr id="68" name="Oval 67"/>
          <p:cNvSpPr/>
          <p:nvPr/>
        </p:nvSpPr>
        <p:spPr>
          <a:xfrm>
            <a:off x="2654300" y="50292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1" name="Textfeld 68"/>
          <p:cNvSpPr txBox="1">
            <a:spLocks noChangeArrowheads="1"/>
          </p:cNvSpPr>
          <p:nvPr/>
        </p:nvSpPr>
        <p:spPr bwMode="auto">
          <a:xfrm>
            <a:off x="5268913" y="1844675"/>
            <a:ext cx="1611312" cy="5238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Career</a:t>
            </a:r>
            <a:r>
              <a:rPr lang="de-DE" sz="1400" dirty="0" smtClean="0">
                <a:solidFill>
                  <a:srgbClr val="4D4D4D"/>
                </a:solidFill>
                <a:cs typeface="Arial" charset="0"/>
              </a:rPr>
              <a:t> </a:t>
            </a:r>
            <a:r>
              <a:rPr lang="de-DE" sz="1400" dirty="0">
                <a:solidFill>
                  <a:srgbClr val="4D4D4D"/>
                </a:solidFill>
                <a:cs typeface="Arial" charset="0"/>
              </a:rPr>
              <a:t/>
            </a:r>
            <a:br>
              <a:rPr lang="de-DE" sz="1400" dirty="0">
                <a:solidFill>
                  <a:srgbClr val="4D4D4D"/>
                </a:solidFill>
                <a:cs typeface="Arial" charset="0"/>
              </a:rPr>
            </a:br>
            <a:r>
              <a:rPr lang="de-DE" sz="1400" dirty="0" err="1">
                <a:solidFill>
                  <a:srgbClr val="4D4D4D"/>
                </a:solidFill>
                <a:cs typeface="Arial" charset="0"/>
              </a:rPr>
              <a:t>website</a:t>
            </a:r>
            <a:endParaRPr lang="de-DE" sz="1400" dirty="0">
              <a:solidFill>
                <a:srgbClr val="4D4D4D"/>
              </a:solidFill>
              <a:cs typeface="Arial" charset="0"/>
            </a:endParaRPr>
          </a:p>
        </p:txBody>
      </p:sp>
      <p:sp>
        <p:nvSpPr>
          <p:cNvPr id="70" name="Oval 69"/>
          <p:cNvSpPr/>
          <p:nvPr/>
        </p:nvSpPr>
        <p:spPr>
          <a:xfrm>
            <a:off x="5995988" y="2497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3" name="Textfeld 70"/>
          <p:cNvSpPr txBox="1">
            <a:spLocks noChangeArrowheads="1"/>
          </p:cNvSpPr>
          <p:nvPr/>
        </p:nvSpPr>
        <p:spPr bwMode="auto">
          <a:xfrm>
            <a:off x="2689225" y="3516313"/>
            <a:ext cx="17526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Talent </a:t>
            </a:r>
            <a:r>
              <a:rPr lang="de-DE" sz="1400" dirty="0" err="1" smtClean="0">
                <a:solidFill>
                  <a:srgbClr val="4D4D4D"/>
                </a:solidFill>
                <a:cs typeface="Arial" charset="0"/>
              </a:rPr>
              <a:t>management</a:t>
            </a:r>
            <a:endParaRPr lang="de-DE" sz="1400" dirty="0">
              <a:solidFill>
                <a:srgbClr val="4D4D4D"/>
              </a:solidFill>
              <a:cs typeface="Arial" charset="0"/>
            </a:endParaRPr>
          </a:p>
        </p:txBody>
      </p:sp>
      <p:sp>
        <p:nvSpPr>
          <p:cNvPr id="72" name="Oval 71"/>
          <p:cNvSpPr/>
          <p:nvPr/>
        </p:nvSpPr>
        <p:spPr>
          <a:xfrm>
            <a:off x="3497263" y="411480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5" name="Textfeld 72"/>
          <p:cNvSpPr txBox="1">
            <a:spLocks noChangeArrowheads="1"/>
          </p:cNvSpPr>
          <p:nvPr/>
        </p:nvSpPr>
        <p:spPr bwMode="auto">
          <a:xfrm>
            <a:off x="6145213" y="4849813"/>
            <a:ext cx="10906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Training</a:t>
            </a:r>
          </a:p>
        </p:txBody>
      </p:sp>
      <p:sp>
        <p:nvSpPr>
          <p:cNvPr id="74" name="Oval 73"/>
          <p:cNvSpPr/>
          <p:nvPr/>
        </p:nvSpPr>
        <p:spPr>
          <a:xfrm>
            <a:off x="6621463" y="52482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83357" name="Textfeld 74"/>
          <p:cNvSpPr txBox="1">
            <a:spLocks noChangeArrowheads="1"/>
          </p:cNvSpPr>
          <p:nvPr/>
        </p:nvSpPr>
        <p:spPr bwMode="auto">
          <a:xfrm>
            <a:off x="3070225" y="2209800"/>
            <a:ext cx="1612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a:solidFill>
                  <a:srgbClr val="4D4D4D"/>
                </a:solidFill>
                <a:cs typeface="Arial" charset="0"/>
              </a:rPr>
              <a:t>HR-IT</a:t>
            </a:r>
          </a:p>
        </p:txBody>
      </p:sp>
      <p:sp>
        <p:nvSpPr>
          <p:cNvPr id="76" name="Oval 75"/>
          <p:cNvSpPr/>
          <p:nvPr/>
        </p:nvSpPr>
        <p:spPr>
          <a:xfrm>
            <a:off x="3797300" y="259397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7" name="Rechteck 76"/>
          <p:cNvSpPr/>
          <p:nvPr/>
        </p:nvSpPr>
        <p:spPr>
          <a:xfrm>
            <a:off x="1774825" y="1219200"/>
            <a:ext cx="5715000" cy="464820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483360" name="Textfeld 77"/>
          <p:cNvSpPr txBox="1">
            <a:spLocks noChangeArrowheads="1"/>
          </p:cNvSpPr>
          <p:nvPr/>
        </p:nvSpPr>
        <p:spPr bwMode="auto">
          <a:xfrm>
            <a:off x="1774825" y="1219200"/>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l" eaLnBrk="1" hangingPunct="1"/>
            <a:r>
              <a:rPr lang="de-DE" sz="1600" dirty="0">
                <a:solidFill>
                  <a:srgbClr val="800000"/>
                </a:solidFill>
                <a:cs typeface="Arial" charset="0"/>
              </a:rPr>
              <a:t>global</a:t>
            </a:r>
          </a:p>
        </p:txBody>
      </p:sp>
      <p:sp>
        <p:nvSpPr>
          <p:cNvPr id="483361" name="Textfeld 78"/>
          <p:cNvSpPr txBox="1">
            <a:spLocks noChangeArrowheads="1"/>
          </p:cNvSpPr>
          <p:nvPr/>
        </p:nvSpPr>
        <p:spPr bwMode="auto">
          <a:xfrm>
            <a:off x="6499225" y="55292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err="1" smtClean="0">
                <a:solidFill>
                  <a:srgbClr val="800000"/>
                </a:solidFill>
                <a:cs typeface="Arial" charset="0"/>
              </a:rPr>
              <a:t>local</a:t>
            </a:r>
            <a:endParaRPr lang="de-DE" sz="1600" dirty="0">
              <a:solidFill>
                <a:srgbClr val="800000"/>
              </a:solidFill>
              <a:cs typeface="Arial" charset="0"/>
            </a:endParaRPr>
          </a:p>
        </p:txBody>
      </p:sp>
      <p:cxnSp>
        <p:nvCxnSpPr>
          <p:cNvPr id="3" name="Gerade Verbindung mit Pfeil 2"/>
          <p:cNvCxnSpPr/>
          <p:nvPr/>
        </p:nvCxnSpPr>
        <p:spPr bwMode="auto">
          <a:xfrm flipV="1">
            <a:off x="1763688" y="1196752"/>
            <a:ext cx="0" cy="468052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cxnSp>
        <p:nvCxnSpPr>
          <p:cNvPr id="38" name="Gerade Verbindung mit Pfeil 37"/>
          <p:cNvCxnSpPr/>
          <p:nvPr/>
        </p:nvCxnSpPr>
        <p:spPr bwMode="auto">
          <a:xfrm>
            <a:off x="1763688" y="5877272"/>
            <a:ext cx="5760640" cy="0"/>
          </a:xfrm>
          <a:prstGeom prst="straightConnector1">
            <a:avLst/>
          </a:prstGeom>
          <a:solidFill>
            <a:srgbClr val="DDDDDD"/>
          </a:solidFill>
          <a:ln w="12700" cap="flat" cmpd="sng" algn="ctr">
            <a:solidFill>
              <a:srgbClr val="800000"/>
            </a:solidFill>
            <a:prstDash val="solid"/>
            <a:round/>
            <a:headEnd type="none" w="med" len="med"/>
            <a:tailEnd type="triangle" w="lg" len="lg"/>
          </a:ln>
          <a:effectLst/>
        </p:spPr>
      </p:cxnSp>
    </p:spTree>
    <p:extLst>
      <p:ext uri="{BB962C8B-B14F-4D97-AF65-F5344CB8AC3E}">
        <p14:creationId xmlns:p14="http://schemas.microsoft.com/office/powerpoint/2010/main" xmlns="" val="23519514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7" name="Line 16"/>
          <p:cNvSpPr>
            <a:spLocks noChangeShapeType="1"/>
          </p:cNvSpPr>
          <p:nvPr/>
        </p:nvSpPr>
        <p:spPr bwMode="auto">
          <a:xfrm>
            <a:off x="468313" y="465296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8" name="Line 17"/>
          <p:cNvSpPr>
            <a:spLocks noChangeShapeType="1"/>
          </p:cNvSpPr>
          <p:nvPr/>
        </p:nvSpPr>
        <p:spPr bwMode="auto">
          <a:xfrm>
            <a:off x="468313" y="393223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399" name="Line 18"/>
          <p:cNvSpPr>
            <a:spLocks noChangeShapeType="1"/>
          </p:cNvSpPr>
          <p:nvPr/>
        </p:nvSpPr>
        <p:spPr bwMode="auto">
          <a:xfrm>
            <a:off x="468313" y="3190875"/>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0" name="Line 19"/>
          <p:cNvSpPr>
            <a:spLocks noChangeShapeType="1"/>
          </p:cNvSpPr>
          <p:nvPr/>
        </p:nvSpPr>
        <p:spPr bwMode="auto">
          <a:xfrm>
            <a:off x="468313" y="2465388"/>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144401" name="Line 20"/>
          <p:cNvSpPr>
            <a:spLocks noChangeShapeType="1"/>
          </p:cNvSpPr>
          <p:nvPr/>
        </p:nvSpPr>
        <p:spPr bwMode="auto">
          <a:xfrm>
            <a:off x="468313" y="1700213"/>
            <a:ext cx="8064500" cy="0"/>
          </a:xfrm>
          <a:prstGeom prst="line">
            <a:avLst/>
          </a:prstGeom>
          <a:noFill/>
          <a:ln w="12700">
            <a:solidFill>
              <a:schemeClr val="bg1">
                <a:lumMod val="75000"/>
              </a:schemeClr>
            </a:solidFill>
            <a:round/>
            <a:headEnd/>
            <a:tailEnd/>
          </a:ln>
          <a:extLst>
            <a:ext uri="{909E8E84-426E-40dd-AFC4-6F175D3DCCD1}">
              <a14:hiddenFill xmlns:a14="http://schemas.microsoft.com/office/drawing/2010/main" xmlns="">
                <a:noFill/>
              </a14:hiddenFill>
            </a:ext>
          </a:extLst>
        </p:spPr>
        <p:txBody>
          <a:bodyPr/>
          <a:lstStyle/>
          <a:p>
            <a:pPr>
              <a:defRPr/>
            </a:pPr>
            <a:endParaRPr lang="de-DE"/>
          </a:p>
        </p:txBody>
      </p:sp>
      <p:sp>
        <p:nvSpPr>
          <p:cNvPr id="485382" name="Rectangle 2"/>
          <p:cNvSpPr>
            <a:spLocks noGrp="1" noChangeArrowheads="1"/>
          </p:cNvSpPr>
          <p:nvPr>
            <p:ph type="title"/>
          </p:nvPr>
        </p:nvSpPr>
        <p:spPr>
          <a:xfrm>
            <a:off x="1371600" y="228600"/>
            <a:ext cx="7200900" cy="655639"/>
          </a:xfrm>
        </p:spPr>
        <p:txBody>
          <a:bodyPr/>
          <a:lstStyle/>
          <a:p>
            <a:pPr eaLnBrk="1" hangingPunct="1"/>
            <a:r>
              <a:rPr lang="de-DE" dirty="0" err="1" smtClean="0">
                <a:latin typeface="Arial Black" charset="0"/>
                <a:ea typeface="ＭＳ Ｐゴシック" charset="0"/>
                <a:cs typeface="ＭＳ Ｐゴシック" charset="0"/>
              </a:rPr>
              <a:t>From</a:t>
            </a:r>
            <a:r>
              <a:rPr lang="de-DE" dirty="0" smtClean="0">
                <a:latin typeface="Arial Black" charset="0"/>
                <a:ea typeface="ＭＳ Ｐゴシック" charset="0"/>
                <a:cs typeface="ＭＳ Ｐゴシック" charset="0"/>
              </a:rPr>
              <a:t> traditional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future</a:t>
            </a:r>
            <a:r>
              <a:rPr lang="de-DE" dirty="0" smtClean="0">
                <a:latin typeface="Arial Black" charset="0"/>
                <a:ea typeface="ＭＳ Ｐゴシック" charset="0"/>
                <a:cs typeface="ＭＳ Ｐゴシック" charset="0"/>
              </a:rPr>
              <a:t> HR</a:t>
            </a:r>
            <a:endParaRPr lang="de-DE" dirty="0">
              <a:latin typeface="Arial Black" charset="0"/>
              <a:ea typeface="ＭＳ Ｐゴシック" charset="0"/>
              <a:cs typeface="ＭＳ Ｐゴシック" charset="0"/>
            </a:endParaRPr>
          </a:p>
        </p:txBody>
      </p:sp>
      <p:grpSp>
        <p:nvGrpSpPr>
          <p:cNvPr id="2" name="Gruppierung 2"/>
          <p:cNvGrpSpPr>
            <a:grpSpLocks/>
          </p:cNvGrpSpPr>
          <p:nvPr/>
        </p:nvGrpSpPr>
        <p:grpSpPr bwMode="auto">
          <a:xfrm>
            <a:off x="2339975" y="1843088"/>
            <a:ext cx="2808288" cy="2809875"/>
            <a:chOff x="2051050" y="2490788"/>
            <a:chExt cx="2089150" cy="2233612"/>
          </a:xfrm>
        </p:grpSpPr>
        <p:sp>
          <p:nvSpPr>
            <p:cNvPr id="485396" name="Pyr1"/>
            <p:cNvSpPr>
              <a:spLocks noEditPoints="1" noChangeArrowheads="1"/>
            </p:cNvSpPr>
            <p:nvPr/>
          </p:nvSpPr>
          <p:spPr bwMode="auto">
            <a:xfrm>
              <a:off x="2863850" y="2490788"/>
              <a:ext cx="468313"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7" name="Pyr2"/>
            <p:cNvSpPr>
              <a:spLocks noEditPoints="1" noChangeArrowheads="1"/>
            </p:cNvSpPr>
            <p:nvPr/>
          </p:nvSpPr>
          <p:spPr bwMode="auto">
            <a:xfrm>
              <a:off x="2592388" y="2986088"/>
              <a:ext cx="1008062"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sp>
          <p:nvSpPr>
            <p:cNvPr id="485398" name="Pyr3"/>
            <p:cNvSpPr>
              <a:spLocks noEditPoints="1" noChangeArrowheads="1"/>
            </p:cNvSpPr>
            <p:nvPr/>
          </p:nvSpPr>
          <p:spPr bwMode="auto">
            <a:xfrm>
              <a:off x="2324100" y="3567113"/>
              <a:ext cx="1544638" cy="579437"/>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287 w 21600"/>
                <a:gd name="T13" fmla="*/ 500 h 21600"/>
                <a:gd name="T14" fmla="*/ 16312 w 21600"/>
                <a:gd name="T15" fmla="*/ 21100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DDDDDD"/>
            </a:solidFill>
            <a:ln w="9525">
              <a:solidFill>
                <a:srgbClr val="C0C0C0"/>
              </a:solidFill>
              <a:miter lim="800000"/>
              <a:headEnd/>
              <a:tailEnd/>
            </a:ln>
          </p:spPr>
          <p:txBody>
            <a:bodyPr/>
            <a:lstStyle/>
            <a:p>
              <a:endParaRPr lang="de-DE"/>
            </a:p>
          </p:txBody>
        </p:sp>
        <p:sp>
          <p:nvSpPr>
            <p:cNvPr id="485399" name="Pyr4"/>
            <p:cNvSpPr>
              <a:spLocks noEditPoints="1" noChangeArrowheads="1"/>
            </p:cNvSpPr>
            <p:nvPr/>
          </p:nvSpPr>
          <p:spPr bwMode="auto">
            <a:xfrm>
              <a:off x="2051050" y="4143375"/>
              <a:ext cx="2089150"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3287 w 21600"/>
                <a:gd name="T13" fmla="*/ 500 h 21600"/>
                <a:gd name="T14" fmla="*/ 17312 w 21600"/>
                <a:gd name="T15" fmla="*/ 21100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chemeClr val="bg1"/>
            </a:solidFill>
            <a:ln w="9525">
              <a:solidFill>
                <a:srgbClr val="C0C0C0"/>
              </a:solidFill>
              <a:miter lim="800000"/>
              <a:headEnd/>
              <a:tailEnd/>
            </a:ln>
          </p:spPr>
          <p:txBody>
            <a:bodyPr/>
            <a:lstStyle/>
            <a:p>
              <a:endParaRPr lang="de-DE"/>
            </a:p>
          </p:txBody>
        </p:sp>
      </p:grpSp>
      <p:grpSp>
        <p:nvGrpSpPr>
          <p:cNvPr id="3" name="Gruppierung 1"/>
          <p:cNvGrpSpPr>
            <a:grpSpLocks/>
          </p:cNvGrpSpPr>
          <p:nvPr/>
        </p:nvGrpSpPr>
        <p:grpSpPr bwMode="auto">
          <a:xfrm>
            <a:off x="5219700" y="1844675"/>
            <a:ext cx="3005138" cy="2719388"/>
            <a:chOff x="5433144" y="2490788"/>
            <a:chExt cx="2235200" cy="2160587"/>
          </a:xfrm>
        </p:grpSpPr>
        <p:grpSp>
          <p:nvGrpSpPr>
            <p:cNvPr id="4" name="Group 11"/>
            <p:cNvGrpSpPr>
              <a:grpSpLocks/>
            </p:cNvGrpSpPr>
            <p:nvPr/>
          </p:nvGrpSpPr>
          <p:grpSpPr bwMode="auto">
            <a:xfrm>
              <a:off x="5436319" y="2490788"/>
              <a:ext cx="2232025" cy="1076325"/>
              <a:chOff x="2563" y="1706"/>
              <a:chExt cx="635" cy="678"/>
            </a:xfrm>
          </p:grpSpPr>
          <p:sp>
            <p:nvSpPr>
              <p:cNvPr id="485394" name="Pyr1"/>
              <p:cNvSpPr>
                <a:spLocks noEditPoints="1" noChangeArrowheads="1"/>
              </p:cNvSpPr>
              <p:nvPr/>
            </p:nvSpPr>
            <p:spPr bwMode="auto">
              <a:xfrm>
                <a:off x="2734" y="1706"/>
                <a:ext cx="295" cy="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18 w 21600"/>
                  <a:gd name="T10" fmla="*/ 11769 h 21600"/>
                  <a:gd name="T11" fmla="*/ 16182 w 21600"/>
                  <a:gd name="T12" fmla="*/ 20631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800000"/>
              </a:solidFill>
              <a:ln w="9525">
                <a:solidFill>
                  <a:srgbClr val="C0C0C0"/>
                </a:solidFill>
                <a:miter lim="800000"/>
                <a:headEnd/>
                <a:tailEnd/>
              </a:ln>
            </p:spPr>
            <p:txBody>
              <a:bodyPr/>
              <a:lstStyle/>
              <a:p>
                <a:endParaRPr lang="de-DE"/>
              </a:p>
            </p:txBody>
          </p:sp>
          <p:sp>
            <p:nvSpPr>
              <p:cNvPr id="485395" name="Pyr2"/>
              <p:cNvSpPr>
                <a:spLocks noEditPoints="1" noChangeArrowheads="1"/>
              </p:cNvSpPr>
              <p:nvPr/>
            </p:nvSpPr>
            <p:spPr bwMode="auto">
              <a:xfrm>
                <a:off x="2563" y="2018"/>
                <a:ext cx="635" cy="36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3 w 21600"/>
                  <a:gd name="T13" fmla="*/ 472 h 21600"/>
                  <a:gd name="T14" fmla="*/ 15817 w 21600"/>
                  <a:gd name="T15" fmla="*/ 21128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808080"/>
              </a:solidFill>
              <a:ln w="9525">
                <a:solidFill>
                  <a:srgbClr val="C0C0C0"/>
                </a:solidFill>
                <a:miter lim="800000"/>
                <a:headEnd/>
                <a:tailEnd/>
              </a:ln>
            </p:spPr>
            <p:txBody>
              <a:bodyPr/>
              <a:lstStyle/>
              <a:p>
                <a:endParaRPr lang="de-DE"/>
              </a:p>
            </p:txBody>
          </p:sp>
        </p:grpSp>
        <p:sp>
          <p:nvSpPr>
            <p:cNvPr id="485392" name="Pyr1"/>
            <p:cNvSpPr>
              <a:spLocks noEditPoints="1" noChangeArrowheads="1"/>
            </p:cNvSpPr>
            <p:nvPr/>
          </p:nvSpPr>
          <p:spPr bwMode="auto">
            <a:xfrm rot="10800000">
              <a:off x="6025282" y="4156075"/>
              <a:ext cx="1036637" cy="495300"/>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5400 w 21600"/>
                <a:gd name="T10" fmla="*/ 11800 h 21600"/>
                <a:gd name="T11" fmla="*/ 16200 w 21600"/>
                <a:gd name="T12" fmla="*/ 20600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chemeClr val="bg1"/>
            </a:solidFill>
            <a:ln w="9525">
              <a:solidFill>
                <a:srgbClr val="C0C0C0"/>
              </a:solidFill>
              <a:miter lim="800000"/>
              <a:headEnd/>
              <a:tailEnd/>
            </a:ln>
          </p:spPr>
          <p:txBody>
            <a:bodyPr rot="10800000"/>
            <a:lstStyle/>
            <a:p>
              <a:endParaRPr lang="de-DE"/>
            </a:p>
          </p:txBody>
        </p:sp>
        <p:sp>
          <p:nvSpPr>
            <p:cNvPr id="485393" name="Pyr2"/>
            <p:cNvSpPr>
              <a:spLocks noEditPoints="1" noChangeArrowheads="1"/>
            </p:cNvSpPr>
            <p:nvPr/>
          </p:nvSpPr>
          <p:spPr bwMode="auto">
            <a:xfrm rot="10800000">
              <a:off x="5433144" y="3575050"/>
              <a:ext cx="2232025" cy="581025"/>
            </a:xfrm>
            <a:custGeom>
              <a:avLst/>
              <a:gdLst>
                <a:gd name="T0" fmla="*/ 2147483647 w 21600"/>
                <a:gd name="T1" fmla="*/ 0 h 21600"/>
                <a:gd name="T2" fmla="*/ 2147483647 w 21600"/>
                <a:gd name="T3" fmla="*/ 0 h 21600"/>
                <a:gd name="T4" fmla="*/ 2147483647 w 21600"/>
                <a:gd name="T5" fmla="*/ 2147483647 h 21600"/>
                <a:gd name="T6" fmla="*/ 0 w 21600"/>
                <a:gd name="T7" fmla="*/ 2147483647 h 21600"/>
                <a:gd name="T8" fmla="*/ 0 60000 65536"/>
                <a:gd name="T9" fmla="*/ 0 60000 65536"/>
                <a:gd name="T10" fmla="*/ 0 60000 65536"/>
                <a:gd name="T11" fmla="*/ 0 60000 65536"/>
                <a:gd name="T12" fmla="*/ 5787 w 21600"/>
                <a:gd name="T13" fmla="*/ 500 h 21600"/>
                <a:gd name="T14" fmla="*/ 15812 w 21600"/>
                <a:gd name="T15" fmla="*/ 21100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DDDDDD"/>
            </a:solidFill>
            <a:ln w="9525">
              <a:solidFill>
                <a:srgbClr val="C0C0C0"/>
              </a:solidFill>
              <a:miter lim="800000"/>
              <a:headEnd/>
              <a:tailEnd/>
            </a:ln>
          </p:spPr>
          <p:txBody>
            <a:bodyPr/>
            <a:lstStyle/>
            <a:p>
              <a:endParaRPr lang="de-DE"/>
            </a:p>
          </p:txBody>
        </p:sp>
      </p:grpSp>
      <p:sp>
        <p:nvSpPr>
          <p:cNvPr id="485385" name="Rectangle 21"/>
          <p:cNvSpPr>
            <a:spLocks noChangeArrowheads="1"/>
          </p:cNvSpPr>
          <p:nvPr/>
        </p:nvSpPr>
        <p:spPr bwMode="auto">
          <a:xfrm>
            <a:off x="468313" y="393223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a:solidFill>
                  <a:srgbClr val="4D4D4D"/>
                </a:solidFill>
              </a:rPr>
              <a:t>Administration</a:t>
            </a:r>
          </a:p>
        </p:txBody>
      </p:sp>
      <p:sp>
        <p:nvSpPr>
          <p:cNvPr id="485386" name="Rectangle 22"/>
          <p:cNvSpPr>
            <a:spLocks noChangeArrowheads="1"/>
          </p:cNvSpPr>
          <p:nvPr/>
        </p:nvSpPr>
        <p:spPr bwMode="auto">
          <a:xfrm>
            <a:off x="468313" y="3213100"/>
            <a:ext cx="792162"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Support</a:t>
            </a:r>
            <a:endParaRPr lang="de-DE" dirty="0">
              <a:solidFill>
                <a:srgbClr val="4D4D4D"/>
              </a:solidFill>
            </a:endParaRPr>
          </a:p>
        </p:txBody>
      </p:sp>
      <p:sp>
        <p:nvSpPr>
          <p:cNvPr id="485387" name="Rectangle 23"/>
          <p:cNvSpPr>
            <a:spLocks noChangeArrowheads="1"/>
          </p:cNvSpPr>
          <p:nvPr/>
        </p:nvSpPr>
        <p:spPr bwMode="auto">
          <a:xfrm>
            <a:off x="468313" y="2490788"/>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smtClean="0">
                <a:solidFill>
                  <a:srgbClr val="4D4D4D"/>
                </a:solidFill>
              </a:rPr>
              <a:t>Consulting</a:t>
            </a:r>
            <a:endParaRPr lang="de-DE" dirty="0">
              <a:solidFill>
                <a:srgbClr val="4D4D4D"/>
              </a:solidFill>
            </a:endParaRPr>
          </a:p>
        </p:txBody>
      </p:sp>
      <p:sp>
        <p:nvSpPr>
          <p:cNvPr id="485388" name="Rectangle 24"/>
          <p:cNvSpPr>
            <a:spLocks noChangeArrowheads="1"/>
          </p:cNvSpPr>
          <p:nvPr/>
        </p:nvSpPr>
        <p:spPr bwMode="auto">
          <a:xfrm>
            <a:off x="468313" y="1700213"/>
            <a:ext cx="792162"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l"/>
            <a:r>
              <a:rPr lang="de-DE" dirty="0" err="1" smtClean="0">
                <a:solidFill>
                  <a:srgbClr val="4D4D4D"/>
                </a:solidFill>
              </a:rPr>
              <a:t>Strategy</a:t>
            </a:r>
            <a:endParaRPr lang="de-DE" dirty="0">
              <a:solidFill>
                <a:srgbClr val="4D4D4D"/>
              </a:solidFill>
            </a:endParaRPr>
          </a:p>
        </p:txBody>
      </p:sp>
      <p:sp>
        <p:nvSpPr>
          <p:cNvPr id="485389" name="Rectangle 21"/>
          <p:cNvSpPr>
            <a:spLocks noChangeArrowheads="1"/>
          </p:cNvSpPr>
          <p:nvPr/>
        </p:nvSpPr>
        <p:spPr bwMode="auto">
          <a:xfrm>
            <a:off x="233997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Traditional HR</a:t>
            </a:r>
            <a:endParaRPr lang="de-DE" sz="1600" dirty="0">
              <a:solidFill>
                <a:srgbClr val="4D4D4D"/>
              </a:solidFill>
            </a:endParaRPr>
          </a:p>
        </p:txBody>
      </p:sp>
      <p:sp>
        <p:nvSpPr>
          <p:cNvPr id="485390" name="Rectangle 21"/>
          <p:cNvSpPr>
            <a:spLocks noChangeArrowheads="1"/>
          </p:cNvSpPr>
          <p:nvPr/>
        </p:nvSpPr>
        <p:spPr bwMode="auto">
          <a:xfrm>
            <a:off x="5292725" y="4652963"/>
            <a:ext cx="2808288"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r>
              <a:rPr lang="de-DE" sz="1600" dirty="0" smtClean="0">
                <a:solidFill>
                  <a:srgbClr val="4D4D4D"/>
                </a:solidFill>
              </a:rPr>
              <a:t>Future HR</a:t>
            </a:r>
            <a:endParaRPr lang="de-DE" sz="1600" dirty="0">
              <a:solidFill>
                <a:srgbClr val="4D4D4D"/>
              </a:solidFill>
            </a:endParaRPr>
          </a:p>
        </p:txBody>
      </p:sp>
    </p:spTree>
    <p:extLst>
      <p:ext uri="{BB962C8B-B14F-4D97-AF65-F5344CB8AC3E}">
        <p14:creationId xmlns:p14="http://schemas.microsoft.com/office/powerpoint/2010/main" xmlns="" val="19433221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Titel 1"/>
          <p:cNvSpPr>
            <a:spLocks noGrp="1"/>
          </p:cNvSpPr>
          <p:nvPr>
            <p:ph type="title"/>
          </p:nvPr>
        </p:nvSpPr>
        <p:spPr>
          <a:xfrm>
            <a:off x="990600" y="304800"/>
            <a:ext cx="7200900" cy="503239"/>
          </a:xfrm>
        </p:spPr>
        <p:txBody>
          <a:bodyPr/>
          <a:lstStyle/>
          <a:p>
            <a:r>
              <a:rPr lang="de-DE" dirty="0" smtClean="0">
                <a:latin typeface="Arial Black" charset="0"/>
                <a:ea typeface="ＭＳ Ｐゴシック" charset="0"/>
                <a:cs typeface="ＭＳ Ｐゴシック" charset="0"/>
              </a:rPr>
              <a:t>The Dave Ulrich HR </a:t>
            </a:r>
            <a:r>
              <a:rPr lang="de-DE" dirty="0" err="1" smtClean="0">
                <a:latin typeface="Arial Black" charset="0"/>
                <a:ea typeface="ＭＳ Ｐゴシック" charset="0"/>
                <a:cs typeface="ＭＳ Ｐゴシック" charset="0"/>
              </a:rPr>
              <a:t>Role</a:t>
            </a:r>
            <a:r>
              <a:rPr lang="de-DE" dirty="0" smtClean="0">
                <a:latin typeface="Arial Black" charset="0"/>
                <a:ea typeface="ＭＳ Ｐゴシック" charset="0"/>
                <a:cs typeface="ＭＳ Ｐゴシック" charset="0"/>
              </a:rPr>
              <a:t> Model </a:t>
            </a:r>
            <a:endParaRPr lang="de-DE" dirty="0">
              <a:latin typeface="Arial Black" charset="0"/>
              <a:ea typeface="ＭＳ Ｐゴシック" charset="0"/>
              <a:cs typeface="ＭＳ Ｐゴシック" charset="0"/>
            </a:endParaRPr>
          </a:p>
        </p:txBody>
      </p:sp>
      <p:cxnSp>
        <p:nvCxnSpPr>
          <p:cNvPr id="489474" name="Gerade Verbindung mit Pfeil 3"/>
          <p:cNvCxnSpPr>
            <a:cxnSpLocks noChangeShapeType="1"/>
          </p:cNvCxnSpPr>
          <p:nvPr/>
        </p:nvCxnSpPr>
        <p:spPr bwMode="auto">
          <a:xfrm flipH="1">
            <a:off x="4173538" y="1504950"/>
            <a:ext cx="1587" cy="4217988"/>
          </a:xfrm>
          <a:prstGeom prst="straightConnector1">
            <a:avLst/>
          </a:prstGeom>
          <a:noFill/>
          <a:ln w="12700">
            <a:solidFill>
              <a:srgbClr val="800000"/>
            </a:solidFill>
            <a:round/>
            <a:headEnd type="triangle" w="lg" len="lg"/>
            <a:tailEnd type="triangle" w="lg" len="lg"/>
          </a:ln>
          <a:extLst>
            <a:ext uri="{909E8E84-426E-40dd-AFC4-6F175D3DCCD1}">
              <a14:hiddenFill xmlns:a14="http://schemas.microsoft.com/office/drawing/2010/main" xmlns="">
                <a:noFill/>
              </a14:hiddenFill>
            </a:ext>
          </a:extLst>
        </p:spPr>
      </p:cxnSp>
      <p:cxnSp>
        <p:nvCxnSpPr>
          <p:cNvPr id="489475" name="Gerade Verbindung mit Pfeil 4"/>
          <p:cNvCxnSpPr>
            <a:cxnSpLocks noChangeShapeType="1"/>
          </p:cNvCxnSpPr>
          <p:nvPr/>
        </p:nvCxnSpPr>
        <p:spPr bwMode="auto">
          <a:xfrm>
            <a:off x="1277938" y="3608388"/>
            <a:ext cx="5791200" cy="1587"/>
          </a:xfrm>
          <a:prstGeom prst="straightConnector1">
            <a:avLst/>
          </a:prstGeom>
          <a:noFill/>
          <a:ln w="12700">
            <a:solidFill>
              <a:srgbClr val="800000"/>
            </a:solidFill>
            <a:round/>
            <a:headEnd type="triangle" w="lg" len="lg"/>
            <a:tailEnd type="triangle" w="lg" len="lg"/>
          </a:ln>
          <a:extLst>
            <a:ext uri="{909E8E84-426E-40dd-AFC4-6F175D3DCCD1}">
              <a14:hiddenFill xmlns:a14="http://schemas.microsoft.com/office/drawing/2010/main" xmlns="">
                <a:noFill/>
              </a14:hiddenFill>
            </a:ext>
          </a:extLst>
        </p:spPr>
      </p:cxnSp>
      <p:sp>
        <p:nvSpPr>
          <p:cNvPr id="489476" name="Textfeld 8"/>
          <p:cNvSpPr txBox="1">
            <a:spLocks noChangeArrowheads="1"/>
          </p:cNvSpPr>
          <p:nvPr/>
        </p:nvSpPr>
        <p:spPr bwMode="auto">
          <a:xfrm>
            <a:off x="3606800" y="1104900"/>
            <a:ext cx="11334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800" dirty="0">
                <a:solidFill>
                  <a:srgbClr val="4D4D4D"/>
                </a:solidFill>
              </a:rPr>
              <a:t>Strategy</a:t>
            </a:r>
          </a:p>
        </p:txBody>
      </p:sp>
      <p:sp>
        <p:nvSpPr>
          <p:cNvPr id="489477" name="Textfeld 9"/>
          <p:cNvSpPr txBox="1">
            <a:spLocks noChangeArrowheads="1"/>
          </p:cNvSpPr>
          <p:nvPr/>
        </p:nvSpPr>
        <p:spPr bwMode="auto">
          <a:xfrm>
            <a:off x="3535363" y="5722938"/>
            <a:ext cx="12763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800">
                <a:solidFill>
                  <a:srgbClr val="4D4D4D"/>
                </a:solidFill>
              </a:rPr>
              <a:t>Operation</a:t>
            </a:r>
          </a:p>
        </p:txBody>
      </p:sp>
      <p:sp>
        <p:nvSpPr>
          <p:cNvPr id="489478" name="Textfeld 10"/>
          <p:cNvSpPr txBox="1">
            <a:spLocks noChangeArrowheads="1"/>
          </p:cNvSpPr>
          <p:nvPr/>
        </p:nvSpPr>
        <p:spPr bwMode="auto">
          <a:xfrm rot="-5400000">
            <a:off x="344488" y="3424238"/>
            <a:ext cx="1339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800">
                <a:solidFill>
                  <a:srgbClr val="4D4D4D"/>
                </a:solidFill>
              </a:rPr>
              <a:t>Processes</a:t>
            </a:r>
          </a:p>
        </p:txBody>
      </p:sp>
      <p:sp>
        <p:nvSpPr>
          <p:cNvPr id="489479" name="Textfeld 11"/>
          <p:cNvSpPr txBox="1">
            <a:spLocks noChangeArrowheads="1"/>
          </p:cNvSpPr>
          <p:nvPr/>
        </p:nvSpPr>
        <p:spPr bwMode="auto">
          <a:xfrm rot="5400000">
            <a:off x="6889750" y="3424238"/>
            <a:ext cx="9398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800">
                <a:solidFill>
                  <a:srgbClr val="4D4D4D"/>
                </a:solidFill>
              </a:rPr>
              <a:t>People</a:t>
            </a:r>
          </a:p>
        </p:txBody>
      </p:sp>
      <p:sp>
        <p:nvSpPr>
          <p:cNvPr id="13" name="Text Box 5"/>
          <p:cNvSpPr txBox="1">
            <a:spLocks noChangeArrowheads="1"/>
          </p:cNvSpPr>
          <p:nvPr/>
        </p:nvSpPr>
        <p:spPr bwMode="blackWhite">
          <a:xfrm>
            <a:off x="1511300" y="1717675"/>
            <a:ext cx="2590800" cy="1828800"/>
          </a:xfrm>
          <a:prstGeom prst="rect">
            <a:avLst/>
          </a:prstGeom>
          <a:solidFill>
            <a:schemeClr val="bg1">
              <a:lumMod val="95000"/>
            </a:schemeClr>
          </a:solidFill>
          <a:ln w="12700" cmpd="sng">
            <a:solidFill>
              <a:schemeClr val="bg1">
                <a:lumMod val="75000"/>
              </a:schemeClr>
            </a:solidFill>
            <a:miter lim="800000"/>
            <a:headEnd/>
            <a:tailEnd/>
          </a:ln>
          <a:effectLst/>
        </p:spPr>
        <p:txBody>
          <a:bodyPr lIns="182880" tIns="234000" rIns="182880" bIns="46800"/>
          <a:lstStyle>
            <a:lvl1pPr eaLnBrk="0" hangingPunct="0">
              <a:defRPr sz="2400" b="1">
                <a:solidFill>
                  <a:schemeClr val="tx1"/>
                </a:solidFill>
                <a:latin typeface="Arial" charset="0"/>
                <a:ea typeface="ＭＳ Ｐゴシック" charset="0"/>
                <a:cs typeface="ＭＳ Ｐゴシック" charset="0"/>
              </a:defRPr>
            </a:lvl1pPr>
            <a:lvl2pPr marL="37931725" indent="-37474525" eaLnBrk="0" hangingPunct="0">
              <a:defRPr sz="2400" b="1">
                <a:solidFill>
                  <a:schemeClr val="tx1"/>
                </a:solidFill>
                <a:latin typeface="Arial" charset="0"/>
                <a:ea typeface="ＭＳ Ｐゴシック" charset="0"/>
              </a:defRPr>
            </a:lvl2pPr>
            <a:lvl3pPr eaLnBrk="0" hangingPunct="0">
              <a:defRPr sz="2400" b="1">
                <a:solidFill>
                  <a:schemeClr val="tx1"/>
                </a:solidFill>
                <a:latin typeface="Arial" charset="0"/>
                <a:ea typeface="ＭＳ Ｐゴシック" charset="0"/>
              </a:defRPr>
            </a:lvl3pPr>
            <a:lvl4pPr eaLnBrk="0" hangingPunct="0">
              <a:defRPr sz="2400" b="1">
                <a:solidFill>
                  <a:schemeClr val="tx1"/>
                </a:solidFill>
                <a:latin typeface="Arial" charset="0"/>
                <a:ea typeface="ＭＳ Ｐゴシック" charset="0"/>
              </a:defRPr>
            </a:lvl4pPr>
            <a:lvl5pPr eaLnBrk="0" hangingPunct="0">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spcBef>
                <a:spcPct val="50000"/>
              </a:spcBef>
              <a:defRPr/>
            </a:pPr>
            <a:r>
              <a:rPr lang="en-US" sz="1800" smtClean="0">
                <a:solidFill>
                  <a:srgbClr val="5F5F5F"/>
                </a:solidFill>
              </a:rPr>
              <a:t>Strategic Partner</a:t>
            </a:r>
          </a:p>
          <a:p>
            <a:pPr eaLnBrk="1" hangingPunct="1">
              <a:spcBef>
                <a:spcPct val="50000"/>
              </a:spcBef>
              <a:defRPr/>
            </a:pPr>
            <a:r>
              <a:rPr lang="en-US" sz="1800" b="0" smtClean="0">
                <a:solidFill>
                  <a:srgbClr val="5F5F5F"/>
                </a:solidFill>
              </a:rPr>
              <a:t>Defining and executing strategy</a:t>
            </a:r>
          </a:p>
        </p:txBody>
      </p:sp>
      <p:sp>
        <p:nvSpPr>
          <p:cNvPr id="14" name="Text Box 5"/>
          <p:cNvSpPr txBox="1">
            <a:spLocks noChangeArrowheads="1"/>
          </p:cNvSpPr>
          <p:nvPr/>
        </p:nvSpPr>
        <p:spPr bwMode="blackWhite">
          <a:xfrm>
            <a:off x="4244975" y="1717675"/>
            <a:ext cx="2590800" cy="1828800"/>
          </a:xfrm>
          <a:prstGeom prst="rect">
            <a:avLst/>
          </a:prstGeom>
          <a:solidFill>
            <a:schemeClr val="bg1">
              <a:lumMod val="95000"/>
            </a:schemeClr>
          </a:solidFill>
          <a:ln w="12700" cmpd="sng">
            <a:solidFill>
              <a:schemeClr val="bg1">
                <a:lumMod val="75000"/>
              </a:schemeClr>
            </a:solidFill>
            <a:miter lim="800000"/>
            <a:headEnd/>
            <a:tailEnd/>
          </a:ln>
          <a:effectLst/>
        </p:spPr>
        <p:txBody>
          <a:bodyPr lIns="182880" tIns="234000" rIns="182880" bIns="46800"/>
          <a:lstStyle>
            <a:lvl1pPr eaLnBrk="0" hangingPunct="0">
              <a:defRPr sz="2400" b="1">
                <a:solidFill>
                  <a:schemeClr val="tx1"/>
                </a:solidFill>
                <a:latin typeface="Arial" charset="0"/>
                <a:ea typeface="ＭＳ Ｐゴシック" charset="0"/>
                <a:cs typeface="ＭＳ Ｐゴシック" charset="0"/>
              </a:defRPr>
            </a:lvl1pPr>
            <a:lvl2pPr marL="37931725" indent="-37474525" eaLnBrk="0" hangingPunct="0">
              <a:defRPr sz="2400" b="1">
                <a:solidFill>
                  <a:schemeClr val="tx1"/>
                </a:solidFill>
                <a:latin typeface="Arial" charset="0"/>
                <a:ea typeface="ＭＳ Ｐゴシック" charset="0"/>
              </a:defRPr>
            </a:lvl2pPr>
            <a:lvl3pPr eaLnBrk="0" hangingPunct="0">
              <a:defRPr sz="2400" b="1">
                <a:solidFill>
                  <a:schemeClr val="tx1"/>
                </a:solidFill>
                <a:latin typeface="Arial" charset="0"/>
                <a:ea typeface="ＭＳ Ｐゴシック" charset="0"/>
              </a:defRPr>
            </a:lvl3pPr>
            <a:lvl4pPr eaLnBrk="0" hangingPunct="0">
              <a:defRPr sz="2400" b="1">
                <a:solidFill>
                  <a:schemeClr val="tx1"/>
                </a:solidFill>
                <a:latin typeface="Arial" charset="0"/>
                <a:ea typeface="ＭＳ Ｐゴシック" charset="0"/>
              </a:defRPr>
            </a:lvl4pPr>
            <a:lvl5pPr eaLnBrk="0" hangingPunct="0">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spcBef>
                <a:spcPct val="50000"/>
              </a:spcBef>
              <a:defRPr/>
            </a:pPr>
            <a:r>
              <a:rPr lang="en-US" sz="1800" smtClean="0">
                <a:solidFill>
                  <a:srgbClr val="5F5F5F"/>
                </a:solidFill>
              </a:rPr>
              <a:t>Change Agent</a:t>
            </a:r>
          </a:p>
          <a:p>
            <a:pPr eaLnBrk="1" hangingPunct="1">
              <a:spcBef>
                <a:spcPct val="50000"/>
              </a:spcBef>
              <a:defRPr/>
            </a:pPr>
            <a:r>
              <a:rPr lang="en-US" sz="1800" b="0" smtClean="0">
                <a:solidFill>
                  <a:srgbClr val="5F5F5F"/>
                </a:solidFill>
              </a:rPr>
              <a:t>Creating a renewed organization</a:t>
            </a:r>
          </a:p>
        </p:txBody>
      </p:sp>
      <p:sp>
        <p:nvSpPr>
          <p:cNvPr id="15" name="Text Box 5"/>
          <p:cNvSpPr txBox="1">
            <a:spLocks noChangeArrowheads="1"/>
          </p:cNvSpPr>
          <p:nvPr/>
        </p:nvSpPr>
        <p:spPr bwMode="blackWhite">
          <a:xfrm>
            <a:off x="1511300" y="3668713"/>
            <a:ext cx="2590800" cy="1828800"/>
          </a:xfrm>
          <a:prstGeom prst="rect">
            <a:avLst/>
          </a:prstGeom>
          <a:solidFill>
            <a:schemeClr val="bg1">
              <a:lumMod val="95000"/>
            </a:schemeClr>
          </a:solidFill>
          <a:ln w="12700" cmpd="sng">
            <a:solidFill>
              <a:schemeClr val="bg1">
                <a:lumMod val="75000"/>
              </a:schemeClr>
            </a:solidFill>
            <a:miter lim="800000"/>
            <a:headEnd/>
            <a:tailEnd/>
          </a:ln>
          <a:effectLst/>
        </p:spPr>
        <p:txBody>
          <a:bodyPr lIns="182880" tIns="234000" rIns="182880" bIns="46800"/>
          <a:lstStyle>
            <a:lvl1pPr eaLnBrk="0" hangingPunct="0">
              <a:defRPr sz="2400" b="1">
                <a:solidFill>
                  <a:schemeClr val="tx1"/>
                </a:solidFill>
                <a:latin typeface="Arial" charset="0"/>
                <a:ea typeface="ＭＳ Ｐゴシック" charset="0"/>
                <a:cs typeface="ＭＳ Ｐゴシック" charset="0"/>
              </a:defRPr>
            </a:lvl1pPr>
            <a:lvl2pPr marL="37931725" indent="-37474525" eaLnBrk="0" hangingPunct="0">
              <a:defRPr sz="2400" b="1">
                <a:solidFill>
                  <a:schemeClr val="tx1"/>
                </a:solidFill>
                <a:latin typeface="Arial" charset="0"/>
                <a:ea typeface="ＭＳ Ｐゴシック" charset="0"/>
              </a:defRPr>
            </a:lvl2pPr>
            <a:lvl3pPr eaLnBrk="0" hangingPunct="0">
              <a:defRPr sz="2400" b="1">
                <a:solidFill>
                  <a:schemeClr val="tx1"/>
                </a:solidFill>
                <a:latin typeface="Arial" charset="0"/>
                <a:ea typeface="ＭＳ Ｐゴシック" charset="0"/>
              </a:defRPr>
            </a:lvl3pPr>
            <a:lvl4pPr eaLnBrk="0" hangingPunct="0">
              <a:defRPr sz="2400" b="1">
                <a:solidFill>
                  <a:schemeClr val="tx1"/>
                </a:solidFill>
                <a:latin typeface="Arial" charset="0"/>
                <a:ea typeface="ＭＳ Ｐゴシック" charset="0"/>
              </a:defRPr>
            </a:lvl4pPr>
            <a:lvl5pPr eaLnBrk="0" hangingPunct="0">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spcBef>
                <a:spcPct val="50000"/>
              </a:spcBef>
              <a:defRPr/>
            </a:pPr>
            <a:r>
              <a:rPr lang="en-US" sz="1800" dirty="0" smtClean="0">
                <a:solidFill>
                  <a:srgbClr val="5F5F5F"/>
                </a:solidFill>
              </a:rPr>
              <a:t>Administrative Expert</a:t>
            </a:r>
          </a:p>
          <a:p>
            <a:pPr eaLnBrk="1" hangingPunct="1">
              <a:spcBef>
                <a:spcPct val="50000"/>
              </a:spcBef>
              <a:defRPr/>
            </a:pPr>
            <a:r>
              <a:rPr lang="en-US" sz="1800" b="0" dirty="0" smtClean="0">
                <a:solidFill>
                  <a:srgbClr val="5F5F5F"/>
                </a:solidFill>
              </a:rPr>
              <a:t>Building an efficient infrastructure</a:t>
            </a:r>
          </a:p>
        </p:txBody>
      </p:sp>
      <p:sp>
        <p:nvSpPr>
          <p:cNvPr id="16" name="Text Box 5"/>
          <p:cNvSpPr txBox="1">
            <a:spLocks noChangeArrowheads="1"/>
          </p:cNvSpPr>
          <p:nvPr/>
        </p:nvSpPr>
        <p:spPr bwMode="blackWhite">
          <a:xfrm>
            <a:off x="4244975" y="3668713"/>
            <a:ext cx="2590800" cy="1828800"/>
          </a:xfrm>
          <a:prstGeom prst="rect">
            <a:avLst/>
          </a:prstGeom>
          <a:solidFill>
            <a:schemeClr val="bg1">
              <a:lumMod val="95000"/>
            </a:schemeClr>
          </a:solidFill>
          <a:ln w="12700" cmpd="sng">
            <a:solidFill>
              <a:schemeClr val="bg1">
                <a:lumMod val="75000"/>
              </a:schemeClr>
            </a:solidFill>
            <a:miter lim="800000"/>
            <a:headEnd/>
            <a:tailEnd/>
          </a:ln>
          <a:effectLst/>
        </p:spPr>
        <p:txBody>
          <a:bodyPr lIns="72000" tIns="234000" rIns="72000" bIns="46800"/>
          <a:lstStyle>
            <a:lvl1pPr eaLnBrk="0" hangingPunct="0">
              <a:defRPr sz="2400" b="1">
                <a:solidFill>
                  <a:schemeClr val="tx1"/>
                </a:solidFill>
                <a:latin typeface="Arial" charset="0"/>
                <a:ea typeface="ＭＳ Ｐゴシック" charset="0"/>
                <a:cs typeface="ＭＳ Ｐゴシック" charset="0"/>
              </a:defRPr>
            </a:lvl1pPr>
            <a:lvl2pPr marL="37931725" indent="-37474525" eaLnBrk="0" hangingPunct="0">
              <a:defRPr sz="2400" b="1">
                <a:solidFill>
                  <a:schemeClr val="tx1"/>
                </a:solidFill>
                <a:latin typeface="Arial" charset="0"/>
                <a:ea typeface="ＭＳ Ｐゴシック" charset="0"/>
              </a:defRPr>
            </a:lvl2pPr>
            <a:lvl3pPr eaLnBrk="0" hangingPunct="0">
              <a:defRPr sz="2400" b="1">
                <a:solidFill>
                  <a:schemeClr val="tx1"/>
                </a:solidFill>
                <a:latin typeface="Arial" charset="0"/>
                <a:ea typeface="ＭＳ Ｐゴシック" charset="0"/>
              </a:defRPr>
            </a:lvl3pPr>
            <a:lvl4pPr eaLnBrk="0" hangingPunct="0">
              <a:defRPr sz="2400" b="1">
                <a:solidFill>
                  <a:schemeClr val="tx1"/>
                </a:solidFill>
                <a:latin typeface="Arial" charset="0"/>
                <a:ea typeface="ＭＳ Ｐゴシック" charset="0"/>
              </a:defRPr>
            </a:lvl4pPr>
            <a:lvl5pPr eaLnBrk="0" hangingPunct="0">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spcBef>
                <a:spcPct val="50000"/>
              </a:spcBef>
              <a:defRPr/>
            </a:pPr>
            <a:r>
              <a:rPr lang="en-US" sz="1800" smtClean="0">
                <a:solidFill>
                  <a:srgbClr val="5F5F5F"/>
                </a:solidFill>
              </a:rPr>
              <a:t>Employee Champion</a:t>
            </a:r>
          </a:p>
          <a:p>
            <a:pPr eaLnBrk="1" hangingPunct="1">
              <a:spcBef>
                <a:spcPct val="50000"/>
              </a:spcBef>
              <a:defRPr/>
            </a:pPr>
            <a:r>
              <a:rPr lang="en-US" sz="1800" b="0" smtClean="0">
                <a:solidFill>
                  <a:srgbClr val="5F5F5F"/>
                </a:solidFill>
              </a:rPr>
              <a:t>Increasing employee commitment and capability</a:t>
            </a:r>
          </a:p>
        </p:txBody>
      </p:sp>
      <p:sp>
        <p:nvSpPr>
          <p:cNvPr id="17" name="Text Box 22"/>
          <p:cNvSpPr txBox="1">
            <a:spLocks noChangeArrowheads="1"/>
          </p:cNvSpPr>
          <p:nvPr/>
        </p:nvSpPr>
        <p:spPr bwMode="auto">
          <a:xfrm>
            <a:off x="914400" y="6274024"/>
            <a:ext cx="3657600" cy="3577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l" eaLnBrk="1" hangingPunct="1">
              <a:lnSpc>
                <a:spcPct val="85000"/>
              </a:lnSpc>
              <a:spcBef>
                <a:spcPct val="50000"/>
              </a:spcBef>
              <a:defRPr/>
            </a:pPr>
            <a:r>
              <a:rPr lang="en-US" sz="1000" b="0" dirty="0" smtClean="0">
                <a:solidFill>
                  <a:srgbClr val="7F7F7F"/>
                </a:solidFill>
              </a:rPr>
              <a:t>Source: Ulrich, D (1997(: Human Resource Champions. Harvard Business School Press.</a:t>
            </a:r>
          </a:p>
        </p:txBody>
      </p:sp>
    </p:spTree>
    <p:extLst>
      <p:ext uri="{BB962C8B-B14F-4D97-AF65-F5344CB8AC3E}">
        <p14:creationId xmlns:p14="http://schemas.microsoft.com/office/powerpoint/2010/main" xmlns="" val="14006097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3"/>
          <p:cNvSpPr>
            <a:spLocks noGrp="1" noChangeArrowheads="1"/>
          </p:cNvSpPr>
          <p:nvPr>
            <p:ph type="title"/>
          </p:nvPr>
        </p:nvSpPr>
        <p:spPr>
          <a:xfrm>
            <a:off x="1066800" y="228600"/>
            <a:ext cx="7200900" cy="1142385"/>
          </a:xfrm>
        </p:spPr>
        <p:txBody>
          <a:bodyPr/>
          <a:lstStyle/>
          <a:p>
            <a:pPr eaLnBrk="1" hangingPunct="1"/>
            <a:r>
              <a:rPr lang="de-DE" dirty="0" err="1" smtClean="0">
                <a:latin typeface="Arial Black" charset="0"/>
                <a:ea typeface="ＭＳ Ｐゴシック" charset="0"/>
                <a:cs typeface="ＭＳ Ｐゴシック" charset="0"/>
              </a:rPr>
              <a:t>Selecting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handled</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by</a:t>
            </a:r>
            <a:r>
              <a:rPr lang="de-DE" dirty="0" smtClean="0">
                <a:latin typeface="Arial Black" charset="0"/>
                <a:ea typeface="ＭＳ Ｐゴシック" charset="0"/>
                <a:cs typeface="ＭＳ Ｐゴシック" charset="0"/>
              </a:rPr>
              <a:t> a </a:t>
            </a:r>
            <a:r>
              <a:rPr lang="de-DE" dirty="0" err="1" smtClean="0">
                <a:latin typeface="Arial Black" charset="0"/>
                <a:ea typeface="ＭＳ Ｐゴシック" charset="0"/>
                <a:cs typeface="ＭＳ Ｐゴシック" charset="0"/>
              </a:rPr>
              <a:t>Shared</a:t>
            </a:r>
            <a:r>
              <a:rPr lang="de-DE" dirty="0" smtClean="0">
                <a:latin typeface="Arial Black" charset="0"/>
                <a:ea typeface="ＭＳ Ｐゴシック" charset="0"/>
                <a:cs typeface="ＭＳ Ｐゴシック" charset="0"/>
              </a:rPr>
              <a:t> </a:t>
            </a:r>
            <a:r>
              <a:rPr lang="de-DE" dirty="0">
                <a:latin typeface="Arial Black" charset="0"/>
                <a:ea typeface="ＭＳ Ｐゴシック" charset="0"/>
                <a:cs typeface="ＭＳ Ｐゴシック" charset="0"/>
              </a:rPr>
              <a:t>Service </a:t>
            </a:r>
            <a:r>
              <a:rPr lang="de-DE" dirty="0" smtClean="0">
                <a:latin typeface="Arial Black" charset="0"/>
                <a:ea typeface="ＭＳ Ｐゴシック" charset="0"/>
                <a:cs typeface="ＭＳ Ｐゴシック" charset="0"/>
              </a:rPr>
              <a:t>Center</a:t>
            </a:r>
            <a:endParaRPr lang="de-DE" dirty="0">
              <a:latin typeface="Arial Black" charset="0"/>
              <a:ea typeface="ＭＳ Ｐゴシック" charset="0"/>
              <a:cs typeface="ＭＳ Ｐゴシック" charset="0"/>
            </a:endParaRPr>
          </a:p>
        </p:txBody>
      </p:sp>
      <p:sp>
        <p:nvSpPr>
          <p:cNvPr id="495618" name="Textfeld 45"/>
          <p:cNvSpPr txBox="1">
            <a:spLocks noChangeArrowheads="1"/>
          </p:cNvSpPr>
          <p:nvPr/>
        </p:nvSpPr>
        <p:spPr bwMode="auto">
          <a:xfrm>
            <a:off x="1952625"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b="0" dirty="0" smtClean="0">
                <a:solidFill>
                  <a:srgbClr val="4D4D4D"/>
                </a:solidFill>
                <a:cs typeface="Arial" charset="0"/>
              </a:rPr>
              <a:t>high</a:t>
            </a:r>
            <a:endParaRPr lang="de-DE" sz="1600" b="0" dirty="0">
              <a:solidFill>
                <a:srgbClr val="4D4D4D"/>
              </a:solidFill>
              <a:cs typeface="Arial" charset="0"/>
            </a:endParaRPr>
          </a:p>
        </p:txBody>
      </p:sp>
      <p:sp>
        <p:nvSpPr>
          <p:cNvPr id="495619" name="Textfeld 46"/>
          <p:cNvSpPr txBox="1">
            <a:spLocks noChangeArrowheads="1"/>
          </p:cNvSpPr>
          <p:nvPr/>
        </p:nvSpPr>
        <p:spPr bwMode="auto">
          <a:xfrm>
            <a:off x="6189663" y="579596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low</a:t>
            </a:r>
            <a:endParaRPr lang="de-DE" sz="1600" b="0" dirty="0">
              <a:solidFill>
                <a:srgbClr val="4D4D4D"/>
              </a:solidFill>
              <a:cs typeface="Arial" charset="0"/>
            </a:endParaRPr>
          </a:p>
        </p:txBody>
      </p:sp>
      <p:sp>
        <p:nvSpPr>
          <p:cNvPr id="495620" name="Textfeld 47"/>
          <p:cNvSpPr txBox="1">
            <a:spLocks noChangeArrowheads="1"/>
          </p:cNvSpPr>
          <p:nvPr/>
        </p:nvSpPr>
        <p:spPr bwMode="auto">
          <a:xfrm>
            <a:off x="962025" y="5395913"/>
            <a:ext cx="990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far</a:t>
            </a:r>
            <a:endParaRPr lang="de-DE" sz="1600" b="0" dirty="0">
              <a:solidFill>
                <a:srgbClr val="4D4D4D"/>
              </a:solidFill>
              <a:cs typeface="Arial" charset="0"/>
            </a:endParaRPr>
          </a:p>
        </p:txBody>
      </p:sp>
      <p:sp>
        <p:nvSpPr>
          <p:cNvPr id="495621" name="Textfeld 48"/>
          <p:cNvSpPr txBox="1">
            <a:spLocks noChangeArrowheads="1"/>
          </p:cNvSpPr>
          <p:nvPr/>
        </p:nvSpPr>
        <p:spPr bwMode="auto">
          <a:xfrm>
            <a:off x="962025" y="1484313"/>
            <a:ext cx="9906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b="0" dirty="0" err="1" smtClean="0">
                <a:solidFill>
                  <a:srgbClr val="4D4D4D"/>
                </a:solidFill>
                <a:cs typeface="Arial" charset="0"/>
              </a:rPr>
              <a:t>close</a:t>
            </a:r>
            <a:endParaRPr lang="de-DE" sz="1600" b="0" dirty="0">
              <a:solidFill>
                <a:srgbClr val="4D4D4D"/>
              </a:solidFill>
              <a:cs typeface="Arial" charset="0"/>
            </a:endParaRPr>
          </a:p>
        </p:txBody>
      </p:sp>
      <p:sp>
        <p:nvSpPr>
          <p:cNvPr id="495622" name="Textfeld 49"/>
          <p:cNvSpPr txBox="1">
            <a:spLocks noChangeArrowheads="1"/>
          </p:cNvSpPr>
          <p:nvPr/>
        </p:nvSpPr>
        <p:spPr bwMode="auto">
          <a:xfrm>
            <a:off x="2949575" y="5795963"/>
            <a:ext cx="347821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err="1" smtClean="0">
                <a:solidFill>
                  <a:srgbClr val="4D4D4D"/>
                </a:solidFill>
                <a:cs typeface="Arial" charset="0"/>
              </a:rPr>
              <a:t>Standardization</a:t>
            </a:r>
            <a:endParaRPr lang="de-DE" sz="1600" dirty="0">
              <a:solidFill>
                <a:srgbClr val="4D4D4D"/>
              </a:solidFill>
              <a:cs typeface="Arial" charset="0"/>
            </a:endParaRPr>
          </a:p>
        </p:txBody>
      </p:sp>
      <p:sp>
        <p:nvSpPr>
          <p:cNvPr id="495623" name="Textfeld 50"/>
          <p:cNvSpPr txBox="1">
            <a:spLocks noChangeArrowheads="1"/>
          </p:cNvSpPr>
          <p:nvPr/>
        </p:nvSpPr>
        <p:spPr bwMode="auto">
          <a:xfrm>
            <a:off x="657225" y="3421063"/>
            <a:ext cx="129540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de-DE" sz="1600" dirty="0" smtClean="0">
                <a:solidFill>
                  <a:srgbClr val="4D4D4D"/>
                </a:solidFill>
                <a:cs typeface="Arial" charset="0"/>
              </a:rPr>
              <a:t>Close </a:t>
            </a:r>
            <a:r>
              <a:rPr lang="de-DE" sz="1600" dirty="0" err="1" smtClean="0">
                <a:solidFill>
                  <a:srgbClr val="4D4D4D"/>
                </a:solidFill>
                <a:cs typeface="Arial" charset="0"/>
              </a:rPr>
              <a:t>to</a:t>
            </a:r>
            <a:r>
              <a:rPr lang="de-DE" sz="1600" dirty="0" smtClean="0">
                <a:solidFill>
                  <a:srgbClr val="4D4D4D"/>
                </a:solidFill>
                <a:cs typeface="Arial" charset="0"/>
              </a:rPr>
              <a:t> </a:t>
            </a:r>
            <a:r>
              <a:rPr lang="de-DE" sz="1600" dirty="0" err="1" smtClean="0">
                <a:solidFill>
                  <a:srgbClr val="4D4D4D"/>
                </a:solidFill>
                <a:cs typeface="Arial" charset="0"/>
              </a:rPr>
              <a:t>Applicant</a:t>
            </a:r>
            <a:endParaRPr lang="de-DE" sz="1600" dirty="0">
              <a:solidFill>
                <a:srgbClr val="4D4D4D"/>
              </a:solidFill>
              <a:cs typeface="Arial" charset="0"/>
            </a:endParaRPr>
          </a:p>
        </p:txBody>
      </p:sp>
      <p:sp>
        <p:nvSpPr>
          <p:cNvPr id="53" name="Bogen 12"/>
          <p:cNvSpPr>
            <a:spLocks/>
          </p:cNvSpPr>
          <p:nvPr/>
        </p:nvSpPr>
        <p:spPr bwMode="auto">
          <a:xfrm>
            <a:off x="1941513" y="2781300"/>
            <a:ext cx="3384550" cy="30099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8" name="Oval 57"/>
          <p:cNvSpPr/>
          <p:nvPr/>
        </p:nvSpPr>
        <p:spPr>
          <a:xfrm>
            <a:off x="5399088" y="31321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0" name="Oval 59"/>
          <p:cNvSpPr/>
          <p:nvPr/>
        </p:nvSpPr>
        <p:spPr>
          <a:xfrm>
            <a:off x="2987675" y="39671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62" name="Oval 61"/>
          <p:cNvSpPr/>
          <p:nvPr/>
        </p:nvSpPr>
        <p:spPr>
          <a:xfrm>
            <a:off x="4379913" y="5292725"/>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1" name="Textfeld 66"/>
          <p:cNvSpPr txBox="1">
            <a:spLocks noChangeArrowheads="1"/>
          </p:cNvSpPr>
          <p:nvPr/>
        </p:nvSpPr>
        <p:spPr bwMode="auto">
          <a:xfrm>
            <a:off x="5684838" y="1773238"/>
            <a:ext cx="1612900"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smtClean="0">
                <a:solidFill>
                  <a:srgbClr val="4D4D4D"/>
                </a:solidFill>
                <a:cs typeface="Arial" charset="0"/>
              </a:rPr>
              <a:t>Assessment</a:t>
            </a:r>
            <a:endParaRPr lang="de-DE" sz="1400" dirty="0">
              <a:solidFill>
                <a:srgbClr val="4D4D4D"/>
              </a:solidFill>
              <a:cs typeface="Arial" charset="0"/>
            </a:endParaRPr>
          </a:p>
        </p:txBody>
      </p:sp>
      <p:sp>
        <p:nvSpPr>
          <p:cNvPr id="68" name="Oval 67"/>
          <p:cNvSpPr/>
          <p:nvPr/>
        </p:nvSpPr>
        <p:spPr>
          <a:xfrm>
            <a:off x="6411913" y="22288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495633" name="Textfeld 68"/>
          <p:cNvSpPr txBox="1">
            <a:spLocks noChangeArrowheads="1"/>
          </p:cNvSpPr>
          <p:nvPr/>
        </p:nvSpPr>
        <p:spPr bwMode="auto">
          <a:xfrm>
            <a:off x="3597275" y="3651250"/>
            <a:ext cx="1752600"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400" dirty="0" err="1" smtClean="0">
                <a:solidFill>
                  <a:srgbClr val="4D4D4D"/>
                </a:solidFill>
                <a:cs typeface="Arial" charset="0"/>
              </a:rPr>
              <a:t>Preselection</a:t>
            </a:r>
            <a:endParaRPr lang="de-DE" sz="1400" dirty="0">
              <a:solidFill>
                <a:srgbClr val="4D4D4D"/>
              </a:solidFill>
              <a:cs typeface="Arial" charset="0"/>
            </a:endParaRPr>
          </a:p>
        </p:txBody>
      </p:sp>
      <p:sp>
        <p:nvSpPr>
          <p:cNvPr id="70" name="Oval 69"/>
          <p:cNvSpPr/>
          <p:nvPr/>
        </p:nvSpPr>
        <p:spPr>
          <a:xfrm>
            <a:off x="4405313" y="40687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2" name="Oval 71"/>
          <p:cNvSpPr/>
          <p:nvPr/>
        </p:nvSpPr>
        <p:spPr>
          <a:xfrm>
            <a:off x="6356350" y="5176838"/>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4" name="Oval 73"/>
          <p:cNvSpPr/>
          <p:nvPr/>
        </p:nvSpPr>
        <p:spPr>
          <a:xfrm>
            <a:off x="4008438" y="2444750"/>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75" name="Rechteck 74"/>
          <p:cNvSpPr/>
          <p:nvPr/>
        </p:nvSpPr>
        <p:spPr>
          <a:xfrm>
            <a:off x="1952625" y="1484313"/>
            <a:ext cx="5245100" cy="4311650"/>
          </a:xfrm>
          <a:prstGeom prst="rect">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a:solidFill>
                <a:srgbClr val="4D4D4D"/>
              </a:solidFill>
            </a:endParaRPr>
          </a:p>
        </p:txBody>
      </p:sp>
      <p:sp>
        <p:nvSpPr>
          <p:cNvPr id="79" name="Oval 78"/>
          <p:cNvSpPr/>
          <p:nvPr/>
        </p:nvSpPr>
        <p:spPr>
          <a:xfrm>
            <a:off x="2767013" y="4906963"/>
            <a:ext cx="152400" cy="152400"/>
          </a:xfrm>
          <a:prstGeom prst="ellipse">
            <a:avLst/>
          </a:prstGeom>
          <a:solidFill>
            <a:srgbClr val="800000"/>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de-DE" sz="1400">
              <a:solidFill>
                <a:srgbClr val="4D4D4D"/>
              </a:solidFill>
            </a:endParaRPr>
          </a:p>
        </p:txBody>
      </p:sp>
      <p:sp>
        <p:nvSpPr>
          <p:cNvPr id="29" name="Rectangle 12"/>
          <p:cNvSpPr>
            <a:spLocks noChangeArrowheads="1"/>
          </p:cNvSpPr>
          <p:nvPr/>
        </p:nvSpPr>
        <p:spPr bwMode="auto">
          <a:xfrm>
            <a:off x="2211044" y="4357732"/>
            <a:ext cx="13003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err="1">
                <a:solidFill>
                  <a:srgbClr val="4D4D4D"/>
                </a:solidFill>
              </a:rPr>
              <a:t>Application</a:t>
            </a:r>
            <a:r>
              <a:rPr lang="de-DE" sz="1400" dirty="0">
                <a:solidFill>
                  <a:srgbClr val="4D4D4D"/>
                </a:solidFill>
              </a:rPr>
              <a:t/>
            </a:r>
            <a:br>
              <a:rPr lang="de-DE" sz="1400" dirty="0">
                <a:solidFill>
                  <a:srgbClr val="4D4D4D"/>
                </a:solidFill>
              </a:rPr>
            </a:br>
            <a:r>
              <a:rPr lang="de-DE" sz="1400" dirty="0" err="1">
                <a:solidFill>
                  <a:srgbClr val="4D4D4D"/>
                </a:solidFill>
              </a:rPr>
              <a:t>management</a:t>
            </a:r>
            <a:endParaRPr lang="de-DE" sz="1400" dirty="0">
              <a:solidFill>
                <a:srgbClr val="4D4D4D"/>
              </a:solidFill>
            </a:endParaRPr>
          </a:p>
        </p:txBody>
      </p:sp>
      <p:sp>
        <p:nvSpPr>
          <p:cNvPr id="30" name="Rectangle 13"/>
          <p:cNvSpPr>
            <a:spLocks noChangeArrowheads="1"/>
          </p:cNvSpPr>
          <p:nvPr/>
        </p:nvSpPr>
        <p:spPr bwMode="auto">
          <a:xfrm>
            <a:off x="2483768" y="3356992"/>
            <a:ext cx="118237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Preparation</a:t>
            </a:r>
            <a:endParaRPr lang="de-DE" sz="1400" dirty="0">
              <a:solidFill>
                <a:srgbClr val="4D4D4D"/>
              </a:solidFill>
            </a:endParaRPr>
          </a:p>
        </p:txBody>
      </p:sp>
      <p:sp>
        <p:nvSpPr>
          <p:cNvPr id="31" name="Rectangle 17"/>
          <p:cNvSpPr>
            <a:spLocks noChangeArrowheads="1"/>
          </p:cNvSpPr>
          <p:nvPr/>
        </p:nvSpPr>
        <p:spPr bwMode="auto">
          <a:xfrm>
            <a:off x="3946608" y="4702464"/>
            <a:ext cx="10326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HR</a:t>
            </a:r>
            <a:br>
              <a:rPr lang="de-DE" sz="1400" dirty="0">
                <a:solidFill>
                  <a:srgbClr val="4D4D4D"/>
                </a:solidFill>
              </a:rPr>
            </a:br>
            <a:r>
              <a:rPr lang="de-DE" sz="1400" dirty="0">
                <a:solidFill>
                  <a:srgbClr val="4D4D4D"/>
                </a:solidFill>
              </a:rPr>
              <a:t>Marketing</a:t>
            </a:r>
          </a:p>
        </p:txBody>
      </p:sp>
      <p:sp>
        <p:nvSpPr>
          <p:cNvPr id="32" name="Rectangle 19"/>
          <p:cNvSpPr>
            <a:spLocks noChangeArrowheads="1"/>
          </p:cNvSpPr>
          <p:nvPr/>
        </p:nvSpPr>
        <p:spPr bwMode="auto">
          <a:xfrm>
            <a:off x="4886680" y="2564904"/>
            <a:ext cx="117202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de-DE" sz="1400" dirty="0">
                <a:solidFill>
                  <a:srgbClr val="4D4D4D"/>
                </a:solidFill>
              </a:rPr>
              <a:t>Job </a:t>
            </a:r>
            <a:r>
              <a:rPr lang="de-DE" sz="1400" dirty="0" err="1">
                <a:solidFill>
                  <a:srgbClr val="4D4D4D"/>
                </a:solidFill>
              </a:rPr>
              <a:t>Offer</a:t>
            </a:r>
            <a:r>
              <a:rPr lang="de-DE" sz="1400" dirty="0">
                <a:solidFill>
                  <a:srgbClr val="4D4D4D"/>
                </a:solidFill>
              </a:rPr>
              <a:t/>
            </a:r>
            <a:br>
              <a:rPr lang="de-DE" sz="1400" dirty="0">
                <a:solidFill>
                  <a:srgbClr val="4D4D4D"/>
                </a:solidFill>
              </a:rPr>
            </a:br>
            <a:r>
              <a:rPr lang="de-DE" sz="1400" dirty="0" err="1">
                <a:solidFill>
                  <a:srgbClr val="4D4D4D"/>
                </a:solidFill>
              </a:rPr>
              <a:t>Negotiation</a:t>
            </a:r>
            <a:endParaRPr lang="de-DE" sz="1400" dirty="0">
              <a:solidFill>
                <a:srgbClr val="4D4D4D"/>
              </a:solidFill>
            </a:endParaRPr>
          </a:p>
        </p:txBody>
      </p:sp>
      <p:sp>
        <p:nvSpPr>
          <p:cNvPr id="33" name="Rechteck 41"/>
          <p:cNvSpPr>
            <a:spLocks noChangeArrowheads="1"/>
          </p:cNvSpPr>
          <p:nvPr/>
        </p:nvSpPr>
        <p:spPr bwMode="auto">
          <a:xfrm>
            <a:off x="5292080" y="4561309"/>
            <a:ext cx="228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sz="1400" dirty="0">
                <a:solidFill>
                  <a:srgbClr val="4D4D4D"/>
                </a:solidFill>
              </a:rPr>
              <a:t>Definition </a:t>
            </a:r>
            <a:r>
              <a:rPr lang="de-DE" sz="1400" dirty="0" err="1">
                <a:solidFill>
                  <a:srgbClr val="4D4D4D"/>
                </a:solidFill>
              </a:rPr>
              <a:t>of</a:t>
            </a:r>
            <a:r>
              <a:rPr lang="de-DE" sz="1400" dirty="0">
                <a:solidFill>
                  <a:srgbClr val="4D4D4D"/>
                </a:solidFill>
              </a:rPr>
              <a:t> </a:t>
            </a:r>
            <a:r>
              <a:rPr lang="de-DE" sz="1400" dirty="0" smtClean="0">
                <a:solidFill>
                  <a:srgbClr val="4D4D4D"/>
                </a:solidFill>
              </a:rPr>
              <a:t/>
            </a:r>
            <a:br>
              <a:rPr lang="de-DE" sz="1400" dirty="0" smtClean="0">
                <a:solidFill>
                  <a:srgbClr val="4D4D4D"/>
                </a:solidFill>
              </a:rPr>
            </a:br>
            <a:r>
              <a:rPr lang="de-DE" sz="1400" dirty="0" smtClean="0">
                <a:solidFill>
                  <a:srgbClr val="4D4D4D"/>
                </a:solidFill>
              </a:rPr>
              <a:t>Target </a:t>
            </a:r>
            <a:r>
              <a:rPr lang="de-DE" sz="1400" dirty="0">
                <a:solidFill>
                  <a:srgbClr val="4D4D4D"/>
                </a:solidFill>
              </a:rPr>
              <a:t>Profile</a:t>
            </a:r>
          </a:p>
        </p:txBody>
      </p:sp>
      <p:sp>
        <p:nvSpPr>
          <p:cNvPr id="34" name="Rechteck 42"/>
          <p:cNvSpPr>
            <a:spLocks noChangeArrowheads="1"/>
          </p:cNvSpPr>
          <p:nvPr/>
        </p:nvSpPr>
        <p:spPr bwMode="auto">
          <a:xfrm>
            <a:off x="3484116" y="2060848"/>
            <a:ext cx="12319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400" dirty="0" err="1">
                <a:solidFill>
                  <a:srgbClr val="4D4D4D"/>
                </a:solidFill>
              </a:rPr>
              <a:t>Introduction</a:t>
            </a:r>
            <a:r>
              <a:rPr lang="de-DE" sz="1400" dirty="0">
                <a:solidFill>
                  <a:srgbClr val="4D4D4D"/>
                </a:solidFill>
              </a:rPr>
              <a:t> </a:t>
            </a:r>
            <a:endParaRPr lang="de-DE" dirty="0">
              <a:solidFill>
                <a:srgbClr val="4D4D4D"/>
              </a:solidFill>
            </a:endParaRPr>
          </a:p>
        </p:txBody>
      </p:sp>
    </p:spTree>
    <p:extLst>
      <p:ext uri="{BB962C8B-B14F-4D97-AF65-F5344CB8AC3E}">
        <p14:creationId xmlns:p14="http://schemas.microsoft.com/office/powerpoint/2010/main" xmlns="" val="2136164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ung 76"/>
          <p:cNvGrpSpPr>
            <a:grpSpLocks/>
          </p:cNvGrpSpPr>
          <p:nvPr/>
        </p:nvGrpSpPr>
        <p:grpSpPr bwMode="auto">
          <a:xfrm>
            <a:off x="2514600" y="914400"/>
            <a:ext cx="5562600" cy="5486400"/>
            <a:chOff x="2514600" y="914400"/>
            <a:chExt cx="5562600" cy="5486400"/>
          </a:xfrm>
        </p:grpSpPr>
        <p:sp>
          <p:nvSpPr>
            <p:cNvPr id="201751" name="Rechteck 69"/>
            <p:cNvSpPr>
              <a:spLocks noChangeArrowheads="1"/>
            </p:cNvSpPr>
            <p:nvPr/>
          </p:nvSpPr>
          <p:spPr bwMode="auto">
            <a:xfrm>
              <a:off x="2514600" y="914400"/>
              <a:ext cx="5562600" cy="5486400"/>
            </a:xfrm>
            <a:prstGeom prst="rect">
              <a:avLst/>
            </a:prstGeom>
            <a:noFill/>
            <a:ln w="19050">
              <a:solidFill>
                <a:schemeClr val="bg2"/>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de-DE"/>
            </a:p>
          </p:txBody>
        </p:sp>
        <p:sp>
          <p:nvSpPr>
            <p:cNvPr id="201752" name="Rechteck 70"/>
            <p:cNvSpPr>
              <a:spLocks noChangeArrowheads="1"/>
            </p:cNvSpPr>
            <p:nvPr/>
          </p:nvSpPr>
          <p:spPr bwMode="auto">
            <a:xfrm>
              <a:off x="2667000" y="990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Central Coordination</a:t>
              </a:r>
              <a:endParaRPr lang="de-DE"/>
            </a:p>
          </p:txBody>
        </p:sp>
        <p:sp>
          <p:nvSpPr>
            <p:cNvPr id="201753" name="Rechteck 71"/>
            <p:cNvSpPr>
              <a:spLocks noChangeArrowheads="1"/>
            </p:cNvSpPr>
            <p:nvPr/>
          </p:nvSpPr>
          <p:spPr bwMode="auto">
            <a:xfrm>
              <a:off x="2667000" y="5943600"/>
              <a:ext cx="5257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de-DE">
                  <a:solidFill>
                    <a:srgbClr val="595959"/>
                  </a:solidFill>
                </a:rPr>
                <a:t>Partner-/Supplier Management</a:t>
              </a:r>
              <a:endParaRPr lang="de-DE"/>
            </a:p>
          </p:txBody>
        </p:sp>
      </p:grpSp>
      <p:sp>
        <p:nvSpPr>
          <p:cNvPr id="201731" name="Titel 1"/>
          <p:cNvSpPr>
            <a:spLocks noGrp="1"/>
          </p:cNvSpPr>
          <p:nvPr>
            <p:ph type="title"/>
          </p:nvPr>
        </p:nvSpPr>
        <p:spPr>
          <a:xfrm>
            <a:off x="1066800" y="0"/>
            <a:ext cx="7200900" cy="884239"/>
          </a:xfrm>
        </p:spPr>
        <p:txBody>
          <a:bodyPr/>
          <a:lstStyle/>
          <a:p>
            <a:r>
              <a:rPr lang="de-DE" dirty="0" err="1" smtClean="0">
                <a:latin typeface="Arial Black" charset="0"/>
                <a:ea typeface="ＭＳ Ｐゴシック" charset="0"/>
                <a:cs typeface="ＭＳ Ｐゴシック" charset="0"/>
              </a:rPr>
              <a:t>Three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Pillar</a:t>
            </a:r>
            <a:r>
              <a:rPr lang="de-DE" dirty="0" smtClean="0">
                <a:latin typeface="Arial Black" charset="0"/>
                <a:ea typeface="ＭＳ Ｐゴシック" charset="0"/>
                <a:cs typeface="ＭＳ Ｐゴシック" charset="0"/>
              </a:rPr>
              <a:t> Model </a:t>
            </a:r>
            <a:r>
              <a:rPr lang="de-DE" dirty="0" err="1" smtClean="0">
                <a:latin typeface="Arial Black" charset="0"/>
                <a:ea typeface="ＭＳ Ｐゴシック" charset="0"/>
                <a:cs typeface="ＭＳ Ｐゴシック" charset="0"/>
              </a:rPr>
              <a:t>of</a:t>
            </a:r>
            <a:r>
              <a:rPr lang="de-DE" dirty="0" smtClean="0">
                <a:latin typeface="Arial Black" charset="0"/>
                <a:ea typeface="ＭＳ Ｐゴシック" charset="0"/>
                <a:cs typeface="ＭＳ Ｐゴシック" charset="0"/>
              </a:rPr>
              <a:t> modern </a:t>
            </a:r>
            <a:r>
              <a:rPr lang="de-DE" dirty="0">
                <a:latin typeface="Arial Black" charset="0"/>
                <a:ea typeface="ＭＳ Ｐゴシック" charset="0"/>
                <a:cs typeface="ＭＳ Ｐゴシック" charset="0"/>
              </a:rPr>
              <a:t>HR-</a:t>
            </a:r>
            <a:r>
              <a:rPr lang="de-DE" dirty="0" err="1">
                <a:latin typeface="Arial Black" charset="0"/>
                <a:ea typeface="ＭＳ Ｐゴシック" charset="0"/>
                <a:cs typeface="ＭＳ Ｐゴシック" charset="0"/>
              </a:rPr>
              <a:t>Organization</a:t>
            </a:r>
            <a:endParaRPr lang="de-DE" dirty="0">
              <a:latin typeface="Arial Black" charset="0"/>
              <a:ea typeface="ＭＳ Ｐゴシック" charset="0"/>
              <a:cs typeface="ＭＳ Ｐゴシック" charset="0"/>
            </a:endParaRPr>
          </a:p>
        </p:txBody>
      </p:sp>
      <p:grpSp>
        <p:nvGrpSpPr>
          <p:cNvPr id="3" name="Gruppierung 72"/>
          <p:cNvGrpSpPr>
            <a:grpSpLocks/>
          </p:cNvGrpSpPr>
          <p:nvPr/>
        </p:nvGrpSpPr>
        <p:grpSpPr bwMode="auto">
          <a:xfrm>
            <a:off x="609600" y="1524000"/>
            <a:ext cx="1752600" cy="4313238"/>
            <a:chOff x="609600" y="1524000"/>
            <a:chExt cx="1752600" cy="4313238"/>
          </a:xfrm>
        </p:grpSpPr>
        <p:sp>
          <p:nvSpPr>
            <p:cNvPr id="69" name="Rechteck 68"/>
            <p:cNvSpPr/>
            <p:nvPr/>
          </p:nvSpPr>
          <p:spPr bwMode="auto">
            <a:xfrm>
              <a:off x="609600" y="3581400"/>
              <a:ext cx="1752600" cy="22558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Employees</a:t>
              </a:r>
            </a:p>
            <a:p>
              <a:endParaRPr lang="de-DE" sz="1600" b="0">
                <a:solidFill>
                  <a:srgbClr val="595959"/>
                </a:solidFill>
              </a:endParaRPr>
            </a:p>
            <a:p>
              <a:r>
                <a:rPr lang="de-DE" sz="1600" b="0">
                  <a:solidFill>
                    <a:srgbClr val="595959"/>
                  </a:solidFill>
                </a:rPr>
                <a:t>Applicants</a:t>
              </a:r>
            </a:p>
          </p:txBody>
        </p:sp>
        <p:sp>
          <p:nvSpPr>
            <p:cNvPr id="55" name="Rechteck 54"/>
            <p:cNvSpPr/>
            <p:nvPr/>
          </p:nvSpPr>
          <p:spPr bwMode="auto">
            <a:xfrm>
              <a:off x="609600" y="1524000"/>
              <a:ext cx="1752600"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Customers</a:t>
              </a:r>
            </a:p>
          </p:txBody>
        </p:sp>
        <p:sp>
          <p:nvSpPr>
            <p:cNvPr id="56" name="Rechteck 55"/>
            <p:cNvSpPr/>
            <p:nvPr/>
          </p:nvSpPr>
          <p:spPr bwMode="auto">
            <a:xfrm>
              <a:off x="609600" y="2209800"/>
              <a:ext cx="1752600" cy="1219200"/>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Managers</a:t>
              </a:r>
            </a:p>
          </p:txBody>
        </p:sp>
      </p:grpSp>
      <p:grpSp>
        <p:nvGrpSpPr>
          <p:cNvPr id="4" name="Gruppierung 73"/>
          <p:cNvGrpSpPr>
            <a:grpSpLocks/>
          </p:cNvGrpSpPr>
          <p:nvPr/>
        </p:nvGrpSpPr>
        <p:grpSpPr bwMode="auto">
          <a:xfrm>
            <a:off x="2411413" y="1524000"/>
            <a:ext cx="2541587" cy="1905000"/>
            <a:chOff x="2411049" y="1524000"/>
            <a:chExt cx="2541951" cy="1905000"/>
          </a:xfrm>
        </p:grpSpPr>
        <p:sp>
          <p:nvSpPr>
            <p:cNvPr id="57" name="Rechteck 56"/>
            <p:cNvSpPr/>
            <p:nvPr/>
          </p:nvSpPr>
          <p:spPr bwMode="auto">
            <a:xfrm>
              <a:off x="2666673" y="1524000"/>
              <a:ext cx="228632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HR Business Partner</a:t>
              </a:r>
              <a:br>
                <a:rPr lang="de-DE" sz="1600">
                  <a:solidFill>
                    <a:srgbClr val="595959"/>
                  </a:solidFill>
                </a:rPr>
              </a:br>
              <a:r>
                <a:rPr lang="de-DE" sz="1400" b="0">
                  <a:solidFill>
                    <a:srgbClr val="595959"/>
                  </a:solidFill>
                </a:rPr>
                <a:t>near to business</a:t>
              </a:r>
            </a:p>
          </p:txBody>
        </p:sp>
        <p:sp>
          <p:nvSpPr>
            <p:cNvPr id="58" name="Rechteck 57"/>
            <p:cNvSpPr/>
            <p:nvPr/>
          </p:nvSpPr>
          <p:spPr bwMode="auto">
            <a:xfrm>
              <a:off x="2666673" y="2209800"/>
              <a:ext cx="2286327"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Individual support of managers on HR-related topics</a:t>
              </a:r>
            </a:p>
          </p:txBody>
        </p:sp>
        <p:sp>
          <p:nvSpPr>
            <p:cNvPr id="65" name="Gleichschenkliges Dreieck 64"/>
            <p:cNvSpPr/>
            <p:nvPr/>
          </p:nvSpPr>
          <p:spPr bwMode="auto">
            <a:xfrm rot="16200000">
              <a:off x="2389631" y="2748743"/>
              <a:ext cx="228600" cy="185764"/>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5" name="Gruppierung 75"/>
          <p:cNvGrpSpPr>
            <a:grpSpLocks/>
          </p:cNvGrpSpPr>
          <p:nvPr/>
        </p:nvGrpSpPr>
        <p:grpSpPr bwMode="auto">
          <a:xfrm>
            <a:off x="2411413" y="3581400"/>
            <a:ext cx="5513387" cy="2255838"/>
            <a:chOff x="2411049" y="3581400"/>
            <a:chExt cx="5513751" cy="2255838"/>
          </a:xfrm>
        </p:grpSpPr>
        <p:sp>
          <p:nvSpPr>
            <p:cNvPr id="59" name="Rechteck 58"/>
            <p:cNvSpPr/>
            <p:nvPr/>
          </p:nvSpPr>
          <p:spPr bwMode="auto">
            <a:xfrm>
              <a:off x="3885933" y="3581400"/>
              <a:ext cx="4038867"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Shared Service Center</a:t>
              </a:r>
              <a:br>
                <a:rPr lang="de-DE" sz="1600">
                  <a:solidFill>
                    <a:srgbClr val="595959"/>
                  </a:solidFill>
                </a:rPr>
              </a:br>
              <a:r>
                <a:rPr lang="de-DE" sz="1400" b="0">
                  <a:solidFill>
                    <a:srgbClr val="595959"/>
                  </a:solidFill>
                </a:rPr>
                <a:t>company wide</a:t>
              </a:r>
            </a:p>
          </p:txBody>
        </p:sp>
        <p:sp>
          <p:nvSpPr>
            <p:cNvPr id="60" name="Rechteck 59"/>
            <p:cNvSpPr/>
            <p:nvPr/>
          </p:nvSpPr>
          <p:spPr bwMode="auto">
            <a:xfrm>
              <a:off x="3885933" y="4267200"/>
              <a:ext cx="4038867" cy="1570038"/>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Delivery of standardized and regularly demanded services to all employees with high volume (e.g. payroll)</a:t>
              </a:r>
            </a:p>
          </p:txBody>
        </p:sp>
        <p:sp>
          <p:nvSpPr>
            <p:cNvPr id="61" name="Rechteck 60"/>
            <p:cNvSpPr/>
            <p:nvPr/>
          </p:nvSpPr>
          <p:spPr bwMode="auto">
            <a:xfrm>
              <a:off x="2666653" y="3581400"/>
              <a:ext cx="1143075" cy="6858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IT</a:t>
              </a:r>
            </a:p>
          </p:txBody>
        </p:sp>
        <p:sp>
          <p:nvSpPr>
            <p:cNvPr id="62" name="Rechteck 61"/>
            <p:cNvSpPr/>
            <p:nvPr/>
          </p:nvSpPr>
          <p:spPr bwMode="auto">
            <a:xfrm>
              <a:off x="2666653" y="4267200"/>
              <a:ext cx="1143075" cy="1570038"/>
            </a:xfrm>
            <a:prstGeom prst="rect">
              <a:avLst/>
            </a:prstGeom>
            <a:solidFill>
              <a:schemeClr val="bg1"/>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Hotline</a:t>
              </a:r>
            </a:p>
            <a:p>
              <a:endParaRPr lang="de-DE" sz="1600" b="0">
                <a:solidFill>
                  <a:srgbClr val="595959"/>
                </a:solidFill>
              </a:endParaRPr>
            </a:p>
            <a:p>
              <a:r>
                <a:rPr lang="de-DE" sz="1600" b="0">
                  <a:solidFill>
                    <a:srgbClr val="595959"/>
                  </a:solidFill>
                </a:rPr>
                <a:t>ESS</a:t>
              </a:r>
            </a:p>
            <a:p>
              <a:endParaRPr lang="de-DE" sz="1600" b="0">
                <a:solidFill>
                  <a:srgbClr val="595959"/>
                </a:solidFill>
              </a:endParaRPr>
            </a:p>
            <a:p>
              <a:r>
                <a:rPr lang="de-DE" sz="1600" b="0">
                  <a:solidFill>
                    <a:srgbClr val="595959"/>
                  </a:solidFill>
                </a:rPr>
                <a:t>MSS</a:t>
              </a:r>
            </a:p>
          </p:txBody>
        </p:sp>
        <p:sp>
          <p:nvSpPr>
            <p:cNvPr id="66" name="Gleichschenkliges Dreieck 65"/>
            <p:cNvSpPr/>
            <p:nvPr/>
          </p:nvSpPr>
          <p:spPr bwMode="auto">
            <a:xfrm rot="16200000">
              <a:off x="2389624" y="4898225"/>
              <a:ext cx="228600" cy="185749"/>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sp>
          <p:nvSpPr>
            <p:cNvPr id="67" name="Gleichschenkliges Dreieck 66"/>
            <p:cNvSpPr/>
            <p:nvPr/>
          </p:nvSpPr>
          <p:spPr bwMode="auto">
            <a:xfrm rot="16200000">
              <a:off x="3635893" y="4898225"/>
              <a:ext cx="228600" cy="185750"/>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grpSp>
        <p:nvGrpSpPr>
          <p:cNvPr id="6" name="Gruppierung 74"/>
          <p:cNvGrpSpPr>
            <a:grpSpLocks/>
          </p:cNvGrpSpPr>
          <p:nvPr/>
        </p:nvGrpSpPr>
        <p:grpSpPr bwMode="auto">
          <a:xfrm>
            <a:off x="4876800" y="1524000"/>
            <a:ext cx="3048000" cy="1905000"/>
            <a:chOff x="4876800" y="1524000"/>
            <a:chExt cx="3048000" cy="1905000"/>
          </a:xfrm>
        </p:grpSpPr>
        <p:sp>
          <p:nvSpPr>
            <p:cNvPr id="63" name="Rechteck 62"/>
            <p:cNvSpPr/>
            <p:nvPr/>
          </p:nvSpPr>
          <p:spPr bwMode="auto">
            <a:xfrm>
              <a:off x="5105400" y="1524000"/>
              <a:ext cx="2819400" cy="685800"/>
            </a:xfrm>
            <a:prstGeom prst="rect">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a:solidFill>
                    <a:srgbClr val="595959"/>
                  </a:solidFill>
                </a:rPr>
                <a:t>Center of Expertise</a:t>
              </a:r>
              <a:br>
                <a:rPr lang="de-DE" sz="1600">
                  <a:solidFill>
                    <a:srgbClr val="595959"/>
                  </a:solidFill>
                </a:rPr>
              </a:br>
              <a:r>
                <a:rPr lang="de-DE" sz="1400" b="0">
                  <a:solidFill>
                    <a:srgbClr val="595959"/>
                  </a:solidFill>
                </a:rPr>
                <a:t>company wide</a:t>
              </a:r>
            </a:p>
          </p:txBody>
        </p:sp>
        <p:sp>
          <p:nvSpPr>
            <p:cNvPr id="64" name="Rechteck 63"/>
            <p:cNvSpPr/>
            <p:nvPr/>
          </p:nvSpPr>
          <p:spPr bwMode="auto">
            <a:xfrm>
              <a:off x="5105400" y="2209800"/>
              <a:ext cx="2819400" cy="1219200"/>
            </a:xfrm>
            <a:prstGeom prst="rect">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r>
                <a:rPr lang="de-DE" sz="1600" b="0">
                  <a:solidFill>
                    <a:srgbClr val="595959"/>
                  </a:solidFill>
                </a:rPr>
                <a:t>Dealing with complex HR-related Issues</a:t>
              </a:r>
            </a:p>
          </p:txBody>
        </p:sp>
        <p:sp>
          <p:nvSpPr>
            <p:cNvPr id="68" name="Gleichschenkliges Dreieck 67"/>
            <p:cNvSpPr/>
            <p:nvPr/>
          </p:nvSpPr>
          <p:spPr bwMode="auto">
            <a:xfrm rot="16200000">
              <a:off x="4855369" y="2748756"/>
              <a:ext cx="228600" cy="185738"/>
            </a:xfrm>
            <a:prstGeom prst="triangle">
              <a:avLst/>
            </a:prstGeom>
            <a:solidFill>
              <a:srgbClr val="800000"/>
            </a:solidFill>
            <a:ln w="19050" cap="flat" cmpd="sng" algn="ctr">
              <a:solidFill>
                <a:srgbClr val="800000"/>
              </a:solidFill>
              <a:prstDash val="solid"/>
              <a:round/>
              <a:headEnd type="none" w="med" len="med"/>
              <a:tailEnd type="none" w="med" len="med"/>
            </a:ln>
            <a:effectLst>
              <a:outerShdw blurRad="50800" dist="38100" dir="2700000" algn="tl" rotWithShape="0">
                <a:srgbClr val="000000">
                  <a:alpha val="43000"/>
                </a:srgbClr>
              </a:outerShdw>
            </a:effectLst>
          </p:spPr>
          <p:txBody>
            <a:bodyPr/>
            <a:lstStyle/>
            <a:p>
              <a:endParaRPr lang="de-DE"/>
            </a:p>
          </p:txBody>
        </p:sp>
      </p:grpSp>
    </p:spTree>
    <p:extLst>
      <p:ext uri="{BB962C8B-B14F-4D97-AF65-F5344CB8AC3E}">
        <p14:creationId xmlns:p14="http://schemas.microsoft.com/office/powerpoint/2010/main" xmlns="" val="25060057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3"/>
          <p:cNvSpPr>
            <a:spLocks noGrp="1" noChangeArrowheads="1"/>
          </p:cNvSpPr>
          <p:nvPr>
            <p:ph type="title"/>
          </p:nvPr>
        </p:nvSpPr>
        <p:spPr>
          <a:xfrm>
            <a:off x="1143000" y="228600"/>
            <a:ext cx="7200900" cy="579439"/>
          </a:xfrm>
        </p:spPr>
        <p:txBody>
          <a:bodyPr/>
          <a:lstStyle/>
          <a:p>
            <a:pPr eaLnBrk="1" hangingPunct="1"/>
            <a:r>
              <a:rPr lang="de-DE" dirty="0">
                <a:latin typeface="Arial Black" charset="0"/>
                <a:ea typeface="ＭＳ Ｐゴシック" charset="0"/>
                <a:cs typeface="ＭＳ Ｐゴシック" charset="0"/>
              </a:rPr>
              <a:t>Outsourcing, Onshoring, Offshoring</a:t>
            </a:r>
          </a:p>
        </p:txBody>
      </p:sp>
      <p:sp>
        <p:nvSpPr>
          <p:cNvPr id="38" name="Rectangle 7"/>
          <p:cNvSpPr>
            <a:spLocks noChangeArrowheads="1"/>
          </p:cNvSpPr>
          <p:nvPr/>
        </p:nvSpPr>
        <p:spPr bwMode="auto">
          <a:xfrm>
            <a:off x="219551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Onshoring</a:t>
            </a:r>
            <a:endParaRPr lang="de-DE" sz="1400" dirty="0">
              <a:solidFill>
                <a:srgbClr val="4D4D4D"/>
              </a:solidFill>
            </a:endParaRPr>
          </a:p>
        </p:txBody>
      </p:sp>
      <p:sp>
        <p:nvSpPr>
          <p:cNvPr id="40" name="Rectangle 7"/>
          <p:cNvSpPr>
            <a:spLocks noChangeArrowheads="1"/>
          </p:cNvSpPr>
          <p:nvPr/>
        </p:nvSpPr>
        <p:spPr bwMode="auto">
          <a:xfrm>
            <a:off x="3779838"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1" name="Rectangle 7"/>
          <p:cNvSpPr>
            <a:spLocks noChangeArrowheads="1"/>
          </p:cNvSpPr>
          <p:nvPr/>
        </p:nvSpPr>
        <p:spPr bwMode="auto">
          <a:xfrm>
            <a:off x="5364163" y="4076700"/>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Offshoring</a:t>
            </a:r>
            <a:endParaRPr lang="de-DE" sz="1400" dirty="0">
              <a:solidFill>
                <a:srgbClr val="4D4D4D"/>
              </a:solidFill>
            </a:endParaRPr>
          </a:p>
        </p:txBody>
      </p:sp>
      <p:sp>
        <p:nvSpPr>
          <p:cNvPr id="42" name="Rectangle 7"/>
          <p:cNvSpPr>
            <a:spLocks noChangeArrowheads="1"/>
          </p:cNvSpPr>
          <p:nvPr/>
        </p:nvSpPr>
        <p:spPr bwMode="auto">
          <a:xfrm>
            <a:off x="219551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3" name="Rectangle 7"/>
          <p:cNvSpPr>
            <a:spLocks noChangeArrowheads="1"/>
          </p:cNvSpPr>
          <p:nvPr/>
        </p:nvSpPr>
        <p:spPr bwMode="auto">
          <a:xfrm>
            <a:off x="3779838"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err="1">
                <a:solidFill>
                  <a:srgbClr val="4D4D4D"/>
                </a:solidFill>
              </a:rPr>
              <a:t>Onshore</a:t>
            </a:r>
            <a:r>
              <a:rPr lang="de-DE" sz="1400" dirty="0">
                <a:solidFill>
                  <a:srgbClr val="4D4D4D"/>
                </a:solidFill>
              </a:rPr>
              <a:t> Outsourcing</a:t>
            </a:r>
          </a:p>
        </p:txBody>
      </p:sp>
      <p:sp>
        <p:nvSpPr>
          <p:cNvPr id="44" name="Rectangle 7"/>
          <p:cNvSpPr>
            <a:spLocks noChangeArrowheads="1"/>
          </p:cNvSpPr>
          <p:nvPr/>
        </p:nvSpPr>
        <p:spPr bwMode="auto">
          <a:xfrm>
            <a:off x="5364163" y="2708275"/>
            <a:ext cx="1584325" cy="1368425"/>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5" name="Rectangle 7"/>
          <p:cNvSpPr>
            <a:spLocks noChangeArrowheads="1"/>
          </p:cNvSpPr>
          <p:nvPr/>
        </p:nvSpPr>
        <p:spPr bwMode="auto">
          <a:xfrm>
            <a:off x="219551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6" name="Rectangle 7"/>
          <p:cNvSpPr>
            <a:spLocks noChangeArrowheads="1"/>
          </p:cNvSpPr>
          <p:nvPr/>
        </p:nvSpPr>
        <p:spPr bwMode="auto">
          <a:xfrm>
            <a:off x="3779838"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47" name="Rectangle 7"/>
          <p:cNvSpPr>
            <a:spLocks noChangeArrowheads="1"/>
          </p:cNvSpPr>
          <p:nvPr/>
        </p:nvSpPr>
        <p:spPr bwMode="auto">
          <a:xfrm>
            <a:off x="5364163" y="1341438"/>
            <a:ext cx="1584325" cy="1366837"/>
          </a:xfrm>
          <a:prstGeom prst="rect">
            <a:avLst/>
          </a:prstGeom>
          <a:noFill/>
          <a:ln w="9525" cmpd="sng">
            <a:solidFill>
              <a:schemeClr val="bg1">
                <a:lumMod val="75000"/>
              </a:schemeClr>
            </a:solidFill>
            <a:miter lim="800000"/>
            <a:headEnd/>
            <a:tailEnd/>
          </a:ln>
          <a:effectLst/>
        </p:spPr>
        <p:txBody>
          <a:bodyPr tIns="46800" anchor="ctr"/>
          <a:lstStyle/>
          <a:p>
            <a:pPr eaLnBrk="0" hangingPunct="0">
              <a:defRPr/>
            </a:pPr>
            <a:r>
              <a:rPr lang="de-DE" sz="1400" dirty="0">
                <a:solidFill>
                  <a:srgbClr val="4D4D4D"/>
                </a:solidFill>
              </a:rPr>
              <a:t>Offshore Outsourcing</a:t>
            </a: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074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near</a:t>
            </a:r>
            <a:r>
              <a:rPr lang="de-DE" sz="1400" b="0" dirty="0" smtClean="0">
                <a:solidFill>
                  <a:srgbClr val="4D4D4D"/>
                </a:solidFill>
              </a:rPr>
              <a:t>/</a:t>
            </a:r>
            <a:br>
              <a:rPr lang="de-DE" sz="1400" b="0" dirty="0" smtClean="0">
                <a:solidFill>
                  <a:srgbClr val="4D4D4D"/>
                </a:solidFill>
              </a:rPr>
            </a:br>
            <a:r>
              <a:rPr lang="de-DE" sz="1400" b="0" dirty="0" err="1" smtClean="0">
                <a:solidFill>
                  <a:srgbClr val="4D4D4D"/>
                </a:solidFill>
              </a:rPr>
              <a:t>home</a:t>
            </a:r>
            <a:endParaRPr lang="de-DE" sz="1400" b="0" dirty="0">
              <a:solidFill>
                <a:srgbClr val="4D4D4D"/>
              </a:solidFill>
            </a:endParaRPr>
          </a:p>
        </p:txBody>
      </p:sp>
      <p:sp>
        <p:nvSpPr>
          <p:cNvPr id="500749" name="Rectangle 7"/>
          <p:cNvSpPr>
            <a:spLocks noChangeArrowheads="1"/>
          </p:cNvSpPr>
          <p:nvPr/>
        </p:nvSpPr>
        <p:spPr bwMode="auto">
          <a:xfrm>
            <a:off x="3779838"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close</a:t>
            </a:r>
            <a:endParaRPr lang="de-DE" sz="1400" b="0" dirty="0">
              <a:solidFill>
                <a:srgbClr val="4D4D4D"/>
              </a:solidFill>
            </a:endParaRPr>
          </a:p>
        </p:txBody>
      </p:sp>
      <p:sp>
        <p:nvSpPr>
          <p:cNvPr id="500750"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400" b="0" dirty="0" err="1" smtClean="0">
                <a:solidFill>
                  <a:srgbClr val="4D4D4D"/>
                </a:solidFill>
              </a:rPr>
              <a:t>far</a:t>
            </a:r>
            <a:endParaRPr lang="de-DE" sz="1400" b="0" dirty="0">
              <a:solidFill>
                <a:srgbClr val="4D4D4D"/>
              </a:solidFill>
            </a:endParaRPr>
          </a:p>
        </p:txBody>
      </p:sp>
      <p:sp>
        <p:nvSpPr>
          <p:cNvPr id="500751" name="Rectangle 7"/>
          <p:cNvSpPr>
            <a:spLocks noChangeArrowheads="1"/>
          </p:cNvSpPr>
          <p:nvPr/>
        </p:nvSpPr>
        <p:spPr bwMode="auto">
          <a:xfrm rot="-5400000">
            <a:off x="1259681" y="4509294"/>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dirty="0" err="1" smtClean="0">
                <a:solidFill>
                  <a:srgbClr val="4D4D4D"/>
                </a:solidFill>
              </a:rPr>
              <a:t>internal</a:t>
            </a:r>
            <a:endParaRPr lang="de-DE" sz="1400" b="0" dirty="0">
              <a:solidFill>
                <a:srgbClr val="4D4D4D"/>
              </a:solidFill>
            </a:endParaRPr>
          </a:p>
        </p:txBody>
      </p:sp>
      <p:sp>
        <p:nvSpPr>
          <p:cNvPr id="500752" name="Rectangle 7"/>
          <p:cNvSpPr>
            <a:spLocks noChangeArrowheads="1"/>
          </p:cNvSpPr>
          <p:nvPr/>
        </p:nvSpPr>
        <p:spPr bwMode="auto">
          <a:xfrm rot="-5400000">
            <a:off x="1259681" y="3140869"/>
            <a:ext cx="136842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single-client</a:t>
            </a:r>
          </a:p>
        </p:txBody>
      </p:sp>
      <p:sp>
        <p:nvSpPr>
          <p:cNvPr id="500753" name="Rectangle 7"/>
          <p:cNvSpPr>
            <a:spLocks noChangeArrowheads="1"/>
          </p:cNvSpPr>
          <p:nvPr/>
        </p:nvSpPr>
        <p:spPr bwMode="auto">
          <a:xfrm rot="-5400000">
            <a:off x="1260475" y="1773238"/>
            <a:ext cx="1366837"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b"/>
          <a:lstStyle/>
          <a:p>
            <a:pPr eaLnBrk="0" hangingPunct="0"/>
            <a:r>
              <a:rPr lang="de-DE" sz="1400" b="0">
                <a:solidFill>
                  <a:srgbClr val="4D4D4D"/>
                </a:solidFill>
              </a:rPr>
              <a:t>multi-client</a:t>
            </a:r>
          </a:p>
        </p:txBody>
      </p:sp>
      <p:sp>
        <p:nvSpPr>
          <p:cNvPr id="500754" name="Rectangle 7"/>
          <p:cNvSpPr>
            <a:spLocks noChangeArrowheads="1"/>
          </p:cNvSpPr>
          <p:nvPr/>
        </p:nvSpPr>
        <p:spPr bwMode="auto">
          <a:xfrm>
            <a:off x="2195513" y="5949950"/>
            <a:ext cx="475297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Cultural/regional </a:t>
            </a:r>
            <a:r>
              <a:rPr lang="de-DE" sz="1600" dirty="0" err="1" smtClean="0">
                <a:solidFill>
                  <a:srgbClr val="4D4D4D"/>
                </a:solidFill>
              </a:rPr>
              <a:t>Distance</a:t>
            </a:r>
            <a:endParaRPr lang="de-DE" sz="1600" dirty="0">
              <a:solidFill>
                <a:srgbClr val="4D4D4D"/>
              </a:solidFill>
            </a:endParaRPr>
          </a:p>
        </p:txBody>
      </p:sp>
      <p:sp>
        <p:nvSpPr>
          <p:cNvPr id="500755" name="Rectangle 7"/>
          <p:cNvSpPr>
            <a:spLocks noChangeArrowheads="1"/>
          </p:cNvSpPr>
          <p:nvPr/>
        </p:nvSpPr>
        <p:spPr bwMode="auto">
          <a:xfrm rot="-5400000">
            <a:off x="-611981" y="3140869"/>
            <a:ext cx="4103687"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eaLnBrk="0" hangingPunct="0"/>
            <a:r>
              <a:rPr lang="de-DE" sz="1600" dirty="0" err="1" smtClean="0">
                <a:solidFill>
                  <a:srgbClr val="4D4D4D"/>
                </a:solidFill>
              </a:rPr>
              <a:t>Scope</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Service </a:t>
            </a:r>
            <a:r>
              <a:rPr lang="de-DE" sz="1600" dirty="0" err="1" smtClean="0">
                <a:solidFill>
                  <a:srgbClr val="4D4D4D"/>
                </a:solidFill>
              </a:rPr>
              <a:t>Delivery</a:t>
            </a:r>
            <a:endParaRPr lang="de-DE" sz="1600" dirty="0">
              <a:solidFill>
                <a:srgbClr val="4D4D4D"/>
              </a:solidFill>
            </a:endParaRPr>
          </a:p>
        </p:txBody>
      </p:sp>
      <p:sp>
        <p:nvSpPr>
          <p:cNvPr id="58" name="Oval 57"/>
          <p:cNvSpPr/>
          <p:nvPr/>
        </p:nvSpPr>
        <p:spPr bwMode="auto">
          <a:xfrm>
            <a:off x="3563938" y="4292600"/>
            <a:ext cx="2087562" cy="1008063"/>
          </a:xfrm>
          <a:prstGeom prst="ellipse">
            <a:avLst/>
          </a:prstGeom>
          <a:solidFill>
            <a:schemeClr val="bg1">
              <a:lumMod val="95000"/>
            </a:schemeClr>
          </a:solidFill>
          <a:ln w="12700" cap="flat" cmpd="sng" algn="ctr">
            <a:solidFill>
              <a:schemeClr val="bg1">
                <a:lumMod val="75000"/>
              </a:schemeClr>
            </a:solidFill>
            <a:prstDash val="solid"/>
            <a:round/>
            <a:headEnd type="none" w="med" len="med"/>
            <a:tailEnd type="none" w="med" len="med"/>
          </a:ln>
          <a:effectLst/>
        </p:spPr>
        <p:txBody>
          <a:bodyPr wrap="none" lIns="0" rIns="0" anchor="ctr"/>
          <a:lstStyle/>
          <a:p>
            <a:pPr>
              <a:defRPr/>
            </a:pPr>
            <a:r>
              <a:rPr lang="de-DE" sz="1400" dirty="0" err="1">
                <a:solidFill>
                  <a:srgbClr val="4D4D4D"/>
                </a:solidFill>
                <a:latin typeface="Arial" pitchFamily="-65" charset="0"/>
              </a:rPr>
              <a:t>Shared</a:t>
            </a:r>
            <a:r>
              <a:rPr lang="de-DE" sz="1400" dirty="0">
                <a:solidFill>
                  <a:srgbClr val="4D4D4D"/>
                </a:solidFill>
                <a:latin typeface="Arial" pitchFamily="-65" charset="0"/>
              </a:rPr>
              <a:t> </a:t>
            </a:r>
            <a:br>
              <a:rPr lang="de-DE" sz="1400" dirty="0">
                <a:solidFill>
                  <a:srgbClr val="4D4D4D"/>
                </a:solidFill>
                <a:latin typeface="Arial" pitchFamily="-65" charset="0"/>
              </a:rPr>
            </a:br>
            <a:r>
              <a:rPr lang="de-DE" sz="1400" dirty="0">
                <a:solidFill>
                  <a:srgbClr val="4D4D4D"/>
                </a:solidFill>
                <a:latin typeface="Arial" pitchFamily="-65" charset="0"/>
              </a:rPr>
              <a:t>Service </a:t>
            </a:r>
            <a:br>
              <a:rPr lang="de-DE" sz="1400" dirty="0">
                <a:solidFill>
                  <a:srgbClr val="4D4D4D"/>
                </a:solidFill>
                <a:latin typeface="Arial" pitchFamily="-65" charset="0"/>
              </a:rPr>
            </a:br>
            <a:r>
              <a:rPr lang="de-DE" sz="1400" dirty="0">
                <a:solidFill>
                  <a:srgbClr val="4D4D4D"/>
                </a:solidFill>
                <a:latin typeface="Arial" pitchFamily="-65" charset="0"/>
              </a:rPr>
              <a:t>Center</a:t>
            </a:r>
          </a:p>
        </p:txBody>
      </p:sp>
    </p:spTree>
    <p:extLst>
      <p:ext uri="{BB962C8B-B14F-4D97-AF65-F5344CB8AC3E}">
        <p14:creationId xmlns:p14="http://schemas.microsoft.com/office/powerpoint/2010/main" xmlns="" val="11188972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Bogen 12"/>
          <p:cNvSpPr>
            <a:spLocks/>
          </p:cNvSpPr>
          <p:nvPr/>
        </p:nvSpPr>
        <p:spPr bwMode="auto">
          <a:xfrm>
            <a:off x="2195513" y="2636838"/>
            <a:ext cx="3168650" cy="2794000"/>
          </a:xfrm>
          <a:custGeom>
            <a:avLst/>
            <a:gdLst>
              <a:gd name="T0" fmla="*/ 0 w 21616"/>
              <a:gd name="T1" fmla="*/ 0 h 21600"/>
              <a:gd name="T2" fmla="*/ 2147483647 w 21616"/>
              <a:gd name="T3" fmla="*/ 2147483647 h 21600"/>
              <a:gd name="T4" fmla="*/ 899098209 w 21616"/>
              <a:gd name="T5" fmla="*/ 2147483647 h 21600"/>
              <a:gd name="T6" fmla="*/ 0 60000 65536"/>
              <a:gd name="T7" fmla="*/ 0 60000 65536"/>
              <a:gd name="T8" fmla="*/ 0 60000 65536"/>
              <a:gd name="T9" fmla="*/ 0 w 21616"/>
              <a:gd name="T10" fmla="*/ 0 h 21600"/>
              <a:gd name="T11" fmla="*/ 21616 w 21616"/>
              <a:gd name="T12" fmla="*/ 21600 h 21600"/>
            </a:gdLst>
            <a:ahLst/>
            <a:cxnLst>
              <a:cxn ang="T6">
                <a:pos x="T0" y="T1"/>
              </a:cxn>
              <a:cxn ang="T7">
                <a:pos x="T2" y="T3"/>
              </a:cxn>
              <a:cxn ang="T8">
                <a:pos x="T4" y="T5"/>
              </a:cxn>
            </a:cxnLst>
            <a:rect l="T9" t="T10" r="T11" b="T12"/>
            <a:pathLst>
              <a:path w="21616" h="21600" fill="none" extrusionOk="0">
                <a:moveTo>
                  <a:pt x="0" y="0"/>
                </a:moveTo>
                <a:cubicBezTo>
                  <a:pt x="5" y="0"/>
                  <a:pt x="10" y="-1"/>
                  <a:pt x="16" y="-1"/>
                </a:cubicBezTo>
                <a:cubicBezTo>
                  <a:pt x="11945" y="-1"/>
                  <a:pt x="21616" y="9670"/>
                  <a:pt x="21616" y="21600"/>
                </a:cubicBezTo>
              </a:path>
              <a:path w="21616" h="21600" stroke="0" extrusionOk="0">
                <a:moveTo>
                  <a:pt x="0" y="0"/>
                </a:moveTo>
                <a:cubicBezTo>
                  <a:pt x="5" y="0"/>
                  <a:pt x="10" y="-1"/>
                  <a:pt x="16" y="-1"/>
                </a:cubicBezTo>
                <a:cubicBezTo>
                  <a:pt x="11945" y="-1"/>
                  <a:pt x="21616" y="9670"/>
                  <a:pt x="21616" y="21600"/>
                </a:cubicBezTo>
                <a:lnTo>
                  <a:pt x="16" y="21600"/>
                </a:lnTo>
                <a:close/>
              </a:path>
            </a:pathLst>
          </a:custGeom>
          <a:solidFill>
            <a:schemeClr val="bg1">
              <a:lumMod val="95000"/>
            </a:schemeClr>
          </a:solidFill>
          <a:ln w="9525">
            <a:solidFill>
              <a:schemeClr val="bg1">
                <a:lumMod val="65000"/>
              </a:schemeClr>
            </a:solidFill>
            <a:prstDash val="solid"/>
            <a:round/>
            <a:headEnd/>
            <a:tailEnd type="none" w="lg" len="lg"/>
          </a:ln>
        </p:spPr>
        <p:txBody>
          <a:bodyPr wrap="none" anchor="ctr"/>
          <a:lstStyle/>
          <a:p>
            <a:pPr>
              <a:defRPr/>
            </a:pPr>
            <a:endParaRPr lang="de-DE">
              <a:solidFill>
                <a:srgbClr val="4D4D4D"/>
              </a:solidFill>
              <a:latin typeface="Arial"/>
              <a:ea typeface="ＭＳ Ｐゴシック" pitchFamily="-65" charset="-128"/>
              <a:cs typeface="Arial"/>
            </a:endParaRPr>
          </a:p>
        </p:txBody>
      </p:sp>
      <p:sp>
        <p:nvSpPr>
          <p:cNvPr id="502786" name="Rectangle 3"/>
          <p:cNvSpPr>
            <a:spLocks noGrp="1" noChangeArrowheads="1"/>
          </p:cNvSpPr>
          <p:nvPr>
            <p:ph type="title"/>
          </p:nvPr>
        </p:nvSpPr>
        <p:spPr>
          <a:xfrm>
            <a:off x="1066800" y="304800"/>
            <a:ext cx="7200900" cy="579439"/>
          </a:xfrm>
        </p:spPr>
        <p:txBody>
          <a:bodyPr/>
          <a:lstStyle/>
          <a:p>
            <a:pPr eaLnBrk="1" hangingPunct="1"/>
            <a:r>
              <a:rPr lang="de-DE" dirty="0" err="1" smtClean="0">
                <a:latin typeface="Arial Black" charset="0"/>
                <a:ea typeface="ＭＳ Ｐゴシック" charset="0"/>
                <a:cs typeface="ＭＳ Ｐゴシック" charset="0"/>
              </a:rPr>
              <a:t>Prioritizing</a:t>
            </a:r>
            <a:r>
              <a:rPr lang="de-DE" dirty="0" smtClean="0">
                <a:latin typeface="Arial Black" charset="0"/>
                <a:ea typeface="ＭＳ Ｐゴシック" charset="0"/>
                <a:cs typeface="ＭＳ Ｐゴシック" charset="0"/>
              </a:rPr>
              <a:t> Tasks </a:t>
            </a:r>
            <a:r>
              <a:rPr lang="de-DE" dirty="0" err="1" smtClean="0">
                <a:latin typeface="Arial Black" charset="0"/>
                <a:ea typeface="ＭＳ Ｐゴシック" charset="0"/>
                <a:cs typeface="ＭＳ Ｐゴシック" charset="0"/>
              </a:rPr>
              <a:t>to</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be</a:t>
            </a:r>
            <a:r>
              <a:rPr lang="de-DE" dirty="0" smtClean="0">
                <a:latin typeface="Arial Black" charset="0"/>
                <a:ea typeface="ＭＳ Ｐゴシック" charset="0"/>
                <a:cs typeface="ＭＳ Ｐゴシック" charset="0"/>
              </a:rPr>
              <a:t> </a:t>
            </a:r>
            <a:r>
              <a:rPr lang="de-DE" dirty="0" err="1" smtClean="0">
                <a:latin typeface="Arial Black" charset="0"/>
                <a:ea typeface="ＭＳ Ｐゴシック" charset="0"/>
                <a:cs typeface="ＭＳ Ｐゴシック" charset="0"/>
              </a:rPr>
              <a:t>outsourced</a:t>
            </a:r>
            <a:endParaRPr lang="de-DE" dirty="0">
              <a:latin typeface="Arial Black" charset="0"/>
              <a:ea typeface="ＭＳ Ｐゴシック" charset="0"/>
              <a:cs typeface="ＭＳ Ｐゴシック" charset="0"/>
            </a:endParaRPr>
          </a:p>
        </p:txBody>
      </p:sp>
      <p:sp>
        <p:nvSpPr>
          <p:cNvPr id="48" name="Rectangle 7"/>
          <p:cNvSpPr>
            <a:spLocks noChangeArrowheads="1"/>
          </p:cNvSpPr>
          <p:nvPr/>
        </p:nvSpPr>
        <p:spPr bwMode="auto">
          <a:xfrm>
            <a:off x="2195513" y="1341438"/>
            <a:ext cx="4752975" cy="4103687"/>
          </a:xfrm>
          <a:prstGeom prst="rect">
            <a:avLst/>
          </a:prstGeom>
          <a:noFill/>
          <a:ln w="9525" cmpd="sng">
            <a:solidFill>
              <a:schemeClr val="bg1">
                <a:lumMod val="50000"/>
              </a:schemeClr>
            </a:solidFill>
            <a:miter lim="800000"/>
            <a:headEnd/>
            <a:tailEnd/>
          </a:ln>
          <a:effectLst/>
        </p:spPr>
        <p:txBody>
          <a:bodyPr tIns="46800" anchor="ctr"/>
          <a:lstStyle/>
          <a:p>
            <a:pPr eaLnBrk="0" hangingPunct="0">
              <a:defRPr/>
            </a:pPr>
            <a:endParaRPr lang="de-DE" sz="1400" b="0" dirty="0">
              <a:solidFill>
                <a:srgbClr val="4D4D4D"/>
              </a:solidFill>
            </a:endParaRPr>
          </a:p>
        </p:txBody>
      </p:sp>
      <p:sp>
        <p:nvSpPr>
          <p:cNvPr id="502788" name="Rectangle 7"/>
          <p:cNvSpPr>
            <a:spLocks noChangeArrowheads="1"/>
          </p:cNvSpPr>
          <p:nvPr/>
        </p:nvSpPr>
        <p:spPr bwMode="auto">
          <a:xfrm>
            <a:off x="219551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l" eaLnBrk="0" hangingPunct="0"/>
            <a:r>
              <a:rPr lang="de-DE" sz="1400" b="0" dirty="0" err="1" smtClean="0">
                <a:solidFill>
                  <a:srgbClr val="4D4D4D"/>
                </a:solidFill>
              </a:rPr>
              <a:t>less</a:t>
            </a:r>
            <a:endParaRPr lang="de-DE" sz="1400" b="0" dirty="0">
              <a:solidFill>
                <a:srgbClr val="4D4D4D"/>
              </a:solidFill>
            </a:endParaRPr>
          </a:p>
        </p:txBody>
      </p:sp>
      <p:sp>
        <p:nvSpPr>
          <p:cNvPr id="502789" name="Rectangle 7"/>
          <p:cNvSpPr>
            <a:spLocks noChangeArrowheads="1"/>
          </p:cNvSpPr>
          <p:nvPr/>
        </p:nvSpPr>
        <p:spPr bwMode="auto">
          <a:xfrm>
            <a:off x="5364163" y="5445125"/>
            <a:ext cx="158432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algn="r" eaLnBrk="0" hangingPunct="0"/>
            <a:r>
              <a:rPr lang="de-DE" sz="1400" b="0" dirty="0" err="1" smtClean="0">
                <a:solidFill>
                  <a:srgbClr val="4D4D4D"/>
                </a:solidFill>
              </a:rPr>
              <a:t>more</a:t>
            </a:r>
            <a:endParaRPr lang="de-DE" sz="1400" b="0" dirty="0">
              <a:solidFill>
                <a:srgbClr val="4D4D4D"/>
              </a:solidFill>
            </a:endParaRPr>
          </a:p>
        </p:txBody>
      </p:sp>
      <p:sp>
        <p:nvSpPr>
          <p:cNvPr id="502790" name="Rectangle 7"/>
          <p:cNvSpPr>
            <a:spLocks noChangeArrowheads="1"/>
          </p:cNvSpPr>
          <p:nvPr/>
        </p:nvSpPr>
        <p:spPr bwMode="auto">
          <a:xfrm>
            <a:off x="1403350" y="1341438"/>
            <a:ext cx="792163" cy="35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smtClean="0">
                <a:solidFill>
                  <a:srgbClr val="4D4D4D"/>
                </a:solidFill>
              </a:rPr>
              <a:t>high</a:t>
            </a:r>
            <a:endParaRPr lang="de-DE" sz="1400" b="0" dirty="0">
              <a:solidFill>
                <a:srgbClr val="4D4D4D"/>
              </a:solidFill>
            </a:endParaRPr>
          </a:p>
        </p:txBody>
      </p:sp>
      <p:sp>
        <p:nvSpPr>
          <p:cNvPr id="502791" name="Rectangle 7"/>
          <p:cNvSpPr>
            <a:spLocks noChangeArrowheads="1"/>
          </p:cNvSpPr>
          <p:nvPr/>
        </p:nvSpPr>
        <p:spPr bwMode="auto">
          <a:xfrm>
            <a:off x="2195513" y="5445125"/>
            <a:ext cx="475297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lstStyle/>
          <a:p>
            <a:pPr eaLnBrk="0" hangingPunct="0"/>
            <a:r>
              <a:rPr lang="de-DE" sz="1600" dirty="0" smtClean="0">
                <a:solidFill>
                  <a:srgbClr val="4D4D4D"/>
                </a:solidFill>
              </a:rPr>
              <a:t>Internal Competence </a:t>
            </a:r>
            <a:r>
              <a:rPr lang="de-DE" sz="1600" dirty="0">
                <a:solidFill>
                  <a:srgbClr val="4D4D4D"/>
                </a:solidFill>
              </a:rPr>
              <a:t/>
            </a:r>
            <a:br>
              <a:rPr lang="de-DE" sz="1600" dirty="0">
                <a:solidFill>
                  <a:srgbClr val="4D4D4D"/>
                </a:solidFill>
              </a:rPr>
            </a:br>
            <a:r>
              <a:rPr lang="de-DE" sz="1200" b="0" dirty="0" err="1" smtClean="0">
                <a:solidFill>
                  <a:srgbClr val="4D4D4D"/>
                </a:solidFill>
              </a:rPr>
              <a:t>compared</a:t>
            </a:r>
            <a:r>
              <a:rPr lang="de-DE" sz="1200" b="0" dirty="0" smtClean="0">
                <a:solidFill>
                  <a:srgbClr val="4D4D4D"/>
                </a:solidFill>
              </a:rPr>
              <a:t> </a:t>
            </a:r>
            <a:r>
              <a:rPr lang="de-DE" sz="1200" b="0" dirty="0" err="1" smtClean="0">
                <a:solidFill>
                  <a:srgbClr val="4D4D4D"/>
                </a:solidFill>
              </a:rPr>
              <a:t>to</a:t>
            </a:r>
            <a:r>
              <a:rPr lang="de-DE" sz="1200" b="0" dirty="0" smtClean="0">
                <a:solidFill>
                  <a:srgbClr val="4D4D4D"/>
                </a:solidFill>
              </a:rPr>
              <a:t> </a:t>
            </a:r>
            <a:r>
              <a:rPr lang="de-DE" sz="1200" b="0" dirty="0" err="1" smtClean="0">
                <a:solidFill>
                  <a:srgbClr val="4D4D4D"/>
                </a:solidFill>
              </a:rPr>
              <a:t>external</a:t>
            </a:r>
            <a:r>
              <a:rPr lang="de-DE" sz="1200" b="0" dirty="0" smtClean="0">
                <a:solidFill>
                  <a:srgbClr val="4D4D4D"/>
                </a:solidFill>
              </a:rPr>
              <a:t> </a:t>
            </a:r>
            <a:r>
              <a:rPr lang="de-DE" sz="1200" b="0" dirty="0" err="1" smtClean="0">
                <a:solidFill>
                  <a:srgbClr val="4D4D4D"/>
                </a:solidFill>
              </a:rPr>
              <a:t>service</a:t>
            </a:r>
            <a:r>
              <a:rPr lang="de-DE" sz="1200" b="0" dirty="0" smtClean="0">
                <a:solidFill>
                  <a:srgbClr val="4D4D4D"/>
                </a:solidFill>
              </a:rPr>
              <a:t> </a:t>
            </a:r>
            <a:r>
              <a:rPr lang="de-DE" sz="1200" b="0" dirty="0" err="1" smtClean="0">
                <a:solidFill>
                  <a:srgbClr val="4D4D4D"/>
                </a:solidFill>
              </a:rPr>
              <a:t>provider</a:t>
            </a:r>
            <a:endParaRPr lang="de-DE" sz="1200" b="0" dirty="0">
              <a:solidFill>
                <a:srgbClr val="4D4D4D"/>
              </a:solidFill>
            </a:endParaRPr>
          </a:p>
        </p:txBody>
      </p:sp>
      <p:sp>
        <p:nvSpPr>
          <p:cNvPr id="502792" name="Rectangle 7"/>
          <p:cNvSpPr>
            <a:spLocks noChangeArrowheads="1"/>
          </p:cNvSpPr>
          <p:nvPr/>
        </p:nvSpPr>
        <p:spPr bwMode="auto">
          <a:xfrm>
            <a:off x="468313" y="3068638"/>
            <a:ext cx="172720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600" dirty="0" err="1" smtClean="0">
                <a:solidFill>
                  <a:srgbClr val="4D4D4D"/>
                </a:solidFill>
              </a:rPr>
              <a:t>Specificity</a:t>
            </a:r>
            <a:r>
              <a:rPr lang="de-DE" sz="1600" dirty="0" smtClean="0">
                <a:solidFill>
                  <a:srgbClr val="4D4D4D"/>
                </a:solidFill>
              </a:rPr>
              <a:t> </a:t>
            </a:r>
            <a:r>
              <a:rPr lang="de-DE" sz="1600" dirty="0" err="1" smtClean="0">
                <a:solidFill>
                  <a:srgbClr val="4D4D4D"/>
                </a:solidFill>
              </a:rPr>
              <a:t>of</a:t>
            </a:r>
            <a:r>
              <a:rPr lang="de-DE" sz="1600" dirty="0" smtClean="0">
                <a:solidFill>
                  <a:srgbClr val="4D4D4D"/>
                </a:solidFill>
              </a:rPr>
              <a:t> </a:t>
            </a:r>
            <a:r>
              <a:rPr lang="de-DE" sz="1600" dirty="0" err="1" smtClean="0">
                <a:solidFill>
                  <a:srgbClr val="4D4D4D"/>
                </a:solidFill>
              </a:rPr>
              <a:t>Requirements</a:t>
            </a:r>
            <a:endParaRPr lang="de-DE" sz="1600" dirty="0">
              <a:solidFill>
                <a:srgbClr val="4D4D4D"/>
              </a:solidFill>
            </a:endParaRPr>
          </a:p>
        </p:txBody>
      </p:sp>
      <p:sp>
        <p:nvSpPr>
          <p:cNvPr id="502793" name="Rectangle 7"/>
          <p:cNvSpPr>
            <a:spLocks noChangeArrowheads="1"/>
          </p:cNvSpPr>
          <p:nvPr/>
        </p:nvSpPr>
        <p:spPr bwMode="auto">
          <a:xfrm>
            <a:off x="1403350" y="5084763"/>
            <a:ext cx="792163"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46800" anchor="ctr"/>
          <a:lstStyle/>
          <a:p>
            <a:pPr algn="r" eaLnBrk="0" hangingPunct="0"/>
            <a:r>
              <a:rPr lang="de-DE" sz="1400" b="0" dirty="0" err="1" smtClean="0">
                <a:solidFill>
                  <a:srgbClr val="4D4D4D"/>
                </a:solidFill>
              </a:rPr>
              <a:t>low</a:t>
            </a:r>
            <a:endParaRPr lang="de-DE" sz="1400" b="0" dirty="0">
              <a:solidFill>
                <a:srgbClr val="4D4D4D"/>
              </a:solidFill>
            </a:endParaRPr>
          </a:p>
        </p:txBody>
      </p:sp>
      <p:sp>
        <p:nvSpPr>
          <p:cNvPr id="502794" name="Textfeld 6"/>
          <p:cNvSpPr txBox="1">
            <a:spLocks noChangeArrowheads="1"/>
          </p:cNvSpPr>
          <p:nvPr/>
        </p:nvSpPr>
        <p:spPr bwMode="auto">
          <a:xfrm>
            <a:off x="7054850" y="1341438"/>
            <a:ext cx="15843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de-DE" sz="1600" dirty="0" smtClean="0">
                <a:solidFill>
                  <a:srgbClr val="5F5F5F"/>
                </a:solidFill>
              </a:rPr>
              <a:t>Strategic</a:t>
            </a:r>
            <a:r>
              <a:rPr lang="de-DE" sz="1600" dirty="0">
                <a:solidFill>
                  <a:srgbClr val="5F5F5F"/>
                </a:solidFill>
              </a:rPr>
              <a:t/>
            </a:r>
            <a:br>
              <a:rPr lang="de-DE" sz="1600" dirty="0">
                <a:solidFill>
                  <a:srgbClr val="5F5F5F"/>
                </a:solidFill>
              </a:rPr>
            </a:br>
            <a:r>
              <a:rPr lang="de-DE" sz="1600" dirty="0" err="1" smtClean="0">
                <a:solidFill>
                  <a:srgbClr val="5F5F5F"/>
                </a:solidFill>
              </a:rPr>
              <a:t>Relevance</a:t>
            </a:r>
            <a:endParaRPr lang="de-DE" sz="1600" b="0" dirty="0">
              <a:solidFill>
                <a:srgbClr val="5F5F5F"/>
              </a:solidFill>
            </a:endParaRPr>
          </a:p>
        </p:txBody>
      </p:sp>
      <p:sp>
        <p:nvSpPr>
          <p:cNvPr id="24" name="Oval 23"/>
          <p:cNvSpPr/>
          <p:nvPr/>
        </p:nvSpPr>
        <p:spPr bwMode="auto">
          <a:xfrm>
            <a:off x="7486650" y="2060575"/>
            <a:ext cx="720725" cy="7207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r>
              <a:rPr lang="de-DE" sz="1200" b="0" dirty="0" smtClean="0">
                <a:solidFill>
                  <a:srgbClr val="5F5F5F"/>
                </a:solidFill>
                <a:latin typeface="Arial" pitchFamily="-65" charset="0"/>
              </a:rPr>
              <a:t>high</a:t>
            </a:r>
            <a:endParaRPr lang="de-DE" sz="1200" b="0" dirty="0">
              <a:solidFill>
                <a:srgbClr val="5F5F5F"/>
              </a:solidFill>
              <a:latin typeface="Arial" pitchFamily="-65" charset="0"/>
            </a:endParaRPr>
          </a:p>
        </p:txBody>
      </p:sp>
      <p:sp>
        <p:nvSpPr>
          <p:cNvPr id="25" name="Oval 24"/>
          <p:cNvSpPr/>
          <p:nvPr/>
        </p:nvSpPr>
        <p:spPr bwMode="auto">
          <a:xfrm>
            <a:off x="7594600" y="2924175"/>
            <a:ext cx="504825" cy="504825"/>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middle</a:t>
            </a:r>
            <a:endParaRPr lang="de-DE" sz="1200" b="0" dirty="0">
              <a:solidFill>
                <a:srgbClr val="5F5F5F"/>
              </a:solidFill>
              <a:latin typeface="Arial" pitchFamily="-65" charset="0"/>
            </a:endParaRPr>
          </a:p>
        </p:txBody>
      </p:sp>
      <p:sp>
        <p:nvSpPr>
          <p:cNvPr id="26" name="Oval 25"/>
          <p:cNvSpPr/>
          <p:nvPr/>
        </p:nvSpPr>
        <p:spPr bwMode="auto">
          <a:xfrm>
            <a:off x="7702550" y="3644900"/>
            <a:ext cx="288925" cy="287338"/>
          </a:xfrm>
          <a:prstGeom prst="ellipse">
            <a:avLst/>
          </a:pr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r>
              <a:rPr lang="de-DE" sz="1200" b="0" dirty="0" err="1" smtClean="0">
                <a:solidFill>
                  <a:srgbClr val="5F5F5F"/>
                </a:solidFill>
                <a:latin typeface="Arial" pitchFamily="-65" charset="0"/>
              </a:rPr>
              <a:t>low</a:t>
            </a:r>
            <a:endParaRPr lang="de-DE" sz="1200" b="0" dirty="0">
              <a:solidFill>
                <a:srgbClr val="5F5F5F"/>
              </a:solidFill>
              <a:latin typeface="Arial" pitchFamily="-65" charset="0"/>
            </a:endParaRPr>
          </a:p>
        </p:txBody>
      </p:sp>
      <p:sp>
        <p:nvSpPr>
          <p:cNvPr id="27" name="Oval 26"/>
          <p:cNvSpPr/>
          <p:nvPr/>
        </p:nvSpPr>
        <p:spPr bwMode="auto">
          <a:xfrm>
            <a:off x="2484438" y="4005263"/>
            <a:ext cx="287337"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799" name="Rechteck 1"/>
          <p:cNvSpPr>
            <a:spLocks noChangeArrowheads="1"/>
          </p:cNvSpPr>
          <p:nvPr/>
        </p:nvSpPr>
        <p:spPr bwMode="auto">
          <a:xfrm>
            <a:off x="2771800" y="4005263"/>
            <a:ext cx="6978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de-DE" sz="1200" dirty="0" err="1" smtClean="0">
                <a:solidFill>
                  <a:srgbClr val="5F5F5F"/>
                </a:solidFill>
              </a:rPr>
              <a:t>Payroll</a:t>
            </a:r>
            <a:endParaRPr lang="de-DE" dirty="0"/>
          </a:p>
        </p:txBody>
      </p:sp>
      <p:sp>
        <p:nvSpPr>
          <p:cNvPr id="29" name="Oval 28"/>
          <p:cNvSpPr/>
          <p:nvPr/>
        </p:nvSpPr>
        <p:spPr bwMode="auto">
          <a:xfrm>
            <a:off x="2700338" y="48402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1" name="Rechteck 29"/>
          <p:cNvSpPr>
            <a:spLocks noChangeArrowheads="1"/>
          </p:cNvSpPr>
          <p:nvPr/>
        </p:nvSpPr>
        <p:spPr bwMode="auto">
          <a:xfrm>
            <a:off x="3036888" y="4797152"/>
            <a:ext cx="78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Pension</a:t>
            </a:r>
            <a:endParaRPr lang="de-DE" dirty="0"/>
          </a:p>
        </p:txBody>
      </p:sp>
      <p:sp>
        <p:nvSpPr>
          <p:cNvPr id="31" name="Oval 30"/>
          <p:cNvSpPr/>
          <p:nvPr/>
        </p:nvSpPr>
        <p:spPr bwMode="auto">
          <a:xfrm>
            <a:off x="3851275" y="34718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3" name="Rechteck 31"/>
          <p:cNvSpPr>
            <a:spLocks noChangeArrowheads="1"/>
          </p:cNvSpPr>
          <p:nvPr/>
        </p:nvSpPr>
        <p:spPr bwMode="auto">
          <a:xfrm>
            <a:off x="4189413" y="3398838"/>
            <a:ext cx="159528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err="1">
                <a:solidFill>
                  <a:srgbClr val="5F5F5F"/>
                </a:solidFill>
              </a:rPr>
              <a:t>Recruiting</a:t>
            </a:r>
            <a:r>
              <a:rPr lang="de-DE" sz="1200" dirty="0">
                <a:solidFill>
                  <a:srgbClr val="5F5F5F"/>
                </a:solidFill>
              </a:rPr>
              <a:t> </a:t>
            </a:r>
            <a:r>
              <a:rPr lang="de-DE" sz="1200" dirty="0" err="1" smtClean="0">
                <a:solidFill>
                  <a:srgbClr val="5F5F5F"/>
                </a:solidFill>
              </a:rPr>
              <a:t>for</a:t>
            </a:r>
            <a:r>
              <a:rPr lang="de-DE" sz="1200" dirty="0">
                <a:solidFill>
                  <a:srgbClr val="5F5F5F"/>
                </a:solidFill>
              </a:rPr>
              <a:t/>
            </a:r>
            <a:br>
              <a:rPr lang="de-DE" sz="1200" dirty="0">
                <a:solidFill>
                  <a:srgbClr val="5F5F5F"/>
                </a:solidFill>
              </a:rPr>
            </a:br>
            <a:r>
              <a:rPr lang="de-DE" sz="1200" dirty="0" smtClean="0">
                <a:solidFill>
                  <a:srgbClr val="5F5F5F"/>
                </a:solidFill>
              </a:rPr>
              <a:t>Non-Key </a:t>
            </a:r>
            <a:r>
              <a:rPr lang="de-DE" sz="1200" dirty="0" err="1" smtClean="0">
                <a:solidFill>
                  <a:srgbClr val="5F5F5F"/>
                </a:solidFill>
              </a:rPr>
              <a:t>Functions</a:t>
            </a:r>
            <a:endParaRPr lang="de-DE" dirty="0"/>
          </a:p>
        </p:txBody>
      </p:sp>
      <p:sp>
        <p:nvSpPr>
          <p:cNvPr id="502804" name="Rechteck 33"/>
          <p:cNvSpPr>
            <a:spLocks noChangeArrowheads="1"/>
          </p:cNvSpPr>
          <p:nvPr/>
        </p:nvSpPr>
        <p:spPr bwMode="auto">
          <a:xfrm>
            <a:off x="3132138" y="2636838"/>
            <a:ext cx="144710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Top-Management</a:t>
            </a:r>
            <a:br>
              <a:rPr lang="de-DE" sz="1200" dirty="0" smtClean="0">
                <a:solidFill>
                  <a:srgbClr val="5F5F5F"/>
                </a:solidFill>
              </a:rPr>
            </a:br>
            <a:r>
              <a:rPr lang="de-DE" sz="1200" dirty="0" smtClean="0">
                <a:solidFill>
                  <a:srgbClr val="5F5F5F"/>
                </a:solidFill>
              </a:rPr>
              <a:t>Placements</a:t>
            </a:r>
            <a:endParaRPr lang="de-DE" dirty="0"/>
          </a:p>
        </p:txBody>
      </p:sp>
      <p:sp>
        <p:nvSpPr>
          <p:cNvPr id="35" name="Oval 34"/>
          <p:cNvSpPr/>
          <p:nvPr/>
        </p:nvSpPr>
        <p:spPr bwMode="auto">
          <a:xfrm>
            <a:off x="2411413" y="2492375"/>
            <a:ext cx="720725" cy="7207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anchor="ctr"/>
          <a:lstStyle/>
          <a:p>
            <a:pPr>
              <a:defRPr/>
            </a:pPr>
            <a:endParaRPr lang="de-DE" sz="1200" b="0" dirty="0">
              <a:solidFill>
                <a:srgbClr val="5F5F5F"/>
              </a:solidFill>
              <a:latin typeface="Arial" pitchFamily="-65" charset="0"/>
            </a:endParaRPr>
          </a:p>
        </p:txBody>
      </p:sp>
      <p:sp>
        <p:nvSpPr>
          <p:cNvPr id="502806" name="Rechteck 36"/>
          <p:cNvSpPr>
            <a:spLocks noChangeArrowheads="1"/>
          </p:cNvSpPr>
          <p:nvPr/>
        </p:nvSpPr>
        <p:spPr bwMode="auto">
          <a:xfrm>
            <a:off x="4814888" y="1712913"/>
            <a:ext cx="11255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Performance </a:t>
            </a:r>
            <a:br>
              <a:rPr lang="de-DE" sz="1200">
                <a:solidFill>
                  <a:srgbClr val="5F5F5F"/>
                </a:solidFill>
              </a:rPr>
            </a:br>
            <a:r>
              <a:rPr lang="de-DE" sz="1200">
                <a:solidFill>
                  <a:srgbClr val="5F5F5F"/>
                </a:solidFill>
              </a:rPr>
              <a:t>Management</a:t>
            </a:r>
            <a:endParaRPr lang="de-DE"/>
          </a:p>
        </p:txBody>
      </p:sp>
      <p:sp>
        <p:nvSpPr>
          <p:cNvPr id="39" name="Oval 38"/>
          <p:cNvSpPr/>
          <p:nvPr/>
        </p:nvSpPr>
        <p:spPr bwMode="auto">
          <a:xfrm>
            <a:off x="6011863" y="1700213"/>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7" name="Oval 56"/>
          <p:cNvSpPr/>
          <p:nvPr/>
        </p:nvSpPr>
        <p:spPr bwMode="auto">
          <a:xfrm>
            <a:off x="2411413" y="3500438"/>
            <a:ext cx="288925" cy="2889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09" name="Rechteck 58"/>
          <p:cNvSpPr>
            <a:spLocks noChangeArrowheads="1"/>
          </p:cNvSpPr>
          <p:nvPr/>
        </p:nvSpPr>
        <p:spPr bwMode="auto">
          <a:xfrm>
            <a:off x="2700338" y="3429000"/>
            <a:ext cx="9366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Exit-</a:t>
            </a:r>
            <a:br>
              <a:rPr lang="de-DE" sz="1200">
                <a:solidFill>
                  <a:srgbClr val="5F5F5F"/>
                </a:solidFill>
              </a:rPr>
            </a:br>
            <a:r>
              <a:rPr lang="de-DE" sz="1200">
                <a:solidFill>
                  <a:srgbClr val="5F5F5F"/>
                </a:solidFill>
              </a:rPr>
              <a:t>Interviews</a:t>
            </a:r>
            <a:endParaRPr lang="de-DE"/>
          </a:p>
        </p:txBody>
      </p:sp>
      <p:sp>
        <p:nvSpPr>
          <p:cNvPr id="60" name="Oval 59"/>
          <p:cNvSpPr/>
          <p:nvPr/>
        </p:nvSpPr>
        <p:spPr bwMode="auto">
          <a:xfrm>
            <a:off x="3227388" y="31511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1" name="Rechteck 60"/>
          <p:cNvSpPr>
            <a:spLocks noChangeArrowheads="1"/>
          </p:cNvSpPr>
          <p:nvPr/>
        </p:nvSpPr>
        <p:spPr bwMode="auto">
          <a:xfrm>
            <a:off x="3492500" y="3141663"/>
            <a:ext cx="107395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dirty="0" smtClean="0">
                <a:solidFill>
                  <a:srgbClr val="5F5F5F"/>
                </a:solidFill>
              </a:rPr>
              <a:t>Expatriation</a:t>
            </a:r>
            <a:endParaRPr lang="de-DE" dirty="0"/>
          </a:p>
        </p:txBody>
      </p:sp>
      <p:sp>
        <p:nvSpPr>
          <p:cNvPr id="62" name="Oval 61"/>
          <p:cNvSpPr/>
          <p:nvPr/>
        </p:nvSpPr>
        <p:spPr bwMode="auto">
          <a:xfrm>
            <a:off x="6227763" y="4014788"/>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3" name="Rechteck 62"/>
          <p:cNvSpPr>
            <a:spLocks noChangeArrowheads="1"/>
          </p:cNvSpPr>
          <p:nvPr/>
        </p:nvSpPr>
        <p:spPr bwMode="auto">
          <a:xfrm>
            <a:off x="5081588" y="4005263"/>
            <a:ext cx="10572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Onboarding</a:t>
            </a:r>
            <a:endParaRPr lang="de-DE"/>
          </a:p>
        </p:txBody>
      </p:sp>
      <p:sp>
        <p:nvSpPr>
          <p:cNvPr id="64" name="Oval 63"/>
          <p:cNvSpPr/>
          <p:nvPr/>
        </p:nvSpPr>
        <p:spPr bwMode="auto">
          <a:xfrm>
            <a:off x="3203575" y="4437063"/>
            <a:ext cx="288925" cy="2873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5" name="Rechteck 64"/>
          <p:cNvSpPr>
            <a:spLocks noChangeArrowheads="1"/>
          </p:cNvSpPr>
          <p:nvPr/>
        </p:nvSpPr>
        <p:spPr bwMode="auto">
          <a:xfrm>
            <a:off x="3468688" y="4427538"/>
            <a:ext cx="16208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de-DE" sz="1200">
                <a:solidFill>
                  <a:srgbClr val="5F5F5F"/>
                </a:solidFill>
              </a:rPr>
              <a:t>MS Office Trainings</a:t>
            </a:r>
            <a:endParaRPr lang="de-DE"/>
          </a:p>
        </p:txBody>
      </p:sp>
      <p:sp>
        <p:nvSpPr>
          <p:cNvPr id="502816" name="Rechteck 65"/>
          <p:cNvSpPr>
            <a:spLocks noChangeArrowheads="1"/>
          </p:cNvSpPr>
          <p:nvPr/>
        </p:nvSpPr>
        <p:spPr bwMode="auto">
          <a:xfrm>
            <a:off x="2411413" y="1628775"/>
            <a:ext cx="16049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a:solidFill>
                  <a:srgbClr val="5F5F5F"/>
                </a:solidFill>
              </a:rPr>
              <a:t>Employer Branding</a:t>
            </a:r>
            <a:br>
              <a:rPr lang="de-DE" sz="1200">
                <a:solidFill>
                  <a:srgbClr val="5F5F5F"/>
                </a:solidFill>
              </a:rPr>
            </a:br>
            <a:r>
              <a:rPr lang="de-DE" sz="1200">
                <a:solidFill>
                  <a:srgbClr val="5F5F5F"/>
                </a:solidFill>
              </a:rPr>
              <a:t>(EVP)</a:t>
            </a:r>
            <a:endParaRPr lang="de-DE"/>
          </a:p>
        </p:txBody>
      </p:sp>
      <p:sp>
        <p:nvSpPr>
          <p:cNvPr id="67" name="Oval 66"/>
          <p:cNvSpPr/>
          <p:nvPr/>
        </p:nvSpPr>
        <p:spPr bwMode="auto">
          <a:xfrm>
            <a:off x="4087813" y="1617663"/>
            <a:ext cx="504825" cy="503237"/>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
        <p:nvSpPr>
          <p:cNvPr id="502818" name="Rechteck 67"/>
          <p:cNvSpPr>
            <a:spLocks noChangeArrowheads="1"/>
          </p:cNvSpPr>
          <p:nvPr/>
        </p:nvSpPr>
        <p:spPr bwMode="auto">
          <a:xfrm>
            <a:off x="5253238" y="2349500"/>
            <a:ext cx="90308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de-DE" sz="1200" dirty="0">
                <a:solidFill>
                  <a:srgbClr val="5F5F5F"/>
                </a:solidFill>
              </a:rPr>
              <a:t>Trainee-</a:t>
            </a:r>
            <a:br>
              <a:rPr lang="de-DE" sz="1200" dirty="0">
                <a:solidFill>
                  <a:srgbClr val="5F5F5F"/>
                </a:solidFill>
              </a:rPr>
            </a:br>
            <a:r>
              <a:rPr lang="de-DE" sz="1200" dirty="0" err="1" smtClean="0">
                <a:solidFill>
                  <a:srgbClr val="5F5F5F"/>
                </a:solidFill>
              </a:rPr>
              <a:t>Programs</a:t>
            </a:r>
            <a:endParaRPr lang="de-DE" dirty="0"/>
          </a:p>
        </p:txBody>
      </p:sp>
      <p:sp>
        <p:nvSpPr>
          <p:cNvPr id="69" name="Oval 68"/>
          <p:cNvSpPr/>
          <p:nvPr/>
        </p:nvSpPr>
        <p:spPr bwMode="auto">
          <a:xfrm>
            <a:off x="6227763" y="2336800"/>
            <a:ext cx="504825" cy="504825"/>
          </a:xfrm>
          <a:prstGeom prst="ellipse">
            <a:avLst/>
          </a:prstGeom>
          <a:solidFill>
            <a:schemeClr val="bg1">
              <a:lumMod val="85000"/>
            </a:schemeClr>
          </a:solidFill>
          <a:ln w="9525" cap="flat" cmpd="sng" algn="ctr">
            <a:solidFill>
              <a:schemeClr val="bg1">
                <a:lumMod val="75000"/>
              </a:schemeClr>
            </a:solidFill>
            <a:prstDash val="solid"/>
            <a:round/>
            <a:headEnd type="none" w="med" len="med"/>
            <a:tailEnd type="none" w="med" len="med"/>
          </a:ln>
          <a:effectLst/>
        </p:spPr>
        <p:txBody>
          <a:bodyPr wrap="none" anchor="ctr"/>
          <a:lstStyle/>
          <a:p>
            <a:pPr>
              <a:defRPr/>
            </a:pPr>
            <a:endParaRPr lang="de-DE" sz="1200" b="0" dirty="0">
              <a:solidFill>
                <a:srgbClr val="5F5F5F"/>
              </a:solidFill>
              <a:latin typeface="Arial" pitchFamily="-65" charset="0"/>
            </a:endParaRPr>
          </a:p>
        </p:txBody>
      </p:sp>
    </p:spTree>
    <p:extLst>
      <p:ext uri="{BB962C8B-B14F-4D97-AF65-F5344CB8AC3E}">
        <p14:creationId xmlns:p14="http://schemas.microsoft.com/office/powerpoint/2010/main" xmlns="" val="1071853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xmlns=""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p14="http://schemas.microsoft.com/office/powerpoint/2010/main" xmlns="" val="371068982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a16="http://schemas.microsoft.com/office/drawing/2014/main" xmlns=""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xmlns="" val="26681520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xmlns=""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p14="http://schemas.microsoft.com/office/powerpoint/2010/main" xmlns="" val="190147250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a16="http://schemas.microsoft.com/office/drawing/2014/main" xmlns=""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xmlns="" val="133333080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E73B0D-03BF-4105-824B-54D57B95D760}"/>
              </a:ext>
            </a:extLst>
          </p:cNvPr>
          <p:cNvSpPr>
            <a:spLocks noGrp="1"/>
          </p:cNvSpPr>
          <p:nvPr>
            <p:ph type="title"/>
          </p:nvPr>
        </p:nvSpPr>
        <p:spPr>
          <a:xfrm>
            <a:off x="899592" y="332656"/>
            <a:ext cx="7200900" cy="579440"/>
          </a:xfrm>
        </p:spPr>
        <p:txBody>
          <a:bodyPr/>
          <a:lstStyle/>
          <a:p>
            <a:r>
              <a:rPr lang="en-MY" dirty="0"/>
              <a:t>HR Planning</a:t>
            </a:r>
          </a:p>
        </p:txBody>
      </p:sp>
      <p:sp>
        <p:nvSpPr>
          <p:cNvPr id="3" name="Content Placeholder 2">
            <a:extLst>
              <a:ext uri="{FF2B5EF4-FFF2-40B4-BE49-F238E27FC236}">
                <a16:creationId xmlns="" xmlns:a16="http://schemas.microsoft.com/office/drawing/2014/main" id="{A344F9A8-E7A8-4DF6-BA3F-14EBDFD951DB}"/>
              </a:ext>
            </a:extLst>
          </p:cNvPr>
          <p:cNvSpPr>
            <a:spLocks noGrp="1"/>
          </p:cNvSpPr>
          <p:nvPr>
            <p:ph idx="1"/>
          </p:nvPr>
        </p:nvSpPr>
        <p:spPr>
          <a:xfrm>
            <a:off x="755576" y="1268760"/>
            <a:ext cx="7200900" cy="3809999"/>
          </a:xfrm>
        </p:spPr>
        <p:txBody>
          <a:bodyPr>
            <a:normAutofit/>
          </a:bodyPr>
          <a:lstStyle/>
          <a:p>
            <a:r>
              <a:rPr lang="en-MY" sz="2800" dirty="0"/>
              <a:t>Forecasting HR requirements</a:t>
            </a:r>
          </a:p>
          <a:p>
            <a:pPr lvl="1"/>
            <a:r>
              <a:rPr lang="en-MY" sz="2800" dirty="0"/>
              <a:t>Judgemental</a:t>
            </a:r>
          </a:p>
          <a:p>
            <a:pPr lvl="1"/>
            <a:r>
              <a:rPr lang="en-MY" sz="2800" dirty="0"/>
              <a:t>Delphi Technique</a:t>
            </a:r>
          </a:p>
          <a:p>
            <a:pPr lvl="1"/>
            <a:r>
              <a:rPr lang="en-MY" sz="2800" dirty="0"/>
              <a:t>Normal Group Technique</a:t>
            </a:r>
          </a:p>
        </p:txBody>
      </p:sp>
    </p:spTree>
    <p:extLst>
      <p:ext uri="{BB962C8B-B14F-4D97-AF65-F5344CB8AC3E}">
        <p14:creationId xmlns="" xmlns:p14="http://schemas.microsoft.com/office/powerpoint/2010/main" val="2341944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D3F422-EB5B-40A5-946E-E147330D3F0B}"/>
              </a:ext>
            </a:extLst>
          </p:cNvPr>
          <p:cNvSpPr>
            <a:spLocks noGrp="1"/>
          </p:cNvSpPr>
          <p:nvPr>
            <p:ph type="title"/>
          </p:nvPr>
        </p:nvSpPr>
        <p:spPr/>
        <p:txBody>
          <a:bodyPr>
            <a:normAutofit/>
          </a:bodyPr>
          <a:lstStyle/>
          <a:p>
            <a:r>
              <a:rPr lang="en-MY" sz="2800" dirty="0"/>
              <a:t>Judgement Forecasting</a:t>
            </a:r>
          </a:p>
        </p:txBody>
      </p:sp>
      <p:sp>
        <p:nvSpPr>
          <p:cNvPr id="3" name="Content Placeholder 2">
            <a:extLst>
              <a:ext uri="{FF2B5EF4-FFF2-40B4-BE49-F238E27FC236}">
                <a16:creationId xmlns="" xmlns:a16="http://schemas.microsoft.com/office/drawing/2014/main" id="{FC1D99DD-88DA-4D02-8B6F-3E4590126206}"/>
              </a:ext>
            </a:extLst>
          </p:cNvPr>
          <p:cNvSpPr>
            <a:spLocks noGrp="1"/>
          </p:cNvSpPr>
          <p:nvPr>
            <p:ph idx="1"/>
          </p:nvPr>
        </p:nvSpPr>
        <p:spPr/>
        <p:txBody>
          <a:bodyPr>
            <a:normAutofit/>
          </a:bodyPr>
          <a:lstStyle/>
          <a:p>
            <a:r>
              <a:rPr lang="en-MY" sz="2400" dirty="0"/>
              <a:t>Opinion by an expert about the future</a:t>
            </a:r>
          </a:p>
          <a:p>
            <a:endParaRPr lang="en-MY" sz="2400" dirty="0"/>
          </a:p>
          <a:p>
            <a:r>
              <a:rPr lang="en-MY" sz="2400" dirty="0"/>
              <a:t>Very common way to predict the future</a:t>
            </a:r>
          </a:p>
          <a:p>
            <a:endParaRPr lang="en-MY" sz="2400" dirty="0"/>
          </a:p>
          <a:p>
            <a:r>
              <a:rPr lang="en-MY" sz="2400" dirty="0"/>
              <a:t>It is a educated guess</a:t>
            </a:r>
          </a:p>
        </p:txBody>
      </p:sp>
    </p:spTree>
    <p:extLst>
      <p:ext uri="{BB962C8B-B14F-4D97-AF65-F5344CB8AC3E}">
        <p14:creationId xmlns="" xmlns:p14="http://schemas.microsoft.com/office/powerpoint/2010/main" val="2263039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37233E-2B35-44F0-8EC1-D75FDBFE316B}"/>
              </a:ext>
            </a:extLst>
          </p:cNvPr>
          <p:cNvSpPr>
            <a:spLocks noGrp="1"/>
          </p:cNvSpPr>
          <p:nvPr>
            <p:ph type="title"/>
          </p:nvPr>
        </p:nvSpPr>
        <p:spPr/>
        <p:txBody>
          <a:bodyPr>
            <a:normAutofit/>
          </a:bodyPr>
          <a:lstStyle/>
          <a:p>
            <a:r>
              <a:rPr lang="en-MY" sz="2800" dirty="0"/>
              <a:t>Delphi Forecasting </a:t>
            </a:r>
          </a:p>
        </p:txBody>
      </p:sp>
      <p:sp>
        <p:nvSpPr>
          <p:cNvPr id="3" name="Content Placeholder 2">
            <a:extLst>
              <a:ext uri="{FF2B5EF4-FFF2-40B4-BE49-F238E27FC236}">
                <a16:creationId xmlns="" xmlns:a16="http://schemas.microsoft.com/office/drawing/2014/main" id="{E294A686-5926-4BBC-8778-8A41031F833A}"/>
              </a:ext>
            </a:extLst>
          </p:cNvPr>
          <p:cNvSpPr>
            <a:spLocks noGrp="1"/>
          </p:cNvSpPr>
          <p:nvPr>
            <p:ph idx="1"/>
          </p:nvPr>
        </p:nvSpPr>
        <p:spPr/>
        <p:txBody>
          <a:bodyPr>
            <a:normAutofit/>
          </a:bodyPr>
          <a:lstStyle/>
          <a:p>
            <a:r>
              <a:rPr lang="en-MY" sz="2400" dirty="0"/>
              <a:t>Panel of experts</a:t>
            </a:r>
          </a:p>
          <a:p>
            <a:r>
              <a:rPr lang="en-MY" sz="2400" dirty="0"/>
              <a:t>Ask the experts to apply judgemental forecasting</a:t>
            </a:r>
          </a:p>
          <a:p>
            <a:r>
              <a:rPr lang="en-MY" sz="2400" dirty="0"/>
              <a:t>Ask the predictions</a:t>
            </a:r>
          </a:p>
          <a:p>
            <a:r>
              <a:rPr lang="en-MY" sz="2400" dirty="0"/>
              <a:t>Get more information on what they agree the most</a:t>
            </a:r>
          </a:p>
        </p:txBody>
      </p:sp>
    </p:spTree>
    <p:extLst>
      <p:ext uri="{BB962C8B-B14F-4D97-AF65-F5344CB8AC3E}">
        <p14:creationId xmlns="" xmlns:p14="http://schemas.microsoft.com/office/powerpoint/2010/main" val="1230148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9C5EB9-9BED-4D13-B208-670944BB8055}"/>
              </a:ext>
            </a:extLst>
          </p:cNvPr>
          <p:cNvSpPr>
            <a:spLocks noGrp="1"/>
          </p:cNvSpPr>
          <p:nvPr>
            <p:ph type="title"/>
          </p:nvPr>
        </p:nvSpPr>
        <p:spPr>
          <a:xfrm>
            <a:off x="827584" y="332656"/>
            <a:ext cx="7200900" cy="579440"/>
          </a:xfrm>
        </p:spPr>
        <p:txBody>
          <a:bodyPr>
            <a:normAutofit/>
          </a:bodyPr>
          <a:lstStyle/>
          <a:p>
            <a:r>
              <a:rPr lang="en-MY" sz="2800" dirty="0"/>
              <a:t>Nominal Group Technique</a:t>
            </a:r>
          </a:p>
        </p:txBody>
      </p:sp>
      <p:sp>
        <p:nvSpPr>
          <p:cNvPr id="3" name="Content Placeholder 2">
            <a:extLst>
              <a:ext uri="{FF2B5EF4-FFF2-40B4-BE49-F238E27FC236}">
                <a16:creationId xmlns="" xmlns:a16="http://schemas.microsoft.com/office/drawing/2014/main" id="{D9FC0007-D2F7-41BE-9BBD-F41E381CB995}"/>
              </a:ext>
            </a:extLst>
          </p:cNvPr>
          <p:cNvSpPr>
            <a:spLocks noGrp="1"/>
          </p:cNvSpPr>
          <p:nvPr>
            <p:ph idx="1"/>
          </p:nvPr>
        </p:nvSpPr>
        <p:spPr/>
        <p:txBody>
          <a:bodyPr>
            <a:normAutofit/>
          </a:bodyPr>
          <a:lstStyle/>
          <a:p>
            <a:pPr marL="0" indent="0">
              <a:buNone/>
            </a:pPr>
            <a:r>
              <a:rPr lang="en-MY" sz="2400"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sz="2400" dirty="0"/>
          </a:p>
          <a:p>
            <a:pPr marL="0" indent="0">
              <a:buNone/>
            </a:pPr>
            <a:r>
              <a:rPr lang="en-MY" sz="2400" dirty="0"/>
              <a:t>Brainstorming or Group Thinking</a:t>
            </a:r>
          </a:p>
        </p:txBody>
      </p:sp>
    </p:spTree>
    <p:extLst>
      <p:ext uri="{BB962C8B-B14F-4D97-AF65-F5344CB8AC3E}">
        <p14:creationId xmlns="" xmlns:p14="http://schemas.microsoft.com/office/powerpoint/2010/main" val="28139984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BB1C3C-4979-4132-A6FD-ECE168C24273}"/>
              </a:ext>
            </a:extLst>
          </p:cNvPr>
          <p:cNvSpPr>
            <a:spLocks noGrp="1"/>
          </p:cNvSpPr>
          <p:nvPr>
            <p:ph type="title"/>
          </p:nvPr>
        </p:nvSpPr>
        <p:spPr>
          <a:xfrm>
            <a:off x="899592" y="329280"/>
            <a:ext cx="7200900" cy="737519"/>
          </a:xfrm>
        </p:spPr>
        <p:txBody>
          <a:bodyPr/>
          <a:lstStyle/>
          <a:p>
            <a:r>
              <a:rPr lang="en-MY" dirty="0"/>
              <a:t>Question #</a:t>
            </a:r>
          </a:p>
        </p:txBody>
      </p:sp>
      <p:sp>
        <p:nvSpPr>
          <p:cNvPr id="3" name="Content Placeholder 2">
            <a:extLst>
              <a:ext uri="{FF2B5EF4-FFF2-40B4-BE49-F238E27FC236}">
                <a16:creationId xmlns="" xmlns:a16="http://schemas.microsoft.com/office/drawing/2014/main" id="{971A1E09-1F4C-423F-92F6-DC56E84ED02B}"/>
              </a:ext>
            </a:extLst>
          </p:cNvPr>
          <p:cNvSpPr>
            <a:spLocks noGrp="1"/>
          </p:cNvSpPr>
          <p:nvPr>
            <p:ph idx="1"/>
          </p:nvPr>
        </p:nvSpPr>
        <p:spPr>
          <a:xfrm>
            <a:off x="755576" y="1524000"/>
            <a:ext cx="7200900" cy="3809999"/>
          </a:xfrm>
        </p:spPr>
        <p:txBody>
          <a:bodyPr>
            <a:normAutofit lnSpcReduction="10000"/>
          </a:bodyPr>
          <a:lstStyle/>
          <a:p>
            <a:pPr marL="0" indent="0" algn="l">
              <a:buNone/>
            </a:pPr>
            <a:r>
              <a:rPr lang="en-MY" sz="2400" dirty="0"/>
              <a:t>This nonmathematical forecasting technique brings the participants together to share and discuss their ideas about the forecast. The ideas are then ranked based on the groups input. What technique is discussed?</a:t>
            </a:r>
            <a:br>
              <a:rPr lang="en-MY" sz="2400" dirty="0"/>
            </a:br>
            <a:endParaRPr lang="en-MY" sz="2400" dirty="0"/>
          </a:p>
          <a:p>
            <a:pPr marL="0" indent="0" algn="l">
              <a:buNone/>
            </a:pPr>
            <a:r>
              <a:rPr lang="en-MY" sz="2400" dirty="0"/>
              <a:t>A. Management forecasts</a:t>
            </a:r>
          </a:p>
          <a:p>
            <a:pPr marL="0" indent="0" algn="l">
              <a:buNone/>
            </a:pPr>
            <a:r>
              <a:rPr lang="en-MY" sz="2400" dirty="0"/>
              <a:t>B. Delphi technique</a:t>
            </a:r>
          </a:p>
          <a:p>
            <a:pPr marL="0" indent="0" algn="l">
              <a:buNone/>
            </a:pPr>
            <a:r>
              <a:rPr lang="en-MY" sz="2400" dirty="0"/>
              <a:t>C. Nominal group technique</a:t>
            </a:r>
          </a:p>
          <a:p>
            <a:pPr marL="0" indent="0" algn="l">
              <a:buNone/>
            </a:pPr>
            <a:r>
              <a:rPr lang="en-MY" sz="2400" dirty="0"/>
              <a:t>D. Brainstorming</a:t>
            </a:r>
          </a:p>
          <a:p>
            <a:pPr marL="0" indent="0">
              <a:buNone/>
            </a:pPr>
            <a:endParaRPr lang="en-MY" dirty="0"/>
          </a:p>
        </p:txBody>
      </p:sp>
    </p:spTree>
    <p:extLst>
      <p:ext uri="{BB962C8B-B14F-4D97-AF65-F5344CB8AC3E}">
        <p14:creationId xmlns="" xmlns:p14="http://schemas.microsoft.com/office/powerpoint/2010/main" val="7033921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B350DC-2C6A-4025-8572-BCEE1BE68912}"/>
              </a:ext>
            </a:extLst>
          </p:cNvPr>
          <p:cNvSpPr>
            <a:spLocks noGrp="1"/>
          </p:cNvSpPr>
          <p:nvPr>
            <p:ph type="title"/>
          </p:nvPr>
        </p:nvSpPr>
        <p:spPr>
          <a:xfrm>
            <a:off x="755576" y="332656"/>
            <a:ext cx="7200900" cy="579440"/>
          </a:xfrm>
        </p:spPr>
        <p:txBody>
          <a:bodyPr/>
          <a:lstStyle/>
          <a:p>
            <a:r>
              <a:rPr lang="en-MY" dirty="0"/>
              <a:t>Answer</a:t>
            </a:r>
          </a:p>
        </p:txBody>
      </p:sp>
      <p:sp>
        <p:nvSpPr>
          <p:cNvPr id="3" name="Content Placeholder 2">
            <a:extLst>
              <a:ext uri="{FF2B5EF4-FFF2-40B4-BE49-F238E27FC236}">
                <a16:creationId xmlns="" xmlns:a16="http://schemas.microsoft.com/office/drawing/2014/main" id="{7FE1328F-750A-4CBB-83AE-4E4CE7C93DFD}"/>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278720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675227397"/>
              </p:ext>
            </p:extLst>
          </p:nvPr>
        </p:nvGraphicFramePr>
        <p:xfrm>
          <a:off x="899592" y="620688"/>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265097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p:txBody>
          <a:bodyPr>
            <a:normAutofit/>
          </a:bodyPr>
          <a:lstStyle/>
          <a:p>
            <a:r>
              <a:rPr lang="en-MY" sz="2800"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p:txBody>
          <a:bodyPr>
            <a:normAutofit/>
          </a:bodyPr>
          <a:lstStyle/>
          <a:p>
            <a:r>
              <a:rPr lang="en-MY" sz="24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400" dirty="0"/>
              <a:t>Performance Support</a:t>
            </a:r>
          </a:p>
          <a:p>
            <a:r>
              <a:rPr lang="en-MY" sz="2400" dirty="0"/>
              <a:t>Ethics Officer/Ombudsman</a:t>
            </a:r>
          </a:p>
          <a:p>
            <a:r>
              <a:rPr lang="en-MY" sz="2400" dirty="0"/>
              <a:t>Communication Officer</a:t>
            </a:r>
          </a:p>
          <a:p>
            <a:r>
              <a:rPr lang="en-MY" sz="2400" dirty="0"/>
              <a:t>“Keeper of the files”</a:t>
            </a:r>
          </a:p>
        </p:txBody>
      </p:sp>
    </p:spTree>
    <p:extLst>
      <p:ext uri="{BB962C8B-B14F-4D97-AF65-F5344CB8AC3E}">
        <p14:creationId xmlns="" xmlns:p14="http://schemas.microsoft.com/office/powerpoint/2010/main" val="14095521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971550" y="332656"/>
            <a:ext cx="7200900" cy="579440"/>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899592" y="1524000"/>
            <a:ext cx="7200900" cy="3809999"/>
          </a:xfrm>
        </p:spPr>
        <p:txBody>
          <a:bodyPr>
            <a:normAutofit/>
          </a:bodyPr>
          <a:lstStyle/>
          <a:p>
            <a:pPr marL="0" indent="0">
              <a:buNone/>
            </a:pPr>
            <a:endParaRPr lang="en-MY" sz="2400" dirty="0"/>
          </a:p>
          <a:p>
            <a:pPr marL="0" indent="0">
              <a:buNone/>
            </a:pPr>
            <a:r>
              <a:rPr lang="en-MY" sz="2400" dirty="0"/>
              <a:t>HR gives advice about  :</a:t>
            </a:r>
          </a:p>
          <a:p>
            <a:pPr marL="0" indent="0">
              <a:buNone/>
            </a:pPr>
            <a:endParaRPr lang="en-MY" sz="24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683568" y="332656"/>
            <a:ext cx="7200900" cy="579440"/>
          </a:xfrm>
        </p:spPr>
        <p:txBody>
          <a:bodyPr>
            <a:normAutofit/>
          </a:bodyPr>
          <a:lstStyle/>
          <a:p>
            <a:r>
              <a:rPr lang="en-MY" sz="2800"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685702" y="1524000"/>
            <a:ext cx="7200900" cy="3809999"/>
          </a:xfrm>
        </p:spPr>
        <p:txBody>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p:txBody>
          <a:bodyPr>
            <a:normAutofit/>
          </a:bodyPr>
          <a:lstStyle/>
          <a:p>
            <a:r>
              <a:rPr lang="en-MY" sz="2800"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550" y="401288"/>
            <a:ext cx="7200900" cy="665511"/>
          </a:xfrm>
        </p:spPr>
        <p:txBody>
          <a:bodyPr>
            <a:normAutofit/>
          </a:bodyPr>
          <a:lstStyle/>
          <a:p>
            <a:r>
              <a:rPr lang="en-MY" sz="2800"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27584" y="1524000"/>
            <a:ext cx="7344866" cy="4209256"/>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377825-7DFC-4553-BC41-16CDB1BBC89D}"/>
              </a:ext>
            </a:extLst>
          </p:cNvPr>
          <p:cNvSpPr>
            <a:spLocks noGrp="1"/>
          </p:cNvSpPr>
          <p:nvPr>
            <p:ph type="title"/>
          </p:nvPr>
        </p:nvSpPr>
        <p:spPr>
          <a:xfrm>
            <a:off x="971550" y="365719"/>
            <a:ext cx="7200900" cy="665511"/>
          </a:xfrm>
        </p:spPr>
        <p:txBody>
          <a:bodyPr>
            <a:normAutofit/>
          </a:bodyPr>
          <a:lstStyle/>
          <a:p>
            <a:r>
              <a:rPr lang="en-MY" sz="2800" dirty="0"/>
              <a:t>Question #</a:t>
            </a:r>
          </a:p>
        </p:txBody>
      </p:sp>
      <p:sp>
        <p:nvSpPr>
          <p:cNvPr id="3" name="Content Placeholder 2">
            <a:extLst>
              <a:ext uri="{FF2B5EF4-FFF2-40B4-BE49-F238E27FC236}">
                <a16:creationId xmlns="" xmlns:a16="http://schemas.microsoft.com/office/drawing/2014/main" id="{154CED06-15D2-4A7E-AB36-C70B3DF17F40}"/>
              </a:ext>
            </a:extLst>
          </p:cNvPr>
          <p:cNvSpPr>
            <a:spLocks noGrp="1"/>
          </p:cNvSpPr>
          <p:nvPr>
            <p:ph idx="1"/>
          </p:nvPr>
        </p:nvSpPr>
        <p:spPr>
          <a:xfrm>
            <a:off x="539552" y="1340769"/>
            <a:ext cx="8136904" cy="4464496"/>
          </a:xfrm>
        </p:spPr>
        <p:txBody>
          <a:bodyPr>
            <a:normAutofit fontScale="92500" lnSpcReduction="10000"/>
          </a:bodyPr>
          <a:lstStyle/>
          <a:p>
            <a:pPr marL="0" indent="0" algn="l">
              <a:buNone/>
            </a:pPr>
            <a:r>
              <a:rPr lang="en-MY" sz="2400" dirty="0"/>
              <a:t>The human resource professional </a:t>
            </a:r>
            <a:r>
              <a:rPr lang="en-MY" sz="2400" dirty="0" err="1"/>
              <a:t>fulfills</a:t>
            </a:r>
            <a:r>
              <a:rPr lang="en-MY" sz="2400" dirty="0"/>
              <a:t> three core roles in any organization. These three roles help propel the company's success. Which of the following statements best describes the roles of an HR professional?</a:t>
            </a:r>
            <a:br>
              <a:rPr lang="en-MY" sz="2400" dirty="0"/>
            </a:br>
            <a:endParaRPr lang="en-MY" sz="2400" dirty="0"/>
          </a:p>
          <a:p>
            <a:pPr marL="0" indent="0" algn="l">
              <a:buNone/>
            </a:pPr>
            <a:r>
              <a:rPr lang="en-MY" sz="2400" dirty="0"/>
              <a:t>A. Human resource professionals </a:t>
            </a:r>
            <a:r>
              <a:rPr lang="en-MY" sz="2400" dirty="0" err="1"/>
              <a:t>fulfill</a:t>
            </a:r>
            <a:r>
              <a:rPr lang="en-MY" sz="2400" dirty="0"/>
              <a:t> strategic, operational, and administrative roles.</a:t>
            </a:r>
          </a:p>
          <a:p>
            <a:pPr marL="0" indent="0" algn="l">
              <a:buNone/>
            </a:pPr>
            <a:r>
              <a:rPr lang="en-MY" sz="2400" dirty="0"/>
              <a:t>B. Human resource professionals </a:t>
            </a:r>
            <a:r>
              <a:rPr lang="en-MY" sz="2400" dirty="0" err="1"/>
              <a:t>fulfill</a:t>
            </a:r>
            <a:r>
              <a:rPr lang="en-MY" sz="2400" dirty="0"/>
              <a:t> legal, operational, and administrative roles.</a:t>
            </a:r>
          </a:p>
          <a:p>
            <a:pPr marL="0" indent="0" algn="l">
              <a:buNone/>
            </a:pPr>
            <a:r>
              <a:rPr lang="en-MY" sz="2400" dirty="0"/>
              <a:t>C. Human resource professionals </a:t>
            </a:r>
            <a:r>
              <a:rPr lang="en-MY" sz="2400" dirty="0" err="1"/>
              <a:t>fulfill</a:t>
            </a:r>
            <a:r>
              <a:rPr lang="en-MY" sz="2400" dirty="0"/>
              <a:t> strategic, operational, and logistical roles.</a:t>
            </a:r>
          </a:p>
          <a:p>
            <a:pPr marL="0" indent="0" algn="l">
              <a:buNone/>
            </a:pPr>
            <a:r>
              <a:rPr lang="en-MY" sz="2400" dirty="0"/>
              <a:t>D. Human resource professionals </a:t>
            </a:r>
            <a:r>
              <a:rPr lang="en-MY" sz="2400" dirty="0" err="1"/>
              <a:t>fulfill</a:t>
            </a:r>
            <a:r>
              <a:rPr lang="en-MY" sz="2400" dirty="0"/>
              <a:t> functional, operational, and logistical roles.</a:t>
            </a:r>
          </a:p>
          <a:p>
            <a:pPr marL="0" indent="0">
              <a:buNone/>
            </a:pPr>
            <a:endParaRPr lang="en-MY" sz="1800" dirty="0"/>
          </a:p>
        </p:txBody>
      </p:sp>
    </p:spTree>
    <p:extLst>
      <p:ext uri="{BB962C8B-B14F-4D97-AF65-F5344CB8AC3E}">
        <p14:creationId xmlns="" xmlns:p14="http://schemas.microsoft.com/office/powerpoint/2010/main" val="1905219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83A9A8-B7C8-4600-AB77-D69B1968EFA3}"/>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DA267D1E-A418-4069-8654-523FE615D1E9}"/>
              </a:ext>
            </a:extLst>
          </p:cNvPr>
          <p:cNvSpPr>
            <a:spLocks noGrp="1"/>
          </p:cNvSpPr>
          <p:nvPr>
            <p:ph idx="1"/>
          </p:nvPr>
        </p:nvSpPr>
        <p:spPr>
          <a:xfrm>
            <a:off x="971550" y="1981203"/>
            <a:ext cx="5976714" cy="2743942"/>
          </a:xfrm>
        </p:spPr>
        <p:txBody>
          <a:bodyPr>
            <a:normAutofit/>
          </a:bodyPr>
          <a:lstStyle/>
          <a:p>
            <a:r>
              <a:rPr lang="en-MY" sz="2400" dirty="0"/>
              <a:t>Option A</a:t>
            </a:r>
          </a:p>
        </p:txBody>
      </p:sp>
    </p:spTree>
    <p:extLst>
      <p:ext uri="{BB962C8B-B14F-4D97-AF65-F5344CB8AC3E}">
        <p14:creationId xmlns="" xmlns:p14="http://schemas.microsoft.com/office/powerpoint/2010/main" val="12992078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a:xfrm>
            <a:off x="971550" y="404664"/>
            <a:ext cx="7200900" cy="579440"/>
          </a:xfrm>
        </p:spPr>
        <p:txBody>
          <a:bodyPr>
            <a:normAutofit/>
          </a:bodyPr>
          <a:lstStyle/>
          <a:p>
            <a:r>
              <a:rPr lang="en-MY" sz="2800"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a:xfrm>
            <a:off x="755576" y="1524000"/>
            <a:ext cx="7200900" cy="3809999"/>
          </a:xfrm>
        </p:spPr>
        <p:txBody>
          <a:bodyPr>
            <a:normAutofit/>
          </a:bodyPr>
          <a:lstStyle/>
          <a:p>
            <a:pPr marL="0" indent="0">
              <a:buNone/>
            </a:pPr>
            <a:r>
              <a:rPr lang="en-MY" sz="2400" dirty="0"/>
              <a:t>It is getting done more with less.</a:t>
            </a:r>
          </a:p>
          <a:p>
            <a:pPr marL="0" indent="0">
              <a:buNone/>
            </a:pPr>
            <a:endParaRPr lang="en-MY" sz="2400" dirty="0"/>
          </a:p>
          <a:p>
            <a:pPr marL="0" indent="0">
              <a:buNone/>
            </a:pPr>
            <a:r>
              <a:rPr lang="en-MY" sz="24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a:xfrm>
            <a:off x="755576" y="487359"/>
            <a:ext cx="7200900" cy="579440"/>
          </a:xfrm>
        </p:spPr>
        <p:txBody>
          <a:bodyPr>
            <a:normAutofit/>
          </a:bodyPr>
          <a:lstStyle/>
          <a:p>
            <a:r>
              <a:rPr lang="en-MY" sz="2800"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a:xfrm>
            <a:off x="777498" y="1524000"/>
            <a:ext cx="7200900" cy="3809999"/>
          </a:xfrm>
        </p:spPr>
        <p:txBody>
          <a:bodyPr>
            <a:normAutofit/>
          </a:bodyPr>
          <a:lstStyle/>
          <a:p>
            <a:r>
              <a:rPr lang="en-MY" sz="2400" dirty="0"/>
              <a:t>Communicate our expectations to work</a:t>
            </a:r>
          </a:p>
          <a:p>
            <a:r>
              <a:rPr lang="en-MY" sz="2400" dirty="0"/>
              <a:t>Prepare them with training to do the job</a:t>
            </a:r>
          </a:p>
          <a:p>
            <a:r>
              <a:rPr lang="en-MY" sz="2400" dirty="0"/>
              <a:t>Follow up through – to ensure they are doing what they are told to do.</a:t>
            </a:r>
          </a:p>
          <a:p>
            <a:endParaRPr lang="en-MY" sz="2400" dirty="0"/>
          </a:p>
          <a:p>
            <a:pPr marL="0" indent="0">
              <a:buNone/>
            </a:pPr>
            <a:r>
              <a:rPr lang="en-MY" sz="2400"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755576" y="262321"/>
            <a:ext cx="7200900" cy="809527"/>
          </a:xfrm>
        </p:spPr>
        <p:txBody>
          <a:bodyPr>
            <a:normAutofit/>
          </a:bodyPr>
          <a:lstStyle/>
          <a:p>
            <a:r>
              <a:rPr lang="en-MY" sz="2800"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765100" y="1524000"/>
            <a:ext cx="7200900" cy="3809999"/>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550" y="487359"/>
            <a:ext cx="7200900" cy="579440"/>
          </a:xfrm>
        </p:spPr>
        <p:txBody>
          <a:bodyPr>
            <a:normAutofit/>
          </a:bodyPr>
          <a:lstStyle/>
          <a:p>
            <a:r>
              <a:rPr lang="en-MY" sz="2800"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a:xfrm>
            <a:off x="827584" y="1524000"/>
            <a:ext cx="7200900" cy="3809999"/>
          </a:xfrm>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550" y="487359"/>
            <a:ext cx="7200900" cy="579440"/>
          </a:xfrm>
        </p:spPr>
        <p:txBody>
          <a:bodyPr>
            <a:normAutofit/>
          </a:bodyPr>
          <a:lstStyle/>
          <a:p>
            <a:r>
              <a:rPr lang="en-MY" sz="2800"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487359"/>
            <a:ext cx="7200900" cy="579440"/>
          </a:xfrm>
        </p:spPr>
        <p:txBody>
          <a:bodyPr>
            <a:normAutofit/>
          </a:bodyPr>
          <a:lstStyle/>
          <a:p>
            <a:r>
              <a:rPr lang="en-MY" sz="2800"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p:txBody>
          <a:bodyPr>
            <a:normAutofit/>
          </a:bodyPr>
          <a:lstStyle/>
          <a:p>
            <a:r>
              <a:rPr lang="en-MY" sz="2800"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7355160" cy="5085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a16="http://schemas.microsoft.com/office/drawing/2014/main" xmlns=""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a:t>
            </a:r>
            <a:r>
              <a:rPr lang="en-MY" sz="2400"/>
              <a:t>his/her </a:t>
            </a:r>
            <a:r>
              <a:rPr lang="en-MY" sz="2400" smtClean="0"/>
              <a:t>monthly </a:t>
            </a:r>
            <a:r>
              <a:rPr lang="en-MY" sz="2400" dirty="0"/>
              <a:t>salary</a:t>
            </a:r>
          </a:p>
          <a:p>
            <a:r>
              <a:rPr lang="en-MY" sz="2400" dirty="0"/>
              <a:t>The skilled employees are first to leave</a:t>
            </a:r>
          </a:p>
          <a:p>
            <a:r>
              <a:rPr lang="en-MY" sz="2400" dirty="0"/>
              <a:t>Happy employees prefer to stay</a:t>
            </a:r>
          </a:p>
        </p:txBody>
      </p:sp>
    </p:spTree>
    <p:extLst>
      <p:ext uri="{BB962C8B-B14F-4D97-AF65-F5344CB8AC3E}">
        <p14:creationId xmlns:p14="http://schemas.microsoft.com/office/powerpoint/2010/main" xmlns="" val="209154240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a16="http://schemas.microsoft.com/office/drawing/2014/main" xmlns=""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p14="http://schemas.microsoft.com/office/powerpoint/2010/main" xmlns="" val="4172189496"/>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p14="http://schemas.microsoft.com/office/powerpoint/2010/main" xmlns="" val="49723698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a16="http://schemas.microsoft.com/office/drawing/2014/main" xmlns=""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p14="http://schemas.microsoft.com/office/powerpoint/2010/main" xmlns="" val="502244645"/>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a16="http://schemas.microsoft.com/office/drawing/2014/main" xmlns=""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p14="http://schemas.microsoft.com/office/powerpoint/2010/main" xmlns="" val="90396794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a16="http://schemas.microsoft.com/office/drawing/2014/main" xmlns=""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p14="http://schemas.microsoft.com/office/powerpoint/2010/main" xmlns="" val="356625477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a16="http://schemas.microsoft.com/office/drawing/2014/main" xmlns=""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p14="http://schemas.microsoft.com/office/powerpoint/2010/main" xmlns="" val="20902989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a16="http://schemas.microsoft.com/office/drawing/2014/main" xmlns="" id="{AC1682A1-0F4B-466A-8D5C-9CF0664B168D}"/>
              </a:ext>
            </a:extLst>
          </p:cNvPr>
          <p:cNvSpPr>
            <a:spLocks noGrp="1"/>
          </p:cNvSpPr>
          <p:nvPr>
            <p:ph idx="1"/>
          </p:nvPr>
        </p:nvSpPr>
        <p:spPr>
          <a:xfrm>
            <a:off x="609600" y="1066800"/>
            <a:ext cx="7772400" cy="4530725"/>
          </a:xfrm>
        </p:spPr>
        <p:txBody>
          <a:bodyPr>
            <a:normAutofit lnSpcReduction="1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p14="http://schemas.microsoft.com/office/powerpoint/2010/main" xmlns="" val="349781912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a16="http://schemas.microsoft.com/office/drawing/2014/main" xmlns=""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p14="http://schemas.microsoft.com/office/powerpoint/2010/main" xmlns="" val="426656700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a16="http://schemas.microsoft.com/office/drawing/2014/main" xmlns=""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p14="http://schemas.microsoft.com/office/powerpoint/2010/main" xmlns="" val="37232534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a16="http://schemas.microsoft.com/office/drawing/2014/main" xmlns=""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p14="http://schemas.microsoft.com/office/powerpoint/2010/main" xmlns="" val="359341594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a16="http://schemas.microsoft.com/office/drawing/2014/main" xmlns=""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p14="http://schemas.microsoft.com/office/powerpoint/2010/main" xmlns="" val="3083059421"/>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a16="http://schemas.microsoft.com/office/drawing/2014/main" xmlns=""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p14="http://schemas.microsoft.com/office/powerpoint/2010/main" xmlns="" val="382311863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a16="http://schemas.microsoft.com/office/drawing/2014/main" xmlns=""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p14="http://schemas.microsoft.com/office/powerpoint/2010/main" xmlns="" val="191619350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200900" cy="579439"/>
          </a:xfrm>
        </p:spPr>
        <p:txBody>
          <a:bodyPr/>
          <a:lstStyle/>
          <a:p>
            <a:r>
              <a:rPr lang="en-US" dirty="0" smtClean="0"/>
              <a:t>Question # </a:t>
            </a:r>
            <a:endParaRPr lang="en-US" dirty="0"/>
          </a:p>
        </p:txBody>
      </p:sp>
      <p:sp>
        <p:nvSpPr>
          <p:cNvPr id="3" name="Content Placeholder 2"/>
          <p:cNvSpPr>
            <a:spLocks noGrp="1"/>
          </p:cNvSpPr>
          <p:nvPr>
            <p:ph idx="1"/>
          </p:nvPr>
        </p:nvSpPr>
        <p:spPr>
          <a:xfrm>
            <a:off x="685800" y="1066801"/>
            <a:ext cx="7486650" cy="4724400"/>
          </a:xfrm>
        </p:spPr>
        <p:txBody>
          <a:bodyPr/>
          <a:lstStyle/>
          <a:p>
            <a:pPr>
              <a:buNone/>
            </a:pPr>
            <a:r>
              <a:rPr lang="en-US" sz="2800" dirty="0" smtClean="0"/>
              <a:t>An effective method to retain new employees is to</a:t>
            </a:r>
          </a:p>
          <a:p>
            <a:pPr marL="514350" indent="-514350">
              <a:buFont typeface="+mj-lt"/>
              <a:buAutoNum type="alphaUcPeriod"/>
            </a:pPr>
            <a:r>
              <a:rPr lang="en-US" sz="2800" dirty="0" smtClean="0"/>
              <a:t>Provide a job description upon hire.	</a:t>
            </a:r>
          </a:p>
          <a:p>
            <a:pPr marL="514350" indent="-514350">
              <a:buFont typeface="+mj-lt"/>
              <a:buAutoNum type="alphaUcPeriod"/>
            </a:pPr>
            <a:r>
              <a:rPr lang="en-US" sz="2800" dirty="0" smtClean="0"/>
              <a:t>Increase the length of orientation	</a:t>
            </a:r>
          </a:p>
          <a:p>
            <a:pPr marL="514350" indent="-514350">
              <a:buFont typeface="+mj-lt"/>
              <a:buAutoNum type="alphaUcPeriod"/>
            </a:pPr>
            <a:r>
              <a:rPr lang="en-US" sz="2800" dirty="0" smtClean="0"/>
              <a:t>Apply blended learning during training	</a:t>
            </a:r>
          </a:p>
          <a:p>
            <a:pPr marL="514350" indent="-514350">
              <a:buFont typeface="+mj-lt"/>
              <a:buAutoNum type="alphaUcPeriod"/>
            </a:pPr>
            <a:r>
              <a:rPr lang="en-US" sz="2800" dirty="0" smtClean="0"/>
              <a:t>Implement a mentoring program</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endParaRPr lang="en-US" dirty="0"/>
          </a:p>
        </p:txBody>
      </p:sp>
      <p:sp>
        <p:nvSpPr>
          <p:cNvPr id="3" name="Content Placeholder 2"/>
          <p:cNvSpPr>
            <a:spLocks noGrp="1"/>
          </p:cNvSpPr>
          <p:nvPr>
            <p:ph idx="1"/>
          </p:nvPr>
        </p:nvSpPr>
        <p:spPr/>
        <p:txBody>
          <a:bodyPr/>
          <a:lstStyle/>
          <a:p>
            <a:r>
              <a:rPr lang="en-US" sz="2800" b="1" dirty="0" smtClean="0"/>
              <a:t>Option D</a:t>
            </a:r>
          </a:p>
          <a:p>
            <a:pPr>
              <a:buNone/>
            </a:pPr>
            <a:r>
              <a:rPr lang="en-US" dirty="0" smtClean="0"/>
              <a:t>When an employee feels comfortable and supported in a new organization, they tend to stay longer. By providing just a job description that would not make them feel supported, increasing the orientation may just make them feel more overwhelmed, and applying blended learning does nothing to retain an employee. A mentor may make the new employee feel more comfortable and welcomed and create a sense of belonging</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7355160" cy="5085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 xmlns:a16="http://schemas.microsoft.com/office/drawing/2014/main" id="{F45342B5-D709-4AD3-B4FE-CBC536F69071}"/>
              </a:ext>
            </a:extLst>
          </p:cNvPr>
          <p:cNvSpPr>
            <a:spLocks noGrp="1"/>
          </p:cNvSpPr>
          <p:nvPr>
            <p:ph idx="1"/>
          </p:nvPr>
        </p:nvSpPr>
        <p:spPr/>
        <p:txBody>
          <a:bodyPr>
            <a:normAutofit/>
          </a:bodyPr>
          <a:lstStyle/>
          <a:p>
            <a:pPr marL="0" indent="0">
              <a:buNone/>
            </a:pPr>
            <a:r>
              <a:rPr lang="en-MY" sz="2400"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 xmlns:p14="http://schemas.microsoft.com/office/powerpoint/2010/main" val="351827831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9B47A-ED89-45FF-8D5A-6173A8F9CB79}"/>
              </a:ext>
            </a:extLst>
          </p:cNvPr>
          <p:cNvSpPr>
            <a:spLocks noGrp="1"/>
          </p:cNvSpPr>
          <p:nvPr>
            <p:ph type="title"/>
          </p:nvPr>
        </p:nvSpPr>
        <p:spPr>
          <a:xfrm>
            <a:off x="1066800" y="228600"/>
            <a:ext cx="7200900" cy="731839"/>
          </a:xfrm>
        </p:spPr>
        <p:txBody>
          <a:bodyPr/>
          <a:lstStyle/>
          <a:p>
            <a:r>
              <a:rPr lang="en-MY" dirty="0"/>
              <a:t>Selection Risks</a:t>
            </a:r>
          </a:p>
        </p:txBody>
      </p:sp>
      <p:graphicFrame>
        <p:nvGraphicFramePr>
          <p:cNvPr id="4" name="Content Placeholder 3">
            <a:extLst>
              <a:ext uri="{FF2B5EF4-FFF2-40B4-BE49-F238E27FC236}">
                <a16:creationId xmlns="" xmlns:a16="http://schemas.microsoft.com/office/drawing/2014/main" id="{526946C4-A78F-4401-ACAB-EDD19CFDC5AA}"/>
              </a:ext>
            </a:extLst>
          </p:cNvPr>
          <p:cNvGraphicFramePr>
            <a:graphicFrameLocks noGrp="1"/>
          </p:cNvGraphicFramePr>
          <p:nvPr>
            <p:ph idx="1"/>
          </p:nvPr>
        </p:nvGraphicFramePr>
        <p:xfrm>
          <a:off x="990600" y="10668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2A4EC733-7E06-4E1B-AE91-4CE6CA04B392}"/>
              </a:ext>
            </a:extLst>
          </p:cNvPr>
          <p:cNvSpPr txBox="1"/>
          <p:nvPr/>
        </p:nvSpPr>
        <p:spPr>
          <a:xfrm>
            <a:off x="1115616" y="2480393"/>
            <a:ext cx="777280" cy="369332"/>
          </a:xfrm>
          <a:prstGeom prst="rect">
            <a:avLst/>
          </a:prstGeom>
          <a:noFill/>
        </p:spPr>
        <p:txBody>
          <a:bodyPr wrap="square" rtlCol="0">
            <a:spAutoFit/>
          </a:bodyPr>
          <a:lstStyle/>
          <a:p>
            <a:r>
              <a:rPr lang="en-MY" dirty="0"/>
              <a:t>High</a:t>
            </a:r>
          </a:p>
        </p:txBody>
      </p:sp>
      <p:sp>
        <p:nvSpPr>
          <p:cNvPr id="6" name="TextBox 5">
            <a:extLst>
              <a:ext uri="{FF2B5EF4-FFF2-40B4-BE49-F238E27FC236}">
                <a16:creationId xmlns="" xmlns:a16="http://schemas.microsoft.com/office/drawing/2014/main" id="{A43D8E3D-BD77-4525-A6EA-3D75F6BBE9F4}"/>
              </a:ext>
            </a:extLst>
          </p:cNvPr>
          <p:cNvSpPr txBox="1"/>
          <p:nvPr/>
        </p:nvSpPr>
        <p:spPr>
          <a:xfrm>
            <a:off x="6096000" y="5638800"/>
            <a:ext cx="777280" cy="369332"/>
          </a:xfrm>
          <a:prstGeom prst="rect">
            <a:avLst/>
          </a:prstGeom>
          <a:noFill/>
        </p:spPr>
        <p:txBody>
          <a:bodyPr wrap="square" rtlCol="0">
            <a:spAutoFit/>
          </a:bodyPr>
          <a:lstStyle/>
          <a:p>
            <a:r>
              <a:rPr lang="en-MY" dirty="0"/>
              <a:t>High</a:t>
            </a:r>
          </a:p>
        </p:txBody>
      </p:sp>
      <p:sp>
        <p:nvSpPr>
          <p:cNvPr id="7" name="TextBox 6">
            <a:extLst>
              <a:ext uri="{FF2B5EF4-FFF2-40B4-BE49-F238E27FC236}">
                <a16:creationId xmlns="" xmlns:a16="http://schemas.microsoft.com/office/drawing/2014/main" id="{B7586D89-16D1-437B-AC09-32FD752AD58E}"/>
              </a:ext>
            </a:extLst>
          </p:cNvPr>
          <p:cNvSpPr txBox="1"/>
          <p:nvPr/>
        </p:nvSpPr>
        <p:spPr>
          <a:xfrm>
            <a:off x="643862" y="3606981"/>
            <a:ext cx="2088232" cy="646331"/>
          </a:xfrm>
          <a:prstGeom prst="rect">
            <a:avLst/>
          </a:prstGeom>
          <a:noFill/>
        </p:spPr>
        <p:txBody>
          <a:bodyPr wrap="square" rtlCol="0">
            <a:spAutoFit/>
          </a:bodyPr>
          <a:lstStyle/>
          <a:p>
            <a:pPr algn="ctr"/>
            <a:r>
              <a:rPr lang="en-MY" b="1" dirty="0"/>
              <a:t>ACTUAL PERFORMANCE</a:t>
            </a:r>
          </a:p>
        </p:txBody>
      </p:sp>
      <p:sp>
        <p:nvSpPr>
          <p:cNvPr id="8" name="TextBox 7">
            <a:extLst>
              <a:ext uri="{FF2B5EF4-FFF2-40B4-BE49-F238E27FC236}">
                <a16:creationId xmlns="" xmlns:a16="http://schemas.microsoft.com/office/drawing/2014/main" id="{FFA55F2B-8743-4EF6-8C68-11EEB4060819}"/>
              </a:ext>
            </a:extLst>
          </p:cNvPr>
          <p:cNvSpPr txBox="1"/>
          <p:nvPr/>
        </p:nvSpPr>
        <p:spPr>
          <a:xfrm>
            <a:off x="1331640" y="4821524"/>
            <a:ext cx="712676" cy="369332"/>
          </a:xfrm>
          <a:prstGeom prst="rect">
            <a:avLst/>
          </a:prstGeom>
          <a:noFill/>
        </p:spPr>
        <p:txBody>
          <a:bodyPr wrap="square" rtlCol="0">
            <a:spAutoFit/>
          </a:bodyPr>
          <a:lstStyle/>
          <a:p>
            <a:r>
              <a:rPr lang="en-MY" dirty="0"/>
              <a:t>Low</a:t>
            </a:r>
          </a:p>
        </p:txBody>
      </p:sp>
      <p:sp>
        <p:nvSpPr>
          <p:cNvPr id="9" name="TextBox 8">
            <a:extLst>
              <a:ext uri="{FF2B5EF4-FFF2-40B4-BE49-F238E27FC236}">
                <a16:creationId xmlns="" xmlns:a16="http://schemas.microsoft.com/office/drawing/2014/main" id="{65CC7F82-C60D-44DE-9CA9-DDBDCA77A71C}"/>
              </a:ext>
            </a:extLst>
          </p:cNvPr>
          <p:cNvSpPr txBox="1"/>
          <p:nvPr/>
        </p:nvSpPr>
        <p:spPr>
          <a:xfrm>
            <a:off x="3276600" y="5638800"/>
            <a:ext cx="712676" cy="369332"/>
          </a:xfrm>
          <a:prstGeom prst="rect">
            <a:avLst/>
          </a:prstGeom>
          <a:noFill/>
        </p:spPr>
        <p:txBody>
          <a:bodyPr wrap="square" rtlCol="0">
            <a:spAutoFit/>
          </a:bodyPr>
          <a:lstStyle/>
          <a:p>
            <a:r>
              <a:rPr lang="en-MY" dirty="0"/>
              <a:t>Low</a:t>
            </a:r>
          </a:p>
        </p:txBody>
      </p:sp>
      <p:sp>
        <p:nvSpPr>
          <p:cNvPr id="10" name="TextBox 9">
            <a:extLst>
              <a:ext uri="{FF2B5EF4-FFF2-40B4-BE49-F238E27FC236}">
                <a16:creationId xmlns="" xmlns:a16="http://schemas.microsoft.com/office/drawing/2014/main" id="{D6FC5E72-B833-4CB6-88BD-B3B245393570}"/>
              </a:ext>
            </a:extLst>
          </p:cNvPr>
          <p:cNvSpPr txBox="1"/>
          <p:nvPr/>
        </p:nvSpPr>
        <p:spPr>
          <a:xfrm>
            <a:off x="4038600" y="5562600"/>
            <a:ext cx="2088232" cy="646331"/>
          </a:xfrm>
          <a:prstGeom prst="rect">
            <a:avLst/>
          </a:prstGeom>
          <a:noFill/>
        </p:spPr>
        <p:txBody>
          <a:bodyPr wrap="square" rtlCol="0">
            <a:spAutoFit/>
          </a:bodyPr>
          <a:lstStyle/>
          <a:p>
            <a:pPr algn="ctr"/>
            <a:r>
              <a:rPr lang="en-MY" b="1" dirty="0"/>
              <a:t>PREDICTED PERFORMANCE</a:t>
            </a:r>
          </a:p>
        </p:txBody>
      </p:sp>
    </p:spTree>
    <p:extLst>
      <p:ext uri="{BB962C8B-B14F-4D97-AF65-F5344CB8AC3E}">
        <p14:creationId xmlns="" xmlns:p14="http://schemas.microsoft.com/office/powerpoint/2010/main" val="4249944207"/>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 xmlns:p14="http://schemas.microsoft.com/office/powerpoint/2010/main" val="1641145115"/>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 xmlns:p14="http://schemas.microsoft.com/office/powerpoint/2010/main" val="113589264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0AA82D-ECDC-4E12-82E2-A6B25D31521A}"/>
              </a:ext>
            </a:extLst>
          </p:cNvPr>
          <p:cNvSpPr>
            <a:spLocks noGrp="1"/>
          </p:cNvSpPr>
          <p:nvPr>
            <p:ph type="title"/>
          </p:nvPr>
        </p:nvSpPr>
        <p:spPr>
          <a:xfrm>
            <a:off x="1143000" y="228600"/>
            <a:ext cx="7200900" cy="655639"/>
          </a:xfrm>
        </p:spPr>
        <p:txBody>
          <a:bodyPr/>
          <a:lstStyle/>
          <a:p>
            <a:r>
              <a:rPr lang="en-MY" dirty="0"/>
              <a:t>Selection Process</a:t>
            </a:r>
          </a:p>
        </p:txBody>
      </p:sp>
      <p:pic>
        <p:nvPicPr>
          <p:cNvPr id="5" name="Picture 4">
            <a:extLst>
              <a:ext uri="{FF2B5EF4-FFF2-40B4-BE49-F238E27FC236}">
                <a16:creationId xmlns="" xmlns:a16="http://schemas.microsoft.com/office/drawing/2014/main" id="{4D34DB87-5DE7-4178-9D48-928BF60D2345}"/>
              </a:ext>
            </a:extLst>
          </p:cNvPr>
          <p:cNvPicPr>
            <a:picLocks noChangeAspect="1"/>
          </p:cNvPicPr>
          <p:nvPr/>
        </p:nvPicPr>
        <p:blipFill>
          <a:blip r:embed="rId2"/>
          <a:stretch>
            <a:fillRect/>
          </a:stretch>
        </p:blipFill>
        <p:spPr>
          <a:xfrm>
            <a:off x="1600200" y="914400"/>
            <a:ext cx="5819725" cy="5120359"/>
          </a:xfrm>
          <a:prstGeom prst="rect">
            <a:avLst/>
          </a:prstGeom>
        </p:spPr>
      </p:pic>
    </p:spTree>
    <p:extLst>
      <p:ext uri="{BB962C8B-B14F-4D97-AF65-F5344CB8AC3E}">
        <p14:creationId xmlns="" xmlns:p14="http://schemas.microsoft.com/office/powerpoint/2010/main" val="228066094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1066800" y="7620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87042210"/>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 xmlns:p14="http://schemas.microsoft.com/office/powerpoint/2010/main" val="165450997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1142385"/>
          </a:xfrm>
        </p:spPr>
        <p:txBody>
          <a:bodyPr/>
          <a:lstStyle/>
          <a:p>
            <a:r>
              <a:rPr lang="en-MY" dirty="0"/>
              <a:t>Reliability and Validity of Selection Tools and Methods</a:t>
            </a:r>
          </a:p>
        </p:txBody>
      </p:sp>
      <p:sp>
        <p:nvSpPr>
          <p:cNvPr id="4" name="TextBox 3">
            <a:extLst>
              <a:ext uri="{FF2B5EF4-FFF2-40B4-BE49-F238E27FC236}">
                <a16:creationId xmlns="" xmlns:a16="http://schemas.microsoft.com/office/drawing/2014/main" id="{F6A16B98-B413-448D-8639-54C10C5506E3}"/>
              </a:ext>
            </a:extLst>
          </p:cNvPr>
          <p:cNvSpPr txBox="1"/>
          <p:nvPr/>
        </p:nvSpPr>
        <p:spPr>
          <a:xfrm>
            <a:off x="838200" y="1447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 xmlns:p14="http://schemas.microsoft.com/office/powerpoint/2010/main" val="671028008"/>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32972561"/>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F27955-C1C2-427E-95EF-14ADE8F274C1}"/>
              </a:ext>
            </a:extLst>
          </p:cNvPr>
          <p:cNvSpPr>
            <a:spLocks noGrp="1"/>
          </p:cNvSpPr>
          <p:nvPr>
            <p:ph type="title"/>
          </p:nvPr>
        </p:nvSpPr>
        <p:spPr>
          <a:xfrm>
            <a:off x="990600" y="228600"/>
            <a:ext cx="7200900" cy="655639"/>
          </a:xfrm>
        </p:spPr>
        <p:txBody>
          <a:bodyPr/>
          <a:lstStyle/>
          <a:p>
            <a:r>
              <a:rPr lang="en-MY" dirty="0"/>
              <a:t>Selection Tools</a:t>
            </a:r>
          </a:p>
        </p:txBody>
      </p:sp>
      <p:pic>
        <p:nvPicPr>
          <p:cNvPr id="5" name="Picture 4">
            <a:extLst>
              <a:ext uri="{FF2B5EF4-FFF2-40B4-BE49-F238E27FC236}">
                <a16:creationId xmlns="" xmlns:a16="http://schemas.microsoft.com/office/drawing/2014/main" id="{47BA19B5-B0DD-43BF-9B47-EB15CBDB088E}"/>
              </a:ext>
            </a:extLst>
          </p:cNvPr>
          <p:cNvPicPr>
            <a:picLocks noChangeAspect="1"/>
          </p:cNvPicPr>
          <p:nvPr/>
        </p:nvPicPr>
        <p:blipFill>
          <a:blip r:embed="rId2"/>
          <a:stretch>
            <a:fillRect/>
          </a:stretch>
        </p:blipFill>
        <p:spPr>
          <a:xfrm>
            <a:off x="838200" y="990600"/>
            <a:ext cx="7584843" cy="4550906"/>
          </a:xfrm>
          <a:prstGeom prst="rect">
            <a:avLst/>
          </a:prstGeom>
        </p:spPr>
      </p:pic>
    </p:spTree>
    <p:extLst>
      <p:ext uri="{BB962C8B-B14F-4D97-AF65-F5344CB8AC3E}">
        <p14:creationId xmlns="" xmlns:p14="http://schemas.microsoft.com/office/powerpoint/2010/main" val="950304200"/>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a:xfrm>
            <a:off x="990600" y="228600"/>
            <a:ext cx="7200900" cy="655639"/>
          </a:xfrm>
        </p:spPr>
        <p:txBody>
          <a:bodyPr/>
          <a:lstStyle/>
          <a:p>
            <a:r>
              <a:rPr lang="en-MY" dirty="0"/>
              <a:t>Step 3: Interview</a:t>
            </a:r>
          </a:p>
        </p:txBody>
      </p:sp>
      <p:sp>
        <p:nvSpPr>
          <p:cNvPr id="4" name="TextBox 3">
            <a:extLst>
              <a:ext uri="{FF2B5EF4-FFF2-40B4-BE49-F238E27FC236}">
                <a16:creationId xmlns="" xmlns:a16="http://schemas.microsoft.com/office/drawing/2014/main" id="{6963FD3A-CD64-4B37-847F-424C919CEB8C}"/>
              </a:ext>
            </a:extLst>
          </p:cNvPr>
          <p:cNvSpPr txBox="1"/>
          <p:nvPr/>
        </p:nvSpPr>
        <p:spPr>
          <a:xfrm>
            <a:off x="609600" y="106680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 xmlns:a16="http://schemas.microsoft.com/office/drawing/2014/main" id="{7ED5259C-B204-4DB3-8601-60597420CB88}"/>
              </a:ext>
            </a:extLst>
          </p:cNvPr>
          <p:cNvPicPr>
            <a:picLocks noChangeAspect="1"/>
          </p:cNvPicPr>
          <p:nvPr/>
        </p:nvPicPr>
        <p:blipFill>
          <a:blip r:embed="rId2"/>
          <a:stretch>
            <a:fillRect/>
          </a:stretch>
        </p:blipFill>
        <p:spPr>
          <a:xfrm>
            <a:off x="2057400" y="3657600"/>
            <a:ext cx="5275998" cy="2412178"/>
          </a:xfrm>
          <a:prstGeom prst="rect">
            <a:avLst/>
          </a:prstGeom>
        </p:spPr>
      </p:pic>
    </p:spTree>
    <p:extLst>
      <p:ext uri="{BB962C8B-B14F-4D97-AF65-F5344CB8AC3E}">
        <p14:creationId xmlns="" xmlns:p14="http://schemas.microsoft.com/office/powerpoint/2010/main" val="125456592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 xmlns:a16="http://schemas.microsoft.com/office/drawing/2014/main" val="627334451"/>
                    </a:ext>
                  </a:extLst>
                </a:gridCol>
                <a:gridCol w="3168352">
                  <a:extLst>
                    <a:ext uri="{9D8B030D-6E8A-4147-A177-3AD203B41FA5}">
                      <a16:colId xmlns=""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95788537"/>
                  </a:ext>
                </a:extLst>
              </a:tr>
            </a:tbl>
          </a:graphicData>
        </a:graphic>
      </p:graphicFrame>
      <p:sp>
        <p:nvSpPr>
          <p:cNvPr id="6" name="TextBox 5">
            <a:extLst>
              <a:ext uri="{FF2B5EF4-FFF2-40B4-BE49-F238E27FC236}">
                <a16:creationId xmlns=""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 xmlns:p14="http://schemas.microsoft.com/office/powerpoint/2010/main" val="360698283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err="1"/>
              <a:t>Behavioral</a:t>
            </a:r>
            <a:r>
              <a:rPr lang="en-MY" dirty="0"/>
              <a:t> Interview</a:t>
            </a:r>
          </a:p>
        </p:txBody>
      </p:sp>
      <p:sp>
        <p:nvSpPr>
          <p:cNvPr id="4" name="TextBox 3">
            <a:extLst>
              <a:ext uri="{FF2B5EF4-FFF2-40B4-BE49-F238E27FC236}">
                <a16:creationId xmlns="" xmlns:a16="http://schemas.microsoft.com/office/drawing/2014/main" id="{05CBF76B-E7FA-4BF4-9517-1B1947946EED}"/>
              </a:ext>
            </a:extLst>
          </p:cNvPr>
          <p:cNvSpPr txBox="1"/>
          <p:nvPr/>
        </p:nvSpPr>
        <p:spPr>
          <a:xfrm>
            <a:off x="762000" y="11430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 xmlns:a16="http://schemas.microsoft.com/office/drawing/2014/main" id="{18ED4AB3-CD53-46B0-80A2-83BB459BF7FA}"/>
              </a:ext>
            </a:extLst>
          </p:cNvPr>
          <p:cNvPicPr/>
          <p:nvPr/>
        </p:nvPicPr>
        <p:blipFill>
          <a:blip r:embed="rId2" cstate="print"/>
          <a:stretch>
            <a:fillRect/>
          </a:stretch>
        </p:blipFill>
        <p:spPr>
          <a:xfrm>
            <a:off x="3962400" y="2895600"/>
            <a:ext cx="4505459" cy="2887603"/>
          </a:xfrm>
          <a:prstGeom prst="rect">
            <a:avLst/>
          </a:prstGeom>
        </p:spPr>
      </p:pic>
    </p:spTree>
    <p:extLst>
      <p:ext uri="{BB962C8B-B14F-4D97-AF65-F5344CB8AC3E}">
        <p14:creationId xmlns="" xmlns:p14="http://schemas.microsoft.com/office/powerpoint/2010/main" val="1237615533"/>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5AED6-3A6F-4A0A-9565-B50D7FB32D9C}"/>
              </a:ext>
            </a:extLst>
          </p:cNvPr>
          <p:cNvSpPr>
            <a:spLocks noGrp="1"/>
          </p:cNvSpPr>
          <p:nvPr>
            <p:ph type="title"/>
          </p:nvPr>
        </p:nvSpPr>
        <p:spPr>
          <a:xfrm>
            <a:off x="1066800" y="228600"/>
            <a:ext cx="7200900" cy="1142385"/>
          </a:xfrm>
        </p:spPr>
        <p:txBody>
          <a:bodyPr/>
          <a:lstStyle/>
          <a:p>
            <a:r>
              <a:rPr lang="en-MY" dirty="0"/>
              <a:t>Competency-Based Interview</a:t>
            </a:r>
          </a:p>
        </p:txBody>
      </p:sp>
      <p:sp>
        <p:nvSpPr>
          <p:cNvPr id="4" name="TextBox 3">
            <a:extLst>
              <a:ext uri="{FF2B5EF4-FFF2-40B4-BE49-F238E27FC236}">
                <a16:creationId xmlns=""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 xmlns:a16="http://schemas.microsoft.com/office/drawing/2014/main" val="3831551115"/>
                    </a:ext>
                  </a:extLst>
                </a:gridCol>
                <a:gridCol w="2994127">
                  <a:extLst>
                    <a:ext uri="{9D8B030D-6E8A-4147-A177-3AD203B41FA5}">
                      <a16:colId xmlns="" xmlns:a16="http://schemas.microsoft.com/office/drawing/2014/main" val="670222105"/>
                    </a:ext>
                  </a:extLst>
                </a:gridCol>
              </a:tblGrid>
              <a:tr h="556624">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Description</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tc>
                  <a:txBody>
                    <a:bodyPr/>
                    <a:lstStyle/>
                    <a:p>
                      <a:pPr>
                        <a:spcBef>
                          <a:spcPts val="55"/>
                        </a:spcBef>
                      </a:pPr>
                      <a:r>
                        <a:rPr lang="en-US" sz="1200" dirty="0">
                          <a:solidFill>
                            <a:schemeClr val="bg1"/>
                          </a:solidFill>
                          <a:effectLst/>
                        </a:rPr>
                        <a:t> </a:t>
                      </a:r>
                      <a:endParaRPr lang="en-MY" sz="1100" dirty="0">
                        <a:solidFill>
                          <a:schemeClr val="bg1"/>
                        </a:solidFill>
                        <a:effectLst/>
                      </a:endParaRPr>
                    </a:p>
                    <a:p>
                      <a:pPr marL="466725" marR="467995" algn="ctr">
                        <a:spcAft>
                          <a:spcPts val="0"/>
                        </a:spcAft>
                      </a:pPr>
                      <a:r>
                        <a:rPr lang="en-US" sz="1200" dirty="0">
                          <a:solidFill>
                            <a:schemeClr val="bg1"/>
                          </a:solidFill>
                          <a:effectLst/>
                        </a:rPr>
                        <a:t>Comments</a:t>
                      </a:r>
                      <a:endParaRPr lang="en-MY" sz="1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lumOff val="50000"/>
                      </a:schemeClr>
                    </a:solidFill>
                  </a:tcPr>
                </a:tc>
                <a:extLst>
                  <a:ext uri="{0D108BD9-81ED-4DB2-BD59-A6C34878D82A}">
                    <a16:rowId xmlns=""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548943725"/>
                  </a:ext>
                </a:extLst>
              </a:tr>
            </a:tbl>
          </a:graphicData>
        </a:graphic>
      </p:graphicFrame>
    </p:spTree>
    <p:extLst>
      <p:ext uri="{BB962C8B-B14F-4D97-AF65-F5344CB8AC3E}">
        <p14:creationId xmlns="" xmlns:p14="http://schemas.microsoft.com/office/powerpoint/2010/main" val="403807321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 xmlns:a16="http://schemas.microsoft.com/office/drawing/2014/main" id="{17100F92-F25D-454B-BCDD-28825A713AD4}"/>
              </a:ext>
            </a:extLst>
          </p:cNvPr>
          <p:cNvPicPr/>
          <p:nvPr/>
        </p:nvPicPr>
        <p:blipFill>
          <a:blip r:embed="rId2" cstate="print"/>
          <a:stretch>
            <a:fillRect/>
          </a:stretch>
        </p:blipFill>
        <p:spPr>
          <a:xfrm>
            <a:off x="1475656" y="1909545"/>
            <a:ext cx="5763343" cy="3957855"/>
          </a:xfrm>
          <a:prstGeom prst="rect">
            <a:avLst/>
          </a:prstGeom>
        </p:spPr>
      </p:pic>
    </p:spTree>
    <p:extLst>
      <p:ext uri="{BB962C8B-B14F-4D97-AF65-F5344CB8AC3E}">
        <p14:creationId xmlns="" xmlns:p14="http://schemas.microsoft.com/office/powerpoint/2010/main" val="1053745500"/>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14400" y="228600"/>
            <a:ext cx="7200900" cy="655639"/>
          </a:xfrm>
        </p:spPr>
        <p:txBody>
          <a:bodyPr/>
          <a:lstStyle/>
          <a:p>
            <a:r>
              <a:rPr lang="en-MY" dirty="0"/>
              <a:t>Structured Interview</a:t>
            </a:r>
          </a:p>
        </p:txBody>
      </p:sp>
      <p:graphicFrame>
        <p:nvGraphicFramePr>
          <p:cNvPr id="4" name="Table 3">
            <a:extLst>
              <a:ext uri="{FF2B5EF4-FFF2-40B4-BE49-F238E27FC236}">
                <a16:creationId xmlns="" xmlns:a16="http://schemas.microsoft.com/office/drawing/2014/main" id="{521CD5C1-665D-494E-8F5E-A8DEDD3A753B}"/>
              </a:ext>
            </a:extLst>
          </p:cNvPr>
          <p:cNvGraphicFramePr>
            <a:graphicFrameLocks noGrp="1"/>
          </p:cNvGraphicFramePr>
          <p:nvPr/>
        </p:nvGraphicFramePr>
        <p:xfrm>
          <a:off x="914400" y="1447800"/>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 xmlns:a16="http://schemas.microsoft.com/office/drawing/2014/main" val="1624867639"/>
                    </a:ext>
                  </a:extLst>
                </a:gridCol>
                <a:gridCol w="3606245">
                  <a:extLst>
                    <a:ext uri="{9D8B030D-6E8A-4147-A177-3AD203B41FA5}">
                      <a16:colId xmlns=""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425271561"/>
                  </a:ext>
                </a:extLst>
              </a:tr>
            </a:tbl>
          </a:graphicData>
        </a:graphic>
      </p:graphicFrame>
      <p:sp>
        <p:nvSpPr>
          <p:cNvPr id="5" name="TextBox 4">
            <a:extLst>
              <a:ext uri="{FF2B5EF4-FFF2-40B4-BE49-F238E27FC236}">
                <a16:creationId xmlns="" xmlns:a16="http://schemas.microsoft.com/office/drawing/2014/main" id="{68624226-BF3C-4E49-B9F7-A9654D647D84}"/>
              </a:ext>
            </a:extLst>
          </p:cNvPr>
          <p:cNvSpPr txBox="1"/>
          <p:nvPr/>
        </p:nvSpPr>
        <p:spPr>
          <a:xfrm>
            <a:off x="838200" y="4876800"/>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 xmlns:p14="http://schemas.microsoft.com/office/powerpoint/2010/main" val="307756914"/>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BE315-7975-46AB-9452-F61B4C4436CA}"/>
              </a:ext>
            </a:extLst>
          </p:cNvPr>
          <p:cNvSpPr>
            <a:spLocks noGrp="1"/>
          </p:cNvSpPr>
          <p:nvPr>
            <p:ph type="title"/>
          </p:nvPr>
        </p:nvSpPr>
        <p:spPr>
          <a:xfrm>
            <a:off x="990600" y="457200"/>
            <a:ext cx="7200900" cy="655639"/>
          </a:xfrm>
        </p:spPr>
        <p:txBody>
          <a:bodyPr/>
          <a:lstStyle/>
          <a:p>
            <a:r>
              <a:rPr lang="en-MY" dirty="0"/>
              <a:t>Realistic Job Previews</a:t>
            </a:r>
          </a:p>
        </p:txBody>
      </p:sp>
      <p:sp>
        <p:nvSpPr>
          <p:cNvPr id="4" name="TextBox 3">
            <a:extLst>
              <a:ext uri="{FF2B5EF4-FFF2-40B4-BE49-F238E27FC236}">
                <a16:creationId xmlns="" xmlns:a16="http://schemas.microsoft.com/office/drawing/2014/main" id="{4AFDE3B6-384B-4855-B88C-E68ADA587742}"/>
              </a:ext>
            </a:extLst>
          </p:cNvPr>
          <p:cNvSpPr txBox="1"/>
          <p:nvPr/>
        </p:nvSpPr>
        <p:spPr>
          <a:xfrm>
            <a:off x="685800" y="1295400"/>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 xmlns:p14="http://schemas.microsoft.com/office/powerpoint/2010/main" val="2582310217"/>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A27291-393A-48D2-AE08-9677E496AE88}"/>
              </a:ext>
            </a:extLst>
          </p:cNvPr>
          <p:cNvSpPr>
            <a:spLocks noGrp="1"/>
          </p:cNvSpPr>
          <p:nvPr>
            <p:ph type="title"/>
          </p:nvPr>
        </p:nvSpPr>
        <p:spPr>
          <a:xfrm>
            <a:off x="838200" y="304800"/>
            <a:ext cx="7200900" cy="655639"/>
          </a:xfrm>
        </p:spPr>
        <p:txBody>
          <a:bodyPr/>
          <a:lstStyle/>
          <a:p>
            <a:r>
              <a:rPr lang="en-MY" dirty="0"/>
              <a:t>Types of Realistic Job Previews</a:t>
            </a:r>
          </a:p>
        </p:txBody>
      </p:sp>
      <p:sp>
        <p:nvSpPr>
          <p:cNvPr id="4" name="TextBox 3">
            <a:extLst>
              <a:ext uri="{FF2B5EF4-FFF2-40B4-BE49-F238E27FC236}">
                <a16:creationId xmlns="" xmlns:a16="http://schemas.microsoft.com/office/drawing/2014/main" id="{A30E75EA-0DD5-4764-9EE0-88345656A3E3}"/>
              </a:ext>
            </a:extLst>
          </p:cNvPr>
          <p:cNvSpPr txBox="1"/>
          <p:nvPr/>
        </p:nvSpPr>
        <p:spPr>
          <a:xfrm>
            <a:off x="685800" y="12954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 xmlns:p14="http://schemas.microsoft.com/office/powerpoint/2010/main" val="1927330089"/>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990600" y="5334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32972561"/>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F9D35-5F5E-40D0-9029-29A2643247F8}"/>
              </a:ext>
            </a:extLst>
          </p:cNvPr>
          <p:cNvSpPr>
            <a:spLocks noGrp="1"/>
          </p:cNvSpPr>
          <p:nvPr>
            <p:ph type="title"/>
          </p:nvPr>
        </p:nvSpPr>
        <p:spPr>
          <a:xfrm>
            <a:off x="990600" y="304800"/>
            <a:ext cx="7200900" cy="731839"/>
          </a:xfrm>
        </p:spPr>
        <p:txBody>
          <a:bodyPr/>
          <a:lstStyle/>
          <a:p>
            <a:r>
              <a:rPr lang="en-MY" dirty="0"/>
              <a:t>Effective Change Management</a:t>
            </a:r>
          </a:p>
        </p:txBody>
      </p:sp>
      <p:pic>
        <p:nvPicPr>
          <p:cNvPr id="5" name="Picture 4">
            <a:extLst>
              <a:ext uri="{FF2B5EF4-FFF2-40B4-BE49-F238E27FC236}">
                <a16:creationId xmlns="" xmlns:a16="http://schemas.microsoft.com/office/drawing/2014/main" id="{0C5F54D6-8876-4236-9A51-CBFDFF981158}"/>
              </a:ext>
            </a:extLst>
          </p:cNvPr>
          <p:cNvPicPr>
            <a:picLocks noChangeAspect="1"/>
          </p:cNvPicPr>
          <p:nvPr/>
        </p:nvPicPr>
        <p:blipFill>
          <a:blip r:embed="rId2"/>
          <a:stretch>
            <a:fillRect/>
          </a:stretch>
        </p:blipFill>
        <p:spPr>
          <a:xfrm>
            <a:off x="1066800" y="1219200"/>
            <a:ext cx="7085242" cy="4909691"/>
          </a:xfrm>
          <a:prstGeom prst="rect">
            <a:avLst/>
          </a:prstGeom>
        </p:spPr>
      </p:pic>
    </p:spTree>
    <p:extLst>
      <p:ext uri="{BB962C8B-B14F-4D97-AF65-F5344CB8AC3E}">
        <p14:creationId xmlns="" xmlns:p14="http://schemas.microsoft.com/office/powerpoint/2010/main" val="237074255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 xmlns:a16="http://schemas.microsoft.com/office/drawing/2014/main"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 xmlns:a16="http://schemas.microsoft.com/office/drawing/2014/main"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 xmlns:p14="http://schemas.microsoft.com/office/powerpoint/2010/main" val="1781346089"/>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 xmlns:p14="http://schemas.microsoft.com/office/powerpoint/2010/main" val="2482742310"/>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 xmlns:p14="http://schemas.microsoft.com/office/powerpoint/2010/main" val="388674686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 xmlns:p14="http://schemas.microsoft.com/office/powerpoint/2010/main" val="622913538"/>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 xmlns:a16="http://schemas.microsoft.com/office/drawing/2014/main"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 xmlns:p14="http://schemas.microsoft.com/office/powerpoint/2010/main" val="154738156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 xmlns:p14="http://schemas.microsoft.com/office/powerpoint/2010/main" val="2129105581"/>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9D9B27-363A-4171-B282-D439DFDB5398}"/>
              </a:ext>
            </a:extLst>
          </p:cNvPr>
          <p:cNvSpPr>
            <a:spLocks noGrp="1"/>
          </p:cNvSpPr>
          <p:nvPr>
            <p:ph type="title"/>
          </p:nvPr>
        </p:nvSpPr>
        <p:spPr>
          <a:xfrm>
            <a:off x="1066800" y="228600"/>
            <a:ext cx="7200900" cy="503239"/>
          </a:xfrm>
        </p:spPr>
        <p:txBody>
          <a:bodyPr>
            <a:normAutofit/>
          </a:bodyPr>
          <a:lstStyle/>
          <a:p>
            <a:r>
              <a:rPr lang="en-MY" dirty="0"/>
              <a:t>Question #</a:t>
            </a:r>
          </a:p>
        </p:txBody>
      </p:sp>
      <p:sp>
        <p:nvSpPr>
          <p:cNvPr id="3" name="Content Placeholder 2">
            <a:extLst>
              <a:ext uri="{FF2B5EF4-FFF2-40B4-BE49-F238E27FC236}">
                <a16:creationId xmlns="" xmlns:a16="http://schemas.microsoft.com/office/drawing/2014/main" id="{6D7AFDAB-2301-4409-AAA8-8BC603CF8828}"/>
              </a:ext>
            </a:extLst>
          </p:cNvPr>
          <p:cNvSpPr>
            <a:spLocks noGrp="1"/>
          </p:cNvSpPr>
          <p:nvPr>
            <p:ph idx="1"/>
          </p:nvPr>
        </p:nvSpPr>
        <p:spPr>
          <a:xfrm>
            <a:off x="685800" y="990600"/>
            <a:ext cx="7924800" cy="5029199"/>
          </a:xfrm>
        </p:spPr>
        <p:txBody>
          <a:bodyPr>
            <a:normAutofit lnSpcReduction="10000"/>
          </a:bodyPr>
          <a:lstStyle/>
          <a:p>
            <a:pPr marL="0" indent="0">
              <a:buNone/>
            </a:pPr>
            <a:r>
              <a:rPr lang="en-MY" sz="24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400" dirty="0"/>
          </a:p>
          <a:p>
            <a:pPr marL="457200" indent="-457200">
              <a:buFont typeface="+mj-lt"/>
              <a:buAutoNum type="alphaUcPeriod"/>
            </a:pPr>
            <a:r>
              <a:rPr lang="en-MY" sz="2400" dirty="0"/>
              <a:t>Freezing	</a:t>
            </a:r>
          </a:p>
          <a:p>
            <a:pPr marL="457200" indent="-457200">
              <a:buFont typeface="+mj-lt"/>
              <a:buAutoNum type="alphaUcPeriod"/>
            </a:pPr>
            <a:r>
              <a:rPr lang="en-MY" sz="2400" dirty="0"/>
              <a:t>Norming	</a:t>
            </a:r>
          </a:p>
          <a:p>
            <a:pPr marL="457200" indent="-457200">
              <a:buFont typeface="+mj-lt"/>
              <a:buAutoNum type="alphaUcPeriod"/>
            </a:pPr>
            <a:r>
              <a:rPr lang="en-MY" sz="2400" dirty="0"/>
              <a:t>Change uncertainty	 </a:t>
            </a:r>
          </a:p>
          <a:p>
            <a:pPr marL="457200" indent="-457200">
              <a:buFont typeface="+mj-lt"/>
              <a:buAutoNum type="alphaUcPeriod"/>
            </a:pPr>
            <a:r>
              <a:rPr lang="en-MY" sz="2400" dirty="0"/>
              <a:t>Change avoidance</a:t>
            </a:r>
          </a:p>
          <a:p>
            <a:pPr marL="0" indent="0">
              <a:buNone/>
            </a:pPr>
            <a:endParaRPr lang="en-MY" sz="2000" dirty="0"/>
          </a:p>
        </p:txBody>
      </p:sp>
    </p:spTree>
    <p:extLst>
      <p:ext uri="{BB962C8B-B14F-4D97-AF65-F5344CB8AC3E}">
        <p14:creationId xmlns="" xmlns:p14="http://schemas.microsoft.com/office/powerpoint/2010/main" val="387274954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 xmlns:p14="http://schemas.microsoft.com/office/powerpoint/2010/main" val="4026843898"/>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3566</TotalTime>
  <Words>3075</Words>
  <Application>Microsoft Office PowerPoint</Application>
  <PresentationFormat>On-screen Show (4:3)</PresentationFormat>
  <Paragraphs>488</Paragraphs>
  <Slides>83</Slides>
  <Notes>5</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Diamond Grid 16x9</vt:lpstr>
      <vt:lpstr>STRATEGIC GLOBAL HUMAN RESOURCE- VI</vt:lpstr>
      <vt:lpstr>Slide 2</vt:lpstr>
      <vt:lpstr>Types of International Organization</vt:lpstr>
      <vt:lpstr>Balance in a transnational Approach</vt:lpstr>
      <vt:lpstr>From traditional to future HR</vt:lpstr>
      <vt:lpstr>The Dave Ulrich HR Role Model </vt:lpstr>
      <vt:lpstr>Selecting Tasks to be handled by a Shared Service Center</vt:lpstr>
      <vt:lpstr>Three Pillar Model of modern HR-Organization</vt:lpstr>
      <vt:lpstr>Outsourcing, Onshoring, Offshoring</vt:lpstr>
      <vt:lpstr>Prioritizing Tasks to be outsourced</vt:lpstr>
      <vt:lpstr>Alignment of Business Organization and HR Organization</vt:lpstr>
      <vt:lpstr>Alternative HR Structure</vt:lpstr>
      <vt:lpstr>HR Operating Model</vt:lpstr>
      <vt:lpstr>Benefits of HR Shared Service</vt:lpstr>
      <vt:lpstr>HR Planning</vt:lpstr>
      <vt:lpstr>Judgement Forecasting</vt:lpstr>
      <vt:lpstr>Delphi Forecasting </vt:lpstr>
      <vt:lpstr>Nominal Group Technique</vt:lpstr>
      <vt:lpstr>Question #</vt:lpstr>
      <vt:lpstr>Answer</vt:lpstr>
      <vt:lpstr>Slide 21</vt:lpstr>
      <vt:lpstr>HR Roles</vt:lpstr>
      <vt:lpstr>HR as Advisory role</vt:lpstr>
      <vt:lpstr>Service</vt:lpstr>
      <vt:lpstr>Control</vt:lpstr>
      <vt:lpstr>Modern HR roles</vt:lpstr>
      <vt:lpstr>Question #</vt:lpstr>
      <vt:lpstr>Answer #</vt:lpstr>
      <vt:lpstr>Performance Support</vt:lpstr>
      <vt:lpstr>Performance Management</vt:lpstr>
      <vt:lpstr>Ethics officer /Ombudsman</vt:lpstr>
      <vt:lpstr>Ombudsman</vt:lpstr>
      <vt:lpstr>Compliance Officer</vt:lpstr>
      <vt:lpstr>Communications</vt:lpstr>
      <vt:lpstr>Goal of HR</vt:lpstr>
      <vt:lpstr>Slide 36</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Question # </vt:lpstr>
      <vt:lpstr>Answer #</vt:lpstr>
      <vt:lpstr>Slide 53</vt:lpstr>
      <vt:lpstr>Selection</vt:lpstr>
      <vt:lpstr>Selection Risks</vt:lpstr>
      <vt:lpstr>Selection Process</vt:lpstr>
      <vt:lpstr>Selection Process</vt:lpstr>
      <vt:lpstr>Selection Process</vt:lpstr>
      <vt:lpstr>Slide 59</vt:lpstr>
      <vt:lpstr>Reliability and Validity of Selection Tools and Methods</vt:lpstr>
      <vt:lpstr>Reliability and Validity of Selection Tools and Methods</vt:lpstr>
      <vt:lpstr>Slide 62</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Slide 72</vt:lpstr>
      <vt:lpstr>Types of Change</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Slide 83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170</cp:revision>
  <cp:lastPrinted>1601-01-01T00:00:00Z</cp:lastPrinted>
  <dcterms:created xsi:type="dcterms:W3CDTF">2020-07-09T15:12:46Z</dcterms:created>
  <dcterms:modified xsi:type="dcterms:W3CDTF">2023-07-09T10:49:36Z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