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6"/>
  </p:notesMasterIdLst>
  <p:handoutMasterIdLst>
    <p:handoutMasterId r:id="rId77"/>
  </p:handoutMasterIdLst>
  <p:sldIdLst>
    <p:sldId id="256" r:id="rId2"/>
    <p:sldId id="553" r:id="rId3"/>
    <p:sldId id="554" r:id="rId4"/>
    <p:sldId id="555" r:id="rId5"/>
    <p:sldId id="556" r:id="rId6"/>
    <p:sldId id="557" r:id="rId7"/>
    <p:sldId id="558" r:id="rId8"/>
    <p:sldId id="559" r:id="rId9"/>
    <p:sldId id="560" r:id="rId10"/>
    <p:sldId id="561" r:id="rId11"/>
    <p:sldId id="562" r:id="rId12"/>
    <p:sldId id="563" r:id="rId13"/>
    <p:sldId id="564" r:id="rId14"/>
    <p:sldId id="565" r:id="rId15"/>
    <p:sldId id="566" r:id="rId16"/>
    <p:sldId id="567" r:id="rId17"/>
    <p:sldId id="568" r:id="rId18"/>
    <p:sldId id="569" r:id="rId19"/>
    <p:sldId id="570" r:id="rId20"/>
    <p:sldId id="571" r:id="rId21"/>
    <p:sldId id="572" r:id="rId22"/>
    <p:sldId id="573" r:id="rId23"/>
    <p:sldId id="574" r:id="rId24"/>
    <p:sldId id="575" r:id="rId25"/>
    <p:sldId id="576" r:id="rId26"/>
    <p:sldId id="600" r:id="rId27"/>
    <p:sldId id="603" r:id="rId28"/>
    <p:sldId id="604" r:id="rId29"/>
    <p:sldId id="605" r:id="rId30"/>
    <p:sldId id="606" r:id="rId31"/>
    <p:sldId id="607" r:id="rId32"/>
    <p:sldId id="608" r:id="rId33"/>
    <p:sldId id="609" r:id="rId34"/>
    <p:sldId id="610" r:id="rId35"/>
    <p:sldId id="611" r:id="rId36"/>
    <p:sldId id="612" r:id="rId37"/>
    <p:sldId id="613" r:id="rId38"/>
    <p:sldId id="614" r:id="rId39"/>
    <p:sldId id="615" r:id="rId40"/>
    <p:sldId id="616" r:id="rId41"/>
    <p:sldId id="617" r:id="rId42"/>
    <p:sldId id="618" r:id="rId43"/>
    <p:sldId id="619" r:id="rId44"/>
    <p:sldId id="620" r:id="rId45"/>
    <p:sldId id="621" r:id="rId46"/>
    <p:sldId id="622" r:id="rId47"/>
    <p:sldId id="623" r:id="rId48"/>
    <p:sldId id="624" r:id="rId49"/>
    <p:sldId id="625" r:id="rId50"/>
    <p:sldId id="626" r:id="rId51"/>
    <p:sldId id="627" r:id="rId52"/>
    <p:sldId id="628" r:id="rId53"/>
    <p:sldId id="629" r:id="rId54"/>
    <p:sldId id="630" r:id="rId55"/>
    <p:sldId id="631" r:id="rId56"/>
    <p:sldId id="601" r:id="rId57"/>
    <p:sldId id="577" r:id="rId58"/>
    <p:sldId id="578" r:id="rId59"/>
    <p:sldId id="602" r:id="rId60"/>
    <p:sldId id="586" r:id="rId61"/>
    <p:sldId id="587" r:id="rId62"/>
    <p:sldId id="588" r:id="rId63"/>
    <p:sldId id="589" r:id="rId64"/>
    <p:sldId id="590" r:id="rId65"/>
    <p:sldId id="593" r:id="rId66"/>
    <p:sldId id="594" r:id="rId67"/>
    <p:sldId id="595" r:id="rId68"/>
    <p:sldId id="596" r:id="rId69"/>
    <p:sldId id="597" r:id="rId70"/>
    <p:sldId id="598" r:id="rId71"/>
    <p:sldId id="599" r:id="rId72"/>
    <p:sldId id="591" r:id="rId73"/>
    <p:sldId id="592" r:id="rId74"/>
    <p:sldId id="276"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71BB7CA-33D9-441D-98B0-5DE14DD28FB1}" type="presOf" srcId="{105AED55-C37F-4AE7-8F33-8EFF97714D67}" destId="{FC5FFA81-F99B-41D8-BC14-EB8AA9D7CC3F}"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9E3BD23E-8CA2-45E9-BF1B-7EEB80A69CCA}" type="presOf" srcId="{B85FEDF3-DA8E-4794-9D94-AAC0E658C99A}" destId="{51D8D965-070E-4DB9-A346-4DAD53384971}"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FB16046-F437-47EC-A96F-77F62E6C2BA2}" type="presOf" srcId="{F645A397-1BC7-4CAC-A2A4-85788D2F932B}" destId="{739E1F90-ADFE-4E9B-A0BF-7744BF9E729D}" srcOrd="0" destOrd="0" presId="urn:microsoft.com/office/officeart/2005/8/layout/vList2"/>
    <dgm:cxn modelId="{4BA44AAC-43C6-489F-8749-81A5378D6103}" type="presOf" srcId="{A69B11E0-7CBA-40B7-990B-D2FD92EB30AD}" destId="{38152CB2-F494-4FA3-8E3C-895BA81B5F99}" srcOrd="0" destOrd="0" presId="urn:microsoft.com/office/officeart/2005/8/layout/vList2"/>
    <dgm:cxn modelId="{52F96FA9-35A5-4B94-A61C-DD5443143F85}" type="presOf" srcId="{C3F47E38-73FB-465A-A3BB-80A263C6146E}" destId="{ACCC2B7D-D531-43B7-BAB8-3C45A83A90E2}" srcOrd="0" destOrd="0" presId="urn:microsoft.com/office/officeart/2005/8/layout/vList2"/>
    <dgm:cxn modelId="{12F5F346-E6B5-473B-8947-D6E3D95E9B05}" type="presOf" srcId="{8B37B3B7-7C5E-4F07-A444-D4316DC3129F}" destId="{00B6D76A-692B-47D3-84DC-D8520E511704}"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9B3A845-92FE-40ED-AD52-593A453DA11C}" type="presOf" srcId="{703D4D02-5513-427D-B6E9-B2E187EE0C3A}" destId="{CC8763B3-4621-4666-B669-3C5BA2A30DBE}"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0D1BD4D2-2802-4653-B418-5372C85BB0BA}" type="presOf" srcId="{B784F38A-2CBF-4477-869E-CC822A9ECE1A}" destId="{8459D55B-5800-472A-BFA7-A7186D26AD4C}" srcOrd="0" destOrd="0" presId="urn:microsoft.com/office/officeart/2005/8/layout/vList2"/>
    <dgm:cxn modelId="{0063C989-96BB-4598-979D-92190ACC5600}" type="presOf" srcId="{CFDF7710-10AF-4C91-9622-4711AD4D1147}" destId="{E6BB2906-000C-4376-8DBB-E58B06080F00}"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AFFF6E75-2BED-4AE4-9BCF-EBD378143E31}" type="presParOf" srcId="{CC8763B3-4621-4666-B669-3C5BA2A30DBE}" destId="{8459D55B-5800-472A-BFA7-A7186D26AD4C}" srcOrd="0" destOrd="0" presId="urn:microsoft.com/office/officeart/2005/8/layout/vList2"/>
    <dgm:cxn modelId="{8527C320-0F0C-4CE1-A068-FB09B1EF1BC5}" type="presParOf" srcId="{CC8763B3-4621-4666-B669-3C5BA2A30DBE}" destId="{22F28D2E-7EC1-484C-A6C6-64A29DE0597D}" srcOrd="1" destOrd="0" presId="urn:microsoft.com/office/officeart/2005/8/layout/vList2"/>
    <dgm:cxn modelId="{5E6CFB92-9D35-4F16-AD63-53A9148D9666}" type="presParOf" srcId="{CC8763B3-4621-4666-B669-3C5BA2A30DBE}" destId="{E6BB2906-000C-4376-8DBB-E58B06080F00}" srcOrd="2" destOrd="0" presId="urn:microsoft.com/office/officeart/2005/8/layout/vList2"/>
    <dgm:cxn modelId="{4E2BFFD8-9804-4D4C-AAA2-EDBF8E5349E2}" type="presParOf" srcId="{CC8763B3-4621-4666-B669-3C5BA2A30DBE}" destId="{D23E205B-6B6F-4860-95EA-416FB3E1BC6B}" srcOrd="3" destOrd="0" presId="urn:microsoft.com/office/officeart/2005/8/layout/vList2"/>
    <dgm:cxn modelId="{69CDA3F1-A0DA-4E03-A01A-763FF74A5894}" type="presParOf" srcId="{CC8763B3-4621-4666-B669-3C5BA2A30DBE}" destId="{739E1F90-ADFE-4E9B-A0BF-7744BF9E729D}" srcOrd="4" destOrd="0" presId="urn:microsoft.com/office/officeart/2005/8/layout/vList2"/>
    <dgm:cxn modelId="{EA9D231F-8AE2-429A-92EE-9B2991DE7A20}" type="presParOf" srcId="{CC8763B3-4621-4666-B669-3C5BA2A30DBE}" destId="{DACC1BFB-F1C3-4947-A40B-43627C74668F}" srcOrd="5" destOrd="0" presId="urn:microsoft.com/office/officeart/2005/8/layout/vList2"/>
    <dgm:cxn modelId="{2C20078D-61DD-42BE-A249-96D69C2FF642}" type="presParOf" srcId="{CC8763B3-4621-4666-B669-3C5BA2A30DBE}" destId="{ACCC2B7D-D531-43B7-BAB8-3C45A83A90E2}" srcOrd="6" destOrd="0" presId="urn:microsoft.com/office/officeart/2005/8/layout/vList2"/>
    <dgm:cxn modelId="{0515F222-2902-43AF-90CD-33B0AAF91A04}" type="presParOf" srcId="{CC8763B3-4621-4666-B669-3C5BA2A30DBE}" destId="{6EA1F0BC-7803-47F5-BA2F-784F658870BB}" srcOrd="7" destOrd="0" presId="urn:microsoft.com/office/officeart/2005/8/layout/vList2"/>
    <dgm:cxn modelId="{9E162CE1-CEFD-4197-AA77-B56AD4FA4CC2}" type="presParOf" srcId="{CC8763B3-4621-4666-B669-3C5BA2A30DBE}" destId="{38152CB2-F494-4FA3-8E3C-895BA81B5F99}" srcOrd="8" destOrd="0" presId="urn:microsoft.com/office/officeart/2005/8/layout/vList2"/>
    <dgm:cxn modelId="{5CD5CB1D-8A4A-4F99-9969-419FEDEEB43A}" type="presParOf" srcId="{CC8763B3-4621-4666-B669-3C5BA2A30DBE}" destId="{2D170D00-C114-4130-B190-C046E23D2896}" srcOrd="9" destOrd="0" presId="urn:microsoft.com/office/officeart/2005/8/layout/vList2"/>
    <dgm:cxn modelId="{B3AD47BD-C24A-4762-9E55-73ABA829CB31}" type="presParOf" srcId="{CC8763B3-4621-4666-B669-3C5BA2A30DBE}" destId="{FC5FFA81-F99B-41D8-BC14-EB8AA9D7CC3F}" srcOrd="10" destOrd="0" presId="urn:microsoft.com/office/officeart/2005/8/layout/vList2"/>
    <dgm:cxn modelId="{8E8AB92E-6508-424F-B2BF-5875F159C51F}" type="presParOf" srcId="{CC8763B3-4621-4666-B669-3C5BA2A30DBE}" destId="{53E61A9B-B38A-42B8-8B0C-5FC942278280}" srcOrd="11" destOrd="0" presId="urn:microsoft.com/office/officeart/2005/8/layout/vList2"/>
    <dgm:cxn modelId="{58BAD6BA-903A-4E31-B324-BA6F749C557A}" type="presParOf" srcId="{CC8763B3-4621-4666-B669-3C5BA2A30DBE}" destId="{00B6D76A-692B-47D3-84DC-D8520E511704}" srcOrd="12" destOrd="0" presId="urn:microsoft.com/office/officeart/2005/8/layout/vList2"/>
    <dgm:cxn modelId="{2D70CE55-47F6-4C55-80AE-6C9CD293A818}" type="presParOf" srcId="{CC8763B3-4621-4666-B669-3C5BA2A30DBE}" destId="{33E78267-552A-4880-B162-3ABB0B183C68}" srcOrd="13" destOrd="0" presId="urn:microsoft.com/office/officeart/2005/8/layout/vList2"/>
    <dgm:cxn modelId="{B04A26DB-793E-48E6-8808-8F4257D24EBE}" type="presParOf" srcId="{CC8763B3-4621-4666-B669-3C5BA2A30DBE}" destId="{51D8D965-070E-4DB9-A346-4DAD53384971}"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E11EE9FE-0753-4A6A-A598-683C10E6ABCA}" type="presOf" srcId="{8B37B3B7-7C5E-4F07-A444-D4316DC3129F}" destId="{00B6D76A-692B-47D3-84DC-D8520E511704}"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0A3628C4-80AD-4C41-A9A9-9085C119B7A1}" type="presOf" srcId="{105AED55-C37F-4AE7-8F33-8EFF97714D67}" destId="{FC5FFA81-F99B-41D8-BC14-EB8AA9D7CC3F}"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E98233A0-B679-4182-BB78-E231DED4E1EE}" type="presOf" srcId="{C3F47E38-73FB-465A-A3BB-80A263C6146E}" destId="{ACCC2B7D-D531-43B7-BAB8-3C45A83A90E2}"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98C45AD3-F531-42D4-A260-AA6CAFAF729D}" type="presOf" srcId="{A69B11E0-7CBA-40B7-990B-D2FD92EB30AD}" destId="{38152CB2-F494-4FA3-8E3C-895BA81B5F99}"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48B1A73-8573-4412-B0CE-CD3799268AC2}" type="presOf" srcId="{B85FEDF3-DA8E-4794-9D94-AAC0E658C99A}" destId="{51D8D965-070E-4DB9-A346-4DAD53384971}"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FE075619-7965-4193-9E63-6FF131ADB1B1}"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A1834D9A-81D2-45C3-AB71-4E157CE41719}" type="presOf" srcId="{B784F38A-2CBF-4477-869E-CC822A9ECE1A}" destId="{8459D55B-5800-472A-BFA7-A7186D26AD4C}" srcOrd="0" destOrd="0" presId="urn:microsoft.com/office/officeart/2005/8/layout/vList2"/>
    <dgm:cxn modelId="{BC6087E0-F156-4136-970D-69F818E2E22D}" type="presOf" srcId="{CFDF7710-10AF-4C91-9622-4711AD4D1147}" destId="{E6BB2906-000C-4376-8DBB-E58B06080F00}" srcOrd="0" destOrd="0" presId="urn:microsoft.com/office/officeart/2005/8/layout/vList2"/>
    <dgm:cxn modelId="{FB3A8BBD-2AC9-4B92-8650-7E2E135FE846}" type="presOf" srcId="{F645A397-1BC7-4CAC-A2A4-85788D2F932B}" destId="{739E1F90-ADFE-4E9B-A0BF-7744BF9E729D}" srcOrd="0" destOrd="0" presId="urn:microsoft.com/office/officeart/2005/8/layout/vList2"/>
    <dgm:cxn modelId="{DDE12C99-C8E3-404C-9487-B1364384AFFB}" type="presParOf" srcId="{CC8763B3-4621-4666-B669-3C5BA2A30DBE}" destId="{8459D55B-5800-472A-BFA7-A7186D26AD4C}" srcOrd="0" destOrd="0" presId="urn:microsoft.com/office/officeart/2005/8/layout/vList2"/>
    <dgm:cxn modelId="{2F5FCD47-AB69-4821-BCE0-610D52156F80}" type="presParOf" srcId="{CC8763B3-4621-4666-B669-3C5BA2A30DBE}" destId="{22F28D2E-7EC1-484C-A6C6-64A29DE0597D}" srcOrd="1" destOrd="0" presId="urn:microsoft.com/office/officeart/2005/8/layout/vList2"/>
    <dgm:cxn modelId="{E90F66A7-2461-452C-B02F-149F02DBEF2D}" type="presParOf" srcId="{CC8763B3-4621-4666-B669-3C5BA2A30DBE}" destId="{E6BB2906-000C-4376-8DBB-E58B06080F00}" srcOrd="2" destOrd="0" presId="urn:microsoft.com/office/officeart/2005/8/layout/vList2"/>
    <dgm:cxn modelId="{0AB01B41-9129-45C7-80F7-9E1C4A3B9BB9}" type="presParOf" srcId="{CC8763B3-4621-4666-B669-3C5BA2A30DBE}" destId="{D23E205B-6B6F-4860-95EA-416FB3E1BC6B}" srcOrd="3" destOrd="0" presId="urn:microsoft.com/office/officeart/2005/8/layout/vList2"/>
    <dgm:cxn modelId="{DDD8ED3A-164F-47E2-BB68-74AA156CEBA8}" type="presParOf" srcId="{CC8763B3-4621-4666-B669-3C5BA2A30DBE}" destId="{739E1F90-ADFE-4E9B-A0BF-7744BF9E729D}" srcOrd="4" destOrd="0" presId="urn:microsoft.com/office/officeart/2005/8/layout/vList2"/>
    <dgm:cxn modelId="{0E2E169C-950E-4BF9-92B5-DC20388FF2C9}" type="presParOf" srcId="{CC8763B3-4621-4666-B669-3C5BA2A30DBE}" destId="{DACC1BFB-F1C3-4947-A40B-43627C74668F}" srcOrd="5" destOrd="0" presId="urn:microsoft.com/office/officeart/2005/8/layout/vList2"/>
    <dgm:cxn modelId="{E6CC4405-9B6A-417C-A9DF-6A75F8EE232C}" type="presParOf" srcId="{CC8763B3-4621-4666-B669-3C5BA2A30DBE}" destId="{ACCC2B7D-D531-43B7-BAB8-3C45A83A90E2}" srcOrd="6" destOrd="0" presId="urn:microsoft.com/office/officeart/2005/8/layout/vList2"/>
    <dgm:cxn modelId="{6231A60C-B17B-4BFF-A18C-8B2811FF1A28}" type="presParOf" srcId="{CC8763B3-4621-4666-B669-3C5BA2A30DBE}" destId="{6EA1F0BC-7803-47F5-BA2F-784F658870BB}" srcOrd="7" destOrd="0" presId="urn:microsoft.com/office/officeart/2005/8/layout/vList2"/>
    <dgm:cxn modelId="{1300ED31-C643-4E68-9020-19F6BDEE7D8B}" type="presParOf" srcId="{CC8763B3-4621-4666-B669-3C5BA2A30DBE}" destId="{38152CB2-F494-4FA3-8E3C-895BA81B5F99}" srcOrd="8" destOrd="0" presId="urn:microsoft.com/office/officeart/2005/8/layout/vList2"/>
    <dgm:cxn modelId="{521E2ABF-8C7C-4A1C-B56C-EBB435C632C7}" type="presParOf" srcId="{CC8763B3-4621-4666-B669-3C5BA2A30DBE}" destId="{2D170D00-C114-4130-B190-C046E23D2896}" srcOrd="9" destOrd="0" presId="urn:microsoft.com/office/officeart/2005/8/layout/vList2"/>
    <dgm:cxn modelId="{0FB1C95B-DB2A-4AF1-A7ED-E1F1878536E0}" type="presParOf" srcId="{CC8763B3-4621-4666-B669-3C5BA2A30DBE}" destId="{FC5FFA81-F99B-41D8-BC14-EB8AA9D7CC3F}" srcOrd="10" destOrd="0" presId="urn:microsoft.com/office/officeart/2005/8/layout/vList2"/>
    <dgm:cxn modelId="{DD5EEEBF-6E29-426C-AEC0-6ACD67DC90FB}" type="presParOf" srcId="{CC8763B3-4621-4666-B669-3C5BA2A30DBE}" destId="{53E61A9B-B38A-42B8-8B0C-5FC942278280}" srcOrd="11" destOrd="0" presId="urn:microsoft.com/office/officeart/2005/8/layout/vList2"/>
    <dgm:cxn modelId="{FF6FA210-3220-496E-B4A3-EE18FDE716A1}" type="presParOf" srcId="{CC8763B3-4621-4666-B669-3C5BA2A30DBE}" destId="{00B6D76A-692B-47D3-84DC-D8520E511704}" srcOrd="12" destOrd="0" presId="urn:microsoft.com/office/officeart/2005/8/layout/vList2"/>
    <dgm:cxn modelId="{08383043-402F-43CD-8401-835258151A00}" type="presParOf" srcId="{CC8763B3-4621-4666-B669-3C5BA2A30DBE}" destId="{33E78267-552A-4880-B162-3ABB0B183C68}" srcOrd="13" destOrd="0" presId="urn:microsoft.com/office/officeart/2005/8/layout/vList2"/>
    <dgm:cxn modelId="{ABC02F10-2BC7-4E87-9C11-3E73106A4519}" type="presParOf" srcId="{CC8763B3-4621-4666-B669-3C5BA2A30DBE}" destId="{51D8D965-070E-4DB9-A346-4DAD53384971}"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88F62CB4-D172-4901-923F-16744D0736DD}" type="presOf" srcId="{B85FEDF3-DA8E-4794-9D94-AAC0E658C99A}" destId="{51D8D965-070E-4DB9-A346-4DAD53384971}"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EDF8977C-D27A-4C59-9E1E-C09830A79A1A}" type="presOf" srcId="{8B37B3B7-7C5E-4F07-A444-D4316DC3129F}" destId="{00B6D76A-692B-47D3-84DC-D8520E511704}"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64A8872-5149-4107-933B-6B07F36A940A}" type="presOf" srcId="{C3F47E38-73FB-465A-A3BB-80A263C6146E}" destId="{ACCC2B7D-D531-43B7-BAB8-3C45A83A90E2}" srcOrd="0" destOrd="0" presId="urn:microsoft.com/office/officeart/2005/8/layout/vList2"/>
    <dgm:cxn modelId="{BCD1988A-5232-4048-89F1-D3CB8B5CE9EC}"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7D1BC312-1892-4F21-A757-C5795F1840EC}" type="presOf" srcId="{703D4D02-5513-427D-B6E9-B2E187EE0C3A}" destId="{CC8763B3-4621-4666-B669-3C5BA2A30DBE}"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8C92F371-E5F2-419A-9E74-8CD016740E89}" type="presOf" srcId="{105AED55-C37F-4AE7-8F33-8EFF97714D67}" destId="{FC5FFA81-F99B-41D8-BC14-EB8AA9D7CC3F}" srcOrd="0" destOrd="0" presId="urn:microsoft.com/office/officeart/2005/8/layout/vList2"/>
    <dgm:cxn modelId="{022C5058-08C8-4641-8859-6C31C0DD74FB}" type="presOf" srcId="{A69B11E0-7CBA-40B7-990B-D2FD92EB30AD}" destId="{38152CB2-F494-4FA3-8E3C-895BA81B5F99}" srcOrd="0" destOrd="0" presId="urn:microsoft.com/office/officeart/2005/8/layout/vList2"/>
    <dgm:cxn modelId="{90153D3C-B23F-4D5A-BB98-2C6CF9C76E41}" type="presOf" srcId="{F645A397-1BC7-4CAC-A2A4-85788D2F932B}" destId="{739E1F90-ADFE-4E9B-A0BF-7744BF9E729D}"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606DF30E-EC7A-4228-B4D7-A6D699862BBB}" type="presOf" srcId="{CFDF7710-10AF-4C91-9622-4711AD4D1147}" destId="{E6BB2906-000C-4376-8DBB-E58B06080F00}" srcOrd="0" destOrd="0" presId="urn:microsoft.com/office/officeart/2005/8/layout/vList2"/>
    <dgm:cxn modelId="{0FB67ACF-D407-4200-BA17-76B4F2D522C1}" type="presParOf" srcId="{CC8763B3-4621-4666-B669-3C5BA2A30DBE}" destId="{8459D55B-5800-472A-BFA7-A7186D26AD4C}" srcOrd="0" destOrd="0" presId="urn:microsoft.com/office/officeart/2005/8/layout/vList2"/>
    <dgm:cxn modelId="{9A1D2E0D-1188-4CD8-AB98-E6702FF29FCD}" type="presParOf" srcId="{CC8763B3-4621-4666-B669-3C5BA2A30DBE}" destId="{22F28D2E-7EC1-484C-A6C6-64A29DE0597D}" srcOrd="1" destOrd="0" presId="urn:microsoft.com/office/officeart/2005/8/layout/vList2"/>
    <dgm:cxn modelId="{7CB76A43-07FE-47F5-9528-4BD47A9AF11C}" type="presParOf" srcId="{CC8763B3-4621-4666-B669-3C5BA2A30DBE}" destId="{E6BB2906-000C-4376-8DBB-E58B06080F00}" srcOrd="2" destOrd="0" presId="urn:microsoft.com/office/officeart/2005/8/layout/vList2"/>
    <dgm:cxn modelId="{3DC6CF6B-80B0-4AD1-AAFA-92D9B78BC270}" type="presParOf" srcId="{CC8763B3-4621-4666-B669-3C5BA2A30DBE}" destId="{D23E205B-6B6F-4860-95EA-416FB3E1BC6B}" srcOrd="3" destOrd="0" presId="urn:microsoft.com/office/officeart/2005/8/layout/vList2"/>
    <dgm:cxn modelId="{B4F4CED1-AB13-4BE3-BD4B-803F569B5F2B}" type="presParOf" srcId="{CC8763B3-4621-4666-B669-3C5BA2A30DBE}" destId="{739E1F90-ADFE-4E9B-A0BF-7744BF9E729D}" srcOrd="4" destOrd="0" presId="urn:microsoft.com/office/officeart/2005/8/layout/vList2"/>
    <dgm:cxn modelId="{6009B3AC-BB76-4544-9BEA-A0E51E6FE929}" type="presParOf" srcId="{CC8763B3-4621-4666-B669-3C5BA2A30DBE}" destId="{DACC1BFB-F1C3-4947-A40B-43627C74668F}" srcOrd="5" destOrd="0" presId="urn:microsoft.com/office/officeart/2005/8/layout/vList2"/>
    <dgm:cxn modelId="{8D817BA2-87A7-4099-83E9-B8DE33282796}" type="presParOf" srcId="{CC8763B3-4621-4666-B669-3C5BA2A30DBE}" destId="{ACCC2B7D-D531-43B7-BAB8-3C45A83A90E2}" srcOrd="6" destOrd="0" presId="urn:microsoft.com/office/officeart/2005/8/layout/vList2"/>
    <dgm:cxn modelId="{66C7892F-D430-4A42-B4E0-183B6FC27824}" type="presParOf" srcId="{CC8763B3-4621-4666-B669-3C5BA2A30DBE}" destId="{6EA1F0BC-7803-47F5-BA2F-784F658870BB}" srcOrd="7" destOrd="0" presId="urn:microsoft.com/office/officeart/2005/8/layout/vList2"/>
    <dgm:cxn modelId="{FAA634D9-2987-463C-8488-137896E3AFC0}" type="presParOf" srcId="{CC8763B3-4621-4666-B669-3C5BA2A30DBE}" destId="{38152CB2-F494-4FA3-8E3C-895BA81B5F99}" srcOrd="8" destOrd="0" presId="urn:microsoft.com/office/officeart/2005/8/layout/vList2"/>
    <dgm:cxn modelId="{405B911B-A9EE-47E3-8B46-437AE2CAC76A}" type="presParOf" srcId="{CC8763B3-4621-4666-B669-3C5BA2A30DBE}" destId="{2D170D00-C114-4130-B190-C046E23D2896}" srcOrd="9" destOrd="0" presId="urn:microsoft.com/office/officeart/2005/8/layout/vList2"/>
    <dgm:cxn modelId="{F694F4C6-FD98-4AAA-BA70-5250ED3218F5}" type="presParOf" srcId="{CC8763B3-4621-4666-B669-3C5BA2A30DBE}" destId="{FC5FFA81-F99B-41D8-BC14-EB8AA9D7CC3F}" srcOrd="10" destOrd="0" presId="urn:microsoft.com/office/officeart/2005/8/layout/vList2"/>
    <dgm:cxn modelId="{6B8B1370-D657-4D3B-96E8-0FC944C82A96}" type="presParOf" srcId="{CC8763B3-4621-4666-B669-3C5BA2A30DBE}" destId="{53E61A9B-B38A-42B8-8B0C-5FC942278280}" srcOrd="11" destOrd="0" presId="urn:microsoft.com/office/officeart/2005/8/layout/vList2"/>
    <dgm:cxn modelId="{4AE05F5F-B2E4-4674-833E-E9B44F3CA2BD}" type="presParOf" srcId="{CC8763B3-4621-4666-B669-3C5BA2A30DBE}" destId="{00B6D76A-692B-47D3-84DC-D8520E511704}" srcOrd="12" destOrd="0" presId="urn:microsoft.com/office/officeart/2005/8/layout/vList2"/>
    <dgm:cxn modelId="{E1B91836-FAB9-465D-A88E-D791E779878F}" type="presParOf" srcId="{CC8763B3-4621-4666-B669-3C5BA2A30DBE}" destId="{33E78267-552A-4880-B162-3ABB0B183C68}" srcOrd="13" destOrd="0" presId="urn:microsoft.com/office/officeart/2005/8/layout/vList2"/>
    <dgm:cxn modelId="{F3331E88-1B36-460A-BD42-42AF373CB16F}" type="presParOf" srcId="{CC8763B3-4621-4666-B669-3C5BA2A30DBE}" destId="{51D8D965-070E-4DB9-A346-4DAD53384971}"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pt>
    <dgm:pt modelId="{E068EDF2-A48D-4B08-BF57-61A32D9EF076}" type="sibTrans" cxnId="{9FDE347E-A1AD-4E18-A4A8-14C143AF41BD}">
      <dgm:prSet/>
      <dgm:spPr/>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pt>
    <dgm:pt modelId="{C32BB9B6-1B06-4EBE-B9D9-3FB90D87F44D}" type="sibTrans" cxnId="{E4640022-A012-46B5-AF30-23CDA5A7B517}">
      <dgm:prSet/>
      <dgm:spPr/>
    </dgm:pt>
    <dgm:pt modelId="{8B37B3B7-7C5E-4F07-A444-D4316DC3129F}">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rgbClr val="000000"/>
            </a:solidFill>
            <a:latin typeface="Arial"/>
            <a:ea typeface="+mn-ea"/>
            <a:cs typeface="+mn-cs"/>
          </a:endParaRPr>
        </a:p>
      </dgm:t>
    </dgm:pt>
    <dgm:pt modelId="{C6F77DF1-C986-4A75-AEE5-055B054E86D0}" type="parTrans" cxnId="{EEC823FC-B867-4655-B6C4-F1CD006135BA}">
      <dgm:prSet/>
      <dgm:spPr/>
    </dgm:pt>
    <dgm:pt modelId="{5DA9C287-7D8B-4DB1-BD6F-168377ABEF28}" type="sibTrans" cxnId="{EEC823FC-B867-4655-B6C4-F1CD006135BA}">
      <dgm:prSet/>
      <dgm:spPr/>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pt>
    <dgm:pt modelId="{0CB1A2CD-3280-417C-B9F9-B52D3F24F0B3}" type="sibTrans" cxnId="{CC731F63-9092-413F-8577-B23227E56D3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71EC52DF-40CE-48D2-AFEC-40620E859361}" type="presOf" srcId="{CFDF7710-10AF-4C91-9622-4711AD4D1147}" destId="{E6BB2906-000C-4376-8DBB-E58B06080F00}" srcOrd="0" destOrd="0" presId="urn:microsoft.com/office/officeart/2005/8/layout/vList2"/>
    <dgm:cxn modelId="{194AA04D-65A7-4F12-8579-C10A139551CE}" type="presOf" srcId="{A69B11E0-7CBA-40B7-990B-D2FD92EB30AD}" destId="{38152CB2-F494-4FA3-8E3C-895BA81B5F99}" srcOrd="0" destOrd="0" presId="urn:microsoft.com/office/officeart/2005/8/layout/vList2"/>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73DB7A68-2597-48C8-B083-7C91523CF9A6}" type="presOf" srcId="{B784F38A-2CBF-4477-869E-CC822A9ECE1A}" destId="{8459D55B-5800-472A-BFA7-A7186D26AD4C}"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E89B4030-FB35-4E00-A912-E7E8BBFF567B}" type="presOf" srcId="{B85FEDF3-DA8E-4794-9D94-AAC0E658C99A}" destId="{51D8D965-070E-4DB9-A346-4DAD53384971}" srcOrd="0" destOrd="0" presId="urn:microsoft.com/office/officeart/2005/8/layout/vList2"/>
    <dgm:cxn modelId="{3D749E5F-509E-4AB9-94F2-FE11F620A5EF}" type="presOf" srcId="{C3F47E38-73FB-465A-A3BB-80A263C6146E}" destId="{ACCC2B7D-D531-43B7-BAB8-3C45A83A90E2}"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0D9247FD-36F4-46E5-B8CD-749D401D8BB7}" type="presOf" srcId="{8B37B3B7-7C5E-4F07-A444-D4316DC3129F}" destId="{00B6D76A-692B-47D3-84DC-D8520E511704}"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5429BF8B-3F88-49F9-AB16-224A8AE7102F}" type="presOf" srcId="{105AED55-C37F-4AE7-8F33-8EFF97714D67}" destId="{FC5FFA81-F99B-41D8-BC14-EB8AA9D7CC3F}" srcOrd="0" destOrd="0" presId="urn:microsoft.com/office/officeart/2005/8/layout/vList2"/>
    <dgm:cxn modelId="{9FD25973-09B7-4E11-A535-D5617A49CCDC}" type="presOf" srcId="{F645A397-1BC7-4CAC-A2A4-85788D2F932B}" destId="{739E1F90-ADFE-4E9B-A0BF-7744BF9E729D}" srcOrd="0" destOrd="0" presId="urn:microsoft.com/office/officeart/2005/8/layout/vList2"/>
    <dgm:cxn modelId="{9E0B7BB2-A594-4EF2-98C4-004B24764A68}" type="presOf" srcId="{703D4D02-5513-427D-B6E9-B2E187EE0C3A}" destId="{CC8763B3-4621-4666-B669-3C5BA2A30DBE}"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CC9C246B-9A4F-404D-AED4-28F31098B32F}" type="presParOf" srcId="{CC8763B3-4621-4666-B669-3C5BA2A30DBE}" destId="{8459D55B-5800-472A-BFA7-A7186D26AD4C}" srcOrd="0" destOrd="0" presId="urn:microsoft.com/office/officeart/2005/8/layout/vList2"/>
    <dgm:cxn modelId="{D42CECAD-D818-4F5B-9642-CE6FA2C839D4}" type="presParOf" srcId="{CC8763B3-4621-4666-B669-3C5BA2A30DBE}" destId="{22F28D2E-7EC1-484C-A6C6-64A29DE0597D}" srcOrd="1" destOrd="0" presId="urn:microsoft.com/office/officeart/2005/8/layout/vList2"/>
    <dgm:cxn modelId="{D2DE2BFA-59BC-420A-94C2-1677F6C3DC46}" type="presParOf" srcId="{CC8763B3-4621-4666-B669-3C5BA2A30DBE}" destId="{E6BB2906-000C-4376-8DBB-E58B06080F00}" srcOrd="2" destOrd="0" presId="urn:microsoft.com/office/officeart/2005/8/layout/vList2"/>
    <dgm:cxn modelId="{C4B38B72-F601-4A2A-AE42-E36D431E7564}" type="presParOf" srcId="{CC8763B3-4621-4666-B669-3C5BA2A30DBE}" destId="{D23E205B-6B6F-4860-95EA-416FB3E1BC6B}" srcOrd="3" destOrd="0" presId="urn:microsoft.com/office/officeart/2005/8/layout/vList2"/>
    <dgm:cxn modelId="{0BE3F1D4-3790-4A22-B882-14F5D9AAA7AD}" type="presParOf" srcId="{CC8763B3-4621-4666-B669-3C5BA2A30DBE}" destId="{739E1F90-ADFE-4E9B-A0BF-7744BF9E729D}" srcOrd="4" destOrd="0" presId="urn:microsoft.com/office/officeart/2005/8/layout/vList2"/>
    <dgm:cxn modelId="{D7CF8F60-DBA0-4418-8E2B-B62C41DD66EC}" type="presParOf" srcId="{CC8763B3-4621-4666-B669-3C5BA2A30DBE}" destId="{DACC1BFB-F1C3-4947-A40B-43627C74668F}" srcOrd="5" destOrd="0" presId="urn:microsoft.com/office/officeart/2005/8/layout/vList2"/>
    <dgm:cxn modelId="{A433DE09-2887-4378-88DA-6EE634CD153B}" type="presParOf" srcId="{CC8763B3-4621-4666-B669-3C5BA2A30DBE}" destId="{ACCC2B7D-D531-43B7-BAB8-3C45A83A90E2}" srcOrd="6" destOrd="0" presId="urn:microsoft.com/office/officeart/2005/8/layout/vList2"/>
    <dgm:cxn modelId="{79537A7C-3F5F-4F62-84BE-E7F0B1D25C84}" type="presParOf" srcId="{CC8763B3-4621-4666-B669-3C5BA2A30DBE}" destId="{6EA1F0BC-7803-47F5-BA2F-784F658870BB}" srcOrd="7" destOrd="0" presId="urn:microsoft.com/office/officeart/2005/8/layout/vList2"/>
    <dgm:cxn modelId="{C548C49A-AF45-4863-87F6-DD60BDBB2189}" type="presParOf" srcId="{CC8763B3-4621-4666-B669-3C5BA2A30DBE}" destId="{38152CB2-F494-4FA3-8E3C-895BA81B5F99}" srcOrd="8" destOrd="0" presId="urn:microsoft.com/office/officeart/2005/8/layout/vList2"/>
    <dgm:cxn modelId="{8B2AE0AE-B542-4DA4-9A8D-38ACC41EAE7F}" type="presParOf" srcId="{CC8763B3-4621-4666-B669-3C5BA2A30DBE}" destId="{2D170D00-C114-4130-B190-C046E23D2896}" srcOrd="9" destOrd="0" presId="urn:microsoft.com/office/officeart/2005/8/layout/vList2"/>
    <dgm:cxn modelId="{DE68B153-449D-4BC6-9CE2-EF2E8B6C179D}" type="presParOf" srcId="{CC8763B3-4621-4666-B669-3C5BA2A30DBE}" destId="{FC5FFA81-F99B-41D8-BC14-EB8AA9D7CC3F}" srcOrd="10" destOrd="0" presId="urn:microsoft.com/office/officeart/2005/8/layout/vList2"/>
    <dgm:cxn modelId="{97542F46-9656-43A2-ACF3-C21EE7C30347}" type="presParOf" srcId="{CC8763B3-4621-4666-B669-3C5BA2A30DBE}" destId="{53E61A9B-B38A-42B8-8B0C-5FC942278280}" srcOrd="11" destOrd="0" presId="urn:microsoft.com/office/officeart/2005/8/layout/vList2"/>
    <dgm:cxn modelId="{CE055DDB-9E70-46B0-A969-572DFEB77E1A}" type="presParOf" srcId="{CC8763B3-4621-4666-B669-3C5BA2A30DBE}" destId="{00B6D76A-692B-47D3-84DC-D8520E511704}" srcOrd="12" destOrd="0" presId="urn:microsoft.com/office/officeart/2005/8/layout/vList2"/>
    <dgm:cxn modelId="{8FBEE4B7-E8AA-4852-8632-8F7062D9FE09}" type="presParOf" srcId="{CC8763B3-4621-4666-B669-3C5BA2A30DBE}" destId="{33E78267-552A-4880-B162-3ABB0B183C68}" srcOrd="13" destOrd="0" presId="urn:microsoft.com/office/officeart/2005/8/layout/vList2"/>
    <dgm:cxn modelId="{96E93D38-AA68-422B-AE77-9AD03269F64E}" type="presParOf" srcId="{CC8763B3-4621-4666-B669-3C5BA2A30DBE}" destId="{51D8D965-070E-4DB9-A346-4DAD53384971}"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latin typeface="Arial"/>
              <a:ea typeface="+mn-ea"/>
              <a:cs typeface="+mn-cs"/>
            </a:rPr>
            <a:t>HR Structural Alternatives</a:t>
          </a:r>
          <a:endParaRPr lang="en-MY" sz="2700" kern="1200" dirty="0">
            <a:solidFill>
              <a:schemeClr val="bg1"/>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chemeClr val="tx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26812338-E8C3-4F73-8CAD-71B2B46FC674}" type="presOf" srcId="{105AED55-C37F-4AE7-8F33-8EFF97714D67}" destId="{FC5FFA81-F99B-41D8-BC14-EB8AA9D7CC3F}" srcOrd="0" destOrd="0" presId="urn:microsoft.com/office/officeart/2005/8/layout/vList2"/>
    <dgm:cxn modelId="{EEC823FC-B867-4655-B6C4-F1CD006135BA}" srcId="{703D4D02-5513-427D-B6E9-B2E187EE0C3A}" destId="{8B37B3B7-7C5E-4F07-A444-D4316DC3129F}" srcOrd="6" destOrd="0" parTransId="{C6F77DF1-C986-4A75-AEE5-055B054E86D0}" sibTransId="{5DA9C287-7D8B-4DB1-BD6F-168377ABEF28}"/>
    <dgm:cxn modelId="{62FCB095-F5CE-4A62-B726-63B8E3430A6D}" type="presOf" srcId="{F645A397-1BC7-4CAC-A2A4-85788D2F932B}" destId="{739E1F90-ADFE-4E9B-A0BF-7744BF9E729D}" srcOrd="0" destOrd="0" presId="urn:microsoft.com/office/officeart/2005/8/layout/vList2"/>
    <dgm:cxn modelId="{C797B6AB-38D4-424F-A8AD-B7F7B73329A1}" type="presOf" srcId="{B784F38A-2CBF-4477-869E-CC822A9ECE1A}" destId="{8459D55B-5800-472A-BFA7-A7186D26AD4C}" srcOrd="0" destOrd="0" presId="urn:microsoft.com/office/officeart/2005/8/layout/vList2"/>
    <dgm:cxn modelId="{FDB480BD-BAF0-4B51-9080-800EC5DA6D9A}" type="presOf" srcId="{CFDF7710-10AF-4C91-9622-4711AD4D1147}" destId="{E6BB2906-000C-4376-8DBB-E58B06080F00}"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064933C4-EA99-46E0-B8E5-9CCB37696D4B}" type="presOf" srcId="{8B37B3B7-7C5E-4F07-A444-D4316DC3129F}" destId="{00B6D76A-692B-47D3-84DC-D8520E511704}"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9706FF28-380F-486E-9142-7A1DD8E87312}" type="presOf" srcId="{703D4D02-5513-427D-B6E9-B2E187EE0C3A}" destId="{CC8763B3-4621-4666-B669-3C5BA2A30DBE}" srcOrd="0" destOrd="0" presId="urn:microsoft.com/office/officeart/2005/8/layout/vList2"/>
    <dgm:cxn modelId="{D081D92A-C0B3-4655-9DCE-A466B2684A53}" type="presOf" srcId="{A69B11E0-7CBA-40B7-990B-D2FD92EB30AD}" destId="{38152CB2-F494-4FA3-8E3C-895BA81B5F99}" srcOrd="0" destOrd="0" presId="urn:microsoft.com/office/officeart/2005/8/layout/vList2"/>
    <dgm:cxn modelId="{4EA059B4-B301-42DF-8C91-F96BAE520E81}" type="presOf" srcId="{B85FEDF3-DA8E-4794-9D94-AAC0E658C99A}" destId="{51D8D965-070E-4DB9-A346-4DAD53384971}" srcOrd="0" destOrd="0" presId="urn:microsoft.com/office/officeart/2005/8/layout/vList2"/>
    <dgm:cxn modelId="{9B251767-2032-492E-A07C-DF3208702111}" srcId="{703D4D02-5513-427D-B6E9-B2E187EE0C3A}" destId="{F645A397-1BC7-4CAC-A2A4-85788D2F932B}" srcOrd="2" destOrd="0" parTransId="{EC44992D-1D1E-42C5-B8A2-A1EC976B84DA}" sibTransId="{6427C212-D076-41B1-81CD-970926BD9B18}"/>
    <dgm:cxn modelId="{209BB3EB-978A-4A31-8D30-E17E711FD36F}" type="presOf" srcId="{C3F47E38-73FB-465A-A3BB-80A263C6146E}" destId="{ACCC2B7D-D531-43B7-BAB8-3C45A83A90E2}" srcOrd="0" destOrd="0" presId="urn:microsoft.com/office/officeart/2005/8/layout/vList2"/>
    <dgm:cxn modelId="{E1856782-ABFC-44AD-8F2D-0542657E12F1}" type="presParOf" srcId="{CC8763B3-4621-4666-B669-3C5BA2A30DBE}" destId="{8459D55B-5800-472A-BFA7-A7186D26AD4C}" srcOrd="0" destOrd="0" presId="urn:microsoft.com/office/officeart/2005/8/layout/vList2"/>
    <dgm:cxn modelId="{8CF699F4-D776-474C-BE29-819649466753}" type="presParOf" srcId="{CC8763B3-4621-4666-B669-3C5BA2A30DBE}" destId="{22F28D2E-7EC1-484C-A6C6-64A29DE0597D}" srcOrd="1" destOrd="0" presId="urn:microsoft.com/office/officeart/2005/8/layout/vList2"/>
    <dgm:cxn modelId="{C018F4B1-74BD-4016-B56B-BFA11F0593B4}" type="presParOf" srcId="{CC8763B3-4621-4666-B669-3C5BA2A30DBE}" destId="{E6BB2906-000C-4376-8DBB-E58B06080F00}" srcOrd="2" destOrd="0" presId="urn:microsoft.com/office/officeart/2005/8/layout/vList2"/>
    <dgm:cxn modelId="{092258FD-5F37-4C5A-BA72-D17BB6CFEDCD}" type="presParOf" srcId="{CC8763B3-4621-4666-B669-3C5BA2A30DBE}" destId="{D23E205B-6B6F-4860-95EA-416FB3E1BC6B}" srcOrd="3" destOrd="0" presId="urn:microsoft.com/office/officeart/2005/8/layout/vList2"/>
    <dgm:cxn modelId="{87CE2287-F2F6-4B5C-96DE-7C581DC12F84}" type="presParOf" srcId="{CC8763B3-4621-4666-B669-3C5BA2A30DBE}" destId="{739E1F90-ADFE-4E9B-A0BF-7744BF9E729D}" srcOrd="4" destOrd="0" presId="urn:microsoft.com/office/officeart/2005/8/layout/vList2"/>
    <dgm:cxn modelId="{E21B9865-CC6A-4A69-83A2-38EB6445F419}" type="presParOf" srcId="{CC8763B3-4621-4666-B669-3C5BA2A30DBE}" destId="{DACC1BFB-F1C3-4947-A40B-43627C74668F}" srcOrd="5" destOrd="0" presId="urn:microsoft.com/office/officeart/2005/8/layout/vList2"/>
    <dgm:cxn modelId="{BCC8CB8C-DABD-40BE-BEBC-E785071D2BD6}" type="presParOf" srcId="{CC8763B3-4621-4666-B669-3C5BA2A30DBE}" destId="{ACCC2B7D-D531-43B7-BAB8-3C45A83A90E2}" srcOrd="6" destOrd="0" presId="urn:microsoft.com/office/officeart/2005/8/layout/vList2"/>
    <dgm:cxn modelId="{5E9F6A02-7C4A-4EF8-AA85-03C29FD330AE}" type="presParOf" srcId="{CC8763B3-4621-4666-B669-3C5BA2A30DBE}" destId="{6EA1F0BC-7803-47F5-BA2F-784F658870BB}" srcOrd="7" destOrd="0" presId="urn:microsoft.com/office/officeart/2005/8/layout/vList2"/>
    <dgm:cxn modelId="{B9741237-2BD9-43DF-81AB-74C0599E1FCF}" type="presParOf" srcId="{CC8763B3-4621-4666-B669-3C5BA2A30DBE}" destId="{38152CB2-F494-4FA3-8E3C-895BA81B5F99}" srcOrd="8" destOrd="0" presId="urn:microsoft.com/office/officeart/2005/8/layout/vList2"/>
    <dgm:cxn modelId="{97B1E45A-D091-4329-B641-619899BB613C}" type="presParOf" srcId="{CC8763B3-4621-4666-B669-3C5BA2A30DBE}" destId="{2D170D00-C114-4130-B190-C046E23D2896}" srcOrd="9" destOrd="0" presId="urn:microsoft.com/office/officeart/2005/8/layout/vList2"/>
    <dgm:cxn modelId="{F9B6AF52-7E4D-4219-AB1D-0DD64D91D22D}" type="presParOf" srcId="{CC8763B3-4621-4666-B669-3C5BA2A30DBE}" destId="{FC5FFA81-F99B-41D8-BC14-EB8AA9D7CC3F}" srcOrd="10" destOrd="0" presId="urn:microsoft.com/office/officeart/2005/8/layout/vList2"/>
    <dgm:cxn modelId="{3B8DD37B-82F0-4310-984D-9DBD38FD1749}" type="presParOf" srcId="{CC8763B3-4621-4666-B669-3C5BA2A30DBE}" destId="{53E61A9B-B38A-42B8-8B0C-5FC942278280}" srcOrd="11" destOrd="0" presId="urn:microsoft.com/office/officeart/2005/8/layout/vList2"/>
    <dgm:cxn modelId="{2FCA4EC0-60A6-42E2-8C8F-391D3208ACA5}" type="presParOf" srcId="{CC8763B3-4621-4666-B669-3C5BA2A30DBE}" destId="{00B6D76A-692B-47D3-84DC-D8520E511704}" srcOrd="12" destOrd="0" presId="urn:microsoft.com/office/officeart/2005/8/layout/vList2"/>
    <dgm:cxn modelId="{F721D279-62E5-48C3-94BC-E987C02880DA}" type="presParOf" srcId="{CC8763B3-4621-4666-B669-3C5BA2A30DBE}" destId="{33E78267-552A-4880-B162-3ABB0B183C68}" srcOrd="13" destOrd="0" presId="urn:microsoft.com/office/officeart/2005/8/layout/vList2"/>
    <dgm:cxn modelId="{E2AFCCD4-A7E3-401D-956B-9B091855E3A8}" type="presParOf" srcId="{CC8763B3-4621-4666-B669-3C5BA2A30DBE}" destId="{51D8D965-070E-4DB9-A346-4DAD53384971}"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rPr>
            <a:t>Star Technique</a:t>
          </a:r>
          <a:endParaRPr lang="en-MY" sz="2700" kern="1200" dirty="0">
            <a:solidFill>
              <a:schemeClr val="bg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Roles and Responsibilities</a:t>
          </a:r>
          <a:endParaRPr lang="en-MY" sz="2700" kern="1200" dirty="0">
            <a:solidFill>
              <a:srgbClr val="000000"/>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B3159663-D45B-48A3-B1F0-85892612B96C}" type="presOf" srcId="{703D4D02-5513-427D-B6E9-B2E187EE0C3A}" destId="{CC8763B3-4621-4666-B669-3C5BA2A30DBE}" srcOrd="0" destOrd="0" presId="urn:microsoft.com/office/officeart/2005/8/layout/vList2"/>
    <dgm:cxn modelId="{ACC6F2CD-8194-48E9-B2E3-393661B71F60}" type="presOf" srcId="{A69B11E0-7CBA-40B7-990B-D2FD92EB30AD}" destId="{38152CB2-F494-4FA3-8E3C-895BA81B5F99}"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BDFD5878-CAAC-47EC-B28C-E193302C9E1B}" type="presOf" srcId="{F645A397-1BC7-4CAC-A2A4-85788D2F932B}" destId="{739E1F90-ADFE-4E9B-A0BF-7744BF9E729D}"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4890D0B3-6904-4AA7-873D-0557FF313D7B}" type="presOf" srcId="{C3F47E38-73FB-465A-A3BB-80A263C6146E}" destId="{ACCC2B7D-D531-43B7-BAB8-3C45A83A90E2}" srcOrd="0" destOrd="0" presId="urn:microsoft.com/office/officeart/2005/8/layout/vList2"/>
    <dgm:cxn modelId="{A5754082-BA04-487B-A0A6-E4832387DF49}"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CC934BD5-1171-4F69-B2D4-11E6C656EEDA}" type="presOf" srcId="{8B37B3B7-7C5E-4F07-A444-D4316DC3129F}" destId="{00B6D76A-692B-47D3-84DC-D8520E511704}" srcOrd="0" destOrd="0" presId="urn:microsoft.com/office/officeart/2005/8/layout/vList2"/>
    <dgm:cxn modelId="{A0A2F7C7-8378-4F9C-BD34-19D3F7D61892}" type="presOf" srcId="{B85FEDF3-DA8E-4794-9D94-AAC0E658C99A}" destId="{51D8D965-070E-4DB9-A346-4DAD53384971}" srcOrd="0" destOrd="0" presId="urn:microsoft.com/office/officeart/2005/8/layout/vList2"/>
    <dgm:cxn modelId="{E4640022-A012-46B5-AF30-23CDA5A7B517}" srcId="{703D4D02-5513-427D-B6E9-B2E187EE0C3A}" destId="{105AED55-C37F-4AE7-8F33-8EFF97714D67}" srcOrd="5" destOrd="0" parTransId="{DF11C8C8-1359-411B-BFF3-6D835F9B2C30}" sibTransId="{C32BB9B6-1B06-4EBE-B9D9-3FB90D87F44D}"/>
    <dgm:cxn modelId="{9B251767-2032-492E-A07C-DF3208702111}" srcId="{703D4D02-5513-427D-B6E9-B2E187EE0C3A}" destId="{F645A397-1BC7-4CAC-A2A4-85788D2F932B}" srcOrd="2" destOrd="0" parTransId="{EC44992D-1D1E-42C5-B8A2-A1EC976B84DA}" sibTransId="{6427C212-D076-41B1-81CD-970926BD9B18}"/>
    <dgm:cxn modelId="{54B0E033-F10C-4589-B03A-8B9078DF19DF}" type="presOf" srcId="{CFDF7710-10AF-4C91-9622-4711AD4D1147}" destId="{E6BB2906-000C-4376-8DBB-E58B06080F00}" srcOrd="0" destOrd="0" presId="urn:microsoft.com/office/officeart/2005/8/layout/vList2"/>
    <dgm:cxn modelId="{890B3214-DCC1-4F80-9647-58B2CE5ABBFB}" type="presOf" srcId="{105AED55-C37F-4AE7-8F33-8EFF97714D67}" destId="{FC5FFA81-F99B-41D8-BC14-EB8AA9D7CC3F}" srcOrd="0" destOrd="0" presId="urn:microsoft.com/office/officeart/2005/8/layout/vList2"/>
    <dgm:cxn modelId="{48CEE4E4-A6EE-4FCE-860B-9EE3F47A4560}" type="presParOf" srcId="{CC8763B3-4621-4666-B669-3C5BA2A30DBE}" destId="{8459D55B-5800-472A-BFA7-A7186D26AD4C}" srcOrd="0" destOrd="0" presId="urn:microsoft.com/office/officeart/2005/8/layout/vList2"/>
    <dgm:cxn modelId="{B192EB17-8605-4172-A87A-0973AF414BCE}" type="presParOf" srcId="{CC8763B3-4621-4666-B669-3C5BA2A30DBE}" destId="{22F28D2E-7EC1-484C-A6C6-64A29DE0597D}" srcOrd="1" destOrd="0" presId="urn:microsoft.com/office/officeart/2005/8/layout/vList2"/>
    <dgm:cxn modelId="{8D47C680-1C32-4E84-87C2-408B053A4239}" type="presParOf" srcId="{CC8763B3-4621-4666-B669-3C5BA2A30DBE}" destId="{E6BB2906-000C-4376-8DBB-E58B06080F00}" srcOrd="2" destOrd="0" presId="urn:microsoft.com/office/officeart/2005/8/layout/vList2"/>
    <dgm:cxn modelId="{0D436CBD-6A4A-4E07-95BB-DDFEB05B7945}" type="presParOf" srcId="{CC8763B3-4621-4666-B669-3C5BA2A30DBE}" destId="{D23E205B-6B6F-4860-95EA-416FB3E1BC6B}" srcOrd="3" destOrd="0" presId="urn:microsoft.com/office/officeart/2005/8/layout/vList2"/>
    <dgm:cxn modelId="{62EFC388-3C49-4529-8B3A-8FE0A23D4181}" type="presParOf" srcId="{CC8763B3-4621-4666-B669-3C5BA2A30DBE}" destId="{739E1F90-ADFE-4E9B-A0BF-7744BF9E729D}" srcOrd="4" destOrd="0" presId="urn:microsoft.com/office/officeart/2005/8/layout/vList2"/>
    <dgm:cxn modelId="{F00935BF-B651-4A05-AC21-1BC7824F1E38}" type="presParOf" srcId="{CC8763B3-4621-4666-B669-3C5BA2A30DBE}" destId="{DACC1BFB-F1C3-4947-A40B-43627C74668F}" srcOrd="5" destOrd="0" presId="urn:microsoft.com/office/officeart/2005/8/layout/vList2"/>
    <dgm:cxn modelId="{8066152D-B290-485B-B0BF-50EC3AF07510}" type="presParOf" srcId="{CC8763B3-4621-4666-B669-3C5BA2A30DBE}" destId="{ACCC2B7D-D531-43B7-BAB8-3C45A83A90E2}" srcOrd="6" destOrd="0" presId="urn:microsoft.com/office/officeart/2005/8/layout/vList2"/>
    <dgm:cxn modelId="{120B53BF-756C-498D-8388-DCB4919D4EB5}" type="presParOf" srcId="{CC8763B3-4621-4666-B669-3C5BA2A30DBE}" destId="{6EA1F0BC-7803-47F5-BA2F-784F658870BB}" srcOrd="7" destOrd="0" presId="urn:microsoft.com/office/officeart/2005/8/layout/vList2"/>
    <dgm:cxn modelId="{825B6F18-91E8-4047-9314-AA129CAD46F3}" type="presParOf" srcId="{CC8763B3-4621-4666-B669-3C5BA2A30DBE}" destId="{38152CB2-F494-4FA3-8E3C-895BA81B5F99}" srcOrd="8" destOrd="0" presId="urn:microsoft.com/office/officeart/2005/8/layout/vList2"/>
    <dgm:cxn modelId="{12781D62-7F79-483E-B846-2838C6CACFDB}" type="presParOf" srcId="{CC8763B3-4621-4666-B669-3C5BA2A30DBE}" destId="{2D170D00-C114-4130-B190-C046E23D2896}" srcOrd="9" destOrd="0" presId="urn:microsoft.com/office/officeart/2005/8/layout/vList2"/>
    <dgm:cxn modelId="{00DDC2BF-4D5C-4321-9848-81363EA425D7}" type="presParOf" srcId="{CC8763B3-4621-4666-B669-3C5BA2A30DBE}" destId="{FC5FFA81-F99B-41D8-BC14-EB8AA9D7CC3F}" srcOrd="10" destOrd="0" presId="urn:microsoft.com/office/officeart/2005/8/layout/vList2"/>
    <dgm:cxn modelId="{99C3D621-39AA-45B6-A858-8E48D4C05323}" type="presParOf" srcId="{CC8763B3-4621-4666-B669-3C5BA2A30DBE}" destId="{53E61A9B-B38A-42B8-8B0C-5FC942278280}" srcOrd="11" destOrd="0" presId="urn:microsoft.com/office/officeart/2005/8/layout/vList2"/>
    <dgm:cxn modelId="{BEDCFC15-3779-4791-A5F9-D55F1D536833}" type="presParOf" srcId="{CC8763B3-4621-4666-B669-3C5BA2A30DBE}" destId="{00B6D76A-692B-47D3-84DC-D8520E511704}" srcOrd="12" destOrd="0" presId="urn:microsoft.com/office/officeart/2005/8/layout/vList2"/>
    <dgm:cxn modelId="{3B65D37B-E137-4D58-BD9B-3260746AA26A}" type="presParOf" srcId="{CC8763B3-4621-4666-B669-3C5BA2A30DBE}" destId="{33E78267-552A-4880-B162-3ABB0B183C68}" srcOrd="13" destOrd="0" presId="urn:microsoft.com/office/officeart/2005/8/layout/vList2"/>
    <dgm:cxn modelId="{17492DFB-474C-4A1B-B7A6-7747E4AFCF89}" type="presParOf" srcId="{CC8763B3-4621-4666-B669-3C5BA2A30DBE}" destId="{51D8D965-070E-4DB9-A346-4DAD53384971}"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A69B11E0-7CBA-40B7-990B-D2FD92EB30AD}">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HR Structural Alternatives</a:t>
          </a:r>
          <a:endParaRPr lang="en-MY" sz="2700" kern="1200" dirty="0">
            <a:solidFill>
              <a:srgbClr val="000000"/>
            </a:solidFill>
            <a:latin typeface="Arial"/>
            <a:ea typeface="+mn-ea"/>
            <a:cs typeface="+mn-cs"/>
          </a:endParaRPr>
        </a:p>
      </dgm:t>
    </dgm:pt>
    <dgm:pt modelId="{A8409B6A-C712-4374-B9CF-C7AA176779AF}" type="parTrans" cxnId="{9FDE347E-A1AD-4E18-A4A8-14C143AF41BD}">
      <dgm:prSet/>
      <dgm:spPr/>
      <dgm:t>
        <a:bodyPr/>
        <a:lstStyle/>
        <a:p>
          <a:endParaRPr lang="en-US"/>
        </a:p>
      </dgm:t>
    </dgm:pt>
    <dgm:pt modelId="{E068EDF2-A48D-4B08-BF57-61A32D9EF076}" type="sibTrans" cxnId="{9FDE347E-A1AD-4E18-A4A8-14C143AF41BD}">
      <dgm:prSet/>
      <dgm:spPr/>
      <dgm:t>
        <a:bodyPr/>
        <a:lstStyle/>
        <a:p>
          <a:endParaRPr lang="en-US"/>
        </a:p>
      </dgm:t>
    </dgm:pt>
    <dgm:pt modelId="{105AED55-C37F-4AE7-8F33-8EFF97714D67}">
      <dgm:prSet phldrT="[Text]" custT="1"/>
      <dgm:spPr>
        <a:solidFill>
          <a:schemeClr val="bg2"/>
        </a:solid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HR Competency Model</a:t>
          </a:r>
          <a:endParaRPr lang="en-MY" sz="2700" kern="1200" dirty="0">
            <a:solidFill>
              <a:srgbClr val="000000"/>
            </a:solidFill>
            <a:latin typeface="Arial"/>
            <a:ea typeface="+mn-ea"/>
            <a:cs typeface="+mn-cs"/>
          </a:endParaRPr>
        </a:p>
      </dgm:t>
    </dgm:pt>
    <dgm:pt modelId="{DF11C8C8-1359-411B-BFF3-6D835F9B2C30}" type="parTrans" cxnId="{E4640022-A012-46B5-AF30-23CDA5A7B517}">
      <dgm:prSet/>
      <dgm:spPr/>
      <dgm:t>
        <a:bodyPr/>
        <a:lstStyle/>
        <a:p>
          <a:endParaRPr lang="en-US"/>
        </a:p>
      </dgm:t>
    </dgm:pt>
    <dgm:pt modelId="{C32BB9B6-1B06-4EBE-B9D9-3FB90D87F44D}" type="sibTrans" cxnId="{E4640022-A012-46B5-AF30-23CDA5A7B517}">
      <dgm:prSet/>
      <dgm:spPr/>
      <dgm:t>
        <a:bodyPr/>
        <a:lstStyle/>
        <a:p>
          <a:endParaRPr lang="en-US"/>
        </a:p>
      </dgm:t>
    </dgm:pt>
    <dgm:pt modelId="{8B37B3B7-7C5E-4F07-A444-D4316DC3129F}">
      <dgm:prSet phldrT="[Text]" custT="1"/>
      <dgm:spPr>
        <a:noFill/>
      </dgm:spPr>
      <dgm:t>
        <a:bodyPr/>
        <a:lstStyle/>
        <a:p>
          <a:pPr marL="0" lvl="0" indent="0" algn="l" defTabSz="1200150">
            <a:lnSpc>
              <a:spcPct val="90000"/>
            </a:lnSpc>
            <a:spcBef>
              <a:spcPct val="0"/>
            </a:spcBef>
            <a:spcAft>
              <a:spcPct val="35000"/>
            </a:spcAft>
            <a:buNone/>
          </a:pPr>
          <a:r>
            <a:rPr lang="en-MY" sz="2700" kern="1200" dirty="0" smtClean="0">
              <a:solidFill>
                <a:schemeClr val="tx1"/>
              </a:solidFill>
            </a:rPr>
            <a:t>Star Technique</a:t>
          </a:r>
          <a:endParaRPr lang="en-MY" sz="2700" kern="1200" dirty="0">
            <a:solidFill>
              <a:schemeClr val="tx1"/>
            </a:solidFill>
            <a:latin typeface="Arial"/>
            <a:ea typeface="+mn-ea"/>
            <a:cs typeface="+mn-cs"/>
          </a:endParaRPr>
        </a:p>
      </dgm:t>
    </dgm:pt>
    <dgm:pt modelId="{C6F77DF1-C986-4A75-AEE5-055B054E86D0}" type="parTrans" cxnId="{EEC823FC-B867-4655-B6C4-F1CD006135BA}">
      <dgm:prSet/>
      <dgm:spPr/>
      <dgm:t>
        <a:bodyPr/>
        <a:lstStyle/>
        <a:p>
          <a:endParaRPr lang="en-US"/>
        </a:p>
      </dgm:t>
    </dgm:pt>
    <dgm:pt modelId="{5DA9C287-7D8B-4DB1-BD6F-168377ABEF28}" type="sibTrans" cxnId="{EEC823FC-B867-4655-B6C4-F1CD006135BA}">
      <dgm:prSet/>
      <dgm:spPr/>
      <dgm:t>
        <a:bodyPr/>
        <a:lstStyle/>
        <a:p>
          <a:endParaRPr lang="en-US"/>
        </a:p>
      </dgm:t>
    </dgm:pt>
    <dgm:pt modelId="{B85FEDF3-DA8E-4794-9D94-AAC0E658C99A}">
      <dgm:prSet phldrT="[Text]" custT="1"/>
      <dgm:spPr>
        <a:solidFill>
          <a:srgbClr val="7F7F7F"/>
        </a:solidFill>
      </dgm:spPr>
      <dgm:t>
        <a:bodyPr/>
        <a:lstStyle/>
        <a:p>
          <a:pPr marL="0" lvl="0" indent="0" algn="l" defTabSz="1200150">
            <a:lnSpc>
              <a:spcPct val="90000"/>
            </a:lnSpc>
            <a:spcBef>
              <a:spcPct val="0"/>
            </a:spcBef>
            <a:spcAft>
              <a:spcPct val="35000"/>
            </a:spcAft>
            <a:buNone/>
          </a:pPr>
          <a:r>
            <a:rPr lang="en-MY" sz="2700" kern="1200" dirty="0" smtClean="0">
              <a:solidFill>
                <a:schemeClr val="bg1"/>
              </a:solidFill>
            </a:rPr>
            <a:t>HR Roles and Responsibilities</a:t>
          </a:r>
          <a:endParaRPr lang="en-MY" sz="2700" kern="1200" dirty="0">
            <a:solidFill>
              <a:schemeClr val="bg1"/>
            </a:solidFill>
            <a:latin typeface="Arial"/>
            <a:ea typeface="+mn-ea"/>
            <a:cs typeface="+mn-cs"/>
          </a:endParaRPr>
        </a:p>
      </dgm:t>
    </dgm:pt>
    <dgm:pt modelId="{39502366-1F56-4F20-BC4E-1DAD666842E3}" type="parTrans" cxnId="{CC731F63-9092-413F-8577-B23227E56D3B}">
      <dgm:prSet/>
      <dgm:spPr/>
      <dgm:t>
        <a:bodyPr/>
        <a:lstStyle/>
        <a:p>
          <a:endParaRPr lang="en-US"/>
        </a:p>
      </dgm:t>
    </dgm:pt>
    <dgm:pt modelId="{0CB1A2CD-3280-417C-B9F9-B52D3F24F0B3}" type="sibTrans" cxnId="{CC731F63-9092-413F-8577-B23227E56D3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459D55B-5800-472A-BFA7-A7186D26AD4C}" type="pres">
      <dgm:prSet presAssocID="{B784F38A-2CBF-4477-869E-CC822A9ECE1A}" presName="parentText" presStyleLbl="node1" presStyleIdx="0" presStyleCnt="8"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1" presStyleCnt="8">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2" presStyleCnt="8"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3" presStyleCnt="8">
        <dgm:presLayoutVars>
          <dgm:chMax val="0"/>
          <dgm:bulletEnabled val="1"/>
        </dgm:presLayoutVars>
      </dgm:prSet>
      <dgm:spPr>
        <a:xfrm>
          <a:off x="0" y="2216339"/>
          <a:ext cx="7906072" cy="636480"/>
        </a:xfrm>
        <a:prstGeom prst="roundRect">
          <a:avLst/>
        </a:prstGeom>
      </dgm:spPr>
      <dgm:t>
        <a:bodyPr/>
        <a:lstStyle/>
        <a:p>
          <a:endParaRPr lang="en-US"/>
        </a:p>
      </dgm:t>
    </dgm:pt>
    <dgm:pt modelId="{6EA1F0BC-7803-47F5-BA2F-784F658870BB}" type="pres">
      <dgm:prSet presAssocID="{12AF2AE0-44CE-4A8D-8B99-DDD2BAACD548}" presName="spacer" presStyleCnt="0"/>
      <dgm:spPr/>
    </dgm:pt>
    <dgm:pt modelId="{38152CB2-F494-4FA3-8E3C-895BA81B5F99}" type="pres">
      <dgm:prSet presAssocID="{A69B11E0-7CBA-40B7-990B-D2FD92EB30AD}" presName="parentText" presStyleLbl="node1" presStyleIdx="4" presStyleCnt="8">
        <dgm:presLayoutVars>
          <dgm:chMax val="0"/>
          <dgm:bulletEnabled val="1"/>
        </dgm:presLayoutVars>
      </dgm:prSet>
      <dgm:spPr/>
      <dgm:t>
        <a:bodyPr/>
        <a:lstStyle/>
        <a:p>
          <a:endParaRPr lang="en-US"/>
        </a:p>
      </dgm:t>
    </dgm:pt>
    <dgm:pt modelId="{2D170D00-C114-4130-B190-C046E23D2896}" type="pres">
      <dgm:prSet presAssocID="{E068EDF2-A48D-4B08-BF57-61A32D9EF076}" presName="spacer" presStyleCnt="0"/>
      <dgm:spPr/>
    </dgm:pt>
    <dgm:pt modelId="{FC5FFA81-F99B-41D8-BC14-EB8AA9D7CC3F}" type="pres">
      <dgm:prSet presAssocID="{105AED55-C37F-4AE7-8F33-8EFF97714D67}" presName="parentText" presStyleLbl="node1" presStyleIdx="5" presStyleCnt="8">
        <dgm:presLayoutVars>
          <dgm:chMax val="0"/>
          <dgm:bulletEnabled val="1"/>
        </dgm:presLayoutVars>
      </dgm:prSet>
      <dgm:spPr/>
      <dgm:t>
        <a:bodyPr/>
        <a:lstStyle/>
        <a:p>
          <a:endParaRPr lang="en-US"/>
        </a:p>
      </dgm:t>
    </dgm:pt>
    <dgm:pt modelId="{53E61A9B-B38A-42B8-8B0C-5FC942278280}" type="pres">
      <dgm:prSet presAssocID="{C32BB9B6-1B06-4EBE-B9D9-3FB90D87F44D}" presName="spacer" presStyleCnt="0"/>
      <dgm:spPr/>
    </dgm:pt>
    <dgm:pt modelId="{00B6D76A-692B-47D3-84DC-D8520E511704}" type="pres">
      <dgm:prSet presAssocID="{8B37B3B7-7C5E-4F07-A444-D4316DC3129F}" presName="parentText" presStyleLbl="node1" presStyleIdx="6" presStyleCnt="8" custLinFactNeighborY="-43800">
        <dgm:presLayoutVars>
          <dgm:chMax val="0"/>
          <dgm:bulletEnabled val="1"/>
        </dgm:presLayoutVars>
      </dgm:prSet>
      <dgm:spPr/>
      <dgm:t>
        <a:bodyPr/>
        <a:lstStyle/>
        <a:p>
          <a:endParaRPr lang="en-US"/>
        </a:p>
      </dgm:t>
    </dgm:pt>
    <dgm:pt modelId="{33E78267-552A-4880-B162-3ABB0B183C68}" type="pres">
      <dgm:prSet presAssocID="{5DA9C287-7D8B-4DB1-BD6F-168377ABEF28}" presName="spacer" presStyleCnt="0"/>
      <dgm:spPr/>
    </dgm:pt>
    <dgm:pt modelId="{51D8D965-070E-4DB9-A346-4DAD53384971}" type="pres">
      <dgm:prSet presAssocID="{B85FEDF3-DA8E-4794-9D94-AAC0E658C99A}" presName="parentText" presStyleLbl="node1" presStyleIdx="7" presStyleCnt="8">
        <dgm:presLayoutVars>
          <dgm:chMax val="0"/>
          <dgm:bulletEnabled val="1"/>
        </dgm:presLayoutVars>
      </dgm:prSet>
      <dgm:spPr/>
      <dgm:t>
        <a:bodyPr/>
        <a:lstStyle/>
        <a:p>
          <a:endParaRPr lang="en-US"/>
        </a:p>
      </dgm:t>
    </dgm:pt>
  </dgm:ptLst>
  <dgm:cxnLst>
    <dgm:cxn modelId="{7E2467A0-94FE-465E-A7F5-012979F788A0}" type="presOf" srcId="{A69B11E0-7CBA-40B7-990B-D2FD92EB30AD}" destId="{38152CB2-F494-4FA3-8E3C-895BA81B5F99}" srcOrd="0" destOrd="0" presId="urn:microsoft.com/office/officeart/2005/8/layout/vList2"/>
    <dgm:cxn modelId="{75CA2827-7884-4C96-89A7-262FF6AA75FB}" type="presOf" srcId="{105AED55-C37F-4AE7-8F33-8EFF97714D67}" destId="{FC5FFA81-F99B-41D8-BC14-EB8AA9D7CC3F}" srcOrd="0" destOrd="0" presId="urn:microsoft.com/office/officeart/2005/8/layout/vList2"/>
    <dgm:cxn modelId="{CC731F63-9092-413F-8577-B23227E56D3B}" srcId="{703D4D02-5513-427D-B6E9-B2E187EE0C3A}" destId="{B85FEDF3-DA8E-4794-9D94-AAC0E658C99A}" srcOrd="7" destOrd="0" parTransId="{39502366-1F56-4F20-BC4E-1DAD666842E3}" sibTransId="{0CB1A2CD-3280-417C-B9F9-B52D3F24F0B3}"/>
    <dgm:cxn modelId="{FAA5B97E-9CDA-4211-AA15-4651C24D918A}" srcId="{703D4D02-5513-427D-B6E9-B2E187EE0C3A}" destId="{CFDF7710-10AF-4C91-9622-4711AD4D1147}" srcOrd="1" destOrd="0" parTransId="{8C8DC8DB-B127-4A9B-92C8-B0F025CF2412}" sibTransId="{474E5202-1020-4D3C-B140-98200CB188DD}"/>
    <dgm:cxn modelId="{0CFFA725-8E15-4C6B-AB0F-7AF6B25FD357}" type="presOf" srcId="{703D4D02-5513-427D-B6E9-B2E187EE0C3A}" destId="{CC8763B3-4621-4666-B669-3C5BA2A30DBE}" srcOrd="0" destOrd="0" presId="urn:microsoft.com/office/officeart/2005/8/layout/vList2"/>
    <dgm:cxn modelId="{9FDE347E-A1AD-4E18-A4A8-14C143AF41BD}" srcId="{703D4D02-5513-427D-B6E9-B2E187EE0C3A}" destId="{A69B11E0-7CBA-40B7-990B-D2FD92EB30AD}" srcOrd="4" destOrd="0" parTransId="{A8409B6A-C712-4374-B9CF-C7AA176779AF}" sibTransId="{E068EDF2-A48D-4B08-BF57-61A32D9EF076}"/>
    <dgm:cxn modelId="{39BD97D8-EA9E-4B87-A91C-AF528D019AEE}" type="presOf" srcId="{B85FEDF3-DA8E-4794-9D94-AAC0E658C99A}" destId="{51D8D965-070E-4DB9-A346-4DAD53384971}" srcOrd="0" destOrd="0" presId="urn:microsoft.com/office/officeart/2005/8/layout/vList2"/>
    <dgm:cxn modelId="{334ED600-0F86-490A-B203-C7D9172B5BA8}" srcId="{703D4D02-5513-427D-B6E9-B2E187EE0C3A}" destId="{C3F47E38-73FB-465A-A3BB-80A263C6146E}" srcOrd="3" destOrd="0" parTransId="{82CF6716-7E88-4600-9231-B7A30D6898EA}" sibTransId="{12AF2AE0-44CE-4A8D-8B99-DDD2BAACD548}"/>
    <dgm:cxn modelId="{EEC823FC-B867-4655-B6C4-F1CD006135BA}" srcId="{703D4D02-5513-427D-B6E9-B2E187EE0C3A}" destId="{8B37B3B7-7C5E-4F07-A444-D4316DC3129F}" srcOrd="6" destOrd="0" parTransId="{C6F77DF1-C986-4A75-AEE5-055B054E86D0}" sibTransId="{5DA9C287-7D8B-4DB1-BD6F-168377ABEF28}"/>
    <dgm:cxn modelId="{3111F907-9E4B-4E0C-809C-7F782419B80D}" type="presOf" srcId="{F645A397-1BC7-4CAC-A2A4-85788D2F932B}" destId="{739E1F90-ADFE-4E9B-A0BF-7744BF9E729D}" srcOrd="0" destOrd="0" presId="urn:microsoft.com/office/officeart/2005/8/layout/vList2"/>
    <dgm:cxn modelId="{010F5BDE-9EEA-4311-BBEF-0588A5406397}" type="presOf" srcId="{C3F47E38-73FB-465A-A3BB-80A263C6146E}" destId="{ACCC2B7D-D531-43B7-BAB8-3C45A83A90E2}" srcOrd="0" destOrd="0" presId="urn:microsoft.com/office/officeart/2005/8/layout/vList2"/>
    <dgm:cxn modelId="{6A9EDC84-3735-4F43-B652-ADFF355EF51D}" srcId="{703D4D02-5513-427D-B6E9-B2E187EE0C3A}" destId="{B784F38A-2CBF-4477-869E-CC822A9ECE1A}" srcOrd="0" destOrd="0" parTransId="{51369C5F-BC70-4764-AE4E-B20562939960}" sibTransId="{B8D6E190-1CA0-4381-9B9B-055919A41833}"/>
    <dgm:cxn modelId="{E4640022-A012-46B5-AF30-23CDA5A7B517}" srcId="{703D4D02-5513-427D-B6E9-B2E187EE0C3A}" destId="{105AED55-C37F-4AE7-8F33-8EFF97714D67}" srcOrd="5" destOrd="0" parTransId="{DF11C8C8-1359-411B-BFF3-6D835F9B2C30}" sibTransId="{C32BB9B6-1B06-4EBE-B9D9-3FB90D87F44D}"/>
    <dgm:cxn modelId="{9B251767-2032-492E-A07C-DF3208702111}" srcId="{703D4D02-5513-427D-B6E9-B2E187EE0C3A}" destId="{F645A397-1BC7-4CAC-A2A4-85788D2F932B}" srcOrd="2" destOrd="0" parTransId="{EC44992D-1D1E-42C5-B8A2-A1EC976B84DA}" sibTransId="{6427C212-D076-41B1-81CD-970926BD9B18}"/>
    <dgm:cxn modelId="{DA5CF359-2F5C-4C42-91FC-933E1BD02ADE}" type="presOf" srcId="{B784F38A-2CBF-4477-869E-CC822A9ECE1A}" destId="{8459D55B-5800-472A-BFA7-A7186D26AD4C}" srcOrd="0" destOrd="0" presId="urn:microsoft.com/office/officeart/2005/8/layout/vList2"/>
    <dgm:cxn modelId="{81D212F6-4EC5-4A7E-92B1-5A15129A0C11}" type="presOf" srcId="{CFDF7710-10AF-4C91-9622-4711AD4D1147}" destId="{E6BB2906-000C-4376-8DBB-E58B06080F00}" srcOrd="0" destOrd="0" presId="urn:microsoft.com/office/officeart/2005/8/layout/vList2"/>
    <dgm:cxn modelId="{C5CA14BA-F78E-47BD-BE21-3CAC0FC0BB11}" type="presOf" srcId="{8B37B3B7-7C5E-4F07-A444-D4316DC3129F}" destId="{00B6D76A-692B-47D3-84DC-D8520E511704}" srcOrd="0" destOrd="0" presId="urn:microsoft.com/office/officeart/2005/8/layout/vList2"/>
    <dgm:cxn modelId="{2E81D39C-59E7-4FAA-BEC1-EC1CD0DDFE8C}" type="presParOf" srcId="{CC8763B3-4621-4666-B669-3C5BA2A30DBE}" destId="{8459D55B-5800-472A-BFA7-A7186D26AD4C}" srcOrd="0" destOrd="0" presId="urn:microsoft.com/office/officeart/2005/8/layout/vList2"/>
    <dgm:cxn modelId="{62D6A34C-FF6A-4CD2-8417-EDAF66122B09}" type="presParOf" srcId="{CC8763B3-4621-4666-B669-3C5BA2A30DBE}" destId="{22F28D2E-7EC1-484C-A6C6-64A29DE0597D}" srcOrd="1" destOrd="0" presId="urn:microsoft.com/office/officeart/2005/8/layout/vList2"/>
    <dgm:cxn modelId="{66F0FD07-7E75-4D2A-8AA0-2589979BEA8B}" type="presParOf" srcId="{CC8763B3-4621-4666-B669-3C5BA2A30DBE}" destId="{E6BB2906-000C-4376-8DBB-E58B06080F00}" srcOrd="2" destOrd="0" presId="urn:microsoft.com/office/officeart/2005/8/layout/vList2"/>
    <dgm:cxn modelId="{45B8E6D1-DD06-4332-BCE7-9EF76C69FFBC}" type="presParOf" srcId="{CC8763B3-4621-4666-B669-3C5BA2A30DBE}" destId="{D23E205B-6B6F-4860-95EA-416FB3E1BC6B}" srcOrd="3" destOrd="0" presId="urn:microsoft.com/office/officeart/2005/8/layout/vList2"/>
    <dgm:cxn modelId="{CF931885-B0BD-4982-A394-B38E128F3036}" type="presParOf" srcId="{CC8763B3-4621-4666-B669-3C5BA2A30DBE}" destId="{739E1F90-ADFE-4E9B-A0BF-7744BF9E729D}" srcOrd="4" destOrd="0" presId="urn:microsoft.com/office/officeart/2005/8/layout/vList2"/>
    <dgm:cxn modelId="{1D5FAD8D-8AB8-49A3-AD03-64EDC6E3B4B9}" type="presParOf" srcId="{CC8763B3-4621-4666-B669-3C5BA2A30DBE}" destId="{DACC1BFB-F1C3-4947-A40B-43627C74668F}" srcOrd="5" destOrd="0" presId="urn:microsoft.com/office/officeart/2005/8/layout/vList2"/>
    <dgm:cxn modelId="{ABCBB3F1-97DB-41E1-9BB8-414773019820}" type="presParOf" srcId="{CC8763B3-4621-4666-B669-3C5BA2A30DBE}" destId="{ACCC2B7D-D531-43B7-BAB8-3C45A83A90E2}" srcOrd="6" destOrd="0" presId="urn:microsoft.com/office/officeart/2005/8/layout/vList2"/>
    <dgm:cxn modelId="{07F58589-CD2E-47E6-B473-D3186B26DBC7}" type="presParOf" srcId="{CC8763B3-4621-4666-B669-3C5BA2A30DBE}" destId="{6EA1F0BC-7803-47F5-BA2F-784F658870BB}" srcOrd="7" destOrd="0" presId="urn:microsoft.com/office/officeart/2005/8/layout/vList2"/>
    <dgm:cxn modelId="{9D78C961-BD16-4DC1-AC5D-A381ABEF7F9E}" type="presParOf" srcId="{CC8763B3-4621-4666-B669-3C5BA2A30DBE}" destId="{38152CB2-F494-4FA3-8E3C-895BA81B5F99}" srcOrd="8" destOrd="0" presId="urn:microsoft.com/office/officeart/2005/8/layout/vList2"/>
    <dgm:cxn modelId="{3F5EA035-49ED-4FA6-9CE6-6F8F6E010D34}" type="presParOf" srcId="{CC8763B3-4621-4666-B669-3C5BA2A30DBE}" destId="{2D170D00-C114-4130-B190-C046E23D2896}" srcOrd="9" destOrd="0" presId="urn:microsoft.com/office/officeart/2005/8/layout/vList2"/>
    <dgm:cxn modelId="{1784BA87-B8B2-485F-AD11-B21668CD7F30}" type="presParOf" srcId="{CC8763B3-4621-4666-B669-3C5BA2A30DBE}" destId="{FC5FFA81-F99B-41D8-BC14-EB8AA9D7CC3F}" srcOrd="10" destOrd="0" presId="urn:microsoft.com/office/officeart/2005/8/layout/vList2"/>
    <dgm:cxn modelId="{AD34CFB3-B1CE-48AB-AC0E-A68A5DC163F8}" type="presParOf" srcId="{CC8763B3-4621-4666-B669-3C5BA2A30DBE}" destId="{53E61A9B-B38A-42B8-8B0C-5FC942278280}" srcOrd="11" destOrd="0" presId="urn:microsoft.com/office/officeart/2005/8/layout/vList2"/>
    <dgm:cxn modelId="{3CC35893-78BA-4C6F-97BC-032BADAF70C4}" type="presParOf" srcId="{CC8763B3-4621-4666-B669-3C5BA2A30DBE}" destId="{00B6D76A-692B-47D3-84DC-D8520E511704}" srcOrd="12" destOrd="0" presId="urn:microsoft.com/office/officeart/2005/8/layout/vList2"/>
    <dgm:cxn modelId="{C3D24272-421C-4954-B67A-041B47EF6302}" type="presParOf" srcId="{CC8763B3-4621-4666-B669-3C5BA2A30DBE}" destId="{33E78267-552A-4880-B162-3ABB0B183C68}" srcOrd="13" destOrd="0" presId="urn:microsoft.com/office/officeart/2005/8/layout/vList2"/>
    <dgm:cxn modelId="{2215B1DE-D8A5-4A56-BCA1-5A9584590E81}" type="presParOf" srcId="{CC8763B3-4621-4666-B669-3C5BA2A30DBE}" destId="{51D8D965-070E-4DB9-A346-4DAD53384971}"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55AC2F9F-5552-D6A4-316E-F848658A2F0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xmlns="" val="24469566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2F1A32B4-50B6-6509-F764-B7E8A95B95A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xmlns="" val="3514924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90447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11217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954574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673047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7692826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11252569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1642015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9665943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VI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F9EE33-6002-434E-9485-311540A64A18}"/>
              </a:ext>
            </a:extLst>
          </p:cNvPr>
          <p:cNvSpPr>
            <a:spLocks noGrp="1"/>
          </p:cNvSpPr>
          <p:nvPr>
            <p:ph type="title"/>
          </p:nvPr>
        </p:nvSpPr>
        <p:spPr>
          <a:xfrm>
            <a:off x="971550" y="332656"/>
            <a:ext cx="7200900" cy="665511"/>
          </a:xfrm>
        </p:spPr>
        <p:txBody>
          <a:bodyPr>
            <a:normAutofit/>
          </a:bodyPr>
          <a:lstStyle/>
          <a:p>
            <a:r>
              <a:rPr lang="en-MY" sz="2800" dirty="0"/>
              <a:t>Workforce Scorecard</a:t>
            </a:r>
          </a:p>
        </p:txBody>
      </p:sp>
      <p:sp>
        <p:nvSpPr>
          <p:cNvPr id="3" name="Content Placeholder 2">
            <a:extLst>
              <a:ext uri="{FF2B5EF4-FFF2-40B4-BE49-F238E27FC236}">
                <a16:creationId xmlns="" xmlns:a16="http://schemas.microsoft.com/office/drawing/2014/main" id="{A29EE42A-CDDE-4D68-B582-3A55EBA00FAC}"/>
              </a:ext>
            </a:extLst>
          </p:cNvPr>
          <p:cNvSpPr>
            <a:spLocks noGrp="1"/>
          </p:cNvSpPr>
          <p:nvPr>
            <p:ph idx="1"/>
          </p:nvPr>
        </p:nvSpPr>
        <p:spPr>
          <a:xfrm>
            <a:off x="571500" y="1163637"/>
            <a:ext cx="8001000" cy="4530725"/>
          </a:xfrm>
        </p:spPr>
        <p:txBody>
          <a:bodyPr/>
          <a:lstStyle/>
          <a:p>
            <a:r>
              <a:rPr lang="en-MY" sz="2400" dirty="0"/>
              <a:t>The Balanced Scorecard focuses on the strategy and metrics of the business, Mark A. </a:t>
            </a:r>
            <a:r>
              <a:rPr lang="en-MY" sz="2400" dirty="0" err="1"/>
              <a:t>Huselid</a:t>
            </a:r>
            <a:r>
              <a:rPr lang="en-MY" sz="2400" dirty="0"/>
              <a:t>, Brian E. Becker, and Richard W. Beatty developed the HR and Workforce Scorecard to provide framework specific to HR</a:t>
            </a:r>
          </a:p>
          <a:p>
            <a:endParaRPr lang="en-MY" sz="2400" dirty="0"/>
          </a:p>
          <a:p>
            <a:r>
              <a:rPr lang="en-MY" sz="2400" dirty="0"/>
              <a:t>The Workforce Scorecard offers a framework that identifies and measures the outcomes, </a:t>
            </a:r>
            <a:r>
              <a:rPr lang="en-MY" sz="2400" dirty="0" err="1"/>
              <a:t>behaviors</a:t>
            </a:r>
            <a:r>
              <a:rPr lang="en-MY" sz="2400" dirty="0"/>
              <a:t>, competencies, mind-set, and culture required for workforce success and reveals how each dimension impacts the bottom line.</a:t>
            </a:r>
          </a:p>
          <a:p>
            <a:endParaRPr lang="en-MY" dirty="0"/>
          </a:p>
        </p:txBody>
      </p:sp>
    </p:spTree>
    <p:extLst>
      <p:ext uri="{BB962C8B-B14F-4D97-AF65-F5344CB8AC3E}">
        <p14:creationId xmlns="" xmlns:p14="http://schemas.microsoft.com/office/powerpoint/2010/main" val="3142582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47725" y="256351"/>
            <a:ext cx="7200900" cy="809527"/>
          </a:xfrm>
        </p:spPr>
        <p:txBody>
          <a:bodyPr/>
          <a:lstStyle/>
          <a:p>
            <a:r>
              <a:rPr lang="en-MY" dirty="0"/>
              <a:t>HR Measures and BSC</a:t>
            </a:r>
          </a:p>
        </p:txBody>
      </p:sp>
      <p:pic>
        <p:nvPicPr>
          <p:cNvPr id="5" name="Picture 4">
            <a:extLst>
              <a:ext uri="{FF2B5EF4-FFF2-40B4-BE49-F238E27FC236}">
                <a16:creationId xmlns="" xmlns:a16="http://schemas.microsoft.com/office/drawing/2014/main" id="{F3C19FBC-91D3-49AE-91A3-949DC41B5124}"/>
              </a:ext>
            </a:extLst>
          </p:cNvPr>
          <p:cNvPicPr>
            <a:picLocks noChangeAspect="1"/>
          </p:cNvPicPr>
          <p:nvPr/>
        </p:nvPicPr>
        <p:blipFill>
          <a:blip r:embed="rId2"/>
          <a:stretch>
            <a:fillRect/>
          </a:stretch>
        </p:blipFill>
        <p:spPr>
          <a:xfrm>
            <a:off x="909637" y="1524000"/>
            <a:ext cx="7324725" cy="3810000"/>
          </a:xfrm>
          <a:prstGeom prst="rect">
            <a:avLst/>
          </a:prstGeom>
        </p:spPr>
      </p:pic>
    </p:spTree>
    <p:extLst>
      <p:ext uri="{BB962C8B-B14F-4D97-AF65-F5344CB8AC3E}">
        <p14:creationId xmlns="" xmlns:p14="http://schemas.microsoft.com/office/powerpoint/2010/main" val="2510272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 xmlns:p14="http://schemas.microsoft.com/office/powerpoint/2010/main" val="35307137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47C3A2-80F0-4B27-8FA6-28CEF5949185}"/>
              </a:ext>
            </a:extLst>
          </p:cNvPr>
          <p:cNvSpPr>
            <a:spLocks noGrp="1"/>
          </p:cNvSpPr>
          <p:nvPr>
            <p:ph type="title"/>
          </p:nvPr>
        </p:nvSpPr>
        <p:spPr/>
        <p:txBody>
          <a:bodyPr>
            <a:normAutofit/>
          </a:bodyPr>
          <a:lstStyle/>
          <a:p>
            <a:r>
              <a:rPr lang="en-MY" sz="2800" dirty="0"/>
              <a:t>1. Workforce mind-set and culture</a:t>
            </a:r>
          </a:p>
        </p:txBody>
      </p:sp>
      <p:sp>
        <p:nvSpPr>
          <p:cNvPr id="3" name="Content Placeholder 2">
            <a:extLst>
              <a:ext uri="{FF2B5EF4-FFF2-40B4-BE49-F238E27FC236}">
                <a16:creationId xmlns="" xmlns:a16="http://schemas.microsoft.com/office/drawing/2014/main" id="{77B9D3CF-AF56-42B2-B284-78D8435CEEB5}"/>
              </a:ext>
            </a:extLst>
          </p:cNvPr>
          <p:cNvSpPr>
            <a:spLocks noGrp="1"/>
          </p:cNvSpPr>
          <p:nvPr>
            <p:ph idx="1"/>
          </p:nvPr>
        </p:nvSpPr>
        <p:spPr/>
        <p:txBody>
          <a:bodyPr>
            <a:normAutofit/>
          </a:bodyPr>
          <a:lstStyle/>
          <a:p>
            <a:pPr marL="0" indent="0">
              <a:buNone/>
            </a:pPr>
            <a:r>
              <a:rPr lang="en-MY" sz="2400"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 xmlns:p14="http://schemas.microsoft.com/office/powerpoint/2010/main" val="11931210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B3950B-4F4F-4EF3-9F85-B60D5C695C09}"/>
              </a:ext>
            </a:extLst>
          </p:cNvPr>
          <p:cNvSpPr>
            <a:spLocks noGrp="1"/>
          </p:cNvSpPr>
          <p:nvPr>
            <p:ph type="title"/>
          </p:nvPr>
        </p:nvSpPr>
        <p:spPr>
          <a:xfrm>
            <a:off x="827584" y="260648"/>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 xmlns:a16="http://schemas.microsoft.com/office/drawing/2014/main" id="{0A0A8CC5-98E8-4141-BBFC-7E52B69CC545}"/>
              </a:ext>
            </a:extLst>
          </p:cNvPr>
          <p:cNvSpPr>
            <a:spLocks noGrp="1"/>
          </p:cNvSpPr>
          <p:nvPr>
            <p:ph idx="1"/>
          </p:nvPr>
        </p:nvSpPr>
        <p:spPr>
          <a:xfrm>
            <a:off x="504664" y="1163637"/>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 xmlns:p14="http://schemas.microsoft.com/office/powerpoint/2010/main" val="7932189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D52987-5CB4-43E6-B0A8-921414519D28}"/>
              </a:ext>
            </a:extLst>
          </p:cNvPr>
          <p:cNvSpPr>
            <a:spLocks noGrp="1"/>
          </p:cNvSpPr>
          <p:nvPr>
            <p:ph type="title"/>
          </p:nvPr>
        </p:nvSpPr>
        <p:spPr>
          <a:xfrm>
            <a:off x="971550" y="401723"/>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 xmlns:a16="http://schemas.microsoft.com/office/drawing/2014/main" id="{DC8B33D0-2DFE-4EAD-B943-346AEBCA000C}"/>
              </a:ext>
            </a:extLst>
          </p:cNvPr>
          <p:cNvSpPr>
            <a:spLocks noGrp="1"/>
          </p:cNvSpPr>
          <p:nvPr>
            <p:ph idx="1"/>
          </p:nvPr>
        </p:nvSpPr>
        <p:spPr>
          <a:xfrm>
            <a:off x="685800" y="1628800"/>
            <a:ext cx="8001000" cy="4530725"/>
          </a:xfrm>
        </p:spPr>
        <p:txBody>
          <a:bodyPr/>
          <a:lstStyle/>
          <a:p>
            <a:r>
              <a:rPr lang="en-MY" sz="2400" dirty="0"/>
              <a:t>% of the workforce that understand the firm’s business model and underlying commercial strategy</a:t>
            </a:r>
          </a:p>
          <a:p>
            <a:r>
              <a:rPr lang="en-MY" sz="2400" dirty="0"/>
              <a:t>% of the workforce that have demonstrated their commitment to the firm’s strategy</a:t>
            </a:r>
          </a:p>
          <a:p>
            <a:r>
              <a:rPr lang="en-MY" sz="2400" dirty="0"/>
              <a:t>% of the workforce that currently have the skills required to execute the strategy</a:t>
            </a:r>
          </a:p>
          <a:p>
            <a:r>
              <a:rPr lang="en-MY" sz="2400" dirty="0"/>
              <a:t>% of the workforce currently undergoing training in order to gain the requisite skill sets</a:t>
            </a:r>
          </a:p>
          <a:p>
            <a:r>
              <a:rPr lang="en-MY" sz="2400" dirty="0"/>
              <a:t>% of the workforce that feels the firm’s culture supports strategy execution</a:t>
            </a:r>
          </a:p>
          <a:p>
            <a:endParaRPr lang="en-MY" dirty="0"/>
          </a:p>
        </p:txBody>
      </p:sp>
    </p:spTree>
    <p:extLst>
      <p:ext uri="{BB962C8B-B14F-4D97-AF65-F5344CB8AC3E}">
        <p14:creationId xmlns="" xmlns:p14="http://schemas.microsoft.com/office/powerpoint/2010/main" val="766395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0C55D2-87FB-4C1F-8784-C4030104FE1B}"/>
              </a:ext>
            </a:extLst>
          </p:cNvPr>
          <p:cNvSpPr>
            <a:spLocks noGrp="1"/>
          </p:cNvSpPr>
          <p:nvPr>
            <p:ph type="title"/>
          </p:nvPr>
        </p:nvSpPr>
        <p:spPr>
          <a:xfrm>
            <a:off x="971550" y="188640"/>
            <a:ext cx="7200900" cy="579440"/>
          </a:xfrm>
        </p:spPr>
        <p:txBody>
          <a:bodyPr>
            <a:normAutofit/>
          </a:bodyPr>
          <a:lstStyle/>
          <a:p>
            <a:r>
              <a:rPr lang="en-MY" sz="2800" dirty="0"/>
              <a:t>2. Workforce competencies</a:t>
            </a:r>
          </a:p>
        </p:txBody>
      </p:sp>
      <p:sp>
        <p:nvSpPr>
          <p:cNvPr id="3" name="Content Placeholder 2">
            <a:extLst>
              <a:ext uri="{FF2B5EF4-FFF2-40B4-BE49-F238E27FC236}">
                <a16:creationId xmlns="" xmlns:a16="http://schemas.microsoft.com/office/drawing/2014/main" id="{DD0B3751-726C-4A6D-8184-FFC01C7C0D30}"/>
              </a:ext>
            </a:extLst>
          </p:cNvPr>
          <p:cNvSpPr>
            <a:spLocks noGrp="1"/>
          </p:cNvSpPr>
          <p:nvPr>
            <p:ph idx="1"/>
          </p:nvPr>
        </p:nvSpPr>
        <p:spPr>
          <a:xfrm>
            <a:off x="827584" y="1268760"/>
            <a:ext cx="7200900" cy="3809999"/>
          </a:xfrm>
        </p:spPr>
        <p:txBody>
          <a:bodyPr>
            <a:normAutofit/>
          </a:bodyPr>
          <a:lstStyle/>
          <a:p>
            <a:pPr marL="0" indent="0">
              <a:buNone/>
            </a:pPr>
            <a:r>
              <a:rPr lang="en-MY" sz="2400"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 xmlns:p14="http://schemas.microsoft.com/office/powerpoint/2010/main" val="38967438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B2DC1B-E6E4-48B7-B6C6-43C30628B9FD}"/>
              </a:ext>
            </a:extLst>
          </p:cNvPr>
          <p:cNvSpPr>
            <a:spLocks noGrp="1"/>
          </p:cNvSpPr>
          <p:nvPr>
            <p:ph type="title"/>
          </p:nvPr>
        </p:nvSpPr>
        <p:spPr>
          <a:xfrm>
            <a:off x="899592" y="476672"/>
            <a:ext cx="7200900" cy="737519"/>
          </a:xfrm>
        </p:spPr>
        <p:txBody>
          <a:bodyPr>
            <a:normAutofit/>
          </a:bodyPr>
          <a:lstStyle/>
          <a:p>
            <a:r>
              <a:rPr lang="en-MY" sz="2800" dirty="0"/>
              <a:t>2. Workforce competencies</a:t>
            </a:r>
          </a:p>
        </p:txBody>
      </p:sp>
      <p:sp>
        <p:nvSpPr>
          <p:cNvPr id="3" name="Content Placeholder 2">
            <a:extLst>
              <a:ext uri="{FF2B5EF4-FFF2-40B4-BE49-F238E27FC236}">
                <a16:creationId xmlns="" xmlns:a16="http://schemas.microsoft.com/office/drawing/2014/main" id="{0244D322-5C15-4917-92D4-61BE40550C9D}"/>
              </a:ext>
            </a:extLst>
          </p:cNvPr>
          <p:cNvSpPr>
            <a:spLocks noGrp="1"/>
          </p:cNvSpPr>
          <p:nvPr>
            <p:ph idx="1"/>
          </p:nvPr>
        </p:nvSpPr>
        <p:spPr>
          <a:xfrm>
            <a:off x="876930" y="1524000"/>
            <a:ext cx="7200900" cy="3809999"/>
          </a:xfrm>
        </p:spPr>
        <p:txBody>
          <a:bodyPr>
            <a:normAutofit lnSpcReduction="10000"/>
          </a:bodyPr>
          <a:lstStyle/>
          <a:p>
            <a:r>
              <a:rPr lang="en-MY" sz="2400" dirty="0"/>
              <a:t>Total % of workforce who are recognized as “A” players</a:t>
            </a:r>
          </a:p>
          <a:p>
            <a:r>
              <a:rPr lang="en-MY" sz="2400" dirty="0"/>
              <a:t>% of workforce who are currently “B” players with the potential to grow and evolve into “A” players</a:t>
            </a:r>
          </a:p>
          <a:p>
            <a:r>
              <a:rPr lang="en-MY" sz="2400" dirty="0"/>
              <a:t>Average % of total remuneration packages which are performance based for “A” players.</a:t>
            </a:r>
          </a:p>
          <a:p>
            <a:r>
              <a:rPr lang="en-MY" sz="2400" dirty="0"/>
              <a:t>% of “A” players who have the opportunity to earn share options</a:t>
            </a:r>
          </a:p>
          <a:p>
            <a:r>
              <a:rPr lang="en-MY" sz="2400" dirty="0"/>
              <a:t>% of “A” players who earned their bonuses in the last financial year</a:t>
            </a:r>
          </a:p>
        </p:txBody>
      </p:sp>
    </p:spTree>
    <p:extLst>
      <p:ext uri="{BB962C8B-B14F-4D97-AF65-F5344CB8AC3E}">
        <p14:creationId xmlns="" xmlns:p14="http://schemas.microsoft.com/office/powerpoint/2010/main" val="42929985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4244C3-7FD8-48FA-8171-45E9A0C169FE}"/>
              </a:ext>
            </a:extLst>
          </p:cNvPr>
          <p:cNvSpPr>
            <a:spLocks noGrp="1"/>
          </p:cNvSpPr>
          <p:nvPr>
            <p:ph type="title"/>
          </p:nvPr>
        </p:nvSpPr>
        <p:spPr>
          <a:xfrm>
            <a:off x="971550" y="836712"/>
            <a:ext cx="7200900" cy="809527"/>
          </a:xfrm>
        </p:spPr>
        <p:txBody>
          <a:bodyPr>
            <a:normAutofit/>
          </a:bodyPr>
          <a:lstStyle/>
          <a:p>
            <a:r>
              <a:rPr lang="en-MY" sz="2800" dirty="0"/>
              <a:t>2. Workforce competencies</a:t>
            </a:r>
          </a:p>
        </p:txBody>
      </p:sp>
      <p:sp>
        <p:nvSpPr>
          <p:cNvPr id="3" name="Content Placeholder 2">
            <a:extLst>
              <a:ext uri="{FF2B5EF4-FFF2-40B4-BE49-F238E27FC236}">
                <a16:creationId xmlns="" xmlns:a16="http://schemas.microsoft.com/office/drawing/2014/main" id="{5F89E80F-125C-4F05-B0C3-4AFFBEDDA91C}"/>
              </a:ext>
            </a:extLst>
          </p:cNvPr>
          <p:cNvSpPr>
            <a:spLocks noGrp="1"/>
          </p:cNvSpPr>
          <p:nvPr>
            <p:ph idx="1"/>
          </p:nvPr>
        </p:nvSpPr>
        <p:spPr/>
        <p:txBody>
          <a:bodyPr>
            <a:normAutofit lnSpcReduction="10000"/>
          </a:bodyPr>
          <a:lstStyle/>
          <a:p>
            <a:r>
              <a:rPr lang="en-MY" sz="2400" dirty="0"/>
              <a:t>% of the overall training and development budget spent on “A” players.</a:t>
            </a:r>
          </a:p>
          <a:p>
            <a:r>
              <a:rPr lang="en-MY" sz="2400" dirty="0"/>
              <a:t>Average ranking for executives on the standardized skills and proficiency test</a:t>
            </a:r>
          </a:p>
          <a:p>
            <a:r>
              <a:rPr lang="en-MY" sz="2400" dirty="0"/>
              <a:t>Determination of how many qualified people would be eligible to fill any executive openings which arise</a:t>
            </a:r>
          </a:p>
          <a:p>
            <a:r>
              <a:rPr lang="en-MY" sz="2400" dirty="0"/>
              <a:t>% of exit rate for “A”, “B” and “C” players.</a:t>
            </a:r>
          </a:p>
          <a:p>
            <a:r>
              <a:rPr lang="en-MY" sz="2400" dirty="0"/>
              <a:t>Extent to which people have the opportunity to be exposed to assignments that will enhance skills</a:t>
            </a:r>
          </a:p>
        </p:txBody>
      </p:sp>
    </p:spTree>
    <p:extLst>
      <p:ext uri="{BB962C8B-B14F-4D97-AF65-F5344CB8AC3E}">
        <p14:creationId xmlns="" xmlns:p14="http://schemas.microsoft.com/office/powerpoint/2010/main" val="32324317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B3AC23-AECE-422C-AA02-74358440F8A1}"/>
              </a:ext>
            </a:extLst>
          </p:cNvPr>
          <p:cNvSpPr>
            <a:spLocks noGrp="1"/>
          </p:cNvSpPr>
          <p:nvPr>
            <p:ph type="title"/>
          </p:nvPr>
        </p:nvSpPr>
        <p:spPr>
          <a:xfrm>
            <a:off x="971550" y="365719"/>
            <a:ext cx="7200900" cy="665511"/>
          </a:xfrm>
        </p:spPr>
        <p:txBody>
          <a:bodyPr>
            <a:noAutofit/>
          </a:bodyPr>
          <a:lstStyle/>
          <a:p>
            <a:r>
              <a:rPr lang="en-MY" sz="2800" dirty="0"/>
              <a:t>3. Leadership and Workforce </a:t>
            </a:r>
            <a:r>
              <a:rPr lang="en-MY" sz="2800" dirty="0" err="1"/>
              <a:t>Behaviors</a:t>
            </a:r>
            <a:endParaRPr lang="en-MY" sz="2800" dirty="0"/>
          </a:p>
        </p:txBody>
      </p:sp>
      <p:sp>
        <p:nvSpPr>
          <p:cNvPr id="3" name="Content Placeholder 2">
            <a:extLst>
              <a:ext uri="{FF2B5EF4-FFF2-40B4-BE49-F238E27FC236}">
                <a16:creationId xmlns="" xmlns:a16="http://schemas.microsoft.com/office/drawing/2014/main" id="{F1E813E4-C890-4D89-AE4A-A5A0E8882460}"/>
              </a:ext>
            </a:extLst>
          </p:cNvPr>
          <p:cNvSpPr>
            <a:spLocks noGrp="1"/>
          </p:cNvSpPr>
          <p:nvPr>
            <p:ph idx="1"/>
          </p:nvPr>
        </p:nvSpPr>
        <p:spPr>
          <a:xfrm>
            <a:off x="571244" y="1628801"/>
            <a:ext cx="7961196" cy="4392488"/>
          </a:xfrm>
        </p:spPr>
        <p:txBody>
          <a:bodyPr>
            <a:normAutofit lnSpcReduction="10000"/>
          </a:bodyPr>
          <a:lstStyle/>
          <a:p>
            <a:pPr marL="0" indent="0">
              <a:buNone/>
            </a:pPr>
            <a:r>
              <a:rPr lang="en-MY" sz="2400" dirty="0"/>
              <a:t>Leadership and workforce </a:t>
            </a:r>
            <a:r>
              <a:rPr lang="en-MY" sz="2400" dirty="0" err="1"/>
              <a:t>behavior</a:t>
            </a:r>
            <a:r>
              <a:rPr lang="en-MY" sz="2400" dirty="0"/>
              <a:t> measures whether or not the workforce is behaving in a way which is consistent with achieving the key objectives. </a:t>
            </a:r>
          </a:p>
          <a:p>
            <a:pPr marL="0" indent="0">
              <a:buNone/>
            </a:pPr>
            <a:endParaRPr lang="en-MY" sz="2400" dirty="0"/>
          </a:p>
          <a:p>
            <a:r>
              <a:rPr lang="en-MY" sz="2400" dirty="0"/>
              <a:t>Are the leadership team and workforce consistently behaving in a way that will lead to achieving our key strategic objectives? Have we identified and nurtured “A” Players in “A” Positions?</a:t>
            </a:r>
          </a:p>
          <a:p>
            <a:r>
              <a:rPr lang="en-MY" sz="24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 xmlns:p14="http://schemas.microsoft.com/office/powerpoint/2010/main" val="3630927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98BAC8-8A43-4010-B63B-659C7DE49222}"/>
              </a:ext>
            </a:extLst>
          </p:cNvPr>
          <p:cNvSpPr>
            <a:spLocks noGrp="1"/>
          </p:cNvSpPr>
          <p:nvPr>
            <p:ph type="title"/>
          </p:nvPr>
        </p:nvSpPr>
        <p:spPr>
          <a:xfrm>
            <a:off x="971550" y="337668"/>
            <a:ext cx="7200900" cy="737519"/>
          </a:xfrm>
        </p:spPr>
        <p:txBody>
          <a:bodyPr>
            <a:normAutofit/>
          </a:bodyPr>
          <a:lstStyle/>
          <a:p>
            <a:r>
              <a:rPr lang="en-MY" sz="2800" dirty="0"/>
              <a:t>3. Leadership and Workforce Behaviours</a:t>
            </a:r>
            <a:endParaRPr lang="en-MY" sz="1800" dirty="0"/>
          </a:p>
        </p:txBody>
      </p:sp>
      <p:sp>
        <p:nvSpPr>
          <p:cNvPr id="3" name="Content Placeholder 2">
            <a:extLst>
              <a:ext uri="{FF2B5EF4-FFF2-40B4-BE49-F238E27FC236}">
                <a16:creationId xmlns="" xmlns:a16="http://schemas.microsoft.com/office/drawing/2014/main" id="{366D640C-1DE5-4E29-9234-8CA9CE9C1CE7}"/>
              </a:ext>
            </a:extLst>
          </p:cNvPr>
          <p:cNvSpPr>
            <a:spLocks noGrp="1"/>
          </p:cNvSpPr>
          <p:nvPr>
            <p:ph idx="1"/>
          </p:nvPr>
        </p:nvSpPr>
        <p:spPr>
          <a:xfrm>
            <a:off x="969634" y="1524000"/>
            <a:ext cx="7200900" cy="3809999"/>
          </a:xfrm>
        </p:spPr>
        <p:txBody>
          <a:bodyPr>
            <a:normAutofit/>
          </a:bodyPr>
          <a:lstStyle/>
          <a:p>
            <a:r>
              <a:rPr lang="en-MY" sz="2400" dirty="0"/>
              <a:t>Average score on a consistently applied leadership survey</a:t>
            </a:r>
          </a:p>
          <a:p>
            <a:r>
              <a:rPr lang="en-MY" sz="2400" dirty="0"/>
              <a:t>% of executives who are actively engaged in knowledge sharing and training programs</a:t>
            </a:r>
          </a:p>
          <a:p>
            <a:r>
              <a:rPr lang="en-MY" sz="2400" dirty="0"/>
              <a:t>Changes in the team performance index which measures the effectiveness of teams</a:t>
            </a:r>
          </a:p>
          <a:p>
            <a:r>
              <a:rPr lang="en-MY" sz="2400" dirty="0"/>
              <a:t>Estimates of how effective the firm is in retaining its best “A” players</a:t>
            </a:r>
          </a:p>
          <a:p>
            <a:r>
              <a:rPr lang="en-MY" sz="2400" dirty="0"/>
              <a:t>Estimated exit rate of “C” players</a:t>
            </a:r>
          </a:p>
        </p:txBody>
      </p:sp>
    </p:spTree>
    <p:extLst>
      <p:ext uri="{BB962C8B-B14F-4D97-AF65-F5344CB8AC3E}">
        <p14:creationId xmlns="" xmlns:p14="http://schemas.microsoft.com/office/powerpoint/2010/main" val="29568134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1D0F41-E24B-48A5-B81B-36EF470A12C7}"/>
              </a:ext>
            </a:extLst>
          </p:cNvPr>
          <p:cNvSpPr>
            <a:spLocks noGrp="1"/>
          </p:cNvSpPr>
          <p:nvPr>
            <p:ph type="title"/>
          </p:nvPr>
        </p:nvSpPr>
        <p:spPr>
          <a:xfrm>
            <a:off x="971550" y="487359"/>
            <a:ext cx="7200900" cy="579440"/>
          </a:xfrm>
        </p:spPr>
        <p:txBody>
          <a:bodyPr>
            <a:noAutofit/>
          </a:bodyPr>
          <a:lstStyle/>
          <a:p>
            <a:r>
              <a:rPr lang="en-MY" sz="2800" dirty="0"/>
              <a:t>3. Leadership and Workforce Behaviours</a:t>
            </a:r>
            <a:endParaRPr lang="en-MY" sz="1600" dirty="0"/>
          </a:p>
        </p:txBody>
      </p:sp>
      <p:sp>
        <p:nvSpPr>
          <p:cNvPr id="3" name="Content Placeholder 2">
            <a:extLst>
              <a:ext uri="{FF2B5EF4-FFF2-40B4-BE49-F238E27FC236}">
                <a16:creationId xmlns="" xmlns:a16="http://schemas.microsoft.com/office/drawing/2014/main" id="{E3AA6756-BD59-4BF5-97CE-BD9CF5BF3027}"/>
              </a:ext>
            </a:extLst>
          </p:cNvPr>
          <p:cNvSpPr>
            <a:spLocks noGrp="1"/>
          </p:cNvSpPr>
          <p:nvPr>
            <p:ph idx="1"/>
          </p:nvPr>
        </p:nvSpPr>
        <p:spPr>
          <a:xfrm>
            <a:off x="971550" y="1524000"/>
            <a:ext cx="7200900" cy="3809999"/>
          </a:xfrm>
        </p:spPr>
        <p:txBody>
          <a:bodyPr>
            <a:normAutofit/>
          </a:bodyPr>
          <a:lstStyle/>
          <a:p>
            <a:r>
              <a:rPr lang="en-MY" sz="2400" dirty="0"/>
              <a:t>Average changes in performance appraisal ratings over an extended period of </a:t>
            </a:r>
            <a:r>
              <a:rPr lang="en-MY" sz="2400" dirty="0" err="1"/>
              <a:t>ti</a:t>
            </a:r>
            <a:r>
              <a:rPr lang="en-MY" sz="2400" dirty="0"/>
              <a:t> me</a:t>
            </a:r>
          </a:p>
          <a:p>
            <a:r>
              <a:rPr lang="en-MY" sz="2400" dirty="0"/>
              <a:t>% of employees who have met goals for customer satisfaction</a:t>
            </a:r>
          </a:p>
          <a:p>
            <a:r>
              <a:rPr lang="en-MY" sz="2400" dirty="0"/>
              <a:t>% of employees who have skills and experience outside those used in their current job functions</a:t>
            </a:r>
          </a:p>
          <a:p>
            <a:r>
              <a:rPr lang="en-MY" sz="2400" dirty="0"/>
              <a:t>% of improvement in key indicators of customer satisfaction</a:t>
            </a:r>
          </a:p>
          <a:p>
            <a:r>
              <a:rPr lang="en-MY" sz="2400" dirty="0"/>
              <a:t>Number of requests submitted for transfers</a:t>
            </a:r>
          </a:p>
        </p:txBody>
      </p:sp>
    </p:spTree>
    <p:extLst>
      <p:ext uri="{BB962C8B-B14F-4D97-AF65-F5344CB8AC3E}">
        <p14:creationId xmlns="" xmlns:p14="http://schemas.microsoft.com/office/powerpoint/2010/main" val="22868929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97450-FC77-425C-A6B5-4EF0F47C4D30}"/>
              </a:ext>
            </a:extLst>
          </p:cNvPr>
          <p:cNvSpPr>
            <a:spLocks noGrp="1"/>
          </p:cNvSpPr>
          <p:nvPr>
            <p:ph type="title"/>
          </p:nvPr>
        </p:nvSpPr>
        <p:spPr>
          <a:xfrm>
            <a:off x="1115616" y="404664"/>
            <a:ext cx="7200900" cy="579440"/>
          </a:xfrm>
        </p:spPr>
        <p:txBody>
          <a:bodyPr>
            <a:normAutofit/>
          </a:bodyPr>
          <a:lstStyle/>
          <a:p>
            <a:r>
              <a:rPr lang="en-MY" sz="2800" dirty="0"/>
              <a:t>4. Workforce Success</a:t>
            </a:r>
          </a:p>
        </p:txBody>
      </p:sp>
      <p:sp>
        <p:nvSpPr>
          <p:cNvPr id="3" name="Content Placeholder 2">
            <a:extLst>
              <a:ext uri="{FF2B5EF4-FFF2-40B4-BE49-F238E27FC236}">
                <a16:creationId xmlns="" xmlns:a16="http://schemas.microsoft.com/office/drawing/2014/main" id="{51DB0ABB-376C-4AC2-855E-EF36B2A2D866}"/>
              </a:ext>
            </a:extLst>
          </p:cNvPr>
          <p:cNvSpPr>
            <a:spLocks noGrp="1"/>
          </p:cNvSpPr>
          <p:nvPr>
            <p:ph idx="1"/>
          </p:nvPr>
        </p:nvSpPr>
        <p:spPr>
          <a:xfrm>
            <a:off x="899592" y="1524000"/>
            <a:ext cx="7200900" cy="3809999"/>
          </a:xfrm>
        </p:spPr>
        <p:txBody>
          <a:bodyPr>
            <a:normAutofit/>
          </a:bodyPr>
          <a:lstStyle/>
          <a:p>
            <a:pPr marL="0" indent="0">
              <a:buNone/>
            </a:pPr>
            <a:r>
              <a:rPr lang="en-MY" sz="2400"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 xmlns:p14="http://schemas.microsoft.com/office/powerpoint/2010/main" val="3381832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F21530-3F03-4CF3-88C9-B99858894CCE}"/>
              </a:ext>
            </a:extLst>
          </p:cNvPr>
          <p:cNvSpPr>
            <a:spLocks noGrp="1"/>
          </p:cNvSpPr>
          <p:nvPr>
            <p:ph type="title"/>
          </p:nvPr>
        </p:nvSpPr>
        <p:spPr>
          <a:xfrm>
            <a:off x="827584" y="437727"/>
            <a:ext cx="7200900" cy="521495"/>
          </a:xfrm>
        </p:spPr>
        <p:txBody>
          <a:bodyPr>
            <a:normAutofit/>
          </a:bodyPr>
          <a:lstStyle/>
          <a:p>
            <a:r>
              <a:rPr lang="en-MY" sz="2800" dirty="0"/>
              <a:t>4. Workforce Success</a:t>
            </a:r>
          </a:p>
        </p:txBody>
      </p:sp>
      <p:sp>
        <p:nvSpPr>
          <p:cNvPr id="3" name="Content Placeholder 2">
            <a:extLst>
              <a:ext uri="{FF2B5EF4-FFF2-40B4-BE49-F238E27FC236}">
                <a16:creationId xmlns="" xmlns:a16="http://schemas.microsoft.com/office/drawing/2014/main" id="{E7917A71-343D-4F56-91EA-F4D508D09250}"/>
              </a:ext>
            </a:extLst>
          </p:cNvPr>
          <p:cNvSpPr>
            <a:spLocks noGrp="1"/>
          </p:cNvSpPr>
          <p:nvPr>
            <p:ph idx="1"/>
          </p:nvPr>
        </p:nvSpPr>
        <p:spPr>
          <a:xfrm>
            <a:off x="539552" y="1163637"/>
            <a:ext cx="7776864" cy="4530725"/>
          </a:xfrm>
        </p:spPr>
        <p:txBody>
          <a:bodyPr>
            <a:normAutofit fontScale="92500"/>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 xmlns:p14="http://schemas.microsoft.com/office/powerpoint/2010/main" val="4848483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71550" y="291491"/>
            <a:ext cx="7200900" cy="73751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971550" y="1252537"/>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normAutofit/>
          </a:bodyPr>
          <a:lstStyle/>
          <a:p>
            <a:r>
              <a:rPr lang="en-MY" sz="2800"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678164" y="260648"/>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71550" y="437727"/>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7960940" cy="4320480"/>
          </a:xfrm>
        </p:spPr>
        <p:txBody>
          <a:bodyPr>
            <a:normAutofit/>
          </a:bodyPr>
          <a:lstStyle/>
          <a:p>
            <a:r>
              <a:rPr lang="en-MY" sz="2800" dirty="0"/>
              <a:t>A job must meet the dual criteria of strategic impact and performance variability if it is to qualify as an A position. </a:t>
            </a:r>
          </a:p>
          <a:p>
            <a:r>
              <a:rPr lang="en-MY" sz="2800" dirty="0"/>
              <a:t>B positions are those that are either indirectly strategic through their support of A positions </a:t>
            </a:r>
          </a:p>
          <a:p>
            <a:r>
              <a:rPr lang="en-MY" sz="28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1003736"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a:xfrm>
            <a:off x="827584" y="1700808"/>
            <a:ext cx="7200900" cy="3809999"/>
          </a:xfrm>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71550"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a:xfrm>
            <a:off x="952227" y="1524000"/>
            <a:ext cx="7200900" cy="3809999"/>
          </a:xfrm>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971550" y="365719"/>
            <a:ext cx="7200900" cy="665511"/>
          </a:xfrm>
        </p:spPr>
        <p:txBody>
          <a:bodyPr>
            <a:normAutofit/>
          </a:bodyPr>
          <a:lstStyle/>
          <a:p>
            <a:r>
              <a:rPr lang="en-MY" sz="2800"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3568" y="1268760"/>
            <a:ext cx="7920880"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27584" y="287870"/>
            <a:ext cx="7200900" cy="665511"/>
          </a:xfrm>
        </p:spPr>
        <p:txBody>
          <a:bodyPr>
            <a:normAutofit/>
          </a:bodyPr>
          <a:lstStyle/>
          <a:p>
            <a:r>
              <a:rPr lang="en-MY" sz="2800"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611560" y="1268760"/>
            <a:ext cx="8136904"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939117" y="337668"/>
            <a:ext cx="7200900" cy="737519"/>
          </a:xfrm>
        </p:spPr>
        <p:txBody>
          <a:bodyPr>
            <a:normAutofit/>
          </a:bodyPr>
          <a:lstStyle/>
          <a:p>
            <a:r>
              <a:rPr lang="en-MY" sz="2800"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755576" y="1412776"/>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 xmlns:p14="http://schemas.microsoft.com/office/powerpoint/2010/main" val="2442119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E811AE-E775-47CB-8813-657ECB3E3E89}"/>
              </a:ext>
            </a:extLst>
          </p:cNvPr>
          <p:cNvSpPr>
            <a:spLocks noGrp="1"/>
          </p:cNvSpPr>
          <p:nvPr>
            <p:ph type="title"/>
          </p:nvPr>
        </p:nvSpPr>
        <p:spPr/>
        <p:txBody>
          <a:bodyPr/>
          <a:lstStyle/>
          <a:p>
            <a:r>
              <a:rPr lang="en-MY" dirty="0"/>
              <a:t>1. Right HR Deliverables and Costs</a:t>
            </a:r>
          </a:p>
        </p:txBody>
      </p:sp>
      <p:sp>
        <p:nvSpPr>
          <p:cNvPr id="3" name="Content Placeholder 2">
            <a:extLst>
              <a:ext uri="{FF2B5EF4-FFF2-40B4-BE49-F238E27FC236}">
                <a16:creationId xmlns="" xmlns:a16="http://schemas.microsoft.com/office/drawing/2014/main" id="{98C6D864-6A1E-4CA9-84B8-9A916B2F6EA5}"/>
              </a:ext>
            </a:extLst>
          </p:cNvPr>
          <p:cNvSpPr>
            <a:spLocks noGrp="1"/>
          </p:cNvSpPr>
          <p:nvPr>
            <p:ph idx="1"/>
          </p:nvPr>
        </p:nvSpPr>
        <p:spPr/>
        <p:txBody>
          <a:bodyPr>
            <a:normAutofit/>
          </a:bodyPr>
          <a:lstStyle/>
          <a:p>
            <a:pPr marL="0" indent="0">
              <a:buNone/>
            </a:pPr>
            <a:r>
              <a:rPr lang="en-MY" sz="2400" dirty="0"/>
              <a:t>Measures of HR deliverable are taken directly from the workforce scorecard, Workforce Success, Workforce </a:t>
            </a:r>
            <a:r>
              <a:rPr lang="en-MY" sz="2400" dirty="0" err="1"/>
              <a:t>Behaviors</a:t>
            </a:r>
            <a:r>
              <a:rPr lang="en-MY" sz="2400" dirty="0"/>
              <a:t>, Workforce Competencies, and Workforce Mindset, which is intended to demonstrate that line and HR managers need to be held accountable from the same outcomes.</a:t>
            </a:r>
          </a:p>
        </p:txBody>
      </p:sp>
    </p:spTree>
    <p:extLst>
      <p:ext uri="{BB962C8B-B14F-4D97-AF65-F5344CB8AC3E}">
        <p14:creationId xmlns="" xmlns:p14="http://schemas.microsoft.com/office/powerpoint/2010/main" val="18348761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1911D6-BD6B-4AA8-B0A9-7C51D29A3BC3}"/>
              </a:ext>
            </a:extLst>
          </p:cNvPr>
          <p:cNvSpPr>
            <a:spLocks noGrp="1"/>
          </p:cNvSpPr>
          <p:nvPr>
            <p:ph type="title"/>
          </p:nvPr>
        </p:nvSpPr>
        <p:spPr>
          <a:xfrm>
            <a:off x="956524" y="-243408"/>
            <a:ext cx="7200900" cy="1142385"/>
          </a:xfrm>
        </p:spPr>
        <p:txBody>
          <a:bodyPr>
            <a:normAutofit/>
          </a:bodyPr>
          <a:lstStyle/>
          <a:p>
            <a:r>
              <a:rPr lang="en-MY" sz="2800" dirty="0"/>
              <a:t>1. Right HR Deliverables and Costs</a:t>
            </a:r>
          </a:p>
        </p:txBody>
      </p:sp>
      <p:sp>
        <p:nvSpPr>
          <p:cNvPr id="3" name="Content Placeholder 2">
            <a:extLst>
              <a:ext uri="{FF2B5EF4-FFF2-40B4-BE49-F238E27FC236}">
                <a16:creationId xmlns="" xmlns:a16="http://schemas.microsoft.com/office/drawing/2014/main" id="{11375EB4-DBD1-47CE-9193-211F02664A82}"/>
              </a:ext>
            </a:extLst>
          </p:cNvPr>
          <p:cNvSpPr>
            <a:spLocks noGrp="1"/>
          </p:cNvSpPr>
          <p:nvPr>
            <p:ph idx="1"/>
          </p:nvPr>
        </p:nvSpPr>
        <p:spPr>
          <a:xfrm>
            <a:off x="611560" y="1340768"/>
            <a:ext cx="7776864" cy="4536504"/>
          </a:xfrm>
        </p:spPr>
        <p:txBody>
          <a:bodyPr>
            <a:normAutofit/>
          </a:bodyPr>
          <a:lstStyle/>
          <a:p>
            <a:r>
              <a:rPr lang="en-MY" sz="2400" dirty="0"/>
              <a:t>Absence rate= days absent in month ÷ (average # of employees during a month x # of workdays)</a:t>
            </a:r>
          </a:p>
          <a:p>
            <a:r>
              <a:rPr lang="en-MY" sz="2400" dirty="0"/>
              <a:t>Benefit or program costs per employee = total cost of employee benefit or program ÷ total # of employees</a:t>
            </a:r>
          </a:p>
          <a:p>
            <a:r>
              <a:rPr lang="en-MY" sz="2400" dirty="0"/>
              <a:t>Benefits as a percent of salary = annual benefits cost ÷ annual salary</a:t>
            </a:r>
          </a:p>
          <a:p>
            <a:r>
              <a:rPr lang="en-MY" sz="2400" dirty="0"/>
              <a:t>Compensation as a percent of total compensation = annual salary ÷ total compensation (salary + benefits + additional compensation)</a:t>
            </a:r>
          </a:p>
          <a:p>
            <a:r>
              <a:rPr lang="en-MY" sz="2400" dirty="0"/>
              <a:t>Compensation or benefit revenue ratio = compensation or benefit cost ÷ revenue</a:t>
            </a:r>
          </a:p>
        </p:txBody>
      </p:sp>
    </p:spTree>
    <p:extLst>
      <p:ext uri="{BB962C8B-B14F-4D97-AF65-F5344CB8AC3E}">
        <p14:creationId xmlns="" xmlns:p14="http://schemas.microsoft.com/office/powerpoint/2010/main" val="38354338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C43F49-302A-4AE0-94AF-2DF06232CCD8}"/>
              </a:ext>
            </a:extLst>
          </p:cNvPr>
          <p:cNvSpPr>
            <a:spLocks noGrp="1"/>
          </p:cNvSpPr>
          <p:nvPr>
            <p:ph type="title"/>
          </p:nvPr>
        </p:nvSpPr>
        <p:spPr>
          <a:xfrm>
            <a:off x="971550" y="25794"/>
            <a:ext cx="7200900" cy="593503"/>
          </a:xfrm>
        </p:spPr>
        <p:txBody>
          <a:bodyPr>
            <a:normAutofit/>
          </a:bodyPr>
          <a:lstStyle/>
          <a:p>
            <a:r>
              <a:rPr lang="en-MY" sz="2800" dirty="0"/>
              <a:t>2. Right Types of HR Alignment </a:t>
            </a:r>
          </a:p>
        </p:txBody>
      </p:sp>
      <p:sp>
        <p:nvSpPr>
          <p:cNvPr id="3" name="Content Placeholder 2">
            <a:extLst>
              <a:ext uri="{FF2B5EF4-FFF2-40B4-BE49-F238E27FC236}">
                <a16:creationId xmlns="" xmlns:a16="http://schemas.microsoft.com/office/drawing/2014/main" id="{FA7F6266-0F2B-48B3-936A-B1B65BCF9073}"/>
              </a:ext>
            </a:extLst>
          </p:cNvPr>
          <p:cNvSpPr>
            <a:spLocks noGrp="1"/>
          </p:cNvSpPr>
          <p:nvPr>
            <p:ph idx="1"/>
          </p:nvPr>
        </p:nvSpPr>
        <p:spPr>
          <a:xfrm>
            <a:off x="504664" y="836712"/>
            <a:ext cx="8134672" cy="4530725"/>
          </a:xfrm>
        </p:spPr>
        <p:txBody>
          <a:bodyPr>
            <a:normAutofit/>
          </a:bodyPr>
          <a:lstStyle/>
          <a:p>
            <a:r>
              <a:rPr lang="en-MY" sz="2400" dirty="0"/>
              <a:t>Alignment can take two forms. Internal alignment reflects the extent to which our workforce management practices fit together in a cohesive whole and are mutually reinforcing. External alignment reflects the extent to which the firm’s entire bundle of workforce management practices effectively helps to execute strategy.</a:t>
            </a:r>
          </a:p>
          <a:p>
            <a:r>
              <a:rPr lang="en-MY" sz="2400" dirty="0"/>
              <a:t>Alignment proceeds in two successive phases: alignment of HR practices; alignment of HR practices with the HR deliverables and costs.</a:t>
            </a:r>
          </a:p>
        </p:txBody>
      </p:sp>
    </p:spTree>
    <p:extLst>
      <p:ext uri="{BB962C8B-B14F-4D97-AF65-F5344CB8AC3E}">
        <p14:creationId xmlns="" xmlns:p14="http://schemas.microsoft.com/office/powerpoint/2010/main" val="2201112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803E06-7D10-4ABB-833F-2F59FD29AFC2}"/>
              </a:ext>
            </a:extLst>
          </p:cNvPr>
          <p:cNvSpPr>
            <a:spLocks noGrp="1"/>
          </p:cNvSpPr>
          <p:nvPr>
            <p:ph type="title"/>
          </p:nvPr>
        </p:nvSpPr>
        <p:spPr>
          <a:xfrm>
            <a:off x="971550" y="-243408"/>
            <a:ext cx="7200900" cy="1142385"/>
          </a:xfrm>
        </p:spPr>
        <p:txBody>
          <a:bodyPr/>
          <a:lstStyle/>
          <a:p>
            <a:r>
              <a:rPr lang="en-MY" dirty="0"/>
              <a:t>2. Right Types of HR Alignment </a:t>
            </a:r>
          </a:p>
        </p:txBody>
      </p:sp>
      <p:sp>
        <p:nvSpPr>
          <p:cNvPr id="3" name="Content Placeholder 2">
            <a:extLst>
              <a:ext uri="{FF2B5EF4-FFF2-40B4-BE49-F238E27FC236}">
                <a16:creationId xmlns="" xmlns:a16="http://schemas.microsoft.com/office/drawing/2014/main" id="{9C12123C-026B-4387-95C3-7D33058B890C}"/>
              </a:ext>
            </a:extLst>
          </p:cNvPr>
          <p:cNvSpPr>
            <a:spLocks noGrp="1"/>
          </p:cNvSpPr>
          <p:nvPr>
            <p:ph idx="1"/>
          </p:nvPr>
        </p:nvSpPr>
        <p:spPr>
          <a:xfrm>
            <a:off x="611560" y="1163637"/>
            <a:ext cx="8206680" cy="4530725"/>
          </a:xfrm>
        </p:spPr>
        <p:txBody>
          <a:bodyPr>
            <a:normAutofit fontScale="92500" lnSpcReduction="10000"/>
          </a:bodyPr>
          <a:lstStyle/>
          <a:p>
            <a:r>
              <a:rPr lang="en-MY" sz="2600" dirty="0"/>
              <a:t>Extent to which customer expectations are addressed by learning programs</a:t>
            </a:r>
          </a:p>
          <a:p>
            <a:r>
              <a:rPr lang="en-MY" sz="2600" dirty="0"/>
              <a:t>Extent to which employees are rewarded and promoted by performance and competencies</a:t>
            </a:r>
          </a:p>
          <a:p>
            <a:r>
              <a:rPr lang="en-MY" sz="2600" dirty="0"/>
              <a:t>Extent to which employees understand what is expected of them throughout the performance management process</a:t>
            </a:r>
          </a:p>
          <a:p>
            <a:r>
              <a:rPr lang="en-MY" sz="2600" dirty="0"/>
              <a:t>Extent to which hiring, evaluation, and compensation practices seek out and reward competencies and knowledge sharing</a:t>
            </a:r>
          </a:p>
          <a:p>
            <a:r>
              <a:rPr lang="en-MY" sz="2600" dirty="0"/>
              <a:t>Extent to which HR measurement systems are seen as credible</a:t>
            </a:r>
          </a:p>
        </p:txBody>
      </p:sp>
    </p:spTree>
    <p:extLst>
      <p:ext uri="{BB962C8B-B14F-4D97-AF65-F5344CB8AC3E}">
        <p14:creationId xmlns="" xmlns:p14="http://schemas.microsoft.com/office/powerpoint/2010/main" val="18631188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094989-1A57-4B12-A600-975A034662AA}"/>
              </a:ext>
            </a:extLst>
          </p:cNvPr>
          <p:cNvSpPr>
            <a:spLocks noGrp="1"/>
          </p:cNvSpPr>
          <p:nvPr>
            <p:ph type="title"/>
          </p:nvPr>
        </p:nvSpPr>
        <p:spPr>
          <a:xfrm>
            <a:off x="899592" y="-171400"/>
            <a:ext cx="7200900" cy="1142385"/>
          </a:xfrm>
        </p:spPr>
        <p:txBody>
          <a:bodyPr>
            <a:normAutofit/>
          </a:bodyPr>
          <a:lstStyle/>
          <a:p>
            <a:r>
              <a:rPr lang="en-MY" sz="2800" dirty="0"/>
              <a:t>3. Right HR Practices</a:t>
            </a:r>
          </a:p>
        </p:txBody>
      </p:sp>
      <p:sp>
        <p:nvSpPr>
          <p:cNvPr id="3" name="Content Placeholder 2">
            <a:extLst>
              <a:ext uri="{FF2B5EF4-FFF2-40B4-BE49-F238E27FC236}">
                <a16:creationId xmlns="" xmlns:a16="http://schemas.microsoft.com/office/drawing/2014/main" id="{E96E004A-BBD6-4AF7-9919-47A88D8398D8}"/>
              </a:ext>
            </a:extLst>
          </p:cNvPr>
          <p:cNvSpPr>
            <a:spLocks noGrp="1"/>
          </p:cNvSpPr>
          <p:nvPr>
            <p:ph idx="1"/>
          </p:nvPr>
        </p:nvSpPr>
        <p:spPr>
          <a:xfrm>
            <a:off x="685800" y="1628800"/>
            <a:ext cx="7772400" cy="4530725"/>
          </a:xfrm>
        </p:spPr>
        <p:txBody>
          <a:bodyPr>
            <a:normAutofit/>
          </a:bodyPr>
          <a:lstStyle/>
          <a:p>
            <a:pPr marL="0" indent="0">
              <a:buNone/>
            </a:pPr>
            <a:r>
              <a:rPr lang="en-MY" sz="2400" dirty="0"/>
              <a:t>Designing and implementing strategically aligned </a:t>
            </a:r>
            <a:r>
              <a:rPr lang="en-MY" sz="2400" dirty="0" err="1"/>
              <a:t>worldclass</a:t>
            </a:r>
            <a:r>
              <a:rPr lang="en-MY" sz="2400" dirty="0"/>
              <a:t> HR management policies and practices with the business values</a:t>
            </a:r>
          </a:p>
          <a:p>
            <a:r>
              <a:rPr lang="en-MY" sz="2400" dirty="0"/>
              <a:t>Acceptance per offer ratio</a:t>
            </a:r>
          </a:p>
          <a:p>
            <a:r>
              <a:rPr lang="en-MY" sz="2400" dirty="0"/>
              <a:t>Number of applicants contacted compared with those reporting for job interviews</a:t>
            </a:r>
          </a:p>
          <a:p>
            <a:r>
              <a:rPr lang="en-MY" sz="2400" dirty="0"/>
              <a:t>Time to fill a job or Cost of filling a job</a:t>
            </a:r>
          </a:p>
          <a:p>
            <a:r>
              <a:rPr lang="en-MY" sz="2400" dirty="0"/>
              <a:t>Percent of jobs filled with candidates on succession plan</a:t>
            </a:r>
          </a:p>
          <a:p>
            <a:r>
              <a:rPr lang="en-MY" sz="2400" dirty="0"/>
              <a:t>Percent of “A” positions filled with “A” players</a:t>
            </a:r>
          </a:p>
        </p:txBody>
      </p:sp>
    </p:spTree>
    <p:extLst>
      <p:ext uri="{BB962C8B-B14F-4D97-AF65-F5344CB8AC3E}">
        <p14:creationId xmlns="" xmlns:p14="http://schemas.microsoft.com/office/powerpoint/2010/main" val="11620820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6367D0-E79C-4E56-A5E7-E9E4DA0CE036}"/>
              </a:ext>
            </a:extLst>
          </p:cNvPr>
          <p:cNvSpPr>
            <a:spLocks noGrp="1"/>
          </p:cNvSpPr>
          <p:nvPr>
            <p:ph type="title"/>
          </p:nvPr>
        </p:nvSpPr>
        <p:spPr>
          <a:xfrm>
            <a:off x="685800" y="-243408"/>
            <a:ext cx="7200900" cy="1142385"/>
          </a:xfrm>
        </p:spPr>
        <p:txBody>
          <a:bodyPr>
            <a:normAutofit/>
          </a:bodyPr>
          <a:lstStyle/>
          <a:p>
            <a:r>
              <a:rPr lang="en-MY" sz="2800" dirty="0"/>
              <a:t>3. Right HR Practices</a:t>
            </a:r>
          </a:p>
        </p:txBody>
      </p:sp>
      <p:sp>
        <p:nvSpPr>
          <p:cNvPr id="3" name="Content Placeholder 2">
            <a:extLst>
              <a:ext uri="{FF2B5EF4-FFF2-40B4-BE49-F238E27FC236}">
                <a16:creationId xmlns="" xmlns:a16="http://schemas.microsoft.com/office/drawing/2014/main" id="{EC17D0D3-FDB2-4826-8F95-1A871903EBFB}"/>
              </a:ext>
            </a:extLst>
          </p:cNvPr>
          <p:cNvSpPr>
            <a:spLocks noGrp="1"/>
          </p:cNvSpPr>
          <p:nvPr>
            <p:ph idx="1"/>
          </p:nvPr>
        </p:nvSpPr>
        <p:spPr>
          <a:xfrm>
            <a:off x="685800" y="1628800"/>
            <a:ext cx="8001000" cy="4530725"/>
          </a:xfrm>
        </p:spPr>
        <p:txBody>
          <a:bodyPr>
            <a:normAutofit/>
          </a:bodyPr>
          <a:lstStyle/>
          <a:p>
            <a:r>
              <a:rPr lang="en-MY" sz="2400" dirty="0"/>
              <a:t>Selection Ratio: number of qualified applicants per hire</a:t>
            </a:r>
          </a:p>
          <a:p>
            <a:r>
              <a:rPr lang="en-MY" sz="2400" dirty="0"/>
              <a:t>Ratio of backup talent (number of prepared backups in place for top “X” jobs)</a:t>
            </a:r>
          </a:p>
          <a:p>
            <a:r>
              <a:rPr lang="en-MY" sz="2400" dirty="0"/>
              <a:t>Exit rate of “C” players in “A” positions</a:t>
            </a:r>
          </a:p>
          <a:p>
            <a:r>
              <a:rPr lang="en-MY" sz="2400" dirty="0"/>
              <a:t>Percent “A” players promoted per year</a:t>
            </a:r>
          </a:p>
          <a:p>
            <a:r>
              <a:rPr lang="en-MY" sz="2400" dirty="0"/>
              <a:t>Percent of employee in “C” positions with temporary (outsourced) contracts</a:t>
            </a:r>
          </a:p>
          <a:p>
            <a:r>
              <a:rPr lang="en-MY" sz="2400" dirty="0"/>
              <a:t>Percent of new hires selected based on the results of a validated selection test</a:t>
            </a:r>
          </a:p>
          <a:p>
            <a:r>
              <a:rPr lang="en-MY" sz="2400" dirty="0"/>
              <a:t>Percent of the workforce</a:t>
            </a:r>
          </a:p>
        </p:txBody>
      </p:sp>
    </p:spTree>
    <p:extLst>
      <p:ext uri="{BB962C8B-B14F-4D97-AF65-F5344CB8AC3E}">
        <p14:creationId xmlns="" xmlns:p14="http://schemas.microsoft.com/office/powerpoint/2010/main" val="21953240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64E6BC-B272-49CA-9797-03239D98CB6C}"/>
              </a:ext>
            </a:extLst>
          </p:cNvPr>
          <p:cNvSpPr>
            <a:spLocks noGrp="1"/>
          </p:cNvSpPr>
          <p:nvPr>
            <p:ph type="title"/>
          </p:nvPr>
        </p:nvSpPr>
        <p:spPr>
          <a:xfrm>
            <a:off x="955566" y="188640"/>
            <a:ext cx="7200900" cy="737519"/>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EDC119BC-1A20-4675-BB70-6329FD77AB93}"/>
              </a:ext>
            </a:extLst>
          </p:cNvPr>
          <p:cNvSpPr>
            <a:spLocks noGrp="1"/>
          </p:cNvSpPr>
          <p:nvPr>
            <p:ph idx="1"/>
          </p:nvPr>
        </p:nvSpPr>
        <p:spPr>
          <a:xfrm>
            <a:off x="683568" y="1524000"/>
            <a:ext cx="7776864" cy="3561184"/>
          </a:xfrm>
        </p:spPr>
        <p:txBody>
          <a:bodyPr>
            <a:normAutofit/>
          </a:bodyPr>
          <a:lstStyle/>
          <a:p>
            <a:pPr marL="0" indent="0">
              <a:buNone/>
            </a:pPr>
            <a:r>
              <a:rPr lang="en-MY" sz="2400" dirty="0"/>
              <a:t>The world-class HR management systems and practices do not just happen-they are developed specifically by HR professionals who have a deep understanding not only of the firms’ strategy, and goals, but also of the field of evidence -based Human Resource Management (HRM) and the allied social sciences. The key question is “Do our HR professionals have the skills they need to design and implement a world -class HR management system?”</a:t>
            </a:r>
          </a:p>
        </p:txBody>
      </p:sp>
    </p:spTree>
    <p:extLst>
      <p:ext uri="{BB962C8B-B14F-4D97-AF65-F5344CB8AC3E}">
        <p14:creationId xmlns="" xmlns:p14="http://schemas.microsoft.com/office/powerpoint/2010/main" val="8356604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381D33-B590-4013-9662-5CA864C53C8F}"/>
              </a:ext>
            </a:extLst>
          </p:cNvPr>
          <p:cNvSpPr>
            <a:spLocks noGrp="1"/>
          </p:cNvSpPr>
          <p:nvPr>
            <p:ph type="title"/>
          </p:nvPr>
        </p:nvSpPr>
        <p:spPr>
          <a:xfrm>
            <a:off x="897705" y="260648"/>
            <a:ext cx="7200900" cy="665511"/>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1371AC96-702B-4874-964E-9212CB437B3D}"/>
              </a:ext>
            </a:extLst>
          </p:cNvPr>
          <p:cNvSpPr>
            <a:spLocks noGrp="1"/>
          </p:cNvSpPr>
          <p:nvPr>
            <p:ph idx="1"/>
          </p:nvPr>
        </p:nvSpPr>
        <p:spPr>
          <a:xfrm>
            <a:off x="685800" y="1182452"/>
            <a:ext cx="7774632" cy="4694820"/>
          </a:xfrm>
        </p:spPr>
        <p:txBody>
          <a:bodyPr>
            <a:noAutofit/>
          </a:bodyPr>
          <a:lstStyle/>
          <a:p>
            <a:r>
              <a:rPr lang="en-MY" sz="2000" dirty="0"/>
              <a:t>HR managers’ ratings on validated 360 degree competency-assessment tool</a:t>
            </a:r>
          </a:p>
          <a:p>
            <a:r>
              <a:rPr lang="en-MY" sz="2000" dirty="0"/>
              <a:t>Rating of HR competency scale developed by Dave Ulrich:</a:t>
            </a:r>
          </a:p>
          <a:p>
            <a:pPr lvl="1"/>
            <a:r>
              <a:rPr lang="en-MY" sz="2000" dirty="0"/>
              <a:t>Strategic positioners who understanding evolving business contexts</a:t>
            </a:r>
          </a:p>
          <a:p>
            <a:pPr lvl="1"/>
            <a:r>
              <a:rPr lang="en-MY" sz="2000" dirty="0"/>
              <a:t>Credible activists who build relationships of trust</a:t>
            </a:r>
          </a:p>
          <a:p>
            <a:pPr lvl="1"/>
            <a:r>
              <a:rPr lang="en-MY" sz="2000" dirty="0"/>
              <a:t>Capability builders who define, audit and create organization capabilities</a:t>
            </a:r>
          </a:p>
          <a:p>
            <a:pPr lvl="1"/>
            <a:r>
              <a:rPr lang="en-MY" sz="2000" dirty="0"/>
              <a:t>Change champions who initiate and sustain change</a:t>
            </a:r>
          </a:p>
          <a:p>
            <a:pPr lvl="1"/>
            <a:r>
              <a:rPr lang="en-MY" sz="2000" dirty="0"/>
              <a:t>HR innovators and integrators who look for new ways to do HR practices</a:t>
            </a:r>
          </a:p>
          <a:p>
            <a:pPr lvl="1"/>
            <a:r>
              <a:rPr lang="en-MY" sz="2000" dirty="0"/>
              <a:t>Technology proponents who use technology for efficiency to connect employees</a:t>
            </a:r>
          </a:p>
        </p:txBody>
      </p:sp>
    </p:spTree>
    <p:extLst>
      <p:ext uri="{BB962C8B-B14F-4D97-AF65-F5344CB8AC3E}">
        <p14:creationId xmlns="" xmlns:p14="http://schemas.microsoft.com/office/powerpoint/2010/main" val="12284723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B8374C-A0F2-426A-A59F-02F2A024E245}"/>
              </a:ext>
            </a:extLst>
          </p:cNvPr>
          <p:cNvSpPr>
            <a:spLocks noGrp="1"/>
          </p:cNvSpPr>
          <p:nvPr>
            <p:ph type="title"/>
          </p:nvPr>
        </p:nvSpPr>
        <p:spPr>
          <a:xfrm>
            <a:off x="945796" y="260648"/>
            <a:ext cx="7200900" cy="579440"/>
          </a:xfrm>
        </p:spPr>
        <p:txBody>
          <a:bodyPr>
            <a:normAutofit/>
          </a:bodyPr>
          <a:lstStyle/>
          <a:p>
            <a:r>
              <a:rPr lang="en-MY" sz="2800" dirty="0"/>
              <a:t>4. Right HR Professionals</a:t>
            </a:r>
          </a:p>
        </p:txBody>
      </p:sp>
      <p:sp>
        <p:nvSpPr>
          <p:cNvPr id="3" name="Content Placeholder 2">
            <a:extLst>
              <a:ext uri="{FF2B5EF4-FFF2-40B4-BE49-F238E27FC236}">
                <a16:creationId xmlns="" xmlns:a16="http://schemas.microsoft.com/office/drawing/2014/main" id="{CF44418B-C1E5-4456-83A5-CEE1A1E1F821}"/>
              </a:ext>
            </a:extLst>
          </p:cNvPr>
          <p:cNvSpPr>
            <a:spLocks noGrp="1"/>
          </p:cNvSpPr>
          <p:nvPr>
            <p:ph idx="1"/>
          </p:nvPr>
        </p:nvSpPr>
        <p:spPr>
          <a:xfrm>
            <a:off x="683568" y="1268760"/>
            <a:ext cx="7776864" cy="4392488"/>
          </a:xfrm>
        </p:spPr>
        <p:txBody>
          <a:bodyPr/>
          <a:lstStyle/>
          <a:p>
            <a:r>
              <a:rPr lang="en-MY" sz="2800" dirty="0"/>
              <a:t>Percent of HR budget devoted to “HR for HR” certified programs for HR staff</a:t>
            </a:r>
          </a:p>
          <a:p>
            <a:r>
              <a:rPr lang="en-MY" sz="2800" dirty="0"/>
              <a:t>Percent of HR professionals with graduate degrees in HR, Industrial and </a:t>
            </a:r>
            <a:r>
              <a:rPr lang="en-MY" sz="2800" dirty="0" err="1"/>
              <a:t>Labor</a:t>
            </a:r>
            <a:r>
              <a:rPr lang="en-MY" sz="2800" dirty="0"/>
              <a:t> Relations, I/O psychology, or MBA</a:t>
            </a:r>
          </a:p>
          <a:p>
            <a:r>
              <a:rPr lang="en-MY" sz="2800" dirty="0"/>
              <a:t>Percent of HR professionals with </a:t>
            </a:r>
            <a:r>
              <a:rPr lang="en-MY" sz="2800" dirty="0" err="1"/>
              <a:t>aPHRi</a:t>
            </a:r>
            <a:r>
              <a:rPr lang="en-MY" sz="2800" dirty="0"/>
              <a:t>, </a:t>
            </a:r>
            <a:r>
              <a:rPr lang="en-MY" sz="2800" dirty="0" err="1"/>
              <a:t>PHRi</a:t>
            </a:r>
            <a:r>
              <a:rPr lang="en-MY" sz="2800" dirty="0"/>
              <a:t>, </a:t>
            </a:r>
            <a:r>
              <a:rPr lang="en-MY" sz="2800" dirty="0" err="1"/>
              <a:t>SPHRi</a:t>
            </a:r>
            <a:r>
              <a:rPr lang="en-MY" sz="2800" dirty="0"/>
              <a:t>, GPHR, or other global recognized HR certifications</a:t>
            </a:r>
          </a:p>
          <a:p>
            <a:endParaRPr lang="en-MY" dirty="0"/>
          </a:p>
        </p:txBody>
      </p:sp>
    </p:spTree>
    <p:extLst>
      <p:ext uri="{BB962C8B-B14F-4D97-AF65-F5344CB8AC3E}">
        <p14:creationId xmlns="" xmlns:p14="http://schemas.microsoft.com/office/powerpoint/2010/main" val="2421458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A49DC5-05AC-4A8D-A007-2052A833EE01}"/>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 xmlns:a16="http://schemas.microsoft.com/office/drawing/2014/main" id="{06F3DEC1-5B26-404F-A4D1-8847F6F9C454}"/>
              </a:ext>
            </a:extLst>
          </p:cNvPr>
          <p:cNvSpPr>
            <a:spLocks noGrp="1"/>
          </p:cNvSpPr>
          <p:nvPr>
            <p:ph idx="1"/>
          </p:nvPr>
        </p:nvSpPr>
        <p:spPr/>
        <p:txBody>
          <a:bodyPr>
            <a:normAutofit/>
          </a:bodyPr>
          <a:lstStyle/>
          <a:p>
            <a:pPr marL="0" indent="0">
              <a:buNone/>
            </a:pPr>
            <a:r>
              <a:rPr lang="en-MY" sz="2400" dirty="0"/>
              <a:t>Which of the following HR metrics is used to measure the efficiency of the recruiting process?	</a:t>
            </a:r>
          </a:p>
          <a:p>
            <a:pPr marL="0" indent="0">
              <a:buNone/>
            </a:pPr>
            <a:endParaRPr lang="en-MY" sz="2400" dirty="0"/>
          </a:p>
          <a:p>
            <a:pPr marL="514350" indent="-514350">
              <a:buFont typeface="+mj-lt"/>
              <a:buAutoNum type="alphaUcPeriod"/>
            </a:pPr>
            <a:r>
              <a:rPr lang="en-MY" sz="2400" dirty="0"/>
              <a:t>HR expense factor	</a:t>
            </a:r>
          </a:p>
          <a:p>
            <a:pPr marL="514350" indent="-514350">
              <a:buFont typeface="+mj-lt"/>
              <a:buAutoNum type="alphaUcPeriod"/>
            </a:pPr>
            <a:r>
              <a:rPr lang="en-MY" sz="2400" dirty="0"/>
              <a:t>Time to fill	</a:t>
            </a:r>
          </a:p>
          <a:p>
            <a:pPr marL="514350" indent="-514350">
              <a:buFont typeface="+mj-lt"/>
              <a:buAutoNum type="alphaUcPeriod"/>
            </a:pPr>
            <a:r>
              <a:rPr lang="en-MY" sz="2400" dirty="0"/>
              <a:t>Turnover costs	</a:t>
            </a:r>
          </a:p>
          <a:p>
            <a:pPr marL="514350" indent="-514350">
              <a:buFont typeface="+mj-lt"/>
              <a:buAutoNum type="alphaUcPeriod"/>
            </a:pPr>
            <a:r>
              <a:rPr lang="en-MY" sz="2400" dirty="0"/>
              <a:t>Vacancy costs</a:t>
            </a:r>
          </a:p>
          <a:p>
            <a:pPr marL="0" indent="0">
              <a:buNone/>
            </a:pPr>
            <a:endParaRPr lang="en-MY" dirty="0"/>
          </a:p>
        </p:txBody>
      </p:sp>
    </p:spTree>
    <p:extLst>
      <p:ext uri="{BB962C8B-B14F-4D97-AF65-F5344CB8AC3E}">
        <p14:creationId xmlns="" xmlns:p14="http://schemas.microsoft.com/office/powerpoint/2010/main" val="5670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9234AF-03C1-439A-B50F-3CDDCA24C6A6}"/>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 xmlns:a16="http://schemas.microsoft.com/office/drawing/2014/main" id="{9199ECF0-5595-474F-8E62-078687CC167F}"/>
              </a:ext>
            </a:extLst>
          </p:cNvPr>
          <p:cNvSpPr>
            <a:spLocks noGrp="1"/>
          </p:cNvSpPr>
          <p:nvPr>
            <p:ph idx="1"/>
          </p:nvPr>
        </p:nvSpPr>
        <p:spPr/>
        <p:txBody>
          <a:bodyPr>
            <a:normAutofit/>
          </a:bodyPr>
          <a:lstStyle/>
          <a:p>
            <a:r>
              <a:rPr lang="en-MY" sz="2400" dirty="0"/>
              <a:t>Option B</a:t>
            </a:r>
          </a:p>
          <a:p>
            <a:endParaRPr lang="en-MY" sz="2400" dirty="0"/>
          </a:p>
          <a:p>
            <a:pPr marL="0" indent="0">
              <a:buNone/>
            </a:pPr>
            <a:r>
              <a:rPr lang="en-MY" sz="2400" dirty="0"/>
              <a:t>Time to fill measures the number of days from job requisition approval to new hire start date. It assesses the efficiency and productivity of the recruiting function.</a:t>
            </a:r>
          </a:p>
        </p:txBody>
      </p:sp>
    </p:spTree>
    <p:extLst>
      <p:ext uri="{BB962C8B-B14F-4D97-AF65-F5344CB8AC3E}">
        <p14:creationId xmlns="" xmlns:p14="http://schemas.microsoft.com/office/powerpoint/2010/main" val="3307397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0173E6-F8C1-4543-B95B-9C203A451A40}"/>
              </a:ext>
            </a:extLst>
          </p:cNvPr>
          <p:cNvSpPr>
            <a:spLocks noGrp="1"/>
          </p:cNvSpPr>
          <p:nvPr>
            <p:ph type="title"/>
          </p:nvPr>
        </p:nvSpPr>
        <p:spPr>
          <a:xfrm>
            <a:off x="966541" y="332656"/>
            <a:ext cx="7200900" cy="579440"/>
          </a:xfrm>
        </p:spPr>
        <p:txBody>
          <a:bodyPr>
            <a:normAutofit/>
          </a:bodyPr>
          <a:lstStyle/>
          <a:p>
            <a:r>
              <a:rPr lang="en-MY" sz="2800" dirty="0"/>
              <a:t>HR Cost Benefit Analysis</a:t>
            </a:r>
          </a:p>
        </p:txBody>
      </p:sp>
      <p:sp>
        <p:nvSpPr>
          <p:cNvPr id="3" name="Content Placeholder 2">
            <a:extLst>
              <a:ext uri="{FF2B5EF4-FFF2-40B4-BE49-F238E27FC236}">
                <a16:creationId xmlns="" xmlns:a16="http://schemas.microsoft.com/office/drawing/2014/main" id="{285A71CA-9869-48A3-893C-C92B437BD11A}"/>
              </a:ext>
            </a:extLst>
          </p:cNvPr>
          <p:cNvSpPr>
            <a:spLocks noGrp="1"/>
          </p:cNvSpPr>
          <p:nvPr>
            <p:ph idx="1"/>
          </p:nvPr>
        </p:nvSpPr>
        <p:spPr>
          <a:xfrm>
            <a:off x="683568" y="1524000"/>
            <a:ext cx="7200900" cy="3809999"/>
          </a:xfrm>
        </p:spPr>
        <p:txBody>
          <a:bodyPr/>
          <a:lstStyle/>
          <a:p>
            <a:pPr marL="0" indent="0">
              <a:buNone/>
            </a:pPr>
            <a:r>
              <a:rPr lang="en-MY" sz="2400" dirty="0"/>
              <a:t>A complementary process to the HR Scorecard is an HR cost benefit analysis. While the Scorecard identifies where your company’s HR department wants to be to achieve strategic goals, HR cost benefit analysis helps your company choose how it will get there by looking at the Return on Investment (ROI) of HR programs and policies</a:t>
            </a:r>
            <a:r>
              <a:rPr lang="en-MY" dirty="0"/>
              <a:t>.</a:t>
            </a:r>
          </a:p>
        </p:txBody>
      </p:sp>
    </p:spTree>
    <p:extLst>
      <p:ext uri="{BB962C8B-B14F-4D97-AF65-F5344CB8AC3E}">
        <p14:creationId xmlns="" xmlns:p14="http://schemas.microsoft.com/office/powerpoint/2010/main" val="41360245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6781" y="260648"/>
            <a:ext cx="7200900" cy="665511"/>
          </a:xfrm>
        </p:spPr>
        <p:txBody>
          <a:bodyPr>
            <a:normAutofit/>
          </a:bodyPr>
          <a:lstStyle/>
          <a:p>
            <a:r>
              <a:rPr lang="en-MY" sz="2800" dirty="0"/>
              <a:t>HR Cost Benefit Analysis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14400" y="1600200"/>
            <a:ext cx="7906072" cy="4853136"/>
          </a:xfrm>
        </p:spPr>
        <p:txBody>
          <a:bodyPr>
            <a:normAutofit/>
          </a:bodyPr>
          <a:lstStyle/>
          <a:p>
            <a:r>
              <a:rPr lang="en-MY" sz="2400" dirty="0"/>
              <a:t>Return on investment (ROI) = (total benefit / total costs) x 100</a:t>
            </a:r>
          </a:p>
          <a:p>
            <a:endParaRPr lang="en-MY" sz="2400" dirty="0"/>
          </a:p>
          <a:p>
            <a:r>
              <a:rPr lang="en-MY" sz="2400" dirty="0"/>
              <a:t>Net Present Value (NPV) - NPV analysis draws together costs and benefits over multiple time periods, and compensation for uncertainty, lost opportunity costs, and costs of capital to assess the overall potential value of a proposed HR program.</a:t>
            </a:r>
          </a:p>
        </p:txBody>
      </p:sp>
    </p:spTree>
    <p:extLst>
      <p:ext uri="{BB962C8B-B14F-4D97-AF65-F5344CB8AC3E}">
        <p14:creationId xmlns="" xmlns:p14="http://schemas.microsoft.com/office/powerpoint/2010/main" val="4185231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5E7B12-85A6-4A53-A30B-F75DD6F5A2E9}"/>
              </a:ext>
            </a:extLst>
          </p:cNvPr>
          <p:cNvSpPr>
            <a:spLocks noGrp="1"/>
          </p:cNvSpPr>
          <p:nvPr>
            <p:ph type="title"/>
          </p:nvPr>
        </p:nvSpPr>
        <p:spPr>
          <a:xfrm>
            <a:off x="755576" y="-171400"/>
            <a:ext cx="7200900" cy="1142385"/>
          </a:xfrm>
        </p:spPr>
        <p:txBody>
          <a:bodyPr>
            <a:normAutofit fontScale="90000"/>
          </a:bodyPr>
          <a:lstStyle/>
          <a:p>
            <a:r>
              <a:rPr lang="en-MY" sz="4800" kern="1200" dirty="0">
                <a:solidFill>
                  <a:schemeClr val="tx1"/>
                </a:solidFill>
                <a:ea typeface="+mn-ea"/>
                <a:cs typeface="+mn-cs"/>
              </a:rPr>
              <a:t>HR Measure and Metrics</a:t>
            </a:r>
            <a:endParaRPr lang="en-MY" sz="4400" dirty="0">
              <a:solidFill>
                <a:schemeClr val="tx1"/>
              </a:solidFill>
            </a:endParaRPr>
          </a:p>
        </p:txBody>
      </p:sp>
      <p:sp>
        <p:nvSpPr>
          <p:cNvPr id="3" name="Content Placeholder 2">
            <a:extLst>
              <a:ext uri="{FF2B5EF4-FFF2-40B4-BE49-F238E27FC236}">
                <a16:creationId xmlns="" xmlns:a16="http://schemas.microsoft.com/office/drawing/2014/main" id="{0B19DB90-478A-4D38-9703-AF7D37A1A182}"/>
              </a:ext>
            </a:extLst>
          </p:cNvPr>
          <p:cNvSpPr>
            <a:spLocks noGrp="1"/>
          </p:cNvSpPr>
          <p:nvPr>
            <p:ph idx="1"/>
          </p:nvPr>
        </p:nvSpPr>
        <p:spPr>
          <a:xfrm>
            <a:off x="755576" y="1448780"/>
            <a:ext cx="7704856" cy="4284476"/>
          </a:xfrm>
        </p:spPr>
        <p:txBody>
          <a:bodyPr>
            <a:normAutofit/>
          </a:bodyPr>
          <a:lstStyle/>
          <a:p>
            <a:r>
              <a:rPr lang="en-MY" sz="2400" dirty="0"/>
              <a:t>Cost per hire - (Amount spent on recruitment + amount spent on training + ) ÷ number of new hires</a:t>
            </a:r>
          </a:p>
          <a:p>
            <a:r>
              <a:rPr lang="en-MY" sz="2400" dirty="0"/>
              <a:t>Effectiveness of recruitment sources - (Number of successful applicants from a source ÷ total number of applicants from a source) x100</a:t>
            </a:r>
          </a:p>
          <a:p>
            <a:r>
              <a:rPr lang="en-MY" sz="2400" dirty="0"/>
              <a:t>Salary Competitiveness Ratio (</a:t>
            </a:r>
            <a:r>
              <a:rPr lang="en-MY" sz="2400" dirty="0" err="1"/>
              <a:t>Compa</a:t>
            </a:r>
            <a:r>
              <a:rPr lang="en-MY" sz="2400" dirty="0"/>
              <a:t>-Ratio) - Salary offered by your company ÷ Salary Median offered by competitors</a:t>
            </a:r>
          </a:p>
        </p:txBody>
      </p:sp>
    </p:spTree>
    <p:extLst>
      <p:ext uri="{BB962C8B-B14F-4D97-AF65-F5344CB8AC3E}">
        <p14:creationId xmlns="" xmlns:p14="http://schemas.microsoft.com/office/powerpoint/2010/main" val="2270836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755576" y="394319"/>
            <a:ext cx="7488832" cy="874441"/>
          </a:xfrm>
        </p:spPr>
        <p:txBody>
          <a:bodyPr>
            <a:normAutofit/>
          </a:bodyPr>
          <a:lstStyle/>
          <a:p>
            <a:r>
              <a:rPr lang="en-MY" sz="2800"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50321" y="1484784"/>
            <a:ext cx="7931224" cy="4530725"/>
          </a:xfrm>
        </p:spPr>
        <p:txBody>
          <a:bodyPr>
            <a:normAutofit fontScale="92500" lnSpcReduction="10000"/>
          </a:bodyPr>
          <a:lstStyle/>
          <a:p>
            <a:pPr marL="0" indent="0">
              <a:buNone/>
            </a:pPr>
            <a:r>
              <a:rPr lang="en-MY" sz="28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a:p>
            <a:pPr marL="0" indent="0">
              <a:buNone/>
            </a:pPr>
            <a:r>
              <a:rPr lang="en-MY" sz="2800" dirty="0"/>
              <a:t>The four levels are:</a:t>
            </a:r>
          </a:p>
          <a:p>
            <a:r>
              <a:rPr lang="en-MY" sz="2800" dirty="0"/>
              <a:t>Reaction.</a:t>
            </a:r>
          </a:p>
          <a:p>
            <a:r>
              <a:rPr lang="en-MY" sz="2800" dirty="0"/>
              <a:t>Learning.</a:t>
            </a:r>
          </a:p>
          <a:p>
            <a:r>
              <a:rPr lang="en-MY" sz="2800" dirty="0" err="1"/>
              <a:t>Behavior</a:t>
            </a:r>
            <a:r>
              <a:rPr lang="en-MY" sz="2800" dirty="0"/>
              <a:t>.</a:t>
            </a:r>
          </a:p>
          <a:p>
            <a:r>
              <a:rPr lang="en-MY" sz="2800" dirty="0"/>
              <a:t>Results.</a:t>
            </a:r>
          </a:p>
          <a:p>
            <a:pPr marL="0" indent="0">
              <a:buNone/>
            </a:pPr>
            <a:endParaRPr lang="en-MY" sz="2600" dirty="0"/>
          </a:p>
        </p:txBody>
      </p:sp>
    </p:spTree>
    <p:extLst>
      <p:ext uri="{BB962C8B-B14F-4D97-AF65-F5344CB8AC3E}">
        <p14:creationId xmlns="" xmlns:p14="http://schemas.microsoft.com/office/powerpoint/2010/main" val="2543008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87ADBE-CEB2-4748-AC8C-6B2C4379DB28}"/>
              </a:ext>
            </a:extLst>
          </p:cNvPr>
          <p:cNvSpPr>
            <a:spLocks noGrp="1"/>
          </p:cNvSpPr>
          <p:nvPr>
            <p:ph type="title"/>
          </p:nvPr>
        </p:nvSpPr>
        <p:spPr>
          <a:xfrm>
            <a:off x="971550" y="332656"/>
            <a:ext cx="7200900" cy="737519"/>
          </a:xfrm>
        </p:spPr>
        <p:txBody>
          <a:bodyPr>
            <a:normAutofit/>
          </a:bodyPr>
          <a:lstStyle/>
          <a:p>
            <a:r>
              <a:rPr lang="en-MY" sz="2800" dirty="0"/>
              <a:t>Training Evaluation Model</a:t>
            </a:r>
          </a:p>
        </p:txBody>
      </p:sp>
      <p:pic>
        <p:nvPicPr>
          <p:cNvPr id="5" name="Picture 4">
            <a:extLst>
              <a:ext uri="{FF2B5EF4-FFF2-40B4-BE49-F238E27FC236}">
                <a16:creationId xmlns="" xmlns:a16="http://schemas.microsoft.com/office/drawing/2014/main" id="{0D02330C-DE33-4651-AA1B-BA9F0549202D}"/>
              </a:ext>
            </a:extLst>
          </p:cNvPr>
          <p:cNvPicPr>
            <a:picLocks noChangeAspect="1"/>
          </p:cNvPicPr>
          <p:nvPr/>
        </p:nvPicPr>
        <p:blipFill>
          <a:blip r:embed="rId2"/>
          <a:stretch>
            <a:fillRect/>
          </a:stretch>
        </p:blipFill>
        <p:spPr>
          <a:xfrm>
            <a:off x="827584" y="1268760"/>
            <a:ext cx="7160468" cy="4776599"/>
          </a:xfrm>
          <a:prstGeom prst="rect">
            <a:avLst/>
          </a:prstGeom>
        </p:spPr>
      </p:pic>
    </p:spTree>
    <p:extLst>
      <p:ext uri="{BB962C8B-B14F-4D97-AF65-F5344CB8AC3E}">
        <p14:creationId xmlns="" xmlns:p14="http://schemas.microsoft.com/office/powerpoint/2010/main" val="27211688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71550" y="404664"/>
            <a:ext cx="7560890" cy="720080"/>
          </a:xfrm>
        </p:spPr>
        <p:txBody>
          <a:bodyPr>
            <a:normAutofit fontScale="90000"/>
          </a:bodyPr>
          <a:lstStyle/>
          <a:p>
            <a:r>
              <a:rPr lang="en-MY" sz="2800"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03648" y="1556792"/>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827584" y="332656"/>
            <a:ext cx="7488832" cy="792088"/>
          </a:xfrm>
        </p:spPr>
        <p:txBody>
          <a:bodyPr>
            <a:normAutofit fontScale="90000"/>
          </a:bodyPr>
          <a:lstStyle/>
          <a:p>
            <a:r>
              <a:rPr lang="en-MY" sz="2800"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685800" y="1556793"/>
            <a:ext cx="7846640" cy="4320480"/>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71550" y="473731"/>
            <a:ext cx="7200900" cy="593503"/>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644978" y="1232756"/>
            <a:ext cx="7887462" cy="4572508"/>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58ED78-0B3D-4606-BDF4-445141902B5A}"/>
              </a:ext>
            </a:extLst>
          </p:cNvPr>
          <p:cNvSpPr>
            <a:spLocks noGrp="1"/>
          </p:cNvSpPr>
          <p:nvPr>
            <p:ph type="title"/>
          </p:nvPr>
        </p:nvSpPr>
        <p:spPr>
          <a:xfrm>
            <a:off x="998727" y="260648"/>
            <a:ext cx="7200900" cy="579440"/>
          </a:xfrm>
        </p:spPr>
        <p:txBody>
          <a:bodyPr/>
          <a:lstStyle/>
          <a:p>
            <a:r>
              <a:rPr lang="en-MY" dirty="0"/>
              <a:t>Question # 5</a:t>
            </a:r>
          </a:p>
        </p:txBody>
      </p:sp>
      <p:sp>
        <p:nvSpPr>
          <p:cNvPr id="3" name="Content Placeholder 2">
            <a:extLst>
              <a:ext uri="{FF2B5EF4-FFF2-40B4-BE49-F238E27FC236}">
                <a16:creationId xmlns="" xmlns:a16="http://schemas.microsoft.com/office/drawing/2014/main" id="{C6192926-1210-4B98-8E5C-6CDC6DAD86A0}"/>
              </a:ext>
            </a:extLst>
          </p:cNvPr>
          <p:cNvSpPr>
            <a:spLocks noGrp="1"/>
          </p:cNvSpPr>
          <p:nvPr>
            <p:ph idx="1"/>
          </p:nvPr>
        </p:nvSpPr>
        <p:spPr>
          <a:xfrm>
            <a:off x="755576" y="1268760"/>
            <a:ext cx="7344816" cy="4032448"/>
          </a:xfrm>
        </p:spPr>
        <p:txBody>
          <a:bodyPr/>
          <a:lstStyle/>
          <a:p>
            <a:pPr marL="0" indent="0">
              <a:buNone/>
            </a:pPr>
            <a:r>
              <a:rPr lang="en-MY" sz="2400" dirty="0"/>
              <a:t>Training program objectives are used to	:</a:t>
            </a:r>
          </a:p>
          <a:p>
            <a:pPr marL="0" indent="0">
              <a:buNone/>
            </a:pPr>
            <a:endParaRPr lang="en-MY" sz="2400" dirty="0"/>
          </a:p>
          <a:p>
            <a:pPr marL="514350" indent="-514350">
              <a:buFont typeface="+mj-lt"/>
              <a:buAutoNum type="alphaUcPeriod"/>
            </a:pPr>
            <a:r>
              <a:rPr lang="en-MY" sz="2400" dirty="0"/>
              <a:t>Alert participants to the most difficult content.	</a:t>
            </a:r>
          </a:p>
          <a:p>
            <a:pPr marL="514350" indent="-514350">
              <a:buFont typeface="+mj-lt"/>
              <a:buAutoNum type="alphaUcPeriod"/>
            </a:pPr>
            <a:r>
              <a:rPr lang="en-MY" sz="2400" dirty="0"/>
              <a:t>Determine who is qualified to attend the training.	</a:t>
            </a:r>
          </a:p>
          <a:p>
            <a:pPr marL="514350" indent="-514350">
              <a:buFont typeface="+mj-lt"/>
              <a:buAutoNum type="alphaUcPeriod"/>
            </a:pPr>
            <a:r>
              <a:rPr lang="en-MY" sz="2400" dirty="0"/>
              <a:t>Satisfy the key stakeholders.	</a:t>
            </a:r>
          </a:p>
          <a:p>
            <a:pPr marL="514350" indent="-514350">
              <a:buFont typeface="+mj-lt"/>
              <a:buAutoNum type="alphaUcPeriod"/>
            </a:pPr>
            <a:r>
              <a:rPr lang="en-MY" sz="2400" dirty="0"/>
              <a:t>Provide a way to measure learning.</a:t>
            </a:r>
          </a:p>
          <a:p>
            <a:pPr marL="0" indent="0">
              <a:buNone/>
            </a:pPr>
            <a:endParaRPr lang="en-MY" dirty="0"/>
          </a:p>
        </p:txBody>
      </p:sp>
    </p:spTree>
    <p:extLst>
      <p:ext uri="{BB962C8B-B14F-4D97-AF65-F5344CB8AC3E}">
        <p14:creationId xmlns="" xmlns:p14="http://schemas.microsoft.com/office/powerpoint/2010/main" val="4151822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8E4C50-50D8-44A9-857B-8F5F32A73C3D}"/>
              </a:ext>
            </a:extLst>
          </p:cNvPr>
          <p:cNvSpPr>
            <a:spLocks noGrp="1"/>
          </p:cNvSpPr>
          <p:nvPr>
            <p:ph type="title"/>
          </p:nvPr>
        </p:nvSpPr>
        <p:spPr>
          <a:xfrm>
            <a:off x="755576" y="260648"/>
            <a:ext cx="7200900" cy="579440"/>
          </a:xfrm>
        </p:spPr>
        <p:txBody>
          <a:bodyPr/>
          <a:lstStyle/>
          <a:p>
            <a:r>
              <a:rPr lang="en-MY" dirty="0"/>
              <a:t>Answer # 5</a:t>
            </a:r>
          </a:p>
        </p:txBody>
      </p:sp>
      <p:sp>
        <p:nvSpPr>
          <p:cNvPr id="3" name="Content Placeholder 2">
            <a:extLst>
              <a:ext uri="{FF2B5EF4-FFF2-40B4-BE49-F238E27FC236}">
                <a16:creationId xmlns="" xmlns:a16="http://schemas.microsoft.com/office/drawing/2014/main" id="{4C9B6A02-4DCC-495E-9A44-FD701FFD8EE9}"/>
              </a:ext>
            </a:extLst>
          </p:cNvPr>
          <p:cNvSpPr>
            <a:spLocks noGrp="1"/>
          </p:cNvSpPr>
          <p:nvPr>
            <p:ph idx="1"/>
          </p:nvPr>
        </p:nvSpPr>
        <p:spPr>
          <a:xfrm>
            <a:off x="740303" y="1268760"/>
            <a:ext cx="7200900" cy="3809999"/>
          </a:xfrm>
        </p:spPr>
        <p:txBody>
          <a:bodyPr>
            <a:normAutofit/>
          </a:bodyPr>
          <a:lstStyle/>
          <a:p>
            <a:r>
              <a:rPr lang="en-MY" sz="2400" dirty="0"/>
              <a:t>Option D</a:t>
            </a:r>
          </a:p>
          <a:p>
            <a:pPr marL="0" indent="0">
              <a:buNone/>
            </a:pPr>
            <a:endParaRPr lang="en-MY" sz="2400" dirty="0"/>
          </a:p>
          <a:p>
            <a:pPr marL="0" indent="0">
              <a:buNone/>
            </a:pPr>
            <a:r>
              <a:rPr lang="en-MY" sz="2400" dirty="0"/>
              <a:t>Objectives not only guide the development of the course, they also provide a way to measure learning when training is completed</a:t>
            </a:r>
          </a:p>
        </p:txBody>
      </p:sp>
    </p:spTree>
    <p:extLst>
      <p:ext uri="{BB962C8B-B14F-4D97-AF65-F5344CB8AC3E}">
        <p14:creationId xmlns="" xmlns:p14="http://schemas.microsoft.com/office/powerpoint/2010/main" val="4848278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lnSpcReduction="100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7CE1-7EFC-4EFB-9315-3B42D3053C89}"/>
              </a:ext>
            </a:extLst>
          </p:cNvPr>
          <p:cNvSpPr>
            <a:spLocks noGrp="1"/>
          </p:cNvSpPr>
          <p:nvPr>
            <p:ph type="title"/>
          </p:nvPr>
        </p:nvSpPr>
        <p:spPr>
          <a:xfrm>
            <a:off x="914400" y="457200"/>
            <a:ext cx="7200900" cy="579439"/>
          </a:xfrm>
        </p:spPr>
        <p:txBody>
          <a:bodyPr/>
          <a:lstStyle/>
          <a:p>
            <a:r>
              <a:rPr lang="en-MY" dirty="0"/>
              <a:t>Star Technique</a:t>
            </a:r>
          </a:p>
        </p:txBody>
      </p:sp>
      <p:pic>
        <p:nvPicPr>
          <p:cNvPr id="5" name="Picture 4">
            <a:extLst>
              <a:ext uri="{FF2B5EF4-FFF2-40B4-BE49-F238E27FC236}">
                <a16:creationId xmlns:a16="http://schemas.microsoft.com/office/drawing/2014/main" xmlns="" id="{D37FAD47-4224-47AB-8965-E4EA303B52E5}"/>
              </a:ext>
            </a:extLst>
          </p:cNvPr>
          <p:cNvPicPr>
            <a:picLocks noChangeAspect="1"/>
          </p:cNvPicPr>
          <p:nvPr/>
        </p:nvPicPr>
        <p:blipFill>
          <a:blip r:embed="rId2"/>
          <a:stretch>
            <a:fillRect/>
          </a:stretch>
        </p:blipFill>
        <p:spPr>
          <a:xfrm>
            <a:off x="762000" y="1981200"/>
            <a:ext cx="7581900" cy="3714750"/>
          </a:xfrm>
          <a:prstGeom prst="rect">
            <a:avLst/>
          </a:prstGeom>
        </p:spPr>
      </p:pic>
    </p:spTree>
    <p:extLst>
      <p:ext uri="{BB962C8B-B14F-4D97-AF65-F5344CB8AC3E}">
        <p14:creationId xmlns:p14="http://schemas.microsoft.com/office/powerpoint/2010/main" xmlns="" val="19324800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67946-B9D6-47B3-A8D5-6EA29A5158E4}"/>
              </a:ext>
            </a:extLst>
          </p:cNvPr>
          <p:cNvSpPr>
            <a:spLocks noGrp="1"/>
          </p:cNvSpPr>
          <p:nvPr>
            <p:ph type="title"/>
          </p:nvPr>
        </p:nvSpPr>
        <p:spPr>
          <a:xfrm>
            <a:off x="990600" y="457200"/>
            <a:ext cx="7200900" cy="579439"/>
          </a:xfrm>
        </p:spPr>
        <p:txBody>
          <a:bodyPr/>
          <a:lstStyle/>
          <a:p>
            <a:r>
              <a:rPr lang="en-MY" dirty="0"/>
              <a:t>Star Method</a:t>
            </a:r>
          </a:p>
        </p:txBody>
      </p:sp>
      <p:pic>
        <p:nvPicPr>
          <p:cNvPr id="5" name="Picture 4">
            <a:extLst>
              <a:ext uri="{FF2B5EF4-FFF2-40B4-BE49-F238E27FC236}">
                <a16:creationId xmlns:a16="http://schemas.microsoft.com/office/drawing/2014/main" xmlns="" id="{87BE4DCB-3057-4163-9E00-D40E59229752}"/>
              </a:ext>
            </a:extLst>
          </p:cNvPr>
          <p:cNvPicPr>
            <a:picLocks noChangeAspect="1"/>
          </p:cNvPicPr>
          <p:nvPr/>
        </p:nvPicPr>
        <p:blipFill>
          <a:blip r:embed="rId2"/>
          <a:stretch>
            <a:fillRect/>
          </a:stretch>
        </p:blipFill>
        <p:spPr>
          <a:xfrm>
            <a:off x="1219200" y="1447800"/>
            <a:ext cx="2664296" cy="4030169"/>
          </a:xfrm>
          <a:prstGeom prst="rect">
            <a:avLst/>
          </a:prstGeom>
        </p:spPr>
      </p:pic>
    </p:spTree>
    <p:extLst>
      <p:ext uri="{BB962C8B-B14F-4D97-AF65-F5344CB8AC3E}">
        <p14:creationId xmlns:p14="http://schemas.microsoft.com/office/powerpoint/2010/main" xmlns="" val="3251237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7772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505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1143000" y="304800"/>
            <a:ext cx="7200900" cy="57943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38200" y="1219200"/>
            <a:ext cx="7334250" cy="4572001"/>
          </a:xfrm>
        </p:spPr>
        <p:txBody>
          <a:bodyPr>
            <a:normAutofit/>
          </a:bodyPr>
          <a:lstStyle/>
          <a:p>
            <a:r>
              <a:rPr lang="en-MY" sz="24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400" dirty="0"/>
              <a:t>Performance Support</a:t>
            </a:r>
          </a:p>
          <a:p>
            <a:r>
              <a:rPr lang="en-MY" sz="2400" dirty="0"/>
              <a:t>Ethics Officer/Ombudsman</a:t>
            </a:r>
          </a:p>
          <a:p>
            <a:r>
              <a:rPr lang="en-MY" sz="2400" dirty="0"/>
              <a:t>Communication Officer</a:t>
            </a:r>
          </a:p>
          <a:p>
            <a:r>
              <a:rPr lang="en-MY" sz="2400" dirty="0"/>
              <a:t>“Keeper of the files”</a:t>
            </a:r>
          </a:p>
        </p:txBody>
      </p:sp>
    </p:spTree>
    <p:extLst>
      <p:ext uri="{BB962C8B-B14F-4D97-AF65-F5344CB8AC3E}">
        <p14:creationId xmlns:p14="http://schemas.microsoft.com/office/powerpoint/2010/main" xmlns="" val="1409552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1219200" y="304800"/>
            <a:ext cx="7200900" cy="655639"/>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838200" y="1447800"/>
            <a:ext cx="7200900" cy="3809999"/>
          </a:xfrm>
        </p:spPr>
        <p:txBody>
          <a:bodyPr>
            <a:normAutofit/>
          </a:bodyPr>
          <a:lstStyle/>
          <a:p>
            <a:pPr marL="0" indent="0">
              <a:buNone/>
            </a:pPr>
            <a:endParaRPr lang="en-MY" sz="2400" dirty="0"/>
          </a:p>
          <a:p>
            <a:pPr marL="0" indent="0">
              <a:buNone/>
            </a:pPr>
            <a:r>
              <a:rPr lang="en-MY" sz="2400" dirty="0"/>
              <a:t>HR gives advice about  :</a:t>
            </a:r>
          </a:p>
          <a:p>
            <a:pPr marL="0" indent="0">
              <a:buNone/>
            </a:pPr>
            <a:endParaRPr lang="en-MY" sz="24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914400" y="228600"/>
            <a:ext cx="7200900" cy="427039"/>
          </a:xfrm>
        </p:spPr>
        <p:txBody>
          <a:bodyPr>
            <a:noAutofit/>
          </a:bodyPr>
          <a:lstStyle/>
          <a:p>
            <a:r>
              <a:rPr lang="en-MY" sz="2800"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762000" y="1143000"/>
            <a:ext cx="7696200" cy="4495800"/>
          </a:xfrm>
        </p:spPr>
        <p:txBody>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lstStyle/>
          <a:p>
            <a:endParaRPr lang="en-MY"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1066800" y="304800"/>
            <a:ext cx="7200900" cy="503239"/>
          </a:xfrm>
        </p:spPr>
        <p:txBody>
          <a:bodyPr>
            <a:normAutofit/>
          </a:bodyPr>
          <a:lstStyle/>
          <a:p>
            <a:r>
              <a:rPr lang="en-MY" sz="2800"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38200" y="1219200"/>
            <a:ext cx="7620000" cy="4572000"/>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a:xfrm>
            <a:off x="990600" y="228600"/>
            <a:ext cx="7200900" cy="655639"/>
          </a:xfrm>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a:xfrm>
            <a:off x="838200" y="1219200"/>
            <a:ext cx="7334250" cy="4572001"/>
          </a:xfrm>
        </p:spPr>
        <p:txBody>
          <a:bodyPr>
            <a:normAutofit/>
          </a:bodyPr>
          <a:lstStyle/>
          <a:p>
            <a:pPr marL="0" indent="0">
              <a:buNone/>
            </a:pPr>
            <a:r>
              <a:rPr lang="en-MY" sz="2400" dirty="0"/>
              <a:t>It is getting done more with less.</a:t>
            </a:r>
          </a:p>
          <a:p>
            <a:pPr marL="0" indent="0">
              <a:buNone/>
            </a:pPr>
            <a:endParaRPr lang="en-MY" sz="2400" dirty="0"/>
          </a:p>
          <a:p>
            <a:pPr marL="0" indent="0">
              <a:buNone/>
            </a:pPr>
            <a:r>
              <a:rPr lang="en-MY" sz="24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a:xfrm>
            <a:off x="990600" y="228600"/>
            <a:ext cx="7200900" cy="57943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a:xfrm>
            <a:off x="838200" y="1371600"/>
            <a:ext cx="7200900" cy="3809999"/>
          </a:xfrm>
        </p:spPr>
        <p:txBody>
          <a:bodyPr>
            <a:normAutofit/>
          </a:bodyPr>
          <a:lstStyle/>
          <a:p>
            <a:r>
              <a:rPr lang="en-MY" sz="2400" dirty="0"/>
              <a:t>Communicate our expectations to work</a:t>
            </a:r>
          </a:p>
          <a:p>
            <a:r>
              <a:rPr lang="en-MY" sz="2400" dirty="0"/>
              <a:t>Prepare them with training to do the job</a:t>
            </a:r>
          </a:p>
          <a:p>
            <a:r>
              <a:rPr lang="en-MY" sz="2400" dirty="0"/>
              <a:t>Follow up through – to ensure they are doing what they are told to do.</a:t>
            </a:r>
          </a:p>
          <a:p>
            <a:endParaRPr lang="en-MY" sz="2400" dirty="0"/>
          </a:p>
          <a:p>
            <a:pPr marL="0" indent="0">
              <a:buNone/>
            </a:pPr>
            <a:r>
              <a:rPr lang="en-MY" sz="2400"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990600" y="228600"/>
            <a:ext cx="7200900" cy="57943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762000" y="1447800"/>
            <a:ext cx="7410450" cy="4343401"/>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1066800" y="304800"/>
            <a:ext cx="7200900" cy="503239"/>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90600" y="228600"/>
            <a:ext cx="7200900" cy="57943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90600" y="304800"/>
            <a:ext cx="7200900" cy="503239"/>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77825-7DFC-4553-BC41-16CDB1BBC89D}"/>
              </a:ext>
            </a:extLst>
          </p:cNvPr>
          <p:cNvSpPr>
            <a:spLocks noGrp="1"/>
          </p:cNvSpPr>
          <p:nvPr>
            <p:ph type="title"/>
          </p:nvPr>
        </p:nvSpPr>
        <p:spPr/>
        <p:txBody>
          <a:bodyPr/>
          <a:lstStyle/>
          <a:p>
            <a:r>
              <a:rPr lang="en-MY"/>
              <a:t>Question #</a:t>
            </a:r>
          </a:p>
        </p:txBody>
      </p:sp>
      <p:sp>
        <p:nvSpPr>
          <p:cNvPr id="3" name="Content Placeholder 2">
            <a:extLst>
              <a:ext uri="{FF2B5EF4-FFF2-40B4-BE49-F238E27FC236}">
                <a16:creationId xmlns:a16="http://schemas.microsoft.com/office/drawing/2014/main" xmlns="" id="{154CED06-15D2-4A7E-AB36-C70B3DF17F40}"/>
              </a:ext>
            </a:extLst>
          </p:cNvPr>
          <p:cNvSpPr>
            <a:spLocks noGrp="1"/>
          </p:cNvSpPr>
          <p:nvPr>
            <p:ph idx="1"/>
          </p:nvPr>
        </p:nvSpPr>
        <p:spPr>
          <a:xfrm>
            <a:off x="685800" y="1628800"/>
            <a:ext cx="8278688" cy="4530725"/>
          </a:xfrm>
        </p:spPr>
        <p:txBody>
          <a:bodyPr>
            <a:normAutofit fontScale="92500" lnSpcReduction="10000"/>
          </a:bodyPr>
          <a:lstStyle/>
          <a:p>
            <a:pPr marL="0" indent="0" algn="l">
              <a:buNone/>
            </a:pPr>
            <a:r>
              <a:rPr lang="en-MY" sz="2400" dirty="0"/>
              <a:t>The human resource professional </a:t>
            </a:r>
            <a:r>
              <a:rPr lang="en-MY" sz="2400" dirty="0" err="1"/>
              <a:t>fulfills</a:t>
            </a:r>
            <a:r>
              <a:rPr lang="en-MY" sz="2400" dirty="0"/>
              <a:t> three core roles in any organization. These three roles help propel the company's success. Which of the following statements best describes the roles of an HR professional?</a:t>
            </a:r>
            <a:br>
              <a:rPr lang="en-MY" sz="2400" dirty="0"/>
            </a:br>
            <a:endParaRPr lang="en-MY" sz="2400" dirty="0"/>
          </a:p>
          <a:p>
            <a:pPr marL="0" indent="0" algn="l">
              <a:buNone/>
            </a:pPr>
            <a:r>
              <a:rPr lang="en-MY" sz="2400" dirty="0"/>
              <a:t>A. Human resource professionals </a:t>
            </a:r>
            <a:r>
              <a:rPr lang="en-MY" sz="2400" dirty="0" err="1"/>
              <a:t>fulfill</a:t>
            </a:r>
            <a:r>
              <a:rPr lang="en-MY" sz="2400" dirty="0"/>
              <a:t> strategic, operational, and administrative roles.</a:t>
            </a:r>
          </a:p>
          <a:p>
            <a:pPr marL="0" indent="0" algn="l">
              <a:buNone/>
            </a:pPr>
            <a:r>
              <a:rPr lang="en-MY" sz="2400" dirty="0"/>
              <a:t>B. Human resource professionals </a:t>
            </a:r>
            <a:r>
              <a:rPr lang="en-MY" sz="2400" dirty="0" err="1"/>
              <a:t>fulfill</a:t>
            </a:r>
            <a:r>
              <a:rPr lang="en-MY" sz="2400" dirty="0"/>
              <a:t> legal, operational, and administrative roles.</a:t>
            </a:r>
          </a:p>
          <a:p>
            <a:pPr marL="0" indent="0" algn="l">
              <a:buNone/>
            </a:pPr>
            <a:r>
              <a:rPr lang="en-MY" sz="2400" dirty="0"/>
              <a:t>C. Human resource professionals </a:t>
            </a:r>
            <a:r>
              <a:rPr lang="en-MY" sz="2400" dirty="0" err="1"/>
              <a:t>fulfill</a:t>
            </a:r>
            <a:r>
              <a:rPr lang="en-MY" sz="2400" dirty="0"/>
              <a:t> strategic, operational, and logistical roles.</a:t>
            </a:r>
          </a:p>
          <a:p>
            <a:pPr marL="0" indent="0" algn="l">
              <a:buNone/>
            </a:pPr>
            <a:r>
              <a:rPr lang="en-MY" sz="2400" dirty="0"/>
              <a:t>D. Human resource professionals </a:t>
            </a:r>
            <a:r>
              <a:rPr lang="en-MY" sz="2400" dirty="0" err="1"/>
              <a:t>fulfill</a:t>
            </a:r>
            <a:r>
              <a:rPr lang="en-MY" sz="2400" dirty="0"/>
              <a:t> functional, operational, and logistical roles.</a:t>
            </a:r>
          </a:p>
          <a:p>
            <a:pPr marL="0" indent="0">
              <a:buNone/>
            </a:pPr>
            <a:endParaRPr lang="en-MY" sz="1800" dirty="0"/>
          </a:p>
        </p:txBody>
      </p:sp>
    </p:spTree>
    <p:extLst>
      <p:ext uri="{BB962C8B-B14F-4D97-AF65-F5344CB8AC3E}">
        <p14:creationId xmlns:p14="http://schemas.microsoft.com/office/powerpoint/2010/main" xmlns="" val="1905219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83A9A8-B7C8-4600-AB77-D69B1968EFA3}"/>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DA267D1E-A418-4069-8654-523FE615D1E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xmlns="" val="12992078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3363</TotalTime>
  <Words>3397</Words>
  <Application>Microsoft Office PowerPoint</Application>
  <PresentationFormat>On-screen Show (4:3)</PresentationFormat>
  <Paragraphs>347</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Diamond Grid 16x9</vt:lpstr>
      <vt:lpstr>STRATEGIC GLOBAL HUMAN RESOURCE- VI</vt:lpstr>
      <vt:lpstr>Slide 2</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Slide 26</vt:lpstr>
      <vt:lpstr>HR Scorecard</vt:lpstr>
      <vt:lpstr>1. Right HR Deliverables and Costs</vt:lpstr>
      <vt:lpstr>1. Right HR Deliverables and Costs</vt:lpstr>
      <vt:lpstr>2. Right Types of HR Alignment </vt:lpstr>
      <vt:lpstr>2. Right Types of HR Alignment </vt:lpstr>
      <vt:lpstr>3. Right HR Practices</vt:lpstr>
      <vt:lpstr>3. Right HR Practices</vt:lpstr>
      <vt:lpstr>4. Right HR Professionals</vt:lpstr>
      <vt:lpstr>4. Right HR Professionals</vt:lpstr>
      <vt:lpstr>4. Right HR Professionals</vt:lpstr>
      <vt:lpstr>Question # 4</vt:lpstr>
      <vt:lpstr>Answer # 4</vt:lpstr>
      <vt:lpstr>Slide 39</vt:lpstr>
      <vt:lpstr>HR Cost Benefit Analysis</vt:lpstr>
      <vt:lpstr>HR Cost Benefit Analysis</vt:lpstr>
      <vt:lpstr>Slide 42</vt:lpstr>
      <vt:lpstr>HR Measure and Metrics</vt:lpstr>
      <vt:lpstr>Kirkpatrick's 4 Levels of Training Evaluation</vt:lpstr>
      <vt:lpstr>Training Evaluation Model</vt:lpstr>
      <vt:lpstr>Kirkpatrick's 4 Levels of Training Evaluation</vt:lpstr>
      <vt:lpstr>Kirkpatrick's 4 Levels of Training Evaluation</vt:lpstr>
      <vt:lpstr>Kirkpatrick's 4 Levels of Training Evaluation</vt:lpstr>
      <vt:lpstr>Question # 5</vt:lpstr>
      <vt:lpstr>Answer # 5</vt:lpstr>
      <vt:lpstr>Slide 51</vt:lpstr>
      <vt:lpstr>Alignment of Business Organization and HR Organization</vt:lpstr>
      <vt:lpstr>Alternative HR Structure</vt:lpstr>
      <vt:lpstr>HR Operating Model</vt:lpstr>
      <vt:lpstr>Benefits of HR Shared Service</vt:lpstr>
      <vt:lpstr>Slide 56</vt:lpstr>
      <vt:lpstr>Star Technique</vt:lpstr>
      <vt:lpstr>Star Method</vt:lpstr>
      <vt:lpstr>Slide 59</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Question #</vt:lpstr>
      <vt:lpstr>Answer #</vt:lpstr>
      <vt:lpstr>Slide 74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160</cp:revision>
  <cp:lastPrinted>1601-01-01T00:00:00Z</cp:lastPrinted>
  <dcterms:created xsi:type="dcterms:W3CDTF">2020-07-09T15:12:46Z</dcterms:created>
  <dcterms:modified xsi:type="dcterms:W3CDTF">2022-08-29T08:49:53Z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