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0"/>
  </p:notesMasterIdLst>
  <p:handoutMasterIdLst>
    <p:handoutMasterId r:id="rId91"/>
  </p:handoutMasterIdLst>
  <p:sldIdLst>
    <p:sldId id="256" r:id="rId2"/>
    <p:sldId id="553" r:id="rId3"/>
    <p:sldId id="554" r:id="rId4"/>
    <p:sldId id="555" r:id="rId5"/>
    <p:sldId id="556" r:id="rId6"/>
    <p:sldId id="557" r:id="rId7"/>
    <p:sldId id="558" r:id="rId8"/>
    <p:sldId id="559" r:id="rId9"/>
    <p:sldId id="560" r:id="rId10"/>
    <p:sldId id="561" r:id="rId11"/>
    <p:sldId id="562" r:id="rId12"/>
    <p:sldId id="563" r:id="rId13"/>
    <p:sldId id="564" r:id="rId14"/>
    <p:sldId id="565" r:id="rId15"/>
    <p:sldId id="566" r:id="rId16"/>
    <p:sldId id="567" r:id="rId17"/>
    <p:sldId id="568" r:id="rId18"/>
    <p:sldId id="569" r:id="rId19"/>
    <p:sldId id="570" r:id="rId20"/>
    <p:sldId id="571" r:id="rId21"/>
    <p:sldId id="572" r:id="rId22"/>
    <p:sldId id="573" r:id="rId23"/>
    <p:sldId id="574" r:id="rId24"/>
    <p:sldId id="575" r:id="rId25"/>
    <p:sldId id="576" r:id="rId26"/>
    <p:sldId id="600" r:id="rId27"/>
    <p:sldId id="603" r:id="rId28"/>
    <p:sldId id="604" r:id="rId29"/>
    <p:sldId id="605" r:id="rId30"/>
    <p:sldId id="606" r:id="rId31"/>
    <p:sldId id="607" r:id="rId32"/>
    <p:sldId id="608" r:id="rId33"/>
    <p:sldId id="609" r:id="rId34"/>
    <p:sldId id="610" r:id="rId35"/>
    <p:sldId id="611" r:id="rId36"/>
    <p:sldId id="612" r:id="rId37"/>
    <p:sldId id="613" r:id="rId38"/>
    <p:sldId id="614" r:id="rId39"/>
    <p:sldId id="615" r:id="rId40"/>
    <p:sldId id="616" r:id="rId41"/>
    <p:sldId id="617" r:id="rId42"/>
    <p:sldId id="618" r:id="rId43"/>
    <p:sldId id="619" r:id="rId44"/>
    <p:sldId id="620" r:id="rId45"/>
    <p:sldId id="621" r:id="rId46"/>
    <p:sldId id="622" r:id="rId47"/>
    <p:sldId id="623" r:id="rId48"/>
    <p:sldId id="624" r:id="rId49"/>
    <p:sldId id="625" r:id="rId50"/>
    <p:sldId id="626" r:id="rId51"/>
    <p:sldId id="627" r:id="rId52"/>
    <p:sldId id="628" r:id="rId53"/>
    <p:sldId id="629" r:id="rId54"/>
    <p:sldId id="630" r:id="rId55"/>
    <p:sldId id="631" r:id="rId56"/>
    <p:sldId id="632" r:id="rId57"/>
    <p:sldId id="633" r:id="rId58"/>
    <p:sldId id="634" r:id="rId59"/>
    <p:sldId id="635" r:id="rId60"/>
    <p:sldId id="636" r:id="rId61"/>
    <p:sldId id="637" r:id="rId62"/>
    <p:sldId id="638" r:id="rId63"/>
    <p:sldId id="601" r:id="rId64"/>
    <p:sldId id="577" r:id="rId65"/>
    <p:sldId id="578" r:id="rId66"/>
    <p:sldId id="602" r:id="rId67"/>
    <p:sldId id="579" r:id="rId68"/>
    <p:sldId id="580" r:id="rId69"/>
    <p:sldId id="581" r:id="rId70"/>
    <p:sldId id="582" r:id="rId71"/>
    <p:sldId id="583" r:id="rId72"/>
    <p:sldId id="584" r:id="rId73"/>
    <p:sldId id="585" r:id="rId74"/>
    <p:sldId id="586" r:id="rId75"/>
    <p:sldId id="587" r:id="rId76"/>
    <p:sldId id="588" r:id="rId77"/>
    <p:sldId id="589" r:id="rId78"/>
    <p:sldId id="590" r:id="rId79"/>
    <p:sldId id="591" r:id="rId80"/>
    <p:sldId id="592" r:id="rId81"/>
    <p:sldId id="593" r:id="rId82"/>
    <p:sldId id="594" r:id="rId83"/>
    <p:sldId id="595" r:id="rId84"/>
    <p:sldId id="596" r:id="rId85"/>
    <p:sldId id="597" r:id="rId86"/>
    <p:sldId id="598" r:id="rId87"/>
    <p:sldId id="599" r:id="rId88"/>
    <p:sldId id="276"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71BB7CA-33D9-441D-98B0-5DE14DD28FB1}" type="presOf" srcId="{105AED55-C37F-4AE7-8F33-8EFF97714D67}" destId="{FC5FFA81-F99B-41D8-BC14-EB8AA9D7CC3F}"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9E3BD23E-8CA2-45E9-BF1B-7EEB80A69CCA}" type="presOf" srcId="{B85FEDF3-DA8E-4794-9D94-AAC0E658C99A}" destId="{51D8D965-070E-4DB9-A346-4DAD53384971}"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3FB16046-F437-47EC-A96F-77F62E6C2BA2}" type="presOf" srcId="{F645A397-1BC7-4CAC-A2A4-85788D2F932B}" destId="{739E1F90-ADFE-4E9B-A0BF-7744BF9E729D}" srcOrd="0" destOrd="0" presId="urn:microsoft.com/office/officeart/2005/8/layout/vList2"/>
    <dgm:cxn modelId="{4BA44AAC-43C6-489F-8749-81A5378D6103}" type="presOf" srcId="{A69B11E0-7CBA-40B7-990B-D2FD92EB30AD}" destId="{38152CB2-F494-4FA3-8E3C-895BA81B5F99}" srcOrd="0" destOrd="0" presId="urn:microsoft.com/office/officeart/2005/8/layout/vList2"/>
    <dgm:cxn modelId="{52F96FA9-35A5-4B94-A61C-DD5443143F85}" type="presOf" srcId="{C3F47E38-73FB-465A-A3BB-80A263C6146E}" destId="{ACCC2B7D-D531-43B7-BAB8-3C45A83A90E2}" srcOrd="0" destOrd="0" presId="urn:microsoft.com/office/officeart/2005/8/layout/vList2"/>
    <dgm:cxn modelId="{12F5F346-E6B5-473B-8947-D6E3D95E9B05}" type="presOf" srcId="{8B37B3B7-7C5E-4F07-A444-D4316DC3129F}" destId="{00B6D76A-692B-47D3-84DC-D8520E511704}"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C9B3A845-92FE-40ED-AD52-593A453DA11C}" type="presOf" srcId="{703D4D02-5513-427D-B6E9-B2E187EE0C3A}" destId="{CC8763B3-4621-4666-B669-3C5BA2A30DBE}"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0D1BD4D2-2802-4653-B418-5372C85BB0BA}" type="presOf" srcId="{B784F38A-2CBF-4477-869E-CC822A9ECE1A}" destId="{8459D55B-5800-472A-BFA7-A7186D26AD4C}" srcOrd="0" destOrd="0" presId="urn:microsoft.com/office/officeart/2005/8/layout/vList2"/>
    <dgm:cxn modelId="{0063C989-96BB-4598-979D-92190ACC5600}" type="presOf" srcId="{CFDF7710-10AF-4C91-9622-4711AD4D1147}" destId="{E6BB2906-000C-4376-8DBB-E58B06080F00}"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AFFF6E75-2BED-4AE4-9BCF-EBD378143E31}" type="presParOf" srcId="{CC8763B3-4621-4666-B669-3C5BA2A30DBE}" destId="{8459D55B-5800-472A-BFA7-A7186D26AD4C}" srcOrd="0" destOrd="0" presId="urn:microsoft.com/office/officeart/2005/8/layout/vList2"/>
    <dgm:cxn modelId="{8527C320-0F0C-4CE1-A068-FB09B1EF1BC5}" type="presParOf" srcId="{CC8763B3-4621-4666-B669-3C5BA2A30DBE}" destId="{22F28D2E-7EC1-484C-A6C6-64A29DE0597D}" srcOrd="1" destOrd="0" presId="urn:microsoft.com/office/officeart/2005/8/layout/vList2"/>
    <dgm:cxn modelId="{5E6CFB92-9D35-4F16-AD63-53A9148D9666}" type="presParOf" srcId="{CC8763B3-4621-4666-B669-3C5BA2A30DBE}" destId="{E6BB2906-000C-4376-8DBB-E58B06080F00}" srcOrd="2" destOrd="0" presId="urn:microsoft.com/office/officeart/2005/8/layout/vList2"/>
    <dgm:cxn modelId="{4E2BFFD8-9804-4D4C-AAA2-EDBF8E5349E2}" type="presParOf" srcId="{CC8763B3-4621-4666-B669-3C5BA2A30DBE}" destId="{D23E205B-6B6F-4860-95EA-416FB3E1BC6B}" srcOrd="3" destOrd="0" presId="urn:microsoft.com/office/officeart/2005/8/layout/vList2"/>
    <dgm:cxn modelId="{69CDA3F1-A0DA-4E03-A01A-763FF74A5894}" type="presParOf" srcId="{CC8763B3-4621-4666-B669-3C5BA2A30DBE}" destId="{739E1F90-ADFE-4E9B-A0BF-7744BF9E729D}" srcOrd="4" destOrd="0" presId="urn:microsoft.com/office/officeart/2005/8/layout/vList2"/>
    <dgm:cxn modelId="{EA9D231F-8AE2-429A-92EE-9B2991DE7A20}" type="presParOf" srcId="{CC8763B3-4621-4666-B669-3C5BA2A30DBE}" destId="{DACC1BFB-F1C3-4947-A40B-43627C74668F}" srcOrd="5" destOrd="0" presId="urn:microsoft.com/office/officeart/2005/8/layout/vList2"/>
    <dgm:cxn modelId="{2C20078D-61DD-42BE-A249-96D69C2FF642}" type="presParOf" srcId="{CC8763B3-4621-4666-B669-3C5BA2A30DBE}" destId="{ACCC2B7D-D531-43B7-BAB8-3C45A83A90E2}" srcOrd="6" destOrd="0" presId="urn:microsoft.com/office/officeart/2005/8/layout/vList2"/>
    <dgm:cxn modelId="{0515F222-2902-43AF-90CD-33B0AAF91A04}" type="presParOf" srcId="{CC8763B3-4621-4666-B669-3C5BA2A30DBE}" destId="{6EA1F0BC-7803-47F5-BA2F-784F658870BB}" srcOrd="7" destOrd="0" presId="urn:microsoft.com/office/officeart/2005/8/layout/vList2"/>
    <dgm:cxn modelId="{9E162CE1-CEFD-4197-AA77-B56AD4FA4CC2}" type="presParOf" srcId="{CC8763B3-4621-4666-B669-3C5BA2A30DBE}" destId="{38152CB2-F494-4FA3-8E3C-895BA81B5F99}" srcOrd="8" destOrd="0" presId="urn:microsoft.com/office/officeart/2005/8/layout/vList2"/>
    <dgm:cxn modelId="{5CD5CB1D-8A4A-4F99-9969-419FEDEEB43A}" type="presParOf" srcId="{CC8763B3-4621-4666-B669-3C5BA2A30DBE}" destId="{2D170D00-C114-4130-B190-C046E23D2896}" srcOrd="9" destOrd="0" presId="urn:microsoft.com/office/officeart/2005/8/layout/vList2"/>
    <dgm:cxn modelId="{B3AD47BD-C24A-4762-9E55-73ABA829CB31}" type="presParOf" srcId="{CC8763B3-4621-4666-B669-3C5BA2A30DBE}" destId="{FC5FFA81-F99B-41D8-BC14-EB8AA9D7CC3F}" srcOrd="10" destOrd="0" presId="urn:microsoft.com/office/officeart/2005/8/layout/vList2"/>
    <dgm:cxn modelId="{8E8AB92E-6508-424F-B2BF-5875F159C51F}" type="presParOf" srcId="{CC8763B3-4621-4666-B669-3C5BA2A30DBE}" destId="{53E61A9B-B38A-42B8-8B0C-5FC942278280}" srcOrd="11" destOrd="0" presId="urn:microsoft.com/office/officeart/2005/8/layout/vList2"/>
    <dgm:cxn modelId="{58BAD6BA-903A-4E31-B324-BA6F749C557A}" type="presParOf" srcId="{CC8763B3-4621-4666-B669-3C5BA2A30DBE}" destId="{00B6D76A-692B-47D3-84DC-D8520E511704}" srcOrd="12" destOrd="0" presId="urn:microsoft.com/office/officeart/2005/8/layout/vList2"/>
    <dgm:cxn modelId="{2D70CE55-47F6-4C55-80AE-6C9CD293A818}" type="presParOf" srcId="{CC8763B3-4621-4666-B669-3C5BA2A30DBE}" destId="{33E78267-552A-4880-B162-3ABB0B183C68}" srcOrd="13" destOrd="0" presId="urn:microsoft.com/office/officeart/2005/8/layout/vList2"/>
    <dgm:cxn modelId="{B04A26DB-793E-48E6-8808-8F4257D24EBE}" type="presParOf" srcId="{CC8763B3-4621-4666-B669-3C5BA2A30DBE}" destId="{51D8D965-070E-4DB9-A346-4DAD53384971}"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E11EE9FE-0753-4A6A-A598-683C10E6ABCA}" type="presOf" srcId="{8B37B3B7-7C5E-4F07-A444-D4316DC3129F}" destId="{00B6D76A-692B-47D3-84DC-D8520E511704}"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0A3628C4-80AD-4C41-A9A9-9085C119B7A1}" type="presOf" srcId="{105AED55-C37F-4AE7-8F33-8EFF97714D67}" destId="{FC5FFA81-F99B-41D8-BC14-EB8AA9D7CC3F}"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E98233A0-B679-4182-BB78-E231DED4E1EE}" type="presOf" srcId="{C3F47E38-73FB-465A-A3BB-80A263C6146E}" destId="{ACCC2B7D-D531-43B7-BAB8-3C45A83A90E2}"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98C45AD3-F531-42D4-A260-AA6CAFAF729D}" type="presOf" srcId="{A69B11E0-7CBA-40B7-990B-D2FD92EB30AD}" destId="{38152CB2-F494-4FA3-8E3C-895BA81B5F99}"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C48B1A73-8573-4412-B0CE-CD3799268AC2}" type="presOf" srcId="{B85FEDF3-DA8E-4794-9D94-AAC0E658C99A}" destId="{51D8D965-070E-4DB9-A346-4DAD53384971}"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FE075619-7965-4193-9E63-6FF131ADB1B1}" type="presOf" srcId="{703D4D02-5513-427D-B6E9-B2E187EE0C3A}" destId="{CC8763B3-4621-4666-B669-3C5BA2A30DBE}"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A1834D9A-81D2-45C3-AB71-4E157CE41719}" type="presOf" srcId="{B784F38A-2CBF-4477-869E-CC822A9ECE1A}" destId="{8459D55B-5800-472A-BFA7-A7186D26AD4C}" srcOrd="0" destOrd="0" presId="urn:microsoft.com/office/officeart/2005/8/layout/vList2"/>
    <dgm:cxn modelId="{BC6087E0-F156-4136-970D-69F818E2E22D}" type="presOf" srcId="{CFDF7710-10AF-4C91-9622-4711AD4D1147}" destId="{E6BB2906-000C-4376-8DBB-E58B06080F00}" srcOrd="0" destOrd="0" presId="urn:microsoft.com/office/officeart/2005/8/layout/vList2"/>
    <dgm:cxn modelId="{FB3A8BBD-2AC9-4B92-8650-7E2E135FE846}" type="presOf" srcId="{F645A397-1BC7-4CAC-A2A4-85788D2F932B}" destId="{739E1F90-ADFE-4E9B-A0BF-7744BF9E729D}" srcOrd="0" destOrd="0" presId="urn:microsoft.com/office/officeart/2005/8/layout/vList2"/>
    <dgm:cxn modelId="{DDE12C99-C8E3-404C-9487-B1364384AFFB}" type="presParOf" srcId="{CC8763B3-4621-4666-B669-3C5BA2A30DBE}" destId="{8459D55B-5800-472A-BFA7-A7186D26AD4C}" srcOrd="0" destOrd="0" presId="urn:microsoft.com/office/officeart/2005/8/layout/vList2"/>
    <dgm:cxn modelId="{2F5FCD47-AB69-4821-BCE0-610D52156F80}" type="presParOf" srcId="{CC8763B3-4621-4666-B669-3C5BA2A30DBE}" destId="{22F28D2E-7EC1-484C-A6C6-64A29DE0597D}" srcOrd="1" destOrd="0" presId="urn:microsoft.com/office/officeart/2005/8/layout/vList2"/>
    <dgm:cxn modelId="{E90F66A7-2461-452C-B02F-149F02DBEF2D}" type="presParOf" srcId="{CC8763B3-4621-4666-B669-3C5BA2A30DBE}" destId="{E6BB2906-000C-4376-8DBB-E58B06080F00}" srcOrd="2" destOrd="0" presId="urn:microsoft.com/office/officeart/2005/8/layout/vList2"/>
    <dgm:cxn modelId="{0AB01B41-9129-45C7-80F7-9E1C4A3B9BB9}" type="presParOf" srcId="{CC8763B3-4621-4666-B669-3C5BA2A30DBE}" destId="{D23E205B-6B6F-4860-95EA-416FB3E1BC6B}" srcOrd="3" destOrd="0" presId="urn:microsoft.com/office/officeart/2005/8/layout/vList2"/>
    <dgm:cxn modelId="{DDD8ED3A-164F-47E2-BB68-74AA156CEBA8}" type="presParOf" srcId="{CC8763B3-4621-4666-B669-3C5BA2A30DBE}" destId="{739E1F90-ADFE-4E9B-A0BF-7744BF9E729D}" srcOrd="4" destOrd="0" presId="urn:microsoft.com/office/officeart/2005/8/layout/vList2"/>
    <dgm:cxn modelId="{0E2E169C-950E-4BF9-92B5-DC20388FF2C9}" type="presParOf" srcId="{CC8763B3-4621-4666-B669-3C5BA2A30DBE}" destId="{DACC1BFB-F1C3-4947-A40B-43627C74668F}" srcOrd="5" destOrd="0" presId="urn:microsoft.com/office/officeart/2005/8/layout/vList2"/>
    <dgm:cxn modelId="{E6CC4405-9B6A-417C-A9DF-6A75F8EE232C}" type="presParOf" srcId="{CC8763B3-4621-4666-B669-3C5BA2A30DBE}" destId="{ACCC2B7D-D531-43B7-BAB8-3C45A83A90E2}" srcOrd="6" destOrd="0" presId="urn:microsoft.com/office/officeart/2005/8/layout/vList2"/>
    <dgm:cxn modelId="{6231A60C-B17B-4BFF-A18C-8B2811FF1A28}" type="presParOf" srcId="{CC8763B3-4621-4666-B669-3C5BA2A30DBE}" destId="{6EA1F0BC-7803-47F5-BA2F-784F658870BB}" srcOrd="7" destOrd="0" presId="urn:microsoft.com/office/officeart/2005/8/layout/vList2"/>
    <dgm:cxn modelId="{1300ED31-C643-4E68-9020-19F6BDEE7D8B}" type="presParOf" srcId="{CC8763B3-4621-4666-B669-3C5BA2A30DBE}" destId="{38152CB2-F494-4FA3-8E3C-895BA81B5F99}" srcOrd="8" destOrd="0" presId="urn:microsoft.com/office/officeart/2005/8/layout/vList2"/>
    <dgm:cxn modelId="{521E2ABF-8C7C-4A1C-B56C-EBB435C632C7}" type="presParOf" srcId="{CC8763B3-4621-4666-B669-3C5BA2A30DBE}" destId="{2D170D00-C114-4130-B190-C046E23D2896}" srcOrd="9" destOrd="0" presId="urn:microsoft.com/office/officeart/2005/8/layout/vList2"/>
    <dgm:cxn modelId="{0FB1C95B-DB2A-4AF1-A7ED-E1F1878536E0}" type="presParOf" srcId="{CC8763B3-4621-4666-B669-3C5BA2A30DBE}" destId="{FC5FFA81-F99B-41D8-BC14-EB8AA9D7CC3F}" srcOrd="10" destOrd="0" presId="urn:microsoft.com/office/officeart/2005/8/layout/vList2"/>
    <dgm:cxn modelId="{DD5EEEBF-6E29-426C-AEC0-6ACD67DC90FB}" type="presParOf" srcId="{CC8763B3-4621-4666-B669-3C5BA2A30DBE}" destId="{53E61A9B-B38A-42B8-8B0C-5FC942278280}" srcOrd="11" destOrd="0" presId="urn:microsoft.com/office/officeart/2005/8/layout/vList2"/>
    <dgm:cxn modelId="{FF6FA210-3220-496E-B4A3-EE18FDE716A1}" type="presParOf" srcId="{CC8763B3-4621-4666-B669-3C5BA2A30DBE}" destId="{00B6D76A-692B-47D3-84DC-D8520E511704}" srcOrd="12" destOrd="0" presId="urn:microsoft.com/office/officeart/2005/8/layout/vList2"/>
    <dgm:cxn modelId="{08383043-402F-43CD-8401-835258151A00}" type="presParOf" srcId="{CC8763B3-4621-4666-B669-3C5BA2A30DBE}" destId="{33E78267-552A-4880-B162-3ABB0B183C68}" srcOrd="13" destOrd="0" presId="urn:microsoft.com/office/officeart/2005/8/layout/vList2"/>
    <dgm:cxn modelId="{ABC02F10-2BC7-4E87-9C11-3E73106A4519}" type="presParOf" srcId="{CC8763B3-4621-4666-B669-3C5BA2A30DBE}" destId="{51D8D965-070E-4DB9-A346-4DAD53384971}"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88F62CB4-D172-4901-923F-16744D0736DD}" type="presOf" srcId="{B85FEDF3-DA8E-4794-9D94-AAC0E658C99A}" destId="{51D8D965-070E-4DB9-A346-4DAD53384971}" srcOrd="0" destOrd="0" presId="urn:microsoft.com/office/officeart/2005/8/layout/vList2"/>
    <dgm:cxn modelId="{EDF8977C-D27A-4C59-9E1E-C09830A79A1A}" type="presOf" srcId="{8B37B3B7-7C5E-4F07-A444-D4316DC3129F}" destId="{00B6D76A-692B-47D3-84DC-D8520E511704}" srcOrd="0" destOrd="0" presId="urn:microsoft.com/office/officeart/2005/8/layout/vList2"/>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364A8872-5149-4107-933B-6B07F36A940A}" type="presOf" srcId="{C3F47E38-73FB-465A-A3BB-80A263C6146E}" destId="{ACCC2B7D-D531-43B7-BAB8-3C45A83A90E2}" srcOrd="0" destOrd="0" presId="urn:microsoft.com/office/officeart/2005/8/layout/vList2"/>
    <dgm:cxn modelId="{BCD1988A-5232-4048-89F1-D3CB8B5CE9EC}"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7D1BC312-1892-4F21-A757-C5795F1840EC}" type="presOf" srcId="{703D4D02-5513-427D-B6E9-B2E187EE0C3A}" destId="{CC8763B3-4621-4666-B669-3C5BA2A30DBE}"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022C5058-08C8-4641-8859-6C31C0DD74FB}" type="presOf" srcId="{A69B11E0-7CBA-40B7-990B-D2FD92EB30AD}" destId="{38152CB2-F494-4FA3-8E3C-895BA81B5F99}" srcOrd="0" destOrd="0" presId="urn:microsoft.com/office/officeart/2005/8/layout/vList2"/>
    <dgm:cxn modelId="{8C92F371-E5F2-419A-9E74-8CD016740E89}" type="presOf" srcId="{105AED55-C37F-4AE7-8F33-8EFF97714D67}" destId="{FC5FFA81-F99B-41D8-BC14-EB8AA9D7CC3F}" srcOrd="0" destOrd="0" presId="urn:microsoft.com/office/officeart/2005/8/layout/vList2"/>
    <dgm:cxn modelId="{90153D3C-B23F-4D5A-BB98-2C6CF9C76E41}" type="presOf" srcId="{F645A397-1BC7-4CAC-A2A4-85788D2F932B}" destId="{739E1F90-ADFE-4E9B-A0BF-7744BF9E729D}"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606DF30E-EC7A-4228-B4D7-A6D699862BBB}" type="presOf" srcId="{CFDF7710-10AF-4C91-9622-4711AD4D1147}" destId="{E6BB2906-000C-4376-8DBB-E58B06080F00}" srcOrd="0" destOrd="0" presId="urn:microsoft.com/office/officeart/2005/8/layout/vList2"/>
    <dgm:cxn modelId="{0FB67ACF-D407-4200-BA17-76B4F2D522C1}" type="presParOf" srcId="{CC8763B3-4621-4666-B669-3C5BA2A30DBE}" destId="{8459D55B-5800-472A-BFA7-A7186D26AD4C}" srcOrd="0" destOrd="0" presId="urn:microsoft.com/office/officeart/2005/8/layout/vList2"/>
    <dgm:cxn modelId="{9A1D2E0D-1188-4CD8-AB98-E6702FF29FCD}" type="presParOf" srcId="{CC8763B3-4621-4666-B669-3C5BA2A30DBE}" destId="{22F28D2E-7EC1-484C-A6C6-64A29DE0597D}" srcOrd="1" destOrd="0" presId="urn:microsoft.com/office/officeart/2005/8/layout/vList2"/>
    <dgm:cxn modelId="{7CB76A43-07FE-47F5-9528-4BD47A9AF11C}" type="presParOf" srcId="{CC8763B3-4621-4666-B669-3C5BA2A30DBE}" destId="{E6BB2906-000C-4376-8DBB-E58B06080F00}" srcOrd="2" destOrd="0" presId="urn:microsoft.com/office/officeart/2005/8/layout/vList2"/>
    <dgm:cxn modelId="{3DC6CF6B-80B0-4AD1-AAFA-92D9B78BC270}" type="presParOf" srcId="{CC8763B3-4621-4666-B669-3C5BA2A30DBE}" destId="{D23E205B-6B6F-4860-95EA-416FB3E1BC6B}" srcOrd="3" destOrd="0" presId="urn:microsoft.com/office/officeart/2005/8/layout/vList2"/>
    <dgm:cxn modelId="{B4F4CED1-AB13-4BE3-BD4B-803F569B5F2B}" type="presParOf" srcId="{CC8763B3-4621-4666-B669-3C5BA2A30DBE}" destId="{739E1F90-ADFE-4E9B-A0BF-7744BF9E729D}" srcOrd="4" destOrd="0" presId="urn:microsoft.com/office/officeart/2005/8/layout/vList2"/>
    <dgm:cxn modelId="{6009B3AC-BB76-4544-9BEA-A0E51E6FE929}" type="presParOf" srcId="{CC8763B3-4621-4666-B669-3C5BA2A30DBE}" destId="{DACC1BFB-F1C3-4947-A40B-43627C74668F}" srcOrd="5" destOrd="0" presId="urn:microsoft.com/office/officeart/2005/8/layout/vList2"/>
    <dgm:cxn modelId="{8D817BA2-87A7-4099-83E9-B8DE33282796}" type="presParOf" srcId="{CC8763B3-4621-4666-B669-3C5BA2A30DBE}" destId="{ACCC2B7D-D531-43B7-BAB8-3C45A83A90E2}" srcOrd="6" destOrd="0" presId="urn:microsoft.com/office/officeart/2005/8/layout/vList2"/>
    <dgm:cxn modelId="{66C7892F-D430-4A42-B4E0-183B6FC27824}" type="presParOf" srcId="{CC8763B3-4621-4666-B669-3C5BA2A30DBE}" destId="{6EA1F0BC-7803-47F5-BA2F-784F658870BB}" srcOrd="7" destOrd="0" presId="urn:microsoft.com/office/officeart/2005/8/layout/vList2"/>
    <dgm:cxn modelId="{FAA634D9-2987-463C-8488-137896E3AFC0}" type="presParOf" srcId="{CC8763B3-4621-4666-B669-3C5BA2A30DBE}" destId="{38152CB2-F494-4FA3-8E3C-895BA81B5F99}" srcOrd="8" destOrd="0" presId="urn:microsoft.com/office/officeart/2005/8/layout/vList2"/>
    <dgm:cxn modelId="{405B911B-A9EE-47E3-8B46-437AE2CAC76A}" type="presParOf" srcId="{CC8763B3-4621-4666-B669-3C5BA2A30DBE}" destId="{2D170D00-C114-4130-B190-C046E23D2896}" srcOrd="9" destOrd="0" presId="urn:microsoft.com/office/officeart/2005/8/layout/vList2"/>
    <dgm:cxn modelId="{F694F4C6-FD98-4AAA-BA70-5250ED3218F5}" type="presParOf" srcId="{CC8763B3-4621-4666-B669-3C5BA2A30DBE}" destId="{FC5FFA81-F99B-41D8-BC14-EB8AA9D7CC3F}" srcOrd="10" destOrd="0" presId="urn:microsoft.com/office/officeart/2005/8/layout/vList2"/>
    <dgm:cxn modelId="{6B8B1370-D657-4D3B-96E8-0FC944C82A96}" type="presParOf" srcId="{CC8763B3-4621-4666-B669-3C5BA2A30DBE}" destId="{53E61A9B-B38A-42B8-8B0C-5FC942278280}" srcOrd="11" destOrd="0" presId="urn:microsoft.com/office/officeart/2005/8/layout/vList2"/>
    <dgm:cxn modelId="{4AE05F5F-B2E4-4674-833E-E9B44F3CA2BD}" type="presParOf" srcId="{CC8763B3-4621-4666-B669-3C5BA2A30DBE}" destId="{00B6D76A-692B-47D3-84DC-D8520E511704}" srcOrd="12" destOrd="0" presId="urn:microsoft.com/office/officeart/2005/8/layout/vList2"/>
    <dgm:cxn modelId="{E1B91836-FAB9-465D-A88E-D791E779878F}" type="presParOf" srcId="{CC8763B3-4621-4666-B669-3C5BA2A30DBE}" destId="{33E78267-552A-4880-B162-3ABB0B183C68}" srcOrd="13" destOrd="0" presId="urn:microsoft.com/office/officeart/2005/8/layout/vList2"/>
    <dgm:cxn modelId="{F3331E88-1B36-460A-BD42-42AF373CB16F}" type="presParOf" srcId="{CC8763B3-4621-4666-B669-3C5BA2A30DBE}" destId="{51D8D965-070E-4DB9-A346-4DAD53384971}"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71EC52DF-40CE-48D2-AFEC-40620E859361}" type="presOf" srcId="{CFDF7710-10AF-4C91-9622-4711AD4D1147}" destId="{E6BB2906-000C-4376-8DBB-E58B06080F00}" srcOrd="0" destOrd="0" presId="urn:microsoft.com/office/officeart/2005/8/layout/vList2"/>
    <dgm:cxn modelId="{194AA04D-65A7-4F12-8579-C10A139551CE}" type="presOf" srcId="{A69B11E0-7CBA-40B7-990B-D2FD92EB30AD}" destId="{38152CB2-F494-4FA3-8E3C-895BA81B5F99}"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73DB7A68-2597-48C8-B083-7C91523CF9A6}" type="presOf" srcId="{B784F38A-2CBF-4477-869E-CC822A9ECE1A}" destId="{8459D55B-5800-472A-BFA7-A7186D26AD4C}"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E89B4030-FB35-4E00-A912-E7E8BBFF567B}" type="presOf" srcId="{B85FEDF3-DA8E-4794-9D94-AAC0E658C99A}" destId="{51D8D965-070E-4DB9-A346-4DAD53384971}" srcOrd="0" destOrd="0" presId="urn:microsoft.com/office/officeart/2005/8/layout/vList2"/>
    <dgm:cxn modelId="{3D749E5F-509E-4AB9-94F2-FE11F620A5EF}" type="presOf" srcId="{C3F47E38-73FB-465A-A3BB-80A263C6146E}" destId="{ACCC2B7D-D531-43B7-BAB8-3C45A83A90E2}"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0D9247FD-36F4-46E5-B8CD-749D401D8BB7}" type="presOf" srcId="{8B37B3B7-7C5E-4F07-A444-D4316DC3129F}" destId="{00B6D76A-692B-47D3-84DC-D8520E511704}"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5429BF8B-3F88-49F9-AB16-224A8AE7102F}" type="presOf" srcId="{105AED55-C37F-4AE7-8F33-8EFF97714D67}" destId="{FC5FFA81-F99B-41D8-BC14-EB8AA9D7CC3F}" srcOrd="0" destOrd="0" presId="urn:microsoft.com/office/officeart/2005/8/layout/vList2"/>
    <dgm:cxn modelId="{9FD25973-09B7-4E11-A535-D5617A49CCDC}" type="presOf" srcId="{F645A397-1BC7-4CAC-A2A4-85788D2F932B}" destId="{739E1F90-ADFE-4E9B-A0BF-7744BF9E729D}" srcOrd="0" destOrd="0" presId="urn:microsoft.com/office/officeart/2005/8/layout/vList2"/>
    <dgm:cxn modelId="{9E0B7BB2-A594-4EF2-98C4-004B24764A68}" type="presOf" srcId="{703D4D02-5513-427D-B6E9-B2E187EE0C3A}" destId="{CC8763B3-4621-4666-B669-3C5BA2A30DBE}"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CC9C246B-9A4F-404D-AED4-28F31098B32F}" type="presParOf" srcId="{CC8763B3-4621-4666-B669-3C5BA2A30DBE}" destId="{8459D55B-5800-472A-BFA7-A7186D26AD4C}" srcOrd="0" destOrd="0" presId="urn:microsoft.com/office/officeart/2005/8/layout/vList2"/>
    <dgm:cxn modelId="{D42CECAD-D818-4F5B-9642-CE6FA2C839D4}" type="presParOf" srcId="{CC8763B3-4621-4666-B669-3C5BA2A30DBE}" destId="{22F28D2E-7EC1-484C-A6C6-64A29DE0597D}" srcOrd="1" destOrd="0" presId="urn:microsoft.com/office/officeart/2005/8/layout/vList2"/>
    <dgm:cxn modelId="{D2DE2BFA-59BC-420A-94C2-1677F6C3DC46}" type="presParOf" srcId="{CC8763B3-4621-4666-B669-3C5BA2A30DBE}" destId="{E6BB2906-000C-4376-8DBB-E58B06080F00}" srcOrd="2" destOrd="0" presId="urn:microsoft.com/office/officeart/2005/8/layout/vList2"/>
    <dgm:cxn modelId="{C4B38B72-F601-4A2A-AE42-E36D431E7564}" type="presParOf" srcId="{CC8763B3-4621-4666-B669-3C5BA2A30DBE}" destId="{D23E205B-6B6F-4860-95EA-416FB3E1BC6B}" srcOrd="3" destOrd="0" presId="urn:microsoft.com/office/officeart/2005/8/layout/vList2"/>
    <dgm:cxn modelId="{0BE3F1D4-3790-4A22-B882-14F5D9AAA7AD}" type="presParOf" srcId="{CC8763B3-4621-4666-B669-3C5BA2A30DBE}" destId="{739E1F90-ADFE-4E9B-A0BF-7744BF9E729D}" srcOrd="4" destOrd="0" presId="urn:microsoft.com/office/officeart/2005/8/layout/vList2"/>
    <dgm:cxn modelId="{D7CF8F60-DBA0-4418-8E2B-B62C41DD66EC}" type="presParOf" srcId="{CC8763B3-4621-4666-B669-3C5BA2A30DBE}" destId="{DACC1BFB-F1C3-4947-A40B-43627C74668F}" srcOrd="5" destOrd="0" presId="urn:microsoft.com/office/officeart/2005/8/layout/vList2"/>
    <dgm:cxn modelId="{A433DE09-2887-4378-88DA-6EE634CD153B}" type="presParOf" srcId="{CC8763B3-4621-4666-B669-3C5BA2A30DBE}" destId="{ACCC2B7D-D531-43B7-BAB8-3C45A83A90E2}" srcOrd="6" destOrd="0" presId="urn:microsoft.com/office/officeart/2005/8/layout/vList2"/>
    <dgm:cxn modelId="{79537A7C-3F5F-4F62-84BE-E7F0B1D25C84}" type="presParOf" srcId="{CC8763B3-4621-4666-B669-3C5BA2A30DBE}" destId="{6EA1F0BC-7803-47F5-BA2F-784F658870BB}" srcOrd="7" destOrd="0" presId="urn:microsoft.com/office/officeart/2005/8/layout/vList2"/>
    <dgm:cxn modelId="{C548C49A-AF45-4863-87F6-DD60BDBB2189}" type="presParOf" srcId="{CC8763B3-4621-4666-B669-3C5BA2A30DBE}" destId="{38152CB2-F494-4FA3-8E3C-895BA81B5F99}" srcOrd="8" destOrd="0" presId="urn:microsoft.com/office/officeart/2005/8/layout/vList2"/>
    <dgm:cxn modelId="{8B2AE0AE-B542-4DA4-9A8D-38ACC41EAE7F}" type="presParOf" srcId="{CC8763B3-4621-4666-B669-3C5BA2A30DBE}" destId="{2D170D00-C114-4130-B190-C046E23D2896}" srcOrd="9" destOrd="0" presId="urn:microsoft.com/office/officeart/2005/8/layout/vList2"/>
    <dgm:cxn modelId="{DE68B153-449D-4BC6-9CE2-EF2E8B6C179D}" type="presParOf" srcId="{CC8763B3-4621-4666-B669-3C5BA2A30DBE}" destId="{FC5FFA81-F99B-41D8-BC14-EB8AA9D7CC3F}" srcOrd="10" destOrd="0" presId="urn:microsoft.com/office/officeart/2005/8/layout/vList2"/>
    <dgm:cxn modelId="{97542F46-9656-43A2-ACF3-C21EE7C30347}" type="presParOf" srcId="{CC8763B3-4621-4666-B669-3C5BA2A30DBE}" destId="{53E61A9B-B38A-42B8-8B0C-5FC942278280}" srcOrd="11" destOrd="0" presId="urn:microsoft.com/office/officeart/2005/8/layout/vList2"/>
    <dgm:cxn modelId="{CE055DDB-9E70-46B0-A969-572DFEB77E1A}" type="presParOf" srcId="{CC8763B3-4621-4666-B669-3C5BA2A30DBE}" destId="{00B6D76A-692B-47D3-84DC-D8520E511704}" srcOrd="12" destOrd="0" presId="urn:microsoft.com/office/officeart/2005/8/layout/vList2"/>
    <dgm:cxn modelId="{8FBEE4B7-E8AA-4852-8632-8F7062D9FE09}" type="presParOf" srcId="{CC8763B3-4621-4666-B669-3C5BA2A30DBE}" destId="{33E78267-552A-4880-B162-3ABB0B183C68}" srcOrd="13" destOrd="0" presId="urn:microsoft.com/office/officeart/2005/8/layout/vList2"/>
    <dgm:cxn modelId="{96E93D38-AA68-422B-AE77-9AD03269F64E}" type="presParOf" srcId="{CC8763B3-4621-4666-B669-3C5BA2A30DBE}" destId="{51D8D965-070E-4DB9-A346-4DAD53384971}"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latin typeface="Arial"/>
              <a:ea typeface="+mn-ea"/>
              <a:cs typeface="+mn-cs"/>
            </a:rPr>
            <a:t>HR Structural Alternatives</a:t>
          </a:r>
          <a:endParaRPr lang="en-MY" sz="2700" kern="1200" dirty="0">
            <a:solidFill>
              <a:schemeClr val="bg1"/>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chemeClr val="tx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26812338-E8C3-4F73-8CAD-71B2B46FC674}" type="presOf" srcId="{105AED55-C37F-4AE7-8F33-8EFF97714D67}" destId="{FC5FFA81-F99B-41D8-BC14-EB8AA9D7CC3F}" srcOrd="0" destOrd="0" presId="urn:microsoft.com/office/officeart/2005/8/layout/vList2"/>
    <dgm:cxn modelId="{62FCB095-F5CE-4A62-B726-63B8E3430A6D}" type="presOf" srcId="{F645A397-1BC7-4CAC-A2A4-85788D2F932B}" destId="{739E1F90-ADFE-4E9B-A0BF-7744BF9E729D}" srcOrd="0" destOrd="0" presId="urn:microsoft.com/office/officeart/2005/8/layout/vList2"/>
    <dgm:cxn modelId="{C797B6AB-38D4-424F-A8AD-B7F7B73329A1}" type="presOf" srcId="{B784F38A-2CBF-4477-869E-CC822A9ECE1A}" destId="{8459D55B-5800-472A-BFA7-A7186D26AD4C}" srcOrd="0" destOrd="0" presId="urn:microsoft.com/office/officeart/2005/8/layout/vList2"/>
    <dgm:cxn modelId="{FDB480BD-BAF0-4B51-9080-800EC5DA6D9A}" type="presOf" srcId="{CFDF7710-10AF-4C91-9622-4711AD4D1147}" destId="{E6BB2906-000C-4376-8DBB-E58B06080F00}"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064933C4-EA99-46E0-B8E5-9CCB37696D4B}" type="presOf" srcId="{8B37B3B7-7C5E-4F07-A444-D4316DC3129F}" destId="{00B6D76A-692B-47D3-84DC-D8520E511704}"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9706FF28-380F-486E-9142-7A1DD8E87312}" type="presOf" srcId="{703D4D02-5513-427D-B6E9-B2E187EE0C3A}" destId="{CC8763B3-4621-4666-B669-3C5BA2A30DBE}" srcOrd="0" destOrd="0" presId="urn:microsoft.com/office/officeart/2005/8/layout/vList2"/>
    <dgm:cxn modelId="{D081D92A-C0B3-4655-9DCE-A466B2684A53}" type="presOf" srcId="{A69B11E0-7CBA-40B7-990B-D2FD92EB30AD}" destId="{38152CB2-F494-4FA3-8E3C-895BA81B5F99}" srcOrd="0" destOrd="0" presId="urn:microsoft.com/office/officeart/2005/8/layout/vList2"/>
    <dgm:cxn modelId="{4EA059B4-B301-42DF-8C91-F96BAE520E81}" type="presOf" srcId="{B85FEDF3-DA8E-4794-9D94-AAC0E658C99A}" destId="{51D8D965-070E-4DB9-A346-4DAD53384971}"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209BB3EB-978A-4A31-8D30-E17E711FD36F}" type="presOf" srcId="{C3F47E38-73FB-465A-A3BB-80A263C6146E}" destId="{ACCC2B7D-D531-43B7-BAB8-3C45A83A90E2}" srcOrd="0" destOrd="0" presId="urn:microsoft.com/office/officeart/2005/8/layout/vList2"/>
    <dgm:cxn modelId="{E1856782-ABFC-44AD-8F2D-0542657E12F1}" type="presParOf" srcId="{CC8763B3-4621-4666-B669-3C5BA2A30DBE}" destId="{8459D55B-5800-472A-BFA7-A7186D26AD4C}" srcOrd="0" destOrd="0" presId="urn:microsoft.com/office/officeart/2005/8/layout/vList2"/>
    <dgm:cxn modelId="{8CF699F4-D776-474C-BE29-819649466753}" type="presParOf" srcId="{CC8763B3-4621-4666-B669-3C5BA2A30DBE}" destId="{22F28D2E-7EC1-484C-A6C6-64A29DE0597D}" srcOrd="1" destOrd="0" presId="urn:microsoft.com/office/officeart/2005/8/layout/vList2"/>
    <dgm:cxn modelId="{C018F4B1-74BD-4016-B56B-BFA11F0593B4}" type="presParOf" srcId="{CC8763B3-4621-4666-B669-3C5BA2A30DBE}" destId="{E6BB2906-000C-4376-8DBB-E58B06080F00}" srcOrd="2" destOrd="0" presId="urn:microsoft.com/office/officeart/2005/8/layout/vList2"/>
    <dgm:cxn modelId="{092258FD-5F37-4C5A-BA72-D17BB6CFEDCD}" type="presParOf" srcId="{CC8763B3-4621-4666-B669-3C5BA2A30DBE}" destId="{D23E205B-6B6F-4860-95EA-416FB3E1BC6B}" srcOrd="3" destOrd="0" presId="urn:microsoft.com/office/officeart/2005/8/layout/vList2"/>
    <dgm:cxn modelId="{87CE2287-F2F6-4B5C-96DE-7C581DC12F84}" type="presParOf" srcId="{CC8763B3-4621-4666-B669-3C5BA2A30DBE}" destId="{739E1F90-ADFE-4E9B-A0BF-7744BF9E729D}" srcOrd="4" destOrd="0" presId="urn:microsoft.com/office/officeart/2005/8/layout/vList2"/>
    <dgm:cxn modelId="{E21B9865-CC6A-4A69-83A2-38EB6445F419}" type="presParOf" srcId="{CC8763B3-4621-4666-B669-3C5BA2A30DBE}" destId="{DACC1BFB-F1C3-4947-A40B-43627C74668F}" srcOrd="5" destOrd="0" presId="urn:microsoft.com/office/officeart/2005/8/layout/vList2"/>
    <dgm:cxn modelId="{BCC8CB8C-DABD-40BE-BEBC-E785071D2BD6}" type="presParOf" srcId="{CC8763B3-4621-4666-B669-3C5BA2A30DBE}" destId="{ACCC2B7D-D531-43B7-BAB8-3C45A83A90E2}" srcOrd="6" destOrd="0" presId="urn:microsoft.com/office/officeart/2005/8/layout/vList2"/>
    <dgm:cxn modelId="{5E9F6A02-7C4A-4EF8-AA85-03C29FD330AE}" type="presParOf" srcId="{CC8763B3-4621-4666-B669-3C5BA2A30DBE}" destId="{6EA1F0BC-7803-47F5-BA2F-784F658870BB}" srcOrd="7" destOrd="0" presId="urn:microsoft.com/office/officeart/2005/8/layout/vList2"/>
    <dgm:cxn modelId="{B9741237-2BD9-43DF-81AB-74C0599E1FCF}" type="presParOf" srcId="{CC8763B3-4621-4666-B669-3C5BA2A30DBE}" destId="{38152CB2-F494-4FA3-8E3C-895BA81B5F99}" srcOrd="8" destOrd="0" presId="urn:microsoft.com/office/officeart/2005/8/layout/vList2"/>
    <dgm:cxn modelId="{97B1E45A-D091-4329-B641-619899BB613C}" type="presParOf" srcId="{CC8763B3-4621-4666-B669-3C5BA2A30DBE}" destId="{2D170D00-C114-4130-B190-C046E23D2896}" srcOrd="9" destOrd="0" presId="urn:microsoft.com/office/officeart/2005/8/layout/vList2"/>
    <dgm:cxn modelId="{F9B6AF52-7E4D-4219-AB1D-0DD64D91D22D}" type="presParOf" srcId="{CC8763B3-4621-4666-B669-3C5BA2A30DBE}" destId="{FC5FFA81-F99B-41D8-BC14-EB8AA9D7CC3F}" srcOrd="10" destOrd="0" presId="urn:microsoft.com/office/officeart/2005/8/layout/vList2"/>
    <dgm:cxn modelId="{3B8DD37B-82F0-4310-984D-9DBD38FD1749}" type="presParOf" srcId="{CC8763B3-4621-4666-B669-3C5BA2A30DBE}" destId="{53E61A9B-B38A-42B8-8B0C-5FC942278280}" srcOrd="11" destOrd="0" presId="urn:microsoft.com/office/officeart/2005/8/layout/vList2"/>
    <dgm:cxn modelId="{2FCA4EC0-60A6-42E2-8C8F-391D3208ACA5}" type="presParOf" srcId="{CC8763B3-4621-4666-B669-3C5BA2A30DBE}" destId="{00B6D76A-692B-47D3-84DC-D8520E511704}" srcOrd="12" destOrd="0" presId="urn:microsoft.com/office/officeart/2005/8/layout/vList2"/>
    <dgm:cxn modelId="{F721D279-62E5-48C3-94BC-E987C02880DA}" type="presParOf" srcId="{CC8763B3-4621-4666-B669-3C5BA2A30DBE}" destId="{33E78267-552A-4880-B162-3ABB0B183C68}" srcOrd="13" destOrd="0" presId="urn:microsoft.com/office/officeart/2005/8/layout/vList2"/>
    <dgm:cxn modelId="{E2AFCCD4-A7E3-401D-956B-9B091855E3A8}" type="presParOf" srcId="{CC8763B3-4621-4666-B669-3C5BA2A30DBE}" destId="{51D8D965-070E-4DB9-A346-4DAD53384971}"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chemeClr val="tx1"/>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rPr>
            <a:t>HR Competency Model</a:t>
          </a:r>
          <a:endParaRPr lang="en-MY" sz="2700" kern="1200" dirty="0">
            <a:solidFill>
              <a:schemeClr val="bg1"/>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chemeClr val="tx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0617C517-7134-46FB-9C48-287C87850ECF}" type="presOf" srcId="{703D4D02-5513-427D-B6E9-B2E187EE0C3A}" destId="{CC8763B3-4621-4666-B669-3C5BA2A30DBE}"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42B77A35-A9FC-4C44-A1B0-AD8F3C86C21C}" type="presOf" srcId="{F645A397-1BC7-4CAC-A2A4-85788D2F932B}" destId="{739E1F90-ADFE-4E9B-A0BF-7744BF9E729D}" srcOrd="0" destOrd="0" presId="urn:microsoft.com/office/officeart/2005/8/layout/vList2"/>
    <dgm:cxn modelId="{8F34BC6D-21DD-4176-8084-95C349A50527}" type="presOf" srcId="{8B37B3B7-7C5E-4F07-A444-D4316DC3129F}" destId="{00B6D76A-692B-47D3-84DC-D8520E511704}" srcOrd="0" destOrd="0" presId="urn:microsoft.com/office/officeart/2005/8/layout/vList2"/>
    <dgm:cxn modelId="{872B8931-F62D-4B9D-BEE8-AD5F785993E0}" type="presOf" srcId="{A69B11E0-7CBA-40B7-990B-D2FD92EB30AD}" destId="{38152CB2-F494-4FA3-8E3C-895BA81B5F99}"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8E20DF37-715E-4C78-A276-FD993619BC12}" type="presOf" srcId="{CFDF7710-10AF-4C91-9622-4711AD4D1147}" destId="{E6BB2906-000C-4376-8DBB-E58B06080F00}" srcOrd="0" destOrd="0" presId="urn:microsoft.com/office/officeart/2005/8/layout/vList2"/>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54DAB999-74FC-4B13-B7E4-7402EA7EC8EA}" type="presOf" srcId="{B784F38A-2CBF-4477-869E-CC822A9ECE1A}" destId="{8459D55B-5800-472A-BFA7-A7186D26AD4C}" srcOrd="0" destOrd="0" presId="urn:microsoft.com/office/officeart/2005/8/layout/vList2"/>
    <dgm:cxn modelId="{EEC823FC-B867-4655-B6C4-F1CD006135BA}" srcId="{703D4D02-5513-427D-B6E9-B2E187EE0C3A}" destId="{8B37B3B7-7C5E-4F07-A444-D4316DC3129F}" srcOrd="6" destOrd="0" parTransId="{C6F77DF1-C986-4A75-AEE5-055B054E86D0}" sibTransId="{5DA9C287-7D8B-4DB1-BD6F-168377ABEF28}"/>
    <dgm:cxn modelId="{41A19742-C939-4EEE-AABC-F41794F989A4}" type="presOf" srcId="{105AED55-C37F-4AE7-8F33-8EFF97714D67}" destId="{FC5FFA81-F99B-41D8-BC14-EB8AA9D7CC3F}" srcOrd="0" destOrd="0" presId="urn:microsoft.com/office/officeart/2005/8/layout/vList2"/>
    <dgm:cxn modelId="{4AAEA501-B1DD-4FC1-9D2B-D5FEF9664398}" type="presOf" srcId="{C3F47E38-73FB-465A-A3BB-80A263C6146E}" destId="{ACCC2B7D-D531-43B7-BAB8-3C45A83A90E2}"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E4640022-A012-46B5-AF30-23CDA5A7B517}" srcId="{703D4D02-5513-427D-B6E9-B2E187EE0C3A}" destId="{105AED55-C37F-4AE7-8F33-8EFF97714D67}" srcOrd="5" destOrd="0" parTransId="{DF11C8C8-1359-411B-BFF3-6D835F9B2C30}" sibTransId="{C32BB9B6-1B06-4EBE-B9D9-3FB90D87F44D}"/>
    <dgm:cxn modelId="{3301D326-9F9F-478D-A3BE-8C41DDDA56F3}" type="presOf" srcId="{B85FEDF3-DA8E-4794-9D94-AAC0E658C99A}" destId="{51D8D965-070E-4DB9-A346-4DAD53384971}"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D8FD1F0E-8673-4288-A01A-3E2A063F2712}" type="presParOf" srcId="{CC8763B3-4621-4666-B669-3C5BA2A30DBE}" destId="{8459D55B-5800-472A-BFA7-A7186D26AD4C}" srcOrd="0" destOrd="0" presId="urn:microsoft.com/office/officeart/2005/8/layout/vList2"/>
    <dgm:cxn modelId="{6EC45F16-3A55-4B18-84CC-C520D4BF4E5F}" type="presParOf" srcId="{CC8763B3-4621-4666-B669-3C5BA2A30DBE}" destId="{22F28D2E-7EC1-484C-A6C6-64A29DE0597D}" srcOrd="1" destOrd="0" presId="urn:microsoft.com/office/officeart/2005/8/layout/vList2"/>
    <dgm:cxn modelId="{5F8D7814-978E-4D85-88B7-2A5F46D70E8C}" type="presParOf" srcId="{CC8763B3-4621-4666-B669-3C5BA2A30DBE}" destId="{E6BB2906-000C-4376-8DBB-E58B06080F00}" srcOrd="2" destOrd="0" presId="urn:microsoft.com/office/officeart/2005/8/layout/vList2"/>
    <dgm:cxn modelId="{ED0596A4-8519-4184-9D75-DC7966E74C81}" type="presParOf" srcId="{CC8763B3-4621-4666-B669-3C5BA2A30DBE}" destId="{D23E205B-6B6F-4860-95EA-416FB3E1BC6B}" srcOrd="3" destOrd="0" presId="urn:microsoft.com/office/officeart/2005/8/layout/vList2"/>
    <dgm:cxn modelId="{48F4EB91-3D64-4453-9978-90F1D72F9795}" type="presParOf" srcId="{CC8763B3-4621-4666-B669-3C5BA2A30DBE}" destId="{739E1F90-ADFE-4E9B-A0BF-7744BF9E729D}" srcOrd="4" destOrd="0" presId="urn:microsoft.com/office/officeart/2005/8/layout/vList2"/>
    <dgm:cxn modelId="{1F93642A-666A-44B4-85F3-5719BD0D9B59}" type="presParOf" srcId="{CC8763B3-4621-4666-B669-3C5BA2A30DBE}" destId="{DACC1BFB-F1C3-4947-A40B-43627C74668F}" srcOrd="5" destOrd="0" presId="urn:microsoft.com/office/officeart/2005/8/layout/vList2"/>
    <dgm:cxn modelId="{39B1FF5F-8E43-45C8-B2D3-3C0A9C3A068B}" type="presParOf" srcId="{CC8763B3-4621-4666-B669-3C5BA2A30DBE}" destId="{ACCC2B7D-D531-43B7-BAB8-3C45A83A90E2}" srcOrd="6" destOrd="0" presId="urn:microsoft.com/office/officeart/2005/8/layout/vList2"/>
    <dgm:cxn modelId="{25463029-E9EC-4B26-90DD-3A14A6F8DCDB}" type="presParOf" srcId="{CC8763B3-4621-4666-B669-3C5BA2A30DBE}" destId="{6EA1F0BC-7803-47F5-BA2F-784F658870BB}" srcOrd="7" destOrd="0" presId="urn:microsoft.com/office/officeart/2005/8/layout/vList2"/>
    <dgm:cxn modelId="{E84E7CB8-D01E-46DB-BE5C-25421B6D3334}" type="presParOf" srcId="{CC8763B3-4621-4666-B669-3C5BA2A30DBE}" destId="{38152CB2-F494-4FA3-8E3C-895BA81B5F99}" srcOrd="8" destOrd="0" presId="urn:microsoft.com/office/officeart/2005/8/layout/vList2"/>
    <dgm:cxn modelId="{45C0E7D8-9210-4106-9FD7-985BD5FD800B}" type="presParOf" srcId="{CC8763B3-4621-4666-B669-3C5BA2A30DBE}" destId="{2D170D00-C114-4130-B190-C046E23D2896}" srcOrd="9" destOrd="0" presId="urn:microsoft.com/office/officeart/2005/8/layout/vList2"/>
    <dgm:cxn modelId="{5B374208-807A-4E2B-A2A8-91498A58AD4F}" type="presParOf" srcId="{CC8763B3-4621-4666-B669-3C5BA2A30DBE}" destId="{FC5FFA81-F99B-41D8-BC14-EB8AA9D7CC3F}" srcOrd="10" destOrd="0" presId="urn:microsoft.com/office/officeart/2005/8/layout/vList2"/>
    <dgm:cxn modelId="{FFAAD976-ECF4-4050-BA75-2058DAFA786A}" type="presParOf" srcId="{CC8763B3-4621-4666-B669-3C5BA2A30DBE}" destId="{53E61A9B-B38A-42B8-8B0C-5FC942278280}" srcOrd="11" destOrd="0" presId="urn:microsoft.com/office/officeart/2005/8/layout/vList2"/>
    <dgm:cxn modelId="{99F6E60C-D03A-4D05-B3A9-CD3CC4ADB885}" type="presParOf" srcId="{CC8763B3-4621-4666-B669-3C5BA2A30DBE}" destId="{00B6D76A-692B-47D3-84DC-D8520E511704}" srcOrd="12" destOrd="0" presId="urn:microsoft.com/office/officeart/2005/8/layout/vList2"/>
    <dgm:cxn modelId="{169A9E26-994E-4DF9-B882-C1F968012329}" type="presParOf" srcId="{CC8763B3-4621-4666-B669-3C5BA2A30DBE}" destId="{33E78267-552A-4880-B162-3ABB0B183C68}" srcOrd="13" destOrd="0" presId="urn:microsoft.com/office/officeart/2005/8/layout/vList2"/>
    <dgm:cxn modelId="{40FD4EDB-88E9-480A-94E9-F58B55E3CE14}" type="presParOf" srcId="{CC8763B3-4621-4666-B669-3C5BA2A30DBE}" destId="{51D8D965-070E-4DB9-A346-4DAD53384971}"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rPr>
            <a:t>Star Technique</a:t>
          </a:r>
          <a:endParaRPr lang="en-MY" sz="2700" kern="1200" dirty="0">
            <a:solidFill>
              <a:schemeClr val="bg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B3159663-D45B-48A3-B1F0-85892612B96C}" type="presOf" srcId="{703D4D02-5513-427D-B6E9-B2E187EE0C3A}" destId="{CC8763B3-4621-4666-B669-3C5BA2A30DBE}" srcOrd="0" destOrd="0" presId="urn:microsoft.com/office/officeart/2005/8/layout/vList2"/>
    <dgm:cxn modelId="{ACC6F2CD-8194-48E9-B2E3-393661B71F60}" type="presOf" srcId="{A69B11E0-7CBA-40B7-990B-D2FD92EB30AD}" destId="{38152CB2-F494-4FA3-8E3C-895BA81B5F99}"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BDFD5878-CAAC-47EC-B28C-E193302C9E1B}" type="presOf" srcId="{F645A397-1BC7-4CAC-A2A4-85788D2F932B}" destId="{739E1F90-ADFE-4E9B-A0BF-7744BF9E729D}" srcOrd="0" destOrd="0" presId="urn:microsoft.com/office/officeart/2005/8/layout/vList2"/>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4890D0B3-6904-4AA7-873D-0557FF313D7B}" type="presOf" srcId="{C3F47E38-73FB-465A-A3BB-80A263C6146E}" destId="{ACCC2B7D-D531-43B7-BAB8-3C45A83A90E2}" srcOrd="0" destOrd="0" presId="urn:microsoft.com/office/officeart/2005/8/layout/vList2"/>
    <dgm:cxn modelId="{A5754082-BA04-487B-A0A6-E4832387DF49}"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CC934BD5-1171-4F69-B2D4-11E6C656EEDA}" type="presOf" srcId="{8B37B3B7-7C5E-4F07-A444-D4316DC3129F}" destId="{00B6D76A-692B-47D3-84DC-D8520E511704}" srcOrd="0" destOrd="0" presId="urn:microsoft.com/office/officeart/2005/8/layout/vList2"/>
    <dgm:cxn modelId="{A0A2F7C7-8378-4F9C-BD34-19D3F7D61892}" type="presOf" srcId="{B85FEDF3-DA8E-4794-9D94-AAC0E658C99A}" destId="{51D8D965-070E-4DB9-A346-4DAD53384971}"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9B251767-2032-492E-A07C-DF3208702111}" srcId="{703D4D02-5513-427D-B6E9-B2E187EE0C3A}" destId="{F645A397-1BC7-4CAC-A2A4-85788D2F932B}" srcOrd="2" destOrd="0" parTransId="{EC44992D-1D1E-42C5-B8A2-A1EC976B84DA}" sibTransId="{6427C212-D076-41B1-81CD-970926BD9B18}"/>
    <dgm:cxn modelId="{54B0E033-F10C-4589-B03A-8B9078DF19DF}" type="presOf" srcId="{CFDF7710-10AF-4C91-9622-4711AD4D1147}" destId="{E6BB2906-000C-4376-8DBB-E58B06080F00}" srcOrd="0" destOrd="0" presId="urn:microsoft.com/office/officeart/2005/8/layout/vList2"/>
    <dgm:cxn modelId="{890B3214-DCC1-4F80-9647-58B2CE5ABBFB}" type="presOf" srcId="{105AED55-C37F-4AE7-8F33-8EFF97714D67}" destId="{FC5FFA81-F99B-41D8-BC14-EB8AA9D7CC3F}" srcOrd="0" destOrd="0" presId="urn:microsoft.com/office/officeart/2005/8/layout/vList2"/>
    <dgm:cxn modelId="{48CEE4E4-A6EE-4FCE-860B-9EE3F47A4560}" type="presParOf" srcId="{CC8763B3-4621-4666-B669-3C5BA2A30DBE}" destId="{8459D55B-5800-472A-BFA7-A7186D26AD4C}" srcOrd="0" destOrd="0" presId="urn:microsoft.com/office/officeart/2005/8/layout/vList2"/>
    <dgm:cxn modelId="{B192EB17-8605-4172-A87A-0973AF414BCE}" type="presParOf" srcId="{CC8763B3-4621-4666-B669-3C5BA2A30DBE}" destId="{22F28D2E-7EC1-484C-A6C6-64A29DE0597D}" srcOrd="1" destOrd="0" presId="urn:microsoft.com/office/officeart/2005/8/layout/vList2"/>
    <dgm:cxn modelId="{8D47C680-1C32-4E84-87C2-408B053A4239}" type="presParOf" srcId="{CC8763B3-4621-4666-B669-3C5BA2A30DBE}" destId="{E6BB2906-000C-4376-8DBB-E58B06080F00}" srcOrd="2" destOrd="0" presId="urn:microsoft.com/office/officeart/2005/8/layout/vList2"/>
    <dgm:cxn modelId="{0D436CBD-6A4A-4E07-95BB-DDFEB05B7945}" type="presParOf" srcId="{CC8763B3-4621-4666-B669-3C5BA2A30DBE}" destId="{D23E205B-6B6F-4860-95EA-416FB3E1BC6B}" srcOrd="3" destOrd="0" presId="urn:microsoft.com/office/officeart/2005/8/layout/vList2"/>
    <dgm:cxn modelId="{62EFC388-3C49-4529-8B3A-8FE0A23D4181}" type="presParOf" srcId="{CC8763B3-4621-4666-B669-3C5BA2A30DBE}" destId="{739E1F90-ADFE-4E9B-A0BF-7744BF9E729D}" srcOrd="4" destOrd="0" presId="urn:microsoft.com/office/officeart/2005/8/layout/vList2"/>
    <dgm:cxn modelId="{F00935BF-B651-4A05-AC21-1BC7824F1E38}" type="presParOf" srcId="{CC8763B3-4621-4666-B669-3C5BA2A30DBE}" destId="{DACC1BFB-F1C3-4947-A40B-43627C74668F}" srcOrd="5" destOrd="0" presId="urn:microsoft.com/office/officeart/2005/8/layout/vList2"/>
    <dgm:cxn modelId="{8066152D-B290-485B-B0BF-50EC3AF07510}" type="presParOf" srcId="{CC8763B3-4621-4666-B669-3C5BA2A30DBE}" destId="{ACCC2B7D-D531-43B7-BAB8-3C45A83A90E2}" srcOrd="6" destOrd="0" presId="urn:microsoft.com/office/officeart/2005/8/layout/vList2"/>
    <dgm:cxn modelId="{120B53BF-756C-498D-8388-DCB4919D4EB5}" type="presParOf" srcId="{CC8763B3-4621-4666-B669-3C5BA2A30DBE}" destId="{6EA1F0BC-7803-47F5-BA2F-784F658870BB}" srcOrd="7" destOrd="0" presId="urn:microsoft.com/office/officeart/2005/8/layout/vList2"/>
    <dgm:cxn modelId="{825B6F18-91E8-4047-9314-AA129CAD46F3}" type="presParOf" srcId="{CC8763B3-4621-4666-B669-3C5BA2A30DBE}" destId="{38152CB2-F494-4FA3-8E3C-895BA81B5F99}" srcOrd="8" destOrd="0" presId="urn:microsoft.com/office/officeart/2005/8/layout/vList2"/>
    <dgm:cxn modelId="{12781D62-7F79-483E-B846-2838C6CACFDB}" type="presParOf" srcId="{CC8763B3-4621-4666-B669-3C5BA2A30DBE}" destId="{2D170D00-C114-4130-B190-C046E23D2896}" srcOrd="9" destOrd="0" presId="urn:microsoft.com/office/officeart/2005/8/layout/vList2"/>
    <dgm:cxn modelId="{00DDC2BF-4D5C-4321-9848-81363EA425D7}" type="presParOf" srcId="{CC8763B3-4621-4666-B669-3C5BA2A30DBE}" destId="{FC5FFA81-F99B-41D8-BC14-EB8AA9D7CC3F}" srcOrd="10" destOrd="0" presId="urn:microsoft.com/office/officeart/2005/8/layout/vList2"/>
    <dgm:cxn modelId="{99C3D621-39AA-45B6-A858-8E48D4C05323}" type="presParOf" srcId="{CC8763B3-4621-4666-B669-3C5BA2A30DBE}" destId="{53E61A9B-B38A-42B8-8B0C-5FC942278280}" srcOrd="11" destOrd="0" presId="urn:microsoft.com/office/officeart/2005/8/layout/vList2"/>
    <dgm:cxn modelId="{BEDCFC15-3779-4791-A5F9-D55F1D536833}" type="presParOf" srcId="{CC8763B3-4621-4666-B669-3C5BA2A30DBE}" destId="{00B6D76A-692B-47D3-84DC-D8520E511704}" srcOrd="12" destOrd="0" presId="urn:microsoft.com/office/officeart/2005/8/layout/vList2"/>
    <dgm:cxn modelId="{3B65D37B-E137-4D58-BD9B-3260746AA26A}" type="presParOf" srcId="{CC8763B3-4621-4666-B669-3C5BA2A30DBE}" destId="{33E78267-552A-4880-B162-3ABB0B183C68}" srcOrd="13" destOrd="0" presId="urn:microsoft.com/office/officeart/2005/8/layout/vList2"/>
    <dgm:cxn modelId="{17492DFB-474C-4A1B-B7A6-7747E4AFCF89}" type="presParOf" srcId="{CC8763B3-4621-4666-B669-3C5BA2A30DBE}" destId="{51D8D965-070E-4DB9-A346-4DAD53384971}" srcOrd="14"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chemeClr val="tx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rPr>
            <a:t>HR Roles and Responsibilities</a:t>
          </a:r>
          <a:endParaRPr lang="en-MY" sz="2700" kern="1200" dirty="0">
            <a:solidFill>
              <a:schemeClr val="bg1"/>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7E2467A0-94FE-465E-A7F5-012979F788A0}" type="presOf" srcId="{A69B11E0-7CBA-40B7-990B-D2FD92EB30AD}" destId="{38152CB2-F494-4FA3-8E3C-895BA81B5F99}" srcOrd="0" destOrd="0" presId="urn:microsoft.com/office/officeart/2005/8/layout/vList2"/>
    <dgm:cxn modelId="{75CA2827-7884-4C96-89A7-262FF6AA75FB}" type="presOf" srcId="{105AED55-C37F-4AE7-8F33-8EFF97714D67}" destId="{FC5FFA81-F99B-41D8-BC14-EB8AA9D7CC3F}"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0CFFA725-8E15-4C6B-AB0F-7AF6B25FD357}" type="presOf" srcId="{703D4D02-5513-427D-B6E9-B2E187EE0C3A}" destId="{CC8763B3-4621-4666-B669-3C5BA2A30DBE}" srcOrd="0" destOrd="0" presId="urn:microsoft.com/office/officeart/2005/8/layout/vList2"/>
    <dgm:cxn modelId="{39BD97D8-EA9E-4B87-A91C-AF528D019AEE}" type="presOf" srcId="{B85FEDF3-DA8E-4794-9D94-AAC0E658C99A}" destId="{51D8D965-070E-4DB9-A346-4DAD53384971}"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3111F907-9E4B-4E0C-809C-7F782419B80D}" type="presOf" srcId="{F645A397-1BC7-4CAC-A2A4-85788D2F932B}" destId="{739E1F90-ADFE-4E9B-A0BF-7744BF9E729D}" srcOrd="0" destOrd="0" presId="urn:microsoft.com/office/officeart/2005/8/layout/vList2"/>
    <dgm:cxn modelId="{010F5BDE-9EEA-4311-BBEF-0588A5406397}" type="presOf" srcId="{C3F47E38-73FB-465A-A3BB-80A263C6146E}" destId="{ACCC2B7D-D531-43B7-BAB8-3C45A83A90E2}"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E4640022-A012-46B5-AF30-23CDA5A7B517}" srcId="{703D4D02-5513-427D-B6E9-B2E187EE0C3A}" destId="{105AED55-C37F-4AE7-8F33-8EFF97714D67}" srcOrd="5" destOrd="0" parTransId="{DF11C8C8-1359-411B-BFF3-6D835F9B2C30}" sibTransId="{C32BB9B6-1B06-4EBE-B9D9-3FB90D87F44D}"/>
    <dgm:cxn modelId="{9B251767-2032-492E-A07C-DF3208702111}" srcId="{703D4D02-5513-427D-B6E9-B2E187EE0C3A}" destId="{F645A397-1BC7-4CAC-A2A4-85788D2F932B}" srcOrd="2" destOrd="0" parTransId="{EC44992D-1D1E-42C5-B8A2-A1EC976B84DA}" sibTransId="{6427C212-D076-41B1-81CD-970926BD9B18}"/>
    <dgm:cxn modelId="{DA5CF359-2F5C-4C42-91FC-933E1BD02ADE}" type="presOf" srcId="{B784F38A-2CBF-4477-869E-CC822A9ECE1A}" destId="{8459D55B-5800-472A-BFA7-A7186D26AD4C}" srcOrd="0" destOrd="0" presId="urn:microsoft.com/office/officeart/2005/8/layout/vList2"/>
    <dgm:cxn modelId="{81D212F6-4EC5-4A7E-92B1-5A15129A0C11}" type="presOf" srcId="{CFDF7710-10AF-4C91-9622-4711AD4D1147}" destId="{E6BB2906-000C-4376-8DBB-E58B06080F00}" srcOrd="0" destOrd="0" presId="urn:microsoft.com/office/officeart/2005/8/layout/vList2"/>
    <dgm:cxn modelId="{C5CA14BA-F78E-47BD-BE21-3CAC0FC0BB11}" type="presOf" srcId="{8B37B3B7-7C5E-4F07-A444-D4316DC3129F}" destId="{00B6D76A-692B-47D3-84DC-D8520E511704}" srcOrd="0" destOrd="0" presId="urn:microsoft.com/office/officeart/2005/8/layout/vList2"/>
    <dgm:cxn modelId="{2E81D39C-59E7-4FAA-BEC1-EC1CD0DDFE8C}" type="presParOf" srcId="{CC8763B3-4621-4666-B669-3C5BA2A30DBE}" destId="{8459D55B-5800-472A-BFA7-A7186D26AD4C}" srcOrd="0" destOrd="0" presId="urn:microsoft.com/office/officeart/2005/8/layout/vList2"/>
    <dgm:cxn modelId="{62D6A34C-FF6A-4CD2-8417-EDAF66122B09}" type="presParOf" srcId="{CC8763B3-4621-4666-B669-3C5BA2A30DBE}" destId="{22F28D2E-7EC1-484C-A6C6-64A29DE0597D}" srcOrd="1" destOrd="0" presId="urn:microsoft.com/office/officeart/2005/8/layout/vList2"/>
    <dgm:cxn modelId="{66F0FD07-7E75-4D2A-8AA0-2589979BEA8B}" type="presParOf" srcId="{CC8763B3-4621-4666-B669-3C5BA2A30DBE}" destId="{E6BB2906-000C-4376-8DBB-E58B06080F00}" srcOrd="2" destOrd="0" presId="urn:microsoft.com/office/officeart/2005/8/layout/vList2"/>
    <dgm:cxn modelId="{45B8E6D1-DD06-4332-BCE7-9EF76C69FFBC}" type="presParOf" srcId="{CC8763B3-4621-4666-B669-3C5BA2A30DBE}" destId="{D23E205B-6B6F-4860-95EA-416FB3E1BC6B}" srcOrd="3" destOrd="0" presId="urn:microsoft.com/office/officeart/2005/8/layout/vList2"/>
    <dgm:cxn modelId="{CF931885-B0BD-4982-A394-B38E128F3036}" type="presParOf" srcId="{CC8763B3-4621-4666-B669-3C5BA2A30DBE}" destId="{739E1F90-ADFE-4E9B-A0BF-7744BF9E729D}" srcOrd="4" destOrd="0" presId="urn:microsoft.com/office/officeart/2005/8/layout/vList2"/>
    <dgm:cxn modelId="{1D5FAD8D-8AB8-49A3-AD03-64EDC6E3B4B9}" type="presParOf" srcId="{CC8763B3-4621-4666-B669-3C5BA2A30DBE}" destId="{DACC1BFB-F1C3-4947-A40B-43627C74668F}" srcOrd="5" destOrd="0" presId="urn:microsoft.com/office/officeart/2005/8/layout/vList2"/>
    <dgm:cxn modelId="{ABCBB3F1-97DB-41E1-9BB8-414773019820}" type="presParOf" srcId="{CC8763B3-4621-4666-B669-3C5BA2A30DBE}" destId="{ACCC2B7D-D531-43B7-BAB8-3C45A83A90E2}" srcOrd="6" destOrd="0" presId="urn:microsoft.com/office/officeart/2005/8/layout/vList2"/>
    <dgm:cxn modelId="{07F58589-CD2E-47E6-B473-D3186B26DBC7}" type="presParOf" srcId="{CC8763B3-4621-4666-B669-3C5BA2A30DBE}" destId="{6EA1F0BC-7803-47F5-BA2F-784F658870BB}" srcOrd="7" destOrd="0" presId="urn:microsoft.com/office/officeart/2005/8/layout/vList2"/>
    <dgm:cxn modelId="{9D78C961-BD16-4DC1-AC5D-A381ABEF7F9E}" type="presParOf" srcId="{CC8763B3-4621-4666-B669-3C5BA2A30DBE}" destId="{38152CB2-F494-4FA3-8E3C-895BA81B5F99}" srcOrd="8" destOrd="0" presId="urn:microsoft.com/office/officeart/2005/8/layout/vList2"/>
    <dgm:cxn modelId="{3F5EA035-49ED-4FA6-9CE6-6F8F6E010D34}" type="presParOf" srcId="{CC8763B3-4621-4666-B669-3C5BA2A30DBE}" destId="{2D170D00-C114-4130-B190-C046E23D2896}" srcOrd="9" destOrd="0" presId="urn:microsoft.com/office/officeart/2005/8/layout/vList2"/>
    <dgm:cxn modelId="{1784BA87-B8B2-485F-AD11-B21668CD7F30}" type="presParOf" srcId="{CC8763B3-4621-4666-B669-3C5BA2A30DBE}" destId="{FC5FFA81-F99B-41D8-BC14-EB8AA9D7CC3F}" srcOrd="10" destOrd="0" presId="urn:microsoft.com/office/officeart/2005/8/layout/vList2"/>
    <dgm:cxn modelId="{AD34CFB3-B1CE-48AB-AC0E-A68A5DC163F8}" type="presParOf" srcId="{CC8763B3-4621-4666-B669-3C5BA2A30DBE}" destId="{53E61A9B-B38A-42B8-8B0C-5FC942278280}" srcOrd="11" destOrd="0" presId="urn:microsoft.com/office/officeart/2005/8/layout/vList2"/>
    <dgm:cxn modelId="{3CC35893-78BA-4C6F-97BC-032BADAF70C4}" type="presParOf" srcId="{CC8763B3-4621-4666-B669-3C5BA2A30DBE}" destId="{00B6D76A-692B-47D3-84DC-D8520E511704}" srcOrd="12" destOrd="0" presId="urn:microsoft.com/office/officeart/2005/8/layout/vList2"/>
    <dgm:cxn modelId="{C3D24272-421C-4954-B67A-041B47EF6302}" type="presParOf" srcId="{CC8763B3-4621-4666-B669-3C5BA2A30DBE}" destId="{33E78267-552A-4880-B162-3ABB0B183C68}" srcOrd="13" destOrd="0" presId="urn:microsoft.com/office/officeart/2005/8/layout/vList2"/>
    <dgm:cxn modelId="{2215B1DE-D8A5-4A56-BCA1-5A9584590E81}" type="presParOf" srcId="{CC8763B3-4621-4666-B669-3C5BA2A30DBE}" destId="{51D8D965-070E-4DB9-A346-4DAD53384971}"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VI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9EE33-6002-434E-9485-311540A64A18}"/>
              </a:ext>
            </a:extLst>
          </p:cNvPr>
          <p:cNvSpPr>
            <a:spLocks noGrp="1"/>
          </p:cNvSpPr>
          <p:nvPr>
            <p:ph type="title"/>
          </p:nvPr>
        </p:nvSpPr>
        <p:spPr>
          <a:xfrm>
            <a:off x="971550" y="332656"/>
            <a:ext cx="7200900" cy="665511"/>
          </a:xfrm>
        </p:spPr>
        <p:txBody>
          <a:bodyPr>
            <a:normAutofit/>
          </a:bodyPr>
          <a:lstStyle/>
          <a:p>
            <a:r>
              <a:rPr lang="en-MY" sz="2800" dirty="0"/>
              <a:t>Workforce Scorecard</a:t>
            </a:r>
          </a:p>
        </p:txBody>
      </p:sp>
      <p:sp>
        <p:nvSpPr>
          <p:cNvPr id="3" name="Content Placeholder 2">
            <a:extLst>
              <a:ext uri="{FF2B5EF4-FFF2-40B4-BE49-F238E27FC236}">
                <a16:creationId xmlns:a16="http://schemas.microsoft.com/office/drawing/2014/main" xmlns="" id="{A29EE42A-CDDE-4D68-B582-3A55EBA00FAC}"/>
              </a:ext>
            </a:extLst>
          </p:cNvPr>
          <p:cNvSpPr>
            <a:spLocks noGrp="1"/>
          </p:cNvSpPr>
          <p:nvPr>
            <p:ph idx="1"/>
          </p:nvPr>
        </p:nvSpPr>
        <p:spPr>
          <a:xfrm>
            <a:off x="571500" y="1163637"/>
            <a:ext cx="8001000" cy="4530725"/>
          </a:xfrm>
        </p:spPr>
        <p:txBody>
          <a:bodyPr/>
          <a:lstStyle/>
          <a:p>
            <a:r>
              <a:rPr lang="en-MY" sz="2400" dirty="0"/>
              <a:t>The Balanced Scorecard focuses on the strategy and metrics of the business, Mark A. </a:t>
            </a:r>
            <a:r>
              <a:rPr lang="en-MY" sz="2400" dirty="0" err="1"/>
              <a:t>Huselid</a:t>
            </a:r>
            <a:r>
              <a:rPr lang="en-MY" sz="2400" dirty="0"/>
              <a:t>, Brian E. Becker, and Richard W. Beatty developed the HR and Workforce Scorecard to provide framework specific to HR</a:t>
            </a:r>
          </a:p>
          <a:p>
            <a:endParaRPr lang="en-MY" sz="2400" dirty="0"/>
          </a:p>
          <a:p>
            <a:r>
              <a:rPr lang="en-MY" sz="2400" dirty="0"/>
              <a:t>The Workforce Scorecard offers a framework that identifies and measures the outcomes, </a:t>
            </a:r>
            <a:r>
              <a:rPr lang="en-MY" sz="2400" dirty="0" err="1"/>
              <a:t>behaviors</a:t>
            </a:r>
            <a:r>
              <a:rPr lang="en-MY" sz="2400"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xmlns="" val="314258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847725" y="256351"/>
            <a:ext cx="7200900" cy="809527"/>
          </a:xfrm>
        </p:spPr>
        <p:txBody>
          <a:bodyPr/>
          <a:lstStyle/>
          <a:p>
            <a:r>
              <a:rPr lang="en-MY" dirty="0"/>
              <a:t>HR Measures and BSC</a:t>
            </a:r>
          </a:p>
        </p:txBody>
      </p:sp>
      <p:pic>
        <p:nvPicPr>
          <p:cNvPr id="5" name="Picture 4">
            <a:extLst>
              <a:ext uri="{FF2B5EF4-FFF2-40B4-BE49-F238E27FC236}">
                <a16:creationId xmlns:a16="http://schemas.microsoft.com/office/drawing/2014/main" xmlns="" id="{F3C19FBC-91D3-49AE-91A3-949DC41B5124}"/>
              </a:ext>
            </a:extLst>
          </p:cNvPr>
          <p:cNvPicPr>
            <a:picLocks noChangeAspect="1"/>
          </p:cNvPicPr>
          <p:nvPr/>
        </p:nvPicPr>
        <p:blipFill>
          <a:blip r:embed="rId2"/>
          <a:stretch>
            <a:fillRect/>
          </a:stretch>
        </p:blipFill>
        <p:spPr>
          <a:xfrm>
            <a:off x="909637" y="1524000"/>
            <a:ext cx="7324725" cy="3810000"/>
          </a:xfrm>
          <a:prstGeom prst="rect">
            <a:avLst/>
          </a:prstGeom>
        </p:spPr>
      </p:pic>
    </p:spTree>
    <p:extLst>
      <p:ext uri="{BB962C8B-B14F-4D97-AF65-F5344CB8AC3E}">
        <p14:creationId xmlns:p14="http://schemas.microsoft.com/office/powerpoint/2010/main" xmlns="" val="2510272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xmlns=""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xmlns="" val="3530713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47C3A2-80F0-4B27-8FA6-28CEF5949185}"/>
              </a:ext>
            </a:extLst>
          </p:cNvPr>
          <p:cNvSpPr>
            <a:spLocks noGrp="1"/>
          </p:cNvSpPr>
          <p:nvPr>
            <p:ph type="title"/>
          </p:nvPr>
        </p:nvSpPr>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77B9D3CF-AF56-42B2-B284-78D8435CEEB5}"/>
              </a:ext>
            </a:extLst>
          </p:cNvPr>
          <p:cNvSpPr>
            <a:spLocks noGrp="1"/>
          </p:cNvSpPr>
          <p:nvPr>
            <p:ph idx="1"/>
          </p:nvPr>
        </p:nvSpPr>
        <p:spPr/>
        <p:txBody>
          <a:bodyPr>
            <a:normAutofit/>
          </a:bodyPr>
          <a:lstStyle/>
          <a:p>
            <a:pPr marL="0" indent="0">
              <a:buNone/>
            </a:pPr>
            <a:r>
              <a:rPr lang="en-MY" sz="2400"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xmlns="" val="11931210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B3950B-4F4F-4EF3-9F85-B60D5C695C09}"/>
              </a:ext>
            </a:extLst>
          </p:cNvPr>
          <p:cNvSpPr>
            <a:spLocks noGrp="1"/>
          </p:cNvSpPr>
          <p:nvPr>
            <p:ph type="title"/>
          </p:nvPr>
        </p:nvSpPr>
        <p:spPr>
          <a:xfrm>
            <a:off x="827584" y="260648"/>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0A0A8CC5-98E8-4141-BBFC-7E52B69CC545}"/>
              </a:ext>
            </a:extLst>
          </p:cNvPr>
          <p:cNvSpPr>
            <a:spLocks noGrp="1"/>
          </p:cNvSpPr>
          <p:nvPr>
            <p:ph idx="1"/>
          </p:nvPr>
        </p:nvSpPr>
        <p:spPr>
          <a:xfrm>
            <a:off x="504664" y="1163637"/>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xmlns="" val="7932189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52987-5CB4-43E6-B0A8-921414519D28}"/>
              </a:ext>
            </a:extLst>
          </p:cNvPr>
          <p:cNvSpPr>
            <a:spLocks noGrp="1"/>
          </p:cNvSpPr>
          <p:nvPr>
            <p:ph type="title"/>
          </p:nvPr>
        </p:nvSpPr>
        <p:spPr>
          <a:xfrm>
            <a:off x="971550" y="401723"/>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DC8B33D0-2DFE-4EAD-B943-346AEBCA000C}"/>
              </a:ext>
            </a:extLst>
          </p:cNvPr>
          <p:cNvSpPr>
            <a:spLocks noGrp="1"/>
          </p:cNvSpPr>
          <p:nvPr>
            <p:ph idx="1"/>
          </p:nvPr>
        </p:nvSpPr>
        <p:spPr>
          <a:xfrm>
            <a:off x="685800" y="1628800"/>
            <a:ext cx="8001000" cy="4530725"/>
          </a:xfrm>
        </p:spPr>
        <p:txBody>
          <a:bodyPr/>
          <a:lstStyle/>
          <a:p>
            <a:r>
              <a:rPr lang="en-MY" sz="2400" dirty="0"/>
              <a:t>% of the workforce that understand the firm’s business model and underlying commercial strategy</a:t>
            </a:r>
          </a:p>
          <a:p>
            <a:r>
              <a:rPr lang="en-MY" sz="2400" dirty="0"/>
              <a:t>% of the workforce that have demonstrated their commitment to the firm’s strategy</a:t>
            </a:r>
          </a:p>
          <a:p>
            <a:r>
              <a:rPr lang="en-MY" sz="2400" dirty="0"/>
              <a:t>% of the workforce that currently have the skills required to execute the strategy</a:t>
            </a:r>
          </a:p>
          <a:p>
            <a:r>
              <a:rPr lang="en-MY" sz="2400" dirty="0"/>
              <a:t>% of the workforce currently undergoing training in order to gain the requisite skill sets</a:t>
            </a:r>
          </a:p>
          <a:p>
            <a:r>
              <a:rPr lang="en-MY" sz="2400" dirty="0"/>
              <a:t>% of the workforce that feels the firm’s culture supports strategy execution</a:t>
            </a:r>
          </a:p>
          <a:p>
            <a:endParaRPr lang="en-MY" dirty="0"/>
          </a:p>
        </p:txBody>
      </p:sp>
    </p:spTree>
    <p:extLst>
      <p:ext uri="{BB962C8B-B14F-4D97-AF65-F5344CB8AC3E}">
        <p14:creationId xmlns:p14="http://schemas.microsoft.com/office/powerpoint/2010/main" xmlns="" val="7663956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0C55D2-87FB-4C1F-8784-C4030104FE1B}"/>
              </a:ext>
            </a:extLst>
          </p:cNvPr>
          <p:cNvSpPr>
            <a:spLocks noGrp="1"/>
          </p:cNvSpPr>
          <p:nvPr>
            <p:ph type="title"/>
          </p:nvPr>
        </p:nvSpPr>
        <p:spPr>
          <a:xfrm>
            <a:off x="971550" y="188640"/>
            <a:ext cx="7200900" cy="579440"/>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DD0B3751-726C-4A6D-8184-FFC01C7C0D30}"/>
              </a:ext>
            </a:extLst>
          </p:cNvPr>
          <p:cNvSpPr>
            <a:spLocks noGrp="1"/>
          </p:cNvSpPr>
          <p:nvPr>
            <p:ph idx="1"/>
          </p:nvPr>
        </p:nvSpPr>
        <p:spPr>
          <a:xfrm>
            <a:off x="827584" y="1268760"/>
            <a:ext cx="7200900" cy="3809999"/>
          </a:xfrm>
        </p:spPr>
        <p:txBody>
          <a:bodyPr>
            <a:normAutofit/>
          </a:bodyPr>
          <a:lstStyle/>
          <a:p>
            <a:pPr marL="0" indent="0">
              <a:buNone/>
            </a:pPr>
            <a:r>
              <a:rPr lang="en-MY" sz="2400"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xmlns="" val="38967438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2DC1B-E6E4-48B7-B6C6-43C30628B9FD}"/>
              </a:ext>
            </a:extLst>
          </p:cNvPr>
          <p:cNvSpPr>
            <a:spLocks noGrp="1"/>
          </p:cNvSpPr>
          <p:nvPr>
            <p:ph type="title"/>
          </p:nvPr>
        </p:nvSpPr>
        <p:spPr>
          <a:xfrm>
            <a:off x="899592" y="476672"/>
            <a:ext cx="7200900" cy="737519"/>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0244D322-5C15-4917-92D4-61BE40550C9D}"/>
              </a:ext>
            </a:extLst>
          </p:cNvPr>
          <p:cNvSpPr>
            <a:spLocks noGrp="1"/>
          </p:cNvSpPr>
          <p:nvPr>
            <p:ph idx="1"/>
          </p:nvPr>
        </p:nvSpPr>
        <p:spPr>
          <a:xfrm>
            <a:off x="876930" y="1524000"/>
            <a:ext cx="7200900" cy="3809999"/>
          </a:xfrm>
        </p:spPr>
        <p:txBody>
          <a:bodyPr>
            <a:normAutofit lnSpcReduction="10000"/>
          </a:bodyPr>
          <a:lstStyle/>
          <a:p>
            <a:r>
              <a:rPr lang="en-MY" sz="2400" dirty="0"/>
              <a:t>Total % of workforce who are recognized as “A” players</a:t>
            </a:r>
          </a:p>
          <a:p>
            <a:r>
              <a:rPr lang="en-MY" sz="2400" dirty="0"/>
              <a:t>% of workforce who are currently “B” players with the potential to grow and evolve into “A” players</a:t>
            </a:r>
          </a:p>
          <a:p>
            <a:r>
              <a:rPr lang="en-MY" sz="2400" dirty="0"/>
              <a:t>Average % of total remuneration packages which are performance based for “A” players.</a:t>
            </a:r>
          </a:p>
          <a:p>
            <a:r>
              <a:rPr lang="en-MY" sz="2400" dirty="0"/>
              <a:t>% of “A” players who have the opportunity to earn share options</a:t>
            </a:r>
          </a:p>
          <a:p>
            <a:r>
              <a:rPr lang="en-MY" sz="2400" dirty="0"/>
              <a:t>% of “A” players who earned their bonuses in the last financial year</a:t>
            </a:r>
          </a:p>
        </p:txBody>
      </p:sp>
    </p:spTree>
    <p:extLst>
      <p:ext uri="{BB962C8B-B14F-4D97-AF65-F5344CB8AC3E}">
        <p14:creationId xmlns:p14="http://schemas.microsoft.com/office/powerpoint/2010/main" xmlns="" val="42929985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4244C3-7FD8-48FA-8171-45E9A0C169FE}"/>
              </a:ext>
            </a:extLst>
          </p:cNvPr>
          <p:cNvSpPr>
            <a:spLocks noGrp="1"/>
          </p:cNvSpPr>
          <p:nvPr>
            <p:ph type="title"/>
          </p:nvPr>
        </p:nvSpPr>
        <p:spPr>
          <a:xfrm>
            <a:off x="971550" y="836712"/>
            <a:ext cx="7200900" cy="809527"/>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5F89E80F-125C-4F05-B0C3-4AFFBEDDA91C}"/>
              </a:ext>
            </a:extLst>
          </p:cNvPr>
          <p:cNvSpPr>
            <a:spLocks noGrp="1"/>
          </p:cNvSpPr>
          <p:nvPr>
            <p:ph idx="1"/>
          </p:nvPr>
        </p:nvSpPr>
        <p:spPr/>
        <p:txBody>
          <a:bodyPr>
            <a:normAutofit lnSpcReduction="10000"/>
          </a:bodyPr>
          <a:lstStyle/>
          <a:p>
            <a:r>
              <a:rPr lang="en-MY" sz="2400" dirty="0"/>
              <a:t>% of the overall training and development budget spent on “A” players.</a:t>
            </a:r>
          </a:p>
          <a:p>
            <a:r>
              <a:rPr lang="en-MY" sz="2400" dirty="0"/>
              <a:t>Average ranking for executives on the standardized skills and proficiency test</a:t>
            </a:r>
          </a:p>
          <a:p>
            <a:r>
              <a:rPr lang="en-MY" sz="2400" dirty="0"/>
              <a:t>Determination of how many qualified people would be eligible to fill any executive openings which arise</a:t>
            </a:r>
          </a:p>
          <a:p>
            <a:r>
              <a:rPr lang="en-MY" sz="2400" dirty="0"/>
              <a:t>% of exit rate for “A”, “B” and “C” players.</a:t>
            </a:r>
          </a:p>
          <a:p>
            <a:r>
              <a:rPr lang="en-MY" sz="2400" dirty="0"/>
              <a:t>Extent to which people have the opportunity to be exposed to assignments that will enhance skills</a:t>
            </a:r>
          </a:p>
        </p:txBody>
      </p:sp>
    </p:spTree>
    <p:extLst>
      <p:ext uri="{BB962C8B-B14F-4D97-AF65-F5344CB8AC3E}">
        <p14:creationId xmlns:p14="http://schemas.microsoft.com/office/powerpoint/2010/main" xmlns="" val="3232431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3AC23-AECE-422C-AA02-74358440F8A1}"/>
              </a:ext>
            </a:extLst>
          </p:cNvPr>
          <p:cNvSpPr>
            <a:spLocks noGrp="1"/>
          </p:cNvSpPr>
          <p:nvPr>
            <p:ph type="title"/>
          </p:nvPr>
        </p:nvSpPr>
        <p:spPr>
          <a:xfrm>
            <a:off x="971550" y="365719"/>
            <a:ext cx="7200900" cy="665511"/>
          </a:xfrm>
        </p:spPr>
        <p:txBody>
          <a:bodyPr>
            <a:noAutofit/>
          </a:bodyPr>
          <a:lstStyle/>
          <a:p>
            <a:r>
              <a:rPr lang="en-MY" sz="2800" dirty="0"/>
              <a:t>3. Leadership and Workforce </a:t>
            </a:r>
            <a:r>
              <a:rPr lang="en-MY" sz="2800" dirty="0" err="1"/>
              <a:t>Behaviors</a:t>
            </a:r>
            <a:endParaRPr lang="en-MY" sz="2800" dirty="0"/>
          </a:p>
        </p:txBody>
      </p:sp>
      <p:sp>
        <p:nvSpPr>
          <p:cNvPr id="3" name="Content Placeholder 2">
            <a:extLst>
              <a:ext uri="{FF2B5EF4-FFF2-40B4-BE49-F238E27FC236}">
                <a16:creationId xmlns:a16="http://schemas.microsoft.com/office/drawing/2014/main" xmlns="" id="{F1E813E4-C890-4D89-AE4A-A5A0E8882460}"/>
              </a:ext>
            </a:extLst>
          </p:cNvPr>
          <p:cNvSpPr>
            <a:spLocks noGrp="1"/>
          </p:cNvSpPr>
          <p:nvPr>
            <p:ph idx="1"/>
          </p:nvPr>
        </p:nvSpPr>
        <p:spPr>
          <a:xfrm>
            <a:off x="571244" y="1628801"/>
            <a:ext cx="7961196" cy="4392488"/>
          </a:xfrm>
        </p:spPr>
        <p:txBody>
          <a:bodyPr>
            <a:normAutofit lnSpcReduction="10000"/>
          </a:bodyPr>
          <a:lstStyle/>
          <a:p>
            <a:pPr marL="0" indent="0">
              <a:buNone/>
            </a:pPr>
            <a:r>
              <a:rPr lang="en-MY" sz="2400" dirty="0"/>
              <a:t>Leadership and workforce </a:t>
            </a:r>
            <a:r>
              <a:rPr lang="en-MY" sz="2400" dirty="0" err="1"/>
              <a:t>behavior</a:t>
            </a:r>
            <a:r>
              <a:rPr lang="en-MY" sz="2400" dirty="0"/>
              <a:t> measures whether or not the workforce is behaving in a way which is consistent with achieving the key objectives. </a:t>
            </a:r>
          </a:p>
          <a:p>
            <a:pPr marL="0" indent="0">
              <a:buNone/>
            </a:pPr>
            <a:endParaRPr lang="en-MY" sz="2400" dirty="0"/>
          </a:p>
          <a:p>
            <a:r>
              <a:rPr lang="en-MY" sz="2400" dirty="0"/>
              <a:t>Are the leadership team and workforce consistently behaving in a way that will lead to achieving our key strategic objectives? Have we identified and nurtured “A” Players in “A” Positions?</a:t>
            </a:r>
          </a:p>
          <a:p>
            <a:r>
              <a:rPr lang="en-MY" sz="24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xmlns="" val="3630927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98BAC8-8A43-4010-B63B-659C7DE49222}"/>
              </a:ext>
            </a:extLst>
          </p:cNvPr>
          <p:cNvSpPr>
            <a:spLocks noGrp="1"/>
          </p:cNvSpPr>
          <p:nvPr>
            <p:ph type="title"/>
          </p:nvPr>
        </p:nvSpPr>
        <p:spPr>
          <a:xfrm>
            <a:off x="971550" y="337668"/>
            <a:ext cx="7200900" cy="737519"/>
          </a:xfrm>
        </p:spPr>
        <p:txBody>
          <a:bodyPr>
            <a:normAutofit/>
          </a:bodyPr>
          <a:lstStyle/>
          <a:p>
            <a:r>
              <a:rPr lang="en-MY" sz="2800" dirty="0"/>
              <a:t>3. Leadership and Workforce Behaviours</a:t>
            </a:r>
            <a:endParaRPr lang="en-MY" sz="1800" dirty="0"/>
          </a:p>
        </p:txBody>
      </p:sp>
      <p:sp>
        <p:nvSpPr>
          <p:cNvPr id="3" name="Content Placeholder 2">
            <a:extLst>
              <a:ext uri="{FF2B5EF4-FFF2-40B4-BE49-F238E27FC236}">
                <a16:creationId xmlns:a16="http://schemas.microsoft.com/office/drawing/2014/main" xmlns="" id="{366D640C-1DE5-4E29-9234-8CA9CE9C1CE7}"/>
              </a:ext>
            </a:extLst>
          </p:cNvPr>
          <p:cNvSpPr>
            <a:spLocks noGrp="1"/>
          </p:cNvSpPr>
          <p:nvPr>
            <p:ph idx="1"/>
          </p:nvPr>
        </p:nvSpPr>
        <p:spPr>
          <a:xfrm>
            <a:off x="969634" y="1524000"/>
            <a:ext cx="7200900" cy="3809999"/>
          </a:xfrm>
        </p:spPr>
        <p:txBody>
          <a:bodyPr>
            <a:normAutofit/>
          </a:bodyPr>
          <a:lstStyle/>
          <a:p>
            <a:r>
              <a:rPr lang="en-MY" sz="2400" dirty="0"/>
              <a:t>Average score on a consistently applied leadership survey</a:t>
            </a:r>
          </a:p>
          <a:p>
            <a:r>
              <a:rPr lang="en-MY" sz="2400" dirty="0"/>
              <a:t>% of executives who are actively engaged in knowledge sharing and training programs</a:t>
            </a:r>
          </a:p>
          <a:p>
            <a:r>
              <a:rPr lang="en-MY" sz="2400" dirty="0"/>
              <a:t>Changes in the team performance index which measures the effectiveness of teams</a:t>
            </a:r>
          </a:p>
          <a:p>
            <a:r>
              <a:rPr lang="en-MY" sz="2400" dirty="0"/>
              <a:t>Estimates of how effective the firm is in retaining its best “A” players</a:t>
            </a:r>
          </a:p>
          <a:p>
            <a:r>
              <a:rPr lang="en-MY" sz="2400" dirty="0"/>
              <a:t>Estimated exit rate of “C” players</a:t>
            </a:r>
          </a:p>
        </p:txBody>
      </p:sp>
    </p:spTree>
    <p:extLst>
      <p:ext uri="{BB962C8B-B14F-4D97-AF65-F5344CB8AC3E}">
        <p14:creationId xmlns:p14="http://schemas.microsoft.com/office/powerpoint/2010/main" xmlns="" val="29568134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1D0F41-E24B-48A5-B81B-36EF470A12C7}"/>
              </a:ext>
            </a:extLst>
          </p:cNvPr>
          <p:cNvSpPr>
            <a:spLocks noGrp="1"/>
          </p:cNvSpPr>
          <p:nvPr>
            <p:ph type="title"/>
          </p:nvPr>
        </p:nvSpPr>
        <p:spPr>
          <a:xfrm>
            <a:off x="971550" y="487359"/>
            <a:ext cx="7200900" cy="579440"/>
          </a:xfrm>
        </p:spPr>
        <p:txBody>
          <a:bodyPr>
            <a:noAutofit/>
          </a:bodyPr>
          <a:lstStyle/>
          <a:p>
            <a:r>
              <a:rPr lang="en-MY" sz="2800" dirty="0"/>
              <a:t>3. Leadership and Workforce Behaviours</a:t>
            </a:r>
            <a:endParaRPr lang="en-MY" sz="1600" dirty="0"/>
          </a:p>
        </p:txBody>
      </p:sp>
      <p:sp>
        <p:nvSpPr>
          <p:cNvPr id="3" name="Content Placeholder 2">
            <a:extLst>
              <a:ext uri="{FF2B5EF4-FFF2-40B4-BE49-F238E27FC236}">
                <a16:creationId xmlns:a16="http://schemas.microsoft.com/office/drawing/2014/main" xmlns="" id="{E3AA6756-BD59-4BF5-97CE-BD9CF5BF3027}"/>
              </a:ext>
            </a:extLst>
          </p:cNvPr>
          <p:cNvSpPr>
            <a:spLocks noGrp="1"/>
          </p:cNvSpPr>
          <p:nvPr>
            <p:ph idx="1"/>
          </p:nvPr>
        </p:nvSpPr>
        <p:spPr>
          <a:xfrm>
            <a:off x="971550" y="1524000"/>
            <a:ext cx="7200900" cy="3809999"/>
          </a:xfrm>
        </p:spPr>
        <p:txBody>
          <a:bodyPr>
            <a:normAutofit/>
          </a:bodyPr>
          <a:lstStyle/>
          <a:p>
            <a:r>
              <a:rPr lang="en-MY" sz="2400" dirty="0"/>
              <a:t>Average changes in performance appraisal ratings over an extended period of </a:t>
            </a:r>
            <a:r>
              <a:rPr lang="en-MY" sz="2400" dirty="0" err="1"/>
              <a:t>ti</a:t>
            </a:r>
            <a:r>
              <a:rPr lang="en-MY" sz="2400" dirty="0"/>
              <a:t> me</a:t>
            </a:r>
          </a:p>
          <a:p>
            <a:r>
              <a:rPr lang="en-MY" sz="2400" dirty="0"/>
              <a:t>% of employees who have met goals for customer satisfaction</a:t>
            </a:r>
          </a:p>
          <a:p>
            <a:r>
              <a:rPr lang="en-MY" sz="2400" dirty="0"/>
              <a:t>% of employees who have skills and experience outside those used in their current job functions</a:t>
            </a:r>
          </a:p>
          <a:p>
            <a:r>
              <a:rPr lang="en-MY" sz="2400" dirty="0"/>
              <a:t>% of improvement in key indicators of customer satisfaction</a:t>
            </a:r>
          </a:p>
          <a:p>
            <a:r>
              <a:rPr lang="en-MY" sz="2400" dirty="0"/>
              <a:t>Number of requests submitted for transfers</a:t>
            </a:r>
          </a:p>
        </p:txBody>
      </p:sp>
    </p:spTree>
    <p:extLst>
      <p:ext uri="{BB962C8B-B14F-4D97-AF65-F5344CB8AC3E}">
        <p14:creationId xmlns:p14="http://schemas.microsoft.com/office/powerpoint/2010/main" xmlns="" val="22868929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297450-FC77-425C-A6B5-4EF0F47C4D30}"/>
              </a:ext>
            </a:extLst>
          </p:cNvPr>
          <p:cNvSpPr>
            <a:spLocks noGrp="1"/>
          </p:cNvSpPr>
          <p:nvPr>
            <p:ph type="title"/>
          </p:nvPr>
        </p:nvSpPr>
        <p:spPr>
          <a:xfrm>
            <a:off x="1115616" y="404664"/>
            <a:ext cx="7200900" cy="579440"/>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xmlns="" id="{51DB0ABB-376C-4AC2-855E-EF36B2A2D866}"/>
              </a:ext>
            </a:extLst>
          </p:cNvPr>
          <p:cNvSpPr>
            <a:spLocks noGrp="1"/>
          </p:cNvSpPr>
          <p:nvPr>
            <p:ph idx="1"/>
          </p:nvPr>
        </p:nvSpPr>
        <p:spPr>
          <a:xfrm>
            <a:off x="899592" y="1524000"/>
            <a:ext cx="7200900" cy="3809999"/>
          </a:xfrm>
        </p:spPr>
        <p:txBody>
          <a:bodyPr>
            <a:normAutofit/>
          </a:bodyPr>
          <a:lstStyle/>
          <a:p>
            <a:pPr marL="0" indent="0">
              <a:buNone/>
            </a:pPr>
            <a:r>
              <a:rPr lang="en-MY" sz="2400"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xmlns="" val="33818327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21530-3F03-4CF3-88C9-B99858894CCE}"/>
              </a:ext>
            </a:extLst>
          </p:cNvPr>
          <p:cNvSpPr>
            <a:spLocks noGrp="1"/>
          </p:cNvSpPr>
          <p:nvPr>
            <p:ph type="title"/>
          </p:nvPr>
        </p:nvSpPr>
        <p:spPr>
          <a:xfrm>
            <a:off x="827584" y="437727"/>
            <a:ext cx="7200900" cy="521495"/>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xmlns="" id="{E7917A71-343D-4F56-91EA-F4D508D09250}"/>
              </a:ext>
            </a:extLst>
          </p:cNvPr>
          <p:cNvSpPr>
            <a:spLocks noGrp="1"/>
          </p:cNvSpPr>
          <p:nvPr>
            <p:ph idx="1"/>
          </p:nvPr>
        </p:nvSpPr>
        <p:spPr>
          <a:xfrm>
            <a:off x="539552" y="1163637"/>
            <a:ext cx="7776864" cy="4530725"/>
          </a:xfrm>
        </p:spPr>
        <p:txBody>
          <a:bodyPr>
            <a:normAutofit fontScale="92500"/>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xmlns="" val="4848483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71550" y="291491"/>
            <a:ext cx="7200900" cy="737519"/>
          </a:xfrm>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971550" y="1252537"/>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CB08B-D7DC-454F-8F3D-3B7EA1284B86}"/>
              </a:ext>
            </a:extLst>
          </p:cNvPr>
          <p:cNvSpPr>
            <a:spLocks noGrp="1"/>
          </p:cNvSpPr>
          <p:nvPr>
            <p:ph type="title"/>
          </p:nvPr>
        </p:nvSpPr>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xmlns="" val="5553295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4357F7-422E-4456-9DDE-BB958886AFAE}"/>
              </a:ext>
            </a:extLst>
          </p:cNvPr>
          <p:cNvSpPr>
            <a:spLocks noGrp="1"/>
          </p:cNvSpPr>
          <p:nvPr>
            <p:ph type="title"/>
          </p:nvPr>
        </p:nvSpPr>
        <p:spPr>
          <a:xfrm>
            <a:off x="678164" y="260648"/>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xmlns="" val="2413204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ABD542-BA89-40BB-A726-CBC6D1B407CC}"/>
              </a:ext>
            </a:extLst>
          </p:cNvPr>
          <p:cNvSpPr>
            <a:spLocks noGrp="1"/>
          </p:cNvSpPr>
          <p:nvPr>
            <p:ph type="title"/>
          </p:nvPr>
        </p:nvSpPr>
        <p:spPr>
          <a:xfrm>
            <a:off x="971550" y="437727"/>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630E8BD3-614B-4AD5-B038-727BDFDB7ED6}"/>
              </a:ext>
            </a:extLst>
          </p:cNvPr>
          <p:cNvSpPr>
            <a:spLocks noGrp="1"/>
          </p:cNvSpPr>
          <p:nvPr>
            <p:ph idx="1"/>
          </p:nvPr>
        </p:nvSpPr>
        <p:spPr>
          <a:xfrm>
            <a:off x="571500" y="1556793"/>
            <a:ext cx="7960940" cy="4320480"/>
          </a:xfrm>
        </p:spPr>
        <p:txBody>
          <a:bodyPr>
            <a:normAutofit/>
          </a:bodyPr>
          <a:lstStyle/>
          <a:p>
            <a:r>
              <a:rPr lang="en-MY" sz="2800" dirty="0"/>
              <a:t>A job must meet the dual criteria of strategic impact and performance variability if it is to qualify as an A position. </a:t>
            </a:r>
          </a:p>
          <a:p>
            <a:r>
              <a:rPr lang="en-MY" sz="2800" dirty="0"/>
              <a:t>B positions are those that are either indirectly strategic through their support of A positions </a:t>
            </a:r>
          </a:p>
          <a:p>
            <a:r>
              <a:rPr lang="en-MY" sz="28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xmlns="" val="761387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FE1CB-095C-4C57-AB36-D6E10B7AF33C}"/>
              </a:ext>
            </a:extLst>
          </p:cNvPr>
          <p:cNvSpPr>
            <a:spLocks noGrp="1"/>
          </p:cNvSpPr>
          <p:nvPr>
            <p:ph type="title"/>
          </p:nvPr>
        </p:nvSpPr>
        <p:spPr>
          <a:xfrm>
            <a:off x="1003736"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90BB835F-7515-4CFA-944D-6D6870AF9A85}"/>
              </a:ext>
            </a:extLst>
          </p:cNvPr>
          <p:cNvSpPr>
            <a:spLocks noGrp="1"/>
          </p:cNvSpPr>
          <p:nvPr>
            <p:ph idx="1"/>
          </p:nvPr>
        </p:nvSpPr>
        <p:spPr>
          <a:xfrm>
            <a:off x="827584" y="1700808"/>
            <a:ext cx="7200900" cy="3809999"/>
          </a:xfrm>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xmlns="" val="3661232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E8F6D-ADA3-482A-ACCF-A43BDB3DDA22}"/>
              </a:ext>
            </a:extLst>
          </p:cNvPr>
          <p:cNvSpPr>
            <a:spLocks noGrp="1"/>
          </p:cNvSpPr>
          <p:nvPr>
            <p:ph type="title"/>
          </p:nvPr>
        </p:nvSpPr>
        <p:spPr>
          <a:xfrm>
            <a:off x="971550"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19611A6A-F884-4B4D-A522-7BAA34EE3631}"/>
              </a:ext>
            </a:extLst>
          </p:cNvPr>
          <p:cNvSpPr>
            <a:spLocks noGrp="1"/>
          </p:cNvSpPr>
          <p:nvPr>
            <p:ph idx="1"/>
          </p:nvPr>
        </p:nvSpPr>
        <p:spPr>
          <a:xfrm>
            <a:off x="952227" y="1524000"/>
            <a:ext cx="7200900" cy="3809999"/>
          </a:xfrm>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xmlns="" val="2830440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A78D-4F75-4D58-BFA9-A596AE9D3DD6}"/>
              </a:ext>
            </a:extLst>
          </p:cNvPr>
          <p:cNvSpPr>
            <a:spLocks noGrp="1"/>
          </p:cNvSpPr>
          <p:nvPr>
            <p:ph type="title"/>
          </p:nvPr>
        </p:nvSpPr>
        <p:spPr>
          <a:xfrm>
            <a:off x="971550" y="365719"/>
            <a:ext cx="7200900" cy="665511"/>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22AADCD6-EE48-4652-BB90-50B205A0D17E}"/>
              </a:ext>
            </a:extLst>
          </p:cNvPr>
          <p:cNvSpPr>
            <a:spLocks noGrp="1"/>
          </p:cNvSpPr>
          <p:nvPr>
            <p:ph idx="1"/>
          </p:nvPr>
        </p:nvSpPr>
        <p:spPr>
          <a:xfrm>
            <a:off x="683568" y="1268760"/>
            <a:ext cx="7920880"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xmlns="" val="1072009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C4B32-7F12-45CF-90CB-2E9E7150471B}"/>
              </a:ext>
            </a:extLst>
          </p:cNvPr>
          <p:cNvSpPr>
            <a:spLocks noGrp="1"/>
          </p:cNvSpPr>
          <p:nvPr>
            <p:ph type="title"/>
          </p:nvPr>
        </p:nvSpPr>
        <p:spPr>
          <a:xfrm>
            <a:off x="827584" y="287870"/>
            <a:ext cx="7200900" cy="665511"/>
          </a:xfrm>
        </p:spPr>
        <p:txBody>
          <a:bodyPr>
            <a:normAutofit/>
          </a:bodyPr>
          <a:lstStyle/>
          <a:p>
            <a:r>
              <a:rPr lang="en-MY" sz="2800" dirty="0"/>
              <a:t>Question # 3</a:t>
            </a:r>
          </a:p>
        </p:txBody>
      </p:sp>
      <p:sp>
        <p:nvSpPr>
          <p:cNvPr id="3" name="Content Placeholder 2">
            <a:extLst>
              <a:ext uri="{FF2B5EF4-FFF2-40B4-BE49-F238E27FC236}">
                <a16:creationId xmlns:a16="http://schemas.microsoft.com/office/drawing/2014/main" xmlns="" id="{26EDCD30-6134-4BDD-8FAB-2C5708A809AD}"/>
              </a:ext>
            </a:extLst>
          </p:cNvPr>
          <p:cNvSpPr>
            <a:spLocks noGrp="1"/>
          </p:cNvSpPr>
          <p:nvPr>
            <p:ph idx="1"/>
          </p:nvPr>
        </p:nvSpPr>
        <p:spPr>
          <a:xfrm>
            <a:off x="611560" y="1268760"/>
            <a:ext cx="8136904"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xmlns="" val="4104502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F8098-EBC8-463B-B862-866F836AA047}"/>
              </a:ext>
            </a:extLst>
          </p:cNvPr>
          <p:cNvSpPr>
            <a:spLocks noGrp="1"/>
          </p:cNvSpPr>
          <p:nvPr>
            <p:ph type="title"/>
          </p:nvPr>
        </p:nvSpPr>
        <p:spPr>
          <a:xfrm>
            <a:off x="939117" y="337668"/>
            <a:ext cx="7200900" cy="737519"/>
          </a:xfrm>
        </p:spPr>
        <p:txBody>
          <a:bodyPr>
            <a:normAutofit/>
          </a:bodyPr>
          <a:lstStyle/>
          <a:p>
            <a:r>
              <a:rPr lang="en-MY" sz="2800" dirty="0"/>
              <a:t>Answer # 3</a:t>
            </a:r>
          </a:p>
        </p:txBody>
      </p:sp>
      <p:sp>
        <p:nvSpPr>
          <p:cNvPr id="3" name="Content Placeholder 2">
            <a:extLst>
              <a:ext uri="{FF2B5EF4-FFF2-40B4-BE49-F238E27FC236}">
                <a16:creationId xmlns:a16="http://schemas.microsoft.com/office/drawing/2014/main" xmlns="" id="{61C43BD8-A657-41C7-BA60-E2B3CC0F4CEB}"/>
              </a:ext>
            </a:extLst>
          </p:cNvPr>
          <p:cNvSpPr>
            <a:spLocks noGrp="1"/>
          </p:cNvSpPr>
          <p:nvPr>
            <p:ph idx="1"/>
          </p:nvPr>
        </p:nvSpPr>
        <p:spPr>
          <a:xfrm>
            <a:off x="755576" y="1412776"/>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xmlns="" val="2896828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xmlns=""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xmlns="" val="2442119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xmlns="" id="{98C6D864-6A1E-4CA9-84B8-9A916B2F6EA5}"/>
              </a:ext>
            </a:extLst>
          </p:cNvPr>
          <p:cNvSpPr>
            <a:spLocks noGrp="1"/>
          </p:cNvSpPr>
          <p:nvPr>
            <p:ph idx="1"/>
          </p:nvPr>
        </p:nvSpPr>
        <p:spPr/>
        <p:txBody>
          <a:bodyPr>
            <a:normAutofit/>
          </a:bodyPr>
          <a:lstStyle/>
          <a:p>
            <a:pPr marL="0" indent="0">
              <a:buNone/>
            </a:pPr>
            <a:r>
              <a:rPr lang="en-MY" sz="2400" dirty="0"/>
              <a:t>Measures of HR deliverable are taken directly from the workforce scorecard, Workforce Success, Workforce </a:t>
            </a:r>
            <a:r>
              <a:rPr lang="en-MY" sz="2400" dirty="0" err="1"/>
              <a:t>Behaviors</a:t>
            </a:r>
            <a:r>
              <a:rPr lang="en-MY" sz="2400" dirty="0"/>
              <a:t>, Workforce Competencies, and Workforce Mindset, which is intended to demonstrate that line and HR managers need to be held accountable from the same outcomes.</a:t>
            </a:r>
          </a:p>
        </p:txBody>
      </p:sp>
    </p:spTree>
    <p:extLst>
      <p:ext uri="{BB962C8B-B14F-4D97-AF65-F5344CB8AC3E}">
        <p14:creationId xmlns:p14="http://schemas.microsoft.com/office/powerpoint/2010/main" xmlns="" val="18348761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1911D6-BD6B-4AA8-B0A9-7C51D29A3BC3}"/>
              </a:ext>
            </a:extLst>
          </p:cNvPr>
          <p:cNvSpPr>
            <a:spLocks noGrp="1"/>
          </p:cNvSpPr>
          <p:nvPr>
            <p:ph type="title"/>
          </p:nvPr>
        </p:nvSpPr>
        <p:spPr>
          <a:xfrm>
            <a:off x="956524" y="-243408"/>
            <a:ext cx="7200900" cy="1142385"/>
          </a:xfrm>
        </p:spPr>
        <p:txBody>
          <a:bodyPr>
            <a:normAutofit/>
          </a:bodyPr>
          <a:lstStyle/>
          <a:p>
            <a:r>
              <a:rPr lang="en-MY" sz="2800" dirty="0"/>
              <a:t>1. Right HR Deliverables and Costs</a:t>
            </a:r>
          </a:p>
        </p:txBody>
      </p:sp>
      <p:sp>
        <p:nvSpPr>
          <p:cNvPr id="3" name="Content Placeholder 2">
            <a:extLst>
              <a:ext uri="{FF2B5EF4-FFF2-40B4-BE49-F238E27FC236}">
                <a16:creationId xmlns:a16="http://schemas.microsoft.com/office/drawing/2014/main" xmlns="" id="{11375EB4-DBD1-47CE-9193-211F02664A82}"/>
              </a:ext>
            </a:extLst>
          </p:cNvPr>
          <p:cNvSpPr>
            <a:spLocks noGrp="1"/>
          </p:cNvSpPr>
          <p:nvPr>
            <p:ph idx="1"/>
          </p:nvPr>
        </p:nvSpPr>
        <p:spPr>
          <a:xfrm>
            <a:off x="611560" y="1340768"/>
            <a:ext cx="7776864" cy="4536504"/>
          </a:xfrm>
        </p:spPr>
        <p:txBody>
          <a:bodyPr>
            <a:normAutofit/>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xmlns="" val="3835433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C43F49-302A-4AE0-94AF-2DF06232CCD8}"/>
              </a:ext>
            </a:extLst>
          </p:cNvPr>
          <p:cNvSpPr>
            <a:spLocks noGrp="1"/>
          </p:cNvSpPr>
          <p:nvPr>
            <p:ph type="title"/>
          </p:nvPr>
        </p:nvSpPr>
        <p:spPr>
          <a:xfrm>
            <a:off x="971550" y="25794"/>
            <a:ext cx="7200900" cy="593503"/>
          </a:xfrm>
        </p:spPr>
        <p:txBody>
          <a:bodyPr>
            <a:normAutofit/>
          </a:bodyPr>
          <a:lstStyle/>
          <a:p>
            <a:r>
              <a:rPr lang="en-MY" sz="2800" dirty="0"/>
              <a:t>2. Right Types of HR Alignment </a:t>
            </a:r>
          </a:p>
        </p:txBody>
      </p:sp>
      <p:sp>
        <p:nvSpPr>
          <p:cNvPr id="3" name="Content Placeholder 2">
            <a:extLst>
              <a:ext uri="{FF2B5EF4-FFF2-40B4-BE49-F238E27FC236}">
                <a16:creationId xmlns:a16="http://schemas.microsoft.com/office/drawing/2014/main" xmlns="" id="{FA7F6266-0F2B-48B3-936A-B1B65BCF9073}"/>
              </a:ext>
            </a:extLst>
          </p:cNvPr>
          <p:cNvSpPr>
            <a:spLocks noGrp="1"/>
          </p:cNvSpPr>
          <p:nvPr>
            <p:ph idx="1"/>
          </p:nvPr>
        </p:nvSpPr>
        <p:spPr>
          <a:xfrm>
            <a:off x="504664" y="836712"/>
            <a:ext cx="8134672" cy="4530725"/>
          </a:xfrm>
        </p:spPr>
        <p:txBody>
          <a:bodyPr>
            <a:normAutofit/>
          </a:bodyPr>
          <a:lstStyle/>
          <a:p>
            <a:r>
              <a:rPr lang="en-MY" sz="2400"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sz="2400"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xmlns="" val="22011124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803E06-7D10-4ABB-833F-2F59FD29AFC2}"/>
              </a:ext>
            </a:extLst>
          </p:cNvPr>
          <p:cNvSpPr>
            <a:spLocks noGrp="1"/>
          </p:cNvSpPr>
          <p:nvPr>
            <p:ph type="title"/>
          </p:nvPr>
        </p:nvSpPr>
        <p:spPr>
          <a:xfrm>
            <a:off x="971550" y="-243408"/>
            <a:ext cx="7200900" cy="1142385"/>
          </a:xfrm>
        </p:spPr>
        <p:txBody>
          <a:bodyPr/>
          <a:lstStyle/>
          <a:p>
            <a:r>
              <a:rPr lang="en-MY" dirty="0"/>
              <a:t>2. Right Types of HR Alignment </a:t>
            </a:r>
          </a:p>
        </p:txBody>
      </p:sp>
      <p:sp>
        <p:nvSpPr>
          <p:cNvPr id="3" name="Content Placeholder 2">
            <a:extLst>
              <a:ext uri="{FF2B5EF4-FFF2-40B4-BE49-F238E27FC236}">
                <a16:creationId xmlns:a16="http://schemas.microsoft.com/office/drawing/2014/main" xmlns="" id="{9C12123C-026B-4387-95C3-7D33058B890C}"/>
              </a:ext>
            </a:extLst>
          </p:cNvPr>
          <p:cNvSpPr>
            <a:spLocks noGrp="1"/>
          </p:cNvSpPr>
          <p:nvPr>
            <p:ph idx="1"/>
          </p:nvPr>
        </p:nvSpPr>
        <p:spPr>
          <a:xfrm>
            <a:off x="611560" y="1163637"/>
            <a:ext cx="8206680" cy="4530725"/>
          </a:xfrm>
        </p:spPr>
        <p:txBody>
          <a:bodyPr>
            <a:normAutofit fontScale="92500" lnSpcReduction="10000"/>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xmlns="" val="18631188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094989-1A57-4B12-A600-975A034662AA}"/>
              </a:ext>
            </a:extLst>
          </p:cNvPr>
          <p:cNvSpPr>
            <a:spLocks noGrp="1"/>
          </p:cNvSpPr>
          <p:nvPr>
            <p:ph type="title"/>
          </p:nvPr>
        </p:nvSpPr>
        <p:spPr>
          <a:xfrm>
            <a:off x="899592" y="-171400"/>
            <a:ext cx="7200900" cy="1142385"/>
          </a:xfrm>
        </p:spPr>
        <p:txBody>
          <a:bodyPr>
            <a:normAutofit/>
          </a:bodyPr>
          <a:lstStyle/>
          <a:p>
            <a:r>
              <a:rPr lang="en-MY" sz="2800" dirty="0"/>
              <a:t>3. Right HR Practices</a:t>
            </a:r>
          </a:p>
        </p:txBody>
      </p:sp>
      <p:sp>
        <p:nvSpPr>
          <p:cNvPr id="3" name="Content Placeholder 2">
            <a:extLst>
              <a:ext uri="{FF2B5EF4-FFF2-40B4-BE49-F238E27FC236}">
                <a16:creationId xmlns:a16="http://schemas.microsoft.com/office/drawing/2014/main" xmlns="" id="{E96E004A-BBD6-4AF7-9919-47A88D8398D8}"/>
              </a:ext>
            </a:extLst>
          </p:cNvPr>
          <p:cNvSpPr>
            <a:spLocks noGrp="1"/>
          </p:cNvSpPr>
          <p:nvPr>
            <p:ph idx="1"/>
          </p:nvPr>
        </p:nvSpPr>
        <p:spPr>
          <a:xfrm>
            <a:off x="685800" y="1628800"/>
            <a:ext cx="7772400" cy="4530725"/>
          </a:xfrm>
        </p:spPr>
        <p:txBody>
          <a:bodyPr>
            <a:normAutofit/>
          </a:bodyPr>
          <a:lstStyle/>
          <a:p>
            <a:pPr marL="0" indent="0">
              <a:buNone/>
            </a:pPr>
            <a:r>
              <a:rPr lang="en-MY" sz="2400" dirty="0"/>
              <a:t>Designing and implementing strategically aligned </a:t>
            </a:r>
            <a:r>
              <a:rPr lang="en-MY" sz="2400" dirty="0" err="1"/>
              <a:t>worldclass</a:t>
            </a:r>
            <a:r>
              <a:rPr lang="en-MY" sz="2400" dirty="0"/>
              <a:t> HR management policies and practices with the business values</a:t>
            </a:r>
          </a:p>
          <a:p>
            <a:r>
              <a:rPr lang="en-MY" sz="2400" dirty="0"/>
              <a:t>Acceptance per offer ratio</a:t>
            </a:r>
          </a:p>
          <a:p>
            <a:r>
              <a:rPr lang="en-MY" sz="2400" dirty="0"/>
              <a:t>Number of applicants contacted compared with those reporting for job interviews</a:t>
            </a:r>
          </a:p>
          <a:p>
            <a:r>
              <a:rPr lang="en-MY" sz="2400" dirty="0"/>
              <a:t>Time to fill a job or Cost of filling a job</a:t>
            </a:r>
          </a:p>
          <a:p>
            <a:r>
              <a:rPr lang="en-MY" sz="2400" dirty="0"/>
              <a:t>Percent of jobs filled with candidates on succession plan</a:t>
            </a:r>
          </a:p>
          <a:p>
            <a:r>
              <a:rPr lang="en-MY" sz="2400" dirty="0"/>
              <a:t>Percent of “A” positions filled with “A” players</a:t>
            </a:r>
          </a:p>
        </p:txBody>
      </p:sp>
    </p:spTree>
    <p:extLst>
      <p:ext uri="{BB962C8B-B14F-4D97-AF65-F5344CB8AC3E}">
        <p14:creationId xmlns:p14="http://schemas.microsoft.com/office/powerpoint/2010/main" xmlns="" val="11620820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367D0-E79C-4E56-A5E7-E9E4DA0CE036}"/>
              </a:ext>
            </a:extLst>
          </p:cNvPr>
          <p:cNvSpPr>
            <a:spLocks noGrp="1"/>
          </p:cNvSpPr>
          <p:nvPr>
            <p:ph type="title"/>
          </p:nvPr>
        </p:nvSpPr>
        <p:spPr>
          <a:xfrm>
            <a:off x="685800" y="-243408"/>
            <a:ext cx="7200900" cy="1142385"/>
          </a:xfrm>
        </p:spPr>
        <p:txBody>
          <a:bodyPr>
            <a:normAutofit/>
          </a:bodyPr>
          <a:lstStyle/>
          <a:p>
            <a:r>
              <a:rPr lang="en-MY" sz="2800" dirty="0"/>
              <a:t>3. Right HR Practices</a:t>
            </a:r>
          </a:p>
        </p:txBody>
      </p:sp>
      <p:sp>
        <p:nvSpPr>
          <p:cNvPr id="3" name="Content Placeholder 2">
            <a:extLst>
              <a:ext uri="{FF2B5EF4-FFF2-40B4-BE49-F238E27FC236}">
                <a16:creationId xmlns:a16="http://schemas.microsoft.com/office/drawing/2014/main" xmlns="" id="{EC17D0D3-FDB2-4826-8F95-1A871903EBFB}"/>
              </a:ext>
            </a:extLst>
          </p:cNvPr>
          <p:cNvSpPr>
            <a:spLocks noGrp="1"/>
          </p:cNvSpPr>
          <p:nvPr>
            <p:ph idx="1"/>
          </p:nvPr>
        </p:nvSpPr>
        <p:spPr>
          <a:xfrm>
            <a:off x="685800" y="1628800"/>
            <a:ext cx="8001000" cy="4530725"/>
          </a:xfrm>
        </p:spPr>
        <p:txBody>
          <a:bodyPr>
            <a:normAutofit/>
          </a:bodyPr>
          <a:lstStyle/>
          <a:p>
            <a:r>
              <a:rPr lang="en-MY" sz="2400" dirty="0"/>
              <a:t>Selection Ratio: number of qualified applicants per hire</a:t>
            </a:r>
          </a:p>
          <a:p>
            <a:r>
              <a:rPr lang="en-MY" sz="2400" dirty="0"/>
              <a:t>Ratio of backup talent (number of prepared backups in place for top “X” jobs)</a:t>
            </a:r>
          </a:p>
          <a:p>
            <a:r>
              <a:rPr lang="en-MY" sz="2400" dirty="0"/>
              <a:t>Exit rate of “C” players in “A” positions</a:t>
            </a:r>
          </a:p>
          <a:p>
            <a:r>
              <a:rPr lang="en-MY" sz="2400" dirty="0"/>
              <a:t>Percent “A” players promoted per year</a:t>
            </a:r>
          </a:p>
          <a:p>
            <a:r>
              <a:rPr lang="en-MY" sz="2400" dirty="0"/>
              <a:t>Percent of employee in “C” positions with temporary (outsourced) contracts</a:t>
            </a:r>
          </a:p>
          <a:p>
            <a:r>
              <a:rPr lang="en-MY" sz="2400" dirty="0"/>
              <a:t>Percent of new hires selected based on the results of a validated selection test</a:t>
            </a:r>
          </a:p>
          <a:p>
            <a:r>
              <a:rPr lang="en-MY" sz="2400" dirty="0"/>
              <a:t>Percent of the workforce</a:t>
            </a:r>
          </a:p>
        </p:txBody>
      </p:sp>
    </p:spTree>
    <p:extLst>
      <p:ext uri="{BB962C8B-B14F-4D97-AF65-F5344CB8AC3E}">
        <p14:creationId xmlns:p14="http://schemas.microsoft.com/office/powerpoint/2010/main" xmlns="" val="21953240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4E6BC-B272-49CA-9797-03239D98CB6C}"/>
              </a:ext>
            </a:extLst>
          </p:cNvPr>
          <p:cNvSpPr>
            <a:spLocks noGrp="1"/>
          </p:cNvSpPr>
          <p:nvPr>
            <p:ph type="title"/>
          </p:nvPr>
        </p:nvSpPr>
        <p:spPr>
          <a:xfrm>
            <a:off x="955566" y="188640"/>
            <a:ext cx="7200900" cy="737519"/>
          </a:xfrm>
        </p:spPr>
        <p:txBody>
          <a:bodyPr>
            <a:normAutofit/>
          </a:bodyPr>
          <a:lstStyle/>
          <a:p>
            <a:r>
              <a:rPr lang="en-MY" sz="2800" dirty="0"/>
              <a:t>4. Right HR Professionals</a:t>
            </a:r>
          </a:p>
        </p:txBody>
      </p:sp>
      <p:sp>
        <p:nvSpPr>
          <p:cNvPr id="3" name="Content Placeholder 2">
            <a:extLst>
              <a:ext uri="{FF2B5EF4-FFF2-40B4-BE49-F238E27FC236}">
                <a16:creationId xmlns:a16="http://schemas.microsoft.com/office/drawing/2014/main" xmlns="" id="{EDC119BC-1A20-4675-BB70-6329FD77AB93}"/>
              </a:ext>
            </a:extLst>
          </p:cNvPr>
          <p:cNvSpPr>
            <a:spLocks noGrp="1"/>
          </p:cNvSpPr>
          <p:nvPr>
            <p:ph idx="1"/>
          </p:nvPr>
        </p:nvSpPr>
        <p:spPr>
          <a:xfrm>
            <a:off x="683568" y="1524000"/>
            <a:ext cx="7776864" cy="3561184"/>
          </a:xfrm>
        </p:spPr>
        <p:txBody>
          <a:bodyPr>
            <a:normAutofit/>
          </a:bodyPr>
          <a:lstStyle/>
          <a:p>
            <a:pPr marL="0" indent="0">
              <a:buNone/>
            </a:pPr>
            <a:r>
              <a:rPr lang="en-MY" sz="2400"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xmlns="" val="8356604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81D33-B590-4013-9662-5CA864C53C8F}"/>
              </a:ext>
            </a:extLst>
          </p:cNvPr>
          <p:cNvSpPr>
            <a:spLocks noGrp="1"/>
          </p:cNvSpPr>
          <p:nvPr>
            <p:ph type="title"/>
          </p:nvPr>
        </p:nvSpPr>
        <p:spPr>
          <a:xfrm>
            <a:off x="897705" y="260648"/>
            <a:ext cx="7200900" cy="665511"/>
          </a:xfrm>
        </p:spPr>
        <p:txBody>
          <a:bodyPr>
            <a:normAutofit/>
          </a:bodyPr>
          <a:lstStyle/>
          <a:p>
            <a:r>
              <a:rPr lang="en-MY" sz="2800" dirty="0"/>
              <a:t>4. Right HR Professionals</a:t>
            </a:r>
          </a:p>
        </p:txBody>
      </p:sp>
      <p:sp>
        <p:nvSpPr>
          <p:cNvPr id="3" name="Content Placeholder 2">
            <a:extLst>
              <a:ext uri="{FF2B5EF4-FFF2-40B4-BE49-F238E27FC236}">
                <a16:creationId xmlns:a16="http://schemas.microsoft.com/office/drawing/2014/main" xmlns="" id="{1371AC96-702B-4874-964E-9212CB437B3D}"/>
              </a:ext>
            </a:extLst>
          </p:cNvPr>
          <p:cNvSpPr>
            <a:spLocks noGrp="1"/>
          </p:cNvSpPr>
          <p:nvPr>
            <p:ph idx="1"/>
          </p:nvPr>
        </p:nvSpPr>
        <p:spPr>
          <a:xfrm>
            <a:off x="685800" y="1182452"/>
            <a:ext cx="7774632" cy="4694820"/>
          </a:xfrm>
        </p:spPr>
        <p:txBody>
          <a:bodyPr>
            <a:noAutofit/>
          </a:bodyPr>
          <a:lstStyle/>
          <a:p>
            <a:r>
              <a:rPr lang="en-MY" sz="2000" dirty="0"/>
              <a:t>HR managers’ ratings on validated 360 degree competency-assessment tool</a:t>
            </a:r>
          </a:p>
          <a:p>
            <a:r>
              <a:rPr lang="en-MY" sz="20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xmlns="" val="12284723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B8374C-A0F2-426A-A59F-02F2A024E245}"/>
              </a:ext>
            </a:extLst>
          </p:cNvPr>
          <p:cNvSpPr>
            <a:spLocks noGrp="1"/>
          </p:cNvSpPr>
          <p:nvPr>
            <p:ph type="title"/>
          </p:nvPr>
        </p:nvSpPr>
        <p:spPr>
          <a:xfrm>
            <a:off x="945796" y="260648"/>
            <a:ext cx="7200900" cy="579440"/>
          </a:xfrm>
        </p:spPr>
        <p:txBody>
          <a:bodyPr>
            <a:normAutofit/>
          </a:bodyPr>
          <a:lstStyle/>
          <a:p>
            <a:r>
              <a:rPr lang="en-MY" sz="2800" dirty="0"/>
              <a:t>4. Right HR Professionals</a:t>
            </a:r>
          </a:p>
        </p:txBody>
      </p:sp>
      <p:sp>
        <p:nvSpPr>
          <p:cNvPr id="3" name="Content Placeholder 2">
            <a:extLst>
              <a:ext uri="{FF2B5EF4-FFF2-40B4-BE49-F238E27FC236}">
                <a16:creationId xmlns:a16="http://schemas.microsoft.com/office/drawing/2014/main" xmlns="" id="{CF44418B-C1E5-4456-83A5-CEE1A1E1F821}"/>
              </a:ext>
            </a:extLst>
          </p:cNvPr>
          <p:cNvSpPr>
            <a:spLocks noGrp="1"/>
          </p:cNvSpPr>
          <p:nvPr>
            <p:ph idx="1"/>
          </p:nvPr>
        </p:nvSpPr>
        <p:spPr>
          <a:xfrm>
            <a:off x="683568" y="1268760"/>
            <a:ext cx="7776864" cy="4392488"/>
          </a:xfrm>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xmlns="" val="2421458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06F3DEC1-5B26-404F-A4D1-8847F6F9C454}"/>
              </a:ext>
            </a:extLst>
          </p:cNvPr>
          <p:cNvSpPr>
            <a:spLocks noGrp="1"/>
          </p:cNvSpPr>
          <p:nvPr>
            <p:ph idx="1"/>
          </p:nvPr>
        </p:nvSpPr>
        <p:spPr/>
        <p:txBody>
          <a:bodyPr>
            <a:normAutofit/>
          </a:bodyPr>
          <a:lstStyle/>
          <a:p>
            <a:pPr marL="0" indent="0">
              <a:buNone/>
            </a:pPr>
            <a:r>
              <a:rPr lang="en-MY" sz="2400" dirty="0"/>
              <a:t>Which of the following HR metrics is used to measure the efficiency of the recruiting process?	</a:t>
            </a:r>
          </a:p>
          <a:p>
            <a:pPr marL="0" indent="0">
              <a:buNone/>
            </a:pPr>
            <a:endParaRPr lang="en-MY" sz="2400" dirty="0"/>
          </a:p>
          <a:p>
            <a:pPr marL="514350" indent="-514350">
              <a:buFont typeface="+mj-lt"/>
              <a:buAutoNum type="alphaUcPeriod"/>
            </a:pPr>
            <a:r>
              <a:rPr lang="en-MY" sz="2400" dirty="0"/>
              <a:t>HR expense factor	</a:t>
            </a:r>
          </a:p>
          <a:p>
            <a:pPr marL="514350" indent="-514350">
              <a:buFont typeface="+mj-lt"/>
              <a:buAutoNum type="alphaUcPeriod"/>
            </a:pPr>
            <a:r>
              <a:rPr lang="en-MY" sz="2400" dirty="0"/>
              <a:t>Time to fill	</a:t>
            </a:r>
          </a:p>
          <a:p>
            <a:pPr marL="514350" indent="-514350">
              <a:buFont typeface="+mj-lt"/>
              <a:buAutoNum type="alphaUcPeriod"/>
            </a:pPr>
            <a:r>
              <a:rPr lang="en-MY" sz="2400" dirty="0"/>
              <a:t>Turnover costs	</a:t>
            </a:r>
          </a:p>
          <a:p>
            <a:pPr marL="514350" indent="-514350">
              <a:buFont typeface="+mj-lt"/>
              <a:buAutoNum type="alphaUcPeriod"/>
            </a:pPr>
            <a:r>
              <a:rPr lang="en-MY" sz="2400" dirty="0"/>
              <a:t>Vacancy costs</a:t>
            </a:r>
          </a:p>
          <a:p>
            <a:pPr marL="0" indent="0">
              <a:buNone/>
            </a:pPr>
            <a:endParaRPr lang="en-MY" dirty="0"/>
          </a:p>
        </p:txBody>
      </p:sp>
    </p:spTree>
    <p:extLst>
      <p:ext uri="{BB962C8B-B14F-4D97-AF65-F5344CB8AC3E}">
        <p14:creationId xmlns:p14="http://schemas.microsoft.com/office/powerpoint/2010/main" xmlns="" val="5670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9199ECF0-5595-474F-8E62-078687CC167F}"/>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xmlns="" val="3307397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0173E6-F8C1-4543-B95B-9C203A451A40}"/>
              </a:ext>
            </a:extLst>
          </p:cNvPr>
          <p:cNvSpPr>
            <a:spLocks noGrp="1"/>
          </p:cNvSpPr>
          <p:nvPr>
            <p:ph type="title"/>
          </p:nvPr>
        </p:nvSpPr>
        <p:spPr>
          <a:xfrm>
            <a:off x="966541" y="332656"/>
            <a:ext cx="7200900" cy="579440"/>
          </a:xfrm>
        </p:spPr>
        <p:txBody>
          <a:bodyPr>
            <a:normAutofit/>
          </a:bodyPr>
          <a:lstStyle/>
          <a:p>
            <a:r>
              <a:rPr lang="en-MY" sz="2800" dirty="0"/>
              <a:t>HR Cost Benefit Analysis</a:t>
            </a:r>
          </a:p>
        </p:txBody>
      </p:sp>
      <p:sp>
        <p:nvSpPr>
          <p:cNvPr id="3" name="Content Placeholder 2">
            <a:extLst>
              <a:ext uri="{FF2B5EF4-FFF2-40B4-BE49-F238E27FC236}">
                <a16:creationId xmlns:a16="http://schemas.microsoft.com/office/drawing/2014/main" xmlns="" id="{285A71CA-9869-48A3-893C-C92B437BD11A}"/>
              </a:ext>
            </a:extLst>
          </p:cNvPr>
          <p:cNvSpPr>
            <a:spLocks noGrp="1"/>
          </p:cNvSpPr>
          <p:nvPr>
            <p:ph idx="1"/>
          </p:nvPr>
        </p:nvSpPr>
        <p:spPr>
          <a:xfrm>
            <a:off x="683568" y="1524000"/>
            <a:ext cx="7200900" cy="3809999"/>
          </a:xfrm>
        </p:spPr>
        <p:txBody>
          <a:bodyPr/>
          <a:lstStyle/>
          <a:p>
            <a:pPr marL="0" indent="0">
              <a:buNone/>
            </a:pPr>
            <a:r>
              <a:rPr lang="en-MY" sz="2400"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r>
              <a:rPr lang="en-MY" dirty="0"/>
              <a:t>.</a:t>
            </a:r>
          </a:p>
        </p:txBody>
      </p:sp>
    </p:spTree>
    <p:extLst>
      <p:ext uri="{BB962C8B-B14F-4D97-AF65-F5344CB8AC3E}">
        <p14:creationId xmlns:p14="http://schemas.microsoft.com/office/powerpoint/2010/main" xmlns="" val="41360245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6781" y="260648"/>
            <a:ext cx="7200900" cy="665511"/>
          </a:xfrm>
        </p:spPr>
        <p:txBody>
          <a:bodyPr>
            <a:normAutofit/>
          </a:bodyPr>
          <a:lstStyle/>
          <a:p>
            <a:r>
              <a:rPr lang="en-MY" sz="2800" dirty="0"/>
              <a:t>HR Cost Benefit Analysis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914400" y="1600200"/>
            <a:ext cx="7906072" cy="4853136"/>
          </a:xfrm>
        </p:spPr>
        <p:txBody>
          <a:bodyPr>
            <a:normAutofit/>
          </a:bodyPr>
          <a:lstStyle/>
          <a:p>
            <a:r>
              <a:rPr lang="en-MY" sz="2400" dirty="0"/>
              <a:t>Return on investment (ROI) = (total benefit / total costs) x 100</a:t>
            </a:r>
          </a:p>
          <a:p>
            <a:endParaRPr lang="en-MY" sz="2400" dirty="0"/>
          </a:p>
          <a:p>
            <a:r>
              <a:rPr lang="en-MY" sz="2400"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xmlns="" val="4185231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5E7B12-85A6-4A53-A30B-F75DD6F5A2E9}"/>
              </a:ext>
            </a:extLst>
          </p:cNvPr>
          <p:cNvSpPr>
            <a:spLocks noGrp="1"/>
          </p:cNvSpPr>
          <p:nvPr>
            <p:ph type="title"/>
          </p:nvPr>
        </p:nvSpPr>
        <p:spPr>
          <a:xfrm>
            <a:off x="755576" y="-171400"/>
            <a:ext cx="7200900" cy="1142385"/>
          </a:xfrm>
        </p:spPr>
        <p:txBody>
          <a:bodyPr>
            <a:normAutofit fontScale="90000"/>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xmlns="" id="{0B19DB90-478A-4D38-9703-AF7D37A1A182}"/>
              </a:ext>
            </a:extLst>
          </p:cNvPr>
          <p:cNvSpPr>
            <a:spLocks noGrp="1"/>
          </p:cNvSpPr>
          <p:nvPr>
            <p:ph idx="1"/>
          </p:nvPr>
        </p:nvSpPr>
        <p:spPr>
          <a:xfrm>
            <a:off x="755576" y="1448780"/>
            <a:ext cx="7704856" cy="4284476"/>
          </a:xfrm>
        </p:spPr>
        <p:txBody>
          <a:bodyPr>
            <a:normAutofit/>
          </a:bodyPr>
          <a:lstStyle/>
          <a:p>
            <a:r>
              <a:rPr lang="en-MY" sz="2400" dirty="0"/>
              <a:t>Cost per hire - (Amount spent on recruitment + amount spent on training + ) ÷ number of new hires</a:t>
            </a:r>
          </a:p>
          <a:p>
            <a:r>
              <a:rPr lang="en-MY" sz="2400" dirty="0"/>
              <a:t>Effectiveness of recruitment sources - (Number of successful applicants from a source ÷ total number of applicants from a source) x100</a:t>
            </a:r>
          </a:p>
          <a:p>
            <a:r>
              <a:rPr lang="en-MY" sz="2400" dirty="0"/>
              <a:t>Salary Competitiveness Ratio (</a:t>
            </a:r>
            <a:r>
              <a:rPr lang="en-MY" sz="2400" dirty="0" err="1"/>
              <a:t>Compa</a:t>
            </a:r>
            <a:r>
              <a:rPr lang="en-MY" sz="2400" dirty="0"/>
              <a:t>-Ratio) - Salary offered by your company ÷ Salary Median offered by competitors</a:t>
            </a:r>
          </a:p>
        </p:txBody>
      </p:sp>
    </p:spTree>
    <p:extLst>
      <p:ext uri="{BB962C8B-B14F-4D97-AF65-F5344CB8AC3E}">
        <p14:creationId xmlns:p14="http://schemas.microsoft.com/office/powerpoint/2010/main" xmlns="" val="2270836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5D55F2-4430-4A44-A0FE-55207D75B1B9}"/>
              </a:ext>
            </a:extLst>
          </p:cNvPr>
          <p:cNvSpPr>
            <a:spLocks noGrp="1"/>
          </p:cNvSpPr>
          <p:nvPr>
            <p:ph type="title"/>
          </p:nvPr>
        </p:nvSpPr>
        <p:spPr>
          <a:xfrm>
            <a:off x="755576" y="394319"/>
            <a:ext cx="7488832" cy="874441"/>
          </a:xfrm>
        </p:spPr>
        <p:txBody>
          <a:bodyPr>
            <a:normAutofit/>
          </a:bodyPr>
          <a:lstStyle/>
          <a:p>
            <a:r>
              <a:rPr lang="en-MY" sz="2800" dirty="0"/>
              <a:t>Kirkpatrick's 4 Levels of Training Evaluation</a:t>
            </a:r>
          </a:p>
        </p:txBody>
      </p:sp>
      <p:sp>
        <p:nvSpPr>
          <p:cNvPr id="3" name="Content Placeholder 2">
            <a:extLst>
              <a:ext uri="{FF2B5EF4-FFF2-40B4-BE49-F238E27FC236}">
                <a16:creationId xmlns:a16="http://schemas.microsoft.com/office/drawing/2014/main" xmlns="" id="{AC513D7A-3E91-46CC-858F-879688034960}"/>
              </a:ext>
            </a:extLst>
          </p:cNvPr>
          <p:cNvSpPr>
            <a:spLocks noGrp="1"/>
          </p:cNvSpPr>
          <p:nvPr>
            <p:ph idx="1"/>
          </p:nvPr>
        </p:nvSpPr>
        <p:spPr>
          <a:xfrm>
            <a:off x="750321" y="1484784"/>
            <a:ext cx="7931224" cy="4530725"/>
          </a:xfrm>
        </p:spPr>
        <p:txBody>
          <a:bodyPr>
            <a:normAutofit fontScale="92500" lnSpcReduction="10000"/>
          </a:bodyPr>
          <a:lstStyle/>
          <a:p>
            <a:pPr marL="0" indent="0">
              <a:buNone/>
            </a:pPr>
            <a:r>
              <a:rPr lang="en-MY" sz="28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800" dirty="0"/>
              <a:t>The four levels are:</a:t>
            </a:r>
          </a:p>
          <a:p>
            <a:r>
              <a:rPr lang="en-MY" sz="2800" dirty="0"/>
              <a:t>Reaction.</a:t>
            </a:r>
          </a:p>
          <a:p>
            <a:r>
              <a:rPr lang="en-MY" sz="2800" dirty="0"/>
              <a:t>Learning.</a:t>
            </a:r>
          </a:p>
          <a:p>
            <a:r>
              <a:rPr lang="en-MY" sz="2800" dirty="0" err="1"/>
              <a:t>Behavior</a:t>
            </a:r>
            <a:r>
              <a:rPr lang="en-MY" sz="2800" dirty="0"/>
              <a:t>.</a:t>
            </a:r>
          </a:p>
          <a:p>
            <a:r>
              <a:rPr lang="en-MY" sz="2800" dirty="0"/>
              <a:t>Results.</a:t>
            </a:r>
          </a:p>
          <a:p>
            <a:pPr marL="0" indent="0">
              <a:buNone/>
            </a:pPr>
            <a:endParaRPr lang="en-MY" sz="2600" dirty="0"/>
          </a:p>
        </p:txBody>
      </p:sp>
    </p:spTree>
    <p:extLst>
      <p:ext uri="{BB962C8B-B14F-4D97-AF65-F5344CB8AC3E}">
        <p14:creationId xmlns:p14="http://schemas.microsoft.com/office/powerpoint/2010/main" xmlns="" val="2543008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87ADBE-CEB2-4748-AC8C-6B2C4379DB28}"/>
              </a:ext>
            </a:extLst>
          </p:cNvPr>
          <p:cNvSpPr>
            <a:spLocks noGrp="1"/>
          </p:cNvSpPr>
          <p:nvPr>
            <p:ph type="title"/>
          </p:nvPr>
        </p:nvSpPr>
        <p:spPr>
          <a:xfrm>
            <a:off x="971550" y="332656"/>
            <a:ext cx="7200900" cy="737519"/>
          </a:xfrm>
        </p:spPr>
        <p:txBody>
          <a:bodyPr>
            <a:normAutofit/>
          </a:bodyPr>
          <a:lstStyle/>
          <a:p>
            <a:r>
              <a:rPr lang="en-MY" sz="2800" dirty="0"/>
              <a:t>Training Evaluation Model</a:t>
            </a:r>
          </a:p>
        </p:txBody>
      </p:sp>
      <p:pic>
        <p:nvPicPr>
          <p:cNvPr id="5" name="Picture 4">
            <a:extLst>
              <a:ext uri="{FF2B5EF4-FFF2-40B4-BE49-F238E27FC236}">
                <a16:creationId xmlns:a16="http://schemas.microsoft.com/office/drawing/2014/main" xmlns="" id="{0D02330C-DE33-4651-AA1B-BA9F0549202D}"/>
              </a:ext>
            </a:extLst>
          </p:cNvPr>
          <p:cNvPicPr>
            <a:picLocks noChangeAspect="1"/>
          </p:cNvPicPr>
          <p:nvPr/>
        </p:nvPicPr>
        <p:blipFill>
          <a:blip r:embed="rId2"/>
          <a:stretch>
            <a:fillRect/>
          </a:stretch>
        </p:blipFill>
        <p:spPr>
          <a:xfrm>
            <a:off x="827584" y="1268760"/>
            <a:ext cx="7160468" cy="4776599"/>
          </a:xfrm>
          <a:prstGeom prst="rect">
            <a:avLst/>
          </a:prstGeom>
        </p:spPr>
      </p:pic>
    </p:spTree>
    <p:extLst>
      <p:ext uri="{BB962C8B-B14F-4D97-AF65-F5344CB8AC3E}">
        <p14:creationId xmlns:p14="http://schemas.microsoft.com/office/powerpoint/2010/main" xmlns="" val="2721168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D86C6-E4C5-4674-AF55-E5418AF3DD26}"/>
              </a:ext>
            </a:extLst>
          </p:cNvPr>
          <p:cNvSpPr>
            <a:spLocks noGrp="1"/>
          </p:cNvSpPr>
          <p:nvPr>
            <p:ph type="title"/>
          </p:nvPr>
        </p:nvSpPr>
        <p:spPr>
          <a:xfrm>
            <a:off x="971550" y="404664"/>
            <a:ext cx="7560890" cy="720080"/>
          </a:xfrm>
        </p:spPr>
        <p:txBody>
          <a:bodyPr>
            <a:normAutofit fontScale="90000"/>
          </a:bodyPr>
          <a:lstStyle/>
          <a:p>
            <a:r>
              <a:rPr lang="en-MY" sz="2800" dirty="0"/>
              <a:t>Kirkpatrick's 4 Levels of Training Evaluation</a:t>
            </a:r>
          </a:p>
        </p:txBody>
      </p:sp>
      <p:pic>
        <p:nvPicPr>
          <p:cNvPr id="7" name="Picture 6">
            <a:extLst>
              <a:ext uri="{FF2B5EF4-FFF2-40B4-BE49-F238E27FC236}">
                <a16:creationId xmlns:a16="http://schemas.microsoft.com/office/drawing/2014/main" xmlns="" id="{48F5EB15-8A14-4037-8E0F-00CEEF01D4F4}"/>
              </a:ext>
            </a:extLst>
          </p:cNvPr>
          <p:cNvPicPr>
            <a:picLocks noChangeAspect="1"/>
          </p:cNvPicPr>
          <p:nvPr/>
        </p:nvPicPr>
        <p:blipFill>
          <a:blip r:embed="rId2"/>
          <a:stretch>
            <a:fillRect/>
          </a:stretch>
        </p:blipFill>
        <p:spPr>
          <a:xfrm>
            <a:off x="1403648" y="1556792"/>
            <a:ext cx="5495925" cy="4305300"/>
          </a:xfrm>
          <a:prstGeom prst="rect">
            <a:avLst/>
          </a:prstGeom>
        </p:spPr>
      </p:pic>
    </p:spTree>
    <p:extLst>
      <p:ext uri="{BB962C8B-B14F-4D97-AF65-F5344CB8AC3E}">
        <p14:creationId xmlns:p14="http://schemas.microsoft.com/office/powerpoint/2010/main" xmlns="" val="213665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C98B6-C448-433C-A6D4-7369D589BFE8}"/>
              </a:ext>
            </a:extLst>
          </p:cNvPr>
          <p:cNvSpPr>
            <a:spLocks noGrp="1"/>
          </p:cNvSpPr>
          <p:nvPr>
            <p:ph type="title"/>
          </p:nvPr>
        </p:nvSpPr>
        <p:spPr>
          <a:xfrm>
            <a:off x="827584" y="332656"/>
            <a:ext cx="7488832" cy="792088"/>
          </a:xfrm>
        </p:spPr>
        <p:txBody>
          <a:bodyPr>
            <a:normAutofit fontScale="90000"/>
          </a:bodyPr>
          <a:lstStyle/>
          <a:p>
            <a:r>
              <a:rPr lang="en-MY" sz="2800" dirty="0"/>
              <a:t>Kirkpatrick's 4 Levels of Training Evaluation</a:t>
            </a:r>
          </a:p>
        </p:txBody>
      </p:sp>
      <p:sp>
        <p:nvSpPr>
          <p:cNvPr id="3" name="Content Placeholder 2">
            <a:extLst>
              <a:ext uri="{FF2B5EF4-FFF2-40B4-BE49-F238E27FC236}">
                <a16:creationId xmlns:a16="http://schemas.microsoft.com/office/drawing/2014/main" xmlns="" id="{9D553225-B796-4A9E-B71E-AD347BA6703E}"/>
              </a:ext>
            </a:extLst>
          </p:cNvPr>
          <p:cNvSpPr>
            <a:spLocks noGrp="1"/>
          </p:cNvSpPr>
          <p:nvPr>
            <p:ph idx="1"/>
          </p:nvPr>
        </p:nvSpPr>
        <p:spPr>
          <a:xfrm>
            <a:off x="685800" y="1556793"/>
            <a:ext cx="7846640" cy="4320480"/>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xmlns="" val="9090437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AF347-B7C3-4A91-B7E1-03A45BDF2FF6}"/>
              </a:ext>
            </a:extLst>
          </p:cNvPr>
          <p:cNvSpPr>
            <a:spLocks noGrp="1"/>
          </p:cNvSpPr>
          <p:nvPr>
            <p:ph type="title"/>
          </p:nvPr>
        </p:nvSpPr>
        <p:spPr>
          <a:xfrm>
            <a:off x="971550" y="473731"/>
            <a:ext cx="7200900" cy="593503"/>
          </a:xfrm>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xmlns="" id="{A8748C79-4B00-4055-892A-F107D3A30C09}"/>
              </a:ext>
            </a:extLst>
          </p:cNvPr>
          <p:cNvSpPr>
            <a:spLocks noGrp="1"/>
          </p:cNvSpPr>
          <p:nvPr>
            <p:ph idx="1"/>
          </p:nvPr>
        </p:nvSpPr>
        <p:spPr>
          <a:xfrm>
            <a:off x="644978" y="1232756"/>
            <a:ext cx="7887462" cy="4572508"/>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xmlns="" val="23167008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58ED78-0B3D-4606-BDF4-445141902B5A}"/>
              </a:ext>
            </a:extLst>
          </p:cNvPr>
          <p:cNvSpPr>
            <a:spLocks noGrp="1"/>
          </p:cNvSpPr>
          <p:nvPr>
            <p:ph type="title"/>
          </p:nvPr>
        </p:nvSpPr>
        <p:spPr>
          <a:xfrm>
            <a:off x="998727" y="260648"/>
            <a:ext cx="7200900" cy="579440"/>
          </a:xfrm>
        </p:spPr>
        <p:txBody>
          <a:bodyPr/>
          <a:lstStyle/>
          <a:p>
            <a:r>
              <a:rPr lang="en-MY" dirty="0"/>
              <a:t>Question # 5</a:t>
            </a:r>
          </a:p>
        </p:txBody>
      </p:sp>
      <p:sp>
        <p:nvSpPr>
          <p:cNvPr id="3" name="Content Placeholder 2">
            <a:extLst>
              <a:ext uri="{FF2B5EF4-FFF2-40B4-BE49-F238E27FC236}">
                <a16:creationId xmlns:a16="http://schemas.microsoft.com/office/drawing/2014/main" xmlns="" id="{C6192926-1210-4B98-8E5C-6CDC6DAD86A0}"/>
              </a:ext>
            </a:extLst>
          </p:cNvPr>
          <p:cNvSpPr>
            <a:spLocks noGrp="1"/>
          </p:cNvSpPr>
          <p:nvPr>
            <p:ph idx="1"/>
          </p:nvPr>
        </p:nvSpPr>
        <p:spPr>
          <a:xfrm>
            <a:off x="755576" y="1268760"/>
            <a:ext cx="7344816" cy="4032448"/>
          </a:xfrm>
        </p:spPr>
        <p:txBody>
          <a:bodyPr/>
          <a:lstStyle/>
          <a:p>
            <a:pPr marL="0" indent="0">
              <a:buNone/>
            </a:pPr>
            <a:r>
              <a:rPr lang="en-MY" sz="2400" dirty="0"/>
              <a:t>Training program objectives are used to	:</a:t>
            </a:r>
          </a:p>
          <a:p>
            <a:pPr marL="0" indent="0">
              <a:buNone/>
            </a:pPr>
            <a:endParaRPr lang="en-MY" sz="2400" dirty="0"/>
          </a:p>
          <a:p>
            <a:pPr marL="514350" indent="-514350">
              <a:buFont typeface="+mj-lt"/>
              <a:buAutoNum type="alphaUcPeriod"/>
            </a:pPr>
            <a:r>
              <a:rPr lang="en-MY" sz="2400" dirty="0"/>
              <a:t>Alert participants to the most difficult content.	</a:t>
            </a:r>
          </a:p>
          <a:p>
            <a:pPr marL="514350" indent="-514350">
              <a:buFont typeface="+mj-lt"/>
              <a:buAutoNum type="alphaUcPeriod"/>
            </a:pPr>
            <a:r>
              <a:rPr lang="en-MY" sz="2400" dirty="0"/>
              <a:t>Determine who is qualified to attend the training.	</a:t>
            </a:r>
          </a:p>
          <a:p>
            <a:pPr marL="514350" indent="-514350">
              <a:buFont typeface="+mj-lt"/>
              <a:buAutoNum type="alphaUcPeriod"/>
            </a:pPr>
            <a:r>
              <a:rPr lang="en-MY" sz="2400" dirty="0"/>
              <a:t>Satisfy the key stakeholders.	</a:t>
            </a:r>
          </a:p>
          <a:p>
            <a:pPr marL="514350" indent="-514350">
              <a:buFont typeface="+mj-lt"/>
              <a:buAutoNum type="alphaUcPeriod"/>
            </a:pPr>
            <a:r>
              <a:rPr lang="en-MY" sz="2400" dirty="0"/>
              <a:t>Provide a way to measure learning.</a:t>
            </a:r>
          </a:p>
          <a:p>
            <a:pPr marL="0" indent="0">
              <a:buNone/>
            </a:pPr>
            <a:endParaRPr lang="en-MY" dirty="0"/>
          </a:p>
        </p:txBody>
      </p:sp>
    </p:spTree>
    <p:extLst>
      <p:ext uri="{BB962C8B-B14F-4D97-AF65-F5344CB8AC3E}">
        <p14:creationId xmlns:p14="http://schemas.microsoft.com/office/powerpoint/2010/main" xmlns="" val="4151822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8E4C50-50D8-44A9-857B-8F5F32A73C3D}"/>
              </a:ext>
            </a:extLst>
          </p:cNvPr>
          <p:cNvSpPr>
            <a:spLocks noGrp="1"/>
          </p:cNvSpPr>
          <p:nvPr>
            <p:ph type="title"/>
          </p:nvPr>
        </p:nvSpPr>
        <p:spPr>
          <a:xfrm>
            <a:off x="755576" y="260648"/>
            <a:ext cx="7200900" cy="579440"/>
          </a:xfrm>
        </p:spPr>
        <p:txBody>
          <a:bodyPr/>
          <a:lstStyle/>
          <a:p>
            <a:r>
              <a:rPr lang="en-MY" dirty="0"/>
              <a:t>Answer # 5</a:t>
            </a:r>
          </a:p>
        </p:txBody>
      </p:sp>
      <p:sp>
        <p:nvSpPr>
          <p:cNvPr id="3" name="Content Placeholder 2">
            <a:extLst>
              <a:ext uri="{FF2B5EF4-FFF2-40B4-BE49-F238E27FC236}">
                <a16:creationId xmlns:a16="http://schemas.microsoft.com/office/drawing/2014/main" xmlns="" id="{4C9B6A02-4DCC-495E-9A44-FD701FFD8EE9}"/>
              </a:ext>
            </a:extLst>
          </p:cNvPr>
          <p:cNvSpPr>
            <a:spLocks noGrp="1"/>
          </p:cNvSpPr>
          <p:nvPr>
            <p:ph idx="1"/>
          </p:nvPr>
        </p:nvSpPr>
        <p:spPr>
          <a:xfrm>
            <a:off x="740303" y="1268760"/>
            <a:ext cx="7200900" cy="3809999"/>
          </a:xfrm>
        </p:spPr>
        <p:txBody>
          <a:bodyPr>
            <a:normAutofit/>
          </a:bodyPr>
          <a:lstStyle/>
          <a:p>
            <a:r>
              <a:rPr lang="en-MY" sz="2400" dirty="0"/>
              <a:t>Option D</a:t>
            </a:r>
          </a:p>
          <a:p>
            <a:pPr marL="0" indent="0">
              <a:buNone/>
            </a:pPr>
            <a:endParaRPr lang="en-MY" sz="2400" dirty="0"/>
          </a:p>
          <a:p>
            <a:pPr marL="0" indent="0">
              <a:buNone/>
            </a:pPr>
            <a:r>
              <a:rPr lang="en-MY" sz="2400"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xmlns="" val="4848278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 xmlns:a16="http://schemas.microsoft.com/office/drawing/2014/main"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 xmlns:p14="http://schemas.microsoft.com/office/powerpoint/2010/main" val="371068982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 xmlns:a16="http://schemas.microsoft.com/office/drawing/2014/main"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 xmlns:p14="http://schemas.microsoft.com/office/powerpoint/2010/main" val="26681520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 xmlns:a16="http://schemas.microsoft.com/office/drawing/2014/main"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 xmlns:p14="http://schemas.microsoft.com/office/powerpoint/2010/main" val="190147250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 xmlns:a16="http://schemas.microsoft.com/office/drawing/2014/main"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 xmlns:p14="http://schemas.microsoft.com/office/powerpoint/2010/main" val="133333080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8856-0FD5-4E9A-8F96-747B5AB8E031}"/>
              </a:ext>
            </a:extLst>
          </p:cNvPr>
          <p:cNvSpPr>
            <a:spLocks noGrp="1"/>
          </p:cNvSpPr>
          <p:nvPr>
            <p:ph type="title"/>
          </p:nvPr>
        </p:nvSpPr>
        <p:spPr>
          <a:xfrm>
            <a:off x="1219200" y="304800"/>
            <a:ext cx="7200900" cy="655639"/>
          </a:xfrm>
        </p:spPr>
        <p:txBody>
          <a:bodyPr>
            <a:normAutofit/>
          </a:bodyPr>
          <a:lstStyle/>
          <a:p>
            <a:r>
              <a:rPr lang="en-MY" sz="2800" dirty="0"/>
              <a:t>HR Competencies</a:t>
            </a:r>
          </a:p>
        </p:txBody>
      </p:sp>
      <p:sp>
        <p:nvSpPr>
          <p:cNvPr id="3" name="Content Placeholder 2">
            <a:extLst>
              <a:ext uri="{FF2B5EF4-FFF2-40B4-BE49-F238E27FC236}">
                <a16:creationId xmlns="" xmlns:a16="http://schemas.microsoft.com/office/drawing/2014/main" id="{BF31D81E-9BFF-4580-B552-E8CC33BDDFA6}"/>
              </a:ext>
            </a:extLst>
          </p:cNvPr>
          <p:cNvSpPr>
            <a:spLocks noGrp="1"/>
          </p:cNvSpPr>
          <p:nvPr>
            <p:ph idx="1"/>
          </p:nvPr>
        </p:nvSpPr>
        <p:spPr>
          <a:xfrm>
            <a:off x="914400" y="1371600"/>
            <a:ext cx="7258050" cy="4419601"/>
          </a:xfrm>
        </p:spPr>
        <p:txBody>
          <a:bodyPr>
            <a:noAutofit/>
          </a:bodyPr>
          <a:lstStyle/>
          <a:p>
            <a:r>
              <a:rPr lang="en-MY" sz="2400" dirty="0"/>
              <a:t>HR competencies include knowledge, ability, and values, which defines what is expected from those who work in HR and forms the basis for assessment and improvement in the quality of HR professionals. </a:t>
            </a:r>
          </a:p>
          <a:p>
            <a:r>
              <a:rPr lang="en-MY" sz="24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 xmlns:p14="http://schemas.microsoft.com/office/powerpoint/2010/main" val="1874488672"/>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AC935E-7318-4CDA-B5D5-8FCD56EC4A99}"/>
              </a:ext>
            </a:extLst>
          </p:cNvPr>
          <p:cNvSpPr>
            <a:spLocks noGrp="1"/>
          </p:cNvSpPr>
          <p:nvPr>
            <p:ph type="title"/>
          </p:nvPr>
        </p:nvSpPr>
        <p:spPr>
          <a:xfrm>
            <a:off x="990600" y="304800"/>
            <a:ext cx="7200900" cy="579439"/>
          </a:xfrm>
        </p:spPr>
        <p:txBody>
          <a:bodyPr/>
          <a:lstStyle/>
          <a:p>
            <a:r>
              <a:rPr lang="en-MY" dirty="0"/>
              <a:t>2012 HR competency model</a:t>
            </a:r>
          </a:p>
        </p:txBody>
      </p:sp>
      <p:pic>
        <p:nvPicPr>
          <p:cNvPr id="5" name="Picture 4">
            <a:extLst>
              <a:ext uri="{FF2B5EF4-FFF2-40B4-BE49-F238E27FC236}">
                <a16:creationId xmlns="" xmlns:a16="http://schemas.microsoft.com/office/drawing/2014/main" id="{0ECF1733-70C5-45B1-A1FF-D21BC1C5D125}"/>
              </a:ext>
            </a:extLst>
          </p:cNvPr>
          <p:cNvPicPr>
            <a:picLocks noChangeAspect="1"/>
          </p:cNvPicPr>
          <p:nvPr/>
        </p:nvPicPr>
        <p:blipFill>
          <a:blip r:embed="rId2" cstate="print"/>
          <a:stretch>
            <a:fillRect/>
          </a:stretch>
        </p:blipFill>
        <p:spPr>
          <a:xfrm>
            <a:off x="1905000" y="1219200"/>
            <a:ext cx="4782946" cy="4642271"/>
          </a:xfrm>
          <a:prstGeom prst="rect">
            <a:avLst/>
          </a:prstGeom>
        </p:spPr>
      </p:pic>
    </p:spTree>
    <p:extLst>
      <p:ext uri="{BB962C8B-B14F-4D97-AF65-F5344CB8AC3E}">
        <p14:creationId xmlns="" xmlns:p14="http://schemas.microsoft.com/office/powerpoint/2010/main" val="310646360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0CB41E-F416-494F-8F5A-D2137176B9BA}"/>
              </a:ext>
            </a:extLst>
          </p:cNvPr>
          <p:cNvSpPr>
            <a:spLocks noGrp="1"/>
          </p:cNvSpPr>
          <p:nvPr>
            <p:ph type="title"/>
          </p:nvPr>
        </p:nvSpPr>
        <p:spPr>
          <a:xfrm>
            <a:off x="1066800" y="228600"/>
            <a:ext cx="7200900" cy="655639"/>
          </a:xfrm>
        </p:spPr>
        <p:txBody>
          <a:bodyPr/>
          <a:lstStyle/>
          <a:p>
            <a:r>
              <a:rPr lang="en-MY" dirty="0"/>
              <a:t>HR Competencies</a:t>
            </a:r>
          </a:p>
        </p:txBody>
      </p:sp>
      <p:pic>
        <p:nvPicPr>
          <p:cNvPr id="4" name="image102.png">
            <a:extLst>
              <a:ext uri="{FF2B5EF4-FFF2-40B4-BE49-F238E27FC236}">
                <a16:creationId xmlns="" xmlns:a16="http://schemas.microsoft.com/office/drawing/2014/main" id="{A4FA7997-21FB-4453-85C8-8CAC2ACD752F}"/>
              </a:ext>
            </a:extLst>
          </p:cNvPr>
          <p:cNvPicPr/>
          <p:nvPr/>
        </p:nvPicPr>
        <p:blipFill>
          <a:blip r:embed="rId2" cstate="print"/>
          <a:stretch>
            <a:fillRect/>
          </a:stretch>
        </p:blipFill>
        <p:spPr>
          <a:xfrm>
            <a:off x="1371600" y="1371600"/>
            <a:ext cx="6624736" cy="4532654"/>
          </a:xfrm>
          <a:prstGeom prst="rect">
            <a:avLst/>
          </a:prstGeom>
        </p:spPr>
      </p:pic>
    </p:spTree>
    <p:extLst>
      <p:ext uri="{BB962C8B-B14F-4D97-AF65-F5344CB8AC3E}">
        <p14:creationId xmlns="" xmlns:p14="http://schemas.microsoft.com/office/powerpoint/2010/main" val="1903197524"/>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CE8C7-DAEB-47A9-B5B9-E6F5DA9D98F6}"/>
              </a:ext>
            </a:extLst>
          </p:cNvPr>
          <p:cNvSpPr>
            <a:spLocks noGrp="1"/>
          </p:cNvSpPr>
          <p:nvPr>
            <p:ph type="title"/>
          </p:nvPr>
        </p:nvSpPr>
        <p:spPr>
          <a:xfrm>
            <a:off x="1043608" y="476672"/>
            <a:ext cx="7200900" cy="665511"/>
          </a:xfrm>
        </p:spPr>
        <p:txBody>
          <a:bodyPr>
            <a:normAutofit/>
          </a:bodyPr>
          <a:lstStyle/>
          <a:p>
            <a:pPr algn="ctr"/>
            <a:r>
              <a:rPr lang="en-MY" sz="2800" dirty="0"/>
              <a:t>Organisation Enablers</a:t>
            </a:r>
          </a:p>
        </p:txBody>
      </p:sp>
      <p:sp>
        <p:nvSpPr>
          <p:cNvPr id="3" name="Content Placeholder 2">
            <a:extLst>
              <a:ext uri="{FF2B5EF4-FFF2-40B4-BE49-F238E27FC236}">
                <a16:creationId xmlns="" xmlns:a16="http://schemas.microsoft.com/office/drawing/2014/main" id="{98662778-219C-4D1B-824C-22AF12C6C1EA}"/>
              </a:ext>
            </a:extLst>
          </p:cNvPr>
          <p:cNvSpPr>
            <a:spLocks noGrp="1"/>
          </p:cNvSpPr>
          <p:nvPr>
            <p:ph idx="1"/>
          </p:nvPr>
        </p:nvSpPr>
        <p:spPr>
          <a:xfrm>
            <a:off x="683568" y="1412776"/>
            <a:ext cx="8001000" cy="4530725"/>
          </a:xfrm>
        </p:spPr>
        <p:txBody>
          <a:bodyPr>
            <a:normAutofit/>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 xmlns:p14="http://schemas.microsoft.com/office/powerpoint/2010/main" val="110915079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A72E38-1935-4690-BB17-082FF67E4915}"/>
              </a:ext>
            </a:extLst>
          </p:cNvPr>
          <p:cNvSpPr>
            <a:spLocks noGrp="1"/>
          </p:cNvSpPr>
          <p:nvPr>
            <p:ph type="title"/>
          </p:nvPr>
        </p:nvSpPr>
        <p:spPr>
          <a:xfrm>
            <a:off x="1066800" y="228600"/>
            <a:ext cx="7200900" cy="809527"/>
          </a:xfrm>
        </p:spPr>
        <p:txBody>
          <a:bodyPr>
            <a:normAutofit/>
          </a:bodyPr>
          <a:lstStyle/>
          <a:p>
            <a:pPr algn="ctr"/>
            <a:r>
              <a:rPr lang="en-MY" sz="2800" dirty="0"/>
              <a:t>Core Competencies</a:t>
            </a:r>
          </a:p>
        </p:txBody>
      </p:sp>
      <p:sp>
        <p:nvSpPr>
          <p:cNvPr id="3" name="Content Placeholder 2">
            <a:extLst>
              <a:ext uri="{FF2B5EF4-FFF2-40B4-BE49-F238E27FC236}">
                <a16:creationId xmlns="" xmlns:a16="http://schemas.microsoft.com/office/drawing/2014/main" id="{FAD788D8-8864-4FD2-939A-C31922116536}"/>
              </a:ext>
            </a:extLst>
          </p:cNvPr>
          <p:cNvSpPr>
            <a:spLocks noGrp="1"/>
          </p:cNvSpPr>
          <p:nvPr>
            <p:ph idx="1"/>
          </p:nvPr>
        </p:nvSpPr>
        <p:spPr>
          <a:xfrm>
            <a:off x="990600" y="1752600"/>
            <a:ext cx="7181850" cy="4038601"/>
          </a:xfrm>
        </p:spPr>
        <p:txBody>
          <a:bodyPr>
            <a:normAutofit lnSpcReduction="10000"/>
          </a:bodyPr>
          <a:lstStyle/>
          <a:p>
            <a:r>
              <a:rPr lang="en-MY" sz="2400" b="1" dirty="0"/>
              <a:t>Strategic positioner </a:t>
            </a:r>
            <a:r>
              <a:rPr lang="en-MY" sz="2400" dirty="0"/>
              <a:t>- Able to position a business to win its market.</a:t>
            </a:r>
          </a:p>
          <a:p>
            <a:endParaRPr lang="en-MY" sz="2400" dirty="0"/>
          </a:p>
          <a:p>
            <a:r>
              <a:rPr lang="en-MY" sz="2400" b="1" dirty="0"/>
              <a:t>Credible activist </a:t>
            </a:r>
            <a:r>
              <a:rPr lang="en-MY" sz="2400" dirty="0"/>
              <a:t>- Able to build relationships of trust by having a proactive point of view.</a:t>
            </a:r>
          </a:p>
          <a:p>
            <a:endParaRPr lang="en-MY" sz="2400" dirty="0"/>
          </a:p>
          <a:p>
            <a:r>
              <a:rPr lang="en-MY" sz="2400" b="1" dirty="0"/>
              <a:t>Paradox navigator </a:t>
            </a:r>
            <a:r>
              <a:rPr lang="en-MY" sz="2400" dirty="0"/>
              <a:t>- Able to manage tensions inherent in business (including long- term and short-term tensions, and top-down and bottom-up tensions.)</a:t>
            </a:r>
          </a:p>
          <a:p>
            <a:endParaRPr lang="en-MY" dirty="0"/>
          </a:p>
        </p:txBody>
      </p:sp>
    </p:spTree>
    <p:extLst>
      <p:ext uri="{BB962C8B-B14F-4D97-AF65-F5344CB8AC3E}">
        <p14:creationId xmlns="" xmlns:p14="http://schemas.microsoft.com/office/powerpoint/2010/main" val="141246066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FA13-05A2-489E-9267-62F903184373}"/>
              </a:ext>
            </a:extLst>
          </p:cNvPr>
          <p:cNvSpPr>
            <a:spLocks noGrp="1"/>
          </p:cNvSpPr>
          <p:nvPr>
            <p:ph type="title"/>
          </p:nvPr>
        </p:nvSpPr>
        <p:spPr>
          <a:xfrm>
            <a:off x="990600" y="304800"/>
            <a:ext cx="7200900" cy="579439"/>
          </a:xfrm>
        </p:spPr>
        <p:txBody>
          <a:bodyPr>
            <a:normAutofit/>
          </a:bodyPr>
          <a:lstStyle/>
          <a:p>
            <a:pPr algn="ctr"/>
            <a:r>
              <a:rPr lang="en-MY" sz="2800" dirty="0"/>
              <a:t>Delivery Enablers</a:t>
            </a:r>
          </a:p>
        </p:txBody>
      </p:sp>
      <p:sp>
        <p:nvSpPr>
          <p:cNvPr id="3" name="Content Placeholder 2">
            <a:extLst>
              <a:ext uri="{FF2B5EF4-FFF2-40B4-BE49-F238E27FC236}">
                <a16:creationId xmlns="" xmlns:a16="http://schemas.microsoft.com/office/drawing/2014/main" id="{979FA7AD-FB9E-4087-B2CF-3BAC4DF37080}"/>
              </a:ext>
            </a:extLst>
          </p:cNvPr>
          <p:cNvSpPr>
            <a:spLocks noGrp="1"/>
          </p:cNvSpPr>
          <p:nvPr>
            <p:ph idx="1"/>
          </p:nvPr>
        </p:nvSpPr>
        <p:spPr>
          <a:xfrm>
            <a:off x="838200" y="1295400"/>
            <a:ext cx="7334250" cy="4495801"/>
          </a:xfrm>
        </p:spPr>
        <p:txBody>
          <a:bodyPr>
            <a:normAutofit/>
          </a:bodyPr>
          <a:lstStyle/>
          <a:p>
            <a:r>
              <a:rPr lang="en-MY" sz="2400" b="1" dirty="0"/>
              <a:t>Technology and media integrator </a:t>
            </a:r>
            <a:r>
              <a:rPr lang="en-MY" sz="2400" dirty="0"/>
              <a:t>- uses technology and social media to create and drive high-performing organizations.</a:t>
            </a:r>
          </a:p>
          <a:p>
            <a:endParaRPr lang="en-MY" sz="2400" dirty="0"/>
          </a:p>
          <a:p>
            <a:r>
              <a:rPr lang="en-MY" sz="2400" b="1" dirty="0"/>
              <a:t>Analytics designer and interpreter </a:t>
            </a:r>
            <a:r>
              <a:rPr lang="en-MY" sz="2400" dirty="0"/>
              <a:t>- uses analytics to improve decision making.</a:t>
            </a:r>
          </a:p>
          <a:p>
            <a:endParaRPr lang="en-MY" sz="2400" dirty="0"/>
          </a:p>
          <a:p>
            <a:r>
              <a:rPr lang="en-MY" sz="2400" b="1" dirty="0"/>
              <a:t>Compliance manager </a:t>
            </a:r>
            <a:r>
              <a:rPr lang="en-MY" sz="2400" dirty="0"/>
              <a:t>- manages the processes related to compliance by following regulatory guidelines.</a:t>
            </a:r>
          </a:p>
          <a:p>
            <a:endParaRPr lang="en-MY" dirty="0"/>
          </a:p>
        </p:txBody>
      </p:sp>
    </p:spTree>
    <p:extLst>
      <p:ext uri="{BB962C8B-B14F-4D97-AF65-F5344CB8AC3E}">
        <p14:creationId xmlns="" xmlns:p14="http://schemas.microsoft.com/office/powerpoint/2010/main" val="1828315036"/>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217CE1-7EFC-4EFB-9315-3B42D3053C89}"/>
              </a:ext>
            </a:extLst>
          </p:cNvPr>
          <p:cNvSpPr>
            <a:spLocks noGrp="1"/>
          </p:cNvSpPr>
          <p:nvPr>
            <p:ph type="title"/>
          </p:nvPr>
        </p:nvSpPr>
        <p:spPr>
          <a:xfrm>
            <a:off x="914400" y="457200"/>
            <a:ext cx="7200900" cy="579439"/>
          </a:xfrm>
        </p:spPr>
        <p:txBody>
          <a:bodyPr/>
          <a:lstStyle/>
          <a:p>
            <a:r>
              <a:rPr lang="en-MY" dirty="0"/>
              <a:t>Star Technique</a:t>
            </a:r>
          </a:p>
        </p:txBody>
      </p:sp>
      <p:pic>
        <p:nvPicPr>
          <p:cNvPr id="5" name="Picture 4">
            <a:extLst>
              <a:ext uri="{FF2B5EF4-FFF2-40B4-BE49-F238E27FC236}">
                <a16:creationId xmlns="" xmlns:a16="http://schemas.microsoft.com/office/drawing/2014/main" id="{D37FAD47-4224-47AB-8965-E4EA303B52E5}"/>
              </a:ext>
            </a:extLst>
          </p:cNvPr>
          <p:cNvPicPr>
            <a:picLocks noChangeAspect="1"/>
          </p:cNvPicPr>
          <p:nvPr/>
        </p:nvPicPr>
        <p:blipFill>
          <a:blip r:embed="rId2"/>
          <a:stretch>
            <a:fillRect/>
          </a:stretch>
        </p:blipFill>
        <p:spPr>
          <a:xfrm>
            <a:off x="762000" y="1981200"/>
            <a:ext cx="7581900" cy="3714750"/>
          </a:xfrm>
          <a:prstGeom prst="rect">
            <a:avLst/>
          </a:prstGeom>
        </p:spPr>
      </p:pic>
    </p:spTree>
    <p:extLst>
      <p:ext uri="{BB962C8B-B14F-4D97-AF65-F5344CB8AC3E}">
        <p14:creationId xmlns="" xmlns:p14="http://schemas.microsoft.com/office/powerpoint/2010/main" val="19324800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667946-B9D6-47B3-A8D5-6EA29A5158E4}"/>
              </a:ext>
            </a:extLst>
          </p:cNvPr>
          <p:cNvSpPr>
            <a:spLocks noGrp="1"/>
          </p:cNvSpPr>
          <p:nvPr>
            <p:ph type="title"/>
          </p:nvPr>
        </p:nvSpPr>
        <p:spPr>
          <a:xfrm>
            <a:off x="990600" y="457200"/>
            <a:ext cx="7200900" cy="579439"/>
          </a:xfrm>
        </p:spPr>
        <p:txBody>
          <a:bodyPr/>
          <a:lstStyle/>
          <a:p>
            <a:r>
              <a:rPr lang="en-MY" dirty="0"/>
              <a:t>Star Method</a:t>
            </a:r>
          </a:p>
        </p:txBody>
      </p:sp>
      <p:pic>
        <p:nvPicPr>
          <p:cNvPr id="5" name="Picture 4">
            <a:extLst>
              <a:ext uri="{FF2B5EF4-FFF2-40B4-BE49-F238E27FC236}">
                <a16:creationId xmlns="" xmlns:a16="http://schemas.microsoft.com/office/drawing/2014/main" id="{87BE4DCB-3057-4163-9E00-D40E59229752}"/>
              </a:ext>
            </a:extLst>
          </p:cNvPr>
          <p:cNvPicPr>
            <a:picLocks noChangeAspect="1"/>
          </p:cNvPicPr>
          <p:nvPr/>
        </p:nvPicPr>
        <p:blipFill>
          <a:blip r:embed="rId2"/>
          <a:stretch>
            <a:fillRect/>
          </a:stretch>
        </p:blipFill>
        <p:spPr>
          <a:xfrm>
            <a:off x="1219200" y="1447800"/>
            <a:ext cx="2664296" cy="4030169"/>
          </a:xfrm>
          <a:prstGeom prst="rect">
            <a:avLst/>
          </a:prstGeom>
        </p:spPr>
      </p:pic>
    </p:spTree>
    <p:extLst>
      <p:ext uri="{BB962C8B-B14F-4D97-AF65-F5344CB8AC3E}">
        <p14:creationId xmlns="" xmlns:p14="http://schemas.microsoft.com/office/powerpoint/2010/main" val="3251237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E73B0D-03BF-4105-824B-54D57B95D760}"/>
              </a:ext>
            </a:extLst>
          </p:cNvPr>
          <p:cNvSpPr>
            <a:spLocks noGrp="1"/>
          </p:cNvSpPr>
          <p:nvPr>
            <p:ph type="title"/>
          </p:nvPr>
        </p:nvSpPr>
        <p:spPr>
          <a:xfrm>
            <a:off x="990600" y="304800"/>
            <a:ext cx="7200900" cy="579439"/>
          </a:xfrm>
        </p:spPr>
        <p:txBody>
          <a:bodyPr/>
          <a:lstStyle/>
          <a:p>
            <a:r>
              <a:rPr lang="en-MY" dirty="0"/>
              <a:t>HR Planning</a:t>
            </a:r>
          </a:p>
        </p:txBody>
      </p:sp>
      <p:sp>
        <p:nvSpPr>
          <p:cNvPr id="3" name="Content Placeholder 2">
            <a:extLst>
              <a:ext uri="{FF2B5EF4-FFF2-40B4-BE49-F238E27FC236}">
                <a16:creationId xmlns="" xmlns:a16="http://schemas.microsoft.com/office/drawing/2014/main" id="{A344F9A8-E7A8-4DF6-BA3F-14EBDFD951DB}"/>
              </a:ext>
            </a:extLst>
          </p:cNvPr>
          <p:cNvSpPr>
            <a:spLocks noGrp="1"/>
          </p:cNvSpPr>
          <p:nvPr>
            <p:ph idx="1"/>
          </p:nvPr>
        </p:nvSpPr>
        <p:spPr/>
        <p:txBody>
          <a:bodyPr>
            <a:normAutofit/>
          </a:bodyPr>
          <a:lstStyle/>
          <a:p>
            <a:r>
              <a:rPr lang="en-MY" sz="2400" dirty="0"/>
              <a:t>Forecasting HR requirements</a:t>
            </a:r>
          </a:p>
          <a:p>
            <a:pPr lvl="1"/>
            <a:r>
              <a:rPr lang="en-MY" sz="2400" dirty="0"/>
              <a:t>Judgemental</a:t>
            </a:r>
          </a:p>
          <a:p>
            <a:pPr lvl="1"/>
            <a:r>
              <a:rPr lang="en-MY" sz="2400" dirty="0"/>
              <a:t>Delphi Technique</a:t>
            </a:r>
          </a:p>
          <a:p>
            <a:pPr lvl="1"/>
            <a:r>
              <a:rPr lang="en-MY" sz="2400" dirty="0"/>
              <a:t>Normal Group Technique</a:t>
            </a:r>
          </a:p>
        </p:txBody>
      </p:sp>
    </p:spTree>
    <p:extLst>
      <p:ext uri="{BB962C8B-B14F-4D97-AF65-F5344CB8AC3E}">
        <p14:creationId xmlns="" xmlns:p14="http://schemas.microsoft.com/office/powerpoint/2010/main" val="2341944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D3F422-EB5B-40A5-946E-E147330D3F0B}"/>
              </a:ext>
            </a:extLst>
          </p:cNvPr>
          <p:cNvSpPr>
            <a:spLocks noGrp="1"/>
          </p:cNvSpPr>
          <p:nvPr>
            <p:ph type="title"/>
          </p:nvPr>
        </p:nvSpPr>
        <p:spPr>
          <a:xfrm>
            <a:off x="838200" y="304800"/>
            <a:ext cx="7200900" cy="579439"/>
          </a:xfrm>
        </p:spPr>
        <p:txBody>
          <a:bodyPr/>
          <a:lstStyle/>
          <a:p>
            <a:r>
              <a:rPr lang="en-MY" dirty="0"/>
              <a:t>Judgement Forecasting</a:t>
            </a:r>
          </a:p>
        </p:txBody>
      </p:sp>
      <p:sp>
        <p:nvSpPr>
          <p:cNvPr id="3" name="Content Placeholder 2">
            <a:extLst>
              <a:ext uri="{FF2B5EF4-FFF2-40B4-BE49-F238E27FC236}">
                <a16:creationId xmlns="" xmlns:a16="http://schemas.microsoft.com/office/drawing/2014/main" id="{FC1D99DD-88DA-4D02-8B6F-3E4590126206}"/>
              </a:ext>
            </a:extLst>
          </p:cNvPr>
          <p:cNvSpPr>
            <a:spLocks noGrp="1"/>
          </p:cNvSpPr>
          <p:nvPr>
            <p:ph idx="1"/>
          </p:nvPr>
        </p:nvSpPr>
        <p:spPr/>
        <p:txBody>
          <a:bodyPr>
            <a:normAutofit/>
          </a:bodyPr>
          <a:lstStyle/>
          <a:p>
            <a:r>
              <a:rPr lang="en-MY" sz="2400" dirty="0"/>
              <a:t>Opinion by an expert about the future</a:t>
            </a:r>
          </a:p>
          <a:p>
            <a:endParaRPr lang="en-MY" sz="2400" dirty="0"/>
          </a:p>
          <a:p>
            <a:r>
              <a:rPr lang="en-MY" sz="2400" dirty="0"/>
              <a:t>Very common way to predict the future</a:t>
            </a:r>
          </a:p>
          <a:p>
            <a:endParaRPr lang="en-MY" sz="2400" dirty="0"/>
          </a:p>
          <a:p>
            <a:r>
              <a:rPr lang="en-MY" sz="2400" dirty="0"/>
              <a:t>It is a educated guess</a:t>
            </a:r>
          </a:p>
        </p:txBody>
      </p:sp>
    </p:spTree>
    <p:extLst>
      <p:ext uri="{BB962C8B-B14F-4D97-AF65-F5344CB8AC3E}">
        <p14:creationId xmlns="" xmlns:p14="http://schemas.microsoft.com/office/powerpoint/2010/main" val="2263039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37233E-2B35-44F0-8EC1-D75FDBFE316B}"/>
              </a:ext>
            </a:extLst>
          </p:cNvPr>
          <p:cNvSpPr>
            <a:spLocks noGrp="1"/>
          </p:cNvSpPr>
          <p:nvPr>
            <p:ph type="title"/>
          </p:nvPr>
        </p:nvSpPr>
        <p:spPr>
          <a:xfrm>
            <a:off x="914400" y="228600"/>
            <a:ext cx="7200900" cy="503239"/>
          </a:xfrm>
        </p:spPr>
        <p:txBody>
          <a:bodyPr/>
          <a:lstStyle/>
          <a:p>
            <a:r>
              <a:rPr lang="en-MY" dirty="0"/>
              <a:t>Delphi Forecasting </a:t>
            </a:r>
          </a:p>
        </p:txBody>
      </p:sp>
      <p:sp>
        <p:nvSpPr>
          <p:cNvPr id="3" name="Content Placeholder 2">
            <a:extLst>
              <a:ext uri="{FF2B5EF4-FFF2-40B4-BE49-F238E27FC236}">
                <a16:creationId xmlns="" xmlns:a16="http://schemas.microsoft.com/office/drawing/2014/main" id="{E294A686-5926-4BBC-8778-8A41031F833A}"/>
              </a:ext>
            </a:extLst>
          </p:cNvPr>
          <p:cNvSpPr>
            <a:spLocks noGrp="1"/>
          </p:cNvSpPr>
          <p:nvPr>
            <p:ph idx="1"/>
          </p:nvPr>
        </p:nvSpPr>
        <p:spPr/>
        <p:txBody>
          <a:bodyPr>
            <a:normAutofit/>
          </a:bodyPr>
          <a:lstStyle/>
          <a:p>
            <a:r>
              <a:rPr lang="en-MY" sz="2400" dirty="0"/>
              <a:t>Panel of experts</a:t>
            </a:r>
          </a:p>
          <a:p>
            <a:r>
              <a:rPr lang="en-MY" sz="2400" dirty="0"/>
              <a:t>Ask the experts to apply judgemental forecasting</a:t>
            </a:r>
          </a:p>
          <a:p>
            <a:r>
              <a:rPr lang="en-MY" sz="2400" dirty="0"/>
              <a:t>Ask the predictions</a:t>
            </a:r>
          </a:p>
          <a:p>
            <a:r>
              <a:rPr lang="en-MY" sz="2400" dirty="0"/>
              <a:t>Get more information on what they agree the most</a:t>
            </a:r>
          </a:p>
        </p:txBody>
      </p:sp>
    </p:spTree>
    <p:extLst>
      <p:ext uri="{BB962C8B-B14F-4D97-AF65-F5344CB8AC3E}">
        <p14:creationId xmlns="" xmlns:p14="http://schemas.microsoft.com/office/powerpoint/2010/main" val="1230148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9C5EB9-9BED-4D13-B208-670944BB8055}"/>
              </a:ext>
            </a:extLst>
          </p:cNvPr>
          <p:cNvSpPr>
            <a:spLocks noGrp="1"/>
          </p:cNvSpPr>
          <p:nvPr>
            <p:ph type="title"/>
          </p:nvPr>
        </p:nvSpPr>
        <p:spPr>
          <a:xfrm>
            <a:off x="762000" y="381000"/>
            <a:ext cx="7200900" cy="579439"/>
          </a:xfrm>
        </p:spPr>
        <p:txBody>
          <a:bodyPr/>
          <a:lstStyle/>
          <a:p>
            <a:r>
              <a:rPr lang="en-MY" dirty="0"/>
              <a:t>Nominal Group Technique</a:t>
            </a:r>
          </a:p>
        </p:txBody>
      </p:sp>
      <p:sp>
        <p:nvSpPr>
          <p:cNvPr id="3" name="Content Placeholder 2">
            <a:extLst>
              <a:ext uri="{FF2B5EF4-FFF2-40B4-BE49-F238E27FC236}">
                <a16:creationId xmlns="" xmlns:a16="http://schemas.microsoft.com/office/drawing/2014/main" id="{D9FC0007-D2F7-41BE-9BBD-F41E381CB995}"/>
              </a:ext>
            </a:extLst>
          </p:cNvPr>
          <p:cNvSpPr>
            <a:spLocks noGrp="1"/>
          </p:cNvSpPr>
          <p:nvPr>
            <p:ph idx="1"/>
          </p:nvPr>
        </p:nvSpPr>
        <p:spPr/>
        <p:txBody>
          <a:bodyPr>
            <a:normAutofit/>
          </a:bodyPr>
          <a:lstStyle/>
          <a:p>
            <a:pPr marL="0" indent="0">
              <a:buNone/>
            </a:pPr>
            <a:r>
              <a:rPr lang="en-MY" sz="2400"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sz="2400" dirty="0"/>
          </a:p>
          <a:p>
            <a:pPr marL="0" indent="0">
              <a:buNone/>
            </a:pPr>
            <a:r>
              <a:rPr lang="en-MY" sz="2400" dirty="0"/>
              <a:t>Brainstorming or Group Thinking</a:t>
            </a:r>
          </a:p>
        </p:txBody>
      </p:sp>
    </p:spTree>
    <p:extLst>
      <p:ext uri="{BB962C8B-B14F-4D97-AF65-F5344CB8AC3E}">
        <p14:creationId xmlns="" xmlns:p14="http://schemas.microsoft.com/office/powerpoint/2010/main" val="28139984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BB1C3C-4979-4132-A6FD-ECE168C24273}"/>
              </a:ext>
            </a:extLst>
          </p:cNvPr>
          <p:cNvSpPr>
            <a:spLocks noGrp="1"/>
          </p:cNvSpPr>
          <p:nvPr>
            <p:ph type="title"/>
          </p:nvPr>
        </p:nvSpPr>
        <p:spPr>
          <a:xfrm>
            <a:off x="762000" y="2286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971A1E09-1F4C-423F-92F6-DC56E84ED02B}"/>
              </a:ext>
            </a:extLst>
          </p:cNvPr>
          <p:cNvSpPr>
            <a:spLocks noGrp="1"/>
          </p:cNvSpPr>
          <p:nvPr>
            <p:ph idx="1"/>
          </p:nvPr>
        </p:nvSpPr>
        <p:spPr>
          <a:xfrm>
            <a:off x="685800" y="1143000"/>
            <a:ext cx="7486650" cy="4648201"/>
          </a:xfrm>
        </p:spPr>
        <p:txBody>
          <a:bodyPr>
            <a:normAutofit/>
          </a:bodyPr>
          <a:lstStyle/>
          <a:p>
            <a:pPr marL="0" indent="0" algn="l">
              <a:buNone/>
            </a:pPr>
            <a:r>
              <a:rPr lang="en-MY" sz="2400" dirty="0"/>
              <a:t>This nonmathematical forecasting technique brings the participants together to share and discuss their ideas about the forecast. The ideas are then ranked based on the groups input. What technique is discussed?</a:t>
            </a:r>
            <a:br>
              <a:rPr lang="en-MY" sz="2400" dirty="0"/>
            </a:br>
            <a:endParaRPr lang="en-MY" sz="2400" dirty="0"/>
          </a:p>
          <a:p>
            <a:pPr marL="0" indent="0" algn="l">
              <a:buNone/>
            </a:pPr>
            <a:r>
              <a:rPr lang="en-MY" sz="2400" dirty="0"/>
              <a:t>A. Management forecasts</a:t>
            </a:r>
          </a:p>
          <a:p>
            <a:pPr marL="0" indent="0" algn="l">
              <a:buNone/>
            </a:pPr>
            <a:r>
              <a:rPr lang="en-MY" sz="2400" dirty="0"/>
              <a:t>B. Delphi technique</a:t>
            </a:r>
          </a:p>
          <a:p>
            <a:pPr marL="0" indent="0" algn="l">
              <a:buNone/>
            </a:pPr>
            <a:r>
              <a:rPr lang="en-MY" sz="2400" dirty="0"/>
              <a:t>C. Nominal group technique</a:t>
            </a:r>
          </a:p>
          <a:p>
            <a:pPr marL="0" indent="0" algn="l">
              <a:buNone/>
            </a:pPr>
            <a:r>
              <a:rPr lang="en-MY" sz="2400" dirty="0"/>
              <a:t>D. Brainstorming</a:t>
            </a:r>
          </a:p>
          <a:p>
            <a:pPr marL="0" indent="0">
              <a:buNone/>
            </a:pPr>
            <a:endParaRPr lang="en-MY" dirty="0"/>
          </a:p>
        </p:txBody>
      </p:sp>
    </p:spTree>
    <p:extLst>
      <p:ext uri="{BB962C8B-B14F-4D97-AF65-F5344CB8AC3E}">
        <p14:creationId xmlns="" xmlns:p14="http://schemas.microsoft.com/office/powerpoint/2010/main" val="7033921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B350DC-2C6A-4025-8572-BCEE1BE68912}"/>
              </a:ext>
            </a:extLst>
          </p:cNvPr>
          <p:cNvSpPr>
            <a:spLocks noGrp="1"/>
          </p:cNvSpPr>
          <p:nvPr>
            <p:ph type="title"/>
          </p:nvPr>
        </p:nvSpPr>
        <p:spPr>
          <a:xfrm>
            <a:off x="762000" y="304800"/>
            <a:ext cx="7200900" cy="503239"/>
          </a:xfrm>
        </p:spPr>
        <p:txBody>
          <a:bodyPr/>
          <a:lstStyle/>
          <a:p>
            <a:r>
              <a:rPr lang="en-MY" dirty="0"/>
              <a:t>Answer</a:t>
            </a:r>
          </a:p>
        </p:txBody>
      </p:sp>
      <p:sp>
        <p:nvSpPr>
          <p:cNvPr id="3" name="Content Placeholder 2">
            <a:extLst>
              <a:ext uri="{FF2B5EF4-FFF2-40B4-BE49-F238E27FC236}">
                <a16:creationId xmlns="" xmlns:a16="http://schemas.microsoft.com/office/drawing/2014/main" id="{7FE1328F-750A-4CBB-83AE-4E4CE7C93DFD}"/>
              </a:ext>
            </a:extLst>
          </p:cNvPr>
          <p:cNvSpPr>
            <a:spLocks noGrp="1"/>
          </p:cNvSpPr>
          <p:nvPr>
            <p:ph idx="1"/>
          </p:nvPr>
        </p:nvSpPr>
        <p:spPr>
          <a:xfrm>
            <a:off x="762000" y="1219200"/>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1278720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9FB4FC8-F919-4E4B-B366-10EF8408026D}"/>
              </a:ext>
            </a:extLst>
          </p:cNvPr>
          <p:cNvSpPr>
            <a:spLocks noGrp="1"/>
          </p:cNvSpPr>
          <p:nvPr>
            <p:ph idx="1"/>
          </p:nvPr>
        </p:nvSpPr>
        <p:spPr/>
        <p:txBody>
          <a:bodyPr/>
          <a:lstStyle/>
          <a:p>
            <a:pPr marL="0" indent="0" algn="ctr">
              <a:buNone/>
            </a:pPr>
            <a:endParaRPr lang="en-MY" dirty="0"/>
          </a:p>
          <a:p>
            <a:pPr marL="0" indent="0" algn="ctr">
              <a:buNone/>
            </a:pPr>
            <a:endParaRPr lang="en-MY" dirty="0"/>
          </a:p>
          <a:p>
            <a:pPr marL="0" indent="0" algn="ctr">
              <a:buNone/>
            </a:pPr>
            <a:endParaRPr lang="en-MY" dirty="0"/>
          </a:p>
          <a:p>
            <a:pPr marL="0" indent="0" algn="ctr">
              <a:buNone/>
            </a:pPr>
            <a:r>
              <a:rPr lang="en-MY" sz="4400" dirty="0"/>
              <a:t>SITUATIONAL BASED QUESTIONS</a:t>
            </a:r>
          </a:p>
        </p:txBody>
      </p:sp>
    </p:spTree>
    <p:extLst>
      <p:ext uri="{BB962C8B-B14F-4D97-AF65-F5344CB8AC3E}">
        <p14:creationId xmlns="" xmlns:p14="http://schemas.microsoft.com/office/powerpoint/2010/main" val="30706351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1143000" y="304800"/>
            <a:ext cx="7200900" cy="57943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38200" y="1219200"/>
            <a:ext cx="7334250" cy="4572001"/>
          </a:xfrm>
        </p:spPr>
        <p:txBody>
          <a:bodyPr>
            <a:normAutofit/>
          </a:bodyPr>
          <a:lstStyle/>
          <a:p>
            <a:r>
              <a:rPr lang="en-MY" sz="24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400" dirty="0"/>
              <a:t>Performance Support</a:t>
            </a:r>
          </a:p>
          <a:p>
            <a:r>
              <a:rPr lang="en-MY" sz="2400" dirty="0"/>
              <a:t>Ethics Officer/Ombudsman</a:t>
            </a:r>
          </a:p>
          <a:p>
            <a:r>
              <a:rPr lang="en-MY" sz="2400" dirty="0"/>
              <a:t>Communication Officer</a:t>
            </a:r>
          </a:p>
          <a:p>
            <a:r>
              <a:rPr lang="en-MY" sz="2400" dirty="0"/>
              <a:t>“Keeper of the files”</a:t>
            </a:r>
          </a:p>
        </p:txBody>
      </p:sp>
    </p:spTree>
    <p:extLst>
      <p:ext uri="{BB962C8B-B14F-4D97-AF65-F5344CB8AC3E}">
        <p14:creationId xmlns="" xmlns:p14="http://schemas.microsoft.com/office/powerpoint/2010/main" val="14095521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1219200" y="304800"/>
            <a:ext cx="7200900" cy="655639"/>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838200" y="1447800"/>
            <a:ext cx="7200900" cy="3809999"/>
          </a:xfrm>
        </p:spPr>
        <p:txBody>
          <a:bodyPr>
            <a:normAutofit/>
          </a:bodyPr>
          <a:lstStyle/>
          <a:p>
            <a:pPr marL="0" indent="0">
              <a:buNone/>
            </a:pPr>
            <a:endParaRPr lang="en-MY" sz="2400" dirty="0"/>
          </a:p>
          <a:p>
            <a:pPr marL="0" indent="0">
              <a:buNone/>
            </a:pPr>
            <a:r>
              <a:rPr lang="en-MY" sz="2400" dirty="0"/>
              <a:t>HR gives advice about  :</a:t>
            </a:r>
          </a:p>
          <a:p>
            <a:pPr marL="0" indent="0">
              <a:buNone/>
            </a:pPr>
            <a:endParaRPr lang="en-MY" sz="24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914400" y="228600"/>
            <a:ext cx="7200900" cy="427039"/>
          </a:xfrm>
        </p:spPr>
        <p:txBody>
          <a:bodyPr>
            <a:noAutofit/>
          </a:bodyPr>
          <a:lstStyle/>
          <a:p>
            <a:r>
              <a:rPr lang="en-MY" sz="2800"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762000" y="1143000"/>
            <a:ext cx="7696200" cy="4495800"/>
          </a:xfrm>
        </p:spPr>
        <p:txBody>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lstStyle/>
          <a:p>
            <a:endParaRPr lang="en-MY"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1066800" y="304800"/>
            <a:ext cx="7200900" cy="503239"/>
          </a:xfrm>
        </p:spPr>
        <p:txBody>
          <a:bodyPr>
            <a:normAutofit/>
          </a:bodyPr>
          <a:lstStyle/>
          <a:p>
            <a:r>
              <a:rPr lang="en-MY" sz="2800"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38200" y="1219200"/>
            <a:ext cx="7620000" cy="4572000"/>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377825-7DFC-4553-BC41-16CDB1BBC89D}"/>
              </a:ext>
            </a:extLst>
          </p:cNvPr>
          <p:cNvSpPr>
            <a:spLocks noGrp="1"/>
          </p:cNvSpPr>
          <p:nvPr>
            <p:ph type="title"/>
          </p:nvPr>
        </p:nvSpPr>
        <p:spPr/>
        <p:txBody>
          <a:bodyPr/>
          <a:lstStyle/>
          <a:p>
            <a:r>
              <a:rPr lang="en-MY"/>
              <a:t>Question #</a:t>
            </a:r>
          </a:p>
        </p:txBody>
      </p:sp>
      <p:sp>
        <p:nvSpPr>
          <p:cNvPr id="3" name="Content Placeholder 2">
            <a:extLst>
              <a:ext uri="{FF2B5EF4-FFF2-40B4-BE49-F238E27FC236}">
                <a16:creationId xmlns="" xmlns:a16="http://schemas.microsoft.com/office/drawing/2014/main" id="{154CED06-15D2-4A7E-AB36-C70B3DF17F40}"/>
              </a:ext>
            </a:extLst>
          </p:cNvPr>
          <p:cNvSpPr>
            <a:spLocks noGrp="1"/>
          </p:cNvSpPr>
          <p:nvPr>
            <p:ph idx="1"/>
          </p:nvPr>
        </p:nvSpPr>
        <p:spPr>
          <a:xfrm>
            <a:off x="685800" y="1628800"/>
            <a:ext cx="8278688" cy="4530725"/>
          </a:xfrm>
        </p:spPr>
        <p:txBody>
          <a:bodyPr>
            <a:normAutofit fontScale="92500" lnSpcReduction="10000"/>
          </a:bodyPr>
          <a:lstStyle/>
          <a:p>
            <a:pPr marL="0" indent="0" algn="l">
              <a:buNone/>
            </a:pPr>
            <a:r>
              <a:rPr lang="en-MY" sz="2400" dirty="0"/>
              <a:t>The human resource professional </a:t>
            </a:r>
            <a:r>
              <a:rPr lang="en-MY" sz="2400" dirty="0" err="1"/>
              <a:t>fulfills</a:t>
            </a:r>
            <a:r>
              <a:rPr lang="en-MY" sz="2400" dirty="0"/>
              <a:t> three core roles in any organization. These three roles help propel the company's success. Which of the following statements best describes the roles of an HR professional?</a:t>
            </a:r>
            <a:br>
              <a:rPr lang="en-MY" sz="2400" dirty="0"/>
            </a:br>
            <a:endParaRPr lang="en-MY" sz="2400" dirty="0"/>
          </a:p>
          <a:p>
            <a:pPr marL="0" indent="0" algn="l">
              <a:buNone/>
            </a:pPr>
            <a:r>
              <a:rPr lang="en-MY" sz="2400" dirty="0"/>
              <a:t>A. Human resource professionals </a:t>
            </a:r>
            <a:r>
              <a:rPr lang="en-MY" sz="2400" dirty="0" err="1"/>
              <a:t>fulfill</a:t>
            </a:r>
            <a:r>
              <a:rPr lang="en-MY" sz="2400" dirty="0"/>
              <a:t> strategic, operational, and administrative roles.</a:t>
            </a:r>
          </a:p>
          <a:p>
            <a:pPr marL="0" indent="0" algn="l">
              <a:buNone/>
            </a:pPr>
            <a:r>
              <a:rPr lang="en-MY" sz="2400" dirty="0"/>
              <a:t>B. Human resource professionals </a:t>
            </a:r>
            <a:r>
              <a:rPr lang="en-MY" sz="2400" dirty="0" err="1"/>
              <a:t>fulfill</a:t>
            </a:r>
            <a:r>
              <a:rPr lang="en-MY" sz="2400" dirty="0"/>
              <a:t> legal, operational, and administrative roles.</a:t>
            </a:r>
          </a:p>
          <a:p>
            <a:pPr marL="0" indent="0" algn="l">
              <a:buNone/>
            </a:pPr>
            <a:r>
              <a:rPr lang="en-MY" sz="2400" dirty="0"/>
              <a:t>C. Human resource professionals </a:t>
            </a:r>
            <a:r>
              <a:rPr lang="en-MY" sz="2400" dirty="0" err="1"/>
              <a:t>fulfill</a:t>
            </a:r>
            <a:r>
              <a:rPr lang="en-MY" sz="2400" dirty="0"/>
              <a:t> strategic, operational, and logistical roles.</a:t>
            </a:r>
          </a:p>
          <a:p>
            <a:pPr marL="0" indent="0" algn="l">
              <a:buNone/>
            </a:pPr>
            <a:r>
              <a:rPr lang="en-MY" sz="2400" dirty="0"/>
              <a:t>D. Human resource professionals </a:t>
            </a:r>
            <a:r>
              <a:rPr lang="en-MY" sz="2400" dirty="0" err="1"/>
              <a:t>fulfill</a:t>
            </a:r>
            <a:r>
              <a:rPr lang="en-MY" sz="2400" dirty="0"/>
              <a:t> functional, operational, and logistical roles.</a:t>
            </a:r>
          </a:p>
          <a:p>
            <a:pPr marL="0" indent="0">
              <a:buNone/>
            </a:pPr>
            <a:endParaRPr lang="en-MY" sz="1800" dirty="0"/>
          </a:p>
        </p:txBody>
      </p:sp>
    </p:spTree>
    <p:extLst>
      <p:ext uri="{BB962C8B-B14F-4D97-AF65-F5344CB8AC3E}">
        <p14:creationId xmlns="" xmlns:p14="http://schemas.microsoft.com/office/powerpoint/2010/main" val="1905219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83A9A8-B7C8-4600-AB77-D69B1968EFA3}"/>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DA267D1E-A418-4069-8654-523FE615D1E9}"/>
              </a:ext>
            </a:extLst>
          </p:cNvPr>
          <p:cNvSpPr>
            <a:spLocks noGrp="1"/>
          </p:cNvSpPr>
          <p:nvPr>
            <p:ph idx="1"/>
          </p:nvPr>
        </p:nvSpPr>
        <p:spPr/>
        <p:txBody>
          <a:bodyPr/>
          <a:lstStyle/>
          <a:p>
            <a:r>
              <a:rPr lang="en-MY" dirty="0"/>
              <a:t>Option A</a:t>
            </a:r>
          </a:p>
        </p:txBody>
      </p:sp>
    </p:spTree>
    <p:extLst>
      <p:ext uri="{BB962C8B-B14F-4D97-AF65-F5344CB8AC3E}">
        <p14:creationId xmlns="" xmlns:p14="http://schemas.microsoft.com/office/powerpoint/2010/main" val="12992078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a:xfrm>
            <a:off x="990600" y="228600"/>
            <a:ext cx="7200900" cy="655639"/>
          </a:xfrm>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a:xfrm>
            <a:off x="838200" y="1219200"/>
            <a:ext cx="7334250" cy="4572001"/>
          </a:xfrm>
        </p:spPr>
        <p:txBody>
          <a:bodyPr>
            <a:normAutofit/>
          </a:bodyPr>
          <a:lstStyle/>
          <a:p>
            <a:pPr marL="0" indent="0">
              <a:buNone/>
            </a:pPr>
            <a:r>
              <a:rPr lang="en-MY" sz="2400" dirty="0"/>
              <a:t>It is getting done more with less.</a:t>
            </a:r>
          </a:p>
          <a:p>
            <a:pPr marL="0" indent="0">
              <a:buNone/>
            </a:pPr>
            <a:endParaRPr lang="en-MY" sz="2400" dirty="0"/>
          </a:p>
          <a:p>
            <a:pPr marL="0" indent="0">
              <a:buNone/>
            </a:pPr>
            <a:r>
              <a:rPr lang="en-MY" sz="24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a:xfrm>
            <a:off x="990600" y="228600"/>
            <a:ext cx="7200900" cy="579439"/>
          </a:xfrm>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a:xfrm>
            <a:off x="838200" y="1371600"/>
            <a:ext cx="7200900" cy="3809999"/>
          </a:xfrm>
        </p:spPr>
        <p:txBody>
          <a:bodyPr>
            <a:normAutofit/>
          </a:bodyPr>
          <a:lstStyle/>
          <a:p>
            <a:r>
              <a:rPr lang="en-MY" sz="2400" dirty="0"/>
              <a:t>Communicate our expectations to work</a:t>
            </a:r>
          </a:p>
          <a:p>
            <a:r>
              <a:rPr lang="en-MY" sz="2400" dirty="0"/>
              <a:t>Prepare them with training to do the job</a:t>
            </a:r>
          </a:p>
          <a:p>
            <a:r>
              <a:rPr lang="en-MY" sz="2400" dirty="0"/>
              <a:t>Follow up through – to ensure they are doing what they are told to do.</a:t>
            </a:r>
          </a:p>
          <a:p>
            <a:endParaRPr lang="en-MY" sz="2400" dirty="0"/>
          </a:p>
          <a:p>
            <a:pPr marL="0" indent="0">
              <a:buNone/>
            </a:pPr>
            <a:r>
              <a:rPr lang="en-MY" sz="2400"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990600" y="228600"/>
            <a:ext cx="7200900" cy="57943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762000" y="1447800"/>
            <a:ext cx="7410450" cy="4343401"/>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1066800" y="304800"/>
            <a:ext cx="7200900" cy="503239"/>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90600" y="228600"/>
            <a:ext cx="7200900" cy="57943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90600" y="304800"/>
            <a:ext cx="7200900" cy="503239"/>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3362</TotalTime>
  <Words>3822</Words>
  <Application>Microsoft Office PowerPoint</Application>
  <PresentationFormat>On-screen Show (4:3)</PresentationFormat>
  <Paragraphs>410</Paragraphs>
  <Slides>88</Slides>
  <Notes>0</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Diamond Grid 16x9</vt:lpstr>
      <vt:lpstr>STRATEGIC GLOBAL HUMAN RESOURCE- VI</vt:lpstr>
      <vt:lpstr>Slide 2</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Slide 26</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Slide 39</vt:lpstr>
      <vt:lpstr>HR Cost Benefit Analysis</vt:lpstr>
      <vt:lpstr>HR Cost Benefit Analysis</vt:lpstr>
      <vt:lpstr>Slide 42</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Slide 51</vt:lpstr>
      <vt:lpstr>Alignment of Business Organization and HR Organization</vt:lpstr>
      <vt:lpstr>Alternative HR Structure</vt:lpstr>
      <vt:lpstr>HR Operating Model</vt:lpstr>
      <vt:lpstr>Benefits of HR Shared Service</vt:lpstr>
      <vt:lpstr>Slide 56</vt:lpstr>
      <vt:lpstr>HR Competencies</vt:lpstr>
      <vt:lpstr>2012 HR competency model</vt:lpstr>
      <vt:lpstr>HR Competencies</vt:lpstr>
      <vt:lpstr>Organisation Enablers</vt:lpstr>
      <vt:lpstr>Core Competencies</vt:lpstr>
      <vt:lpstr>Delivery Enablers</vt:lpstr>
      <vt:lpstr>Slide 63</vt:lpstr>
      <vt:lpstr>Star Technique</vt:lpstr>
      <vt:lpstr>Star Method</vt:lpstr>
      <vt:lpstr>Slide 66</vt:lpstr>
      <vt:lpstr>HR Planning</vt:lpstr>
      <vt:lpstr>Judgement Forecasting</vt:lpstr>
      <vt:lpstr>Delphi Forecasting </vt:lpstr>
      <vt:lpstr>Nominal Group Technique</vt:lpstr>
      <vt:lpstr>Question #</vt:lpstr>
      <vt:lpstr>Answer</vt:lpstr>
      <vt:lpstr>Slide 73</vt:lpstr>
      <vt:lpstr>HR Roles</vt:lpstr>
      <vt:lpstr>HR as Advisory role</vt:lpstr>
      <vt:lpstr>Service</vt:lpstr>
      <vt:lpstr>Control</vt:lpstr>
      <vt:lpstr>Modern HR roles</vt:lpstr>
      <vt:lpstr>Question #</vt:lpstr>
      <vt:lpstr>Answer #</vt:lpstr>
      <vt:lpstr>Performance Support</vt:lpstr>
      <vt:lpstr>Performance Management</vt:lpstr>
      <vt:lpstr>Ethics officer /Ombudsman</vt:lpstr>
      <vt:lpstr>Ombudsman</vt:lpstr>
      <vt:lpstr>Compliance Officer</vt:lpstr>
      <vt:lpstr>Communications</vt:lpstr>
      <vt:lpstr>Goal of HR</vt:lpstr>
      <vt:lpstr>Slide 88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159</cp:revision>
  <cp:lastPrinted>1601-01-01T00:00:00Z</cp:lastPrinted>
  <dcterms:created xsi:type="dcterms:W3CDTF">2020-07-09T15:12:46Z</dcterms:created>
  <dcterms:modified xsi:type="dcterms:W3CDTF">2022-08-28T10:50:49Z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