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498" r:id="rId3"/>
    <p:sldId id="505" r:id="rId4"/>
    <p:sldId id="506" r:id="rId5"/>
    <p:sldId id="507" r:id="rId6"/>
    <p:sldId id="515" r:id="rId7"/>
    <p:sldId id="516" r:id="rId8"/>
    <p:sldId id="523" r:id="rId9"/>
    <p:sldId id="508" r:id="rId10"/>
    <p:sldId id="509" r:id="rId11"/>
    <p:sldId id="514" r:id="rId12"/>
    <p:sldId id="510" r:id="rId13"/>
    <p:sldId id="511" r:id="rId14"/>
    <p:sldId id="517" r:id="rId15"/>
    <p:sldId id="478" r:id="rId16"/>
    <p:sldId id="479" r:id="rId17"/>
    <p:sldId id="480" r:id="rId18"/>
    <p:sldId id="481" r:id="rId19"/>
    <p:sldId id="504" r:id="rId20"/>
    <p:sldId id="512" r:id="rId21"/>
    <p:sldId id="513" r:id="rId22"/>
    <p:sldId id="522" r:id="rId23"/>
    <p:sldId id="315" r:id="rId24"/>
    <p:sldId id="316" r:id="rId25"/>
    <p:sldId id="317" r:id="rId26"/>
    <p:sldId id="318" r:id="rId27"/>
    <p:sldId id="319" r:id="rId28"/>
    <p:sldId id="320" r:id="rId29"/>
    <p:sldId id="518" r:id="rId30"/>
    <p:sldId id="519" r:id="rId31"/>
    <p:sldId id="524" r:id="rId32"/>
    <p:sldId id="520" r:id="rId33"/>
    <p:sldId id="521" r:id="rId34"/>
    <p:sldId id="527" r:id="rId35"/>
    <p:sldId id="525" r:id="rId36"/>
    <p:sldId id="526" r:id="rId37"/>
    <p:sldId id="528" r:id="rId38"/>
    <p:sldId id="538" r:id="rId39"/>
    <p:sldId id="539" r:id="rId40"/>
    <p:sldId id="540" r:id="rId41"/>
    <p:sldId id="541" r:id="rId42"/>
    <p:sldId id="529" r:id="rId43"/>
    <p:sldId id="530" r:id="rId44"/>
    <p:sldId id="531" r:id="rId45"/>
    <p:sldId id="532" r:id="rId46"/>
    <p:sldId id="533" r:id="rId47"/>
    <p:sldId id="534" r:id="rId48"/>
    <p:sldId id="535" r:id="rId49"/>
    <p:sldId id="536" r:id="rId50"/>
    <p:sldId id="537" r:id="rId51"/>
    <p:sldId id="296"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Roles and Responsibilities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2C5E4524-DA1E-43A7-8DBC-E481591184C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CA109C67-0C42-4E42-824B-FC5C2DFB8ADE}" type="parTrans" cxnId="{FF73D073-4241-4159-A5E9-BF217696E0F1}">
      <dgm:prSet/>
      <dgm:spPr/>
      <dgm:t>
        <a:bodyPr/>
        <a:lstStyle/>
        <a:p>
          <a:endParaRPr lang="en-MY"/>
        </a:p>
      </dgm:t>
    </dgm:pt>
    <dgm:pt modelId="{04EC1C1C-3419-4900-B5E2-34A23CD478CA}" type="sibTrans" cxnId="{FF73D073-4241-4159-A5E9-BF217696E0F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5">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5">
        <dgm:presLayoutVars>
          <dgm:chMax val="0"/>
          <dgm:bulletEnabled val="1"/>
        </dgm:presLayoutVars>
      </dgm:prSet>
      <dgm:spPr>
        <a:xfrm>
          <a:off x="0" y="2216339"/>
          <a:ext cx="7906072" cy="636480"/>
        </a:xfrm>
        <a:prstGeom prst="roundRect">
          <a:avLst/>
        </a:prstGeom>
      </dgm:spPr>
    </dgm:pt>
    <dgm:pt modelId="{C963310E-AFF8-4D44-8B53-49FC2F259337}" type="pres">
      <dgm:prSet presAssocID="{12AF2AE0-44CE-4A8D-8B99-DDD2BAACD548}" presName="spacer" presStyleCnt="0"/>
      <dgm:spPr/>
    </dgm:pt>
    <dgm:pt modelId="{D33035A1-41FF-44EE-9069-29C9FCEA79AC}" type="pres">
      <dgm:prSet presAssocID="{2C5E4524-DA1E-43A7-8DBC-E481591184CC}" presName="parentText" presStyleLbl="node1" presStyleIdx="4" presStyleCnt="5">
        <dgm:presLayoutVars>
          <dgm:chMax val="0"/>
          <dgm:bulletEnabled val="1"/>
        </dgm:presLayoutVars>
      </dgm:prSet>
      <dgm:spPr/>
    </dgm:pt>
  </dgm:ptLst>
  <dgm:cxnLst>
    <dgm:cxn modelId="{334ED600-0F86-490A-B203-C7D9172B5BA8}" srcId="{703D4D02-5513-427D-B6E9-B2E187EE0C3A}" destId="{C3F47E38-73FB-465A-A3BB-80A263C6146E}" srcOrd="3" destOrd="0" parTransId="{82CF6716-7E88-4600-9231-B7A30D6898EA}" sibTransId="{12AF2AE0-44CE-4A8D-8B99-DDD2BAACD548}"/>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F73D073-4241-4159-A5E9-BF217696E0F1}" srcId="{703D4D02-5513-427D-B6E9-B2E187EE0C3A}" destId="{2C5E4524-DA1E-43A7-8DBC-E481591184CC}" srcOrd="4" destOrd="0" parTransId="{CA109C67-0C42-4E42-824B-FC5C2DFB8ADE}" sibTransId="{04EC1C1C-3419-4900-B5E2-34A23CD478CA}"/>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2C6C85DB-993A-4B99-9267-D0785389906E}" type="presOf" srcId="{2C5E4524-DA1E-43A7-8DBC-E481591184CC}" destId="{D33035A1-41FF-44EE-9069-29C9FCEA79A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BF22A436-1D97-48D9-9EF3-312AB1802298}" type="presParOf" srcId="{CC8763B3-4621-4666-B669-3C5BA2A30DBE}" destId="{C963310E-AFF8-4D44-8B53-49FC2F259337}" srcOrd="7" destOrd="0" presId="urn:microsoft.com/office/officeart/2005/8/layout/vList2"/>
    <dgm:cxn modelId="{D060F3D6-9DF2-46F8-B469-E47B15DDBCF7}" type="presParOf" srcId="{CC8763B3-4621-4666-B669-3C5BA2A30DBE}" destId="{D33035A1-41FF-44EE-9069-29C9FCEA79A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0D693035-E2B8-4715-8386-800EA18150F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35E714D4-A502-4BCE-9143-BC8AD8752BF5}" type="parTrans" cxnId="{27549158-26AA-420F-8274-620D708686C9}">
      <dgm:prSet/>
      <dgm:spPr/>
    </dgm:pt>
    <dgm:pt modelId="{0BA211C8-C0A0-4E35-B4D5-7C1667A52718}" type="sibTrans" cxnId="{27549158-26AA-420F-8274-620D708686C9}">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5">
        <dgm:presLayoutVars>
          <dgm:chMax val="0"/>
          <dgm:bulletEnabled val="1"/>
        </dgm:presLayoutVars>
      </dgm:prSet>
      <dgm:spPr>
        <a:xfrm>
          <a:off x="0" y="1699"/>
          <a:ext cx="6984776" cy="104832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5" custLinFactNeighborY="40141">
        <dgm:presLayoutVars>
          <dgm:chMax val="0"/>
          <dgm:bulletEnabled val="1"/>
        </dgm:presLayoutVars>
      </dgm:prSet>
      <dgm:spPr>
        <a:xfrm>
          <a:off x="0" y="1276041"/>
          <a:ext cx="6984776" cy="104832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5" custLinFactNeighborX="-187" custLinFactNeighborY="29228">
        <dgm:presLayoutVars>
          <dgm:chMax val="0"/>
          <dgm:bulletEnabled val="1"/>
        </dgm:presLayoutVars>
      </dgm:prSet>
      <dgm:spPr>
        <a:xfrm>
          <a:off x="0" y="2468038"/>
          <a:ext cx="6984776" cy="104832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5">
        <dgm:presLayoutVars>
          <dgm:chMax val="0"/>
          <dgm:bulletEnabled val="1"/>
        </dgm:presLayoutVars>
      </dgm:prSet>
      <dgm:spPr>
        <a:xfrm>
          <a:off x="0" y="2216339"/>
          <a:ext cx="7906072" cy="636480"/>
        </a:xfrm>
        <a:prstGeom prst="roundRect">
          <a:avLst/>
        </a:prstGeom>
      </dgm:spPr>
    </dgm:pt>
    <dgm:pt modelId="{C151DA55-FE74-47D8-B8C0-6A531AD39ADF}" type="pres">
      <dgm:prSet presAssocID="{12AF2AE0-44CE-4A8D-8B99-DDD2BAACD548}" presName="spacer" presStyleCnt="0"/>
      <dgm:spPr/>
    </dgm:pt>
    <dgm:pt modelId="{8439CD17-771B-4AD9-B485-9023E3DA4449}" type="pres">
      <dgm:prSet presAssocID="{0D693035-E2B8-4715-8386-800EA18150F3}" presName="parentText" presStyleLbl="node1" presStyleIdx="4" presStyleCnt="5">
        <dgm:presLayoutVars>
          <dgm:chMax val="0"/>
          <dgm:bulletEnabled val="1"/>
        </dgm:presLayoutVars>
      </dgm:prSet>
      <dgm:spPr/>
    </dgm:pt>
  </dgm:ptLst>
  <dgm:cxnLst>
    <dgm:cxn modelId="{334ED600-0F86-490A-B203-C7D9172B5BA8}" srcId="{703D4D02-5513-427D-B6E9-B2E187EE0C3A}" destId="{C3F47E38-73FB-465A-A3BB-80A263C6146E}" srcOrd="3" destOrd="0" parTransId="{82CF6716-7E88-4600-9231-B7A30D6898EA}" sibTransId="{12AF2AE0-44CE-4A8D-8B99-DDD2BAACD548}"/>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27549158-26AA-420F-8274-620D708686C9}" srcId="{703D4D02-5513-427D-B6E9-B2E187EE0C3A}" destId="{0D693035-E2B8-4715-8386-800EA18150F3}" srcOrd="4" destOrd="0" parTransId="{35E714D4-A502-4BCE-9143-BC8AD8752BF5}" sibTransId="{0BA211C8-C0A0-4E35-B4D5-7C1667A52718}"/>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AD02B96-3EB2-49D5-B8A9-7B613AFF5652}" type="presOf" srcId="{0D693035-E2B8-4715-8386-800EA18150F3}" destId="{8439CD17-771B-4AD9-B485-9023E3DA444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B940BFB1-62C4-4304-A480-8CE4CF141663}" type="presParOf" srcId="{CC8763B3-4621-4666-B669-3C5BA2A30DBE}" destId="{C151DA55-FE74-47D8-B8C0-6A531AD39ADF}" srcOrd="7" destOrd="0" presId="urn:microsoft.com/office/officeart/2005/8/layout/vList2"/>
    <dgm:cxn modelId="{A59A7219-4438-4D4A-89F4-B938A9B564CB}" type="presParOf" srcId="{CC8763B3-4621-4666-B669-3C5BA2A30DBE}" destId="{8439CD17-771B-4AD9-B485-9023E3DA444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Outsourcing Process</a:t>
          </a:r>
          <a:endParaRPr lang="en-MY" sz="2700" kern="1200" dirty="0">
            <a:solidFill>
              <a:srgbClr val="CCCC99">
                <a:lumMod val="20000"/>
                <a:lumOff val="80000"/>
              </a:srgbClr>
            </a:solidFill>
            <a:latin typeface="Arial"/>
            <a:ea typeface="+mn-ea"/>
            <a:cs typeface="+mn-cs"/>
          </a:endParaRP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3DA93E30-134C-4F7E-8BDC-6A0FA0D64C4D}">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7E788A36-8DCE-4823-B007-2FC27C411DFC}" type="parTrans" cxnId="{8DD21076-D455-4F82-94D1-935E19987A9C}">
      <dgm:prSet/>
      <dgm:spPr/>
    </dgm:pt>
    <dgm:pt modelId="{8E81A3F2-3F6A-4899-90FC-6661DAA88763}" type="sibTrans" cxnId="{8DD21076-D455-4F82-94D1-935E19987A9C}">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5">
        <dgm:presLayoutVars>
          <dgm:chMax val="0"/>
          <dgm:bulletEnabled val="1"/>
        </dgm:presLayoutVars>
      </dgm:prSet>
      <dgm:spPr>
        <a:xfrm>
          <a:off x="0" y="1699"/>
          <a:ext cx="6984776" cy="104832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5" custLinFactNeighborY="40142">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5" custLinFactNeighborX="-187" custLinFactNeighborY="29228">
        <dgm:presLayoutVars>
          <dgm:chMax val="0"/>
          <dgm:bulletEnabled val="1"/>
        </dgm:presLayoutVars>
      </dgm:prSet>
      <dgm:spPr>
        <a:xfrm>
          <a:off x="0" y="2468038"/>
          <a:ext cx="6984776" cy="104832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5">
        <dgm:presLayoutVars>
          <dgm:chMax val="0"/>
          <dgm:bulletEnabled val="1"/>
        </dgm:presLayoutVars>
      </dgm:prSet>
      <dgm:spPr>
        <a:xfrm>
          <a:off x="0" y="2216339"/>
          <a:ext cx="7906072" cy="636480"/>
        </a:xfrm>
        <a:prstGeom prst="roundRect">
          <a:avLst/>
        </a:prstGeom>
      </dgm:spPr>
    </dgm:pt>
    <dgm:pt modelId="{B591D4F6-9A5D-4DE7-96D8-773EEA40772B}" type="pres">
      <dgm:prSet presAssocID="{12AF2AE0-44CE-4A8D-8B99-DDD2BAACD548}" presName="spacer" presStyleCnt="0"/>
      <dgm:spPr/>
    </dgm:pt>
    <dgm:pt modelId="{22B0F43E-66D0-4ABA-AAE4-F47316D1883F}" type="pres">
      <dgm:prSet presAssocID="{3DA93E30-134C-4F7E-8BDC-6A0FA0D64C4D}" presName="parentText" presStyleLbl="node1" presStyleIdx="4" presStyleCnt="5">
        <dgm:presLayoutVars>
          <dgm:chMax val="0"/>
          <dgm:bulletEnabled val="1"/>
        </dgm:presLayoutVars>
      </dgm:prSet>
      <dgm:spPr/>
    </dgm:pt>
  </dgm:ptLst>
  <dgm:cxnLst>
    <dgm:cxn modelId="{334ED600-0F86-490A-B203-C7D9172B5BA8}" srcId="{703D4D02-5513-427D-B6E9-B2E187EE0C3A}" destId="{C3F47E38-73FB-465A-A3BB-80A263C6146E}" srcOrd="3" destOrd="0" parTransId="{82CF6716-7E88-4600-9231-B7A30D6898EA}" sibTransId="{12AF2AE0-44CE-4A8D-8B99-DDD2BAACD548}"/>
    <dgm:cxn modelId="{09A6161E-0353-421C-83E0-8168D6DD2E7A}" type="presOf" srcId="{3DA93E30-134C-4F7E-8BDC-6A0FA0D64C4D}" destId="{22B0F43E-66D0-4ABA-AAE4-F47316D1883F}"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8DD21076-D455-4F82-94D1-935E19987A9C}" srcId="{703D4D02-5513-427D-B6E9-B2E187EE0C3A}" destId="{3DA93E30-134C-4F7E-8BDC-6A0FA0D64C4D}" srcOrd="4" destOrd="0" parTransId="{7E788A36-8DCE-4823-B007-2FC27C411DFC}" sibTransId="{8E81A3F2-3F6A-4899-90FC-6661DAA88763}"/>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A2DAB1EA-9A16-47A7-8F35-65AD5EEDE123}" type="presParOf" srcId="{CC8763B3-4621-4666-B669-3C5BA2A30DBE}" destId="{B591D4F6-9A5D-4DE7-96D8-773EEA40772B}" srcOrd="7" destOrd="0" presId="urn:microsoft.com/office/officeart/2005/8/layout/vList2"/>
    <dgm:cxn modelId="{3A8F5FF7-BDA9-4576-BB78-A16C6B387E6D}" type="presParOf" srcId="{CC8763B3-4621-4666-B669-3C5BA2A30DBE}" destId="{22B0F43E-66D0-4ABA-AAE4-F47316D1883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Follow the Sun model</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605EEDC8-B936-405E-9764-E5CDD56138B1}">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87D24704-9F96-4471-A13A-DF9FDCCFDAA7}" type="parTrans" cxnId="{547E38BA-3174-4AD1-B21E-1E7261AFAA68}">
      <dgm:prSet/>
      <dgm:spPr/>
      <dgm:t>
        <a:bodyPr/>
        <a:lstStyle/>
        <a:p>
          <a:endParaRPr lang="en-MY"/>
        </a:p>
      </dgm:t>
    </dgm:pt>
    <dgm:pt modelId="{C948B88D-EB6F-407E-A5FA-A631FBE1B49D}" type="sibTrans" cxnId="{547E38BA-3174-4AD1-B21E-1E7261AFAA6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5">
        <dgm:presLayoutVars>
          <dgm:chMax val="0"/>
          <dgm:bulletEnabled val="1"/>
        </dgm:presLayoutVars>
      </dgm:prSet>
      <dgm:spPr>
        <a:xfrm>
          <a:off x="0" y="1699"/>
          <a:ext cx="6984776" cy="104832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5" custLinFactNeighborY="-1183">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5" custLinFactNeighborX="-187" custLinFactNeighborY="29228">
        <dgm:presLayoutVars>
          <dgm:chMax val="0"/>
          <dgm:bulletEnabled val="1"/>
        </dgm:presLayoutVars>
      </dgm:prSet>
      <dgm:spPr>
        <a:xfrm>
          <a:off x="0" y="2468038"/>
          <a:ext cx="6984776" cy="104832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5">
        <dgm:presLayoutVars>
          <dgm:chMax val="0"/>
          <dgm:bulletEnabled val="1"/>
        </dgm:presLayoutVars>
      </dgm:prSet>
      <dgm:spPr>
        <a:xfrm>
          <a:off x="0" y="3630500"/>
          <a:ext cx="6984776" cy="1048320"/>
        </a:xfrm>
        <a:prstGeom prst="roundRect">
          <a:avLst/>
        </a:prstGeom>
      </dgm:spPr>
    </dgm:pt>
    <dgm:pt modelId="{9791955B-3F34-4597-A1AB-FE6D1917E205}" type="pres">
      <dgm:prSet presAssocID="{12AF2AE0-44CE-4A8D-8B99-DDD2BAACD548}" presName="spacer" presStyleCnt="0"/>
      <dgm:spPr/>
    </dgm:pt>
    <dgm:pt modelId="{0435144E-C98E-432C-8167-7D34DDE0DAF5}" type="pres">
      <dgm:prSet presAssocID="{605EEDC8-B936-405E-9764-E5CDD56138B1}"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D9945479-901E-4C89-9057-0449C40CBE44}" type="presOf" srcId="{605EEDC8-B936-405E-9764-E5CDD56138B1}" destId="{0435144E-C98E-432C-8167-7D34DDE0DAF5}"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547E38BA-3174-4AD1-B21E-1E7261AFAA68}" srcId="{703D4D02-5513-427D-B6E9-B2E187EE0C3A}" destId="{605EEDC8-B936-405E-9764-E5CDD56138B1}" srcOrd="4" destOrd="0" parTransId="{87D24704-9F96-4471-A13A-DF9FDCCFDAA7}" sibTransId="{C948B88D-EB6F-407E-A5FA-A631FBE1B49D}"/>
    <dgm:cxn modelId="{87A92DBF-812C-47C9-8DD6-6138E484BBFF}" type="presOf" srcId="{703D4D02-5513-427D-B6E9-B2E187EE0C3A}" destId="{CC8763B3-4621-4666-B669-3C5BA2A30DBE}"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4C953908-D4F9-4CFD-AD6A-91B898F29CFE}" type="presParOf" srcId="{CC8763B3-4621-4666-B669-3C5BA2A30DBE}" destId="{9791955B-3F34-4597-A1AB-FE6D1917E205}" srcOrd="7" destOrd="0" presId="urn:microsoft.com/office/officeart/2005/8/layout/vList2"/>
    <dgm:cxn modelId="{8482CBBC-1921-4386-BA27-8CB418C518F4}" type="presParOf" srcId="{CC8763B3-4621-4666-B669-3C5BA2A30DBE}" destId="{0435144E-C98E-432C-8167-7D34DDE0DAF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605EEDC8-B936-405E-9764-E5CDD56138B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gm:t>
    </dgm:pt>
    <dgm:pt modelId="{87D24704-9F96-4471-A13A-DF9FDCCFDAA7}" type="parTrans" cxnId="{547E38BA-3174-4AD1-B21E-1E7261AFAA68}">
      <dgm:prSet/>
      <dgm:spPr/>
      <dgm:t>
        <a:bodyPr/>
        <a:lstStyle/>
        <a:p>
          <a:endParaRPr lang="en-MY"/>
        </a:p>
      </dgm:t>
    </dgm:pt>
    <dgm:pt modelId="{C948B88D-EB6F-407E-A5FA-A631FBE1B49D}" type="sibTrans" cxnId="{547E38BA-3174-4AD1-B21E-1E7261AFAA6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5">
        <dgm:presLayoutVars>
          <dgm:chMax val="0"/>
          <dgm:bulletEnabled val="1"/>
        </dgm:presLayoutVars>
      </dgm:prSet>
      <dgm:spPr>
        <a:xfrm>
          <a:off x="0" y="1699"/>
          <a:ext cx="6984776" cy="104832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5" custLinFactNeighborY="-1183">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5" custLinFactNeighborX="-187" custLinFactNeighborY="29228">
        <dgm:presLayoutVars>
          <dgm:chMax val="0"/>
          <dgm:bulletEnabled val="1"/>
        </dgm:presLayoutVars>
      </dgm:prSet>
      <dgm:spPr>
        <a:xfrm>
          <a:off x="0" y="2468038"/>
          <a:ext cx="6984776" cy="104832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5">
        <dgm:presLayoutVars>
          <dgm:chMax val="0"/>
          <dgm:bulletEnabled val="1"/>
        </dgm:presLayoutVars>
      </dgm:prSet>
      <dgm:spPr>
        <a:xfrm>
          <a:off x="0" y="2878820"/>
          <a:ext cx="6984776" cy="823680"/>
        </a:xfrm>
        <a:prstGeom prst="roundRect">
          <a:avLst/>
        </a:prstGeom>
      </dgm:spPr>
    </dgm:pt>
    <dgm:pt modelId="{9791955B-3F34-4597-A1AB-FE6D1917E205}" type="pres">
      <dgm:prSet presAssocID="{12AF2AE0-44CE-4A8D-8B99-DDD2BAACD548}" presName="spacer" presStyleCnt="0"/>
      <dgm:spPr/>
    </dgm:pt>
    <dgm:pt modelId="{0435144E-C98E-432C-8167-7D34DDE0DAF5}" type="pres">
      <dgm:prSet presAssocID="{605EEDC8-B936-405E-9764-E5CDD56138B1}"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D9945479-901E-4C89-9057-0449C40CBE44}" type="presOf" srcId="{605EEDC8-B936-405E-9764-E5CDD56138B1}" destId="{0435144E-C98E-432C-8167-7D34DDE0DAF5}"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547E38BA-3174-4AD1-B21E-1E7261AFAA68}" srcId="{703D4D02-5513-427D-B6E9-B2E187EE0C3A}" destId="{605EEDC8-B936-405E-9764-E5CDD56138B1}" srcOrd="4" destOrd="0" parTransId="{87D24704-9F96-4471-A13A-DF9FDCCFDAA7}" sibTransId="{C948B88D-EB6F-407E-A5FA-A631FBE1B49D}"/>
    <dgm:cxn modelId="{87A92DBF-812C-47C9-8DD6-6138E484BBFF}" type="presOf" srcId="{703D4D02-5513-427D-B6E9-B2E187EE0C3A}" destId="{CC8763B3-4621-4666-B669-3C5BA2A30DBE}"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4C953908-D4F9-4CFD-AD6A-91B898F29CFE}" type="presParOf" srcId="{CC8763B3-4621-4666-B669-3C5BA2A30DBE}" destId="{9791955B-3F34-4597-A1AB-FE6D1917E205}" srcOrd="7" destOrd="0" presId="urn:microsoft.com/office/officeart/2005/8/layout/vList2"/>
    <dgm:cxn modelId="{8482CBBC-1921-4386-BA27-8CB418C518F4}" type="presParOf" srcId="{CC8763B3-4621-4666-B669-3C5BA2A30DBE}" destId="{0435144E-C98E-432C-8167-7D34DDE0DAF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Roles and Responsibilities</a:t>
          </a:r>
        </a:p>
      </dsp:txBody>
      <dsp:txXfrm>
        <a:off x="40209" y="67828"/>
        <a:ext cx="6904358" cy="743262"/>
      </dsp:txXfrm>
    </dsp:sp>
    <dsp:sp modelId="{E6BB2906-000C-4376-8DBB-E58B06080F00}">
      <dsp:nvSpPr>
        <dsp:cNvPr id="0" name=""/>
        <dsp:cNvSpPr/>
      </dsp:nvSpPr>
      <dsp:spPr>
        <a:xfrm>
          <a:off x="0" y="9780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40209" y="1018228"/>
        <a:ext cx="6904358" cy="743262"/>
      </dsp:txXfrm>
    </dsp:sp>
    <dsp:sp modelId="{739E1F90-ADFE-4E9B-A0BF-7744BF9E729D}">
      <dsp:nvSpPr>
        <dsp:cNvPr id="0" name=""/>
        <dsp:cNvSpPr/>
      </dsp:nvSpPr>
      <dsp:spPr>
        <a:xfrm>
          <a:off x="0" y="19499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40209" y="1990135"/>
        <a:ext cx="6904358" cy="743262"/>
      </dsp:txXfrm>
    </dsp:sp>
    <dsp:sp modelId="{ACCC2B7D-D531-43B7-BAB8-3C45A83A90E2}">
      <dsp:nvSpPr>
        <dsp:cNvPr id="0" name=""/>
        <dsp:cNvSpPr/>
      </dsp:nvSpPr>
      <dsp:spPr>
        <a:xfrm>
          <a:off x="0" y="28788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sp:txBody>
      <dsp:txXfrm>
        <a:off x="40209" y="2919029"/>
        <a:ext cx="6904358" cy="743262"/>
      </dsp:txXfrm>
    </dsp:sp>
    <dsp:sp modelId="{D33035A1-41FF-44EE-9069-29C9FCEA79AC}">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3869429"/>
        <a:ext cx="6904358"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sp:txBody>
      <dsp:txXfrm>
        <a:off x="40209" y="67828"/>
        <a:ext cx="6904358" cy="743262"/>
      </dsp:txXfrm>
    </dsp:sp>
    <dsp:sp modelId="{E6BB2906-000C-4376-8DBB-E58B06080F00}">
      <dsp:nvSpPr>
        <dsp:cNvPr id="0" name=""/>
        <dsp:cNvSpPr/>
      </dsp:nvSpPr>
      <dsp:spPr>
        <a:xfrm>
          <a:off x="0" y="1028886"/>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40209" y="1069095"/>
        <a:ext cx="6904358" cy="743262"/>
      </dsp:txXfrm>
    </dsp:sp>
    <dsp:sp modelId="{739E1F90-ADFE-4E9B-A0BF-7744BF9E729D}">
      <dsp:nvSpPr>
        <dsp:cNvPr id="0" name=""/>
        <dsp:cNvSpPr/>
      </dsp:nvSpPr>
      <dsp:spPr>
        <a:xfrm>
          <a:off x="0" y="1965457"/>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40209" y="2005666"/>
        <a:ext cx="6904358" cy="743262"/>
      </dsp:txXfrm>
    </dsp:sp>
    <dsp:sp modelId="{ACCC2B7D-D531-43B7-BAB8-3C45A83A90E2}">
      <dsp:nvSpPr>
        <dsp:cNvPr id="0" name=""/>
        <dsp:cNvSpPr/>
      </dsp:nvSpPr>
      <dsp:spPr>
        <a:xfrm>
          <a:off x="0" y="28788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sp:txBody>
      <dsp:txXfrm>
        <a:off x="40209" y="2919029"/>
        <a:ext cx="6904358" cy="743262"/>
      </dsp:txXfrm>
    </dsp:sp>
    <dsp:sp modelId="{8439CD17-771B-4AD9-B485-9023E3DA4449}">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3869429"/>
        <a:ext cx="6904358"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sp:txBody>
      <dsp:txXfrm>
        <a:off x="40209" y="67828"/>
        <a:ext cx="6904358" cy="743262"/>
      </dsp:txXfrm>
    </dsp:sp>
    <dsp:sp modelId="{E6BB2906-000C-4376-8DBB-E58B06080F00}">
      <dsp:nvSpPr>
        <dsp:cNvPr id="0" name=""/>
        <dsp:cNvSpPr/>
      </dsp:nvSpPr>
      <dsp:spPr>
        <a:xfrm>
          <a:off x="0" y="1028887"/>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40209" y="1069096"/>
        <a:ext cx="6904358" cy="743262"/>
      </dsp:txXfrm>
    </dsp:sp>
    <dsp:sp modelId="{739E1F90-ADFE-4E9B-A0BF-7744BF9E729D}">
      <dsp:nvSpPr>
        <dsp:cNvPr id="0" name=""/>
        <dsp:cNvSpPr/>
      </dsp:nvSpPr>
      <dsp:spPr>
        <a:xfrm>
          <a:off x="0" y="1965457"/>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Outsourcing Process</a:t>
          </a:r>
          <a:endParaRPr lang="en-MY" sz="2700" kern="1200" dirty="0">
            <a:solidFill>
              <a:srgbClr val="CCCC99">
                <a:lumMod val="20000"/>
                <a:lumOff val="80000"/>
              </a:srgbClr>
            </a:solidFill>
            <a:latin typeface="Arial"/>
            <a:ea typeface="+mn-ea"/>
            <a:cs typeface="+mn-cs"/>
          </a:endParaRPr>
        </a:p>
      </dsp:txBody>
      <dsp:txXfrm>
        <a:off x="40209" y="2005666"/>
        <a:ext cx="6904358" cy="743262"/>
      </dsp:txXfrm>
    </dsp:sp>
    <dsp:sp modelId="{ACCC2B7D-D531-43B7-BAB8-3C45A83A90E2}">
      <dsp:nvSpPr>
        <dsp:cNvPr id="0" name=""/>
        <dsp:cNvSpPr/>
      </dsp:nvSpPr>
      <dsp:spPr>
        <a:xfrm>
          <a:off x="0" y="28788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sp:txBody>
      <dsp:txXfrm>
        <a:off x="40209" y="2919029"/>
        <a:ext cx="6904358" cy="743262"/>
      </dsp:txXfrm>
    </dsp:sp>
    <dsp:sp modelId="{22B0F43E-66D0-4ABA-AAE4-F47316D1883F}">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3869429"/>
        <a:ext cx="6904358"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sp:txBody>
      <dsp:txXfrm>
        <a:off x="40209" y="67828"/>
        <a:ext cx="6904358" cy="743262"/>
      </dsp:txXfrm>
    </dsp:sp>
    <dsp:sp modelId="{E6BB2906-000C-4376-8DBB-E58B06080F00}">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40209" y="1016729"/>
        <a:ext cx="6904358" cy="743262"/>
      </dsp:txXfrm>
    </dsp:sp>
    <dsp:sp modelId="{739E1F90-ADFE-4E9B-A0BF-7744BF9E729D}">
      <dsp:nvSpPr>
        <dsp:cNvPr id="0" name=""/>
        <dsp:cNvSpPr/>
      </dsp:nvSpPr>
      <dsp:spPr>
        <a:xfrm>
          <a:off x="0" y="1965457"/>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40209" y="2005666"/>
        <a:ext cx="6904358" cy="743262"/>
      </dsp:txXfrm>
    </dsp:sp>
    <dsp:sp modelId="{ACCC2B7D-D531-43B7-BAB8-3C45A83A90E2}">
      <dsp:nvSpPr>
        <dsp:cNvPr id="0" name=""/>
        <dsp:cNvSpPr/>
      </dsp:nvSpPr>
      <dsp:spPr>
        <a:xfrm>
          <a:off x="0" y="28788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Follow the Sun model</a:t>
          </a:r>
        </a:p>
      </dsp:txBody>
      <dsp:txXfrm>
        <a:off x="40209" y="2919029"/>
        <a:ext cx="6904358" cy="743262"/>
      </dsp:txXfrm>
    </dsp:sp>
    <dsp:sp modelId="{0435144E-C98E-432C-8167-7D34DDE0DAF5}">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3869429"/>
        <a:ext cx="6904358"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Roles and Responsibilities</a:t>
          </a:r>
        </a:p>
      </dsp:txBody>
      <dsp:txXfrm>
        <a:off x="40209" y="67828"/>
        <a:ext cx="6904358" cy="743262"/>
      </dsp:txXfrm>
    </dsp:sp>
    <dsp:sp modelId="{E6BB2906-000C-4376-8DBB-E58B06080F00}">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40209" y="1016729"/>
        <a:ext cx="6904358" cy="743262"/>
      </dsp:txXfrm>
    </dsp:sp>
    <dsp:sp modelId="{739E1F90-ADFE-4E9B-A0BF-7744BF9E729D}">
      <dsp:nvSpPr>
        <dsp:cNvPr id="0" name=""/>
        <dsp:cNvSpPr/>
      </dsp:nvSpPr>
      <dsp:spPr>
        <a:xfrm>
          <a:off x="0" y="1965457"/>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40209" y="2005666"/>
        <a:ext cx="6904358" cy="743262"/>
      </dsp:txXfrm>
    </dsp:sp>
    <dsp:sp modelId="{ACCC2B7D-D531-43B7-BAB8-3C45A83A90E2}">
      <dsp:nvSpPr>
        <dsp:cNvPr id="0" name=""/>
        <dsp:cNvSpPr/>
      </dsp:nvSpPr>
      <dsp:spPr>
        <a:xfrm>
          <a:off x="0" y="28788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Follow the Sun model</a:t>
          </a:r>
        </a:p>
      </dsp:txBody>
      <dsp:txXfrm>
        <a:off x="40209" y="2919029"/>
        <a:ext cx="6904358" cy="743262"/>
      </dsp:txXfrm>
    </dsp:sp>
    <dsp:sp modelId="{0435144E-C98E-432C-8167-7D34DDE0DAF5}">
      <dsp:nvSpPr>
        <dsp:cNvPr id="0" name=""/>
        <dsp:cNvSpPr/>
      </dsp:nvSpPr>
      <dsp:spPr>
        <a:xfrm>
          <a:off x="0" y="38292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35553" y="1219200"/>
            <a:ext cx="7228936" cy="2209800"/>
          </a:xfrm>
        </p:spPr>
        <p:txBody>
          <a:bodyPr/>
          <a:lstStyle/>
          <a:p>
            <a:r>
              <a:rPr lang="en-MY" sz="4600" dirty="0"/>
              <a:t>STRATEGIC GLOBAL HUMAN RESOURCES -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96081153"/>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57C17-EDCB-4324-A71C-D92CA6DA11E3}"/>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id="{BA937D46-A684-4EF4-934C-14A3A042B65C}"/>
              </a:ext>
            </a:extLst>
          </p:cNvPr>
          <p:cNvPicPr>
            <a:picLocks noChangeAspect="1"/>
          </p:cNvPicPr>
          <p:nvPr/>
        </p:nvPicPr>
        <p:blipFill>
          <a:blip r:embed="rId2"/>
          <a:stretch>
            <a:fillRect/>
          </a:stretch>
        </p:blipFill>
        <p:spPr>
          <a:xfrm>
            <a:off x="1259632" y="1772816"/>
            <a:ext cx="6753944" cy="4600638"/>
          </a:xfrm>
          <a:prstGeom prst="rect">
            <a:avLst/>
          </a:prstGeom>
        </p:spPr>
      </p:pic>
    </p:spTree>
    <p:extLst>
      <p:ext uri="{BB962C8B-B14F-4D97-AF65-F5344CB8AC3E}">
        <p14:creationId xmlns:p14="http://schemas.microsoft.com/office/powerpoint/2010/main" val="1499100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2F01-5E0E-4811-B863-5B2E24C925B9}"/>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C5544167-B2E7-4265-8970-0B804B1117D8}"/>
              </a:ext>
            </a:extLst>
          </p:cNvPr>
          <p:cNvSpPr>
            <a:spLocks noGrp="1"/>
          </p:cNvSpPr>
          <p:nvPr>
            <p:ph idx="1"/>
          </p:nvPr>
        </p:nvSpPr>
        <p:spPr>
          <a:xfrm>
            <a:off x="683568" y="1556792"/>
            <a:ext cx="8208912" cy="4404092"/>
          </a:xfrm>
        </p:spPr>
        <p:txBody>
          <a:bodyPr/>
          <a:lstStyle/>
          <a:p>
            <a:r>
              <a:rPr lang="en-MY" sz="2600" b="1" dirty="0"/>
              <a:t>Strategic</a:t>
            </a:r>
            <a:r>
              <a:rPr lang="en-MY" sz="2600" dirty="0"/>
              <a:t> - Involved in strategy formulation/development and organizational development and change to support organization’s strategic objectives</a:t>
            </a:r>
          </a:p>
          <a:p>
            <a:endParaRPr lang="en-MY" sz="2600" dirty="0"/>
          </a:p>
          <a:p>
            <a:r>
              <a:rPr lang="en-MY" sz="2600" b="1" dirty="0"/>
              <a:t>Operational</a:t>
            </a:r>
            <a:r>
              <a:rPr lang="en-MY" sz="2600" dirty="0"/>
              <a:t> - Involved in day-to-day traditional HR tasks, such as recruiting, compensation, training, performance management, and employee relations</a:t>
            </a:r>
          </a:p>
          <a:p>
            <a:endParaRPr lang="en-MY" sz="2600" dirty="0"/>
          </a:p>
          <a:p>
            <a:r>
              <a:rPr lang="en-MY" sz="2600" b="1" dirty="0"/>
              <a:t>Administrative</a:t>
            </a:r>
            <a:r>
              <a:rPr lang="en-MY" sz="2600" dirty="0"/>
              <a:t> - Involved in compliance issues and personnel record keeping through technology, such as human resource information systems, (HRIS)</a:t>
            </a:r>
          </a:p>
        </p:txBody>
      </p:sp>
    </p:spTree>
    <p:extLst>
      <p:ext uri="{BB962C8B-B14F-4D97-AF65-F5344CB8AC3E}">
        <p14:creationId xmlns:p14="http://schemas.microsoft.com/office/powerpoint/2010/main" val="635736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0D4E0-1A52-40A8-9981-AFCD6F001B9F}"/>
              </a:ext>
            </a:extLst>
          </p:cNvPr>
          <p:cNvSpPr>
            <a:spLocks noGrp="1"/>
          </p:cNvSpPr>
          <p:nvPr>
            <p:ph type="title"/>
          </p:nvPr>
        </p:nvSpPr>
        <p:spPr/>
        <p:txBody>
          <a:bodyPr/>
          <a:lstStyle/>
          <a:p>
            <a:r>
              <a:rPr lang="en-MY" dirty="0"/>
              <a:t>HR Responsibilities</a:t>
            </a:r>
          </a:p>
        </p:txBody>
      </p:sp>
      <p:sp>
        <p:nvSpPr>
          <p:cNvPr id="3" name="Content Placeholder 2">
            <a:extLst>
              <a:ext uri="{FF2B5EF4-FFF2-40B4-BE49-F238E27FC236}">
                <a16:creationId xmlns:a16="http://schemas.microsoft.com/office/drawing/2014/main" id="{B8049CCE-65DD-4D35-A734-AB0D9674B340}"/>
              </a:ext>
            </a:extLst>
          </p:cNvPr>
          <p:cNvSpPr>
            <a:spLocks noGrp="1"/>
          </p:cNvSpPr>
          <p:nvPr>
            <p:ph idx="1"/>
          </p:nvPr>
        </p:nvSpPr>
        <p:spPr/>
        <p:txBody>
          <a:bodyPr/>
          <a:lstStyle/>
          <a:p>
            <a:r>
              <a:rPr lang="en-MY" b="1" dirty="0"/>
              <a:t>Advice</a:t>
            </a:r>
            <a:r>
              <a:rPr lang="en-MY" dirty="0"/>
              <a:t> - Gathering information, diagnosing problems, providing solutions, and offering objective assistance and guidance on HR issues</a:t>
            </a:r>
          </a:p>
          <a:p>
            <a:r>
              <a:rPr lang="en-MY" b="1" dirty="0"/>
              <a:t>Service</a:t>
            </a:r>
            <a:r>
              <a:rPr lang="en-MY" dirty="0"/>
              <a:t> - Serving personnel day-to-day administration and answering questions</a:t>
            </a:r>
          </a:p>
          <a:p>
            <a:r>
              <a:rPr lang="en-MY" b="1" dirty="0"/>
              <a:t>Control</a:t>
            </a:r>
            <a:r>
              <a:rPr lang="en-MY" dirty="0"/>
              <a:t> -Designing and evaluating workforce performance management system to make sure the required objectives should be met and aligned with corporate strategy</a:t>
            </a:r>
          </a:p>
        </p:txBody>
      </p:sp>
    </p:spTree>
    <p:extLst>
      <p:ext uri="{BB962C8B-B14F-4D97-AF65-F5344CB8AC3E}">
        <p14:creationId xmlns:p14="http://schemas.microsoft.com/office/powerpoint/2010/main" val="963453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EE80-984B-494A-8057-8C54471AA3B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6C219E8-D374-4612-B07B-694E19F6616D}"/>
              </a:ext>
            </a:extLst>
          </p:cNvPr>
          <p:cNvSpPr>
            <a:spLocks noGrp="1"/>
          </p:cNvSpPr>
          <p:nvPr>
            <p:ph idx="1"/>
          </p:nvPr>
        </p:nvSpPr>
        <p:spPr/>
        <p:txBody>
          <a:bodyPr/>
          <a:lstStyle/>
          <a:p>
            <a:pPr marL="0" indent="0">
              <a:buNone/>
            </a:pPr>
            <a:r>
              <a:rPr lang="en-MY" dirty="0"/>
              <a:t>Which of the following activities illustrates the advisory role assumed by an HR professional?	</a:t>
            </a:r>
          </a:p>
          <a:p>
            <a:pPr marL="514350" indent="-514350">
              <a:buFont typeface="+mj-lt"/>
              <a:buAutoNum type="alphaUcPeriod"/>
            </a:pPr>
            <a:r>
              <a:rPr lang="en-MY" dirty="0"/>
              <a:t>Filling out HR Audit reports	</a:t>
            </a:r>
          </a:p>
          <a:p>
            <a:pPr marL="514350" indent="-514350">
              <a:buFont typeface="+mj-lt"/>
              <a:buAutoNum type="alphaUcPeriod"/>
            </a:pPr>
            <a:r>
              <a:rPr lang="en-MY" dirty="0"/>
              <a:t>Protecting </a:t>
            </a:r>
            <a:r>
              <a:rPr lang="en-MY" dirty="0" err="1"/>
              <a:t>whistleblowers</a:t>
            </a:r>
            <a:r>
              <a:rPr lang="en-MY" dirty="0"/>
              <a:t> from discharge	</a:t>
            </a:r>
          </a:p>
          <a:p>
            <a:pPr marL="514350" indent="-514350">
              <a:buFont typeface="+mj-lt"/>
              <a:buAutoNum type="alphaUcPeriod"/>
            </a:pPr>
            <a:r>
              <a:rPr lang="en-MY" dirty="0"/>
              <a:t>Evaluating the bottom-line contribution of HR programs	</a:t>
            </a:r>
          </a:p>
          <a:p>
            <a:pPr marL="514350" indent="-514350">
              <a:buFont typeface="+mj-lt"/>
              <a:buAutoNum type="alphaUcPeriod"/>
            </a:pPr>
            <a:r>
              <a:rPr lang="en-MY" dirty="0"/>
              <a:t>Conducting an interviewing seminar for line managers</a:t>
            </a:r>
          </a:p>
          <a:p>
            <a:pPr marL="0" indent="0">
              <a:buNone/>
            </a:pPr>
            <a:endParaRPr lang="en-MY" dirty="0"/>
          </a:p>
        </p:txBody>
      </p:sp>
    </p:spTree>
    <p:extLst>
      <p:ext uri="{BB962C8B-B14F-4D97-AF65-F5344CB8AC3E}">
        <p14:creationId xmlns:p14="http://schemas.microsoft.com/office/powerpoint/2010/main" val="775777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F915C-3FCD-490E-B228-910F84C115B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04BEC2E6-9C8F-416D-8764-539A9BB0FFAD}"/>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27377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623690545"/>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6937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E6E5F-F434-4500-A395-D33854CAB1E5}"/>
              </a:ext>
            </a:extLst>
          </p:cNvPr>
          <p:cNvSpPr>
            <a:spLocks noGrp="1"/>
          </p:cNvSpPr>
          <p:nvPr>
            <p:ph type="title"/>
          </p:nvPr>
        </p:nvSpPr>
        <p:spPr/>
        <p:txBody>
          <a:bodyPr/>
          <a:lstStyle/>
          <a:p>
            <a:r>
              <a:rPr lang="en-MY" dirty="0"/>
              <a:t>HR Shared Service</a:t>
            </a:r>
          </a:p>
        </p:txBody>
      </p:sp>
      <p:sp>
        <p:nvSpPr>
          <p:cNvPr id="3" name="Content Placeholder 2">
            <a:extLst>
              <a:ext uri="{FF2B5EF4-FFF2-40B4-BE49-F238E27FC236}">
                <a16:creationId xmlns:a16="http://schemas.microsoft.com/office/drawing/2014/main" id="{D8F1F330-53FB-48C4-8241-CE0015277BAD}"/>
              </a:ext>
            </a:extLst>
          </p:cNvPr>
          <p:cNvSpPr>
            <a:spLocks noGrp="1"/>
          </p:cNvSpPr>
          <p:nvPr>
            <p:ph idx="1"/>
          </p:nvPr>
        </p:nvSpPr>
        <p:spPr/>
        <p:txBody>
          <a:bodyPr/>
          <a:lstStyle/>
          <a:p>
            <a:r>
              <a:rPr lang="en-MY" dirty="0"/>
              <a:t>The true business case for Shared Services involves providing employees and customers with the services they need at the lowest possible cost.</a:t>
            </a:r>
          </a:p>
          <a:p>
            <a:endParaRPr lang="en-MY" dirty="0"/>
          </a:p>
          <a:p>
            <a:r>
              <a:rPr lang="en-MY" dirty="0"/>
              <a:t>Shared Services have proven to reduce costs and improve processing efficiencies by up to 40%.</a:t>
            </a:r>
          </a:p>
        </p:txBody>
      </p:sp>
    </p:spTree>
    <p:extLst>
      <p:ext uri="{BB962C8B-B14F-4D97-AF65-F5344CB8AC3E}">
        <p14:creationId xmlns:p14="http://schemas.microsoft.com/office/powerpoint/2010/main" val="98441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5702C-D1AE-4904-A8F1-9B4EACC78500}"/>
              </a:ext>
            </a:extLst>
          </p:cNvPr>
          <p:cNvSpPr>
            <a:spLocks noGrp="1"/>
          </p:cNvSpPr>
          <p:nvPr>
            <p:ph type="title"/>
          </p:nvPr>
        </p:nvSpPr>
        <p:spPr/>
        <p:txBody>
          <a:bodyPr/>
          <a:lstStyle/>
          <a:p>
            <a:r>
              <a:rPr lang="en-MY" dirty="0"/>
              <a:t>HR Shared Service Alternatives</a:t>
            </a:r>
          </a:p>
        </p:txBody>
      </p:sp>
      <p:pic>
        <p:nvPicPr>
          <p:cNvPr id="5" name="Picture 4">
            <a:extLst>
              <a:ext uri="{FF2B5EF4-FFF2-40B4-BE49-F238E27FC236}">
                <a16:creationId xmlns:a16="http://schemas.microsoft.com/office/drawing/2014/main" id="{FCCFE86C-59E5-4359-975D-FCDEB2719CA6}"/>
              </a:ext>
            </a:extLst>
          </p:cNvPr>
          <p:cNvPicPr>
            <a:picLocks noChangeAspect="1"/>
          </p:cNvPicPr>
          <p:nvPr/>
        </p:nvPicPr>
        <p:blipFill>
          <a:blip r:embed="rId2"/>
          <a:stretch>
            <a:fillRect/>
          </a:stretch>
        </p:blipFill>
        <p:spPr>
          <a:xfrm>
            <a:off x="914400" y="1810651"/>
            <a:ext cx="7077099" cy="4769536"/>
          </a:xfrm>
          <a:prstGeom prst="rect">
            <a:avLst/>
          </a:prstGeom>
        </p:spPr>
      </p:pic>
    </p:spTree>
    <p:extLst>
      <p:ext uri="{BB962C8B-B14F-4D97-AF65-F5344CB8AC3E}">
        <p14:creationId xmlns:p14="http://schemas.microsoft.com/office/powerpoint/2010/main" val="2545299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7477-7835-4E47-8354-48B1BBDB63A6}"/>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16313EBB-6296-4808-B93D-922B7A69CA27}"/>
              </a:ext>
            </a:extLst>
          </p:cNvPr>
          <p:cNvSpPr>
            <a:spLocks noGrp="1"/>
          </p:cNvSpPr>
          <p:nvPr>
            <p:ph idx="1"/>
          </p:nvPr>
        </p:nvSpPr>
        <p:spPr/>
        <p:txBody>
          <a:bodyPr/>
          <a:lstStyle/>
          <a:p>
            <a:r>
              <a:rPr lang="en-MY" dirty="0"/>
              <a:t>Contracting with a specialist provider</a:t>
            </a:r>
          </a:p>
          <a:p>
            <a:endParaRPr lang="en-MY" dirty="0"/>
          </a:p>
          <a:p>
            <a:r>
              <a:rPr lang="en-MY" dirty="0"/>
              <a:t>Streamlined processes to cut down costs</a:t>
            </a:r>
          </a:p>
          <a:p>
            <a:endParaRPr lang="en-MY" dirty="0"/>
          </a:p>
          <a:p>
            <a:r>
              <a:rPr lang="en-MY" dirty="0"/>
              <a:t>Costs savings for  business for having fewer staff members and fewer benefits to pay out</a:t>
            </a:r>
          </a:p>
          <a:p>
            <a:endParaRPr lang="en-MY" dirty="0"/>
          </a:p>
          <a:p>
            <a:r>
              <a:rPr lang="en-MY" dirty="0"/>
              <a:t>Subcontracting some HR functions offers flexibility</a:t>
            </a:r>
          </a:p>
        </p:txBody>
      </p:sp>
    </p:spTree>
    <p:extLst>
      <p:ext uri="{BB962C8B-B14F-4D97-AF65-F5344CB8AC3E}">
        <p14:creationId xmlns:p14="http://schemas.microsoft.com/office/powerpoint/2010/main" val="2190212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EAD2-BABB-48A8-889B-E39D31AE650F}"/>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06DAEDB-6AC5-491D-B268-547C5AF9089A}"/>
              </a:ext>
            </a:extLst>
          </p:cNvPr>
          <p:cNvSpPr>
            <a:spLocks noGrp="1"/>
          </p:cNvSpPr>
          <p:nvPr>
            <p:ph idx="1"/>
          </p:nvPr>
        </p:nvSpPr>
        <p:spPr/>
        <p:txBody>
          <a:bodyPr/>
          <a:lstStyle/>
          <a:p>
            <a:pPr marL="0" indent="0">
              <a:buNone/>
            </a:pPr>
            <a:r>
              <a:rPr lang="en-MY" dirty="0"/>
              <a:t>What is the GREATEST advantage of using outsourced vendors?	</a:t>
            </a:r>
          </a:p>
          <a:p>
            <a:pPr marL="514350" indent="-514350">
              <a:buFont typeface="+mj-lt"/>
              <a:buAutoNum type="alphaUcPeriod"/>
            </a:pPr>
            <a:r>
              <a:rPr lang="en-MY" dirty="0"/>
              <a:t>They can accelerate process improvements within the company	</a:t>
            </a:r>
          </a:p>
          <a:p>
            <a:pPr marL="514350" indent="-514350">
              <a:buFont typeface="+mj-lt"/>
              <a:buAutoNum type="alphaUcPeriod"/>
            </a:pPr>
            <a:r>
              <a:rPr lang="en-MY" dirty="0"/>
              <a:t>They take relatively little time to manage and integrate with headquarters	</a:t>
            </a:r>
          </a:p>
          <a:p>
            <a:pPr marL="514350" indent="-514350">
              <a:buFont typeface="+mj-lt"/>
              <a:buAutoNum type="alphaUcPeriod"/>
            </a:pPr>
            <a:r>
              <a:rPr lang="en-MY" dirty="0"/>
              <a:t>They can perform poorly with a minimal impact on the company	</a:t>
            </a:r>
          </a:p>
          <a:p>
            <a:pPr marL="514350" indent="-514350">
              <a:buFont typeface="+mj-lt"/>
              <a:buAutoNum type="alphaUcPeriod"/>
            </a:pPr>
            <a:r>
              <a:rPr lang="en-MY" dirty="0"/>
              <a:t>They are not a source of liability if they violate the law</a:t>
            </a:r>
          </a:p>
          <a:p>
            <a:pPr marL="0" indent="0">
              <a:buNone/>
            </a:pPr>
            <a:endParaRPr lang="en-MY" dirty="0"/>
          </a:p>
        </p:txBody>
      </p:sp>
    </p:spTree>
    <p:extLst>
      <p:ext uri="{BB962C8B-B14F-4D97-AF65-F5344CB8AC3E}">
        <p14:creationId xmlns:p14="http://schemas.microsoft.com/office/powerpoint/2010/main" val="2259240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F227E-7A04-4D3B-B318-269AA683BEEE}"/>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DCF3C63-10CD-4C56-8C0B-D57823739E7B}"/>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317546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5362-6274-44CC-9D5B-EBD11B5FEF0A}"/>
              </a:ext>
            </a:extLst>
          </p:cNvPr>
          <p:cNvSpPr>
            <a:spLocks noGrp="1"/>
          </p:cNvSpPr>
          <p:nvPr>
            <p:ph type="title"/>
          </p:nvPr>
        </p:nvSpPr>
        <p:spPr/>
        <p:txBody>
          <a:bodyPr/>
          <a:lstStyle/>
          <a:p>
            <a:r>
              <a:rPr lang="en-MY" dirty="0"/>
              <a:t>What to outsource?</a:t>
            </a:r>
          </a:p>
        </p:txBody>
      </p:sp>
      <p:sp>
        <p:nvSpPr>
          <p:cNvPr id="3" name="Content Placeholder 2">
            <a:extLst>
              <a:ext uri="{FF2B5EF4-FFF2-40B4-BE49-F238E27FC236}">
                <a16:creationId xmlns:a16="http://schemas.microsoft.com/office/drawing/2014/main" id="{CC59BF38-7059-4349-A094-87B6F263A9C3}"/>
              </a:ext>
            </a:extLst>
          </p:cNvPr>
          <p:cNvSpPr>
            <a:spLocks noGrp="1"/>
          </p:cNvSpPr>
          <p:nvPr>
            <p:ph idx="1"/>
          </p:nvPr>
        </p:nvSpPr>
        <p:spPr/>
        <p:txBody>
          <a:bodyPr/>
          <a:lstStyle/>
          <a:p>
            <a:r>
              <a:rPr lang="en-MY" dirty="0"/>
              <a:t>Many companies look to outsource non-core functions such as payroll, benefits administration, and even tax filings. </a:t>
            </a:r>
          </a:p>
          <a:p>
            <a:endParaRPr lang="en-MY" dirty="0"/>
          </a:p>
          <a:p>
            <a:r>
              <a:rPr lang="en-MY" dirty="0"/>
              <a:t>Outsourcing it allows to focus on the organization’s core competencies.</a:t>
            </a:r>
          </a:p>
        </p:txBody>
      </p:sp>
    </p:spTree>
    <p:extLst>
      <p:ext uri="{BB962C8B-B14F-4D97-AF65-F5344CB8AC3E}">
        <p14:creationId xmlns:p14="http://schemas.microsoft.com/office/powerpoint/2010/main" val="957013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lstStyle/>
          <a:p>
            <a:r>
              <a:rPr lang="en-MY" sz="2700" dirty="0"/>
              <a:t>A Professional </a:t>
            </a:r>
            <a:r>
              <a:rPr lang="en-MY" sz="2700" dirty="0" err="1"/>
              <a:t>Employement</a:t>
            </a:r>
            <a:r>
              <a:rPr lang="en-MY" sz="2700" dirty="0"/>
              <a:t> Organization (PEO) assumes full responsibility of your company's human resources administration. </a:t>
            </a:r>
          </a:p>
          <a:p>
            <a:r>
              <a:rPr lang="en-MY" sz="2700" dirty="0"/>
              <a:t>It becomes a co-employer of your company's workers by taking full legal responsibility of your employees, including having the final say in hiring, firing, and the amount of money employees make. </a:t>
            </a:r>
          </a:p>
          <a:p>
            <a:r>
              <a:rPr lang="en-MY" sz="27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B0A7B-06CE-4892-9A03-921919A7A4B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168BDFC7-26F7-4A2B-A80E-30A976318CFC}"/>
              </a:ext>
            </a:extLst>
          </p:cNvPr>
          <p:cNvSpPr>
            <a:spLocks noGrp="1"/>
          </p:cNvSpPr>
          <p:nvPr>
            <p:ph idx="1"/>
          </p:nvPr>
        </p:nvSpPr>
        <p:spPr/>
        <p:txBody>
          <a:bodyPr/>
          <a:lstStyle/>
          <a:p>
            <a:pPr marL="0" indent="0">
              <a:buNone/>
            </a:pPr>
            <a:r>
              <a:rPr lang="en-MY" dirty="0"/>
              <a:t>Which of the following is NOT a reason to outsource?	</a:t>
            </a:r>
          </a:p>
          <a:p>
            <a:pPr marL="514350" indent="-514350">
              <a:buFont typeface="+mj-lt"/>
              <a:buAutoNum type="alphaUcPeriod"/>
            </a:pPr>
            <a:r>
              <a:rPr lang="en-MY" dirty="0"/>
              <a:t>The ability to share financial risk with a vendor	</a:t>
            </a:r>
          </a:p>
          <a:p>
            <a:pPr marL="514350" indent="-514350">
              <a:buFont typeface="+mj-lt"/>
              <a:buAutoNum type="alphaUcPeriod"/>
            </a:pPr>
            <a:r>
              <a:rPr lang="en-MY" dirty="0"/>
              <a:t>The ability to gain access to talent and resources	</a:t>
            </a:r>
          </a:p>
          <a:p>
            <a:pPr marL="514350" indent="-514350">
              <a:buFont typeface="+mj-lt"/>
              <a:buAutoNum type="alphaUcPeriod"/>
            </a:pPr>
            <a:r>
              <a:rPr lang="en-MY" dirty="0"/>
              <a:t>The ability to acquire value without a long-term investment in assets	</a:t>
            </a:r>
          </a:p>
          <a:p>
            <a:pPr marL="514350" indent="-514350">
              <a:buFont typeface="+mj-lt"/>
              <a:buAutoNum type="alphaUcPeriod"/>
            </a:pPr>
            <a:r>
              <a:rPr lang="en-MY" dirty="0"/>
              <a:t>The ability to transfer both core and non-core competencies</a:t>
            </a:r>
          </a:p>
          <a:p>
            <a:pPr marL="0" indent="0">
              <a:buNone/>
            </a:pPr>
            <a:endParaRPr lang="en-MY" dirty="0"/>
          </a:p>
        </p:txBody>
      </p:sp>
    </p:spTree>
    <p:extLst>
      <p:ext uri="{BB962C8B-B14F-4D97-AF65-F5344CB8AC3E}">
        <p14:creationId xmlns:p14="http://schemas.microsoft.com/office/powerpoint/2010/main" val="3861241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6353-A151-48AB-9644-008CD99343E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CCA7FCFF-5CBE-4B59-A864-65E9C8D70B7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13801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2460362"/>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8557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5BD42-972B-4F83-A123-9EFBDE2E32B8}"/>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CD2DC2C0-0F4A-4609-B892-FC5080FFFBE7}"/>
              </a:ext>
            </a:extLst>
          </p:cNvPr>
          <p:cNvSpPr>
            <a:spLocks noGrp="1"/>
          </p:cNvSpPr>
          <p:nvPr>
            <p:ph idx="1"/>
          </p:nvPr>
        </p:nvSpPr>
        <p:spPr/>
        <p:txBody>
          <a:bodyPr/>
          <a:lstStyle/>
          <a:p>
            <a:pPr marL="0" indent="0">
              <a:buNone/>
            </a:pPr>
            <a:r>
              <a:rPr lang="en-MY" dirty="0"/>
              <a:t>Which of the following is NOT a valid criterion for evaluating outsourcing proposals and helping to select the most qualified partner?</a:t>
            </a:r>
          </a:p>
          <a:p>
            <a:pPr marL="0" indent="0">
              <a:buNone/>
            </a:pPr>
            <a:r>
              <a:rPr lang="en-MY" dirty="0"/>
              <a:t>	</a:t>
            </a:r>
          </a:p>
          <a:p>
            <a:pPr marL="514350" indent="-514350">
              <a:buFont typeface="+mj-lt"/>
              <a:buAutoNum type="alphaUcPeriod"/>
            </a:pPr>
            <a:r>
              <a:rPr lang="en-MY" dirty="0"/>
              <a:t>Price	</a:t>
            </a:r>
          </a:p>
          <a:p>
            <a:pPr marL="514350" indent="-514350">
              <a:buFont typeface="+mj-lt"/>
              <a:buAutoNum type="alphaUcPeriod"/>
            </a:pPr>
            <a:r>
              <a:rPr lang="en-MY" dirty="0"/>
              <a:t>Family affiliations	</a:t>
            </a:r>
          </a:p>
          <a:p>
            <a:pPr marL="514350" indent="-514350">
              <a:buFont typeface="+mj-lt"/>
              <a:buAutoNum type="alphaUcPeriod"/>
            </a:pPr>
            <a:r>
              <a:rPr lang="en-MY" dirty="0"/>
              <a:t>Proven record of performance	</a:t>
            </a:r>
          </a:p>
          <a:p>
            <a:pPr marL="514350" indent="-514350">
              <a:buFont typeface="+mj-lt"/>
              <a:buAutoNum type="alphaUcPeriod"/>
            </a:pPr>
            <a:r>
              <a:rPr lang="en-MY" dirty="0"/>
              <a:t>Response times and performance clauses</a:t>
            </a:r>
          </a:p>
          <a:p>
            <a:pPr marL="0" indent="0">
              <a:buNone/>
            </a:pPr>
            <a:endParaRPr lang="en-MY" dirty="0"/>
          </a:p>
        </p:txBody>
      </p:sp>
    </p:spTree>
    <p:extLst>
      <p:ext uri="{BB962C8B-B14F-4D97-AF65-F5344CB8AC3E}">
        <p14:creationId xmlns:p14="http://schemas.microsoft.com/office/powerpoint/2010/main" val="3445553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05EC1-A9E6-45F3-A907-9AF67FA4784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22EBD76-B2E7-47B8-85C8-29DF70B7808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823348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22176082"/>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01212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5E48-DB32-4DC2-B724-4D64C900101F}"/>
              </a:ext>
            </a:extLst>
          </p:cNvPr>
          <p:cNvSpPr>
            <a:spLocks noGrp="1"/>
          </p:cNvSpPr>
          <p:nvPr>
            <p:ph type="title"/>
          </p:nvPr>
        </p:nvSpPr>
        <p:spPr/>
        <p:txBody>
          <a:bodyPr/>
          <a:lstStyle/>
          <a:p>
            <a:r>
              <a:rPr lang="en-MY" dirty="0"/>
              <a:t>‘Follow the Sun’ Support Model</a:t>
            </a:r>
          </a:p>
        </p:txBody>
      </p:sp>
      <p:sp>
        <p:nvSpPr>
          <p:cNvPr id="3" name="Content Placeholder 2">
            <a:extLst>
              <a:ext uri="{FF2B5EF4-FFF2-40B4-BE49-F238E27FC236}">
                <a16:creationId xmlns:a16="http://schemas.microsoft.com/office/drawing/2014/main" id="{1F9A8EB7-2D2F-4B07-8158-07F990576702}"/>
              </a:ext>
            </a:extLst>
          </p:cNvPr>
          <p:cNvSpPr>
            <a:spLocks noGrp="1"/>
          </p:cNvSpPr>
          <p:nvPr>
            <p:ph idx="1"/>
          </p:nvPr>
        </p:nvSpPr>
        <p:spPr/>
        <p:txBody>
          <a:bodyPr/>
          <a:lstStyle/>
          <a:p>
            <a:pPr marL="0" indent="0">
              <a:buNone/>
            </a:pPr>
            <a:r>
              <a:rPr lang="en-MY"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dirty="0"/>
              <a:t>For e.g. : US passes work to Asia at the end of the day. Asia passes to Europe at end of their day and Europe passes the work to US</a:t>
            </a:r>
          </a:p>
        </p:txBody>
      </p:sp>
    </p:spTree>
    <p:extLst>
      <p:ext uri="{BB962C8B-B14F-4D97-AF65-F5344CB8AC3E}">
        <p14:creationId xmlns:p14="http://schemas.microsoft.com/office/powerpoint/2010/main" val="3108566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CE5-5491-4B4E-86A8-8CBB91656095}"/>
              </a:ext>
            </a:extLst>
          </p:cNvPr>
          <p:cNvSpPr>
            <a:spLocks noGrp="1"/>
          </p:cNvSpPr>
          <p:nvPr>
            <p:ph type="title"/>
          </p:nvPr>
        </p:nvSpPr>
        <p:spPr/>
        <p:txBody>
          <a:bodyPr/>
          <a:lstStyle/>
          <a:p>
            <a:r>
              <a:rPr lang="en-MY" dirty="0"/>
              <a:t>“Follow the sun” model</a:t>
            </a:r>
          </a:p>
        </p:txBody>
      </p:sp>
      <p:pic>
        <p:nvPicPr>
          <p:cNvPr id="5" name="Picture 4">
            <a:extLst>
              <a:ext uri="{FF2B5EF4-FFF2-40B4-BE49-F238E27FC236}">
                <a16:creationId xmlns:a16="http://schemas.microsoft.com/office/drawing/2014/main" id="{2FF96E01-14EB-47A6-ABB0-EF082D5A72E0}"/>
              </a:ext>
            </a:extLst>
          </p:cNvPr>
          <p:cNvPicPr>
            <a:picLocks noChangeAspect="1"/>
          </p:cNvPicPr>
          <p:nvPr/>
        </p:nvPicPr>
        <p:blipFill>
          <a:blip r:embed="rId2"/>
          <a:stretch>
            <a:fillRect/>
          </a:stretch>
        </p:blipFill>
        <p:spPr>
          <a:xfrm>
            <a:off x="1187624" y="1844824"/>
            <a:ext cx="6426845" cy="4389065"/>
          </a:xfrm>
          <a:prstGeom prst="rect">
            <a:avLst/>
          </a:prstGeom>
        </p:spPr>
      </p:pic>
    </p:spTree>
    <p:extLst>
      <p:ext uri="{BB962C8B-B14F-4D97-AF65-F5344CB8AC3E}">
        <p14:creationId xmlns:p14="http://schemas.microsoft.com/office/powerpoint/2010/main" val="3708912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88474507"/>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5701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F114-06CE-4787-ACA8-24E2E8491CF5}"/>
              </a:ext>
            </a:extLst>
          </p:cNvPr>
          <p:cNvSpPr>
            <a:spLocks noGrp="1"/>
          </p:cNvSpPr>
          <p:nvPr>
            <p:ph type="title"/>
          </p:nvPr>
        </p:nvSpPr>
        <p:spPr/>
        <p:txBody>
          <a:bodyPr/>
          <a:lstStyle/>
          <a:p>
            <a:r>
              <a:rPr lang="en-MY" dirty="0"/>
              <a:t>Global Measures</a:t>
            </a:r>
          </a:p>
        </p:txBody>
      </p:sp>
      <p:sp>
        <p:nvSpPr>
          <p:cNvPr id="3" name="Content Placeholder 2">
            <a:extLst>
              <a:ext uri="{FF2B5EF4-FFF2-40B4-BE49-F238E27FC236}">
                <a16:creationId xmlns:a16="http://schemas.microsoft.com/office/drawing/2014/main" id="{5809CBD4-ADD6-4302-B7B6-7CC2B83F5A6F}"/>
              </a:ext>
            </a:extLst>
          </p:cNvPr>
          <p:cNvSpPr>
            <a:spLocks noGrp="1"/>
          </p:cNvSpPr>
          <p:nvPr>
            <p:ph idx="1"/>
          </p:nvPr>
        </p:nvSpPr>
        <p:spPr>
          <a:xfrm>
            <a:off x="914400" y="1600201"/>
            <a:ext cx="5601816" cy="2620888"/>
          </a:xfrm>
        </p:spPr>
        <p:txBody>
          <a:bodyPr/>
          <a:lstStyle/>
          <a:p>
            <a:r>
              <a:rPr lang="en-MY" dirty="0"/>
              <a:t>Balanced Scorecard</a:t>
            </a:r>
          </a:p>
          <a:p>
            <a:r>
              <a:rPr lang="en-MY" dirty="0"/>
              <a:t>Workforce Scorecard</a:t>
            </a:r>
          </a:p>
          <a:p>
            <a:r>
              <a:rPr lang="en-MY" dirty="0"/>
              <a:t>HR Scorecard</a:t>
            </a:r>
          </a:p>
          <a:p>
            <a:r>
              <a:rPr lang="en-MY" dirty="0"/>
              <a:t>HR Cost Benefit Analysis</a:t>
            </a:r>
          </a:p>
          <a:p>
            <a:r>
              <a:rPr lang="en-MY" dirty="0"/>
              <a:t>Key HR Measure and Metrics</a:t>
            </a:r>
          </a:p>
        </p:txBody>
      </p:sp>
    </p:spTree>
    <p:extLst>
      <p:ext uri="{BB962C8B-B14F-4D97-AF65-F5344CB8AC3E}">
        <p14:creationId xmlns:p14="http://schemas.microsoft.com/office/powerpoint/2010/main" val="38869613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2CEF-8FAD-4A0C-92B3-4F5FBCE2D5C1}"/>
              </a:ext>
            </a:extLst>
          </p:cNvPr>
          <p:cNvSpPr>
            <a:spLocks noGrp="1"/>
          </p:cNvSpPr>
          <p:nvPr>
            <p:ph type="title"/>
          </p:nvPr>
        </p:nvSpPr>
        <p:spPr/>
        <p:txBody>
          <a:bodyPr/>
          <a:lstStyle/>
          <a:p>
            <a:r>
              <a:rPr lang="en-MY" dirty="0"/>
              <a:t>Balanced Scorecard</a:t>
            </a:r>
          </a:p>
        </p:txBody>
      </p:sp>
      <p:sp>
        <p:nvSpPr>
          <p:cNvPr id="3" name="Content Placeholder 2">
            <a:extLst>
              <a:ext uri="{FF2B5EF4-FFF2-40B4-BE49-F238E27FC236}">
                <a16:creationId xmlns:a16="http://schemas.microsoft.com/office/drawing/2014/main" id="{C39AAB31-05BC-44BA-98CB-7E03284F0AFB}"/>
              </a:ext>
            </a:extLst>
          </p:cNvPr>
          <p:cNvSpPr>
            <a:spLocks noGrp="1"/>
          </p:cNvSpPr>
          <p:nvPr>
            <p:ph idx="1"/>
          </p:nvPr>
        </p:nvSpPr>
        <p:spPr>
          <a:xfrm>
            <a:off x="685800" y="1556792"/>
            <a:ext cx="8001000" cy="5023395"/>
          </a:xfrm>
        </p:spPr>
        <p:txBody>
          <a:bodyPr/>
          <a:lstStyle/>
          <a:p>
            <a:r>
              <a:rPr lang="en-MY" dirty="0"/>
              <a:t>The Balanced Scorecard Concept (BSC) was first introduced in a 1992 Harvard Business Review article.</a:t>
            </a:r>
          </a:p>
          <a:p>
            <a:r>
              <a:rPr lang="en-MY" dirty="0"/>
              <a:t>The BSC concept is that an organization’s strategy must be translated into operational terms that can be understood and acted upon</a:t>
            </a:r>
          </a:p>
          <a:p>
            <a:r>
              <a:rPr lang="en-MY" dirty="0"/>
              <a:t>It also used to define strategic concepts like quality, customer satisfaction and growth. </a:t>
            </a:r>
          </a:p>
          <a:p>
            <a:r>
              <a:rPr lang="en-MY" dirty="0"/>
              <a:t>A typical balanced scorecard classified into four perspectives : financial, customer, internal business processes, and learning and growth.</a:t>
            </a:r>
          </a:p>
        </p:txBody>
      </p:sp>
    </p:spTree>
    <p:extLst>
      <p:ext uri="{BB962C8B-B14F-4D97-AF65-F5344CB8AC3E}">
        <p14:creationId xmlns:p14="http://schemas.microsoft.com/office/powerpoint/2010/main" val="1294045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F920-371F-4DA8-9B31-8CD499468858}"/>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501F3A61-CE0F-40E5-9DBD-3070EBB366ED}"/>
              </a:ext>
            </a:extLst>
          </p:cNvPr>
          <p:cNvPicPr>
            <a:picLocks noChangeAspect="1"/>
          </p:cNvPicPr>
          <p:nvPr/>
        </p:nvPicPr>
        <p:blipFill>
          <a:blip r:embed="rId2"/>
          <a:stretch>
            <a:fillRect/>
          </a:stretch>
        </p:blipFill>
        <p:spPr>
          <a:xfrm>
            <a:off x="738626" y="1479863"/>
            <a:ext cx="7924800" cy="5114925"/>
          </a:xfrm>
          <a:prstGeom prst="rect">
            <a:avLst/>
          </a:prstGeom>
        </p:spPr>
      </p:pic>
    </p:spTree>
    <p:extLst>
      <p:ext uri="{BB962C8B-B14F-4D97-AF65-F5344CB8AC3E}">
        <p14:creationId xmlns:p14="http://schemas.microsoft.com/office/powerpoint/2010/main" val="3084115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7D26-91D3-4249-948A-F25CDFB7B902}"/>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57274DF6-E465-498D-8361-656D1CBFA3B4}"/>
              </a:ext>
            </a:extLst>
          </p:cNvPr>
          <p:cNvSpPr>
            <a:spLocks noGrp="1"/>
          </p:cNvSpPr>
          <p:nvPr>
            <p:ph idx="1"/>
          </p:nvPr>
        </p:nvSpPr>
        <p:spPr/>
        <p:txBody>
          <a:bodyPr/>
          <a:lstStyle/>
          <a:p>
            <a:pPr marL="0" indent="0">
              <a:buNone/>
            </a:pPr>
            <a:r>
              <a:rPr lang="en-MY" dirty="0"/>
              <a:t>A consulting company is developing a balanced scorecard. One of the company’s goals is to meet or exceed customer expectations by completing projects on time and within budget. Which of the following balanced scorecard perspectives fits with this goal?	</a:t>
            </a:r>
          </a:p>
          <a:p>
            <a:pPr marL="514350" indent="-514350">
              <a:buFont typeface="+mj-lt"/>
              <a:buAutoNum type="alphaUcPeriod"/>
            </a:pPr>
            <a:r>
              <a:rPr lang="en-MY" dirty="0"/>
              <a:t>Learning and growth	</a:t>
            </a:r>
          </a:p>
          <a:p>
            <a:pPr marL="514350" indent="-514350">
              <a:buFont typeface="+mj-lt"/>
              <a:buAutoNum type="alphaUcPeriod"/>
            </a:pPr>
            <a:r>
              <a:rPr lang="en-MY" dirty="0"/>
              <a:t>Financial	</a:t>
            </a:r>
          </a:p>
          <a:p>
            <a:pPr marL="514350" indent="-514350">
              <a:buFont typeface="+mj-lt"/>
              <a:buAutoNum type="alphaUcPeriod"/>
            </a:pPr>
            <a:r>
              <a:rPr lang="en-MY" dirty="0"/>
              <a:t>Customer	</a:t>
            </a:r>
          </a:p>
          <a:p>
            <a:pPr marL="514350" indent="-514350">
              <a:buFont typeface="+mj-lt"/>
              <a:buAutoNum type="alphaUcPeriod"/>
            </a:pPr>
            <a:r>
              <a:rPr lang="en-MY" dirty="0"/>
              <a:t>Internal process.</a:t>
            </a:r>
          </a:p>
          <a:p>
            <a:pPr marL="0" indent="0">
              <a:buNone/>
            </a:pPr>
            <a:endParaRPr lang="en-MY" dirty="0"/>
          </a:p>
        </p:txBody>
      </p:sp>
    </p:spTree>
    <p:extLst>
      <p:ext uri="{BB962C8B-B14F-4D97-AF65-F5344CB8AC3E}">
        <p14:creationId xmlns:p14="http://schemas.microsoft.com/office/powerpoint/2010/main" val="1172351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F9A96-8BDE-4486-8DF6-21FEF236CC2C}"/>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EDA6A952-E3DF-482E-B417-52A912ECF4E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74505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BC5A-3A9B-4306-8D99-1B566BD2C7A2}"/>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D42EFD68-483A-4CC2-AFED-B3C6E860D185}"/>
              </a:ext>
            </a:extLst>
          </p:cNvPr>
          <p:cNvSpPr>
            <a:spLocks noGrp="1"/>
          </p:cNvSpPr>
          <p:nvPr>
            <p:ph idx="1"/>
          </p:nvPr>
        </p:nvSpPr>
        <p:spPr/>
        <p:txBody>
          <a:bodyPr/>
          <a:lstStyle/>
          <a:p>
            <a:pPr marL="0" indent="0">
              <a:buNone/>
            </a:pPr>
            <a:r>
              <a:rPr lang="en-MY" dirty="0"/>
              <a:t>In the balanced scorecard, which two types of measures most directly impact financial results?	</a:t>
            </a:r>
          </a:p>
          <a:p>
            <a:pPr marL="514350" indent="-514350">
              <a:buFont typeface="+mj-lt"/>
              <a:buAutoNum type="alphaUcPeriod"/>
            </a:pPr>
            <a:r>
              <a:rPr lang="en-MY" dirty="0"/>
              <a:t>Short-term and long-term	</a:t>
            </a:r>
          </a:p>
          <a:p>
            <a:pPr marL="514350" indent="-514350">
              <a:buFont typeface="+mj-lt"/>
              <a:buAutoNum type="alphaUcPeriod"/>
            </a:pPr>
            <a:r>
              <a:rPr lang="en-MY" dirty="0"/>
              <a:t>Customer and operations	</a:t>
            </a:r>
          </a:p>
          <a:p>
            <a:pPr marL="514350" indent="-514350">
              <a:buFont typeface="+mj-lt"/>
              <a:buAutoNum type="alphaUcPeriod"/>
            </a:pPr>
            <a:r>
              <a:rPr lang="en-MY" dirty="0"/>
              <a:t>Activity and results</a:t>
            </a:r>
          </a:p>
          <a:p>
            <a:pPr marL="514350" indent="-514350">
              <a:buFont typeface="+mj-lt"/>
              <a:buAutoNum type="alphaUcPeriod"/>
            </a:pPr>
            <a:r>
              <a:rPr lang="en-MY" dirty="0"/>
              <a:t>Strategic and tactical</a:t>
            </a:r>
          </a:p>
        </p:txBody>
      </p:sp>
    </p:spTree>
    <p:extLst>
      <p:ext uri="{BB962C8B-B14F-4D97-AF65-F5344CB8AC3E}">
        <p14:creationId xmlns:p14="http://schemas.microsoft.com/office/powerpoint/2010/main" val="3198038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BB907-DDA9-4A22-8D05-2F76C0358B32}"/>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052CA492-55A9-4706-833A-B6D6311ECEF1}"/>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4446588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7AC17-59C2-4274-8ABB-C9B46CF8EA88}"/>
              </a:ext>
            </a:extLst>
          </p:cNvPr>
          <p:cNvSpPr>
            <a:spLocks noGrp="1"/>
          </p:cNvSpPr>
          <p:nvPr>
            <p:ph type="title"/>
          </p:nvPr>
        </p:nvSpPr>
        <p:spPr/>
        <p:txBody>
          <a:bodyPr/>
          <a:lstStyle/>
          <a:p>
            <a:r>
              <a:rPr lang="en-MY" dirty="0"/>
              <a:t>The Principles of a Strategy-Focused Organization</a:t>
            </a:r>
          </a:p>
        </p:txBody>
      </p:sp>
      <p:pic>
        <p:nvPicPr>
          <p:cNvPr id="5" name="Picture 4">
            <a:extLst>
              <a:ext uri="{FF2B5EF4-FFF2-40B4-BE49-F238E27FC236}">
                <a16:creationId xmlns:a16="http://schemas.microsoft.com/office/drawing/2014/main" id="{B1096894-5F5E-48FE-B4E4-7389E838287B}"/>
              </a:ext>
            </a:extLst>
          </p:cNvPr>
          <p:cNvPicPr>
            <a:picLocks noChangeAspect="1"/>
          </p:cNvPicPr>
          <p:nvPr/>
        </p:nvPicPr>
        <p:blipFill>
          <a:blip r:embed="rId2"/>
          <a:stretch>
            <a:fillRect/>
          </a:stretch>
        </p:blipFill>
        <p:spPr>
          <a:xfrm>
            <a:off x="914400" y="1772816"/>
            <a:ext cx="7372350" cy="4000500"/>
          </a:xfrm>
          <a:prstGeom prst="rect">
            <a:avLst/>
          </a:prstGeom>
        </p:spPr>
      </p:pic>
    </p:spTree>
    <p:extLst>
      <p:ext uri="{BB962C8B-B14F-4D97-AF65-F5344CB8AC3E}">
        <p14:creationId xmlns:p14="http://schemas.microsoft.com/office/powerpoint/2010/main" val="37193673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810F-B832-4649-B686-F90D444D194D}"/>
              </a:ext>
            </a:extLst>
          </p:cNvPr>
          <p:cNvSpPr>
            <a:spLocks noGrp="1"/>
          </p:cNvSpPr>
          <p:nvPr>
            <p:ph type="title"/>
          </p:nvPr>
        </p:nvSpPr>
        <p:spPr/>
        <p:txBody>
          <a:bodyPr/>
          <a:lstStyle/>
          <a:p>
            <a:r>
              <a:rPr lang="en-MY" sz="4000" dirty="0"/>
              <a:t>Mobilize</a:t>
            </a:r>
            <a:r>
              <a:rPr lang="en-MY" sz="4400" dirty="0"/>
              <a:t> Change through Executive Leadership</a:t>
            </a:r>
          </a:p>
        </p:txBody>
      </p:sp>
      <p:sp>
        <p:nvSpPr>
          <p:cNvPr id="3" name="Content Placeholder 2">
            <a:extLst>
              <a:ext uri="{FF2B5EF4-FFF2-40B4-BE49-F238E27FC236}">
                <a16:creationId xmlns:a16="http://schemas.microsoft.com/office/drawing/2014/main" id="{B3442EE3-62F1-4964-B267-DB6717A632CF}"/>
              </a:ext>
            </a:extLst>
          </p:cNvPr>
          <p:cNvSpPr>
            <a:spLocks noGrp="1"/>
          </p:cNvSpPr>
          <p:nvPr>
            <p:ph idx="1"/>
          </p:nvPr>
        </p:nvSpPr>
        <p:spPr/>
        <p:txBody>
          <a:bodyPr/>
          <a:lstStyle/>
          <a:p>
            <a:pPr marL="0" indent="0">
              <a:buNone/>
            </a:pPr>
            <a:r>
              <a:rPr lang="en-MY" dirty="0"/>
              <a:t>A successful BSC program starts with the recognition that it’s not a “metrics” project, but a “change” project. The single, most important condition for success is the ownership and active involvement of the executive team. Strategy requires change from every part of the organization.</a:t>
            </a:r>
          </a:p>
          <a:p>
            <a:pPr lvl="1"/>
            <a:r>
              <a:rPr lang="en-MY" dirty="0"/>
              <a:t>Establish a sense of urgency.</a:t>
            </a:r>
          </a:p>
          <a:p>
            <a:pPr lvl="1"/>
            <a:r>
              <a:rPr lang="en-MY" dirty="0"/>
              <a:t>Create the leadership team.</a:t>
            </a:r>
          </a:p>
          <a:p>
            <a:pPr lvl="1"/>
            <a:r>
              <a:rPr lang="en-MY" dirty="0"/>
              <a:t>Develop the Vision and Strategy.</a:t>
            </a:r>
          </a:p>
          <a:p>
            <a:endParaRPr lang="en-MY" dirty="0"/>
          </a:p>
        </p:txBody>
      </p:sp>
    </p:spTree>
    <p:extLst>
      <p:ext uri="{BB962C8B-B14F-4D97-AF65-F5344CB8AC3E}">
        <p14:creationId xmlns:p14="http://schemas.microsoft.com/office/powerpoint/2010/main" val="8108491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585C-BBFD-4C01-B573-14765C29773C}"/>
              </a:ext>
            </a:extLst>
          </p:cNvPr>
          <p:cNvSpPr>
            <a:spLocks noGrp="1"/>
          </p:cNvSpPr>
          <p:nvPr>
            <p:ph type="title"/>
          </p:nvPr>
        </p:nvSpPr>
        <p:spPr/>
        <p:txBody>
          <a:bodyPr/>
          <a:lstStyle/>
          <a:p>
            <a:r>
              <a:rPr lang="en-MY" dirty="0"/>
              <a:t>Translate Strategy into Operating Terms</a:t>
            </a:r>
          </a:p>
        </p:txBody>
      </p:sp>
      <p:sp>
        <p:nvSpPr>
          <p:cNvPr id="3" name="Content Placeholder 2">
            <a:extLst>
              <a:ext uri="{FF2B5EF4-FFF2-40B4-BE49-F238E27FC236}">
                <a16:creationId xmlns:a16="http://schemas.microsoft.com/office/drawing/2014/main" id="{9417A3F8-EBCA-4963-A6E0-F08F041D440B}"/>
              </a:ext>
            </a:extLst>
          </p:cNvPr>
          <p:cNvSpPr>
            <a:spLocks noGrp="1"/>
          </p:cNvSpPr>
          <p:nvPr>
            <p:ph idx="1"/>
          </p:nvPr>
        </p:nvSpPr>
        <p:spPr/>
        <p:txBody>
          <a:bodyPr/>
          <a:lstStyle/>
          <a:p>
            <a:r>
              <a:rPr lang="en-MY" dirty="0"/>
              <a:t>The foundation of the design is a Strategy Map, which defines the “architecture” of the strategy. </a:t>
            </a:r>
          </a:p>
          <a:p>
            <a:r>
              <a:rPr lang="en-MY" dirty="0"/>
              <a:t>The description begins with the financial perspective of the shareholder (or appropriate key constituent in non-profits).</a:t>
            </a:r>
          </a:p>
          <a:p>
            <a:r>
              <a:rPr lang="en-MY" dirty="0"/>
              <a:t> It defines the relevant long-term indicators of success (e.g., ROI, shareholder value) and divides it into a long-term (growth) and a short-term (productivity) component.</a:t>
            </a:r>
          </a:p>
        </p:txBody>
      </p:sp>
    </p:spTree>
    <p:extLst>
      <p:ext uri="{BB962C8B-B14F-4D97-AF65-F5344CB8AC3E}">
        <p14:creationId xmlns:p14="http://schemas.microsoft.com/office/powerpoint/2010/main" val="1824323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BAB6-842E-4278-AAE0-FD2E67CFE1CB}"/>
              </a:ext>
            </a:extLst>
          </p:cNvPr>
          <p:cNvSpPr>
            <a:spLocks noGrp="1"/>
          </p:cNvSpPr>
          <p:nvPr>
            <p:ph type="title"/>
          </p:nvPr>
        </p:nvSpPr>
        <p:spPr>
          <a:xfrm>
            <a:off x="539552" y="260648"/>
            <a:ext cx="8424936" cy="1143000"/>
          </a:xfrm>
        </p:spPr>
        <p:txBody>
          <a:bodyPr/>
          <a:lstStyle/>
          <a:p>
            <a:r>
              <a:rPr lang="en-MY" dirty="0"/>
              <a:t>The Balanced Scorecard Strategy Map</a:t>
            </a:r>
          </a:p>
        </p:txBody>
      </p:sp>
      <p:pic>
        <p:nvPicPr>
          <p:cNvPr id="5" name="Picture 4">
            <a:extLst>
              <a:ext uri="{FF2B5EF4-FFF2-40B4-BE49-F238E27FC236}">
                <a16:creationId xmlns:a16="http://schemas.microsoft.com/office/drawing/2014/main" id="{EE5843E0-4B25-4748-8DE5-DED9F6173BA6}"/>
              </a:ext>
            </a:extLst>
          </p:cNvPr>
          <p:cNvPicPr>
            <a:picLocks noChangeAspect="1"/>
          </p:cNvPicPr>
          <p:nvPr/>
        </p:nvPicPr>
        <p:blipFill>
          <a:blip r:embed="rId2"/>
          <a:stretch>
            <a:fillRect/>
          </a:stretch>
        </p:blipFill>
        <p:spPr>
          <a:xfrm>
            <a:off x="1304925" y="1844824"/>
            <a:ext cx="6534150" cy="4476750"/>
          </a:xfrm>
          <a:prstGeom prst="rect">
            <a:avLst/>
          </a:prstGeom>
        </p:spPr>
      </p:pic>
    </p:spTree>
    <p:extLst>
      <p:ext uri="{BB962C8B-B14F-4D97-AF65-F5344CB8AC3E}">
        <p14:creationId xmlns:p14="http://schemas.microsoft.com/office/powerpoint/2010/main" val="41539962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D4A-1DC4-40D9-8E6B-262EF353F176}"/>
              </a:ext>
            </a:extLst>
          </p:cNvPr>
          <p:cNvSpPr>
            <a:spLocks noGrp="1"/>
          </p:cNvSpPr>
          <p:nvPr>
            <p:ph type="title"/>
          </p:nvPr>
        </p:nvSpPr>
        <p:spPr/>
        <p:txBody>
          <a:bodyPr/>
          <a:lstStyle/>
          <a:p>
            <a:r>
              <a:rPr lang="en-MY" dirty="0"/>
              <a:t>Align the Organization with the Strategy</a:t>
            </a:r>
          </a:p>
        </p:txBody>
      </p:sp>
      <p:sp>
        <p:nvSpPr>
          <p:cNvPr id="4" name="Content Placeholder 2">
            <a:extLst>
              <a:ext uri="{FF2B5EF4-FFF2-40B4-BE49-F238E27FC236}">
                <a16:creationId xmlns:a16="http://schemas.microsoft.com/office/drawing/2014/main" id="{9C61EDA3-EE08-4CAD-953B-ADF62ABF0FFE}"/>
              </a:ext>
            </a:extLst>
          </p:cNvPr>
          <p:cNvSpPr>
            <a:spLocks noGrp="1"/>
          </p:cNvSpPr>
          <p:nvPr>
            <p:ph idx="1"/>
          </p:nvPr>
        </p:nvSpPr>
        <p:spPr>
          <a:xfrm>
            <a:off x="685800" y="1556792"/>
            <a:ext cx="8206680" cy="4530725"/>
          </a:xfrm>
        </p:spPr>
        <p:txBody>
          <a:bodyPr/>
          <a:lstStyle/>
          <a:p>
            <a:r>
              <a:rPr lang="en-MY" dirty="0"/>
              <a:t>Functional silos arise and become a major barrier to strategy implementation, since most organizations have great difficulty communicating and coordinating across these functions. </a:t>
            </a:r>
          </a:p>
          <a:p>
            <a:r>
              <a:rPr lang="en-MY" dirty="0"/>
              <a:t>For organizational performance to be more than the sum of its parts, individual strategies must be linked and integrated. </a:t>
            </a:r>
          </a:p>
          <a:p>
            <a:r>
              <a:rPr lang="en-MY" dirty="0"/>
              <a:t>The corporate role defines the linkages expected to create synergy and ensures that the linkages actually occur.</a:t>
            </a:r>
          </a:p>
        </p:txBody>
      </p:sp>
    </p:spTree>
    <p:extLst>
      <p:ext uri="{BB962C8B-B14F-4D97-AF65-F5344CB8AC3E}">
        <p14:creationId xmlns:p14="http://schemas.microsoft.com/office/powerpoint/2010/main" val="738973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749-935F-4BFA-8E33-392D8B20E65E}"/>
              </a:ext>
            </a:extLst>
          </p:cNvPr>
          <p:cNvSpPr>
            <a:spLocks noGrp="1"/>
          </p:cNvSpPr>
          <p:nvPr>
            <p:ph type="title"/>
          </p:nvPr>
        </p:nvSpPr>
        <p:spPr/>
        <p:txBody>
          <a:bodyPr/>
          <a:lstStyle/>
          <a:p>
            <a:r>
              <a:rPr lang="en-MY" dirty="0"/>
              <a:t>Align the Organization with the Strategy</a:t>
            </a:r>
          </a:p>
        </p:txBody>
      </p:sp>
      <p:pic>
        <p:nvPicPr>
          <p:cNvPr id="5" name="Picture 4">
            <a:extLst>
              <a:ext uri="{FF2B5EF4-FFF2-40B4-BE49-F238E27FC236}">
                <a16:creationId xmlns:a16="http://schemas.microsoft.com/office/drawing/2014/main" id="{FA9D17C9-4D4D-40E2-A193-C2736BB34A7C}"/>
              </a:ext>
            </a:extLst>
          </p:cNvPr>
          <p:cNvPicPr>
            <a:picLocks noChangeAspect="1"/>
          </p:cNvPicPr>
          <p:nvPr/>
        </p:nvPicPr>
        <p:blipFill>
          <a:blip r:embed="rId2"/>
          <a:stretch>
            <a:fillRect/>
          </a:stretch>
        </p:blipFill>
        <p:spPr>
          <a:xfrm>
            <a:off x="914400" y="1628800"/>
            <a:ext cx="7056784" cy="4807102"/>
          </a:xfrm>
          <a:prstGeom prst="rect">
            <a:avLst/>
          </a:prstGeom>
        </p:spPr>
      </p:pic>
    </p:spTree>
    <p:extLst>
      <p:ext uri="{BB962C8B-B14F-4D97-AF65-F5344CB8AC3E}">
        <p14:creationId xmlns:p14="http://schemas.microsoft.com/office/powerpoint/2010/main" val="2533587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377-3224-4499-A4DF-CDFF29922E71}"/>
              </a:ext>
            </a:extLst>
          </p:cNvPr>
          <p:cNvSpPr>
            <a:spLocks noGrp="1"/>
          </p:cNvSpPr>
          <p:nvPr>
            <p:ph type="title"/>
          </p:nvPr>
        </p:nvSpPr>
        <p:spPr/>
        <p:txBody>
          <a:bodyPr/>
          <a:lstStyle/>
          <a:p>
            <a:r>
              <a:rPr lang="en-MY" dirty="0"/>
              <a:t>Make Strategy everyone’s Job</a:t>
            </a:r>
          </a:p>
        </p:txBody>
      </p:sp>
      <p:sp>
        <p:nvSpPr>
          <p:cNvPr id="3" name="Content Placeholder 2">
            <a:extLst>
              <a:ext uri="{FF2B5EF4-FFF2-40B4-BE49-F238E27FC236}">
                <a16:creationId xmlns:a16="http://schemas.microsoft.com/office/drawing/2014/main" id="{0402855A-FA5D-4B6C-A822-A9D658C83F7D}"/>
              </a:ext>
            </a:extLst>
          </p:cNvPr>
          <p:cNvSpPr>
            <a:spLocks noGrp="1"/>
          </p:cNvSpPr>
          <p:nvPr>
            <p:ph idx="1"/>
          </p:nvPr>
        </p:nvSpPr>
        <p:spPr/>
        <p:txBody>
          <a:bodyPr/>
          <a:lstStyle/>
          <a:p>
            <a:pPr marL="0" indent="0">
              <a:buNone/>
            </a:pPr>
            <a:r>
              <a:rPr lang="en-MY" dirty="0"/>
              <a:t>Workforce knowledge represents an asset that we are just beginning to use effectively. In this structure, strategic information and decision-making can no longer be limited to executives and senior managers. </a:t>
            </a:r>
          </a:p>
          <a:p>
            <a:r>
              <a:rPr lang="en-MY" dirty="0"/>
              <a:t>Communication and education to create awareness</a:t>
            </a:r>
          </a:p>
          <a:p>
            <a:r>
              <a:rPr lang="en-MY" dirty="0"/>
              <a:t>Personal alignment</a:t>
            </a:r>
          </a:p>
          <a:p>
            <a:r>
              <a:rPr lang="en-MY" dirty="0"/>
              <a:t>Incentive compensation</a:t>
            </a:r>
          </a:p>
        </p:txBody>
      </p:sp>
    </p:spTree>
    <p:extLst>
      <p:ext uri="{BB962C8B-B14F-4D97-AF65-F5344CB8AC3E}">
        <p14:creationId xmlns:p14="http://schemas.microsoft.com/office/powerpoint/2010/main" val="1967174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0678-A0DF-4A4A-AC64-B122DB4EA68B}"/>
              </a:ext>
            </a:extLst>
          </p:cNvPr>
          <p:cNvSpPr>
            <a:spLocks noGrp="1"/>
          </p:cNvSpPr>
          <p:nvPr>
            <p:ph type="title"/>
          </p:nvPr>
        </p:nvSpPr>
        <p:spPr/>
        <p:txBody>
          <a:bodyPr/>
          <a:lstStyle/>
          <a:p>
            <a:r>
              <a:rPr lang="en-MY" dirty="0"/>
              <a:t>Make Strategy everyone’s Job</a:t>
            </a:r>
          </a:p>
        </p:txBody>
      </p:sp>
      <p:pic>
        <p:nvPicPr>
          <p:cNvPr id="5" name="Picture 4">
            <a:extLst>
              <a:ext uri="{FF2B5EF4-FFF2-40B4-BE49-F238E27FC236}">
                <a16:creationId xmlns:a16="http://schemas.microsoft.com/office/drawing/2014/main" id="{BC79C24A-79ED-4F2A-A948-B553C2DBFDC2}"/>
              </a:ext>
            </a:extLst>
          </p:cNvPr>
          <p:cNvPicPr>
            <a:picLocks noChangeAspect="1"/>
          </p:cNvPicPr>
          <p:nvPr/>
        </p:nvPicPr>
        <p:blipFill>
          <a:blip r:embed="rId2"/>
          <a:stretch>
            <a:fillRect/>
          </a:stretch>
        </p:blipFill>
        <p:spPr>
          <a:xfrm>
            <a:off x="911554" y="2204864"/>
            <a:ext cx="7736569" cy="3961036"/>
          </a:xfrm>
          <a:prstGeom prst="rect">
            <a:avLst/>
          </a:prstGeom>
        </p:spPr>
      </p:pic>
    </p:spTree>
    <p:extLst>
      <p:ext uri="{BB962C8B-B14F-4D97-AF65-F5344CB8AC3E}">
        <p14:creationId xmlns:p14="http://schemas.microsoft.com/office/powerpoint/2010/main" val="2285949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F452-B54A-4F34-AEB8-4D0CFA51F8A0}"/>
              </a:ext>
            </a:extLst>
          </p:cNvPr>
          <p:cNvSpPr>
            <a:spLocks noGrp="1"/>
          </p:cNvSpPr>
          <p:nvPr>
            <p:ph type="title"/>
          </p:nvPr>
        </p:nvSpPr>
        <p:spPr/>
        <p:txBody>
          <a:bodyPr/>
          <a:lstStyle/>
          <a:p>
            <a:r>
              <a:rPr lang="en-MY" dirty="0"/>
              <a:t>Make Formulating Strategy a Continual Process</a:t>
            </a:r>
          </a:p>
        </p:txBody>
      </p:sp>
      <p:sp>
        <p:nvSpPr>
          <p:cNvPr id="3" name="Content Placeholder 2">
            <a:extLst>
              <a:ext uri="{FF2B5EF4-FFF2-40B4-BE49-F238E27FC236}">
                <a16:creationId xmlns:a16="http://schemas.microsoft.com/office/drawing/2014/main" id="{78F5B2A5-77C1-4799-B452-A88FC4428674}"/>
              </a:ext>
            </a:extLst>
          </p:cNvPr>
          <p:cNvSpPr>
            <a:spLocks noGrp="1"/>
          </p:cNvSpPr>
          <p:nvPr>
            <p:ph idx="1"/>
          </p:nvPr>
        </p:nvSpPr>
        <p:spPr/>
        <p:txBody>
          <a:bodyPr/>
          <a:lstStyle/>
          <a:p>
            <a:pPr marL="0" indent="0">
              <a:buNone/>
            </a:pPr>
            <a:r>
              <a:rPr lang="en-MY" dirty="0"/>
              <a:t>Companies with the BSC integrates the management of tactics with the management of strategy, using three important processes,</a:t>
            </a:r>
          </a:p>
          <a:p>
            <a:r>
              <a:rPr lang="en-MY" dirty="0"/>
              <a:t>Organizations link strategy to the budgeting process</a:t>
            </a:r>
          </a:p>
          <a:p>
            <a:r>
              <a:rPr lang="en-MY" dirty="0"/>
              <a:t>Making strategy formulation continual is to introduce a management meeting to review strategy.</a:t>
            </a:r>
          </a:p>
          <a:p>
            <a:r>
              <a:rPr lang="en-MY" dirty="0"/>
              <a:t>Making strategy development continual sees a process evolve for learning and adapting the strategy.</a:t>
            </a:r>
          </a:p>
        </p:txBody>
      </p:sp>
    </p:spTree>
    <p:extLst>
      <p:ext uri="{BB962C8B-B14F-4D97-AF65-F5344CB8AC3E}">
        <p14:creationId xmlns:p14="http://schemas.microsoft.com/office/powerpoint/2010/main" val="12894041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3196</TotalTime>
  <Words>1917</Words>
  <Application>Microsoft Office PowerPoint</Application>
  <PresentationFormat>On-screen Show (4:3)</PresentationFormat>
  <Paragraphs>187</Paragraphs>
  <Slides>51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STRATEGIC GLOBAL HUMAN RESOURCES - VI</vt:lpstr>
      <vt:lpstr>PowerPoint Presentation</vt:lpstr>
      <vt:lpstr>HR Roles and Responsibilities</vt:lpstr>
      <vt:lpstr>HR roles</vt:lpstr>
      <vt:lpstr>HR Responsibilities</vt:lpstr>
      <vt:lpstr>Question # 1</vt:lpstr>
      <vt:lpstr>Answer # 1</vt:lpstr>
      <vt:lpstr>PowerPoint Presentation</vt:lpstr>
      <vt:lpstr>HR Shared Service</vt:lpstr>
      <vt:lpstr>HR Shared Service Alternatives</vt:lpstr>
      <vt:lpstr>HR Outsourcing</vt:lpstr>
      <vt:lpstr>Question # 2</vt:lpstr>
      <vt:lpstr>Answer # 2</vt:lpstr>
      <vt:lpstr>What to outsource?</vt:lpstr>
      <vt:lpstr>HR Outsourcing</vt:lpstr>
      <vt:lpstr>Offshoring</vt:lpstr>
      <vt:lpstr>Cosourcing</vt:lpstr>
      <vt:lpstr>Insourcing</vt:lpstr>
      <vt:lpstr>Professional Employment Organization (PEOs)</vt:lpstr>
      <vt:lpstr>Question # 3</vt:lpstr>
      <vt:lpstr>Answer # 3</vt:lpstr>
      <vt:lpstr>PowerPoint Presentation</vt:lpstr>
      <vt:lpstr>Outsourcing Process</vt:lpstr>
      <vt:lpstr>Outsourcing Process</vt:lpstr>
      <vt:lpstr>Outsourcing Process</vt:lpstr>
      <vt:lpstr>Outsourcing Process</vt:lpstr>
      <vt:lpstr>Outsourcing Process</vt:lpstr>
      <vt:lpstr>Outsourcing Process</vt:lpstr>
      <vt:lpstr>Question # 4</vt:lpstr>
      <vt:lpstr>Answer # 4</vt:lpstr>
      <vt:lpstr>PowerPoint Presentation</vt:lpstr>
      <vt:lpstr>‘Follow the Sun’ Support Model</vt:lpstr>
      <vt:lpstr>“Follow the sun” model</vt:lpstr>
      <vt:lpstr>PowerPoint Presentation</vt:lpstr>
      <vt:lpstr>Global Measures</vt:lpstr>
      <vt:lpstr>Balanced Scorecard</vt:lpstr>
      <vt:lpstr>Balanced Scorecard</vt:lpstr>
      <vt:lpstr>Question # 5</vt:lpstr>
      <vt:lpstr>Answer # 5</vt:lpstr>
      <vt:lpstr>Question # 6</vt:lpstr>
      <vt:lpstr>Answer # 6</vt:lpstr>
      <vt:lpstr>The Principles of a Strategy-Focused Organization</vt:lpstr>
      <vt:lpstr>Mobilize Change through Executive Leadership</vt:lpstr>
      <vt:lpstr>Translate Strategy into Operating Terms</vt:lpstr>
      <vt:lpstr>The Balanced Scorecard Strategy Map</vt:lpstr>
      <vt:lpstr>Align the Organization with the Strategy</vt:lpstr>
      <vt:lpstr>Align the Organization with the Strategy</vt:lpstr>
      <vt:lpstr>Make Strategy everyone’s Job</vt:lpstr>
      <vt:lpstr>Make Strategy everyone’s Job</vt:lpstr>
      <vt:lpstr>Make Formulating Strategy a Continual Process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101</cp:revision>
  <cp:lastPrinted>1601-01-01T00:00:00Z</cp:lastPrinted>
  <dcterms:created xsi:type="dcterms:W3CDTF">2020-07-09T15:12:46Z</dcterms:created>
  <dcterms:modified xsi:type="dcterms:W3CDTF">2021-05-15T16:19:43Z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