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538" r:id="rId3"/>
    <p:sldId id="540" r:id="rId4"/>
    <p:sldId id="288" r:id="rId5"/>
    <p:sldId id="291" r:id="rId6"/>
    <p:sldId id="541" r:id="rId7"/>
    <p:sldId id="543" r:id="rId8"/>
    <p:sldId id="542" r:id="rId9"/>
    <p:sldId id="578" r:id="rId10"/>
    <p:sldId id="579" r:id="rId11"/>
    <p:sldId id="580" r:id="rId12"/>
    <p:sldId id="581" r:id="rId13"/>
    <p:sldId id="582" r:id="rId14"/>
    <p:sldId id="583" r:id="rId15"/>
    <p:sldId id="584" r:id="rId16"/>
    <p:sldId id="585" r:id="rId17"/>
    <p:sldId id="586" r:id="rId18"/>
    <p:sldId id="437" r:id="rId19"/>
    <p:sldId id="438" r:id="rId20"/>
    <p:sldId id="416" r:id="rId21"/>
    <p:sldId id="439" r:id="rId22"/>
    <p:sldId id="440" r:id="rId23"/>
    <p:sldId id="441" r:id="rId24"/>
    <p:sldId id="359" r:id="rId25"/>
    <p:sldId id="417" r:id="rId26"/>
    <p:sldId id="539" r:id="rId27"/>
    <p:sldId id="587" r:id="rId28"/>
    <p:sldId id="556" r:id="rId29"/>
    <p:sldId id="552" r:id="rId30"/>
    <p:sldId id="553" r:id="rId31"/>
    <p:sldId id="554" r:id="rId32"/>
    <p:sldId id="555" r:id="rId33"/>
    <p:sldId id="557" r:id="rId34"/>
    <p:sldId id="558" r:id="rId35"/>
    <p:sldId id="559" r:id="rId36"/>
    <p:sldId id="560" r:id="rId37"/>
    <p:sldId id="572" r:id="rId38"/>
    <p:sldId id="573" r:id="rId39"/>
    <p:sldId id="562" r:id="rId40"/>
    <p:sldId id="561" r:id="rId41"/>
    <p:sldId id="566" r:id="rId42"/>
    <p:sldId id="567" r:id="rId43"/>
    <p:sldId id="564" r:id="rId44"/>
    <p:sldId id="326" r:id="rId45"/>
    <p:sldId id="408" r:id="rId46"/>
    <p:sldId id="314" r:id="rId47"/>
    <p:sldId id="327" r:id="rId48"/>
    <p:sldId id="328" r:id="rId49"/>
    <p:sldId id="574" r:id="rId50"/>
    <p:sldId id="575" r:id="rId51"/>
    <p:sldId id="306" r:id="rId52"/>
    <p:sldId id="310" r:id="rId53"/>
    <p:sldId id="355" r:id="rId54"/>
    <p:sldId id="356" r:id="rId55"/>
    <p:sldId id="357" r:id="rId56"/>
    <p:sldId id="358" r:id="rId57"/>
    <p:sldId id="276"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291" autoAdjust="0"/>
  </p:normalViewPr>
  <p:slideViewPr>
    <p:cSldViewPr>
      <p:cViewPr varScale="1">
        <p:scale>
          <a:sx n="72" d="100"/>
          <a:sy n="72" d="100"/>
        </p:scale>
        <p:origin x="134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3829220"/>
          <a:ext cx="6984776" cy="8236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056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EE33-6002-434E-9485-311540A64A18}"/>
              </a:ext>
            </a:extLst>
          </p:cNvPr>
          <p:cNvSpPr>
            <a:spLocks noGrp="1"/>
          </p:cNvSpPr>
          <p:nvPr>
            <p:ph type="title"/>
          </p:nvPr>
        </p:nvSpPr>
        <p:spPr/>
        <p:txBody>
          <a:bodyPr/>
          <a:lstStyle/>
          <a:p>
            <a:r>
              <a:rPr lang="en-MY" dirty="0"/>
              <a:t>Workforce Scorecard</a:t>
            </a:r>
          </a:p>
        </p:txBody>
      </p:sp>
      <p:sp>
        <p:nvSpPr>
          <p:cNvPr id="3" name="Content Placeholder 2">
            <a:extLst>
              <a:ext uri="{FF2B5EF4-FFF2-40B4-BE49-F238E27FC236}">
                <a16:creationId xmlns:a16="http://schemas.microsoft.com/office/drawing/2014/main" id="{A29EE42A-CDDE-4D68-B582-3A55EBA00FAC}"/>
              </a:ext>
            </a:extLst>
          </p:cNvPr>
          <p:cNvSpPr>
            <a:spLocks noGrp="1"/>
          </p:cNvSpPr>
          <p:nvPr>
            <p:ph idx="1"/>
          </p:nvPr>
        </p:nvSpPr>
        <p:spPr>
          <a:xfrm>
            <a:off x="685800" y="1556792"/>
            <a:ext cx="8001000" cy="4530725"/>
          </a:xfrm>
        </p:spPr>
        <p:txBody>
          <a:bodyPr/>
          <a:lstStyle/>
          <a:p>
            <a:r>
              <a:rPr lang="en-MY" dirty="0"/>
              <a:t>The Balanced Scorecard focuses on the strategy and metrics of the business, Mark A. </a:t>
            </a:r>
            <a:r>
              <a:rPr lang="en-MY" dirty="0" err="1"/>
              <a:t>Huselid</a:t>
            </a:r>
            <a:r>
              <a:rPr lang="en-MY" dirty="0"/>
              <a:t>, Brian E. Becker, and Richard W. Beatty developed the HR and Workforce Scorecard to provide framework specific to HR</a:t>
            </a:r>
          </a:p>
          <a:p>
            <a:endParaRPr lang="en-MY" dirty="0"/>
          </a:p>
          <a:p>
            <a:r>
              <a:rPr lang="en-MY" dirty="0"/>
              <a:t>The Workforce Scorecard offers a framework that identifies and measures the outcomes, </a:t>
            </a:r>
            <a:r>
              <a:rPr lang="en-MY" dirty="0" err="1"/>
              <a:t>behaviors</a:t>
            </a:r>
            <a:r>
              <a:rPr lang="en-MY"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val="314258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C3A2-80F0-4B27-8FA6-28CEF5949185}"/>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77B9D3CF-AF56-42B2-B284-78D8435CEEB5}"/>
              </a:ext>
            </a:extLst>
          </p:cNvPr>
          <p:cNvSpPr>
            <a:spLocks noGrp="1"/>
          </p:cNvSpPr>
          <p:nvPr>
            <p:ph idx="1"/>
          </p:nvPr>
        </p:nvSpPr>
        <p:spPr/>
        <p:txBody>
          <a:bodyPr/>
          <a:lstStyle/>
          <a:p>
            <a:pPr marL="0" indent="0">
              <a:buNone/>
            </a:pPr>
            <a:r>
              <a:rPr lang="en-MY"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val="1193121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950B-4F4F-4EF3-9F85-B60D5C695C09}"/>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0A0A8CC5-98E8-4141-BBFC-7E52B69CC545}"/>
              </a:ext>
            </a:extLst>
          </p:cNvPr>
          <p:cNvSpPr>
            <a:spLocks noGrp="1"/>
          </p:cNvSpPr>
          <p:nvPr>
            <p:ph idx="1"/>
          </p:nvPr>
        </p:nvSpPr>
        <p:spPr>
          <a:xfrm>
            <a:off x="685800" y="1556792"/>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val="793218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2987-5CB4-43E6-B0A8-921414519D28}"/>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DC8B33D0-2DFE-4EAD-B943-346AEBCA000C}"/>
              </a:ext>
            </a:extLst>
          </p:cNvPr>
          <p:cNvSpPr>
            <a:spLocks noGrp="1"/>
          </p:cNvSpPr>
          <p:nvPr>
            <p:ph idx="1"/>
          </p:nvPr>
        </p:nvSpPr>
        <p:spPr>
          <a:xfrm>
            <a:off x="685800" y="1628800"/>
            <a:ext cx="8001000" cy="4530725"/>
          </a:xfrm>
        </p:spPr>
        <p:txBody>
          <a:bodyPr/>
          <a:lstStyle/>
          <a:p>
            <a:r>
              <a:rPr lang="en-MY" dirty="0"/>
              <a:t>% of the workforce that understand the firm’s business model and underlying commercial strategy</a:t>
            </a:r>
          </a:p>
          <a:p>
            <a:r>
              <a:rPr lang="en-MY" dirty="0"/>
              <a:t>% of the workforce that have demonstrated their commitment to the firm’s strategy</a:t>
            </a:r>
          </a:p>
          <a:p>
            <a:r>
              <a:rPr lang="en-MY" dirty="0"/>
              <a:t>% of the workforce that currently have the skills required to execute the strategy</a:t>
            </a:r>
          </a:p>
          <a:p>
            <a:r>
              <a:rPr lang="en-MY" dirty="0"/>
              <a:t>% of the workforce currently undergoing training in order to gain the requisite skill sets</a:t>
            </a:r>
          </a:p>
          <a:p>
            <a:r>
              <a:rPr lang="en-MY" dirty="0"/>
              <a:t>% of the workforce that feels the firm’s culture supports strategy execution</a:t>
            </a:r>
          </a:p>
          <a:p>
            <a:endParaRPr lang="en-MY" dirty="0"/>
          </a:p>
        </p:txBody>
      </p:sp>
    </p:spTree>
    <p:extLst>
      <p:ext uri="{BB962C8B-B14F-4D97-AF65-F5344CB8AC3E}">
        <p14:creationId xmlns:p14="http://schemas.microsoft.com/office/powerpoint/2010/main" val="766395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55D2-87FB-4C1F-8784-C4030104FE1B}"/>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DD0B3751-726C-4A6D-8184-FFC01C7C0D30}"/>
              </a:ext>
            </a:extLst>
          </p:cNvPr>
          <p:cNvSpPr>
            <a:spLocks noGrp="1"/>
          </p:cNvSpPr>
          <p:nvPr>
            <p:ph idx="1"/>
          </p:nvPr>
        </p:nvSpPr>
        <p:spPr/>
        <p:txBody>
          <a:bodyPr/>
          <a:lstStyle/>
          <a:p>
            <a:pPr marL="0" indent="0">
              <a:buNone/>
            </a:pPr>
            <a:r>
              <a:rPr lang="en-MY"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val="3896743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DC1B-E6E4-48B7-B6C6-43C30628B9FD}"/>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0244D322-5C15-4917-92D4-61BE40550C9D}"/>
              </a:ext>
            </a:extLst>
          </p:cNvPr>
          <p:cNvSpPr>
            <a:spLocks noGrp="1"/>
          </p:cNvSpPr>
          <p:nvPr>
            <p:ph idx="1"/>
          </p:nvPr>
        </p:nvSpPr>
        <p:spPr/>
        <p:txBody>
          <a:bodyPr/>
          <a:lstStyle/>
          <a:p>
            <a:r>
              <a:rPr lang="en-MY" dirty="0"/>
              <a:t>Total % of workforce who are recognized as “A” players</a:t>
            </a:r>
          </a:p>
          <a:p>
            <a:r>
              <a:rPr lang="en-MY" dirty="0"/>
              <a:t>% of workforce who are currently “B” players with the potential to grow and evolve into “A” players</a:t>
            </a:r>
          </a:p>
          <a:p>
            <a:r>
              <a:rPr lang="en-MY" dirty="0"/>
              <a:t>Average % of total remuneration packages which are performance based for “A” players.</a:t>
            </a:r>
          </a:p>
          <a:p>
            <a:r>
              <a:rPr lang="en-MY" dirty="0"/>
              <a:t>% of “A” players who have the opportunity to earn share options</a:t>
            </a:r>
          </a:p>
          <a:p>
            <a:r>
              <a:rPr lang="en-MY" dirty="0"/>
              <a:t>% of “A” players who earned their bonuses in the last financial year</a:t>
            </a:r>
          </a:p>
        </p:txBody>
      </p:sp>
    </p:spTree>
    <p:extLst>
      <p:ext uri="{BB962C8B-B14F-4D97-AF65-F5344CB8AC3E}">
        <p14:creationId xmlns:p14="http://schemas.microsoft.com/office/powerpoint/2010/main" val="4292998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44C3-7FD8-48FA-8171-45E9A0C169FE}"/>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5F89E80F-125C-4F05-B0C3-4AFFBEDDA91C}"/>
              </a:ext>
            </a:extLst>
          </p:cNvPr>
          <p:cNvSpPr>
            <a:spLocks noGrp="1"/>
          </p:cNvSpPr>
          <p:nvPr>
            <p:ph idx="1"/>
          </p:nvPr>
        </p:nvSpPr>
        <p:spPr/>
        <p:txBody>
          <a:bodyPr/>
          <a:lstStyle/>
          <a:p>
            <a:r>
              <a:rPr lang="en-MY" dirty="0"/>
              <a:t>% of the overall training and development budget spent on “A” players.</a:t>
            </a:r>
          </a:p>
          <a:p>
            <a:r>
              <a:rPr lang="en-MY" dirty="0"/>
              <a:t>Average ranking for executives on the standardized skills and proficiency test</a:t>
            </a:r>
          </a:p>
          <a:p>
            <a:r>
              <a:rPr lang="en-MY" dirty="0"/>
              <a:t>Determination of how many qualified people would be eligible to fill any executive openings which arise</a:t>
            </a:r>
          </a:p>
          <a:p>
            <a:r>
              <a:rPr lang="en-MY" dirty="0"/>
              <a:t>% of exit rate for “A”, “B” and “C” players.</a:t>
            </a:r>
          </a:p>
          <a:p>
            <a:r>
              <a:rPr lang="en-MY" dirty="0"/>
              <a:t>Extent to which people have the opportunity to be exposed to assignments that will enhance skills</a:t>
            </a:r>
          </a:p>
        </p:txBody>
      </p:sp>
    </p:spTree>
    <p:extLst>
      <p:ext uri="{BB962C8B-B14F-4D97-AF65-F5344CB8AC3E}">
        <p14:creationId xmlns:p14="http://schemas.microsoft.com/office/powerpoint/2010/main" val="3232431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AC23-AECE-422C-AA02-74358440F8A1}"/>
              </a:ext>
            </a:extLst>
          </p:cNvPr>
          <p:cNvSpPr>
            <a:spLocks noGrp="1"/>
          </p:cNvSpPr>
          <p:nvPr>
            <p:ph type="title"/>
          </p:nvPr>
        </p:nvSpPr>
        <p:spPr/>
        <p:txBody>
          <a:bodyPr/>
          <a:lstStyle/>
          <a:p>
            <a:r>
              <a:rPr lang="en-MY" sz="4400" dirty="0"/>
              <a:t>3. Leadership and Workforce </a:t>
            </a:r>
            <a:r>
              <a:rPr lang="en-MY" sz="4400" dirty="0" err="1"/>
              <a:t>Behaviors</a:t>
            </a:r>
            <a:endParaRPr lang="en-MY" sz="4400" dirty="0"/>
          </a:p>
        </p:txBody>
      </p:sp>
      <p:sp>
        <p:nvSpPr>
          <p:cNvPr id="3" name="Content Placeholder 2">
            <a:extLst>
              <a:ext uri="{FF2B5EF4-FFF2-40B4-BE49-F238E27FC236}">
                <a16:creationId xmlns:a16="http://schemas.microsoft.com/office/drawing/2014/main" id="{F1E813E4-C890-4D89-AE4A-A5A0E8882460}"/>
              </a:ext>
            </a:extLst>
          </p:cNvPr>
          <p:cNvSpPr>
            <a:spLocks noGrp="1"/>
          </p:cNvSpPr>
          <p:nvPr>
            <p:ph idx="1"/>
          </p:nvPr>
        </p:nvSpPr>
        <p:spPr>
          <a:xfrm>
            <a:off x="571244" y="1628800"/>
            <a:ext cx="8033204" cy="4530725"/>
          </a:xfrm>
        </p:spPr>
        <p:txBody>
          <a:bodyPr/>
          <a:lstStyle/>
          <a:p>
            <a:pPr marL="0" indent="0">
              <a:buNone/>
            </a:pPr>
            <a:r>
              <a:rPr lang="en-MY" sz="2600" dirty="0"/>
              <a:t>Leadership and workforce </a:t>
            </a:r>
            <a:r>
              <a:rPr lang="en-MY" sz="2600" dirty="0" err="1"/>
              <a:t>behavior</a:t>
            </a:r>
            <a:r>
              <a:rPr lang="en-MY" sz="2600" dirty="0"/>
              <a:t> measures whether or not the workforce is behaving in a way which is consistent with achieving the key objectives. </a:t>
            </a:r>
          </a:p>
          <a:p>
            <a:pPr marL="0" indent="0">
              <a:buNone/>
            </a:pPr>
            <a:endParaRPr lang="en-MY" sz="2600" dirty="0"/>
          </a:p>
          <a:p>
            <a:r>
              <a:rPr lang="en-MY" sz="2600" dirty="0"/>
              <a:t>Are the leadership team and workforce consistently behaving in a way that will lead to achieving our key strategic objectives? Have we identified and nurtured “A” Players in “A” Positions?</a:t>
            </a:r>
          </a:p>
          <a:p>
            <a:r>
              <a:rPr lang="en-MY" sz="26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val="3630927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AC8-8A43-4010-B63B-659C7DE49222}"/>
              </a:ext>
            </a:extLst>
          </p:cNvPr>
          <p:cNvSpPr>
            <a:spLocks noGrp="1"/>
          </p:cNvSpPr>
          <p:nvPr>
            <p:ph type="title"/>
          </p:nvPr>
        </p:nvSpPr>
        <p:spPr/>
        <p:txBody>
          <a:bodyPr/>
          <a:lstStyle/>
          <a:p>
            <a:r>
              <a:rPr lang="en-MY" sz="4000" dirty="0"/>
              <a:t>3. Leadership and Workforce Behaviours</a:t>
            </a:r>
            <a:endParaRPr lang="en-MY" dirty="0"/>
          </a:p>
        </p:txBody>
      </p:sp>
      <p:sp>
        <p:nvSpPr>
          <p:cNvPr id="3" name="Content Placeholder 2">
            <a:extLst>
              <a:ext uri="{FF2B5EF4-FFF2-40B4-BE49-F238E27FC236}">
                <a16:creationId xmlns:a16="http://schemas.microsoft.com/office/drawing/2014/main" id="{366D640C-1DE5-4E29-9234-8CA9CE9C1CE7}"/>
              </a:ext>
            </a:extLst>
          </p:cNvPr>
          <p:cNvSpPr>
            <a:spLocks noGrp="1"/>
          </p:cNvSpPr>
          <p:nvPr>
            <p:ph idx="1"/>
          </p:nvPr>
        </p:nvSpPr>
        <p:spPr/>
        <p:txBody>
          <a:bodyPr/>
          <a:lstStyle/>
          <a:p>
            <a:r>
              <a:rPr lang="en-MY" dirty="0"/>
              <a:t>Average score on a consistently applied leadership survey</a:t>
            </a:r>
          </a:p>
          <a:p>
            <a:r>
              <a:rPr lang="en-MY" dirty="0"/>
              <a:t>% of executives who are actively engaged in knowledge sharing and training programs</a:t>
            </a:r>
          </a:p>
          <a:p>
            <a:r>
              <a:rPr lang="en-MY" dirty="0"/>
              <a:t>Changes in the team performance index which measures the effectiveness of teams</a:t>
            </a:r>
          </a:p>
          <a:p>
            <a:r>
              <a:rPr lang="en-MY" dirty="0"/>
              <a:t>Estimates of how effective the firm is in retaining its best “A” players</a:t>
            </a:r>
          </a:p>
          <a:p>
            <a:r>
              <a:rPr lang="en-MY" dirty="0"/>
              <a:t>Estimated exit rate of “C” players</a:t>
            </a:r>
          </a:p>
        </p:txBody>
      </p:sp>
    </p:spTree>
    <p:extLst>
      <p:ext uri="{BB962C8B-B14F-4D97-AF65-F5344CB8AC3E}">
        <p14:creationId xmlns:p14="http://schemas.microsoft.com/office/powerpoint/2010/main" val="2956813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0F41-E24B-48A5-B81B-36EF470A12C7}"/>
              </a:ext>
            </a:extLst>
          </p:cNvPr>
          <p:cNvSpPr>
            <a:spLocks noGrp="1"/>
          </p:cNvSpPr>
          <p:nvPr>
            <p:ph type="title"/>
          </p:nvPr>
        </p:nvSpPr>
        <p:spPr/>
        <p:txBody>
          <a:bodyPr/>
          <a:lstStyle/>
          <a:p>
            <a:r>
              <a:rPr lang="en-MY" sz="4400" dirty="0"/>
              <a:t>3. Leadership and Workforce Behaviours</a:t>
            </a:r>
            <a:endParaRPr lang="en-MY" dirty="0"/>
          </a:p>
        </p:txBody>
      </p:sp>
      <p:sp>
        <p:nvSpPr>
          <p:cNvPr id="3" name="Content Placeholder 2">
            <a:extLst>
              <a:ext uri="{FF2B5EF4-FFF2-40B4-BE49-F238E27FC236}">
                <a16:creationId xmlns:a16="http://schemas.microsoft.com/office/drawing/2014/main" id="{E3AA6756-BD59-4BF5-97CE-BD9CF5BF3027}"/>
              </a:ext>
            </a:extLst>
          </p:cNvPr>
          <p:cNvSpPr>
            <a:spLocks noGrp="1"/>
          </p:cNvSpPr>
          <p:nvPr>
            <p:ph idx="1"/>
          </p:nvPr>
        </p:nvSpPr>
        <p:spPr/>
        <p:txBody>
          <a:bodyPr/>
          <a:lstStyle/>
          <a:p>
            <a:r>
              <a:rPr lang="en-MY" dirty="0"/>
              <a:t>Average changes in performance appraisal ratings over an extended period of </a:t>
            </a:r>
            <a:r>
              <a:rPr lang="en-MY" dirty="0" err="1"/>
              <a:t>ti</a:t>
            </a:r>
            <a:r>
              <a:rPr lang="en-MY" dirty="0"/>
              <a:t> me</a:t>
            </a:r>
          </a:p>
          <a:p>
            <a:r>
              <a:rPr lang="en-MY" dirty="0"/>
              <a:t>% of employees who have met goals for customer satisfaction</a:t>
            </a:r>
          </a:p>
          <a:p>
            <a:r>
              <a:rPr lang="en-MY" dirty="0"/>
              <a:t>% of employees who have skills and experience outside those used in their current job functions</a:t>
            </a:r>
          </a:p>
          <a:p>
            <a:r>
              <a:rPr lang="en-MY" dirty="0"/>
              <a:t>% of improvement in key indicators of customer satisfaction</a:t>
            </a:r>
          </a:p>
          <a:p>
            <a:r>
              <a:rPr lang="en-MY" dirty="0"/>
              <a:t>Number of requests submitted for transfers</a:t>
            </a:r>
          </a:p>
        </p:txBody>
      </p:sp>
    </p:spTree>
    <p:extLst>
      <p:ext uri="{BB962C8B-B14F-4D97-AF65-F5344CB8AC3E}">
        <p14:creationId xmlns:p14="http://schemas.microsoft.com/office/powerpoint/2010/main" val="2286892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7450-FC77-425C-A6B5-4EF0F47C4D30}"/>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51DB0ABB-376C-4AC2-855E-EF36B2A2D866}"/>
              </a:ext>
            </a:extLst>
          </p:cNvPr>
          <p:cNvSpPr>
            <a:spLocks noGrp="1"/>
          </p:cNvSpPr>
          <p:nvPr>
            <p:ph idx="1"/>
          </p:nvPr>
        </p:nvSpPr>
        <p:spPr/>
        <p:txBody>
          <a:bodyPr/>
          <a:lstStyle/>
          <a:p>
            <a:pPr marL="0" indent="0">
              <a:buNone/>
            </a:pPr>
            <a:r>
              <a:rPr lang="en-MY"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val="3381832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530-3F03-4CF3-88C9-B99858894CCE}"/>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E7917A71-343D-4F56-91EA-F4D508D09250}"/>
              </a:ext>
            </a:extLst>
          </p:cNvPr>
          <p:cNvSpPr>
            <a:spLocks noGrp="1"/>
          </p:cNvSpPr>
          <p:nvPr>
            <p:ph idx="1"/>
          </p:nvPr>
        </p:nvSpPr>
        <p:spPr>
          <a:xfrm>
            <a:off x="685800" y="1628800"/>
            <a:ext cx="8350696" cy="4530725"/>
          </a:xfrm>
        </p:spPr>
        <p:txBody>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val="484848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t>
            </a:r>
            <a:r>
              <a:rPr lang="en-MY" sz="2700"/>
              <a:t>all.</a:t>
            </a:r>
            <a:endParaRPr lang="en-MY" sz="2700" dirty="0"/>
          </a:p>
        </p:txBody>
      </p:sp>
    </p:spTree>
    <p:extLst>
      <p:ext uri="{BB962C8B-B14F-4D97-AF65-F5344CB8AC3E}">
        <p14:creationId xmlns:p14="http://schemas.microsoft.com/office/powerpoint/2010/main" val="761387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911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98C6D864-6A1E-4CA9-84B8-9A916B2F6EA5}"/>
              </a:ext>
            </a:extLst>
          </p:cNvPr>
          <p:cNvSpPr>
            <a:spLocks noGrp="1"/>
          </p:cNvSpPr>
          <p:nvPr>
            <p:ph idx="1"/>
          </p:nvPr>
        </p:nvSpPr>
        <p:spPr/>
        <p:txBody>
          <a:bodyPr/>
          <a:lstStyle/>
          <a:p>
            <a:pPr marL="0" indent="0">
              <a:buNone/>
            </a:pPr>
            <a:r>
              <a:rPr lang="en-MY" dirty="0"/>
              <a:t>Measures of HR deliverable are taken directly from the workforce scorecard, Workforce Success, Workforce </a:t>
            </a:r>
            <a:r>
              <a:rPr lang="en-MY" dirty="0" err="1"/>
              <a:t>Behaviors</a:t>
            </a:r>
            <a:r>
              <a:rPr lang="en-MY" dirty="0"/>
              <a:t>, Workforce Competencies, and Workforce Mindset, which is intended to demonstrate that line and HR managers need to be held accountable from the same outcomes.</a:t>
            </a:r>
          </a:p>
        </p:txBody>
      </p:sp>
    </p:spTree>
    <p:extLst>
      <p:ext uri="{BB962C8B-B14F-4D97-AF65-F5344CB8AC3E}">
        <p14:creationId xmlns:p14="http://schemas.microsoft.com/office/powerpoint/2010/main" val="1834876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1D6-BD6B-4AA8-B0A9-7C51D29A3BC3}"/>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11375EB4-DBD1-47CE-9193-211F02664A82}"/>
              </a:ext>
            </a:extLst>
          </p:cNvPr>
          <p:cNvSpPr>
            <a:spLocks noGrp="1"/>
          </p:cNvSpPr>
          <p:nvPr>
            <p:ph idx="1"/>
          </p:nvPr>
        </p:nvSpPr>
        <p:spPr/>
        <p:txBody>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p14="http://schemas.microsoft.com/office/powerpoint/2010/main" val="3835433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3F49-302A-4AE0-94AF-2DF06232CCD8}"/>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FA7F6266-0F2B-48B3-936A-B1B65BCF9073}"/>
              </a:ext>
            </a:extLst>
          </p:cNvPr>
          <p:cNvSpPr>
            <a:spLocks noGrp="1"/>
          </p:cNvSpPr>
          <p:nvPr>
            <p:ph idx="1"/>
          </p:nvPr>
        </p:nvSpPr>
        <p:spPr>
          <a:xfrm>
            <a:off x="685800" y="1556792"/>
            <a:ext cx="8134672" cy="4530725"/>
          </a:xfrm>
        </p:spPr>
        <p:txBody>
          <a:bodyPr/>
          <a:lstStyle/>
          <a:p>
            <a:r>
              <a:rPr lang="en-MY"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dirty="0"/>
              <a:t>Alignment proceeds in two successive phases: alignment of HR practices; alignment of HR practices with the HR deliverables and costs.</a:t>
            </a:r>
          </a:p>
        </p:txBody>
      </p:sp>
    </p:spTree>
    <p:extLst>
      <p:ext uri="{BB962C8B-B14F-4D97-AF65-F5344CB8AC3E}">
        <p14:creationId xmlns:p14="http://schemas.microsoft.com/office/powerpoint/2010/main" val="2201112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E06-7D10-4ABB-833F-2F59FD29AFC2}"/>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9C12123C-026B-4387-95C3-7D33058B890C}"/>
              </a:ext>
            </a:extLst>
          </p:cNvPr>
          <p:cNvSpPr>
            <a:spLocks noGrp="1"/>
          </p:cNvSpPr>
          <p:nvPr>
            <p:ph idx="1"/>
          </p:nvPr>
        </p:nvSpPr>
        <p:spPr>
          <a:xfrm>
            <a:off x="685800" y="1556792"/>
            <a:ext cx="8206680" cy="4530725"/>
          </a:xfrm>
        </p:spPr>
        <p:txBody>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p14="http://schemas.microsoft.com/office/powerpoint/2010/main" val="1863118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4989-1A57-4B12-A600-975A034662AA}"/>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96E004A-BBD6-4AF7-9919-47A88D8398D8}"/>
              </a:ext>
            </a:extLst>
          </p:cNvPr>
          <p:cNvSpPr>
            <a:spLocks noGrp="1"/>
          </p:cNvSpPr>
          <p:nvPr>
            <p:ph idx="1"/>
          </p:nvPr>
        </p:nvSpPr>
        <p:spPr>
          <a:xfrm>
            <a:off x="685800" y="1628800"/>
            <a:ext cx="7772400" cy="4530725"/>
          </a:xfrm>
        </p:spPr>
        <p:txBody>
          <a:bodyPr/>
          <a:lstStyle/>
          <a:p>
            <a:pPr marL="0" indent="0">
              <a:buNone/>
            </a:pPr>
            <a:r>
              <a:rPr lang="en-MY" dirty="0"/>
              <a:t>Designing and implementing strategically aligned </a:t>
            </a:r>
            <a:r>
              <a:rPr lang="en-MY" dirty="0" err="1"/>
              <a:t>worldclass</a:t>
            </a:r>
            <a:r>
              <a:rPr lang="en-MY" dirty="0"/>
              <a:t> HR management policies and practices with the business values</a:t>
            </a:r>
          </a:p>
          <a:p>
            <a:r>
              <a:rPr lang="en-MY" dirty="0"/>
              <a:t>Acceptance per offer ratio</a:t>
            </a:r>
          </a:p>
          <a:p>
            <a:r>
              <a:rPr lang="en-MY" dirty="0"/>
              <a:t>Number of applicants contacted compared with those reporting for job interviews</a:t>
            </a:r>
          </a:p>
          <a:p>
            <a:r>
              <a:rPr lang="en-MY" dirty="0"/>
              <a:t>Time to fill a job or Cost of filling a job</a:t>
            </a:r>
          </a:p>
          <a:p>
            <a:r>
              <a:rPr lang="en-MY" dirty="0"/>
              <a:t>Percent of jobs filled with candidates on succession plan</a:t>
            </a:r>
          </a:p>
          <a:p>
            <a:r>
              <a:rPr lang="en-MY" dirty="0"/>
              <a:t>Percent of “A” positions filled with “A” players</a:t>
            </a:r>
          </a:p>
        </p:txBody>
      </p:sp>
    </p:spTree>
    <p:extLst>
      <p:ext uri="{BB962C8B-B14F-4D97-AF65-F5344CB8AC3E}">
        <p14:creationId xmlns:p14="http://schemas.microsoft.com/office/powerpoint/2010/main" val="1162082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67D0-E79C-4E56-A5E7-E9E4DA0CE036}"/>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C17D0D3-FDB2-4826-8F95-1A871903EBFB}"/>
              </a:ext>
            </a:extLst>
          </p:cNvPr>
          <p:cNvSpPr>
            <a:spLocks noGrp="1"/>
          </p:cNvSpPr>
          <p:nvPr>
            <p:ph idx="1"/>
          </p:nvPr>
        </p:nvSpPr>
        <p:spPr>
          <a:xfrm>
            <a:off x="685800" y="1628800"/>
            <a:ext cx="8001000" cy="4530725"/>
          </a:xfrm>
        </p:spPr>
        <p:txBody>
          <a:bodyPr/>
          <a:lstStyle/>
          <a:p>
            <a:r>
              <a:rPr lang="en-MY" sz="2800" dirty="0"/>
              <a:t>Selection Ratio: number of qualified applicants per hire</a:t>
            </a:r>
          </a:p>
          <a:p>
            <a:r>
              <a:rPr lang="en-MY" sz="2800" dirty="0"/>
              <a:t>Ratio of backup talent (number of prepared backups in place for top “X” jobs)</a:t>
            </a:r>
          </a:p>
          <a:p>
            <a:r>
              <a:rPr lang="en-MY" dirty="0"/>
              <a:t>Exit rate of “C” players in “A” positions</a:t>
            </a:r>
          </a:p>
          <a:p>
            <a:r>
              <a:rPr lang="en-MY" dirty="0"/>
              <a:t>Percent “A” players promoted per year</a:t>
            </a:r>
          </a:p>
          <a:p>
            <a:r>
              <a:rPr lang="en-MY" dirty="0"/>
              <a:t>Percent of employee in “C” positions with temporary (outsourced) contracts</a:t>
            </a:r>
          </a:p>
          <a:p>
            <a:r>
              <a:rPr lang="en-MY" dirty="0"/>
              <a:t>Percent of new hires selected based on the results of a validated selection test</a:t>
            </a:r>
          </a:p>
          <a:p>
            <a:r>
              <a:rPr lang="en-MY" dirty="0"/>
              <a:t>Percent of the workforce</a:t>
            </a:r>
          </a:p>
        </p:txBody>
      </p:sp>
    </p:spTree>
    <p:extLst>
      <p:ext uri="{BB962C8B-B14F-4D97-AF65-F5344CB8AC3E}">
        <p14:creationId xmlns:p14="http://schemas.microsoft.com/office/powerpoint/2010/main" val="2195324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E6BC-B272-49CA-9797-03239D98CB6C}"/>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EDC119BC-1A20-4675-BB70-6329FD77AB93}"/>
              </a:ext>
            </a:extLst>
          </p:cNvPr>
          <p:cNvSpPr>
            <a:spLocks noGrp="1"/>
          </p:cNvSpPr>
          <p:nvPr>
            <p:ph idx="1"/>
          </p:nvPr>
        </p:nvSpPr>
        <p:spPr/>
        <p:txBody>
          <a:bodyPr/>
          <a:lstStyle/>
          <a:p>
            <a:pPr marL="0" indent="0">
              <a:buNone/>
            </a:pPr>
            <a:r>
              <a:rPr lang="en-MY"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p14="http://schemas.microsoft.com/office/powerpoint/2010/main" val="835660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1D33-B590-4013-9662-5CA864C53C8F}"/>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1371AC96-702B-4874-964E-9212CB437B3D}"/>
              </a:ext>
            </a:extLst>
          </p:cNvPr>
          <p:cNvSpPr>
            <a:spLocks noGrp="1"/>
          </p:cNvSpPr>
          <p:nvPr>
            <p:ph idx="1"/>
          </p:nvPr>
        </p:nvSpPr>
        <p:spPr>
          <a:xfrm>
            <a:off x="914400" y="1600201"/>
            <a:ext cx="7772400" cy="4493096"/>
          </a:xfrm>
        </p:spPr>
        <p:txBody>
          <a:bodyPr/>
          <a:lstStyle/>
          <a:p>
            <a:r>
              <a:rPr lang="en-MY" sz="2400" dirty="0"/>
              <a:t>HR managers’ ratings on validated 360 degree competency-assessment tool</a:t>
            </a:r>
          </a:p>
          <a:p>
            <a:r>
              <a:rPr lang="en-MY" sz="24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p14="http://schemas.microsoft.com/office/powerpoint/2010/main" val="1228472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374C-A0F2-426A-A59F-02F2A024E245}"/>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CF44418B-C1E5-4456-83A5-CEE1A1E1F821}"/>
              </a:ext>
            </a:extLst>
          </p:cNvPr>
          <p:cNvSpPr>
            <a:spLocks noGrp="1"/>
          </p:cNvSpPr>
          <p:nvPr>
            <p:ph idx="1"/>
          </p:nvPr>
        </p:nvSpPr>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p14="http://schemas.microsoft.com/office/powerpoint/2010/main" val="242145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9DC5-05AC-4A8D-A007-2052A833EE01}"/>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06F3DEC1-5B26-404F-A4D1-8847F6F9C454}"/>
              </a:ext>
            </a:extLst>
          </p:cNvPr>
          <p:cNvSpPr>
            <a:spLocks noGrp="1"/>
          </p:cNvSpPr>
          <p:nvPr>
            <p:ph idx="1"/>
          </p:nvPr>
        </p:nvSpPr>
        <p:spPr/>
        <p:txBody>
          <a:bodyPr/>
          <a:lstStyle/>
          <a:p>
            <a:pPr marL="0" indent="0">
              <a:buNone/>
            </a:pPr>
            <a:r>
              <a:rPr lang="en-MY" dirty="0"/>
              <a:t>Which of the following HR metrics is used to measure the efficiency of the recruiting process?	</a:t>
            </a:r>
          </a:p>
          <a:p>
            <a:pPr marL="0" indent="0">
              <a:buNone/>
            </a:pPr>
            <a:endParaRPr lang="en-MY" dirty="0"/>
          </a:p>
          <a:p>
            <a:pPr marL="514350" indent="-514350">
              <a:buFont typeface="+mj-lt"/>
              <a:buAutoNum type="alphaUcPeriod"/>
            </a:pPr>
            <a:r>
              <a:rPr lang="en-MY" dirty="0"/>
              <a:t>HR expense factor	</a:t>
            </a:r>
          </a:p>
          <a:p>
            <a:pPr marL="514350" indent="-514350">
              <a:buFont typeface="+mj-lt"/>
              <a:buAutoNum type="alphaUcPeriod"/>
            </a:pPr>
            <a:r>
              <a:rPr lang="en-MY" dirty="0"/>
              <a:t>Time to fill	</a:t>
            </a:r>
          </a:p>
          <a:p>
            <a:pPr marL="514350" indent="-514350">
              <a:buFont typeface="+mj-lt"/>
              <a:buAutoNum type="alphaUcPeriod"/>
            </a:pPr>
            <a:r>
              <a:rPr lang="en-MY" dirty="0"/>
              <a:t>Turnover costs	</a:t>
            </a:r>
          </a:p>
          <a:p>
            <a:pPr marL="514350" indent="-514350">
              <a:buFont typeface="+mj-lt"/>
              <a:buAutoNum type="alphaUcPeriod"/>
            </a:pPr>
            <a:r>
              <a:rPr lang="en-MY" dirty="0"/>
              <a:t>Vacancy costs</a:t>
            </a:r>
          </a:p>
          <a:p>
            <a:pPr marL="0" indent="0">
              <a:buNone/>
            </a:pPr>
            <a:endParaRPr lang="en-MY" dirty="0"/>
          </a:p>
        </p:txBody>
      </p:sp>
    </p:spTree>
    <p:extLst>
      <p:ext uri="{BB962C8B-B14F-4D97-AF65-F5344CB8AC3E}">
        <p14:creationId xmlns:p14="http://schemas.microsoft.com/office/powerpoint/2010/main" val="5670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234AF-03C1-439A-B50F-3CDDCA24C6A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9199ECF0-5595-474F-8E62-078687CC167F}"/>
              </a:ext>
            </a:extLst>
          </p:cNvPr>
          <p:cNvSpPr>
            <a:spLocks noGrp="1"/>
          </p:cNvSpPr>
          <p:nvPr>
            <p:ph idx="1"/>
          </p:nvPr>
        </p:nvSpPr>
        <p:spPr/>
        <p:txBody>
          <a:bodyPr/>
          <a:lstStyle/>
          <a:p>
            <a:r>
              <a:rPr lang="en-MY" dirty="0"/>
              <a:t>Option B</a:t>
            </a:r>
          </a:p>
          <a:p>
            <a:endParaRPr lang="en-MY" dirty="0"/>
          </a:p>
          <a:p>
            <a:pPr marL="0" indent="0">
              <a:buNone/>
            </a:pPr>
            <a:r>
              <a:rPr lang="en-MY" dirty="0"/>
              <a:t>Time to fill measures the number of days from job requisition approval to new hire start date. It assesses the efficiency and productivity of the recruiting function.</a:t>
            </a:r>
          </a:p>
        </p:txBody>
      </p:sp>
    </p:spTree>
    <p:extLst>
      <p:ext uri="{BB962C8B-B14F-4D97-AF65-F5344CB8AC3E}">
        <p14:creationId xmlns:p14="http://schemas.microsoft.com/office/powerpoint/2010/main" val="3307397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732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73E6-F8C1-4543-B95B-9C203A451A40}"/>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285A71CA-9869-48A3-893C-C92B437BD11A}"/>
              </a:ext>
            </a:extLst>
          </p:cNvPr>
          <p:cNvSpPr>
            <a:spLocks noGrp="1"/>
          </p:cNvSpPr>
          <p:nvPr>
            <p:ph idx="1"/>
          </p:nvPr>
        </p:nvSpPr>
        <p:spPr/>
        <p:txBody>
          <a:bodyPr/>
          <a:lstStyle/>
          <a:p>
            <a:pPr marL="0" indent="0">
              <a:buNone/>
            </a:pPr>
            <a:r>
              <a:rPr lang="en-MY"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p>
        </p:txBody>
      </p:sp>
    </p:spTree>
    <p:extLst>
      <p:ext uri="{BB962C8B-B14F-4D97-AF65-F5344CB8AC3E}">
        <p14:creationId xmlns:p14="http://schemas.microsoft.com/office/powerpoint/2010/main" val="4136024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906072" cy="4853136"/>
          </a:xfrm>
        </p:spPr>
        <p:txBody>
          <a:bodyPr/>
          <a:lstStyle/>
          <a:p>
            <a:r>
              <a:rPr lang="en-MY" dirty="0"/>
              <a:t>Return on investment (ROI) = (total benefit / total costs) x 100</a:t>
            </a:r>
          </a:p>
          <a:p>
            <a:endParaRPr lang="en-MY" dirty="0"/>
          </a:p>
          <a:p>
            <a:r>
              <a:rPr lang="en-MY"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p14="http://schemas.microsoft.com/office/powerpoint/2010/main" val="4185231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5097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7B12-85A6-4A53-A30B-F75DD6F5A2E9}"/>
              </a:ext>
            </a:extLst>
          </p:cNvPr>
          <p:cNvSpPr>
            <a:spLocks noGrp="1"/>
          </p:cNvSpPr>
          <p:nvPr>
            <p:ph type="title"/>
          </p:nvPr>
        </p:nvSpPr>
        <p:spPr/>
        <p:txBody>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a16="http://schemas.microsoft.com/office/drawing/2014/main" id="{0B19DB90-478A-4D38-9703-AF7D37A1A182}"/>
              </a:ext>
            </a:extLst>
          </p:cNvPr>
          <p:cNvSpPr>
            <a:spLocks noGrp="1"/>
          </p:cNvSpPr>
          <p:nvPr>
            <p:ph idx="1"/>
          </p:nvPr>
        </p:nvSpPr>
        <p:spPr>
          <a:xfrm>
            <a:off x="914400" y="1628800"/>
            <a:ext cx="7772400" cy="4530725"/>
          </a:xfrm>
        </p:spPr>
        <p:txBody>
          <a:bodyPr/>
          <a:lstStyle/>
          <a:p>
            <a:r>
              <a:rPr lang="en-MY" dirty="0"/>
              <a:t>Cost per hire - (Amount spent on recruitment + amount spent on training + ) ÷ number of new hires</a:t>
            </a:r>
          </a:p>
          <a:p>
            <a:r>
              <a:rPr lang="en-MY" dirty="0"/>
              <a:t>Effectiveness of recruitment sources - (Number of successful applicants from a source ÷ total number of applicants from a source) x100</a:t>
            </a:r>
          </a:p>
          <a:p>
            <a:r>
              <a:rPr lang="en-MY" dirty="0"/>
              <a:t>Salary Competitiveness Ratio (</a:t>
            </a:r>
            <a:r>
              <a:rPr lang="en-MY" dirty="0" err="1"/>
              <a:t>Compa</a:t>
            </a:r>
            <a:r>
              <a:rPr lang="en-MY" dirty="0"/>
              <a:t>-Ratio) - Salary offered by your company ÷ </a:t>
            </a:r>
            <a:r>
              <a:rPr lang="en-MY"/>
              <a:t>Salary Median </a:t>
            </a:r>
            <a:r>
              <a:rPr lang="en-MY" dirty="0"/>
              <a:t>offered by competitors</a:t>
            </a:r>
          </a:p>
        </p:txBody>
      </p:sp>
    </p:spTree>
    <p:extLst>
      <p:ext uri="{BB962C8B-B14F-4D97-AF65-F5344CB8AC3E}">
        <p14:creationId xmlns:p14="http://schemas.microsoft.com/office/powerpoint/2010/main" val="2270836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sz="26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600" dirty="0"/>
              <a:t>The four levels are:</a:t>
            </a:r>
          </a:p>
          <a:p>
            <a:r>
              <a:rPr lang="en-MY" sz="2600" dirty="0"/>
              <a:t>Reaction.</a:t>
            </a:r>
          </a:p>
          <a:p>
            <a:r>
              <a:rPr lang="en-MY" sz="2600" dirty="0"/>
              <a:t>Learning.</a:t>
            </a:r>
          </a:p>
          <a:p>
            <a:r>
              <a:rPr lang="en-MY" sz="2600" dirty="0" err="1"/>
              <a:t>Behavior</a:t>
            </a:r>
            <a:r>
              <a:rPr lang="en-MY" sz="2600" dirty="0"/>
              <a:t>.</a:t>
            </a:r>
          </a:p>
          <a:p>
            <a:r>
              <a:rPr lang="en-MY" sz="2600" dirty="0"/>
              <a:t>Results.</a:t>
            </a:r>
          </a:p>
          <a:p>
            <a:pPr marL="0" indent="0">
              <a:buNone/>
            </a:pPr>
            <a:endParaRPr lang="en-MY" sz="2600" dirty="0"/>
          </a:p>
        </p:txBody>
      </p:sp>
    </p:spTree>
    <p:extLst>
      <p:ext uri="{BB962C8B-B14F-4D97-AF65-F5344CB8AC3E}">
        <p14:creationId xmlns:p14="http://schemas.microsoft.com/office/powerpoint/2010/main" val="254300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DBE-CEB2-4748-AC8C-6B2C4379DB28}"/>
              </a:ext>
            </a:extLst>
          </p:cNvPr>
          <p:cNvSpPr>
            <a:spLocks noGrp="1"/>
          </p:cNvSpPr>
          <p:nvPr>
            <p:ph type="title"/>
          </p:nvPr>
        </p:nvSpPr>
        <p:spPr/>
        <p:txBody>
          <a:bodyPr/>
          <a:lstStyle/>
          <a:p>
            <a:r>
              <a:rPr lang="en-MY" dirty="0"/>
              <a:t>Training Evaluation Model</a:t>
            </a:r>
          </a:p>
        </p:txBody>
      </p:sp>
      <p:pic>
        <p:nvPicPr>
          <p:cNvPr id="5" name="Picture 4">
            <a:extLst>
              <a:ext uri="{FF2B5EF4-FFF2-40B4-BE49-F238E27FC236}">
                <a16:creationId xmlns:a16="http://schemas.microsoft.com/office/drawing/2014/main" id="{0D02330C-DE33-4651-AA1B-BA9F0549202D}"/>
              </a:ext>
            </a:extLst>
          </p:cNvPr>
          <p:cNvPicPr>
            <a:picLocks noChangeAspect="1"/>
          </p:cNvPicPr>
          <p:nvPr/>
        </p:nvPicPr>
        <p:blipFill>
          <a:blip r:embed="rId2"/>
          <a:stretch>
            <a:fillRect/>
          </a:stretch>
        </p:blipFill>
        <p:spPr>
          <a:xfrm>
            <a:off x="914400" y="1628800"/>
            <a:ext cx="7160468" cy="4776599"/>
          </a:xfrm>
          <a:prstGeom prst="rect">
            <a:avLst/>
          </a:prstGeom>
        </p:spPr>
      </p:pic>
    </p:spTree>
    <p:extLst>
      <p:ext uri="{BB962C8B-B14F-4D97-AF65-F5344CB8AC3E}">
        <p14:creationId xmlns:p14="http://schemas.microsoft.com/office/powerpoint/2010/main" val="27211688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ED78-0B3D-4606-BDF4-445141902B5A}"/>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C6192926-1210-4B98-8E5C-6CDC6DAD86A0}"/>
              </a:ext>
            </a:extLst>
          </p:cNvPr>
          <p:cNvSpPr>
            <a:spLocks noGrp="1"/>
          </p:cNvSpPr>
          <p:nvPr>
            <p:ph idx="1"/>
          </p:nvPr>
        </p:nvSpPr>
        <p:spPr/>
        <p:txBody>
          <a:bodyPr/>
          <a:lstStyle/>
          <a:p>
            <a:pPr marL="0" indent="0">
              <a:buNone/>
            </a:pPr>
            <a:r>
              <a:rPr lang="en-MY" dirty="0"/>
              <a:t>Training program objectives are used to	:</a:t>
            </a:r>
          </a:p>
          <a:p>
            <a:pPr marL="0" indent="0">
              <a:buNone/>
            </a:pPr>
            <a:endParaRPr lang="en-MY" dirty="0"/>
          </a:p>
          <a:p>
            <a:pPr marL="514350" indent="-514350">
              <a:buFont typeface="+mj-lt"/>
              <a:buAutoNum type="alphaUcPeriod"/>
            </a:pPr>
            <a:r>
              <a:rPr lang="en-MY" dirty="0"/>
              <a:t>Alert participants to the most difficult content.	</a:t>
            </a:r>
          </a:p>
          <a:p>
            <a:pPr marL="514350" indent="-514350">
              <a:buFont typeface="+mj-lt"/>
              <a:buAutoNum type="alphaUcPeriod"/>
            </a:pPr>
            <a:r>
              <a:rPr lang="en-MY" dirty="0"/>
              <a:t>Determine who is qualified to attend the training.	</a:t>
            </a:r>
          </a:p>
          <a:p>
            <a:pPr marL="514350" indent="-514350">
              <a:buFont typeface="+mj-lt"/>
              <a:buAutoNum type="alphaUcPeriod"/>
            </a:pPr>
            <a:r>
              <a:rPr lang="en-MY" dirty="0"/>
              <a:t>Satisfy the key stakeholders.	</a:t>
            </a:r>
          </a:p>
          <a:p>
            <a:pPr marL="514350" indent="-514350">
              <a:buFont typeface="+mj-lt"/>
              <a:buAutoNum type="alphaUcPeriod"/>
            </a:pPr>
            <a:r>
              <a:rPr lang="en-MY" dirty="0"/>
              <a:t>Provide a way to measure learning.</a:t>
            </a:r>
          </a:p>
          <a:p>
            <a:pPr marL="0" indent="0">
              <a:buNone/>
            </a:pPr>
            <a:endParaRPr lang="en-MY" dirty="0"/>
          </a:p>
        </p:txBody>
      </p:sp>
    </p:spTree>
    <p:extLst>
      <p:ext uri="{BB962C8B-B14F-4D97-AF65-F5344CB8AC3E}">
        <p14:creationId xmlns:p14="http://schemas.microsoft.com/office/powerpoint/2010/main" val="4151822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4C50-50D8-44A9-857B-8F5F32A73C3D}"/>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4C9B6A02-4DCC-495E-9A44-FD701FFD8EE9}"/>
              </a:ext>
            </a:extLst>
          </p:cNvPr>
          <p:cNvSpPr>
            <a:spLocks noGrp="1"/>
          </p:cNvSpPr>
          <p:nvPr>
            <p:ph idx="1"/>
          </p:nvPr>
        </p:nvSpPr>
        <p:spPr/>
        <p:txBody>
          <a:bodyPr/>
          <a:lstStyle/>
          <a:p>
            <a:r>
              <a:rPr lang="en-MY" dirty="0"/>
              <a:t>Option D</a:t>
            </a:r>
          </a:p>
          <a:p>
            <a:pPr marL="0" indent="0">
              <a:buNone/>
            </a:pPr>
            <a:endParaRPr lang="en-MY" dirty="0"/>
          </a:p>
          <a:p>
            <a:pPr marL="0" indent="0">
              <a:buNone/>
            </a:pPr>
            <a:r>
              <a:rPr lang="en-MY" dirty="0"/>
              <a:t>Objectives not only guide the development of the course, they also provide a way to measure learning when training is completed</a:t>
            </a:r>
          </a:p>
        </p:txBody>
      </p:sp>
    </p:spTree>
    <p:extLst>
      <p:ext uri="{BB962C8B-B14F-4D97-AF65-F5344CB8AC3E}">
        <p14:creationId xmlns:p14="http://schemas.microsoft.com/office/powerpoint/2010/main" val="4848278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id="{87BE4DCB-3057-4163-9E00-D40E59229752}"/>
              </a:ext>
            </a:extLst>
          </p:cNvPr>
          <p:cNvPicPr>
            <a:picLocks noChangeAspect="1"/>
          </p:cNvPicPr>
          <p:nvPr/>
        </p:nvPicPr>
        <p:blipFill>
          <a:blip r:embed="rId2"/>
          <a:stretch>
            <a:fillRect/>
          </a:stretch>
        </p:blipFill>
        <p:spPr>
          <a:xfrm>
            <a:off x="1403648" y="2132856"/>
            <a:ext cx="2664296" cy="4030169"/>
          </a:xfrm>
          <a:prstGeom prst="rect">
            <a:avLst/>
          </a:prstGeom>
        </p:spPr>
      </p:pic>
    </p:spTree>
    <p:extLst>
      <p:ext uri="{BB962C8B-B14F-4D97-AF65-F5344CB8AC3E}">
        <p14:creationId xmlns:p14="http://schemas.microsoft.com/office/powerpoint/2010/main" val="32512379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3031</TotalTime>
  <Words>2939</Words>
  <Application>Microsoft Office PowerPoint</Application>
  <PresentationFormat>On-screen Show (4:3)</PresentationFormat>
  <Paragraphs>237</Paragraphs>
  <Slides>57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Times New Roman</vt:lpstr>
      <vt:lpstr>Wingdings</vt:lpstr>
      <vt:lpstr>Office Theme</vt:lpstr>
      <vt:lpstr>STRATEGIC GLOBAL HUMAN RESOURCE- VI</vt:lpstr>
      <vt:lpstr>PowerPoint Presentation</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PowerPoint Presentation</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4</vt:lpstr>
      <vt:lpstr>Answer # 4</vt:lpstr>
      <vt:lpstr>PowerPoint Presentation</vt:lpstr>
      <vt:lpstr>HR Cost Benefit Analysis</vt:lpstr>
      <vt:lpstr>HR Cost Benefit Analysis</vt:lpstr>
      <vt:lpstr>PowerPoint Presentation</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5</vt:lpstr>
      <vt:lpstr>Answer # 5</vt:lpstr>
      <vt:lpstr>Star Technique</vt:lpstr>
      <vt:lpstr>Star Method</vt:lpstr>
      <vt:lpstr>HR Planning</vt:lpstr>
      <vt:lpstr>Judgement Forecasting</vt:lpstr>
      <vt:lpstr>Delphi Forecasting </vt:lpstr>
      <vt:lpstr>Nominal Group Technique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121</cp:revision>
  <cp:lastPrinted>1601-01-01T00:00:00Z</cp:lastPrinted>
  <dcterms:created xsi:type="dcterms:W3CDTF">2020-07-09T15:12:46Z</dcterms:created>
  <dcterms:modified xsi:type="dcterms:W3CDTF">2021-11-13T11:21:12Z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