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2"/>
  </p:notesMasterIdLst>
  <p:handoutMasterIdLst>
    <p:handoutMasterId r:id="rId53"/>
  </p:handoutMasterIdLst>
  <p:sldIdLst>
    <p:sldId id="256" r:id="rId2"/>
    <p:sldId id="595" r:id="rId3"/>
    <p:sldId id="596" r:id="rId4"/>
    <p:sldId id="556" r:id="rId5"/>
    <p:sldId id="597" r:id="rId6"/>
    <p:sldId id="553" r:id="rId7"/>
    <p:sldId id="554" r:id="rId8"/>
    <p:sldId id="555" r:id="rId9"/>
    <p:sldId id="557" r:id="rId10"/>
    <p:sldId id="558" r:id="rId11"/>
    <p:sldId id="559" r:id="rId12"/>
    <p:sldId id="560" r:id="rId13"/>
    <p:sldId id="572" r:id="rId14"/>
    <p:sldId id="573" r:id="rId15"/>
    <p:sldId id="562" r:id="rId16"/>
    <p:sldId id="561" r:id="rId17"/>
    <p:sldId id="566" r:id="rId18"/>
    <p:sldId id="567" r:id="rId19"/>
    <p:sldId id="564" r:id="rId20"/>
    <p:sldId id="326" r:id="rId21"/>
    <p:sldId id="408" r:id="rId22"/>
    <p:sldId id="314" r:id="rId23"/>
    <p:sldId id="327" r:id="rId24"/>
    <p:sldId id="328" r:id="rId25"/>
    <p:sldId id="574" r:id="rId26"/>
    <p:sldId id="575" r:id="rId27"/>
    <p:sldId id="598" r:id="rId28"/>
    <p:sldId id="599" r:id="rId29"/>
    <p:sldId id="355" r:id="rId30"/>
    <p:sldId id="356" r:id="rId31"/>
    <p:sldId id="357" r:id="rId32"/>
    <p:sldId id="358" r:id="rId33"/>
    <p:sldId id="605" r:id="rId34"/>
    <p:sldId id="606" r:id="rId35"/>
    <p:sldId id="413" r:id="rId36"/>
    <p:sldId id="350" r:id="rId37"/>
    <p:sldId id="351" r:id="rId38"/>
    <p:sldId id="352" r:id="rId39"/>
    <p:sldId id="353" r:id="rId40"/>
    <p:sldId id="354" r:id="rId41"/>
    <p:sldId id="604" r:id="rId42"/>
    <p:sldId id="607" r:id="rId43"/>
    <p:sldId id="600" r:id="rId44"/>
    <p:sldId id="601" r:id="rId45"/>
    <p:sldId id="602" r:id="rId46"/>
    <p:sldId id="603" r:id="rId47"/>
    <p:sldId id="359" r:id="rId48"/>
    <p:sldId id="360" r:id="rId49"/>
    <p:sldId id="361" r:id="rId50"/>
    <p:sldId id="276" r:id="rId5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3829220"/>
          <a:ext cx="6984776" cy="8236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sp:txBody>
      <dsp:txXfrm>
        <a:off x="40209" y="3869429"/>
        <a:ext cx="6904358"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4911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811AE-E775-47CB-8813-657ECB3E3E89}"/>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98C6D864-6A1E-4CA9-84B8-9A916B2F6EA5}"/>
              </a:ext>
            </a:extLst>
          </p:cNvPr>
          <p:cNvSpPr>
            <a:spLocks noGrp="1"/>
          </p:cNvSpPr>
          <p:nvPr>
            <p:ph idx="1"/>
          </p:nvPr>
        </p:nvSpPr>
        <p:spPr/>
        <p:txBody>
          <a:bodyPr/>
          <a:lstStyle/>
          <a:p>
            <a:pPr marL="0" indent="0">
              <a:buNone/>
            </a:pPr>
            <a:r>
              <a:rPr lang="en-MY" dirty="0"/>
              <a:t>Measures of HR deliverable are taken directly from the workforce scorecard, Workforce Success, Workforce </a:t>
            </a:r>
            <a:r>
              <a:rPr lang="en-MY" dirty="0" err="1"/>
              <a:t>Behaviors</a:t>
            </a:r>
            <a:r>
              <a:rPr lang="en-MY" dirty="0"/>
              <a:t>, Workforce Competencies, and Workforce Mindset, which is intended to demonstrate that line and HR managers need to be held accountable from the same outcomes.</a:t>
            </a:r>
          </a:p>
        </p:txBody>
      </p:sp>
    </p:spTree>
    <p:extLst>
      <p:ext uri="{BB962C8B-B14F-4D97-AF65-F5344CB8AC3E}">
        <p14:creationId xmlns:p14="http://schemas.microsoft.com/office/powerpoint/2010/main" val="1834876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1D6-BD6B-4AA8-B0A9-7C51D29A3BC3}"/>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11375EB4-DBD1-47CE-9193-211F02664A82}"/>
              </a:ext>
            </a:extLst>
          </p:cNvPr>
          <p:cNvSpPr>
            <a:spLocks noGrp="1"/>
          </p:cNvSpPr>
          <p:nvPr>
            <p:ph idx="1"/>
          </p:nvPr>
        </p:nvSpPr>
        <p:spPr/>
        <p:txBody>
          <a:bodyPr/>
          <a:lstStyle/>
          <a:p>
            <a:r>
              <a:rPr lang="en-MY" sz="2400" dirty="0"/>
              <a:t>Absence rate= days absent in month ÷ (average # of employees during a month x # of workdays)</a:t>
            </a:r>
          </a:p>
          <a:p>
            <a:r>
              <a:rPr lang="en-MY" sz="2400" dirty="0"/>
              <a:t>Benefit or program costs per employee = total cost of employee benefit or program ÷ total # of employees</a:t>
            </a:r>
          </a:p>
          <a:p>
            <a:r>
              <a:rPr lang="en-MY" sz="2400" dirty="0"/>
              <a:t>Benefits as a percent of salary = annual benefits cost ÷ annual salary</a:t>
            </a:r>
          </a:p>
          <a:p>
            <a:r>
              <a:rPr lang="en-MY" sz="2400" dirty="0"/>
              <a:t>Compensation as a percent of total compensation = annual salary ÷ total compensation (salary + benefits + additional compensation)</a:t>
            </a:r>
          </a:p>
          <a:p>
            <a:r>
              <a:rPr lang="en-MY" sz="2400" dirty="0"/>
              <a:t>Compensation or benefit revenue ratio = compensation or benefit cost ÷ revenue</a:t>
            </a:r>
          </a:p>
        </p:txBody>
      </p:sp>
    </p:spTree>
    <p:extLst>
      <p:ext uri="{BB962C8B-B14F-4D97-AF65-F5344CB8AC3E}">
        <p14:creationId xmlns:p14="http://schemas.microsoft.com/office/powerpoint/2010/main" val="3835433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3F49-302A-4AE0-94AF-2DF06232CCD8}"/>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FA7F6266-0F2B-48B3-936A-B1B65BCF9073}"/>
              </a:ext>
            </a:extLst>
          </p:cNvPr>
          <p:cNvSpPr>
            <a:spLocks noGrp="1"/>
          </p:cNvSpPr>
          <p:nvPr>
            <p:ph idx="1"/>
          </p:nvPr>
        </p:nvSpPr>
        <p:spPr>
          <a:xfrm>
            <a:off x="685800" y="1556792"/>
            <a:ext cx="8134672" cy="4530725"/>
          </a:xfrm>
        </p:spPr>
        <p:txBody>
          <a:bodyPr/>
          <a:lstStyle/>
          <a:p>
            <a:r>
              <a:rPr lang="en-MY" dirty="0"/>
              <a:t>Alignment can take two forms. Internal alignment reflects the extent to which our workforce management practices fit together in a cohesive whole and are mutually reinforcing. External alignment reflects the extent to which the firm’s entire bundle of workforce management practices effectively helps to execute strategy.</a:t>
            </a:r>
          </a:p>
          <a:p>
            <a:r>
              <a:rPr lang="en-MY" dirty="0"/>
              <a:t>Alignment proceeds in two successive phases: alignment of HR practices; alignment of HR practices with the HR deliverables and costs.</a:t>
            </a:r>
          </a:p>
        </p:txBody>
      </p:sp>
    </p:spTree>
    <p:extLst>
      <p:ext uri="{BB962C8B-B14F-4D97-AF65-F5344CB8AC3E}">
        <p14:creationId xmlns:p14="http://schemas.microsoft.com/office/powerpoint/2010/main" val="2201112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E06-7D10-4ABB-833F-2F59FD29AFC2}"/>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9C12123C-026B-4387-95C3-7D33058B890C}"/>
              </a:ext>
            </a:extLst>
          </p:cNvPr>
          <p:cNvSpPr>
            <a:spLocks noGrp="1"/>
          </p:cNvSpPr>
          <p:nvPr>
            <p:ph idx="1"/>
          </p:nvPr>
        </p:nvSpPr>
        <p:spPr>
          <a:xfrm>
            <a:off x="685800" y="1556792"/>
            <a:ext cx="8206680" cy="4530725"/>
          </a:xfrm>
        </p:spPr>
        <p:txBody>
          <a:bodyPr/>
          <a:lstStyle/>
          <a:p>
            <a:r>
              <a:rPr lang="en-MY" sz="2600" dirty="0"/>
              <a:t>Extent to which customer expectations are addressed by learning programs</a:t>
            </a:r>
          </a:p>
          <a:p>
            <a:r>
              <a:rPr lang="en-MY" sz="2600" dirty="0"/>
              <a:t>Extent to which employees are rewarded and promoted by performance and competencies</a:t>
            </a:r>
          </a:p>
          <a:p>
            <a:r>
              <a:rPr lang="en-MY" sz="2600" dirty="0"/>
              <a:t>Extent to which employees understand what is expected of them throughout the performance management process</a:t>
            </a:r>
          </a:p>
          <a:p>
            <a:r>
              <a:rPr lang="en-MY" sz="2600" dirty="0"/>
              <a:t>Extent to which hiring, evaluation, and compensation practices seek out and reward competencies and knowledge sharing</a:t>
            </a:r>
          </a:p>
          <a:p>
            <a:r>
              <a:rPr lang="en-MY" sz="2600" dirty="0"/>
              <a:t>Extent to which HR measurement systems are seen as credible</a:t>
            </a:r>
          </a:p>
        </p:txBody>
      </p:sp>
    </p:spTree>
    <p:extLst>
      <p:ext uri="{BB962C8B-B14F-4D97-AF65-F5344CB8AC3E}">
        <p14:creationId xmlns:p14="http://schemas.microsoft.com/office/powerpoint/2010/main" val="1863118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4989-1A57-4B12-A600-975A034662AA}"/>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96E004A-BBD6-4AF7-9919-47A88D8398D8}"/>
              </a:ext>
            </a:extLst>
          </p:cNvPr>
          <p:cNvSpPr>
            <a:spLocks noGrp="1"/>
          </p:cNvSpPr>
          <p:nvPr>
            <p:ph idx="1"/>
          </p:nvPr>
        </p:nvSpPr>
        <p:spPr>
          <a:xfrm>
            <a:off x="685800" y="1628800"/>
            <a:ext cx="7772400" cy="4530725"/>
          </a:xfrm>
        </p:spPr>
        <p:txBody>
          <a:bodyPr/>
          <a:lstStyle/>
          <a:p>
            <a:pPr marL="0" indent="0">
              <a:buNone/>
            </a:pPr>
            <a:r>
              <a:rPr lang="en-MY" dirty="0"/>
              <a:t>Designing and implementing strategically aligned </a:t>
            </a:r>
            <a:r>
              <a:rPr lang="en-MY" dirty="0" err="1"/>
              <a:t>worldclass</a:t>
            </a:r>
            <a:r>
              <a:rPr lang="en-MY" dirty="0"/>
              <a:t> HR management policies and practices with the business values</a:t>
            </a:r>
          </a:p>
          <a:p>
            <a:r>
              <a:rPr lang="en-MY" dirty="0"/>
              <a:t>Acceptance per offer ratio</a:t>
            </a:r>
          </a:p>
          <a:p>
            <a:r>
              <a:rPr lang="en-MY" dirty="0"/>
              <a:t>Number of applicants contacted compared with those reporting for job interviews</a:t>
            </a:r>
          </a:p>
          <a:p>
            <a:r>
              <a:rPr lang="en-MY" dirty="0"/>
              <a:t>Time to fill a job or Cost of filling a job</a:t>
            </a:r>
          </a:p>
          <a:p>
            <a:r>
              <a:rPr lang="en-MY" dirty="0"/>
              <a:t>Percent of jobs filled with candidates on succession plan</a:t>
            </a:r>
          </a:p>
          <a:p>
            <a:r>
              <a:rPr lang="en-MY" dirty="0"/>
              <a:t>Percent of “A” positions filled with “A” players</a:t>
            </a:r>
          </a:p>
        </p:txBody>
      </p:sp>
    </p:spTree>
    <p:extLst>
      <p:ext uri="{BB962C8B-B14F-4D97-AF65-F5344CB8AC3E}">
        <p14:creationId xmlns:p14="http://schemas.microsoft.com/office/powerpoint/2010/main" val="1162082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67D0-E79C-4E56-A5E7-E9E4DA0CE036}"/>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C17D0D3-FDB2-4826-8F95-1A871903EBFB}"/>
              </a:ext>
            </a:extLst>
          </p:cNvPr>
          <p:cNvSpPr>
            <a:spLocks noGrp="1"/>
          </p:cNvSpPr>
          <p:nvPr>
            <p:ph idx="1"/>
          </p:nvPr>
        </p:nvSpPr>
        <p:spPr>
          <a:xfrm>
            <a:off x="685800" y="1628800"/>
            <a:ext cx="8001000" cy="4530725"/>
          </a:xfrm>
        </p:spPr>
        <p:txBody>
          <a:bodyPr/>
          <a:lstStyle/>
          <a:p>
            <a:r>
              <a:rPr lang="en-MY" sz="2800" dirty="0"/>
              <a:t>Selection Ratio: number of qualified applicants per hire</a:t>
            </a:r>
          </a:p>
          <a:p>
            <a:r>
              <a:rPr lang="en-MY" sz="2800" dirty="0"/>
              <a:t>Ratio of backup talent (number of prepared backups in place for top “X” jobs)</a:t>
            </a:r>
          </a:p>
          <a:p>
            <a:r>
              <a:rPr lang="en-MY" dirty="0"/>
              <a:t>Exit rate of “C” players in “A” positions</a:t>
            </a:r>
          </a:p>
          <a:p>
            <a:r>
              <a:rPr lang="en-MY" dirty="0"/>
              <a:t>Percent “A” players promoted per year</a:t>
            </a:r>
          </a:p>
          <a:p>
            <a:r>
              <a:rPr lang="en-MY" dirty="0"/>
              <a:t>Percent of employee in “C” positions with temporary (outsourced) contracts</a:t>
            </a:r>
          </a:p>
          <a:p>
            <a:r>
              <a:rPr lang="en-MY" dirty="0"/>
              <a:t>Percent of new hires selected based on the results of a validated selection test</a:t>
            </a:r>
          </a:p>
          <a:p>
            <a:r>
              <a:rPr lang="en-MY" dirty="0"/>
              <a:t>Percent of the workforce</a:t>
            </a:r>
          </a:p>
        </p:txBody>
      </p:sp>
    </p:spTree>
    <p:extLst>
      <p:ext uri="{BB962C8B-B14F-4D97-AF65-F5344CB8AC3E}">
        <p14:creationId xmlns:p14="http://schemas.microsoft.com/office/powerpoint/2010/main" val="2195324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E6BC-B272-49CA-9797-03239D98CB6C}"/>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EDC119BC-1A20-4675-BB70-6329FD77AB93}"/>
              </a:ext>
            </a:extLst>
          </p:cNvPr>
          <p:cNvSpPr>
            <a:spLocks noGrp="1"/>
          </p:cNvSpPr>
          <p:nvPr>
            <p:ph idx="1"/>
          </p:nvPr>
        </p:nvSpPr>
        <p:spPr/>
        <p:txBody>
          <a:bodyPr/>
          <a:lstStyle/>
          <a:p>
            <a:pPr marL="0" indent="0">
              <a:buNone/>
            </a:pPr>
            <a:r>
              <a:rPr lang="en-MY" dirty="0"/>
              <a:t>The world-class HR management systems and practices do not just happen-they are developed specifically by HR professionals who have a deep understanding not only of the firms’ strategy, and goals, but also of the field of evidence -based Human Resource Management (HRM) and the allied social sciences. The key question is “Do our HR professionals have the skills they need to design and implement a world -class HR management system?”</a:t>
            </a:r>
          </a:p>
        </p:txBody>
      </p:sp>
    </p:spTree>
    <p:extLst>
      <p:ext uri="{BB962C8B-B14F-4D97-AF65-F5344CB8AC3E}">
        <p14:creationId xmlns:p14="http://schemas.microsoft.com/office/powerpoint/2010/main" val="835660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81D33-B590-4013-9662-5CA864C53C8F}"/>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1371AC96-702B-4874-964E-9212CB437B3D}"/>
              </a:ext>
            </a:extLst>
          </p:cNvPr>
          <p:cNvSpPr>
            <a:spLocks noGrp="1"/>
          </p:cNvSpPr>
          <p:nvPr>
            <p:ph idx="1"/>
          </p:nvPr>
        </p:nvSpPr>
        <p:spPr>
          <a:xfrm>
            <a:off x="914400" y="1600201"/>
            <a:ext cx="7772400" cy="4493096"/>
          </a:xfrm>
        </p:spPr>
        <p:txBody>
          <a:bodyPr/>
          <a:lstStyle/>
          <a:p>
            <a:r>
              <a:rPr lang="en-MY" sz="2400" dirty="0"/>
              <a:t>HR managers’ ratings on validated 360 degree competency-assessment tool</a:t>
            </a:r>
          </a:p>
          <a:p>
            <a:r>
              <a:rPr lang="en-MY" sz="2400" dirty="0"/>
              <a:t>Rating of HR competency scale developed by Dave Ulrich:</a:t>
            </a:r>
          </a:p>
          <a:p>
            <a:pPr lvl="1"/>
            <a:r>
              <a:rPr lang="en-MY" sz="2000" dirty="0"/>
              <a:t>Strategic positioners who understanding evolving business contexts</a:t>
            </a:r>
          </a:p>
          <a:p>
            <a:pPr lvl="1"/>
            <a:r>
              <a:rPr lang="en-MY" sz="2000" dirty="0"/>
              <a:t>Credible activists who build relationships of trust</a:t>
            </a:r>
          </a:p>
          <a:p>
            <a:pPr lvl="1"/>
            <a:r>
              <a:rPr lang="en-MY" sz="2000" dirty="0"/>
              <a:t>Capability builders who define, audit and create organization capabilities</a:t>
            </a:r>
          </a:p>
          <a:p>
            <a:pPr lvl="1"/>
            <a:r>
              <a:rPr lang="en-MY" sz="2000" dirty="0"/>
              <a:t>Change champions who initiate and sustain change</a:t>
            </a:r>
          </a:p>
          <a:p>
            <a:pPr lvl="1"/>
            <a:r>
              <a:rPr lang="en-MY" sz="2000" dirty="0"/>
              <a:t>HR innovators and integrators who look for new ways to do HR practices</a:t>
            </a:r>
          </a:p>
          <a:p>
            <a:pPr lvl="1"/>
            <a:r>
              <a:rPr lang="en-MY" sz="2000" dirty="0"/>
              <a:t>Technology proponents who use technology for efficiency to connect employees</a:t>
            </a:r>
          </a:p>
        </p:txBody>
      </p:sp>
    </p:spTree>
    <p:extLst>
      <p:ext uri="{BB962C8B-B14F-4D97-AF65-F5344CB8AC3E}">
        <p14:creationId xmlns:p14="http://schemas.microsoft.com/office/powerpoint/2010/main" val="1228472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8374C-A0F2-426A-A59F-02F2A024E245}"/>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CF44418B-C1E5-4456-83A5-CEE1A1E1F821}"/>
              </a:ext>
            </a:extLst>
          </p:cNvPr>
          <p:cNvSpPr>
            <a:spLocks noGrp="1"/>
          </p:cNvSpPr>
          <p:nvPr>
            <p:ph idx="1"/>
          </p:nvPr>
        </p:nvSpPr>
        <p:spPr/>
        <p:txBody>
          <a:bodyPr/>
          <a:lstStyle/>
          <a:p>
            <a:r>
              <a:rPr lang="en-MY" sz="2800" dirty="0"/>
              <a:t>Percent of HR budget devoted to “HR for HR” certified programs for HR staff</a:t>
            </a:r>
          </a:p>
          <a:p>
            <a:r>
              <a:rPr lang="en-MY" sz="2800" dirty="0"/>
              <a:t>Percent of HR professionals with graduate degrees in HR, Industrial and </a:t>
            </a:r>
            <a:r>
              <a:rPr lang="en-MY" sz="2800" dirty="0" err="1"/>
              <a:t>Labor</a:t>
            </a:r>
            <a:r>
              <a:rPr lang="en-MY" sz="2800" dirty="0"/>
              <a:t> Relations, I/O psychology, or MBA</a:t>
            </a:r>
          </a:p>
          <a:p>
            <a:r>
              <a:rPr lang="en-MY" sz="2800" dirty="0"/>
              <a:t>Percent of HR professionals with </a:t>
            </a:r>
            <a:r>
              <a:rPr lang="en-MY" sz="2800" dirty="0" err="1"/>
              <a:t>aPHRi</a:t>
            </a:r>
            <a:r>
              <a:rPr lang="en-MY" sz="2800" dirty="0"/>
              <a:t>, </a:t>
            </a:r>
            <a:r>
              <a:rPr lang="en-MY" sz="2800" dirty="0" err="1"/>
              <a:t>PHRi</a:t>
            </a:r>
            <a:r>
              <a:rPr lang="en-MY" sz="2800" dirty="0"/>
              <a:t>, </a:t>
            </a:r>
            <a:r>
              <a:rPr lang="en-MY" sz="2800" dirty="0" err="1"/>
              <a:t>SPHRi</a:t>
            </a:r>
            <a:r>
              <a:rPr lang="en-MY" sz="2800" dirty="0"/>
              <a:t>, GPHR, or other global recognized HR certifications</a:t>
            </a:r>
          </a:p>
          <a:p>
            <a:endParaRPr lang="en-MY" dirty="0"/>
          </a:p>
        </p:txBody>
      </p:sp>
    </p:spTree>
    <p:extLst>
      <p:ext uri="{BB962C8B-B14F-4D97-AF65-F5344CB8AC3E}">
        <p14:creationId xmlns:p14="http://schemas.microsoft.com/office/powerpoint/2010/main" val="242145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9DC5-05AC-4A8D-A007-2052A833EE01}"/>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06F3DEC1-5B26-404F-A4D1-8847F6F9C454}"/>
              </a:ext>
            </a:extLst>
          </p:cNvPr>
          <p:cNvSpPr>
            <a:spLocks noGrp="1"/>
          </p:cNvSpPr>
          <p:nvPr>
            <p:ph idx="1"/>
          </p:nvPr>
        </p:nvSpPr>
        <p:spPr/>
        <p:txBody>
          <a:bodyPr/>
          <a:lstStyle/>
          <a:p>
            <a:pPr marL="0" indent="0">
              <a:buNone/>
            </a:pPr>
            <a:r>
              <a:rPr lang="en-MY" dirty="0"/>
              <a:t>Which of the following HR metrics is used to measure the efficiency of the recruiting process?	</a:t>
            </a:r>
          </a:p>
          <a:p>
            <a:pPr marL="0" indent="0">
              <a:buNone/>
            </a:pPr>
            <a:endParaRPr lang="en-MY" dirty="0"/>
          </a:p>
          <a:p>
            <a:pPr marL="514350" indent="-514350">
              <a:buFont typeface="+mj-lt"/>
              <a:buAutoNum type="alphaUcPeriod"/>
            </a:pPr>
            <a:r>
              <a:rPr lang="en-MY" dirty="0"/>
              <a:t>HR expense factor	</a:t>
            </a:r>
          </a:p>
          <a:p>
            <a:pPr marL="514350" indent="-514350">
              <a:buFont typeface="+mj-lt"/>
              <a:buAutoNum type="alphaUcPeriod"/>
            </a:pPr>
            <a:r>
              <a:rPr lang="en-MY" dirty="0"/>
              <a:t>Time to fill	</a:t>
            </a:r>
          </a:p>
          <a:p>
            <a:pPr marL="514350" indent="-514350">
              <a:buFont typeface="+mj-lt"/>
              <a:buAutoNum type="alphaUcPeriod"/>
            </a:pPr>
            <a:r>
              <a:rPr lang="en-MY" dirty="0"/>
              <a:t>Turnover costs	</a:t>
            </a:r>
          </a:p>
          <a:p>
            <a:pPr marL="514350" indent="-514350">
              <a:buFont typeface="+mj-lt"/>
              <a:buAutoNum type="alphaUcPeriod"/>
            </a:pPr>
            <a:r>
              <a:rPr lang="en-MY" dirty="0"/>
              <a:t>Vacancy costs</a:t>
            </a:r>
          </a:p>
          <a:p>
            <a:pPr marL="0" indent="0">
              <a:buNone/>
            </a:pPr>
            <a:endParaRPr lang="en-MY" dirty="0"/>
          </a:p>
        </p:txBody>
      </p:sp>
    </p:spTree>
    <p:extLst>
      <p:ext uri="{BB962C8B-B14F-4D97-AF65-F5344CB8AC3E}">
        <p14:creationId xmlns:p14="http://schemas.microsoft.com/office/powerpoint/2010/main" val="5670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234AF-03C1-439A-B50F-3CDDCA24C6A6}"/>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9199ECF0-5595-474F-8E62-078687CC167F}"/>
              </a:ext>
            </a:extLst>
          </p:cNvPr>
          <p:cNvSpPr>
            <a:spLocks noGrp="1"/>
          </p:cNvSpPr>
          <p:nvPr>
            <p:ph idx="1"/>
          </p:nvPr>
        </p:nvSpPr>
        <p:spPr/>
        <p:txBody>
          <a:bodyPr/>
          <a:lstStyle/>
          <a:p>
            <a:r>
              <a:rPr lang="en-MY" dirty="0"/>
              <a:t>Option B</a:t>
            </a:r>
          </a:p>
          <a:p>
            <a:endParaRPr lang="en-MY" dirty="0"/>
          </a:p>
          <a:p>
            <a:pPr marL="0" indent="0">
              <a:buNone/>
            </a:pPr>
            <a:r>
              <a:rPr lang="en-MY" dirty="0"/>
              <a:t>Time to fill measures the number of days from job requisition approval to new hire start date. It assesses the efficiency and productivity of the recruiting function.</a:t>
            </a:r>
          </a:p>
        </p:txBody>
      </p:sp>
    </p:spTree>
    <p:extLst>
      <p:ext uri="{BB962C8B-B14F-4D97-AF65-F5344CB8AC3E}">
        <p14:creationId xmlns:p14="http://schemas.microsoft.com/office/powerpoint/2010/main" val="3307397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9732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173E6-F8C1-4543-B95B-9C203A451A40}"/>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285A71CA-9869-48A3-893C-C92B437BD11A}"/>
              </a:ext>
            </a:extLst>
          </p:cNvPr>
          <p:cNvSpPr>
            <a:spLocks noGrp="1"/>
          </p:cNvSpPr>
          <p:nvPr>
            <p:ph idx="1"/>
          </p:nvPr>
        </p:nvSpPr>
        <p:spPr/>
        <p:txBody>
          <a:bodyPr/>
          <a:lstStyle/>
          <a:p>
            <a:pPr marL="0" indent="0">
              <a:buNone/>
            </a:pPr>
            <a:r>
              <a:rPr lang="en-MY" dirty="0"/>
              <a:t>A complementary process to the HR Scorecard is an HR cost benefit analysis. While the Scorecard identifies where your company’s HR department wants to be to achieve strategic goals, HR cost benefit analysis helps your company choose how it will get there by looking at the Return on Investment (ROI) of HR programs and policies.</a:t>
            </a:r>
          </a:p>
        </p:txBody>
      </p:sp>
    </p:spTree>
    <p:extLst>
      <p:ext uri="{BB962C8B-B14F-4D97-AF65-F5344CB8AC3E}">
        <p14:creationId xmlns:p14="http://schemas.microsoft.com/office/powerpoint/2010/main" val="4136024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906072" cy="4853136"/>
          </a:xfrm>
        </p:spPr>
        <p:txBody>
          <a:bodyPr/>
          <a:lstStyle/>
          <a:p>
            <a:r>
              <a:rPr lang="en-MY" dirty="0"/>
              <a:t>Return on investment (ROI) = (total benefit / total costs) x 100</a:t>
            </a:r>
          </a:p>
          <a:p>
            <a:endParaRPr lang="en-MY" dirty="0"/>
          </a:p>
          <a:p>
            <a:r>
              <a:rPr lang="en-MY" dirty="0"/>
              <a:t>Net Present Value (NPV) - NPV analysis draws together costs and benefits over multiple time periods, and compensation for uncertainty, lost opportunity costs, and costs of capital to assess the overall potential value of a proposed HR program.</a:t>
            </a:r>
          </a:p>
        </p:txBody>
      </p:sp>
    </p:spTree>
    <p:extLst>
      <p:ext uri="{BB962C8B-B14F-4D97-AF65-F5344CB8AC3E}">
        <p14:creationId xmlns:p14="http://schemas.microsoft.com/office/powerpoint/2010/main" val="4185231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5097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E7B12-85A6-4A53-A30B-F75DD6F5A2E9}"/>
              </a:ext>
            </a:extLst>
          </p:cNvPr>
          <p:cNvSpPr>
            <a:spLocks noGrp="1"/>
          </p:cNvSpPr>
          <p:nvPr>
            <p:ph type="title"/>
          </p:nvPr>
        </p:nvSpPr>
        <p:spPr/>
        <p:txBody>
          <a:bodyPr/>
          <a:lstStyle/>
          <a:p>
            <a:r>
              <a:rPr lang="en-MY" sz="4800" kern="1200" dirty="0">
                <a:solidFill>
                  <a:schemeClr val="tx1"/>
                </a:solidFill>
                <a:ea typeface="+mn-ea"/>
                <a:cs typeface="+mn-cs"/>
              </a:rPr>
              <a:t>HR Measure and Metrics</a:t>
            </a:r>
            <a:endParaRPr lang="en-MY" sz="4400" dirty="0">
              <a:solidFill>
                <a:schemeClr val="tx1"/>
              </a:solidFill>
            </a:endParaRPr>
          </a:p>
        </p:txBody>
      </p:sp>
      <p:sp>
        <p:nvSpPr>
          <p:cNvPr id="3" name="Content Placeholder 2">
            <a:extLst>
              <a:ext uri="{FF2B5EF4-FFF2-40B4-BE49-F238E27FC236}">
                <a16:creationId xmlns:a16="http://schemas.microsoft.com/office/drawing/2014/main" id="{0B19DB90-478A-4D38-9703-AF7D37A1A182}"/>
              </a:ext>
            </a:extLst>
          </p:cNvPr>
          <p:cNvSpPr>
            <a:spLocks noGrp="1"/>
          </p:cNvSpPr>
          <p:nvPr>
            <p:ph idx="1"/>
          </p:nvPr>
        </p:nvSpPr>
        <p:spPr>
          <a:xfrm>
            <a:off x="914400" y="1628800"/>
            <a:ext cx="7772400" cy="4530725"/>
          </a:xfrm>
        </p:spPr>
        <p:txBody>
          <a:bodyPr/>
          <a:lstStyle/>
          <a:p>
            <a:r>
              <a:rPr lang="en-MY" dirty="0"/>
              <a:t>Cost per hire - (Amount spent on recruitment + amount spent on training + ) ÷ number of new hires</a:t>
            </a:r>
          </a:p>
          <a:p>
            <a:r>
              <a:rPr lang="en-MY" dirty="0"/>
              <a:t>Effectiveness of recruitment sources - (Number of successful applicants from a source ÷ total number of applicants from a source) x100</a:t>
            </a:r>
          </a:p>
          <a:p>
            <a:r>
              <a:rPr lang="en-MY" dirty="0"/>
              <a:t>Salary Competitiveness Ratio (</a:t>
            </a:r>
            <a:r>
              <a:rPr lang="en-MY" dirty="0" err="1"/>
              <a:t>Compa</a:t>
            </a:r>
            <a:r>
              <a:rPr lang="en-MY" dirty="0"/>
              <a:t>-Ratio) - Salary offered by your company ÷ </a:t>
            </a:r>
            <a:r>
              <a:rPr lang="en-MY"/>
              <a:t>Salary Median </a:t>
            </a:r>
            <a:r>
              <a:rPr lang="en-MY" dirty="0"/>
              <a:t>offered by competitors</a:t>
            </a:r>
          </a:p>
        </p:txBody>
      </p:sp>
    </p:spTree>
    <p:extLst>
      <p:ext uri="{BB962C8B-B14F-4D97-AF65-F5344CB8AC3E}">
        <p14:creationId xmlns:p14="http://schemas.microsoft.com/office/powerpoint/2010/main" val="2270836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sz="26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600" dirty="0"/>
              <a:t>The four levels are:</a:t>
            </a:r>
          </a:p>
          <a:p>
            <a:r>
              <a:rPr lang="en-MY" sz="2600" dirty="0"/>
              <a:t>Reaction.</a:t>
            </a:r>
          </a:p>
          <a:p>
            <a:r>
              <a:rPr lang="en-MY" sz="2600" dirty="0"/>
              <a:t>Learning.</a:t>
            </a:r>
          </a:p>
          <a:p>
            <a:r>
              <a:rPr lang="en-MY" sz="2600" dirty="0" err="1"/>
              <a:t>Behavior</a:t>
            </a:r>
            <a:r>
              <a:rPr lang="en-MY" sz="2600" dirty="0"/>
              <a:t>.</a:t>
            </a:r>
          </a:p>
          <a:p>
            <a:r>
              <a:rPr lang="en-MY" sz="2600" dirty="0"/>
              <a:t>Results.</a:t>
            </a:r>
          </a:p>
          <a:p>
            <a:pPr marL="0" indent="0">
              <a:buNone/>
            </a:pPr>
            <a:endParaRPr lang="en-MY" sz="2600" dirty="0"/>
          </a:p>
        </p:txBody>
      </p:sp>
    </p:spTree>
    <p:extLst>
      <p:ext uri="{BB962C8B-B14F-4D97-AF65-F5344CB8AC3E}">
        <p14:creationId xmlns:p14="http://schemas.microsoft.com/office/powerpoint/2010/main" val="254300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ADBE-CEB2-4748-AC8C-6B2C4379DB28}"/>
              </a:ext>
            </a:extLst>
          </p:cNvPr>
          <p:cNvSpPr>
            <a:spLocks noGrp="1"/>
          </p:cNvSpPr>
          <p:nvPr>
            <p:ph type="title"/>
          </p:nvPr>
        </p:nvSpPr>
        <p:spPr/>
        <p:txBody>
          <a:bodyPr/>
          <a:lstStyle/>
          <a:p>
            <a:r>
              <a:rPr lang="en-MY" dirty="0"/>
              <a:t>Training Evaluation Model</a:t>
            </a:r>
          </a:p>
        </p:txBody>
      </p:sp>
      <p:pic>
        <p:nvPicPr>
          <p:cNvPr id="5" name="Picture 4">
            <a:extLst>
              <a:ext uri="{FF2B5EF4-FFF2-40B4-BE49-F238E27FC236}">
                <a16:creationId xmlns:a16="http://schemas.microsoft.com/office/drawing/2014/main" id="{0D02330C-DE33-4651-AA1B-BA9F0549202D}"/>
              </a:ext>
            </a:extLst>
          </p:cNvPr>
          <p:cNvPicPr>
            <a:picLocks noChangeAspect="1"/>
          </p:cNvPicPr>
          <p:nvPr/>
        </p:nvPicPr>
        <p:blipFill>
          <a:blip r:embed="rId2"/>
          <a:stretch>
            <a:fillRect/>
          </a:stretch>
        </p:blipFill>
        <p:spPr>
          <a:xfrm>
            <a:off x="914400" y="1628800"/>
            <a:ext cx="7160468" cy="4776599"/>
          </a:xfrm>
          <a:prstGeom prst="rect">
            <a:avLst/>
          </a:prstGeom>
        </p:spPr>
      </p:pic>
    </p:spTree>
    <p:extLst>
      <p:ext uri="{BB962C8B-B14F-4D97-AF65-F5344CB8AC3E}">
        <p14:creationId xmlns:p14="http://schemas.microsoft.com/office/powerpoint/2010/main" val="2721168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ED78-0B3D-4606-BDF4-445141902B5A}"/>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C6192926-1210-4B98-8E5C-6CDC6DAD86A0}"/>
              </a:ext>
            </a:extLst>
          </p:cNvPr>
          <p:cNvSpPr>
            <a:spLocks noGrp="1"/>
          </p:cNvSpPr>
          <p:nvPr>
            <p:ph idx="1"/>
          </p:nvPr>
        </p:nvSpPr>
        <p:spPr/>
        <p:txBody>
          <a:bodyPr/>
          <a:lstStyle/>
          <a:p>
            <a:pPr marL="0" indent="0">
              <a:buNone/>
            </a:pPr>
            <a:r>
              <a:rPr lang="en-MY" dirty="0"/>
              <a:t>Training program objectives are used to	:</a:t>
            </a:r>
          </a:p>
          <a:p>
            <a:pPr marL="0" indent="0">
              <a:buNone/>
            </a:pPr>
            <a:endParaRPr lang="en-MY" dirty="0"/>
          </a:p>
          <a:p>
            <a:pPr marL="514350" indent="-514350">
              <a:buFont typeface="+mj-lt"/>
              <a:buAutoNum type="alphaUcPeriod"/>
            </a:pPr>
            <a:r>
              <a:rPr lang="en-MY" dirty="0"/>
              <a:t>Alert participants to the most difficult content.	</a:t>
            </a:r>
          </a:p>
          <a:p>
            <a:pPr marL="514350" indent="-514350">
              <a:buFont typeface="+mj-lt"/>
              <a:buAutoNum type="alphaUcPeriod"/>
            </a:pPr>
            <a:r>
              <a:rPr lang="en-MY" dirty="0"/>
              <a:t>Determine who is qualified to attend the training.	</a:t>
            </a:r>
          </a:p>
          <a:p>
            <a:pPr marL="514350" indent="-514350">
              <a:buFont typeface="+mj-lt"/>
              <a:buAutoNum type="alphaUcPeriod"/>
            </a:pPr>
            <a:r>
              <a:rPr lang="en-MY" dirty="0"/>
              <a:t>Satisfy the key stakeholders.	</a:t>
            </a:r>
          </a:p>
          <a:p>
            <a:pPr marL="514350" indent="-514350">
              <a:buFont typeface="+mj-lt"/>
              <a:buAutoNum type="alphaUcPeriod"/>
            </a:pPr>
            <a:r>
              <a:rPr lang="en-MY" dirty="0"/>
              <a:t>Provide a way to measure learning.</a:t>
            </a:r>
          </a:p>
          <a:p>
            <a:pPr marL="0" indent="0">
              <a:buNone/>
            </a:pPr>
            <a:endParaRPr lang="en-MY" dirty="0"/>
          </a:p>
        </p:txBody>
      </p:sp>
    </p:spTree>
    <p:extLst>
      <p:ext uri="{BB962C8B-B14F-4D97-AF65-F5344CB8AC3E}">
        <p14:creationId xmlns:p14="http://schemas.microsoft.com/office/powerpoint/2010/main" val="4151822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4C50-50D8-44A9-857B-8F5F32A73C3D}"/>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4C9B6A02-4DCC-495E-9A44-FD701FFD8EE9}"/>
              </a:ext>
            </a:extLst>
          </p:cNvPr>
          <p:cNvSpPr>
            <a:spLocks noGrp="1"/>
          </p:cNvSpPr>
          <p:nvPr>
            <p:ph idx="1"/>
          </p:nvPr>
        </p:nvSpPr>
        <p:spPr/>
        <p:txBody>
          <a:bodyPr/>
          <a:lstStyle/>
          <a:p>
            <a:r>
              <a:rPr lang="en-MY" dirty="0"/>
              <a:t>Option D</a:t>
            </a:r>
          </a:p>
          <a:p>
            <a:pPr marL="0" indent="0">
              <a:buNone/>
            </a:pPr>
            <a:endParaRPr lang="en-MY" dirty="0"/>
          </a:p>
          <a:p>
            <a:pPr marL="0" indent="0">
              <a:buNone/>
            </a:pPr>
            <a:r>
              <a:rPr lang="en-MY" dirty="0"/>
              <a:t>Objectives not only guide the development of the course, they also provide a way to measure learning when training is completed</a:t>
            </a:r>
          </a:p>
        </p:txBody>
      </p:sp>
    </p:spTree>
    <p:extLst>
      <p:ext uri="{BB962C8B-B14F-4D97-AF65-F5344CB8AC3E}">
        <p14:creationId xmlns:p14="http://schemas.microsoft.com/office/powerpoint/2010/main" val="484827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7946-B9D6-47B3-A8D5-6EA29A5158E4}"/>
              </a:ext>
            </a:extLst>
          </p:cNvPr>
          <p:cNvSpPr>
            <a:spLocks noGrp="1"/>
          </p:cNvSpPr>
          <p:nvPr>
            <p:ph type="title"/>
          </p:nvPr>
        </p:nvSpPr>
        <p:spPr/>
        <p:txBody>
          <a:bodyPr/>
          <a:lstStyle/>
          <a:p>
            <a:r>
              <a:rPr lang="en-MY" dirty="0"/>
              <a:t>Star Method</a:t>
            </a:r>
          </a:p>
        </p:txBody>
      </p:sp>
      <p:pic>
        <p:nvPicPr>
          <p:cNvPr id="5" name="Picture 4">
            <a:extLst>
              <a:ext uri="{FF2B5EF4-FFF2-40B4-BE49-F238E27FC236}">
                <a16:creationId xmlns:a16="http://schemas.microsoft.com/office/drawing/2014/main" id="{87BE4DCB-3057-4163-9E00-D40E59229752}"/>
              </a:ext>
            </a:extLst>
          </p:cNvPr>
          <p:cNvPicPr>
            <a:picLocks noChangeAspect="1"/>
          </p:cNvPicPr>
          <p:nvPr/>
        </p:nvPicPr>
        <p:blipFill>
          <a:blip r:embed="rId2"/>
          <a:stretch>
            <a:fillRect/>
          </a:stretch>
        </p:blipFill>
        <p:spPr>
          <a:xfrm>
            <a:off x="1403648" y="2132856"/>
            <a:ext cx="2664296" cy="4030169"/>
          </a:xfrm>
          <a:prstGeom prst="rect">
            <a:avLst/>
          </a:prstGeom>
        </p:spPr>
      </p:pic>
    </p:spTree>
    <p:extLst>
      <p:ext uri="{BB962C8B-B14F-4D97-AF65-F5344CB8AC3E}">
        <p14:creationId xmlns:p14="http://schemas.microsoft.com/office/powerpoint/2010/main" val="3251237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Planning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B1C3C-4979-4132-A6FD-ECE168C24273}"/>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971A1E09-1F4C-423F-92F6-DC56E84ED02B}"/>
              </a:ext>
            </a:extLst>
          </p:cNvPr>
          <p:cNvSpPr>
            <a:spLocks noGrp="1"/>
          </p:cNvSpPr>
          <p:nvPr>
            <p:ph idx="1"/>
          </p:nvPr>
        </p:nvSpPr>
        <p:spPr/>
        <p:txBody>
          <a:bodyPr/>
          <a:lstStyle/>
          <a:p>
            <a:pPr marL="0" indent="0" algn="l">
              <a:buNone/>
            </a:pPr>
            <a:r>
              <a:rPr lang="en-MY" dirty="0"/>
              <a:t>This nonmathematical forecasting technique brings the participants together to share and discuss their ideas about the forecast. The ideas are then ranked based on the groups input. What technique is discussed?</a:t>
            </a:r>
            <a:br>
              <a:rPr lang="en-MY" dirty="0"/>
            </a:br>
            <a:endParaRPr lang="en-MY" dirty="0"/>
          </a:p>
          <a:p>
            <a:pPr marL="0" indent="0" algn="l">
              <a:buNone/>
            </a:pPr>
            <a:r>
              <a:rPr lang="en-MY" dirty="0"/>
              <a:t>A. Management forecasts</a:t>
            </a:r>
          </a:p>
          <a:p>
            <a:pPr marL="0" indent="0" algn="l">
              <a:buNone/>
            </a:pPr>
            <a:r>
              <a:rPr lang="en-MY" dirty="0"/>
              <a:t>B. Delphi technique</a:t>
            </a:r>
          </a:p>
          <a:p>
            <a:pPr marL="0" indent="0" algn="l">
              <a:buNone/>
            </a:pPr>
            <a:r>
              <a:rPr lang="en-MY" dirty="0"/>
              <a:t>C. Nominal group technique</a:t>
            </a:r>
          </a:p>
          <a:p>
            <a:pPr marL="0" indent="0" algn="l">
              <a:buNone/>
            </a:pPr>
            <a:r>
              <a:rPr lang="en-MY" dirty="0"/>
              <a:t>D. Brainstorming</a:t>
            </a:r>
          </a:p>
          <a:p>
            <a:pPr marL="0" indent="0">
              <a:buNone/>
            </a:pPr>
            <a:endParaRPr lang="en-MY" dirty="0"/>
          </a:p>
        </p:txBody>
      </p:sp>
    </p:spTree>
    <p:extLst>
      <p:ext uri="{BB962C8B-B14F-4D97-AF65-F5344CB8AC3E}">
        <p14:creationId xmlns:p14="http://schemas.microsoft.com/office/powerpoint/2010/main" val="703392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350DC-2C6A-4025-8572-BCEE1BE68912}"/>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a16="http://schemas.microsoft.com/office/drawing/2014/main" id="{7FE1328F-750A-4CBB-83AE-4E4CE7C93DFD}"/>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787200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FB4FC8-F919-4E4B-B366-10EF8408026D}"/>
              </a:ext>
            </a:extLst>
          </p:cNvPr>
          <p:cNvSpPr>
            <a:spLocks noGrp="1"/>
          </p:cNvSpPr>
          <p:nvPr>
            <p:ph idx="1"/>
          </p:nvPr>
        </p:nvSpPr>
        <p:spPr/>
        <p:txBody>
          <a:bodyPr/>
          <a:lstStyle/>
          <a:p>
            <a:pPr marL="0" indent="0" algn="ctr">
              <a:buNone/>
            </a:pPr>
            <a:endParaRPr lang="en-MY" dirty="0"/>
          </a:p>
          <a:p>
            <a:pPr marL="0" indent="0" algn="ctr">
              <a:buNone/>
            </a:pPr>
            <a:endParaRPr lang="en-MY" dirty="0"/>
          </a:p>
          <a:p>
            <a:pPr marL="0" indent="0" algn="ctr">
              <a:buNone/>
            </a:pPr>
            <a:endParaRPr lang="en-MY" dirty="0"/>
          </a:p>
          <a:p>
            <a:pPr marL="0" indent="0" algn="ctr">
              <a:buNone/>
            </a:pPr>
            <a:r>
              <a:rPr lang="en-MY" sz="4400" dirty="0"/>
              <a:t>SITUATIONAL BASED QUESTIONS</a:t>
            </a:r>
          </a:p>
        </p:txBody>
      </p:sp>
    </p:spTree>
    <p:extLst>
      <p:ext uri="{BB962C8B-B14F-4D97-AF65-F5344CB8AC3E}">
        <p14:creationId xmlns:p14="http://schemas.microsoft.com/office/powerpoint/2010/main" val="3070635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FB6B-3B5F-4082-93D2-9269F6DFF1DC}"/>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89115DB1-4B79-4591-86D6-BE11CE6B9034}"/>
              </a:ext>
            </a:extLst>
          </p:cNvPr>
          <p:cNvSpPr>
            <a:spLocks noGrp="1"/>
          </p:cNvSpPr>
          <p:nvPr>
            <p:ph idx="1"/>
          </p:nvPr>
        </p:nvSpPr>
        <p:spPr/>
        <p:txBody>
          <a:bodyPr/>
          <a:lstStyle/>
          <a:p>
            <a:r>
              <a:rPr lang="en-MY" dirty="0"/>
              <a:t>Strategic Partner with Functional Management</a:t>
            </a:r>
          </a:p>
          <a:p>
            <a:pPr lvl="1"/>
            <a:r>
              <a:rPr lang="en-MY" dirty="0"/>
              <a:t>Advisory, Service and Control (Traditional)</a:t>
            </a:r>
          </a:p>
          <a:p>
            <a:pPr lvl="1"/>
            <a:r>
              <a:rPr lang="en-MY" dirty="0"/>
              <a:t>Strategic, Operational, Administrative (Modern)</a:t>
            </a:r>
          </a:p>
          <a:p>
            <a:r>
              <a:rPr lang="en-MY" dirty="0"/>
              <a:t>Performance Support</a:t>
            </a:r>
          </a:p>
          <a:p>
            <a:r>
              <a:rPr lang="en-MY" dirty="0"/>
              <a:t>Ethics Officer/Ombudsman</a:t>
            </a:r>
          </a:p>
          <a:p>
            <a:r>
              <a:rPr lang="en-MY" dirty="0"/>
              <a:t>Communication Officer</a:t>
            </a:r>
          </a:p>
          <a:p>
            <a:r>
              <a:rPr lang="en-MY" dirty="0"/>
              <a:t>“Keeper of the files”</a:t>
            </a:r>
          </a:p>
        </p:txBody>
      </p:sp>
    </p:spTree>
    <p:extLst>
      <p:ext uri="{BB962C8B-B14F-4D97-AF65-F5344CB8AC3E}">
        <p14:creationId xmlns:p14="http://schemas.microsoft.com/office/powerpoint/2010/main" val="14095521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BA2E-1B46-41B3-B7FD-391E015EA48A}"/>
              </a:ext>
            </a:extLst>
          </p:cNvPr>
          <p:cNvSpPr>
            <a:spLocks noGrp="1"/>
          </p:cNvSpPr>
          <p:nvPr>
            <p:ph type="title"/>
          </p:nvPr>
        </p:nvSpPr>
        <p:spPr/>
        <p:txBody>
          <a:bodyPr/>
          <a:lstStyle/>
          <a:p>
            <a:r>
              <a:rPr lang="en-MY" dirty="0"/>
              <a:t>HR as Advisory role</a:t>
            </a:r>
          </a:p>
        </p:txBody>
      </p:sp>
      <p:sp>
        <p:nvSpPr>
          <p:cNvPr id="3" name="Content Placeholder 2">
            <a:extLst>
              <a:ext uri="{FF2B5EF4-FFF2-40B4-BE49-F238E27FC236}">
                <a16:creationId xmlns:a16="http://schemas.microsoft.com/office/drawing/2014/main" id="{D1213E5C-8E6D-459C-85F0-D119FA8EC531}"/>
              </a:ext>
            </a:extLst>
          </p:cNvPr>
          <p:cNvSpPr>
            <a:spLocks noGrp="1"/>
          </p:cNvSpPr>
          <p:nvPr>
            <p:ph idx="1"/>
          </p:nvPr>
        </p:nvSpPr>
        <p:spPr/>
        <p:txBody>
          <a:bodyPr/>
          <a:lstStyle/>
          <a:p>
            <a:pPr marL="0" indent="0">
              <a:buNone/>
            </a:pPr>
            <a:endParaRPr lang="en-MY" dirty="0"/>
          </a:p>
          <a:p>
            <a:pPr marL="0" indent="0">
              <a:buNone/>
            </a:pPr>
            <a:r>
              <a:rPr lang="en-MY" dirty="0"/>
              <a:t>HR gives advice about  :</a:t>
            </a:r>
          </a:p>
          <a:p>
            <a:pPr marL="0" indent="0">
              <a:buNone/>
            </a:pPr>
            <a:endParaRPr lang="en-MY" dirty="0"/>
          </a:p>
          <a:p>
            <a:pPr lvl="1"/>
            <a:r>
              <a:rPr lang="en-MY" dirty="0"/>
              <a:t>How to train</a:t>
            </a:r>
          </a:p>
          <a:p>
            <a:pPr lvl="1"/>
            <a:r>
              <a:rPr lang="en-MY" dirty="0"/>
              <a:t>How to lead</a:t>
            </a:r>
          </a:p>
          <a:p>
            <a:pPr lvl="1"/>
            <a:r>
              <a:rPr lang="en-MY" dirty="0"/>
              <a:t>How to hire</a:t>
            </a:r>
          </a:p>
          <a:p>
            <a:pPr lvl="1"/>
            <a:r>
              <a:rPr lang="en-MY" dirty="0"/>
              <a:t>How to follow company procedure</a:t>
            </a:r>
          </a:p>
        </p:txBody>
      </p:sp>
    </p:spTree>
    <p:extLst>
      <p:ext uri="{BB962C8B-B14F-4D97-AF65-F5344CB8AC3E}">
        <p14:creationId xmlns:p14="http://schemas.microsoft.com/office/powerpoint/2010/main" val="2464130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0860-1700-43AF-8499-7FD77E677633}"/>
              </a:ext>
            </a:extLst>
          </p:cNvPr>
          <p:cNvSpPr>
            <a:spLocks noGrp="1"/>
          </p:cNvSpPr>
          <p:nvPr>
            <p:ph type="title"/>
          </p:nvPr>
        </p:nvSpPr>
        <p:spPr/>
        <p:txBody>
          <a:bodyPr/>
          <a:lstStyle/>
          <a:p>
            <a:r>
              <a:rPr lang="en-MY" dirty="0"/>
              <a:t>Service</a:t>
            </a:r>
          </a:p>
        </p:txBody>
      </p:sp>
      <p:sp>
        <p:nvSpPr>
          <p:cNvPr id="3" name="Content Placeholder 2">
            <a:extLst>
              <a:ext uri="{FF2B5EF4-FFF2-40B4-BE49-F238E27FC236}">
                <a16:creationId xmlns:a16="http://schemas.microsoft.com/office/drawing/2014/main" id="{F153FDAE-C37A-4DB2-A188-CCD44D8DF5B2}"/>
              </a:ext>
            </a:extLst>
          </p:cNvPr>
          <p:cNvSpPr>
            <a:spLocks noGrp="1"/>
          </p:cNvSpPr>
          <p:nvPr>
            <p:ph idx="1"/>
          </p:nvPr>
        </p:nvSpPr>
        <p:spPr/>
        <p:txBody>
          <a:bodyPr/>
          <a:lstStyle/>
          <a:p>
            <a:r>
              <a:rPr lang="en-MY" dirty="0"/>
              <a:t>We serve the needs of workers and company</a:t>
            </a:r>
          </a:p>
          <a:p>
            <a:endParaRPr lang="en-MY" dirty="0"/>
          </a:p>
          <a:p>
            <a:r>
              <a:rPr lang="en-MY" dirty="0"/>
              <a:t>We help operations in terms of what they need to accomplish</a:t>
            </a:r>
          </a:p>
          <a:p>
            <a:endParaRPr lang="en-MY" dirty="0"/>
          </a:p>
          <a:p>
            <a:r>
              <a:rPr lang="en-MY" dirty="0"/>
              <a:t>We are support function</a:t>
            </a:r>
          </a:p>
          <a:p>
            <a:endParaRPr lang="en-MY" dirty="0"/>
          </a:p>
          <a:p>
            <a:r>
              <a:rPr lang="en-MY" dirty="0"/>
              <a:t>We are cost </a:t>
            </a:r>
            <a:r>
              <a:rPr lang="en-MY" dirty="0" err="1"/>
              <a:t>centers</a:t>
            </a:r>
            <a:endParaRPr lang="en-MY" dirty="0"/>
          </a:p>
          <a:p>
            <a:pPr marL="0" indent="0">
              <a:buNone/>
            </a:pPr>
            <a:endParaRPr lang="en-MY" dirty="0"/>
          </a:p>
        </p:txBody>
      </p:sp>
    </p:spTree>
    <p:extLst>
      <p:ext uri="{BB962C8B-B14F-4D97-AF65-F5344CB8AC3E}">
        <p14:creationId xmlns:p14="http://schemas.microsoft.com/office/powerpoint/2010/main" val="1617036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a16="http://schemas.microsoft.com/office/drawing/2014/main" id="{1AFB91F5-C32A-4DD1-A34A-F363B0D2171C}"/>
              </a:ext>
            </a:extLst>
          </p:cNvPr>
          <p:cNvSpPr>
            <a:spLocks noGrp="1"/>
          </p:cNvSpPr>
          <p:nvPr>
            <p:ph idx="1"/>
          </p:nvPr>
        </p:nvSpPr>
        <p:spPr/>
        <p:txBody>
          <a:bodyPr/>
          <a:lstStyle/>
          <a:p>
            <a:endParaRPr lang="en-MY" dirty="0"/>
          </a:p>
          <a:p>
            <a:r>
              <a:rPr lang="en-MY" dirty="0"/>
              <a:t>We enforce policy procedure</a:t>
            </a:r>
          </a:p>
          <a:p>
            <a:endParaRPr lang="en-MY" dirty="0"/>
          </a:p>
          <a:p>
            <a:r>
              <a:rPr lang="en-MY" dirty="0"/>
              <a:t>We are controlling in the past</a:t>
            </a:r>
          </a:p>
        </p:txBody>
      </p:sp>
    </p:spTree>
    <p:extLst>
      <p:ext uri="{BB962C8B-B14F-4D97-AF65-F5344CB8AC3E}">
        <p14:creationId xmlns:p14="http://schemas.microsoft.com/office/powerpoint/2010/main" val="2437395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1DDB-572F-44E0-8A56-01D78845F5D4}"/>
              </a:ext>
            </a:extLst>
          </p:cNvPr>
          <p:cNvSpPr>
            <a:spLocks noGrp="1"/>
          </p:cNvSpPr>
          <p:nvPr>
            <p:ph type="title"/>
          </p:nvPr>
        </p:nvSpPr>
        <p:spPr/>
        <p:txBody>
          <a:bodyPr/>
          <a:lstStyle/>
          <a:p>
            <a:r>
              <a:rPr lang="en-MY" dirty="0"/>
              <a:t>Modern HR roles</a:t>
            </a:r>
          </a:p>
        </p:txBody>
      </p:sp>
      <p:sp>
        <p:nvSpPr>
          <p:cNvPr id="3" name="Content Placeholder 2">
            <a:extLst>
              <a:ext uri="{FF2B5EF4-FFF2-40B4-BE49-F238E27FC236}">
                <a16:creationId xmlns:a16="http://schemas.microsoft.com/office/drawing/2014/main" id="{B5C6704B-5906-4C9E-82EB-2ED5BD1CA0DC}"/>
              </a:ext>
            </a:extLst>
          </p:cNvPr>
          <p:cNvSpPr>
            <a:spLocks noGrp="1"/>
          </p:cNvSpPr>
          <p:nvPr>
            <p:ph idx="1"/>
          </p:nvPr>
        </p:nvSpPr>
        <p:spPr/>
        <p:txBody>
          <a:bodyPr/>
          <a:lstStyle/>
          <a:p>
            <a:r>
              <a:rPr lang="en-MY" dirty="0"/>
              <a:t>In modern, we are strategic partners – we are thinking long term business goals</a:t>
            </a:r>
          </a:p>
          <a:p>
            <a:r>
              <a:rPr lang="en-MY" dirty="0"/>
              <a:t>Operational – We cannot be strategic unless we understand the operational side of HR</a:t>
            </a:r>
          </a:p>
          <a:p>
            <a:r>
              <a:rPr lang="en-MY" dirty="0"/>
              <a:t>Administrative – We still do paper work. We monitor payroll, employee records</a:t>
            </a:r>
          </a:p>
          <a:p>
            <a:endParaRPr lang="en-MY" dirty="0"/>
          </a:p>
          <a:p>
            <a:pPr marL="0" indent="0">
              <a:buNone/>
            </a:pPr>
            <a:r>
              <a:rPr lang="en-MY" dirty="0"/>
              <a:t>We are part of business plan and try to achieve the organisation’s operational goals</a:t>
            </a:r>
          </a:p>
        </p:txBody>
      </p:sp>
    </p:spTree>
    <p:extLst>
      <p:ext uri="{BB962C8B-B14F-4D97-AF65-F5344CB8AC3E}">
        <p14:creationId xmlns:p14="http://schemas.microsoft.com/office/powerpoint/2010/main" val="736459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77825-7DFC-4553-BC41-16CDB1BBC89D}"/>
              </a:ext>
            </a:extLst>
          </p:cNvPr>
          <p:cNvSpPr>
            <a:spLocks noGrp="1"/>
          </p:cNvSpPr>
          <p:nvPr>
            <p:ph type="title"/>
          </p:nvPr>
        </p:nvSpPr>
        <p:spPr/>
        <p:txBody>
          <a:bodyPr/>
          <a:lstStyle/>
          <a:p>
            <a:r>
              <a:rPr lang="en-MY"/>
              <a:t>Question #</a:t>
            </a:r>
          </a:p>
        </p:txBody>
      </p:sp>
      <p:sp>
        <p:nvSpPr>
          <p:cNvPr id="3" name="Content Placeholder 2">
            <a:extLst>
              <a:ext uri="{FF2B5EF4-FFF2-40B4-BE49-F238E27FC236}">
                <a16:creationId xmlns:a16="http://schemas.microsoft.com/office/drawing/2014/main" id="{154CED06-15D2-4A7E-AB36-C70B3DF17F40}"/>
              </a:ext>
            </a:extLst>
          </p:cNvPr>
          <p:cNvSpPr>
            <a:spLocks noGrp="1"/>
          </p:cNvSpPr>
          <p:nvPr>
            <p:ph idx="1"/>
          </p:nvPr>
        </p:nvSpPr>
        <p:spPr>
          <a:xfrm>
            <a:off x="685800" y="1628800"/>
            <a:ext cx="8278688" cy="4530725"/>
          </a:xfrm>
        </p:spPr>
        <p:txBody>
          <a:bodyPr/>
          <a:lstStyle/>
          <a:p>
            <a:pPr marL="0" indent="0" algn="l">
              <a:buNone/>
            </a:pPr>
            <a:r>
              <a:rPr lang="en-MY" sz="2400" dirty="0"/>
              <a:t>The human resource professional </a:t>
            </a:r>
            <a:r>
              <a:rPr lang="en-MY" sz="2400" dirty="0" err="1"/>
              <a:t>fulfills</a:t>
            </a:r>
            <a:r>
              <a:rPr lang="en-MY" sz="2400" dirty="0"/>
              <a:t> three core roles in any organization. These three roles help propel the company's success. Which of the following statements best describes the roles of an HR professional?</a:t>
            </a:r>
            <a:br>
              <a:rPr lang="en-MY" sz="2400" dirty="0"/>
            </a:br>
            <a:endParaRPr lang="en-MY" sz="2400" dirty="0"/>
          </a:p>
          <a:p>
            <a:pPr marL="0" indent="0" algn="l">
              <a:buNone/>
            </a:pPr>
            <a:r>
              <a:rPr lang="en-MY" sz="2400" dirty="0"/>
              <a:t>A. Human resource professionals </a:t>
            </a:r>
            <a:r>
              <a:rPr lang="en-MY" sz="2400" dirty="0" err="1"/>
              <a:t>fulfill</a:t>
            </a:r>
            <a:r>
              <a:rPr lang="en-MY" sz="2400" dirty="0"/>
              <a:t> strategic, operational, and administrative roles.</a:t>
            </a:r>
          </a:p>
          <a:p>
            <a:pPr marL="0" indent="0" algn="l">
              <a:buNone/>
            </a:pPr>
            <a:r>
              <a:rPr lang="en-MY" sz="2400" dirty="0"/>
              <a:t>B. Human resource professionals </a:t>
            </a:r>
            <a:r>
              <a:rPr lang="en-MY" sz="2400" dirty="0" err="1"/>
              <a:t>fulfill</a:t>
            </a:r>
            <a:r>
              <a:rPr lang="en-MY" sz="2400" dirty="0"/>
              <a:t> legal, operational, and administrative roles.</a:t>
            </a:r>
          </a:p>
          <a:p>
            <a:pPr marL="0" indent="0" algn="l">
              <a:buNone/>
            </a:pPr>
            <a:r>
              <a:rPr lang="en-MY" sz="2400" dirty="0"/>
              <a:t>C. Human resource professionals </a:t>
            </a:r>
            <a:r>
              <a:rPr lang="en-MY" sz="2400" dirty="0" err="1"/>
              <a:t>fulfill</a:t>
            </a:r>
            <a:r>
              <a:rPr lang="en-MY" sz="2400" dirty="0"/>
              <a:t> strategic, operational, and logistical roles.</a:t>
            </a:r>
          </a:p>
          <a:p>
            <a:pPr marL="0" indent="0" algn="l">
              <a:buNone/>
            </a:pPr>
            <a:r>
              <a:rPr lang="en-MY" sz="2400" dirty="0"/>
              <a:t>D. Human resource professionals </a:t>
            </a:r>
            <a:r>
              <a:rPr lang="en-MY" sz="2400" dirty="0" err="1"/>
              <a:t>fulfill</a:t>
            </a:r>
            <a:r>
              <a:rPr lang="en-MY" sz="2400" dirty="0"/>
              <a:t> functional, operational, and logistical roles.</a:t>
            </a:r>
          </a:p>
          <a:p>
            <a:pPr marL="0" indent="0">
              <a:buNone/>
            </a:pPr>
            <a:endParaRPr lang="en-MY" sz="1800" dirty="0"/>
          </a:p>
        </p:txBody>
      </p:sp>
    </p:spTree>
    <p:extLst>
      <p:ext uri="{BB962C8B-B14F-4D97-AF65-F5344CB8AC3E}">
        <p14:creationId xmlns:p14="http://schemas.microsoft.com/office/powerpoint/2010/main" val="19052198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A9A8-B7C8-4600-AB77-D69B1968EFA3}"/>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DA267D1E-A418-4069-8654-523FE615D1E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299207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id="{A3EF7B67-94B1-4D05-ADAE-F20990B86862}"/>
              </a:ext>
            </a:extLst>
          </p:cNvPr>
          <p:cNvSpPr>
            <a:spLocks noGrp="1"/>
          </p:cNvSpPr>
          <p:nvPr>
            <p:ph idx="1"/>
          </p:nvPr>
        </p:nvSpPr>
        <p:spPr/>
        <p:txBody>
          <a:bodyPr/>
          <a:lstStyle/>
          <a:p>
            <a:pPr marL="0" indent="0">
              <a:buNone/>
            </a:pPr>
            <a:r>
              <a:rPr lang="en-MY" dirty="0"/>
              <a:t>It is getting done more with less.</a:t>
            </a:r>
          </a:p>
          <a:p>
            <a:pPr marL="0" indent="0">
              <a:buNone/>
            </a:pPr>
            <a:endParaRPr lang="en-MY" dirty="0"/>
          </a:p>
          <a:p>
            <a:pPr marL="0" indent="0">
              <a:buNone/>
            </a:pPr>
            <a:r>
              <a:rPr lang="en-MY" dirty="0"/>
              <a:t>Performance Management</a:t>
            </a:r>
          </a:p>
          <a:p>
            <a:pPr lvl="1"/>
            <a:r>
              <a:rPr lang="en-MY" dirty="0"/>
              <a:t>Discipline</a:t>
            </a:r>
          </a:p>
          <a:p>
            <a:pPr lvl="1"/>
            <a:r>
              <a:rPr lang="en-MY" dirty="0"/>
              <a:t>Counselling</a:t>
            </a:r>
          </a:p>
          <a:p>
            <a:pPr lvl="1"/>
            <a:r>
              <a:rPr lang="en-MY" dirty="0"/>
              <a:t>Training</a:t>
            </a:r>
          </a:p>
          <a:p>
            <a:pPr lvl="1"/>
            <a:r>
              <a:rPr lang="en-MY" dirty="0"/>
              <a:t>Professional Development</a:t>
            </a:r>
          </a:p>
        </p:txBody>
      </p:sp>
    </p:spTree>
    <p:extLst>
      <p:ext uri="{BB962C8B-B14F-4D97-AF65-F5344CB8AC3E}">
        <p14:creationId xmlns:p14="http://schemas.microsoft.com/office/powerpoint/2010/main" val="1127380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val="2441545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680C-117F-4087-BA79-ABD50974D03B}"/>
              </a:ext>
            </a:extLst>
          </p:cNvPr>
          <p:cNvSpPr>
            <a:spLocks noGrp="1"/>
          </p:cNvSpPr>
          <p:nvPr>
            <p:ph type="title"/>
          </p:nvPr>
        </p:nvSpPr>
        <p:spPr/>
        <p:txBody>
          <a:bodyPr/>
          <a:lstStyle/>
          <a:p>
            <a:r>
              <a:rPr lang="en-MY" dirty="0"/>
              <a:t>Ethics officer /Ombudsman</a:t>
            </a:r>
          </a:p>
        </p:txBody>
      </p:sp>
      <p:sp>
        <p:nvSpPr>
          <p:cNvPr id="3" name="Content Placeholder 2">
            <a:extLst>
              <a:ext uri="{FF2B5EF4-FFF2-40B4-BE49-F238E27FC236}">
                <a16:creationId xmlns:a16="http://schemas.microsoft.com/office/drawing/2014/main" id="{7A1B5C2B-08FD-481A-8783-F62CB725A792}"/>
              </a:ext>
            </a:extLst>
          </p:cNvPr>
          <p:cNvSpPr>
            <a:spLocks noGrp="1"/>
          </p:cNvSpPr>
          <p:nvPr>
            <p:ph idx="1"/>
          </p:nvPr>
        </p:nvSpPr>
        <p:spPr/>
        <p:txBody>
          <a:bodyPr/>
          <a:lstStyle/>
          <a:p>
            <a:r>
              <a:rPr lang="en-MY" dirty="0"/>
              <a:t>HR is in charge of ethics in the organisation</a:t>
            </a:r>
          </a:p>
          <a:p>
            <a:r>
              <a:rPr lang="en-MY" dirty="0"/>
              <a:t>Ethical practices is different from culture to culture</a:t>
            </a:r>
          </a:p>
          <a:p>
            <a:r>
              <a:rPr lang="en-MY" dirty="0"/>
              <a:t>Code of ethics - </a:t>
            </a:r>
          </a:p>
          <a:p>
            <a:pPr marL="0" indent="0">
              <a:buNone/>
            </a:pPr>
            <a:r>
              <a:rPr lang="en-MY" dirty="0"/>
              <a:t>You do not act in a selfish manner or do things to enrich yourself</a:t>
            </a:r>
          </a:p>
          <a:p>
            <a:pPr marL="0" indent="0">
              <a:buNone/>
            </a:pPr>
            <a:endParaRPr lang="en-MY" dirty="0"/>
          </a:p>
          <a:p>
            <a:pPr marL="0" indent="0">
              <a:buNone/>
            </a:pPr>
            <a:r>
              <a:rPr lang="en-MY" dirty="0"/>
              <a:t>Ethics when applied for organisation depends on organisation</a:t>
            </a:r>
          </a:p>
        </p:txBody>
      </p:sp>
    </p:spTree>
    <p:extLst>
      <p:ext uri="{BB962C8B-B14F-4D97-AF65-F5344CB8AC3E}">
        <p14:creationId xmlns:p14="http://schemas.microsoft.com/office/powerpoint/2010/main" val="1956737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181D-A413-4A7F-93FD-328AA020B54B}"/>
              </a:ext>
            </a:extLst>
          </p:cNvPr>
          <p:cNvSpPr>
            <a:spLocks noGrp="1"/>
          </p:cNvSpPr>
          <p:nvPr>
            <p:ph type="title"/>
          </p:nvPr>
        </p:nvSpPr>
        <p:spPr/>
        <p:txBody>
          <a:bodyPr/>
          <a:lstStyle/>
          <a:p>
            <a:r>
              <a:rPr lang="en-MY" dirty="0"/>
              <a:t>Ombudsman</a:t>
            </a:r>
          </a:p>
        </p:txBody>
      </p:sp>
      <p:sp>
        <p:nvSpPr>
          <p:cNvPr id="3" name="Content Placeholder 2">
            <a:extLst>
              <a:ext uri="{FF2B5EF4-FFF2-40B4-BE49-F238E27FC236}">
                <a16:creationId xmlns:a16="http://schemas.microsoft.com/office/drawing/2014/main" id="{750AEC52-BA80-4B4E-9D8F-89E1A7640B35}"/>
              </a:ext>
            </a:extLst>
          </p:cNvPr>
          <p:cNvSpPr>
            <a:spLocks noGrp="1"/>
          </p:cNvSpPr>
          <p:nvPr>
            <p:ph idx="1"/>
          </p:nvPr>
        </p:nvSpPr>
        <p:spPr/>
        <p:txBody>
          <a:bodyPr/>
          <a:lstStyle/>
          <a:p>
            <a:r>
              <a:rPr lang="en-MY" dirty="0"/>
              <a:t>It is a neutral third party</a:t>
            </a:r>
          </a:p>
          <a:p>
            <a:r>
              <a:rPr lang="en-MY" dirty="0"/>
              <a:t>Investigations of any wrong doing</a:t>
            </a:r>
          </a:p>
          <a:p>
            <a:r>
              <a:rPr lang="en-MY" dirty="0"/>
              <a:t>Impartial and evaluates the situation based in merits</a:t>
            </a:r>
          </a:p>
        </p:txBody>
      </p:sp>
    </p:spTree>
    <p:extLst>
      <p:ext uri="{BB962C8B-B14F-4D97-AF65-F5344CB8AC3E}">
        <p14:creationId xmlns:p14="http://schemas.microsoft.com/office/powerpoint/2010/main" val="30328456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3A84-324C-432E-B819-901337A4D183}"/>
              </a:ext>
            </a:extLst>
          </p:cNvPr>
          <p:cNvSpPr>
            <a:spLocks noGrp="1"/>
          </p:cNvSpPr>
          <p:nvPr>
            <p:ph type="title"/>
          </p:nvPr>
        </p:nvSpPr>
        <p:spPr/>
        <p:txBody>
          <a:bodyPr/>
          <a:lstStyle/>
          <a:p>
            <a:r>
              <a:rPr lang="en-MY" dirty="0"/>
              <a:t>Compliance Officer</a:t>
            </a:r>
          </a:p>
        </p:txBody>
      </p:sp>
      <p:sp>
        <p:nvSpPr>
          <p:cNvPr id="3" name="Content Placeholder 2">
            <a:extLst>
              <a:ext uri="{FF2B5EF4-FFF2-40B4-BE49-F238E27FC236}">
                <a16:creationId xmlns:a16="http://schemas.microsoft.com/office/drawing/2014/main" id="{4DBFEC78-7002-4E6E-8A54-FF3AC1D4F2AE}"/>
              </a:ext>
            </a:extLst>
          </p:cNvPr>
          <p:cNvSpPr>
            <a:spLocks noGrp="1"/>
          </p:cNvSpPr>
          <p:nvPr>
            <p:ph idx="1"/>
          </p:nvPr>
        </p:nvSpPr>
        <p:spPr/>
        <p:txBody>
          <a:bodyPr/>
          <a:lstStyle/>
          <a:p>
            <a:r>
              <a:rPr lang="en-MY" dirty="0"/>
              <a:t>Knowing local rules</a:t>
            </a:r>
          </a:p>
          <a:p>
            <a:r>
              <a:rPr lang="en-MY" dirty="0"/>
              <a:t>If the company has any problems work with government officials</a:t>
            </a:r>
          </a:p>
          <a:p>
            <a:r>
              <a:rPr lang="en-MY" dirty="0"/>
              <a:t>Working with lawyers and government officials to solve the issue.</a:t>
            </a:r>
          </a:p>
        </p:txBody>
      </p:sp>
    </p:spTree>
    <p:extLst>
      <p:ext uri="{BB962C8B-B14F-4D97-AF65-F5344CB8AC3E}">
        <p14:creationId xmlns:p14="http://schemas.microsoft.com/office/powerpoint/2010/main" val="33088671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60C9-DE9B-48D7-B097-7CE28F1D784A}"/>
              </a:ext>
            </a:extLst>
          </p:cNvPr>
          <p:cNvSpPr>
            <a:spLocks noGrp="1"/>
          </p:cNvSpPr>
          <p:nvPr>
            <p:ph type="title"/>
          </p:nvPr>
        </p:nvSpPr>
        <p:spPr/>
        <p:txBody>
          <a:bodyPr/>
          <a:lstStyle/>
          <a:p>
            <a:r>
              <a:rPr lang="en-MY" dirty="0"/>
              <a:t>Communications</a:t>
            </a:r>
          </a:p>
        </p:txBody>
      </p:sp>
      <p:sp>
        <p:nvSpPr>
          <p:cNvPr id="3" name="Content Placeholder 2">
            <a:extLst>
              <a:ext uri="{FF2B5EF4-FFF2-40B4-BE49-F238E27FC236}">
                <a16:creationId xmlns:a16="http://schemas.microsoft.com/office/drawing/2014/main" id="{F1FC35CB-1C3D-42F4-8A55-F7207FE5FC16}"/>
              </a:ext>
            </a:extLst>
          </p:cNvPr>
          <p:cNvSpPr>
            <a:spLocks noGrp="1"/>
          </p:cNvSpPr>
          <p:nvPr>
            <p:ph idx="1"/>
          </p:nvPr>
        </p:nvSpPr>
        <p:spPr/>
        <p:txBody>
          <a:bodyPr/>
          <a:lstStyle/>
          <a:p>
            <a:r>
              <a:rPr lang="en-MY" dirty="0"/>
              <a:t>Communicate “what's going on”</a:t>
            </a:r>
          </a:p>
          <a:p>
            <a:endParaRPr lang="en-MY" dirty="0"/>
          </a:p>
          <a:p>
            <a:r>
              <a:rPr lang="en-MY" dirty="0"/>
              <a:t>HR delivers the news</a:t>
            </a:r>
          </a:p>
          <a:p>
            <a:endParaRPr lang="en-MY" dirty="0"/>
          </a:p>
        </p:txBody>
      </p:sp>
    </p:spTree>
    <p:extLst>
      <p:ext uri="{BB962C8B-B14F-4D97-AF65-F5344CB8AC3E}">
        <p14:creationId xmlns:p14="http://schemas.microsoft.com/office/powerpoint/2010/main" val="8322168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a16="http://schemas.microsoft.com/office/drawing/2014/main" id="{05AF7FC3-4E29-4A70-9B15-50F01B4C7693}"/>
              </a:ext>
            </a:extLst>
          </p:cNvPr>
          <p:cNvSpPr>
            <a:spLocks noGrp="1"/>
          </p:cNvSpPr>
          <p:nvPr>
            <p:ph idx="1"/>
          </p:nvPr>
        </p:nvSpPr>
        <p:spPr/>
        <p:txBody>
          <a:bodyPr/>
          <a:lstStyle/>
          <a:p>
            <a:pPr marL="0" indent="0">
              <a:buNone/>
            </a:pPr>
            <a:r>
              <a:rPr lang="en-MY"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val="38948224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2622</TotalTime>
  <Words>1987</Words>
  <Application>Microsoft Office PowerPoint</Application>
  <PresentationFormat>On-screen Show (4:3)</PresentationFormat>
  <Paragraphs>227</Paragraphs>
  <Slides>50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Times New Roman</vt:lpstr>
      <vt:lpstr>Wingdings</vt:lpstr>
      <vt:lpstr>Office Theme</vt:lpstr>
      <vt:lpstr>STRATEGIC GLOBAL HUMAN RESOURCE- VI</vt:lpstr>
      <vt:lpstr>PowerPoint Presentation</vt:lpstr>
      <vt:lpstr>HR Scorecard</vt:lpstr>
      <vt:lpstr>1. Right HR Deliverables and Costs</vt:lpstr>
      <vt:lpstr>1. Right HR Deliverables and Costs</vt:lpstr>
      <vt:lpstr>2. Right Types of HR Alignment </vt:lpstr>
      <vt:lpstr>2. Right Types of HR Alignment </vt:lpstr>
      <vt:lpstr>3. Right HR Practices</vt:lpstr>
      <vt:lpstr>3. Right HR Practices</vt:lpstr>
      <vt:lpstr>4. Right HR Professionals</vt:lpstr>
      <vt:lpstr>4. Right HR Professionals</vt:lpstr>
      <vt:lpstr>4. Right HR Professionals</vt:lpstr>
      <vt:lpstr>Question # 4</vt:lpstr>
      <vt:lpstr>Answer # 4</vt:lpstr>
      <vt:lpstr>PowerPoint Presentation</vt:lpstr>
      <vt:lpstr>HR Cost Benefit Analysis</vt:lpstr>
      <vt:lpstr>HR Cost Benefit Analysis</vt:lpstr>
      <vt:lpstr>PowerPoint Presentation</vt:lpstr>
      <vt:lpstr>HR Measure and Metrics</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Question # 5</vt:lpstr>
      <vt:lpstr>Answer # 5</vt:lpstr>
      <vt:lpstr>Star Technique</vt:lpstr>
      <vt:lpstr>Star Method</vt:lpstr>
      <vt:lpstr>HR Planning</vt:lpstr>
      <vt:lpstr>Judgement Forecasting</vt:lpstr>
      <vt:lpstr>Delphi Forecasting </vt:lpstr>
      <vt:lpstr>Nominal Group Technique</vt:lpstr>
      <vt:lpstr>Question #</vt:lpstr>
      <vt:lpstr>Answer</vt:lpstr>
      <vt:lpstr>PowerPoint Presentation</vt:lpstr>
      <vt:lpstr>HR Roles</vt:lpstr>
      <vt:lpstr>HR as Advisory role</vt:lpstr>
      <vt:lpstr>Service</vt:lpstr>
      <vt:lpstr>Control</vt:lpstr>
      <vt:lpstr>Modern HR roles</vt:lpstr>
      <vt:lpstr>Question #</vt:lpstr>
      <vt:lpstr>Answer #</vt:lpstr>
      <vt:lpstr>Performance Support</vt:lpstr>
      <vt:lpstr>Performance Management</vt:lpstr>
      <vt:lpstr>Ethics officer /Ombudsman</vt:lpstr>
      <vt:lpstr>Ombudsman</vt:lpstr>
      <vt:lpstr>Compliance Officer</vt:lpstr>
      <vt:lpstr>Communications</vt:lpstr>
      <vt:lpstr>Goal of HR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124</cp:revision>
  <cp:lastPrinted>1601-01-01T00:00:00Z</cp:lastPrinted>
  <dcterms:created xsi:type="dcterms:W3CDTF">2020-07-09T15:12:46Z</dcterms:created>
  <dcterms:modified xsi:type="dcterms:W3CDTF">2022-03-15T17:00:24Z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