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1"/>
  </p:notesMasterIdLst>
  <p:handoutMasterIdLst>
    <p:handoutMasterId r:id="rId92"/>
  </p:handoutMasterIdLst>
  <p:sldIdLst>
    <p:sldId id="256" r:id="rId2"/>
    <p:sldId id="474" r:id="rId3"/>
    <p:sldId id="280" r:id="rId4"/>
    <p:sldId id="281" r:id="rId5"/>
    <p:sldId id="282" r:id="rId6"/>
    <p:sldId id="283" r:id="rId7"/>
    <p:sldId id="486" r:id="rId8"/>
    <p:sldId id="279" r:id="rId9"/>
    <p:sldId id="487" r:id="rId10"/>
    <p:sldId id="284" r:id="rId11"/>
    <p:sldId id="285" r:id="rId12"/>
    <p:sldId id="488" r:id="rId13"/>
    <p:sldId id="286" r:id="rId14"/>
    <p:sldId id="502" r:id="rId15"/>
    <p:sldId id="475" r:id="rId16"/>
    <p:sldId id="259" r:id="rId17"/>
    <p:sldId id="260" r:id="rId18"/>
    <p:sldId id="261" r:id="rId19"/>
    <p:sldId id="262" r:id="rId20"/>
    <p:sldId id="263" r:id="rId21"/>
    <p:sldId id="264" r:id="rId22"/>
    <p:sldId id="498" r:id="rId23"/>
    <p:sldId id="499" r:id="rId24"/>
    <p:sldId id="265" r:id="rId25"/>
    <p:sldId id="266" r:id="rId26"/>
    <p:sldId id="267" r:id="rId27"/>
    <p:sldId id="500" r:id="rId28"/>
    <p:sldId id="501" r:id="rId29"/>
    <p:sldId id="496" r:id="rId30"/>
    <p:sldId id="497" r:id="rId31"/>
    <p:sldId id="503" r:id="rId32"/>
    <p:sldId id="300" r:id="rId33"/>
    <p:sldId id="301" r:id="rId34"/>
    <p:sldId id="302" r:id="rId35"/>
    <p:sldId id="303" r:id="rId36"/>
    <p:sldId id="304" r:id="rId37"/>
    <p:sldId id="305" r:id="rId38"/>
    <p:sldId id="306" r:id="rId39"/>
    <p:sldId id="307" r:id="rId40"/>
    <p:sldId id="308" r:id="rId41"/>
    <p:sldId id="309" r:id="rId42"/>
    <p:sldId id="523" r:id="rId43"/>
    <p:sldId id="524" r:id="rId44"/>
    <p:sldId id="504" r:id="rId45"/>
    <p:sldId id="310" r:id="rId46"/>
    <p:sldId id="311" r:id="rId47"/>
    <p:sldId id="312" r:id="rId48"/>
    <p:sldId id="313" r:id="rId49"/>
    <p:sldId id="314" r:id="rId50"/>
    <p:sldId id="315" r:id="rId51"/>
    <p:sldId id="316" r:id="rId52"/>
    <p:sldId id="317" r:id="rId53"/>
    <p:sldId id="318" r:id="rId54"/>
    <p:sldId id="319" r:id="rId55"/>
    <p:sldId id="320" r:id="rId56"/>
    <p:sldId id="489" r:id="rId57"/>
    <p:sldId id="525" r:id="rId58"/>
    <p:sldId id="526" r:id="rId59"/>
    <p:sldId id="505" r:id="rId60"/>
    <p:sldId id="292" r:id="rId61"/>
    <p:sldId id="293" r:id="rId62"/>
    <p:sldId id="294" r:id="rId63"/>
    <p:sldId id="299" r:id="rId64"/>
    <p:sldId id="295" r:id="rId65"/>
    <p:sldId id="490" r:id="rId66"/>
    <p:sldId id="298" r:id="rId67"/>
    <p:sldId id="297" r:id="rId68"/>
    <p:sldId id="491" r:id="rId69"/>
    <p:sldId id="492" r:id="rId70"/>
    <p:sldId id="527" r:id="rId71"/>
    <p:sldId id="528" r:id="rId72"/>
    <p:sldId id="506" r:id="rId73"/>
    <p:sldId id="511" r:id="rId74"/>
    <p:sldId id="507" r:id="rId75"/>
    <p:sldId id="508" r:id="rId76"/>
    <p:sldId id="513" r:id="rId77"/>
    <p:sldId id="509" r:id="rId78"/>
    <p:sldId id="514" r:id="rId79"/>
    <p:sldId id="510" r:id="rId80"/>
    <p:sldId id="515" r:id="rId81"/>
    <p:sldId id="512" r:id="rId82"/>
    <p:sldId id="516" r:id="rId83"/>
    <p:sldId id="517" r:id="rId84"/>
    <p:sldId id="519" r:id="rId85"/>
    <p:sldId id="518" r:id="rId86"/>
    <p:sldId id="520" r:id="rId87"/>
    <p:sldId id="521" r:id="rId88"/>
    <p:sldId id="522" r:id="rId89"/>
    <p:sldId id="296" r:id="rId9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1082605"/>
          <a:ext cx="7906072" cy="89856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a:xfrm>
          <a:off x="0" y="13139"/>
          <a:ext cx="7906072" cy="63648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7716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a:xfrm>
          <a:off x="0" y="13139"/>
          <a:ext cx="7906072" cy="63648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7716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a:xfrm>
          <a:off x="0" y="1504275"/>
          <a:ext cx="7906072" cy="636480"/>
        </a:xfrm>
        <a:prstGeom prst="roundRect">
          <a:avLst/>
        </a:prstGeom>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a:xfrm>
          <a:off x="0" y="13139"/>
          <a:ext cx="7906072" cy="63648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7716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a:xfrm>
          <a:off x="0" y="1504275"/>
          <a:ext cx="7906072" cy="636480"/>
        </a:xfrm>
        <a:prstGeom prst="roundRect">
          <a:avLst/>
        </a:prstGeom>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a:xfrm>
          <a:off x="0" y="2216339"/>
          <a:ext cx="7906072" cy="636480"/>
        </a:xfrm>
        <a:prstGeom prst="roundRect">
          <a:avLst/>
        </a:prstGeom>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a:xfrm>
          <a:off x="0" y="13139"/>
          <a:ext cx="7906072" cy="63648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7716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a:xfrm>
          <a:off x="0" y="1504275"/>
          <a:ext cx="7906072" cy="636480"/>
        </a:xfrm>
        <a:prstGeom prst="roundRect">
          <a:avLst/>
        </a:prstGeom>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HR Organisation</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a:xfrm>
          <a:off x="0" y="13139"/>
          <a:ext cx="7906072" cy="63648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7716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a:xfrm>
          <a:off x="0" y="1504275"/>
          <a:ext cx="7906072" cy="636480"/>
        </a:xfrm>
        <a:prstGeom prst="roundRect">
          <a:avLst/>
        </a:prstGeom>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HR Organisation</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Restructuring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3E140338-4D69-4391-85A6-B0CCC2D768B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gm:t>
    </dgm:pt>
    <dgm:pt modelId="{D4D3EE33-6413-4BDA-BC40-B9A6A8B6FC8A}" type="parTrans" cxnId="{D5A110DA-9D92-42F4-AF7F-C2E3F360C9EF}">
      <dgm:prSet/>
      <dgm:spPr/>
      <dgm:t>
        <a:bodyPr/>
        <a:lstStyle/>
        <a:p>
          <a:endParaRPr lang="en-MY"/>
        </a:p>
      </dgm:t>
    </dgm:pt>
    <dgm:pt modelId="{F1171CD5-7510-4A0E-8311-7ECCE9CF8401}" type="sibTrans" cxnId="{D5A110DA-9D92-42F4-AF7F-C2E3F360C9EF}">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Organisational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3F7C50F0-CEC4-4863-AB34-D9D90C607820}">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gm:t>
    </dgm:pt>
    <dgm:pt modelId="{9F364990-EBB6-4917-8685-B25304ED82A8}" type="parTrans" cxnId="{39542207-47FF-4B49-B4FF-D8C5FB4F1FC4}">
      <dgm:prSet/>
      <dgm:spPr/>
      <dgm:t>
        <a:bodyPr/>
        <a:lstStyle/>
        <a:p>
          <a:endParaRPr lang="en-MY"/>
        </a:p>
      </dgm:t>
    </dgm:pt>
    <dgm:pt modelId="{88401101-5D8E-4CE6-9B04-4A246739E1DF}" type="sibTrans" cxnId="{39542207-47FF-4B49-B4FF-D8C5FB4F1F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1EBCADF2-040A-4889-A995-1277CAB3BF46}" type="pres">
      <dgm:prSet presAssocID="{3E140338-4D69-4391-85A6-B0CCC2D768BC}" presName="parentText" presStyleLbl="node1" presStyleIdx="0" presStyleCnt="7">
        <dgm:presLayoutVars>
          <dgm:chMax val="0"/>
          <dgm:bulletEnabled val="1"/>
        </dgm:presLayoutVars>
      </dgm:prSet>
      <dgm:spPr>
        <a:xfrm>
          <a:off x="0" y="13139"/>
          <a:ext cx="7906072" cy="636480"/>
        </a:xfrm>
        <a:prstGeom prst="roundRect">
          <a:avLst/>
        </a:prstGeom>
      </dgm:spPr>
    </dgm:pt>
    <dgm:pt modelId="{D9C2193E-4618-40F9-A103-CCB55222BEC3}" type="pres">
      <dgm:prSet presAssocID="{F1171CD5-7510-4A0E-8311-7ECCE9CF8401}" presName="spacer" presStyleCnt="0"/>
      <dgm:spPr/>
    </dgm:pt>
    <dgm:pt modelId="{C24CBBE1-425E-4B2F-9308-33701B130681}" type="pres">
      <dgm:prSet presAssocID="{88AC3958-C316-4A55-827E-034A089E49E4}" presName="parentText" presStyleLbl="node1" presStyleIdx="1" presStyleCnt="7" custLinFactNeighborX="-187" custLinFactNeighborY="24671">
        <dgm:presLayoutVars>
          <dgm:chMax val="0"/>
          <dgm:bulletEnabled val="1"/>
        </dgm:presLayoutVars>
      </dgm:prSet>
      <dgm:spPr>
        <a:xfrm>
          <a:off x="0" y="7716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2" presStyleCnt="7" custLinFactNeighborX="-187" custLinFactNeighborY="22810">
        <dgm:presLayoutVars>
          <dgm:chMax val="0"/>
          <dgm:bulletEnabled val="1"/>
        </dgm:presLayoutVars>
      </dgm:prSet>
      <dgm:spPr>
        <a:xfrm>
          <a:off x="0" y="1504275"/>
          <a:ext cx="7906072" cy="636480"/>
        </a:xfrm>
        <a:prstGeom prst="roundRect">
          <a:avLst/>
        </a:prstGeom>
      </dgm:spPr>
    </dgm:pt>
    <dgm:pt modelId="{368A5CFE-2791-4D41-90D1-5B9862FA3D92}" type="pres">
      <dgm:prSet presAssocID="{DFDDE20C-84B4-4A52-9C29-764653F30591}" presName="spacer" presStyleCnt="0"/>
      <dgm:spPr/>
    </dgm:pt>
    <dgm:pt modelId="{859C5DEE-7500-4420-B148-FE391631BD1E}" type="pres">
      <dgm:prSet presAssocID="{3F7C50F0-CEC4-4863-AB34-D9D90C607820}" presName="parentText" presStyleLbl="node1" presStyleIdx="3" presStyleCnt="7">
        <dgm:presLayoutVars>
          <dgm:chMax val="0"/>
          <dgm:bulletEnabled val="1"/>
        </dgm:presLayoutVars>
      </dgm:prSet>
      <dgm:spPr/>
    </dgm:pt>
    <dgm:pt modelId="{6D6986DF-4C83-4F84-91AE-1C44817B5D8B}" type="pres">
      <dgm:prSet presAssocID="{88401101-5D8E-4CE6-9B04-4A246739E1DF}"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542207-47FF-4B49-B4FF-D8C5FB4F1FC4}" srcId="{703D4D02-5513-427D-B6E9-B2E187EE0C3A}" destId="{3F7C50F0-CEC4-4863-AB34-D9D90C607820}" srcOrd="3" destOrd="0" parTransId="{9F364990-EBB6-4917-8685-B25304ED82A8}" sibTransId="{88401101-5D8E-4CE6-9B04-4A246739E1DF}"/>
    <dgm:cxn modelId="{39FD4E24-BD0F-4C85-AABA-109E7454BCF7}" type="presOf" srcId="{EDBB3CBC-7166-4BEC-872B-3E86327F5B89}" destId="{02E396A5-E016-4B4F-A398-E54B3D85CF99}" srcOrd="0" destOrd="0" presId="urn:microsoft.com/office/officeart/2005/8/layout/vList2"/>
    <dgm:cxn modelId="{81DE9830-839B-4785-8E9C-09F45AA0B687}" type="presOf" srcId="{3E140338-4D69-4391-85A6-B0CCC2D768BC}" destId="{1EBCADF2-040A-4889-A995-1277CAB3BF46}" srcOrd="0" destOrd="0" presId="urn:microsoft.com/office/officeart/2005/8/layout/vList2"/>
    <dgm:cxn modelId="{B59CFD41-2FC3-45B7-B670-91F22CF1FC9F}" srcId="{703D4D02-5513-427D-B6E9-B2E187EE0C3A}" destId="{88AC3958-C316-4A55-827E-034A089E49E4}" srcOrd="1" destOrd="0" parTransId="{8DB5C84C-0F37-4A94-9DBA-BD5E7050D2E6}" sibTransId="{C74D488F-4945-4CD8-88CF-C67CA794BB51}"/>
    <dgm:cxn modelId="{3E777066-34A5-491B-9EA3-3A1DDE45EF63}" srcId="{703D4D02-5513-427D-B6E9-B2E187EE0C3A}" destId="{1C113A82-6E4F-4B60-8626-C4BCC58E54AE}" srcOrd="2"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7DD6BCD3-F6CE-45F2-9340-F2D89C28518A}" type="presOf" srcId="{3F7C50F0-CEC4-4863-AB34-D9D90C607820}" destId="{859C5DEE-7500-4420-B148-FE391631BD1E}" srcOrd="0" destOrd="0" presId="urn:microsoft.com/office/officeart/2005/8/layout/vList2"/>
    <dgm:cxn modelId="{D5A110DA-9D92-42F4-AF7F-C2E3F360C9EF}" srcId="{703D4D02-5513-427D-B6E9-B2E187EE0C3A}" destId="{3E140338-4D69-4391-85A6-B0CCC2D768BC}" srcOrd="0" destOrd="0" parTransId="{D4D3EE33-6413-4BDA-BC40-B9A6A8B6FC8A}" sibTransId="{F1171CD5-7510-4A0E-8311-7ECCE9CF8401}"/>
    <dgm:cxn modelId="{27CB5BE8-F00C-4AE0-98CF-B1B3C935DC62}" type="presOf" srcId="{CFDF7710-10AF-4C91-9622-4711AD4D1147}" destId="{E6BB2906-000C-4376-8DBB-E58B06080F00}" srcOrd="0" destOrd="0" presId="urn:microsoft.com/office/officeart/2005/8/layout/vList2"/>
    <dgm:cxn modelId="{8D84F371-FB75-4A65-BF3A-9573192FB03E}" type="presParOf" srcId="{CC8763B3-4621-4666-B669-3C5BA2A30DBE}" destId="{1EBCADF2-040A-4889-A995-1277CAB3BF46}" srcOrd="0" destOrd="0" presId="urn:microsoft.com/office/officeart/2005/8/layout/vList2"/>
    <dgm:cxn modelId="{6AEF4919-F476-4365-A23E-2E2C23FF5D67}" type="presParOf" srcId="{CC8763B3-4621-4666-B669-3C5BA2A30DBE}" destId="{D9C2193E-4618-40F9-A103-CCB55222BEC3}" srcOrd="1" destOrd="0" presId="urn:microsoft.com/office/officeart/2005/8/layout/vList2"/>
    <dgm:cxn modelId="{80770068-8662-4FF4-BAB4-DF8D067A016B}" type="presParOf" srcId="{CC8763B3-4621-4666-B669-3C5BA2A30DBE}" destId="{C24CBBE1-425E-4B2F-9308-33701B130681}" srcOrd="2" destOrd="0" presId="urn:microsoft.com/office/officeart/2005/8/layout/vList2"/>
    <dgm:cxn modelId="{95D23170-C37A-494C-B865-452734581367}" type="presParOf" srcId="{CC8763B3-4621-4666-B669-3C5BA2A30DBE}" destId="{24AA2D0C-8F3B-45BB-B5D3-2B1DC45D6B9F}" srcOrd="3" destOrd="0" presId="urn:microsoft.com/office/officeart/2005/8/layout/vList2"/>
    <dgm:cxn modelId="{B4B3EA0F-B16E-45C4-A873-005016CC22F3}" type="presParOf" srcId="{CC8763B3-4621-4666-B669-3C5BA2A30DBE}" destId="{14930B45-8800-4B73-A082-1254B069734A}" srcOrd="4" destOrd="0" presId="urn:microsoft.com/office/officeart/2005/8/layout/vList2"/>
    <dgm:cxn modelId="{553E4343-ECA7-43FB-84E3-303387572D2B}" type="presParOf" srcId="{CC8763B3-4621-4666-B669-3C5BA2A30DBE}" destId="{368A5CFE-2791-4D41-90D1-5B9862FA3D92}" srcOrd="5" destOrd="0" presId="urn:microsoft.com/office/officeart/2005/8/layout/vList2"/>
    <dgm:cxn modelId="{B4EA4A8E-5407-457A-B523-7624393A7044}" type="presParOf" srcId="{CC8763B3-4621-4666-B669-3C5BA2A30DBE}" destId="{859C5DEE-7500-4420-B148-FE391631BD1E}" srcOrd="6" destOrd="0" presId="urn:microsoft.com/office/officeart/2005/8/layout/vList2"/>
    <dgm:cxn modelId="{6F3517A8-0D63-4117-818E-2881BA626DE8}" type="presParOf" srcId="{CC8763B3-4621-4666-B669-3C5BA2A30DBE}" destId="{6D6986DF-4C83-4F84-91AE-1C44817B5D8B}"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HR Organisation</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HR Organisation</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Restructuring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CADF2-040A-4889-A995-1277CAB3BF46}">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Historical Context - Organisation</a:t>
          </a:r>
        </a:p>
      </dsp:txBody>
      <dsp:txXfrm>
        <a:off x="31070" y="44209"/>
        <a:ext cx="7843932" cy="574340"/>
      </dsp:txXfrm>
    </dsp:sp>
    <dsp:sp modelId="{C24CBBE1-425E-4B2F-9308-33701B130681}">
      <dsp:nvSpPr>
        <dsp:cNvPr id="0" name=""/>
        <dsp:cNvSpPr/>
      </dsp:nvSpPr>
      <dsp:spPr>
        <a:xfrm>
          <a:off x="0" y="7716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802767"/>
        <a:ext cx="7843932" cy="574340"/>
      </dsp:txXfrm>
    </dsp:sp>
    <dsp:sp modelId="{14930B45-8800-4B73-A082-1254B069734A}">
      <dsp:nvSpPr>
        <dsp:cNvPr id="0" name=""/>
        <dsp:cNvSpPr/>
      </dsp:nvSpPr>
      <dsp:spPr>
        <a:xfrm>
          <a:off x="0" y="1504275"/>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Stages in Globalisation</a:t>
          </a:r>
        </a:p>
      </dsp:txBody>
      <dsp:txXfrm>
        <a:off x="31070" y="1535345"/>
        <a:ext cx="7843932" cy="574340"/>
      </dsp:txXfrm>
    </dsp:sp>
    <dsp:sp modelId="{859C5DEE-7500-4420-B148-FE391631BD1E}">
      <dsp:nvSpPr>
        <dsp:cNvPr id="0" name=""/>
        <dsp:cNvSpPr/>
      </dsp:nvSpPr>
      <dsp:spPr>
        <a:xfrm>
          <a:off x="0" y="22163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Orientation</a:t>
          </a:r>
        </a:p>
      </dsp:txBody>
      <dsp:txXfrm>
        <a:off x="31070" y="2247409"/>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Organisational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HR Organisation</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Restructuring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3" y="1219200"/>
            <a:ext cx="7228936" cy="2209800"/>
          </a:xfrm>
        </p:spPr>
        <p:txBody>
          <a:bodyPr/>
          <a:lstStyle/>
          <a:p>
            <a:r>
              <a:rPr lang="en-MY" dirty="0"/>
              <a:t>STRATEGIC GLOBAL HUMAN RESOURCES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9325970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177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6633134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4220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ABBB-40C1-4649-BE22-DAE15815B289}"/>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0583C5E2-54E3-4E6B-83F6-1A3A38C0C5E3}"/>
              </a:ext>
            </a:extLst>
          </p:cNvPr>
          <p:cNvSpPr>
            <a:spLocks noGrp="1"/>
          </p:cNvSpPr>
          <p:nvPr>
            <p:ph idx="1"/>
          </p:nvPr>
        </p:nvSpPr>
        <p:spPr>
          <a:xfrm>
            <a:off x="890315" y="1731641"/>
            <a:ext cx="7772400" cy="2548880"/>
          </a:xfrm>
        </p:spPr>
        <p:txBody>
          <a:bodyPr/>
          <a:lstStyle/>
          <a:p>
            <a:pPr marL="0" indent="0">
              <a:buNone/>
            </a:pPr>
            <a:r>
              <a:rPr lang="en-MY" dirty="0"/>
              <a:t>Globalisation is a process of interaction and integration among the people, companies, and governments of different nations, a process driven by international trade and investment and aided by information technology.</a:t>
            </a:r>
          </a:p>
        </p:txBody>
      </p:sp>
    </p:spTree>
    <p:extLst>
      <p:ext uri="{BB962C8B-B14F-4D97-AF65-F5344CB8AC3E}">
        <p14:creationId xmlns:p14="http://schemas.microsoft.com/office/powerpoint/2010/main" val="399393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55F8-1E63-442C-BD91-ADADDE28942E}"/>
              </a:ext>
            </a:extLst>
          </p:cNvPr>
          <p:cNvSpPr>
            <a:spLocks noGrp="1"/>
          </p:cNvSpPr>
          <p:nvPr>
            <p:ph type="title"/>
          </p:nvPr>
        </p:nvSpPr>
        <p:spPr/>
        <p:txBody>
          <a:bodyPr/>
          <a:lstStyle/>
          <a:p>
            <a:r>
              <a:rPr lang="en-MY" dirty="0"/>
              <a:t>Factors for Globalisation</a:t>
            </a:r>
          </a:p>
        </p:txBody>
      </p:sp>
      <p:pic>
        <p:nvPicPr>
          <p:cNvPr id="5" name="Picture 4">
            <a:extLst>
              <a:ext uri="{FF2B5EF4-FFF2-40B4-BE49-F238E27FC236}">
                <a16:creationId xmlns:a16="http://schemas.microsoft.com/office/drawing/2014/main" id="{B0F02F94-8BC9-463B-9828-1B198CACA2E5}"/>
              </a:ext>
            </a:extLst>
          </p:cNvPr>
          <p:cNvPicPr>
            <a:picLocks noChangeAspect="1"/>
          </p:cNvPicPr>
          <p:nvPr/>
        </p:nvPicPr>
        <p:blipFill>
          <a:blip r:embed="rId2"/>
          <a:stretch>
            <a:fillRect/>
          </a:stretch>
        </p:blipFill>
        <p:spPr>
          <a:xfrm>
            <a:off x="1333500" y="1905000"/>
            <a:ext cx="6477000" cy="3048000"/>
          </a:xfrm>
          <a:prstGeom prst="rect">
            <a:avLst/>
          </a:prstGeom>
        </p:spPr>
      </p:pic>
    </p:spTree>
    <p:extLst>
      <p:ext uri="{BB962C8B-B14F-4D97-AF65-F5344CB8AC3E}">
        <p14:creationId xmlns:p14="http://schemas.microsoft.com/office/powerpoint/2010/main" val="375676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CC4C-21C3-4088-AC46-1C8702C12ED7}"/>
              </a:ext>
            </a:extLst>
          </p:cNvPr>
          <p:cNvSpPr>
            <a:spLocks noGrp="1"/>
          </p:cNvSpPr>
          <p:nvPr>
            <p:ph type="title"/>
          </p:nvPr>
        </p:nvSpPr>
        <p:spPr/>
        <p:txBody>
          <a:bodyPr/>
          <a:lstStyle/>
          <a:p>
            <a:r>
              <a:rPr lang="en-MY" dirty="0"/>
              <a:t>Causes of Globalisation</a:t>
            </a:r>
          </a:p>
        </p:txBody>
      </p:sp>
      <p:pic>
        <p:nvPicPr>
          <p:cNvPr id="5" name="Picture 4">
            <a:extLst>
              <a:ext uri="{FF2B5EF4-FFF2-40B4-BE49-F238E27FC236}">
                <a16:creationId xmlns:a16="http://schemas.microsoft.com/office/drawing/2014/main" id="{7EA91035-9424-4F36-8CC7-A75EBC9599DF}"/>
              </a:ext>
            </a:extLst>
          </p:cNvPr>
          <p:cNvPicPr>
            <a:picLocks noChangeAspect="1"/>
          </p:cNvPicPr>
          <p:nvPr/>
        </p:nvPicPr>
        <p:blipFill>
          <a:blip r:embed="rId2"/>
          <a:stretch>
            <a:fillRect/>
          </a:stretch>
        </p:blipFill>
        <p:spPr>
          <a:xfrm>
            <a:off x="1331640" y="2204864"/>
            <a:ext cx="6728115" cy="3933229"/>
          </a:xfrm>
          <a:prstGeom prst="rect">
            <a:avLst/>
          </a:prstGeom>
        </p:spPr>
      </p:pic>
    </p:spTree>
    <p:extLst>
      <p:ext uri="{BB962C8B-B14F-4D97-AF65-F5344CB8AC3E}">
        <p14:creationId xmlns:p14="http://schemas.microsoft.com/office/powerpoint/2010/main" val="3954545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43B1-5883-4861-B8CA-7647F56FF276}"/>
              </a:ext>
            </a:extLst>
          </p:cNvPr>
          <p:cNvSpPr>
            <a:spLocks noGrp="1"/>
          </p:cNvSpPr>
          <p:nvPr>
            <p:ph type="title"/>
          </p:nvPr>
        </p:nvSpPr>
        <p:spPr/>
        <p:txBody>
          <a:bodyPr/>
          <a:lstStyle/>
          <a:p>
            <a:r>
              <a:rPr lang="en-MY" dirty="0"/>
              <a:t>Causes of Globalisation - I</a:t>
            </a:r>
          </a:p>
        </p:txBody>
      </p:sp>
      <p:sp>
        <p:nvSpPr>
          <p:cNvPr id="3" name="Content Placeholder 2">
            <a:extLst>
              <a:ext uri="{FF2B5EF4-FFF2-40B4-BE49-F238E27FC236}">
                <a16:creationId xmlns:a16="http://schemas.microsoft.com/office/drawing/2014/main" id="{AA92E3B0-7507-4F82-AE88-AF90A1108413}"/>
              </a:ext>
            </a:extLst>
          </p:cNvPr>
          <p:cNvSpPr>
            <a:spLocks noGrp="1"/>
          </p:cNvSpPr>
          <p:nvPr>
            <p:ph idx="1"/>
          </p:nvPr>
        </p:nvSpPr>
        <p:spPr/>
        <p:txBody>
          <a:bodyPr/>
          <a:lstStyle/>
          <a:p>
            <a:pPr marL="0" indent="0">
              <a:buNone/>
            </a:pPr>
            <a:r>
              <a:rPr lang="en-MY" dirty="0"/>
              <a:t>The accelerated pace toward a globalized economy has been attributed by Friedman</a:t>
            </a:r>
          </a:p>
          <a:p>
            <a:pPr marL="0" indent="0">
              <a:buNone/>
            </a:pPr>
            <a:r>
              <a:rPr lang="en-MY" dirty="0"/>
              <a:t>and other globalization experts to numerous </a:t>
            </a:r>
          </a:p>
          <a:p>
            <a:r>
              <a:rPr lang="en-MY" dirty="0"/>
              <a:t>Political changes</a:t>
            </a:r>
          </a:p>
          <a:p>
            <a:r>
              <a:rPr lang="en-MY" dirty="0"/>
              <a:t> Technological advances</a:t>
            </a:r>
          </a:p>
          <a:p>
            <a:r>
              <a:rPr lang="en-MY" dirty="0"/>
              <a:t>Removal of economic barriers</a:t>
            </a:r>
          </a:p>
          <a:p>
            <a:r>
              <a:rPr lang="en-MY" dirty="0"/>
              <a:t>Investment in telecommunication </a:t>
            </a:r>
          </a:p>
          <a:p>
            <a:r>
              <a:rPr lang="en-MY" dirty="0"/>
              <a:t>Education</a:t>
            </a:r>
          </a:p>
          <a:p>
            <a:r>
              <a:rPr lang="en-MY" dirty="0"/>
              <a:t>Advanced business process</a:t>
            </a:r>
          </a:p>
        </p:txBody>
      </p:sp>
    </p:spTree>
    <p:extLst>
      <p:ext uri="{BB962C8B-B14F-4D97-AF65-F5344CB8AC3E}">
        <p14:creationId xmlns:p14="http://schemas.microsoft.com/office/powerpoint/2010/main" val="1692203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595E6-2706-4EA9-85E6-A03F15EB946F}"/>
              </a:ext>
            </a:extLst>
          </p:cNvPr>
          <p:cNvSpPr>
            <a:spLocks noGrp="1"/>
          </p:cNvSpPr>
          <p:nvPr>
            <p:ph type="title"/>
          </p:nvPr>
        </p:nvSpPr>
        <p:spPr/>
        <p:txBody>
          <a:bodyPr/>
          <a:lstStyle/>
          <a:p>
            <a:r>
              <a:rPr lang="en-MY" dirty="0"/>
              <a:t>Causes of Globalisation - II</a:t>
            </a:r>
          </a:p>
        </p:txBody>
      </p:sp>
      <p:sp>
        <p:nvSpPr>
          <p:cNvPr id="3" name="Content Placeholder 2">
            <a:extLst>
              <a:ext uri="{FF2B5EF4-FFF2-40B4-BE49-F238E27FC236}">
                <a16:creationId xmlns:a16="http://schemas.microsoft.com/office/drawing/2014/main" id="{F7A2F8F0-FBA7-462E-82BA-3D321A48340A}"/>
              </a:ext>
            </a:extLst>
          </p:cNvPr>
          <p:cNvSpPr>
            <a:spLocks noGrp="1"/>
          </p:cNvSpPr>
          <p:nvPr>
            <p:ph idx="1"/>
          </p:nvPr>
        </p:nvSpPr>
        <p:spPr/>
        <p:txBody>
          <a:bodyPr/>
          <a:lstStyle/>
          <a:p>
            <a:pPr marL="0" indent="0">
              <a:buNone/>
            </a:pPr>
            <a:r>
              <a:rPr lang="en-MY" dirty="0"/>
              <a:t>Enterprises have moved toward globalization for both proactive and reactive. </a:t>
            </a:r>
          </a:p>
          <a:p>
            <a:pPr marL="0" indent="0">
              <a:buNone/>
            </a:pPr>
            <a:endParaRPr lang="en-MY" dirty="0"/>
          </a:p>
          <a:p>
            <a:pPr>
              <a:buFont typeface="Wingdings" panose="05000000000000000000" pitchFamily="2" charset="2"/>
              <a:buChar char="§"/>
            </a:pPr>
            <a:r>
              <a:rPr lang="en-MY" dirty="0"/>
              <a:t>search for new markets,</a:t>
            </a:r>
          </a:p>
          <a:p>
            <a:pPr>
              <a:buFont typeface="Wingdings" panose="05000000000000000000" pitchFamily="2" charset="2"/>
              <a:buChar char="§"/>
            </a:pPr>
            <a:r>
              <a:rPr lang="en-MY" dirty="0"/>
              <a:t> increased cost pressures and competition,</a:t>
            </a:r>
          </a:p>
          <a:p>
            <a:pPr>
              <a:buFont typeface="Wingdings" panose="05000000000000000000" pitchFamily="2" charset="2"/>
              <a:buChar char="§"/>
            </a:pPr>
            <a:r>
              <a:rPr lang="en-MY" dirty="0"/>
              <a:t>short falls in natural resources and </a:t>
            </a:r>
            <a:r>
              <a:rPr lang="en-MY" dirty="0" err="1"/>
              <a:t>labor</a:t>
            </a:r>
            <a:r>
              <a:rPr lang="en-MY" dirty="0"/>
              <a:t> supply, government policies, trade agreements,</a:t>
            </a:r>
          </a:p>
          <a:p>
            <a:pPr>
              <a:buFont typeface="Wingdings" panose="05000000000000000000" pitchFamily="2" charset="2"/>
              <a:buChar char="§"/>
            </a:pPr>
            <a:r>
              <a:rPr lang="en-MY" dirty="0"/>
              <a:t>greater strategic control</a:t>
            </a:r>
          </a:p>
          <a:p>
            <a:pPr>
              <a:buFont typeface="Wingdings" panose="05000000000000000000" pitchFamily="2" charset="2"/>
              <a:buChar char="§"/>
            </a:pPr>
            <a:r>
              <a:rPr lang="en-MY" dirty="0"/>
              <a:t>a globalizing supply chain</a:t>
            </a:r>
          </a:p>
        </p:txBody>
      </p:sp>
    </p:spTree>
    <p:extLst>
      <p:ext uri="{BB962C8B-B14F-4D97-AF65-F5344CB8AC3E}">
        <p14:creationId xmlns:p14="http://schemas.microsoft.com/office/powerpoint/2010/main" val="1391927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AFD7-5B14-49A3-889E-0373475EF82A}"/>
              </a:ext>
            </a:extLst>
          </p:cNvPr>
          <p:cNvSpPr>
            <a:spLocks noGrp="1"/>
          </p:cNvSpPr>
          <p:nvPr>
            <p:ph type="title"/>
          </p:nvPr>
        </p:nvSpPr>
        <p:spPr/>
        <p:txBody>
          <a:bodyPr/>
          <a:lstStyle/>
          <a:p>
            <a:r>
              <a:rPr lang="en-MY" dirty="0"/>
              <a:t>Causes of Globalisation - III</a:t>
            </a:r>
          </a:p>
        </p:txBody>
      </p:sp>
      <p:sp>
        <p:nvSpPr>
          <p:cNvPr id="3" name="Content Placeholder 2">
            <a:extLst>
              <a:ext uri="{FF2B5EF4-FFF2-40B4-BE49-F238E27FC236}">
                <a16:creationId xmlns:a16="http://schemas.microsoft.com/office/drawing/2014/main" id="{34331D8C-54D8-4BE1-B88B-025B33EDFDC9}"/>
              </a:ext>
            </a:extLst>
          </p:cNvPr>
          <p:cNvSpPr>
            <a:spLocks noGrp="1"/>
          </p:cNvSpPr>
          <p:nvPr>
            <p:ph idx="1"/>
          </p:nvPr>
        </p:nvSpPr>
        <p:spPr>
          <a:xfrm>
            <a:off x="708720" y="1628800"/>
            <a:ext cx="8255768" cy="4530725"/>
          </a:xfrm>
        </p:spPr>
        <p:txBody>
          <a:bodyPr/>
          <a:lstStyle/>
          <a:p>
            <a:pPr>
              <a:buFont typeface="Wingdings" panose="05000000000000000000" pitchFamily="2" charset="2"/>
              <a:buChar char="§"/>
            </a:pPr>
            <a:r>
              <a:rPr lang="en-MY" sz="2600" dirty="0"/>
              <a:t> Supply chain consists of all parties involved, directly or indirectly, in fulfilling a customer request. </a:t>
            </a:r>
          </a:p>
          <a:p>
            <a:pPr>
              <a:buFont typeface="Wingdings" panose="05000000000000000000" pitchFamily="2" charset="2"/>
              <a:buChar char="§"/>
            </a:pPr>
            <a:endParaRPr lang="en-MY" sz="2600" dirty="0"/>
          </a:p>
          <a:p>
            <a:pPr>
              <a:buFont typeface="Wingdings" panose="05000000000000000000" pitchFamily="2" charset="2"/>
              <a:buChar char="§"/>
            </a:pPr>
            <a:r>
              <a:rPr lang="en-MY" sz="2600" dirty="0"/>
              <a:t>The supply chain not only includes the manufacturer and suppliers, but also transporters, warehouses, retailers, and customers themselves.</a:t>
            </a:r>
          </a:p>
          <a:p>
            <a:pPr>
              <a:buFont typeface="Wingdings" panose="05000000000000000000" pitchFamily="2" charset="2"/>
              <a:buChar char="§"/>
            </a:pPr>
            <a:endParaRPr lang="en-MY" sz="2600" dirty="0"/>
          </a:p>
          <a:p>
            <a:pPr>
              <a:buFont typeface="Wingdings" panose="05000000000000000000" pitchFamily="2" charset="2"/>
              <a:buChar char="§"/>
            </a:pPr>
            <a:r>
              <a:rPr lang="en-MY" sz="2600" dirty="0"/>
              <a:t>Supply chain globalization is the natural outcome of today’s expanding consumer markets as companies struggle to meet the dynamic needs of growing markets and new consumer segments.</a:t>
            </a:r>
          </a:p>
        </p:txBody>
      </p:sp>
    </p:spTree>
    <p:extLst>
      <p:ext uri="{BB962C8B-B14F-4D97-AF65-F5344CB8AC3E}">
        <p14:creationId xmlns:p14="http://schemas.microsoft.com/office/powerpoint/2010/main" val="3314151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F5DD-AAD2-4DD3-AC8A-F6F1BF6900DF}"/>
              </a:ext>
            </a:extLst>
          </p:cNvPr>
          <p:cNvSpPr>
            <a:spLocks noGrp="1"/>
          </p:cNvSpPr>
          <p:nvPr>
            <p:ph type="title"/>
          </p:nvPr>
        </p:nvSpPr>
        <p:spPr/>
        <p:txBody>
          <a:bodyPr/>
          <a:lstStyle/>
          <a:p>
            <a:r>
              <a:rPr lang="en-MY" dirty="0"/>
              <a:t>Causes of Globalisation - IV</a:t>
            </a:r>
          </a:p>
        </p:txBody>
      </p:sp>
      <p:sp>
        <p:nvSpPr>
          <p:cNvPr id="3" name="Content Placeholder 2">
            <a:extLst>
              <a:ext uri="{FF2B5EF4-FFF2-40B4-BE49-F238E27FC236}">
                <a16:creationId xmlns:a16="http://schemas.microsoft.com/office/drawing/2014/main" id="{6A01779F-A542-489B-B070-52F31CC6AC5A}"/>
              </a:ext>
            </a:extLst>
          </p:cNvPr>
          <p:cNvSpPr>
            <a:spLocks noGrp="1"/>
          </p:cNvSpPr>
          <p:nvPr>
            <p:ph idx="1"/>
          </p:nvPr>
        </p:nvSpPr>
        <p:spPr>
          <a:xfrm>
            <a:off x="914400" y="1600200"/>
            <a:ext cx="7772400" cy="4530725"/>
          </a:xfrm>
        </p:spPr>
        <p:txBody>
          <a:bodyPr/>
          <a:lstStyle/>
          <a:p>
            <a:pPr marL="0" indent="0">
              <a:buNone/>
            </a:pPr>
            <a:r>
              <a:rPr lang="en-MY" dirty="0"/>
              <a:t>the underlying factors behind Supply Chain </a:t>
            </a:r>
          </a:p>
          <a:p>
            <a:pPr marL="0" indent="0">
              <a:buNone/>
            </a:pPr>
            <a:endParaRPr lang="en-MY" dirty="0"/>
          </a:p>
          <a:p>
            <a:r>
              <a:rPr lang="en-MY" dirty="0"/>
              <a:t>reducing the costs of procurement </a:t>
            </a:r>
          </a:p>
          <a:p>
            <a:r>
              <a:rPr lang="en-MY" dirty="0"/>
              <a:t>decreasing the risks related to purchasing activities.</a:t>
            </a:r>
          </a:p>
          <a:p>
            <a:endParaRPr lang="en-MY" dirty="0"/>
          </a:p>
          <a:p>
            <a:pPr marL="0" indent="0">
              <a:buNone/>
            </a:pPr>
            <a:r>
              <a:rPr lang="en-MY" dirty="0"/>
              <a:t>The big difference is that global supply chain management involves a company's worldwide interests and suppliers rather than simply a local or national orientation.</a:t>
            </a:r>
          </a:p>
        </p:txBody>
      </p:sp>
    </p:spTree>
    <p:extLst>
      <p:ext uri="{BB962C8B-B14F-4D97-AF65-F5344CB8AC3E}">
        <p14:creationId xmlns:p14="http://schemas.microsoft.com/office/powerpoint/2010/main" val="928638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43A8D-6BE1-403F-B618-41BF0BD8B681}"/>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040A55F-11EF-4658-8F80-259F0C797C02}"/>
              </a:ext>
            </a:extLst>
          </p:cNvPr>
          <p:cNvSpPr>
            <a:spLocks noGrp="1"/>
          </p:cNvSpPr>
          <p:nvPr>
            <p:ph idx="1"/>
          </p:nvPr>
        </p:nvSpPr>
        <p:spPr/>
        <p:txBody>
          <a:bodyPr/>
          <a:lstStyle/>
          <a:p>
            <a:pPr marL="0" indent="0">
              <a:buNone/>
            </a:pPr>
            <a:r>
              <a:rPr lang="en-MY" dirty="0"/>
              <a:t>Which of the following reasons for global expansion is generally the most significant?</a:t>
            </a:r>
          </a:p>
          <a:p>
            <a:pPr marL="0" indent="0">
              <a:buNone/>
            </a:pPr>
            <a:r>
              <a:rPr lang="en-MY" dirty="0"/>
              <a:t>	</a:t>
            </a:r>
          </a:p>
          <a:p>
            <a:pPr marL="514350" indent="-514350">
              <a:buFont typeface="+mj-lt"/>
              <a:buAutoNum type="alphaUcPeriod"/>
            </a:pPr>
            <a:r>
              <a:rPr lang="en-MY" dirty="0"/>
              <a:t>Attractive trade agreements	</a:t>
            </a:r>
          </a:p>
          <a:p>
            <a:pPr marL="514350" indent="-514350">
              <a:buFont typeface="+mj-lt"/>
              <a:buAutoNum type="alphaUcPeriod"/>
            </a:pPr>
            <a:r>
              <a:rPr lang="en-MY" dirty="0"/>
              <a:t>Search for new markets	</a:t>
            </a:r>
          </a:p>
          <a:p>
            <a:pPr marL="514350" indent="-514350">
              <a:buFont typeface="+mj-lt"/>
              <a:buAutoNum type="alphaUcPeriod"/>
            </a:pPr>
            <a:r>
              <a:rPr lang="en-MY" dirty="0"/>
              <a:t>Shortage of skilled </a:t>
            </a:r>
            <a:r>
              <a:rPr lang="en-MY" dirty="0" err="1"/>
              <a:t>labor</a:t>
            </a:r>
            <a:r>
              <a:rPr lang="en-MY" dirty="0"/>
              <a:t>	</a:t>
            </a:r>
          </a:p>
          <a:p>
            <a:pPr marL="514350" indent="-514350">
              <a:buFont typeface="+mj-lt"/>
              <a:buAutoNum type="alphaUcPeriod"/>
            </a:pPr>
            <a:r>
              <a:rPr lang="en-MY" dirty="0"/>
              <a:t>Shortage of raw materials and resources</a:t>
            </a:r>
          </a:p>
          <a:p>
            <a:pPr marL="0" indent="0">
              <a:buNone/>
            </a:pPr>
            <a:endParaRPr lang="en-MY" dirty="0"/>
          </a:p>
        </p:txBody>
      </p:sp>
    </p:spTree>
    <p:extLst>
      <p:ext uri="{BB962C8B-B14F-4D97-AF65-F5344CB8AC3E}">
        <p14:creationId xmlns:p14="http://schemas.microsoft.com/office/powerpoint/2010/main" val="1490154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670E8-7A8A-46C0-A173-6F1670E52B1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DCF8C38-CAB5-44CE-8505-44D78ED930AB}"/>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501493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EE3C-0FE3-4B8D-A2B2-B985726DC610}"/>
              </a:ext>
            </a:extLst>
          </p:cNvPr>
          <p:cNvSpPr>
            <a:spLocks noGrp="1"/>
          </p:cNvSpPr>
          <p:nvPr>
            <p:ph type="title"/>
          </p:nvPr>
        </p:nvSpPr>
        <p:spPr/>
        <p:txBody>
          <a:bodyPr/>
          <a:lstStyle/>
          <a:p>
            <a:r>
              <a:rPr lang="en-MY" dirty="0"/>
              <a:t>Measurement of Globalisation</a:t>
            </a:r>
          </a:p>
        </p:txBody>
      </p:sp>
      <p:sp>
        <p:nvSpPr>
          <p:cNvPr id="3" name="Content Placeholder 2">
            <a:extLst>
              <a:ext uri="{FF2B5EF4-FFF2-40B4-BE49-F238E27FC236}">
                <a16:creationId xmlns:a16="http://schemas.microsoft.com/office/drawing/2014/main" id="{B0EBC4E7-DE52-4796-9310-A9A09CEFEF72}"/>
              </a:ext>
            </a:extLst>
          </p:cNvPr>
          <p:cNvSpPr>
            <a:spLocks noGrp="1"/>
          </p:cNvSpPr>
          <p:nvPr>
            <p:ph idx="1"/>
          </p:nvPr>
        </p:nvSpPr>
        <p:spPr>
          <a:xfrm>
            <a:off x="685800" y="1628800"/>
            <a:ext cx="8278688" cy="4530725"/>
          </a:xfrm>
        </p:spPr>
        <p:txBody>
          <a:bodyPr/>
          <a:lstStyle/>
          <a:p>
            <a:r>
              <a:rPr lang="en-MY" b="1" dirty="0"/>
              <a:t>Economic</a:t>
            </a:r>
            <a:r>
              <a:rPr lang="en-MY" dirty="0"/>
              <a:t>: the extent of the flow of trade and investment across borders and reactions to that flow. (i.e., whether a country decides to restrict trade or investment)</a:t>
            </a:r>
          </a:p>
          <a:p>
            <a:r>
              <a:rPr lang="en-MY" b="1" dirty="0"/>
              <a:t>Social</a:t>
            </a:r>
            <a:r>
              <a:rPr lang="en-MY" dirty="0"/>
              <a:t>: the spread of ideas, exchange of knowledge, the free passage of citizens across borders.</a:t>
            </a:r>
          </a:p>
          <a:p>
            <a:r>
              <a:rPr lang="en-MY" b="1" dirty="0"/>
              <a:t>Political</a:t>
            </a:r>
            <a:r>
              <a:rPr lang="en-MY" dirty="0"/>
              <a:t>: the growth of government policies and institutions that support cross-border economic and social activity. (e.g., regulations that control corruption)</a:t>
            </a:r>
          </a:p>
        </p:txBody>
      </p:sp>
    </p:spTree>
    <p:extLst>
      <p:ext uri="{BB962C8B-B14F-4D97-AF65-F5344CB8AC3E}">
        <p14:creationId xmlns:p14="http://schemas.microsoft.com/office/powerpoint/2010/main" val="1743922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40CEB-E06F-49B6-903F-3A5528E61BF7}"/>
              </a:ext>
            </a:extLst>
          </p:cNvPr>
          <p:cNvSpPr>
            <a:spLocks noGrp="1"/>
          </p:cNvSpPr>
          <p:nvPr>
            <p:ph type="title"/>
          </p:nvPr>
        </p:nvSpPr>
        <p:spPr/>
        <p:txBody>
          <a:bodyPr/>
          <a:lstStyle/>
          <a:p>
            <a:r>
              <a:rPr lang="en-MY" dirty="0"/>
              <a:t>Advantages of globalization</a:t>
            </a:r>
          </a:p>
        </p:txBody>
      </p:sp>
      <p:sp>
        <p:nvSpPr>
          <p:cNvPr id="3" name="Content Placeholder 2">
            <a:extLst>
              <a:ext uri="{FF2B5EF4-FFF2-40B4-BE49-F238E27FC236}">
                <a16:creationId xmlns:a16="http://schemas.microsoft.com/office/drawing/2014/main" id="{35900A26-2182-4EF9-8C37-87218060996B}"/>
              </a:ext>
            </a:extLst>
          </p:cNvPr>
          <p:cNvSpPr>
            <a:spLocks noGrp="1"/>
          </p:cNvSpPr>
          <p:nvPr>
            <p:ph idx="1"/>
          </p:nvPr>
        </p:nvSpPr>
        <p:spPr>
          <a:xfrm>
            <a:off x="938950" y="1844824"/>
            <a:ext cx="6105872" cy="2116832"/>
          </a:xfrm>
        </p:spPr>
        <p:txBody>
          <a:bodyPr/>
          <a:lstStyle/>
          <a:p>
            <a:pPr marL="514350" indent="-514350">
              <a:buFont typeface="+mj-lt"/>
              <a:buAutoNum type="arabicPeriod"/>
            </a:pPr>
            <a:r>
              <a:rPr lang="en-MY" dirty="0"/>
              <a:t>lower prices</a:t>
            </a:r>
          </a:p>
          <a:p>
            <a:pPr marL="514350" indent="-514350">
              <a:buFont typeface="+mj-lt"/>
              <a:buAutoNum type="arabicPeriod"/>
            </a:pPr>
            <a:r>
              <a:rPr lang="en-MY" dirty="0"/>
              <a:t>greater availability of goods</a:t>
            </a:r>
          </a:p>
          <a:p>
            <a:pPr marL="514350" indent="-514350">
              <a:buFont typeface="+mj-lt"/>
              <a:buAutoNum type="arabicPeriod"/>
            </a:pPr>
            <a:r>
              <a:rPr lang="en-MY" dirty="0"/>
              <a:t> better jobs,</a:t>
            </a:r>
          </a:p>
          <a:p>
            <a:pPr marL="514350" indent="-514350">
              <a:buFont typeface="+mj-lt"/>
              <a:buAutoNum type="arabicPeriod"/>
            </a:pPr>
            <a:r>
              <a:rPr lang="en-MY" dirty="0"/>
              <a:t>access to technology.</a:t>
            </a:r>
          </a:p>
        </p:txBody>
      </p:sp>
    </p:spTree>
    <p:extLst>
      <p:ext uri="{BB962C8B-B14F-4D97-AF65-F5344CB8AC3E}">
        <p14:creationId xmlns:p14="http://schemas.microsoft.com/office/powerpoint/2010/main" val="2575634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C529-FD91-4EA3-9096-02C44F243A3E}"/>
              </a:ext>
            </a:extLst>
          </p:cNvPr>
          <p:cNvSpPr>
            <a:spLocks noGrp="1"/>
          </p:cNvSpPr>
          <p:nvPr>
            <p:ph type="title"/>
          </p:nvPr>
        </p:nvSpPr>
        <p:spPr/>
        <p:txBody>
          <a:bodyPr/>
          <a:lstStyle/>
          <a:p>
            <a:r>
              <a:rPr lang="en-MY" dirty="0"/>
              <a:t>Disadvantages of globalization</a:t>
            </a:r>
          </a:p>
        </p:txBody>
      </p:sp>
      <p:sp>
        <p:nvSpPr>
          <p:cNvPr id="3" name="Content Placeholder 2">
            <a:extLst>
              <a:ext uri="{FF2B5EF4-FFF2-40B4-BE49-F238E27FC236}">
                <a16:creationId xmlns:a16="http://schemas.microsoft.com/office/drawing/2014/main" id="{1C808818-C508-4AFA-B289-CE1EA45E6413}"/>
              </a:ext>
            </a:extLst>
          </p:cNvPr>
          <p:cNvSpPr>
            <a:spLocks noGrp="1"/>
          </p:cNvSpPr>
          <p:nvPr>
            <p:ph idx="1"/>
          </p:nvPr>
        </p:nvSpPr>
        <p:spPr/>
        <p:txBody>
          <a:bodyPr/>
          <a:lstStyle/>
          <a:p>
            <a:r>
              <a:rPr lang="en-MY" sz="2400" dirty="0"/>
              <a:t>homogeneity of culture</a:t>
            </a:r>
          </a:p>
          <a:p>
            <a:r>
              <a:rPr lang="en-MY" sz="2400" dirty="0"/>
              <a:t> global warming</a:t>
            </a:r>
          </a:p>
          <a:p>
            <a:r>
              <a:rPr lang="en-MY" sz="2400" dirty="0"/>
              <a:t> inadequate and unsafe water</a:t>
            </a:r>
          </a:p>
          <a:p>
            <a:r>
              <a:rPr lang="en-MY" sz="2400" dirty="0"/>
              <a:t>the off-shoring of jobs to low-wage countries</a:t>
            </a:r>
          </a:p>
          <a:p>
            <a:r>
              <a:rPr lang="en-MY" sz="2400" dirty="0"/>
              <a:t>growing trade deficits</a:t>
            </a:r>
          </a:p>
          <a:p>
            <a:r>
              <a:rPr lang="en-MY" sz="2400" dirty="0"/>
              <a:t>slow wage growth</a:t>
            </a:r>
          </a:p>
          <a:p>
            <a:r>
              <a:rPr lang="en-MY" sz="2400" dirty="0"/>
              <a:t>a lack of responsiveness to the economic effects of the process,</a:t>
            </a:r>
          </a:p>
          <a:p>
            <a:r>
              <a:rPr lang="en-MY" sz="2400" dirty="0"/>
              <a:t> the potential for a “race to the bottom” in which companies and countries place downward pressure on wages and working conditions</a:t>
            </a:r>
          </a:p>
        </p:txBody>
      </p:sp>
    </p:spTree>
    <p:extLst>
      <p:ext uri="{BB962C8B-B14F-4D97-AF65-F5344CB8AC3E}">
        <p14:creationId xmlns:p14="http://schemas.microsoft.com/office/powerpoint/2010/main" val="2948669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6FAC7-7576-4A7A-B229-9C5D2C100D22}"/>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EFC5F20-C71D-46A9-8719-8AD2C5449FFB}"/>
              </a:ext>
            </a:extLst>
          </p:cNvPr>
          <p:cNvSpPr>
            <a:spLocks noGrp="1"/>
          </p:cNvSpPr>
          <p:nvPr>
            <p:ph idx="1"/>
          </p:nvPr>
        </p:nvSpPr>
        <p:spPr/>
        <p:txBody>
          <a:bodyPr/>
          <a:lstStyle/>
          <a:p>
            <a:pPr marL="0" indent="0">
              <a:buNone/>
            </a:pPr>
            <a:r>
              <a:rPr lang="en-MY" dirty="0"/>
              <a:t>Which of the following is NOT a significant area of concern for critics of globalization?</a:t>
            </a:r>
          </a:p>
          <a:p>
            <a:pPr marL="0" indent="0">
              <a:buNone/>
            </a:pPr>
            <a:r>
              <a:rPr lang="en-MY" dirty="0"/>
              <a:t>	</a:t>
            </a:r>
          </a:p>
          <a:p>
            <a:pPr marL="514350" indent="-514350">
              <a:buFont typeface="+mj-lt"/>
              <a:buAutoNum type="alphaUcPeriod"/>
            </a:pPr>
            <a:r>
              <a:rPr lang="en-MY" dirty="0"/>
              <a:t>Human rights and working conditions	</a:t>
            </a:r>
          </a:p>
          <a:p>
            <a:pPr marL="514350" indent="-514350">
              <a:buFont typeface="+mj-lt"/>
              <a:buAutoNum type="alphaUcPeriod"/>
            </a:pPr>
            <a:r>
              <a:rPr lang="en-MY" dirty="0"/>
              <a:t>Trade and expansion outside the global triad</a:t>
            </a:r>
          </a:p>
          <a:p>
            <a:pPr marL="514350" indent="-514350">
              <a:buFont typeface="+mj-lt"/>
              <a:buAutoNum type="alphaUcPeriod"/>
            </a:pPr>
            <a:r>
              <a:rPr lang="en-MY" dirty="0"/>
              <a:t>Environmental impacts	</a:t>
            </a:r>
          </a:p>
          <a:p>
            <a:pPr marL="514350" indent="-514350">
              <a:buFont typeface="+mj-lt"/>
              <a:buAutoNum type="alphaUcPeriod"/>
            </a:pPr>
            <a:r>
              <a:rPr lang="en-MY" dirty="0"/>
              <a:t>Homogenization of cultures</a:t>
            </a:r>
          </a:p>
        </p:txBody>
      </p:sp>
    </p:spTree>
    <p:extLst>
      <p:ext uri="{BB962C8B-B14F-4D97-AF65-F5344CB8AC3E}">
        <p14:creationId xmlns:p14="http://schemas.microsoft.com/office/powerpoint/2010/main" val="3670082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24CB-F5EE-484C-B262-11449CA5BB8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0AB3E61-53B8-4DCE-B5D4-932343342231}"/>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65085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10BE-9DBE-462C-BCAC-901373494D9C}"/>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A88A4C5D-9FF9-4CC6-AEF0-B88AF4229691}"/>
              </a:ext>
            </a:extLst>
          </p:cNvPr>
          <p:cNvSpPr>
            <a:spLocks noGrp="1"/>
          </p:cNvSpPr>
          <p:nvPr>
            <p:ph idx="1"/>
          </p:nvPr>
        </p:nvSpPr>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2079338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53866-96E5-457D-B964-2DBB4640B03B}"/>
              </a:ext>
            </a:extLst>
          </p:cNvPr>
          <p:cNvSpPr>
            <a:spLocks noGrp="1"/>
          </p:cNvSpPr>
          <p:nvPr>
            <p:ph type="title"/>
          </p:nvPr>
        </p:nvSpPr>
        <p:spPr/>
        <p:txBody>
          <a:bodyPr/>
          <a:lstStyle/>
          <a:p>
            <a:r>
              <a:rPr lang="en-MY" sz="3600" dirty="0"/>
              <a:t>Why Do Firms Expand Internationally</a:t>
            </a:r>
          </a:p>
        </p:txBody>
      </p:sp>
      <p:sp>
        <p:nvSpPr>
          <p:cNvPr id="3" name="Content Placeholder 2">
            <a:extLst>
              <a:ext uri="{FF2B5EF4-FFF2-40B4-BE49-F238E27FC236}">
                <a16:creationId xmlns:a16="http://schemas.microsoft.com/office/drawing/2014/main" id="{59EA7DCB-3AD7-482F-B5B9-BA4E1B84736A}"/>
              </a:ext>
            </a:extLst>
          </p:cNvPr>
          <p:cNvSpPr>
            <a:spLocks noGrp="1"/>
          </p:cNvSpPr>
          <p:nvPr>
            <p:ph idx="1"/>
          </p:nvPr>
        </p:nvSpPr>
        <p:spPr>
          <a:xfrm>
            <a:off x="685800" y="1628800"/>
            <a:ext cx="8001000" cy="4530725"/>
          </a:xfrm>
        </p:spPr>
        <p:txBody>
          <a:bodyPr/>
          <a:lstStyle/>
          <a:p>
            <a:r>
              <a:rPr lang="en-MY" sz="2400" b="1" dirty="0"/>
              <a:t>Market motives </a:t>
            </a:r>
            <a:r>
              <a:rPr lang="en-MY" sz="2400" dirty="0"/>
              <a:t>can be offensive or defensive. An offensive motive is to seize market opportunities in foreign countries through trade or investment. A defensive motive is to protect and hold a firm’s market power or competitive position.</a:t>
            </a:r>
          </a:p>
          <a:p>
            <a:r>
              <a:rPr lang="en-MY" sz="2400" b="1" dirty="0"/>
              <a:t>Economic</a:t>
            </a:r>
            <a:r>
              <a:rPr lang="en-MY" sz="2400" dirty="0"/>
              <a:t> </a:t>
            </a:r>
            <a:r>
              <a:rPr lang="en-MY" sz="2400" b="1" dirty="0"/>
              <a:t>motives</a:t>
            </a:r>
            <a:r>
              <a:rPr lang="en-MY" sz="2400" dirty="0"/>
              <a:t> apply when firms expand internationally to increase their return through higher revenues or lower costs. </a:t>
            </a:r>
          </a:p>
          <a:p>
            <a:r>
              <a:rPr lang="en-MY" sz="2400" b="1" dirty="0"/>
              <a:t>Strategic motives </a:t>
            </a:r>
            <a:r>
              <a:rPr lang="en-MY" sz="2400" dirty="0"/>
              <a:t>lead firms to participate in international business when they seek, for instance, to capitalize on distinctive resources or capabilities developed at home.</a:t>
            </a:r>
          </a:p>
        </p:txBody>
      </p:sp>
    </p:spTree>
    <p:extLst>
      <p:ext uri="{BB962C8B-B14F-4D97-AF65-F5344CB8AC3E}">
        <p14:creationId xmlns:p14="http://schemas.microsoft.com/office/powerpoint/2010/main" val="2268971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2595536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6600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02230829"/>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0480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134644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5472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978080" cy="5141168"/>
          </a:xfrm>
        </p:spPr>
        <p:txBody>
          <a:bodyPr/>
          <a:lstStyle/>
          <a:p>
            <a:pPr marL="0" indent="0">
              <a:buNone/>
            </a:pPr>
            <a:r>
              <a:rPr lang="en-MY" dirty="0"/>
              <a:t>A functional structure divides the organization into departments based on their function.</a:t>
            </a:r>
          </a:p>
          <a:p>
            <a:pPr marL="0" indent="0">
              <a:buNone/>
            </a:pPr>
            <a:endParaRPr lang="en-MY" dirty="0"/>
          </a:p>
          <a:p>
            <a:pPr marL="0" indent="0">
              <a:buNone/>
            </a:pPr>
            <a:r>
              <a:rPr lang="en-MY" dirty="0"/>
              <a:t>Organizations in the domestic and international stage of globalization are far more likely to have a functional structure than those in the later stages</a:t>
            </a:r>
          </a:p>
          <a:p>
            <a:pPr marL="0" indent="0">
              <a:buNone/>
            </a:pPr>
            <a:endParaRPr lang="en-MY" dirty="0"/>
          </a:p>
          <a:p>
            <a:pPr marL="0" indent="0">
              <a:buNone/>
            </a:pPr>
            <a:r>
              <a:rPr lang="en-MY"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p:txBody>
          <a:bodyPr/>
          <a:lstStyle/>
          <a:p>
            <a:pPr marL="0" indent="0">
              <a:buNone/>
            </a:pPr>
            <a:r>
              <a:rPr lang="en-MY" dirty="0"/>
              <a:t>In this framework, business is organised in separate divisions, each focusing on a different product or service and functioning as an individual unit within the company.</a:t>
            </a:r>
          </a:p>
          <a:p>
            <a:pPr marL="0" indent="0">
              <a:buNone/>
            </a:pPr>
            <a:endParaRPr lang="en-MY" dirty="0"/>
          </a:p>
          <a:p>
            <a:pPr marL="0" indent="0">
              <a:buNone/>
            </a:pPr>
            <a:r>
              <a:rPr lang="en-MY"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p:txBody>
          <a:bodyPr/>
          <a:lstStyle/>
          <a:p>
            <a:r>
              <a:rPr lang="en-MY"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p:txBody>
          <a:bodyPr/>
          <a:lstStyle/>
          <a:p>
            <a:pPr marL="0" indent="0">
              <a:buNone/>
            </a:pPr>
            <a:r>
              <a:rPr lang="en-MY" dirty="0"/>
              <a:t>In this framework, the company hierarchy is divided on the basis of geographic location in which company operates.</a:t>
            </a:r>
          </a:p>
          <a:p>
            <a:pPr marL="0" indent="0">
              <a:buNone/>
            </a:pPr>
            <a:endParaRPr lang="en-MY" dirty="0"/>
          </a:p>
          <a:p>
            <a:pPr marL="0" indent="0">
              <a:buNone/>
            </a:pPr>
            <a:r>
              <a:rPr lang="en-MY"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p:txBody>
          <a:bodyPr/>
          <a:lstStyle/>
          <a:p>
            <a:pPr marL="0" indent="0">
              <a:buNone/>
            </a:pPr>
            <a:r>
              <a:rPr lang="en-MY"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760040" y="1772816"/>
            <a:ext cx="7772400" cy="4330416"/>
          </a:xfrm>
          <a:prstGeom prst="rect">
            <a:avLst/>
          </a:prstGeom>
          <a:noFill/>
        </p:spPr>
        <p:txBody>
          <a:bodyPr wrap="square">
            <a:spAutoFit/>
          </a:bodyPr>
          <a:lstStyle/>
          <a:p>
            <a:pPr>
              <a:lnSpc>
                <a:spcPct val="90000"/>
              </a:lnSpc>
            </a:pPr>
            <a:r>
              <a:rPr lang="en-US" altLang="en-US" sz="2600" dirty="0"/>
              <a:t>Divides an organization into two components:</a:t>
            </a:r>
          </a:p>
          <a:p>
            <a:pPr>
              <a:lnSpc>
                <a:spcPct val="90000"/>
              </a:lnSpc>
            </a:pPr>
            <a:endParaRPr lang="en-US" altLang="en-US" sz="2600" dirty="0"/>
          </a:p>
          <a:p>
            <a:pPr marL="800100" lvl="1" indent="-342900">
              <a:lnSpc>
                <a:spcPct val="90000"/>
              </a:lnSpc>
              <a:buFont typeface="Arial" panose="020B0604020202020204" pitchFamily="34" charset="0"/>
              <a:buChar char="•"/>
            </a:pPr>
            <a:r>
              <a:rPr lang="en-US" altLang="en-US" sz="2200" dirty="0"/>
              <a:t>those that are oriented to the customer and/or the geographical region in which the company is doing business, called the front end</a:t>
            </a:r>
          </a:p>
          <a:p>
            <a:pPr lvl="1">
              <a:lnSpc>
                <a:spcPct val="90000"/>
              </a:lnSpc>
            </a:pPr>
            <a:endParaRPr lang="en-US" altLang="en-US" sz="2200" dirty="0"/>
          </a:p>
          <a:p>
            <a:pPr marL="800100" lvl="1" indent="-342900">
              <a:lnSpc>
                <a:spcPct val="90000"/>
              </a:lnSpc>
              <a:buFont typeface="Arial" panose="020B0604020202020204" pitchFamily="34" charset="0"/>
              <a:buChar char="•"/>
            </a:pPr>
            <a:r>
              <a:rPr lang="en-US" altLang="en-US" sz="2200" dirty="0"/>
              <a:t>a back end that is organized by product and technology</a:t>
            </a:r>
          </a:p>
          <a:p>
            <a:pPr marL="800100" lvl="1" indent="-342900">
              <a:lnSpc>
                <a:spcPct val="90000"/>
              </a:lnSpc>
              <a:buFont typeface="Arial" panose="020B0604020202020204" pitchFamily="34" charset="0"/>
              <a:buChar char="•"/>
            </a:pPr>
            <a:endParaRPr lang="en-US" altLang="en-US" sz="2200" dirty="0"/>
          </a:p>
          <a:p>
            <a:pPr lvl="1">
              <a:lnSpc>
                <a:spcPct val="90000"/>
              </a:lnSpc>
            </a:pPr>
            <a:endParaRPr lang="en-US" altLang="en-US" sz="2200" dirty="0"/>
          </a:p>
          <a:p>
            <a:pPr>
              <a:lnSpc>
                <a:spcPct val="90000"/>
              </a:lnSpc>
            </a:pPr>
            <a:r>
              <a:rPr lang="en-US" altLang="en-US" sz="26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p:txBody>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532440" cy="4530725"/>
          </a:xfrm>
        </p:spPr>
        <p:txBody>
          <a:bodyPr/>
          <a:lstStyle/>
          <a:p>
            <a:pPr>
              <a:lnSpc>
                <a:spcPct val="80000"/>
              </a:lnSpc>
            </a:pPr>
            <a:r>
              <a:rPr lang="en-US" altLang="en-US" sz="24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p>
          <a:p>
            <a:pPr>
              <a:lnSpc>
                <a:spcPct val="80000"/>
              </a:lnSpc>
            </a:pPr>
            <a:r>
              <a:rPr lang="en-US" altLang="en-US" sz="2400" dirty="0"/>
              <a:t>As the structure becomes more formalized the strategic decision making process is likely to become reactive rather than proactive</a:t>
            </a:r>
          </a:p>
          <a:p>
            <a:pPr>
              <a:lnSpc>
                <a:spcPct val="80000"/>
              </a:lnSpc>
            </a:pPr>
            <a:endParaRPr lang="en-US" altLang="en-US" sz="2400" dirty="0"/>
          </a:p>
          <a:p>
            <a:pPr>
              <a:lnSpc>
                <a:spcPct val="80000"/>
              </a:lnSpc>
            </a:pPr>
            <a:r>
              <a:rPr lang="en-US" altLang="en-US" sz="24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lstStyle/>
          <a:p>
            <a:r>
              <a:rPr lang="en-US" altLang="en-US" sz="3600" dirty="0"/>
              <a:t>Different business strategies suggest different organizational structures</a:t>
            </a:r>
            <a:endParaRPr lang="en-MY" sz="36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dirty="0"/>
              <a:t>A company following a differentiation strategy should have an organic/enterprising design, and its structure should be organized around products, with many cross-functional teams</a:t>
            </a:r>
          </a:p>
          <a:p>
            <a:pPr>
              <a:lnSpc>
                <a:spcPct val="90000"/>
              </a:lnSpc>
            </a:pPr>
            <a:r>
              <a:rPr lang="en-US" altLang="en-US"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1618-E2B1-4C9E-ACB0-995569D912F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158CAE5-C935-4301-9E7A-3A39194DA098}"/>
              </a:ext>
            </a:extLst>
          </p:cNvPr>
          <p:cNvSpPr>
            <a:spLocks noGrp="1"/>
          </p:cNvSpPr>
          <p:nvPr>
            <p:ph idx="1"/>
          </p:nvPr>
        </p:nvSpPr>
        <p:spPr/>
        <p:txBody>
          <a:bodyPr/>
          <a:lstStyle/>
          <a:p>
            <a:pPr marL="0" indent="0">
              <a:buNone/>
            </a:pPr>
            <a:r>
              <a:rPr lang="en-MY" dirty="0"/>
              <a:t>Which type of organizational structure can be most easily tailored to local markets and customer needs?	</a:t>
            </a:r>
          </a:p>
          <a:p>
            <a:pPr marL="514350" indent="-514350">
              <a:buFont typeface="+mj-lt"/>
              <a:buAutoNum type="alphaUcPeriod"/>
            </a:pPr>
            <a:r>
              <a:rPr lang="en-MY" dirty="0"/>
              <a:t>Hybrid	</a:t>
            </a:r>
          </a:p>
          <a:p>
            <a:pPr marL="514350" indent="-514350">
              <a:buFont typeface="+mj-lt"/>
              <a:buAutoNum type="alphaUcPeriod"/>
            </a:pPr>
            <a:r>
              <a:rPr lang="en-MY" dirty="0"/>
              <a:t>Functional	</a:t>
            </a:r>
          </a:p>
          <a:p>
            <a:pPr marL="514350" indent="-514350">
              <a:buFont typeface="+mj-lt"/>
              <a:buAutoNum type="alphaUcPeriod"/>
            </a:pPr>
            <a:r>
              <a:rPr lang="en-MY" dirty="0"/>
              <a:t>Product	</a:t>
            </a:r>
          </a:p>
          <a:p>
            <a:pPr marL="514350" indent="-514350">
              <a:buFont typeface="+mj-lt"/>
              <a:buAutoNum type="alphaUcPeriod"/>
            </a:pPr>
            <a:r>
              <a:rPr lang="en-MY" dirty="0"/>
              <a:t>Geographic</a:t>
            </a:r>
          </a:p>
          <a:p>
            <a:pPr marL="0" indent="0">
              <a:buNone/>
            </a:pPr>
            <a:endParaRPr lang="en-MY" dirty="0"/>
          </a:p>
        </p:txBody>
      </p:sp>
    </p:spTree>
    <p:extLst>
      <p:ext uri="{BB962C8B-B14F-4D97-AF65-F5344CB8AC3E}">
        <p14:creationId xmlns:p14="http://schemas.microsoft.com/office/powerpoint/2010/main" val="2474866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8ED8-5FC6-4084-AB99-8D1CC5F140FA}"/>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0F68107-5E02-4EEB-B62B-064A4E21E32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0756103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53399780"/>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50882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81304-F1F9-4673-9B87-BB508B81AFFC}"/>
              </a:ext>
            </a:extLst>
          </p:cNvPr>
          <p:cNvSpPr>
            <a:spLocks noGrp="1"/>
          </p:cNvSpPr>
          <p:nvPr>
            <p:ph type="title"/>
          </p:nvPr>
        </p:nvSpPr>
        <p:spPr/>
        <p:txBody>
          <a:bodyPr/>
          <a:lstStyle/>
          <a:p>
            <a:r>
              <a:rPr lang="en-MY" dirty="0"/>
              <a:t>Global HR Organisation</a:t>
            </a:r>
          </a:p>
        </p:txBody>
      </p:sp>
      <p:sp>
        <p:nvSpPr>
          <p:cNvPr id="3" name="Content Placeholder 2">
            <a:extLst>
              <a:ext uri="{FF2B5EF4-FFF2-40B4-BE49-F238E27FC236}">
                <a16:creationId xmlns:a16="http://schemas.microsoft.com/office/drawing/2014/main" id="{619D7CCC-0D51-4D5F-B7A8-07E0BBC338EC}"/>
              </a:ext>
            </a:extLst>
          </p:cNvPr>
          <p:cNvSpPr>
            <a:spLocks noGrp="1"/>
          </p:cNvSpPr>
          <p:nvPr>
            <p:ph idx="1"/>
          </p:nvPr>
        </p:nvSpPr>
        <p:spPr/>
        <p:txBody>
          <a:bodyPr/>
          <a:lstStyle/>
          <a:p>
            <a:r>
              <a:rPr lang="en-MY" dirty="0"/>
              <a:t>As a business within a business, the HR organization should be structured to reflect the structure of the larger business. Business organizations align with the strategies of the business they support, and HR should follow suit.</a:t>
            </a:r>
          </a:p>
          <a:p>
            <a:r>
              <a:rPr lang="en-MY" dirty="0"/>
              <a:t>Companies typically organize along a grid of centralization - decentralization, which leads to three basic ways in which a company operates holding company, allied/diversified organization, or single/functional business.</a:t>
            </a:r>
          </a:p>
          <a:p>
            <a:endParaRPr lang="en-MY" dirty="0"/>
          </a:p>
          <a:p>
            <a:endParaRPr lang="en-MY" dirty="0"/>
          </a:p>
        </p:txBody>
      </p:sp>
    </p:spTree>
    <p:extLst>
      <p:ext uri="{BB962C8B-B14F-4D97-AF65-F5344CB8AC3E}">
        <p14:creationId xmlns:p14="http://schemas.microsoft.com/office/powerpoint/2010/main" val="5467017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764F-5602-48CA-BAC1-60FFF3A303C3}"/>
              </a:ext>
            </a:extLst>
          </p:cNvPr>
          <p:cNvSpPr>
            <a:spLocks noGrp="1"/>
          </p:cNvSpPr>
          <p:nvPr>
            <p:ph type="title"/>
          </p:nvPr>
        </p:nvSpPr>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id="{5AD3FF79-17B6-48DF-B202-E534C828F0A5}"/>
              </a:ext>
            </a:extLst>
          </p:cNvPr>
          <p:cNvPicPr>
            <a:picLocks noChangeAspect="1"/>
          </p:cNvPicPr>
          <p:nvPr/>
        </p:nvPicPr>
        <p:blipFill>
          <a:blip r:embed="rId2"/>
          <a:stretch>
            <a:fillRect/>
          </a:stretch>
        </p:blipFill>
        <p:spPr>
          <a:xfrm>
            <a:off x="1403648" y="1844824"/>
            <a:ext cx="6696744" cy="4638668"/>
          </a:xfrm>
          <a:prstGeom prst="rect">
            <a:avLst/>
          </a:prstGeom>
        </p:spPr>
      </p:pic>
    </p:spTree>
    <p:extLst>
      <p:ext uri="{BB962C8B-B14F-4D97-AF65-F5344CB8AC3E}">
        <p14:creationId xmlns:p14="http://schemas.microsoft.com/office/powerpoint/2010/main" val="19182772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6D72-ECCD-48BD-A655-90A45F227226}"/>
              </a:ext>
            </a:extLst>
          </p:cNvPr>
          <p:cNvSpPr>
            <a:spLocks noGrp="1"/>
          </p:cNvSpPr>
          <p:nvPr>
            <p:ph type="title"/>
          </p:nvPr>
        </p:nvSpPr>
        <p:spPr/>
        <p:txBody>
          <a:bodyPr/>
          <a:lstStyle/>
          <a:p>
            <a:r>
              <a:rPr lang="en-MY" dirty="0"/>
              <a:t>1.1 Single/Functional business</a:t>
            </a:r>
          </a:p>
        </p:txBody>
      </p:sp>
      <p:sp>
        <p:nvSpPr>
          <p:cNvPr id="3" name="Content Placeholder 2">
            <a:extLst>
              <a:ext uri="{FF2B5EF4-FFF2-40B4-BE49-F238E27FC236}">
                <a16:creationId xmlns:a16="http://schemas.microsoft.com/office/drawing/2014/main" id="{8BE9CCD8-16B0-4C19-91C4-F00F506F01F7}"/>
              </a:ext>
            </a:extLst>
          </p:cNvPr>
          <p:cNvSpPr>
            <a:spLocks noGrp="1"/>
          </p:cNvSpPr>
          <p:nvPr>
            <p:ph idx="1"/>
          </p:nvPr>
        </p:nvSpPr>
        <p:spPr/>
        <p:txBody>
          <a:bodyPr/>
          <a:lstStyle/>
          <a:p>
            <a:r>
              <a:rPr lang="en-MY" sz="2400" dirty="0"/>
              <a:t>In a single/functional business organization, a strong HR functional organization usually makes the most sense. This means identifying staff specialists who can design HR practices that match the needs of the business and deliver them to all corners of the company. Employees who move from site to site want to find familiar terms and work conditions. </a:t>
            </a:r>
          </a:p>
          <a:p>
            <a:r>
              <a:rPr lang="en-MY" sz="2400" dirty="0"/>
              <a:t>Managers want to know what is expected of them regardless of where they work. HR professionals in local plants or operations need a solid line to their HR hierarchy while supporting the business leaders in these local plants or operation</a:t>
            </a:r>
          </a:p>
        </p:txBody>
      </p:sp>
    </p:spTree>
    <p:extLst>
      <p:ext uri="{BB962C8B-B14F-4D97-AF65-F5344CB8AC3E}">
        <p14:creationId xmlns:p14="http://schemas.microsoft.com/office/powerpoint/2010/main" val="23604802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C68B-9FA7-435B-A515-191507A22353}"/>
              </a:ext>
            </a:extLst>
          </p:cNvPr>
          <p:cNvSpPr>
            <a:spLocks noGrp="1"/>
          </p:cNvSpPr>
          <p:nvPr>
            <p:ph type="title"/>
          </p:nvPr>
        </p:nvSpPr>
        <p:spPr/>
        <p:txBody>
          <a:bodyPr/>
          <a:lstStyle/>
          <a:p>
            <a:r>
              <a:rPr lang="en-MY" dirty="0"/>
              <a:t>1.2 Corporate HR</a:t>
            </a:r>
          </a:p>
        </p:txBody>
      </p:sp>
      <p:sp>
        <p:nvSpPr>
          <p:cNvPr id="3" name="Content Placeholder 2">
            <a:extLst>
              <a:ext uri="{FF2B5EF4-FFF2-40B4-BE49-F238E27FC236}">
                <a16:creationId xmlns:a16="http://schemas.microsoft.com/office/drawing/2014/main" id="{77632459-E097-4CDB-AFD9-ED499407CFE0}"/>
              </a:ext>
            </a:extLst>
          </p:cNvPr>
          <p:cNvSpPr>
            <a:spLocks noGrp="1"/>
          </p:cNvSpPr>
          <p:nvPr>
            <p:ph idx="1"/>
          </p:nvPr>
        </p:nvSpPr>
        <p:spPr>
          <a:xfrm>
            <a:off x="685800" y="1556792"/>
            <a:ext cx="7772400" cy="4530725"/>
          </a:xfrm>
        </p:spPr>
        <p:txBody>
          <a:bodyPr/>
          <a:lstStyle/>
          <a:p>
            <a:r>
              <a:rPr lang="en-MY" dirty="0"/>
              <a:t>They create a consistent firm wide culture face and identity.</a:t>
            </a:r>
          </a:p>
          <a:p>
            <a:r>
              <a:rPr lang="en-MY" dirty="0"/>
              <a:t>They shape the programs that implement the CEO‘s agenda.</a:t>
            </a:r>
          </a:p>
          <a:p>
            <a:r>
              <a:rPr lang="en-MY" dirty="0"/>
              <a:t>They ensure that all HR work done within the corporation is aligned to business goals.</a:t>
            </a:r>
          </a:p>
          <a:p>
            <a:r>
              <a:rPr lang="en-MY" dirty="0"/>
              <a:t>They arbitrate disputes between </a:t>
            </a:r>
            <a:r>
              <a:rPr lang="en-MY" dirty="0" err="1"/>
              <a:t>centers</a:t>
            </a:r>
            <a:r>
              <a:rPr lang="en-MY" dirty="0"/>
              <a:t> of expertise and embedded HR.</a:t>
            </a:r>
          </a:p>
          <a:p>
            <a:r>
              <a:rPr lang="en-MY" dirty="0"/>
              <a:t>They take primary responsibility for nurturing corporate level employees.</a:t>
            </a:r>
          </a:p>
          <a:p>
            <a:r>
              <a:rPr lang="en-MY" dirty="0"/>
              <a:t>They ensure HR professional development.</a:t>
            </a:r>
          </a:p>
        </p:txBody>
      </p:sp>
    </p:spTree>
    <p:extLst>
      <p:ext uri="{BB962C8B-B14F-4D97-AF65-F5344CB8AC3E}">
        <p14:creationId xmlns:p14="http://schemas.microsoft.com/office/powerpoint/2010/main" val="11500309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24CB-7DA6-4C55-88C4-A8F8BA76D55C}"/>
              </a:ext>
            </a:extLst>
          </p:cNvPr>
          <p:cNvSpPr>
            <a:spLocks noGrp="1"/>
          </p:cNvSpPr>
          <p:nvPr>
            <p:ph type="title"/>
          </p:nvPr>
        </p:nvSpPr>
        <p:spPr/>
        <p:txBody>
          <a:bodyPr/>
          <a:lstStyle/>
          <a:p>
            <a:r>
              <a:rPr lang="en-MY" dirty="0"/>
              <a:t>2.1 Allied/Diversified Businesses</a:t>
            </a:r>
          </a:p>
        </p:txBody>
      </p:sp>
      <p:sp>
        <p:nvSpPr>
          <p:cNvPr id="3" name="Content Placeholder 2">
            <a:extLst>
              <a:ext uri="{FF2B5EF4-FFF2-40B4-BE49-F238E27FC236}">
                <a16:creationId xmlns:a16="http://schemas.microsoft.com/office/drawing/2014/main" id="{279D3A54-EF3D-4832-865C-6ECADD85B940}"/>
              </a:ext>
            </a:extLst>
          </p:cNvPr>
          <p:cNvSpPr>
            <a:spLocks noGrp="1"/>
          </p:cNvSpPr>
          <p:nvPr>
            <p:ph idx="1"/>
          </p:nvPr>
        </p:nvSpPr>
        <p:spPr/>
        <p:txBody>
          <a:bodyPr/>
          <a:lstStyle/>
          <a:p>
            <a:r>
              <a:rPr lang="en-MY" dirty="0"/>
              <a:t>In a world where corporate growth and industry consolidation lead to the increased presence of diversified/allied organization structures, shared services has become a useful means by which organizations balance the efficiencies of centralization with the flexibility required for competing in different markets and/or geographies.</a:t>
            </a:r>
          </a:p>
        </p:txBody>
      </p:sp>
    </p:spTree>
    <p:extLst>
      <p:ext uri="{BB962C8B-B14F-4D97-AF65-F5344CB8AC3E}">
        <p14:creationId xmlns:p14="http://schemas.microsoft.com/office/powerpoint/2010/main" val="996969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2D38-D9EC-4A3B-AFBA-92E769ACA4EC}"/>
              </a:ext>
            </a:extLst>
          </p:cNvPr>
          <p:cNvSpPr>
            <a:spLocks noGrp="1"/>
          </p:cNvSpPr>
          <p:nvPr>
            <p:ph type="title"/>
          </p:nvPr>
        </p:nvSpPr>
        <p:spPr/>
        <p:txBody>
          <a:bodyPr/>
          <a:lstStyle/>
          <a:p>
            <a:r>
              <a:rPr lang="en-MY" dirty="0"/>
              <a:t>2.2 Shared Services</a:t>
            </a:r>
          </a:p>
        </p:txBody>
      </p:sp>
      <p:sp>
        <p:nvSpPr>
          <p:cNvPr id="3" name="Content Placeholder 2">
            <a:extLst>
              <a:ext uri="{FF2B5EF4-FFF2-40B4-BE49-F238E27FC236}">
                <a16:creationId xmlns:a16="http://schemas.microsoft.com/office/drawing/2014/main" id="{3A5DE37D-BF4D-4298-9D34-0FBF3355114D}"/>
              </a:ext>
            </a:extLst>
          </p:cNvPr>
          <p:cNvSpPr>
            <a:spLocks noGrp="1"/>
          </p:cNvSpPr>
          <p:nvPr>
            <p:ph idx="1"/>
          </p:nvPr>
        </p:nvSpPr>
        <p:spPr/>
        <p:txBody>
          <a:bodyPr/>
          <a:lstStyle/>
          <a:p>
            <a:r>
              <a:rPr lang="en-MY" dirty="0"/>
              <a:t>Economies of scale</a:t>
            </a:r>
          </a:p>
          <a:p>
            <a:r>
              <a:rPr lang="en-MY" dirty="0"/>
              <a:t>Meeting employee needs and resolving concerns by fewer dedicated HR resources.</a:t>
            </a:r>
          </a:p>
          <a:p>
            <a:r>
              <a:rPr lang="en-MY" dirty="0"/>
              <a:t>Standardization of HR processes, thus reducing redundancy and duplication</a:t>
            </a:r>
          </a:p>
          <a:p>
            <a:r>
              <a:rPr lang="en-MY" dirty="0"/>
              <a:t>Offer new ways to do traditional HR work such as employee assistance programs, relocation administration, benefits claims processing, </a:t>
            </a:r>
            <a:r>
              <a:rPr lang="en-MY" dirty="0" err="1"/>
              <a:t>pensi</a:t>
            </a:r>
            <a:r>
              <a:rPr lang="en-MY" dirty="0"/>
              <a:t> on plan </a:t>
            </a:r>
            <a:r>
              <a:rPr lang="en-MY" dirty="0" err="1"/>
              <a:t>enrollment</a:t>
            </a:r>
            <a:r>
              <a:rPr lang="en-MY" dirty="0"/>
              <a:t> and administration, applicant tracking, payroll, and learning administration.</a:t>
            </a:r>
          </a:p>
        </p:txBody>
      </p:sp>
    </p:spTree>
    <p:extLst>
      <p:ext uri="{BB962C8B-B14F-4D97-AF65-F5344CB8AC3E}">
        <p14:creationId xmlns:p14="http://schemas.microsoft.com/office/powerpoint/2010/main" val="574507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DB0A-951B-45C8-8779-8EF09DF1037C}"/>
              </a:ext>
            </a:extLst>
          </p:cNvPr>
          <p:cNvSpPr>
            <a:spLocks noGrp="1"/>
          </p:cNvSpPr>
          <p:nvPr>
            <p:ph type="title"/>
          </p:nvPr>
        </p:nvSpPr>
        <p:spPr/>
        <p:txBody>
          <a:bodyPr/>
          <a:lstStyle/>
          <a:p>
            <a:r>
              <a:rPr lang="en-MY" dirty="0"/>
              <a:t>3.1 Holding Company</a:t>
            </a:r>
          </a:p>
        </p:txBody>
      </p:sp>
      <p:sp>
        <p:nvSpPr>
          <p:cNvPr id="3" name="Content Placeholder 2">
            <a:extLst>
              <a:ext uri="{FF2B5EF4-FFF2-40B4-BE49-F238E27FC236}">
                <a16:creationId xmlns:a16="http://schemas.microsoft.com/office/drawing/2014/main" id="{EAF60B8B-057D-4CE7-8186-538F28F54F36}"/>
              </a:ext>
            </a:extLst>
          </p:cNvPr>
          <p:cNvSpPr>
            <a:spLocks noGrp="1"/>
          </p:cNvSpPr>
          <p:nvPr>
            <p:ph idx="1"/>
          </p:nvPr>
        </p:nvSpPr>
        <p:spPr/>
        <p:txBody>
          <a:bodyPr/>
          <a:lstStyle/>
          <a:p>
            <a:r>
              <a:rPr lang="en-MY" dirty="0"/>
              <a:t>A company composed of multiple, unrelated, independently managed businesses is best described as a holding company. In a holding company, there is often little or no HR at a corporate level and little impetus to implement HR. </a:t>
            </a:r>
          </a:p>
          <a:p>
            <a:r>
              <a:rPr lang="en-MY" dirty="0"/>
              <a:t>Each business is expected to create and manage its own autonomous HR practices based on the specific needs of the business. Therefore, HR is embedded within the businesses.</a:t>
            </a:r>
          </a:p>
        </p:txBody>
      </p:sp>
    </p:spTree>
    <p:extLst>
      <p:ext uri="{BB962C8B-B14F-4D97-AF65-F5344CB8AC3E}">
        <p14:creationId xmlns:p14="http://schemas.microsoft.com/office/powerpoint/2010/main" val="24397288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6FC94-A97B-4A33-B2C9-30325E2D596F}"/>
              </a:ext>
            </a:extLst>
          </p:cNvPr>
          <p:cNvSpPr>
            <a:spLocks noGrp="1"/>
          </p:cNvSpPr>
          <p:nvPr>
            <p:ph type="title"/>
          </p:nvPr>
        </p:nvSpPr>
        <p:spPr/>
        <p:txBody>
          <a:bodyPr/>
          <a:lstStyle/>
          <a:p>
            <a:r>
              <a:rPr lang="en-MY" dirty="0"/>
              <a:t>3.2 Embedded HR</a:t>
            </a:r>
          </a:p>
        </p:txBody>
      </p:sp>
      <p:sp>
        <p:nvSpPr>
          <p:cNvPr id="3" name="Content Placeholder 2">
            <a:extLst>
              <a:ext uri="{FF2B5EF4-FFF2-40B4-BE49-F238E27FC236}">
                <a16:creationId xmlns:a16="http://schemas.microsoft.com/office/drawing/2014/main" id="{63F4F535-FE3A-452C-9E77-CD36CBCE18E3}"/>
              </a:ext>
            </a:extLst>
          </p:cNvPr>
          <p:cNvSpPr>
            <a:spLocks noGrp="1"/>
          </p:cNvSpPr>
          <p:nvPr>
            <p:ph idx="1"/>
          </p:nvPr>
        </p:nvSpPr>
        <p:spPr/>
        <p:txBody>
          <a:bodyPr/>
          <a:lstStyle/>
          <a:p>
            <a:r>
              <a:rPr lang="en-MY" sz="2400" dirty="0"/>
              <a:t>They engage in and support business strategy discussion.</a:t>
            </a:r>
          </a:p>
          <a:p>
            <a:r>
              <a:rPr lang="en-MY" sz="2400" dirty="0"/>
              <a:t>They represent employee interests and implications of change.</a:t>
            </a:r>
          </a:p>
          <a:p>
            <a:r>
              <a:rPr lang="en-MY" sz="2400" dirty="0"/>
              <a:t>They define requirements to reach business goals and identify where problems may exist.</a:t>
            </a:r>
          </a:p>
          <a:p>
            <a:r>
              <a:rPr lang="en-MY" sz="2400" dirty="0"/>
              <a:t>They select and implement the HR practices that are most appropriate to the delivery of the business strategy.</a:t>
            </a:r>
          </a:p>
          <a:p>
            <a:r>
              <a:rPr lang="en-MY" sz="2400" dirty="0"/>
              <a:t>They measure and track performance to see whether the HR investments made by the business deliver the intended value.</a:t>
            </a:r>
          </a:p>
        </p:txBody>
      </p:sp>
    </p:spTree>
    <p:extLst>
      <p:ext uri="{BB962C8B-B14F-4D97-AF65-F5344CB8AC3E}">
        <p14:creationId xmlns:p14="http://schemas.microsoft.com/office/powerpoint/2010/main" val="15944291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D77A-89AF-46DE-A467-05F9ED40CA0C}"/>
              </a:ext>
            </a:extLst>
          </p:cNvPr>
          <p:cNvSpPr>
            <a:spLocks noGrp="1"/>
          </p:cNvSpPr>
          <p:nvPr>
            <p:ph type="title"/>
          </p:nvPr>
        </p:nvSpPr>
        <p:spPr/>
        <p:txBody>
          <a:bodyPr/>
          <a:lstStyle/>
          <a:p>
            <a:r>
              <a:rPr lang="en-MY" dirty="0" err="1"/>
              <a:t>Centers</a:t>
            </a:r>
            <a:r>
              <a:rPr lang="en-MY" dirty="0"/>
              <a:t> of Expertise (</a:t>
            </a:r>
            <a:r>
              <a:rPr lang="en-MY" dirty="0" err="1"/>
              <a:t>CoE</a:t>
            </a:r>
            <a:r>
              <a:rPr lang="en-MY" dirty="0"/>
              <a:t>)</a:t>
            </a:r>
          </a:p>
        </p:txBody>
      </p:sp>
      <p:sp>
        <p:nvSpPr>
          <p:cNvPr id="3" name="Content Placeholder 2">
            <a:extLst>
              <a:ext uri="{FF2B5EF4-FFF2-40B4-BE49-F238E27FC236}">
                <a16:creationId xmlns:a16="http://schemas.microsoft.com/office/drawing/2014/main" id="{83912AED-A28C-4A4D-8413-327F4ADB501E}"/>
              </a:ext>
            </a:extLst>
          </p:cNvPr>
          <p:cNvSpPr>
            <a:spLocks noGrp="1"/>
          </p:cNvSpPr>
          <p:nvPr>
            <p:ph idx="1"/>
          </p:nvPr>
        </p:nvSpPr>
        <p:spPr/>
        <p:txBody>
          <a:bodyPr/>
          <a:lstStyle/>
          <a:p>
            <a:pPr marL="0" indent="0">
              <a:buNone/>
            </a:pPr>
            <a:r>
              <a:rPr lang="en-MY" dirty="0" err="1"/>
              <a:t>Centers</a:t>
            </a:r>
            <a:r>
              <a:rPr lang="en-MY" dirty="0"/>
              <a:t> of expertise, also called “</a:t>
            </a:r>
            <a:r>
              <a:rPr lang="en-MY" dirty="0" err="1"/>
              <a:t>Centers</a:t>
            </a:r>
            <a:r>
              <a:rPr lang="en-MY" dirty="0"/>
              <a:t> of excellent”, operate as specialized consulting firms inside the organization. Depending on the size of the enterprise, they may be corporate wide or regional (e.g., Europe) or country-based (e.g., Germany).</a:t>
            </a:r>
          </a:p>
          <a:p>
            <a:pPr marL="0" indent="0">
              <a:buNone/>
            </a:pPr>
            <a:endParaRPr lang="en-MY" dirty="0"/>
          </a:p>
          <a:p>
            <a:pPr marL="0" indent="0">
              <a:buNone/>
            </a:pPr>
            <a:r>
              <a:rPr lang="en-MY" dirty="0"/>
              <a:t> They often act like businesses that have multiple clients (business units) using their services.</a:t>
            </a:r>
          </a:p>
        </p:txBody>
      </p:sp>
    </p:spTree>
    <p:extLst>
      <p:ext uri="{BB962C8B-B14F-4D97-AF65-F5344CB8AC3E}">
        <p14:creationId xmlns:p14="http://schemas.microsoft.com/office/powerpoint/2010/main" val="12732534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D556-0A65-4B96-9273-9E065D6570C6}"/>
              </a:ext>
            </a:extLst>
          </p:cNvPr>
          <p:cNvSpPr>
            <a:spLocks noGrp="1"/>
          </p:cNvSpPr>
          <p:nvPr>
            <p:ph type="title"/>
          </p:nvPr>
        </p:nvSpPr>
        <p:spPr/>
        <p:txBody>
          <a:bodyPr/>
          <a:lstStyle/>
          <a:p>
            <a:r>
              <a:rPr lang="en-MY" sz="4000" dirty="0"/>
              <a:t>HR Delivery in Global Organization</a:t>
            </a:r>
          </a:p>
        </p:txBody>
      </p:sp>
      <p:sp>
        <p:nvSpPr>
          <p:cNvPr id="3" name="Content Placeholder 2">
            <a:extLst>
              <a:ext uri="{FF2B5EF4-FFF2-40B4-BE49-F238E27FC236}">
                <a16:creationId xmlns:a16="http://schemas.microsoft.com/office/drawing/2014/main" id="{74A76AE8-D4F6-4E65-B708-315DFC67D4D8}"/>
              </a:ext>
            </a:extLst>
          </p:cNvPr>
          <p:cNvSpPr>
            <a:spLocks noGrp="1"/>
          </p:cNvSpPr>
          <p:nvPr>
            <p:ph idx="1"/>
          </p:nvPr>
        </p:nvSpPr>
        <p:spPr/>
        <p:txBody>
          <a:bodyPr/>
          <a:lstStyle/>
          <a:p>
            <a:r>
              <a:rPr lang="en-MY" dirty="0"/>
              <a:t>The decision to develop regional versus country-specific shared services is based on the size and locations of the employee base, as well as cost. </a:t>
            </a:r>
          </a:p>
          <a:p>
            <a:r>
              <a:rPr lang="en-MY" dirty="0"/>
              <a:t>In countries with large numbers of employees, companies may choose to set up country -specific service </a:t>
            </a:r>
            <a:r>
              <a:rPr lang="en-MY" dirty="0" err="1"/>
              <a:t>centers</a:t>
            </a:r>
            <a:endParaRPr lang="en-MY" dirty="0"/>
          </a:p>
          <a:p>
            <a:r>
              <a:rPr lang="en-MY" dirty="0"/>
              <a:t>Those operating in smaller countries may opt to coordinate through one regional location.</a:t>
            </a:r>
          </a:p>
        </p:txBody>
      </p:sp>
    </p:spTree>
    <p:extLst>
      <p:ext uri="{BB962C8B-B14F-4D97-AF65-F5344CB8AC3E}">
        <p14:creationId xmlns:p14="http://schemas.microsoft.com/office/powerpoint/2010/main" val="31507547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CA4F-5454-4AE7-B4BA-761D78B6D242}"/>
              </a:ext>
            </a:extLst>
          </p:cNvPr>
          <p:cNvSpPr>
            <a:spLocks noGrp="1"/>
          </p:cNvSpPr>
          <p:nvPr>
            <p:ph type="title"/>
          </p:nvPr>
        </p:nvSpPr>
        <p:spPr/>
        <p:txBody>
          <a:bodyPr/>
          <a:lstStyle/>
          <a:p>
            <a:r>
              <a:rPr lang="en-MY" dirty="0"/>
              <a:t>Global HR Structure</a:t>
            </a:r>
          </a:p>
        </p:txBody>
      </p:sp>
      <p:pic>
        <p:nvPicPr>
          <p:cNvPr id="5" name="Picture 4">
            <a:extLst>
              <a:ext uri="{FF2B5EF4-FFF2-40B4-BE49-F238E27FC236}">
                <a16:creationId xmlns:a16="http://schemas.microsoft.com/office/drawing/2014/main" id="{5727170B-6F1A-42CD-B947-EFC40DEAAEE2}"/>
              </a:ext>
            </a:extLst>
          </p:cNvPr>
          <p:cNvPicPr>
            <a:picLocks noChangeAspect="1"/>
          </p:cNvPicPr>
          <p:nvPr/>
        </p:nvPicPr>
        <p:blipFill>
          <a:blip r:embed="rId2"/>
          <a:stretch>
            <a:fillRect/>
          </a:stretch>
        </p:blipFill>
        <p:spPr>
          <a:xfrm>
            <a:off x="1121102" y="1628800"/>
            <a:ext cx="7358995" cy="4592538"/>
          </a:xfrm>
          <a:prstGeom prst="rect">
            <a:avLst/>
          </a:prstGeom>
        </p:spPr>
      </p:pic>
    </p:spTree>
    <p:extLst>
      <p:ext uri="{BB962C8B-B14F-4D97-AF65-F5344CB8AC3E}">
        <p14:creationId xmlns:p14="http://schemas.microsoft.com/office/powerpoint/2010/main" val="30847801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1650199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9529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D4A9-7C3F-4056-82F1-74C190E30028}"/>
              </a:ext>
            </a:extLst>
          </p:cNvPr>
          <p:cNvSpPr>
            <a:spLocks noGrp="1"/>
          </p:cNvSpPr>
          <p:nvPr>
            <p:ph type="title"/>
          </p:nvPr>
        </p:nvSpPr>
        <p:spPr/>
        <p:txBody>
          <a:bodyPr/>
          <a:lstStyle/>
          <a:p>
            <a:r>
              <a:rPr lang="en-MY" dirty="0"/>
              <a:t>Workforce restructuring</a:t>
            </a:r>
          </a:p>
        </p:txBody>
      </p:sp>
      <p:sp>
        <p:nvSpPr>
          <p:cNvPr id="3" name="Content Placeholder 2">
            <a:extLst>
              <a:ext uri="{FF2B5EF4-FFF2-40B4-BE49-F238E27FC236}">
                <a16:creationId xmlns:a16="http://schemas.microsoft.com/office/drawing/2014/main" id="{55BF59B2-DE26-4E53-BC57-22DDE08ED99D}"/>
              </a:ext>
            </a:extLst>
          </p:cNvPr>
          <p:cNvSpPr>
            <a:spLocks noGrp="1"/>
          </p:cNvSpPr>
          <p:nvPr>
            <p:ph idx="1"/>
          </p:nvPr>
        </p:nvSpPr>
        <p:spPr/>
        <p:txBody>
          <a:bodyPr/>
          <a:lstStyle/>
          <a:p>
            <a:r>
              <a:rPr lang="en-MY" dirty="0"/>
              <a:t>Workforce restructuring is the process of changing the organizations’ delivery infrastructure, including office locations, organizational structure, and staffing configurations, in both field and headquarters.</a:t>
            </a:r>
          </a:p>
          <a:p>
            <a:endParaRPr lang="en-MY" dirty="0"/>
          </a:p>
          <a:p>
            <a:r>
              <a:rPr lang="en-MY" dirty="0"/>
              <a:t>The purpose of workforce restructuring is to realign the organizational resources and staffing to meet workload demands more efficiently and effectively.</a:t>
            </a:r>
          </a:p>
        </p:txBody>
      </p:sp>
    </p:spTree>
    <p:extLst>
      <p:ext uri="{BB962C8B-B14F-4D97-AF65-F5344CB8AC3E}">
        <p14:creationId xmlns:p14="http://schemas.microsoft.com/office/powerpoint/2010/main" val="33359531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9B02-24B8-42FF-8185-EBDDC208A441}"/>
              </a:ext>
            </a:extLst>
          </p:cNvPr>
          <p:cNvSpPr>
            <a:spLocks noGrp="1"/>
          </p:cNvSpPr>
          <p:nvPr>
            <p:ph type="title"/>
          </p:nvPr>
        </p:nvSpPr>
        <p:spPr/>
        <p:txBody>
          <a:bodyPr/>
          <a:lstStyle/>
          <a:p>
            <a:r>
              <a:rPr lang="en-MY" dirty="0"/>
              <a:t>Workforce restructuring</a:t>
            </a:r>
          </a:p>
        </p:txBody>
      </p:sp>
      <p:pic>
        <p:nvPicPr>
          <p:cNvPr id="5" name="Picture 4">
            <a:extLst>
              <a:ext uri="{FF2B5EF4-FFF2-40B4-BE49-F238E27FC236}">
                <a16:creationId xmlns:a16="http://schemas.microsoft.com/office/drawing/2014/main" id="{8FBCF4AF-B8FC-4364-8F2C-13395773FE70}"/>
              </a:ext>
            </a:extLst>
          </p:cNvPr>
          <p:cNvPicPr>
            <a:picLocks noChangeAspect="1"/>
          </p:cNvPicPr>
          <p:nvPr/>
        </p:nvPicPr>
        <p:blipFill>
          <a:blip r:embed="rId2"/>
          <a:stretch>
            <a:fillRect/>
          </a:stretch>
        </p:blipFill>
        <p:spPr>
          <a:xfrm>
            <a:off x="632014" y="1916832"/>
            <a:ext cx="8511986" cy="3849018"/>
          </a:xfrm>
          <a:prstGeom prst="rect">
            <a:avLst/>
          </a:prstGeom>
        </p:spPr>
      </p:pic>
    </p:spTree>
    <p:extLst>
      <p:ext uri="{BB962C8B-B14F-4D97-AF65-F5344CB8AC3E}">
        <p14:creationId xmlns:p14="http://schemas.microsoft.com/office/powerpoint/2010/main" val="42589000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930FA-08EA-4D78-AB07-949D68433177}"/>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6430E934-1DFA-4A82-A6C2-328C298E8D2F}"/>
              </a:ext>
            </a:extLst>
          </p:cNvPr>
          <p:cNvSpPr>
            <a:spLocks noGrp="1"/>
          </p:cNvSpPr>
          <p:nvPr>
            <p:ph idx="1"/>
          </p:nvPr>
        </p:nvSpPr>
        <p:spPr>
          <a:xfrm>
            <a:off x="733264" y="1700808"/>
            <a:ext cx="8134672" cy="4530725"/>
          </a:xfrm>
        </p:spPr>
        <p:txBody>
          <a:bodyPr/>
          <a:lstStyle/>
          <a:p>
            <a:pPr marL="0" indent="0">
              <a:buNone/>
            </a:pPr>
            <a:r>
              <a:rPr lang="en-MY" dirty="0"/>
              <a:t>Which of the following is incorrect statement for global workforce restructuring?</a:t>
            </a:r>
          </a:p>
          <a:p>
            <a:pPr marL="514350" indent="-514350">
              <a:buFont typeface="+mj-lt"/>
              <a:buAutoNum type="alphaUcPeriod"/>
            </a:pPr>
            <a:r>
              <a:rPr lang="en-MY" dirty="0"/>
              <a:t>To communicate why the changes are needed as it is to explain what the changes are.	</a:t>
            </a:r>
          </a:p>
          <a:p>
            <a:pPr marL="514350" indent="-514350">
              <a:buFont typeface="+mj-lt"/>
              <a:buAutoNum type="alphaUcPeriod"/>
            </a:pPr>
            <a:r>
              <a:rPr lang="en-MY" dirty="0"/>
              <a:t>The role to determine the organization’s structure and people is HR.</a:t>
            </a:r>
          </a:p>
          <a:p>
            <a:pPr marL="514350" indent="-514350">
              <a:buFont typeface="+mj-lt"/>
              <a:buAutoNum type="alphaUcPeriod"/>
            </a:pPr>
            <a:r>
              <a:rPr lang="en-MY" dirty="0"/>
              <a:t>Most of country managers have not invented here syndrome	</a:t>
            </a:r>
          </a:p>
          <a:p>
            <a:pPr marL="514350" indent="-514350">
              <a:buFont typeface="+mj-lt"/>
              <a:buAutoNum type="alphaUcPeriod"/>
            </a:pPr>
            <a:r>
              <a:rPr lang="en-MY" dirty="0"/>
              <a:t>Recruiting from diverse sources worldwide supports the development of a global mind-set</a:t>
            </a:r>
          </a:p>
          <a:p>
            <a:pPr marL="0" indent="0">
              <a:buNone/>
            </a:pPr>
            <a:endParaRPr lang="en-MY" dirty="0"/>
          </a:p>
        </p:txBody>
      </p:sp>
    </p:spTree>
    <p:extLst>
      <p:ext uri="{BB962C8B-B14F-4D97-AF65-F5344CB8AC3E}">
        <p14:creationId xmlns:p14="http://schemas.microsoft.com/office/powerpoint/2010/main" val="32008602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2C009-708B-4D44-9067-EA08E1CD880D}"/>
              </a:ext>
            </a:extLst>
          </p:cNvPr>
          <p:cNvSpPr>
            <a:spLocks noGrp="1"/>
          </p:cNvSpPr>
          <p:nvPr>
            <p:ph type="title"/>
          </p:nvPr>
        </p:nvSpPr>
        <p:spPr/>
        <p:txBody>
          <a:bodyPr/>
          <a:lstStyle/>
          <a:p>
            <a:r>
              <a:rPr lang="en-MY"/>
              <a:t>Answer # 6</a:t>
            </a:r>
            <a:endParaRPr lang="en-MY" dirty="0"/>
          </a:p>
        </p:txBody>
      </p:sp>
      <p:sp>
        <p:nvSpPr>
          <p:cNvPr id="3" name="Content Placeholder 2">
            <a:extLst>
              <a:ext uri="{FF2B5EF4-FFF2-40B4-BE49-F238E27FC236}">
                <a16:creationId xmlns:a16="http://schemas.microsoft.com/office/drawing/2014/main" id="{1CF4BCDC-D00B-4A6E-9B79-A50B290EE25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5300936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1708</TotalTime>
  <Words>4642</Words>
  <Application>Microsoft Office PowerPoint</Application>
  <PresentationFormat>On-screen Show (4:3)</PresentationFormat>
  <Paragraphs>400</Paragraphs>
  <Slides>89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89</vt:i4>
      </vt:variant>
    </vt:vector>
  </HeadingPairs>
  <TitlesOfParts>
    <vt:vector size="94" baseType="lpstr">
      <vt:lpstr>Arial</vt:lpstr>
      <vt:lpstr>Calibri</vt:lpstr>
      <vt:lpstr>Times New Roman</vt:lpstr>
      <vt:lpstr>Wingdings</vt:lpstr>
      <vt:lpstr>Office Theme</vt:lpstr>
      <vt:lpstr>STRATEGIC GLOBAL HUMAN RESOURCES - V</vt:lpstr>
      <vt:lpstr>PowerPoint Presentation</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PowerPoint Presentation</vt:lpstr>
      <vt:lpstr>Globalisation</vt:lpstr>
      <vt:lpstr>Factors for Globalisation</vt:lpstr>
      <vt:lpstr>Causes of Globalisation</vt:lpstr>
      <vt:lpstr>Causes of Globalisation - I</vt:lpstr>
      <vt:lpstr>Causes of Globalisation - II</vt:lpstr>
      <vt:lpstr>Causes of Globalisation - III</vt:lpstr>
      <vt:lpstr>Causes of Globalisation - IV</vt:lpstr>
      <vt:lpstr>Question # 1</vt:lpstr>
      <vt:lpstr>Answer # 1</vt:lpstr>
      <vt:lpstr>Measurement of Globalisation</vt:lpstr>
      <vt:lpstr>Advantages of globalization</vt:lpstr>
      <vt:lpstr>Disadvantages of globalization</vt:lpstr>
      <vt:lpstr>Question # 2</vt:lpstr>
      <vt:lpstr>Answer # 2</vt:lpstr>
      <vt:lpstr>International Business</vt:lpstr>
      <vt:lpstr>Why Do Firms Expand Internationally</vt:lpstr>
      <vt:lpstr>PowerPoint Presentation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4</vt:lpstr>
      <vt:lpstr>Answer # 4</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5</vt:lpstr>
      <vt:lpstr>Answer # 5</vt:lpstr>
      <vt:lpstr>PowerPoint Presentation</vt:lpstr>
      <vt:lpstr>Global HR Organisation</vt:lpstr>
      <vt:lpstr>Alignment of Business Organization and HR Organization</vt:lpstr>
      <vt:lpstr>1.1 Single/Functional business</vt:lpstr>
      <vt:lpstr>1.2 Corporate HR</vt:lpstr>
      <vt:lpstr>2.1 Allied/Diversified Businesses</vt:lpstr>
      <vt:lpstr>2.2 Shared Services</vt:lpstr>
      <vt:lpstr>3.1 Holding Company</vt:lpstr>
      <vt:lpstr>3.2 Embedded HR</vt:lpstr>
      <vt:lpstr>Centers of Expertise (CoE)</vt:lpstr>
      <vt:lpstr>HR Delivery in Global Organization</vt:lpstr>
      <vt:lpstr>Global HR Structure</vt:lpstr>
      <vt:lpstr>PowerPoint Presentation</vt:lpstr>
      <vt:lpstr>Workforce restructuring</vt:lpstr>
      <vt:lpstr>Workforce restructuring</vt:lpstr>
      <vt:lpstr>Question # 6</vt:lpstr>
      <vt:lpstr>Answer # 6</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95</cp:revision>
  <cp:lastPrinted>1601-01-01T00:00:00Z</cp:lastPrinted>
  <dcterms:created xsi:type="dcterms:W3CDTF">2020-07-09T15:12:46Z</dcterms:created>
  <dcterms:modified xsi:type="dcterms:W3CDTF">2021-05-08T16:45:13Z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