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2"/>
  </p:notesMasterIdLst>
  <p:handoutMasterIdLst>
    <p:handoutMasterId r:id="rId83"/>
  </p:handoutMasterIdLst>
  <p:sldIdLst>
    <p:sldId id="256" r:id="rId2"/>
    <p:sldId id="544" r:id="rId3"/>
    <p:sldId id="292" r:id="rId4"/>
    <p:sldId id="293" r:id="rId5"/>
    <p:sldId id="534" r:id="rId6"/>
    <p:sldId id="299" r:id="rId7"/>
    <p:sldId id="295" r:id="rId8"/>
    <p:sldId id="490" r:id="rId9"/>
    <p:sldId id="298" r:id="rId10"/>
    <p:sldId id="297" r:id="rId11"/>
    <p:sldId id="491" r:id="rId12"/>
    <p:sldId id="492" r:id="rId13"/>
    <p:sldId id="548" r:id="rId14"/>
    <p:sldId id="549" r:id="rId15"/>
    <p:sldId id="546" r:id="rId16"/>
    <p:sldId id="268" r:id="rId17"/>
    <p:sldId id="269" r:id="rId18"/>
    <p:sldId id="270" r:id="rId19"/>
    <p:sldId id="271" r:id="rId20"/>
    <p:sldId id="272" r:id="rId21"/>
    <p:sldId id="547" r:id="rId22"/>
    <p:sldId id="545" r:id="rId23"/>
    <p:sldId id="479" r:id="rId24"/>
    <p:sldId id="480" r:id="rId25"/>
    <p:sldId id="481" r:id="rId26"/>
    <p:sldId id="550" r:id="rId27"/>
    <p:sldId id="520" r:id="rId28"/>
    <p:sldId id="521" r:id="rId29"/>
    <p:sldId id="551" r:id="rId30"/>
    <p:sldId id="552" r:id="rId31"/>
    <p:sldId id="553" r:id="rId32"/>
    <p:sldId id="554" r:id="rId33"/>
    <p:sldId id="555" r:id="rId34"/>
    <p:sldId id="556" r:id="rId35"/>
    <p:sldId id="557" r:id="rId36"/>
    <p:sldId id="558" r:id="rId37"/>
    <p:sldId id="559" r:id="rId38"/>
    <p:sldId id="560" r:id="rId39"/>
    <p:sldId id="561" r:id="rId40"/>
    <p:sldId id="562" r:id="rId41"/>
    <p:sldId id="563" r:id="rId42"/>
    <p:sldId id="564" r:id="rId43"/>
    <p:sldId id="565" r:id="rId44"/>
    <p:sldId id="566" r:id="rId45"/>
    <p:sldId id="567" r:id="rId46"/>
    <p:sldId id="568" r:id="rId47"/>
    <p:sldId id="569" r:id="rId48"/>
    <p:sldId id="570" r:id="rId49"/>
    <p:sldId id="571" r:id="rId50"/>
    <p:sldId id="572" r:id="rId51"/>
    <p:sldId id="573" r:id="rId52"/>
    <p:sldId id="574" r:id="rId53"/>
    <p:sldId id="575" r:id="rId54"/>
    <p:sldId id="576" r:id="rId55"/>
    <p:sldId id="577" r:id="rId56"/>
    <p:sldId id="578" r:id="rId57"/>
    <p:sldId id="579" r:id="rId58"/>
    <p:sldId id="580" r:id="rId59"/>
    <p:sldId id="581" r:id="rId60"/>
    <p:sldId id="582" r:id="rId61"/>
    <p:sldId id="583" r:id="rId62"/>
    <p:sldId id="584" r:id="rId63"/>
    <p:sldId id="585" r:id="rId64"/>
    <p:sldId id="586" r:id="rId65"/>
    <p:sldId id="587" r:id="rId66"/>
    <p:sldId id="588" r:id="rId67"/>
    <p:sldId id="589" r:id="rId68"/>
    <p:sldId id="590" r:id="rId69"/>
    <p:sldId id="591" r:id="rId70"/>
    <p:sldId id="592" r:id="rId71"/>
    <p:sldId id="593" r:id="rId72"/>
    <p:sldId id="594" r:id="rId73"/>
    <p:sldId id="595" r:id="rId74"/>
    <p:sldId id="596" r:id="rId75"/>
    <p:sldId id="597" r:id="rId76"/>
    <p:sldId id="598" r:id="rId77"/>
    <p:sldId id="599" r:id="rId78"/>
    <p:sldId id="600" r:id="rId79"/>
    <p:sldId id="601" r:id="rId80"/>
    <p:sldId id="276"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t>
        <a:bodyPr/>
        <a:lstStyle/>
        <a:p>
          <a:endParaRPr lang="en-US"/>
        </a:p>
      </dgm:t>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t>
        <a:bodyPr/>
        <a:lstStyle/>
        <a:p>
          <a:endParaRPr lang="en-US"/>
        </a:p>
      </dgm:t>
    </dgm:pt>
  </dgm:ptLst>
  <dgm:cxnLst>
    <dgm:cxn modelId="{6982EB4E-927A-4E5A-B840-0CE7A5EC0BF8}" srcId="{703D4D02-5513-427D-B6E9-B2E187EE0C3A}" destId="{47C3390E-84F5-4A16-9433-9B71B3959BEA}" srcOrd="0" destOrd="0" parTransId="{F43AC680-7D1B-445C-BC53-F80CD5381F45}" sibTransId="{BEBB50CD-4A71-45BE-9F60-8841BC6796D0}"/>
    <dgm:cxn modelId="{334ED600-0F86-490A-B203-C7D9172B5BA8}" srcId="{703D4D02-5513-427D-B6E9-B2E187EE0C3A}" destId="{C3F47E38-73FB-465A-A3BB-80A263C6146E}" srcOrd="4" destOrd="0" parTransId="{82CF6716-7E88-4600-9231-B7A30D6898EA}" sibTransId="{12AF2AE0-44CE-4A8D-8B99-DDD2BAACD548}"/>
    <dgm:cxn modelId="{52F96FA9-35A5-4B94-A61C-DD5443143F85}" type="presOf" srcId="{C3F47E38-73FB-465A-A3BB-80A263C6146E}" destId="{ACCC2B7D-D531-43B7-BAB8-3C45A83A90E2}" srcOrd="0" destOrd="0" presId="urn:microsoft.com/office/officeart/2005/8/layout/vList2"/>
    <dgm:cxn modelId="{0D1BD4D2-2802-4653-B418-5372C85BB0BA}"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3FB16046-F437-47EC-A96F-77F62E6C2BA2}" type="presOf" srcId="{F645A397-1BC7-4CAC-A2A4-85788D2F932B}" destId="{739E1F90-ADFE-4E9B-A0BF-7744BF9E729D}" srcOrd="0" destOrd="0" presId="urn:microsoft.com/office/officeart/2005/8/layout/vList2"/>
    <dgm:cxn modelId="{9B251767-2032-492E-A07C-DF3208702111}" srcId="{703D4D02-5513-427D-B6E9-B2E187EE0C3A}" destId="{F645A397-1BC7-4CAC-A2A4-85788D2F932B}" srcOrd="3" destOrd="0" parTransId="{EC44992D-1D1E-42C5-B8A2-A1EC976B84DA}" sibTransId="{6427C212-D076-41B1-81CD-970926BD9B18}"/>
    <dgm:cxn modelId="{C9B3A845-92FE-40ED-AD52-593A453DA11C}" type="presOf" srcId="{703D4D02-5513-427D-B6E9-B2E187EE0C3A}" destId="{CC8763B3-4621-4666-B669-3C5BA2A30DBE}" srcOrd="0" destOrd="0" presId="urn:microsoft.com/office/officeart/2005/8/layout/vList2"/>
    <dgm:cxn modelId="{0063C989-96BB-4598-979D-92190ACC5600}" type="presOf" srcId="{CFDF7710-10AF-4C91-9622-4711AD4D1147}" destId="{E6BB2906-000C-4376-8DBB-E58B06080F00}" srcOrd="0" destOrd="0" presId="urn:microsoft.com/office/officeart/2005/8/layout/vList2"/>
    <dgm:cxn modelId="{6D43EB02-2A20-4771-885D-15E4A241498C}" type="presOf" srcId="{47C3390E-84F5-4A16-9433-9B71B3959BEA}" destId="{9102A4A0-B670-4CE9-87FE-2C588B6EBE24}" srcOrd="0" destOrd="0" presId="urn:microsoft.com/office/officeart/2005/8/layout/vList2"/>
    <dgm:cxn modelId="{8E73FA59-DD80-4D7A-A3CA-3F6C0E4205F0}" type="presParOf" srcId="{CC8763B3-4621-4666-B669-3C5BA2A30DBE}" destId="{9102A4A0-B670-4CE9-87FE-2C588B6EBE24}" srcOrd="0" destOrd="0" presId="urn:microsoft.com/office/officeart/2005/8/layout/vList2"/>
    <dgm:cxn modelId="{CED52408-26A0-4768-8F03-9673C9665708}" type="presParOf" srcId="{CC8763B3-4621-4666-B669-3C5BA2A30DBE}" destId="{A7A4D9B8-8519-4336-B355-177CE9495307}" srcOrd="1" destOrd="0" presId="urn:microsoft.com/office/officeart/2005/8/layout/vList2"/>
    <dgm:cxn modelId="{AFFF6E75-2BED-4AE4-9BCF-EBD378143E31}" type="presParOf" srcId="{CC8763B3-4621-4666-B669-3C5BA2A30DBE}" destId="{8459D55B-5800-472A-BFA7-A7186D26AD4C}" srcOrd="2" destOrd="0" presId="urn:microsoft.com/office/officeart/2005/8/layout/vList2"/>
    <dgm:cxn modelId="{8527C320-0F0C-4CE1-A068-FB09B1EF1BC5}" type="presParOf" srcId="{CC8763B3-4621-4666-B669-3C5BA2A30DBE}" destId="{22F28D2E-7EC1-484C-A6C6-64A29DE0597D}" srcOrd="3" destOrd="0" presId="urn:microsoft.com/office/officeart/2005/8/layout/vList2"/>
    <dgm:cxn modelId="{5E6CFB92-9D35-4F16-AD63-53A9148D9666}" type="presParOf" srcId="{CC8763B3-4621-4666-B669-3C5BA2A30DBE}" destId="{E6BB2906-000C-4376-8DBB-E58B06080F00}" srcOrd="4" destOrd="0" presId="urn:microsoft.com/office/officeart/2005/8/layout/vList2"/>
    <dgm:cxn modelId="{4E2BFFD8-9804-4D4C-AAA2-EDBF8E5349E2}" type="presParOf" srcId="{CC8763B3-4621-4666-B669-3C5BA2A30DBE}" destId="{D23E205B-6B6F-4860-95EA-416FB3E1BC6B}" srcOrd="5" destOrd="0" presId="urn:microsoft.com/office/officeart/2005/8/layout/vList2"/>
    <dgm:cxn modelId="{69CDA3F1-A0DA-4E03-A01A-763FF74A5894}" type="presParOf" srcId="{CC8763B3-4621-4666-B669-3C5BA2A30DBE}" destId="{739E1F90-ADFE-4E9B-A0BF-7744BF9E729D}" srcOrd="6" destOrd="0" presId="urn:microsoft.com/office/officeart/2005/8/layout/vList2"/>
    <dgm:cxn modelId="{EA9D231F-8AE2-429A-92EE-9B2991DE7A20}" type="presParOf" srcId="{CC8763B3-4621-4666-B669-3C5BA2A30DBE}" destId="{DACC1BFB-F1C3-4947-A40B-43627C74668F}" srcOrd="7" destOrd="0" presId="urn:microsoft.com/office/officeart/2005/8/layout/vList2"/>
    <dgm:cxn modelId="{2C20078D-61DD-42BE-A249-96D69C2FF642}" type="presParOf" srcId="{CC8763B3-4621-4666-B669-3C5BA2A30DBE}" destId="{ACCC2B7D-D531-43B7-BAB8-3C45A83A90E2}"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B9E15CD7-7873-42F3-BB8D-63B0795C8D7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HR Structural Model</a:t>
          </a:r>
          <a:endParaRPr lang="en-MY" sz="2700" kern="1200" dirty="0">
            <a:solidFill>
              <a:srgbClr val="000000"/>
            </a:solidFill>
            <a:latin typeface="Arial"/>
            <a:ea typeface="+mn-ea"/>
            <a:cs typeface="+mn-cs"/>
          </a:endParaRPr>
        </a:p>
      </dgm:t>
    </dgm:pt>
    <dgm:pt modelId="{40806E3E-A44F-481F-BA16-E2E64DCF6BE5}" type="parTrans" cxnId="{C44EC9DA-734D-435A-A244-A02C9E1C22B9}">
      <dgm:prSet/>
      <dgm:spPr/>
    </dgm:pt>
    <dgm:pt modelId="{4F7B1463-C529-4550-9A71-C63C9CA99A06}" type="sibTrans" cxnId="{C44EC9DA-734D-435A-A244-A02C9E1C22B9}">
      <dgm:prSet/>
      <dgm:spPr/>
    </dgm:pt>
    <dgm:pt modelId="{AC5731BA-79E6-4B4D-A651-1399F4DD3AB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Role of HR</a:t>
          </a:r>
          <a:endParaRPr lang="en-MY" sz="2700" kern="1200" dirty="0">
            <a:solidFill>
              <a:srgbClr val="000000"/>
            </a:solidFill>
            <a:latin typeface="Arial"/>
            <a:ea typeface="+mn-ea"/>
            <a:cs typeface="+mn-cs"/>
          </a:endParaRPr>
        </a:p>
      </dgm:t>
    </dgm:pt>
    <dgm:pt modelId="{8818189F-D333-4EEB-B23E-6CF3B98870C9}" type="parTrans" cxnId="{ABEB65F0-C338-4AFF-82EA-C64E5D0D2D30}">
      <dgm:prSet/>
      <dgm:spPr/>
    </dgm:pt>
    <dgm:pt modelId="{EAC7A60E-E85E-4E42-AA48-B7CA4686BF16}" type="sibTrans" cxnId="{ABEB65F0-C338-4AFF-82EA-C64E5D0D2D30}">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6"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6">
        <dgm:presLayoutVars>
          <dgm:chMax val="0"/>
          <dgm:bulletEnabled val="1"/>
        </dgm:presLayoutVars>
      </dgm:prSet>
      <dgm:spPr>
        <a:xfrm>
          <a:off x="0" y="1928420"/>
          <a:ext cx="6984776" cy="8236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6"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6">
        <dgm:presLayoutVars>
          <dgm:chMax val="0"/>
          <dgm:bulletEnabled val="1"/>
        </dgm:presLayoutVars>
      </dgm:prSet>
      <dgm:spPr>
        <a:xfrm>
          <a:off x="0" y="2216339"/>
          <a:ext cx="7906072" cy="636480"/>
        </a:xfrm>
        <a:prstGeom prst="roundRect">
          <a:avLst/>
        </a:prstGeom>
      </dgm:spPr>
      <dgm:t>
        <a:bodyPr/>
        <a:lstStyle/>
        <a:p>
          <a:endParaRPr lang="en-US"/>
        </a:p>
      </dgm:t>
    </dgm:pt>
    <dgm:pt modelId="{5982A4E6-4680-45E1-B635-520E17B43FFD}" type="pres">
      <dgm:prSet presAssocID="{12AF2AE0-44CE-4A8D-8B99-DDD2BAACD548}" presName="spacer" presStyleCnt="0"/>
      <dgm:spPr/>
    </dgm:pt>
    <dgm:pt modelId="{08B30882-29EA-49D8-84AC-D0F525E38838}" type="pres">
      <dgm:prSet presAssocID="{B9E15CD7-7873-42F3-BB8D-63B0795C8D7E}" presName="parentText" presStyleLbl="node1" presStyleIdx="4" presStyleCnt="6">
        <dgm:presLayoutVars>
          <dgm:chMax val="0"/>
          <dgm:bulletEnabled val="1"/>
        </dgm:presLayoutVars>
      </dgm:prSet>
      <dgm:spPr/>
      <dgm:t>
        <a:bodyPr/>
        <a:lstStyle/>
        <a:p>
          <a:endParaRPr lang="en-US"/>
        </a:p>
      </dgm:t>
    </dgm:pt>
    <dgm:pt modelId="{1345B62C-F31D-45AC-86E1-DEA8F6369950}" type="pres">
      <dgm:prSet presAssocID="{4F7B1463-C529-4550-9A71-C63C9CA99A06}" presName="spacer" presStyleCnt="0"/>
      <dgm:spPr/>
    </dgm:pt>
    <dgm:pt modelId="{C726BF8F-49F5-4337-80B5-33CE21D1CCB2}" type="pres">
      <dgm:prSet presAssocID="{AC5731BA-79E6-4B4D-A651-1399F4DD3ABA}" presName="parentText" presStyleLbl="node1" presStyleIdx="5" presStyleCnt="6">
        <dgm:presLayoutVars>
          <dgm:chMax val="0"/>
          <dgm:bulletEnabled val="1"/>
        </dgm:presLayoutVars>
      </dgm:prSet>
      <dgm:spPr/>
      <dgm:t>
        <a:bodyPr/>
        <a:lstStyle/>
        <a:p>
          <a:endParaRPr lang="en-US"/>
        </a:p>
      </dgm:t>
    </dgm:pt>
  </dgm:ptLst>
  <dgm:cxnLst>
    <dgm:cxn modelId="{565FFF3D-876B-4CC1-A5F0-213AB31CB524}" type="presOf" srcId="{CFDF7710-10AF-4C91-9622-4711AD4D1147}" destId="{E6BB2906-000C-4376-8DBB-E58B06080F00}" srcOrd="0" destOrd="0" presId="urn:microsoft.com/office/officeart/2005/8/layout/vList2"/>
    <dgm:cxn modelId="{23A7D8C5-8F90-4C04-B72D-25FE475A0F46}" type="presOf" srcId="{B784F38A-2CBF-4477-869E-CC822A9ECE1A}" destId="{8459D55B-5800-472A-BFA7-A7186D26AD4C}" srcOrd="0" destOrd="0" presId="urn:microsoft.com/office/officeart/2005/8/layout/vList2"/>
    <dgm:cxn modelId="{58B34A04-02C1-44E2-BE20-77BC301B9E1E}" type="presOf" srcId="{B9E15CD7-7873-42F3-BB8D-63B0795C8D7E}" destId="{08B30882-29EA-49D8-84AC-D0F525E38838}" srcOrd="0" destOrd="0" presId="urn:microsoft.com/office/officeart/2005/8/layout/vList2"/>
    <dgm:cxn modelId="{23FB43BD-228B-4A33-BA76-38E97CBE877E}" type="presOf" srcId="{F645A397-1BC7-4CAC-A2A4-85788D2F932B}" destId="{739E1F90-ADFE-4E9B-A0BF-7744BF9E729D}" srcOrd="0" destOrd="0" presId="urn:microsoft.com/office/officeart/2005/8/layout/vList2"/>
    <dgm:cxn modelId="{C44EC9DA-734D-435A-A244-A02C9E1C22B9}" srcId="{703D4D02-5513-427D-B6E9-B2E187EE0C3A}" destId="{B9E15CD7-7873-42F3-BB8D-63B0795C8D7E}" srcOrd="4" destOrd="0" parTransId="{40806E3E-A44F-481F-BA16-E2E64DCF6BE5}" sibTransId="{4F7B1463-C529-4550-9A71-C63C9CA99A06}"/>
    <dgm:cxn modelId="{334ED600-0F86-490A-B203-C7D9172B5BA8}" srcId="{703D4D02-5513-427D-B6E9-B2E187EE0C3A}" destId="{C3F47E38-73FB-465A-A3BB-80A263C6146E}" srcOrd="3" destOrd="0" parTransId="{82CF6716-7E88-4600-9231-B7A30D6898EA}" sibTransId="{12AF2AE0-44CE-4A8D-8B99-DDD2BAACD548}"/>
    <dgm:cxn modelId="{ABEB65F0-C338-4AFF-82EA-C64E5D0D2D30}" srcId="{703D4D02-5513-427D-B6E9-B2E187EE0C3A}" destId="{AC5731BA-79E6-4B4D-A651-1399F4DD3ABA}" srcOrd="5" destOrd="0" parTransId="{8818189F-D333-4EEB-B23E-6CF3B98870C9}" sibTransId="{EAC7A60E-E85E-4E42-AA48-B7CA4686BF16}"/>
    <dgm:cxn modelId="{9F9375B9-3F42-43D5-9077-8A1AE8D90A5A}" type="presOf" srcId="{AC5731BA-79E6-4B4D-A651-1399F4DD3ABA}" destId="{C726BF8F-49F5-4337-80B5-33CE21D1CCB2}" srcOrd="0" destOrd="0" presId="urn:microsoft.com/office/officeart/2005/8/layout/vList2"/>
    <dgm:cxn modelId="{85A44649-7188-493F-953D-636881F9C8D8}" type="presOf" srcId="{C3F47E38-73FB-465A-A3BB-80A263C6146E}" destId="{ACCC2B7D-D531-43B7-BAB8-3C45A83A90E2}"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89D91439-B512-49CC-8331-A2731432D313}"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33C78C75-7D88-4096-9D04-449D6D4DD375}" type="presParOf" srcId="{CC8763B3-4621-4666-B669-3C5BA2A30DBE}" destId="{8459D55B-5800-472A-BFA7-A7186D26AD4C}" srcOrd="0" destOrd="0" presId="urn:microsoft.com/office/officeart/2005/8/layout/vList2"/>
    <dgm:cxn modelId="{96374299-824A-454A-B4F2-1085BB58C04D}" type="presParOf" srcId="{CC8763B3-4621-4666-B669-3C5BA2A30DBE}" destId="{22F28D2E-7EC1-484C-A6C6-64A29DE0597D}" srcOrd="1" destOrd="0" presId="urn:microsoft.com/office/officeart/2005/8/layout/vList2"/>
    <dgm:cxn modelId="{47122F5B-98CD-4CE5-959B-7C1E63F12626}" type="presParOf" srcId="{CC8763B3-4621-4666-B669-3C5BA2A30DBE}" destId="{E6BB2906-000C-4376-8DBB-E58B06080F00}" srcOrd="2" destOrd="0" presId="urn:microsoft.com/office/officeart/2005/8/layout/vList2"/>
    <dgm:cxn modelId="{FF7401E5-20BE-4F3B-A16E-5BC2D136EE16}" type="presParOf" srcId="{CC8763B3-4621-4666-B669-3C5BA2A30DBE}" destId="{D23E205B-6B6F-4860-95EA-416FB3E1BC6B}" srcOrd="3" destOrd="0" presId="urn:microsoft.com/office/officeart/2005/8/layout/vList2"/>
    <dgm:cxn modelId="{0E0E2E8F-EA23-42F2-9212-36DCA67FA37B}" type="presParOf" srcId="{CC8763B3-4621-4666-B669-3C5BA2A30DBE}" destId="{739E1F90-ADFE-4E9B-A0BF-7744BF9E729D}" srcOrd="4" destOrd="0" presId="urn:microsoft.com/office/officeart/2005/8/layout/vList2"/>
    <dgm:cxn modelId="{F6B947BD-AA3D-46DE-AE3F-E014D55BB8D3}" type="presParOf" srcId="{CC8763B3-4621-4666-B669-3C5BA2A30DBE}" destId="{DACC1BFB-F1C3-4947-A40B-43627C74668F}" srcOrd="5" destOrd="0" presId="urn:microsoft.com/office/officeart/2005/8/layout/vList2"/>
    <dgm:cxn modelId="{D3C6C433-ED23-458E-BD56-DCC1B13E9B87}" type="presParOf" srcId="{CC8763B3-4621-4666-B669-3C5BA2A30DBE}" destId="{ACCC2B7D-D531-43B7-BAB8-3C45A83A90E2}" srcOrd="6" destOrd="0" presId="urn:microsoft.com/office/officeart/2005/8/layout/vList2"/>
    <dgm:cxn modelId="{951B1D16-80C9-42D5-B059-397F440A6381}" type="presParOf" srcId="{CC8763B3-4621-4666-B669-3C5BA2A30DBE}" destId="{5982A4E6-4680-45E1-B635-520E17B43FFD}" srcOrd="7" destOrd="0" presId="urn:microsoft.com/office/officeart/2005/8/layout/vList2"/>
    <dgm:cxn modelId="{741E71AA-E099-4CF9-AEC2-E96D040E9644}" type="presParOf" srcId="{CC8763B3-4621-4666-B669-3C5BA2A30DBE}" destId="{08B30882-29EA-49D8-84AC-D0F525E38838}" srcOrd="8" destOrd="0" presId="urn:microsoft.com/office/officeart/2005/8/layout/vList2"/>
    <dgm:cxn modelId="{3DD0AA39-DB4A-4930-91C8-D583F5699535}" type="presParOf" srcId="{CC8763B3-4621-4666-B669-3C5BA2A30DBE}" destId="{1345B62C-F31D-45AC-86E1-DEA8F6369950}" srcOrd="9" destOrd="0" presId="urn:microsoft.com/office/officeart/2005/8/layout/vList2"/>
    <dgm:cxn modelId="{A5147F64-C495-4C77-83B1-BC881ACB0791}" type="presParOf" srcId="{CC8763B3-4621-4666-B669-3C5BA2A30DBE}" destId="{C726BF8F-49F5-4337-80B5-33CE21D1CCB2}"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0C9575CA-82B9-4D10-93DC-695D63A8D75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HR Structural Model</a:t>
          </a:r>
          <a:endParaRPr lang="en-MY" sz="2700" kern="1200" dirty="0">
            <a:solidFill>
              <a:srgbClr val="000000"/>
            </a:solidFill>
            <a:latin typeface="Arial"/>
            <a:ea typeface="+mn-ea"/>
            <a:cs typeface="+mn-cs"/>
          </a:endParaRPr>
        </a:p>
      </dgm:t>
    </dgm:pt>
    <dgm:pt modelId="{F0A3F907-1F08-48AC-BADD-573900DB9864}" type="parTrans" cxnId="{1ACE0B53-6353-4E78-A461-5D3B2B67B58D}">
      <dgm:prSet/>
      <dgm:spPr/>
    </dgm:pt>
    <dgm:pt modelId="{B2CD6D61-B357-4A80-A3D0-0BCAE6E0AB2B}" type="sibTrans" cxnId="{1ACE0B53-6353-4E78-A461-5D3B2B67B58D}">
      <dgm:prSet/>
      <dgm:spPr/>
    </dgm:pt>
    <dgm:pt modelId="{EC969FE0-8814-467D-81F6-EB09150B3AE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Role of HR</a:t>
          </a:r>
          <a:endParaRPr lang="en-MY" sz="2700" kern="1200" dirty="0">
            <a:solidFill>
              <a:srgbClr val="000000"/>
            </a:solidFill>
            <a:latin typeface="Arial"/>
            <a:ea typeface="+mn-ea"/>
            <a:cs typeface="+mn-cs"/>
          </a:endParaRPr>
        </a:p>
      </dgm:t>
    </dgm:pt>
    <dgm:pt modelId="{DD168497-FC48-47AF-BC60-9BA92CA760F7}" type="parTrans" cxnId="{3D8DB0DF-DDF9-4E21-8EE6-F06073592188}">
      <dgm:prSet/>
      <dgm:spPr/>
    </dgm:pt>
    <dgm:pt modelId="{D6B6F74A-E139-4800-B89A-298FFE6A437D}" type="sibTrans" cxnId="{3D8DB0DF-DDF9-4E21-8EE6-F0607359218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6"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6">
        <dgm:presLayoutVars>
          <dgm:chMax val="0"/>
          <dgm:bulletEnabled val="1"/>
        </dgm:presLayoutVars>
      </dgm:prSet>
      <dgm:spPr>
        <a:xfrm>
          <a:off x="0" y="1928420"/>
          <a:ext cx="6984776" cy="8236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6" custLinFactNeighborY="16972">
        <dgm:presLayoutVars>
          <dgm:chMax val="0"/>
          <dgm:bulletEnabled val="1"/>
        </dgm:presLayoutVars>
      </dgm:prSet>
      <dgm:spPr>
        <a:xfrm>
          <a:off x="0" y="2900326"/>
          <a:ext cx="6984776" cy="8236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6">
        <dgm:presLayoutVars>
          <dgm:chMax val="0"/>
          <dgm:bulletEnabled val="1"/>
        </dgm:presLayoutVars>
      </dgm:prSet>
      <dgm:spPr>
        <a:xfrm>
          <a:off x="0" y="2216339"/>
          <a:ext cx="7906072" cy="636480"/>
        </a:xfrm>
        <a:prstGeom prst="roundRect">
          <a:avLst/>
        </a:prstGeom>
      </dgm:spPr>
      <dgm:t>
        <a:bodyPr/>
        <a:lstStyle/>
        <a:p>
          <a:endParaRPr lang="en-US"/>
        </a:p>
      </dgm:t>
    </dgm:pt>
    <dgm:pt modelId="{D3187A60-42CC-4AFB-A846-EC39A2E85133}" type="pres">
      <dgm:prSet presAssocID="{12AF2AE0-44CE-4A8D-8B99-DDD2BAACD548}" presName="spacer" presStyleCnt="0"/>
      <dgm:spPr/>
    </dgm:pt>
    <dgm:pt modelId="{5A27D5CD-1F7D-4E95-952C-12AFBF2C12D0}" type="pres">
      <dgm:prSet presAssocID="{0C9575CA-82B9-4D10-93DC-695D63A8D75B}" presName="parentText" presStyleLbl="node1" presStyleIdx="4" presStyleCnt="6">
        <dgm:presLayoutVars>
          <dgm:chMax val="0"/>
          <dgm:bulletEnabled val="1"/>
        </dgm:presLayoutVars>
      </dgm:prSet>
      <dgm:spPr/>
      <dgm:t>
        <a:bodyPr/>
        <a:lstStyle/>
        <a:p>
          <a:endParaRPr lang="en-US"/>
        </a:p>
      </dgm:t>
    </dgm:pt>
    <dgm:pt modelId="{1AA32316-90A1-40EF-BEED-3770BBD0FD1A}" type="pres">
      <dgm:prSet presAssocID="{B2CD6D61-B357-4A80-A3D0-0BCAE6E0AB2B}" presName="spacer" presStyleCnt="0"/>
      <dgm:spPr/>
    </dgm:pt>
    <dgm:pt modelId="{264888B0-5320-406E-B995-055D8E82DA48}" type="pres">
      <dgm:prSet presAssocID="{EC969FE0-8814-467D-81F6-EB09150B3AEB}" presName="parentText" presStyleLbl="node1" presStyleIdx="5" presStyleCnt="6">
        <dgm:presLayoutVars>
          <dgm:chMax val="0"/>
          <dgm:bulletEnabled val="1"/>
        </dgm:presLayoutVars>
      </dgm:prSet>
      <dgm:spPr/>
      <dgm:t>
        <a:bodyPr/>
        <a:lstStyle/>
        <a:p>
          <a:endParaRPr lang="en-US"/>
        </a:p>
      </dgm:t>
    </dgm:pt>
  </dgm:ptLst>
  <dgm:cxnLst>
    <dgm:cxn modelId="{8D9E0DE8-E7E3-4384-871D-25F2756FA67C}" type="presOf" srcId="{CFDF7710-10AF-4C91-9622-4711AD4D1147}" destId="{E6BB2906-000C-4376-8DBB-E58B06080F00}" srcOrd="0" destOrd="0" presId="urn:microsoft.com/office/officeart/2005/8/layout/vList2"/>
    <dgm:cxn modelId="{1ACE0B53-6353-4E78-A461-5D3B2B67B58D}" srcId="{703D4D02-5513-427D-B6E9-B2E187EE0C3A}" destId="{0C9575CA-82B9-4D10-93DC-695D63A8D75B}" srcOrd="4" destOrd="0" parTransId="{F0A3F907-1F08-48AC-BADD-573900DB9864}" sibTransId="{B2CD6D61-B357-4A80-A3D0-0BCAE6E0AB2B}"/>
    <dgm:cxn modelId="{71874190-FD1B-4695-81D0-9E697D368BF5}" type="presOf" srcId="{703D4D02-5513-427D-B6E9-B2E187EE0C3A}" destId="{CC8763B3-4621-4666-B669-3C5BA2A30DBE}" srcOrd="0" destOrd="0" presId="urn:microsoft.com/office/officeart/2005/8/layout/vList2"/>
    <dgm:cxn modelId="{BD4E91CE-AD8D-43FE-BE7F-4B7A50903738}" type="presOf" srcId="{EC969FE0-8814-467D-81F6-EB09150B3AEB}" destId="{264888B0-5320-406E-B995-055D8E82DA48}"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67D23353-0AD9-4FB6-A01B-4BDE764AAC7C}" type="presOf" srcId="{B784F38A-2CBF-4477-869E-CC822A9ECE1A}" destId="{8459D55B-5800-472A-BFA7-A7186D26AD4C}" srcOrd="0" destOrd="0" presId="urn:microsoft.com/office/officeart/2005/8/layout/vList2"/>
    <dgm:cxn modelId="{3D8DB0DF-DDF9-4E21-8EE6-F06073592188}" srcId="{703D4D02-5513-427D-B6E9-B2E187EE0C3A}" destId="{EC969FE0-8814-467D-81F6-EB09150B3AEB}" srcOrd="5" destOrd="0" parTransId="{DD168497-FC48-47AF-BC60-9BA92CA760F7}" sibTransId="{D6B6F74A-E139-4800-B89A-298FFE6A437D}"/>
    <dgm:cxn modelId="{D727A748-AE0A-470F-96A6-E1AD15D690EB}" type="presOf" srcId="{C3F47E38-73FB-465A-A3BB-80A263C6146E}" destId="{ACCC2B7D-D531-43B7-BAB8-3C45A83A90E2}" srcOrd="0" destOrd="0" presId="urn:microsoft.com/office/officeart/2005/8/layout/vList2"/>
    <dgm:cxn modelId="{BE75D03D-4226-49D9-8BF4-E42D8BB2B982}" type="presOf" srcId="{0C9575CA-82B9-4D10-93DC-695D63A8D75B}" destId="{5A27D5CD-1F7D-4E95-952C-12AFBF2C12D0}"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51B58F8D-DF14-4DD8-B43E-8F88B5A53BE5}" type="presOf" srcId="{F645A397-1BC7-4CAC-A2A4-85788D2F932B}" destId="{739E1F90-ADFE-4E9B-A0BF-7744BF9E729D}"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50CAF091-7E08-4AF6-AFBA-9DE9BA315F97}" type="presParOf" srcId="{CC8763B3-4621-4666-B669-3C5BA2A30DBE}" destId="{8459D55B-5800-472A-BFA7-A7186D26AD4C}" srcOrd="0" destOrd="0" presId="urn:microsoft.com/office/officeart/2005/8/layout/vList2"/>
    <dgm:cxn modelId="{5CC21A6A-9ADD-4CF4-A62A-F69E1B6C8517}" type="presParOf" srcId="{CC8763B3-4621-4666-B669-3C5BA2A30DBE}" destId="{22F28D2E-7EC1-484C-A6C6-64A29DE0597D}" srcOrd="1" destOrd="0" presId="urn:microsoft.com/office/officeart/2005/8/layout/vList2"/>
    <dgm:cxn modelId="{B26051E8-186B-4C3B-B7B9-2A0583225FAB}" type="presParOf" srcId="{CC8763B3-4621-4666-B669-3C5BA2A30DBE}" destId="{E6BB2906-000C-4376-8DBB-E58B06080F00}" srcOrd="2" destOrd="0" presId="urn:microsoft.com/office/officeart/2005/8/layout/vList2"/>
    <dgm:cxn modelId="{C4F6120A-31BE-4320-AD48-8B68D4A6814A}" type="presParOf" srcId="{CC8763B3-4621-4666-B669-3C5BA2A30DBE}" destId="{D23E205B-6B6F-4860-95EA-416FB3E1BC6B}" srcOrd="3" destOrd="0" presId="urn:microsoft.com/office/officeart/2005/8/layout/vList2"/>
    <dgm:cxn modelId="{E97688B0-1370-4192-B875-7FD5D17261B2}" type="presParOf" srcId="{CC8763B3-4621-4666-B669-3C5BA2A30DBE}" destId="{739E1F90-ADFE-4E9B-A0BF-7744BF9E729D}" srcOrd="4" destOrd="0" presId="urn:microsoft.com/office/officeart/2005/8/layout/vList2"/>
    <dgm:cxn modelId="{335C0EA2-B6A3-4569-A7DE-5B4401026F1E}" type="presParOf" srcId="{CC8763B3-4621-4666-B669-3C5BA2A30DBE}" destId="{DACC1BFB-F1C3-4947-A40B-43627C74668F}" srcOrd="5" destOrd="0" presId="urn:microsoft.com/office/officeart/2005/8/layout/vList2"/>
    <dgm:cxn modelId="{DFD5B7B3-6669-4C7A-930D-1285BC5A3832}" type="presParOf" srcId="{CC8763B3-4621-4666-B669-3C5BA2A30DBE}" destId="{ACCC2B7D-D531-43B7-BAB8-3C45A83A90E2}" srcOrd="6" destOrd="0" presId="urn:microsoft.com/office/officeart/2005/8/layout/vList2"/>
    <dgm:cxn modelId="{52F211E7-F1E3-45B8-AC44-7ED306EE073F}" type="presParOf" srcId="{CC8763B3-4621-4666-B669-3C5BA2A30DBE}" destId="{D3187A60-42CC-4AFB-A846-EC39A2E85133}" srcOrd="7" destOrd="0" presId="urn:microsoft.com/office/officeart/2005/8/layout/vList2"/>
    <dgm:cxn modelId="{160B456F-E5E4-411C-B3BC-64CE1D0D5FAF}" type="presParOf" srcId="{CC8763B3-4621-4666-B669-3C5BA2A30DBE}" destId="{5A27D5CD-1F7D-4E95-952C-12AFBF2C12D0}" srcOrd="8" destOrd="0" presId="urn:microsoft.com/office/officeart/2005/8/layout/vList2"/>
    <dgm:cxn modelId="{B12A9E0F-F7AA-4A16-A053-0E4497AAAC24}" type="presParOf" srcId="{CC8763B3-4621-4666-B669-3C5BA2A30DBE}" destId="{1AA32316-90A1-40EF-BEED-3770BBD0FD1A}" srcOrd="9" destOrd="0" presId="urn:microsoft.com/office/officeart/2005/8/layout/vList2"/>
    <dgm:cxn modelId="{688D4559-BB49-4CD7-9E08-BB8C9123A651}" type="presParOf" srcId="{CC8763B3-4621-4666-B669-3C5BA2A30DBE}" destId="{264888B0-5320-406E-B995-055D8E82DA48}"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CA6DCC4C-9C3A-4B1C-AA5C-531AC725BE2D}">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Model</a:t>
          </a:r>
          <a:endParaRPr lang="en-MY" sz="2700" kern="1200" dirty="0">
            <a:solidFill>
              <a:schemeClr val="tx1"/>
            </a:solidFill>
            <a:latin typeface="Arial"/>
            <a:ea typeface="+mn-ea"/>
            <a:cs typeface="+mn-cs"/>
          </a:endParaRPr>
        </a:p>
      </dgm:t>
    </dgm:pt>
    <dgm:pt modelId="{3BA588F5-627B-48CA-A8B1-97542EF25497}" type="parTrans" cxnId="{4FBBBB3F-3B17-466C-A81E-535F4E65AF7C}">
      <dgm:prSet/>
      <dgm:spPr/>
    </dgm:pt>
    <dgm:pt modelId="{448BC339-8420-484C-9B25-AE2B5C4A690F}" type="sibTrans" cxnId="{4FBBBB3F-3B17-466C-A81E-535F4E65AF7C}">
      <dgm:prSet/>
      <dgm:spPr/>
    </dgm:pt>
    <dgm:pt modelId="{4C18AC56-D1C4-48A5-BCA1-D99A430AFC0C}">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Role of HR</a:t>
          </a:r>
          <a:endParaRPr lang="en-MY" sz="2700" kern="1200" dirty="0">
            <a:solidFill>
              <a:schemeClr val="tx1"/>
            </a:solidFill>
            <a:latin typeface="Arial"/>
            <a:ea typeface="+mn-ea"/>
            <a:cs typeface="+mn-cs"/>
          </a:endParaRPr>
        </a:p>
      </dgm:t>
    </dgm:pt>
    <dgm:pt modelId="{F66E83B4-9423-47E5-BD3B-7A1FF9B15F21}" type="parTrans" cxnId="{384D879F-11A5-49A6-A98B-BCB39C54586F}">
      <dgm:prSet/>
      <dgm:spPr/>
    </dgm:pt>
    <dgm:pt modelId="{20661FDD-2FD3-4255-B248-A51E17CD23DD}" type="sibTrans" cxnId="{384D879F-11A5-49A6-A98B-BCB39C54586F}">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6"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6">
        <dgm:presLayoutVars>
          <dgm:chMax val="0"/>
          <dgm:bulletEnabled val="1"/>
        </dgm:presLayoutVars>
      </dgm:prSet>
      <dgm:spPr>
        <a:xfrm>
          <a:off x="0" y="1928420"/>
          <a:ext cx="6984776" cy="8236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6" custLinFactNeighborY="16972">
        <dgm:presLayoutVars>
          <dgm:chMax val="0"/>
          <dgm:bulletEnabled val="1"/>
        </dgm:presLayoutVars>
      </dgm:prSet>
      <dgm:spPr>
        <a:xfrm>
          <a:off x="0" y="2900326"/>
          <a:ext cx="6984776" cy="8236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6">
        <dgm:presLayoutVars>
          <dgm:chMax val="0"/>
          <dgm:bulletEnabled val="1"/>
        </dgm:presLayoutVars>
      </dgm:prSet>
      <dgm:spPr>
        <a:xfrm>
          <a:off x="0" y="3829220"/>
          <a:ext cx="6984776" cy="823680"/>
        </a:xfrm>
        <a:prstGeom prst="roundRect">
          <a:avLst/>
        </a:prstGeom>
      </dgm:spPr>
      <dgm:t>
        <a:bodyPr/>
        <a:lstStyle/>
        <a:p>
          <a:endParaRPr lang="en-US"/>
        </a:p>
      </dgm:t>
    </dgm:pt>
    <dgm:pt modelId="{C9559BE9-5731-44FA-84E8-C925E0405BC6}" type="pres">
      <dgm:prSet presAssocID="{12AF2AE0-44CE-4A8D-8B99-DDD2BAACD548}" presName="spacer" presStyleCnt="0"/>
      <dgm:spPr/>
    </dgm:pt>
    <dgm:pt modelId="{23F5E5B0-A204-49EF-95A5-97143CD34757}" type="pres">
      <dgm:prSet presAssocID="{CA6DCC4C-9C3A-4B1C-AA5C-531AC725BE2D}" presName="parentText" presStyleLbl="node1" presStyleIdx="4" presStyleCnt="6">
        <dgm:presLayoutVars>
          <dgm:chMax val="0"/>
          <dgm:bulletEnabled val="1"/>
        </dgm:presLayoutVars>
      </dgm:prSet>
      <dgm:spPr/>
      <dgm:t>
        <a:bodyPr/>
        <a:lstStyle/>
        <a:p>
          <a:endParaRPr lang="en-US"/>
        </a:p>
      </dgm:t>
    </dgm:pt>
    <dgm:pt modelId="{B1B4F0C2-DC62-4D22-9474-32F619D6D53E}" type="pres">
      <dgm:prSet presAssocID="{448BC339-8420-484C-9B25-AE2B5C4A690F}" presName="spacer" presStyleCnt="0"/>
      <dgm:spPr/>
    </dgm:pt>
    <dgm:pt modelId="{12A5FBB5-05FC-4466-AC08-0AD6C4A273B6}" type="pres">
      <dgm:prSet presAssocID="{4C18AC56-D1C4-48A5-BCA1-D99A430AFC0C}" presName="parentText" presStyleLbl="node1" presStyleIdx="5" presStyleCnt="6">
        <dgm:presLayoutVars>
          <dgm:chMax val="0"/>
          <dgm:bulletEnabled val="1"/>
        </dgm:presLayoutVars>
      </dgm:prSet>
      <dgm:spPr/>
      <dgm:t>
        <a:bodyPr/>
        <a:lstStyle/>
        <a:p>
          <a:endParaRPr lang="en-US"/>
        </a:p>
      </dgm:t>
    </dgm:pt>
  </dgm:ptLst>
  <dgm:cxnLst>
    <dgm:cxn modelId="{53D8FA21-1D85-4E73-873F-916691F4981E}" type="presOf" srcId="{F645A397-1BC7-4CAC-A2A4-85788D2F932B}" destId="{739E1F90-ADFE-4E9B-A0BF-7744BF9E729D}" srcOrd="0" destOrd="0" presId="urn:microsoft.com/office/officeart/2005/8/layout/vList2"/>
    <dgm:cxn modelId="{4FBBBB3F-3B17-466C-A81E-535F4E65AF7C}" srcId="{703D4D02-5513-427D-B6E9-B2E187EE0C3A}" destId="{CA6DCC4C-9C3A-4B1C-AA5C-531AC725BE2D}" srcOrd="4" destOrd="0" parTransId="{3BA588F5-627B-48CA-A8B1-97542EF25497}" sibTransId="{448BC339-8420-484C-9B25-AE2B5C4A690F}"/>
    <dgm:cxn modelId="{84995C79-6CEB-485F-8FDB-99D719C066D1}" type="presOf" srcId="{B784F38A-2CBF-4477-869E-CC822A9ECE1A}" destId="{8459D55B-5800-472A-BFA7-A7186D26AD4C}" srcOrd="0" destOrd="0" presId="urn:microsoft.com/office/officeart/2005/8/layout/vList2"/>
    <dgm:cxn modelId="{5D2834AD-576F-4F40-9678-939B5166BEBE}" type="presOf" srcId="{CFDF7710-10AF-4C91-9622-4711AD4D1147}" destId="{E6BB2906-000C-4376-8DBB-E58B06080F00}" srcOrd="0" destOrd="0" presId="urn:microsoft.com/office/officeart/2005/8/layout/vList2"/>
    <dgm:cxn modelId="{1DC562EE-F4C5-4435-A7C7-C20CDE8AC707}" type="presOf" srcId="{C3F47E38-73FB-465A-A3BB-80A263C6146E}" destId="{ACCC2B7D-D531-43B7-BAB8-3C45A83A90E2}" srcOrd="0" destOrd="0" presId="urn:microsoft.com/office/officeart/2005/8/layout/vList2"/>
    <dgm:cxn modelId="{F37038FA-83D4-422D-9DCA-C495A431AE71}" type="presOf" srcId="{703D4D02-5513-427D-B6E9-B2E187EE0C3A}" destId="{CC8763B3-4621-4666-B669-3C5BA2A30DBE}"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384D879F-11A5-49A6-A98B-BCB39C54586F}" srcId="{703D4D02-5513-427D-B6E9-B2E187EE0C3A}" destId="{4C18AC56-D1C4-48A5-BCA1-D99A430AFC0C}" srcOrd="5" destOrd="0" parTransId="{F66E83B4-9423-47E5-BD3B-7A1FF9B15F21}" sibTransId="{20661FDD-2FD3-4255-B248-A51E17CD23DD}"/>
    <dgm:cxn modelId="{FAA5B97E-9CDA-4211-AA15-4651C24D918A}" srcId="{703D4D02-5513-427D-B6E9-B2E187EE0C3A}" destId="{CFDF7710-10AF-4C91-9622-4711AD4D1147}" srcOrd="1" destOrd="0" parTransId="{8C8DC8DB-B127-4A9B-92C8-B0F025CF2412}" sibTransId="{474E5202-1020-4D3C-B140-98200CB188DD}"/>
    <dgm:cxn modelId="{E244E9D7-E1EB-44CC-A0D3-25C2C809E274}" type="presOf" srcId="{4C18AC56-D1C4-48A5-BCA1-D99A430AFC0C}" destId="{12A5FBB5-05FC-4466-AC08-0AD6C4A273B6}"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9F825953-8001-40D6-A0AD-1CDA5AA58951}" type="presOf" srcId="{CA6DCC4C-9C3A-4B1C-AA5C-531AC725BE2D}" destId="{23F5E5B0-A204-49EF-95A5-97143CD34757}"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7F310907-6E31-48FB-BC7E-C6516C2370B6}" type="presParOf" srcId="{CC8763B3-4621-4666-B669-3C5BA2A30DBE}" destId="{8459D55B-5800-472A-BFA7-A7186D26AD4C}" srcOrd="0" destOrd="0" presId="urn:microsoft.com/office/officeart/2005/8/layout/vList2"/>
    <dgm:cxn modelId="{59BE0D90-192F-4CAF-AD48-6B448AA66FEC}" type="presParOf" srcId="{CC8763B3-4621-4666-B669-3C5BA2A30DBE}" destId="{22F28D2E-7EC1-484C-A6C6-64A29DE0597D}" srcOrd="1" destOrd="0" presId="urn:microsoft.com/office/officeart/2005/8/layout/vList2"/>
    <dgm:cxn modelId="{63E5E225-6BEF-4FE4-8A2A-0128D1D3B9AF}" type="presParOf" srcId="{CC8763B3-4621-4666-B669-3C5BA2A30DBE}" destId="{E6BB2906-000C-4376-8DBB-E58B06080F00}" srcOrd="2" destOrd="0" presId="urn:microsoft.com/office/officeart/2005/8/layout/vList2"/>
    <dgm:cxn modelId="{D94DEC89-B2AC-4E32-9AF0-D089858F1398}" type="presParOf" srcId="{CC8763B3-4621-4666-B669-3C5BA2A30DBE}" destId="{D23E205B-6B6F-4860-95EA-416FB3E1BC6B}" srcOrd="3" destOrd="0" presId="urn:microsoft.com/office/officeart/2005/8/layout/vList2"/>
    <dgm:cxn modelId="{1DF196AA-2C4E-4AD1-8FD9-71E9C5C92B4E}" type="presParOf" srcId="{CC8763B3-4621-4666-B669-3C5BA2A30DBE}" destId="{739E1F90-ADFE-4E9B-A0BF-7744BF9E729D}" srcOrd="4" destOrd="0" presId="urn:microsoft.com/office/officeart/2005/8/layout/vList2"/>
    <dgm:cxn modelId="{2F547147-35F4-4031-A422-4D777E07BC45}" type="presParOf" srcId="{CC8763B3-4621-4666-B669-3C5BA2A30DBE}" destId="{DACC1BFB-F1C3-4947-A40B-43627C74668F}" srcOrd="5" destOrd="0" presId="urn:microsoft.com/office/officeart/2005/8/layout/vList2"/>
    <dgm:cxn modelId="{E5C8C87E-7147-41FF-ABDE-CB6F9308AD77}" type="presParOf" srcId="{CC8763B3-4621-4666-B669-3C5BA2A30DBE}" destId="{ACCC2B7D-D531-43B7-BAB8-3C45A83A90E2}" srcOrd="6" destOrd="0" presId="urn:microsoft.com/office/officeart/2005/8/layout/vList2"/>
    <dgm:cxn modelId="{67DB53EE-6FDD-4C92-A7C5-2E3349492256}" type="presParOf" srcId="{CC8763B3-4621-4666-B669-3C5BA2A30DBE}" destId="{C9559BE9-5731-44FA-84E8-C925E0405BC6}" srcOrd="7" destOrd="0" presId="urn:microsoft.com/office/officeart/2005/8/layout/vList2"/>
    <dgm:cxn modelId="{CB0C5350-5541-4330-B0FF-C24BE27B9946}" type="presParOf" srcId="{CC8763B3-4621-4666-B669-3C5BA2A30DBE}" destId="{23F5E5B0-A204-49EF-95A5-97143CD34757}" srcOrd="8" destOrd="0" presId="urn:microsoft.com/office/officeart/2005/8/layout/vList2"/>
    <dgm:cxn modelId="{01B1C032-9311-4F40-8A58-EE470157DF64}" type="presParOf" srcId="{CC8763B3-4621-4666-B669-3C5BA2A30DBE}" destId="{B1B4F0C2-DC62-4D22-9474-32F619D6D53E}" srcOrd="9" destOrd="0" presId="urn:microsoft.com/office/officeart/2005/8/layout/vList2"/>
    <dgm:cxn modelId="{EC0539A3-062B-4B54-BFDF-D96312C7BA81}" type="presParOf" srcId="{CC8763B3-4621-4666-B669-3C5BA2A30DBE}" destId="{12A5FBB5-05FC-4466-AC08-0AD6C4A273B6}" srcOrd="10"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6019800" y="5715000"/>
            <a:ext cx="2819400" cy="559911"/>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858000" y="6248400"/>
            <a:ext cx="1886095" cy="374564"/>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a:t>
            </a:r>
            <a:r>
              <a:rPr lang="en-MY"/>
              <a:t>RESOURCE- </a:t>
            </a:r>
            <a:r>
              <a:rPr lang="en-MY" smtClean="0"/>
              <a:t>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35764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 xmlns:p14="http://schemas.microsoft.com/office/powerpoint/2010/main" val="31318704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562C44-86DE-40B0-B58D-3854864A3632}"/>
              </a:ext>
            </a:extLst>
          </p:cNvPr>
          <p:cNvSpPr>
            <a:spLocks noGrp="1"/>
          </p:cNvSpPr>
          <p:nvPr>
            <p:ph type="title"/>
          </p:nvPr>
        </p:nvSpPr>
        <p:spPr>
          <a:xfrm>
            <a:off x="1143000" y="457200"/>
            <a:ext cx="7200900" cy="503239"/>
          </a:xfrm>
        </p:spPr>
        <p:txBody>
          <a:bodyPr/>
          <a:lstStyle/>
          <a:p>
            <a:pPr algn="ctr"/>
            <a:r>
              <a:rPr lang="en-MY" dirty="0"/>
              <a:t>Organisational Structure</a:t>
            </a:r>
          </a:p>
        </p:txBody>
      </p:sp>
      <p:pic>
        <p:nvPicPr>
          <p:cNvPr id="5" name="Picture 4">
            <a:extLst>
              <a:ext uri="{FF2B5EF4-FFF2-40B4-BE49-F238E27FC236}">
                <a16:creationId xmlns="" xmlns:a16="http://schemas.microsoft.com/office/drawing/2014/main" id="{5E2D72CD-BCE5-4137-8182-F9F6DC522271}"/>
              </a:ext>
            </a:extLst>
          </p:cNvPr>
          <p:cNvPicPr>
            <a:picLocks noChangeAspect="1"/>
          </p:cNvPicPr>
          <p:nvPr/>
        </p:nvPicPr>
        <p:blipFill>
          <a:blip r:embed="rId2"/>
          <a:stretch>
            <a:fillRect/>
          </a:stretch>
        </p:blipFill>
        <p:spPr>
          <a:xfrm>
            <a:off x="990600" y="1371600"/>
            <a:ext cx="6925224" cy="4608512"/>
          </a:xfrm>
          <a:prstGeom prst="rect">
            <a:avLst/>
          </a:prstGeom>
        </p:spPr>
      </p:pic>
    </p:spTree>
    <p:extLst>
      <p:ext uri="{BB962C8B-B14F-4D97-AF65-F5344CB8AC3E}">
        <p14:creationId xmlns="" xmlns:p14="http://schemas.microsoft.com/office/powerpoint/2010/main" val="3641882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 xmlns:p14="http://schemas.microsoft.com/office/powerpoint/2010/main" val="203303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 xmlns:p14="http://schemas.microsoft.com/office/powerpoint/2010/main" val="207665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 xmlns:p14="http://schemas.microsoft.com/office/powerpoint/2010/main" val="890964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 xmlns:p14="http://schemas.microsoft.com/office/powerpoint/2010/main" val="8448959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 xmlns:p14="http://schemas.microsoft.com/office/powerpoint/2010/main" val="40855061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 xmlns:p14="http://schemas.microsoft.com/office/powerpoint/2010/main" val="2296817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 xmlns:p14="http://schemas.microsoft.com/office/powerpoint/2010/main" val="2927660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 xmlns:p14="http://schemas.microsoft.com/office/powerpoint/2010/main" val="1660061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 xmlns:p14="http://schemas.microsoft.com/office/powerpoint/2010/main" val="3768914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1074948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98245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 xmlns:p14="http://schemas.microsoft.com/office/powerpoint/2010/main" val="367941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 xmlns:p14="http://schemas.microsoft.com/office/powerpoint/2010/main" val="2838942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 xmlns:p14="http://schemas.microsoft.com/office/powerpoint/2010/main" val="33069965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 xmlns:p14="http://schemas.microsoft.com/office/powerpoint/2010/main" val="3921809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 xmlns:p14="http://schemas.microsoft.com/office/powerpoint/2010/main" val="19651230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035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 xmlns:p14="http://schemas.microsoft.com/office/powerpoint/2010/main" val="247226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 xmlns:p14="http://schemas.microsoft.com/office/powerpoint/2010/main" val="3697528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 xmlns:p14="http://schemas.microsoft.com/office/powerpoint/2010/main" val="1051619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 xmlns:p14="http://schemas.microsoft.com/office/powerpoint/2010/main" val="36672256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 xmlns:p14="http://schemas.microsoft.com/office/powerpoint/2010/main" val="1163498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 xmlns:p14="http://schemas.microsoft.com/office/powerpoint/2010/main" val="3108566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 xmlns:p14="http://schemas.microsoft.com/office/powerpoint/2010/main" val="37089127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 xmlns:p14="http://schemas.microsoft.com/office/powerpoint/2010/main" val="23864606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 xmlns:p14="http://schemas.microsoft.com/office/powerpoint/2010/main" val="2784613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9EE33-6002-434E-9485-311540A64A18}"/>
              </a:ext>
            </a:extLst>
          </p:cNvPr>
          <p:cNvSpPr>
            <a:spLocks noGrp="1"/>
          </p:cNvSpPr>
          <p:nvPr>
            <p:ph type="title"/>
          </p:nvPr>
        </p:nvSpPr>
        <p:spPr>
          <a:xfrm>
            <a:off x="971550" y="332656"/>
            <a:ext cx="7200900" cy="665511"/>
          </a:xfrm>
        </p:spPr>
        <p:txBody>
          <a:bodyPr>
            <a:normAutofit/>
          </a:bodyPr>
          <a:lstStyle/>
          <a:p>
            <a:r>
              <a:rPr lang="en-MY" sz="2800" dirty="0"/>
              <a:t>Workforce Scorecard</a:t>
            </a:r>
          </a:p>
        </p:txBody>
      </p:sp>
      <p:sp>
        <p:nvSpPr>
          <p:cNvPr id="3" name="Content Placeholder 2">
            <a:extLst>
              <a:ext uri="{FF2B5EF4-FFF2-40B4-BE49-F238E27FC236}">
                <a16:creationId xmlns:a16="http://schemas.microsoft.com/office/drawing/2014/main" xmlns="" id="{A29EE42A-CDDE-4D68-B582-3A55EBA00FAC}"/>
              </a:ext>
            </a:extLst>
          </p:cNvPr>
          <p:cNvSpPr>
            <a:spLocks noGrp="1"/>
          </p:cNvSpPr>
          <p:nvPr>
            <p:ph idx="1"/>
          </p:nvPr>
        </p:nvSpPr>
        <p:spPr>
          <a:xfrm>
            <a:off x="571500" y="1163637"/>
            <a:ext cx="8001000" cy="4530725"/>
          </a:xfrm>
        </p:spPr>
        <p:txBody>
          <a:bodyPr/>
          <a:lstStyle/>
          <a:p>
            <a:r>
              <a:rPr lang="en-MY" sz="2400" dirty="0"/>
              <a:t>The Balanced Scorecard focuses on the strategy and metrics of the business, Mark A. </a:t>
            </a:r>
            <a:r>
              <a:rPr lang="en-MY" sz="2400" dirty="0" err="1"/>
              <a:t>Huselid</a:t>
            </a:r>
            <a:r>
              <a:rPr lang="en-MY" sz="2400" dirty="0"/>
              <a:t>, Brian E. Becker, and Richard W. Beatty developed the HR and Workforce Scorecard to provide framework specific to HR</a:t>
            </a:r>
          </a:p>
          <a:p>
            <a:endParaRPr lang="en-MY" sz="2400" dirty="0"/>
          </a:p>
          <a:p>
            <a:r>
              <a:rPr lang="en-MY" sz="2400" dirty="0"/>
              <a:t>The Workforce Scorecard offers a framework that identifies and measures the outcomes, </a:t>
            </a:r>
            <a:r>
              <a:rPr lang="en-MY" sz="2400" dirty="0" err="1"/>
              <a:t>behaviors</a:t>
            </a:r>
            <a:r>
              <a:rPr lang="en-MY" sz="2400"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xmlns="" val="314258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47725" y="256351"/>
            <a:ext cx="7200900" cy="809527"/>
          </a:xfrm>
        </p:spPr>
        <p:txBody>
          <a:bodyPr/>
          <a:lstStyle/>
          <a:p>
            <a:r>
              <a:rPr lang="en-MY" dirty="0"/>
              <a:t>HR Measures and BSC</a:t>
            </a:r>
          </a:p>
        </p:txBody>
      </p:sp>
      <p:pic>
        <p:nvPicPr>
          <p:cNvPr id="5" name="Picture 4">
            <a:extLst>
              <a:ext uri="{FF2B5EF4-FFF2-40B4-BE49-F238E27FC236}">
                <a16:creationId xmlns:a16="http://schemas.microsoft.com/office/drawing/2014/main" xmlns="" id="{F3C19FBC-91D3-49AE-91A3-949DC41B5124}"/>
              </a:ext>
            </a:extLst>
          </p:cNvPr>
          <p:cNvPicPr>
            <a:picLocks noChangeAspect="1"/>
          </p:cNvPicPr>
          <p:nvPr/>
        </p:nvPicPr>
        <p:blipFill>
          <a:blip r:embed="rId2"/>
          <a:stretch>
            <a:fillRect/>
          </a:stretch>
        </p:blipFill>
        <p:spPr>
          <a:xfrm>
            <a:off x="909637" y="1524000"/>
            <a:ext cx="7324725" cy="3810000"/>
          </a:xfrm>
          <a:prstGeom prst="rect">
            <a:avLst/>
          </a:prstGeom>
        </p:spPr>
      </p:pic>
    </p:spTree>
    <p:extLst>
      <p:ext uri="{BB962C8B-B14F-4D97-AF65-F5344CB8AC3E}">
        <p14:creationId xmlns:p14="http://schemas.microsoft.com/office/powerpoint/2010/main" xmlns="" val="2510272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xmlns=""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xmlns="" val="3530713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47C3A2-80F0-4B27-8FA6-28CEF5949185}"/>
              </a:ext>
            </a:extLst>
          </p:cNvPr>
          <p:cNvSpPr>
            <a:spLocks noGrp="1"/>
          </p:cNvSpPr>
          <p:nvPr>
            <p:ph type="title"/>
          </p:nvPr>
        </p:nvSpPr>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77B9D3CF-AF56-42B2-B284-78D8435CEEB5}"/>
              </a:ext>
            </a:extLst>
          </p:cNvPr>
          <p:cNvSpPr>
            <a:spLocks noGrp="1"/>
          </p:cNvSpPr>
          <p:nvPr>
            <p:ph idx="1"/>
          </p:nvPr>
        </p:nvSpPr>
        <p:spPr/>
        <p:txBody>
          <a:bodyPr>
            <a:normAutofit/>
          </a:bodyPr>
          <a:lstStyle/>
          <a:p>
            <a:pPr marL="0" indent="0">
              <a:buNone/>
            </a:pPr>
            <a:r>
              <a:rPr lang="en-MY" sz="2400"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xmlns="" val="11931210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B3950B-4F4F-4EF3-9F85-B60D5C695C09}"/>
              </a:ext>
            </a:extLst>
          </p:cNvPr>
          <p:cNvSpPr>
            <a:spLocks noGrp="1"/>
          </p:cNvSpPr>
          <p:nvPr>
            <p:ph type="title"/>
          </p:nvPr>
        </p:nvSpPr>
        <p:spPr>
          <a:xfrm>
            <a:off x="827584" y="260648"/>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0A0A8CC5-98E8-4141-BBFC-7E52B69CC545}"/>
              </a:ext>
            </a:extLst>
          </p:cNvPr>
          <p:cNvSpPr>
            <a:spLocks noGrp="1"/>
          </p:cNvSpPr>
          <p:nvPr>
            <p:ph idx="1"/>
          </p:nvPr>
        </p:nvSpPr>
        <p:spPr>
          <a:xfrm>
            <a:off x="504664" y="1163637"/>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xmlns="" val="7932189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52987-5CB4-43E6-B0A8-921414519D28}"/>
              </a:ext>
            </a:extLst>
          </p:cNvPr>
          <p:cNvSpPr>
            <a:spLocks noGrp="1"/>
          </p:cNvSpPr>
          <p:nvPr>
            <p:ph type="title"/>
          </p:nvPr>
        </p:nvSpPr>
        <p:spPr>
          <a:xfrm>
            <a:off x="971550" y="401723"/>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DC8B33D0-2DFE-4EAD-B943-346AEBCA000C}"/>
              </a:ext>
            </a:extLst>
          </p:cNvPr>
          <p:cNvSpPr>
            <a:spLocks noGrp="1"/>
          </p:cNvSpPr>
          <p:nvPr>
            <p:ph idx="1"/>
          </p:nvPr>
        </p:nvSpPr>
        <p:spPr>
          <a:xfrm>
            <a:off x="685800" y="1628800"/>
            <a:ext cx="8001000" cy="4530725"/>
          </a:xfrm>
        </p:spPr>
        <p:txBody>
          <a:bodyPr/>
          <a:lstStyle/>
          <a:p>
            <a:r>
              <a:rPr lang="en-MY" sz="2400" dirty="0"/>
              <a:t>% of the workforce that understand the firm’s business model and underlying commercial strategy</a:t>
            </a:r>
          </a:p>
          <a:p>
            <a:r>
              <a:rPr lang="en-MY" sz="2400" dirty="0"/>
              <a:t>% of the workforce that have demonstrated their commitment to the firm’s strategy</a:t>
            </a:r>
          </a:p>
          <a:p>
            <a:r>
              <a:rPr lang="en-MY" sz="2400" dirty="0"/>
              <a:t>% of the workforce that currently have the skills required to execute the strategy</a:t>
            </a:r>
          </a:p>
          <a:p>
            <a:r>
              <a:rPr lang="en-MY" sz="2400" dirty="0"/>
              <a:t>% of the workforce currently undergoing training in order to gain the requisite skill sets</a:t>
            </a:r>
          </a:p>
          <a:p>
            <a:r>
              <a:rPr lang="en-MY" sz="2400" dirty="0"/>
              <a:t>% of the workforce that feels the firm’s culture supports strategy execution</a:t>
            </a:r>
          </a:p>
          <a:p>
            <a:endParaRPr lang="en-MY" dirty="0"/>
          </a:p>
        </p:txBody>
      </p:sp>
    </p:spTree>
    <p:extLst>
      <p:ext uri="{BB962C8B-B14F-4D97-AF65-F5344CB8AC3E}">
        <p14:creationId xmlns:p14="http://schemas.microsoft.com/office/powerpoint/2010/main" xmlns="" val="7663956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0C55D2-87FB-4C1F-8784-C4030104FE1B}"/>
              </a:ext>
            </a:extLst>
          </p:cNvPr>
          <p:cNvSpPr>
            <a:spLocks noGrp="1"/>
          </p:cNvSpPr>
          <p:nvPr>
            <p:ph type="title"/>
          </p:nvPr>
        </p:nvSpPr>
        <p:spPr>
          <a:xfrm>
            <a:off x="971550" y="188640"/>
            <a:ext cx="7200900" cy="579440"/>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DD0B3751-726C-4A6D-8184-FFC01C7C0D30}"/>
              </a:ext>
            </a:extLst>
          </p:cNvPr>
          <p:cNvSpPr>
            <a:spLocks noGrp="1"/>
          </p:cNvSpPr>
          <p:nvPr>
            <p:ph idx="1"/>
          </p:nvPr>
        </p:nvSpPr>
        <p:spPr>
          <a:xfrm>
            <a:off x="827584" y="1268760"/>
            <a:ext cx="7200900" cy="3809999"/>
          </a:xfrm>
        </p:spPr>
        <p:txBody>
          <a:bodyPr>
            <a:normAutofit/>
          </a:bodyPr>
          <a:lstStyle/>
          <a:p>
            <a:pPr marL="0" indent="0">
              <a:buNone/>
            </a:pPr>
            <a:r>
              <a:rPr lang="en-MY" sz="2400"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xmlns="" val="38967438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2DC1B-E6E4-48B7-B6C6-43C30628B9FD}"/>
              </a:ext>
            </a:extLst>
          </p:cNvPr>
          <p:cNvSpPr>
            <a:spLocks noGrp="1"/>
          </p:cNvSpPr>
          <p:nvPr>
            <p:ph type="title"/>
          </p:nvPr>
        </p:nvSpPr>
        <p:spPr>
          <a:xfrm>
            <a:off x="899592" y="476672"/>
            <a:ext cx="7200900" cy="737519"/>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0244D322-5C15-4917-92D4-61BE40550C9D}"/>
              </a:ext>
            </a:extLst>
          </p:cNvPr>
          <p:cNvSpPr>
            <a:spLocks noGrp="1"/>
          </p:cNvSpPr>
          <p:nvPr>
            <p:ph idx="1"/>
          </p:nvPr>
        </p:nvSpPr>
        <p:spPr>
          <a:xfrm>
            <a:off x="876930" y="1524000"/>
            <a:ext cx="7200900" cy="3809999"/>
          </a:xfrm>
        </p:spPr>
        <p:txBody>
          <a:bodyPr>
            <a:normAutofit lnSpcReduction="10000"/>
          </a:bodyPr>
          <a:lstStyle/>
          <a:p>
            <a:r>
              <a:rPr lang="en-MY" sz="2400" dirty="0"/>
              <a:t>Total % of workforce who are recognized as “A” players</a:t>
            </a:r>
          </a:p>
          <a:p>
            <a:r>
              <a:rPr lang="en-MY" sz="2400" dirty="0"/>
              <a:t>% of workforce who are currently “B” players with the potential to grow and evolve into “A” players</a:t>
            </a:r>
          </a:p>
          <a:p>
            <a:r>
              <a:rPr lang="en-MY" sz="2400" dirty="0"/>
              <a:t>Average % of total remuneration packages which are performance based for “A” players.</a:t>
            </a:r>
          </a:p>
          <a:p>
            <a:r>
              <a:rPr lang="en-MY" sz="2400" dirty="0"/>
              <a:t>% of “A” players who have the opportunity to earn share options</a:t>
            </a:r>
          </a:p>
          <a:p>
            <a:r>
              <a:rPr lang="en-MY" sz="2400" dirty="0"/>
              <a:t>% of “A” players who earned their bonuses in the last financial year</a:t>
            </a:r>
          </a:p>
        </p:txBody>
      </p:sp>
    </p:spTree>
    <p:extLst>
      <p:ext uri="{BB962C8B-B14F-4D97-AF65-F5344CB8AC3E}">
        <p14:creationId xmlns:p14="http://schemas.microsoft.com/office/powerpoint/2010/main" xmlns="" val="4292998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4244C3-7FD8-48FA-8171-45E9A0C169FE}"/>
              </a:ext>
            </a:extLst>
          </p:cNvPr>
          <p:cNvSpPr>
            <a:spLocks noGrp="1"/>
          </p:cNvSpPr>
          <p:nvPr>
            <p:ph type="title"/>
          </p:nvPr>
        </p:nvSpPr>
        <p:spPr>
          <a:xfrm>
            <a:off x="971550" y="836712"/>
            <a:ext cx="7200900" cy="809527"/>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5F89E80F-125C-4F05-B0C3-4AFFBEDDA91C}"/>
              </a:ext>
            </a:extLst>
          </p:cNvPr>
          <p:cNvSpPr>
            <a:spLocks noGrp="1"/>
          </p:cNvSpPr>
          <p:nvPr>
            <p:ph idx="1"/>
          </p:nvPr>
        </p:nvSpPr>
        <p:spPr/>
        <p:txBody>
          <a:bodyPr>
            <a:normAutofit lnSpcReduction="10000"/>
          </a:bodyPr>
          <a:lstStyle/>
          <a:p>
            <a:r>
              <a:rPr lang="en-MY" sz="2400" dirty="0"/>
              <a:t>% of the overall training and development budget spent on “A” players.</a:t>
            </a:r>
          </a:p>
          <a:p>
            <a:r>
              <a:rPr lang="en-MY" sz="2400" dirty="0"/>
              <a:t>Average ranking for executives on the standardized skills and proficiency test</a:t>
            </a:r>
          </a:p>
          <a:p>
            <a:r>
              <a:rPr lang="en-MY" sz="2400" dirty="0"/>
              <a:t>Determination of how many qualified people would be eligible to fill any executive openings which arise</a:t>
            </a:r>
          </a:p>
          <a:p>
            <a:r>
              <a:rPr lang="en-MY" sz="2400" dirty="0"/>
              <a:t>% of exit rate for “A”, “B” and “C” players.</a:t>
            </a:r>
          </a:p>
          <a:p>
            <a:r>
              <a:rPr lang="en-MY" sz="2400" dirty="0"/>
              <a:t>Extent to which people have the opportunity to be exposed to assignments that will enhance skills</a:t>
            </a:r>
          </a:p>
        </p:txBody>
      </p:sp>
    </p:spTree>
    <p:extLst>
      <p:ext uri="{BB962C8B-B14F-4D97-AF65-F5344CB8AC3E}">
        <p14:creationId xmlns:p14="http://schemas.microsoft.com/office/powerpoint/2010/main" xmlns="" val="3232431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3AC23-AECE-422C-AA02-74358440F8A1}"/>
              </a:ext>
            </a:extLst>
          </p:cNvPr>
          <p:cNvSpPr>
            <a:spLocks noGrp="1"/>
          </p:cNvSpPr>
          <p:nvPr>
            <p:ph type="title"/>
          </p:nvPr>
        </p:nvSpPr>
        <p:spPr>
          <a:xfrm>
            <a:off x="971550" y="365719"/>
            <a:ext cx="7200900" cy="665511"/>
          </a:xfrm>
        </p:spPr>
        <p:txBody>
          <a:bodyPr>
            <a:noAutofit/>
          </a:bodyPr>
          <a:lstStyle/>
          <a:p>
            <a:r>
              <a:rPr lang="en-MY" sz="2800" dirty="0"/>
              <a:t>3. Leadership and Workforce </a:t>
            </a:r>
            <a:r>
              <a:rPr lang="en-MY" sz="2800" dirty="0" err="1"/>
              <a:t>Behaviors</a:t>
            </a:r>
            <a:endParaRPr lang="en-MY" sz="2800" dirty="0"/>
          </a:p>
        </p:txBody>
      </p:sp>
      <p:sp>
        <p:nvSpPr>
          <p:cNvPr id="3" name="Content Placeholder 2">
            <a:extLst>
              <a:ext uri="{FF2B5EF4-FFF2-40B4-BE49-F238E27FC236}">
                <a16:creationId xmlns:a16="http://schemas.microsoft.com/office/drawing/2014/main" xmlns="" id="{F1E813E4-C890-4D89-AE4A-A5A0E8882460}"/>
              </a:ext>
            </a:extLst>
          </p:cNvPr>
          <p:cNvSpPr>
            <a:spLocks noGrp="1"/>
          </p:cNvSpPr>
          <p:nvPr>
            <p:ph idx="1"/>
          </p:nvPr>
        </p:nvSpPr>
        <p:spPr>
          <a:xfrm>
            <a:off x="571244" y="1628801"/>
            <a:ext cx="7961196" cy="4392488"/>
          </a:xfrm>
        </p:spPr>
        <p:txBody>
          <a:bodyPr>
            <a:normAutofit lnSpcReduction="10000"/>
          </a:bodyPr>
          <a:lstStyle/>
          <a:p>
            <a:pPr marL="0" indent="0">
              <a:buNone/>
            </a:pPr>
            <a:r>
              <a:rPr lang="en-MY" sz="2400" dirty="0"/>
              <a:t>Leadership and workforce </a:t>
            </a:r>
            <a:r>
              <a:rPr lang="en-MY" sz="2400" dirty="0" err="1"/>
              <a:t>behavior</a:t>
            </a:r>
            <a:r>
              <a:rPr lang="en-MY" sz="2400" dirty="0"/>
              <a:t> measures whether or not the workforce is behaving in a way which is consistent with achieving the key objectives. </a:t>
            </a:r>
          </a:p>
          <a:p>
            <a:pPr marL="0" indent="0">
              <a:buNone/>
            </a:pPr>
            <a:endParaRPr lang="en-MY" sz="2400" dirty="0"/>
          </a:p>
          <a:p>
            <a:r>
              <a:rPr lang="en-MY" sz="2400" dirty="0"/>
              <a:t>Are the leadership team and workforce consistently behaving in a way that will lead to achieving our key strategic objectives? Have we identified and nurtured “A” Players in “A” Positions?</a:t>
            </a:r>
          </a:p>
          <a:p>
            <a:r>
              <a:rPr lang="en-MY" sz="24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xmlns="" val="3630927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98BAC8-8A43-4010-B63B-659C7DE49222}"/>
              </a:ext>
            </a:extLst>
          </p:cNvPr>
          <p:cNvSpPr>
            <a:spLocks noGrp="1"/>
          </p:cNvSpPr>
          <p:nvPr>
            <p:ph type="title"/>
          </p:nvPr>
        </p:nvSpPr>
        <p:spPr>
          <a:xfrm>
            <a:off x="971550" y="337668"/>
            <a:ext cx="7200900" cy="737519"/>
          </a:xfrm>
        </p:spPr>
        <p:txBody>
          <a:bodyPr>
            <a:normAutofit/>
          </a:bodyPr>
          <a:lstStyle/>
          <a:p>
            <a:r>
              <a:rPr lang="en-MY" sz="2800" dirty="0"/>
              <a:t>3. Leadership and Workforce Behaviours</a:t>
            </a:r>
            <a:endParaRPr lang="en-MY" sz="1800" dirty="0"/>
          </a:p>
        </p:txBody>
      </p:sp>
      <p:sp>
        <p:nvSpPr>
          <p:cNvPr id="3" name="Content Placeholder 2">
            <a:extLst>
              <a:ext uri="{FF2B5EF4-FFF2-40B4-BE49-F238E27FC236}">
                <a16:creationId xmlns:a16="http://schemas.microsoft.com/office/drawing/2014/main" xmlns="" id="{366D640C-1DE5-4E29-9234-8CA9CE9C1CE7}"/>
              </a:ext>
            </a:extLst>
          </p:cNvPr>
          <p:cNvSpPr>
            <a:spLocks noGrp="1"/>
          </p:cNvSpPr>
          <p:nvPr>
            <p:ph idx="1"/>
          </p:nvPr>
        </p:nvSpPr>
        <p:spPr>
          <a:xfrm>
            <a:off x="969634" y="1524000"/>
            <a:ext cx="7200900" cy="3809999"/>
          </a:xfrm>
        </p:spPr>
        <p:txBody>
          <a:bodyPr>
            <a:normAutofit/>
          </a:bodyPr>
          <a:lstStyle/>
          <a:p>
            <a:r>
              <a:rPr lang="en-MY" sz="2400" dirty="0"/>
              <a:t>Average score on a consistently applied leadership survey</a:t>
            </a:r>
          </a:p>
          <a:p>
            <a:r>
              <a:rPr lang="en-MY" sz="2400" dirty="0"/>
              <a:t>% of executives who are actively engaged in knowledge sharing and training programs</a:t>
            </a:r>
          </a:p>
          <a:p>
            <a:r>
              <a:rPr lang="en-MY" sz="2400" dirty="0"/>
              <a:t>Changes in the team performance index which measures the effectiveness of teams</a:t>
            </a:r>
          </a:p>
          <a:p>
            <a:r>
              <a:rPr lang="en-MY" sz="2400" dirty="0"/>
              <a:t>Estimates of how effective the firm is in retaining its best “A” players</a:t>
            </a:r>
          </a:p>
          <a:p>
            <a:r>
              <a:rPr lang="en-MY" sz="2400" dirty="0"/>
              <a:t>Estimated exit rate of “C” players</a:t>
            </a:r>
          </a:p>
        </p:txBody>
      </p:sp>
    </p:spTree>
    <p:extLst>
      <p:ext uri="{BB962C8B-B14F-4D97-AF65-F5344CB8AC3E}">
        <p14:creationId xmlns:p14="http://schemas.microsoft.com/office/powerpoint/2010/main" xmlns="" val="2956813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D0F41-E24B-48A5-B81B-36EF470A12C7}"/>
              </a:ext>
            </a:extLst>
          </p:cNvPr>
          <p:cNvSpPr>
            <a:spLocks noGrp="1"/>
          </p:cNvSpPr>
          <p:nvPr>
            <p:ph type="title"/>
          </p:nvPr>
        </p:nvSpPr>
        <p:spPr>
          <a:xfrm>
            <a:off x="971550" y="487359"/>
            <a:ext cx="7200900" cy="579440"/>
          </a:xfrm>
        </p:spPr>
        <p:txBody>
          <a:bodyPr>
            <a:noAutofit/>
          </a:bodyPr>
          <a:lstStyle/>
          <a:p>
            <a:r>
              <a:rPr lang="en-MY" sz="2800" dirty="0"/>
              <a:t>3. Leadership and Workforce Behaviours</a:t>
            </a:r>
            <a:endParaRPr lang="en-MY" sz="1600" dirty="0"/>
          </a:p>
        </p:txBody>
      </p:sp>
      <p:sp>
        <p:nvSpPr>
          <p:cNvPr id="3" name="Content Placeholder 2">
            <a:extLst>
              <a:ext uri="{FF2B5EF4-FFF2-40B4-BE49-F238E27FC236}">
                <a16:creationId xmlns:a16="http://schemas.microsoft.com/office/drawing/2014/main" xmlns="" id="{E3AA6756-BD59-4BF5-97CE-BD9CF5BF3027}"/>
              </a:ext>
            </a:extLst>
          </p:cNvPr>
          <p:cNvSpPr>
            <a:spLocks noGrp="1"/>
          </p:cNvSpPr>
          <p:nvPr>
            <p:ph idx="1"/>
          </p:nvPr>
        </p:nvSpPr>
        <p:spPr>
          <a:xfrm>
            <a:off x="971550" y="1524000"/>
            <a:ext cx="7200900" cy="3809999"/>
          </a:xfrm>
        </p:spPr>
        <p:txBody>
          <a:bodyPr>
            <a:normAutofit/>
          </a:bodyPr>
          <a:lstStyle/>
          <a:p>
            <a:r>
              <a:rPr lang="en-MY" sz="2400" dirty="0"/>
              <a:t>Average changes in performance appraisal ratings over an extended period of </a:t>
            </a:r>
            <a:r>
              <a:rPr lang="en-MY" sz="2400" dirty="0" err="1"/>
              <a:t>ti</a:t>
            </a:r>
            <a:r>
              <a:rPr lang="en-MY" sz="2400" dirty="0"/>
              <a:t> me</a:t>
            </a:r>
          </a:p>
          <a:p>
            <a:r>
              <a:rPr lang="en-MY" sz="2400" dirty="0"/>
              <a:t>% of employees who have met goals for customer satisfaction</a:t>
            </a:r>
          </a:p>
          <a:p>
            <a:r>
              <a:rPr lang="en-MY" sz="2400" dirty="0"/>
              <a:t>% of employees who have skills and experience outside those used in their current job functions</a:t>
            </a:r>
          </a:p>
          <a:p>
            <a:r>
              <a:rPr lang="en-MY" sz="2400" dirty="0"/>
              <a:t>% of improvement in key indicators of customer satisfaction</a:t>
            </a:r>
          </a:p>
          <a:p>
            <a:r>
              <a:rPr lang="en-MY" sz="2400" dirty="0"/>
              <a:t>Number of requests submitted for transfers</a:t>
            </a:r>
          </a:p>
        </p:txBody>
      </p:sp>
    </p:spTree>
    <p:extLst>
      <p:ext uri="{BB962C8B-B14F-4D97-AF65-F5344CB8AC3E}">
        <p14:creationId xmlns:p14="http://schemas.microsoft.com/office/powerpoint/2010/main" xmlns="" val="22868929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97450-FC77-425C-A6B5-4EF0F47C4D30}"/>
              </a:ext>
            </a:extLst>
          </p:cNvPr>
          <p:cNvSpPr>
            <a:spLocks noGrp="1"/>
          </p:cNvSpPr>
          <p:nvPr>
            <p:ph type="title"/>
          </p:nvPr>
        </p:nvSpPr>
        <p:spPr>
          <a:xfrm>
            <a:off x="1115616" y="404664"/>
            <a:ext cx="7200900" cy="579440"/>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51DB0ABB-376C-4AC2-855E-EF36B2A2D866}"/>
              </a:ext>
            </a:extLst>
          </p:cNvPr>
          <p:cNvSpPr>
            <a:spLocks noGrp="1"/>
          </p:cNvSpPr>
          <p:nvPr>
            <p:ph idx="1"/>
          </p:nvPr>
        </p:nvSpPr>
        <p:spPr>
          <a:xfrm>
            <a:off x="899592" y="1524000"/>
            <a:ext cx="7200900" cy="3809999"/>
          </a:xfrm>
        </p:spPr>
        <p:txBody>
          <a:bodyPr>
            <a:normAutofit/>
          </a:bodyPr>
          <a:lstStyle/>
          <a:p>
            <a:pPr marL="0" indent="0">
              <a:buNone/>
            </a:pPr>
            <a:r>
              <a:rPr lang="en-MY" sz="2400"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xmlns="" val="33818327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21530-3F03-4CF3-88C9-B99858894CCE}"/>
              </a:ext>
            </a:extLst>
          </p:cNvPr>
          <p:cNvSpPr>
            <a:spLocks noGrp="1"/>
          </p:cNvSpPr>
          <p:nvPr>
            <p:ph type="title"/>
          </p:nvPr>
        </p:nvSpPr>
        <p:spPr>
          <a:xfrm>
            <a:off x="827584" y="437727"/>
            <a:ext cx="7200900" cy="521495"/>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E7917A71-343D-4F56-91EA-F4D508D09250}"/>
              </a:ext>
            </a:extLst>
          </p:cNvPr>
          <p:cNvSpPr>
            <a:spLocks noGrp="1"/>
          </p:cNvSpPr>
          <p:nvPr>
            <p:ph idx="1"/>
          </p:nvPr>
        </p:nvSpPr>
        <p:spPr>
          <a:xfrm>
            <a:off x="539552" y="1163637"/>
            <a:ext cx="7776864" cy="4530725"/>
          </a:xfrm>
        </p:spPr>
        <p:txBody>
          <a:bodyPr>
            <a:normAutofit fontScale="92500"/>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xmlns="" val="484848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71550" y="291491"/>
            <a:ext cx="7200900" cy="73751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971550" y="1252537"/>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678164" y="260648"/>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71550" y="437727"/>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7960940" cy="4320480"/>
          </a:xfrm>
        </p:spPr>
        <p:txBody>
          <a:bodyPr>
            <a:normAutofit/>
          </a:bodyPr>
          <a:lstStyle/>
          <a:p>
            <a:r>
              <a:rPr lang="en-MY" sz="2800" dirty="0"/>
              <a:t>A job must meet the dual criteria of strategic impact and performance variability if it is to qualify as an A position. </a:t>
            </a:r>
          </a:p>
          <a:p>
            <a:r>
              <a:rPr lang="en-MY" sz="2800" dirty="0"/>
              <a:t>B positions are those that are either indirectly strategic through their support of A positions </a:t>
            </a:r>
          </a:p>
          <a:p>
            <a:r>
              <a:rPr lang="en-MY" sz="28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1003736"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a:xfrm>
            <a:off x="827584" y="1700808"/>
            <a:ext cx="7200900" cy="3809999"/>
          </a:xfrm>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71550"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a:xfrm>
            <a:off x="952227" y="1524000"/>
            <a:ext cx="7200900" cy="3809999"/>
          </a:xfrm>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971550" y="365719"/>
            <a:ext cx="7200900" cy="665511"/>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3568" y="1268760"/>
            <a:ext cx="7920880"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27584" y="287870"/>
            <a:ext cx="7200900" cy="665511"/>
          </a:xfrm>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611560" y="1268760"/>
            <a:ext cx="8136904"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939117" y="337668"/>
            <a:ext cx="7200900" cy="737519"/>
          </a:xfrm>
        </p:spPr>
        <p:txBody>
          <a:bodyPr>
            <a:normAutofit/>
          </a:bodyPr>
          <a:lstStyle/>
          <a:p>
            <a:r>
              <a:rPr lang="en-MY" sz="2800"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755576" y="1412776"/>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38200" y="685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724911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 xmlns:p14="http://schemas.microsoft.com/office/powerpoint/2010/main" val="2442119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 xmlns:a16="http://schemas.microsoft.com/office/drawing/2014/main" id="{98C6D864-6A1E-4CA9-84B8-9A916B2F6EA5}"/>
              </a:ext>
            </a:extLst>
          </p:cNvPr>
          <p:cNvSpPr>
            <a:spLocks noGrp="1"/>
          </p:cNvSpPr>
          <p:nvPr>
            <p:ph idx="1"/>
          </p:nvPr>
        </p:nvSpPr>
        <p:spPr/>
        <p:txBody>
          <a:bodyPr>
            <a:normAutofit/>
          </a:bodyPr>
          <a:lstStyle/>
          <a:p>
            <a:pPr marL="0" indent="0">
              <a:buNone/>
            </a:pPr>
            <a:r>
              <a:rPr lang="en-MY" sz="2400" dirty="0"/>
              <a:t>Measures of HR deliverable are taken directly from the workforce scorecard, Workforce Success, Workforce </a:t>
            </a:r>
            <a:r>
              <a:rPr lang="en-MY" sz="2400" dirty="0" err="1"/>
              <a:t>Behaviors</a:t>
            </a:r>
            <a:r>
              <a:rPr lang="en-MY" sz="2400" dirty="0"/>
              <a:t>, Workforce Competencies, and Workforce Mindset, which is intended to demonstrate that line and HR managers need to be held accountable from the same outcomes.</a:t>
            </a:r>
          </a:p>
        </p:txBody>
      </p:sp>
    </p:spTree>
    <p:extLst>
      <p:ext uri="{BB962C8B-B14F-4D97-AF65-F5344CB8AC3E}">
        <p14:creationId xmlns="" xmlns:p14="http://schemas.microsoft.com/office/powerpoint/2010/main" val="18348761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1911D6-BD6B-4AA8-B0A9-7C51D29A3BC3}"/>
              </a:ext>
            </a:extLst>
          </p:cNvPr>
          <p:cNvSpPr>
            <a:spLocks noGrp="1"/>
          </p:cNvSpPr>
          <p:nvPr>
            <p:ph type="title"/>
          </p:nvPr>
        </p:nvSpPr>
        <p:spPr>
          <a:xfrm>
            <a:off x="956524" y="-243408"/>
            <a:ext cx="7200900" cy="1142385"/>
          </a:xfrm>
        </p:spPr>
        <p:txBody>
          <a:bodyPr>
            <a:normAutofit/>
          </a:bodyPr>
          <a:lstStyle/>
          <a:p>
            <a:r>
              <a:rPr lang="en-MY" sz="2800" dirty="0"/>
              <a:t>1. Right HR Deliverables and Costs</a:t>
            </a:r>
          </a:p>
        </p:txBody>
      </p:sp>
      <p:sp>
        <p:nvSpPr>
          <p:cNvPr id="3" name="Content Placeholder 2">
            <a:extLst>
              <a:ext uri="{FF2B5EF4-FFF2-40B4-BE49-F238E27FC236}">
                <a16:creationId xmlns="" xmlns:a16="http://schemas.microsoft.com/office/drawing/2014/main" id="{11375EB4-DBD1-47CE-9193-211F02664A82}"/>
              </a:ext>
            </a:extLst>
          </p:cNvPr>
          <p:cNvSpPr>
            <a:spLocks noGrp="1"/>
          </p:cNvSpPr>
          <p:nvPr>
            <p:ph idx="1"/>
          </p:nvPr>
        </p:nvSpPr>
        <p:spPr>
          <a:xfrm>
            <a:off x="611560" y="1340768"/>
            <a:ext cx="7776864" cy="4536504"/>
          </a:xfrm>
        </p:spPr>
        <p:txBody>
          <a:bodyPr>
            <a:normAutofit/>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 xmlns:p14="http://schemas.microsoft.com/office/powerpoint/2010/main" val="38354338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C43F49-302A-4AE0-94AF-2DF06232CCD8}"/>
              </a:ext>
            </a:extLst>
          </p:cNvPr>
          <p:cNvSpPr>
            <a:spLocks noGrp="1"/>
          </p:cNvSpPr>
          <p:nvPr>
            <p:ph type="title"/>
          </p:nvPr>
        </p:nvSpPr>
        <p:spPr>
          <a:xfrm>
            <a:off x="971550" y="25794"/>
            <a:ext cx="7200900" cy="593503"/>
          </a:xfrm>
        </p:spPr>
        <p:txBody>
          <a:bodyPr>
            <a:normAutofit/>
          </a:bodyPr>
          <a:lstStyle/>
          <a:p>
            <a:r>
              <a:rPr lang="en-MY" sz="2800" dirty="0"/>
              <a:t>2. Right Types of HR Alignment </a:t>
            </a:r>
          </a:p>
        </p:txBody>
      </p:sp>
      <p:sp>
        <p:nvSpPr>
          <p:cNvPr id="3" name="Content Placeholder 2">
            <a:extLst>
              <a:ext uri="{FF2B5EF4-FFF2-40B4-BE49-F238E27FC236}">
                <a16:creationId xmlns="" xmlns:a16="http://schemas.microsoft.com/office/drawing/2014/main" id="{FA7F6266-0F2B-48B3-936A-B1B65BCF9073}"/>
              </a:ext>
            </a:extLst>
          </p:cNvPr>
          <p:cNvSpPr>
            <a:spLocks noGrp="1"/>
          </p:cNvSpPr>
          <p:nvPr>
            <p:ph idx="1"/>
          </p:nvPr>
        </p:nvSpPr>
        <p:spPr>
          <a:xfrm>
            <a:off x="504664" y="836712"/>
            <a:ext cx="8134672" cy="4530725"/>
          </a:xfrm>
        </p:spPr>
        <p:txBody>
          <a:bodyPr>
            <a:normAutofit/>
          </a:bodyPr>
          <a:lstStyle/>
          <a:p>
            <a:r>
              <a:rPr lang="en-MY" sz="2400"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sz="2400" dirty="0"/>
              <a:t>Alignment proceeds in two successive phases: alignment of HR practices; alignment of HR practices with the HR deliverables and costs.</a:t>
            </a:r>
          </a:p>
        </p:txBody>
      </p:sp>
    </p:spTree>
    <p:extLst>
      <p:ext uri="{BB962C8B-B14F-4D97-AF65-F5344CB8AC3E}">
        <p14:creationId xmlns="" xmlns:p14="http://schemas.microsoft.com/office/powerpoint/2010/main" val="2201112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803E06-7D10-4ABB-833F-2F59FD29AFC2}"/>
              </a:ext>
            </a:extLst>
          </p:cNvPr>
          <p:cNvSpPr>
            <a:spLocks noGrp="1"/>
          </p:cNvSpPr>
          <p:nvPr>
            <p:ph type="title"/>
          </p:nvPr>
        </p:nvSpPr>
        <p:spPr>
          <a:xfrm>
            <a:off x="971550" y="-243408"/>
            <a:ext cx="7200900" cy="1142385"/>
          </a:xfrm>
        </p:spPr>
        <p:txBody>
          <a:bodyPr/>
          <a:lstStyle/>
          <a:p>
            <a:r>
              <a:rPr lang="en-MY" dirty="0"/>
              <a:t>2. Right Types of HR Alignment </a:t>
            </a:r>
          </a:p>
        </p:txBody>
      </p:sp>
      <p:sp>
        <p:nvSpPr>
          <p:cNvPr id="3" name="Content Placeholder 2">
            <a:extLst>
              <a:ext uri="{FF2B5EF4-FFF2-40B4-BE49-F238E27FC236}">
                <a16:creationId xmlns="" xmlns:a16="http://schemas.microsoft.com/office/drawing/2014/main" id="{9C12123C-026B-4387-95C3-7D33058B890C}"/>
              </a:ext>
            </a:extLst>
          </p:cNvPr>
          <p:cNvSpPr>
            <a:spLocks noGrp="1"/>
          </p:cNvSpPr>
          <p:nvPr>
            <p:ph idx="1"/>
          </p:nvPr>
        </p:nvSpPr>
        <p:spPr>
          <a:xfrm>
            <a:off x="611560" y="1163637"/>
            <a:ext cx="8206680" cy="4530725"/>
          </a:xfrm>
        </p:spPr>
        <p:txBody>
          <a:bodyPr>
            <a:normAutofit fontScale="92500" lnSpcReduction="10000"/>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 xmlns:p14="http://schemas.microsoft.com/office/powerpoint/2010/main" val="18631188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094989-1A57-4B12-A600-975A034662AA}"/>
              </a:ext>
            </a:extLst>
          </p:cNvPr>
          <p:cNvSpPr>
            <a:spLocks noGrp="1"/>
          </p:cNvSpPr>
          <p:nvPr>
            <p:ph type="title"/>
          </p:nvPr>
        </p:nvSpPr>
        <p:spPr>
          <a:xfrm>
            <a:off x="899592" y="-171400"/>
            <a:ext cx="7200900" cy="1142385"/>
          </a:xfrm>
        </p:spPr>
        <p:txBody>
          <a:bodyPr>
            <a:normAutofit/>
          </a:bodyPr>
          <a:lstStyle/>
          <a:p>
            <a:r>
              <a:rPr lang="en-MY" sz="2800" dirty="0"/>
              <a:t>3. Right HR Practices</a:t>
            </a:r>
          </a:p>
        </p:txBody>
      </p:sp>
      <p:sp>
        <p:nvSpPr>
          <p:cNvPr id="3" name="Content Placeholder 2">
            <a:extLst>
              <a:ext uri="{FF2B5EF4-FFF2-40B4-BE49-F238E27FC236}">
                <a16:creationId xmlns="" xmlns:a16="http://schemas.microsoft.com/office/drawing/2014/main" id="{E96E004A-BBD6-4AF7-9919-47A88D8398D8}"/>
              </a:ext>
            </a:extLst>
          </p:cNvPr>
          <p:cNvSpPr>
            <a:spLocks noGrp="1"/>
          </p:cNvSpPr>
          <p:nvPr>
            <p:ph idx="1"/>
          </p:nvPr>
        </p:nvSpPr>
        <p:spPr>
          <a:xfrm>
            <a:off x="685800" y="1628800"/>
            <a:ext cx="7772400" cy="4530725"/>
          </a:xfrm>
        </p:spPr>
        <p:txBody>
          <a:bodyPr>
            <a:normAutofit/>
          </a:bodyPr>
          <a:lstStyle/>
          <a:p>
            <a:pPr marL="0" indent="0">
              <a:buNone/>
            </a:pPr>
            <a:r>
              <a:rPr lang="en-MY" sz="2400" dirty="0"/>
              <a:t>Designing and implementing strategically aligned </a:t>
            </a:r>
            <a:r>
              <a:rPr lang="en-MY" sz="2400" dirty="0" err="1"/>
              <a:t>worldclass</a:t>
            </a:r>
            <a:r>
              <a:rPr lang="en-MY" sz="2400" dirty="0"/>
              <a:t> HR management policies and practices with the business values</a:t>
            </a:r>
          </a:p>
          <a:p>
            <a:r>
              <a:rPr lang="en-MY" sz="2400" dirty="0"/>
              <a:t>Acceptance per offer ratio</a:t>
            </a:r>
          </a:p>
          <a:p>
            <a:r>
              <a:rPr lang="en-MY" sz="2400" dirty="0"/>
              <a:t>Number of applicants contacted compared with those reporting for job interviews</a:t>
            </a:r>
          </a:p>
          <a:p>
            <a:r>
              <a:rPr lang="en-MY" sz="2400" dirty="0"/>
              <a:t>Time to fill a job or Cost of filling a job</a:t>
            </a:r>
          </a:p>
          <a:p>
            <a:r>
              <a:rPr lang="en-MY" sz="2400" dirty="0"/>
              <a:t>Percent of jobs filled with candidates on succession plan</a:t>
            </a:r>
          </a:p>
          <a:p>
            <a:r>
              <a:rPr lang="en-MY" sz="2400" dirty="0"/>
              <a:t>Percent of “A” positions filled with “A” players</a:t>
            </a:r>
          </a:p>
        </p:txBody>
      </p:sp>
    </p:spTree>
    <p:extLst>
      <p:ext uri="{BB962C8B-B14F-4D97-AF65-F5344CB8AC3E}">
        <p14:creationId xmlns="" xmlns:p14="http://schemas.microsoft.com/office/powerpoint/2010/main" val="11620820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6367D0-E79C-4E56-A5E7-E9E4DA0CE036}"/>
              </a:ext>
            </a:extLst>
          </p:cNvPr>
          <p:cNvSpPr>
            <a:spLocks noGrp="1"/>
          </p:cNvSpPr>
          <p:nvPr>
            <p:ph type="title"/>
          </p:nvPr>
        </p:nvSpPr>
        <p:spPr>
          <a:xfrm>
            <a:off x="685800" y="-243408"/>
            <a:ext cx="7200900" cy="1142385"/>
          </a:xfrm>
        </p:spPr>
        <p:txBody>
          <a:bodyPr>
            <a:normAutofit/>
          </a:bodyPr>
          <a:lstStyle/>
          <a:p>
            <a:r>
              <a:rPr lang="en-MY" sz="2800" dirty="0"/>
              <a:t>3. Right HR Practices</a:t>
            </a:r>
          </a:p>
        </p:txBody>
      </p:sp>
      <p:sp>
        <p:nvSpPr>
          <p:cNvPr id="3" name="Content Placeholder 2">
            <a:extLst>
              <a:ext uri="{FF2B5EF4-FFF2-40B4-BE49-F238E27FC236}">
                <a16:creationId xmlns="" xmlns:a16="http://schemas.microsoft.com/office/drawing/2014/main" id="{EC17D0D3-FDB2-4826-8F95-1A871903EBFB}"/>
              </a:ext>
            </a:extLst>
          </p:cNvPr>
          <p:cNvSpPr>
            <a:spLocks noGrp="1"/>
          </p:cNvSpPr>
          <p:nvPr>
            <p:ph idx="1"/>
          </p:nvPr>
        </p:nvSpPr>
        <p:spPr>
          <a:xfrm>
            <a:off x="685800" y="1628800"/>
            <a:ext cx="8001000" cy="4530725"/>
          </a:xfrm>
        </p:spPr>
        <p:txBody>
          <a:bodyPr>
            <a:normAutofit/>
          </a:bodyPr>
          <a:lstStyle/>
          <a:p>
            <a:r>
              <a:rPr lang="en-MY" sz="2400" dirty="0"/>
              <a:t>Selection Ratio: number of qualified applicants per hire</a:t>
            </a:r>
          </a:p>
          <a:p>
            <a:r>
              <a:rPr lang="en-MY" sz="2400" dirty="0"/>
              <a:t>Ratio of backup talent (number of prepared backups in place for top “X” jobs)</a:t>
            </a:r>
          </a:p>
          <a:p>
            <a:r>
              <a:rPr lang="en-MY" sz="2400" dirty="0"/>
              <a:t>Exit rate of “C” players in “A” positions</a:t>
            </a:r>
          </a:p>
          <a:p>
            <a:r>
              <a:rPr lang="en-MY" sz="2400" dirty="0"/>
              <a:t>Percent “A” players promoted per year</a:t>
            </a:r>
          </a:p>
          <a:p>
            <a:r>
              <a:rPr lang="en-MY" sz="2400" dirty="0"/>
              <a:t>Percent of employee in “C” positions with temporary (outsourced) contracts</a:t>
            </a:r>
          </a:p>
          <a:p>
            <a:r>
              <a:rPr lang="en-MY" sz="2400" dirty="0"/>
              <a:t>Percent of new hires selected based on the results of a validated selection test</a:t>
            </a:r>
          </a:p>
          <a:p>
            <a:r>
              <a:rPr lang="en-MY" sz="2400" dirty="0"/>
              <a:t>Percent of the workforce</a:t>
            </a:r>
          </a:p>
        </p:txBody>
      </p:sp>
    </p:spTree>
    <p:extLst>
      <p:ext uri="{BB962C8B-B14F-4D97-AF65-F5344CB8AC3E}">
        <p14:creationId xmlns="" xmlns:p14="http://schemas.microsoft.com/office/powerpoint/2010/main" val="21953240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4E6BC-B272-49CA-9797-03239D98CB6C}"/>
              </a:ext>
            </a:extLst>
          </p:cNvPr>
          <p:cNvSpPr>
            <a:spLocks noGrp="1"/>
          </p:cNvSpPr>
          <p:nvPr>
            <p:ph type="title"/>
          </p:nvPr>
        </p:nvSpPr>
        <p:spPr>
          <a:xfrm>
            <a:off x="955566" y="188640"/>
            <a:ext cx="7200900" cy="737519"/>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EDC119BC-1A20-4675-BB70-6329FD77AB93}"/>
              </a:ext>
            </a:extLst>
          </p:cNvPr>
          <p:cNvSpPr>
            <a:spLocks noGrp="1"/>
          </p:cNvSpPr>
          <p:nvPr>
            <p:ph idx="1"/>
          </p:nvPr>
        </p:nvSpPr>
        <p:spPr>
          <a:xfrm>
            <a:off x="683568" y="1524000"/>
            <a:ext cx="7776864" cy="3561184"/>
          </a:xfrm>
        </p:spPr>
        <p:txBody>
          <a:bodyPr>
            <a:normAutofit/>
          </a:bodyPr>
          <a:lstStyle/>
          <a:p>
            <a:pPr marL="0" indent="0">
              <a:buNone/>
            </a:pPr>
            <a:r>
              <a:rPr lang="en-MY" sz="2400"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 xmlns:p14="http://schemas.microsoft.com/office/powerpoint/2010/main" val="8356604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381D33-B590-4013-9662-5CA864C53C8F}"/>
              </a:ext>
            </a:extLst>
          </p:cNvPr>
          <p:cNvSpPr>
            <a:spLocks noGrp="1"/>
          </p:cNvSpPr>
          <p:nvPr>
            <p:ph type="title"/>
          </p:nvPr>
        </p:nvSpPr>
        <p:spPr>
          <a:xfrm>
            <a:off x="897705" y="260648"/>
            <a:ext cx="7200900" cy="665511"/>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1371AC96-702B-4874-964E-9212CB437B3D}"/>
              </a:ext>
            </a:extLst>
          </p:cNvPr>
          <p:cNvSpPr>
            <a:spLocks noGrp="1"/>
          </p:cNvSpPr>
          <p:nvPr>
            <p:ph idx="1"/>
          </p:nvPr>
        </p:nvSpPr>
        <p:spPr>
          <a:xfrm>
            <a:off x="685800" y="1182452"/>
            <a:ext cx="7774632" cy="4694820"/>
          </a:xfrm>
        </p:spPr>
        <p:txBody>
          <a:bodyPr>
            <a:noAutofit/>
          </a:bodyPr>
          <a:lstStyle/>
          <a:p>
            <a:r>
              <a:rPr lang="en-MY" sz="2000" dirty="0"/>
              <a:t>HR managers’ ratings on validated 360 degree competency-assessment tool</a:t>
            </a:r>
          </a:p>
          <a:p>
            <a:r>
              <a:rPr lang="en-MY" sz="20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 xmlns:p14="http://schemas.microsoft.com/office/powerpoint/2010/main" val="12284723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B8374C-A0F2-426A-A59F-02F2A024E245}"/>
              </a:ext>
            </a:extLst>
          </p:cNvPr>
          <p:cNvSpPr>
            <a:spLocks noGrp="1"/>
          </p:cNvSpPr>
          <p:nvPr>
            <p:ph type="title"/>
          </p:nvPr>
        </p:nvSpPr>
        <p:spPr>
          <a:xfrm>
            <a:off x="945796" y="260648"/>
            <a:ext cx="7200900" cy="579440"/>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CF44418B-C1E5-4456-83A5-CEE1A1E1F821}"/>
              </a:ext>
            </a:extLst>
          </p:cNvPr>
          <p:cNvSpPr>
            <a:spLocks noGrp="1"/>
          </p:cNvSpPr>
          <p:nvPr>
            <p:ph idx="1"/>
          </p:nvPr>
        </p:nvSpPr>
        <p:spPr>
          <a:xfrm>
            <a:off x="683568" y="1268760"/>
            <a:ext cx="7776864" cy="4392488"/>
          </a:xfrm>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 xmlns:p14="http://schemas.microsoft.com/office/powerpoint/2010/main" val="2421458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06F3DEC1-5B26-404F-A4D1-8847F6F9C454}"/>
              </a:ext>
            </a:extLst>
          </p:cNvPr>
          <p:cNvSpPr>
            <a:spLocks noGrp="1"/>
          </p:cNvSpPr>
          <p:nvPr>
            <p:ph idx="1"/>
          </p:nvPr>
        </p:nvSpPr>
        <p:spPr/>
        <p:txBody>
          <a:bodyPr>
            <a:normAutofit/>
          </a:bodyPr>
          <a:lstStyle/>
          <a:p>
            <a:pPr marL="0" indent="0">
              <a:buNone/>
            </a:pPr>
            <a:r>
              <a:rPr lang="en-MY" sz="2400" dirty="0"/>
              <a:t>Which of the following HR metrics is used to measure the efficiency of the recruiting process?	</a:t>
            </a:r>
          </a:p>
          <a:p>
            <a:pPr marL="0" indent="0">
              <a:buNone/>
            </a:pPr>
            <a:endParaRPr lang="en-MY" sz="2400" dirty="0"/>
          </a:p>
          <a:p>
            <a:pPr marL="514350" indent="-514350">
              <a:buFont typeface="+mj-lt"/>
              <a:buAutoNum type="alphaUcPeriod"/>
            </a:pPr>
            <a:r>
              <a:rPr lang="en-MY" sz="2400" dirty="0"/>
              <a:t>HR expense factor	</a:t>
            </a:r>
          </a:p>
          <a:p>
            <a:pPr marL="514350" indent="-514350">
              <a:buFont typeface="+mj-lt"/>
              <a:buAutoNum type="alphaUcPeriod"/>
            </a:pPr>
            <a:r>
              <a:rPr lang="en-MY" sz="2400" dirty="0"/>
              <a:t>Time to fill	</a:t>
            </a:r>
          </a:p>
          <a:p>
            <a:pPr marL="514350" indent="-514350">
              <a:buFont typeface="+mj-lt"/>
              <a:buAutoNum type="alphaUcPeriod"/>
            </a:pPr>
            <a:r>
              <a:rPr lang="en-MY" sz="2400" dirty="0"/>
              <a:t>Turnover costs	</a:t>
            </a:r>
          </a:p>
          <a:p>
            <a:pPr marL="514350" indent="-514350">
              <a:buFont typeface="+mj-lt"/>
              <a:buAutoNum type="alphaUcPeriod"/>
            </a:pPr>
            <a:r>
              <a:rPr lang="en-MY" sz="2400" dirty="0"/>
              <a:t>Vacancy costs</a:t>
            </a:r>
          </a:p>
          <a:p>
            <a:pPr marL="0" indent="0">
              <a:buNone/>
            </a:pPr>
            <a:endParaRPr lang="en-MY" dirty="0"/>
          </a:p>
        </p:txBody>
      </p:sp>
    </p:spTree>
    <p:extLst>
      <p:ext uri="{BB962C8B-B14F-4D97-AF65-F5344CB8AC3E}">
        <p14:creationId xmlns="" xmlns:p14="http://schemas.microsoft.com/office/powerpoint/2010/main" val="5670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9199ECF0-5595-474F-8E62-078687CC167F}"/>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Time to fill measures the number of days from job requisition approval to new hire start date. It assesses the efficiency and productivity of the recruiting function.</a:t>
            </a:r>
          </a:p>
        </p:txBody>
      </p:sp>
    </p:spTree>
    <p:extLst>
      <p:ext uri="{BB962C8B-B14F-4D97-AF65-F5344CB8AC3E}">
        <p14:creationId xmlns="" xmlns:p14="http://schemas.microsoft.com/office/powerpoint/2010/main" val="3307397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866536736"/>
              </p:ext>
            </p:extLst>
          </p:nvPr>
        </p:nvGraphicFramePr>
        <p:xfrm>
          <a:off x="971600" y="764704"/>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397320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0173E6-F8C1-4543-B95B-9C203A451A40}"/>
              </a:ext>
            </a:extLst>
          </p:cNvPr>
          <p:cNvSpPr>
            <a:spLocks noGrp="1"/>
          </p:cNvSpPr>
          <p:nvPr>
            <p:ph type="title"/>
          </p:nvPr>
        </p:nvSpPr>
        <p:spPr>
          <a:xfrm>
            <a:off x="966541" y="332656"/>
            <a:ext cx="7200900" cy="579440"/>
          </a:xfrm>
        </p:spPr>
        <p:txBody>
          <a:bodyPr>
            <a:normAutofit/>
          </a:bodyPr>
          <a:lstStyle/>
          <a:p>
            <a:r>
              <a:rPr lang="en-MY" sz="2800" dirty="0"/>
              <a:t>HR Cost Benefit Analysis</a:t>
            </a:r>
          </a:p>
        </p:txBody>
      </p:sp>
      <p:sp>
        <p:nvSpPr>
          <p:cNvPr id="3" name="Content Placeholder 2">
            <a:extLst>
              <a:ext uri="{FF2B5EF4-FFF2-40B4-BE49-F238E27FC236}">
                <a16:creationId xmlns="" xmlns:a16="http://schemas.microsoft.com/office/drawing/2014/main" id="{285A71CA-9869-48A3-893C-C92B437BD11A}"/>
              </a:ext>
            </a:extLst>
          </p:cNvPr>
          <p:cNvSpPr>
            <a:spLocks noGrp="1"/>
          </p:cNvSpPr>
          <p:nvPr>
            <p:ph idx="1"/>
          </p:nvPr>
        </p:nvSpPr>
        <p:spPr>
          <a:xfrm>
            <a:off x="683568" y="1524000"/>
            <a:ext cx="7200900" cy="3809999"/>
          </a:xfrm>
        </p:spPr>
        <p:txBody>
          <a:bodyPr/>
          <a:lstStyle/>
          <a:p>
            <a:pPr marL="0" indent="0">
              <a:buNone/>
            </a:pPr>
            <a:r>
              <a:rPr lang="en-MY" sz="2400"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r>
              <a:rPr lang="en-MY" dirty="0"/>
              <a:t>.</a:t>
            </a:r>
          </a:p>
        </p:txBody>
      </p:sp>
    </p:spTree>
    <p:extLst>
      <p:ext uri="{BB962C8B-B14F-4D97-AF65-F5344CB8AC3E}">
        <p14:creationId xmlns="" xmlns:p14="http://schemas.microsoft.com/office/powerpoint/2010/main" val="41360245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6781" y="260648"/>
            <a:ext cx="7200900" cy="665511"/>
          </a:xfrm>
        </p:spPr>
        <p:txBody>
          <a:bodyPr>
            <a:normAutofit/>
          </a:bodyPr>
          <a:lstStyle/>
          <a:p>
            <a:r>
              <a:rPr lang="en-MY" sz="2800" dirty="0"/>
              <a:t>HR Cost Benefit Analysis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1600200"/>
            <a:ext cx="7906072" cy="4853136"/>
          </a:xfrm>
        </p:spPr>
        <p:txBody>
          <a:bodyPr>
            <a:normAutofit/>
          </a:bodyPr>
          <a:lstStyle/>
          <a:p>
            <a:r>
              <a:rPr lang="en-MY" sz="2400" dirty="0"/>
              <a:t>Return on investment (ROI) = (total benefit / total costs) x 100</a:t>
            </a:r>
          </a:p>
          <a:p>
            <a:endParaRPr lang="en-MY" sz="2400" dirty="0"/>
          </a:p>
          <a:p>
            <a:r>
              <a:rPr lang="en-MY" sz="2400"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 xmlns:p14="http://schemas.microsoft.com/office/powerpoint/2010/main" val="4185231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75227397"/>
              </p:ext>
            </p:extLst>
          </p:nvPr>
        </p:nvGraphicFramePr>
        <p:xfrm>
          <a:off x="899592" y="620688"/>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65097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5E7B12-85A6-4A53-A30B-F75DD6F5A2E9}"/>
              </a:ext>
            </a:extLst>
          </p:cNvPr>
          <p:cNvSpPr>
            <a:spLocks noGrp="1"/>
          </p:cNvSpPr>
          <p:nvPr>
            <p:ph type="title"/>
          </p:nvPr>
        </p:nvSpPr>
        <p:spPr>
          <a:xfrm>
            <a:off x="755576" y="-171400"/>
            <a:ext cx="7200900" cy="1142385"/>
          </a:xfrm>
        </p:spPr>
        <p:txBody>
          <a:bodyPr>
            <a:normAutofit fontScale="90000"/>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 xmlns:a16="http://schemas.microsoft.com/office/drawing/2014/main" id="{0B19DB90-478A-4D38-9703-AF7D37A1A182}"/>
              </a:ext>
            </a:extLst>
          </p:cNvPr>
          <p:cNvSpPr>
            <a:spLocks noGrp="1"/>
          </p:cNvSpPr>
          <p:nvPr>
            <p:ph idx="1"/>
          </p:nvPr>
        </p:nvSpPr>
        <p:spPr>
          <a:xfrm>
            <a:off x="755576" y="1448780"/>
            <a:ext cx="7704856" cy="4284476"/>
          </a:xfrm>
        </p:spPr>
        <p:txBody>
          <a:bodyPr>
            <a:normAutofit/>
          </a:bodyPr>
          <a:lstStyle/>
          <a:p>
            <a:r>
              <a:rPr lang="en-MY" sz="2400" dirty="0"/>
              <a:t>Cost per hire - (Amount spent on recruitment + amount spent on training + ) ÷ number of new hires</a:t>
            </a:r>
          </a:p>
          <a:p>
            <a:r>
              <a:rPr lang="en-MY" sz="2400" dirty="0"/>
              <a:t>Effectiveness of recruitment sources - (Number of successful applicants from a source ÷ total number of applicants from a source) x100</a:t>
            </a:r>
          </a:p>
          <a:p>
            <a:r>
              <a:rPr lang="en-MY" sz="2400" dirty="0"/>
              <a:t>Salary Competitiveness Ratio (</a:t>
            </a:r>
            <a:r>
              <a:rPr lang="en-MY" sz="2400" dirty="0" err="1"/>
              <a:t>Compa</a:t>
            </a:r>
            <a:r>
              <a:rPr lang="en-MY" sz="2400" dirty="0"/>
              <a:t>-Ratio) - Salary offered by your company ÷ Salary Median offered by competitors</a:t>
            </a:r>
          </a:p>
        </p:txBody>
      </p:sp>
    </p:spTree>
    <p:extLst>
      <p:ext uri="{BB962C8B-B14F-4D97-AF65-F5344CB8AC3E}">
        <p14:creationId xmlns="" xmlns:p14="http://schemas.microsoft.com/office/powerpoint/2010/main" val="2270836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755576" y="394319"/>
            <a:ext cx="7488832" cy="874441"/>
          </a:xfrm>
        </p:spPr>
        <p:txBody>
          <a:bodyPr>
            <a:normAutofit/>
          </a:bodyPr>
          <a:lstStyle/>
          <a:p>
            <a:r>
              <a:rPr lang="en-MY" sz="2800"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50321" y="1484784"/>
            <a:ext cx="7931224" cy="4530725"/>
          </a:xfrm>
        </p:spPr>
        <p:txBody>
          <a:bodyPr>
            <a:normAutofit fontScale="92500" lnSpcReduction="10000"/>
          </a:bodyPr>
          <a:lstStyle/>
          <a:p>
            <a:pPr marL="0" indent="0">
              <a:buNone/>
            </a:pPr>
            <a:r>
              <a:rPr lang="en-MY" sz="28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800" dirty="0"/>
              <a:t>The four levels are:</a:t>
            </a:r>
          </a:p>
          <a:p>
            <a:r>
              <a:rPr lang="en-MY" sz="2800" dirty="0"/>
              <a:t>Reaction.</a:t>
            </a:r>
          </a:p>
          <a:p>
            <a:r>
              <a:rPr lang="en-MY" sz="2800" dirty="0"/>
              <a:t>Learning.</a:t>
            </a:r>
          </a:p>
          <a:p>
            <a:r>
              <a:rPr lang="en-MY" sz="2800" dirty="0" err="1"/>
              <a:t>Behavior</a:t>
            </a:r>
            <a:r>
              <a:rPr lang="en-MY" sz="2800" dirty="0"/>
              <a:t>.</a:t>
            </a:r>
          </a:p>
          <a:p>
            <a:r>
              <a:rPr lang="en-MY" sz="2800" dirty="0"/>
              <a:t>Results.</a:t>
            </a:r>
          </a:p>
          <a:p>
            <a:pPr marL="0" indent="0">
              <a:buNone/>
            </a:pPr>
            <a:endParaRPr lang="en-MY" sz="2600" dirty="0"/>
          </a:p>
        </p:txBody>
      </p:sp>
    </p:spTree>
    <p:extLst>
      <p:ext uri="{BB962C8B-B14F-4D97-AF65-F5344CB8AC3E}">
        <p14:creationId xmlns="" xmlns:p14="http://schemas.microsoft.com/office/powerpoint/2010/main" val="2543008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87ADBE-CEB2-4748-AC8C-6B2C4379DB28}"/>
              </a:ext>
            </a:extLst>
          </p:cNvPr>
          <p:cNvSpPr>
            <a:spLocks noGrp="1"/>
          </p:cNvSpPr>
          <p:nvPr>
            <p:ph type="title"/>
          </p:nvPr>
        </p:nvSpPr>
        <p:spPr>
          <a:xfrm>
            <a:off x="971550" y="332656"/>
            <a:ext cx="7200900" cy="737519"/>
          </a:xfrm>
        </p:spPr>
        <p:txBody>
          <a:bodyPr>
            <a:normAutofit/>
          </a:bodyPr>
          <a:lstStyle/>
          <a:p>
            <a:r>
              <a:rPr lang="en-MY" sz="2800" dirty="0"/>
              <a:t>Training Evaluation Model</a:t>
            </a:r>
          </a:p>
        </p:txBody>
      </p:sp>
      <p:pic>
        <p:nvPicPr>
          <p:cNvPr id="5" name="Picture 4">
            <a:extLst>
              <a:ext uri="{FF2B5EF4-FFF2-40B4-BE49-F238E27FC236}">
                <a16:creationId xmlns="" xmlns:a16="http://schemas.microsoft.com/office/drawing/2014/main" id="{0D02330C-DE33-4651-AA1B-BA9F0549202D}"/>
              </a:ext>
            </a:extLst>
          </p:cNvPr>
          <p:cNvPicPr>
            <a:picLocks noChangeAspect="1"/>
          </p:cNvPicPr>
          <p:nvPr/>
        </p:nvPicPr>
        <p:blipFill>
          <a:blip r:embed="rId2"/>
          <a:stretch>
            <a:fillRect/>
          </a:stretch>
        </p:blipFill>
        <p:spPr>
          <a:xfrm>
            <a:off x="827584" y="1268760"/>
            <a:ext cx="7160468" cy="4776599"/>
          </a:xfrm>
          <a:prstGeom prst="rect">
            <a:avLst/>
          </a:prstGeom>
        </p:spPr>
      </p:pic>
    </p:spTree>
    <p:extLst>
      <p:ext uri="{BB962C8B-B14F-4D97-AF65-F5344CB8AC3E}">
        <p14:creationId xmlns="" xmlns:p14="http://schemas.microsoft.com/office/powerpoint/2010/main" val="27211688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71550" y="404664"/>
            <a:ext cx="7560890" cy="720080"/>
          </a:xfrm>
        </p:spPr>
        <p:txBody>
          <a:bodyPr>
            <a:normAutofit fontScale="90000"/>
          </a:bodyPr>
          <a:lstStyle/>
          <a:p>
            <a:r>
              <a:rPr lang="en-MY" sz="2800"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03648" y="1556792"/>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827584" y="332656"/>
            <a:ext cx="7488832" cy="792088"/>
          </a:xfrm>
        </p:spPr>
        <p:txBody>
          <a:bodyPr>
            <a:normAutofit fontScale="90000"/>
          </a:bodyPr>
          <a:lstStyle/>
          <a:p>
            <a:r>
              <a:rPr lang="en-MY" sz="2800"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685800" y="1556793"/>
            <a:ext cx="7846640" cy="4320480"/>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71550" y="473731"/>
            <a:ext cx="7200900" cy="593503"/>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644978" y="1232756"/>
            <a:ext cx="7887462" cy="4572508"/>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58ED78-0B3D-4606-BDF4-445141902B5A}"/>
              </a:ext>
            </a:extLst>
          </p:cNvPr>
          <p:cNvSpPr>
            <a:spLocks noGrp="1"/>
          </p:cNvSpPr>
          <p:nvPr>
            <p:ph type="title"/>
          </p:nvPr>
        </p:nvSpPr>
        <p:spPr>
          <a:xfrm>
            <a:off x="998727" y="260648"/>
            <a:ext cx="7200900" cy="579440"/>
          </a:xfrm>
        </p:spPr>
        <p:txBody>
          <a:bodyPr/>
          <a:lstStyle/>
          <a:p>
            <a:r>
              <a:rPr lang="en-MY" dirty="0"/>
              <a:t>Question # 5</a:t>
            </a:r>
          </a:p>
        </p:txBody>
      </p:sp>
      <p:sp>
        <p:nvSpPr>
          <p:cNvPr id="3" name="Content Placeholder 2">
            <a:extLst>
              <a:ext uri="{FF2B5EF4-FFF2-40B4-BE49-F238E27FC236}">
                <a16:creationId xmlns="" xmlns:a16="http://schemas.microsoft.com/office/drawing/2014/main" id="{C6192926-1210-4B98-8E5C-6CDC6DAD86A0}"/>
              </a:ext>
            </a:extLst>
          </p:cNvPr>
          <p:cNvSpPr>
            <a:spLocks noGrp="1"/>
          </p:cNvSpPr>
          <p:nvPr>
            <p:ph idx="1"/>
          </p:nvPr>
        </p:nvSpPr>
        <p:spPr>
          <a:xfrm>
            <a:off x="755576" y="1268760"/>
            <a:ext cx="7344816" cy="4032448"/>
          </a:xfrm>
        </p:spPr>
        <p:txBody>
          <a:bodyPr/>
          <a:lstStyle/>
          <a:p>
            <a:pPr marL="0" indent="0">
              <a:buNone/>
            </a:pPr>
            <a:r>
              <a:rPr lang="en-MY" sz="2400" dirty="0"/>
              <a:t>Training program objectives are used to	:</a:t>
            </a:r>
          </a:p>
          <a:p>
            <a:pPr marL="0" indent="0">
              <a:buNone/>
            </a:pPr>
            <a:endParaRPr lang="en-MY" sz="2400" dirty="0"/>
          </a:p>
          <a:p>
            <a:pPr marL="514350" indent="-514350">
              <a:buFont typeface="+mj-lt"/>
              <a:buAutoNum type="alphaUcPeriod"/>
            </a:pPr>
            <a:r>
              <a:rPr lang="en-MY" sz="2400" dirty="0"/>
              <a:t>Alert participants to the most difficult content.	</a:t>
            </a:r>
          </a:p>
          <a:p>
            <a:pPr marL="514350" indent="-514350">
              <a:buFont typeface="+mj-lt"/>
              <a:buAutoNum type="alphaUcPeriod"/>
            </a:pPr>
            <a:r>
              <a:rPr lang="en-MY" sz="2400" dirty="0"/>
              <a:t>Determine who is qualified to attend the training.	</a:t>
            </a:r>
          </a:p>
          <a:p>
            <a:pPr marL="514350" indent="-514350">
              <a:buFont typeface="+mj-lt"/>
              <a:buAutoNum type="alphaUcPeriod"/>
            </a:pPr>
            <a:r>
              <a:rPr lang="en-MY" sz="2400" dirty="0"/>
              <a:t>Satisfy the key stakeholders.	</a:t>
            </a:r>
          </a:p>
          <a:p>
            <a:pPr marL="514350" indent="-514350">
              <a:buFont typeface="+mj-lt"/>
              <a:buAutoNum type="alphaUcPeriod"/>
            </a:pPr>
            <a:r>
              <a:rPr lang="en-MY" sz="2400" dirty="0"/>
              <a:t>Provide a way to measure learning.</a:t>
            </a:r>
          </a:p>
          <a:p>
            <a:pPr marL="0" indent="0">
              <a:buNone/>
            </a:pPr>
            <a:endParaRPr lang="en-MY" dirty="0"/>
          </a:p>
        </p:txBody>
      </p:sp>
    </p:spTree>
    <p:extLst>
      <p:ext uri="{BB962C8B-B14F-4D97-AF65-F5344CB8AC3E}">
        <p14:creationId xmlns="" xmlns:p14="http://schemas.microsoft.com/office/powerpoint/2010/main" val="4151822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8E4C50-50D8-44A9-857B-8F5F32A73C3D}"/>
              </a:ext>
            </a:extLst>
          </p:cNvPr>
          <p:cNvSpPr>
            <a:spLocks noGrp="1"/>
          </p:cNvSpPr>
          <p:nvPr>
            <p:ph type="title"/>
          </p:nvPr>
        </p:nvSpPr>
        <p:spPr>
          <a:xfrm>
            <a:off x="755576" y="260648"/>
            <a:ext cx="7200900" cy="579440"/>
          </a:xfrm>
        </p:spPr>
        <p:txBody>
          <a:bodyPr/>
          <a:lstStyle/>
          <a:p>
            <a:r>
              <a:rPr lang="en-MY" dirty="0"/>
              <a:t>Answer # 5</a:t>
            </a:r>
          </a:p>
        </p:txBody>
      </p:sp>
      <p:sp>
        <p:nvSpPr>
          <p:cNvPr id="3" name="Content Placeholder 2">
            <a:extLst>
              <a:ext uri="{FF2B5EF4-FFF2-40B4-BE49-F238E27FC236}">
                <a16:creationId xmlns="" xmlns:a16="http://schemas.microsoft.com/office/drawing/2014/main" id="{4C9B6A02-4DCC-495E-9A44-FD701FFD8EE9}"/>
              </a:ext>
            </a:extLst>
          </p:cNvPr>
          <p:cNvSpPr>
            <a:spLocks noGrp="1"/>
          </p:cNvSpPr>
          <p:nvPr>
            <p:ph idx="1"/>
          </p:nvPr>
        </p:nvSpPr>
        <p:spPr>
          <a:xfrm>
            <a:off x="740303" y="1268760"/>
            <a:ext cx="7200900" cy="3809999"/>
          </a:xfrm>
        </p:spPr>
        <p:txBody>
          <a:bodyPr>
            <a:normAutofit/>
          </a:bodyPr>
          <a:lstStyle/>
          <a:p>
            <a:r>
              <a:rPr lang="en-MY" sz="2400" dirty="0"/>
              <a:t>Option D</a:t>
            </a:r>
          </a:p>
          <a:p>
            <a:pPr marL="0" indent="0">
              <a:buNone/>
            </a:pPr>
            <a:endParaRPr lang="en-MY" sz="2400" dirty="0"/>
          </a:p>
          <a:p>
            <a:pPr marL="0" indent="0">
              <a:buNone/>
            </a:pPr>
            <a:r>
              <a:rPr lang="en-MY" sz="2400" dirty="0"/>
              <a:t>Objectives not only guide the development of the course, they also provide a way to measure learning when training is completed</a:t>
            </a:r>
          </a:p>
        </p:txBody>
      </p:sp>
    </p:spTree>
    <p:extLst>
      <p:ext uri="{BB962C8B-B14F-4D97-AF65-F5344CB8AC3E}">
        <p14:creationId xmlns="" xmlns:p14="http://schemas.microsoft.com/office/powerpoint/2010/main" val="4848278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3346</TotalTime>
  <Words>4308</Words>
  <Application>Microsoft Office PowerPoint</Application>
  <PresentationFormat>On-screen Show (4:3)</PresentationFormat>
  <Paragraphs>346</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Diamond Grid 16x9</vt:lpstr>
      <vt:lpstr>STRATEGIC GLOBAL HUMAN RESOURCE- V</vt:lpstr>
      <vt:lpstr>Slide 2</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Slide 15</vt:lpstr>
      <vt:lpstr>International business</vt:lpstr>
      <vt:lpstr>Difference between Globalisation vs Internationalization</vt:lpstr>
      <vt:lpstr>International Business - Terms</vt:lpstr>
      <vt:lpstr>International Business - Terms</vt:lpstr>
      <vt:lpstr>International Business - Terms</vt:lpstr>
      <vt:lpstr>Slide 21</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Slide 31</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Slide 55</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Slide 68</vt:lpstr>
      <vt:lpstr>HR Cost Benefit Analysis</vt:lpstr>
      <vt:lpstr>HR Cost Benefit Analysis</vt:lpstr>
      <vt:lpstr>Slide 71</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157</cp:revision>
  <cp:lastPrinted>1601-01-01T00:00:00Z</cp:lastPrinted>
  <dcterms:created xsi:type="dcterms:W3CDTF">2020-07-09T15:12:46Z</dcterms:created>
  <dcterms:modified xsi:type="dcterms:W3CDTF">2023-07-02T09:25:34Z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