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handoutMasterIdLst>
    <p:handoutMasterId r:id="rId76"/>
  </p:handoutMasterIdLst>
  <p:sldIdLst>
    <p:sldId id="256" r:id="rId2"/>
    <p:sldId id="544" r:id="rId3"/>
    <p:sldId id="292" r:id="rId4"/>
    <p:sldId id="293" r:id="rId5"/>
    <p:sldId id="534" r:id="rId6"/>
    <p:sldId id="299" r:id="rId7"/>
    <p:sldId id="295" r:id="rId8"/>
    <p:sldId id="490" r:id="rId9"/>
    <p:sldId id="298" r:id="rId10"/>
    <p:sldId id="297" r:id="rId11"/>
    <p:sldId id="491" r:id="rId12"/>
    <p:sldId id="492" r:id="rId13"/>
    <p:sldId id="548" r:id="rId14"/>
    <p:sldId id="549" r:id="rId15"/>
    <p:sldId id="546" r:id="rId16"/>
    <p:sldId id="268" r:id="rId17"/>
    <p:sldId id="269" r:id="rId18"/>
    <p:sldId id="270" r:id="rId19"/>
    <p:sldId id="271" r:id="rId20"/>
    <p:sldId id="272" r:id="rId21"/>
    <p:sldId id="547" r:id="rId22"/>
    <p:sldId id="545" r:id="rId23"/>
    <p:sldId id="479" r:id="rId24"/>
    <p:sldId id="480" r:id="rId25"/>
    <p:sldId id="481" r:id="rId26"/>
    <p:sldId id="550" r:id="rId27"/>
    <p:sldId id="520" r:id="rId28"/>
    <p:sldId id="521" r:id="rId29"/>
    <p:sldId id="551" r:id="rId30"/>
    <p:sldId id="552" r:id="rId31"/>
    <p:sldId id="498" r:id="rId32"/>
    <p:sldId id="287" r:id="rId33"/>
    <p:sldId id="289" r:id="rId34"/>
    <p:sldId id="258" r:id="rId35"/>
    <p:sldId id="553" r:id="rId36"/>
    <p:sldId id="576" r:id="rId37"/>
    <p:sldId id="577" r:id="rId38"/>
    <p:sldId id="578" r:id="rId39"/>
    <p:sldId id="579" r:id="rId40"/>
    <p:sldId id="580" r:id="rId41"/>
    <p:sldId id="581" r:id="rId42"/>
    <p:sldId id="535" r:id="rId43"/>
    <p:sldId id="536" r:id="rId44"/>
    <p:sldId id="537" r:id="rId45"/>
    <p:sldId id="568" r:id="rId46"/>
    <p:sldId id="569" r:id="rId47"/>
    <p:sldId id="570" r:id="rId48"/>
    <p:sldId id="571" r:id="rId49"/>
    <p:sldId id="538" r:id="rId50"/>
    <p:sldId id="582" r:id="rId51"/>
    <p:sldId id="288" r:id="rId52"/>
    <p:sldId id="291" r:id="rId53"/>
    <p:sldId id="583" r:id="rId54"/>
    <p:sldId id="584" r:id="rId55"/>
    <p:sldId id="585" r:id="rId56"/>
    <p:sldId id="586" r:id="rId57"/>
    <p:sldId id="587" r:id="rId58"/>
    <p:sldId id="588" r:id="rId59"/>
    <p:sldId id="589" r:id="rId60"/>
    <p:sldId id="590" r:id="rId61"/>
    <p:sldId id="591" r:id="rId62"/>
    <p:sldId id="592" r:id="rId63"/>
    <p:sldId id="593" r:id="rId64"/>
    <p:sldId id="594" r:id="rId65"/>
    <p:sldId id="437" r:id="rId66"/>
    <p:sldId id="438" r:id="rId67"/>
    <p:sldId id="416" r:id="rId68"/>
    <p:sldId id="439" r:id="rId69"/>
    <p:sldId id="440" r:id="rId70"/>
    <p:sldId id="441" r:id="rId71"/>
    <p:sldId id="359" r:id="rId72"/>
    <p:sldId id="417" r:id="rId73"/>
    <p:sldId id="276"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pt>
  </dgm:ptLst>
  <dgm:cxnLst>
    <dgm:cxn modelId="{334ED600-0F86-490A-B203-C7D9172B5BA8}" srcId="{703D4D02-5513-427D-B6E9-B2E187EE0C3A}" destId="{C3F47E38-73FB-465A-A3BB-80A263C6146E}" srcOrd="4" destOrd="0" parTransId="{82CF6716-7E88-4600-9231-B7A30D6898EA}" sibTransId="{12AF2AE0-44CE-4A8D-8B99-DDD2BAACD548}"/>
    <dgm:cxn modelId="{9B251767-2032-492E-A07C-DF3208702111}" srcId="{703D4D02-5513-427D-B6E9-B2E187EE0C3A}" destId="{F645A397-1BC7-4CAC-A2A4-85788D2F932B}" srcOrd="3" destOrd="0" parTransId="{EC44992D-1D1E-42C5-B8A2-A1EC976B84DA}" sibTransId="{6427C212-D076-41B1-81CD-970926BD9B18}"/>
    <dgm:cxn modelId="{6982EB4E-927A-4E5A-B840-0CE7A5EC0BF8}" srcId="{703D4D02-5513-427D-B6E9-B2E187EE0C3A}" destId="{47C3390E-84F5-4A16-9433-9B71B3959BEA}" srcOrd="0" destOrd="0" parTransId="{F43AC680-7D1B-445C-BC53-F80CD5381F45}" sibTransId="{BEBB50CD-4A71-45BE-9F60-8841BC6796D0}"/>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87A92DBF-812C-47C9-8DD6-6138E484BBFF}" type="presOf" srcId="{703D4D02-5513-427D-B6E9-B2E187EE0C3A}" destId="{CC8763B3-4621-4666-B669-3C5BA2A30DBE}" srcOrd="0" destOrd="0" presId="urn:microsoft.com/office/officeart/2005/8/layout/vList2"/>
    <dgm:cxn modelId="{E36CD3E5-4482-4FB5-AEEE-4345675073BC}" type="presOf" srcId="{47C3390E-84F5-4A16-9433-9B71B3959BEA}" destId="{9102A4A0-B670-4CE9-87FE-2C588B6EBE24}"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A23B4F3-5607-4FE6-94A7-DB9774D04B91}" type="presOf" srcId="{C3F47E38-73FB-465A-A3BB-80A263C6146E}" destId="{ACCC2B7D-D531-43B7-BAB8-3C45A83A90E2}" srcOrd="0" destOrd="0" presId="urn:microsoft.com/office/officeart/2005/8/layout/vList2"/>
    <dgm:cxn modelId="{0A472DF7-7804-474B-BE89-8CC022C7EFC1}" type="presOf" srcId="{F645A397-1BC7-4CAC-A2A4-85788D2F932B}" destId="{739E1F90-ADFE-4E9B-A0BF-7744BF9E729D}" srcOrd="0" destOrd="0" presId="urn:microsoft.com/office/officeart/2005/8/layout/vList2"/>
    <dgm:cxn modelId="{DB1004E7-BDF2-4DCC-90E6-56E76AD3B700}" type="presParOf" srcId="{CC8763B3-4621-4666-B669-3C5BA2A30DBE}" destId="{9102A4A0-B670-4CE9-87FE-2C588B6EBE24}" srcOrd="0" destOrd="0" presId="urn:microsoft.com/office/officeart/2005/8/layout/vList2"/>
    <dgm:cxn modelId="{FB9FDA0D-C593-48C6-9E47-3B153C3C7AF2}" type="presParOf" srcId="{CC8763B3-4621-4666-B669-3C5BA2A30DBE}" destId="{A7A4D9B8-8519-4336-B355-177CE9495307}" srcOrd="1" destOrd="0" presId="urn:microsoft.com/office/officeart/2005/8/layout/vList2"/>
    <dgm:cxn modelId="{1D4A125F-0F02-4B52-BEB1-E17ED93403C8}" type="presParOf" srcId="{CC8763B3-4621-4666-B669-3C5BA2A30DBE}" destId="{8459D55B-5800-472A-BFA7-A7186D26AD4C}" srcOrd="2" destOrd="0" presId="urn:microsoft.com/office/officeart/2005/8/layout/vList2"/>
    <dgm:cxn modelId="{F4FAFF7A-4BE1-4040-9DEA-6283D75E822A}" type="presParOf" srcId="{CC8763B3-4621-4666-B669-3C5BA2A30DBE}" destId="{22F28D2E-7EC1-484C-A6C6-64A29DE0597D}" srcOrd="3" destOrd="0" presId="urn:microsoft.com/office/officeart/2005/8/layout/vList2"/>
    <dgm:cxn modelId="{750F6BD4-8B21-47F7-957A-35FAF9EC0C44}" type="presParOf" srcId="{CC8763B3-4621-4666-B669-3C5BA2A30DBE}" destId="{E6BB2906-000C-4376-8DBB-E58B06080F00}" srcOrd="4" destOrd="0" presId="urn:microsoft.com/office/officeart/2005/8/layout/vList2"/>
    <dgm:cxn modelId="{DEFC2FC2-ECEE-44F7-9748-2432660175E9}" type="presParOf" srcId="{CC8763B3-4621-4666-B669-3C5BA2A30DBE}" destId="{D23E205B-6B6F-4860-95EA-416FB3E1BC6B}" srcOrd="5" destOrd="0" presId="urn:microsoft.com/office/officeart/2005/8/layout/vList2"/>
    <dgm:cxn modelId="{E59D8F33-7BCE-41BE-8C42-C956373C3F90}" type="presParOf" srcId="{CC8763B3-4621-4666-B669-3C5BA2A30DBE}" destId="{739E1F90-ADFE-4E9B-A0BF-7744BF9E729D}" srcOrd="6" destOrd="0" presId="urn:microsoft.com/office/officeart/2005/8/layout/vList2"/>
    <dgm:cxn modelId="{67EF8EE3-6219-4418-A1F5-E876CC5174F1}" type="presParOf" srcId="{CC8763B3-4621-4666-B669-3C5BA2A30DBE}" destId="{DACC1BFB-F1C3-4947-A40B-43627C74668F}" srcOrd="7" destOrd="0" presId="urn:microsoft.com/office/officeart/2005/8/layout/vList2"/>
    <dgm:cxn modelId="{17E2BBD1-5CAF-410E-8630-2F5646013EA0}" type="presParOf" srcId="{CC8763B3-4621-4666-B669-3C5BA2A30DBE}" destId="{ACCC2B7D-D531-43B7-BAB8-3C45A83A90E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2A4A0-B670-4CE9-87FE-2C588B6EBE24}">
      <dsp:nvSpPr>
        <dsp:cNvPr id="0" name=""/>
        <dsp:cNvSpPr/>
      </dsp:nvSpPr>
      <dsp:spPr>
        <a:xfrm>
          <a:off x="0" y="27619"/>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sp:txBody>
      <dsp:txXfrm>
        <a:off x="40209" y="67828"/>
        <a:ext cx="6904358" cy="743262"/>
      </dsp:txXfrm>
    </dsp:sp>
    <dsp:sp modelId="{8459D55B-5800-472A-BFA7-A7186D26AD4C}">
      <dsp:nvSpPr>
        <dsp:cNvPr id="0" name=""/>
        <dsp:cNvSpPr/>
      </dsp:nvSpPr>
      <dsp:spPr>
        <a:xfrm>
          <a:off x="0" y="976520"/>
          <a:ext cx="6984776" cy="8236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sp:txBody>
      <dsp:txXfrm>
        <a:off x="40209" y="1016729"/>
        <a:ext cx="6904358" cy="743262"/>
      </dsp:txXfrm>
    </dsp:sp>
    <dsp:sp modelId="{E6BB2906-000C-4376-8DBB-E58B06080F00}">
      <dsp:nvSpPr>
        <dsp:cNvPr id="0" name=""/>
        <dsp:cNvSpPr/>
      </dsp:nvSpPr>
      <dsp:spPr>
        <a:xfrm>
          <a:off x="0" y="19284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sp:txBody>
      <dsp:txXfrm>
        <a:off x="40209" y="1968629"/>
        <a:ext cx="6904358" cy="743262"/>
      </dsp:txXfrm>
    </dsp:sp>
    <dsp:sp modelId="{739E1F90-ADFE-4E9B-A0BF-7744BF9E729D}">
      <dsp:nvSpPr>
        <dsp:cNvPr id="0" name=""/>
        <dsp:cNvSpPr/>
      </dsp:nvSpPr>
      <dsp:spPr>
        <a:xfrm>
          <a:off x="0" y="2900326"/>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sp:txBody>
      <dsp:txXfrm>
        <a:off x="40209" y="2940535"/>
        <a:ext cx="6904358" cy="743262"/>
      </dsp:txXfrm>
    </dsp:sp>
    <dsp:sp modelId="{ACCC2B7D-D531-43B7-BAB8-3C45A83A90E2}">
      <dsp:nvSpPr>
        <dsp:cNvPr id="0" name=""/>
        <dsp:cNvSpPr/>
      </dsp:nvSpPr>
      <dsp:spPr>
        <a:xfrm>
          <a:off x="0" y="3829220"/>
          <a:ext cx="6984776" cy="8236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sp:txBody>
      <dsp:txXfrm>
        <a:off x="40209" y="3869429"/>
        <a:ext cx="6904358"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5AC2F9F-5552-D6A4-316E-F848658A2F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val="244695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2F1A32B4-50B6-6509-F764-B7E8A95B9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val="351492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49044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311217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9545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256730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76928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12525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164201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396659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98779377"/>
              </p:ext>
            </p:extLst>
          </p:nvPr>
        </p:nvGraphicFramePr>
        <p:xfrm>
          <a:off x="827584"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76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a:xfrm>
            <a:off x="827584" y="404664"/>
            <a:ext cx="7200900" cy="521495"/>
          </a:xfrm>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683568" y="1268760"/>
            <a:ext cx="7776864" cy="4824536"/>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p14="http://schemas.microsoft.com/office/powerpoint/2010/main" val="364188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99F9-470C-41E2-85D4-87948A49F323}"/>
              </a:ext>
            </a:extLst>
          </p:cNvPr>
          <p:cNvSpPr>
            <a:spLocks noGrp="1"/>
          </p:cNvSpPr>
          <p:nvPr>
            <p:ph type="title"/>
          </p:nvPr>
        </p:nvSpPr>
        <p:spPr>
          <a:xfrm>
            <a:off x="755576" y="456892"/>
            <a:ext cx="7200900" cy="593503"/>
          </a:xfrm>
        </p:spPr>
        <p:txBody>
          <a:bodyPr/>
          <a:lstStyle/>
          <a:p>
            <a:r>
              <a:rPr lang="en-MY" dirty="0"/>
              <a:t>Functional Structure</a:t>
            </a:r>
          </a:p>
        </p:txBody>
      </p:sp>
      <p:sp>
        <p:nvSpPr>
          <p:cNvPr id="3" name="Content Placeholder 2">
            <a:extLst>
              <a:ext uri="{FF2B5EF4-FFF2-40B4-BE49-F238E27FC236}">
                <a16:creationId xmlns:a16="http://schemas.microsoft.com/office/drawing/2014/main" id="{2146960A-1C71-474E-9722-FC39ECD041DD}"/>
              </a:ext>
            </a:extLst>
          </p:cNvPr>
          <p:cNvSpPr>
            <a:spLocks noGrp="1"/>
          </p:cNvSpPr>
          <p:nvPr>
            <p:ph idx="1"/>
          </p:nvPr>
        </p:nvSpPr>
        <p:spPr>
          <a:xfrm>
            <a:off x="914400" y="1600200"/>
            <a:ext cx="7546032" cy="4205064"/>
          </a:xfrm>
        </p:spPr>
        <p:txBody>
          <a:bodyPr>
            <a:normAutofit/>
          </a:bodyPr>
          <a:lstStyle/>
          <a:p>
            <a:pPr marL="0" indent="0">
              <a:buNone/>
            </a:pPr>
            <a:r>
              <a:rPr lang="en-MY" sz="2400" dirty="0"/>
              <a:t>A functional structure divides the organization into departments based on their function.</a:t>
            </a:r>
          </a:p>
          <a:p>
            <a:pPr marL="0" indent="0">
              <a:buNone/>
            </a:pPr>
            <a:endParaRPr lang="en-MY" sz="2400" dirty="0"/>
          </a:p>
          <a:p>
            <a:pPr marL="0" indent="0">
              <a:buNone/>
            </a:pPr>
            <a:r>
              <a:rPr lang="en-MY" sz="2400" dirty="0"/>
              <a:t>Organizations in the domestic and international stage of globalization are far more likely to have a functional structure than those in the later stages</a:t>
            </a:r>
          </a:p>
          <a:p>
            <a:pPr marL="0" indent="0">
              <a:buNone/>
            </a:pPr>
            <a:endParaRPr lang="en-MY" sz="2400" dirty="0"/>
          </a:p>
          <a:p>
            <a:pPr marL="0" indent="0">
              <a:buNone/>
            </a:pPr>
            <a:r>
              <a:rPr lang="en-MY" sz="2400" dirty="0"/>
              <a:t>The structure is most efficient in terms of economies of scale and fewer numbers of employees</a:t>
            </a:r>
          </a:p>
        </p:txBody>
      </p:sp>
    </p:spTree>
    <p:extLst>
      <p:ext uri="{BB962C8B-B14F-4D97-AF65-F5344CB8AC3E}">
        <p14:creationId xmlns:p14="http://schemas.microsoft.com/office/powerpoint/2010/main" val="203303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20B2-DC3F-4CBA-8DA8-F82C55560702}"/>
              </a:ext>
            </a:extLst>
          </p:cNvPr>
          <p:cNvSpPr>
            <a:spLocks noGrp="1"/>
          </p:cNvSpPr>
          <p:nvPr>
            <p:ph type="title"/>
          </p:nvPr>
        </p:nvSpPr>
        <p:spPr>
          <a:xfrm>
            <a:off x="986329" y="332656"/>
            <a:ext cx="7200900" cy="579440"/>
          </a:xfrm>
        </p:spPr>
        <p:txBody>
          <a:bodyPr/>
          <a:lstStyle/>
          <a:p>
            <a:r>
              <a:rPr lang="en-MY" dirty="0"/>
              <a:t>Product Structure</a:t>
            </a:r>
          </a:p>
        </p:txBody>
      </p:sp>
      <p:sp>
        <p:nvSpPr>
          <p:cNvPr id="3" name="Content Placeholder 2">
            <a:extLst>
              <a:ext uri="{FF2B5EF4-FFF2-40B4-BE49-F238E27FC236}">
                <a16:creationId xmlns:a16="http://schemas.microsoft.com/office/drawing/2014/main" id="{14ECFBD9-8A79-444A-8E41-BB92DE833A38}"/>
              </a:ext>
            </a:extLst>
          </p:cNvPr>
          <p:cNvSpPr>
            <a:spLocks noGrp="1"/>
          </p:cNvSpPr>
          <p:nvPr>
            <p:ph idx="1"/>
          </p:nvPr>
        </p:nvSpPr>
        <p:spPr>
          <a:xfrm>
            <a:off x="683568" y="1340768"/>
            <a:ext cx="7200900" cy="3809999"/>
          </a:xfrm>
        </p:spPr>
        <p:txBody>
          <a:bodyPr>
            <a:normAutofit/>
          </a:bodyPr>
          <a:lstStyle/>
          <a:p>
            <a:pPr marL="0" indent="0">
              <a:buNone/>
            </a:pPr>
            <a:r>
              <a:rPr lang="en-MY" sz="2400" dirty="0"/>
              <a:t>In this framework, business is organised in separate divisions, each focusing on a different product or service and functioning as an individual unit within the company.</a:t>
            </a:r>
          </a:p>
          <a:p>
            <a:pPr marL="0" indent="0">
              <a:buNone/>
            </a:pPr>
            <a:r>
              <a:rPr lang="en-MY" sz="2400" dirty="0"/>
              <a:t>The decision making is dispersed and decentralized to the product groups.</a:t>
            </a:r>
          </a:p>
        </p:txBody>
      </p:sp>
    </p:spTree>
    <p:extLst>
      <p:ext uri="{BB962C8B-B14F-4D97-AF65-F5344CB8AC3E}">
        <p14:creationId xmlns:p14="http://schemas.microsoft.com/office/powerpoint/2010/main" val="207665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A8AA-C9C8-4C69-9DC8-3B78B2ADB340}"/>
              </a:ext>
            </a:extLst>
          </p:cNvPr>
          <p:cNvSpPr>
            <a:spLocks noGrp="1"/>
          </p:cNvSpPr>
          <p:nvPr>
            <p:ph type="title"/>
          </p:nvPr>
        </p:nvSpPr>
        <p:spPr>
          <a:xfrm>
            <a:off x="963202" y="487359"/>
            <a:ext cx="7200900" cy="579440"/>
          </a:xfrm>
        </p:spPr>
        <p:txBody>
          <a:bodyPr>
            <a:normAutofit/>
          </a:bodyPr>
          <a:lstStyle/>
          <a:p>
            <a:r>
              <a:rPr lang="en-MY" sz="2800" dirty="0"/>
              <a:t>Geographic Structure</a:t>
            </a:r>
          </a:p>
        </p:txBody>
      </p:sp>
      <p:sp>
        <p:nvSpPr>
          <p:cNvPr id="3" name="Content Placeholder 2">
            <a:extLst>
              <a:ext uri="{FF2B5EF4-FFF2-40B4-BE49-F238E27FC236}">
                <a16:creationId xmlns:a16="http://schemas.microsoft.com/office/drawing/2014/main" id="{96DCAD61-A35C-4B0F-993F-D99E8CC60E24}"/>
              </a:ext>
            </a:extLst>
          </p:cNvPr>
          <p:cNvSpPr>
            <a:spLocks noGrp="1"/>
          </p:cNvSpPr>
          <p:nvPr>
            <p:ph idx="1"/>
          </p:nvPr>
        </p:nvSpPr>
        <p:spPr>
          <a:xfrm>
            <a:off x="827584" y="1524000"/>
            <a:ext cx="7200900" cy="3809999"/>
          </a:xfrm>
        </p:spPr>
        <p:txBody>
          <a:bodyPr>
            <a:normAutofit/>
          </a:bodyPr>
          <a:lstStyle/>
          <a:p>
            <a:pPr marL="0" indent="0">
              <a:buNone/>
            </a:pPr>
            <a:r>
              <a:rPr lang="en-MY" sz="2400" dirty="0"/>
              <a:t>In this framework, the company hierarchy is divided on the basis of geographic location in which company operates.</a:t>
            </a:r>
          </a:p>
          <a:p>
            <a:pPr marL="0" indent="0">
              <a:buNone/>
            </a:pPr>
            <a:endParaRPr lang="en-MY" sz="2400" dirty="0"/>
          </a:p>
          <a:p>
            <a:pPr marL="0" indent="0">
              <a:buNone/>
            </a:pPr>
            <a:r>
              <a:rPr lang="en-MY" sz="2400"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p14="http://schemas.microsoft.com/office/powerpoint/2010/main" val="8909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30-BFC5-4E56-BD96-58239466501C}"/>
              </a:ext>
            </a:extLst>
          </p:cNvPr>
          <p:cNvSpPr>
            <a:spLocks noGrp="1"/>
          </p:cNvSpPr>
          <p:nvPr>
            <p:ph type="title"/>
          </p:nvPr>
        </p:nvSpPr>
        <p:spPr>
          <a:xfrm>
            <a:off x="971550" y="485013"/>
            <a:ext cx="7200900" cy="579440"/>
          </a:xfrm>
        </p:spPr>
        <p:txBody>
          <a:bodyPr/>
          <a:lstStyle/>
          <a:p>
            <a:r>
              <a:rPr lang="en-MY" dirty="0"/>
              <a:t>Hybrid Structure</a:t>
            </a:r>
          </a:p>
        </p:txBody>
      </p:sp>
      <p:sp>
        <p:nvSpPr>
          <p:cNvPr id="3" name="Content Placeholder 2">
            <a:extLst>
              <a:ext uri="{FF2B5EF4-FFF2-40B4-BE49-F238E27FC236}">
                <a16:creationId xmlns:a16="http://schemas.microsoft.com/office/drawing/2014/main" id="{2F5D011F-0E7F-418A-83E1-E1DF3C8F8DB6}"/>
              </a:ext>
            </a:extLst>
          </p:cNvPr>
          <p:cNvSpPr>
            <a:spLocks noGrp="1"/>
          </p:cNvSpPr>
          <p:nvPr>
            <p:ph idx="1"/>
          </p:nvPr>
        </p:nvSpPr>
        <p:spPr>
          <a:xfrm>
            <a:off x="755576" y="1524000"/>
            <a:ext cx="7200900" cy="3809999"/>
          </a:xfrm>
        </p:spPr>
        <p:txBody>
          <a:bodyPr>
            <a:normAutofit/>
          </a:bodyPr>
          <a:lstStyle/>
          <a:p>
            <a:pPr marL="0" indent="0">
              <a:buNone/>
            </a:pPr>
            <a:r>
              <a:rPr lang="en-MY" sz="2400"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p14="http://schemas.microsoft.com/office/powerpoint/2010/main" val="84489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B7C-9E4B-4A8F-9FCC-BA27AE5840AC}"/>
              </a:ext>
            </a:extLst>
          </p:cNvPr>
          <p:cNvSpPr>
            <a:spLocks noGrp="1"/>
          </p:cNvSpPr>
          <p:nvPr>
            <p:ph type="title"/>
          </p:nvPr>
        </p:nvSpPr>
        <p:spPr>
          <a:xfrm>
            <a:off x="760040" y="260737"/>
            <a:ext cx="7200900" cy="521495"/>
          </a:xfrm>
        </p:spPr>
        <p:txBody>
          <a:bodyPr/>
          <a:lstStyle/>
          <a:p>
            <a:r>
              <a:rPr lang="en-MY" dirty="0"/>
              <a:t>Front-Back Structure</a:t>
            </a:r>
          </a:p>
        </p:txBody>
      </p:sp>
      <p:sp>
        <p:nvSpPr>
          <p:cNvPr id="5" name="TextBox 4">
            <a:extLst>
              <a:ext uri="{FF2B5EF4-FFF2-40B4-BE49-F238E27FC236}">
                <a16:creationId xmlns:a16="http://schemas.microsoft.com/office/drawing/2014/main" id="{18ADCEE1-844C-4909-8BAA-ACDCC0EAA347}"/>
              </a:ext>
            </a:extLst>
          </p:cNvPr>
          <p:cNvSpPr txBox="1"/>
          <p:nvPr/>
        </p:nvSpPr>
        <p:spPr>
          <a:xfrm>
            <a:off x="685800" y="1412776"/>
            <a:ext cx="7772400" cy="4081117"/>
          </a:xfrm>
          <a:prstGeom prst="rect">
            <a:avLst/>
          </a:prstGeom>
          <a:noFill/>
        </p:spPr>
        <p:txBody>
          <a:bodyPr wrap="square">
            <a:spAutoFit/>
          </a:bodyPr>
          <a:lstStyle/>
          <a:p>
            <a:pPr>
              <a:lnSpc>
                <a:spcPct val="90000"/>
              </a:lnSpc>
            </a:pPr>
            <a:r>
              <a:rPr lang="en-US" altLang="en-US" sz="2400" dirty="0"/>
              <a:t>Divides an organization into two components:</a:t>
            </a:r>
          </a:p>
          <a:p>
            <a:pPr>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those that are oriented to the customer and/or the geographical region in which the company is doing business, called the front end</a:t>
            </a:r>
          </a:p>
          <a:p>
            <a:pPr lvl="1">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a back end that is organized by product and technology</a:t>
            </a:r>
          </a:p>
          <a:p>
            <a:pPr marL="800100" lvl="1" indent="-342900">
              <a:lnSpc>
                <a:spcPct val="90000"/>
              </a:lnSpc>
              <a:buFont typeface="Arial" panose="020B0604020202020204" pitchFamily="34" charset="0"/>
              <a:buChar char="•"/>
            </a:pPr>
            <a:endParaRPr lang="en-US" altLang="en-US" sz="2400" dirty="0"/>
          </a:p>
          <a:p>
            <a:pPr lvl="1">
              <a:lnSpc>
                <a:spcPct val="90000"/>
              </a:lnSpc>
            </a:pPr>
            <a:endParaRPr lang="en-US" altLang="en-US" sz="2400" dirty="0"/>
          </a:p>
          <a:p>
            <a:pPr>
              <a:lnSpc>
                <a:spcPct val="90000"/>
              </a:lnSpc>
            </a:pPr>
            <a:r>
              <a:rPr lang="en-US" altLang="en-US" sz="2400" dirty="0"/>
              <a:t>Advantages: focus on more than one dimension at a time, manage cross-product strategies and coordination</a:t>
            </a:r>
          </a:p>
        </p:txBody>
      </p:sp>
    </p:spTree>
    <p:extLst>
      <p:ext uri="{BB962C8B-B14F-4D97-AF65-F5344CB8AC3E}">
        <p14:creationId xmlns:p14="http://schemas.microsoft.com/office/powerpoint/2010/main" val="408550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5ADC-1C61-4FF7-BC5E-8B7393277781}"/>
              </a:ext>
            </a:extLst>
          </p:cNvPr>
          <p:cNvSpPr>
            <a:spLocks noGrp="1"/>
          </p:cNvSpPr>
          <p:nvPr>
            <p:ph type="title"/>
          </p:nvPr>
        </p:nvSpPr>
        <p:spPr>
          <a:xfrm>
            <a:off x="827584" y="487359"/>
            <a:ext cx="7200900" cy="579440"/>
          </a:xfrm>
        </p:spPr>
        <p:txBody>
          <a:bodyPr/>
          <a:lstStyle/>
          <a:p>
            <a:r>
              <a:rPr lang="en-MY" dirty="0"/>
              <a:t>Matrix Structure</a:t>
            </a:r>
          </a:p>
        </p:txBody>
      </p:sp>
      <p:sp>
        <p:nvSpPr>
          <p:cNvPr id="3" name="Content Placeholder 2">
            <a:extLst>
              <a:ext uri="{FF2B5EF4-FFF2-40B4-BE49-F238E27FC236}">
                <a16:creationId xmlns:a16="http://schemas.microsoft.com/office/drawing/2014/main" id="{9EE85EFE-43E7-47AD-B6DB-D073C00847CB}"/>
              </a:ext>
            </a:extLst>
          </p:cNvPr>
          <p:cNvSpPr>
            <a:spLocks noGrp="1"/>
          </p:cNvSpPr>
          <p:nvPr>
            <p:ph idx="1"/>
          </p:nvPr>
        </p:nvSpPr>
        <p:spPr>
          <a:xfrm>
            <a:off x="827584" y="1412776"/>
            <a:ext cx="7416824" cy="4464496"/>
          </a:xfrm>
        </p:spPr>
        <p:txBody>
          <a:bodyPr>
            <a:normAutofit lnSpcReduction="10000"/>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p14="http://schemas.microsoft.com/office/powerpoint/2010/main" val="229681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a:xfrm>
            <a:off x="569821" y="349188"/>
            <a:ext cx="7848872" cy="554558"/>
          </a:xfrm>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488522" y="1163637"/>
            <a:ext cx="8187934" cy="4713635"/>
          </a:xfrm>
        </p:spPr>
        <p:txBody>
          <a:bodyPr>
            <a:normAutofit fontScale="92500" lnSpcReduction="10000"/>
          </a:bodyPr>
          <a:lstStyle/>
          <a:p>
            <a:pPr>
              <a:lnSpc>
                <a:spcPct val="80000"/>
              </a:lnSpc>
            </a:pPr>
            <a:r>
              <a:rPr lang="en-US" altLang="en-US" sz="26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p>
          <a:p>
            <a:pPr>
              <a:lnSpc>
                <a:spcPct val="80000"/>
              </a:lnSpc>
            </a:pPr>
            <a:r>
              <a:rPr lang="en-US" altLang="en-US" sz="2600" dirty="0"/>
              <a:t>As the structure becomes more formalized the strategic decision making process is likely to become reactive rather than proactive</a:t>
            </a:r>
          </a:p>
          <a:p>
            <a:pPr>
              <a:lnSpc>
                <a:spcPct val="80000"/>
              </a:lnSpc>
            </a:pPr>
            <a:endParaRPr lang="en-US" altLang="en-US" sz="2600" dirty="0"/>
          </a:p>
          <a:p>
            <a:pPr>
              <a:lnSpc>
                <a:spcPct val="80000"/>
              </a:lnSpc>
            </a:pPr>
            <a:r>
              <a:rPr lang="en-US" altLang="en-US" sz="26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p14="http://schemas.microsoft.com/office/powerpoint/2010/main" val="292766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A763-79B2-4ADC-8356-B3CDABED4805}"/>
              </a:ext>
            </a:extLst>
          </p:cNvPr>
          <p:cNvSpPr>
            <a:spLocks noGrp="1"/>
          </p:cNvSpPr>
          <p:nvPr>
            <p:ph type="title"/>
          </p:nvPr>
        </p:nvSpPr>
        <p:spPr/>
        <p:txBody>
          <a:bodyPr>
            <a:noAutofit/>
          </a:bodyPr>
          <a:lstStyle/>
          <a:p>
            <a:r>
              <a:rPr lang="en-US" altLang="en-US" sz="2800" dirty="0"/>
              <a:t>Different business strategies suggest different organizational structures</a:t>
            </a:r>
            <a:endParaRPr lang="en-MY" sz="2800" dirty="0"/>
          </a:p>
        </p:txBody>
      </p:sp>
      <p:sp>
        <p:nvSpPr>
          <p:cNvPr id="3" name="Content Placeholder 2">
            <a:extLst>
              <a:ext uri="{FF2B5EF4-FFF2-40B4-BE49-F238E27FC236}">
                <a16:creationId xmlns:a16="http://schemas.microsoft.com/office/drawing/2014/main" id="{5A1B8A5B-A942-42AA-9381-4101D2430FF0}"/>
              </a:ext>
            </a:extLst>
          </p:cNvPr>
          <p:cNvSpPr>
            <a:spLocks noGrp="1"/>
          </p:cNvSpPr>
          <p:nvPr>
            <p:ph idx="1"/>
          </p:nvPr>
        </p:nvSpPr>
        <p:spPr/>
        <p:txBody>
          <a:bodyPr/>
          <a:lstStyle/>
          <a:p>
            <a:pPr>
              <a:lnSpc>
                <a:spcPct val="90000"/>
              </a:lnSpc>
            </a:pPr>
            <a:r>
              <a:rPr lang="en-US" altLang="en-US" sz="2400" dirty="0"/>
              <a:t>A company following a differentiation strategy should have an organic/enterprising design, and its structure should be organized around products, with many cross-functional teams</a:t>
            </a:r>
          </a:p>
          <a:p>
            <a:pPr>
              <a:lnSpc>
                <a:spcPct val="90000"/>
              </a:lnSpc>
            </a:pPr>
            <a:endParaRPr lang="en-US" altLang="en-US" sz="2400" dirty="0"/>
          </a:p>
          <a:p>
            <a:pPr>
              <a:lnSpc>
                <a:spcPct val="90000"/>
              </a:lnSpc>
            </a:pPr>
            <a:r>
              <a:rPr lang="en-US" altLang="en-US" sz="2400"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p14="http://schemas.microsoft.com/office/powerpoint/2010/main" val="166006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BA45-FC1C-4A0D-9EF1-96B1E3ED634C}"/>
              </a:ext>
            </a:extLst>
          </p:cNvPr>
          <p:cNvSpPr>
            <a:spLocks noGrp="1"/>
          </p:cNvSpPr>
          <p:nvPr>
            <p:ph type="title"/>
          </p:nvPr>
        </p:nvSpPr>
        <p:spPr>
          <a:xfrm>
            <a:off x="755576" y="487359"/>
            <a:ext cx="7200900" cy="579440"/>
          </a:xfrm>
        </p:spPr>
        <p:txBody>
          <a:bodyPr/>
          <a:lstStyle/>
          <a:p>
            <a:r>
              <a:rPr lang="en-MY" dirty="0"/>
              <a:t>Question # 6 </a:t>
            </a:r>
          </a:p>
        </p:txBody>
      </p:sp>
      <p:sp>
        <p:nvSpPr>
          <p:cNvPr id="3" name="Content Placeholder 2">
            <a:extLst>
              <a:ext uri="{FF2B5EF4-FFF2-40B4-BE49-F238E27FC236}">
                <a16:creationId xmlns:a16="http://schemas.microsoft.com/office/drawing/2014/main" id="{88864FA6-6818-44CC-9854-50C6FFAFE0DE}"/>
              </a:ext>
            </a:extLst>
          </p:cNvPr>
          <p:cNvSpPr>
            <a:spLocks noGrp="1"/>
          </p:cNvSpPr>
          <p:nvPr>
            <p:ph idx="1"/>
          </p:nvPr>
        </p:nvSpPr>
        <p:spPr>
          <a:xfrm>
            <a:off x="767481" y="1412776"/>
            <a:ext cx="7200900" cy="3809999"/>
          </a:xfrm>
        </p:spPr>
        <p:txBody>
          <a:bodyPr/>
          <a:lstStyle/>
          <a:p>
            <a:pPr marL="0" indent="0">
              <a:buNone/>
            </a:pPr>
            <a:r>
              <a:rPr lang="en-MY" sz="2400" dirty="0"/>
              <a:t>Which of the following organizational structures would be most effective for a company with three distinct commodities for sale?</a:t>
            </a:r>
          </a:p>
          <a:p>
            <a:pPr marL="514350" indent="-514350">
              <a:buFont typeface="+mj-lt"/>
              <a:buAutoNum type="alphaUcPeriod"/>
            </a:pPr>
            <a:r>
              <a:rPr lang="en-MY" sz="2400" dirty="0"/>
              <a:t>Functional structure	</a:t>
            </a:r>
          </a:p>
          <a:p>
            <a:pPr marL="514350" indent="-514350">
              <a:buFont typeface="+mj-lt"/>
              <a:buAutoNum type="alphaUcPeriod"/>
            </a:pPr>
            <a:r>
              <a:rPr lang="en-MY" sz="2400" dirty="0"/>
              <a:t>Product-based structure	</a:t>
            </a:r>
          </a:p>
          <a:p>
            <a:pPr marL="514350" indent="-514350">
              <a:buFont typeface="+mj-lt"/>
              <a:buAutoNum type="alphaUcPeriod"/>
            </a:pPr>
            <a:r>
              <a:rPr lang="en-MY" sz="2400" dirty="0"/>
              <a:t>Divisional structure	</a:t>
            </a:r>
          </a:p>
          <a:p>
            <a:pPr marL="514350" indent="-514350">
              <a:buFont typeface="+mj-lt"/>
              <a:buAutoNum type="alphaUcPeriod"/>
            </a:pPr>
            <a:r>
              <a:rPr lang="en-MY" sz="2400" dirty="0"/>
              <a:t>Flat-line structure</a:t>
            </a:r>
          </a:p>
          <a:p>
            <a:pPr marL="514350" indent="-514350">
              <a:buFont typeface="+mj-lt"/>
              <a:buAutoNum type="alphaUcPeriod"/>
            </a:pPr>
            <a:endParaRPr lang="en-MY" dirty="0"/>
          </a:p>
        </p:txBody>
      </p:sp>
    </p:spTree>
    <p:extLst>
      <p:ext uri="{BB962C8B-B14F-4D97-AF65-F5344CB8AC3E}">
        <p14:creationId xmlns:p14="http://schemas.microsoft.com/office/powerpoint/2010/main" val="3768914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B291-0589-43FD-97D2-612C848D6CE3}"/>
              </a:ext>
            </a:extLst>
          </p:cNvPr>
          <p:cNvSpPr>
            <a:spLocks noGrp="1"/>
          </p:cNvSpPr>
          <p:nvPr>
            <p:ph type="title"/>
          </p:nvPr>
        </p:nvSpPr>
        <p:spPr>
          <a:xfrm>
            <a:off x="755576" y="487359"/>
            <a:ext cx="7200900" cy="579440"/>
          </a:xfrm>
        </p:spPr>
        <p:txBody>
          <a:bodyPr/>
          <a:lstStyle/>
          <a:p>
            <a:r>
              <a:rPr lang="en-MY" dirty="0"/>
              <a:t>Answer # 6 </a:t>
            </a:r>
          </a:p>
        </p:txBody>
      </p:sp>
      <p:sp>
        <p:nvSpPr>
          <p:cNvPr id="3" name="Content Placeholder 2">
            <a:extLst>
              <a:ext uri="{FF2B5EF4-FFF2-40B4-BE49-F238E27FC236}">
                <a16:creationId xmlns:a16="http://schemas.microsoft.com/office/drawing/2014/main" id="{15600FC5-2290-4B31-8F42-C5C24468F3DC}"/>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val="10749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0258005"/>
              </p:ext>
            </p:extLst>
          </p:nvPr>
        </p:nvGraphicFramePr>
        <p:xfrm>
          <a:off x="618964"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24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9D4E-0D02-4581-8879-1733FAB726E5}"/>
              </a:ext>
            </a:extLst>
          </p:cNvPr>
          <p:cNvSpPr>
            <a:spLocks noGrp="1"/>
          </p:cNvSpPr>
          <p:nvPr>
            <p:ph type="title"/>
          </p:nvPr>
        </p:nvSpPr>
        <p:spPr/>
        <p:txBody>
          <a:bodyPr>
            <a:normAutofit/>
          </a:bodyPr>
          <a:lstStyle/>
          <a:p>
            <a:r>
              <a:rPr lang="en-MY" sz="2800" dirty="0"/>
              <a:t>International business</a:t>
            </a:r>
          </a:p>
        </p:txBody>
      </p:sp>
      <p:sp>
        <p:nvSpPr>
          <p:cNvPr id="3" name="Content Placeholder 2">
            <a:extLst>
              <a:ext uri="{FF2B5EF4-FFF2-40B4-BE49-F238E27FC236}">
                <a16:creationId xmlns:a16="http://schemas.microsoft.com/office/drawing/2014/main" id="{039325C8-48F9-4667-926F-CDA1BE32745B}"/>
              </a:ext>
            </a:extLst>
          </p:cNvPr>
          <p:cNvSpPr>
            <a:spLocks noGrp="1"/>
          </p:cNvSpPr>
          <p:nvPr>
            <p:ph idx="1"/>
          </p:nvPr>
        </p:nvSpPr>
        <p:spPr>
          <a:xfrm>
            <a:off x="827584" y="1772816"/>
            <a:ext cx="7772400" cy="2836912"/>
          </a:xfrm>
        </p:spPr>
        <p:txBody>
          <a:bodyPr>
            <a:normAutofit/>
          </a:bodyPr>
          <a:lstStyle/>
          <a:p>
            <a:pPr marL="0" indent="0">
              <a:buNone/>
            </a:pPr>
            <a:r>
              <a:rPr lang="en-MY" sz="2400"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p14="http://schemas.microsoft.com/office/powerpoint/2010/main" val="367941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D96F-A60B-490C-8603-D6C5DE221A99}"/>
              </a:ext>
            </a:extLst>
          </p:cNvPr>
          <p:cNvSpPr>
            <a:spLocks noGrp="1"/>
          </p:cNvSpPr>
          <p:nvPr>
            <p:ph type="title"/>
          </p:nvPr>
        </p:nvSpPr>
        <p:spPr>
          <a:xfrm>
            <a:off x="667434" y="332605"/>
            <a:ext cx="8153037" cy="864147"/>
          </a:xfrm>
        </p:spPr>
        <p:txBody>
          <a:bodyPr/>
          <a:lstStyle/>
          <a:p>
            <a:r>
              <a:rPr lang="en-MY" dirty="0"/>
              <a:t>Difference between Globalisation vs Internationalization</a:t>
            </a:r>
          </a:p>
        </p:txBody>
      </p:sp>
      <p:sp>
        <p:nvSpPr>
          <p:cNvPr id="3" name="Content Placeholder 2">
            <a:extLst>
              <a:ext uri="{FF2B5EF4-FFF2-40B4-BE49-F238E27FC236}">
                <a16:creationId xmlns:a16="http://schemas.microsoft.com/office/drawing/2014/main" id="{2C69C938-243E-4252-B333-071E85BF4FB0}"/>
              </a:ext>
            </a:extLst>
          </p:cNvPr>
          <p:cNvSpPr>
            <a:spLocks noGrp="1"/>
          </p:cNvSpPr>
          <p:nvPr>
            <p:ph idx="1"/>
          </p:nvPr>
        </p:nvSpPr>
        <p:spPr>
          <a:xfrm>
            <a:off x="488141" y="1340768"/>
            <a:ext cx="8350696" cy="4530725"/>
          </a:xfrm>
        </p:spPr>
        <p:txBody>
          <a:bodyPr>
            <a:normAutofit lnSpcReduction="10000"/>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p14="http://schemas.microsoft.com/office/powerpoint/2010/main" val="283894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50E6-33AF-4098-B3EA-61B16CCC2316}"/>
              </a:ext>
            </a:extLst>
          </p:cNvPr>
          <p:cNvSpPr>
            <a:spLocks noGrp="1"/>
          </p:cNvSpPr>
          <p:nvPr>
            <p:ph type="title"/>
          </p:nvPr>
        </p:nvSpPr>
        <p:spPr>
          <a:xfrm>
            <a:off x="954855" y="487359"/>
            <a:ext cx="7200900" cy="579440"/>
          </a:xfrm>
        </p:spPr>
        <p:txBody>
          <a:bodyPr/>
          <a:lstStyle/>
          <a:p>
            <a:r>
              <a:rPr lang="en-MY" dirty="0"/>
              <a:t>International Business - Terms</a:t>
            </a:r>
          </a:p>
        </p:txBody>
      </p:sp>
      <p:sp>
        <p:nvSpPr>
          <p:cNvPr id="3" name="Content Placeholder 2">
            <a:extLst>
              <a:ext uri="{FF2B5EF4-FFF2-40B4-BE49-F238E27FC236}">
                <a16:creationId xmlns:a16="http://schemas.microsoft.com/office/drawing/2014/main" id="{1E1F59E1-4358-4D9F-B07B-35FD897ACDE7}"/>
              </a:ext>
            </a:extLst>
          </p:cNvPr>
          <p:cNvSpPr>
            <a:spLocks noGrp="1"/>
          </p:cNvSpPr>
          <p:nvPr>
            <p:ph idx="1"/>
          </p:nvPr>
        </p:nvSpPr>
        <p:spPr>
          <a:xfrm>
            <a:off x="827584" y="1340768"/>
            <a:ext cx="7488832" cy="4176464"/>
          </a:xfrm>
        </p:spPr>
        <p:txBody>
          <a:bodyPr>
            <a:normAutofit/>
          </a:bodyPr>
          <a:lstStyle/>
          <a:p>
            <a:pPr marL="0" indent="0">
              <a:buNone/>
            </a:pPr>
            <a:r>
              <a:rPr lang="en-MY" sz="2400" dirty="0"/>
              <a:t>International transactions are manifested mainly in international trade and investment.</a:t>
            </a:r>
          </a:p>
          <a:p>
            <a:endParaRPr lang="en-MY" sz="2400" dirty="0"/>
          </a:p>
          <a:p>
            <a:r>
              <a:rPr lang="en-MY" sz="2400" b="1" dirty="0"/>
              <a:t>International trade </a:t>
            </a:r>
            <a:r>
              <a:rPr lang="en-MY" sz="2400" dirty="0"/>
              <a:t>occurs when a company exports goods or services to buyers (importers) in another country. </a:t>
            </a:r>
          </a:p>
          <a:p>
            <a:endParaRPr lang="en-MY" sz="2400" dirty="0"/>
          </a:p>
          <a:p>
            <a:r>
              <a:rPr lang="en-MY" sz="2400" b="1" dirty="0"/>
              <a:t>International investment </a:t>
            </a:r>
            <a:r>
              <a:rPr lang="en-MY" sz="2400" dirty="0"/>
              <a:t>occurs when the company invests resources in business activities outside its home country.</a:t>
            </a:r>
          </a:p>
        </p:txBody>
      </p:sp>
    </p:spTree>
    <p:extLst>
      <p:ext uri="{BB962C8B-B14F-4D97-AF65-F5344CB8AC3E}">
        <p14:creationId xmlns:p14="http://schemas.microsoft.com/office/powerpoint/2010/main" val="33069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18DF-E2D1-4918-998D-C3EDA379CA24}"/>
              </a:ext>
            </a:extLst>
          </p:cNvPr>
          <p:cNvSpPr>
            <a:spLocks noGrp="1"/>
          </p:cNvSpPr>
          <p:nvPr>
            <p:ph type="title"/>
          </p:nvPr>
        </p:nvSpPr>
        <p:spPr/>
        <p:txBody>
          <a:bodyPr>
            <a:normAutofit/>
          </a:bodyPr>
          <a:lstStyle/>
          <a:p>
            <a:r>
              <a:rPr lang="en-MY" sz="2800" dirty="0"/>
              <a:t>International Business - Terms</a:t>
            </a:r>
          </a:p>
        </p:txBody>
      </p:sp>
      <p:sp>
        <p:nvSpPr>
          <p:cNvPr id="3" name="Content Placeholder 2">
            <a:extLst>
              <a:ext uri="{FF2B5EF4-FFF2-40B4-BE49-F238E27FC236}">
                <a16:creationId xmlns:a16="http://schemas.microsoft.com/office/drawing/2014/main" id="{F2E50363-B4C0-41FE-88C5-6A2B7DF5E0B1}"/>
              </a:ext>
            </a:extLst>
          </p:cNvPr>
          <p:cNvSpPr>
            <a:spLocks noGrp="1"/>
          </p:cNvSpPr>
          <p:nvPr>
            <p:ph idx="1"/>
          </p:nvPr>
        </p:nvSpPr>
        <p:spPr/>
        <p:txBody>
          <a:bodyPr>
            <a:normAutofit/>
          </a:bodyPr>
          <a:lstStyle/>
          <a:p>
            <a:pPr>
              <a:buFont typeface="Wingdings" panose="05000000000000000000" pitchFamily="2" charset="2"/>
              <a:buChar char="§"/>
            </a:pPr>
            <a:r>
              <a:rPr lang="en-MY" sz="2400" dirty="0"/>
              <a:t>Any firm, regardless of size, that is engaged in international business is defined as an </a:t>
            </a:r>
            <a:r>
              <a:rPr lang="en-MY" sz="2400" b="1" dirty="0"/>
              <a:t>international firm</a:t>
            </a:r>
            <a:r>
              <a:rPr lang="en-MY" sz="2400" dirty="0"/>
              <a:t>. </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 firm that has directly invested abroad and has at least one working affiliate in a foreign country (e.g., a factory, a branch office) over which it maintains effective control is defined as a </a:t>
            </a:r>
            <a:r>
              <a:rPr lang="en-MY" sz="2400" b="1" dirty="0"/>
              <a:t>multinational enterprise (MNE) or multinational enterprise company (MNC).</a:t>
            </a:r>
          </a:p>
        </p:txBody>
      </p:sp>
    </p:spTree>
    <p:extLst>
      <p:ext uri="{BB962C8B-B14F-4D97-AF65-F5344CB8AC3E}">
        <p14:creationId xmlns:p14="http://schemas.microsoft.com/office/powerpoint/2010/main" val="392180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5451-C404-4AD2-A0C7-6EC8829B9DF1}"/>
              </a:ext>
            </a:extLst>
          </p:cNvPr>
          <p:cNvSpPr>
            <a:spLocks noGrp="1"/>
          </p:cNvSpPr>
          <p:nvPr>
            <p:ph type="title"/>
          </p:nvPr>
        </p:nvSpPr>
        <p:spPr>
          <a:xfrm>
            <a:off x="914400" y="404664"/>
            <a:ext cx="7200900" cy="593503"/>
          </a:xfrm>
        </p:spPr>
        <p:txBody>
          <a:bodyPr>
            <a:normAutofit/>
          </a:bodyPr>
          <a:lstStyle/>
          <a:p>
            <a:r>
              <a:rPr lang="en-MY" sz="2800" dirty="0"/>
              <a:t>International Business - Terms</a:t>
            </a:r>
          </a:p>
        </p:txBody>
      </p:sp>
      <p:sp>
        <p:nvSpPr>
          <p:cNvPr id="3" name="Content Placeholder 2">
            <a:extLst>
              <a:ext uri="{FF2B5EF4-FFF2-40B4-BE49-F238E27FC236}">
                <a16:creationId xmlns:a16="http://schemas.microsoft.com/office/drawing/2014/main" id="{174C3FEB-811B-4E3B-98F6-E7CE461CED22}"/>
              </a:ext>
            </a:extLst>
          </p:cNvPr>
          <p:cNvSpPr>
            <a:spLocks noGrp="1"/>
          </p:cNvSpPr>
          <p:nvPr>
            <p:ph idx="1"/>
          </p:nvPr>
        </p:nvSpPr>
        <p:spPr>
          <a:xfrm>
            <a:off x="914400" y="1600200"/>
            <a:ext cx="7200900" cy="3556991"/>
          </a:xfrm>
        </p:spPr>
        <p:txBody>
          <a:bodyPr>
            <a:normAutofit/>
          </a:bodyPr>
          <a:lstStyle/>
          <a:p>
            <a:pPr marL="0" indent="0">
              <a:buNone/>
            </a:pPr>
            <a:r>
              <a:rPr lang="en-MY" sz="2400" dirty="0"/>
              <a:t>While many firms still follow the traditional route of domestic growth first, international expansion second, we increasingly see firms that target international markets when launching their operations. These firms are called </a:t>
            </a:r>
            <a:r>
              <a:rPr lang="en-MY" sz="2400" b="1" dirty="0"/>
              <a:t>born global, global </a:t>
            </a:r>
            <a:r>
              <a:rPr lang="en-MY" sz="2400" b="1" dirty="0" err="1"/>
              <a:t>startups</a:t>
            </a:r>
            <a:r>
              <a:rPr lang="en-MY" sz="2400" b="1" dirty="0"/>
              <a:t>, or international new ventures (INVs)</a:t>
            </a:r>
            <a:r>
              <a:rPr lang="en-MY" sz="2400" dirty="0"/>
              <a:t>.</a:t>
            </a:r>
          </a:p>
        </p:txBody>
      </p:sp>
    </p:spTree>
    <p:extLst>
      <p:ext uri="{BB962C8B-B14F-4D97-AF65-F5344CB8AC3E}">
        <p14:creationId xmlns:p14="http://schemas.microsoft.com/office/powerpoint/2010/main" val="196512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91278940"/>
              </p:ext>
            </p:extLst>
          </p:nvPr>
        </p:nvGraphicFramePr>
        <p:xfrm>
          <a:off x="755576"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3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0D01-787C-41C6-B2DA-0BDD0A5EB0DC}"/>
              </a:ext>
            </a:extLst>
          </p:cNvPr>
          <p:cNvSpPr>
            <a:spLocks noGrp="1"/>
          </p:cNvSpPr>
          <p:nvPr>
            <p:ph type="title"/>
          </p:nvPr>
        </p:nvSpPr>
        <p:spPr>
          <a:xfrm>
            <a:off x="755576" y="296603"/>
            <a:ext cx="7200900" cy="593503"/>
          </a:xfrm>
        </p:spPr>
        <p:txBody>
          <a:bodyPr/>
          <a:lstStyle/>
          <a:p>
            <a:r>
              <a:rPr lang="en-MY" dirty="0"/>
              <a:t>HR Outsourcing</a:t>
            </a:r>
          </a:p>
        </p:txBody>
      </p:sp>
      <p:sp>
        <p:nvSpPr>
          <p:cNvPr id="3" name="Content Placeholder 2">
            <a:extLst>
              <a:ext uri="{FF2B5EF4-FFF2-40B4-BE49-F238E27FC236}">
                <a16:creationId xmlns:a16="http://schemas.microsoft.com/office/drawing/2014/main" id="{3D3F92B2-1DD3-4705-B9E0-E47FBAD50EC7}"/>
              </a:ext>
            </a:extLst>
          </p:cNvPr>
          <p:cNvSpPr>
            <a:spLocks noGrp="1"/>
          </p:cNvSpPr>
          <p:nvPr>
            <p:ph idx="1"/>
          </p:nvPr>
        </p:nvSpPr>
        <p:spPr>
          <a:xfrm>
            <a:off x="546956" y="1124744"/>
            <a:ext cx="8050088" cy="4979987"/>
          </a:xfrm>
        </p:spPr>
        <p:txBody>
          <a:bodyPr>
            <a:normAutofit fontScale="92500" lnSpcReduction="10000"/>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p14="http://schemas.microsoft.com/office/powerpoint/2010/main" val="247226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B505-B9FB-41BE-931A-E98885AD9985}"/>
              </a:ext>
            </a:extLst>
          </p:cNvPr>
          <p:cNvSpPr>
            <a:spLocks noGrp="1"/>
          </p:cNvSpPr>
          <p:nvPr>
            <p:ph type="title"/>
          </p:nvPr>
        </p:nvSpPr>
        <p:spPr>
          <a:xfrm>
            <a:off x="963202" y="404664"/>
            <a:ext cx="7200900" cy="662135"/>
          </a:xfrm>
        </p:spPr>
        <p:txBody>
          <a:bodyPr>
            <a:normAutofit/>
          </a:bodyPr>
          <a:lstStyle/>
          <a:p>
            <a:r>
              <a:rPr lang="en-MY" sz="2800" dirty="0"/>
              <a:t>Offshoring</a:t>
            </a:r>
          </a:p>
        </p:txBody>
      </p:sp>
      <p:sp>
        <p:nvSpPr>
          <p:cNvPr id="3" name="Content Placeholder 2">
            <a:extLst>
              <a:ext uri="{FF2B5EF4-FFF2-40B4-BE49-F238E27FC236}">
                <a16:creationId xmlns:a16="http://schemas.microsoft.com/office/drawing/2014/main" id="{44A79AE7-5629-4902-BD23-96B10BEEF409}"/>
              </a:ext>
            </a:extLst>
          </p:cNvPr>
          <p:cNvSpPr>
            <a:spLocks noGrp="1"/>
          </p:cNvSpPr>
          <p:nvPr>
            <p:ph idx="1"/>
          </p:nvPr>
        </p:nvSpPr>
        <p:spPr/>
        <p:txBody>
          <a:bodyPr>
            <a:normAutofit/>
          </a:bodyPr>
          <a:lstStyle/>
          <a:p>
            <a:pPr marL="0" indent="0">
              <a:buNone/>
            </a:pPr>
            <a:r>
              <a:rPr lang="en-MY" sz="2400"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p14="http://schemas.microsoft.com/office/powerpoint/2010/main" val="369752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40A2-4687-447D-A840-29CDF7035700}"/>
              </a:ext>
            </a:extLst>
          </p:cNvPr>
          <p:cNvSpPr>
            <a:spLocks noGrp="1"/>
          </p:cNvSpPr>
          <p:nvPr>
            <p:ph type="title"/>
          </p:nvPr>
        </p:nvSpPr>
        <p:spPr>
          <a:xfrm>
            <a:off x="971550" y="487359"/>
            <a:ext cx="7200900" cy="579440"/>
          </a:xfrm>
        </p:spPr>
        <p:txBody>
          <a:bodyPr>
            <a:normAutofit/>
          </a:bodyPr>
          <a:lstStyle/>
          <a:p>
            <a:r>
              <a:rPr lang="en-MY" sz="2800" dirty="0" err="1"/>
              <a:t>Cosourcing</a:t>
            </a:r>
            <a:endParaRPr lang="en-MY" sz="2800" dirty="0"/>
          </a:p>
        </p:txBody>
      </p:sp>
      <p:sp>
        <p:nvSpPr>
          <p:cNvPr id="3" name="Content Placeholder 2">
            <a:extLst>
              <a:ext uri="{FF2B5EF4-FFF2-40B4-BE49-F238E27FC236}">
                <a16:creationId xmlns:a16="http://schemas.microsoft.com/office/drawing/2014/main" id="{C8EE331F-7B3B-40FD-950C-FD38DA48824E}"/>
              </a:ext>
            </a:extLst>
          </p:cNvPr>
          <p:cNvSpPr>
            <a:spLocks noGrp="1"/>
          </p:cNvSpPr>
          <p:nvPr>
            <p:ph idx="1"/>
          </p:nvPr>
        </p:nvSpPr>
        <p:spPr/>
        <p:txBody>
          <a:bodyPr>
            <a:normAutofit/>
          </a:bodyPr>
          <a:lstStyle/>
          <a:p>
            <a:pPr marL="0" indent="0">
              <a:buNone/>
            </a:pPr>
            <a:r>
              <a:rPr lang="en-MY" sz="2400" dirty="0" err="1"/>
              <a:t>Cosourcing</a:t>
            </a:r>
            <a:r>
              <a:rPr lang="en-MY" sz="2400"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p14="http://schemas.microsoft.com/office/powerpoint/2010/main" val="105161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7E48-DE46-446A-858A-F1754F17FBDF}"/>
              </a:ext>
            </a:extLst>
          </p:cNvPr>
          <p:cNvSpPr>
            <a:spLocks noGrp="1"/>
          </p:cNvSpPr>
          <p:nvPr>
            <p:ph type="title"/>
          </p:nvPr>
        </p:nvSpPr>
        <p:spPr>
          <a:xfrm>
            <a:off x="946042" y="487359"/>
            <a:ext cx="7200900" cy="579440"/>
          </a:xfrm>
        </p:spPr>
        <p:txBody>
          <a:bodyPr>
            <a:normAutofit/>
          </a:bodyPr>
          <a:lstStyle/>
          <a:p>
            <a:r>
              <a:rPr lang="en-MY" sz="2800" dirty="0"/>
              <a:t>Insourcing</a:t>
            </a:r>
          </a:p>
        </p:txBody>
      </p:sp>
      <p:sp>
        <p:nvSpPr>
          <p:cNvPr id="3" name="Content Placeholder 2">
            <a:extLst>
              <a:ext uri="{FF2B5EF4-FFF2-40B4-BE49-F238E27FC236}">
                <a16:creationId xmlns:a16="http://schemas.microsoft.com/office/drawing/2014/main" id="{EEA4EE72-18C4-44DD-8CE6-C0D1B7189755}"/>
              </a:ext>
            </a:extLst>
          </p:cNvPr>
          <p:cNvSpPr>
            <a:spLocks noGrp="1"/>
          </p:cNvSpPr>
          <p:nvPr>
            <p:ph idx="1"/>
          </p:nvPr>
        </p:nvSpPr>
        <p:spPr/>
        <p:txBody>
          <a:bodyPr>
            <a:normAutofit/>
          </a:bodyPr>
          <a:lstStyle/>
          <a:p>
            <a:pPr marL="0" indent="0">
              <a:buNone/>
            </a:pPr>
            <a:r>
              <a:rPr lang="en-MY" sz="2400"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p14="http://schemas.microsoft.com/office/powerpoint/2010/main" val="366722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5617-05B3-4818-A35F-28D6DE406E20}"/>
              </a:ext>
            </a:extLst>
          </p:cNvPr>
          <p:cNvSpPr>
            <a:spLocks noGrp="1"/>
          </p:cNvSpPr>
          <p:nvPr>
            <p:ph type="title"/>
          </p:nvPr>
        </p:nvSpPr>
        <p:spPr>
          <a:xfrm>
            <a:off x="971550" y="430323"/>
            <a:ext cx="7200900" cy="593503"/>
          </a:xfrm>
        </p:spPr>
        <p:txBody>
          <a:bodyPr/>
          <a:lstStyle/>
          <a:p>
            <a:r>
              <a:rPr lang="en-MY" dirty="0"/>
              <a:t>Professional Employment Organization (PEOs)</a:t>
            </a:r>
          </a:p>
        </p:txBody>
      </p:sp>
      <p:sp>
        <p:nvSpPr>
          <p:cNvPr id="3" name="Content Placeholder 2">
            <a:extLst>
              <a:ext uri="{FF2B5EF4-FFF2-40B4-BE49-F238E27FC236}">
                <a16:creationId xmlns:a16="http://schemas.microsoft.com/office/drawing/2014/main" id="{C7E1D3BA-94C3-48B7-9EDC-90910C07C70F}"/>
              </a:ext>
            </a:extLst>
          </p:cNvPr>
          <p:cNvSpPr>
            <a:spLocks noGrp="1"/>
          </p:cNvSpPr>
          <p:nvPr>
            <p:ph idx="1"/>
          </p:nvPr>
        </p:nvSpPr>
        <p:spPr>
          <a:xfrm>
            <a:off x="755576" y="1600200"/>
            <a:ext cx="7931224" cy="4530725"/>
          </a:xfrm>
        </p:spPr>
        <p:txBody>
          <a:bodyPr>
            <a:normAutofit/>
          </a:bodyPr>
          <a:lstStyle/>
          <a:p>
            <a:r>
              <a:rPr lang="en-MY" sz="2400" dirty="0"/>
              <a:t>A Professional </a:t>
            </a:r>
            <a:r>
              <a:rPr lang="en-MY" sz="2400" dirty="0" err="1"/>
              <a:t>Employement</a:t>
            </a:r>
            <a:r>
              <a:rPr lang="en-MY" sz="2400" dirty="0"/>
              <a:t> Organization (PEO) assumes full responsibility of your company's human resources administration. </a:t>
            </a:r>
          </a:p>
          <a:p>
            <a:r>
              <a:rPr lang="en-MY" sz="2400" dirty="0"/>
              <a:t>It becomes a co-employer of your company's workers by taking full legal responsibility of your employees, including having the final say in hiring, firing, and the amount of money employees make. </a:t>
            </a:r>
          </a:p>
          <a:p>
            <a:r>
              <a:rPr lang="en-MY" sz="2400" dirty="0"/>
              <a:t>The PEO and business owner become partners, essentially, with the PEO handling all the HR aspects and the business handling all other aspects of the company.</a:t>
            </a:r>
          </a:p>
        </p:txBody>
      </p:sp>
    </p:spTree>
    <p:extLst>
      <p:ext uri="{BB962C8B-B14F-4D97-AF65-F5344CB8AC3E}">
        <p14:creationId xmlns:p14="http://schemas.microsoft.com/office/powerpoint/2010/main" val="116349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5E48-DB32-4DC2-B724-4D64C900101F}"/>
              </a:ext>
            </a:extLst>
          </p:cNvPr>
          <p:cNvSpPr>
            <a:spLocks noGrp="1"/>
          </p:cNvSpPr>
          <p:nvPr>
            <p:ph type="title"/>
          </p:nvPr>
        </p:nvSpPr>
        <p:spPr>
          <a:xfrm>
            <a:off x="1000397" y="499081"/>
            <a:ext cx="7200900" cy="579440"/>
          </a:xfrm>
        </p:spPr>
        <p:txBody>
          <a:bodyPr>
            <a:normAutofit/>
          </a:bodyPr>
          <a:lstStyle/>
          <a:p>
            <a:r>
              <a:rPr lang="en-MY" sz="2800" dirty="0"/>
              <a:t>‘Follow the Sun’ Support Model</a:t>
            </a:r>
          </a:p>
        </p:txBody>
      </p:sp>
      <p:sp>
        <p:nvSpPr>
          <p:cNvPr id="3" name="Content Placeholder 2">
            <a:extLst>
              <a:ext uri="{FF2B5EF4-FFF2-40B4-BE49-F238E27FC236}">
                <a16:creationId xmlns:a16="http://schemas.microsoft.com/office/drawing/2014/main" id="{1F9A8EB7-2D2F-4B07-8158-07F990576702}"/>
              </a:ext>
            </a:extLst>
          </p:cNvPr>
          <p:cNvSpPr>
            <a:spLocks noGrp="1"/>
          </p:cNvSpPr>
          <p:nvPr>
            <p:ph idx="1"/>
          </p:nvPr>
        </p:nvSpPr>
        <p:spPr/>
        <p:txBody>
          <a:bodyPr>
            <a:normAutofit/>
          </a:bodyPr>
          <a:lstStyle/>
          <a:p>
            <a:pPr marL="0" indent="0">
              <a:buNone/>
            </a:pPr>
            <a:r>
              <a:rPr lang="en-MY" sz="2400"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sz="2400" dirty="0"/>
              <a:t>For e.g. : US passes work to Asia at the end of the day. Asia passes to Europe at end of their day and Europe passes the work to US</a:t>
            </a:r>
          </a:p>
        </p:txBody>
      </p:sp>
    </p:spTree>
    <p:extLst>
      <p:ext uri="{BB962C8B-B14F-4D97-AF65-F5344CB8AC3E}">
        <p14:creationId xmlns:p14="http://schemas.microsoft.com/office/powerpoint/2010/main" val="310856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CE5-5491-4B4E-86A8-8CBB91656095}"/>
              </a:ext>
            </a:extLst>
          </p:cNvPr>
          <p:cNvSpPr>
            <a:spLocks noGrp="1"/>
          </p:cNvSpPr>
          <p:nvPr>
            <p:ph type="title"/>
          </p:nvPr>
        </p:nvSpPr>
        <p:spPr>
          <a:xfrm>
            <a:off x="971550" y="327359"/>
            <a:ext cx="7200900" cy="593503"/>
          </a:xfrm>
        </p:spPr>
        <p:txBody>
          <a:bodyPr/>
          <a:lstStyle/>
          <a:p>
            <a:r>
              <a:rPr lang="en-MY" dirty="0"/>
              <a:t>“Follow the sun” model</a:t>
            </a:r>
          </a:p>
        </p:txBody>
      </p:sp>
      <p:pic>
        <p:nvPicPr>
          <p:cNvPr id="5" name="Picture 4">
            <a:extLst>
              <a:ext uri="{FF2B5EF4-FFF2-40B4-BE49-F238E27FC236}">
                <a16:creationId xmlns:a16="http://schemas.microsoft.com/office/drawing/2014/main" id="{2FF96E01-14EB-47A6-ABB0-EF082D5A72E0}"/>
              </a:ext>
            </a:extLst>
          </p:cNvPr>
          <p:cNvPicPr>
            <a:picLocks noChangeAspect="1"/>
          </p:cNvPicPr>
          <p:nvPr/>
        </p:nvPicPr>
        <p:blipFill>
          <a:blip r:embed="rId2"/>
          <a:stretch>
            <a:fillRect/>
          </a:stretch>
        </p:blipFill>
        <p:spPr>
          <a:xfrm>
            <a:off x="1187624" y="1234467"/>
            <a:ext cx="6426845" cy="4389065"/>
          </a:xfrm>
          <a:prstGeom prst="rect">
            <a:avLst/>
          </a:prstGeom>
        </p:spPr>
      </p:pic>
    </p:spTree>
    <p:extLst>
      <p:ext uri="{BB962C8B-B14F-4D97-AF65-F5344CB8AC3E}">
        <p14:creationId xmlns:p14="http://schemas.microsoft.com/office/powerpoint/2010/main" val="370891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939117" y="555352"/>
            <a:ext cx="7200900" cy="579440"/>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27584" y="1412776"/>
            <a:ext cx="7488832" cy="4608512"/>
          </a:xfrm>
        </p:spPr>
        <p:txBody>
          <a:bodyPr>
            <a:normAutofit lnSpcReduction="10000"/>
          </a:bodyPr>
          <a:lstStyle/>
          <a:p>
            <a:pPr marL="0" indent="0">
              <a:buNone/>
            </a:pPr>
            <a:r>
              <a:rPr lang="en-MY" sz="2400" dirty="0"/>
              <a:t>What is the main difference between offshoring and outsourcing?</a:t>
            </a:r>
          </a:p>
          <a:p>
            <a:pPr marL="457200" indent="-457200">
              <a:buFont typeface="+mj-lt"/>
              <a:buAutoNum type="alphaUcPeriod"/>
            </a:pPr>
            <a:r>
              <a:rPr lang="en-MY" sz="2400" dirty="0"/>
              <a:t>Offshoring usually results in employee layoffs, whereas outsourcing does not.</a:t>
            </a:r>
          </a:p>
          <a:p>
            <a:pPr marL="457200" indent="-457200">
              <a:buFont typeface="+mj-lt"/>
              <a:buAutoNum type="alphaUcPeriod"/>
            </a:pPr>
            <a:r>
              <a:rPr lang="en-MY" sz="2400" dirty="0"/>
              <a:t>Offshoring is a long-term solution, whereas outsourcing is a short-term solution.</a:t>
            </a:r>
          </a:p>
          <a:p>
            <a:pPr marL="457200" indent="-457200">
              <a:buFont typeface="+mj-lt"/>
              <a:buAutoNum type="alphaUcPeriod"/>
            </a:pPr>
            <a:r>
              <a:rPr lang="en-MY" sz="2400" dirty="0"/>
              <a:t>Offshoring moves entire production units out of the country, whereas outsourcing moves internal practices to outside organizations regardless of geographic location.</a:t>
            </a:r>
          </a:p>
          <a:p>
            <a:pPr marL="457200" indent="-457200">
              <a:buFont typeface="+mj-lt"/>
              <a:buAutoNum type="alphaUcPeriod"/>
            </a:pPr>
            <a:r>
              <a:rPr lang="en-MY" sz="2400" dirty="0"/>
              <a:t>There are no differences—these terms are interchangeable.</a:t>
            </a:r>
          </a:p>
        </p:txBody>
      </p:sp>
    </p:spTree>
    <p:extLst>
      <p:ext uri="{BB962C8B-B14F-4D97-AF65-F5344CB8AC3E}">
        <p14:creationId xmlns:p14="http://schemas.microsoft.com/office/powerpoint/2010/main" val="238646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a:xfrm>
            <a:off x="971550" y="456878"/>
            <a:ext cx="7200900" cy="579440"/>
          </a:xfrm>
        </p:spPr>
        <p:txBody>
          <a:bodyPr/>
          <a:lstStyle/>
          <a:p>
            <a:r>
              <a:rPr lang="en-MY" dirty="0"/>
              <a:t>Answer # </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a:xfrm>
            <a:off x="755576" y="1340768"/>
            <a:ext cx="7704856" cy="4248472"/>
          </a:xfrm>
        </p:spPr>
        <p:txBody>
          <a:bodyPr>
            <a:normAutofit/>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06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a:t>Strategy </a:t>
            </a:r>
            <a:r>
              <a:rPr lang="en-MY" dirty="0"/>
              <a:t>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7AC17-59C2-4274-8ABB-C9B46CF8EA88}"/>
              </a:ext>
            </a:extLst>
          </p:cNvPr>
          <p:cNvSpPr>
            <a:spLocks noGrp="1"/>
          </p:cNvSpPr>
          <p:nvPr>
            <p:ph type="title"/>
          </p:nvPr>
        </p:nvSpPr>
        <p:spPr/>
        <p:txBody>
          <a:bodyPr/>
          <a:lstStyle/>
          <a:p>
            <a:r>
              <a:rPr lang="en-MY" dirty="0"/>
              <a:t>The Principles of a Strategy-Focused Organization</a:t>
            </a:r>
          </a:p>
        </p:txBody>
      </p:sp>
      <p:pic>
        <p:nvPicPr>
          <p:cNvPr id="5" name="Picture 4">
            <a:extLst>
              <a:ext uri="{FF2B5EF4-FFF2-40B4-BE49-F238E27FC236}">
                <a16:creationId xmlns:a16="http://schemas.microsoft.com/office/drawing/2014/main" id="{B1096894-5F5E-48FE-B4E4-7389E838287B}"/>
              </a:ext>
            </a:extLst>
          </p:cNvPr>
          <p:cNvPicPr>
            <a:picLocks noChangeAspect="1"/>
          </p:cNvPicPr>
          <p:nvPr/>
        </p:nvPicPr>
        <p:blipFill>
          <a:blip r:embed="rId2"/>
          <a:stretch>
            <a:fillRect/>
          </a:stretch>
        </p:blipFill>
        <p:spPr>
          <a:xfrm>
            <a:off x="914400" y="1772816"/>
            <a:ext cx="7372350" cy="4000500"/>
          </a:xfrm>
          <a:prstGeom prst="rect">
            <a:avLst/>
          </a:prstGeom>
        </p:spPr>
      </p:pic>
    </p:spTree>
    <p:extLst>
      <p:ext uri="{BB962C8B-B14F-4D97-AF65-F5344CB8AC3E}">
        <p14:creationId xmlns:p14="http://schemas.microsoft.com/office/powerpoint/2010/main" val="371936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BBF8-005A-4EB9-A0D2-81E3ECE3CED7}"/>
              </a:ext>
            </a:extLst>
          </p:cNvPr>
          <p:cNvSpPr>
            <a:spLocks noGrp="1"/>
          </p:cNvSpPr>
          <p:nvPr>
            <p:ph type="title"/>
          </p:nvPr>
        </p:nvSpPr>
        <p:spPr/>
        <p:txBody>
          <a:bodyPr/>
          <a:lstStyle/>
          <a:p>
            <a:r>
              <a:rPr lang="en-MY" sz="2800" dirty="0"/>
              <a:t>The Principles of a Strategy-Focused Organization</a:t>
            </a:r>
          </a:p>
        </p:txBody>
      </p:sp>
      <p:pic>
        <p:nvPicPr>
          <p:cNvPr id="7" name="Picture 6">
            <a:extLst>
              <a:ext uri="{FF2B5EF4-FFF2-40B4-BE49-F238E27FC236}">
                <a16:creationId xmlns:a16="http://schemas.microsoft.com/office/drawing/2014/main" id="{A32BFFDC-0BA0-41B2-A795-0AC691E516B5}"/>
              </a:ext>
            </a:extLst>
          </p:cNvPr>
          <p:cNvPicPr>
            <a:picLocks noChangeAspect="1"/>
          </p:cNvPicPr>
          <p:nvPr/>
        </p:nvPicPr>
        <p:blipFill>
          <a:blip r:embed="rId2"/>
          <a:stretch>
            <a:fillRect/>
          </a:stretch>
        </p:blipFill>
        <p:spPr>
          <a:xfrm>
            <a:off x="1374961" y="1844824"/>
            <a:ext cx="6851278" cy="4582568"/>
          </a:xfrm>
          <a:prstGeom prst="rect">
            <a:avLst/>
          </a:prstGeom>
        </p:spPr>
      </p:pic>
    </p:spTree>
    <p:extLst>
      <p:ext uri="{BB962C8B-B14F-4D97-AF65-F5344CB8AC3E}">
        <p14:creationId xmlns:p14="http://schemas.microsoft.com/office/powerpoint/2010/main" val="23968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810F-B832-4649-B686-F90D444D194D}"/>
              </a:ext>
            </a:extLst>
          </p:cNvPr>
          <p:cNvSpPr>
            <a:spLocks noGrp="1"/>
          </p:cNvSpPr>
          <p:nvPr>
            <p:ph type="title"/>
          </p:nvPr>
        </p:nvSpPr>
        <p:spPr>
          <a:xfrm>
            <a:off x="992296" y="188640"/>
            <a:ext cx="7200900" cy="1142385"/>
          </a:xfrm>
        </p:spPr>
        <p:txBody>
          <a:bodyPr>
            <a:normAutofit/>
          </a:bodyPr>
          <a:lstStyle/>
          <a:p>
            <a:r>
              <a:rPr lang="en-MY" sz="2800" dirty="0"/>
              <a:t>Mobilize Change through Executive Leadership</a:t>
            </a:r>
          </a:p>
        </p:txBody>
      </p:sp>
      <p:sp>
        <p:nvSpPr>
          <p:cNvPr id="3" name="Content Placeholder 2">
            <a:extLst>
              <a:ext uri="{FF2B5EF4-FFF2-40B4-BE49-F238E27FC236}">
                <a16:creationId xmlns:a16="http://schemas.microsoft.com/office/drawing/2014/main" id="{B3442EE3-62F1-4964-B267-DB6717A632CF}"/>
              </a:ext>
            </a:extLst>
          </p:cNvPr>
          <p:cNvSpPr>
            <a:spLocks noGrp="1"/>
          </p:cNvSpPr>
          <p:nvPr>
            <p:ph idx="1"/>
          </p:nvPr>
        </p:nvSpPr>
        <p:spPr>
          <a:xfrm>
            <a:off x="755576" y="1524000"/>
            <a:ext cx="7200900" cy="3809999"/>
          </a:xfrm>
        </p:spPr>
        <p:txBody>
          <a:bodyPr/>
          <a:lstStyle/>
          <a:p>
            <a:pPr marL="0" indent="0">
              <a:buNone/>
            </a:pPr>
            <a:r>
              <a:rPr lang="en-MY" sz="2400" dirty="0"/>
              <a:t>A successful BSC program starts with the recognition that it’s not a “metrics” project, but a “change” project. The single, most important condition for success is the ownership and active involvement of the executive team. Strategy requires change from every part of the organization.</a:t>
            </a:r>
          </a:p>
          <a:p>
            <a:pPr lvl="1"/>
            <a:r>
              <a:rPr lang="en-MY" sz="2400" dirty="0"/>
              <a:t>Establish a sense of urgency.</a:t>
            </a:r>
          </a:p>
          <a:p>
            <a:pPr lvl="1"/>
            <a:r>
              <a:rPr lang="en-MY" sz="2400" dirty="0"/>
              <a:t>Create the leadership team.</a:t>
            </a:r>
          </a:p>
          <a:p>
            <a:pPr lvl="1"/>
            <a:r>
              <a:rPr lang="en-MY" sz="2400" dirty="0"/>
              <a:t>Develop the Vision and Strategy.</a:t>
            </a:r>
          </a:p>
          <a:p>
            <a:endParaRPr lang="en-MY" dirty="0"/>
          </a:p>
        </p:txBody>
      </p:sp>
    </p:spTree>
    <p:extLst>
      <p:ext uri="{BB962C8B-B14F-4D97-AF65-F5344CB8AC3E}">
        <p14:creationId xmlns:p14="http://schemas.microsoft.com/office/powerpoint/2010/main" val="81084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585C-BBFD-4C01-B573-14765C29773C}"/>
              </a:ext>
            </a:extLst>
          </p:cNvPr>
          <p:cNvSpPr>
            <a:spLocks noGrp="1"/>
          </p:cNvSpPr>
          <p:nvPr>
            <p:ph type="title"/>
          </p:nvPr>
        </p:nvSpPr>
        <p:spPr/>
        <p:txBody>
          <a:bodyPr>
            <a:normAutofit/>
          </a:bodyPr>
          <a:lstStyle/>
          <a:p>
            <a:r>
              <a:rPr lang="en-MY" sz="2800" dirty="0"/>
              <a:t>Translate Strategy into Operating Terms</a:t>
            </a:r>
          </a:p>
        </p:txBody>
      </p:sp>
      <p:sp>
        <p:nvSpPr>
          <p:cNvPr id="3" name="Content Placeholder 2">
            <a:extLst>
              <a:ext uri="{FF2B5EF4-FFF2-40B4-BE49-F238E27FC236}">
                <a16:creationId xmlns:a16="http://schemas.microsoft.com/office/drawing/2014/main" id="{9417A3F8-EBCA-4963-A6E0-F08F041D440B}"/>
              </a:ext>
            </a:extLst>
          </p:cNvPr>
          <p:cNvSpPr>
            <a:spLocks noGrp="1"/>
          </p:cNvSpPr>
          <p:nvPr>
            <p:ph idx="1"/>
          </p:nvPr>
        </p:nvSpPr>
        <p:spPr/>
        <p:txBody>
          <a:bodyPr>
            <a:normAutofit/>
          </a:bodyPr>
          <a:lstStyle/>
          <a:p>
            <a:r>
              <a:rPr lang="en-MY" sz="2400" dirty="0"/>
              <a:t>The foundation of the design is a Strategy Map, which defines the “architecture” of the strategy. </a:t>
            </a:r>
          </a:p>
          <a:p>
            <a:r>
              <a:rPr lang="en-MY" sz="2400" dirty="0"/>
              <a:t>The description begins with the financial perspective of the shareholder (or appropriate key constituent in non-profits).</a:t>
            </a:r>
          </a:p>
          <a:p>
            <a:r>
              <a:rPr lang="en-MY" sz="2400" dirty="0"/>
              <a:t> It defines the relevant long-term indicators of success (e.g., ROI, shareholder value) and divides it into a long-term (growth) and a short-term (productivity) component.</a:t>
            </a:r>
          </a:p>
        </p:txBody>
      </p:sp>
    </p:spTree>
    <p:extLst>
      <p:ext uri="{BB962C8B-B14F-4D97-AF65-F5344CB8AC3E}">
        <p14:creationId xmlns:p14="http://schemas.microsoft.com/office/powerpoint/2010/main" val="182432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BAB6-842E-4278-AAE0-FD2E67CFE1CB}"/>
              </a:ext>
            </a:extLst>
          </p:cNvPr>
          <p:cNvSpPr>
            <a:spLocks noGrp="1"/>
          </p:cNvSpPr>
          <p:nvPr>
            <p:ph type="title"/>
          </p:nvPr>
        </p:nvSpPr>
        <p:spPr>
          <a:xfrm>
            <a:off x="539552" y="260648"/>
            <a:ext cx="8424936" cy="1143000"/>
          </a:xfrm>
        </p:spPr>
        <p:txBody>
          <a:bodyPr/>
          <a:lstStyle/>
          <a:p>
            <a:r>
              <a:rPr lang="en-MY" dirty="0"/>
              <a:t>The Balanced Scorecard Strategy Map</a:t>
            </a:r>
          </a:p>
        </p:txBody>
      </p:sp>
      <p:pic>
        <p:nvPicPr>
          <p:cNvPr id="5" name="Picture 4">
            <a:extLst>
              <a:ext uri="{FF2B5EF4-FFF2-40B4-BE49-F238E27FC236}">
                <a16:creationId xmlns:a16="http://schemas.microsoft.com/office/drawing/2014/main" id="{EE5843E0-4B25-4748-8DE5-DED9F6173BA6}"/>
              </a:ext>
            </a:extLst>
          </p:cNvPr>
          <p:cNvPicPr>
            <a:picLocks noChangeAspect="1"/>
          </p:cNvPicPr>
          <p:nvPr/>
        </p:nvPicPr>
        <p:blipFill>
          <a:blip r:embed="rId2"/>
          <a:stretch>
            <a:fillRect/>
          </a:stretch>
        </p:blipFill>
        <p:spPr>
          <a:xfrm>
            <a:off x="1304925" y="1844824"/>
            <a:ext cx="6534150" cy="4476750"/>
          </a:xfrm>
          <a:prstGeom prst="rect">
            <a:avLst/>
          </a:prstGeom>
        </p:spPr>
      </p:pic>
    </p:spTree>
    <p:extLst>
      <p:ext uri="{BB962C8B-B14F-4D97-AF65-F5344CB8AC3E}">
        <p14:creationId xmlns:p14="http://schemas.microsoft.com/office/powerpoint/2010/main" val="415399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D4A-1DC4-40D9-8E6B-262EF353F176}"/>
              </a:ext>
            </a:extLst>
          </p:cNvPr>
          <p:cNvSpPr>
            <a:spLocks noGrp="1"/>
          </p:cNvSpPr>
          <p:nvPr>
            <p:ph type="title"/>
          </p:nvPr>
        </p:nvSpPr>
        <p:spPr>
          <a:xfrm>
            <a:off x="827584" y="437727"/>
            <a:ext cx="7200900" cy="665511"/>
          </a:xfrm>
        </p:spPr>
        <p:txBody>
          <a:bodyPr>
            <a:normAutofit/>
          </a:bodyPr>
          <a:lstStyle/>
          <a:p>
            <a:r>
              <a:rPr lang="en-MY" sz="2800" dirty="0"/>
              <a:t>Align the Organization with the Strategy</a:t>
            </a:r>
          </a:p>
        </p:txBody>
      </p:sp>
      <p:sp>
        <p:nvSpPr>
          <p:cNvPr id="4" name="Content Placeholder 2">
            <a:extLst>
              <a:ext uri="{FF2B5EF4-FFF2-40B4-BE49-F238E27FC236}">
                <a16:creationId xmlns:a16="http://schemas.microsoft.com/office/drawing/2014/main" id="{9C61EDA3-EE08-4CAD-953B-ADF62ABF0FFE}"/>
              </a:ext>
            </a:extLst>
          </p:cNvPr>
          <p:cNvSpPr>
            <a:spLocks noGrp="1"/>
          </p:cNvSpPr>
          <p:nvPr>
            <p:ph idx="1"/>
          </p:nvPr>
        </p:nvSpPr>
        <p:spPr>
          <a:xfrm>
            <a:off x="685800" y="1556792"/>
            <a:ext cx="8206680" cy="4530725"/>
          </a:xfrm>
        </p:spPr>
        <p:txBody>
          <a:bodyPr>
            <a:normAutofit/>
          </a:bodyPr>
          <a:lstStyle/>
          <a:p>
            <a:r>
              <a:rPr lang="en-MY" sz="2400" dirty="0"/>
              <a:t>Functional silos arise and become a major barrier to strategy implementation, since most organizations have great difficulty communicating and coordinating across these functions. </a:t>
            </a:r>
          </a:p>
          <a:p>
            <a:r>
              <a:rPr lang="en-MY" sz="2400" dirty="0"/>
              <a:t>For organizational performance to be more than the sum of its parts, individual strategies must be linked and integrated. </a:t>
            </a:r>
          </a:p>
          <a:p>
            <a:r>
              <a:rPr lang="en-MY" sz="2400" dirty="0"/>
              <a:t>The corporate role defines the linkages expected to create synergy and ensures that the linkages actually occur.</a:t>
            </a:r>
          </a:p>
        </p:txBody>
      </p:sp>
    </p:spTree>
    <p:extLst>
      <p:ext uri="{BB962C8B-B14F-4D97-AF65-F5344CB8AC3E}">
        <p14:creationId xmlns:p14="http://schemas.microsoft.com/office/powerpoint/2010/main" val="73897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749-935F-4BFA-8E33-392D8B20E65E}"/>
              </a:ext>
            </a:extLst>
          </p:cNvPr>
          <p:cNvSpPr>
            <a:spLocks noGrp="1"/>
          </p:cNvSpPr>
          <p:nvPr>
            <p:ph type="title"/>
          </p:nvPr>
        </p:nvSpPr>
        <p:spPr/>
        <p:txBody>
          <a:bodyPr/>
          <a:lstStyle/>
          <a:p>
            <a:r>
              <a:rPr lang="en-MY" dirty="0"/>
              <a:t>Align the Organization with the Strategy</a:t>
            </a:r>
          </a:p>
        </p:txBody>
      </p:sp>
      <p:pic>
        <p:nvPicPr>
          <p:cNvPr id="5" name="Picture 4">
            <a:extLst>
              <a:ext uri="{FF2B5EF4-FFF2-40B4-BE49-F238E27FC236}">
                <a16:creationId xmlns:a16="http://schemas.microsoft.com/office/drawing/2014/main" id="{FA9D17C9-4D4D-40E2-A193-C2736BB34A7C}"/>
              </a:ext>
            </a:extLst>
          </p:cNvPr>
          <p:cNvPicPr>
            <a:picLocks noChangeAspect="1"/>
          </p:cNvPicPr>
          <p:nvPr/>
        </p:nvPicPr>
        <p:blipFill>
          <a:blip r:embed="rId2"/>
          <a:stretch>
            <a:fillRect/>
          </a:stretch>
        </p:blipFill>
        <p:spPr>
          <a:xfrm>
            <a:off x="914400" y="1628800"/>
            <a:ext cx="7056784" cy="4807102"/>
          </a:xfrm>
          <a:prstGeom prst="rect">
            <a:avLst/>
          </a:prstGeom>
        </p:spPr>
      </p:pic>
    </p:spTree>
    <p:extLst>
      <p:ext uri="{BB962C8B-B14F-4D97-AF65-F5344CB8AC3E}">
        <p14:creationId xmlns:p14="http://schemas.microsoft.com/office/powerpoint/2010/main" val="253358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F377-3224-4499-A4DF-CDFF29922E71}"/>
              </a:ext>
            </a:extLst>
          </p:cNvPr>
          <p:cNvSpPr>
            <a:spLocks noGrp="1"/>
          </p:cNvSpPr>
          <p:nvPr>
            <p:ph type="title"/>
          </p:nvPr>
        </p:nvSpPr>
        <p:spPr/>
        <p:txBody>
          <a:bodyPr>
            <a:normAutofit/>
          </a:bodyPr>
          <a:lstStyle/>
          <a:p>
            <a:r>
              <a:rPr lang="en-MY" sz="2800" dirty="0"/>
              <a:t>Make Strategy everyone’s Job</a:t>
            </a:r>
          </a:p>
        </p:txBody>
      </p:sp>
      <p:sp>
        <p:nvSpPr>
          <p:cNvPr id="3" name="Content Placeholder 2">
            <a:extLst>
              <a:ext uri="{FF2B5EF4-FFF2-40B4-BE49-F238E27FC236}">
                <a16:creationId xmlns:a16="http://schemas.microsoft.com/office/drawing/2014/main" id="{0402855A-FA5D-4B6C-A822-A9D658C83F7D}"/>
              </a:ext>
            </a:extLst>
          </p:cNvPr>
          <p:cNvSpPr>
            <a:spLocks noGrp="1"/>
          </p:cNvSpPr>
          <p:nvPr>
            <p:ph idx="1"/>
          </p:nvPr>
        </p:nvSpPr>
        <p:spPr/>
        <p:txBody>
          <a:bodyPr>
            <a:normAutofit/>
          </a:bodyPr>
          <a:lstStyle/>
          <a:p>
            <a:pPr marL="0" indent="0">
              <a:buNone/>
            </a:pPr>
            <a:r>
              <a:rPr lang="en-MY" sz="2400" dirty="0"/>
              <a:t>Workforce knowledge represents an asset that we are just beginning to use effectively. In this structure, strategic information and decision-making can no longer be limited to executives and senior managers. </a:t>
            </a:r>
          </a:p>
          <a:p>
            <a:r>
              <a:rPr lang="en-MY" sz="2400" dirty="0"/>
              <a:t>Communication and education to create awareness</a:t>
            </a:r>
          </a:p>
          <a:p>
            <a:r>
              <a:rPr lang="en-MY" sz="2400" dirty="0"/>
              <a:t>Personal alignment</a:t>
            </a:r>
          </a:p>
          <a:p>
            <a:r>
              <a:rPr lang="en-MY" sz="2400" dirty="0"/>
              <a:t>Incentive compensation</a:t>
            </a:r>
          </a:p>
        </p:txBody>
      </p:sp>
    </p:spTree>
    <p:extLst>
      <p:ext uri="{BB962C8B-B14F-4D97-AF65-F5344CB8AC3E}">
        <p14:creationId xmlns:p14="http://schemas.microsoft.com/office/powerpoint/2010/main" val="196717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0678-A0DF-4A4A-AC64-B122DB4EA68B}"/>
              </a:ext>
            </a:extLst>
          </p:cNvPr>
          <p:cNvSpPr>
            <a:spLocks noGrp="1"/>
          </p:cNvSpPr>
          <p:nvPr>
            <p:ph type="title"/>
          </p:nvPr>
        </p:nvSpPr>
        <p:spPr/>
        <p:txBody>
          <a:bodyPr/>
          <a:lstStyle/>
          <a:p>
            <a:r>
              <a:rPr lang="en-MY" dirty="0"/>
              <a:t>Make Strategy everyone’s Job</a:t>
            </a:r>
          </a:p>
        </p:txBody>
      </p:sp>
      <p:pic>
        <p:nvPicPr>
          <p:cNvPr id="5" name="Picture 4">
            <a:extLst>
              <a:ext uri="{FF2B5EF4-FFF2-40B4-BE49-F238E27FC236}">
                <a16:creationId xmlns:a16="http://schemas.microsoft.com/office/drawing/2014/main" id="{BC79C24A-79ED-4F2A-A948-B553C2DBFDC2}"/>
              </a:ext>
            </a:extLst>
          </p:cNvPr>
          <p:cNvPicPr>
            <a:picLocks noChangeAspect="1"/>
          </p:cNvPicPr>
          <p:nvPr/>
        </p:nvPicPr>
        <p:blipFill>
          <a:blip r:embed="rId2"/>
          <a:stretch>
            <a:fillRect/>
          </a:stretch>
        </p:blipFill>
        <p:spPr>
          <a:xfrm>
            <a:off x="911554" y="2204864"/>
            <a:ext cx="7736569" cy="3961036"/>
          </a:xfrm>
          <a:prstGeom prst="rect">
            <a:avLst/>
          </a:prstGeom>
        </p:spPr>
      </p:pic>
    </p:spTree>
    <p:extLst>
      <p:ext uri="{BB962C8B-B14F-4D97-AF65-F5344CB8AC3E}">
        <p14:creationId xmlns:p14="http://schemas.microsoft.com/office/powerpoint/2010/main" val="228594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F452-B54A-4F34-AEB8-4D0CFA51F8A0}"/>
              </a:ext>
            </a:extLst>
          </p:cNvPr>
          <p:cNvSpPr>
            <a:spLocks noGrp="1"/>
          </p:cNvSpPr>
          <p:nvPr>
            <p:ph type="title"/>
          </p:nvPr>
        </p:nvSpPr>
        <p:spPr>
          <a:xfrm>
            <a:off x="1003736" y="326944"/>
            <a:ext cx="7240672" cy="869808"/>
          </a:xfrm>
        </p:spPr>
        <p:txBody>
          <a:bodyPr>
            <a:normAutofit/>
          </a:bodyPr>
          <a:lstStyle/>
          <a:p>
            <a:r>
              <a:rPr lang="en-MY" sz="2800" dirty="0"/>
              <a:t>Make Formulating Strategy a Continual Process</a:t>
            </a:r>
          </a:p>
        </p:txBody>
      </p:sp>
      <p:sp>
        <p:nvSpPr>
          <p:cNvPr id="3" name="Content Placeholder 2">
            <a:extLst>
              <a:ext uri="{FF2B5EF4-FFF2-40B4-BE49-F238E27FC236}">
                <a16:creationId xmlns:a16="http://schemas.microsoft.com/office/drawing/2014/main" id="{78F5B2A5-77C1-4799-B452-A88FC4428674}"/>
              </a:ext>
            </a:extLst>
          </p:cNvPr>
          <p:cNvSpPr>
            <a:spLocks noGrp="1"/>
          </p:cNvSpPr>
          <p:nvPr>
            <p:ph idx="1"/>
          </p:nvPr>
        </p:nvSpPr>
        <p:spPr>
          <a:xfrm>
            <a:off x="863563" y="1444961"/>
            <a:ext cx="7416874" cy="3968078"/>
          </a:xfrm>
        </p:spPr>
        <p:txBody>
          <a:bodyPr>
            <a:normAutofit/>
          </a:bodyPr>
          <a:lstStyle/>
          <a:p>
            <a:pPr marL="0" indent="0">
              <a:buNone/>
            </a:pPr>
            <a:r>
              <a:rPr lang="en-MY" sz="2400" dirty="0"/>
              <a:t>Companies with the BSC integrates the management of tactics with the management of strategy, using three important processes,</a:t>
            </a:r>
          </a:p>
          <a:p>
            <a:r>
              <a:rPr lang="en-MY" sz="2400" dirty="0"/>
              <a:t>Organizations link strategy to the budgeting process</a:t>
            </a:r>
          </a:p>
          <a:p>
            <a:r>
              <a:rPr lang="en-MY" sz="2400" dirty="0"/>
              <a:t>Making strategy formulation continual is to introduce a management meeting to review strategy.</a:t>
            </a:r>
          </a:p>
          <a:p>
            <a:r>
              <a:rPr lang="en-MY" sz="2400" dirty="0"/>
              <a:t>Making strategy development continual sees a process evolve for learning and adapting the strategy.</a:t>
            </a:r>
          </a:p>
        </p:txBody>
      </p:sp>
    </p:spTree>
    <p:extLst>
      <p:ext uri="{BB962C8B-B14F-4D97-AF65-F5344CB8AC3E}">
        <p14:creationId xmlns:p14="http://schemas.microsoft.com/office/powerpoint/2010/main" val="128940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135F-5D4F-4C42-B5A2-32B6644C03AD}"/>
              </a:ext>
            </a:extLst>
          </p:cNvPr>
          <p:cNvSpPr>
            <a:spLocks noGrp="1"/>
          </p:cNvSpPr>
          <p:nvPr>
            <p:ph type="title"/>
          </p:nvPr>
        </p:nvSpPr>
        <p:spPr>
          <a:xfrm>
            <a:off x="625252" y="332656"/>
            <a:ext cx="7200900" cy="665511"/>
          </a:xfrm>
        </p:spPr>
        <p:txBody>
          <a:bodyPr/>
          <a:lstStyle/>
          <a:p>
            <a:r>
              <a:rPr lang="en-MY" dirty="0"/>
              <a:t>Question # 1</a:t>
            </a:r>
          </a:p>
        </p:txBody>
      </p:sp>
      <p:sp>
        <p:nvSpPr>
          <p:cNvPr id="3" name="Content Placeholder 2">
            <a:extLst>
              <a:ext uri="{FF2B5EF4-FFF2-40B4-BE49-F238E27FC236}">
                <a16:creationId xmlns:a16="http://schemas.microsoft.com/office/drawing/2014/main" id="{EE0CBB4F-C92B-4454-B598-0367B437F18B}"/>
              </a:ext>
            </a:extLst>
          </p:cNvPr>
          <p:cNvSpPr>
            <a:spLocks noGrp="1"/>
          </p:cNvSpPr>
          <p:nvPr>
            <p:ph idx="1"/>
          </p:nvPr>
        </p:nvSpPr>
        <p:spPr>
          <a:xfrm>
            <a:off x="625252" y="1340768"/>
            <a:ext cx="8123212" cy="4530725"/>
          </a:xfrm>
        </p:spPr>
        <p:txBody>
          <a:bodyPr>
            <a:normAutofit fontScale="92500" lnSpcReduction="10000"/>
          </a:bodyPr>
          <a:lstStyle/>
          <a:p>
            <a:pPr marL="0" indent="0">
              <a:buNone/>
            </a:pPr>
            <a:r>
              <a:rPr lang="en-MY" sz="2700" dirty="0"/>
              <a:t>When using the balanced scorecard, it is important that the organization’s objectives are compatible. Which of the following objectives meets this criterion?	</a:t>
            </a:r>
          </a:p>
          <a:p>
            <a:pPr marL="514350" indent="-514350">
              <a:buFont typeface="+mj-lt"/>
              <a:buAutoNum type="alphaUcPeriod"/>
            </a:pPr>
            <a:r>
              <a:rPr lang="en-MY" sz="2700" dirty="0"/>
              <a:t>Reduce customer support time and build customer loyalty	</a:t>
            </a:r>
          </a:p>
          <a:p>
            <a:pPr marL="514350" indent="-514350">
              <a:buFont typeface="+mj-lt"/>
              <a:buAutoNum type="alphaUcPeriod"/>
            </a:pPr>
            <a:r>
              <a:rPr lang="en-MY" sz="2700" dirty="0"/>
              <a:t>Reduce time to market and simplify product offerings.	</a:t>
            </a:r>
          </a:p>
          <a:p>
            <a:pPr marL="514350" indent="-514350">
              <a:buFont typeface="+mj-lt"/>
              <a:buAutoNum type="alphaUcPeriod"/>
            </a:pPr>
            <a:r>
              <a:rPr lang="en-MY" sz="2700" dirty="0"/>
              <a:t>Develop global objectives and simplify planning processes.	</a:t>
            </a:r>
          </a:p>
          <a:p>
            <a:pPr marL="514350" indent="-514350">
              <a:buFont typeface="+mj-lt"/>
              <a:buAutoNum type="alphaUcPeriod"/>
            </a:pPr>
            <a:r>
              <a:rPr lang="en-MY" sz="2700" dirty="0"/>
              <a:t>Reduce the sales cycle and increase product complexity</a:t>
            </a:r>
          </a:p>
          <a:p>
            <a:pPr marL="0" indent="0">
              <a:buNone/>
            </a:pPr>
            <a:endParaRPr lang="en-MY" sz="2700" dirty="0"/>
          </a:p>
        </p:txBody>
      </p:sp>
    </p:spTree>
    <p:extLst>
      <p:ext uri="{BB962C8B-B14F-4D97-AF65-F5344CB8AC3E}">
        <p14:creationId xmlns:p14="http://schemas.microsoft.com/office/powerpoint/2010/main" val="125053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CD8E-92F9-45AC-B585-C008A35D8EDB}"/>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a16="http://schemas.microsoft.com/office/drawing/2014/main" id="{CC509CFD-AB5F-4F07-9315-116CDD4CAD7B}"/>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If the goal of the company is to simplify its products, then faster time to market should be a compatible goal.</a:t>
            </a:r>
          </a:p>
        </p:txBody>
      </p:sp>
    </p:spTree>
    <p:extLst>
      <p:ext uri="{BB962C8B-B14F-4D97-AF65-F5344CB8AC3E}">
        <p14:creationId xmlns:p14="http://schemas.microsoft.com/office/powerpoint/2010/main" val="50184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F494-7F1C-4FF3-8700-51DA3B810F1C}"/>
              </a:ext>
            </a:extLst>
          </p:cNvPr>
          <p:cNvSpPr>
            <a:spLocks noGrp="1"/>
          </p:cNvSpPr>
          <p:nvPr>
            <p:ph type="title"/>
          </p:nvPr>
        </p:nvSpPr>
        <p:spPr>
          <a:xfrm>
            <a:off x="702249" y="260648"/>
            <a:ext cx="7200900" cy="665511"/>
          </a:xfrm>
        </p:spPr>
        <p:txBody>
          <a:bodyPr/>
          <a:lstStyle/>
          <a:p>
            <a:r>
              <a:rPr lang="en-MY" dirty="0"/>
              <a:t>Question # 2</a:t>
            </a:r>
          </a:p>
        </p:txBody>
      </p:sp>
      <p:sp>
        <p:nvSpPr>
          <p:cNvPr id="3" name="Content Placeholder 2">
            <a:extLst>
              <a:ext uri="{FF2B5EF4-FFF2-40B4-BE49-F238E27FC236}">
                <a16:creationId xmlns:a16="http://schemas.microsoft.com/office/drawing/2014/main" id="{E1137AF2-1C04-425C-959D-8915CFD87031}"/>
              </a:ext>
            </a:extLst>
          </p:cNvPr>
          <p:cNvSpPr>
            <a:spLocks noGrp="1"/>
          </p:cNvSpPr>
          <p:nvPr>
            <p:ph idx="1"/>
          </p:nvPr>
        </p:nvSpPr>
        <p:spPr>
          <a:xfrm>
            <a:off x="690562" y="1268760"/>
            <a:ext cx="7846640" cy="4536504"/>
          </a:xfrm>
        </p:spPr>
        <p:txBody>
          <a:bodyPr>
            <a:normAutofit fontScale="92500" lnSpcReduction="10000"/>
          </a:bodyPr>
          <a:lstStyle/>
          <a:p>
            <a:pPr marL="0" indent="0">
              <a:buNone/>
            </a:pPr>
            <a:r>
              <a:rPr lang="en-MY" sz="2700" dirty="0"/>
              <a:t>The HR competency of credible activist is associated with?	</a:t>
            </a:r>
          </a:p>
          <a:p>
            <a:pPr marL="514350" indent="-514350">
              <a:buFont typeface="+mj-lt"/>
              <a:buAutoNum type="alphaUcPeriod"/>
            </a:pPr>
            <a:r>
              <a:rPr lang="en-MY" sz="2700" dirty="0"/>
              <a:t>The need to be proactive and advocate for their own position with top management of the company.</a:t>
            </a:r>
          </a:p>
          <a:p>
            <a:pPr marL="514350" indent="-514350">
              <a:buFont typeface="+mj-lt"/>
              <a:buAutoNum type="alphaUcPeriod"/>
            </a:pPr>
            <a:r>
              <a:rPr lang="en-MY" sz="2700" dirty="0"/>
              <a:t>The need to be proactive and advocate for the employees with top management of the company.</a:t>
            </a:r>
          </a:p>
          <a:p>
            <a:pPr marL="514350" indent="-514350">
              <a:buFont typeface="+mj-lt"/>
              <a:buAutoNum type="alphaUcPeriod"/>
            </a:pPr>
            <a:r>
              <a:rPr lang="en-MY" sz="2700" dirty="0"/>
              <a:t>The need to be proactive and advocate for business friendly government regulations.	</a:t>
            </a:r>
          </a:p>
          <a:p>
            <a:pPr marL="514350" indent="-514350">
              <a:buFont typeface="+mj-lt"/>
              <a:buAutoNum type="alphaUcPeriod"/>
            </a:pPr>
            <a:r>
              <a:rPr lang="en-MY" sz="2700" dirty="0"/>
              <a:t>Providing strong support for management in the event of </a:t>
            </a:r>
            <a:r>
              <a:rPr lang="en-MY" sz="2700" dirty="0" err="1"/>
              <a:t>labor</a:t>
            </a:r>
            <a:r>
              <a:rPr lang="en-MY" sz="2700" dirty="0"/>
              <a:t> unrest or HR focused infractions.</a:t>
            </a:r>
          </a:p>
          <a:p>
            <a:pPr marL="0" indent="0">
              <a:buNone/>
            </a:pPr>
            <a:endParaRPr lang="en-MY" sz="2700" dirty="0"/>
          </a:p>
        </p:txBody>
      </p:sp>
    </p:spTree>
    <p:extLst>
      <p:ext uri="{BB962C8B-B14F-4D97-AF65-F5344CB8AC3E}">
        <p14:creationId xmlns:p14="http://schemas.microsoft.com/office/powerpoint/2010/main" val="103448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BDDE-5CDA-444F-A204-76DFE6742085}"/>
              </a:ext>
            </a:extLst>
          </p:cNvPr>
          <p:cNvSpPr>
            <a:spLocks noGrp="1"/>
          </p:cNvSpPr>
          <p:nvPr>
            <p:ph type="title"/>
          </p:nvPr>
        </p:nvSpPr>
        <p:spPr>
          <a:xfrm>
            <a:off x="971550" y="115029"/>
            <a:ext cx="7200900" cy="665511"/>
          </a:xfrm>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id="{9256878C-D476-479F-B79C-C4F4E5042E19}"/>
              </a:ext>
            </a:extLst>
          </p:cNvPr>
          <p:cNvSpPr>
            <a:spLocks noGrp="1"/>
          </p:cNvSpPr>
          <p:nvPr>
            <p:ph idx="1"/>
          </p:nvPr>
        </p:nvSpPr>
        <p:spPr>
          <a:xfrm>
            <a:off x="571500" y="1163637"/>
            <a:ext cx="7960940" cy="4530725"/>
          </a:xfrm>
        </p:spPr>
        <p:txBody>
          <a:bodyPr>
            <a:normAutofit lnSpcReduction="10000"/>
          </a:bodyPr>
          <a:lstStyle/>
          <a:p>
            <a:r>
              <a:rPr lang="en-MY" sz="2400" dirty="0"/>
              <a:t>Option A</a:t>
            </a:r>
          </a:p>
          <a:p>
            <a:pPr marL="0" indent="0">
              <a:buNone/>
            </a:pPr>
            <a:endParaRPr lang="en-MY" dirty="0"/>
          </a:p>
          <a:p>
            <a:pPr marL="0" indent="0">
              <a:buNone/>
            </a:pPr>
            <a:r>
              <a:rPr lang="en-MY" sz="2500" dirty="0"/>
              <a:t>The role of credible activist involves both strong individual performance through effective relationships and strong business performance which has a bearing on the general effectiveness of the business. Personal credibility combined with the ability to influence the organization is an essential differentiator between highly effective HR leaders and those who are only technically competent HR professionals. Therefore, credible activist need to be proactive and advocate for their own position with top management of the company.</a:t>
            </a:r>
          </a:p>
        </p:txBody>
      </p:sp>
    </p:spTree>
    <p:extLst>
      <p:ext uri="{BB962C8B-B14F-4D97-AF65-F5344CB8AC3E}">
        <p14:creationId xmlns:p14="http://schemas.microsoft.com/office/powerpoint/2010/main" val="291272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05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EE33-6002-434E-9485-311540A64A18}"/>
              </a:ext>
            </a:extLst>
          </p:cNvPr>
          <p:cNvSpPr>
            <a:spLocks noGrp="1"/>
          </p:cNvSpPr>
          <p:nvPr>
            <p:ph type="title"/>
          </p:nvPr>
        </p:nvSpPr>
        <p:spPr>
          <a:xfrm>
            <a:off x="971550" y="332656"/>
            <a:ext cx="7200900" cy="665511"/>
          </a:xfrm>
        </p:spPr>
        <p:txBody>
          <a:bodyPr>
            <a:normAutofit/>
          </a:bodyPr>
          <a:lstStyle/>
          <a:p>
            <a:r>
              <a:rPr lang="en-MY" sz="2800" dirty="0"/>
              <a:t>Workforce Scorecard</a:t>
            </a:r>
          </a:p>
        </p:txBody>
      </p:sp>
      <p:sp>
        <p:nvSpPr>
          <p:cNvPr id="3" name="Content Placeholder 2">
            <a:extLst>
              <a:ext uri="{FF2B5EF4-FFF2-40B4-BE49-F238E27FC236}">
                <a16:creationId xmlns:a16="http://schemas.microsoft.com/office/drawing/2014/main" id="{A29EE42A-CDDE-4D68-B582-3A55EBA00FAC}"/>
              </a:ext>
            </a:extLst>
          </p:cNvPr>
          <p:cNvSpPr>
            <a:spLocks noGrp="1"/>
          </p:cNvSpPr>
          <p:nvPr>
            <p:ph idx="1"/>
          </p:nvPr>
        </p:nvSpPr>
        <p:spPr>
          <a:xfrm>
            <a:off x="571500" y="1163637"/>
            <a:ext cx="8001000" cy="4530725"/>
          </a:xfrm>
        </p:spPr>
        <p:txBody>
          <a:bodyPr/>
          <a:lstStyle/>
          <a:p>
            <a:r>
              <a:rPr lang="en-MY" sz="2400" dirty="0"/>
              <a:t>The Balanced Scorecard focuses on the strategy and metrics of the business, Mark A. </a:t>
            </a:r>
            <a:r>
              <a:rPr lang="en-MY" sz="2400" dirty="0" err="1"/>
              <a:t>Huselid</a:t>
            </a:r>
            <a:r>
              <a:rPr lang="en-MY" sz="2400" dirty="0"/>
              <a:t>, Brian E. Becker, and Richard W. Beatty developed the HR and Workforce Scorecard to provide framework specific to HR</a:t>
            </a:r>
          </a:p>
          <a:p>
            <a:endParaRPr lang="en-MY" sz="2400" dirty="0"/>
          </a:p>
          <a:p>
            <a:r>
              <a:rPr lang="en-MY" sz="2400" dirty="0"/>
              <a:t>The Workforce Scorecard offers a framework that identifies and measures the outcomes, </a:t>
            </a:r>
            <a:r>
              <a:rPr lang="en-MY" sz="2400" dirty="0" err="1"/>
              <a:t>behaviors</a:t>
            </a:r>
            <a:r>
              <a:rPr lang="en-MY" sz="2400"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val="31425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a:xfrm>
            <a:off x="847725" y="256351"/>
            <a:ext cx="7200900" cy="809527"/>
          </a:xfrm>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909637" y="152400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C3A2-80F0-4B27-8FA6-28CEF5949185}"/>
              </a:ext>
            </a:extLst>
          </p:cNvPr>
          <p:cNvSpPr>
            <a:spLocks noGrp="1"/>
          </p:cNvSpPr>
          <p:nvPr>
            <p:ph type="title"/>
          </p:nvPr>
        </p:nvSpPr>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id="{77B9D3CF-AF56-42B2-B284-78D8435CEEB5}"/>
              </a:ext>
            </a:extLst>
          </p:cNvPr>
          <p:cNvSpPr>
            <a:spLocks noGrp="1"/>
          </p:cNvSpPr>
          <p:nvPr>
            <p:ph idx="1"/>
          </p:nvPr>
        </p:nvSpPr>
        <p:spPr/>
        <p:txBody>
          <a:bodyPr>
            <a:normAutofit/>
          </a:bodyPr>
          <a:lstStyle/>
          <a:p>
            <a:pPr marL="0" indent="0">
              <a:buNone/>
            </a:pPr>
            <a:r>
              <a:rPr lang="en-MY" sz="2400"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val="119312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50B-4F4F-4EF3-9F85-B60D5C695C09}"/>
              </a:ext>
            </a:extLst>
          </p:cNvPr>
          <p:cNvSpPr>
            <a:spLocks noGrp="1"/>
          </p:cNvSpPr>
          <p:nvPr>
            <p:ph type="title"/>
          </p:nvPr>
        </p:nvSpPr>
        <p:spPr>
          <a:xfrm>
            <a:off x="827584" y="260648"/>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id="{0A0A8CC5-98E8-4141-BBFC-7E52B69CC545}"/>
              </a:ext>
            </a:extLst>
          </p:cNvPr>
          <p:cNvSpPr>
            <a:spLocks noGrp="1"/>
          </p:cNvSpPr>
          <p:nvPr>
            <p:ph idx="1"/>
          </p:nvPr>
        </p:nvSpPr>
        <p:spPr>
          <a:xfrm>
            <a:off x="504664" y="1163637"/>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val="79321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2987-5CB4-43E6-B0A8-921414519D28}"/>
              </a:ext>
            </a:extLst>
          </p:cNvPr>
          <p:cNvSpPr>
            <a:spLocks noGrp="1"/>
          </p:cNvSpPr>
          <p:nvPr>
            <p:ph type="title"/>
          </p:nvPr>
        </p:nvSpPr>
        <p:spPr>
          <a:xfrm>
            <a:off x="971550" y="401723"/>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sz="2400" dirty="0"/>
              <a:t>% of the workforce that understand the firm’s business model and underlying commercial strategy</a:t>
            </a:r>
          </a:p>
          <a:p>
            <a:r>
              <a:rPr lang="en-MY" sz="2400" dirty="0"/>
              <a:t>% of the workforce that have demonstrated their commitment to the firm’s strategy</a:t>
            </a:r>
          </a:p>
          <a:p>
            <a:r>
              <a:rPr lang="en-MY" sz="2400" dirty="0"/>
              <a:t>% of the workforce that currently have the skills required to execute the strategy</a:t>
            </a:r>
          </a:p>
          <a:p>
            <a:r>
              <a:rPr lang="en-MY" sz="2400" dirty="0"/>
              <a:t>% of the workforce currently undergoing training in order to gain the requisite skill sets</a:t>
            </a:r>
          </a:p>
          <a:p>
            <a:r>
              <a:rPr lang="en-MY" sz="2400" dirty="0"/>
              <a:t>% of the workforce that feels the firm’s culture supports strategy execution</a:t>
            </a:r>
          </a:p>
          <a:p>
            <a:endParaRPr lang="en-MY" dirty="0"/>
          </a:p>
        </p:txBody>
      </p:sp>
    </p:spTree>
    <p:extLst>
      <p:ext uri="{BB962C8B-B14F-4D97-AF65-F5344CB8AC3E}">
        <p14:creationId xmlns:p14="http://schemas.microsoft.com/office/powerpoint/2010/main" val="76639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5D2-87FB-4C1F-8784-C4030104FE1B}"/>
              </a:ext>
            </a:extLst>
          </p:cNvPr>
          <p:cNvSpPr>
            <a:spLocks noGrp="1"/>
          </p:cNvSpPr>
          <p:nvPr>
            <p:ph type="title"/>
          </p:nvPr>
        </p:nvSpPr>
        <p:spPr>
          <a:xfrm>
            <a:off x="971550" y="188640"/>
            <a:ext cx="7200900" cy="579440"/>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id="{DD0B3751-726C-4A6D-8184-FFC01C7C0D30}"/>
              </a:ext>
            </a:extLst>
          </p:cNvPr>
          <p:cNvSpPr>
            <a:spLocks noGrp="1"/>
          </p:cNvSpPr>
          <p:nvPr>
            <p:ph idx="1"/>
          </p:nvPr>
        </p:nvSpPr>
        <p:spPr>
          <a:xfrm>
            <a:off x="827584" y="1268760"/>
            <a:ext cx="7200900" cy="3809999"/>
          </a:xfrm>
        </p:spPr>
        <p:txBody>
          <a:bodyPr>
            <a:normAutofit/>
          </a:bodyPr>
          <a:lstStyle/>
          <a:p>
            <a:pPr marL="0" indent="0">
              <a:buNone/>
            </a:pPr>
            <a:r>
              <a:rPr lang="en-MY" sz="2400"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val="3896743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DC1B-E6E4-48B7-B6C6-43C30628B9FD}"/>
              </a:ext>
            </a:extLst>
          </p:cNvPr>
          <p:cNvSpPr>
            <a:spLocks noGrp="1"/>
          </p:cNvSpPr>
          <p:nvPr>
            <p:ph type="title"/>
          </p:nvPr>
        </p:nvSpPr>
        <p:spPr>
          <a:xfrm>
            <a:off x="899592" y="476672"/>
            <a:ext cx="7200900" cy="737519"/>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id="{0244D322-5C15-4917-92D4-61BE40550C9D}"/>
              </a:ext>
            </a:extLst>
          </p:cNvPr>
          <p:cNvSpPr>
            <a:spLocks noGrp="1"/>
          </p:cNvSpPr>
          <p:nvPr>
            <p:ph idx="1"/>
          </p:nvPr>
        </p:nvSpPr>
        <p:spPr>
          <a:xfrm>
            <a:off x="876930" y="1524000"/>
            <a:ext cx="7200900" cy="3809999"/>
          </a:xfrm>
        </p:spPr>
        <p:txBody>
          <a:bodyPr>
            <a:normAutofit lnSpcReduction="10000"/>
          </a:bodyPr>
          <a:lstStyle/>
          <a:p>
            <a:r>
              <a:rPr lang="en-MY" sz="2400" dirty="0"/>
              <a:t>Total % of workforce who are recognized as “A” players</a:t>
            </a:r>
          </a:p>
          <a:p>
            <a:r>
              <a:rPr lang="en-MY" sz="2400" dirty="0"/>
              <a:t>% of workforce who are currently “B” players with the potential to grow and evolve into “A” players</a:t>
            </a:r>
          </a:p>
          <a:p>
            <a:r>
              <a:rPr lang="en-MY" sz="2400" dirty="0"/>
              <a:t>Average % of total remuneration packages which are performance based for “A” players.</a:t>
            </a:r>
          </a:p>
          <a:p>
            <a:r>
              <a:rPr lang="en-MY" sz="2400" dirty="0"/>
              <a:t>% of “A” players who have the opportunity to earn share options</a:t>
            </a:r>
          </a:p>
          <a:p>
            <a:r>
              <a:rPr lang="en-MY" sz="2400" dirty="0"/>
              <a:t>% of “A” players who earned their bonuses in the last financial year</a:t>
            </a:r>
          </a:p>
        </p:txBody>
      </p:sp>
    </p:spTree>
    <p:extLst>
      <p:ext uri="{BB962C8B-B14F-4D97-AF65-F5344CB8AC3E}">
        <p14:creationId xmlns:p14="http://schemas.microsoft.com/office/powerpoint/2010/main" val="429299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44C3-7FD8-48FA-8171-45E9A0C169FE}"/>
              </a:ext>
            </a:extLst>
          </p:cNvPr>
          <p:cNvSpPr>
            <a:spLocks noGrp="1"/>
          </p:cNvSpPr>
          <p:nvPr>
            <p:ph type="title"/>
          </p:nvPr>
        </p:nvSpPr>
        <p:spPr>
          <a:xfrm>
            <a:off x="971550" y="836712"/>
            <a:ext cx="7200900" cy="809527"/>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id="{5F89E80F-125C-4F05-B0C3-4AFFBEDDA91C}"/>
              </a:ext>
            </a:extLst>
          </p:cNvPr>
          <p:cNvSpPr>
            <a:spLocks noGrp="1"/>
          </p:cNvSpPr>
          <p:nvPr>
            <p:ph idx="1"/>
          </p:nvPr>
        </p:nvSpPr>
        <p:spPr/>
        <p:txBody>
          <a:bodyPr>
            <a:normAutofit lnSpcReduction="10000"/>
          </a:bodyPr>
          <a:lstStyle/>
          <a:p>
            <a:r>
              <a:rPr lang="en-MY" sz="2400" dirty="0"/>
              <a:t>% of the overall training and development budget spent on “A” players.</a:t>
            </a:r>
          </a:p>
          <a:p>
            <a:r>
              <a:rPr lang="en-MY" sz="2400" dirty="0"/>
              <a:t>Average ranking for executives on the standardized skills and proficiency test</a:t>
            </a:r>
          </a:p>
          <a:p>
            <a:r>
              <a:rPr lang="en-MY" sz="2400" dirty="0"/>
              <a:t>Determination of how many qualified people would be eligible to fill any executive openings which arise</a:t>
            </a:r>
          </a:p>
          <a:p>
            <a:r>
              <a:rPr lang="en-MY" sz="2400" dirty="0"/>
              <a:t>% of exit rate for “A”, “B” and “C” players.</a:t>
            </a:r>
          </a:p>
          <a:p>
            <a:r>
              <a:rPr lang="en-MY" sz="2400" dirty="0"/>
              <a:t>Extent to which people have the opportunity to be exposed to assignments that will enhance skills</a:t>
            </a:r>
          </a:p>
        </p:txBody>
      </p:sp>
    </p:spTree>
    <p:extLst>
      <p:ext uri="{BB962C8B-B14F-4D97-AF65-F5344CB8AC3E}">
        <p14:creationId xmlns:p14="http://schemas.microsoft.com/office/powerpoint/2010/main" val="3232431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AC23-AECE-422C-AA02-74358440F8A1}"/>
              </a:ext>
            </a:extLst>
          </p:cNvPr>
          <p:cNvSpPr>
            <a:spLocks noGrp="1"/>
          </p:cNvSpPr>
          <p:nvPr>
            <p:ph type="title"/>
          </p:nvPr>
        </p:nvSpPr>
        <p:spPr>
          <a:xfrm>
            <a:off x="971550" y="365719"/>
            <a:ext cx="7200900" cy="665511"/>
          </a:xfrm>
        </p:spPr>
        <p:txBody>
          <a:bodyPr>
            <a:noAutofit/>
          </a:bodyPr>
          <a:lstStyle/>
          <a:p>
            <a:r>
              <a:rPr lang="en-MY" sz="2800" dirty="0"/>
              <a:t>3. Leadership and Workforce </a:t>
            </a:r>
            <a:r>
              <a:rPr lang="en-MY" sz="2800" dirty="0" err="1"/>
              <a:t>Behaviors</a:t>
            </a:r>
            <a:endParaRPr lang="en-MY" sz="2800" dirty="0"/>
          </a:p>
        </p:txBody>
      </p:sp>
      <p:sp>
        <p:nvSpPr>
          <p:cNvPr id="3" name="Content Placeholder 2">
            <a:extLst>
              <a:ext uri="{FF2B5EF4-FFF2-40B4-BE49-F238E27FC236}">
                <a16:creationId xmlns:a16="http://schemas.microsoft.com/office/drawing/2014/main" id="{F1E813E4-C890-4D89-AE4A-A5A0E8882460}"/>
              </a:ext>
            </a:extLst>
          </p:cNvPr>
          <p:cNvSpPr>
            <a:spLocks noGrp="1"/>
          </p:cNvSpPr>
          <p:nvPr>
            <p:ph idx="1"/>
          </p:nvPr>
        </p:nvSpPr>
        <p:spPr>
          <a:xfrm>
            <a:off x="571244" y="1628801"/>
            <a:ext cx="7961196" cy="4392488"/>
          </a:xfrm>
        </p:spPr>
        <p:txBody>
          <a:bodyPr>
            <a:normAutofit lnSpcReduction="10000"/>
          </a:bodyPr>
          <a:lstStyle/>
          <a:p>
            <a:pPr marL="0" indent="0">
              <a:buNone/>
            </a:pPr>
            <a:r>
              <a:rPr lang="en-MY" sz="2400" dirty="0"/>
              <a:t>Leadership and workforce </a:t>
            </a:r>
            <a:r>
              <a:rPr lang="en-MY" sz="2400" dirty="0" err="1"/>
              <a:t>behavior</a:t>
            </a:r>
            <a:r>
              <a:rPr lang="en-MY" sz="2400" dirty="0"/>
              <a:t> measures whether or not the workforce is behaving in a way which is consistent with achieving the key objectives. </a:t>
            </a:r>
          </a:p>
          <a:p>
            <a:pPr marL="0" indent="0">
              <a:buNone/>
            </a:pPr>
            <a:endParaRPr lang="en-MY" sz="2400" dirty="0"/>
          </a:p>
          <a:p>
            <a:r>
              <a:rPr lang="en-MY" sz="2400" dirty="0"/>
              <a:t>Are the leadership team and workforce consistently behaving in a way that will lead to achieving our key strategic objectives? Have we identified and nurtured “A” Players in “A” Positions?</a:t>
            </a:r>
          </a:p>
          <a:p>
            <a:r>
              <a:rPr lang="en-MY" sz="24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val="36309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AC8-8A43-4010-B63B-659C7DE49222}"/>
              </a:ext>
            </a:extLst>
          </p:cNvPr>
          <p:cNvSpPr>
            <a:spLocks noGrp="1"/>
          </p:cNvSpPr>
          <p:nvPr>
            <p:ph type="title"/>
          </p:nvPr>
        </p:nvSpPr>
        <p:spPr>
          <a:xfrm>
            <a:off x="971550" y="337668"/>
            <a:ext cx="7200900" cy="737519"/>
          </a:xfrm>
        </p:spPr>
        <p:txBody>
          <a:bodyPr>
            <a:normAutofit/>
          </a:bodyPr>
          <a:lstStyle/>
          <a:p>
            <a:r>
              <a:rPr lang="en-MY" sz="2800" dirty="0"/>
              <a:t>3. Leadership and Workforce Behaviours</a:t>
            </a:r>
            <a:endParaRPr lang="en-MY" sz="1800" dirty="0"/>
          </a:p>
        </p:txBody>
      </p:sp>
      <p:sp>
        <p:nvSpPr>
          <p:cNvPr id="3" name="Content Placeholder 2">
            <a:extLst>
              <a:ext uri="{FF2B5EF4-FFF2-40B4-BE49-F238E27FC236}">
                <a16:creationId xmlns:a16="http://schemas.microsoft.com/office/drawing/2014/main" id="{366D640C-1DE5-4E29-9234-8CA9CE9C1CE7}"/>
              </a:ext>
            </a:extLst>
          </p:cNvPr>
          <p:cNvSpPr>
            <a:spLocks noGrp="1"/>
          </p:cNvSpPr>
          <p:nvPr>
            <p:ph idx="1"/>
          </p:nvPr>
        </p:nvSpPr>
        <p:spPr>
          <a:xfrm>
            <a:off x="969634" y="1524000"/>
            <a:ext cx="7200900" cy="3809999"/>
          </a:xfrm>
        </p:spPr>
        <p:txBody>
          <a:bodyPr>
            <a:normAutofit/>
          </a:bodyPr>
          <a:lstStyle/>
          <a:p>
            <a:r>
              <a:rPr lang="en-MY" sz="2400" dirty="0"/>
              <a:t>Average score on a consistently applied leadership survey</a:t>
            </a:r>
          </a:p>
          <a:p>
            <a:r>
              <a:rPr lang="en-MY" sz="2400" dirty="0"/>
              <a:t>% of executives who are actively engaged in knowledge sharing and training programs</a:t>
            </a:r>
          </a:p>
          <a:p>
            <a:r>
              <a:rPr lang="en-MY" sz="2400" dirty="0"/>
              <a:t>Changes in the team performance index which measures the effectiveness of teams</a:t>
            </a:r>
          </a:p>
          <a:p>
            <a:r>
              <a:rPr lang="en-MY" sz="2400" dirty="0"/>
              <a:t>Estimates of how effective the firm is in retaining its best “A” players</a:t>
            </a:r>
          </a:p>
          <a:p>
            <a:r>
              <a:rPr lang="en-MY" sz="2400" dirty="0"/>
              <a:t>Estimated exit rate of “C” players</a:t>
            </a:r>
          </a:p>
        </p:txBody>
      </p:sp>
    </p:spTree>
    <p:extLst>
      <p:ext uri="{BB962C8B-B14F-4D97-AF65-F5344CB8AC3E}">
        <p14:creationId xmlns:p14="http://schemas.microsoft.com/office/powerpoint/2010/main" val="295681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0F41-E24B-48A5-B81B-36EF470A12C7}"/>
              </a:ext>
            </a:extLst>
          </p:cNvPr>
          <p:cNvSpPr>
            <a:spLocks noGrp="1"/>
          </p:cNvSpPr>
          <p:nvPr>
            <p:ph type="title"/>
          </p:nvPr>
        </p:nvSpPr>
        <p:spPr>
          <a:xfrm>
            <a:off x="971550" y="487359"/>
            <a:ext cx="7200900" cy="579440"/>
          </a:xfrm>
        </p:spPr>
        <p:txBody>
          <a:bodyPr>
            <a:noAutofit/>
          </a:bodyPr>
          <a:lstStyle/>
          <a:p>
            <a:r>
              <a:rPr lang="en-MY" sz="2800" dirty="0"/>
              <a:t>3. Leadership and Workforce Behaviours</a:t>
            </a:r>
            <a:endParaRPr lang="en-MY" sz="1600" dirty="0"/>
          </a:p>
        </p:txBody>
      </p:sp>
      <p:sp>
        <p:nvSpPr>
          <p:cNvPr id="3" name="Content Placeholder 2">
            <a:extLst>
              <a:ext uri="{FF2B5EF4-FFF2-40B4-BE49-F238E27FC236}">
                <a16:creationId xmlns:a16="http://schemas.microsoft.com/office/drawing/2014/main" id="{E3AA6756-BD59-4BF5-97CE-BD9CF5BF3027}"/>
              </a:ext>
            </a:extLst>
          </p:cNvPr>
          <p:cNvSpPr>
            <a:spLocks noGrp="1"/>
          </p:cNvSpPr>
          <p:nvPr>
            <p:ph idx="1"/>
          </p:nvPr>
        </p:nvSpPr>
        <p:spPr>
          <a:xfrm>
            <a:off x="971550" y="1524000"/>
            <a:ext cx="7200900" cy="3809999"/>
          </a:xfrm>
        </p:spPr>
        <p:txBody>
          <a:bodyPr>
            <a:normAutofit/>
          </a:bodyPr>
          <a:lstStyle/>
          <a:p>
            <a:r>
              <a:rPr lang="en-MY" sz="2400" dirty="0"/>
              <a:t>Average changes in performance appraisal ratings over an extended period of </a:t>
            </a:r>
            <a:r>
              <a:rPr lang="en-MY" sz="2400" dirty="0" err="1"/>
              <a:t>ti</a:t>
            </a:r>
            <a:r>
              <a:rPr lang="en-MY" sz="2400" dirty="0"/>
              <a:t> me</a:t>
            </a:r>
          </a:p>
          <a:p>
            <a:r>
              <a:rPr lang="en-MY" sz="2400" dirty="0"/>
              <a:t>% of employees who have met goals for customer satisfaction</a:t>
            </a:r>
          </a:p>
          <a:p>
            <a:r>
              <a:rPr lang="en-MY" sz="2400" dirty="0"/>
              <a:t>% of employees who have skills and experience outside those used in their current job functions</a:t>
            </a:r>
          </a:p>
          <a:p>
            <a:r>
              <a:rPr lang="en-MY" sz="2400" dirty="0"/>
              <a:t>% of improvement in key indicators of customer satisfaction</a:t>
            </a:r>
          </a:p>
          <a:p>
            <a:r>
              <a:rPr lang="en-MY" sz="2400" dirty="0"/>
              <a:t>Number of requests submitted for transfers</a:t>
            </a:r>
          </a:p>
        </p:txBody>
      </p:sp>
    </p:spTree>
    <p:extLst>
      <p:ext uri="{BB962C8B-B14F-4D97-AF65-F5344CB8AC3E}">
        <p14:creationId xmlns:p14="http://schemas.microsoft.com/office/powerpoint/2010/main" val="228689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7450-FC77-425C-A6B5-4EF0F47C4D30}"/>
              </a:ext>
            </a:extLst>
          </p:cNvPr>
          <p:cNvSpPr>
            <a:spLocks noGrp="1"/>
          </p:cNvSpPr>
          <p:nvPr>
            <p:ph type="title"/>
          </p:nvPr>
        </p:nvSpPr>
        <p:spPr>
          <a:xfrm>
            <a:off x="1115616" y="404664"/>
            <a:ext cx="7200900" cy="579440"/>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id="{51DB0ABB-376C-4AC2-855E-EF36B2A2D866}"/>
              </a:ext>
            </a:extLst>
          </p:cNvPr>
          <p:cNvSpPr>
            <a:spLocks noGrp="1"/>
          </p:cNvSpPr>
          <p:nvPr>
            <p:ph idx="1"/>
          </p:nvPr>
        </p:nvSpPr>
        <p:spPr>
          <a:xfrm>
            <a:off x="899592" y="1524000"/>
            <a:ext cx="7200900" cy="3809999"/>
          </a:xfrm>
        </p:spPr>
        <p:txBody>
          <a:bodyPr>
            <a:normAutofit/>
          </a:bodyPr>
          <a:lstStyle/>
          <a:p>
            <a:pPr marL="0" indent="0">
              <a:buNone/>
            </a:pPr>
            <a:r>
              <a:rPr lang="en-MY" sz="2400"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val="338183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1530-3F03-4CF3-88C9-B99858894CCE}"/>
              </a:ext>
            </a:extLst>
          </p:cNvPr>
          <p:cNvSpPr>
            <a:spLocks noGrp="1"/>
          </p:cNvSpPr>
          <p:nvPr>
            <p:ph type="title"/>
          </p:nvPr>
        </p:nvSpPr>
        <p:spPr>
          <a:xfrm>
            <a:off x="827584" y="437727"/>
            <a:ext cx="7200900" cy="521495"/>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id="{E7917A71-343D-4F56-91EA-F4D508D09250}"/>
              </a:ext>
            </a:extLst>
          </p:cNvPr>
          <p:cNvSpPr>
            <a:spLocks noGrp="1"/>
          </p:cNvSpPr>
          <p:nvPr>
            <p:ph idx="1"/>
          </p:nvPr>
        </p:nvSpPr>
        <p:spPr>
          <a:xfrm>
            <a:off x="539552" y="1163637"/>
            <a:ext cx="7776864" cy="4530725"/>
          </a:xfrm>
        </p:spPr>
        <p:txBody>
          <a:bodyPr>
            <a:normAutofit fontScale="92500"/>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val="48484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a:xfrm>
            <a:off x="971550" y="291491"/>
            <a:ext cx="7200900" cy="737519"/>
          </a:xfrm>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971550" y="1252537"/>
            <a:ext cx="6553200" cy="4352925"/>
          </a:xfrm>
          <a:prstGeom prst="rect">
            <a:avLst/>
          </a:prstGeom>
        </p:spPr>
      </p:pic>
    </p:spTree>
    <p:extLst>
      <p:ext uri="{BB962C8B-B14F-4D97-AF65-F5344CB8AC3E}">
        <p14:creationId xmlns:p14="http://schemas.microsoft.com/office/powerpoint/2010/main" val="62777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a:xfrm>
            <a:off x="678164" y="260648"/>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a:xfrm>
            <a:off x="971550" y="437727"/>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3"/>
            <a:ext cx="7960940" cy="4320480"/>
          </a:xfrm>
        </p:spPr>
        <p:txBody>
          <a:bodyPr>
            <a:normAutofit/>
          </a:bodyPr>
          <a:lstStyle/>
          <a:p>
            <a:r>
              <a:rPr lang="en-MY" sz="2800" dirty="0"/>
              <a:t>A job must meet the dual criteria of strategic impact and performance variability if it is to qualify as an A position. </a:t>
            </a:r>
          </a:p>
          <a:p>
            <a:r>
              <a:rPr lang="en-MY" sz="2800" dirty="0"/>
              <a:t>B positions are those that are either indirectly strategic through their support of A positions </a:t>
            </a:r>
          </a:p>
          <a:p>
            <a:r>
              <a:rPr lang="en-MY" sz="28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val="76138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a:xfrm>
            <a:off x="1003736"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a:xfrm>
            <a:off x="827584" y="1700808"/>
            <a:ext cx="7200900" cy="3809999"/>
          </a:xfrm>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a:xfrm>
            <a:off x="971550"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a:xfrm>
            <a:off x="952227" y="1524000"/>
            <a:ext cx="7200900" cy="3809999"/>
          </a:xfrm>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a:xfrm>
            <a:off x="971550" y="365719"/>
            <a:ext cx="7200900" cy="665511"/>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3568" y="1268760"/>
            <a:ext cx="7920880"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a:xfrm>
            <a:off x="827584" y="287870"/>
            <a:ext cx="7200900" cy="665511"/>
          </a:xfrm>
        </p:spPr>
        <p:txBody>
          <a:bodyPr>
            <a:normAutofit/>
          </a:bodyPr>
          <a:lstStyle/>
          <a:p>
            <a:r>
              <a:rPr lang="en-MY" sz="2800"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11560" y="1268760"/>
            <a:ext cx="8136904"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a:xfrm>
            <a:off x="939117" y="337668"/>
            <a:ext cx="7200900" cy="737519"/>
          </a:xfrm>
        </p:spPr>
        <p:txBody>
          <a:bodyPr>
            <a:normAutofit/>
          </a:bodyPr>
          <a:lstStyle/>
          <a:p>
            <a:r>
              <a:rPr lang="en-MY" sz="2800"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a:xfrm>
            <a:off x="755576" y="1412776"/>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3432</TotalTime>
  <Words>3721</Words>
  <Application>Microsoft Office PowerPoint</Application>
  <PresentationFormat>On-screen Show (4:3)</PresentationFormat>
  <Paragraphs>287</Paragraphs>
  <Slides>73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73</vt:i4>
      </vt:variant>
    </vt:vector>
  </HeadingPairs>
  <TitlesOfParts>
    <vt:vector size="77" baseType="lpstr">
      <vt:lpstr>Arial</vt:lpstr>
      <vt:lpstr>Calibri</vt:lpstr>
      <vt:lpstr>Wingdings</vt:lpstr>
      <vt:lpstr>Diamond Grid 16x9</vt:lpstr>
      <vt:lpstr>STRATEGIC GLOBAL HUMAN RESOURCE- V</vt:lpstr>
      <vt:lpstr>PowerPoint Presentation</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PowerPoint Presentation</vt:lpstr>
      <vt:lpstr>International business</vt:lpstr>
      <vt:lpstr>Difference between Globalisation vs Internationalization</vt:lpstr>
      <vt:lpstr>International Business - Terms</vt:lpstr>
      <vt:lpstr>International Business - Terms</vt:lpstr>
      <vt:lpstr>International Business - Terms</vt:lpstr>
      <vt:lpstr>PowerPoint Presentation</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PowerPoint Presentation</vt:lpstr>
      <vt:lpstr>Balanced Scorecard</vt:lpstr>
      <vt:lpstr>Strategy Map</vt:lpstr>
      <vt:lpstr>Strategy Implementation</vt:lpstr>
      <vt:lpstr>The Principles of a Strategy-Focused Organization</vt:lpstr>
      <vt:lpstr>The Principles of a Strategy-Focused Organization</vt:lpstr>
      <vt:lpstr>Mobilize Change through Executive Leadership</vt:lpstr>
      <vt:lpstr>Translate Strategy into Operating Terms</vt:lpstr>
      <vt:lpstr>The Balanced Scorecard Strategy Map</vt:lpstr>
      <vt:lpstr>Align the Organization with the Strategy</vt:lpstr>
      <vt:lpstr>Align the Organization with the Strategy</vt:lpstr>
      <vt:lpstr>Make Strategy everyone’s Job</vt:lpstr>
      <vt:lpstr>Make Strategy everyone’s Job</vt:lpstr>
      <vt:lpstr>Make Formulating Strategy a Continual Process</vt:lpstr>
      <vt:lpstr>Question # 1</vt:lpstr>
      <vt:lpstr>Answer # 1</vt:lpstr>
      <vt:lpstr>Question # 2</vt:lpstr>
      <vt:lpstr>Answer # 2</vt:lpstr>
      <vt:lpstr>PowerPoint Presentation</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154</cp:revision>
  <cp:lastPrinted>1601-01-01T00:00:00Z</cp:lastPrinted>
  <dcterms:created xsi:type="dcterms:W3CDTF">2020-07-09T15:12:46Z</dcterms:created>
  <dcterms:modified xsi:type="dcterms:W3CDTF">2022-05-29T11:43:13Z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