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slides/slide58.xml" ContentType="application/vnd.openxmlformats-officedocument.presentationml.slide+xml"/>
  <Override PartName="/ppt/slides/slide76.xml" ContentType="application/vnd.openxmlformats-officedocument.presentationml.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s/slide83.xml" ContentType="application/vnd.openxmlformats-officedocument.presentationml.slide+xml"/>
  <Override PartName="/ppt/slideLayouts/slideLayout6.xml" ContentType="application/vnd.openxmlformats-officedocument.presentationml.slideLayout+xml"/>
  <Override PartName="/ppt/diagrams/quickStyle2.xml" ContentType="application/vnd.openxmlformats-officedocument.drawingml.diagramStyle+xml"/>
  <Override PartName="/ppt/slides/slide25.xml" ContentType="application/vnd.openxmlformats-officedocument.presentationml.slide+xml"/>
  <Override PartName="/ppt/slides/slide43.xml" ContentType="application/vnd.openxmlformats-officedocument.presentationml.slide+xml"/>
  <Override PartName="/ppt/slides/slide7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diagrams/layout5.xml" ContentType="application/vnd.openxmlformats-officedocument.drawingml.diagramLayout+xml"/>
  <Override PartName="/ppt/diagrams/data6.xml" ContentType="application/vnd.openxmlformats-officedocument.drawingml.diagramData+xml"/>
  <Override PartName="/docProps/custom.xml" ContentType="application/vnd.openxmlformats-officedocument.custom-properties+xml"/>
  <Override PartName="/ppt/diagrams/layout1.xml" ContentType="application/vnd.openxmlformats-officedocument.drawingml.diagramLayout+xml"/>
  <Override PartName="/ppt/diagrams/data2.xml" ContentType="application/vnd.openxmlformats-officedocument.drawingml.diagramData+xml"/>
  <Override PartName="/ppt/diagrams/drawing7.xml" ContentType="application/vnd.ms-office.drawingml.diagramDrawing+xml"/>
  <Override PartName="/ppt/slides/slide9.xml" ContentType="application/vnd.openxmlformats-officedocument.presentationml.slide+xml"/>
  <Override PartName="/ppt/slides/slide59.xml" ContentType="application/vnd.openxmlformats-officedocument.presentationml.slide+xml"/>
  <Override PartName="/ppt/slides/slide77.xml" ContentType="application/vnd.openxmlformats-officedocument.presentationml.slide+xml"/>
  <Override PartName="/ppt/viewProps.xml" ContentType="application/vnd.openxmlformats-officedocument.presentationml.viewProps+xml"/>
  <Override PartName="/ppt/diagrams/colors4.xml" ContentType="application/vnd.openxmlformats-officedocument.drawingml.diagramColor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s/slide57.xml" ContentType="application/vnd.openxmlformats-officedocument.presentationml.slide+xml"/>
  <Override PartName="/ppt/slides/slide66.xml" ContentType="application/vnd.openxmlformats-officedocument.presentationml.slide+xml"/>
  <Override PartName="/ppt/slides/slide75.xml" ContentType="application/vnd.openxmlformats-officedocument.presentationml.slide+xml"/>
  <Override PartName="/ppt/slides/slide86.xml" ContentType="application/vnd.openxmlformats-officedocument.presentationml.slide+xml"/>
  <Override PartName="/ppt/slideLayouts/slideLayout7.xml" ContentType="application/vnd.openxmlformats-officedocument.presentationml.slideLayout+xml"/>
  <Default Extension="png" ContentType="image/png"/>
  <Override PartName="/ppt/diagrams/colors2.xml" ContentType="application/vnd.openxmlformats-officedocument.drawingml.diagramColors+xml"/>
  <Override PartName="/ppt/diagrams/quickStyle5.xml" ContentType="application/vnd.openxmlformats-officedocument.drawingml.diagramStyl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slides/slide55.xml" ContentType="application/vnd.openxmlformats-officedocument.presentationml.slide+xml"/>
  <Override PartName="/ppt/slides/slide64.xml" ContentType="application/vnd.openxmlformats-officedocument.presentationml.slide+xml"/>
  <Override PartName="/ppt/slides/slide73.xml" ContentType="application/vnd.openxmlformats-officedocument.presentationml.slide+xml"/>
  <Override PartName="/ppt/slides/slide84.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diagrams/quickStyle3.xml" ContentType="application/vnd.openxmlformats-officedocument.drawingml.diagramStyl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s/slide62.xml" ContentType="application/vnd.openxmlformats-officedocument.presentationml.slide+xml"/>
  <Override PartName="/ppt/slides/slide71.xml" ContentType="application/vnd.openxmlformats-officedocument.presentationml.slide+xml"/>
  <Override PartName="/ppt/slides/slide80.xml" ContentType="application/vnd.openxmlformats-officedocument.presentationml.slide+xml"/>
  <Override PartName="/ppt/slides/slide82.xml" ContentType="application/vnd.openxmlformats-officedocument.presentationml.slide+xml"/>
  <Override PartName="/ppt/slideLayouts/slideLayout3.xml" ContentType="application/vnd.openxmlformats-officedocument.presentationml.slideLayout+xml"/>
  <Override PartName="/ppt/diagrams/quickStyle1.xml" ContentType="application/vnd.openxmlformats-officedocument.drawingml.diagramStyle+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ppt/diagrams/layout6.xml" ContentType="application/vnd.openxmlformats-officedocument.drawingml.diagram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diagrams/layout4.xml" ContentType="application/vnd.openxmlformats-officedocument.drawingml.diagramLayout+xml"/>
  <Override PartName="/ppt/slideLayouts/slideLayout10.xml" ContentType="application/vnd.openxmlformats-officedocument.presentationml.slideLayout+xml"/>
  <Override PartName="/ppt/diagrams/layout2.xml" ContentType="application/vnd.openxmlformats-officedocument.drawingml.diagramLayout+xml"/>
  <Override PartName="/ppt/diagrams/data5.xml" ContentType="application/vnd.openxmlformats-officedocument.drawingml.diagramData+xml"/>
  <Override PartName="/ppt/diagrams/drawing8.xml" ContentType="application/vnd.ms-office.drawingml.diagramDrawing+xml"/>
  <Override PartName="/ppt/diagrams/data3.xml" ContentType="application/vnd.openxmlformats-officedocument.drawingml.diagramData+xml"/>
  <Override PartName="/ppt/diagrams/colors5.xml" ContentType="application/vnd.openxmlformats-officedocument.drawingml.diagramColors+xml"/>
  <Override PartName="/ppt/diagrams/drawing6.xml" ContentType="application/vnd.ms-office.drawingml.diagramDrawing+xml"/>
  <Override PartName="/ppt/slides/slide8.xml" ContentType="application/vnd.openxmlformats-officedocument.presentationml.slide+xml"/>
  <Override PartName="/ppt/slides/slide49.xml" ContentType="application/vnd.openxmlformats-officedocument.presentationml.slide+xml"/>
  <Override PartName="/ppt/slides/slide69.xml" ContentType="application/vnd.openxmlformats-officedocument.presentationml.slide+xml"/>
  <Override PartName="/ppt/slides/slide78.xml" ContentType="application/vnd.openxmlformats-officedocument.presentationml.slide+xml"/>
  <Override PartName="/ppt/handoutMasters/handoutMaster1.xml" ContentType="application/vnd.openxmlformats-officedocument.presentationml.handoutMaster+xml"/>
  <Override PartName="/ppt/diagrams/data1.xml" ContentType="application/vnd.openxmlformats-officedocument.drawingml.diagramData+xml"/>
  <Override PartName="/ppt/diagrams/colors3.xml" ContentType="application/vnd.openxmlformats-officedocument.drawingml.diagramColors+xml"/>
  <Override PartName="/ppt/diagrams/quickStyle6.xml" ContentType="application/vnd.openxmlformats-officedocument.drawingml.diagramStyle+xml"/>
  <Override PartName="/docProps/core.xml" ContentType="application/vnd.openxmlformats-package.core-properties+xml"/>
  <Override PartName="/ppt/diagrams/drawing4.xml" ContentType="application/vnd.ms-office.drawingml.diagramDrawing+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slides/slide85.xml" ContentType="application/vnd.openxmlformats-officedocument.presentationml.slide+xml"/>
  <Override PartName="/ppt/slideLayouts/slideLayout8.xml" ContentType="application/vnd.openxmlformats-officedocument.presentationml.slideLayout+xml"/>
  <Override PartName="/ppt/diagrams/colors1.xml" ContentType="application/vnd.openxmlformats-officedocument.drawingml.diagramColors+xml"/>
  <Override PartName="/ppt/diagrams/quickStyle4.xml" ContentType="application/vnd.openxmlformats-officedocument.drawingml.diagramStyle+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s/slide74.xml" ContentType="application/vnd.openxmlformats-officedocument.presentationml.slide+xml"/>
  <Override PartName="/ppt/slideLayouts/slideLayout4.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slides/slide81.xml" ContentType="application/vnd.openxmlformats-officedocument.presentationml.slide+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slides/slide70.xml" ContentType="application/vnd.openxmlformats-officedocument.presentationml.slide+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Override PartName="/ppt/diagrams/layout3.xml" ContentType="application/vnd.openxmlformats-officedocument.drawingml.diagramLayout+xml"/>
  <Override PartName="/ppt/diagrams/data4.xml" ContentType="application/vnd.openxmlformats-officedocument.drawingml.diagramData+xml"/>
  <Override PartName="/ppt/slides/slide79.xml" ContentType="application/vnd.openxmlformats-officedocument.presentationml.slide+xml"/>
  <Override PartName="/ppt/diagrams/colors6.xml" ContentType="application/vnd.openxmlformats-officedocument.drawingml.diagramColors+xml"/>
  <Override PartName="/ppt/slides/slide7.xml" ContentType="application/vnd.openxmlformats-officedocument.presentationml.slide+xml"/>
  <Override PartName="/ppt/slides/slide68.xml" ContentType="application/vnd.openxmlformats-officedocument.presentationml.slide+xml"/>
  <Override PartName="/ppt/slideLayouts/slideLayout9.xml" ContentType="application/vnd.openxmlformats-officedocument.presentationml.slideLayout+xml"/>
  <Override PartName="/ppt/diagrams/drawing5.xml" ContentType="application/vnd.ms-office.drawingml.diagramDrawing+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9" r:id="rId1"/>
  </p:sldMasterIdLst>
  <p:notesMasterIdLst>
    <p:notesMasterId r:id="rId88"/>
  </p:notesMasterIdLst>
  <p:handoutMasterIdLst>
    <p:handoutMasterId r:id="rId89"/>
  </p:handoutMasterIdLst>
  <p:sldIdLst>
    <p:sldId id="256" r:id="rId2"/>
    <p:sldId id="539" r:id="rId3"/>
    <p:sldId id="257" r:id="rId4"/>
    <p:sldId id="400" r:id="rId5"/>
    <p:sldId id="301" r:id="rId6"/>
    <p:sldId id="302" r:id="rId7"/>
    <p:sldId id="540" r:id="rId8"/>
    <p:sldId id="304" r:id="rId9"/>
    <p:sldId id="305" r:id="rId10"/>
    <p:sldId id="306" r:id="rId11"/>
    <p:sldId id="307" r:id="rId12"/>
    <p:sldId id="308" r:id="rId13"/>
    <p:sldId id="309" r:id="rId14"/>
    <p:sldId id="273" r:id="rId15"/>
    <p:sldId id="274" r:id="rId16"/>
    <p:sldId id="523" r:id="rId17"/>
    <p:sldId id="524" r:id="rId18"/>
    <p:sldId id="543" r:id="rId19"/>
    <p:sldId id="310" r:id="rId20"/>
    <p:sldId id="525" r:id="rId21"/>
    <p:sldId id="526" r:id="rId22"/>
    <p:sldId id="527" r:id="rId23"/>
    <p:sldId id="528" r:id="rId24"/>
    <p:sldId id="529" r:id="rId25"/>
    <p:sldId id="530" r:id="rId26"/>
    <p:sldId id="531" r:id="rId27"/>
    <p:sldId id="532" r:id="rId28"/>
    <p:sldId id="541" r:id="rId29"/>
    <p:sldId id="320" r:id="rId30"/>
    <p:sldId id="489" r:id="rId31"/>
    <p:sldId id="533" r:id="rId32"/>
    <p:sldId id="542" r:id="rId33"/>
    <p:sldId id="544" r:id="rId34"/>
    <p:sldId id="292" r:id="rId35"/>
    <p:sldId id="293" r:id="rId36"/>
    <p:sldId id="534" r:id="rId37"/>
    <p:sldId id="299" r:id="rId38"/>
    <p:sldId id="295" r:id="rId39"/>
    <p:sldId id="490" r:id="rId40"/>
    <p:sldId id="298" r:id="rId41"/>
    <p:sldId id="297" r:id="rId42"/>
    <p:sldId id="491" r:id="rId43"/>
    <p:sldId id="492" r:id="rId44"/>
    <p:sldId id="548" r:id="rId45"/>
    <p:sldId id="549" r:id="rId46"/>
    <p:sldId id="546" r:id="rId47"/>
    <p:sldId id="268" r:id="rId48"/>
    <p:sldId id="269" r:id="rId49"/>
    <p:sldId id="270" r:id="rId50"/>
    <p:sldId id="271" r:id="rId51"/>
    <p:sldId id="272" r:id="rId52"/>
    <p:sldId id="547" r:id="rId53"/>
    <p:sldId id="545" r:id="rId54"/>
    <p:sldId id="479" r:id="rId55"/>
    <p:sldId id="480" r:id="rId56"/>
    <p:sldId id="481" r:id="rId57"/>
    <p:sldId id="550" r:id="rId58"/>
    <p:sldId id="520" r:id="rId59"/>
    <p:sldId id="521" r:id="rId60"/>
    <p:sldId id="551" r:id="rId61"/>
    <p:sldId id="552" r:id="rId62"/>
    <p:sldId id="553" r:id="rId63"/>
    <p:sldId id="554" r:id="rId64"/>
    <p:sldId id="555" r:id="rId65"/>
    <p:sldId id="556" r:id="rId66"/>
    <p:sldId id="557" r:id="rId67"/>
    <p:sldId id="558" r:id="rId68"/>
    <p:sldId id="559" r:id="rId69"/>
    <p:sldId id="560" r:id="rId70"/>
    <p:sldId id="561" r:id="rId71"/>
    <p:sldId id="562" r:id="rId72"/>
    <p:sldId id="563" r:id="rId73"/>
    <p:sldId id="564" r:id="rId74"/>
    <p:sldId id="565" r:id="rId75"/>
    <p:sldId id="566" r:id="rId76"/>
    <p:sldId id="567" r:id="rId77"/>
    <p:sldId id="568" r:id="rId78"/>
    <p:sldId id="569" r:id="rId79"/>
    <p:sldId id="570" r:id="rId80"/>
    <p:sldId id="571" r:id="rId81"/>
    <p:sldId id="572" r:id="rId82"/>
    <p:sldId id="573" r:id="rId83"/>
    <p:sldId id="574" r:id="rId84"/>
    <p:sldId id="575" r:id="rId85"/>
    <p:sldId id="576" r:id="rId86"/>
    <p:sldId id="276" r:id="rId8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 xmlns:p14="http://schemas.microsoft.com/office/powerpoint/2010/main">
          <a:srgbClr val="FF0000"/>
        </p14:laserClr>
      </p:ext>
      <p:ext uri="{2FDB2607-1784-4EEB-B798-7EB5836EED8A}">
        <p14:showMediaCtrls xmlns="" xmlns:p14="http://schemas.microsoft.com/office/powerpoint/2010/main" val="1"/>
      </p:ext>
    </p:extLst>
  </p:showPr>
  <p:extLst>
    <p:ext uri="{E76CE94A-603C-4142-B9EB-6D1370010A27}">
      <p14:discardImageEditData xmlns="" xmlns:p14="http://schemas.microsoft.com/office/powerpoint/2010/main" val="0"/>
    </p:ext>
    <p:ext uri="{D31A062A-798A-4329-ABDD-BBA856620510}">
      <p14:defaultImageDpi xmlns="" xmlns:p14="http://schemas.microsoft.com/office/powerpoint/2010/main" val="32767"/>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40" autoAdjust="0"/>
    <p:restoredTop sz="94291" autoAdjust="0"/>
  </p:normalViewPr>
  <p:slideViewPr>
    <p:cSldViewPr>
      <p:cViewPr varScale="1">
        <p:scale>
          <a:sx n="69" d="100"/>
          <a:sy n="69" d="100"/>
        </p:scale>
        <p:origin x="-1410" y="-96"/>
      </p:cViewPr>
      <p:guideLst>
        <p:guide orient="horz" pos="2160"/>
        <p:guide pos="288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84" Type="http://schemas.openxmlformats.org/officeDocument/2006/relationships/slide" Target="slides/slide83.xml"/><Relationship Id="rId89" Type="http://schemas.openxmlformats.org/officeDocument/2006/relationships/handoutMaster" Target="handoutMasters/handoutMaster1.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slide" Target="slides/slide86.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openxmlformats.org/officeDocument/2006/relationships/presProps" Target="presProps.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tableStyles" Target="tableStyle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notesMaster" Target="notesMasters/notesMaster1.xml"/><Relationship Id="rId9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4" Type="http://schemas.openxmlformats.org/officeDocument/2006/relationships/slide" Target="slides/slide3.xml"/><Relationship Id="rId9" Type="http://schemas.openxmlformats.org/officeDocument/2006/relationships/slide" Target="slides/slide8.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88AC3958-C316-4A55-827E-034A089E49E4}">
      <dgm:prSet phldrT="[Text]" custT="1"/>
      <dgm:spPr>
        <a:solidFill>
          <a:srgbClr val="000000">
            <a:lumMod val="50000"/>
            <a:lumOff val="5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CCCC99">
                  <a:lumMod val="20000"/>
                  <a:lumOff val="80000"/>
                </a:srgbClr>
              </a:solidFill>
              <a:latin typeface="Arial"/>
              <a:ea typeface="+mn-ea"/>
              <a:cs typeface="+mn-cs"/>
            </a:rPr>
            <a:t>Globalisation</a:t>
          </a:r>
        </a:p>
      </dgm:t>
    </dgm:pt>
    <dgm:pt modelId="{8DB5C84C-0F37-4A94-9DBA-BD5E7050D2E6}" type="parTrans" cxnId="{B59CFD41-2FC3-45B7-B670-91F22CF1FC9F}">
      <dgm:prSet/>
      <dgm:spPr/>
      <dgm:t>
        <a:bodyPr/>
        <a:lstStyle/>
        <a:p>
          <a:endParaRPr lang="en-MY"/>
        </a:p>
      </dgm:t>
    </dgm:pt>
    <dgm:pt modelId="{C74D488F-4945-4CD8-88CF-C67CA794BB51}" type="sibTrans" cxnId="{B59CFD41-2FC3-45B7-B670-91F22CF1FC9F}">
      <dgm:prSet/>
      <dgm:spPr/>
      <dgm:t>
        <a:bodyPr/>
        <a:lstStyle/>
        <a:p>
          <a:endParaRPr lang="en-MY"/>
        </a:p>
      </dgm:t>
    </dgm:pt>
    <dgm:pt modelId="{1C113A82-6E4F-4B60-8626-C4BCC58E54AE}">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Global Integration vs Local Responsiveness</a:t>
          </a:r>
        </a:p>
      </dgm:t>
    </dgm:pt>
    <dgm:pt modelId="{80926C0B-D7EA-4CEB-ABCE-190DA1666CB6}" type="parTrans" cxnId="{3E777066-34A5-491B-9EA3-3A1DDE45EF63}">
      <dgm:prSet/>
      <dgm:spPr/>
      <dgm:t>
        <a:bodyPr/>
        <a:lstStyle/>
        <a:p>
          <a:endParaRPr lang="en-MY"/>
        </a:p>
      </dgm:t>
    </dgm:pt>
    <dgm:pt modelId="{DFDDE20C-84B4-4A52-9C29-764653F30591}" type="sibTrans" cxnId="{3E777066-34A5-491B-9EA3-3A1DDE45EF63}">
      <dgm:prSet/>
      <dgm:spPr/>
      <dgm:t>
        <a:bodyPr/>
        <a:lstStyle/>
        <a:p>
          <a:endParaRPr lang="en-MY"/>
        </a:p>
      </dgm:t>
    </dgm:pt>
    <dgm:pt modelId="{B784F38A-2CBF-4477-869E-CC822A9ECE1A}">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a:lstStyle/>
        <a:p>
          <a:pPr marL="0" lvl="0" indent="0" algn="l" defTabSz="1200150">
            <a:lnSpc>
              <a:spcPct val="90000"/>
            </a:lnSpc>
            <a:spcBef>
              <a:spcPct val="0"/>
            </a:spcBef>
            <a:spcAft>
              <a:spcPct val="35000"/>
            </a:spcAft>
            <a:buNone/>
          </a:pPr>
          <a:r>
            <a:rPr lang="en-MY" sz="2700" kern="1200" dirty="0">
              <a:solidFill>
                <a:schemeClr val="tx1"/>
              </a:solidFill>
              <a:latin typeface="Arial"/>
              <a:ea typeface="+mn-ea"/>
              <a:cs typeface="+mn-cs"/>
            </a:rPr>
            <a:t>International Business</a:t>
          </a:r>
          <a:endParaRPr lang="en-MY" sz="2700" kern="1200" dirty="0">
            <a:solidFill>
              <a:srgbClr val="000000"/>
            </a:solidFill>
            <a:latin typeface="Arial"/>
            <a:ea typeface="+mn-ea"/>
            <a:cs typeface="+mn-cs"/>
          </a:endParaRPr>
        </a:p>
      </dgm:t>
    </dgm:pt>
    <dgm:pt modelId="{51369C5F-BC70-4764-AE4E-B20562939960}" type="parTrans" cxnId="{6A9EDC84-3735-4F43-B652-ADFF355EF51D}">
      <dgm:prSet/>
      <dgm:spPr/>
      <dgm:t>
        <a:bodyPr/>
        <a:lstStyle/>
        <a:p>
          <a:endParaRPr lang="en-MY"/>
        </a:p>
      </dgm:t>
    </dgm:pt>
    <dgm:pt modelId="{B8D6E190-1CA0-4381-9B9B-055919A41833}" type="sibTrans" cxnId="{6A9EDC84-3735-4F43-B652-ADFF355EF51D}">
      <dgm:prSet/>
      <dgm:spPr/>
      <dgm:t>
        <a:bodyPr/>
        <a:lstStyle/>
        <a:p>
          <a:endParaRPr lang="en-MY"/>
        </a:p>
      </dgm:t>
    </dgm:pt>
    <dgm:pt modelId="{CFDF7710-10AF-4C91-9622-4711AD4D1147}">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HR Outsourcing</a:t>
          </a:r>
        </a:p>
      </dgm:t>
    </dgm:pt>
    <dgm:pt modelId="{8C8DC8DB-B127-4A9B-92C8-B0F025CF2412}" type="parTrans" cxnId="{FAA5B97E-9CDA-4211-AA15-4651C24D918A}">
      <dgm:prSet/>
      <dgm:spPr/>
      <dgm:t>
        <a:bodyPr/>
        <a:lstStyle/>
        <a:p>
          <a:endParaRPr lang="en-MY"/>
        </a:p>
      </dgm:t>
    </dgm:pt>
    <dgm:pt modelId="{474E5202-1020-4D3C-B140-98200CB188DD}" type="sibTrans" cxnId="{FAA5B97E-9CDA-4211-AA15-4651C24D918A}">
      <dgm:prSet/>
      <dgm:spPr/>
      <dgm:t>
        <a:bodyPr/>
        <a:lstStyle/>
        <a:p>
          <a:endParaRPr lang="en-MY"/>
        </a:p>
      </dgm:t>
    </dgm:pt>
    <dgm:pt modelId="{EDBB3CBC-7166-4BEC-872B-3E86327F5B89}">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Global Organisation Structure</a:t>
          </a:r>
        </a:p>
      </dgm:t>
    </dgm:pt>
    <dgm:pt modelId="{B2EC83DD-642A-42EB-B998-EE5E746F8B9A}" type="parTrans" cxnId="{F328B949-14A7-4D4F-897D-99157FE93C44}">
      <dgm:prSet/>
      <dgm:spPr/>
      <dgm:t>
        <a:bodyPr/>
        <a:lstStyle/>
        <a:p>
          <a:endParaRPr lang="en-MY"/>
        </a:p>
      </dgm:t>
    </dgm:pt>
    <dgm:pt modelId="{DB65C8CD-BCA3-4DDD-A5BD-95F0A12DE50E}" type="sibTrans" cxnId="{F328B949-14A7-4D4F-897D-99157FE93C44}">
      <dgm:prSet/>
      <dgm:spPr/>
      <dgm:t>
        <a:bodyPr/>
        <a:lstStyle/>
        <a:p>
          <a:endParaRPr lang="en-MY"/>
        </a:p>
      </dgm:t>
    </dgm:pt>
    <dgm:pt modelId="{5DED3EB2-11FC-42E9-BEE6-5C784CCE0BA6}">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Mergers and Acquisitions</a:t>
          </a:r>
        </a:p>
      </dgm:t>
    </dgm:pt>
    <dgm:pt modelId="{C1946AEC-7A41-498C-84DA-EF56D1382043}" type="parTrans" cxnId="{99D61594-0DAE-453E-AFAE-4CB031A6D1F1}">
      <dgm:prSet/>
      <dgm:spPr/>
      <dgm:t>
        <a:bodyPr/>
        <a:lstStyle/>
        <a:p>
          <a:endParaRPr lang="en-MY"/>
        </a:p>
      </dgm:t>
    </dgm:pt>
    <dgm:pt modelId="{6FDF6E8B-FE32-43C1-BD19-2949B83CB75F}" type="sibTrans" cxnId="{99D61594-0DAE-453E-AFAE-4CB031A6D1F1}">
      <dgm:prSet/>
      <dgm:spPr/>
      <dgm:t>
        <a:bodyPr/>
        <a:lstStyle/>
        <a:p>
          <a:endParaRPr lang="en-MY"/>
        </a:p>
      </dgm:t>
    </dgm:pt>
    <dgm:pt modelId="{88AAA9AC-8FAB-477C-83E5-9F2BDE66843A}">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a:solidFill>
                <a:srgbClr val="000000"/>
              </a:solidFill>
              <a:latin typeface="Arial"/>
              <a:ea typeface="+mn-ea"/>
              <a:cs typeface="+mn-cs"/>
            </a:rPr>
            <a:t>HR  in M&amp;A</a:t>
          </a:r>
          <a:endParaRPr lang="en-MY" sz="2700" kern="1200" dirty="0">
            <a:solidFill>
              <a:srgbClr val="000000"/>
            </a:solidFill>
            <a:latin typeface="Arial"/>
            <a:ea typeface="+mn-ea"/>
            <a:cs typeface="+mn-cs"/>
          </a:endParaRPr>
        </a:p>
      </dgm:t>
    </dgm:pt>
    <dgm:pt modelId="{3B655A49-B3DA-40E0-83A9-BC16778C5BC5}" type="parTrans" cxnId="{79B3DD67-66EF-4997-9533-FBABCE19C50A}">
      <dgm:prSet/>
      <dgm:spPr/>
      <dgm:t>
        <a:bodyPr/>
        <a:lstStyle/>
        <a:p>
          <a:endParaRPr lang="en-MY"/>
        </a:p>
      </dgm:t>
    </dgm:pt>
    <dgm:pt modelId="{B18A1663-B91B-4FD9-824E-67AF971D57CA}" type="sibTrans" cxnId="{79B3DD67-66EF-4997-9533-FBABCE19C50A}">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t>
        <a:bodyPr/>
        <a:lstStyle/>
        <a:p>
          <a:endParaRPr lang="en-US"/>
        </a:p>
      </dgm:t>
    </dgm:pt>
    <dgm:pt modelId="{98057FAD-D201-4123-B4DA-4E77EE324145}" type="pres">
      <dgm:prSet presAssocID="{5DED3EB2-11FC-42E9-BEE6-5C784CCE0BA6}" presName="parentText" presStyleLbl="node1" presStyleIdx="0" presStyleCnt="7" custLinFactNeighborX="-187" custLinFactNeighborY="15789">
        <dgm:presLayoutVars>
          <dgm:chMax val="0"/>
          <dgm:bulletEnabled val="1"/>
        </dgm:presLayoutVars>
      </dgm:prSet>
      <dgm:spPr>
        <a:xfrm>
          <a:off x="0" y="13139"/>
          <a:ext cx="7906072" cy="636480"/>
        </a:xfrm>
        <a:prstGeom prst="roundRect">
          <a:avLst/>
        </a:prstGeom>
      </dgm:spPr>
      <dgm:t>
        <a:bodyPr/>
        <a:lstStyle/>
        <a:p>
          <a:endParaRPr lang="en-US"/>
        </a:p>
      </dgm:t>
    </dgm:pt>
    <dgm:pt modelId="{AF642D89-3882-457E-9688-1C55C8713858}" type="pres">
      <dgm:prSet presAssocID="{6FDF6E8B-FE32-43C1-BD19-2949B83CB75F}" presName="spacer" presStyleCnt="0"/>
      <dgm:spPr/>
    </dgm:pt>
    <dgm:pt modelId="{4864EDFF-4E9B-4C87-8E86-63DE7145595F}" type="pres">
      <dgm:prSet presAssocID="{88AAA9AC-8FAB-477C-83E5-9F2BDE66843A}" presName="parentText" presStyleLbl="node1" presStyleIdx="1" presStyleCnt="7" custLinFactNeighborX="-187" custLinFactNeighborY="1165">
        <dgm:presLayoutVars>
          <dgm:chMax val="0"/>
          <dgm:bulletEnabled val="1"/>
        </dgm:presLayoutVars>
      </dgm:prSet>
      <dgm:spPr>
        <a:xfrm>
          <a:off x="0" y="748680"/>
          <a:ext cx="7906072" cy="636480"/>
        </a:xfrm>
        <a:prstGeom prst="roundRect">
          <a:avLst/>
        </a:prstGeom>
      </dgm:spPr>
      <dgm:t>
        <a:bodyPr/>
        <a:lstStyle/>
        <a:p>
          <a:endParaRPr lang="en-US"/>
        </a:p>
      </dgm:t>
    </dgm:pt>
    <dgm:pt modelId="{19626835-B66E-4F63-B7F8-A3D358EEF2E2}" type="pres">
      <dgm:prSet presAssocID="{B18A1663-B91B-4FD9-824E-67AF971D57CA}" presName="spacer" presStyleCnt="0"/>
      <dgm:spPr/>
    </dgm:pt>
    <dgm:pt modelId="{C24CBBE1-425E-4B2F-9308-33701B130681}" type="pres">
      <dgm:prSet presAssocID="{88AC3958-C316-4A55-827E-034A089E49E4}" presName="parentText" presStyleLbl="node1" presStyleIdx="2" presStyleCnt="7" custLinFactNeighborX="-187" custLinFactNeighborY="24671">
        <dgm:presLayoutVars>
          <dgm:chMax val="0"/>
          <dgm:bulletEnabled val="1"/>
        </dgm:presLayoutVars>
      </dgm:prSet>
      <dgm:spPr>
        <a:xfrm>
          <a:off x="0" y="1506097"/>
          <a:ext cx="7906072" cy="636480"/>
        </a:xfrm>
        <a:prstGeom prst="roundRect">
          <a:avLst/>
        </a:prstGeom>
      </dgm:spPr>
      <dgm:t>
        <a:bodyPr/>
        <a:lstStyle/>
        <a:p>
          <a:endParaRPr lang="en-US"/>
        </a:p>
      </dgm:t>
    </dgm:pt>
    <dgm:pt modelId="{24AA2D0C-8F3B-45BB-B5D3-2B1DC45D6B9F}" type="pres">
      <dgm:prSet presAssocID="{C74D488F-4945-4CD8-88CF-C67CA794BB51}" presName="spacer" presStyleCnt="0"/>
      <dgm:spPr/>
    </dgm:pt>
    <dgm:pt modelId="{14930B45-8800-4B73-A082-1254B069734A}" type="pres">
      <dgm:prSet presAssocID="{1C113A82-6E4F-4B60-8626-C4BCC58E54AE}" presName="parentText" presStyleLbl="node1" presStyleIdx="3" presStyleCnt="7" custLinFactNeighborY="45454">
        <dgm:presLayoutVars>
          <dgm:chMax val="0"/>
          <dgm:bulletEnabled val="1"/>
        </dgm:presLayoutVars>
      </dgm:prSet>
      <dgm:spPr>
        <a:xfrm>
          <a:off x="0" y="2260848"/>
          <a:ext cx="7906072" cy="636480"/>
        </a:xfrm>
        <a:prstGeom prst="roundRect">
          <a:avLst/>
        </a:prstGeom>
      </dgm:spPr>
      <dgm:t>
        <a:bodyPr/>
        <a:lstStyle/>
        <a:p>
          <a:endParaRPr lang="en-US"/>
        </a:p>
      </dgm:t>
    </dgm:pt>
    <dgm:pt modelId="{368A5CFE-2791-4D41-90D1-5B9862FA3D92}" type="pres">
      <dgm:prSet presAssocID="{DFDDE20C-84B4-4A52-9C29-764653F30591}" presName="spacer" presStyleCnt="0"/>
      <dgm:spPr/>
    </dgm:pt>
    <dgm:pt modelId="{02E396A5-E016-4B4F-A398-E54B3D85CF99}" type="pres">
      <dgm:prSet presAssocID="{EDBB3CBC-7166-4BEC-872B-3E86327F5B89}" presName="parentText" presStyleLbl="node1" presStyleIdx="4" presStyleCnt="7">
        <dgm:presLayoutVars>
          <dgm:chMax val="0"/>
          <dgm:bulletEnabled val="1"/>
        </dgm:presLayoutVars>
      </dgm:prSet>
      <dgm:spPr>
        <a:xfrm>
          <a:off x="0" y="2950739"/>
          <a:ext cx="7906072" cy="636480"/>
        </a:xfrm>
        <a:prstGeom prst="roundRect">
          <a:avLst/>
        </a:prstGeom>
      </dgm:spPr>
      <dgm:t>
        <a:bodyPr/>
        <a:lstStyle/>
        <a:p>
          <a:endParaRPr lang="en-US"/>
        </a:p>
      </dgm:t>
    </dgm:pt>
    <dgm:pt modelId="{5AC61BF4-3CA5-4428-A215-897A0CE79E2B}" type="pres">
      <dgm:prSet presAssocID="{DB65C8CD-BCA3-4DDD-A5BD-95F0A12DE50E}" presName="spacer" presStyleCnt="0"/>
      <dgm:spPr/>
    </dgm:pt>
    <dgm:pt modelId="{8459D55B-5800-472A-BFA7-A7186D26AD4C}" type="pres">
      <dgm:prSet presAssocID="{B784F38A-2CBF-4477-869E-CC822A9ECE1A}" presName="parentText" presStyleLbl="node1" presStyleIdx="5" presStyleCnt="7">
        <dgm:presLayoutVars>
          <dgm:chMax val="0"/>
          <dgm:bulletEnabled val="1"/>
        </dgm:presLayoutVars>
      </dgm:prSet>
      <dgm:spPr>
        <a:xfrm>
          <a:off x="0" y="1728180"/>
          <a:ext cx="7906072" cy="748800"/>
        </a:xfrm>
        <a:prstGeom prst="roundRect">
          <a:avLst/>
        </a:prstGeom>
      </dgm:spPr>
      <dgm:t>
        <a:bodyPr/>
        <a:lstStyle/>
        <a:p>
          <a:endParaRPr lang="en-US"/>
        </a:p>
      </dgm:t>
    </dgm:pt>
    <dgm:pt modelId="{22F28D2E-7EC1-484C-A6C6-64A29DE0597D}" type="pres">
      <dgm:prSet presAssocID="{B8D6E190-1CA0-4381-9B9B-055919A41833}" presName="spacer" presStyleCnt="0"/>
      <dgm:spPr/>
    </dgm:pt>
    <dgm:pt modelId="{E6BB2906-000C-4376-8DBB-E58B06080F00}" type="pres">
      <dgm:prSet presAssocID="{CFDF7710-10AF-4C91-9622-4711AD4D1147}" presName="parentText" presStyleLbl="node1" presStyleIdx="6" presStyleCnt="7">
        <dgm:presLayoutVars>
          <dgm:chMax val="0"/>
          <dgm:bulletEnabled val="1"/>
        </dgm:presLayoutVars>
      </dgm:prSet>
      <dgm:spPr>
        <a:xfrm>
          <a:off x="0" y="2592180"/>
          <a:ext cx="7906072" cy="748800"/>
        </a:xfrm>
        <a:prstGeom prst="roundRect">
          <a:avLst/>
        </a:prstGeom>
      </dgm:spPr>
      <dgm:t>
        <a:bodyPr/>
        <a:lstStyle/>
        <a:p>
          <a:endParaRPr lang="en-US"/>
        </a:p>
      </dgm:t>
    </dgm:pt>
  </dgm:ptLst>
  <dgm:cxnLst>
    <dgm:cxn modelId="{E855F4C0-0028-40DF-B102-2327506A616B}" type="presOf" srcId="{88AC3958-C316-4A55-827E-034A089E49E4}" destId="{C24CBBE1-425E-4B2F-9308-33701B130681}" srcOrd="0" destOrd="0" presId="urn:microsoft.com/office/officeart/2005/8/layout/vList2"/>
    <dgm:cxn modelId="{27CB5BE8-F00C-4AE0-98CF-B1B3C935DC62}" type="presOf" srcId="{CFDF7710-10AF-4C91-9622-4711AD4D1147}" destId="{E6BB2906-000C-4376-8DBB-E58B06080F00}" srcOrd="0" destOrd="0" presId="urn:microsoft.com/office/officeart/2005/8/layout/vList2"/>
    <dgm:cxn modelId="{FAA5B97E-9CDA-4211-AA15-4651C24D918A}" srcId="{703D4D02-5513-427D-B6E9-B2E187EE0C3A}" destId="{CFDF7710-10AF-4C91-9622-4711AD4D1147}" srcOrd="6" destOrd="0" parTransId="{8C8DC8DB-B127-4A9B-92C8-B0F025CF2412}" sibTransId="{474E5202-1020-4D3C-B140-98200CB188DD}"/>
    <dgm:cxn modelId="{79B3DD67-66EF-4997-9533-FBABCE19C50A}" srcId="{703D4D02-5513-427D-B6E9-B2E187EE0C3A}" destId="{88AAA9AC-8FAB-477C-83E5-9F2BDE66843A}" srcOrd="1" destOrd="0" parTransId="{3B655A49-B3DA-40E0-83A9-BC16778C5BC5}" sibTransId="{B18A1663-B91B-4FD9-824E-67AF971D57CA}"/>
    <dgm:cxn modelId="{39FD4E24-BD0F-4C85-AABA-109E7454BCF7}" type="presOf" srcId="{EDBB3CBC-7166-4BEC-872B-3E86327F5B89}" destId="{02E396A5-E016-4B4F-A398-E54B3D85CF99}" srcOrd="0" destOrd="0" presId="urn:microsoft.com/office/officeart/2005/8/layout/vList2"/>
    <dgm:cxn modelId="{3E777066-34A5-491B-9EA3-3A1DDE45EF63}" srcId="{703D4D02-5513-427D-B6E9-B2E187EE0C3A}" destId="{1C113A82-6E4F-4B60-8626-C4BCC58E54AE}" srcOrd="3" destOrd="0" parTransId="{80926C0B-D7EA-4CEB-ABCE-190DA1666CB6}" sibTransId="{DFDDE20C-84B4-4A52-9C29-764653F30591}"/>
    <dgm:cxn modelId="{F328B949-14A7-4D4F-897D-99157FE93C44}" srcId="{703D4D02-5513-427D-B6E9-B2E187EE0C3A}" destId="{EDBB3CBC-7166-4BEC-872B-3E86327F5B89}" srcOrd="4" destOrd="0" parTransId="{B2EC83DD-642A-42EB-B998-EE5E746F8B9A}" sibTransId="{DB65C8CD-BCA3-4DDD-A5BD-95F0A12DE50E}"/>
    <dgm:cxn modelId="{42B246B1-2B28-4C38-9E42-8FEE2EC83DB3}" type="presOf" srcId="{5DED3EB2-11FC-42E9-BEE6-5C784CCE0BA6}" destId="{98057FAD-D201-4123-B4DA-4E77EE324145}" srcOrd="0" destOrd="0" presId="urn:microsoft.com/office/officeart/2005/8/layout/vList2"/>
    <dgm:cxn modelId="{284F30B3-5CA4-49EB-B07A-50169781238E}" type="presOf" srcId="{1C113A82-6E4F-4B60-8626-C4BCC58E54AE}" destId="{14930B45-8800-4B73-A082-1254B069734A}" srcOrd="0" destOrd="0" presId="urn:microsoft.com/office/officeart/2005/8/layout/vList2"/>
    <dgm:cxn modelId="{99D61594-0DAE-453E-AFAE-4CB031A6D1F1}" srcId="{703D4D02-5513-427D-B6E9-B2E187EE0C3A}" destId="{5DED3EB2-11FC-42E9-BEE6-5C784CCE0BA6}" srcOrd="0" destOrd="0" parTransId="{C1946AEC-7A41-498C-84DA-EF56D1382043}" sibTransId="{6FDF6E8B-FE32-43C1-BD19-2949B83CB75F}"/>
    <dgm:cxn modelId="{B59CFD41-2FC3-45B7-B670-91F22CF1FC9F}" srcId="{703D4D02-5513-427D-B6E9-B2E187EE0C3A}" destId="{88AC3958-C316-4A55-827E-034A089E49E4}" srcOrd="2" destOrd="0" parTransId="{8DB5C84C-0F37-4A94-9DBA-BD5E7050D2E6}" sibTransId="{C74D488F-4945-4CD8-88CF-C67CA794BB51}"/>
    <dgm:cxn modelId="{87A92DBF-812C-47C9-8DD6-6138E484BBFF}" type="presOf" srcId="{703D4D02-5513-427D-B6E9-B2E187EE0C3A}" destId="{CC8763B3-4621-4666-B669-3C5BA2A30DBE}" srcOrd="0" destOrd="0" presId="urn:microsoft.com/office/officeart/2005/8/layout/vList2"/>
    <dgm:cxn modelId="{9FC9398A-82B3-43C6-A404-653C4BAA5D28}" type="presOf" srcId="{88AAA9AC-8FAB-477C-83E5-9F2BDE66843A}" destId="{4864EDFF-4E9B-4C87-8E86-63DE7145595F}" srcOrd="0" destOrd="0" presId="urn:microsoft.com/office/officeart/2005/8/layout/vList2"/>
    <dgm:cxn modelId="{D526EE70-1D2C-432B-BE44-78CA62A5DFFD}" type="presOf" srcId="{B784F38A-2CBF-4477-869E-CC822A9ECE1A}" destId="{8459D55B-5800-472A-BFA7-A7186D26AD4C}" srcOrd="0" destOrd="0" presId="urn:microsoft.com/office/officeart/2005/8/layout/vList2"/>
    <dgm:cxn modelId="{6A9EDC84-3735-4F43-B652-ADFF355EF51D}" srcId="{703D4D02-5513-427D-B6E9-B2E187EE0C3A}" destId="{B784F38A-2CBF-4477-869E-CC822A9ECE1A}" srcOrd="5" destOrd="0" parTransId="{51369C5F-BC70-4764-AE4E-B20562939960}" sibTransId="{B8D6E190-1CA0-4381-9B9B-055919A41833}"/>
    <dgm:cxn modelId="{C7BD6A44-48A7-4263-B1C6-A8C07D13BB7E}" type="presParOf" srcId="{CC8763B3-4621-4666-B669-3C5BA2A30DBE}" destId="{98057FAD-D201-4123-B4DA-4E77EE324145}" srcOrd="0" destOrd="0" presId="urn:microsoft.com/office/officeart/2005/8/layout/vList2"/>
    <dgm:cxn modelId="{5CC6E31B-CCFF-4F2A-943B-8EE5977DFFEB}" type="presParOf" srcId="{CC8763B3-4621-4666-B669-3C5BA2A30DBE}" destId="{AF642D89-3882-457E-9688-1C55C8713858}" srcOrd="1" destOrd="0" presId="urn:microsoft.com/office/officeart/2005/8/layout/vList2"/>
    <dgm:cxn modelId="{AB595532-86D2-460F-BA41-9C6793DAD0A8}" type="presParOf" srcId="{CC8763B3-4621-4666-B669-3C5BA2A30DBE}" destId="{4864EDFF-4E9B-4C87-8E86-63DE7145595F}" srcOrd="2" destOrd="0" presId="urn:microsoft.com/office/officeart/2005/8/layout/vList2"/>
    <dgm:cxn modelId="{598EBFEF-4806-47AD-9E6B-38C98039D90E}" type="presParOf" srcId="{CC8763B3-4621-4666-B669-3C5BA2A30DBE}" destId="{19626835-B66E-4F63-B7F8-A3D358EEF2E2}" srcOrd="3" destOrd="0" presId="urn:microsoft.com/office/officeart/2005/8/layout/vList2"/>
    <dgm:cxn modelId="{80770068-8662-4FF4-BAB4-DF8D067A016B}" type="presParOf" srcId="{CC8763B3-4621-4666-B669-3C5BA2A30DBE}" destId="{C24CBBE1-425E-4B2F-9308-33701B130681}" srcOrd="4" destOrd="0" presId="urn:microsoft.com/office/officeart/2005/8/layout/vList2"/>
    <dgm:cxn modelId="{95D23170-C37A-494C-B865-452734581367}" type="presParOf" srcId="{CC8763B3-4621-4666-B669-3C5BA2A30DBE}" destId="{24AA2D0C-8F3B-45BB-B5D3-2B1DC45D6B9F}" srcOrd="5" destOrd="0" presId="urn:microsoft.com/office/officeart/2005/8/layout/vList2"/>
    <dgm:cxn modelId="{B4B3EA0F-B16E-45C4-A873-005016CC22F3}" type="presParOf" srcId="{CC8763B3-4621-4666-B669-3C5BA2A30DBE}" destId="{14930B45-8800-4B73-A082-1254B069734A}" srcOrd="6" destOrd="0" presId="urn:microsoft.com/office/officeart/2005/8/layout/vList2"/>
    <dgm:cxn modelId="{553E4343-ECA7-43FB-84E3-303387572D2B}" type="presParOf" srcId="{CC8763B3-4621-4666-B669-3C5BA2A30DBE}" destId="{368A5CFE-2791-4D41-90D1-5B9862FA3D92}" srcOrd="7" destOrd="0" presId="urn:microsoft.com/office/officeart/2005/8/layout/vList2"/>
    <dgm:cxn modelId="{1E2C847C-384E-45F0-8DEE-9E1F6A33896E}" type="presParOf" srcId="{CC8763B3-4621-4666-B669-3C5BA2A30DBE}" destId="{02E396A5-E016-4B4F-A398-E54B3D85CF99}" srcOrd="8" destOrd="0" presId="urn:microsoft.com/office/officeart/2005/8/layout/vList2"/>
    <dgm:cxn modelId="{EC315C48-1A7E-486B-A16E-1D1C22A956AD}" type="presParOf" srcId="{CC8763B3-4621-4666-B669-3C5BA2A30DBE}" destId="{5AC61BF4-3CA5-4428-A215-897A0CE79E2B}" srcOrd="9" destOrd="0" presId="urn:microsoft.com/office/officeart/2005/8/layout/vList2"/>
    <dgm:cxn modelId="{1D4A125F-0F02-4B52-BEB1-E17ED93403C8}" type="presParOf" srcId="{CC8763B3-4621-4666-B669-3C5BA2A30DBE}" destId="{8459D55B-5800-472A-BFA7-A7186D26AD4C}" srcOrd="10" destOrd="0" presId="urn:microsoft.com/office/officeart/2005/8/layout/vList2"/>
    <dgm:cxn modelId="{F4FAFF7A-4BE1-4040-9DEA-6283D75E822A}" type="presParOf" srcId="{CC8763B3-4621-4666-B669-3C5BA2A30DBE}" destId="{22F28D2E-7EC1-484C-A6C6-64A29DE0597D}" srcOrd="11" destOrd="0" presId="urn:microsoft.com/office/officeart/2005/8/layout/vList2"/>
    <dgm:cxn modelId="{750F6BD4-8B21-47F7-957A-35FAF9EC0C44}" type="presParOf" srcId="{CC8763B3-4621-4666-B669-3C5BA2A30DBE}" destId="{E6BB2906-000C-4376-8DBB-E58B06080F00}" srcOrd="12" destOrd="0" presId="urn:microsoft.com/office/officeart/2005/8/layout/vList2"/>
  </dgm:cxnLst>
  <dgm:bg/>
  <dgm:whole/>
  <dgm:extLst>
    <a:ext uri="http://schemas.microsoft.com/office/drawing/2008/diagram">
      <dsp:dataModelExt xmlns=""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88AC3958-C316-4A55-827E-034A089E49E4}">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Globalisation</a:t>
          </a:r>
        </a:p>
      </dgm:t>
    </dgm:pt>
    <dgm:pt modelId="{8DB5C84C-0F37-4A94-9DBA-BD5E7050D2E6}" type="parTrans" cxnId="{B59CFD41-2FC3-45B7-B670-91F22CF1FC9F}">
      <dgm:prSet/>
      <dgm:spPr/>
      <dgm:t>
        <a:bodyPr/>
        <a:lstStyle/>
        <a:p>
          <a:endParaRPr lang="en-MY"/>
        </a:p>
      </dgm:t>
    </dgm:pt>
    <dgm:pt modelId="{C74D488F-4945-4CD8-88CF-C67CA794BB51}" type="sibTrans" cxnId="{B59CFD41-2FC3-45B7-B670-91F22CF1FC9F}">
      <dgm:prSet/>
      <dgm:spPr/>
      <dgm:t>
        <a:bodyPr/>
        <a:lstStyle/>
        <a:p>
          <a:endParaRPr lang="en-MY"/>
        </a:p>
      </dgm:t>
    </dgm:pt>
    <dgm:pt modelId="{1C113A82-6E4F-4B60-8626-C4BCC58E54AE}">
      <dgm:prSet phldrT="[Text]" custT="1"/>
      <dgm:spPr>
        <a:solidFill>
          <a:srgbClr val="000000">
            <a:lumMod val="50000"/>
            <a:lumOff val="5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CCCC99">
                  <a:lumMod val="20000"/>
                  <a:lumOff val="80000"/>
                </a:srgbClr>
              </a:solidFill>
              <a:latin typeface="Arial"/>
              <a:ea typeface="+mn-ea"/>
              <a:cs typeface="+mn-cs"/>
            </a:rPr>
            <a:t>Global Integration vs Local Responsiveness</a:t>
          </a:r>
        </a:p>
      </dgm:t>
    </dgm:pt>
    <dgm:pt modelId="{80926C0B-D7EA-4CEB-ABCE-190DA1666CB6}" type="parTrans" cxnId="{3E777066-34A5-491B-9EA3-3A1DDE45EF63}">
      <dgm:prSet/>
      <dgm:spPr/>
      <dgm:t>
        <a:bodyPr/>
        <a:lstStyle/>
        <a:p>
          <a:endParaRPr lang="en-MY"/>
        </a:p>
      </dgm:t>
    </dgm:pt>
    <dgm:pt modelId="{DFDDE20C-84B4-4A52-9C29-764653F30591}" type="sibTrans" cxnId="{3E777066-34A5-491B-9EA3-3A1DDE45EF63}">
      <dgm:prSet/>
      <dgm:spPr/>
      <dgm:t>
        <a:bodyPr/>
        <a:lstStyle/>
        <a:p>
          <a:endParaRPr lang="en-MY"/>
        </a:p>
      </dgm:t>
    </dgm:pt>
    <dgm:pt modelId="{B784F38A-2CBF-4477-869E-CC822A9ECE1A}">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a:lstStyle/>
        <a:p>
          <a:pPr marL="0" lvl="0" indent="0" algn="l" defTabSz="1200150">
            <a:lnSpc>
              <a:spcPct val="90000"/>
            </a:lnSpc>
            <a:spcBef>
              <a:spcPct val="0"/>
            </a:spcBef>
            <a:spcAft>
              <a:spcPct val="35000"/>
            </a:spcAft>
            <a:buNone/>
          </a:pPr>
          <a:r>
            <a:rPr lang="en-MY" sz="2700" kern="1200" dirty="0">
              <a:solidFill>
                <a:schemeClr val="tx1"/>
              </a:solidFill>
              <a:latin typeface="Arial"/>
              <a:ea typeface="+mn-ea"/>
              <a:cs typeface="+mn-cs"/>
            </a:rPr>
            <a:t>International Business</a:t>
          </a:r>
          <a:endParaRPr lang="en-MY" sz="2700" kern="1200" dirty="0">
            <a:solidFill>
              <a:srgbClr val="000000"/>
            </a:solidFill>
            <a:latin typeface="Arial"/>
            <a:ea typeface="+mn-ea"/>
            <a:cs typeface="+mn-cs"/>
          </a:endParaRPr>
        </a:p>
      </dgm:t>
    </dgm:pt>
    <dgm:pt modelId="{51369C5F-BC70-4764-AE4E-B20562939960}" type="parTrans" cxnId="{6A9EDC84-3735-4F43-B652-ADFF355EF51D}">
      <dgm:prSet/>
      <dgm:spPr/>
      <dgm:t>
        <a:bodyPr/>
        <a:lstStyle/>
        <a:p>
          <a:endParaRPr lang="en-MY"/>
        </a:p>
      </dgm:t>
    </dgm:pt>
    <dgm:pt modelId="{B8D6E190-1CA0-4381-9B9B-055919A41833}" type="sibTrans" cxnId="{6A9EDC84-3735-4F43-B652-ADFF355EF51D}">
      <dgm:prSet/>
      <dgm:spPr/>
      <dgm:t>
        <a:bodyPr/>
        <a:lstStyle/>
        <a:p>
          <a:endParaRPr lang="en-MY"/>
        </a:p>
      </dgm:t>
    </dgm:pt>
    <dgm:pt modelId="{CFDF7710-10AF-4C91-9622-4711AD4D1147}">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HR Outsourcing</a:t>
          </a:r>
        </a:p>
      </dgm:t>
    </dgm:pt>
    <dgm:pt modelId="{8C8DC8DB-B127-4A9B-92C8-B0F025CF2412}" type="parTrans" cxnId="{FAA5B97E-9CDA-4211-AA15-4651C24D918A}">
      <dgm:prSet/>
      <dgm:spPr/>
      <dgm:t>
        <a:bodyPr/>
        <a:lstStyle/>
        <a:p>
          <a:endParaRPr lang="en-MY"/>
        </a:p>
      </dgm:t>
    </dgm:pt>
    <dgm:pt modelId="{474E5202-1020-4D3C-B140-98200CB188DD}" type="sibTrans" cxnId="{FAA5B97E-9CDA-4211-AA15-4651C24D918A}">
      <dgm:prSet/>
      <dgm:spPr/>
      <dgm:t>
        <a:bodyPr/>
        <a:lstStyle/>
        <a:p>
          <a:endParaRPr lang="en-MY"/>
        </a:p>
      </dgm:t>
    </dgm:pt>
    <dgm:pt modelId="{EDBB3CBC-7166-4BEC-872B-3E86327F5B89}">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Global Organisation Structure</a:t>
          </a:r>
        </a:p>
      </dgm:t>
    </dgm:pt>
    <dgm:pt modelId="{B2EC83DD-642A-42EB-B998-EE5E746F8B9A}" type="parTrans" cxnId="{F328B949-14A7-4D4F-897D-99157FE93C44}">
      <dgm:prSet/>
      <dgm:spPr/>
      <dgm:t>
        <a:bodyPr/>
        <a:lstStyle/>
        <a:p>
          <a:endParaRPr lang="en-MY"/>
        </a:p>
      </dgm:t>
    </dgm:pt>
    <dgm:pt modelId="{DB65C8CD-BCA3-4DDD-A5BD-95F0A12DE50E}" type="sibTrans" cxnId="{F328B949-14A7-4D4F-897D-99157FE93C44}">
      <dgm:prSet/>
      <dgm:spPr/>
      <dgm:t>
        <a:bodyPr/>
        <a:lstStyle/>
        <a:p>
          <a:endParaRPr lang="en-MY"/>
        </a:p>
      </dgm:t>
    </dgm:pt>
    <dgm:pt modelId="{5DED3EB2-11FC-42E9-BEE6-5C784CCE0BA6}">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Mergers and Acquisitions</a:t>
          </a:r>
        </a:p>
      </dgm:t>
    </dgm:pt>
    <dgm:pt modelId="{C1946AEC-7A41-498C-84DA-EF56D1382043}" type="parTrans" cxnId="{99D61594-0DAE-453E-AFAE-4CB031A6D1F1}">
      <dgm:prSet/>
      <dgm:spPr/>
      <dgm:t>
        <a:bodyPr/>
        <a:lstStyle/>
        <a:p>
          <a:endParaRPr lang="en-MY"/>
        </a:p>
      </dgm:t>
    </dgm:pt>
    <dgm:pt modelId="{6FDF6E8B-FE32-43C1-BD19-2949B83CB75F}" type="sibTrans" cxnId="{99D61594-0DAE-453E-AFAE-4CB031A6D1F1}">
      <dgm:prSet/>
      <dgm:spPr/>
      <dgm:t>
        <a:bodyPr/>
        <a:lstStyle/>
        <a:p>
          <a:endParaRPr lang="en-MY"/>
        </a:p>
      </dgm:t>
    </dgm:pt>
    <dgm:pt modelId="{88AAA9AC-8FAB-477C-83E5-9F2BDE66843A}">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a:solidFill>
                <a:srgbClr val="000000"/>
              </a:solidFill>
              <a:latin typeface="Arial"/>
              <a:ea typeface="+mn-ea"/>
              <a:cs typeface="+mn-cs"/>
            </a:rPr>
            <a:t>HR  in M&amp;A</a:t>
          </a:r>
          <a:endParaRPr lang="en-MY" sz="2700" kern="1200" dirty="0">
            <a:solidFill>
              <a:srgbClr val="000000"/>
            </a:solidFill>
            <a:latin typeface="Arial"/>
            <a:ea typeface="+mn-ea"/>
            <a:cs typeface="+mn-cs"/>
          </a:endParaRPr>
        </a:p>
      </dgm:t>
    </dgm:pt>
    <dgm:pt modelId="{3B655A49-B3DA-40E0-83A9-BC16778C5BC5}" type="parTrans" cxnId="{79B3DD67-66EF-4997-9533-FBABCE19C50A}">
      <dgm:prSet/>
      <dgm:spPr/>
      <dgm:t>
        <a:bodyPr/>
        <a:lstStyle/>
        <a:p>
          <a:endParaRPr lang="en-MY"/>
        </a:p>
      </dgm:t>
    </dgm:pt>
    <dgm:pt modelId="{B18A1663-B91B-4FD9-824E-67AF971D57CA}" type="sibTrans" cxnId="{79B3DD67-66EF-4997-9533-FBABCE19C50A}">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t>
        <a:bodyPr/>
        <a:lstStyle/>
        <a:p>
          <a:endParaRPr lang="en-US"/>
        </a:p>
      </dgm:t>
    </dgm:pt>
    <dgm:pt modelId="{98057FAD-D201-4123-B4DA-4E77EE324145}" type="pres">
      <dgm:prSet presAssocID="{5DED3EB2-11FC-42E9-BEE6-5C784CCE0BA6}" presName="parentText" presStyleLbl="node1" presStyleIdx="0" presStyleCnt="7" custLinFactNeighborX="-187" custLinFactNeighborY="15789">
        <dgm:presLayoutVars>
          <dgm:chMax val="0"/>
          <dgm:bulletEnabled val="1"/>
        </dgm:presLayoutVars>
      </dgm:prSet>
      <dgm:spPr>
        <a:xfrm>
          <a:off x="0" y="13139"/>
          <a:ext cx="7906072" cy="636480"/>
        </a:xfrm>
        <a:prstGeom prst="roundRect">
          <a:avLst/>
        </a:prstGeom>
      </dgm:spPr>
      <dgm:t>
        <a:bodyPr/>
        <a:lstStyle/>
        <a:p>
          <a:endParaRPr lang="en-US"/>
        </a:p>
      </dgm:t>
    </dgm:pt>
    <dgm:pt modelId="{AF642D89-3882-457E-9688-1C55C8713858}" type="pres">
      <dgm:prSet presAssocID="{6FDF6E8B-FE32-43C1-BD19-2949B83CB75F}" presName="spacer" presStyleCnt="0"/>
      <dgm:spPr/>
    </dgm:pt>
    <dgm:pt modelId="{4864EDFF-4E9B-4C87-8E86-63DE7145595F}" type="pres">
      <dgm:prSet presAssocID="{88AAA9AC-8FAB-477C-83E5-9F2BDE66843A}" presName="parentText" presStyleLbl="node1" presStyleIdx="1" presStyleCnt="7" custLinFactNeighborX="-187" custLinFactNeighborY="1165">
        <dgm:presLayoutVars>
          <dgm:chMax val="0"/>
          <dgm:bulletEnabled val="1"/>
        </dgm:presLayoutVars>
      </dgm:prSet>
      <dgm:spPr>
        <a:xfrm>
          <a:off x="0" y="748680"/>
          <a:ext cx="7906072" cy="636480"/>
        </a:xfrm>
        <a:prstGeom prst="roundRect">
          <a:avLst/>
        </a:prstGeom>
      </dgm:spPr>
      <dgm:t>
        <a:bodyPr/>
        <a:lstStyle/>
        <a:p>
          <a:endParaRPr lang="en-US"/>
        </a:p>
      </dgm:t>
    </dgm:pt>
    <dgm:pt modelId="{19626835-B66E-4F63-B7F8-A3D358EEF2E2}" type="pres">
      <dgm:prSet presAssocID="{B18A1663-B91B-4FD9-824E-67AF971D57CA}" presName="spacer" presStyleCnt="0"/>
      <dgm:spPr/>
    </dgm:pt>
    <dgm:pt modelId="{C24CBBE1-425E-4B2F-9308-33701B130681}" type="pres">
      <dgm:prSet presAssocID="{88AC3958-C316-4A55-827E-034A089E49E4}" presName="parentText" presStyleLbl="node1" presStyleIdx="2" presStyleCnt="7" custLinFactNeighborX="-187" custLinFactNeighborY="24671">
        <dgm:presLayoutVars>
          <dgm:chMax val="0"/>
          <dgm:bulletEnabled val="1"/>
        </dgm:presLayoutVars>
      </dgm:prSet>
      <dgm:spPr>
        <a:xfrm>
          <a:off x="0" y="1506097"/>
          <a:ext cx="7906072" cy="636480"/>
        </a:xfrm>
        <a:prstGeom prst="roundRect">
          <a:avLst/>
        </a:prstGeom>
      </dgm:spPr>
      <dgm:t>
        <a:bodyPr/>
        <a:lstStyle/>
        <a:p>
          <a:endParaRPr lang="en-US"/>
        </a:p>
      </dgm:t>
    </dgm:pt>
    <dgm:pt modelId="{24AA2D0C-8F3B-45BB-B5D3-2B1DC45D6B9F}" type="pres">
      <dgm:prSet presAssocID="{C74D488F-4945-4CD8-88CF-C67CA794BB51}" presName="spacer" presStyleCnt="0"/>
      <dgm:spPr/>
    </dgm:pt>
    <dgm:pt modelId="{14930B45-8800-4B73-A082-1254B069734A}" type="pres">
      <dgm:prSet presAssocID="{1C113A82-6E4F-4B60-8626-C4BCC58E54AE}" presName="parentText" presStyleLbl="node1" presStyleIdx="3" presStyleCnt="7" custLinFactNeighborY="45454">
        <dgm:presLayoutVars>
          <dgm:chMax val="0"/>
          <dgm:bulletEnabled val="1"/>
        </dgm:presLayoutVars>
      </dgm:prSet>
      <dgm:spPr>
        <a:xfrm>
          <a:off x="0" y="2260848"/>
          <a:ext cx="7906072" cy="636480"/>
        </a:xfrm>
        <a:prstGeom prst="roundRect">
          <a:avLst/>
        </a:prstGeom>
      </dgm:spPr>
      <dgm:t>
        <a:bodyPr/>
        <a:lstStyle/>
        <a:p>
          <a:endParaRPr lang="en-US"/>
        </a:p>
      </dgm:t>
    </dgm:pt>
    <dgm:pt modelId="{368A5CFE-2791-4D41-90D1-5B9862FA3D92}" type="pres">
      <dgm:prSet presAssocID="{DFDDE20C-84B4-4A52-9C29-764653F30591}" presName="spacer" presStyleCnt="0"/>
      <dgm:spPr/>
    </dgm:pt>
    <dgm:pt modelId="{02E396A5-E016-4B4F-A398-E54B3D85CF99}" type="pres">
      <dgm:prSet presAssocID="{EDBB3CBC-7166-4BEC-872B-3E86327F5B89}" presName="parentText" presStyleLbl="node1" presStyleIdx="4" presStyleCnt="7">
        <dgm:presLayoutVars>
          <dgm:chMax val="0"/>
          <dgm:bulletEnabled val="1"/>
        </dgm:presLayoutVars>
      </dgm:prSet>
      <dgm:spPr>
        <a:xfrm>
          <a:off x="0" y="2950739"/>
          <a:ext cx="7906072" cy="636480"/>
        </a:xfrm>
        <a:prstGeom prst="roundRect">
          <a:avLst/>
        </a:prstGeom>
      </dgm:spPr>
      <dgm:t>
        <a:bodyPr/>
        <a:lstStyle/>
        <a:p>
          <a:endParaRPr lang="en-US"/>
        </a:p>
      </dgm:t>
    </dgm:pt>
    <dgm:pt modelId="{5AC61BF4-3CA5-4428-A215-897A0CE79E2B}" type="pres">
      <dgm:prSet presAssocID="{DB65C8CD-BCA3-4DDD-A5BD-95F0A12DE50E}" presName="spacer" presStyleCnt="0"/>
      <dgm:spPr/>
    </dgm:pt>
    <dgm:pt modelId="{8459D55B-5800-472A-BFA7-A7186D26AD4C}" type="pres">
      <dgm:prSet presAssocID="{B784F38A-2CBF-4477-869E-CC822A9ECE1A}" presName="parentText" presStyleLbl="node1" presStyleIdx="5" presStyleCnt="7">
        <dgm:presLayoutVars>
          <dgm:chMax val="0"/>
          <dgm:bulletEnabled val="1"/>
        </dgm:presLayoutVars>
      </dgm:prSet>
      <dgm:spPr>
        <a:xfrm>
          <a:off x="0" y="1728180"/>
          <a:ext cx="7906072" cy="748800"/>
        </a:xfrm>
        <a:prstGeom prst="roundRect">
          <a:avLst/>
        </a:prstGeom>
      </dgm:spPr>
      <dgm:t>
        <a:bodyPr/>
        <a:lstStyle/>
        <a:p>
          <a:endParaRPr lang="en-US"/>
        </a:p>
      </dgm:t>
    </dgm:pt>
    <dgm:pt modelId="{22F28D2E-7EC1-484C-A6C6-64A29DE0597D}" type="pres">
      <dgm:prSet presAssocID="{B8D6E190-1CA0-4381-9B9B-055919A41833}" presName="spacer" presStyleCnt="0"/>
      <dgm:spPr/>
    </dgm:pt>
    <dgm:pt modelId="{E6BB2906-000C-4376-8DBB-E58B06080F00}" type="pres">
      <dgm:prSet presAssocID="{CFDF7710-10AF-4C91-9622-4711AD4D1147}" presName="parentText" presStyleLbl="node1" presStyleIdx="6" presStyleCnt="7">
        <dgm:presLayoutVars>
          <dgm:chMax val="0"/>
          <dgm:bulletEnabled val="1"/>
        </dgm:presLayoutVars>
      </dgm:prSet>
      <dgm:spPr>
        <a:xfrm>
          <a:off x="0" y="2592180"/>
          <a:ext cx="7906072" cy="748800"/>
        </a:xfrm>
        <a:prstGeom prst="roundRect">
          <a:avLst/>
        </a:prstGeom>
      </dgm:spPr>
      <dgm:t>
        <a:bodyPr/>
        <a:lstStyle/>
        <a:p>
          <a:endParaRPr lang="en-US"/>
        </a:p>
      </dgm:t>
    </dgm:pt>
  </dgm:ptLst>
  <dgm:cxnLst>
    <dgm:cxn modelId="{E855F4C0-0028-40DF-B102-2327506A616B}" type="presOf" srcId="{88AC3958-C316-4A55-827E-034A089E49E4}" destId="{C24CBBE1-425E-4B2F-9308-33701B130681}" srcOrd="0" destOrd="0" presId="urn:microsoft.com/office/officeart/2005/8/layout/vList2"/>
    <dgm:cxn modelId="{27CB5BE8-F00C-4AE0-98CF-B1B3C935DC62}" type="presOf" srcId="{CFDF7710-10AF-4C91-9622-4711AD4D1147}" destId="{E6BB2906-000C-4376-8DBB-E58B06080F00}" srcOrd="0" destOrd="0" presId="urn:microsoft.com/office/officeart/2005/8/layout/vList2"/>
    <dgm:cxn modelId="{FAA5B97E-9CDA-4211-AA15-4651C24D918A}" srcId="{703D4D02-5513-427D-B6E9-B2E187EE0C3A}" destId="{CFDF7710-10AF-4C91-9622-4711AD4D1147}" srcOrd="6" destOrd="0" parTransId="{8C8DC8DB-B127-4A9B-92C8-B0F025CF2412}" sibTransId="{474E5202-1020-4D3C-B140-98200CB188DD}"/>
    <dgm:cxn modelId="{79B3DD67-66EF-4997-9533-FBABCE19C50A}" srcId="{703D4D02-5513-427D-B6E9-B2E187EE0C3A}" destId="{88AAA9AC-8FAB-477C-83E5-9F2BDE66843A}" srcOrd="1" destOrd="0" parTransId="{3B655A49-B3DA-40E0-83A9-BC16778C5BC5}" sibTransId="{B18A1663-B91B-4FD9-824E-67AF971D57CA}"/>
    <dgm:cxn modelId="{39FD4E24-BD0F-4C85-AABA-109E7454BCF7}" type="presOf" srcId="{EDBB3CBC-7166-4BEC-872B-3E86327F5B89}" destId="{02E396A5-E016-4B4F-A398-E54B3D85CF99}" srcOrd="0" destOrd="0" presId="urn:microsoft.com/office/officeart/2005/8/layout/vList2"/>
    <dgm:cxn modelId="{3E777066-34A5-491B-9EA3-3A1DDE45EF63}" srcId="{703D4D02-5513-427D-B6E9-B2E187EE0C3A}" destId="{1C113A82-6E4F-4B60-8626-C4BCC58E54AE}" srcOrd="3" destOrd="0" parTransId="{80926C0B-D7EA-4CEB-ABCE-190DA1666CB6}" sibTransId="{DFDDE20C-84B4-4A52-9C29-764653F30591}"/>
    <dgm:cxn modelId="{F328B949-14A7-4D4F-897D-99157FE93C44}" srcId="{703D4D02-5513-427D-B6E9-B2E187EE0C3A}" destId="{EDBB3CBC-7166-4BEC-872B-3E86327F5B89}" srcOrd="4" destOrd="0" parTransId="{B2EC83DD-642A-42EB-B998-EE5E746F8B9A}" sibTransId="{DB65C8CD-BCA3-4DDD-A5BD-95F0A12DE50E}"/>
    <dgm:cxn modelId="{42B246B1-2B28-4C38-9E42-8FEE2EC83DB3}" type="presOf" srcId="{5DED3EB2-11FC-42E9-BEE6-5C784CCE0BA6}" destId="{98057FAD-D201-4123-B4DA-4E77EE324145}" srcOrd="0" destOrd="0" presId="urn:microsoft.com/office/officeart/2005/8/layout/vList2"/>
    <dgm:cxn modelId="{284F30B3-5CA4-49EB-B07A-50169781238E}" type="presOf" srcId="{1C113A82-6E4F-4B60-8626-C4BCC58E54AE}" destId="{14930B45-8800-4B73-A082-1254B069734A}" srcOrd="0" destOrd="0" presId="urn:microsoft.com/office/officeart/2005/8/layout/vList2"/>
    <dgm:cxn modelId="{99D61594-0DAE-453E-AFAE-4CB031A6D1F1}" srcId="{703D4D02-5513-427D-B6E9-B2E187EE0C3A}" destId="{5DED3EB2-11FC-42E9-BEE6-5C784CCE0BA6}" srcOrd="0" destOrd="0" parTransId="{C1946AEC-7A41-498C-84DA-EF56D1382043}" sibTransId="{6FDF6E8B-FE32-43C1-BD19-2949B83CB75F}"/>
    <dgm:cxn modelId="{B59CFD41-2FC3-45B7-B670-91F22CF1FC9F}" srcId="{703D4D02-5513-427D-B6E9-B2E187EE0C3A}" destId="{88AC3958-C316-4A55-827E-034A089E49E4}" srcOrd="2" destOrd="0" parTransId="{8DB5C84C-0F37-4A94-9DBA-BD5E7050D2E6}" sibTransId="{C74D488F-4945-4CD8-88CF-C67CA794BB51}"/>
    <dgm:cxn modelId="{87A92DBF-812C-47C9-8DD6-6138E484BBFF}" type="presOf" srcId="{703D4D02-5513-427D-B6E9-B2E187EE0C3A}" destId="{CC8763B3-4621-4666-B669-3C5BA2A30DBE}" srcOrd="0" destOrd="0" presId="urn:microsoft.com/office/officeart/2005/8/layout/vList2"/>
    <dgm:cxn modelId="{9FC9398A-82B3-43C6-A404-653C4BAA5D28}" type="presOf" srcId="{88AAA9AC-8FAB-477C-83E5-9F2BDE66843A}" destId="{4864EDFF-4E9B-4C87-8E86-63DE7145595F}" srcOrd="0" destOrd="0" presId="urn:microsoft.com/office/officeart/2005/8/layout/vList2"/>
    <dgm:cxn modelId="{D526EE70-1D2C-432B-BE44-78CA62A5DFFD}" type="presOf" srcId="{B784F38A-2CBF-4477-869E-CC822A9ECE1A}" destId="{8459D55B-5800-472A-BFA7-A7186D26AD4C}" srcOrd="0" destOrd="0" presId="urn:microsoft.com/office/officeart/2005/8/layout/vList2"/>
    <dgm:cxn modelId="{6A9EDC84-3735-4F43-B652-ADFF355EF51D}" srcId="{703D4D02-5513-427D-B6E9-B2E187EE0C3A}" destId="{B784F38A-2CBF-4477-869E-CC822A9ECE1A}" srcOrd="5" destOrd="0" parTransId="{51369C5F-BC70-4764-AE4E-B20562939960}" sibTransId="{B8D6E190-1CA0-4381-9B9B-055919A41833}"/>
    <dgm:cxn modelId="{C7BD6A44-48A7-4263-B1C6-A8C07D13BB7E}" type="presParOf" srcId="{CC8763B3-4621-4666-B669-3C5BA2A30DBE}" destId="{98057FAD-D201-4123-B4DA-4E77EE324145}" srcOrd="0" destOrd="0" presId="urn:microsoft.com/office/officeart/2005/8/layout/vList2"/>
    <dgm:cxn modelId="{5CC6E31B-CCFF-4F2A-943B-8EE5977DFFEB}" type="presParOf" srcId="{CC8763B3-4621-4666-B669-3C5BA2A30DBE}" destId="{AF642D89-3882-457E-9688-1C55C8713858}" srcOrd="1" destOrd="0" presId="urn:microsoft.com/office/officeart/2005/8/layout/vList2"/>
    <dgm:cxn modelId="{AB595532-86D2-460F-BA41-9C6793DAD0A8}" type="presParOf" srcId="{CC8763B3-4621-4666-B669-3C5BA2A30DBE}" destId="{4864EDFF-4E9B-4C87-8E86-63DE7145595F}" srcOrd="2" destOrd="0" presId="urn:microsoft.com/office/officeart/2005/8/layout/vList2"/>
    <dgm:cxn modelId="{598EBFEF-4806-47AD-9E6B-38C98039D90E}" type="presParOf" srcId="{CC8763B3-4621-4666-B669-3C5BA2A30DBE}" destId="{19626835-B66E-4F63-B7F8-A3D358EEF2E2}" srcOrd="3" destOrd="0" presId="urn:microsoft.com/office/officeart/2005/8/layout/vList2"/>
    <dgm:cxn modelId="{80770068-8662-4FF4-BAB4-DF8D067A016B}" type="presParOf" srcId="{CC8763B3-4621-4666-B669-3C5BA2A30DBE}" destId="{C24CBBE1-425E-4B2F-9308-33701B130681}" srcOrd="4" destOrd="0" presId="urn:microsoft.com/office/officeart/2005/8/layout/vList2"/>
    <dgm:cxn modelId="{95D23170-C37A-494C-B865-452734581367}" type="presParOf" srcId="{CC8763B3-4621-4666-B669-3C5BA2A30DBE}" destId="{24AA2D0C-8F3B-45BB-B5D3-2B1DC45D6B9F}" srcOrd="5" destOrd="0" presId="urn:microsoft.com/office/officeart/2005/8/layout/vList2"/>
    <dgm:cxn modelId="{B4B3EA0F-B16E-45C4-A873-005016CC22F3}" type="presParOf" srcId="{CC8763B3-4621-4666-B669-3C5BA2A30DBE}" destId="{14930B45-8800-4B73-A082-1254B069734A}" srcOrd="6" destOrd="0" presId="urn:microsoft.com/office/officeart/2005/8/layout/vList2"/>
    <dgm:cxn modelId="{553E4343-ECA7-43FB-84E3-303387572D2B}" type="presParOf" srcId="{CC8763B3-4621-4666-B669-3C5BA2A30DBE}" destId="{368A5CFE-2791-4D41-90D1-5B9862FA3D92}" srcOrd="7" destOrd="0" presId="urn:microsoft.com/office/officeart/2005/8/layout/vList2"/>
    <dgm:cxn modelId="{1E2C847C-384E-45F0-8DEE-9E1F6A33896E}" type="presParOf" srcId="{CC8763B3-4621-4666-B669-3C5BA2A30DBE}" destId="{02E396A5-E016-4B4F-A398-E54B3D85CF99}" srcOrd="8" destOrd="0" presId="urn:microsoft.com/office/officeart/2005/8/layout/vList2"/>
    <dgm:cxn modelId="{EC315C48-1A7E-486B-A16E-1D1C22A956AD}" type="presParOf" srcId="{CC8763B3-4621-4666-B669-3C5BA2A30DBE}" destId="{5AC61BF4-3CA5-4428-A215-897A0CE79E2B}" srcOrd="9" destOrd="0" presId="urn:microsoft.com/office/officeart/2005/8/layout/vList2"/>
    <dgm:cxn modelId="{1D4A125F-0F02-4B52-BEB1-E17ED93403C8}" type="presParOf" srcId="{CC8763B3-4621-4666-B669-3C5BA2A30DBE}" destId="{8459D55B-5800-472A-BFA7-A7186D26AD4C}" srcOrd="10" destOrd="0" presId="urn:microsoft.com/office/officeart/2005/8/layout/vList2"/>
    <dgm:cxn modelId="{F4FAFF7A-4BE1-4040-9DEA-6283D75E822A}" type="presParOf" srcId="{CC8763B3-4621-4666-B669-3C5BA2A30DBE}" destId="{22F28D2E-7EC1-484C-A6C6-64A29DE0597D}" srcOrd="11" destOrd="0" presId="urn:microsoft.com/office/officeart/2005/8/layout/vList2"/>
    <dgm:cxn modelId="{750F6BD4-8B21-47F7-957A-35FAF9EC0C44}" type="presParOf" srcId="{CC8763B3-4621-4666-B669-3C5BA2A30DBE}" destId="{E6BB2906-000C-4376-8DBB-E58B06080F00}" srcOrd="12" destOrd="0" presId="urn:microsoft.com/office/officeart/2005/8/layout/vList2"/>
  </dgm:cxnLst>
  <dgm:bg/>
  <dgm:whole/>
  <dgm:extLst>
    <a:ext uri="http://schemas.microsoft.com/office/drawing/2008/diagram">
      <dsp:dataModelExt xmlns=""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88AC3958-C316-4A55-827E-034A089E49E4}">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Globalisation</a:t>
          </a:r>
        </a:p>
      </dgm:t>
    </dgm:pt>
    <dgm:pt modelId="{8DB5C84C-0F37-4A94-9DBA-BD5E7050D2E6}" type="parTrans" cxnId="{B59CFD41-2FC3-45B7-B670-91F22CF1FC9F}">
      <dgm:prSet/>
      <dgm:spPr/>
      <dgm:t>
        <a:bodyPr/>
        <a:lstStyle/>
        <a:p>
          <a:endParaRPr lang="en-MY"/>
        </a:p>
      </dgm:t>
    </dgm:pt>
    <dgm:pt modelId="{C74D488F-4945-4CD8-88CF-C67CA794BB51}" type="sibTrans" cxnId="{B59CFD41-2FC3-45B7-B670-91F22CF1FC9F}">
      <dgm:prSet/>
      <dgm:spPr/>
      <dgm:t>
        <a:bodyPr/>
        <a:lstStyle/>
        <a:p>
          <a:endParaRPr lang="en-MY"/>
        </a:p>
      </dgm:t>
    </dgm:pt>
    <dgm:pt modelId="{1C113A82-6E4F-4B60-8626-C4BCC58E54AE}">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Global Integration vs Local Responsiveness</a:t>
          </a:r>
        </a:p>
      </dgm:t>
    </dgm:pt>
    <dgm:pt modelId="{80926C0B-D7EA-4CEB-ABCE-190DA1666CB6}" type="parTrans" cxnId="{3E777066-34A5-491B-9EA3-3A1DDE45EF63}">
      <dgm:prSet/>
      <dgm:spPr/>
      <dgm:t>
        <a:bodyPr/>
        <a:lstStyle/>
        <a:p>
          <a:endParaRPr lang="en-MY"/>
        </a:p>
      </dgm:t>
    </dgm:pt>
    <dgm:pt modelId="{DFDDE20C-84B4-4A52-9C29-764653F30591}" type="sibTrans" cxnId="{3E777066-34A5-491B-9EA3-3A1DDE45EF63}">
      <dgm:prSet/>
      <dgm:spPr/>
      <dgm:t>
        <a:bodyPr/>
        <a:lstStyle/>
        <a:p>
          <a:endParaRPr lang="en-MY"/>
        </a:p>
      </dgm:t>
    </dgm:pt>
    <dgm:pt modelId="{B784F38A-2CBF-4477-869E-CC822A9ECE1A}">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a:lstStyle/>
        <a:p>
          <a:pPr marL="0" lvl="0" indent="0" algn="l" defTabSz="1200150">
            <a:lnSpc>
              <a:spcPct val="90000"/>
            </a:lnSpc>
            <a:spcBef>
              <a:spcPct val="0"/>
            </a:spcBef>
            <a:spcAft>
              <a:spcPct val="35000"/>
            </a:spcAft>
            <a:buNone/>
          </a:pPr>
          <a:r>
            <a:rPr lang="en-MY" sz="2700" kern="1200" dirty="0">
              <a:solidFill>
                <a:schemeClr val="tx1"/>
              </a:solidFill>
              <a:latin typeface="Arial"/>
              <a:ea typeface="+mn-ea"/>
              <a:cs typeface="+mn-cs"/>
            </a:rPr>
            <a:t>International Business</a:t>
          </a:r>
          <a:endParaRPr lang="en-MY" sz="2700" kern="1200" dirty="0">
            <a:solidFill>
              <a:srgbClr val="000000"/>
            </a:solidFill>
            <a:latin typeface="Arial"/>
            <a:ea typeface="+mn-ea"/>
            <a:cs typeface="+mn-cs"/>
          </a:endParaRPr>
        </a:p>
      </dgm:t>
    </dgm:pt>
    <dgm:pt modelId="{51369C5F-BC70-4764-AE4E-B20562939960}" type="parTrans" cxnId="{6A9EDC84-3735-4F43-B652-ADFF355EF51D}">
      <dgm:prSet/>
      <dgm:spPr/>
      <dgm:t>
        <a:bodyPr/>
        <a:lstStyle/>
        <a:p>
          <a:endParaRPr lang="en-MY"/>
        </a:p>
      </dgm:t>
    </dgm:pt>
    <dgm:pt modelId="{B8D6E190-1CA0-4381-9B9B-055919A41833}" type="sibTrans" cxnId="{6A9EDC84-3735-4F43-B652-ADFF355EF51D}">
      <dgm:prSet/>
      <dgm:spPr/>
      <dgm:t>
        <a:bodyPr/>
        <a:lstStyle/>
        <a:p>
          <a:endParaRPr lang="en-MY"/>
        </a:p>
      </dgm:t>
    </dgm:pt>
    <dgm:pt modelId="{CFDF7710-10AF-4C91-9622-4711AD4D1147}">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HR Outsourcing</a:t>
          </a:r>
        </a:p>
      </dgm:t>
    </dgm:pt>
    <dgm:pt modelId="{8C8DC8DB-B127-4A9B-92C8-B0F025CF2412}" type="parTrans" cxnId="{FAA5B97E-9CDA-4211-AA15-4651C24D918A}">
      <dgm:prSet/>
      <dgm:spPr/>
      <dgm:t>
        <a:bodyPr/>
        <a:lstStyle/>
        <a:p>
          <a:endParaRPr lang="en-MY"/>
        </a:p>
      </dgm:t>
    </dgm:pt>
    <dgm:pt modelId="{474E5202-1020-4D3C-B140-98200CB188DD}" type="sibTrans" cxnId="{FAA5B97E-9CDA-4211-AA15-4651C24D918A}">
      <dgm:prSet/>
      <dgm:spPr/>
      <dgm:t>
        <a:bodyPr/>
        <a:lstStyle/>
        <a:p>
          <a:endParaRPr lang="en-MY"/>
        </a:p>
      </dgm:t>
    </dgm:pt>
    <dgm:pt modelId="{EDBB3CBC-7166-4BEC-872B-3E86327F5B89}">
      <dgm:prSet phldrT="[Text]" custT="1"/>
      <dgm:spPr>
        <a:solidFill>
          <a:srgbClr val="000000">
            <a:lumMod val="50000"/>
            <a:lumOff val="5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CCCC99">
                  <a:lumMod val="20000"/>
                  <a:lumOff val="80000"/>
                </a:srgbClr>
              </a:solidFill>
              <a:latin typeface="Arial"/>
              <a:ea typeface="+mn-ea"/>
              <a:cs typeface="+mn-cs"/>
            </a:rPr>
            <a:t>Global Organisation Structure</a:t>
          </a:r>
        </a:p>
      </dgm:t>
    </dgm:pt>
    <dgm:pt modelId="{B2EC83DD-642A-42EB-B998-EE5E746F8B9A}" type="parTrans" cxnId="{F328B949-14A7-4D4F-897D-99157FE93C44}">
      <dgm:prSet/>
      <dgm:spPr/>
      <dgm:t>
        <a:bodyPr/>
        <a:lstStyle/>
        <a:p>
          <a:endParaRPr lang="en-MY"/>
        </a:p>
      </dgm:t>
    </dgm:pt>
    <dgm:pt modelId="{DB65C8CD-BCA3-4DDD-A5BD-95F0A12DE50E}" type="sibTrans" cxnId="{F328B949-14A7-4D4F-897D-99157FE93C44}">
      <dgm:prSet/>
      <dgm:spPr/>
      <dgm:t>
        <a:bodyPr/>
        <a:lstStyle/>
        <a:p>
          <a:endParaRPr lang="en-MY"/>
        </a:p>
      </dgm:t>
    </dgm:pt>
    <dgm:pt modelId="{5DED3EB2-11FC-42E9-BEE6-5C784CCE0BA6}">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Mergers and Acquisitions</a:t>
          </a:r>
        </a:p>
      </dgm:t>
    </dgm:pt>
    <dgm:pt modelId="{C1946AEC-7A41-498C-84DA-EF56D1382043}" type="parTrans" cxnId="{99D61594-0DAE-453E-AFAE-4CB031A6D1F1}">
      <dgm:prSet/>
      <dgm:spPr/>
      <dgm:t>
        <a:bodyPr/>
        <a:lstStyle/>
        <a:p>
          <a:endParaRPr lang="en-MY"/>
        </a:p>
      </dgm:t>
    </dgm:pt>
    <dgm:pt modelId="{6FDF6E8B-FE32-43C1-BD19-2949B83CB75F}" type="sibTrans" cxnId="{99D61594-0DAE-453E-AFAE-4CB031A6D1F1}">
      <dgm:prSet/>
      <dgm:spPr/>
      <dgm:t>
        <a:bodyPr/>
        <a:lstStyle/>
        <a:p>
          <a:endParaRPr lang="en-MY"/>
        </a:p>
      </dgm:t>
    </dgm:pt>
    <dgm:pt modelId="{88AAA9AC-8FAB-477C-83E5-9F2BDE66843A}">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a:solidFill>
                <a:srgbClr val="000000"/>
              </a:solidFill>
              <a:latin typeface="Arial"/>
              <a:ea typeface="+mn-ea"/>
              <a:cs typeface="+mn-cs"/>
            </a:rPr>
            <a:t>HR  in M&amp;A</a:t>
          </a:r>
          <a:endParaRPr lang="en-MY" sz="2700" kern="1200" dirty="0">
            <a:solidFill>
              <a:srgbClr val="000000"/>
            </a:solidFill>
            <a:latin typeface="Arial"/>
            <a:ea typeface="+mn-ea"/>
            <a:cs typeface="+mn-cs"/>
          </a:endParaRPr>
        </a:p>
      </dgm:t>
    </dgm:pt>
    <dgm:pt modelId="{3B655A49-B3DA-40E0-83A9-BC16778C5BC5}" type="parTrans" cxnId="{79B3DD67-66EF-4997-9533-FBABCE19C50A}">
      <dgm:prSet/>
      <dgm:spPr/>
      <dgm:t>
        <a:bodyPr/>
        <a:lstStyle/>
        <a:p>
          <a:endParaRPr lang="en-MY"/>
        </a:p>
      </dgm:t>
    </dgm:pt>
    <dgm:pt modelId="{B18A1663-B91B-4FD9-824E-67AF971D57CA}" type="sibTrans" cxnId="{79B3DD67-66EF-4997-9533-FBABCE19C50A}">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t>
        <a:bodyPr/>
        <a:lstStyle/>
        <a:p>
          <a:endParaRPr lang="en-US"/>
        </a:p>
      </dgm:t>
    </dgm:pt>
    <dgm:pt modelId="{98057FAD-D201-4123-B4DA-4E77EE324145}" type="pres">
      <dgm:prSet presAssocID="{5DED3EB2-11FC-42E9-BEE6-5C784CCE0BA6}" presName="parentText" presStyleLbl="node1" presStyleIdx="0" presStyleCnt="7" custLinFactNeighborX="-187" custLinFactNeighborY="15789">
        <dgm:presLayoutVars>
          <dgm:chMax val="0"/>
          <dgm:bulletEnabled val="1"/>
        </dgm:presLayoutVars>
      </dgm:prSet>
      <dgm:spPr>
        <a:xfrm>
          <a:off x="0" y="13139"/>
          <a:ext cx="7906072" cy="636480"/>
        </a:xfrm>
        <a:prstGeom prst="roundRect">
          <a:avLst/>
        </a:prstGeom>
      </dgm:spPr>
      <dgm:t>
        <a:bodyPr/>
        <a:lstStyle/>
        <a:p>
          <a:endParaRPr lang="en-US"/>
        </a:p>
      </dgm:t>
    </dgm:pt>
    <dgm:pt modelId="{AF642D89-3882-457E-9688-1C55C8713858}" type="pres">
      <dgm:prSet presAssocID="{6FDF6E8B-FE32-43C1-BD19-2949B83CB75F}" presName="spacer" presStyleCnt="0"/>
      <dgm:spPr/>
    </dgm:pt>
    <dgm:pt modelId="{4864EDFF-4E9B-4C87-8E86-63DE7145595F}" type="pres">
      <dgm:prSet presAssocID="{88AAA9AC-8FAB-477C-83E5-9F2BDE66843A}" presName="parentText" presStyleLbl="node1" presStyleIdx="1" presStyleCnt="7" custLinFactNeighborX="-187" custLinFactNeighborY="1165">
        <dgm:presLayoutVars>
          <dgm:chMax val="0"/>
          <dgm:bulletEnabled val="1"/>
        </dgm:presLayoutVars>
      </dgm:prSet>
      <dgm:spPr>
        <a:xfrm>
          <a:off x="0" y="748680"/>
          <a:ext cx="7906072" cy="636480"/>
        </a:xfrm>
        <a:prstGeom prst="roundRect">
          <a:avLst/>
        </a:prstGeom>
      </dgm:spPr>
      <dgm:t>
        <a:bodyPr/>
        <a:lstStyle/>
        <a:p>
          <a:endParaRPr lang="en-US"/>
        </a:p>
      </dgm:t>
    </dgm:pt>
    <dgm:pt modelId="{19626835-B66E-4F63-B7F8-A3D358EEF2E2}" type="pres">
      <dgm:prSet presAssocID="{B18A1663-B91B-4FD9-824E-67AF971D57CA}" presName="spacer" presStyleCnt="0"/>
      <dgm:spPr/>
    </dgm:pt>
    <dgm:pt modelId="{C24CBBE1-425E-4B2F-9308-33701B130681}" type="pres">
      <dgm:prSet presAssocID="{88AC3958-C316-4A55-827E-034A089E49E4}" presName="parentText" presStyleLbl="node1" presStyleIdx="2" presStyleCnt="7" custLinFactNeighborX="-187" custLinFactNeighborY="24671">
        <dgm:presLayoutVars>
          <dgm:chMax val="0"/>
          <dgm:bulletEnabled val="1"/>
        </dgm:presLayoutVars>
      </dgm:prSet>
      <dgm:spPr>
        <a:xfrm>
          <a:off x="0" y="1506097"/>
          <a:ext cx="7906072" cy="636480"/>
        </a:xfrm>
        <a:prstGeom prst="roundRect">
          <a:avLst/>
        </a:prstGeom>
      </dgm:spPr>
      <dgm:t>
        <a:bodyPr/>
        <a:lstStyle/>
        <a:p>
          <a:endParaRPr lang="en-US"/>
        </a:p>
      </dgm:t>
    </dgm:pt>
    <dgm:pt modelId="{24AA2D0C-8F3B-45BB-B5D3-2B1DC45D6B9F}" type="pres">
      <dgm:prSet presAssocID="{C74D488F-4945-4CD8-88CF-C67CA794BB51}" presName="spacer" presStyleCnt="0"/>
      <dgm:spPr/>
    </dgm:pt>
    <dgm:pt modelId="{14930B45-8800-4B73-A082-1254B069734A}" type="pres">
      <dgm:prSet presAssocID="{1C113A82-6E4F-4B60-8626-C4BCC58E54AE}" presName="parentText" presStyleLbl="node1" presStyleIdx="3" presStyleCnt="7" custLinFactNeighborY="45454">
        <dgm:presLayoutVars>
          <dgm:chMax val="0"/>
          <dgm:bulletEnabled val="1"/>
        </dgm:presLayoutVars>
      </dgm:prSet>
      <dgm:spPr>
        <a:xfrm>
          <a:off x="0" y="2260848"/>
          <a:ext cx="7906072" cy="636480"/>
        </a:xfrm>
        <a:prstGeom prst="roundRect">
          <a:avLst/>
        </a:prstGeom>
      </dgm:spPr>
      <dgm:t>
        <a:bodyPr/>
        <a:lstStyle/>
        <a:p>
          <a:endParaRPr lang="en-US"/>
        </a:p>
      </dgm:t>
    </dgm:pt>
    <dgm:pt modelId="{368A5CFE-2791-4D41-90D1-5B9862FA3D92}" type="pres">
      <dgm:prSet presAssocID="{DFDDE20C-84B4-4A52-9C29-764653F30591}" presName="spacer" presStyleCnt="0"/>
      <dgm:spPr/>
    </dgm:pt>
    <dgm:pt modelId="{02E396A5-E016-4B4F-A398-E54B3D85CF99}" type="pres">
      <dgm:prSet presAssocID="{EDBB3CBC-7166-4BEC-872B-3E86327F5B89}" presName="parentText" presStyleLbl="node1" presStyleIdx="4" presStyleCnt="7">
        <dgm:presLayoutVars>
          <dgm:chMax val="0"/>
          <dgm:bulletEnabled val="1"/>
        </dgm:presLayoutVars>
      </dgm:prSet>
      <dgm:spPr>
        <a:xfrm>
          <a:off x="0" y="2950739"/>
          <a:ext cx="7906072" cy="636480"/>
        </a:xfrm>
        <a:prstGeom prst="roundRect">
          <a:avLst/>
        </a:prstGeom>
      </dgm:spPr>
      <dgm:t>
        <a:bodyPr/>
        <a:lstStyle/>
        <a:p>
          <a:endParaRPr lang="en-US"/>
        </a:p>
      </dgm:t>
    </dgm:pt>
    <dgm:pt modelId="{5AC61BF4-3CA5-4428-A215-897A0CE79E2B}" type="pres">
      <dgm:prSet presAssocID="{DB65C8CD-BCA3-4DDD-A5BD-95F0A12DE50E}" presName="spacer" presStyleCnt="0"/>
      <dgm:spPr/>
    </dgm:pt>
    <dgm:pt modelId="{8459D55B-5800-472A-BFA7-A7186D26AD4C}" type="pres">
      <dgm:prSet presAssocID="{B784F38A-2CBF-4477-869E-CC822A9ECE1A}" presName="parentText" presStyleLbl="node1" presStyleIdx="5" presStyleCnt="7">
        <dgm:presLayoutVars>
          <dgm:chMax val="0"/>
          <dgm:bulletEnabled val="1"/>
        </dgm:presLayoutVars>
      </dgm:prSet>
      <dgm:spPr>
        <a:xfrm>
          <a:off x="0" y="1728180"/>
          <a:ext cx="7906072" cy="748800"/>
        </a:xfrm>
        <a:prstGeom prst="roundRect">
          <a:avLst/>
        </a:prstGeom>
      </dgm:spPr>
      <dgm:t>
        <a:bodyPr/>
        <a:lstStyle/>
        <a:p>
          <a:endParaRPr lang="en-US"/>
        </a:p>
      </dgm:t>
    </dgm:pt>
    <dgm:pt modelId="{22F28D2E-7EC1-484C-A6C6-64A29DE0597D}" type="pres">
      <dgm:prSet presAssocID="{B8D6E190-1CA0-4381-9B9B-055919A41833}" presName="spacer" presStyleCnt="0"/>
      <dgm:spPr/>
    </dgm:pt>
    <dgm:pt modelId="{E6BB2906-000C-4376-8DBB-E58B06080F00}" type="pres">
      <dgm:prSet presAssocID="{CFDF7710-10AF-4C91-9622-4711AD4D1147}" presName="parentText" presStyleLbl="node1" presStyleIdx="6" presStyleCnt="7">
        <dgm:presLayoutVars>
          <dgm:chMax val="0"/>
          <dgm:bulletEnabled val="1"/>
        </dgm:presLayoutVars>
      </dgm:prSet>
      <dgm:spPr>
        <a:xfrm>
          <a:off x="0" y="2592180"/>
          <a:ext cx="7906072" cy="748800"/>
        </a:xfrm>
        <a:prstGeom prst="roundRect">
          <a:avLst/>
        </a:prstGeom>
      </dgm:spPr>
      <dgm:t>
        <a:bodyPr/>
        <a:lstStyle/>
        <a:p>
          <a:endParaRPr lang="en-US"/>
        </a:p>
      </dgm:t>
    </dgm:pt>
  </dgm:ptLst>
  <dgm:cxnLst>
    <dgm:cxn modelId="{E855F4C0-0028-40DF-B102-2327506A616B}" type="presOf" srcId="{88AC3958-C316-4A55-827E-034A089E49E4}" destId="{C24CBBE1-425E-4B2F-9308-33701B130681}" srcOrd="0" destOrd="0" presId="urn:microsoft.com/office/officeart/2005/8/layout/vList2"/>
    <dgm:cxn modelId="{27CB5BE8-F00C-4AE0-98CF-B1B3C935DC62}" type="presOf" srcId="{CFDF7710-10AF-4C91-9622-4711AD4D1147}" destId="{E6BB2906-000C-4376-8DBB-E58B06080F00}" srcOrd="0" destOrd="0" presId="urn:microsoft.com/office/officeart/2005/8/layout/vList2"/>
    <dgm:cxn modelId="{FAA5B97E-9CDA-4211-AA15-4651C24D918A}" srcId="{703D4D02-5513-427D-B6E9-B2E187EE0C3A}" destId="{CFDF7710-10AF-4C91-9622-4711AD4D1147}" srcOrd="6" destOrd="0" parTransId="{8C8DC8DB-B127-4A9B-92C8-B0F025CF2412}" sibTransId="{474E5202-1020-4D3C-B140-98200CB188DD}"/>
    <dgm:cxn modelId="{79B3DD67-66EF-4997-9533-FBABCE19C50A}" srcId="{703D4D02-5513-427D-B6E9-B2E187EE0C3A}" destId="{88AAA9AC-8FAB-477C-83E5-9F2BDE66843A}" srcOrd="1" destOrd="0" parTransId="{3B655A49-B3DA-40E0-83A9-BC16778C5BC5}" sibTransId="{B18A1663-B91B-4FD9-824E-67AF971D57CA}"/>
    <dgm:cxn modelId="{39FD4E24-BD0F-4C85-AABA-109E7454BCF7}" type="presOf" srcId="{EDBB3CBC-7166-4BEC-872B-3E86327F5B89}" destId="{02E396A5-E016-4B4F-A398-E54B3D85CF99}" srcOrd="0" destOrd="0" presId="urn:microsoft.com/office/officeart/2005/8/layout/vList2"/>
    <dgm:cxn modelId="{3E777066-34A5-491B-9EA3-3A1DDE45EF63}" srcId="{703D4D02-5513-427D-B6E9-B2E187EE0C3A}" destId="{1C113A82-6E4F-4B60-8626-C4BCC58E54AE}" srcOrd="3" destOrd="0" parTransId="{80926C0B-D7EA-4CEB-ABCE-190DA1666CB6}" sibTransId="{DFDDE20C-84B4-4A52-9C29-764653F30591}"/>
    <dgm:cxn modelId="{F328B949-14A7-4D4F-897D-99157FE93C44}" srcId="{703D4D02-5513-427D-B6E9-B2E187EE0C3A}" destId="{EDBB3CBC-7166-4BEC-872B-3E86327F5B89}" srcOrd="4" destOrd="0" parTransId="{B2EC83DD-642A-42EB-B998-EE5E746F8B9A}" sibTransId="{DB65C8CD-BCA3-4DDD-A5BD-95F0A12DE50E}"/>
    <dgm:cxn modelId="{42B246B1-2B28-4C38-9E42-8FEE2EC83DB3}" type="presOf" srcId="{5DED3EB2-11FC-42E9-BEE6-5C784CCE0BA6}" destId="{98057FAD-D201-4123-B4DA-4E77EE324145}" srcOrd="0" destOrd="0" presId="urn:microsoft.com/office/officeart/2005/8/layout/vList2"/>
    <dgm:cxn modelId="{284F30B3-5CA4-49EB-B07A-50169781238E}" type="presOf" srcId="{1C113A82-6E4F-4B60-8626-C4BCC58E54AE}" destId="{14930B45-8800-4B73-A082-1254B069734A}" srcOrd="0" destOrd="0" presId="urn:microsoft.com/office/officeart/2005/8/layout/vList2"/>
    <dgm:cxn modelId="{99D61594-0DAE-453E-AFAE-4CB031A6D1F1}" srcId="{703D4D02-5513-427D-B6E9-B2E187EE0C3A}" destId="{5DED3EB2-11FC-42E9-BEE6-5C784CCE0BA6}" srcOrd="0" destOrd="0" parTransId="{C1946AEC-7A41-498C-84DA-EF56D1382043}" sibTransId="{6FDF6E8B-FE32-43C1-BD19-2949B83CB75F}"/>
    <dgm:cxn modelId="{B59CFD41-2FC3-45B7-B670-91F22CF1FC9F}" srcId="{703D4D02-5513-427D-B6E9-B2E187EE0C3A}" destId="{88AC3958-C316-4A55-827E-034A089E49E4}" srcOrd="2" destOrd="0" parTransId="{8DB5C84C-0F37-4A94-9DBA-BD5E7050D2E6}" sibTransId="{C74D488F-4945-4CD8-88CF-C67CA794BB51}"/>
    <dgm:cxn modelId="{87A92DBF-812C-47C9-8DD6-6138E484BBFF}" type="presOf" srcId="{703D4D02-5513-427D-B6E9-B2E187EE0C3A}" destId="{CC8763B3-4621-4666-B669-3C5BA2A30DBE}" srcOrd="0" destOrd="0" presId="urn:microsoft.com/office/officeart/2005/8/layout/vList2"/>
    <dgm:cxn modelId="{9FC9398A-82B3-43C6-A404-653C4BAA5D28}" type="presOf" srcId="{88AAA9AC-8FAB-477C-83E5-9F2BDE66843A}" destId="{4864EDFF-4E9B-4C87-8E86-63DE7145595F}" srcOrd="0" destOrd="0" presId="urn:microsoft.com/office/officeart/2005/8/layout/vList2"/>
    <dgm:cxn modelId="{D526EE70-1D2C-432B-BE44-78CA62A5DFFD}" type="presOf" srcId="{B784F38A-2CBF-4477-869E-CC822A9ECE1A}" destId="{8459D55B-5800-472A-BFA7-A7186D26AD4C}" srcOrd="0" destOrd="0" presId="urn:microsoft.com/office/officeart/2005/8/layout/vList2"/>
    <dgm:cxn modelId="{6A9EDC84-3735-4F43-B652-ADFF355EF51D}" srcId="{703D4D02-5513-427D-B6E9-B2E187EE0C3A}" destId="{B784F38A-2CBF-4477-869E-CC822A9ECE1A}" srcOrd="5" destOrd="0" parTransId="{51369C5F-BC70-4764-AE4E-B20562939960}" sibTransId="{B8D6E190-1CA0-4381-9B9B-055919A41833}"/>
    <dgm:cxn modelId="{C7BD6A44-48A7-4263-B1C6-A8C07D13BB7E}" type="presParOf" srcId="{CC8763B3-4621-4666-B669-3C5BA2A30DBE}" destId="{98057FAD-D201-4123-B4DA-4E77EE324145}" srcOrd="0" destOrd="0" presId="urn:microsoft.com/office/officeart/2005/8/layout/vList2"/>
    <dgm:cxn modelId="{5CC6E31B-CCFF-4F2A-943B-8EE5977DFFEB}" type="presParOf" srcId="{CC8763B3-4621-4666-B669-3C5BA2A30DBE}" destId="{AF642D89-3882-457E-9688-1C55C8713858}" srcOrd="1" destOrd="0" presId="urn:microsoft.com/office/officeart/2005/8/layout/vList2"/>
    <dgm:cxn modelId="{AB595532-86D2-460F-BA41-9C6793DAD0A8}" type="presParOf" srcId="{CC8763B3-4621-4666-B669-3C5BA2A30DBE}" destId="{4864EDFF-4E9B-4C87-8E86-63DE7145595F}" srcOrd="2" destOrd="0" presId="urn:microsoft.com/office/officeart/2005/8/layout/vList2"/>
    <dgm:cxn modelId="{598EBFEF-4806-47AD-9E6B-38C98039D90E}" type="presParOf" srcId="{CC8763B3-4621-4666-B669-3C5BA2A30DBE}" destId="{19626835-B66E-4F63-B7F8-A3D358EEF2E2}" srcOrd="3" destOrd="0" presId="urn:microsoft.com/office/officeart/2005/8/layout/vList2"/>
    <dgm:cxn modelId="{80770068-8662-4FF4-BAB4-DF8D067A016B}" type="presParOf" srcId="{CC8763B3-4621-4666-B669-3C5BA2A30DBE}" destId="{C24CBBE1-425E-4B2F-9308-33701B130681}" srcOrd="4" destOrd="0" presId="urn:microsoft.com/office/officeart/2005/8/layout/vList2"/>
    <dgm:cxn modelId="{95D23170-C37A-494C-B865-452734581367}" type="presParOf" srcId="{CC8763B3-4621-4666-B669-3C5BA2A30DBE}" destId="{24AA2D0C-8F3B-45BB-B5D3-2B1DC45D6B9F}" srcOrd="5" destOrd="0" presId="urn:microsoft.com/office/officeart/2005/8/layout/vList2"/>
    <dgm:cxn modelId="{B4B3EA0F-B16E-45C4-A873-005016CC22F3}" type="presParOf" srcId="{CC8763B3-4621-4666-B669-3C5BA2A30DBE}" destId="{14930B45-8800-4B73-A082-1254B069734A}" srcOrd="6" destOrd="0" presId="urn:microsoft.com/office/officeart/2005/8/layout/vList2"/>
    <dgm:cxn modelId="{553E4343-ECA7-43FB-84E3-303387572D2B}" type="presParOf" srcId="{CC8763B3-4621-4666-B669-3C5BA2A30DBE}" destId="{368A5CFE-2791-4D41-90D1-5B9862FA3D92}" srcOrd="7" destOrd="0" presId="urn:microsoft.com/office/officeart/2005/8/layout/vList2"/>
    <dgm:cxn modelId="{1E2C847C-384E-45F0-8DEE-9E1F6A33896E}" type="presParOf" srcId="{CC8763B3-4621-4666-B669-3C5BA2A30DBE}" destId="{02E396A5-E016-4B4F-A398-E54B3D85CF99}" srcOrd="8" destOrd="0" presId="urn:microsoft.com/office/officeart/2005/8/layout/vList2"/>
    <dgm:cxn modelId="{EC315C48-1A7E-486B-A16E-1D1C22A956AD}" type="presParOf" srcId="{CC8763B3-4621-4666-B669-3C5BA2A30DBE}" destId="{5AC61BF4-3CA5-4428-A215-897A0CE79E2B}" srcOrd="9" destOrd="0" presId="urn:microsoft.com/office/officeart/2005/8/layout/vList2"/>
    <dgm:cxn modelId="{1D4A125F-0F02-4B52-BEB1-E17ED93403C8}" type="presParOf" srcId="{CC8763B3-4621-4666-B669-3C5BA2A30DBE}" destId="{8459D55B-5800-472A-BFA7-A7186D26AD4C}" srcOrd="10" destOrd="0" presId="urn:microsoft.com/office/officeart/2005/8/layout/vList2"/>
    <dgm:cxn modelId="{F4FAFF7A-4BE1-4040-9DEA-6283D75E822A}" type="presParOf" srcId="{CC8763B3-4621-4666-B669-3C5BA2A30DBE}" destId="{22F28D2E-7EC1-484C-A6C6-64A29DE0597D}" srcOrd="11" destOrd="0" presId="urn:microsoft.com/office/officeart/2005/8/layout/vList2"/>
    <dgm:cxn modelId="{750F6BD4-8B21-47F7-957A-35FAF9EC0C44}" type="presParOf" srcId="{CC8763B3-4621-4666-B669-3C5BA2A30DBE}" destId="{E6BB2906-000C-4376-8DBB-E58B06080F00}" srcOrd="12" destOrd="0" presId="urn:microsoft.com/office/officeart/2005/8/layout/vList2"/>
  </dgm:cxnLst>
  <dgm:bg/>
  <dgm:whole/>
  <dgm:extLst>
    <a:ext uri="http://schemas.microsoft.com/office/drawing/2008/diagram">
      <dsp:dataModelExt xmlns=""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88AC3958-C316-4A55-827E-034A089E49E4}">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Globalisation</a:t>
          </a:r>
        </a:p>
      </dgm:t>
    </dgm:pt>
    <dgm:pt modelId="{8DB5C84C-0F37-4A94-9DBA-BD5E7050D2E6}" type="parTrans" cxnId="{B59CFD41-2FC3-45B7-B670-91F22CF1FC9F}">
      <dgm:prSet/>
      <dgm:spPr/>
      <dgm:t>
        <a:bodyPr/>
        <a:lstStyle/>
        <a:p>
          <a:endParaRPr lang="en-MY"/>
        </a:p>
      </dgm:t>
    </dgm:pt>
    <dgm:pt modelId="{C74D488F-4945-4CD8-88CF-C67CA794BB51}" type="sibTrans" cxnId="{B59CFD41-2FC3-45B7-B670-91F22CF1FC9F}">
      <dgm:prSet/>
      <dgm:spPr/>
      <dgm:t>
        <a:bodyPr/>
        <a:lstStyle/>
        <a:p>
          <a:endParaRPr lang="en-MY"/>
        </a:p>
      </dgm:t>
    </dgm:pt>
    <dgm:pt modelId="{1C113A82-6E4F-4B60-8626-C4BCC58E54AE}">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Global Integration vs Local Responsiveness</a:t>
          </a:r>
        </a:p>
      </dgm:t>
    </dgm:pt>
    <dgm:pt modelId="{80926C0B-D7EA-4CEB-ABCE-190DA1666CB6}" type="parTrans" cxnId="{3E777066-34A5-491B-9EA3-3A1DDE45EF63}">
      <dgm:prSet/>
      <dgm:spPr/>
      <dgm:t>
        <a:bodyPr/>
        <a:lstStyle/>
        <a:p>
          <a:endParaRPr lang="en-MY"/>
        </a:p>
      </dgm:t>
    </dgm:pt>
    <dgm:pt modelId="{DFDDE20C-84B4-4A52-9C29-764653F30591}" type="sibTrans" cxnId="{3E777066-34A5-491B-9EA3-3A1DDE45EF63}">
      <dgm:prSet/>
      <dgm:spPr/>
      <dgm:t>
        <a:bodyPr/>
        <a:lstStyle/>
        <a:p>
          <a:endParaRPr lang="en-MY"/>
        </a:p>
      </dgm:t>
    </dgm:pt>
    <dgm:pt modelId="{B784F38A-2CBF-4477-869E-CC822A9ECE1A}">
      <dgm:prSet phldrT="[Text]" custT="1"/>
      <dgm:spPr>
        <a:solidFill>
          <a:srgbClr val="000000">
            <a:lumMod val="50000"/>
            <a:lumOff val="5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CCCC99">
                  <a:lumMod val="20000"/>
                  <a:lumOff val="80000"/>
                </a:srgbClr>
              </a:solidFill>
              <a:latin typeface="Arial"/>
              <a:ea typeface="+mn-ea"/>
              <a:cs typeface="+mn-cs"/>
            </a:rPr>
            <a:t>International Business</a:t>
          </a:r>
        </a:p>
      </dgm:t>
    </dgm:pt>
    <dgm:pt modelId="{51369C5F-BC70-4764-AE4E-B20562939960}" type="parTrans" cxnId="{6A9EDC84-3735-4F43-B652-ADFF355EF51D}">
      <dgm:prSet/>
      <dgm:spPr/>
      <dgm:t>
        <a:bodyPr/>
        <a:lstStyle/>
        <a:p>
          <a:endParaRPr lang="en-MY"/>
        </a:p>
      </dgm:t>
    </dgm:pt>
    <dgm:pt modelId="{B8D6E190-1CA0-4381-9B9B-055919A41833}" type="sibTrans" cxnId="{6A9EDC84-3735-4F43-B652-ADFF355EF51D}">
      <dgm:prSet/>
      <dgm:spPr/>
      <dgm:t>
        <a:bodyPr/>
        <a:lstStyle/>
        <a:p>
          <a:endParaRPr lang="en-MY"/>
        </a:p>
      </dgm:t>
    </dgm:pt>
    <dgm:pt modelId="{CFDF7710-10AF-4C91-9622-4711AD4D1147}">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HR Outsourcing</a:t>
          </a:r>
        </a:p>
      </dgm:t>
    </dgm:pt>
    <dgm:pt modelId="{8C8DC8DB-B127-4A9B-92C8-B0F025CF2412}" type="parTrans" cxnId="{FAA5B97E-9CDA-4211-AA15-4651C24D918A}">
      <dgm:prSet/>
      <dgm:spPr/>
      <dgm:t>
        <a:bodyPr/>
        <a:lstStyle/>
        <a:p>
          <a:endParaRPr lang="en-MY"/>
        </a:p>
      </dgm:t>
    </dgm:pt>
    <dgm:pt modelId="{474E5202-1020-4D3C-B140-98200CB188DD}" type="sibTrans" cxnId="{FAA5B97E-9CDA-4211-AA15-4651C24D918A}">
      <dgm:prSet/>
      <dgm:spPr/>
      <dgm:t>
        <a:bodyPr/>
        <a:lstStyle/>
        <a:p>
          <a:endParaRPr lang="en-MY"/>
        </a:p>
      </dgm:t>
    </dgm:pt>
    <dgm:pt modelId="{EDBB3CBC-7166-4BEC-872B-3E86327F5B89}">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Global Organisation Structure</a:t>
          </a:r>
        </a:p>
      </dgm:t>
    </dgm:pt>
    <dgm:pt modelId="{B2EC83DD-642A-42EB-B998-EE5E746F8B9A}" type="parTrans" cxnId="{F328B949-14A7-4D4F-897D-99157FE93C44}">
      <dgm:prSet/>
      <dgm:spPr/>
      <dgm:t>
        <a:bodyPr/>
        <a:lstStyle/>
        <a:p>
          <a:endParaRPr lang="en-MY"/>
        </a:p>
      </dgm:t>
    </dgm:pt>
    <dgm:pt modelId="{DB65C8CD-BCA3-4DDD-A5BD-95F0A12DE50E}" type="sibTrans" cxnId="{F328B949-14A7-4D4F-897D-99157FE93C44}">
      <dgm:prSet/>
      <dgm:spPr/>
      <dgm:t>
        <a:bodyPr/>
        <a:lstStyle/>
        <a:p>
          <a:endParaRPr lang="en-MY"/>
        </a:p>
      </dgm:t>
    </dgm:pt>
    <dgm:pt modelId="{5DED3EB2-11FC-42E9-BEE6-5C784CCE0BA6}">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Mergers and Acquisitions</a:t>
          </a:r>
        </a:p>
      </dgm:t>
    </dgm:pt>
    <dgm:pt modelId="{C1946AEC-7A41-498C-84DA-EF56D1382043}" type="parTrans" cxnId="{99D61594-0DAE-453E-AFAE-4CB031A6D1F1}">
      <dgm:prSet/>
      <dgm:spPr/>
      <dgm:t>
        <a:bodyPr/>
        <a:lstStyle/>
        <a:p>
          <a:endParaRPr lang="en-MY"/>
        </a:p>
      </dgm:t>
    </dgm:pt>
    <dgm:pt modelId="{6FDF6E8B-FE32-43C1-BD19-2949B83CB75F}" type="sibTrans" cxnId="{99D61594-0DAE-453E-AFAE-4CB031A6D1F1}">
      <dgm:prSet/>
      <dgm:spPr/>
      <dgm:t>
        <a:bodyPr/>
        <a:lstStyle/>
        <a:p>
          <a:endParaRPr lang="en-MY"/>
        </a:p>
      </dgm:t>
    </dgm:pt>
    <dgm:pt modelId="{88AAA9AC-8FAB-477C-83E5-9F2BDE66843A}">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a:solidFill>
                <a:srgbClr val="000000"/>
              </a:solidFill>
              <a:latin typeface="Arial"/>
              <a:ea typeface="+mn-ea"/>
              <a:cs typeface="+mn-cs"/>
            </a:rPr>
            <a:t>HR  in M&amp;A</a:t>
          </a:r>
          <a:endParaRPr lang="en-MY" sz="2700" kern="1200" dirty="0">
            <a:solidFill>
              <a:srgbClr val="000000"/>
            </a:solidFill>
            <a:latin typeface="Arial"/>
            <a:ea typeface="+mn-ea"/>
            <a:cs typeface="+mn-cs"/>
          </a:endParaRPr>
        </a:p>
      </dgm:t>
    </dgm:pt>
    <dgm:pt modelId="{3B655A49-B3DA-40E0-83A9-BC16778C5BC5}" type="parTrans" cxnId="{79B3DD67-66EF-4997-9533-FBABCE19C50A}">
      <dgm:prSet/>
      <dgm:spPr/>
      <dgm:t>
        <a:bodyPr/>
        <a:lstStyle/>
        <a:p>
          <a:endParaRPr lang="en-MY"/>
        </a:p>
      </dgm:t>
    </dgm:pt>
    <dgm:pt modelId="{B18A1663-B91B-4FD9-824E-67AF971D57CA}" type="sibTrans" cxnId="{79B3DD67-66EF-4997-9533-FBABCE19C50A}">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t>
        <a:bodyPr/>
        <a:lstStyle/>
        <a:p>
          <a:endParaRPr lang="en-US"/>
        </a:p>
      </dgm:t>
    </dgm:pt>
    <dgm:pt modelId="{98057FAD-D201-4123-B4DA-4E77EE324145}" type="pres">
      <dgm:prSet presAssocID="{5DED3EB2-11FC-42E9-BEE6-5C784CCE0BA6}" presName="parentText" presStyleLbl="node1" presStyleIdx="0" presStyleCnt="7" custLinFactNeighborX="-187" custLinFactNeighborY="15789">
        <dgm:presLayoutVars>
          <dgm:chMax val="0"/>
          <dgm:bulletEnabled val="1"/>
        </dgm:presLayoutVars>
      </dgm:prSet>
      <dgm:spPr>
        <a:xfrm>
          <a:off x="0" y="13139"/>
          <a:ext cx="7906072" cy="636480"/>
        </a:xfrm>
        <a:prstGeom prst="roundRect">
          <a:avLst/>
        </a:prstGeom>
      </dgm:spPr>
      <dgm:t>
        <a:bodyPr/>
        <a:lstStyle/>
        <a:p>
          <a:endParaRPr lang="en-US"/>
        </a:p>
      </dgm:t>
    </dgm:pt>
    <dgm:pt modelId="{AF642D89-3882-457E-9688-1C55C8713858}" type="pres">
      <dgm:prSet presAssocID="{6FDF6E8B-FE32-43C1-BD19-2949B83CB75F}" presName="spacer" presStyleCnt="0"/>
      <dgm:spPr/>
    </dgm:pt>
    <dgm:pt modelId="{4864EDFF-4E9B-4C87-8E86-63DE7145595F}" type="pres">
      <dgm:prSet presAssocID="{88AAA9AC-8FAB-477C-83E5-9F2BDE66843A}" presName="parentText" presStyleLbl="node1" presStyleIdx="1" presStyleCnt="7" custLinFactNeighborX="-187" custLinFactNeighborY="1165">
        <dgm:presLayoutVars>
          <dgm:chMax val="0"/>
          <dgm:bulletEnabled val="1"/>
        </dgm:presLayoutVars>
      </dgm:prSet>
      <dgm:spPr>
        <a:xfrm>
          <a:off x="0" y="748680"/>
          <a:ext cx="7906072" cy="636480"/>
        </a:xfrm>
        <a:prstGeom prst="roundRect">
          <a:avLst/>
        </a:prstGeom>
      </dgm:spPr>
      <dgm:t>
        <a:bodyPr/>
        <a:lstStyle/>
        <a:p>
          <a:endParaRPr lang="en-US"/>
        </a:p>
      </dgm:t>
    </dgm:pt>
    <dgm:pt modelId="{19626835-B66E-4F63-B7F8-A3D358EEF2E2}" type="pres">
      <dgm:prSet presAssocID="{B18A1663-B91B-4FD9-824E-67AF971D57CA}" presName="spacer" presStyleCnt="0"/>
      <dgm:spPr/>
    </dgm:pt>
    <dgm:pt modelId="{C24CBBE1-425E-4B2F-9308-33701B130681}" type="pres">
      <dgm:prSet presAssocID="{88AC3958-C316-4A55-827E-034A089E49E4}" presName="parentText" presStyleLbl="node1" presStyleIdx="2" presStyleCnt="7" custLinFactNeighborX="-187" custLinFactNeighborY="29229">
        <dgm:presLayoutVars>
          <dgm:chMax val="0"/>
          <dgm:bulletEnabled val="1"/>
        </dgm:presLayoutVars>
      </dgm:prSet>
      <dgm:spPr>
        <a:xfrm>
          <a:off x="0" y="1506097"/>
          <a:ext cx="7906072" cy="636480"/>
        </a:xfrm>
        <a:prstGeom prst="roundRect">
          <a:avLst/>
        </a:prstGeom>
      </dgm:spPr>
      <dgm:t>
        <a:bodyPr/>
        <a:lstStyle/>
        <a:p>
          <a:endParaRPr lang="en-US"/>
        </a:p>
      </dgm:t>
    </dgm:pt>
    <dgm:pt modelId="{24AA2D0C-8F3B-45BB-B5D3-2B1DC45D6B9F}" type="pres">
      <dgm:prSet presAssocID="{C74D488F-4945-4CD8-88CF-C67CA794BB51}" presName="spacer" presStyleCnt="0"/>
      <dgm:spPr/>
    </dgm:pt>
    <dgm:pt modelId="{14930B45-8800-4B73-A082-1254B069734A}" type="pres">
      <dgm:prSet presAssocID="{1C113A82-6E4F-4B60-8626-C4BCC58E54AE}" presName="parentText" presStyleLbl="node1" presStyleIdx="3" presStyleCnt="7" custLinFactNeighborY="45454">
        <dgm:presLayoutVars>
          <dgm:chMax val="0"/>
          <dgm:bulletEnabled val="1"/>
        </dgm:presLayoutVars>
      </dgm:prSet>
      <dgm:spPr>
        <a:xfrm>
          <a:off x="0" y="2260848"/>
          <a:ext cx="7906072" cy="636480"/>
        </a:xfrm>
        <a:prstGeom prst="roundRect">
          <a:avLst/>
        </a:prstGeom>
      </dgm:spPr>
      <dgm:t>
        <a:bodyPr/>
        <a:lstStyle/>
        <a:p>
          <a:endParaRPr lang="en-US"/>
        </a:p>
      </dgm:t>
    </dgm:pt>
    <dgm:pt modelId="{368A5CFE-2791-4D41-90D1-5B9862FA3D92}" type="pres">
      <dgm:prSet presAssocID="{DFDDE20C-84B4-4A52-9C29-764653F30591}" presName="spacer" presStyleCnt="0"/>
      <dgm:spPr/>
    </dgm:pt>
    <dgm:pt modelId="{02E396A5-E016-4B4F-A398-E54B3D85CF99}" type="pres">
      <dgm:prSet presAssocID="{EDBB3CBC-7166-4BEC-872B-3E86327F5B89}" presName="parentText" presStyleLbl="node1" presStyleIdx="4" presStyleCnt="7">
        <dgm:presLayoutVars>
          <dgm:chMax val="0"/>
          <dgm:bulletEnabled val="1"/>
        </dgm:presLayoutVars>
      </dgm:prSet>
      <dgm:spPr>
        <a:xfrm>
          <a:off x="0" y="2950739"/>
          <a:ext cx="7906072" cy="636480"/>
        </a:xfrm>
        <a:prstGeom prst="roundRect">
          <a:avLst/>
        </a:prstGeom>
      </dgm:spPr>
      <dgm:t>
        <a:bodyPr/>
        <a:lstStyle/>
        <a:p>
          <a:endParaRPr lang="en-US"/>
        </a:p>
      </dgm:t>
    </dgm:pt>
    <dgm:pt modelId="{5AC61BF4-3CA5-4428-A215-897A0CE79E2B}" type="pres">
      <dgm:prSet presAssocID="{DB65C8CD-BCA3-4DDD-A5BD-95F0A12DE50E}" presName="spacer" presStyleCnt="0"/>
      <dgm:spPr/>
    </dgm:pt>
    <dgm:pt modelId="{8459D55B-5800-472A-BFA7-A7186D26AD4C}" type="pres">
      <dgm:prSet presAssocID="{B784F38A-2CBF-4477-869E-CC822A9ECE1A}" presName="parentText" presStyleLbl="node1" presStyleIdx="5" presStyleCnt="7">
        <dgm:presLayoutVars>
          <dgm:chMax val="0"/>
          <dgm:bulletEnabled val="1"/>
        </dgm:presLayoutVars>
      </dgm:prSet>
      <dgm:spPr>
        <a:xfrm>
          <a:off x="0" y="3685140"/>
          <a:ext cx="7906072" cy="636480"/>
        </a:xfrm>
        <a:prstGeom prst="roundRect">
          <a:avLst/>
        </a:prstGeom>
      </dgm:spPr>
      <dgm:t>
        <a:bodyPr/>
        <a:lstStyle/>
        <a:p>
          <a:endParaRPr lang="en-US"/>
        </a:p>
      </dgm:t>
    </dgm:pt>
    <dgm:pt modelId="{22F28D2E-7EC1-484C-A6C6-64A29DE0597D}" type="pres">
      <dgm:prSet presAssocID="{B8D6E190-1CA0-4381-9B9B-055919A41833}" presName="spacer" presStyleCnt="0"/>
      <dgm:spPr/>
    </dgm:pt>
    <dgm:pt modelId="{E6BB2906-000C-4376-8DBB-E58B06080F00}" type="pres">
      <dgm:prSet presAssocID="{CFDF7710-10AF-4C91-9622-4711AD4D1147}" presName="parentText" presStyleLbl="node1" presStyleIdx="6" presStyleCnt="7">
        <dgm:presLayoutVars>
          <dgm:chMax val="0"/>
          <dgm:bulletEnabled val="1"/>
        </dgm:presLayoutVars>
      </dgm:prSet>
      <dgm:spPr>
        <a:xfrm>
          <a:off x="0" y="2592180"/>
          <a:ext cx="7906072" cy="748800"/>
        </a:xfrm>
        <a:prstGeom prst="roundRect">
          <a:avLst/>
        </a:prstGeom>
      </dgm:spPr>
      <dgm:t>
        <a:bodyPr/>
        <a:lstStyle/>
        <a:p>
          <a:endParaRPr lang="en-US"/>
        </a:p>
      </dgm:t>
    </dgm:pt>
  </dgm:ptLst>
  <dgm:cxnLst>
    <dgm:cxn modelId="{E855F4C0-0028-40DF-B102-2327506A616B}" type="presOf" srcId="{88AC3958-C316-4A55-827E-034A089E49E4}" destId="{C24CBBE1-425E-4B2F-9308-33701B130681}" srcOrd="0" destOrd="0" presId="urn:microsoft.com/office/officeart/2005/8/layout/vList2"/>
    <dgm:cxn modelId="{27CB5BE8-F00C-4AE0-98CF-B1B3C935DC62}" type="presOf" srcId="{CFDF7710-10AF-4C91-9622-4711AD4D1147}" destId="{E6BB2906-000C-4376-8DBB-E58B06080F00}" srcOrd="0" destOrd="0" presId="urn:microsoft.com/office/officeart/2005/8/layout/vList2"/>
    <dgm:cxn modelId="{FAA5B97E-9CDA-4211-AA15-4651C24D918A}" srcId="{703D4D02-5513-427D-B6E9-B2E187EE0C3A}" destId="{CFDF7710-10AF-4C91-9622-4711AD4D1147}" srcOrd="6" destOrd="0" parTransId="{8C8DC8DB-B127-4A9B-92C8-B0F025CF2412}" sibTransId="{474E5202-1020-4D3C-B140-98200CB188DD}"/>
    <dgm:cxn modelId="{79B3DD67-66EF-4997-9533-FBABCE19C50A}" srcId="{703D4D02-5513-427D-B6E9-B2E187EE0C3A}" destId="{88AAA9AC-8FAB-477C-83E5-9F2BDE66843A}" srcOrd="1" destOrd="0" parTransId="{3B655A49-B3DA-40E0-83A9-BC16778C5BC5}" sibTransId="{B18A1663-B91B-4FD9-824E-67AF971D57CA}"/>
    <dgm:cxn modelId="{39FD4E24-BD0F-4C85-AABA-109E7454BCF7}" type="presOf" srcId="{EDBB3CBC-7166-4BEC-872B-3E86327F5B89}" destId="{02E396A5-E016-4B4F-A398-E54B3D85CF99}" srcOrd="0" destOrd="0" presId="urn:microsoft.com/office/officeart/2005/8/layout/vList2"/>
    <dgm:cxn modelId="{3E777066-34A5-491B-9EA3-3A1DDE45EF63}" srcId="{703D4D02-5513-427D-B6E9-B2E187EE0C3A}" destId="{1C113A82-6E4F-4B60-8626-C4BCC58E54AE}" srcOrd="3" destOrd="0" parTransId="{80926C0B-D7EA-4CEB-ABCE-190DA1666CB6}" sibTransId="{DFDDE20C-84B4-4A52-9C29-764653F30591}"/>
    <dgm:cxn modelId="{F328B949-14A7-4D4F-897D-99157FE93C44}" srcId="{703D4D02-5513-427D-B6E9-B2E187EE0C3A}" destId="{EDBB3CBC-7166-4BEC-872B-3E86327F5B89}" srcOrd="4" destOrd="0" parTransId="{B2EC83DD-642A-42EB-B998-EE5E746F8B9A}" sibTransId="{DB65C8CD-BCA3-4DDD-A5BD-95F0A12DE50E}"/>
    <dgm:cxn modelId="{42B246B1-2B28-4C38-9E42-8FEE2EC83DB3}" type="presOf" srcId="{5DED3EB2-11FC-42E9-BEE6-5C784CCE0BA6}" destId="{98057FAD-D201-4123-B4DA-4E77EE324145}" srcOrd="0" destOrd="0" presId="urn:microsoft.com/office/officeart/2005/8/layout/vList2"/>
    <dgm:cxn modelId="{284F30B3-5CA4-49EB-B07A-50169781238E}" type="presOf" srcId="{1C113A82-6E4F-4B60-8626-C4BCC58E54AE}" destId="{14930B45-8800-4B73-A082-1254B069734A}" srcOrd="0" destOrd="0" presId="urn:microsoft.com/office/officeart/2005/8/layout/vList2"/>
    <dgm:cxn modelId="{99D61594-0DAE-453E-AFAE-4CB031A6D1F1}" srcId="{703D4D02-5513-427D-B6E9-B2E187EE0C3A}" destId="{5DED3EB2-11FC-42E9-BEE6-5C784CCE0BA6}" srcOrd="0" destOrd="0" parTransId="{C1946AEC-7A41-498C-84DA-EF56D1382043}" sibTransId="{6FDF6E8B-FE32-43C1-BD19-2949B83CB75F}"/>
    <dgm:cxn modelId="{B59CFD41-2FC3-45B7-B670-91F22CF1FC9F}" srcId="{703D4D02-5513-427D-B6E9-B2E187EE0C3A}" destId="{88AC3958-C316-4A55-827E-034A089E49E4}" srcOrd="2" destOrd="0" parTransId="{8DB5C84C-0F37-4A94-9DBA-BD5E7050D2E6}" sibTransId="{C74D488F-4945-4CD8-88CF-C67CA794BB51}"/>
    <dgm:cxn modelId="{87A92DBF-812C-47C9-8DD6-6138E484BBFF}" type="presOf" srcId="{703D4D02-5513-427D-B6E9-B2E187EE0C3A}" destId="{CC8763B3-4621-4666-B669-3C5BA2A30DBE}" srcOrd="0" destOrd="0" presId="urn:microsoft.com/office/officeart/2005/8/layout/vList2"/>
    <dgm:cxn modelId="{9FC9398A-82B3-43C6-A404-653C4BAA5D28}" type="presOf" srcId="{88AAA9AC-8FAB-477C-83E5-9F2BDE66843A}" destId="{4864EDFF-4E9B-4C87-8E86-63DE7145595F}" srcOrd="0" destOrd="0" presId="urn:microsoft.com/office/officeart/2005/8/layout/vList2"/>
    <dgm:cxn modelId="{D526EE70-1D2C-432B-BE44-78CA62A5DFFD}" type="presOf" srcId="{B784F38A-2CBF-4477-869E-CC822A9ECE1A}" destId="{8459D55B-5800-472A-BFA7-A7186D26AD4C}" srcOrd="0" destOrd="0" presId="urn:microsoft.com/office/officeart/2005/8/layout/vList2"/>
    <dgm:cxn modelId="{6A9EDC84-3735-4F43-B652-ADFF355EF51D}" srcId="{703D4D02-5513-427D-B6E9-B2E187EE0C3A}" destId="{B784F38A-2CBF-4477-869E-CC822A9ECE1A}" srcOrd="5" destOrd="0" parTransId="{51369C5F-BC70-4764-AE4E-B20562939960}" sibTransId="{B8D6E190-1CA0-4381-9B9B-055919A41833}"/>
    <dgm:cxn modelId="{C7BD6A44-48A7-4263-B1C6-A8C07D13BB7E}" type="presParOf" srcId="{CC8763B3-4621-4666-B669-3C5BA2A30DBE}" destId="{98057FAD-D201-4123-B4DA-4E77EE324145}" srcOrd="0" destOrd="0" presId="urn:microsoft.com/office/officeart/2005/8/layout/vList2"/>
    <dgm:cxn modelId="{5CC6E31B-CCFF-4F2A-943B-8EE5977DFFEB}" type="presParOf" srcId="{CC8763B3-4621-4666-B669-3C5BA2A30DBE}" destId="{AF642D89-3882-457E-9688-1C55C8713858}" srcOrd="1" destOrd="0" presId="urn:microsoft.com/office/officeart/2005/8/layout/vList2"/>
    <dgm:cxn modelId="{AB595532-86D2-460F-BA41-9C6793DAD0A8}" type="presParOf" srcId="{CC8763B3-4621-4666-B669-3C5BA2A30DBE}" destId="{4864EDFF-4E9B-4C87-8E86-63DE7145595F}" srcOrd="2" destOrd="0" presId="urn:microsoft.com/office/officeart/2005/8/layout/vList2"/>
    <dgm:cxn modelId="{598EBFEF-4806-47AD-9E6B-38C98039D90E}" type="presParOf" srcId="{CC8763B3-4621-4666-B669-3C5BA2A30DBE}" destId="{19626835-B66E-4F63-B7F8-A3D358EEF2E2}" srcOrd="3" destOrd="0" presId="urn:microsoft.com/office/officeart/2005/8/layout/vList2"/>
    <dgm:cxn modelId="{80770068-8662-4FF4-BAB4-DF8D067A016B}" type="presParOf" srcId="{CC8763B3-4621-4666-B669-3C5BA2A30DBE}" destId="{C24CBBE1-425E-4B2F-9308-33701B130681}" srcOrd="4" destOrd="0" presId="urn:microsoft.com/office/officeart/2005/8/layout/vList2"/>
    <dgm:cxn modelId="{95D23170-C37A-494C-B865-452734581367}" type="presParOf" srcId="{CC8763B3-4621-4666-B669-3C5BA2A30DBE}" destId="{24AA2D0C-8F3B-45BB-B5D3-2B1DC45D6B9F}" srcOrd="5" destOrd="0" presId="urn:microsoft.com/office/officeart/2005/8/layout/vList2"/>
    <dgm:cxn modelId="{B4B3EA0F-B16E-45C4-A873-005016CC22F3}" type="presParOf" srcId="{CC8763B3-4621-4666-B669-3C5BA2A30DBE}" destId="{14930B45-8800-4B73-A082-1254B069734A}" srcOrd="6" destOrd="0" presId="urn:microsoft.com/office/officeart/2005/8/layout/vList2"/>
    <dgm:cxn modelId="{553E4343-ECA7-43FB-84E3-303387572D2B}" type="presParOf" srcId="{CC8763B3-4621-4666-B669-3C5BA2A30DBE}" destId="{368A5CFE-2791-4D41-90D1-5B9862FA3D92}" srcOrd="7" destOrd="0" presId="urn:microsoft.com/office/officeart/2005/8/layout/vList2"/>
    <dgm:cxn modelId="{1E2C847C-384E-45F0-8DEE-9E1F6A33896E}" type="presParOf" srcId="{CC8763B3-4621-4666-B669-3C5BA2A30DBE}" destId="{02E396A5-E016-4B4F-A398-E54B3D85CF99}" srcOrd="8" destOrd="0" presId="urn:microsoft.com/office/officeart/2005/8/layout/vList2"/>
    <dgm:cxn modelId="{EC315C48-1A7E-486B-A16E-1D1C22A956AD}" type="presParOf" srcId="{CC8763B3-4621-4666-B669-3C5BA2A30DBE}" destId="{5AC61BF4-3CA5-4428-A215-897A0CE79E2B}" srcOrd="9" destOrd="0" presId="urn:microsoft.com/office/officeart/2005/8/layout/vList2"/>
    <dgm:cxn modelId="{1D4A125F-0F02-4B52-BEB1-E17ED93403C8}" type="presParOf" srcId="{CC8763B3-4621-4666-B669-3C5BA2A30DBE}" destId="{8459D55B-5800-472A-BFA7-A7186D26AD4C}" srcOrd="10" destOrd="0" presId="urn:microsoft.com/office/officeart/2005/8/layout/vList2"/>
    <dgm:cxn modelId="{F4FAFF7A-4BE1-4040-9DEA-6283D75E822A}" type="presParOf" srcId="{CC8763B3-4621-4666-B669-3C5BA2A30DBE}" destId="{22F28D2E-7EC1-484C-A6C6-64A29DE0597D}" srcOrd="11" destOrd="0" presId="urn:microsoft.com/office/officeart/2005/8/layout/vList2"/>
    <dgm:cxn modelId="{750F6BD4-8B21-47F7-957A-35FAF9EC0C44}" type="presParOf" srcId="{CC8763B3-4621-4666-B669-3C5BA2A30DBE}" destId="{E6BB2906-000C-4376-8DBB-E58B06080F00}" srcOrd="12" destOrd="0" presId="urn:microsoft.com/office/officeart/2005/8/layout/vList2"/>
  </dgm:cxnLst>
  <dgm:bg/>
  <dgm:whole/>
  <dgm:extLst>
    <a:ext uri="http://schemas.microsoft.com/office/drawing/2008/diagram">
      <dsp:dataModelExt xmlns=""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88AC3958-C316-4A55-827E-034A089E49E4}">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Globalisation</a:t>
          </a:r>
        </a:p>
      </dgm:t>
    </dgm:pt>
    <dgm:pt modelId="{8DB5C84C-0F37-4A94-9DBA-BD5E7050D2E6}" type="parTrans" cxnId="{B59CFD41-2FC3-45B7-B670-91F22CF1FC9F}">
      <dgm:prSet/>
      <dgm:spPr/>
      <dgm:t>
        <a:bodyPr/>
        <a:lstStyle/>
        <a:p>
          <a:endParaRPr lang="en-MY"/>
        </a:p>
      </dgm:t>
    </dgm:pt>
    <dgm:pt modelId="{C74D488F-4945-4CD8-88CF-C67CA794BB51}" type="sibTrans" cxnId="{B59CFD41-2FC3-45B7-B670-91F22CF1FC9F}">
      <dgm:prSet/>
      <dgm:spPr/>
      <dgm:t>
        <a:bodyPr/>
        <a:lstStyle/>
        <a:p>
          <a:endParaRPr lang="en-MY"/>
        </a:p>
      </dgm:t>
    </dgm:pt>
    <dgm:pt modelId="{1C113A82-6E4F-4B60-8626-C4BCC58E54AE}">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Global Integration vs Local Responsiveness</a:t>
          </a:r>
        </a:p>
      </dgm:t>
    </dgm:pt>
    <dgm:pt modelId="{80926C0B-D7EA-4CEB-ABCE-190DA1666CB6}" type="parTrans" cxnId="{3E777066-34A5-491B-9EA3-3A1DDE45EF63}">
      <dgm:prSet/>
      <dgm:spPr/>
      <dgm:t>
        <a:bodyPr/>
        <a:lstStyle/>
        <a:p>
          <a:endParaRPr lang="en-MY"/>
        </a:p>
      </dgm:t>
    </dgm:pt>
    <dgm:pt modelId="{DFDDE20C-84B4-4A52-9C29-764653F30591}" type="sibTrans" cxnId="{3E777066-34A5-491B-9EA3-3A1DDE45EF63}">
      <dgm:prSet/>
      <dgm:spPr/>
      <dgm:t>
        <a:bodyPr/>
        <a:lstStyle/>
        <a:p>
          <a:endParaRPr lang="en-MY"/>
        </a:p>
      </dgm:t>
    </dgm:pt>
    <dgm:pt modelId="{B784F38A-2CBF-4477-869E-CC822A9ECE1A}">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International Business</a:t>
          </a:r>
        </a:p>
      </dgm:t>
    </dgm:pt>
    <dgm:pt modelId="{51369C5F-BC70-4764-AE4E-B20562939960}" type="parTrans" cxnId="{6A9EDC84-3735-4F43-B652-ADFF355EF51D}">
      <dgm:prSet/>
      <dgm:spPr/>
      <dgm:t>
        <a:bodyPr/>
        <a:lstStyle/>
        <a:p>
          <a:endParaRPr lang="en-MY"/>
        </a:p>
      </dgm:t>
    </dgm:pt>
    <dgm:pt modelId="{B8D6E190-1CA0-4381-9B9B-055919A41833}" type="sibTrans" cxnId="{6A9EDC84-3735-4F43-B652-ADFF355EF51D}">
      <dgm:prSet/>
      <dgm:spPr/>
      <dgm:t>
        <a:bodyPr/>
        <a:lstStyle/>
        <a:p>
          <a:endParaRPr lang="en-MY"/>
        </a:p>
      </dgm:t>
    </dgm:pt>
    <dgm:pt modelId="{CFDF7710-10AF-4C91-9622-4711AD4D1147}">
      <dgm:prSet phldrT="[Text]" custT="1"/>
      <dgm:spPr>
        <a:solidFill>
          <a:srgbClr val="000000">
            <a:lumMod val="50000"/>
            <a:lumOff val="5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CCCC99">
                  <a:lumMod val="20000"/>
                  <a:lumOff val="80000"/>
                </a:srgbClr>
              </a:solidFill>
              <a:latin typeface="Arial"/>
              <a:ea typeface="+mn-ea"/>
              <a:cs typeface="+mn-cs"/>
            </a:rPr>
            <a:t>HR Outsourcing</a:t>
          </a:r>
        </a:p>
      </dgm:t>
    </dgm:pt>
    <dgm:pt modelId="{8C8DC8DB-B127-4A9B-92C8-B0F025CF2412}" type="parTrans" cxnId="{FAA5B97E-9CDA-4211-AA15-4651C24D918A}">
      <dgm:prSet/>
      <dgm:spPr/>
      <dgm:t>
        <a:bodyPr/>
        <a:lstStyle/>
        <a:p>
          <a:endParaRPr lang="en-MY"/>
        </a:p>
      </dgm:t>
    </dgm:pt>
    <dgm:pt modelId="{474E5202-1020-4D3C-B140-98200CB188DD}" type="sibTrans" cxnId="{FAA5B97E-9CDA-4211-AA15-4651C24D918A}">
      <dgm:prSet/>
      <dgm:spPr/>
      <dgm:t>
        <a:bodyPr/>
        <a:lstStyle/>
        <a:p>
          <a:endParaRPr lang="en-MY"/>
        </a:p>
      </dgm:t>
    </dgm:pt>
    <dgm:pt modelId="{EDBB3CBC-7166-4BEC-872B-3E86327F5B89}">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Global Organisation Structure</a:t>
          </a:r>
        </a:p>
      </dgm:t>
    </dgm:pt>
    <dgm:pt modelId="{B2EC83DD-642A-42EB-B998-EE5E746F8B9A}" type="parTrans" cxnId="{F328B949-14A7-4D4F-897D-99157FE93C44}">
      <dgm:prSet/>
      <dgm:spPr/>
      <dgm:t>
        <a:bodyPr/>
        <a:lstStyle/>
        <a:p>
          <a:endParaRPr lang="en-MY"/>
        </a:p>
      </dgm:t>
    </dgm:pt>
    <dgm:pt modelId="{DB65C8CD-BCA3-4DDD-A5BD-95F0A12DE50E}" type="sibTrans" cxnId="{F328B949-14A7-4D4F-897D-99157FE93C44}">
      <dgm:prSet/>
      <dgm:spPr/>
      <dgm:t>
        <a:bodyPr/>
        <a:lstStyle/>
        <a:p>
          <a:endParaRPr lang="en-MY"/>
        </a:p>
      </dgm:t>
    </dgm:pt>
    <dgm:pt modelId="{5DED3EB2-11FC-42E9-BEE6-5C784CCE0BA6}">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Mergers and Acquisitions</a:t>
          </a:r>
        </a:p>
      </dgm:t>
    </dgm:pt>
    <dgm:pt modelId="{C1946AEC-7A41-498C-84DA-EF56D1382043}" type="parTrans" cxnId="{99D61594-0DAE-453E-AFAE-4CB031A6D1F1}">
      <dgm:prSet/>
      <dgm:spPr/>
      <dgm:t>
        <a:bodyPr/>
        <a:lstStyle/>
        <a:p>
          <a:endParaRPr lang="en-MY"/>
        </a:p>
      </dgm:t>
    </dgm:pt>
    <dgm:pt modelId="{6FDF6E8B-FE32-43C1-BD19-2949B83CB75F}" type="sibTrans" cxnId="{99D61594-0DAE-453E-AFAE-4CB031A6D1F1}">
      <dgm:prSet/>
      <dgm:spPr/>
      <dgm:t>
        <a:bodyPr/>
        <a:lstStyle/>
        <a:p>
          <a:endParaRPr lang="en-MY"/>
        </a:p>
      </dgm:t>
    </dgm:pt>
    <dgm:pt modelId="{88AAA9AC-8FAB-477C-83E5-9F2BDE66843A}">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a:solidFill>
                <a:srgbClr val="000000"/>
              </a:solidFill>
              <a:latin typeface="Arial"/>
              <a:ea typeface="+mn-ea"/>
              <a:cs typeface="+mn-cs"/>
            </a:rPr>
            <a:t>HR  in M&amp;A</a:t>
          </a:r>
          <a:endParaRPr lang="en-MY" sz="2700" kern="1200" dirty="0">
            <a:solidFill>
              <a:srgbClr val="000000"/>
            </a:solidFill>
            <a:latin typeface="Arial"/>
            <a:ea typeface="+mn-ea"/>
            <a:cs typeface="+mn-cs"/>
          </a:endParaRPr>
        </a:p>
      </dgm:t>
    </dgm:pt>
    <dgm:pt modelId="{3B655A49-B3DA-40E0-83A9-BC16778C5BC5}" type="parTrans" cxnId="{79B3DD67-66EF-4997-9533-FBABCE19C50A}">
      <dgm:prSet/>
      <dgm:spPr/>
      <dgm:t>
        <a:bodyPr/>
        <a:lstStyle/>
        <a:p>
          <a:endParaRPr lang="en-MY"/>
        </a:p>
      </dgm:t>
    </dgm:pt>
    <dgm:pt modelId="{B18A1663-B91B-4FD9-824E-67AF971D57CA}" type="sibTrans" cxnId="{79B3DD67-66EF-4997-9533-FBABCE19C50A}">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t>
        <a:bodyPr/>
        <a:lstStyle/>
        <a:p>
          <a:endParaRPr lang="en-US"/>
        </a:p>
      </dgm:t>
    </dgm:pt>
    <dgm:pt modelId="{98057FAD-D201-4123-B4DA-4E77EE324145}" type="pres">
      <dgm:prSet presAssocID="{5DED3EB2-11FC-42E9-BEE6-5C784CCE0BA6}" presName="parentText" presStyleLbl="node1" presStyleIdx="0" presStyleCnt="7" custLinFactNeighborX="-187" custLinFactNeighborY="15789">
        <dgm:presLayoutVars>
          <dgm:chMax val="0"/>
          <dgm:bulletEnabled val="1"/>
        </dgm:presLayoutVars>
      </dgm:prSet>
      <dgm:spPr>
        <a:xfrm>
          <a:off x="0" y="13139"/>
          <a:ext cx="7906072" cy="636480"/>
        </a:xfrm>
        <a:prstGeom prst="roundRect">
          <a:avLst/>
        </a:prstGeom>
      </dgm:spPr>
      <dgm:t>
        <a:bodyPr/>
        <a:lstStyle/>
        <a:p>
          <a:endParaRPr lang="en-US"/>
        </a:p>
      </dgm:t>
    </dgm:pt>
    <dgm:pt modelId="{AF642D89-3882-457E-9688-1C55C8713858}" type="pres">
      <dgm:prSet presAssocID="{6FDF6E8B-FE32-43C1-BD19-2949B83CB75F}" presName="spacer" presStyleCnt="0"/>
      <dgm:spPr/>
    </dgm:pt>
    <dgm:pt modelId="{4864EDFF-4E9B-4C87-8E86-63DE7145595F}" type="pres">
      <dgm:prSet presAssocID="{88AAA9AC-8FAB-477C-83E5-9F2BDE66843A}" presName="parentText" presStyleLbl="node1" presStyleIdx="1" presStyleCnt="7" custLinFactNeighborX="-187" custLinFactNeighborY="1165">
        <dgm:presLayoutVars>
          <dgm:chMax val="0"/>
          <dgm:bulletEnabled val="1"/>
        </dgm:presLayoutVars>
      </dgm:prSet>
      <dgm:spPr>
        <a:xfrm>
          <a:off x="0" y="748680"/>
          <a:ext cx="7906072" cy="636480"/>
        </a:xfrm>
        <a:prstGeom prst="roundRect">
          <a:avLst/>
        </a:prstGeom>
      </dgm:spPr>
      <dgm:t>
        <a:bodyPr/>
        <a:lstStyle/>
        <a:p>
          <a:endParaRPr lang="en-US"/>
        </a:p>
      </dgm:t>
    </dgm:pt>
    <dgm:pt modelId="{19626835-B66E-4F63-B7F8-A3D358EEF2E2}" type="pres">
      <dgm:prSet presAssocID="{B18A1663-B91B-4FD9-824E-67AF971D57CA}" presName="spacer" presStyleCnt="0"/>
      <dgm:spPr/>
    </dgm:pt>
    <dgm:pt modelId="{C24CBBE1-425E-4B2F-9308-33701B130681}" type="pres">
      <dgm:prSet presAssocID="{88AC3958-C316-4A55-827E-034A089E49E4}" presName="parentText" presStyleLbl="node1" presStyleIdx="2" presStyleCnt="7" custLinFactNeighborX="-187" custLinFactNeighborY="29229">
        <dgm:presLayoutVars>
          <dgm:chMax val="0"/>
          <dgm:bulletEnabled val="1"/>
        </dgm:presLayoutVars>
      </dgm:prSet>
      <dgm:spPr>
        <a:xfrm>
          <a:off x="0" y="1506097"/>
          <a:ext cx="7906072" cy="636480"/>
        </a:xfrm>
        <a:prstGeom prst="roundRect">
          <a:avLst/>
        </a:prstGeom>
      </dgm:spPr>
      <dgm:t>
        <a:bodyPr/>
        <a:lstStyle/>
        <a:p>
          <a:endParaRPr lang="en-US"/>
        </a:p>
      </dgm:t>
    </dgm:pt>
    <dgm:pt modelId="{24AA2D0C-8F3B-45BB-B5D3-2B1DC45D6B9F}" type="pres">
      <dgm:prSet presAssocID="{C74D488F-4945-4CD8-88CF-C67CA794BB51}" presName="spacer" presStyleCnt="0"/>
      <dgm:spPr/>
    </dgm:pt>
    <dgm:pt modelId="{14930B45-8800-4B73-A082-1254B069734A}" type="pres">
      <dgm:prSet presAssocID="{1C113A82-6E4F-4B60-8626-C4BCC58E54AE}" presName="parentText" presStyleLbl="node1" presStyleIdx="3" presStyleCnt="7" custLinFactNeighborY="45454">
        <dgm:presLayoutVars>
          <dgm:chMax val="0"/>
          <dgm:bulletEnabled val="1"/>
        </dgm:presLayoutVars>
      </dgm:prSet>
      <dgm:spPr>
        <a:xfrm>
          <a:off x="0" y="2260848"/>
          <a:ext cx="7906072" cy="636480"/>
        </a:xfrm>
        <a:prstGeom prst="roundRect">
          <a:avLst/>
        </a:prstGeom>
      </dgm:spPr>
      <dgm:t>
        <a:bodyPr/>
        <a:lstStyle/>
        <a:p>
          <a:endParaRPr lang="en-US"/>
        </a:p>
      </dgm:t>
    </dgm:pt>
    <dgm:pt modelId="{368A5CFE-2791-4D41-90D1-5B9862FA3D92}" type="pres">
      <dgm:prSet presAssocID="{DFDDE20C-84B4-4A52-9C29-764653F30591}" presName="spacer" presStyleCnt="0"/>
      <dgm:spPr/>
    </dgm:pt>
    <dgm:pt modelId="{02E396A5-E016-4B4F-A398-E54B3D85CF99}" type="pres">
      <dgm:prSet presAssocID="{EDBB3CBC-7166-4BEC-872B-3E86327F5B89}" presName="parentText" presStyleLbl="node1" presStyleIdx="4" presStyleCnt="7" custLinFactNeighborX="-187" custLinFactNeighborY="30830">
        <dgm:presLayoutVars>
          <dgm:chMax val="0"/>
          <dgm:bulletEnabled val="1"/>
        </dgm:presLayoutVars>
      </dgm:prSet>
      <dgm:spPr>
        <a:xfrm>
          <a:off x="0" y="2950739"/>
          <a:ext cx="7906072" cy="636480"/>
        </a:xfrm>
        <a:prstGeom prst="roundRect">
          <a:avLst/>
        </a:prstGeom>
      </dgm:spPr>
      <dgm:t>
        <a:bodyPr/>
        <a:lstStyle/>
        <a:p>
          <a:endParaRPr lang="en-US"/>
        </a:p>
      </dgm:t>
    </dgm:pt>
    <dgm:pt modelId="{5AC61BF4-3CA5-4428-A215-897A0CE79E2B}" type="pres">
      <dgm:prSet presAssocID="{DB65C8CD-BCA3-4DDD-A5BD-95F0A12DE50E}" presName="spacer" presStyleCnt="0"/>
      <dgm:spPr/>
    </dgm:pt>
    <dgm:pt modelId="{8459D55B-5800-472A-BFA7-A7186D26AD4C}" type="pres">
      <dgm:prSet presAssocID="{B784F38A-2CBF-4477-869E-CC822A9ECE1A}" presName="parentText" presStyleLbl="node1" presStyleIdx="5" presStyleCnt="7">
        <dgm:presLayoutVars>
          <dgm:chMax val="0"/>
          <dgm:bulletEnabled val="1"/>
        </dgm:presLayoutVars>
      </dgm:prSet>
      <dgm:spPr>
        <a:xfrm>
          <a:off x="0" y="3685140"/>
          <a:ext cx="7906072" cy="636480"/>
        </a:xfrm>
        <a:prstGeom prst="roundRect">
          <a:avLst/>
        </a:prstGeom>
      </dgm:spPr>
      <dgm:t>
        <a:bodyPr/>
        <a:lstStyle/>
        <a:p>
          <a:endParaRPr lang="en-US"/>
        </a:p>
      </dgm:t>
    </dgm:pt>
    <dgm:pt modelId="{22F28D2E-7EC1-484C-A6C6-64A29DE0597D}" type="pres">
      <dgm:prSet presAssocID="{B8D6E190-1CA0-4381-9B9B-055919A41833}" presName="spacer" presStyleCnt="0"/>
      <dgm:spPr/>
    </dgm:pt>
    <dgm:pt modelId="{E6BB2906-000C-4376-8DBB-E58B06080F00}" type="pres">
      <dgm:prSet presAssocID="{CFDF7710-10AF-4C91-9622-4711AD4D1147}" presName="parentText" presStyleLbl="node1" presStyleIdx="6" presStyleCnt="7">
        <dgm:presLayoutVars>
          <dgm:chMax val="0"/>
          <dgm:bulletEnabled val="1"/>
        </dgm:presLayoutVars>
      </dgm:prSet>
      <dgm:spPr>
        <a:xfrm>
          <a:off x="0" y="4419540"/>
          <a:ext cx="7906072" cy="636480"/>
        </a:xfrm>
        <a:prstGeom prst="roundRect">
          <a:avLst/>
        </a:prstGeom>
      </dgm:spPr>
      <dgm:t>
        <a:bodyPr/>
        <a:lstStyle/>
        <a:p>
          <a:endParaRPr lang="en-US"/>
        </a:p>
      </dgm:t>
    </dgm:pt>
  </dgm:ptLst>
  <dgm:cxnLst>
    <dgm:cxn modelId="{E855F4C0-0028-40DF-B102-2327506A616B}" type="presOf" srcId="{88AC3958-C316-4A55-827E-034A089E49E4}" destId="{C24CBBE1-425E-4B2F-9308-33701B130681}" srcOrd="0" destOrd="0" presId="urn:microsoft.com/office/officeart/2005/8/layout/vList2"/>
    <dgm:cxn modelId="{27CB5BE8-F00C-4AE0-98CF-B1B3C935DC62}" type="presOf" srcId="{CFDF7710-10AF-4C91-9622-4711AD4D1147}" destId="{E6BB2906-000C-4376-8DBB-E58B06080F00}" srcOrd="0" destOrd="0" presId="urn:microsoft.com/office/officeart/2005/8/layout/vList2"/>
    <dgm:cxn modelId="{FAA5B97E-9CDA-4211-AA15-4651C24D918A}" srcId="{703D4D02-5513-427D-B6E9-B2E187EE0C3A}" destId="{CFDF7710-10AF-4C91-9622-4711AD4D1147}" srcOrd="6" destOrd="0" parTransId="{8C8DC8DB-B127-4A9B-92C8-B0F025CF2412}" sibTransId="{474E5202-1020-4D3C-B140-98200CB188DD}"/>
    <dgm:cxn modelId="{79B3DD67-66EF-4997-9533-FBABCE19C50A}" srcId="{703D4D02-5513-427D-B6E9-B2E187EE0C3A}" destId="{88AAA9AC-8FAB-477C-83E5-9F2BDE66843A}" srcOrd="1" destOrd="0" parTransId="{3B655A49-B3DA-40E0-83A9-BC16778C5BC5}" sibTransId="{B18A1663-B91B-4FD9-824E-67AF971D57CA}"/>
    <dgm:cxn modelId="{39FD4E24-BD0F-4C85-AABA-109E7454BCF7}" type="presOf" srcId="{EDBB3CBC-7166-4BEC-872B-3E86327F5B89}" destId="{02E396A5-E016-4B4F-A398-E54B3D85CF99}" srcOrd="0" destOrd="0" presId="urn:microsoft.com/office/officeart/2005/8/layout/vList2"/>
    <dgm:cxn modelId="{3E777066-34A5-491B-9EA3-3A1DDE45EF63}" srcId="{703D4D02-5513-427D-B6E9-B2E187EE0C3A}" destId="{1C113A82-6E4F-4B60-8626-C4BCC58E54AE}" srcOrd="3" destOrd="0" parTransId="{80926C0B-D7EA-4CEB-ABCE-190DA1666CB6}" sibTransId="{DFDDE20C-84B4-4A52-9C29-764653F30591}"/>
    <dgm:cxn modelId="{F328B949-14A7-4D4F-897D-99157FE93C44}" srcId="{703D4D02-5513-427D-B6E9-B2E187EE0C3A}" destId="{EDBB3CBC-7166-4BEC-872B-3E86327F5B89}" srcOrd="4" destOrd="0" parTransId="{B2EC83DD-642A-42EB-B998-EE5E746F8B9A}" sibTransId="{DB65C8CD-BCA3-4DDD-A5BD-95F0A12DE50E}"/>
    <dgm:cxn modelId="{42B246B1-2B28-4C38-9E42-8FEE2EC83DB3}" type="presOf" srcId="{5DED3EB2-11FC-42E9-BEE6-5C784CCE0BA6}" destId="{98057FAD-D201-4123-B4DA-4E77EE324145}" srcOrd="0" destOrd="0" presId="urn:microsoft.com/office/officeart/2005/8/layout/vList2"/>
    <dgm:cxn modelId="{284F30B3-5CA4-49EB-B07A-50169781238E}" type="presOf" srcId="{1C113A82-6E4F-4B60-8626-C4BCC58E54AE}" destId="{14930B45-8800-4B73-A082-1254B069734A}" srcOrd="0" destOrd="0" presId="urn:microsoft.com/office/officeart/2005/8/layout/vList2"/>
    <dgm:cxn modelId="{99D61594-0DAE-453E-AFAE-4CB031A6D1F1}" srcId="{703D4D02-5513-427D-B6E9-B2E187EE0C3A}" destId="{5DED3EB2-11FC-42E9-BEE6-5C784CCE0BA6}" srcOrd="0" destOrd="0" parTransId="{C1946AEC-7A41-498C-84DA-EF56D1382043}" sibTransId="{6FDF6E8B-FE32-43C1-BD19-2949B83CB75F}"/>
    <dgm:cxn modelId="{B59CFD41-2FC3-45B7-B670-91F22CF1FC9F}" srcId="{703D4D02-5513-427D-B6E9-B2E187EE0C3A}" destId="{88AC3958-C316-4A55-827E-034A089E49E4}" srcOrd="2" destOrd="0" parTransId="{8DB5C84C-0F37-4A94-9DBA-BD5E7050D2E6}" sibTransId="{C74D488F-4945-4CD8-88CF-C67CA794BB51}"/>
    <dgm:cxn modelId="{87A92DBF-812C-47C9-8DD6-6138E484BBFF}" type="presOf" srcId="{703D4D02-5513-427D-B6E9-B2E187EE0C3A}" destId="{CC8763B3-4621-4666-B669-3C5BA2A30DBE}" srcOrd="0" destOrd="0" presId="urn:microsoft.com/office/officeart/2005/8/layout/vList2"/>
    <dgm:cxn modelId="{9FC9398A-82B3-43C6-A404-653C4BAA5D28}" type="presOf" srcId="{88AAA9AC-8FAB-477C-83E5-9F2BDE66843A}" destId="{4864EDFF-4E9B-4C87-8E86-63DE7145595F}" srcOrd="0" destOrd="0" presId="urn:microsoft.com/office/officeart/2005/8/layout/vList2"/>
    <dgm:cxn modelId="{D526EE70-1D2C-432B-BE44-78CA62A5DFFD}" type="presOf" srcId="{B784F38A-2CBF-4477-869E-CC822A9ECE1A}" destId="{8459D55B-5800-472A-BFA7-A7186D26AD4C}" srcOrd="0" destOrd="0" presId="urn:microsoft.com/office/officeart/2005/8/layout/vList2"/>
    <dgm:cxn modelId="{6A9EDC84-3735-4F43-B652-ADFF355EF51D}" srcId="{703D4D02-5513-427D-B6E9-B2E187EE0C3A}" destId="{B784F38A-2CBF-4477-869E-CC822A9ECE1A}" srcOrd="5" destOrd="0" parTransId="{51369C5F-BC70-4764-AE4E-B20562939960}" sibTransId="{B8D6E190-1CA0-4381-9B9B-055919A41833}"/>
    <dgm:cxn modelId="{C7BD6A44-48A7-4263-B1C6-A8C07D13BB7E}" type="presParOf" srcId="{CC8763B3-4621-4666-B669-3C5BA2A30DBE}" destId="{98057FAD-D201-4123-B4DA-4E77EE324145}" srcOrd="0" destOrd="0" presId="urn:microsoft.com/office/officeart/2005/8/layout/vList2"/>
    <dgm:cxn modelId="{5CC6E31B-CCFF-4F2A-943B-8EE5977DFFEB}" type="presParOf" srcId="{CC8763B3-4621-4666-B669-3C5BA2A30DBE}" destId="{AF642D89-3882-457E-9688-1C55C8713858}" srcOrd="1" destOrd="0" presId="urn:microsoft.com/office/officeart/2005/8/layout/vList2"/>
    <dgm:cxn modelId="{AB595532-86D2-460F-BA41-9C6793DAD0A8}" type="presParOf" srcId="{CC8763B3-4621-4666-B669-3C5BA2A30DBE}" destId="{4864EDFF-4E9B-4C87-8E86-63DE7145595F}" srcOrd="2" destOrd="0" presId="urn:microsoft.com/office/officeart/2005/8/layout/vList2"/>
    <dgm:cxn modelId="{598EBFEF-4806-47AD-9E6B-38C98039D90E}" type="presParOf" srcId="{CC8763B3-4621-4666-B669-3C5BA2A30DBE}" destId="{19626835-B66E-4F63-B7F8-A3D358EEF2E2}" srcOrd="3" destOrd="0" presId="urn:microsoft.com/office/officeart/2005/8/layout/vList2"/>
    <dgm:cxn modelId="{80770068-8662-4FF4-BAB4-DF8D067A016B}" type="presParOf" srcId="{CC8763B3-4621-4666-B669-3C5BA2A30DBE}" destId="{C24CBBE1-425E-4B2F-9308-33701B130681}" srcOrd="4" destOrd="0" presId="urn:microsoft.com/office/officeart/2005/8/layout/vList2"/>
    <dgm:cxn modelId="{95D23170-C37A-494C-B865-452734581367}" type="presParOf" srcId="{CC8763B3-4621-4666-B669-3C5BA2A30DBE}" destId="{24AA2D0C-8F3B-45BB-B5D3-2B1DC45D6B9F}" srcOrd="5" destOrd="0" presId="urn:microsoft.com/office/officeart/2005/8/layout/vList2"/>
    <dgm:cxn modelId="{B4B3EA0F-B16E-45C4-A873-005016CC22F3}" type="presParOf" srcId="{CC8763B3-4621-4666-B669-3C5BA2A30DBE}" destId="{14930B45-8800-4B73-A082-1254B069734A}" srcOrd="6" destOrd="0" presId="urn:microsoft.com/office/officeart/2005/8/layout/vList2"/>
    <dgm:cxn modelId="{553E4343-ECA7-43FB-84E3-303387572D2B}" type="presParOf" srcId="{CC8763B3-4621-4666-B669-3C5BA2A30DBE}" destId="{368A5CFE-2791-4D41-90D1-5B9862FA3D92}" srcOrd="7" destOrd="0" presId="urn:microsoft.com/office/officeart/2005/8/layout/vList2"/>
    <dgm:cxn modelId="{1E2C847C-384E-45F0-8DEE-9E1F6A33896E}" type="presParOf" srcId="{CC8763B3-4621-4666-B669-3C5BA2A30DBE}" destId="{02E396A5-E016-4B4F-A398-E54B3D85CF99}" srcOrd="8" destOrd="0" presId="urn:microsoft.com/office/officeart/2005/8/layout/vList2"/>
    <dgm:cxn modelId="{EC315C48-1A7E-486B-A16E-1D1C22A956AD}" type="presParOf" srcId="{CC8763B3-4621-4666-B669-3C5BA2A30DBE}" destId="{5AC61BF4-3CA5-4428-A215-897A0CE79E2B}" srcOrd="9" destOrd="0" presId="urn:microsoft.com/office/officeart/2005/8/layout/vList2"/>
    <dgm:cxn modelId="{1D4A125F-0F02-4B52-BEB1-E17ED93403C8}" type="presParOf" srcId="{CC8763B3-4621-4666-B669-3C5BA2A30DBE}" destId="{8459D55B-5800-472A-BFA7-A7186D26AD4C}" srcOrd="10" destOrd="0" presId="urn:microsoft.com/office/officeart/2005/8/layout/vList2"/>
    <dgm:cxn modelId="{F4FAFF7A-4BE1-4040-9DEA-6283D75E822A}" type="presParOf" srcId="{CC8763B3-4621-4666-B669-3C5BA2A30DBE}" destId="{22F28D2E-7EC1-484C-A6C6-64A29DE0597D}" srcOrd="11" destOrd="0" presId="urn:microsoft.com/office/officeart/2005/8/layout/vList2"/>
    <dgm:cxn modelId="{750F6BD4-8B21-47F7-957A-35FAF9EC0C44}" type="presParOf" srcId="{CC8763B3-4621-4666-B669-3C5BA2A30DBE}" destId="{E6BB2906-000C-4376-8DBB-E58B06080F00}" srcOrd="12" destOrd="0" presId="urn:microsoft.com/office/officeart/2005/8/layout/vList2"/>
  </dgm:cxnLst>
  <dgm:bg/>
  <dgm:whole/>
  <dgm:extLst>
    <a:ext uri="http://schemas.microsoft.com/office/drawing/2008/diagram">
      <dsp:dataModelExt xmlns=""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B784F38A-2CBF-4477-869E-CC822A9ECE1A}">
      <dgm:prSet phldrT="[Text]" custT="1"/>
      <dgm:spPr>
        <a:solidFill>
          <a:srgbClr val="000000">
            <a:lumMod val="50000"/>
            <a:lumOff val="5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CCCC99">
                  <a:lumMod val="20000"/>
                  <a:lumOff val="80000"/>
                </a:srgbClr>
              </a:solidFill>
              <a:latin typeface="Arial"/>
              <a:ea typeface="+mn-ea"/>
              <a:cs typeface="+mn-cs"/>
            </a:rPr>
            <a:t>Workforce Scorecard</a:t>
          </a:r>
        </a:p>
      </dgm:t>
    </dgm:pt>
    <dgm:pt modelId="{51369C5F-BC70-4764-AE4E-B20562939960}" type="parTrans" cxnId="{6A9EDC84-3735-4F43-B652-ADFF355EF51D}">
      <dgm:prSet/>
      <dgm:spPr/>
      <dgm:t>
        <a:bodyPr/>
        <a:lstStyle/>
        <a:p>
          <a:endParaRPr lang="en-MY"/>
        </a:p>
      </dgm:t>
    </dgm:pt>
    <dgm:pt modelId="{B8D6E190-1CA0-4381-9B9B-055919A41833}" type="sibTrans" cxnId="{6A9EDC84-3735-4F43-B652-ADFF355EF51D}">
      <dgm:prSet/>
      <dgm:spPr/>
      <dgm:t>
        <a:bodyPr/>
        <a:lstStyle/>
        <a:p>
          <a:endParaRPr lang="en-MY"/>
        </a:p>
      </dgm:t>
    </dgm:pt>
    <dgm:pt modelId="{CFDF7710-10AF-4C91-9622-4711AD4D1147}">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HR Scorecard</a:t>
          </a:r>
        </a:p>
      </dgm:t>
    </dgm:pt>
    <dgm:pt modelId="{8C8DC8DB-B127-4A9B-92C8-B0F025CF2412}" type="parTrans" cxnId="{FAA5B97E-9CDA-4211-AA15-4651C24D918A}">
      <dgm:prSet/>
      <dgm:spPr/>
      <dgm:t>
        <a:bodyPr/>
        <a:lstStyle/>
        <a:p>
          <a:endParaRPr lang="en-MY"/>
        </a:p>
      </dgm:t>
    </dgm:pt>
    <dgm:pt modelId="{474E5202-1020-4D3C-B140-98200CB188DD}" type="sibTrans" cxnId="{FAA5B97E-9CDA-4211-AA15-4651C24D918A}">
      <dgm:prSet/>
      <dgm:spPr/>
      <dgm:t>
        <a:bodyPr/>
        <a:lstStyle/>
        <a:p>
          <a:endParaRPr lang="en-MY"/>
        </a:p>
      </dgm:t>
    </dgm:pt>
    <dgm:pt modelId="{F645A397-1BC7-4CAC-A2A4-85788D2F932B}">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HR Cost Benefit Analysis</a:t>
          </a:r>
        </a:p>
      </dgm:t>
    </dgm:pt>
    <dgm:pt modelId="{EC44992D-1D1E-42C5-B8A2-A1EC976B84DA}" type="parTrans" cxnId="{9B251767-2032-492E-A07C-DF3208702111}">
      <dgm:prSet/>
      <dgm:spPr/>
      <dgm:t>
        <a:bodyPr/>
        <a:lstStyle/>
        <a:p>
          <a:endParaRPr lang="en-MY"/>
        </a:p>
      </dgm:t>
    </dgm:pt>
    <dgm:pt modelId="{6427C212-D076-41B1-81CD-970926BD9B18}" type="sibTrans" cxnId="{9B251767-2032-492E-A07C-DF3208702111}">
      <dgm:prSet/>
      <dgm:spPr/>
      <dgm:t>
        <a:bodyPr/>
        <a:lstStyle/>
        <a:p>
          <a:endParaRPr lang="en-MY"/>
        </a:p>
      </dgm:t>
    </dgm:pt>
    <dgm:pt modelId="{C3F47E38-73FB-465A-A3BB-80A263C6146E}">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HR Measure and Metrics</a:t>
          </a:r>
        </a:p>
      </dgm:t>
    </dgm:pt>
    <dgm:pt modelId="{82CF6716-7E88-4600-9231-B7A30D6898EA}" type="parTrans" cxnId="{334ED600-0F86-490A-B203-C7D9172B5BA8}">
      <dgm:prSet/>
      <dgm:spPr/>
      <dgm:t>
        <a:bodyPr/>
        <a:lstStyle/>
        <a:p>
          <a:endParaRPr lang="en-MY"/>
        </a:p>
      </dgm:t>
    </dgm:pt>
    <dgm:pt modelId="{12AF2AE0-44CE-4A8D-8B99-DDD2BAACD548}" type="sibTrans" cxnId="{334ED600-0F86-490A-B203-C7D9172B5BA8}">
      <dgm:prSet/>
      <dgm:spPr/>
      <dgm:t>
        <a:bodyPr/>
        <a:lstStyle/>
        <a:p>
          <a:endParaRPr lang="en-MY"/>
        </a:p>
      </dgm:t>
    </dgm:pt>
    <dgm:pt modelId="{47C3390E-84F5-4A16-9433-9B71B3959BEA}">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Balanced Scorecard</a:t>
          </a:r>
        </a:p>
      </dgm:t>
    </dgm:pt>
    <dgm:pt modelId="{F43AC680-7D1B-445C-BC53-F80CD5381F45}" type="parTrans" cxnId="{6982EB4E-927A-4E5A-B840-0CE7A5EC0BF8}">
      <dgm:prSet/>
      <dgm:spPr/>
      <dgm:t>
        <a:bodyPr/>
        <a:lstStyle/>
        <a:p>
          <a:endParaRPr lang="en-MY"/>
        </a:p>
      </dgm:t>
    </dgm:pt>
    <dgm:pt modelId="{BEBB50CD-4A71-45BE-9F60-8841BC6796D0}" type="sibTrans" cxnId="{6982EB4E-927A-4E5A-B840-0CE7A5EC0BF8}">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t>
        <a:bodyPr/>
        <a:lstStyle/>
        <a:p>
          <a:endParaRPr lang="en-US"/>
        </a:p>
      </dgm:t>
    </dgm:pt>
    <dgm:pt modelId="{9102A4A0-B670-4CE9-87FE-2C588B6EBE24}" type="pres">
      <dgm:prSet presAssocID="{47C3390E-84F5-4A16-9433-9B71B3959BEA}" presName="parentText" presStyleLbl="node1" presStyleIdx="0" presStyleCnt="5">
        <dgm:presLayoutVars>
          <dgm:chMax val="0"/>
          <dgm:bulletEnabled val="1"/>
        </dgm:presLayoutVars>
      </dgm:prSet>
      <dgm:spPr>
        <a:xfrm>
          <a:off x="0" y="27619"/>
          <a:ext cx="6984776" cy="823680"/>
        </a:xfrm>
        <a:prstGeom prst="roundRect">
          <a:avLst/>
        </a:prstGeom>
      </dgm:spPr>
      <dgm:t>
        <a:bodyPr/>
        <a:lstStyle/>
        <a:p>
          <a:endParaRPr lang="en-US"/>
        </a:p>
      </dgm:t>
    </dgm:pt>
    <dgm:pt modelId="{A7A4D9B8-8519-4336-B355-177CE9495307}" type="pres">
      <dgm:prSet presAssocID="{BEBB50CD-4A71-45BE-9F60-8841BC6796D0}" presName="spacer" presStyleCnt="0"/>
      <dgm:spPr/>
    </dgm:pt>
    <dgm:pt modelId="{8459D55B-5800-472A-BFA7-A7186D26AD4C}" type="pres">
      <dgm:prSet presAssocID="{B784F38A-2CBF-4477-869E-CC822A9ECE1A}" presName="parentText" presStyleLbl="node1" presStyleIdx="1" presStyleCnt="5" custLinFactNeighborY="-1183">
        <dgm:presLayoutVars>
          <dgm:chMax val="0"/>
          <dgm:bulletEnabled val="1"/>
        </dgm:presLayoutVars>
      </dgm:prSet>
      <dgm:spPr>
        <a:xfrm>
          <a:off x="0" y="976520"/>
          <a:ext cx="6984776" cy="823680"/>
        </a:xfrm>
        <a:prstGeom prst="roundRect">
          <a:avLst/>
        </a:prstGeom>
      </dgm:spPr>
      <dgm:t>
        <a:bodyPr/>
        <a:lstStyle/>
        <a:p>
          <a:endParaRPr lang="en-US"/>
        </a:p>
      </dgm:t>
    </dgm:pt>
    <dgm:pt modelId="{22F28D2E-7EC1-484C-A6C6-64A29DE0597D}" type="pres">
      <dgm:prSet presAssocID="{B8D6E190-1CA0-4381-9B9B-055919A41833}" presName="spacer" presStyleCnt="0"/>
      <dgm:spPr/>
    </dgm:pt>
    <dgm:pt modelId="{E6BB2906-000C-4376-8DBB-E58B06080F00}" type="pres">
      <dgm:prSet presAssocID="{CFDF7710-10AF-4C91-9622-4711AD4D1147}" presName="parentText" presStyleLbl="node1" presStyleIdx="2" presStyleCnt="5">
        <dgm:presLayoutVars>
          <dgm:chMax val="0"/>
          <dgm:bulletEnabled val="1"/>
        </dgm:presLayoutVars>
      </dgm:prSet>
      <dgm:spPr>
        <a:xfrm>
          <a:off x="0" y="747539"/>
          <a:ext cx="7906072" cy="636480"/>
        </a:xfrm>
        <a:prstGeom prst="roundRect">
          <a:avLst/>
        </a:prstGeom>
      </dgm:spPr>
      <dgm:t>
        <a:bodyPr/>
        <a:lstStyle/>
        <a:p>
          <a:endParaRPr lang="en-US"/>
        </a:p>
      </dgm:t>
    </dgm:pt>
    <dgm:pt modelId="{D23E205B-6B6F-4860-95EA-416FB3E1BC6B}" type="pres">
      <dgm:prSet presAssocID="{474E5202-1020-4D3C-B140-98200CB188DD}" presName="spacer" presStyleCnt="0"/>
      <dgm:spPr/>
    </dgm:pt>
    <dgm:pt modelId="{739E1F90-ADFE-4E9B-A0BF-7744BF9E729D}" type="pres">
      <dgm:prSet presAssocID="{F645A397-1BC7-4CAC-A2A4-85788D2F932B}" presName="parentText" presStyleLbl="node1" presStyleIdx="3" presStyleCnt="5" custLinFactNeighborY="16972">
        <dgm:presLayoutVars>
          <dgm:chMax val="0"/>
          <dgm:bulletEnabled val="1"/>
        </dgm:presLayoutVars>
      </dgm:prSet>
      <dgm:spPr>
        <a:xfrm>
          <a:off x="0" y="1481939"/>
          <a:ext cx="7906072" cy="636480"/>
        </a:xfrm>
        <a:prstGeom prst="roundRect">
          <a:avLst/>
        </a:prstGeom>
      </dgm:spPr>
      <dgm:t>
        <a:bodyPr/>
        <a:lstStyle/>
        <a:p>
          <a:endParaRPr lang="en-US"/>
        </a:p>
      </dgm:t>
    </dgm:pt>
    <dgm:pt modelId="{DACC1BFB-F1C3-4947-A40B-43627C74668F}" type="pres">
      <dgm:prSet presAssocID="{6427C212-D076-41B1-81CD-970926BD9B18}" presName="spacer" presStyleCnt="0"/>
      <dgm:spPr/>
    </dgm:pt>
    <dgm:pt modelId="{ACCC2B7D-D531-43B7-BAB8-3C45A83A90E2}" type="pres">
      <dgm:prSet presAssocID="{C3F47E38-73FB-465A-A3BB-80A263C6146E}" presName="parentText" presStyleLbl="node1" presStyleIdx="4" presStyleCnt="5">
        <dgm:presLayoutVars>
          <dgm:chMax val="0"/>
          <dgm:bulletEnabled val="1"/>
        </dgm:presLayoutVars>
      </dgm:prSet>
      <dgm:spPr>
        <a:xfrm>
          <a:off x="0" y="2216339"/>
          <a:ext cx="7906072" cy="636480"/>
        </a:xfrm>
        <a:prstGeom prst="roundRect">
          <a:avLst/>
        </a:prstGeom>
      </dgm:spPr>
      <dgm:t>
        <a:bodyPr/>
        <a:lstStyle/>
        <a:p>
          <a:endParaRPr lang="en-US"/>
        </a:p>
      </dgm:t>
    </dgm:pt>
  </dgm:ptLst>
  <dgm:cxnLst>
    <dgm:cxn modelId="{6982EB4E-927A-4E5A-B840-0CE7A5EC0BF8}" srcId="{703D4D02-5513-427D-B6E9-B2E187EE0C3A}" destId="{47C3390E-84F5-4A16-9433-9B71B3959BEA}" srcOrd="0" destOrd="0" parTransId="{F43AC680-7D1B-445C-BC53-F80CD5381F45}" sibTransId="{BEBB50CD-4A71-45BE-9F60-8841BC6796D0}"/>
    <dgm:cxn modelId="{334ED600-0F86-490A-B203-C7D9172B5BA8}" srcId="{703D4D02-5513-427D-B6E9-B2E187EE0C3A}" destId="{C3F47E38-73FB-465A-A3BB-80A263C6146E}" srcOrd="4" destOrd="0" parTransId="{82CF6716-7E88-4600-9231-B7A30D6898EA}" sibTransId="{12AF2AE0-44CE-4A8D-8B99-DDD2BAACD548}"/>
    <dgm:cxn modelId="{52F96FA9-35A5-4B94-A61C-DD5443143F85}" type="presOf" srcId="{C3F47E38-73FB-465A-A3BB-80A263C6146E}" destId="{ACCC2B7D-D531-43B7-BAB8-3C45A83A90E2}" srcOrd="0" destOrd="0" presId="urn:microsoft.com/office/officeart/2005/8/layout/vList2"/>
    <dgm:cxn modelId="{0D1BD4D2-2802-4653-B418-5372C85BB0BA}" type="presOf" srcId="{B784F38A-2CBF-4477-869E-CC822A9ECE1A}" destId="{8459D55B-5800-472A-BFA7-A7186D26AD4C}" srcOrd="0" destOrd="0" presId="urn:microsoft.com/office/officeart/2005/8/layout/vList2"/>
    <dgm:cxn modelId="{FAA5B97E-9CDA-4211-AA15-4651C24D918A}" srcId="{703D4D02-5513-427D-B6E9-B2E187EE0C3A}" destId="{CFDF7710-10AF-4C91-9622-4711AD4D1147}" srcOrd="2" destOrd="0" parTransId="{8C8DC8DB-B127-4A9B-92C8-B0F025CF2412}" sibTransId="{474E5202-1020-4D3C-B140-98200CB188DD}"/>
    <dgm:cxn modelId="{6A9EDC84-3735-4F43-B652-ADFF355EF51D}" srcId="{703D4D02-5513-427D-B6E9-B2E187EE0C3A}" destId="{B784F38A-2CBF-4477-869E-CC822A9ECE1A}" srcOrd="1" destOrd="0" parTransId="{51369C5F-BC70-4764-AE4E-B20562939960}" sibTransId="{B8D6E190-1CA0-4381-9B9B-055919A41833}"/>
    <dgm:cxn modelId="{3FB16046-F437-47EC-A96F-77F62E6C2BA2}" type="presOf" srcId="{F645A397-1BC7-4CAC-A2A4-85788D2F932B}" destId="{739E1F90-ADFE-4E9B-A0BF-7744BF9E729D}" srcOrd="0" destOrd="0" presId="urn:microsoft.com/office/officeart/2005/8/layout/vList2"/>
    <dgm:cxn modelId="{9B251767-2032-492E-A07C-DF3208702111}" srcId="{703D4D02-5513-427D-B6E9-B2E187EE0C3A}" destId="{F645A397-1BC7-4CAC-A2A4-85788D2F932B}" srcOrd="3" destOrd="0" parTransId="{EC44992D-1D1E-42C5-B8A2-A1EC976B84DA}" sibTransId="{6427C212-D076-41B1-81CD-970926BD9B18}"/>
    <dgm:cxn modelId="{C9B3A845-92FE-40ED-AD52-593A453DA11C}" type="presOf" srcId="{703D4D02-5513-427D-B6E9-B2E187EE0C3A}" destId="{CC8763B3-4621-4666-B669-3C5BA2A30DBE}" srcOrd="0" destOrd="0" presId="urn:microsoft.com/office/officeart/2005/8/layout/vList2"/>
    <dgm:cxn modelId="{0063C989-96BB-4598-979D-92190ACC5600}" type="presOf" srcId="{CFDF7710-10AF-4C91-9622-4711AD4D1147}" destId="{E6BB2906-000C-4376-8DBB-E58B06080F00}" srcOrd="0" destOrd="0" presId="urn:microsoft.com/office/officeart/2005/8/layout/vList2"/>
    <dgm:cxn modelId="{6D43EB02-2A20-4771-885D-15E4A241498C}" type="presOf" srcId="{47C3390E-84F5-4A16-9433-9B71B3959BEA}" destId="{9102A4A0-B670-4CE9-87FE-2C588B6EBE24}" srcOrd="0" destOrd="0" presId="urn:microsoft.com/office/officeart/2005/8/layout/vList2"/>
    <dgm:cxn modelId="{8E73FA59-DD80-4D7A-A3CA-3F6C0E4205F0}" type="presParOf" srcId="{CC8763B3-4621-4666-B669-3C5BA2A30DBE}" destId="{9102A4A0-B670-4CE9-87FE-2C588B6EBE24}" srcOrd="0" destOrd="0" presId="urn:microsoft.com/office/officeart/2005/8/layout/vList2"/>
    <dgm:cxn modelId="{CED52408-26A0-4768-8F03-9673C9665708}" type="presParOf" srcId="{CC8763B3-4621-4666-B669-3C5BA2A30DBE}" destId="{A7A4D9B8-8519-4336-B355-177CE9495307}" srcOrd="1" destOrd="0" presId="urn:microsoft.com/office/officeart/2005/8/layout/vList2"/>
    <dgm:cxn modelId="{AFFF6E75-2BED-4AE4-9BCF-EBD378143E31}" type="presParOf" srcId="{CC8763B3-4621-4666-B669-3C5BA2A30DBE}" destId="{8459D55B-5800-472A-BFA7-A7186D26AD4C}" srcOrd="2" destOrd="0" presId="urn:microsoft.com/office/officeart/2005/8/layout/vList2"/>
    <dgm:cxn modelId="{8527C320-0F0C-4CE1-A068-FB09B1EF1BC5}" type="presParOf" srcId="{CC8763B3-4621-4666-B669-3C5BA2A30DBE}" destId="{22F28D2E-7EC1-484C-A6C6-64A29DE0597D}" srcOrd="3" destOrd="0" presId="urn:microsoft.com/office/officeart/2005/8/layout/vList2"/>
    <dgm:cxn modelId="{5E6CFB92-9D35-4F16-AD63-53A9148D9666}" type="presParOf" srcId="{CC8763B3-4621-4666-B669-3C5BA2A30DBE}" destId="{E6BB2906-000C-4376-8DBB-E58B06080F00}" srcOrd="4" destOrd="0" presId="urn:microsoft.com/office/officeart/2005/8/layout/vList2"/>
    <dgm:cxn modelId="{4E2BFFD8-9804-4D4C-AAA2-EDBF8E5349E2}" type="presParOf" srcId="{CC8763B3-4621-4666-B669-3C5BA2A30DBE}" destId="{D23E205B-6B6F-4860-95EA-416FB3E1BC6B}" srcOrd="5" destOrd="0" presId="urn:microsoft.com/office/officeart/2005/8/layout/vList2"/>
    <dgm:cxn modelId="{69CDA3F1-A0DA-4E03-A01A-763FF74A5894}" type="presParOf" srcId="{CC8763B3-4621-4666-B669-3C5BA2A30DBE}" destId="{739E1F90-ADFE-4E9B-A0BF-7744BF9E729D}" srcOrd="6" destOrd="0" presId="urn:microsoft.com/office/officeart/2005/8/layout/vList2"/>
    <dgm:cxn modelId="{EA9D231F-8AE2-429A-92EE-9B2991DE7A20}" type="presParOf" srcId="{CC8763B3-4621-4666-B669-3C5BA2A30DBE}" destId="{DACC1BFB-F1C3-4947-A40B-43627C74668F}" srcOrd="7" destOrd="0" presId="urn:microsoft.com/office/officeart/2005/8/layout/vList2"/>
    <dgm:cxn modelId="{2C20078D-61DD-42BE-A249-96D69C2FF642}" type="presParOf" srcId="{CC8763B3-4621-4666-B669-3C5BA2A30DBE}" destId="{ACCC2B7D-D531-43B7-BAB8-3C45A83A90E2}" srcOrd="8" destOrd="0" presId="urn:microsoft.com/office/officeart/2005/8/layout/vList2"/>
  </dgm:cxnLst>
  <dgm:bg/>
  <dgm:whole/>
</dgm:dataModel>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8057FAD-D201-4123-B4DA-4E77EE324145}">
      <dsp:nvSpPr>
        <dsp:cNvPr id="0" name=""/>
        <dsp:cNvSpPr/>
      </dsp:nvSpPr>
      <dsp:spPr>
        <a:xfrm>
          <a:off x="0" y="28600"/>
          <a:ext cx="7906072" cy="63648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Mergers and Acquisitions</a:t>
          </a:r>
        </a:p>
      </dsp:txBody>
      <dsp:txXfrm>
        <a:off x="31070" y="59670"/>
        <a:ext cx="7843932" cy="574340"/>
      </dsp:txXfrm>
    </dsp:sp>
    <dsp:sp modelId="{4864EDFF-4E9B-4C87-8E86-63DE7145595F}">
      <dsp:nvSpPr>
        <dsp:cNvPr id="0" name=""/>
        <dsp:cNvSpPr/>
      </dsp:nvSpPr>
      <dsp:spPr>
        <a:xfrm>
          <a:off x="0" y="748680"/>
          <a:ext cx="7906072" cy="63648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a:solidFill>
                <a:srgbClr val="000000"/>
              </a:solidFill>
              <a:latin typeface="Arial"/>
              <a:ea typeface="+mn-ea"/>
              <a:cs typeface="+mn-cs"/>
            </a:rPr>
            <a:t>HR  in M&amp;A</a:t>
          </a:r>
          <a:endParaRPr lang="en-MY" sz="2700" kern="1200" dirty="0">
            <a:solidFill>
              <a:srgbClr val="000000"/>
            </a:solidFill>
            <a:latin typeface="Arial"/>
            <a:ea typeface="+mn-ea"/>
            <a:cs typeface="+mn-cs"/>
          </a:endParaRPr>
        </a:p>
      </dsp:txBody>
      <dsp:txXfrm>
        <a:off x="31070" y="779750"/>
        <a:ext cx="7843932" cy="574340"/>
      </dsp:txXfrm>
    </dsp:sp>
    <dsp:sp modelId="{C24CBBE1-425E-4B2F-9308-33701B130681}">
      <dsp:nvSpPr>
        <dsp:cNvPr id="0" name=""/>
        <dsp:cNvSpPr/>
      </dsp:nvSpPr>
      <dsp:spPr>
        <a:xfrm>
          <a:off x="0" y="1506097"/>
          <a:ext cx="7906072" cy="636480"/>
        </a:xfrm>
        <a:prstGeom prst="roundRect">
          <a:avLst/>
        </a:prstGeom>
        <a:solidFill>
          <a:srgbClr val="000000">
            <a:lumMod val="50000"/>
            <a:lumOff val="5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CCCC99">
                  <a:lumMod val="20000"/>
                  <a:lumOff val="80000"/>
                </a:srgbClr>
              </a:solidFill>
              <a:latin typeface="Arial"/>
              <a:ea typeface="+mn-ea"/>
              <a:cs typeface="+mn-cs"/>
            </a:rPr>
            <a:t>Globalisation</a:t>
          </a:r>
        </a:p>
      </dsp:txBody>
      <dsp:txXfrm>
        <a:off x="31070" y="1537167"/>
        <a:ext cx="7843932" cy="574340"/>
      </dsp:txXfrm>
    </dsp:sp>
    <dsp:sp modelId="{14930B45-8800-4B73-A082-1254B069734A}">
      <dsp:nvSpPr>
        <dsp:cNvPr id="0" name=""/>
        <dsp:cNvSpPr/>
      </dsp:nvSpPr>
      <dsp:spPr>
        <a:xfrm>
          <a:off x="0" y="2260848"/>
          <a:ext cx="7906072" cy="63648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Global Integration vs Local Responsiveness</a:t>
          </a:r>
        </a:p>
      </dsp:txBody>
      <dsp:txXfrm>
        <a:off x="31070" y="2291918"/>
        <a:ext cx="7843932" cy="574340"/>
      </dsp:txXfrm>
    </dsp:sp>
    <dsp:sp modelId="{02E396A5-E016-4B4F-A398-E54B3D85CF99}">
      <dsp:nvSpPr>
        <dsp:cNvPr id="0" name=""/>
        <dsp:cNvSpPr/>
      </dsp:nvSpPr>
      <dsp:spPr>
        <a:xfrm>
          <a:off x="0" y="2950739"/>
          <a:ext cx="7906072" cy="63648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Global Organisation Structure</a:t>
          </a:r>
        </a:p>
      </dsp:txBody>
      <dsp:txXfrm>
        <a:off x="31070" y="2981809"/>
        <a:ext cx="7843932" cy="574340"/>
      </dsp:txXfrm>
    </dsp:sp>
    <dsp:sp modelId="{8459D55B-5800-472A-BFA7-A7186D26AD4C}">
      <dsp:nvSpPr>
        <dsp:cNvPr id="0" name=""/>
        <dsp:cNvSpPr/>
      </dsp:nvSpPr>
      <dsp:spPr>
        <a:xfrm>
          <a:off x="0" y="3685140"/>
          <a:ext cx="7906072" cy="63648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chemeClr val="tx1"/>
              </a:solidFill>
              <a:latin typeface="Arial"/>
              <a:ea typeface="+mn-ea"/>
              <a:cs typeface="+mn-cs"/>
            </a:rPr>
            <a:t>International Business</a:t>
          </a:r>
          <a:endParaRPr lang="en-MY" sz="2700" kern="1200" dirty="0">
            <a:solidFill>
              <a:srgbClr val="000000"/>
            </a:solidFill>
            <a:latin typeface="Arial"/>
            <a:ea typeface="+mn-ea"/>
            <a:cs typeface="+mn-cs"/>
          </a:endParaRPr>
        </a:p>
      </dsp:txBody>
      <dsp:txXfrm>
        <a:off x="31070" y="3716210"/>
        <a:ext cx="7843932" cy="574340"/>
      </dsp:txXfrm>
    </dsp:sp>
    <dsp:sp modelId="{E6BB2906-000C-4376-8DBB-E58B06080F00}">
      <dsp:nvSpPr>
        <dsp:cNvPr id="0" name=""/>
        <dsp:cNvSpPr/>
      </dsp:nvSpPr>
      <dsp:spPr>
        <a:xfrm>
          <a:off x="0" y="4419540"/>
          <a:ext cx="7906072" cy="63648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HR Outsourcing</a:t>
          </a:r>
        </a:p>
      </dsp:txBody>
      <dsp:txXfrm>
        <a:off x="31070" y="4450610"/>
        <a:ext cx="7843932" cy="574340"/>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8057FAD-D201-4123-B4DA-4E77EE324145}">
      <dsp:nvSpPr>
        <dsp:cNvPr id="0" name=""/>
        <dsp:cNvSpPr/>
      </dsp:nvSpPr>
      <dsp:spPr>
        <a:xfrm>
          <a:off x="0" y="28600"/>
          <a:ext cx="7906072" cy="63648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Mergers and Acquisitions</a:t>
          </a:r>
        </a:p>
      </dsp:txBody>
      <dsp:txXfrm>
        <a:off x="31070" y="59670"/>
        <a:ext cx="7843932" cy="574340"/>
      </dsp:txXfrm>
    </dsp:sp>
    <dsp:sp modelId="{4864EDFF-4E9B-4C87-8E86-63DE7145595F}">
      <dsp:nvSpPr>
        <dsp:cNvPr id="0" name=""/>
        <dsp:cNvSpPr/>
      </dsp:nvSpPr>
      <dsp:spPr>
        <a:xfrm>
          <a:off x="0" y="748680"/>
          <a:ext cx="7906072" cy="63648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a:solidFill>
                <a:srgbClr val="000000"/>
              </a:solidFill>
              <a:latin typeface="Arial"/>
              <a:ea typeface="+mn-ea"/>
              <a:cs typeface="+mn-cs"/>
            </a:rPr>
            <a:t>HR  in M&amp;A</a:t>
          </a:r>
          <a:endParaRPr lang="en-MY" sz="2700" kern="1200" dirty="0">
            <a:solidFill>
              <a:srgbClr val="000000"/>
            </a:solidFill>
            <a:latin typeface="Arial"/>
            <a:ea typeface="+mn-ea"/>
            <a:cs typeface="+mn-cs"/>
          </a:endParaRPr>
        </a:p>
      </dsp:txBody>
      <dsp:txXfrm>
        <a:off x="31070" y="779750"/>
        <a:ext cx="7843932" cy="574340"/>
      </dsp:txXfrm>
    </dsp:sp>
    <dsp:sp modelId="{C24CBBE1-425E-4B2F-9308-33701B130681}">
      <dsp:nvSpPr>
        <dsp:cNvPr id="0" name=""/>
        <dsp:cNvSpPr/>
      </dsp:nvSpPr>
      <dsp:spPr>
        <a:xfrm>
          <a:off x="0" y="1506097"/>
          <a:ext cx="7906072" cy="63648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Globalisation</a:t>
          </a:r>
        </a:p>
      </dsp:txBody>
      <dsp:txXfrm>
        <a:off x="31070" y="1537167"/>
        <a:ext cx="7843932" cy="574340"/>
      </dsp:txXfrm>
    </dsp:sp>
    <dsp:sp modelId="{14930B45-8800-4B73-A082-1254B069734A}">
      <dsp:nvSpPr>
        <dsp:cNvPr id="0" name=""/>
        <dsp:cNvSpPr/>
      </dsp:nvSpPr>
      <dsp:spPr>
        <a:xfrm>
          <a:off x="0" y="2260848"/>
          <a:ext cx="7906072" cy="636480"/>
        </a:xfrm>
        <a:prstGeom prst="roundRect">
          <a:avLst/>
        </a:prstGeom>
        <a:solidFill>
          <a:srgbClr val="000000">
            <a:lumMod val="50000"/>
            <a:lumOff val="5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CCCC99">
                  <a:lumMod val="20000"/>
                  <a:lumOff val="80000"/>
                </a:srgbClr>
              </a:solidFill>
              <a:latin typeface="Arial"/>
              <a:ea typeface="+mn-ea"/>
              <a:cs typeface="+mn-cs"/>
            </a:rPr>
            <a:t>Global Integration vs Local Responsiveness</a:t>
          </a:r>
        </a:p>
      </dsp:txBody>
      <dsp:txXfrm>
        <a:off x="31070" y="2291918"/>
        <a:ext cx="7843932" cy="574340"/>
      </dsp:txXfrm>
    </dsp:sp>
    <dsp:sp modelId="{02E396A5-E016-4B4F-A398-E54B3D85CF99}">
      <dsp:nvSpPr>
        <dsp:cNvPr id="0" name=""/>
        <dsp:cNvSpPr/>
      </dsp:nvSpPr>
      <dsp:spPr>
        <a:xfrm>
          <a:off x="0" y="2950739"/>
          <a:ext cx="7906072" cy="63648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Global Organisation Structure</a:t>
          </a:r>
        </a:p>
      </dsp:txBody>
      <dsp:txXfrm>
        <a:off x="31070" y="2981809"/>
        <a:ext cx="7843932" cy="574340"/>
      </dsp:txXfrm>
    </dsp:sp>
    <dsp:sp modelId="{8459D55B-5800-472A-BFA7-A7186D26AD4C}">
      <dsp:nvSpPr>
        <dsp:cNvPr id="0" name=""/>
        <dsp:cNvSpPr/>
      </dsp:nvSpPr>
      <dsp:spPr>
        <a:xfrm>
          <a:off x="0" y="3685140"/>
          <a:ext cx="7906072" cy="63648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chemeClr val="tx1"/>
              </a:solidFill>
              <a:latin typeface="Arial"/>
              <a:ea typeface="+mn-ea"/>
              <a:cs typeface="+mn-cs"/>
            </a:rPr>
            <a:t>International Business</a:t>
          </a:r>
          <a:endParaRPr lang="en-MY" sz="2700" kern="1200" dirty="0">
            <a:solidFill>
              <a:srgbClr val="000000"/>
            </a:solidFill>
            <a:latin typeface="Arial"/>
            <a:ea typeface="+mn-ea"/>
            <a:cs typeface="+mn-cs"/>
          </a:endParaRPr>
        </a:p>
      </dsp:txBody>
      <dsp:txXfrm>
        <a:off x="31070" y="3716210"/>
        <a:ext cx="7843932" cy="574340"/>
      </dsp:txXfrm>
    </dsp:sp>
    <dsp:sp modelId="{E6BB2906-000C-4376-8DBB-E58B06080F00}">
      <dsp:nvSpPr>
        <dsp:cNvPr id="0" name=""/>
        <dsp:cNvSpPr/>
      </dsp:nvSpPr>
      <dsp:spPr>
        <a:xfrm>
          <a:off x="0" y="4419540"/>
          <a:ext cx="7906072" cy="63648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HR Outsourcing</a:t>
          </a:r>
        </a:p>
      </dsp:txBody>
      <dsp:txXfrm>
        <a:off x="31070" y="4450610"/>
        <a:ext cx="7843932" cy="574340"/>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8057FAD-D201-4123-B4DA-4E77EE324145}">
      <dsp:nvSpPr>
        <dsp:cNvPr id="0" name=""/>
        <dsp:cNvSpPr/>
      </dsp:nvSpPr>
      <dsp:spPr>
        <a:xfrm>
          <a:off x="0" y="28600"/>
          <a:ext cx="7906072" cy="63648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Mergers and Acquisitions</a:t>
          </a:r>
        </a:p>
      </dsp:txBody>
      <dsp:txXfrm>
        <a:off x="31070" y="59670"/>
        <a:ext cx="7843932" cy="574340"/>
      </dsp:txXfrm>
    </dsp:sp>
    <dsp:sp modelId="{4864EDFF-4E9B-4C87-8E86-63DE7145595F}">
      <dsp:nvSpPr>
        <dsp:cNvPr id="0" name=""/>
        <dsp:cNvSpPr/>
      </dsp:nvSpPr>
      <dsp:spPr>
        <a:xfrm>
          <a:off x="0" y="748680"/>
          <a:ext cx="7906072" cy="63648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a:solidFill>
                <a:srgbClr val="000000"/>
              </a:solidFill>
              <a:latin typeface="Arial"/>
              <a:ea typeface="+mn-ea"/>
              <a:cs typeface="+mn-cs"/>
            </a:rPr>
            <a:t>HR  in M&amp;A</a:t>
          </a:r>
          <a:endParaRPr lang="en-MY" sz="2700" kern="1200" dirty="0">
            <a:solidFill>
              <a:srgbClr val="000000"/>
            </a:solidFill>
            <a:latin typeface="Arial"/>
            <a:ea typeface="+mn-ea"/>
            <a:cs typeface="+mn-cs"/>
          </a:endParaRPr>
        </a:p>
      </dsp:txBody>
      <dsp:txXfrm>
        <a:off x="31070" y="779750"/>
        <a:ext cx="7843932" cy="574340"/>
      </dsp:txXfrm>
    </dsp:sp>
    <dsp:sp modelId="{C24CBBE1-425E-4B2F-9308-33701B130681}">
      <dsp:nvSpPr>
        <dsp:cNvPr id="0" name=""/>
        <dsp:cNvSpPr/>
      </dsp:nvSpPr>
      <dsp:spPr>
        <a:xfrm>
          <a:off x="0" y="1506097"/>
          <a:ext cx="7906072" cy="63648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Globalisation</a:t>
          </a:r>
        </a:p>
      </dsp:txBody>
      <dsp:txXfrm>
        <a:off x="31070" y="1537167"/>
        <a:ext cx="7843932" cy="574340"/>
      </dsp:txXfrm>
    </dsp:sp>
    <dsp:sp modelId="{14930B45-8800-4B73-A082-1254B069734A}">
      <dsp:nvSpPr>
        <dsp:cNvPr id="0" name=""/>
        <dsp:cNvSpPr/>
      </dsp:nvSpPr>
      <dsp:spPr>
        <a:xfrm>
          <a:off x="0" y="2260848"/>
          <a:ext cx="7906072" cy="63648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Global Integration vs Local Responsiveness</a:t>
          </a:r>
        </a:p>
      </dsp:txBody>
      <dsp:txXfrm>
        <a:off x="31070" y="2291918"/>
        <a:ext cx="7843932" cy="574340"/>
      </dsp:txXfrm>
    </dsp:sp>
    <dsp:sp modelId="{02E396A5-E016-4B4F-A398-E54B3D85CF99}">
      <dsp:nvSpPr>
        <dsp:cNvPr id="0" name=""/>
        <dsp:cNvSpPr/>
      </dsp:nvSpPr>
      <dsp:spPr>
        <a:xfrm>
          <a:off x="0" y="2950739"/>
          <a:ext cx="7906072" cy="636480"/>
        </a:xfrm>
        <a:prstGeom prst="roundRect">
          <a:avLst/>
        </a:prstGeom>
        <a:solidFill>
          <a:srgbClr val="000000">
            <a:lumMod val="50000"/>
            <a:lumOff val="5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CCCC99">
                  <a:lumMod val="20000"/>
                  <a:lumOff val="80000"/>
                </a:srgbClr>
              </a:solidFill>
              <a:latin typeface="Arial"/>
              <a:ea typeface="+mn-ea"/>
              <a:cs typeface="+mn-cs"/>
            </a:rPr>
            <a:t>Global Organisation Structure</a:t>
          </a:r>
        </a:p>
      </dsp:txBody>
      <dsp:txXfrm>
        <a:off x="31070" y="2981809"/>
        <a:ext cx="7843932" cy="574340"/>
      </dsp:txXfrm>
    </dsp:sp>
    <dsp:sp modelId="{8459D55B-5800-472A-BFA7-A7186D26AD4C}">
      <dsp:nvSpPr>
        <dsp:cNvPr id="0" name=""/>
        <dsp:cNvSpPr/>
      </dsp:nvSpPr>
      <dsp:spPr>
        <a:xfrm>
          <a:off x="0" y="3685140"/>
          <a:ext cx="7906072" cy="63648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chemeClr val="tx1"/>
              </a:solidFill>
              <a:latin typeface="Arial"/>
              <a:ea typeface="+mn-ea"/>
              <a:cs typeface="+mn-cs"/>
            </a:rPr>
            <a:t>International Business</a:t>
          </a:r>
          <a:endParaRPr lang="en-MY" sz="2700" kern="1200" dirty="0">
            <a:solidFill>
              <a:srgbClr val="000000"/>
            </a:solidFill>
            <a:latin typeface="Arial"/>
            <a:ea typeface="+mn-ea"/>
            <a:cs typeface="+mn-cs"/>
          </a:endParaRPr>
        </a:p>
      </dsp:txBody>
      <dsp:txXfrm>
        <a:off x="31070" y="3716210"/>
        <a:ext cx="7843932" cy="574340"/>
      </dsp:txXfrm>
    </dsp:sp>
    <dsp:sp modelId="{E6BB2906-000C-4376-8DBB-E58B06080F00}">
      <dsp:nvSpPr>
        <dsp:cNvPr id="0" name=""/>
        <dsp:cNvSpPr/>
      </dsp:nvSpPr>
      <dsp:spPr>
        <a:xfrm>
          <a:off x="0" y="4419540"/>
          <a:ext cx="7906072" cy="63648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HR Outsourcing</a:t>
          </a:r>
        </a:p>
      </dsp:txBody>
      <dsp:txXfrm>
        <a:off x="31070" y="4450610"/>
        <a:ext cx="7843932" cy="574340"/>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8057FAD-D201-4123-B4DA-4E77EE324145}">
      <dsp:nvSpPr>
        <dsp:cNvPr id="0" name=""/>
        <dsp:cNvSpPr/>
      </dsp:nvSpPr>
      <dsp:spPr>
        <a:xfrm>
          <a:off x="0" y="28600"/>
          <a:ext cx="7906072" cy="63648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Mergers and Acquisitions</a:t>
          </a:r>
        </a:p>
      </dsp:txBody>
      <dsp:txXfrm>
        <a:off x="31070" y="59670"/>
        <a:ext cx="7843932" cy="574340"/>
      </dsp:txXfrm>
    </dsp:sp>
    <dsp:sp modelId="{4864EDFF-4E9B-4C87-8E86-63DE7145595F}">
      <dsp:nvSpPr>
        <dsp:cNvPr id="0" name=""/>
        <dsp:cNvSpPr/>
      </dsp:nvSpPr>
      <dsp:spPr>
        <a:xfrm>
          <a:off x="0" y="748680"/>
          <a:ext cx="7906072" cy="63648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a:solidFill>
                <a:srgbClr val="000000"/>
              </a:solidFill>
              <a:latin typeface="Arial"/>
              <a:ea typeface="+mn-ea"/>
              <a:cs typeface="+mn-cs"/>
            </a:rPr>
            <a:t>HR  in M&amp;A</a:t>
          </a:r>
          <a:endParaRPr lang="en-MY" sz="2700" kern="1200" dirty="0">
            <a:solidFill>
              <a:srgbClr val="000000"/>
            </a:solidFill>
            <a:latin typeface="Arial"/>
            <a:ea typeface="+mn-ea"/>
            <a:cs typeface="+mn-cs"/>
          </a:endParaRPr>
        </a:p>
      </dsp:txBody>
      <dsp:txXfrm>
        <a:off x="31070" y="779750"/>
        <a:ext cx="7843932" cy="574340"/>
      </dsp:txXfrm>
    </dsp:sp>
    <dsp:sp modelId="{C24CBBE1-425E-4B2F-9308-33701B130681}">
      <dsp:nvSpPr>
        <dsp:cNvPr id="0" name=""/>
        <dsp:cNvSpPr/>
      </dsp:nvSpPr>
      <dsp:spPr>
        <a:xfrm>
          <a:off x="0" y="1510561"/>
          <a:ext cx="7906072" cy="63648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Globalisation</a:t>
          </a:r>
        </a:p>
      </dsp:txBody>
      <dsp:txXfrm>
        <a:off x="31070" y="1541631"/>
        <a:ext cx="7843932" cy="574340"/>
      </dsp:txXfrm>
    </dsp:sp>
    <dsp:sp modelId="{14930B45-8800-4B73-A082-1254B069734A}">
      <dsp:nvSpPr>
        <dsp:cNvPr id="0" name=""/>
        <dsp:cNvSpPr/>
      </dsp:nvSpPr>
      <dsp:spPr>
        <a:xfrm>
          <a:off x="0" y="2260848"/>
          <a:ext cx="7906072" cy="63648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Global Integration vs Local Responsiveness</a:t>
          </a:r>
        </a:p>
      </dsp:txBody>
      <dsp:txXfrm>
        <a:off x="31070" y="2291918"/>
        <a:ext cx="7843932" cy="574340"/>
      </dsp:txXfrm>
    </dsp:sp>
    <dsp:sp modelId="{02E396A5-E016-4B4F-A398-E54B3D85CF99}">
      <dsp:nvSpPr>
        <dsp:cNvPr id="0" name=""/>
        <dsp:cNvSpPr/>
      </dsp:nvSpPr>
      <dsp:spPr>
        <a:xfrm>
          <a:off x="0" y="2950739"/>
          <a:ext cx="7906072" cy="63648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Global Organisation Structure</a:t>
          </a:r>
        </a:p>
      </dsp:txBody>
      <dsp:txXfrm>
        <a:off x="31070" y="2981809"/>
        <a:ext cx="7843932" cy="574340"/>
      </dsp:txXfrm>
    </dsp:sp>
    <dsp:sp modelId="{8459D55B-5800-472A-BFA7-A7186D26AD4C}">
      <dsp:nvSpPr>
        <dsp:cNvPr id="0" name=""/>
        <dsp:cNvSpPr/>
      </dsp:nvSpPr>
      <dsp:spPr>
        <a:xfrm>
          <a:off x="0" y="3685140"/>
          <a:ext cx="7906072" cy="636480"/>
        </a:xfrm>
        <a:prstGeom prst="roundRect">
          <a:avLst/>
        </a:prstGeom>
        <a:solidFill>
          <a:srgbClr val="000000">
            <a:lumMod val="50000"/>
            <a:lumOff val="5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CCCC99">
                  <a:lumMod val="20000"/>
                  <a:lumOff val="80000"/>
                </a:srgbClr>
              </a:solidFill>
              <a:latin typeface="Arial"/>
              <a:ea typeface="+mn-ea"/>
              <a:cs typeface="+mn-cs"/>
            </a:rPr>
            <a:t>International Business</a:t>
          </a:r>
        </a:p>
      </dsp:txBody>
      <dsp:txXfrm>
        <a:off x="31070" y="3716210"/>
        <a:ext cx="7843932" cy="574340"/>
      </dsp:txXfrm>
    </dsp:sp>
    <dsp:sp modelId="{E6BB2906-000C-4376-8DBB-E58B06080F00}">
      <dsp:nvSpPr>
        <dsp:cNvPr id="0" name=""/>
        <dsp:cNvSpPr/>
      </dsp:nvSpPr>
      <dsp:spPr>
        <a:xfrm>
          <a:off x="0" y="4419540"/>
          <a:ext cx="7906072" cy="63648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HR Outsourcing</a:t>
          </a:r>
        </a:p>
      </dsp:txBody>
      <dsp:txXfrm>
        <a:off x="31070" y="4450610"/>
        <a:ext cx="7843932" cy="574340"/>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8057FAD-D201-4123-B4DA-4E77EE324145}">
      <dsp:nvSpPr>
        <dsp:cNvPr id="0" name=""/>
        <dsp:cNvSpPr/>
      </dsp:nvSpPr>
      <dsp:spPr>
        <a:xfrm>
          <a:off x="0" y="28600"/>
          <a:ext cx="7906072" cy="63648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Mergers and Acquisitions</a:t>
          </a:r>
        </a:p>
      </dsp:txBody>
      <dsp:txXfrm>
        <a:off x="31070" y="59670"/>
        <a:ext cx="7843932" cy="574340"/>
      </dsp:txXfrm>
    </dsp:sp>
    <dsp:sp modelId="{4864EDFF-4E9B-4C87-8E86-63DE7145595F}">
      <dsp:nvSpPr>
        <dsp:cNvPr id="0" name=""/>
        <dsp:cNvSpPr/>
      </dsp:nvSpPr>
      <dsp:spPr>
        <a:xfrm>
          <a:off x="0" y="748680"/>
          <a:ext cx="7906072" cy="63648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a:solidFill>
                <a:srgbClr val="000000"/>
              </a:solidFill>
              <a:latin typeface="Arial"/>
              <a:ea typeface="+mn-ea"/>
              <a:cs typeface="+mn-cs"/>
            </a:rPr>
            <a:t>HR  in M&amp;A</a:t>
          </a:r>
          <a:endParaRPr lang="en-MY" sz="2700" kern="1200" dirty="0">
            <a:solidFill>
              <a:srgbClr val="000000"/>
            </a:solidFill>
            <a:latin typeface="Arial"/>
            <a:ea typeface="+mn-ea"/>
            <a:cs typeface="+mn-cs"/>
          </a:endParaRPr>
        </a:p>
      </dsp:txBody>
      <dsp:txXfrm>
        <a:off x="31070" y="779750"/>
        <a:ext cx="7843932" cy="574340"/>
      </dsp:txXfrm>
    </dsp:sp>
    <dsp:sp modelId="{C24CBBE1-425E-4B2F-9308-33701B130681}">
      <dsp:nvSpPr>
        <dsp:cNvPr id="0" name=""/>
        <dsp:cNvSpPr/>
      </dsp:nvSpPr>
      <dsp:spPr>
        <a:xfrm>
          <a:off x="0" y="1510561"/>
          <a:ext cx="7906072" cy="63648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Globalisation</a:t>
          </a:r>
        </a:p>
      </dsp:txBody>
      <dsp:txXfrm>
        <a:off x="31070" y="1541631"/>
        <a:ext cx="7843932" cy="574340"/>
      </dsp:txXfrm>
    </dsp:sp>
    <dsp:sp modelId="{14930B45-8800-4B73-A082-1254B069734A}">
      <dsp:nvSpPr>
        <dsp:cNvPr id="0" name=""/>
        <dsp:cNvSpPr/>
      </dsp:nvSpPr>
      <dsp:spPr>
        <a:xfrm>
          <a:off x="0" y="2260848"/>
          <a:ext cx="7906072" cy="63648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Global Integration vs Local Responsiveness</a:t>
          </a:r>
        </a:p>
      </dsp:txBody>
      <dsp:txXfrm>
        <a:off x="31070" y="2291918"/>
        <a:ext cx="7843932" cy="574340"/>
      </dsp:txXfrm>
    </dsp:sp>
    <dsp:sp modelId="{02E396A5-E016-4B4F-A398-E54B3D85CF99}">
      <dsp:nvSpPr>
        <dsp:cNvPr id="0" name=""/>
        <dsp:cNvSpPr/>
      </dsp:nvSpPr>
      <dsp:spPr>
        <a:xfrm>
          <a:off x="0" y="2980928"/>
          <a:ext cx="7906072" cy="63648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Global Organisation Structure</a:t>
          </a:r>
        </a:p>
      </dsp:txBody>
      <dsp:txXfrm>
        <a:off x="31070" y="3011998"/>
        <a:ext cx="7843932" cy="574340"/>
      </dsp:txXfrm>
    </dsp:sp>
    <dsp:sp modelId="{8459D55B-5800-472A-BFA7-A7186D26AD4C}">
      <dsp:nvSpPr>
        <dsp:cNvPr id="0" name=""/>
        <dsp:cNvSpPr/>
      </dsp:nvSpPr>
      <dsp:spPr>
        <a:xfrm>
          <a:off x="0" y="3685140"/>
          <a:ext cx="7906072" cy="63648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International Business</a:t>
          </a:r>
        </a:p>
      </dsp:txBody>
      <dsp:txXfrm>
        <a:off x="31070" y="3716210"/>
        <a:ext cx="7843932" cy="574340"/>
      </dsp:txXfrm>
    </dsp:sp>
    <dsp:sp modelId="{E6BB2906-000C-4376-8DBB-E58B06080F00}">
      <dsp:nvSpPr>
        <dsp:cNvPr id="0" name=""/>
        <dsp:cNvSpPr/>
      </dsp:nvSpPr>
      <dsp:spPr>
        <a:xfrm>
          <a:off x="0" y="4419540"/>
          <a:ext cx="7906072" cy="636480"/>
        </a:xfrm>
        <a:prstGeom prst="roundRect">
          <a:avLst/>
        </a:prstGeom>
        <a:solidFill>
          <a:srgbClr val="000000">
            <a:lumMod val="50000"/>
            <a:lumOff val="5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CCCC99">
                  <a:lumMod val="20000"/>
                  <a:lumOff val="80000"/>
                </a:srgbClr>
              </a:solidFill>
              <a:latin typeface="Arial"/>
              <a:ea typeface="+mn-ea"/>
              <a:cs typeface="+mn-cs"/>
            </a:rPr>
            <a:t>HR Outsourcing</a:t>
          </a:r>
        </a:p>
      </dsp:txBody>
      <dsp:txXfrm>
        <a:off x="31070" y="4450610"/>
        <a:ext cx="7843932" cy="574340"/>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6.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9010" name="Rectangle 2">
            <a:extLst>
              <a:ext uri="{FF2B5EF4-FFF2-40B4-BE49-F238E27FC236}">
                <a16:creationId xmlns="" xmlns:a16="http://schemas.microsoft.com/office/drawing/2014/main" id="{44CFC66B-926C-49E2-BB4F-D957CA761AA8}"/>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9011" name="Rectangle 3">
            <a:extLst>
              <a:ext uri="{FF2B5EF4-FFF2-40B4-BE49-F238E27FC236}">
                <a16:creationId xmlns="" xmlns:a16="http://schemas.microsoft.com/office/drawing/2014/main" id="{6BF3797B-5374-4335-ACED-6F4682D28A0D}"/>
              </a:ext>
            </a:extLst>
          </p:cNvPr>
          <p:cNvSpPr>
            <a:spLocks noGrp="1" noChangeArrowheads="1"/>
          </p:cNvSpPr>
          <p:nvPr>
            <p:ph type="dt" sz="quarter" idx="1"/>
          </p:nvPr>
        </p:nvSpPr>
        <p:spPr bwMode="auto">
          <a:xfrm>
            <a:off x="3884613" y="0"/>
            <a:ext cx="2971800" cy="457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9012" name="Rectangle 4">
            <a:extLst>
              <a:ext uri="{FF2B5EF4-FFF2-40B4-BE49-F238E27FC236}">
                <a16:creationId xmlns="" xmlns:a16="http://schemas.microsoft.com/office/drawing/2014/main" id="{67606191-143D-49C5-98D4-F0CE75222DA6}"/>
              </a:ext>
            </a:extLst>
          </p:cNvPr>
          <p:cNvSpPr>
            <a:spLocks noGrp="1" noChangeArrowheads="1"/>
          </p:cNvSpPr>
          <p:nvPr>
            <p:ph type="ftr" sz="quarter" idx="2"/>
          </p:nvPr>
        </p:nvSpPr>
        <p:spPr bwMode="auto">
          <a:xfrm>
            <a:off x="0" y="8685213"/>
            <a:ext cx="2971800" cy="457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9013" name="Rectangle 5">
            <a:extLst>
              <a:ext uri="{FF2B5EF4-FFF2-40B4-BE49-F238E27FC236}">
                <a16:creationId xmlns="" xmlns:a16="http://schemas.microsoft.com/office/drawing/2014/main" id="{02328D4B-1E48-4A5F-A493-C4B0F80AD312}"/>
              </a:ext>
            </a:extLst>
          </p:cNvPr>
          <p:cNvSpPr>
            <a:spLocks noGrp="1" noChangeArrowheads="1"/>
          </p:cNvSpPr>
          <p:nvPr>
            <p:ph type="sldNum" sz="quarter" idx="3"/>
          </p:nvPr>
        </p:nvSpPr>
        <p:spPr bwMode="auto">
          <a:xfrm>
            <a:off x="3884613" y="8685213"/>
            <a:ext cx="2971800" cy="457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A41DC0C7-DF11-428D-953E-7D8534EE8144}" type="slidenum">
              <a:rPr lang="en-MY" altLang="en-US"/>
              <a:pPr/>
              <a:t>‹#›</a:t>
            </a:fld>
            <a:endParaRPr lang="en-MY" altLang="en-US"/>
          </a:p>
        </p:txBody>
      </p:sp>
    </p:spTree>
    <p:extLst>
      <p:ext uri="{BB962C8B-B14F-4D97-AF65-F5344CB8AC3E}">
        <p14:creationId xmlns=""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7986" name="Rectangle 2">
            <a:extLst>
              <a:ext uri="{FF2B5EF4-FFF2-40B4-BE49-F238E27FC236}">
                <a16:creationId xmlns="" xmlns:a16="http://schemas.microsoft.com/office/drawing/2014/main" id="{3C5897B9-B69D-4AB6-B38B-725AD8CE3749}"/>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7987" name="Rectangle 3">
            <a:extLst>
              <a:ext uri="{FF2B5EF4-FFF2-40B4-BE49-F238E27FC236}">
                <a16:creationId xmlns="" xmlns:a16="http://schemas.microsoft.com/office/drawing/2014/main" id="{3D2F5250-CA64-4251-BB94-B12F56E47880}"/>
              </a:ext>
            </a:extLst>
          </p:cNvPr>
          <p:cNvSpPr>
            <a:spLocks noGrp="1" noChangeArrowheads="1"/>
          </p:cNvSpPr>
          <p:nvPr>
            <p:ph type="dt" idx="1"/>
          </p:nvPr>
        </p:nvSpPr>
        <p:spPr bwMode="auto">
          <a:xfrm>
            <a:off x="3884613" y="0"/>
            <a:ext cx="2971800" cy="457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7988" name="Rectangle 4">
            <a:extLst>
              <a:ext uri="{FF2B5EF4-FFF2-40B4-BE49-F238E27FC236}">
                <a16:creationId xmlns="" xmlns:a16="http://schemas.microsoft.com/office/drawing/2014/main" id="{FEC755E8-BBD7-46BD-8EA0-5BD6AC1B7E90}"/>
              </a:ext>
            </a:extLst>
          </p:cNvPr>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a:extLst>
            <a:ext uri="{AF507438-7753-43E0-B8FC-AC1667EBCBE1}">
              <a14:hiddenEffects xmlns="" xmlns:a14="http://schemas.microsoft.com/office/drawing/2010/main">
                <a:effectLst>
                  <a:outerShdw dist="35921" dir="2700000" algn="ctr" rotWithShape="0">
                    <a:srgbClr val="808080"/>
                  </a:outerShdw>
                </a:effectLst>
              </a14:hiddenEffects>
            </a:ext>
            <a:ext uri="{53640926-AAD7-44D8-BBD7-CCE9431645EC}">
              <a14:shadowObscured xmlns="" xmlns:a14="http://schemas.microsoft.com/office/drawing/2010/main" val="1"/>
            </a:ext>
          </a:extLst>
        </p:spPr>
      </p:sp>
      <p:sp>
        <p:nvSpPr>
          <p:cNvPr id="297989" name="Rectangle 5">
            <a:extLst>
              <a:ext uri="{FF2B5EF4-FFF2-40B4-BE49-F238E27FC236}">
                <a16:creationId xmlns="" xmlns:a16="http://schemas.microsoft.com/office/drawing/2014/main" id="{513E1FA7-0869-425C-950B-683C1D0202E2}"/>
              </a:ext>
            </a:extLst>
          </p:cNvPr>
          <p:cNvSpPr>
            <a:spLocks noGrp="1" noChangeArrowheads="1"/>
          </p:cNvSpPr>
          <p:nvPr>
            <p:ph type="body" sz="quarter" idx="3"/>
          </p:nvPr>
        </p:nvSpPr>
        <p:spPr bwMode="auto">
          <a:xfrm>
            <a:off x="685800" y="4343400"/>
            <a:ext cx="5486400" cy="41148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MY" altLang="en-US"/>
              <a:t>Click to edit Master text styles</a:t>
            </a:r>
          </a:p>
          <a:p>
            <a:pPr lvl="1"/>
            <a:r>
              <a:rPr lang="en-MY" altLang="en-US"/>
              <a:t>Second level</a:t>
            </a:r>
          </a:p>
          <a:p>
            <a:pPr lvl="2"/>
            <a:r>
              <a:rPr lang="en-MY" altLang="en-US"/>
              <a:t>Third level</a:t>
            </a:r>
          </a:p>
          <a:p>
            <a:pPr lvl="3"/>
            <a:r>
              <a:rPr lang="en-MY" altLang="en-US"/>
              <a:t>Fourth level</a:t>
            </a:r>
          </a:p>
          <a:p>
            <a:pPr lvl="4"/>
            <a:r>
              <a:rPr lang="en-MY" altLang="en-US"/>
              <a:t>Fifth level</a:t>
            </a:r>
          </a:p>
        </p:txBody>
      </p:sp>
      <p:sp>
        <p:nvSpPr>
          <p:cNvPr id="297990" name="Rectangle 6">
            <a:extLst>
              <a:ext uri="{FF2B5EF4-FFF2-40B4-BE49-F238E27FC236}">
                <a16:creationId xmlns="" xmlns:a16="http://schemas.microsoft.com/office/drawing/2014/main" id="{3FE75875-6D8C-47A6-9F3B-83AF95C39DB8}"/>
              </a:ext>
            </a:extLst>
          </p:cNvPr>
          <p:cNvSpPr>
            <a:spLocks noGrp="1" noChangeArrowheads="1"/>
          </p:cNvSpPr>
          <p:nvPr>
            <p:ph type="ftr" sz="quarter" idx="4"/>
          </p:nvPr>
        </p:nvSpPr>
        <p:spPr bwMode="auto">
          <a:xfrm>
            <a:off x="0" y="8685213"/>
            <a:ext cx="2971800" cy="457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7991" name="Rectangle 7">
            <a:extLst>
              <a:ext uri="{FF2B5EF4-FFF2-40B4-BE49-F238E27FC236}">
                <a16:creationId xmlns="" xmlns:a16="http://schemas.microsoft.com/office/drawing/2014/main" id="{DB2754EB-EB6E-47B0-87A6-89D5A99F210A}"/>
              </a:ext>
            </a:extLst>
          </p:cNvPr>
          <p:cNvSpPr>
            <a:spLocks noGrp="1" noChangeArrowheads="1"/>
          </p:cNvSpPr>
          <p:nvPr>
            <p:ph type="sldNum" sz="quarter" idx="5"/>
          </p:nvPr>
        </p:nvSpPr>
        <p:spPr bwMode="auto">
          <a:xfrm>
            <a:off x="3884613" y="8685213"/>
            <a:ext cx="2971800" cy="457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8BFF03E6-D93C-4673-B38F-723B55140C03}" type="slidenum">
              <a:rPr lang="en-MY" altLang="en-US"/>
              <a:pPr/>
              <a:t>‹#›</a:t>
            </a:fld>
            <a:endParaRPr lang="en-MY" altLang="en-US"/>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panose="020B0604020202020204" pitchFamily="34" charset="0"/>
        <a:ea typeface="+mn-ea"/>
        <a:cs typeface="+mn-cs"/>
      </a:defRPr>
    </a:lvl1pPr>
    <a:lvl2pPr marL="457200" algn="l" rtl="0" fontAlgn="base">
      <a:spcBef>
        <a:spcPct val="30000"/>
      </a:spcBef>
      <a:spcAft>
        <a:spcPct val="0"/>
      </a:spcAft>
      <a:defRPr sz="1200" kern="1200">
        <a:solidFill>
          <a:schemeClr val="tx1"/>
        </a:solidFill>
        <a:latin typeface="Arial" panose="020B0604020202020204" pitchFamily="34" charset="0"/>
        <a:ea typeface="+mn-ea"/>
        <a:cs typeface="+mn-cs"/>
      </a:defRPr>
    </a:lvl2pPr>
    <a:lvl3pPr marL="914400" algn="l" rtl="0" fontAlgn="base">
      <a:spcBef>
        <a:spcPct val="30000"/>
      </a:spcBef>
      <a:spcAft>
        <a:spcPct val="0"/>
      </a:spcAft>
      <a:defRPr sz="1200" kern="1200">
        <a:solidFill>
          <a:schemeClr val="tx1"/>
        </a:solidFill>
        <a:latin typeface="Arial" panose="020B0604020202020204" pitchFamily="34" charset="0"/>
        <a:ea typeface="+mn-ea"/>
        <a:cs typeface="+mn-cs"/>
      </a:defRPr>
    </a:lvl3pPr>
    <a:lvl4pPr marL="1371600" algn="l" rtl="0" fontAlgn="base">
      <a:spcBef>
        <a:spcPct val="30000"/>
      </a:spcBef>
      <a:spcAft>
        <a:spcPct val="0"/>
      </a:spcAft>
      <a:defRPr sz="1200" kern="1200">
        <a:solidFill>
          <a:schemeClr val="tx1"/>
        </a:solidFill>
        <a:latin typeface="Arial" panose="020B0604020202020204" pitchFamily="34" charset="0"/>
        <a:ea typeface="+mn-ea"/>
        <a:cs typeface="+mn-cs"/>
      </a:defRPr>
    </a:lvl4pPr>
    <a:lvl5pPr marL="1828800" algn="l" rtl="0" fontAlgn="base">
      <a:spcBef>
        <a:spcPct val="30000"/>
      </a:spcBef>
      <a:spcAft>
        <a:spcPct val="0"/>
      </a:spcAft>
      <a:defRPr sz="1200" kern="1200">
        <a:solidFill>
          <a:schemeClr val="tx1"/>
        </a:solidFill>
        <a:latin typeface="Arial" panose="020B060402020202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5" name="Group 4"/>
          <p:cNvGrpSpPr/>
          <p:nvPr/>
        </p:nvGrpSpPr>
        <p:grpSpPr bwMode="hidden">
          <a:xfrm>
            <a:off x="-1" y="0"/>
            <a:ext cx="9144002" cy="6858000"/>
            <a:chOff x="-1" y="0"/>
            <a:chExt cx="12192002" cy="6858000"/>
          </a:xfrm>
        </p:grpSpPr>
        <p:cxnSp>
          <p:nvCxnSpPr>
            <p:cNvPr id="6" name="Straight Connector 5"/>
            <p:cNvCxnSpPr/>
            <p:nvPr/>
          </p:nvCxnSpPr>
          <p:spPr bwMode="hidden">
            <a:xfrm>
              <a:off x="610194"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7" name="Straight Connector 6"/>
            <p:cNvCxnSpPr/>
            <p:nvPr/>
          </p:nvCxnSpPr>
          <p:spPr bwMode="hidden">
            <a:xfrm>
              <a:off x="1829332"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bwMode="hidden">
            <a:xfrm>
              <a:off x="3048470"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bwMode="hidden">
            <a:xfrm>
              <a:off x="4267608"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bwMode="hidden">
            <a:xfrm>
              <a:off x="5486746"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bwMode="hidden">
            <a:xfrm>
              <a:off x="6705884"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bwMode="hidden">
            <a:xfrm>
              <a:off x="7925022"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bwMode="hidden">
            <a:xfrm>
              <a:off x="9144160"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bwMode="hidden">
            <a:xfrm>
              <a:off x="10363298"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hidden">
            <a:xfrm>
              <a:off x="11582436"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bwMode="hidden">
            <a:xfrm>
              <a:off x="2819" y="386485"/>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bwMode="hidden">
            <a:xfrm>
              <a:off x="2819" y="1611181"/>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bwMode="hidden">
            <a:xfrm>
              <a:off x="2819" y="2835877"/>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bwMode="hidden">
            <a:xfrm>
              <a:off x="2819" y="4060573"/>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bwMode="hidden">
            <a:xfrm>
              <a:off x="2819" y="5285269"/>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bwMode="hidden">
            <a:xfrm>
              <a:off x="2819" y="6509965"/>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nvGrpSpPr>
            <p:cNvPr id="23" name="Group 22"/>
            <p:cNvGrpSpPr/>
            <p:nvPr userDrawn="1"/>
          </p:nvGrpSpPr>
          <p:grpSpPr bwMode="hidden">
            <a:xfrm>
              <a:off x="-1" y="0"/>
              <a:ext cx="12192001" cy="6858000"/>
              <a:chOff x="-1" y="0"/>
              <a:chExt cx="12192001" cy="6858000"/>
            </a:xfrm>
          </p:grpSpPr>
          <p:cxnSp>
            <p:nvCxnSpPr>
              <p:cNvPr id="41" name="Straight Connector 40"/>
              <p:cNvCxnSpPr/>
              <p:nvPr/>
            </p:nvCxnSpPr>
            <p:spPr bwMode="hidden">
              <a:xfrm>
                <a:off x="225425"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bwMode="hidden">
              <a:xfrm>
                <a:off x="1449154"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bwMode="hidden">
              <a:xfrm>
                <a:off x="2665982"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p:nvCxnSpPr>
            <p:spPr bwMode="hidden">
              <a:xfrm>
                <a:off x="3885119"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bwMode="hidden">
              <a:xfrm>
                <a:off x="5106502"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nvGrpSpPr>
              <p:cNvPr id="46" name="Group 45"/>
              <p:cNvGrpSpPr/>
              <p:nvPr/>
            </p:nvGrpSpPr>
            <p:grpSpPr bwMode="hidden">
              <a:xfrm>
                <a:off x="6327885" y="0"/>
                <a:ext cx="5864115" cy="5898673"/>
                <a:chOff x="6327885" y="0"/>
                <a:chExt cx="5864115" cy="5898673"/>
              </a:xfrm>
            </p:grpSpPr>
            <p:cxnSp>
              <p:nvCxnSpPr>
                <p:cNvPr id="52" name="Straight Connector 51"/>
                <p:cNvCxnSpPr/>
                <p:nvPr/>
              </p:nvCxnSpPr>
              <p:spPr bwMode="hidden">
                <a:xfrm>
                  <a:off x="6327885" y="0"/>
                  <a:ext cx="5864115" cy="5898673"/>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p:nvCxnSpPr>
              <p:spPr bwMode="hidden">
                <a:xfrm>
                  <a:off x="7549268" y="0"/>
                  <a:ext cx="4642732" cy="467242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p:nvCxnSpPr>
              <p:spPr bwMode="hidden">
                <a:xfrm>
                  <a:off x="8772997" y="0"/>
                  <a:ext cx="3419003" cy="345674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5" name="Straight Connector 54"/>
                <p:cNvCxnSpPr/>
                <p:nvPr/>
              </p:nvCxnSpPr>
              <p:spPr bwMode="hidden">
                <a:xfrm>
                  <a:off x="9982200" y="0"/>
                  <a:ext cx="2209800" cy="222646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bwMode="hidden">
                <a:xfrm>
                  <a:off x="11199019" y="0"/>
                  <a:ext cx="992981" cy="1002506"/>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cxnSp>
            <p:nvCxnSpPr>
              <p:cNvPr id="47" name="Straight Connector 46"/>
              <p:cNvCxnSpPr/>
              <p:nvPr/>
            </p:nvCxnSpPr>
            <p:spPr bwMode="hidden">
              <a:xfrm flipH="1" flipV="1">
                <a:off x="-1" y="1012053"/>
                <a:ext cx="5828811" cy="584594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8" name="Straight Connector 47"/>
              <p:cNvCxnSpPr/>
              <p:nvPr/>
            </p:nvCxnSpPr>
            <p:spPr bwMode="hidden">
              <a:xfrm flipH="1" flipV="1">
                <a:off x="-1" y="2227340"/>
                <a:ext cx="4614781" cy="4630658"/>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9" name="Straight Connector 48"/>
              <p:cNvCxnSpPr/>
              <p:nvPr/>
            </p:nvCxnSpPr>
            <p:spPr bwMode="hidden">
              <a:xfrm flipH="1" flipV="1">
                <a:off x="-1" y="3432149"/>
                <a:ext cx="3398419" cy="342584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p:nvCxnSpPr>
            <p:spPr bwMode="hidden">
              <a:xfrm flipH="1" flipV="1">
                <a:off x="-1" y="4651431"/>
                <a:ext cx="2196496" cy="2206567"/>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bwMode="hidden">
              <a:xfrm flipH="1" flipV="1">
                <a:off x="-1" y="5864453"/>
                <a:ext cx="987003" cy="99354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grpSp>
          <p:nvGrpSpPr>
            <p:cNvPr id="24" name="Group 23"/>
            <p:cNvGrpSpPr/>
            <p:nvPr userDrawn="1"/>
          </p:nvGrpSpPr>
          <p:grpSpPr bwMode="hidden">
            <a:xfrm flipH="1">
              <a:off x="0" y="0"/>
              <a:ext cx="12192001" cy="6858000"/>
              <a:chOff x="-1" y="0"/>
              <a:chExt cx="12192001" cy="6858000"/>
            </a:xfrm>
          </p:grpSpPr>
          <p:cxnSp>
            <p:nvCxnSpPr>
              <p:cNvPr id="25" name="Straight Connector 24"/>
              <p:cNvCxnSpPr/>
              <p:nvPr/>
            </p:nvCxnSpPr>
            <p:spPr bwMode="hidden">
              <a:xfrm>
                <a:off x="225425"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6" name="Straight Connector 25"/>
              <p:cNvCxnSpPr/>
              <p:nvPr/>
            </p:nvCxnSpPr>
            <p:spPr bwMode="hidden">
              <a:xfrm>
                <a:off x="1449154"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p:nvCxnSpPr>
            <p:spPr bwMode="hidden">
              <a:xfrm>
                <a:off x="2665982"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bwMode="hidden">
              <a:xfrm>
                <a:off x="3885119"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bwMode="hidden">
              <a:xfrm>
                <a:off x="5150644"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nvGrpSpPr>
              <p:cNvPr id="30" name="Group 29"/>
              <p:cNvGrpSpPr/>
              <p:nvPr/>
            </p:nvGrpSpPr>
            <p:grpSpPr bwMode="hidden">
              <a:xfrm>
                <a:off x="6327885" y="0"/>
                <a:ext cx="5864115" cy="5898673"/>
                <a:chOff x="6327885" y="0"/>
                <a:chExt cx="5864115" cy="5898673"/>
              </a:xfrm>
            </p:grpSpPr>
            <p:cxnSp>
              <p:nvCxnSpPr>
                <p:cNvPr id="36" name="Straight Connector 35"/>
                <p:cNvCxnSpPr/>
                <p:nvPr/>
              </p:nvCxnSpPr>
              <p:spPr bwMode="hidden">
                <a:xfrm>
                  <a:off x="6327885" y="0"/>
                  <a:ext cx="5864115" cy="5898673"/>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bwMode="hidden">
                <a:xfrm>
                  <a:off x="7549268" y="0"/>
                  <a:ext cx="4642732" cy="467242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p:nvCxnSpPr>
              <p:spPr bwMode="hidden">
                <a:xfrm>
                  <a:off x="8772997" y="0"/>
                  <a:ext cx="3419003" cy="345674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p:nvCxnSpPr>
              <p:spPr bwMode="hidden">
                <a:xfrm>
                  <a:off x="9982200" y="0"/>
                  <a:ext cx="2209800" cy="222646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bwMode="hidden">
                <a:xfrm>
                  <a:off x="11199019" y="0"/>
                  <a:ext cx="992981" cy="1002506"/>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cxnSp>
            <p:nvCxnSpPr>
              <p:cNvPr id="31" name="Straight Connector 30"/>
              <p:cNvCxnSpPr/>
              <p:nvPr/>
            </p:nvCxnSpPr>
            <p:spPr bwMode="hidden">
              <a:xfrm flipH="1" flipV="1">
                <a:off x="-1" y="1012053"/>
                <a:ext cx="5828811" cy="584594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p:nvCxnSpPr>
            <p:spPr bwMode="hidden">
              <a:xfrm flipH="1" flipV="1">
                <a:off x="-1" y="2227340"/>
                <a:ext cx="4614781" cy="4630658"/>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bwMode="hidden">
              <a:xfrm flipH="1" flipV="1">
                <a:off x="-1" y="3432149"/>
                <a:ext cx="3398419" cy="342584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bwMode="hidden">
              <a:xfrm flipH="1" flipV="1">
                <a:off x="-1" y="4651431"/>
                <a:ext cx="2196496" cy="2206567"/>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bwMode="hidden">
              <a:xfrm flipH="1" flipV="1">
                <a:off x="-1" y="5864453"/>
                <a:ext cx="987003" cy="99354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grpSp>
      <p:sp>
        <p:nvSpPr>
          <p:cNvPr id="2" name="Title 1"/>
          <p:cNvSpPr>
            <a:spLocks noGrp="1"/>
          </p:cNvSpPr>
          <p:nvPr>
            <p:ph type="ctrTitle"/>
          </p:nvPr>
        </p:nvSpPr>
        <p:spPr>
          <a:xfrm>
            <a:off x="970384" y="1909346"/>
            <a:ext cx="7203233" cy="3383280"/>
          </a:xfrm>
        </p:spPr>
        <p:txBody>
          <a:bodyPr anchor="b">
            <a:normAutofit/>
          </a:bodyPr>
          <a:lstStyle>
            <a:lvl1pPr algn="l">
              <a:lnSpc>
                <a:spcPct val="76000"/>
              </a:lnSpc>
              <a:defRPr sz="6000" cap="none" baseline="0">
                <a:solidFill>
                  <a:schemeClr val="tx1"/>
                </a:solidFill>
              </a:defRPr>
            </a:lvl1pPr>
          </a:lstStyle>
          <a:p>
            <a:r>
              <a:rPr lang="en-US"/>
              <a:t>Click to edit Master title style</a:t>
            </a:r>
            <a:endParaRPr lang="en-US" dirty="0"/>
          </a:p>
        </p:txBody>
      </p:sp>
      <p:sp>
        <p:nvSpPr>
          <p:cNvPr id="3" name="Subtitle 2"/>
          <p:cNvSpPr>
            <a:spLocks noGrp="1"/>
          </p:cNvSpPr>
          <p:nvPr>
            <p:ph type="subTitle" idx="1"/>
          </p:nvPr>
        </p:nvSpPr>
        <p:spPr>
          <a:xfrm>
            <a:off x="970384" y="5432564"/>
            <a:ext cx="7203233" cy="457200"/>
          </a:xfrm>
        </p:spPr>
        <p:txBody>
          <a:bodyPr>
            <a:normAutofit/>
          </a:bodyPr>
          <a:lstStyle>
            <a:lvl1pPr marL="0" indent="0" algn="l">
              <a:spcBef>
                <a:spcPts val="0"/>
              </a:spcBef>
              <a:buNone/>
              <a:defRPr sz="1500" b="0">
                <a:solidFill>
                  <a:schemeClr val="accent1">
                    <a:lumMod val="75000"/>
                  </a:schemeClr>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cxnSp>
        <p:nvCxnSpPr>
          <p:cNvPr id="58" name="Straight Connector 57"/>
          <p:cNvCxnSpPr/>
          <p:nvPr/>
        </p:nvCxnSpPr>
        <p:spPr>
          <a:xfrm>
            <a:off x="971550" y="5294175"/>
            <a:ext cx="7200900" cy="0"/>
          </a:xfrm>
          <a:prstGeom prst="line">
            <a:avLst/>
          </a:prstGeom>
          <a:ln w="12700"/>
        </p:spPr>
        <p:style>
          <a:lnRef idx="1">
            <a:schemeClr val="accent1"/>
          </a:lnRef>
          <a:fillRef idx="0">
            <a:schemeClr val="accent1"/>
          </a:fillRef>
          <a:effectRef idx="0">
            <a:schemeClr val="accent1"/>
          </a:effectRef>
          <a:fontRef idx="minor">
            <a:schemeClr val="tx1"/>
          </a:fontRef>
        </p:style>
      </p:cxnSp>
      <p:pic>
        <p:nvPicPr>
          <p:cNvPr id="8" name="Picture 7">
            <a:extLst>
              <a:ext uri="{FF2B5EF4-FFF2-40B4-BE49-F238E27FC236}">
                <a16:creationId xmlns="" xmlns:a16="http://schemas.microsoft.com/office/drawing/2014/main" id="{55AC2F9F-5552-D6A4-316E-F848658A2F01}"/>
              </a:ext>
            </a:extLst>
          </p:cNvPr>
          <p:cNvPicPr>
            <a:picLocks noChangeAspect="1"/>
          </p:cNvPicPr>
          <p:nvPr userDrawn="1"/>
        </p:nvPicPr>
        <p:blipFill>
          <a:blip r:embed="rId2" cstate="print">
            <a:extLst>
              <a:ext uri="{28A0092B-C50C-407E-A947-70E740481C1C}">
                <a14:useLocalDpi xmlns="" xmlns:a14="http://schemas.microsoft.com/office/drawing/2010/main" val="0"/>
              </a:ext>
            </a:extLst>
          </a:blip>
          <a:stretch>
            <a:fillRect/>
          </a:stretch>
        </p:blipFill>
        <p:spPr>
          <a:xfrm>
            <a:off x="6995234" y="5882246"/>
            <a:ext cx="1979697" cy="830627"/>
          </a:xfrm>
          <a:prstGeom prst="rect">
            <a:avLst/>
          </a:prstGeom>
        </p:spPr>
      </p:pic>
    </p:spTree>
    <p:extLst>
      <p:ext uri="{BB962C8B-B14F-4D97-AF65-F5344CB8AC3E}">
        <p14:creationId xmlns="" xmlns:p14="http://schemas.microsoft.com/office/powerpoint/2010/main" val="2446956696"/>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p:cNvSpPr>
            <a:spLocks noGrp="1"/>
          </p:cNvSpPr>
          <p:nvPr>
            <p:ph type="ftr" sz="quarter" idx="11"/>
          </p:nvPr>
        </p:nvSpPr>
        <p:spPr/>
        <p:txBody>
          <a:bodyPr/>
          <a:lstStyle/>
          <a:p>
            <a:endParaRPr lang="en-MY" altLang="en-US"/>
          </a:p>
        </p:txBody>
      </p:sp>
      <p:sp>
        <p:nvSpPr>
          <p:cNvPr id="4" name="Date Placeholder 3"/>
          <p:cNvSpPr>
            <a:spLocks noGrp="1"/>
          </p:cNvSpPr>
          <p:nvPr>
            <p:ph type="dt" sz="half" idx="10"/>
          </p:nvPr>
        </p:nvSpPr>
        <p:spPr/>
        <p:txBody>
          <a:bodyPr/>
          <a:lstStyle/>
          <a:p>
            <a:endParaRPr lang="en-MY" altLang="en-US"/>
          </a:p>
        </p:txBody>
      </p:sp>
      <p:sp>
        <p:nvSpPr>
          <p:cNvPr id="6" name="Slide Number Placeholder 5"/>
          <p:cNvSpPr>
            <a:spLocks noGrp="1"/>
          </p:cNvSpPr>
          <p:nvPr>
            <p:ph type="sldNum" sz="quarter" idx="12"/>
          </p:nvPr>
        </p:nvSpPr>
        <p:spPr/>
        <p:txBody>
          <a:bodyPr/>
          <a:lstStyle/>
          <a:p>
            <a:fld id="{5FD03B09-2FAE-4F4A-B1F2-475D2AECBCD7}" type="slidenum">
              <a:rPr lang="en-MY" altLang="en-US" smtClean="0"/>
              <a:pPr/>
              <a:t>‹#›</a:t>
            </a:fld>
            <a:endParaRPr lang="en-MY" altLang="en-US"/>
          </a:p>
        </p:txBody>
      </p:sp>
      <p:pic>
        <p:nvPicPr>
          <p:cNvPr id="9" name="Picture 8">
            <a:extLst>
              <a:ext uri="{FF2B5EF4-FFF2-40B4-BE49-F238E27FC236}">
                <a16:creationId xmlns="" xmlns:a16="http://schemas.microsoft.com/office/drawing/2014/main" id="{2F1A32B4-50B6-6509-F764-B7E8A95B95A6}"/>
              </a:ext>
            </a:extLst>
          </p:cNvPr>
          <p:cNvPicPr>
            <a:picLocks noChangeAspect="1"/>
          </p:cNvPicPr>
          <p:nvPr userDrawn="1"/>
        </p:nvPicPr>
        <p:blipFill>
          <a:blip r:embed="rId2" cstate="print">
            <a:extLst>
              <a:ext uri="{28A0092B-C50C-407E-A947-70E740481C1C}">
                <a14:useLocalDpi xmlns="" xmlns:a14="http://schemas.microsoft.com/office/drawing/2010/main" val="0"/>
              </a:ext>
            </a:extLst>
          </a:blip>
          <a:stretch>
            <a:fillRect/>
          </a:stretch>
        </p:blipFill>
        <p:spPr>
          <a:xfrm>
            <a:off x="7960024" y="6289679"/>
            <a:ext cx="1044849" cy="438390"/>
          </a:xfrm>
          <a:prstGeom prst="rect">
            <a:avLst/>
          </a:prstGeom>
        </p:spPr>
      </p:pic>
    </p:spTree>
    <p:extLst>
      <p:ext uri="{BB962C8B-B14F-4D97-AF65-F5344CB8AC3E}">
        <p14:creationId xmlns="" xmlns:p14="http://schemas.microsoft.com/office/powerpoint/2010/main" val="3514924689"/>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gradFill flip="none" rotWithShape="1">
          <a:gsLst>
            <a:gs pos="0">
              <a:schemeClr val="accent1"/>
            </a:gs>
            <a:gs pos="97000">
              <a:schemeClr val="accent1">
                <a:lumMod val="80000"/>
              </a:schemeClr>
            </a:gs>
          </a:gsLst>
          <a:path path="circle">
            <a:fillToRect l="50000" t="50000" r="50000" b="50000"/>
          </a:path>
          <a:tileRect/>
        </a:gradFill>
        <a:effectLst/>
      </p:bgPr>
    </p:bg>
    <p:spTree>
      <p:nvGrpSpPr>
        <p:cNvPr id="1" name=""/>
        <p:cNvGrpSpPr/>
        <p:nvPr/>
      </p:nvGrpSpPr>
      <p:grpSpPr>
        <a:xfrm>
          <a:off x="0" y="0"/>
          <a:ext cx="0" cy="0"/>
          <a:chOff x="0" y="0"/>
          <a:chExt cx="0" cy="0"/>
        </a:xfrm>
      </p:grpSpPr>
      <p:grpSp>
        <p:nvGrpSpPr>
          <p:cNvPr id="7" name="Group 6"/>
          <p:cNvGrpSpPr/>
          <p:nvPr/>
        </p:nvGrpSpPr>
        <p:grpSpPr bwMode="hidden">
          <a:xfrm>
            <a:off x="-1" y="0"/>
            <a:ext cx="9144002" cy="6858000"/>
            <a:chOff x="-1" y="0"/>
            <a:chExt cx="12192002" cy="6858000"/>
          </a:xfrm>
        </p:grpSpPr>
        <p:cxnSp>
          <p:nvCxnSpPr>
            <p:cNvPr id="8" name="Straight Connector 7"/>
            <p:cNvCxnSpPr/>
            <p:nvPr/>
          </p:nvCxnSpPr>
          <p:spPr bwMode="hidden">
            <a:xfrm>
              <a:off x="61019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bwMode="hidden">
            <a:xfrm>
              <a:off x="182933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bwMode="hidden">
            <a:xfrm>
              <a:off x="304847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bwMode="hidden">
            <a:xfrm>
              <a:off x="426760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bwMode="hidden">
            <a:xfrm>
              <a:off x="548674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bwMode="hidden">
            <a:xfrm>
              <a:off x="670588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bwMode="hidden">
            <a:xfrm>
              <a:off x="792502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bwMode="hidden">
            <a:xfrm>
              <a:off x="914416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hidden">
            <a:xfrm>
              <a:off x="1036329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bwMode="hidden">
            <a:xfrm>
              <a:off x="1158243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bwMode="hidden">
            <a:xfrm>
              <a:off x="2819" y="38648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bwMode="hidden">
            <a:xfrm>
              <a:off x="2819" y="1611181"/>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bwMode="hidden">
            <a:xfrm>
              <a:off x="2819" y="2835877"/>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bwMode="hidden">
            <a:xfrm>
              <a:off x="2819" y="4060573"/>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bwMode="hidden">
            <a:xfrm>
              <a:off x="2819" y="5285269"/>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bwMode="hidden">
            <a:xfrm>
              <a:off x="2819" y="650996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24" name="Group 23"/>
            <p:cNvGrpSpPr/>
            <p:nvPr userDrawn="1"/>
          </p:nvGrpSpPr>
          <p:grpSpPr bwMode="hidden">
            <a:xfrm>
              <a:off x="-1" y="0"/>
              <a:ext cx="12192001" cy="6858000"/>
              <a:chOff x="-1" y="0"/>
              <a:chExt cx="12192001" cy="6858000"/>
            </a:xfrm>
          </p:grpSpPr>
          <p:cxnSp>
            <p:nvCxnSpPr>
              <p:cNvPr id="42" name="Straight Connector 41"/>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p:nvCxnSpPr>
            <p:spPr bwMode="hidden">
              <a:xfrm>
                <a:off x="510650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47" name="Group 46"/>
              <p:cNvGrpSpPr/>
              <p:nvPr/>
            </p:nvGrpSpPr>
            <p:grpSpPr bwMode="hidden">
              <a:xfrm>
                <a:off x="6327885" y="0"/>
                <a:ext cx="5864115" cy="5898673"/>
                <a:chOff x="6327885" y="0"/>
                <a:chExt cx="5864115" cy="5898673"/>
              </a:xfrm>
            </p:grpSpPr>
            <p:cxnSp>
              <p:nvCxnSpPr>
                <p:cNvPr id="53" name="Straight Connector 52"/>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5" name="Straight Connector 54"/>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7" name="Straight Connector 56"/>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48" name="Straight Connector 47"/>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9" name="Straight Connector 48"/>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nvGrpSpPr>
            <p:cNvPr id="25" name="Group 24"/>
            <p:cNvGrpSpPr/>
            <p:nvPr userDrawn="1"/>
          </p:nvGrpSpPr>
          <p:grpSpPr bwMode="hidden">
            <a:xfrm flipH="1">
              <a:off x="0" y="0"/>
              <a:ext cx="12192001" cy="6858000"/>
              <a:chOff x="-1" y="0"/>
              <a:chExt cx="12192001" cy="6858000"/>
            </a:xfrm>
          </p:grpSpPr>
          <p:cxnSp>
            <p:nvCxnSpPr>
              <p:cNvPr id="26" name="Straight Connector 25"/>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bwMode="hidden">
              <a:xfrm>
                <a:off x="515064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31" name="Group 30"/>
              <p:cNvGrpSpPr/>
              <p:nvPr/>
            </p:nvGrpSpPr>
            <p:grpSpPr bwMode="hidden">
              <a:xfrm>
                <a:off x="6327885" y="0"/>
                <a:ext cx="5864115" cy="5898673"/>
                <a:chOff x="6327885" y="0"/>
                <a:chExt cx="5864115" cy="5898673"/>
              </a:xfrm>
            </p:grpSpPr>
            <p:cxnSp>
              <p:nvCxnSpPr>
                <p:cNvPr id="37" name="Straight Connector 36"/>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32" name="Straight Connector 31"/>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sp>
        <p:nvSpPr>
          <p:cNvPr id="2" name="Title 1"/>
          <p:cNvSpPr>
            <a:spLocks noGrp="1"/>
          </p:cNvSpPr>
          <p:nvPr>
            <p:ph type="title"/>
          </p:nvPr>
        </p:nvSpPr>
        <p:spPr>
          <a:xfrm>
            <a:off x="971550" y="2541573"/>
            <a:ext cx="7200900" cy="2743200"/>
          </a:xfrm>
        </p:spPr>
        <p:txBody>
          <a:bodyPr anchor="b">
            <a:normAutofit/>
          </a:bodyPr>
          <a:lstStyle>
            <a:lvl1pPr>
              <a:lnSpc>
                <a:spcPct val="85000"/>
              </a:lnSpc>
              <a:defRPr sz="4500" cap="none" baseline="0">
                <a:solidFill>
                  <a:schemeClr val="tx1"/>
                </a:solidFill>
              </a:defRPr>
            </a:lvl1pPr>
          </a:lstStyle>
          <a:p>
            <a:r>
              <a:rPr lang="en-US"/>
              <a:t>Click to edit Master title style</a:t>
            </a:r>
            <a:endParaRPr lang="en-US" dirty="0"/>
          </a:p>
        </p:txBody>
      </p:sp>
      <p:sp>
        <p:nvSpPr>
          <p:cNvPr id="3" name="Text Placeholder 2"/>
          <p:cNvSpPr>
            <a:spLocks noGrp="1"/>
          </p:cNvSpPr>
          <p:nvPr>
            <p:ph type="body" idx="1"/>
          </p:nvPr>
        </p:nvSpPr>
        <p:spPr>
          <a:xfrm>
            <a:off x="971550" y="5431536"/>
            <a:ext cx="7200900" cy="457200"/>
          </a:xfrm>
        </p:spPr>
        <p:txBody>
          <a:bodyPr>
            <a:normAutofit/>
          </a:bodyPr>
          <a:lstStyle>
            <a:lvl1pPr marL="0" indent="0">
              <a:spcBef>
                <a:spcPts val="0"/>
              </a:spcBef>
              <a:buNone/>
              <a:defRPr sz="1500" b="0">
                <a:solidFill>
                  <a:schemeClr val="tx1"/>
                </a:solidFill>
              </a:defRPr>
            </a:lvl1pPr>
            <a:lvl2pPr marL="342900" indent="0">
              <a:buNone/>
              <a:defRPr sz="1500"/>
            </a:lvl2pPr>
            <a:lvl3pPr marL="685800" indent="0">
              <a:buNone/>
              <a:defRPr sz="1350"/>
            </a:lvl3pPr>
            <a:lvl4pPr marL="1028700" indent="0">
              <a:buNone/>
              <a:defRPr sz="1200"/>
            </a:lvl4pPr>
            <a:lvl5pPr marL="1371600" indent="0">
              <a:buNone/>
              <a:defRPr sz="1200"/>
            </a:lvl5pPr>
            <a:lvl6pPr marL="1714500" indent="0">
              <a:buNone/>
              <a:defRPr sz="1200"/>
            </a:lvl6pPr>
            <a:lvl7pPr marL="2057400" indent="0">
              <a:buNone/>
              <a:defRPr sz="1200"/>
            </a:lvl7pPr>
            <a:lvl8pPr marL="2400300" indent="0">
              <a:buNone/>
              <a:defRPr sz="1200"/>
            </a:lvl8pPr>
            <a:lvl9pPr marL="2743200" indent="0">
              <a:buNone/>
              <a:defRPr sz="1200"/>
            </a:lvl9pPr>
          </a:lstStyle>
          <a:p>
            <a:pPr lvl="0"/>
            <a:r>
              <a:rPr lang="en-US"/>
              <a:t>Click to edit Master text styles</a:t>
            </a:r>
          </a:p>
        </p:txBody>
      </p:sp>
      <p:cxnSp>
        <p:nvCxnSpPr>
          <p:cNvPr id="58" name="Straight Connector 57"/>
          <p:cNvCxnSpPr/>
          <p:nvPr/>
        </p:nvCxnSpPr>
        <p:spPr>
          <a:xfrm>
            <a:off x="971550" y="5294175"/>
            <a:ext cx="72009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 xmlns:p14="http://schemas.microsoft.com/office/powerpoint/2010/main" val="1142976913"/>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971550" y="1981200"/>
            <a:ext cx="3429000" cy="3810001"/>
          </a:xfrm>
        </p:spPr>
        <p:txBody>
          <a:bodyPr>
            <a:normAutofit/>
          </a:bodyPr>
          <a:lstStyle>
            <a:lvl1pPr>
              <a:defRPr sz="1500"/>
            </a:lvl1pPr>
            <a:lvl2pPr>
              <a:defRPr sz="1350"/>
            </a:lvl2pPr>
            <a:lvl3pPr>
              <a:defRPr sz="1200"/>
            </a:lvl3pPr>
            <a:lvl4pPr>
              <a:defRPr sz="1050"/>
            </a:lvl4pPr>
            <a:lvl5pPr>
              <a:defRPr sz="10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743450" y="1981200"/>
            <a:ext cx="3429000" cy="3810001"/>
          </a:xfrm>
        </p:spPr>
        <p:txBody>
          <a:bodyPr>
            <a:normAutofit/>
          </a:bodyPr>
          <a:lstStyle>
            <a:lvl1pPr>
              <a:defRPr sz="1500"/>
            </a:lvl1pPr>
            <a:lvl2pPr>
              <a:defRPr sz="1350"/>
            </a:lvl2pPr>
            <a:lvl3pPr>
              <a:defRPr sz="1200"/>
            </a:lvl3pPr>
            <a:lvl4pPr>
              <a:defRPr sz="1050"/>
            </a:lvl4pPr>
            <a:lvl5pPr>
              <a:defRPr sz="10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11"/>
          </p:nvPr>
        </p:nvSpPr>
        <p:spPr/>
        <p:txBody>
          <a:bodyPr/>
          <a:lstStyle/>
          <a:p>
            <a:endParaRPr lang="en-MY" altLang="en-US"/>
          </a:p>
        </p:txBody>
      </p:sp>
      <p:sp>
        <p:nvSpPr>
          <p:cNvPr id="5" name="Date Placeholder 4"/>
          <p:cNvSpPr>
            <a:spLocks noGrp="1"/>
          </p:cNvSpPr>
          <p:nvPr>
            <p:ph type="dt" sz="half" idx="10"/>
          </p:nvPr>
        </p:nvSpPr>
        <p:spPr/>
        <p:txBody>
          <a:bodyPr/>
          <a:lstStyle/>
          <a:p>
            <a:endParaRPr lang="en-MY" altLang="en-US"/>
          </a:p>
        </p:txBody>
      </p:sp>
      <p:sp>
        <p:nvSpPr>
          <p:cNvPr id="7" name="Slide Number Placeholder 6"/>
          <p:cNvSpPr>
            <a:spLocks noGrp="1"/>
          </p:cNvSpPr>
          <p:nvPr>
            <p:ph type="sldNum" sz="quarter" idx="12"/>
          </p:nvPr>
        </p:nvSpPr>
        <p:spPr/>
        <p:txBody>
          <a:bodyPr/>
          <a:lstStyle/>
          <a:p>
            <a:fld id="{DD5B1549-B84C-458D-82BF-96A8EED31540}" type="slidenum">
              <a:rPr lang="en-MY" altLang="en-US" smtClean="0"/>
              <a:pPr/>
              <a:t>‹#›</a:t>
            </a:fld>
            <a:endParaRPr lang="en-MY" altLang="en-US"/>
          </a:p>
        </p:txBody>
      </p:sp>
    </p:spTree>
    <p:extLst>
      <p:ext uri="{BB962C8B-B14F-4D97-AF65-F5344CB8AC3E}">
        <p14:creationId xmlns="" xmlns:p14="http://schemas.microsoft.com/office/powerpoint/2010/main" val="490447122"/>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Text Placeholder 2"/>
          <p:cNvSpPr>
            <a:spLocks noGrp="1"/>
          </p:cNvSpPr>
          <p:nvPr>
            <p:ph type="body" idx="1"/>
          </p:nvPr>
        </p:nvSpPr>
        <p:spPr>
          <a:xfrm>
            <a:off x="971550" y="1818322"/>
            <a:ext cx="3429000" cy="641350"/>
          </a:xfrm>
        </p:spPr>
        <p:txBody>
          <a:bodyPr anchor="ctr">
            <a:normAutofit/>
          </a:bodyPr>
          <a:lstStyle>
            <a:lvl1pPr marL="0" indent="0">
              <a:spcBef>
                <a:spcPts val="0"/>
              </a:spcBef>
              <a:buNone/>
              <a:defRPr sz="1500" b="0">
                <a:solidFill>
                  <a:schemeClr val="accent1"/>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971550" y="2503714"/>
            <a:ext cx="3429000" cy="3287487"/>
          </a:xfrm>
        </p:spPr>
        <p:txBody>
          <a:bodyPr>
            <a:normAutofit/>
          </a:bodyPr>
          <a:lstStyle>
            <a:lvl1pPr>
              <a:defRPr sz="1500"/>
            </a:lvl1pPr>
            <a:lvl2pPr>
              <a:defRPr sz="1350"/>
            </a:lvl2pPr>
            <a:lvl3pPr>
              <a:defRPr sz="1200"/>
            </a:lvl3pPr>
            <a:lvl4pPr>
              <a:defRPr sz="1050"/>
            </a:lvl4pPr>
            <a:lvl5pPr>
              <a:defRPr sz="105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743450" y="1818322"/>
            <a:ext cx="3429000" cy="641350"/>
          </a:xfrm>
        </p:spPr>
        <p:txBody>
          <a:bodyPr anchor="ctr">
            <a:normAutofit/>
          </a:bodyPr>
          <a:lstStyle>
            <a:lvl1pPr marL="0" indent="0">
              <a:spcBef>
                <a:spcPts val="0"/>
              </a:spcBef>
              <a:buNone/>
              <a:defRPr sz="1500" b="0">
                <a:solidFill>
                  <a:schemeClr val="accent1"/>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743450" y="2503714"/>
            <a:ext cx="3429000" cy="3287487"/>
          </a:xfrm>
        </p:spPr>
        <p:txBody>
          <a:bodyPr>
            <a:normAutofit/>
          </a:bodyPr>
          <a:lstStyle>
            <a:lvl1pPr>
              <a:defRPr sz="1500"/>
            </a:lvl1pPr>
            <a:lvl2pPr>
              <a:defRPr sz="1350"/>
            </a:lvl2pPr>
            <a:lvl3pPr>
              <a:defRPr sz="1200"/>
            </a:lvl3pPr>
            <a:lvl4pPr>
              <a:defRPr sz="1050"/>
            </a:lvl4pPr>
            <a:lvl5pPr>
              <a:defRPr sz="105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Footer Placeholder 7"/>
          <p:cNvSpPr>
            <a:spLocks noGrp="1"/>
          </p:cNvSpPr>
          <p:nvPr>
            <p:ph type="ftr" sz="quarter" idx="11"/>
          </p:nvPr>
        </p:nvSpPr>
        <p:spPr/>
        <p:txBody>
          <a:bodyPr/>
          <a:lstStyle/>
          <a:p>
            <a:endParaRPr lang="en-MY" altLang="en-US"/>
          </a:p>
        </p:txBody>
      </p:sp>
      <p:sp>
        <p:nvSpPr>
          <p:cNvPr id="7" name="Date Placeholder 6"/>
          <p:cNvSpPr>
            <a:spLocks noGrp="1"/>
          </p:cNvSpPr>
          <p:nvPr>
            <p:ph type="dt" sz="half" idx="10"/>
          </p:nvPr>
        </p:nvSpPr>
        <p:spPr/>
        <p:txBody>
          <a:bodyPr/>
          <a:lstStyle/>
          <a:p>
            <a:endParaRPr lang="en-MY" altLang="en-US"/>
          </a:p>
        </p:txBody>
      </p:sp>
      <p:sp>
        <p:nvSpPr>
          <p:cNvPr id="9" name="Slide Number Placeholder 8"/>
          <p:cNvSpPr>
            <a:spLocks noGrp="1"/>
          </p:cNvSpPr>
          <p:nvPr>
            <p:ph type="sldNum" sz="quarter" idx="12"/>
          </p:nvPr>
        </p:nvSpPr>
        <p:spPr/>
        <p:txBody>
          <a:bodyPr/>
          <a:lstStyle/>
          <a:p>
            <a:fld id="{6304C2B2-5332-4584-96F8-BD5E34E84840}" type="slidenum">
              <a:rPr lang="en-MY" altLang="en-US" smtClean="0"/>
              <a:pPr/>
              <a:t>‹#›</a:t>
            </a:fld>
            <a:endParaRPr lang="en-MY" altLang="en-US"/>
          </a:p>
        </p:txBody>
      </p:sp>
    </p:spTree>
    <p:extLst>
      <p:ext uri="{BB962C8B-B14F-4D97-AF65-F5344CB8AC3E}">
        <p14:creationId xmlns="" xmlns:p14="http://schemas.microsoft.com/office/powerpoint/2010/main" val="3112177897"/>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4" name="Footer Placeholder 3"/>
          <p:cNvSpPr>
            <a:spLocks noGrp="1"/>
          </p:cNvSpPr>
          <p:nvPr>
            <p:ph type="ftr" sz="quarter" idx="11"/>
          </p:nvPr>
        </p:nvSpPr>
        <p:spPr/>
        <p:txBody>
          <a:bodyPr/>
          <a:lstStyle/>
          <a:p>
            <a:endParaRPr lang="en-MY" altLang="en-US"/>
          </a:p>
        </p:txBody>
      </p:sp>
      <p:sp>
        <p:nvSpPr>
          <p:cNvPr id="3" name="Date Placeholder 2"/>
          <p:cNvSpPr>
            <a:spLocks noGrp="1"/>
          </p:cNvSpPr>
          <p:nvPr>
            <p:ph type="dt" sz="half" idx="10"/>
          </p:nvPr>
        </p:nvSpPr>
        <p:spPr/>
        <p:txBody>
          <a:bodyPr/>
          <a:lstStyle/>
          <a:p>
            <a:endParaRPr lang="en-MY" altLang="en-US"/>
          </a:p>
        </p:txBody>
      </p:sp>
      <p:sp>
        <p:nvSpPr>
          <p:cNvPr id="5" name="Slide Number Placeholder 4"/>
          <p:cNvSpPr>
            <a:spLocks noGrp="1"/>
          </p:cNvSpPr>
          <p:nvPr>
            <p:ph type="sldNum" sz="quarter" idx="12"/>
          </p:nvPr>
        </p:nvSpPr>
        <p:spPr/>
        <p:txBody>
          <a:bodyPr/>
          <a:lstStyle/>
          <a:p>
            <a:fld id="{80F651BF-149D-47E5-90AA-949720DAA3E3}" type="slidenum">
              <a:rPr lang="en-MY" altLang="en-US" smtClean="0"/>
              <a:pPr/>
              <a:t>‹#›</a:t>
            </a:fld>
            <a:endParaRPr lang="en-MY" altLang="en-US"/>
          </a:p>
        </p:txBody>
      </p:sp>
    </p:spTree>
    <p:extLst>
      <p:ext uri="{BB962C8B-B14F-4D97-AF65-F5344CB8AC3E}">
        <p14:creationId xmlns="" xmlns:p14="http://schemas.microsoft.com/office/powerpoint/2010/main" val="3954574445"/>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grpSp>
        <p:nvGrpSpPr>
          <p:cNvPr id="161" name="Group 160"/>
          <p:cNvGrpSpPr/>
          <p:nvPr/>
        </p:nvGrpSpPr>
        <p:grpSpPr bwMode="hidden">
          <a:xfrm>
            <a:off x="-1" y="0"/>
            <a:ext cx="9144002" cy="6858000"/>
            <a:chOff x="-1" y="0"/>
            <a:chExt cx="12192002" cy="6858000"/>
          </a:xfrm>
        </p:grpSpPr>
        <p:cxnSp>
          <p:nvCxnSpPr>
            <p:cNvPr id="162" name="Straight Connector 161"/>
            <p:cNvCxnSpPr/>
            <p:nvPr/>
          </p:nvCxnSpPr>
          <p:spPr bwMode="hidden">
            <a:xfrm>
              <a:off x="610194"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3" name="Straight Connector 162"/>
            <p:cNvCxnSpPr/>
            <p:nvPr/>
          </p:nvCxnSpPr>
          <p:spPr bwMode="hidden">
            <a:xfrm>
              <a:off x="1829332"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4" name="Straight Connector 163"/>
            <p:cNvCxnSpPr/>
            <p:nvPr/>
          </p:nvCxnSpPr>
          <p:spPr bwMode="hidden">
            <a:xfrm>
              <a:off x="3048470"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5" name="Straight Connector 164"/>
            <p:cNvCxnSpPr/>
            <p:nvPr/>
          </p:nvCxnSpPr>
          <p:spPr bwMode="hidden">
            <a:xfrm>
              <a:off x="4267608"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6" name="Straight Connector 165"/>
            <p:cNvCxnSpPr/>
            <p:nvPr/>
          </p:nvCxnSpPr>
          <p:spPr bwMode="hidden">
            <a:xfrm>
              <a:off x="5486746"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7" name="Straight Connector 166"/>
            <p:cNvCxnSpPr/>
            <p:nvPr/>
          </p:nvCxnSpPr>
          <p:spPr bwMode="hidden">
            <a:xfrm>
              <a:off x="6705884"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8" name="Straight Connector 167"/>
            <p:cNvCxnSpPr/>
            <p:nvPr/>
          </p:nvCxnSpPr>
          <p:spPr bwMode="hidden">
            <a:xfrm>
              <a:off x="7925022"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9" name="Straight Connector 168"/>
            <p:cNvCxnSpPr/>
            <p:nvPr/>
          </p:nvCxnSpPr>
          <p:spPr bwMode="hidden">
            <a:xfrm>
              <a:off x="9144160"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0" name="Straight Connector 169"/>
            <p:cNvCxnSpPr/>
            <p:nvPr/>
          </p:nvCxnSpPr>
          <p:spPr bwMode="hidden">
            <a:xfrm>
              <a:off x="10363298"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1" name="Straight Connector 170"/>
            <p:cNvCxnSpPr/>
            <p:nvPr/>
          </p:nvCxnSpPr>
          <p:spPr bwMode="hidden">
            <a:xfrm>
              <a:off x="11582436"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2" name="Straight Connector 171"/>
            <p:cNvCxnSpPr/>
            <p:nvPr/>
          </p:nvCxnSpPr>
          <p:spPr bwMode="hidden">
            <a:xfrm>
              <a:off x="2819" y="386485"/>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3" name="Straight Connector 172"/>
            <p:cNvCxnSpPr/>
            <p:nvPr/>
          </p:nvCxnSpPr>
          <p:spPr bwMode="hidden">
            <a:xfrm>
              <a:off x="2819" y="1611181"/>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4" name="Straight Connector 173"/>
            <p:cNvCxnSpPr/>
            <p:nvPr/>
          </p:nvCxnSpPr>
          <p:spPr bwMode="hidden">
            <a:xfrm>
              <a:off x="2819" y="2835877"/>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5" name="Straight Connector 174"/>
            <p:cNvCxnSpPr/>
            <p:nvPr/>
          </p:nvCxnSpPr>
          <p:spPr bwMode="hidden">
            <a:xfrm>
              <a:off x="2819" y="4060573"/>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6" name="Straight Connector 175"/>
            <p:cNvCxnSpPr/>
            <p:nvPr/>
          </p:nvCxnSpPr>
          <p:spPr bwMode="hidden">
            <a:xfrm>
              <a:off x="2819" y="5285269"/>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7" name="Straight Connector 176"/>
            <p:cNvCxnSpPr/>
            <p:nvPr/>
          </p:nvCxnSpPr>
          <p:spPr bwMode="hidden">
            <a:xfrm>
              <a:off x="2819" y="6509965"/>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nvGrpSpPr>
            <p:cNvPr id="178" name="Group 177"/>
            <p:cNvGrpSpPr/>
            <p:nvPr userDrawn="1"/>
          </p:nvGrpSpPr>
          <p:grpSpPr bwMode="hidden">
            <a:xfrm>
              <a:off x="-1" y="0"/>
              <a:ext cx="12192001" cy="6858000"/>
              <a:chOff x="-1" y="0"/>
              <a:chExt cx="12192001" cy="6858000"/>
            </a:xfrm>
          </p:grpSpPr>
          <p:cxnSp>
            <p:nvCxnSpPr>
              <p:cNvPr id="196" name="Straight Connector 195"/>
              <p:cNvCxnSpPr/>
              <p:nvPr/>
            </p:nvCxnSpPr>
            <p:spPr bwMode="hidden">
              <a:xfrm>
                <a:off x="225425"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7" name="Straight Connector 196"/>
              <p:cNvCxnSpPr/>
              <p:nvPr/>
            </p:nvCxnSpPr>
            <p:spPr bwMode="hidden">
              <a:xfrm>
                <a:off x="1449154"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8" name="Straight Connector 197"/>
              <p:cNvCxnSpPr/>
              <p:nvPr/>
            </p:nvCxnSpPr>
            <p:spPr bwMode="hidden">
              <a:xfrm>
                <a:off x="2665982"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9" name="Straight Connector 198"/>
              <p:cNvCxnSpPr/>
              <p:nvPr/>
            </p:nvCxnSpPr>
            <p:spPr bwMode="hidden">
              <a:xfrm>
                <a:off x="3885119"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0" name="Straight Connector 199"/>
              <p:cNvCxnSpPr/>
              <p:nvPr/>
            </p:nvCxnSpPr>
            <p:spPr bwMode="hidden">
              <a:xfrm>
                <a:off x="5106502"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nvGrpSpPr>
              <p:cNvPr id="201" name="Group 200"/>
              <p:cNvGrpSpPr/>
              <p:nvPr/>
            </p:nvGrpSpPr>
            <p:grpSpPr bwMode="hidden">
              <a:xfrm>
                <a:off x="6327885" y="0"/>
                <a:ext cx="5864115" cy="5898673"/>
                <a:chOff x="6327885" y="0"/>
                <a:chExt cx="5864115" cy="5898673"/>
              </a:xfrm>
            </p:grpSpPr>
            <p:cxnSp>
              <p:nvCxnSpPr>
                <p:cNvPr id="207" name="Straight Connector 206"/>
                <p:cNvCxnSpPr/>
                <p:nvPr/>
              </p:nvCxnSpPr>
              <p:spPr bwMode="hidden">
                <a:xfrm>
                  <a:off x="6327885" y="0"/>
                  <a:ext cx="5864115" cy="5898673"/>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8" name="Straight Connector 207"/>
                <p:cNvCxnSpPr/>
                <p:nvPr/>
              </p:nvCxnSpPr>
              <p:spPr bwMode="hidden">
                <a:xfrm>
                  <a:off x="7549268" y="0"/>
                  <a:ext cx="4642732" cy="467242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9" name="Straight Connector 208"/>
                <p:cNvCxnSpPr/>
                <p:nvPr/>
              </p:nvCxnSpPr>
              <p:spPr bwMode="hidden">
                <a:xfrm>
                  <a:off x="8772997" y="0"/>
                  <a:ext cx="3419003" cy="345674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10" name="Straight Connector 209"/>
                <p:cNvCxnSpPr/>
                <p:nvPr/>
              </p:nvCxnSpPr>
              <p:spPr bwMode="hidden">
                <a:xfrm>
                  <a:off x="9982200" y="0"/>
                  <a:ext cx="2209800" cy="222646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11" name="Straight Connector 210"/>
                <p:cNvCxnSpPr/>
                <p:nvPr/>
              </p:nvCxnSpPr>
              <p:spPr bwMode="hidden">
                <a:xfrm>
                  <a:off x="11199019" y="0"/>
                  <a:ext cx="992981" cy="1002506"/>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cxnSp>
            <p:nvCxnSpPr>
              <p:cNvPr id="202" name="Straight Connector 201"/>
              <p:cNvCxnSpPr/>
              <p:nvPr/>
            </p:nvCxnSpPr>
            <p:spPr bwMode="hidden">
              <a:xfrm flipH="1" flipV="1">
                <a:off x="-1" y="1012053"/>
                <a:ext cx="5828811" cy="584594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3" name="Straight Connector 202"/>
              <p:cNvCxnSpPr/>
              <p:nvPr/>
            </p:nvCxnSpPr>
            <p:spPr bwMode="hidden">
              <a:xfrm flipH="1" flipV="1">
                <a:off x="-1" y="2227340"/>
                <a:ext cx="4614781" cy="4630658"/>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4" name="Straight Connector 203"/>
              <p:cNvCxnSpPr/>
              <p:nvPr/>
            </p:nvCxnSpPr>
            <p:spPr bwMode="hidden">
              <a:xfrm flipH="1" flipV="1">
                <a:off x="-1" y="3432149"/>
                <a:ext cx="3398419" cy="342584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5" name="Straight Connector 204"/>
              <p:cNvCxnSpPr/>
              <p:nvPr/>
            </p:nvCxnSpPr>
            <p:spPr bwMode="hidden">
              <a:xfrm flipH="1" flipV="1">
                <a:off x="-1" y="4651431"/>
                <a:ext cx="2196496" cy="2206567"/>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6" name="Straight Connector 205"/>
              <p:cNvCxnSpPr/>
              <p:nvPr/>
            </p:nvCxnSpPr>
            <p:spPr bwMode="hidden">
              <a:xfrm flipH="1" flipV="1">
                <a:off x="-1" y="5864453"/>
                <a:ext cx="987003" cy="99354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grpSp>
          <p:nvGrpSpPr>
            <p:cNvPr id="179" name="Group 178"/>
            <p:cNvGrpSpPr/>
            <p:nvPr userDrawn="1"/>
          </p:nvGrpSpPr>
          <p:grpSpPr bwMode="hidden">
            <a:xfrm flipH="1">
              <a:off x="0" y="0"/>
              <a:ext cx="12192001" cy="6858000"/>
              <a:chOff x="-1" y="0"/>
              <a:chExt cx="12192001" cy="6858000"/>
            </a:xfrm>
          </p:grpSpPr>
          <p:cxnSp>
            <p:nvCxnSpPr>
              <p:cNvPr id="180" name="Straight Connector 179"/>
              <p:cNvCxnSpPr/>
              <p:nvPr/>
            </p:nvCxnSpPr>
            <p:spPr bwMode="hidden">
              <a:xfrm>
                <a:off x="225425"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1" name="Straight Connector 180"/>
              <p:cNvCxnSpPr/>
              <p:nvPr/>
            </p:nvCxnSpPr>
            <p:spPr bwMode="hidden">
              <a:xfrm>
                <a:off x="1449154"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2" name="Straight Connector 181"/>
              <p:cNvCxnSpPr/>
              <p:nvPr/>
            </p:nvCxnSpPr>
            <p:spPr bwMode="hidden">
              <a:xfrm>
                <a:off x="2665982"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3" name="Straight Connector 182"/>
              <p:cNvCxnSpPr/>
              <p:nvPr/>
            </p:nvCxnSpPr>
            <p:spPr bwMode="hidden">
              <a:xfrm>
                <a:off x="3885119"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4" name="Straight Connector 183"/>
              <p:cNvCxnSpPr/>
              <p:nvPr/>
            </p:nvCxnSpPr>
            <p:spPr bwMode="hidden">
              <a:xfrm>
                <a:off x="5106502"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nvGrpSpPr>
              <p:cNvPr id="185" name="Group 184"/>
              <p:cNvGrpSpPr/>
              <p:nvPr/>
            </p:nvGrpSpPr>
            <p:grpSpPr bwMode="hidden">
              <a:xfrm>
                <a:off x="6327885" y="0"/>
                <a:ext cx="5864115" cy="5898673"/>
                <a:chOff x="6327885" y="0"/>
                <a:chExt cx="5864115" cy="5898673"/>
              </a:xfrm>
            </p:grpSpPr>
            <p:cxnSp>
              <p:nvCxnSpPr>
                <p:cNvPr id="191" name="Straight Connector 190"/>
                <p:cNvCxnSpPr/>
                <p:nvPr/>
              </p:nvCxnSpPr>
              <p:spPr bwMode="hidden">
                <a:xfrm>
                  <a:off x="6327885" y="0"/>
                  <a:ext cx="5864115" cy="5898673"/>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2" name="Straight Connector 191"/>
                <p:cNvCxnSpPr/>
                <p:nvPr/>
              </p:nvCxnSpPr>
              <p:spPr bwMode="hidden">
                <a:xfrm>
                  <a:off x="7549268" y="0"/>
                  <a:ext cx="4642732" cy="467242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3" name="Straight Connector 192"/>
                <p:cNvCxnSpPr/>
                <p:nvPr/>
              </p:nvCxnSpPr>
              <p:spPr bwMode="hidden">
                <a:xfrm>
                  <a:off x="8772997" y="0"/>
                  <a:ext cx="3419003" cy="345674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4" name="Straight Connector 193"/>
                <p:cNvCxnSpPr/>
                <p:nvPr/>
              </p:nvCxnSpPr>
              <p:spPr bwMode="hidden">
                <a:xfrm>
                  <a:off x="9982200" y="0"/>
                  <a:ext cx="2209800" cy="222646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5" name="Straight Connector 194"/>
                <p:cNvCxnSpPr/>
                <p:nvPr/>
              </p:nvCxnSpPr>
              <p:spPr bwMode="hidden">
                <a:xfrm>
                  <a:off x="11199019" y="0"/>
                  <a:ext cx="992981" cy="1002506"/>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cxnSp>
            <p:nvCxnSpPr>
              <p:cNvPr id="186" name="Straight Connector 185"/>
              <p:cNvCxnSpPr/>
              <p:nvPr/>
            </p:nvCxnSpPr>
            <p:spPr bwMode="hidden">
              <a:xfrm flipH="1" flipV="1">
                <a:off x="-1" y="1012053"/>
                <a:ext cx="5828811" cy="584594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7" name="Straight Connector 186"/>
              <p:cNvCxnSpPr/>
              <p:nvPr/>
            </p:nvCxnSpPr>
            <p:spPr bwMode="hidden">
              <a:xfrm flipH="1" flipV="1">
                <a:off x="-1" y="2227340"/>
                <a:ext cx="4614781" cy="4630658"/>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8" name="Straight Connector 187"/>
              <p:cNvCxnSpPr/>
              <p:nvPr/>
            </p:nvCxnSpPr>
            <p:spPr bwMode="hidden">
              <a:xfrm flipH="1" flipV="1">
                <a:off x="-1" y="3432149"/>
                <a:ext cx="3398419" cy="342584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9" name="Straight Connector 188"/>
              <p:cNvCxnSpPr/>
              <p:nvPr/>
            </p:nvCxnSpPr>
            <p:spPr bwMode="hidden">
              <a:xfrm flipH="1" flipV="1">
                <a:off x="-1" y="4651431"/>
                <a:ext cx="2196496" cy="2206567"/>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0" name="Straight Connector 189"/>
              <p:cNvCxnSpPr/>
              <p:nvPr/>
            </p:nvCxnSpPr>
            <p:spPr bwMode="hidden">
              <a:xfrm flipH="1" flipV="1">
                <a:off x="-1" y="5864453"/>
                <a:ext cx="987003" cy="99354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grpSp>
      <p:sp>
        <p:nvSpPr>
          <p:cNvPr id="213" name="Footer Placeholder 212"/>
          <p:cNvSpPr>
            <a:spLocks noGrp="1"/>
          </p:cNvSpPr>
          <p:nvPr>
            <p:ph type="ftr" sz="quarter" idx="11"/>
          </p:nvPr>
        </p:nvSpPr>
        <p:spPr/>
        <p:txBody>
          <a:bodyPr/>
          <a:lstStyle/>
          <a:p>
            <a:endParaRPr lang="en-MY" altLang="en-US"/>
          </a:p>
        </p:txBody>
      </p:sp>
      <p:sp>
        <p:nvSpPr>
          <p:cNvPr id="212" name="Date Placeholder 211"/>
          <p:cNvSpPr>
            <a:spLocks noGrp="1"/>
          </p:cNvSpPr>
          <p:nvPr>
            <p:ph type="dt" sz="half" idx="10"/>
          </p:nvPr>
        </p:nvSpPr>
        <p:spPr/>
        <p:txBody>
          <a:bodyPr/>
          <a:lstStyle/>
          <a:p>
            <a:endParaRPr lang="en-MY" altLang="en-US"/>
          </a:p>
        </p:txBody>
      </p:sp>
      <p:sp>
        <p:nvSpPr>
          <p:cNvPr id="214" name="Slide Number Placeholder 213"/>
          <p:cNvSpPr>
            <a:spLocks noGrp="1"/>
          </p:cNvSpPr>
          <p:nvPr>
            <p:ph type="sldNum" sz="quarter" idx="12"/>
          </p:nvPr>
        </p:nvSpPr>
        <p:spPr/>
        <p:txBody>
          <a:bodyPr/>
          <a:lstStyle/>
          <a:p>
            <a:fld id="{4C1AB570-E4D9-407B-83A6-4A2C0F0BD468}" type="slidenum">
              <a:rPr lang="en-MY" altLang="en-US" smtClean="0"/>
              <a:pPr/>
              <a:t>‹#›</a:t>
            </a:fld>
            <a:endParaRPr lang="en-MY" altLang="en-US"/>
          </a:p>
        </p:txBody>
      </p:sp>
    </p:spTree>
    <p:extLst>
      <p:ext uri="{BB962C8B-B14F-4D97-AF65-F5344CB8AC3E}">
        <p14:creationId xmlns="" xmlns:p14="http://schemas.microsoft.com/office/powerpoint/2010/main" val="2567304731"/>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Pr>
        <a:gradFill flip="none" rotWithShape="1">
          <a:gsLst>
            <a:gs pos="0">
              <a:schemeClr val="accent1"/>
            </a:gs>
            <a:gs pos="100000">
              <a:schemeClr val="accent1">
                <a:lumMod val="80000"/>
              </a:schemeClr>
            </a:gs>
          </a:gsLst>
          <a:path path="circle">
            <a:fillToRect l="50000" t="50000" r="50000" b="50000"/>
          </a:path>
          <a:tileRect/>
        </a:gradFill>
        <a:effectLst/>
      </p:bgPr>
    </p:bg>
    <p:spTree>
      <p:nvGrpSpPr>
        <p:cNvPr id="1" name=""/>
        <p:cNvGrpSpPr/>
        <p:nvPr/>
      </p:nvGrpSpPr>
      <p:grpSpPr>
        <a:xfrm>
          <a:off x="0" y="0"/>
          <a:ext cx="0" cy="0"/>
          <a:chOff x="0" y="0"/>
          <a:chExt cx="0" cy="0"/>
        </a:xfrm>
      </p:grpSpPr>
      <p:grpSp>
        <p:nvGrpSpPr>
          <p:cNvPr id="9" name="Group 8"/>
          <p:cNvGrpSpPr/>
          <p:nvPr/>
        </p:nvGrpSpPr>
        <p:grpSpPr bwMode="hidden">
          <a:xfrm>
            <a:off x="-1" y="0"/>
            <a:ext cx="9144002" cy="6858000"/>
            <a:chOff x="-1" y="0"/>
            <a:chExt cx="12192002" cy="6858000"/>
          </a:xfrm>
        </p:grpSpPr>
        <p:cxnSp>
          <p:nvCxnSpPr>
            <p:cNvPr id="10" name="Straight Connector 9"/>
            <p:cNvCxnSpPr/>
            <p:nvPr/>
          </p:nvCxnSpPr>
          <p:spPr bwMode="hidden">
            <a:xfrm>
              <a:off x="61019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bwMode="hidden">
            <a:xfrm>
              <a:off x="182933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bwMode="hidden">
            <a:xfrm>
              <a:off x="304847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bwMode="hidden">
            <a:xfrm>
              <a:off x="426760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bwMode="hidden">
            <a:xfrm>
              <a:off x="548674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bwMode="hidden">
            <a:xfrm>
              <a:off x="670588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hidden">
            <a:xfrm>
              <a:off x="792502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bwMode="hidden">
            <a:xfrm>
              <a:off x="914416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bwMode="hidden">
            <a:xfrm>
              <a:off x="1036329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bwMode="hidden">
            <a:xfrm>
              <a:off x="1158243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bwMode="hidden">
            <a:xfrm>
              <a:off x="2819" y="38648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bwMode="hidden">
            <a:xfrm>
              <a:off x="2819" y="1611181"/>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bwMode="hidden">
            <a:xfrm>
              <a:off x="2819" y="2835877"/>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bwMode="hidden">
            <a:xfrm>
              <a:off x="2819" y="4060573"/>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p:nvCxnSpPr>
          <p:spPr bwMode="hidden">
            <a:xfrm>
              <a:off x="2819" y="5285269"/>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p:nvCxnSpPr>
          <p:spPr bwMode="hidden">
            <a:xfrm>
              <a:off x="2819" y="650996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26" name="Group 25"/>
            <p:cNvGrpSpPr/>
            <p:nvPr userDrawn="1"/>
          </p:nvGrpSpPr>
          <p:grpSpPr bwMode="hidden">
            <a:xfrm>
              <a:off x="-1" y="0"/>
              <a:ext cx="12192001" cy="6858000"/>
              <a:chOff x="-1" y="0"/>
              <a:chExt cx="12192001" cy="6858000"/>
            </a:xfrm>
          </p:grpSpPr>
          <p:cxnSp>
            <p:nvCxnSpPr>
              <p:cNvPr id="44" name="Straight Connector 43"/>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7" name="Straight Connector 46"/>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8" name="Straight Connector 47"/>
              <p:cNvCxnSpPr/>
              <p:nvPr/>
            </p:nvCxnSpPr>
            <p:spPr bwMode="hidden">
              <a:xfrm>
                <a:off x="510650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49" name="Group 48"/>
              <p:cNvGrpSpPr/>
              <p:nvPr/>
            </p:nvGrpSpPr>
            <p:grpSpPr bwMode="hidden">
              <a:xfrm>
                <a:off x="6327885" y="0"/>
                <a:ext cx="5864115" cy="5898673"/>
                <a:chOff x="6327885" y="0"/>
                <a:chExt cx="5864115" cy="5898673"/>
              </a:xfrm>
            </p:grpSpPr>
            <p:cxnSp>
              <p:nvCxnSpPr>
                <p:cNvPr id="55" name="Straight Connector 54"/>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7" name="Straight Connector 56"/>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8" name="Straight Connector 57"/>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9" name="Straight Connector 58"/>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50" name="Straight Connector 49"/>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nvGrpSpPr>
            <p:cNvPr id="27" name="Group 26"/>
            <p:cNvGrpSpPr/>
            <p:nvPr userDrawn="1"/>
          </p:nvGrpSpPr>
          <p:grpSpPr bwMode="hidden">
            <a:xfrm flipH="1">
              <a:off x="0" y="0"/>
              <a:ext cx="12192001" cy="6858000"/>
              <a:chOff x="-1" y="0"/>
              <a:chExt cx="12192001" cy="6858000"/>
            </a:xfrm>
          </p:grpSpPr>
          <p:cxnSp>
            <p:nvCxnSpPr>
              <p:cNvPr id="28" name="Straight Connector 27"/>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p:nvCxnSpPr>
            <p:spPr bwMode="hidden">
              <a:xfrm>
                <a:off x="515064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33" name="Group 32"/>
              <p:cNvGrpSpPr/>
              <p:nvPr/>
            </p:nvGrpSpPr>
            <p:grpSpPr bwMode="hidden">
              <a:xfrm>
                <a:off x="6327885" y="0"/>
                <a:ext cx="5864115" cy="5898673"/>
                <a:chOff x="6327885" y="0"/>
                <a:chExt cx="5864115" cy="5898673"/>
              </a:xfrm>
            </p:grpSpPr>
            <p:cxnSp>
              <p:nvCxnSpPr>
                <p:cNvPr id="39" name="Straight Connector 38"/>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34" name="Straight Connector 33"/>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sp>
        <p:nvSpPr>
          <p:cNvPr id="7" name="Rectangle 6"/>
          <p:cNvSpPr/>
          <p:nvPr/>
        </p:nvSpPr>
        <p:spPr>
          <a:xfrm>
            <a:off x="0" y="0"/>
            <a:ext cx="5486400" cy="6858000"/>
          </a:xfrm>
          <a:prstGeom prst="rect">
            <a:avLst/>
          </a:prstGeom>
          <a:gradFill>
            <a:gsLst>
              <a:gs pos="69000">
                <a:schemeClr val="bg1"/>
              </a:gs>
              <a:gs pos="0">
                <a:schemeClr val="bg1"/>
              </a:gs>
              <a:gs pos="100000">
                <a:schemeClr val="bg1">
                  <a:lumMod val="95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5934864" y="571500"/>
            <a:ext cx="2743200" cy="2197100"/>
          </a:xfrm>
        </p:spPr>
        <p:txBody>
          <a:bodyPr anchor="b">
            <a:normAutofit/>
          </a:bodyPr>
          <a:lstStyle>
            <a:lvl1pPr>
              <a:defRPr sz="1950">
                <a:solidFill>
                  <a:schemeClr val="bg1"/>
                </a:solidFill>
              </a:defRPr>
            </a:lvl1pPr>
          </a:lstStyle>
          <a:p>
            <a:r>
              <a:rPr lang="en-US"/>
              <a:t>Click to edit Master title style</a:t>
            </a:r>
            <a:endParaRPr lang="en-US" dirty="0"/>
          </a:p>
        </p:txBody>
      </p:sp>
      <p:sp>
        <p:nvSpPr>
          <p:cNvPr id="3" name="Content Placeholder 2"/>
          <p:cNvSpPr>
            <a:spLocks noGrp="1"/>
          </p:cNvSpPr>
          <p:nvPr>
            <p:ph idx="1"/>
          </p:nvPr>
        </p:nvSpPr>
        <p:spPr>
          <a:xfrm>
            <a:off x="407398" y="571500"/>
            <a:ext cx="4663440" cy="5715000"/>
          </a:xfrm>
        </p:spPr>
        <p:txBody>
          <a:bodyPr>
            <a:normAutofit/>
          </a:bodyPr>
          <a:lstStyle>
            <a:lvl1pPr>
              <a:defRPr sz="1500"/>
            </a:lvl1pPr>
            <a:lvl2pPr>
              <a:defRPr sz="1350"/>
            </a:lvl2pPr>
            <a:lvl3pPr>
              <a:defRPr sz="1200"/>
            </a:lvl3pPr>
            <a:lvl4pPr>
              <a:defRPr sz="1050"/>
            </a:lvl4pPr>
            <a:lvl5pPr>
              <a:defRPr sz="105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5934864" y="2995012"/>
            <a:ext cx="2743200" cy="2285950"/>
          </a:xfrm>
        </p:spPr>
        <p:txBody>
          <a:bodyPr>
            <a:normAutofit/>
          </a:bodyPr>
          <a:lstStyle>
            <a:lvl1pPr marL="0" indent="0">
              <a:spcBef>
                <a:spcPts val="900"/>
              </a:spcBef>
              <a:buNone/>
              <a:defRPr sz="1200">
                <a:solidFill>
                  <a:schemeClr val="bg1"/>
                </a:solidFill>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cxnSp>
        <p:nvCxnSpPr>
          <p:cNvPr id="60" name="Straight Connector 59"/>
          <p:cNvCxnSpPr/>
          <p:nvPr/>
        </p:nvCxnSpPr>
        <p:spPr>
          <a:xfrm>
            <a:off x="5942317" y="2895600"/>
            <a:ext cx="2744483"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6" name="Footer Placeholder 5"/>
          <p:cNvSpPr>
            <a:spLocks noGrp="1"/>
          </p:cNvSpPr>
          <p:nvPr>
            <p:ph type="ftr" sz="quarter" idx="11"/>
          </p:nvPr>
        </p:nvSpPr>
        <p:spPr/>
        <p:txBody>
          <a:bodyPr/>
          <a:lstStyle/>
          <a:p>
            <a:endParaRPr lang="en-MY" altLang="en-US"/>
          </a:p>
        </p:txBody>
      </p:sp>
      <p:sp>
        <p:nvSpPr>
          <p:cNvPr id="5" name="Date Placeholder 4"/>
          <p:cNvSpPr>
            <a:spLocks noGrp="1"/>
          </p:cNvSpPr>
          <p:nvPr>
            <p:ph type="dt" sz="half" idx="10"/>
          </p:nvPr>
        </p:nvSpPr>
        <p:spPr/>
        <p:txBody>
          <a:bodyPr/>
          <a:lstStyle>
            <a:lvl1pPr>
              <a:defRPr>
                <a:solidFill>
                  <a:schemeClr val="bg1"/>
                </a:solidFill>
              </a:defRPr>
            </a:lvl1pPr>
          </a:lstStyle>
          <a:p>
            <a:endParaRPr lang="en-MY" altLang="en-US"/>
          </a:p>
        </p:txBody>
      </p:sp>
      <p:sp>
        <p:nvSpPr>
          <p:cNvPr id="8" name="Slide Number Placeholder 7"/>
          <p:cNvSpPr>
            <a:spLocks noGrp="1"/>
          </p:cNvSpPr>
          <p:nvPr>
            <p:ph type="sldNum" sz="quarter" idx="12"/>
          </p:nvPr>
        </p:nvSpPr>
        <p:spPr/>
        <p:txBody>
          <a:bodyPr/>
          <a:lstStyle>
            <a:lvl1pPr>
              <a:defRPr>
                <a:solidFill>
                  <a:schemeClr val="bg1"/>
                </a:solidFill>
              </a:defRPr>
            </a:lvl1pPr>
          </a:lstStyle>
          <a:p>
            <a:fld id="{F2F141F0-F36C-4A40-BCC7-91E755E48E59}" type="slidenum">
              <a:rPr lang="en-MY" altLang="en-US" smtClean="0"/>
              <a:pPr/>
              <a:t>‹#›</a:t>
            </a:fld>
            <a:endParaRPr lang="en-MY" altLang="en-US"/>
          </a:p>
        </p:txBody>
      </p:sp>
    </p:spTree>
    <p:extLst>
      <p:ext uri="{BB962C8B-B14F-4D97-AF65-F5344CB8AC3E}">
        <p14:creationId xmlns="" xmlns:p14="http://schemas.microsoft.com/office/powerpoint/2010/main" val="769282695"/>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Pr>
        <a:gradFill flip="none" rotWithShape="1">
          <a:gsLst>
            <a:gs pos="0">
              <a:schemeClr val="accent1"/>
            </a:gs>
            <a:gs pos="100000">
              <a:schemeClr val="accent1">
                <a:lumMod val="80000"/>
              </a:schemeClr>
            </a:gs>
          </a:gsLst>
          <a:path path="circle">
            <a:fillToRect l="50000" t="50000" r="50000" b="50000"/>
          </a:path>
          <a:tileRect/>
        </a:gradFill>
        <a:effectLst/>
      </p:bgPr>
    </p:bg>
    <p:spTree>
      <p:nvGrpSpPr>
        <p:cNvPr id="1" name=""/>
        <p:cNvGrpSpPr/>
        <p:nvPr/>
      </p:nvGrpSpPr>
      <p:grpSpPr>
        <a:xfrm>
          <a:off x="0" y="0"/>
          <a:ext cx="0" cy="0"/>
          <a:chOff x="0" y="0"/>
          <a:chExt cx="0" cy="0"/>
        </a:xfrm>
      </p:grpSpPr>
      <p:grpSp>
        <p:nvGrpSpPr>
          <p:cNvPr id="8" name="Group 7"/>
          <p:cNvGrpSpPr/>
          <p:nvPr/>
        </p:nvGrpSpPr>
        <p:grpSpPr bwMode="hidden">
          <a:xfrm>
            <a:off x="-1" y="0"/>
            <a:ext cx="9144002" cy="6858000"/>
            <a:chOff x="-1" y="0"/>
            <a:chExt cx="12192002" cy="6858000"/>
          </a:xfrm>
        </p:grpSpPr>
        <p:cxnSp>
          <p:nvCxnSpPr>
            <p:cNvPr id="9" name="Straight Connector 8"/>
            <p:cNvCxnSpPr/>
            <p:nvPr/>
          </p:nvCxnSpPr>
          <p:spPr bwMode="hidden">
            <a:xfrm>
              <a:off x="61019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bwMode="hidden">
            <a:xfrm>
              <a:off x="182933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bwMode="hidden">
            <a:xfrm>
              <a:off x="304847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bwMode="hidden">
            <a:xfrm>
              <a:off x="426760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bwMode="hidden">
            <a:xfrm>
              <a:off x="548674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bwMode="hidden">
            <a:xfrm>
              <a:off x="670588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bwMode="hidden">
            <a:xfrm>
              <a:off x="792502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hidden">
            <a:xfrm>
              <a:off x="914416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bwMode="hidden">
            <a:xfrm>
              <a:off x="1036329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bwMode="hidden">
            <a:xfrm>
              <a:off x="1158243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bwMode="hidden">
            <a:xfrm>
              <a:off x="2819" y="38648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bwMode="hidden">
            <a:xfrm>
              <a:off x="2819" y="1611181"/>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bwMode="hidden">
            <a:xfrm>
              <a:off x="2819" y="2835877"/>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bwMode="hidden">
            <a:xfrm>
              <a:off x="2819" y="4060573"/>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bwMode="hidden">
            <a:xfrm>
              <a:off x="2819" y="5285269"/>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p:nvCxnSpPr>
          <p:spPr bwMode="hidden">
            <a:xfrm>
              <a:off x="2819" y="650996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25" name="Group 24"/>
            <p:cNvGrpSpPr/>
            <p:nvPr/>
          </p:nvGrpSpPr>
          <p:grpSpPr bwMode="hidden">
            <a:xfrm>
              <a:off x="-1" y="0"/>
              <a:ext cx="12192001" cy="6858000"/>
              <a:chOff x="-1" y="0"/>
              <a:chExt cx="12192001" cy="6858000"/>
            </a:xfrm>
          </p:grpSpPr>
          <p:cxnSp>
            <p:nvCxnSpPr>
              <p:cNvPr id="43" name="Straight Connector 42"/>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7" name="Straight Connector 46"/>
              <p:cNvCxnSpPr/>
              <p:nvPr/>
            </p:nvCxnSpPr>
            <p:spPr bwMode="hidden">
              <a:xfrm>
                <a:off x="510650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48" name="Group 47"/>
              <p:cNvGrpSpPr/>
              <p:nvPr/>
            </p:nvGrpSpPr>
            <p:grpSpPr bwMode="hidden">
              <a:xfrm>
                <a:off x="6327885" y="0"/>
                <a:ext cx="5864115" cy="5898673"/>
                <a:chOff x="6327885" y="0"/>
                <a:chExt cx="5864115" cy="5898673"/>
              </a:xfrm>
            </p:grpSpPr>
            <p:cxnSp>
              <p:nvCxnSpPr>
                <p:cNvPr id="54" name="Straight Connector 53"/>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5" name="Straight Connector 54"/>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7" name="Straight Connector 56"/>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8" name="Straight Connector 57"/>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49" name="Straight Connector 48"/>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nvGrpSpPr>
            <p:cNvPr id="26" name="Group 25"/>
            <p:cNvGrpSpPr/>
            <p:nvPr/>
          </p:nvGrpSpPr>
          <p:grpSpPr bwMode="hidden">
            <a:xfrm flipH="1">
              <a:off x="0" y="0"/>
              <a:ext cx="12192001" cy="6858000"/>
              <a:chOff x="-1" y="0"/>
              <a:chExt cx="12192001" cy="6858000"/>
            </a:xfrm>
          </p:grpSpPr>
          <p:cxnSp>
            <p:nvCxnSpPr>
              <p:cNvPr id="27" name="Straight Connector 26"/>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p:nvCxnSpPr>
            <p:spPr bwMode="hidden">
              <a:xfrm>
                <a:off x="515064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32" name="Group 31"/>
              <p:cNvGrpSpPr/>
              <p:nvPr/>
            </p:nvGrpSpPr>
            <p:grpSpPr bwMode="hidden">
              <a:xfrm>
                <a:off x="6327885" y="0"/>
                <a:ext cx="5864115" cy="5898673"/>
                <a:chOff x="6327885" y="0"/>
                <a:chExt cx="5864115" cy="5898673"/>
              </a:xfrm>
            </p:grpSpPr>
            <p:cxnSp>
              <p:nvCxnSpPr>
                <p:cNvPr id="38" name="Straight Connector 37"/>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33" name="Straight Connector 32"/>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sp>
        <p:nvSpPr>
          <p:cNvPr id="60" name="Rectangle 59"/>
          <p:cNvSpPr/>
          <p:nvPr/>
        </p:nvSpPr>
        <p:spPr>
          <a:xfrm>
            <a:off x="0" y="0"/>
            <a:ext cx="5486400" cy="6858000"/>
          </a:xfrm>
          <a:prstGeom prst="rect">
            <a:avLst/>
          </a:prstGeom>
          <a:gradFill>
            <a:gsLst>
              <a:gs pos="69000">
                <a:schemeClr val="bg1"/>
              </a:gs>
              <a:gs pos="0">
                <a:schemeClr val="bg1"/>
              </a:gs>
              <a:gs pos="100000">
                <a:schemeClr val="bg1">
                  <a:lumMod val="95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59" name="Straight Connector 58"/>
          <p:cNvCxnSpPr/>
          <p:nvPr/>
        </p:nvCxnSpPr>
        <p:spPr>
          <a:xfrm>
            <a:off x="5942317" y="2895600"/>
            <a:ext cx="2744483"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5932170" y="576072"/>
            <a:ext cx="2743200" cy="2194560"/>
          </a:xfrm>
        </p:spPr>
        <p:txBody>
          <a:bodyPr anchor="b">
            <a:normAutofit/>
          </a:bodyPr>
          <a:lstStyle>
            <a:lvl1pPr>
              <a:defRPr sz="1950">
                <a:solidFill>
                  <a:schemeClr val="bg1"/>
                </a:solidFill>
              </a:defRPr>
            </a:lvl1pPr>
          </a:lstStyle>
          <a:p>
            <a:r>
              <a:rPr lang="en-US"/>
              <a:t>Click to edit Master title style</a:t>
            </a:r>
          </a:p>
        </p:txBody>
      </p:sp>
      <p:sp>
        <p:nvSpPr>
          <p:cNvPr id="3" name="Picture Placeholder 2" descr="An empty placeholder to add an image. Click on the placeholder and select the image that you wish to add."/>
          <p:cNvSpPr>
            <a:spLocks noGrp="1"/>
          </p:cNvSpPr>
          <p:nvPr>
            <p:ph type="pic" idx="1"/>
          </p:nvPr>
        </p:nvSpPr>
        <p:spPr>
          <a:xfrm>
            <a:off x="3309" y="-159"/>
            <a:ext cx="5486400" cy="6858000"/>
          </a:xfrm>
        </p:spPr>
        <p:txBody>
          <a:bodyPr tIns="457200">
            <a:normAutofit/>
          </a:bodyPr>
          <a:lstStyle>
            <a:lvl1pPr marL="0" indent="0" algn="ctr">
              <a:buNone/>
              <a:defRPr sz="15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p>
        </p:txBody>
      </p:sp>
      <p:sp>
        <p:nvSpPr>
          <p:cNvPr id="4" name="Text Placeholder 3"/>
          <p:cNvSpPr>
            <a:spLocks noGrp="1"/>
          </p:cNvSpPr>
          <p:nvPr>
            <p:ph type="body" sz="half" idx="2"/>
          </p:nvPr>
        </p:nvSpPr>
        <p:spPr>
          <a:xfrm>
            <a:off x="5932170" y="2999232"/>
            <a:ext cx="2743200" cy="2286000"/>
          </a:xfrm>
        </p:spPr>
        <p:txBody>
          <a:bodyPr/>
          <a:lstStyle>
            <a:lvl1pPr marL="0" indent="0">
              <a:spcBef>
                <a:spcPts val="900"/>
              </a:spcBef>
              <a:buNone/>
              <a:defRPr sz="1200">
                <a:solidFill>
                  <a:schemeClr val="bg1"/>
                </a:solidFill>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Tree>
    <p:extLst>
      <p:ext uri="{BB962C8B-B14F-4D97-AF65-F5344CB8AC3E}">
        <p14:creationId xmlns="" xmlns:p14="http://schemas.microsoft.com/office/powerpoint/2010/main" val="1125256985"/>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p:cNvSpPr>
            <a:spLocks noGrp="1"/>
          </p:cNvSpPr>
          <p:nvPr>
            <p:ph type="ftr" sz="quarter" idx="11"/>
          </p:nvPr>
        </p:nvSpPr>
        <p:spPr/>
        <p:txBody>
          <a:bodyPr/>
          <a:lstStyle/>
          <a:p>
            <a:endParaRPr lang="en-MY" altLang="en-US"/>
          </a:p>
        </p:txBody>
      </p:sp>
      <p:sp>
        <p:nvSpPr>
          <p:cNvPr id="4" name="Date Placeholder 3"/>
          <p:cNvSpPr>
            <a:spLocks noGrp="1"/>
          </p:cNvSpPr>
          <p:nvPr>
            <p:ph type="dt" sz="half" idx="10"/>
          </p:nvPr>
        </p:nvSpPr>
        <p:spPr/>
        <p:txBody>
          <a:bodyPr/>
          <a:lstStyle/>
          <a:p>
            <a:endParaRPr lang="en-MY" altLang="en-US"/>
          </a:p>
        </p:txBody>
      </p:sp>
      <p:sp>
        <p:nvSpPr>
          <p:cNvPr id="6" name="Slide Number Placeholder 5"/>
          <p:cNvSpPr>
            <a:spLocks noGrp="1"/>
          </p:cNvSpPr>
          <p:nvPr>
            <p:ph type="sldNum" sz="quarter" idx="12"/>
          </p:nvPr>
        </p:nvSpPr>
        <p:spPr/>
        <p:txBody>
          <a:bodyPr/>
          <a:lstStyle/>
          <a:p>
            <a:fld id="{6EB78320-356D-46FB-B4DD-7B32F997E051}" type="slidenum">
              <a:rPr lang="en-MY" altLang="en-US" smtClean="0"/>
              <a:pPr/>
              <a:t>‹#›</a:t>
            </a:fld>
            <a:endParaRPr lang="en-MY" altLang="en-US"/>
          </a:p>
        </p:txBody>
      </p:sp>
    </p:spTree>
    <p:extLst>
      <p:ext uri="{BB962C8B-B14F-4D97-AF65-F5344CB8AC3E}">
        <p14:creationId xmlns="" xmlns:p14="http://schemas.microsoft.com/office/powerpoint/2010/main" val="1642015296"/>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906985" y="489857"/>
            <a:ext cx="1265465" cy="5301343"/>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971549" y="489857"/>
            <a:ext cx="5690508" cy="5301343"/>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p:cNvSpPr>
            <a:spLocks noGrp="1"/>
          </p:cNvSpPr>
          <p:nvPr>
            <p:ph type="ftr" sz="quarter" idx="11"/>
          </p:nvPr>
        </p:nvSpPr>
        <p:spPr/>
        <p:txBody>
          <a:bodyPr/>
          <a:lstStyle/>
          <a:p>
            <a:endParaRPr lang="en-MY" altLang="en-US"/>
          </a:p>
        </p:txBody>
      </p:sp>
      <p:sp>
        <p:nvSpPr>
          <p:cNvPr id="4" name="Date Placeholder 3"/>
          <p:cNvSpPr>
            <a:spLocks noGrp="1"/>
          </p:cNvSpPr>
          <p:nvPr>
            <p:ph type="dt" sz="half" idx="10"/>
          </p:nvPr>
        </p:nvSpPr>
        <p:spPr/>
        <p:txBody>
          <a:bodyPr/>
          <a:lstStyle/>
          <a:p>
            <a:endParaRPr lang="en-MY" altLang="en-US"/>
          </a:p>
        </p:txBody>
      </p:sp>
      <p:sp>
        <p:nvSpPr>
          <p:cNvPr id="6" name="Slide Number Placeholder 5"/>
          <p:cNvSpPr>
            <a:spLocks noGrp="1"/>
          </p:cNvSpPr>
          <p:nvPr>
            <p:ph type="sldNum" sz="quarter" idx="12"/>
          </p:nvPr>
        </p:nvSpPr>
        <p:spPr/>
        <p:txBody>
          <a:bodyPr/>
          <a:lstStyle/>
          <a:p>
            <a:fld id="{D12A719B-8C4C-46F0-BF45-FADB735175CA}" type="slidenum">
              <a:rPr lang="en-MY" altLang="en-US" smtClean="0"/>
              <a:pPr/>
              <a:t>‹#›</a:t>
            </a:fld>
            <a:endParaRPr lang="en-MY" altLang="en-US"/>
          </a:p>
        </p:txBody>
      </p:sp>
    </p:spTree>
    <p:extLst>
      <p:ext uri="{BB962C8B-B14F-4D97-AF65-F5344CB8AC3E}">
        <p14:creationId xmlns="" xmlns:p14="http://schemas.microsoft.com/office/powerpoint/2010/main" val="3966594316"/>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53000">
              <a:schemeClr val="bg1"/>
            </a:gs>
            <a:gs pos="0">
              <a:schemeClr val="bg1">
                <a:lumMod val="100000"/>
              </a:schemeClr>
            </a:gs>
            <a:gs pos="100000">
              <a:schemeClr val="bg1">
                <a:lumMod val="95000"/>
                <a:alpha val="65000"/>
              </a:schemeClr>
            </a:gs>
          </a:gsLst>
          <a:lin ang="5400000" scaled="1"/>
          <a:tileRect/>
        </a:gradFill>
        <a:effectLst/>
      </p:bgPr>
    </p:bg>
    <p:spTree>
      <p:nvGrpSpPr>
        <p:cNvPr id="1" name=""/>
        <p:cNvGrpSpPr/>
        <p:nvPr/>
      </p:nvGrpSpPr>
      <p:grpSpPr>
        <a:xfrm>
          <a:off x="0" y="0"/>
          <a:ext cx="0" cy="0"/>
          <a:chOff x="0" y="0"/>
          <a:chExt cx="0" cy="0"/>
        </a:xfrm>
      </p:grpSpPr>
      <p:grpSp>
        <p:nvGrpSpPr>
          <p:cNvPr id="96" name="Group 95"/>
          <p:cNvGrpSpPr/>
          <p:nvPr/>
        </p:nvGrpSpPr>
        <p:grpSpPr bwMode="hidden">
          <a:xfrm>
            <a:off x="-1" y="-195943"/>
            <a:ext cx="9144002" cy="6858000"/>
            <a:chOff x="-1" y="0"/>
            <a:chExt cx="12192002" cy="6858000"/>
          </a:xfrm>
        </p:grpSpPr>
        <p:cxnSp>
          <p:nvCxnSpPr>
            <p:cNvPr id="97" name="Straight Connector 96"/>
            <p:cNvCxnSpPr/>
            <p:nvPr/>
          </p:nvCxnSpPr>
          <p:spPr bwMode="hidden">
            <a:xfrm>
              <a:off x="610194"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98" name="Straight Connector 97"/>
            <p:cNvCxnSpPr/>
            <p:nvPr/>
          </p:nvCxnSpPr>
          <p:spPr bwMode="hidden">
            <a:xfrm>
              <a:off x="1829332"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99" name="Straight Connector 98"/>
            <p:cNvCxnSpPr/>
            <p:nvPr/>
          </p:nvCxnSpPr>
          <p:spPr bwMode="hidden">
            <a:xfrm>
              <a:off x="3048470"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0" name="Straight Connector 99"/>
            <p:cNvCxnSpPr/>
            <p:nvPr/>
          </p:nvCxnSpPr>
          <p:spPr bwMode="hidden">
            <a:xfrm>
              <a:off x="4267608"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1" name="Straight Connector 100"/>
            <p:cNvCxnSpPr/>
            <p:nvPr/>
          </p:nvCxnSpPr>
          <p:spPr bwMode="hidden">
            <a:xfrm>
              <a:off x="5486746"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2" name="Straight Connector 101"/>
            <p:cNvCxnSpPr/>
            <p:nvPr/>
          </p:nvCxnSpPr>
          <p:spPr bwMode="hidden">
            <a:xfrm>
              <a:off x="6705884"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3" name="Straight Connector 102"/>
            <p:cNvCxnSpPr/>
            <p:nvPr/>
          </p:nvCxnSpPr>
          <p:spPr bwMode="hidden">
            <a:xfrm>
              <a:off x="7925022"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4" name="Straight Connector 103"/>
            <p:cNvCxnSpPr/>
            <p:nvPr/>
          </p:nvCxnSpPr>
          <p:spPr bwMode="hidden">
            <a:xfrm>
              <a:off x="9144160"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5" name="Straight Connector 104"/>
            <p:cNvCxnSpPr/>
            <p:nvPr/>
          </p:nvCxnSpPr>
          <p:spPr bwMode="hidden">
            <a:xfrm>
              <a:off x="10363298"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6" name="Straight Connector 105"/>
            <p:cNvCxnSpPr/>
            <p:nvPr/>
          </p:nvCxnSpPr>
          <p:spPr bwMode="hidden">
            <a:xfrm>
              <a:off x="11582436"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7" name="Straight Connector 106"/>
            <p:cNvCxnSpPr/>
            <p:nvPr/>
          </p:nvCxnSpPr>
          <p:spPr bwMode="hidden">
            <a:xfrm>
              <a:off x="2819" y="386485"/>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8" name="Straight Connector 107"/>
            <p:cNvCxnSpPr/>
            <p:nvPr/>
          </p:nvCxnSpPr>
          <p:spPr bwMode="hidden">
            <a:xfrm>
              <a:off x="2819" y="1611181"/>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9" name="Straight Connector 108"/>
            <p:cNvCxnSpPr/>
            <p:nvPr/>
          </p:nvCxnSpPr>
          <p:spPr bwMode="hidden">
            <a:xfrm>
              <a:off x="2819" y="2835877"/>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0" name="Straight Connector 109"/>
            <p:cNvCxnSpPr/>
            <p:nvPr/>
          </p:nvCxnSpPr>
          <p:spPr bwMode="hidden">
            <a:xfrm>
              <a:off x="2819" y="4060573"/>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1" name="Straight Connector 110"/>
            <p:cNvCxnSpPr/>
            <p:nvPr/>
          </p:nvCxnSpPr>
          <p:spPr bwMode="hidden">
            <a:xfrm>
              <a:off x="2819" y="5285269"/>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2" name="Straight Connector 111"/>
            <p:cNvCxnSpPr/>
            <p:nvPr/>
          </p:nvCxnSpPr>
          <p:spPr bwMode="hidden">
            <a:xfrm>
              <a:off x="2819" y="6509965"/>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113" name="Group 112"/>
            <p:cNvGrpSpPr/>
            <p:nvPr userDrawn="1"/>
          </p:nvGrpSpPr>
          <p:grpSpPr bwMode="hidden">
            <a:xfrm>
              <a:off x="-1" y="0"/>
              <a:ext cx="12192001" cy="6858000"/>
              <a:chOff x="-1" y="0"/>
              <a:chExt cx="12192001" cy="6858000"/>
            </a:xfrm>
          </p:grpSpPr>
          <p:cxnSp>
            <p:nvCxnSpPr>
              <p:cNvPr id="131" name="Straight Connector 130"/>
              <p:cNvCxnSpPr/>
              <p:nvPr/>
            </p:nvCxnSpPr>
            <p:spPr bwMode="hidden">
              <a:xfrm>
                <a:off x="225425"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2" name="Straight Connector 131"/>
              <p:cNvCxnSpPr/>
              <p:nvPr/>
            </p:nvCxnSpPr>
            <p:spPr bwMode="hidden">
              <a:xfrm>
                <a:off x="1449154"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3" name="Straight Connector 132"/>
              <p:cNvCxnSpPr/>
              <p:nvPr/>
            </p:nvCxnSpPr>
            <p:spPr bwMode="hidden">
              <a:xfrm>
                <a:off x="2665982"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4" name="Straight Connector 133"/>
              <p:cNvCxnSpPr/>
              <p:nvPr/>
            </p:nvCxnSpPr>
            <p:spPr bwMode="hidden">
              <a:xfrm>
                <a:off x="3885119"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5" name="Straight Connector 134"/>
              <p:cNvCxnSpPr/>
              <p:nvPr/>
            </p:nvCxnSpPr>
            <p:spPr bwMode="hidden">
              <a:xfrm>
                <a:off x="5106502"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136" name="Group 135"/>
              <p:cNvGrpSpPr/>
              <p:nvPr/>
            </p:nvGrpSpPr>
            <p:grpSpPr bwMode="hidden">
              <a:xfrm>
                <a:off x="6327885" y="0"/>
                <a:ext cx="5864115" cy="5898673"/>
                <a:chOff x="6327885" y="0"/>
                <a:chExt cx="5864115" cy="5898673"/>
              </a:xfrm>
            </p:grpSpPr>
            <p:cxnSp>
              <p:nvCxnSpPr>
                <p:cNvPr id="142" name="Straight Connector 141"/>
                <p:cNvCxnSpPr/>
                <p:nvPr/>
              </p:nvCxnSpPr>
              <p:spPr bwMode="hidden">
                <a:xfrm>
                  <a:off x="6327885" y="0"/>
                  <a:ext cx="5864115" cy="5898673"/>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3" name="Straight Connector 142"/>
                <p:cNvCxnSpPr/>
                <p:nvPr/>
              </p:nvCxnSpPr>
              <p:spPr bwMode="hidden">
                <a:xfrm>
                  <a:off x="7549268" y="0"/>
                  <a:ext cx="4642732" cy="467242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4" name="Straight Connector 143"/>
                <p:cNvCxnSpPr/>
                <p:nvPr/>
              </p:nvCxnSpPr>
              <p:spPr bwMode="hidden">
                <a:xfrm>
                  <a:off x="8772997" y="0"/>
                  <a:ext cx="3419003" cy="345674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5" name="Straight Connector 144"/>
                <p:cNvCxnSpPr/>
                <p:nvPr/>
              </p:nvCxnSpPr>
              <p:spPr bwMode="hidden">
                <a:xfrm>
                  <a:off x="9982200" y="0"/>
                  <a:ext cx="2209800" cy="222646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6" name="Straight Connector 145"/>
                <p:cNvCxnSpPr/>
                <p:nvPr/>
              </p:nvCxnSpPr>
              <p:spPr bwMode="hidden">
                <a:xfrm>
                  <a:off x="11199019" y="0"/>
                  <a:ext cx="992981" cy="1002506"/>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137" name="Straight Connector 136"/>
              <p:cNvCxnSpPr/>
              <p:nvPr/>
            </p:nvCxnSpPr>
            <p:spPr bwMode="hidden">
              <a:xfrm flipH="1" flipV="1">
                <a:off x="-1" y="1012053"/>
                <a:ext cx="5828811" cy="584594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8" name="Straight Connector 137"/>
              <p:cNvCxnSpPr/>
              <p:nvPr/>
            </p:nvCxnSpPr>
            <p:spPr bwMode="hidden">
              <a:xfrm flipH="1" flipV="1">
                <a:off x="-1" y="2227340"/>
                <a:ext cx="4614781" cy="4630658"/>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9" name="Straight Connector 138"/>
              <p:cNvCxnSpPr/>
              <p:nvPr/>
            </p:nvCxnSpPr>
            <p:spPr bwMode="hidden">
              <a:xfrm flipH="1" flipV="1">
                <a:off x="-1" y="3432149"/>
                <a:ext cx="3398419" cy="342584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0" name="Straight Connector 139"/>
              <p:cNvCxnSpPr/>
              <p:nvPr/>
            </p:nvCxnSpPr>
            <p:spPr bwMode="hidden">
              <a:xfrm flipH="1" flipV="1">
                <a:off x="-1" y="4651431"/>
                <a:ext cx="2196496" cy="2206567"/>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1" name="Straight Connector 140"/>
              <p:cNvCxnSpPr/>
              <p:nvPr/>
            </p:nvCxnSpPr>
            <p:spPr bwMode="hidden">
              <a:xfrm flipH="1" flipV="1">
                <a:off x="-1" y="5864453"/>
                <a:ext cx="987003" cy="99354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grpSp>
          <p:nvGrpSpPr>
            <p:cNvPr id="114" name="Group 113"/>
            <p:cNvGrpSpPr/>
            <p:nvPr userDrawn="1"/>
          </p:nvGrpSpPr>
          <p:grpSpPr bwMode="hidden">
            <a:xfrm flipH="1">
              <a:off x="0" y="0"/>
              <a:ext cx="12192001" cy="6858000"/>
              <a:chOff x="-1" y="0"/>
              <a:chExt cx="12192001" cy="6858000"/>
            </a:xfrm>
          </p:grpSpPr>
          <p:cxnSp>
            <p:nvCxnSpPr>
              <p:cNvPr id="115" name="Straight Connector 114"/>
              <p:cNvCxnSpPr/>
              <p:nvPr/>
            </p:nvCxnSpPr>
            <p:spPr bwMode="hidden">
              <a:xfrm>
                <a:off x="225425"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6" name="Straight Connector 115"/>
              <p:cNvCxnSpPr/>
              <p:nvPr/>
            </p:nvCxnSpPr>
            <p:spPr bwMode="hidden">
              <a:xfrm>
                <a:off x="1449154"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7" name="Straight Connector 116"/>
              <p:cNvCxnSpPr/>
              <p:nvPr/>
            </p:nvCxnSpPr>
            <p:spPr bwMode="hidden">
              <a:xfrm>
                <a:off x="2665982"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8" name="Straight Connector 117"/>
              <p:cNvCxnSpPr/>
              <p:nvPr/>
            </p:nvCxnSpPr>
            <p:spPr bwMode="hidden">
              <a:xfrm>
                <a:off x="3885119"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9" name="Straight Connector 118"/>
              <p:cNvCxnSpPr/>
              <p:nvPr/>
            </p:nvCxnSpPr>
            <p:spPr bwMode="hidden">
              <a:xfrm>
                <a:off x="5106502"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120" name="Group 119"/>
              <p:cNvGrpSpPr/>
              <p:nvPr/>
            </p:nvGrpSpPr>
            <p:grpSpPr bwMode="hidden">
              <a:xfrm>
                <a:off x="6327885" y="0"/>
                <a:ext cx="5864115" cy="5898673"/>
                <a:chOff x="6327885" y="0"/>
                <a:chExt cx="5864115" cy="5898673"/>
              </a:xfrm>
            </p:grpSpPr>
            <p:cxnSp>
              <p:nvCxnSpPr>
                <p:cNvPr id="126" name="Straight Connector 125"/>
                <p:cNvCxnSpPr/>
                <p:nvPr/>
              </p:nvCxnSpPr>
              <p:spPr bwMode="hidden">
                <a:xfrm>
                  <a:off x="6327885" y="0"/>
                  <a:ext cx="5864115" cy="5898673"/>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7" name="Straight Connector 126"/>
                <p:cNvCxnSpPr/>
                <p:nvPr/>
              </p:nvCxnSpPr>
              <p:spPr bwMode="hidden">
                <a:xfrm>
                  <a:off x="7549268" y="0"/>
                  <a:ext cx="4642732" cy="467242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8" name="Straight Connector 127"/>
                <p:cNvCxnSpPr/>
                <p:nvPr/>
              </p:nvCxnSpPr>
              <p:spPr bwMode="hidden">
                <a:xfrm>
                  <a:off x="8772997" y="0"/>
                  <a:ext cx="3419003" cy="345674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9" name="Straight Connector 128"/>
                <p:cNvCxnSpPr/>
                <p:nvPr/>
              </p:nvCxnSpPr>
              <p:spPr bwMode="hidden">
                <a:xfrm>
                  <a:off x="9982200" y="0"/>
                  <a:ext cx="2209800" cy="222646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0" name="Straight Connector 129"/>
                <p:cNvCxnSpPr/>
                <p:nvPr/>
              </p:nvCxnSpPr>
              <p:spPr bwMode="hidden">
                <a:xfrm>
                  <a:off x="11199019" y="0"/>
                  <a:ext cx="992981" cy="1002506"/>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121" name="Straight Connector 120"/>
              <p:cNvCxnSpPr/>
              <p:nvPr/>
            </p:nvCxnSpPr>
            <p:spPr bwMode="hidden">
              <a:xfrm flipH="1" flipV="1">
                <a:off x="-1" y="1012053"/>
                <a:ext cx="5828811" cy="584594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2" name="Straight Connector 121"/>
              <p:cNvCxnSpPr/>
              <p:nvPr/>
            </p:nvCxnSpPr>
            <p:spPr bwMode="hidden">
              <a:xfrm flipH="1" flipV="1">
                <a:off x="-1" y="2227340"/>
                <a:ext cx="4614781" cy="4630658"/>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3" name="Straight Connector 122"/>
              <p:cNvCxnSpPr/>
              <p:nvPr/>
            </p:nvCxnSpPr>
            <p:spPr bwMode="hidden">
              <a:xfrm flipH="1" flipV="1">
                <a:off x="-1" y="3432149"/>
                <a:ext cx="3398419" cy="342584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4" name="Straight Connector 123"/>
              <p:cNvCxnSpPr/>
              <p:nvPr/>
            </p:nvCxnSpPr>
            <p:spPr bwMode="hidden">
              <a:xfrm flipH="1" flipV="1">
                <a:off x="-1" y="4651431"/>
                <a:ext cx="2196496" cy="2206567"/>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5" name="Straight Connector 124"/>
              <p:cNvCxnSpPr/>
              <p:nvPr/>
            </p:nvCxnSpPr>
            <p:spPr bwMode="hidden">
              <a:xfrm flipH="1" flipV="1">
                <a:off x="-1" y="5864453"/>
                <a:ext cx="987003" cy="99354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grpSp>
      <p:sp>
        <p:nvSpPr>
          <p:cNvPr id="2" name="Title Placeholder 1"/>
          <p:cNvSpPr>
            <a:spLocks noGrp="1"/>
          </p:cNvSpPr>
          <p:nvPr>
            <p:ph type="title"/>
          </p:nvPr>
        </p:nvSpPr>
        <p:spPr>
          <a:xfrm>
            <a:off x="971550" y="503854"/>
            <a:ext cx="7200900" cy="1142385"/>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p:cNvSpPr>
            <a:spLocks noGrp="1"/>
          </p:cNvSpPr>
          <p:nvPr>
            <p:ph type="body" idx="1"/>
          </p:nvPr>
        </p:nvSpPr>
        <p:spPr>
          <a:xfrm>
            <a:off x="971550" y="1981202"/>
            <a:ext cx="7200900" cy="3809999"/>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cxnSp>
        <p:nvCxnSpPr>
          <p:cNvPr id="148" name="Straight Connector 147"/>
          <p:cNvCxnSpPr/>
          <p:nvPr/>
        </p:nvCxnSpPr>
        <p:spPr>
          <a:xfrm>
            <a:off x="457200" y="6172200"/>
            <a:ext cx="8229600" cy="0"/>
          </a:xfrm>
          <a:prstGeom prst="line">
            <a:avLst/>
          </a:prstGeom>
          <a:ln w="1270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
        <p:nvSpPr>
          <p:cNvPr id="5" name="Footer Placeholder 4"/>
          <p:cNvSpPr>
            <a:spLocks noGrp="1"/>
          </p:cNvSpPr>
          <p:nvPr>
            <p:ph type="ftr" sz="quarter" idx="3"/>
          </p:nvPr>
        </p:nvSpPr>
        <p:spPr>
          <a:xfrm>
            <a:off x="457201" y="6289679"/>
            <a:ext cx="4596023" cy="222436"/>
          </a:xfrm>
          <a:prstGeom prst="rect">
            <a:avLst/>
          </a:prstGeom>
        </p:spPr>
        <p:txBody>
          <a:bodyPr vert="horz" lIns="91440" tIns="45720" rIns="91440" bIns="45720" rtlCol="0" anchor="ctr"/>
          <a:lstStyle>
            <a:lvl1pPr algn="l">
              <a:defRPr sz="825">
                <a:solidFill>
                  <a:schemeClr val="tx1">
                    <a:lumMod val="90000"/>
                    <a:lumOff val="10000"/>
                  </a:schemeClr>
                </a:solidFill>
              </a:defRPr>
            </a:lvl1pPr>
          </a:lstStyle>
          <a:p>
            <a:endParaRPr lang="en-MY" altLang="en-US"/>
          </a:p>
        </p:txBody>
      </p:sp>
      <p:sp>
        <p:nvSpPr>
          <p:cNvPr id="4" name="Date Placeholder 3"/>
          <p:cNvSpPr>
            <a:spLocks noGrp="1"/>
          </p:cNvSpPr>
          <p:nvPr>
            <p:ph type="dt" sz="half" idx="2"/>
          </p:nvPr>
        </p:nvSpPr>
        <p:spPr>
          <a:xfrm>
            <a:off x="6970531" y="6289679"/>
            <a:ext cx="724460" cy="222436"/>
          </a:xfrm>
          <a:prstGeom prst="rect">
            <a:avLst/>
          </a:prstGeom>
        </p:spPr>
        <p:txBody>
          <a:bodyPr vert="horz" lIns="91440" tIns="45720" rIns="91440" bIns="45720" rtlCol="0" anchor="ctr"/>
          <a:lstStyle>
            <a:lvl1pPr algn="r">
              <a:defRPr sz="825">
                <a:solidFill>
                  <a:schemeClr val="tx1">
                    <a:lumMod val="90000"/>
                    <a:lumOff val="10000"/>
                  </a:schemeClr>
                </a:solidFill>
              </a:defRPr>
            </a:lvl1pPr>
          </a:lstStyle>
          <a:p>
            <a:endParaRPr lang="en-MY" altLang="en-US"/>
          </a:p>
        </p:txBody>
      </p:sp>
      <p:sp>
        <p:nvSpPr>
          <p:cNvPr id="6" name="Slide Number Placeholder 5"/>
          <p:cNvSpPr>
            <a:spLocks noGrp="1"/>
          </p:cNvSpPr>
          <p:nvPr>
            <p:ph type="sldNum" sz="quarter" idx="4"/>
          </p:nvPr>
        </p:nvSpPr>
        <p:spPr>
          <a:xfrm>
            <a:off x="7998983" y="6289679"/>
            <a:ext cx="689162" cy="222436"/>
          </a:xfrm>
          <a:prstGeom prst="rect">
            <a:avLst/>
          </a:prstGeom>
        </p:spPr>
        <p:txBody>
          <a:bodyPr vert="horz" lIns="91440" tIns="45720" rIns="91440" bIns="45720" rtlCol="0" anchor="ctr"/>
          <a:lstStyle>
            <a:lvl1pPr algn="r">
              <a:defRPr sz="825">
                <a:solidFill>
                  <a:schemeClr val="tx1">
                    <a:lumMod val="90000"/>
                    <a:lumOff val="10000"/>
                  </a:schemeClr>
                </a:solidFill>
              </a:defRPr>
            </a:lvl1pPr>
          </a:lstStyle>
          <a:p>
            <a:fld id="{71A1CC28-32E2-43F2-AF6F-F9FC88A5E36B}" type="slidenum">
              <a:rPr lang="en-MY" altLang="en-US" smtClean="0"/>
              <a:pPr/>
              <a:t>‹#›</a:t>
            </a:fld>
            <a:endParaRPr lang="en-MY" altLang="en-US"/>
          </a:p>
        </p:txBody>
      </p:sp>
    </p:spTree>
    <p:extLst>
      <p:ext uri="{BB962C8B-B14F-4D97-AF65-F5344CB8AC3E}">
        <p14:creationId xmlns="" xmlns:p14="http://schemas.microsoft.com/office/powerpoint/2010/main" val="392130415"/>
      </p:ext>
    </p:extLst>
  </p:cSld>
  <p:clrMap bg1="lt1" tx1="dk1" bg2="lt2" tx2="dk2" accent1="accent1" accent2="accent2" accent3="accent3" accent4="accent4" accent5="accent5" accent6="accent6" hlink="hlink" folHlink="folHlink"/>
  <p:sldLayoutIdLst>
    <p:sldLayoutId id="2147483700" r:id="rId1"/>
    <p:sldLayoutId id="2147483701" r:id="rId2"/>
    <p:sldLayoutId id="2147483702" r:id="rId3"/>
    <p:sldLayoutId id="2147483703" r:id="rId4"/>
    <p:sldLayoutId id="2147483704" r:id="rId5"/>
    <p:sldLayoutId id="2147483705" r:id="rId6"/>
    <p:sldLayoutId id="2147483706" r:id="rId7"/>
    <p:sldLayoutId id="2147483707" r:id="rId8"/>
    <p:sldLayoutId id="2147483708" r:id="rId9"/>
    <p:sldLayoutId id="2147483709" r:id="rId10"/>
    <p:sldLayoutId id="2147483710" r:id="rId11"/>
  </p:sldLayoutIdLst>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txStyles>
    <p:titleStyle>
      <a:lvl1pPr algn="l" defTabSz="685800" rtl="0" eaLnBrk="1" latinLnBrk="0" hangingPunct="1">
        <a:lnSpc>
          <a:spcPct val="90000"/>
        </a:lnSpc>
        <a:spcBef>
          <a:spcPct val="0"/>
        </a:spcBef>
        <a:buNone/>
        <a:defRPr sz="2400" b="1" kern="1200">
          <a:solidFill>
            <a:schemeClr val="accent1">
              <a:lumMod val="75000"/>
            </a:schemeClr>
          </a:solidFill>
          <a:latin typeface="+mj-lt"/>
          <a:ea typeface="+mj-ea"/>
          <a:cs typeface="+mj-cs"/>
        </a:defRPr>
      </a:lvl1pPr>
    </p:titleStyle>
    <p:bodyStyle>
      <a:lvl1pPr marL="171450" indent="-171450" algn="l" defTabSz="685800" rtl="0" eaLnBrk="1" latinLnBrk="0" hangingPunct="1">
        <a:lnSpc>
          <a:spcPct val="90000"/>
        </a:lnSpc>
        <a:spcBef>
          <a:spcPts val="1350"/>
        </a:spcBef>
        <a:buClr>
          <a:schemeClr val="accent1">
            <a:lumMod val="75000"/>
          </a:schemeClr>
        </a:buClr>
        <a:buSzPct val="100000"/>
        <a:buFont typeface="Arial" pitchFamily="34" charset="0"/>
        <a:buChar char="▪"/>
        <a:defRPr sz="1500" kern="1200">
          <a:solidFill>
            <a:schemeClr val="tx1"/>
          </a:solidFill>
          <a:latin typeface="+mn-lt"/>
          <a:ea typeface="+mn-ea"/>
          <a:cs typeface="+mn-cs"/>
        </a:defRPr>
      </a:lvl1pPr>
      <a:lvl2pPr marL="342900" indent="-137160" algn="l" defTabSz="685800" rtl="0" eaLnBrk="1" latinLnBrk="0" hangingPunct="1">
        <a:lnSpc>
          <a:spcPct val="90000"/>
        </a:lnSpc>
        <a:spcBef>
          <a:spcPts val="900"/>
        </a:spcBef>
        <a:buClr>
          <a:schemeClr val="accent1">
            <a:lumMod val="75000"/>
          </a:schemeClr>
        </a:buClr>
        <a:buSzPct val="100000"/>
        <a:buFont typeface="Arial" pitchFamily="34" charset="0"/>
        <a:buChar char="▪"/>
        <a:defRPr sz="1350" kern="1200">
          <a:solidFill>
            <a:schemeClr val="tx1"/>
          </a:solidFill>
          <a:latin typeface="+mn-lt"/>
          <a:ea typeface="+mn-ea"/>
          <a:cs typeface="+mn-cs"/>
        </a:defRPr>
      </a:lvl2pPr>
      <a:lvl3pPr marL="514350" indent="-134541" algn="l" defTabSz="685800" rtl="0" eaLnBrk="1" latinLnBrk="0" hangingPunct="1">
        <a:lnSpc>
          <a:spcPct val="90000"/>
        </a:lnSpc>
        <a:spcBef>
          <a:spcPts val="600"/>
        </a:spcBef>
        <a:buClr>
          <a:schemeClr val="accent1">
            <a:lumMod val="75000"/>
          </a:schemeClr>
        </a:buClr>
        <a:buSzPct val="100000"/>
        <a:buFont typeface="Arial" pitchFamily="34" charset="0"/>
        <a:buChar char="▪"/>
        <a:defRPr sz="1200" kern="1200">
          <a:solidFill>
            <a:schemeClr val="tx1"/>
          </a:solidFill>
          <a:latin typeface="+mn-lt"/>
          <a:ea typeface="+mn-ea"/>
          <a:cs typeface="+mn-cs"/>
        </a:defRPr>
      </a:lvl3pPr>
      <a:lvl4pPr marL="685800" indent="-137160" algn="l" defTabSz="685800" rtl="0" eaLnBrk="1" latinLnBrk="0" hangingPunct="1">
        <a:lnSpc>
          <a:spcPct val="90000"/>
        </a:lnSpc>
        <a:spcBef>
          <a:spcPts val="600"/>
        </a:spcBef>
        <a:buClr>
          <a:schemeClr val="accent1">
            <a:lumMod val="75000"/>
          </a:schemeClr>
        </a:buClr>
        <a:buSzPct val="100000"/>
        <a:buFont typeface="Arial" pitchFamily="34" charset="0"/>
        <a:buChar char="▪"/>
        <a:defRPr sz="1050" kern="1200">
          <a:solidFill>
            <a:schemeClr val="tx1"/>
          </a:solidFill>
          <a:latin typeface="+mn-lt"/>
          <a:ea typeface="+mn-ea"/>
          <a:cs typeface="+mn-cs"/>
        </a:defRPr>
      </a:lvl4pPr>
      <a:lvl5pPr marL="857250" indent="-134541" algn="l" defTabSz="685800" rtl="0" eaLnBrk="1" latinLnBrk="0" hangingPunct="1">
        <a:lnSpc>
          <a:spcPct val="90000"/>
        </a:lnSpc>
        <a:spcBef>
          <a:spcPts val="450"/>
        </a:spcBef>
        <a:buClr>
          <a:schemeClr val="accent1">
            <a:lumMod val="75000"/>
          </a:schemeClr>
        </a:buClr>
        <a:buSzPct val="100000"/>
        <a:buFont typeface="Arial" pitchFamily="34" charset="0"/>
        <a:buChar char="▪"/>
        <a:defRPr sz="1050" kern="1200">
          <a:solidFill>
            <a:schemeClr val="tx1"/>
          </a:solidFill>
          <a:latin typeface="+mn-lt"/>
          <a:ea typeface="+mn-ea"/>
          <a:cs typeface="+mn-cs"/>
        </a:defRPr>
      </a:lvl5pPr>
      <a:lvl6pPr marL="1028700" indent="-137160" algn="l" defTabSz="685800" rtl="0" eaLnBrk="1" latinLnBrk="0" hangingPunct="1">
        <a:lnSpc>
          <a:spcPct val="90000"/>
        </a:lnSpc>
        <a:spcBef>
          <a:spcPts val="450"/>
        </a:spcBef>
        <a:buClr>
          <a:schemeClr val="accent1">
            <a:lumMod val="75000"/>
          </a:schemeClr>
        </a:buClr>
        <a:buSzPct val="100000"/>
        <a:buFont typeface="Arial" pitchFamily="34" charset="0"/>
        <a:buChar char="▪"/>
        <a:defRPr sz="1050" kern="1200">
          <a:solidFill>
            <a:schemeClr val="tx1"/>
          </a:solidFill>
          <a:latin typeface="+mn-lt"/>
          <a:ea typeface="+mn-ea"/>
          <a:cs typeface="+mn-cs"/>
        </a:defRPr>
      </a:lvl6pPr>
      <a:lvl7pPr marL="1200150" indent="-134541" algn="l" defTabSz="685800" rtl="0" eaLnBrk="1" latinLnBrk="0" hangingPunct="1">
        <a:lnSpc>
          <a:spcPct val="90000"/>
        </a:lnSpc>
        <a:spcBef>
          <a:spcPts val="450"/>
        </a:spcBef>
        <a:buClr>
          <a:schemeClr val="accent1">
            <a:lumMod val="75000"/>
          </a:schemeClr>
        </a:buClr>
        <a:buSzPct val="100000"/>
        <a:buFont typeface="Arial" pitchFamily="34" charset="0"/>
        <a:buChar char="▪"/>
        <a:defRPr sz="1050" kern="1200">
          <a:solidFill>
            <a:schemeClr val="tx1"/>
          </a:solidFill>
          <a:latin typeface="+mn-lt"/>
          <a:ea typeface="+mn-ea"/>
          <a:cs typeface="+mn-cs"/>
        </a:defRPr>
      </a:lvl7pPr>
      <a:lvl8pPr marL="1371600" indent="-137160" algn="l" defTabSz="685800" rtl="0" eaLnBrk="1" latinLnBrk="0" hangingPunct="1">
        <a:lnSpc>
          <a:spcPct val="90000"/>
        </a:lnSpc>
        <a:spcBef>
          <a:spcPts val="450"/>
        </a:spcBef>
        <a:buClr>
          <a:schemeClr val="accent1">
            <a:lumMod val="75000"/>
          </a:schemeClr>
        </a:buClr>
        <a:buSzPct val="100000"/>
        <a:buFont typeface="Arial" pitchFamily="34" charset="0"/>
        <a:buChar char="▪"/>
        <a:defRPr sz="1050" kern="1200">
          <a:solidFill>
            <a:schemeClr val="tx1"/>
          </a:solidFill>
          <a:latin typeface="+mn-lt"/>
          <a:ea typeface="+mn-ea"/>
          <a:cs typeface="+mn-cs"/>
        </a:defRPr>
      </a:lvl8pPr>
      <a:lvl9pPr marL="1408509" indent="0" algn="l" defTabSz="685800" rtl="0" eaLnBrk="1" latinLnBrk="0" hangingPunct="1">
        <a:lnSpc>
          <a:spcPct val="90000"/>
        </a:lnSpc>
        <a:spcBef>
          <a:spcPts val="450"/>
        </a:spcBef>
        <a:buClr>
          <a:schemeClr val="accent1">
            <a:lumMod val="75000"/>
          </a:schemeClr>
        </a:buClr>
        <a:buSzPct val="100000"/>
        <a:buFont typeface="Arial" pitchFamily="34" charset="0"/>
        <a:buNone/>
        <a:defRPr sz="10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extLst>
    <p:ext uri="{27BBF7A9-308A-43DC-89C8-2F10F3537804}">
      <p15:sldGuideLst xmlns="" xmlns:p15="http://schemas.microsoft.com/office/powerpoint/2012/main">
        <p15:guide id="1" orient="horz" pos="2160">
          <p15:clr>
            <a:srgbClr val="F26B43"/>
          </p15:clr>
        </p15:guide>
        <p15:guide id="2" pos="3840">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5.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6.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7.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2.xml"/><Relationship Id="rId6" Type="http://schemas.microsoft.com/office/2007/relationships/diagramDrawing" Target="../diagrams/drawing8.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2.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821174CD-402F-4B22-AC79-4EBBD3FFA854}"/>
              </a:ext>
            </a:extLst>
          </p:cNvPr>
          <p:cNvSpPr>
            <a:spLocks noGrp="1"/>
          </p:cNvSpPr>
          <p:nvPr>
            <p:ph type="ctrTitle"/>
          </p:nvPr>
        </p:nvSpPr>
        <p:spPr>
          <a:xfrm>
            <a:off x="1257300" y="1916832"/>
            <a:ext cx="6629400" cy="2209800"/>
          </a:xfrm>
        </p:spPr>
        <p:txBody>
          <a:bodyPr/>
          <a:lstStyle/>
          <a:p>
            <a:r>
              <a:rPr lang="en-MY" dirty="0"/>
              <a:t>STRATEGIC GLOBAL HUMAN </a:t>
            </a:r>
            <a:r>
              <a:rPr lang="en-MY"/>
              <a:t>RESOURCE- </a:t>
            </a:r>
            <a:r>
              <a:rPr lang="en-MY" smtClean="0"/>
              <a:t>V</a:t>
            </a:r>
            <a:endParaRPr lang="en-MY" dirty="0"/>
          </a:p>
        </p:txBody>
      </p:sp>
      <p:sp>
        <p:nvSpPr>
          <p:cNvPr id="3" name="Subtitle 2">
            <a:extLst>
              <a:ext uri="{FF2B5EF4-FFF2-40B4-BE49-F238E27FC236}">
                <a16:creationId xmlns="" xmlns:a16="http://schemas.microsoft.com/office/drawing/2014/main" id="{DDCD4EA5-C14F-41D1-894D-E0D3BD47E6E5}"/>
              </a:ext>
            </a:extLst>
          </p:cNvPr>
          <p:cNvSpPr>
            <a:spLocks noGrp="1"/>
          </p:cNvSpPr>
          <p:nvPr>
            <p:ph type="subTitle" idx="1"/>
          </p:nvPr>
        </p:nvSpPr>
        <p:spPr/>
        <p:txBody>
          <a:bodyPr/>
          <a:lstStyle/>
          <a:p>
            <a:r>
              <a:rPr lang="en-MY" dirty="0"/>
              <a:t>GPHR</a:t>
            </a:r>
          </a:p>
        </p:txBody>
      </p:sp>
    </p:spTree>
    <p:extLst>
      <p:ext uri="{BB962C8B-B14F-4D97-AF65-F5344CB8AC3E}">
        <p14:creationId xmlns="" xmlns:p14="http://schemas.microsoft.com/office/powerpoint/2010/main" val="2133342085"/>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 xmlns:a16="http://schemas.microsoft.com/office/drawing/2014/main" id="{6E484E89-3E8A-40D4-BF77-F38EBE167C76}"/>
              </a:ext>
            </a:extLst>
          </p:cNvPr>
          <p:cNvGraphicFramePr>
            <a:graphicFrameLocks noGrp="1"/>
          </p:cNvGraphicFramePr>
          <p:nvPr>
            <p:ph idx="1"/>
            <p:extLst>
              <p:ext uri="{D42A27DB-BD31-4B8C-83A1-F6EECF244321}">
                <p14:modId xmlns="" xmlns:p14="http://schemas.microsoft.com/office/powerpoint/2010/main" val="86763795"/>
              </p:ext>
            </p:extLst>
          </p:nvPr>
        </p:nvGraphicFramePr>
        <p:xfrm>
          <a:off x="827584" y="894420"/>
          <a:ext cx="7906072" cy="506916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 xmlns:p14="http://schemas.microsoft.com/office/powerpoint/2010/main" val="3420961868"/>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9793756B-83EA-4322-BF65-92DCABE02F53}"/>
              </a:ext>
            </a:extLst>
          </p:cNvPr>
          <p:cNvSpPr>
            <a:spLocks noGrp="1"/>
          </p:cNvSpPr>
          <p:nvPr>
            <p:ph type="title"/>
          </p:nvPr>
        </p:nvSpPr>
        <p:spPr>
          <a:xfrm>
            <a:off x="827584" y="541284"/>
            <a:ext cx="7200900" cy="579440"/>
          </a:xfrm>
        </p:spPr>
        <p:txBody>
          <a:bodyPr>
            <a:normAutofit/>
          </a:bodyPr>
          <a:lstStyle/>
          <a:p>
            <a:r>
              <a:rPr lang="en-MY" sz="2800" dirty="0"/>
              <a:t>Globalisation</a:t>
            </a:r>
          </a:p>
        </p:txBody>
      </p:sp>
      <p:sp>
        <p:nvSpPr>
          <p:cNvPr id="3" name="Content Placeholder 2">
            <a:extLst>
              <a:ext uri="{FF2B5EF4-FFF2-40B4-BE49-F238E27FC236}">
                <a16:creationId xmlns="" xmlns:a16="http://schemas.microsoft.com/office/drawing/2014/main" id="{839C2EFC-F07D-4475-BD84-C42889C5E61A}"/>
              </a:ext>
            </a:extLst>
          </p:cNvPr>
          <p:cNvSpPr>
            <a:spLocks noGrp="1"/>
          </p:cNvSpPr>
          <p:nvPr>
            <p:ph idx="1"/>
          </p:nvPr>
        </p:nvSpPr>
        <p:spPr>
          <a:xfrm>
            <a:off x="971550" y="1981202"/>
            <a:ext cx="7560890" cy="3809999"/>
          </a:xfrm>
        </p:spPr>
        <p:txBody>
          <a:bodyPr>
            <a:normAutofit/>
          </a:bodyPr>
          <a:lstStyle/>
          <a:p>
            <a:pPr marL="0" indent="0">
              <a:buNone/>
            </a:pPr>
            <a:r>
              <a:rPr lang="en-MY" sz="2400" dirty="0"/>
              <a:t>Globalization is the free movement of goods, services and people across the world in a seamless and integrated manner.</a:t>
            </a:r>
          </a:p>
          <a:p>
            <a:pPr marL="0" indent="0">
              <a:buNone/>
            </a:pPr>
            <a:endParaRPr lang="en-MY" sz="2400" dirty="0"/>
          </a:p>
          <a:p>
            <a:pPr marL="0" indent="0">
              <a:buNone/>
            </a:pPr>
            <a:r>
              <a:rPr lang="en-MY" sz="2400" dirty="0"/>
              <a:t>Globalization is grounded in the theory of comparative advantage which states that countries that are good at producing a particular good are better off exporting it to countries that are less efficient at producing that good</a:t>
            </a:r>
          </a:p>
        </p:txBody>
      </p:sp>
    </p:spTree>
    <p:extLst>
      <p:ext uri="{BB962C8B-B14F-4D97-AF65-F5344CB8AC3E}">
        <p14:creationId xmlns="" xmlns:p14="http://schemas.microsoft.com/office/powerpoint/2010/main" val="1949675762"/>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21D0D229-3FB6-4DAD-B0FE-862A9603ABCB}"/>
              </a:ext>
            </a:extLst>
          </p:cNvPr>
          <p:cNvSpPr>
            <a:spLocks noGrp="1"/>
          </p:cNvSpPr>
          <p:nvPr>
            <p:ph type="title"/>
          </p:nvPr>
        </p:nvSpPr>
        <p:spPr>
          <a:xfrm>
            <a:off x="990600" y="228600"/>
            <a:ext cx="7200900" cy="655639"/>
          </a:xfrm>
        </p:spPr>
        <p:txBody>
          <a:bodyPr/>
          <a:lstStyle/>
          <a:p>
            <a:r>
              <a:rPr lang="en-MY" dirty="0"/>
              <a:t>Stages of Globalization</a:t>
            </a:r>
          </a:p>
        </p:txBody>
      </p:sp>
      <p:pic>
        <p:nvPicPr>
          <p:cNvPr id="5" name="Picture 4">
            <a:extLst>
              <a:ext uri="{FF2B5EF4-FFF2-40B4-BE49-F238E27FC236}">
                <a16:creationId xmlns="" xmlns:a16="http://schemas.microsoft.com/office/drawing/2014/main" id="{4E615E0A-23C2-4B07-ADC4-86EA35B552EB}"/>
              </a:ext>
            </a:extLst>
          </p:cNvPr>
          <p:cNvPicPr>
            <a:picLocks noChangeAspect="1"/>
          </p:cNvPicPr>
          <p:nvPr/>
        </p:nvPicPr>
        <p:blipFill>
          <a:blip r:embed="rId2"/>
          <a:stretch>
            <a:fillRect/>
          </a:stretch>
        </p:blipFill>
        <p:spPr>
          <a:xfrm>
            <a:off x="533400" y="1600200"/>
            <a:ext cx="8207959" cy="4170586"/>
          </a:xfrm>
          <a:prstGeom prst="rect">
            <a:avLst/>
          </a:prstGeom>
        </p:spPr>
      </p:pic>
    </p:spTree>
    <p:extLst>
      <p:ext uri="{BB962C8B-B14F-4D97-AF65-F5344CB8AC3E}">
        <p14:creationId xmlns="" xmlns:p14="http://schemas.microsoft.com/office/powerpoint/2010/main" val="1517595534"/>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F983FB43-FCAC-427D-8FA3-160CE7FE7FE5}"/>
              </a:ext>
            </a:extLst>
          </p:cNvPr>
          <p:cNvSpPr>
            <a:spLocks noGrp="1"/>
          </p:cNvSpPr>
          <p:nvPr>
            <p:ph type="title"/>
          </p:nvPr>
        </p:nvSpPr>
        <p:spPr>
          <a:xfrm>
            <a:off x="971550" y="441801"/>
            <a:ext cx="7200900" cy="593503"/>
          </a:xfrm>
        </p:spPr>
        <p:txBody>
          <a:bodyPr/>
          <a:lstStyle/>
          <a:p>
            <a:r>
              <a:rPr lang="en-MY" dirty="0"/>
              <a:t>Stage 1: Domestic</a:t>
            </a:r>
          </a:p>
        </p:txBody>
      </p:sp>
      <p:sp>
        <p:nvSpPr>
          <p:cNvPr id="3" name="Content Placeholder 2">
            <a:extLst>
              <a:ext uri="{FF2B5EF4-FFF2-40B4-BE49-F238E27FC236}">
                <a16:creationId xmlns="" xmlns:a16="http://schemas.microsoft.com/office/drawing/2014/main" id="{4892A51D-119A-4647-AE84-EB4C21C41742}"/>
              </a:ext>
            </a:extLst>
          </p:cNvPr>
          <p:cNvSpPr>
            <a:spLocks noGrp="1"/>
          </p:cNvSpPr>
          <p:nvPr>
            <p:ph idx="1"/>
          </p:nvPr>
        </p:nvSpPr>
        <p:spPr>
          <a:xfrm>
            <a:off x="683567" y="1628801"/>
            <a:ext cx="7776865" cy="4248471"/>
          </a:xfrm>
        </p:spPr>
        <p:txBody>
          <a:bodyPr/>
          <a:lstStyle/>
          <a:p>
            <a:r>
              <a:rPr lang="en-MY" sz="2400" dirty="0"/>
              <a:t>The product or service is developed in the home country and produced and sold there. The strategy focuses only on the home market; the organization is mono-cultural (as defined by the home country).</a:t>
            </a:r>
          </a:p>
          <a:p>
            <a:endParaRPr lang="en-MY" sz="2400" dirty="0"/>
          </a:p>
          <a:p>
            <a:r>
              <a:rPr lang="en-MY" sz="2400" dirty="0"/>
              <a:t>The details of freight forwarding, customs problems, and foreign exchange are handled by outsiders</a:t>
            </a:r>
            <a:r>
              <a:rPr lang="en-MY" dirty="0"/>
              <a:t>.</a:t>
            </a:r>
          </a:p>
          <a:p>
            <a:pPr>
              <a:buFont typeface="Wingdings" panose="05000000000000000000" pitchFamily="2" charset="2"/>
              <a:buChar char="§"/>
            </a:pPr>
            <a:endParaRPr lang="en-MY" dirty="0"/>
          </a:p>
        </p:txBody>
      </p:sp>
    </p:spTree>
    <p:extLst>
      <p:ext uri="{BB962C8B-B14F-4D97-AF65-F5344CB8AC3E}">
        <p14:creationId xmlns="" xmlns:p14="http://schemas.microsoft.com/office/powerpoint/2010/main" val="1566679636"/>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3D03D450-245F-445D-A88A-0C8E0B185CBF}"/>
              </a:ext>
            </a:extLst>
          </p:cNvPr>
          <p:cNvSpPr>
            <a:spLocks noGrp="1"/>
          </p:cNvSpPr>
          <p:nvPr>
            <p:ph type="title"/>
          </p:nvPr>
        </p:nvSpPr>
        <p:spPr>
          <a:xfrm>
            <a:off x="901044" y="277588"/>
            <a:ext cx="7200900" cy="449487"/>
          </a:xfrm>
        </p:spPr>
        <p:txBody>
          <a:bodyPr/>
          <a:lstStyle/>
          <a:p>
            <a:r>
              <a:rPr lang="en-MY" dirty="0"/>
              <a:t>Stage 1: Domestic</a:t>
            </a:r>
          </a:p>
        </p:txBody>
      </p:sp>
      <p:sp>
        <p:nvSpPr>
          <p:cNvPr id="3" name="Content Placeholder 2">
            <a:extLst>
              <a:ext uri="{FF2B5EF4-FFF2-40B4-BE49-F238E27FC236}">
                <a16:creationId xmlns="" xmlns:a16="http://schemas.microsoft.com/office/drawing/2014/main" id="{5B497780-9416-4C6D-B0C3-AA360C602D64}"/>
              </a:ext>
            </a:extLst>
          </p:cNvPr>
          <p:cNvSpPr>
            <a:spLocks noGrp="1"/>
          </p:cNvSpPr>
          <p:nvPr>
            <p:ph idx="1"/>
          </p:nvPr>
        </p:nvSpPr>
        <p:spPr>
          <a:xfrm>
            <a:off x="683568" y="980729"/>
            <a:ext cx="7418376" cy="4896544"/>
          </a:xfrm>
        </p:spPr>
        <p:txBody>
          <a:bodyPr/>
          <a:lstStyle/>
          <a:p>
            <a:pPr marL="0" indent="0">
              <a:buNone/>
            </a:pPr>
            <a:r>
              <a:rPr lang="en-MY" sz="2400" dirty="0"/>
              <a:t>In this stage, the company is domestically oriented, but managers are aware of the global environment and may want to consider initial foreign involvement to expand production volume and realize economies of scale. Market potential is limited and is primarily in the home country. The structure of the company is domestic, typically functional or divisional, and initial foreign sales are handled through an export department. The details of freight forwarding, customs problems, and foreign exchange are handled by outsiders.</a:t>
            </a:r>
          </a:p>
          <a:p>
            <a:endParaRPr lang="en-MY" sz="2600" dirty="0"/>
          </a:p>
        </p:txBody>
      </p:sp>
    </p:spTree>
    <p:extLst>
      <p:ext uri="{BB962C8B-B14F-4D97-AF65-F5344CB8AC3E}">
        <p14:creationId xmlns="" xmlns:p14="http://schemas.microsoft.com/office/powerpoint/2010/main" val="2278110866"/>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349E69AF-E621-4016-88BD-F9B23307ED7D}"/>
              </a:ext>
            </a:extLst>
          </p:cNvPr>
          <p:cNvSpPr>
            <a:spLocks noGrp="1"/>
          </p:cNvSpPr>
          <p:nvPr>
            <p:ph type="title"/>
          </p:nvPr>
        </p:nvSpPr>
        <p:spPr>
          <a:xfrm>
            <a:off x="990380" y="487359"/>
            <a:ext cx="7200900" cy="579440"/>
          </a:xfrm>
        </p:spPr>
        <p:txBody>
          <a:bodyPr>
            <a:normAutofit/>
          </a:bodyPr>
          <a:lstStyle/>
          <a:p>
            <a:r>
              <a:rPr lang="en-MY" sz="2800" dirty="0"/>
              <a:t>Stage 2: International</a:t>
            </a:r>
          </a:p>
        </p:txBody>
      </p:sp>
      <p:sp>
        <p:nvSpPr>
          <p:cNvPr id="3" name="Content Placeholder 2">
            <a:extLst>
              <a:ext uri="{FF2B5EF4-FFF2-40B4-BE49-F238E27FC236}">
                <a16:creationId xmlns="" xmlns:a16="http://schemas.microsoft.com/office/drawing/2014/main" id="{FAA305A9-1AAE-48C9-8C61-051CFBD06660}"/>
              </a:ext>
            </a:extLst>
          </p:cNvPr>
          <p:cNvSpPr>
            <a:spLocks noGrp="1"/>
          </p:cNvSpPr>
          <p:nvPr>
            <p:ph idx="1"/>
          </p:nvPr>
        </p:nvSpPr>
        <p:spPr/>
        <p:txBody>
          <a:bodyPr>
            <a:normAutofit/>
          </a:bodyPr>
          <a:lstStyle/>
          <a:p>
            <a:pPr marL="0" indent="0">
              <a:buNone/>
            </a:pPr>
            <a:r>
              <a:rPr lang="en-MY" sz="2400" dirty="0"/>
              <a:t>A company begins to export a product or service to foreign countries, call International Corporation. The company may open production facilities or service centers, but the product/service, processes, and strategy are developed in the home country.</a:t>
            </a:r>
          </a:p>
        </p:txBody>
      </p:sp>
    </p:spTree>
    <p:extLst>
      <p:ext uri="{BB962C8B-B14F-4D97-AF65-F5344CB8AC3E}">
        <p14:creationId xmlns="" xmlns:p14="http://schemas.microsoft.com/office/powerpoint/2010/main" val="3049372219"/>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A70A8743-9EFA-474A-9A75-EEE183867EE0}"/>
              </a:ext>
            </a:extLst>
          </p:cNvPr>
          <p:cNvSpPr>
            <a:spLocks noGrp="1"/>
          </p:cNvSpPr>
          <p:nvPr>
            <p:ph type="title"/>
          </p:nvPr>
        </p:nvSpPr>
        <p:spPr>
          <a:xfrm>
            <a:off x="777033" y="520080"/>
            <a:ext cx="7200900" cy="521495"/>
          </a:xfrm>
        </p:spPr>
        <p:txBody>
          <a:bodyPr/>
          <a:lstStyle/>
          <a:p>
            <a:r>
              <a:rPr lang="en-MY" dirty="0"/>
              <a:t>Stage 2: International</a:t>
            </a:r>
          </a:p>
        </p:txBody>
      </p:sp>
      <p:sp>
        <p:nvSpPr>
          <p:cNvPr id="3" name="Content Placeholder 2">
            <a:extLst>
              <a:ext uri="{FF2B5EF4-FFF2-40B4-BE49-F238E27FC236}">
                <a16:creationId xmlns="" xmlns:a16="http://schemas.microsoft.com/office/drawing/2014/main" id="{E5F40636-E15D-4298-9915-E63C494CCA50}"/>
              </a:ext>
            </a:extLst>
          </p:cNvPr>
          <p:cNvSpPr>
            <a:spLocks noGrp="1"/>
          </p:cNvSpPr>
          <p:nvPr>
            <p:ph idx="1"/>
          </p:nvPr>
        </p:nvSpPr>
        <p:spPr>
          <a:xfrm>
            <a:off x="755576" y="1556792"/>
            <a:ext cx="7704856" cy="4392488"/>
          </a:xfrm>
        </p:spPr>
        <p:txBody>
          <a:bodyPr>
            <a:normAutofit/>
          </a:bodyPr>
          <a:lstStyle/>
          <a:p>
            <a:pPr marL="0" indent="0">
              <a:buNone/>
            </a:pPr>
            <a:r>
              <a:rPr lang="en-MY" sz="2400" dirty="0"/>
              <a:t>In this stage, the company takes exports seriously and begins to think multi-domestically. Multi-domestic means competitive issues in each country are independent of other countries; the company deals with each country individually. The concern is with international competitive positioning compared with other firms in the industry. At this point, an international division has replaced the export department, and specialists are hired to handle sales, service, and warehousing abroad. Multiple countries are identified as a potential market.</a:t>
            </a:r>
          </a:p>
        </p:txBody>
      </p:sp>
    </p:spTree>
    <p:extLst>
      <p:ext uri="{BB962C8B-B14F-4D97-AF65-F5344CB8AC3E}">
        <p14:creationId xmlns="" xmlns:p14="http://schemas.microsoft.com/office/powerpoint/2010/main" val="1987751909"/>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3805DF28-5490-4FDF-A1B1-E4BAF740C6C2}"/>
              </a:ext>
            </a:extLst>
          </p:cNvPr>
          <p:cNvSpPr>
            <a:spLocks noGrp="1"/>
          </p:cNvSpPr>
          <p:nvPr>
            <p:ph type="title"/>
          </p:nvPr>
        </p:nvSpPr>
        <p:spPr>
          <a:xfrm>
            <a:off x="971550" y="309532"/>
            <a:ext cx="7200900" cy="737519"/>
          </a:xfrm>
        </p:spPr>
        <p:txBody>
          <a:bodyPr>
            <a:normAutofit/>
          </a:bodyPr>
          <a:lstStyle/>
          <a:p>
            <a:r>
              <a:rPr lang="en-MY" sz="2800" dirty="0"/>
              <a:t>Stage 3: Multinational</a:t>
            </a:r>
          </a:p>
        </p:txBody>
      </p:sp>
      <p:sp>
        <p:nvSpPr>
          <p:cNvPr id="3" name="Content Placeholder 2">
            <a:extLst>
              <a:ext uri="{FF2B5EF4-FFF2-40B4-BE49-F238E27FC236}">
                <a16:creationId xmlns="" xmlns:a16="http://schemas.microsoft.com/office/drawing/2014/main" id="{421C5802-C6A6-4072-AC14-08FD398B7152}"/>
              </a:ext>
            </a:extLst>
          </p:cNvPr>
          <p:cNvSpPr>
            <a:spLocks noGrp="1"/>
          </p:cNvSpPr>
          <p:nvPr>
            <p:ph idx="1"/>
          </p:nvPr>
        </p:nvSpPr>
        <p:spPr>
          <a:xfrm>
            <a:off x="827584" y="1484784"/>
            <a:ext cx="7344866" cy="4306417"/>
          </a:xfrm>
        </p:spPr>
        <p:txBody>
          <a:bodyPr>
            <a:normAutofit/>
          </a:bodyPr>
          <a:lstStyle/>
          <a:p>
            <a:pPr marL="0" indent="0">
              <a:buNone/>
            </a:pPr>
            <a:r>
              <a:rPr lang="en-MY" sz="2600" dirty="0"/>
              <a:t>The Multinational Corporations (MNCs) has its facilities and other assets in at least one country other than its home country. Gradually, perhaps in response to the needs of local markets, operations in host countries become more autonomous. The organization is a decentralized portfolio of subsidiaries. Knowledge is developed within the subsidiary and remains there. Many MNCs are staffed by host-country nationals, but key managers come from headquarters. Key decisions are made at headquarters as well.</a:t>
            </a:r>
          </a:p>
        </p:txBody>
      </p:sp>
    </p:spTree>
    <p:extLst>
      <p:ext uri="{BB962C8B-B14F-4D97-AF65-F5344CB8AC3E}">
        <p14:creationId xmlns="" xmlns:p14="http://schemas.microsoft.com/office/powerpoint/2010/main" val="3999039635"/>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E9D9B82B-151E-4B19-A4EA-EB9B418152D6}"/>
              </a:ext>
            </a:extLst>
          </p:cNvPr>
          <p:cNvSpPr>
            <a:spLocks noGrp="1"/>
          </p:cNvSpPr>
          <p:nvPr>
            <p:ph type="title"/>
          </p:nvPr>
        </p:nvSpPr>
        <p:spPr>
          <a:xfrm>
            <a:off x="971550" y="548680"/>
            <a:ext cx="7200900" cy="665511"/>
          </a:xfrm>
        </p:spPr>
        <p:txBody>
          <a:bodyPr>
            <a:normAutofit/>
          </a:bodyPr>
          <a:lstStyle/>
          <a:p>
            <a:r>
              <a:rPr lang="en-MY" sz="2800" dirty="0"/>
              <a:t>Stage 3: Multinational</a:t>
            </a:r>
          </a:p>
        </p:txBody>
      </p:sp>
      <p:sp>
        <p:nvSpPr>
          <p:cNvPr id="3" name="Content Placeholder 2">
            <a:extLst>
              <a:ext uri="{FF2B5EF4-FFF2-40B4-BE49-F238E27FC236}">
                <a16:creationId xmlns="" xmlns:a16="http://schemas.microsoft.com/office/drawing/2014/main" id="{6C669F8D-D644-41D4-80BE-5A2AB7B1F571}"/>
              </a:ext>
            </a:extLst>
          </p:cNvPr>
          <p:cNvSpPr>
            <a:spLocks noGrp="1"/>
          </p:cNvSpPr>
          <p:nvPr>
            <p:ph idx="1"/>
          </p:nvPr>
        </p:nvSpPr>
        <p:spPr>
          <a:xfrm>
            <a:off x="914400" y="1600200"/>
            <a:ext cx="7906072" cy="4530725"/>
          </a:xfrm>
        </p:spPr>
        <p:txBody>
          <a:bodyPr>
            <a:normAutofit/>
          </a:bodyPr>
          <a:lstStyle/>
          <a:p>
            <a:pPr marL="0" indent="0">
              <a:buNone/>
            </a:pPr>
            <a:r>
              <a:rPr lang="en-MY" sz="2400" dirty="0"/>
              <a:t>In this stage, the company has extensive experience in a number of international markets and has established marketing, manufacturing, or research and development (R&amp;D) facilities in several foreign countries. The organization obtains a large percentage of revenues from sales outside the home country. Explosive growth occurs as international operations take off, and the company has business units scattered around the world along with suppliers, manufacturers, and distributors</a:t>
            </a:r>
          </a:p>
        </p:txBody>
      </p:sp>
    </p:spTree>
    <p:extLst>
      <p:ext uri="{BB962C8B-B14F-4D97-AF65-F5344CB8AC3E}">
        <p14:creationId xmlns="" xmlns:p14="http://schemas.microsoft.com/office/powerpoint/2010/main" val="4284752614"/>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494DAE8B-207E-42A0-B0AD-2D445EDAF61C}"/>
              </a:ext>
            </a:extLst>
          </p:cNvPr>
          <p:cNvSpPr>
            <a:spLocks noGrp="1"/>
          </p:cNvSpPr>
          <p:nvPr>
            <p:ph type="title"/>
          </p:nvPr>
        </p:nvSpPr>
        <p:spPr>
          <a:xfrm>
            <a:off x="971550" y="404664"/>
            <a:ext cx="7200900" cy="521495"/>
          </a:xfrm>
        </p:spPr>
        <p:txBody>
          <a:bodyPr/>
          <a:lstStyle/>
          <a:p>
            <a:r>
              <a:rPr lang="en-MY" dirty="0"/>
              <a:t>Stage 4: Global</a:t>
            </a:r>
          </a:p>
        </p:txBody>
      </p:sp>
      <p:sp>
        <p:nvSpPr>
          <p:cNvPr id="3" name="Content Placeholder 2">
            <a:extLst>
              <a:ext uri="{FF2B5EF4-FFF2-40B4-BE49-F238E27FC236}">
                <a16:creationId xmlns="" xmlns:a16="http://schemas.microsoft.com/office/drawing/2014/main" id="{A666D9C5-365B-4554-B67B-632D3722070A}"/>
              </a:ext>
            </a:extLst>
          </p:cNvPr>
          <p:cNvSpPr>
            <a:spLocks noGrp="1"/>
          </p:cNvSpPr>
          <p:nvPr>
            <p:ph idx="1"/>
          </p:nvPr>
        </p:nvSpPr>
        <p:spPr>
          <a:xfrm>
            <a:off x="914400" y="1600201"/>
            <a:ext cx="7772400" cy="3052936"/>
          </a:xfrm>
        </p:spPr>
        <p:txBody>
          <a:bodyPr>
            <a:normAutofit/>
          </a:bodyPr>
          <a:lstStyle/>
          <a:p>
            <a:pPr marL="0" indent="0">
              <a:buNone/>
            </a:pPr>
            <a:r>
              <a:rPr lang="en-MY" sz="2400" dirty="0"/>
              <a:t>The global corporation views the world as a single, global market and offers global products that have little or no national variation or that have been designed with customizable elements. Strategy, ideas, and processes emanate from headquarters.</a:t>
            </a:r>
          </a:p>
        </p:txBody>
      </p:sp>
    </p:spTree>
    <p:extLst>
      <p:ext uri="{BB962C8B-B14F-4D97-AF65-F5344CB8AC3E}">
        <p14:creationId xmlns="" xmlns:p14="http://schemas.microsoft.com/office/powerpoint/2010/main" val="3491690204"/>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9C47C62F-D99F-4784-A5E5-F8614444CC8B}"/>
              </a:ext>
            </a:extLst>
          </p:cNvPr>
          <p:cNvSpPr>
            <a:spLocks noGrp="1"/>
          </p:cNvSpPr>
          <p:nvPr>
            <p:ph type="title"/>
          </p:nvPr>
        </p:nvSpPr>
        <p:spPr>
          <a:xfrm>
            <a:off x="971550" y="260648"/>
            <a:ext cx="7200900" cy="579440"/>
          </a:xfrm>
        </p:spPr>
        <p:txBody>
          <a:bodyPr/>
          <a:lstStyle/>
          <a:p>
            <a:r>
              <a:rPr lang="en-MY" dirty="0"/>
              <a:t>Stage 4: Global</a:t>
            </a:r>
          </a:p>
        </p:txBody>
      </p:sp>
      <p:sp>
        <p:nvSpPr>
          <p:cNvPr id="3" name="Content Placeholder 2">
            <a:extLst>
              <a:ext uri="{FF2B5EF4-FFF2-40B4-BE49-F238E27FC236}">
                <a16:creationId xmlns="" xmlns:a16="http://schemas.microsoft.com/office/drawing/2014/main" id="{0DC401BF-18A7-416A-A04F-AEE8B7F8E424}"/>
              </a:ext>
            </a:extLst>
          </p:cNvPr>
          <p:cNvSpPr>
            <a:spLocks noGrp="1"/>
          </p:cNvSpPr>
          <p:nvPr>
            <p:ph idx="1"/>
          </p:nvPr>
        </p:nvSpPr>
        <p:spPr>
          <a:xfrm>
            <a:off x="827584" y="1124744"/>
            <a:ext cx="7560840" cy="4680520"/>
          </a:xfrm>
        </p:spPr>
        <p:txBody>
          <a:bodyPr>
            <a:normAutofit fontScale="92500" lnSpcReduction="10000"/>
          </a:bodyPr>
          <a:lstStyle/>
          <a:p>
            <a:pPr marL="0" indent="0">
              <a:buNone/>
            </a:pPr>
            <a:r>
              <a:rPr lang="en-MY" sz="2400" dirty="0"/>
              <a:t>In this stage, the company transcends any single country. The business is not merely a collection of domestic industries; rather, subsidiaries are interlinked to the point where competitive position in one country significantly influences activities in other countries. Truly global companies no longer think of themselves as having a single home country, and, indeed, have been called stateless corporations. This represents a new and dramatic evolution from the multinational company of the 1960s and 1970s. Global companies operate in truly global fashion, and the entire world is their marketplace. However, the structural problem of holding together this huge complex of subsidiaries scattered thousands of miles apart is immense. Organization  structure for global companies can be extremely  complex and often evolves into international matrix or transnational model.</a:t>
            </a:r>
          </a:p>
        </p:txBody>
      </p:sp>
    </p:spTree>
    <p:extLst>
      <p:ext uri="{BB962C8B-B14F-4D97-AF65-F5344CB8AC3E}">
        <p14:creationId xmlns="" xmlns:p14="http://schemas.microsoft.com/office/powerpoint/2010/main" val="1920992969"/>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D307E302-1DDC-4144-9351-5C8406088013}"/>
              </a:ext>
            </a:extLst>
          </p:cNvPr>
          <p:cNvSpPr>
            <a:spLocks noGrp="1"/>
          </p:cNvSpPr>
          <p:nvPr>
            <p:ph type="title"/>
          </p:nvPr>
        </p:nvSpPr>
        <p:spPr>
          <a:xfrm>
            <a:off x="971550" y="332656"/>
            <a:ext cx="7200900" cy="579440"/>
          </a:xfrm>
        </p:spPr>
        <p:txBody>
          <a:bodyPr/>
          <a:lstStyle/>
          <a:p>
            <a:r>
              <a:rPr lang="en-MY" dirty="0"/>
              <a:t>Transnational</a:t>
            </a:r>
          </a:p>
        </p:txBody>
      </p:sp>
      <p:sp>
        <p:nvSpPr>
          <p:cNvPr id="3" name="Content Placeholder 2">
            <a:extLst>
              <a:ext uri="{FF2B5EF4-FFF2-40B4-BE49-F238E27FC236}">
                <a16:creationId xmlns="" xmlns:a16="http://schemas.microsoft.com/office/drawing/2014/main" id="{69B69C69-7C97-4013-BCDA-F62C3BCC256C}"/>
              </a:ext>
            </a:extLst>
          </p:cNvPr>
          <p:cNvSpPr>
            <a:spLocks noGrp="1"/>
          </p:cNvSpPr>
          <p:nvPr>
            <p:ph idx="1"/>
          </p:nvPr>
        </p:nvSpPr>
        <p:spPr>
          <a:xfrm>
            <a:off x="827584" y="1124744"/>
            <a:ext cx="7560840" cy="4666457"/>
          </a:xfrm>
        </p:spPr>
        <p:txBody>
          <a:bodyPr>
            <a:normAutofit/>
          </a:bodyPr>
          <a:lstStyle/>
          <a:p>
            <a:pPr marL="0" indent="0">
              <a:buNone/>
            </a:pPr>
            <a:r>
              <a:rPr lang="en-MY" sz="2400" dirty="0"/>
              <a:t>The transnational corporation (TNC) blends standardization used by global organizations with the localization approach of MNCs. The result is  “glocalization”-an organization with a strong global image but an equally strong local identity. The organization's production or service process becomes more globally  dispersed and interconnected. Some facilities may become "experts" in certain areas.  Strategy is developed globally; innovation and best practices are freely exchanged among countries. Involved in strategy </a:t>
            </a:r>
            <a:r>
              <a:rPr lang="en-MY" sz="2400" dirty="0" err="1"/>
              <a:t>formulation,development</a:t>
            </a:r>
            <a:r>
              <a:rPr lang="en-MY" sz="2400" dirty="0"/>
              <a:t> and organizational, and development and change to support organization’s strategic objectives.</a:t>
            </a:r>
          </a:p>
        </p:txBody>
      </p:sp>
    </p:spTree>
    <p:extLst>
      <p:ext uri="{BB962C8B-B14F-4D97-AF65-F5344CB8AC3E}">
        <p14:creationId xmlns="" xmlns:p14="http://schemas.microsoft.com/office/powerpoint/2010/main" val="3246745781"/>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F4137BF6-E294-43E2-81C6-3098F1CA981E}"/>
              </a:ext>
            </a:extLst>
          </p:cNvPr>
          <p:cNvSpPr>
            <a:spLocks noGrp="1"/>
          </p:cNvSpPr>
          <p:nvPr>
            <p:ph type="title"/>
          </p:nvPr>
        </p:nvSpPr>
        <p:spPr>
          <a:xfrm>
            <a:off x="990600" y="304800"/>
            <a:ext cx="7200900" cy="579439"/>
          </a:xfrm>
        </p:spPr>
        <p:txBody>
          <a:bodyPr>
            <a:normAutofit/>
          </a:bodyPr>
          <a:lstStyle/>
          <a:p>
            <a:r>
              <a:rPr lang="en-MY" sz="2800" dirty="0"/>
              <a:t>Question # 3</a:t>
            </a:r>
          </a:p>
        </p:txBody>
      </p:sp>
      <p:sp>
        <p:nvSpPr>
          <p:cNvPr id="3" name="Content Placeholder 2">
            <a:extLst>
              <a:ext uri="{FF2B5EF4-FFF2-40B4-BE49-F238E27FC236}">
                <a16:creationId xmlns="" xmlns:a16="http://schemas.microsoft.com/office/drawing/2014/main" id="{9B0BA638-BAFC-40BF-B444-454375B4B33F}"/>
              </a:ext>
            </a:extLst>
          </p:cNvPr>
          <p:cNvSpPr>
            <a:spLocks noGrp="1"/>
          </p:cNvSpPr>
          <p:nvPr>
            <p:ph idx="1"/>
          </p:nvPr>
        </p:nvSpPr>
        <p:spPr>
          <a:xfrm>
            <a:off x="685800" y="1219200"/>
            <a:ext cx="7486650" cy="4572001"/>
          </a:xfrm>
        </p:spPr>
        <p:txBody>
          <a:bodyPr/>
          <a:lstStyle/>
          <a:p>
            <a:pPr marL="0" indent="0">
              <a:buNone/>
            </a:pPr>
            <a:r>
              <a:rPr lang="en-MY" sz="2400" dirty="0"/>
              <a:t>Which is the first step most organisations process through while becoming multinational corporation ?</a:t>
            </a:r>
          </a:p>
          <a:p>
            <a:pPr marL="0" indent="0">
              <a:buNone/>
            </a:pPr>
            <a:endParaRPr lang="en-MY" sz="2400" dirty="0"/>
          </a:p>
          <a:p>
            <a:pPr marL="514350" indent="-514350">
              <a:buFont typeface="+mj-lt"/>
              <a:buAutoNum type="alphaUcPeriod"/>
            </a:pPr>
            <a:r>
              <a:rPr lang="en-MY" sz="2400" dirty="0"/>
              <a:t>Exports products to foreign countries</a:t>
            </a:r>
          </a:p>
          <a:p>
            <a:pPr marL="514350" indent="-514350">
              <a:buFont typeface="+mj-lt"/>
              <a:buAutoNum type="alphaUcPeriod"/>
            </a:pPr>
            <a:r>
              <a:rPr lang="en-MY" sz="2400" dirty="0"/>
              <a:t>Establishes sales organisations abroad	</a:t>
            </a:r>
          </a:p>
          <a:p>
            <a:pPr marL="514350" indent="-514350">
              <a:buFont typeface="+mj-lt"/>
              <a:buAutoNum type="alphaUcPeriod"/>
            </a:pPr>
            <a:r>
              <a:rPr lang="en-MY" sz="2400" dirty="0"/>
              <a:t>Licenses use of patents and technology	</a:t>
            </a:r>
          </a:p>
          <a:p>
            <a:pPr marL="514350" indent="-514350">
              <a:buFont typeface="+mj-lt"/>
              <a:buAutoNum type="alphaUcPeriod"/>
            </a:pPr>
            <a:r>
              <a:rPr lang="en-MY" sz="2400" dirty="0" smtClean="0"/>
              <a:t>Establish </a:t>
            </a:r>
            <a:r>
              <a:rPr lang="en-MY" sz="2400" dirty="0"/>
              <a:t>foreign manufacturing facilities</a:t>
            </a:r>
          </a:p>
          <a:p>
            <a:pPr marL="514350" indent="-514350">
              <a:buFont typeface="+mj-lt"/>
              <a:buAutoNum type="alphaUcPeriod"/>
            </a:pPr>
            <a:endParaRPr lang="en-MY" dirty="0"/>
          </a:p>
        </p:txBody>
      </p:sp>
    </p:spTree>
    <p:extLst>
      <p:ext uri="{BB962C8B-B14F-4D97-AF65-F5344CB8AC3E}">
        <p14:creationId xmlns="" xmlns:p14="http://schemas.microsoft.com/office/powerpoint/2010/main" val="2962221806"/>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8C3BD656-7D2B-4070-9FD8-ADFB17086062}"/>
              </a:ext>
            </a:extLst>
          </p:cNvPr>
          <p:cNvSpPr>
            <a:spLocks noGrp="1"/>
          </p:cNvSpPr>
          <p:nvPr>
            <p:ph type="title"/>
          </p:nvPr>
        </p:nvSpPr>
        <p:spPr>
          <a:xfrm>
            <a:off x="971550" y="990529"/>
            <a:ext cx="7200900" cy="655710"/>
          </a:xfrm>
        </p:spPr>
        <p:txBody>
          <a:bodyPr/>
          <a:lstStyle/>
          <a:p>
            <a:r>
              <a:rPr lang="en-MY" dirty="0"/>
              <a:t>Answer # 3</a:t>
            </a:r>
          </a:p>
        </p:txBody>
      </p:sp>
      <p:sp>
        <p:nvSpPr>
          <p:cNvPr id="3" name="Content Placeholder 2">
            <a:extLst>
              <a:ext uri="{FF2B5EF4-FFF2-40B4-BE49-F238E27FC236}">
                <a16:creationId xmlns="" xmlns:a16="http://schemas.microsoft.com/office/drawing/2014/main" id="{9B810F28-64AD-43AF-8938-92E892B03D56}"/>
              </a:ext>
            </a:extLst>
          </p:cNvPr>
          <p:cNvSpPr>
            <a:spLocks noGrp="1"/>
          </p:cNvSpPr>
          <p:nvPr>
            <p:ph idx="1"/>
          </p:nvPr>
        </p:nvSpPr>
        <p:spPr>
          <a:xfrm>
            <a:off x="971550" y="1981203"/>
            <a:ext cx="6840810" cy="655710"/>
          </a:xfrm>
        </p:spPr>
        <p:txBody>
          <a:bodyPr>
            <a:normAutofit/>
          </a:bodyPr>
          <a:lstStyle/>
          <a:p>
            <a:r>
              <a:rPr lang="en-MY" sz="2400" dirty="0"/>
              <a:t>Option A</a:t>
            </a:r>
          </a:p>
        </p:txBody>
      </p:sp>
    </p:spTree>
    <p:extLst>
      <p:ext uri="{BB962C8B-B14F-4D97-AF65-F5344CB8AC3E}">
        <p14:creationId xmlns="" xmlns:p14="http://schemas.microsoft.com/office/powerpoint/2010/main" val="1896929721"/>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5CC0D68F-7A23-483B-9DCC-C8A7F28CD474}"/>
              </a:ext>
            </a:extLst>
          </p:cNvPr>
          <p:cNvSpPr>
            <a:spLocks noGrp="1"/>
          </p:cNvSpPr>
          <p:nvPr>
            <p:ph type="title"/>
          </p:nvPr>
        </p:nvSpPr>
        <p:spPr>
          <a:xfrm>
            <a:off x="755576" y="260648"/>
            <a:ext cx="7200900" cy="579440"/>
          </a:xfrm>
        </p:spPr>
        <p:txBody>
          <a:bodyPr/>
          <a:lstStyle/>
          <a:p>
            <a:r>
              <a:rPr lang="en-MY" dirty="0"/>
              <a:t>Question # 4</a:t>
            </a:r>
          </a:p>
        </p:txBody>
      </p:sp>
      <p:sp>
        <p:nvSpPr>
          <p:cNvPr id="3" name="Content Placeholder 2">
            <a:extLst>
              <a:ext uri="{FF2B5EF4-FFF2-40B4-BE49-F238E27FC236}">
                <a16:creationId xmlns="" xmlns:a16="http://schemas.microsoft.com/office/drawing/2014/main" id="{956DE6C0-FA12-48D1-9899-9AC5DA078CF3}"/>
              </a:ext>
            </a:extLst>
          </p:cNvPr>
          <p:cNvSpPr>
            <a:spLocks noGrp="1"/>
          </p:cNvSpPr>
          <p:nvPr>
            <p:ph idx="1"/>
          </p:nvPr>
        </p:nvSpPr>
        <p:spPr>
          <a:xfrm>
            <a:off x="739345" y="1268760"/>
            <a:ext cx="7200900" cy="3809999"/>
          </a:xfrm>
        </p:spPr>
        <p:txBody>
          <a:bodyPr>
            <a:normAutofit/>
          </a:bodyPr>
          <a:lstStyle/>
          <a:p>
            <a:pPr marL="0" indent="0">
              <a:buNone/>
            </a:pPr>
            <a:r>
              <a:rPr lang="en-MY" sz="2400" dirty="0"/>
              <a:t>Which stage in globalization occurs when an enterprise operates in several countries, upper-level managers are mainly expatriates, and each location is treated relatively separately?	</a:t>
            </a:r>
          </a:p>
          <a:p>
            <a:pPr marL="514350" indent="-514350">
              <a:buFont typeface="+mj-lt"/>
              <a:buAutoNum type="alphaUcPeriod"/>
            </a:pPr>
            <a:r>
              <a:rPr lang="en-MY" sz="2400" dirty="0"/>
              <a:t>Transnational	</a:t>
            </a:r>
          </a:p>
          <a:p>
            <a:pPr marL="514350" indent="-514350">
              <a:buFont typeface="+mj-lt"/>
              <a:buAutoNum type="alphaUcPeriod"/>
            </a:pPr>
            <a:r>
              <a:rPr lang="en-MY" sz="2400" dirty="0"/>
              <a:t>Multinational	</a:t>
            </a:r>
          </a:p>
          <a:p>
            <a:pPr marL="514350" indent="-514350">
              <a:buFont typeface="+mj-lt"/>
              <a:buAutoNum type="alphaUcPeriod"/>
            </a:pPr>
            <a:r>
              <a:rPr lang="en-MY" sz="2400" dirty="0"/>
              <a:t>Global	</a:t>
            </a:r>
          </a:p>
          <a:p>
            <a:pPr marL="514350" indent="-514350">
              <a:buFont typeface="+mj-lt"/>
              <a:buAutoNum type="alphaUcPeriod"/>
            </a:pPr>
            <a:r>
              <a:rPr lang="en-MY" sz="2400" dirty="0"/>
              <a:t>International</a:t>
            </a:r>
          </a:p>
          <a:p>
            <a:pPr marL="0" indent="0">
              <a:buNone/>
            </a:pPr>
            <a:endParaRPr lang="en-MY" dirty="0"/>
          </a:p>
        </p:txBody>
      </p:sp>
    </p:spTree>
    <p:extLst>
      <p:ext uri="{BB962C8B-B14F-4D97-AF65-F5344CB8AC3E}">
        <p14:creationId xmlns="" xmlns:p14="http://schemas.microsoft.com/office/powerpoint/2010/main" val="615309478"/>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9721D285-9F3E-457D-A261-FA8E133BD343}"/>
              </a:ext>
            </a:extLst>
          </p:cNvPr>
          <p:cNvSpPr>
            <a:spLocks noGrp="1"/>
          </p:cNvSpPr>
          <p:nvPr>
            <p:ph type="title"/>
          </p:nvPr>
        </p:nvSpPr>
        <p:spPr>
          <a:xfrm>
            <a:off x="971550" y="980728"/>
            <a:ext cx="7200900" cy="665511"/>
          </a:xfrm>
        </p:spPr>
        <p:txBody>
          <a:bodyPr/>
          <a:lstStyle/>
          <a:p>
            <a:r>
              <a:rPr lang="en-MY" dirty="0"/>
              <a:t>Answer # 4</a:t>
            </a:r>
          </a:p>
        </p:txBody>
      </p:sp>
      <p:sp>
        <p:nvSpPr>
          <p:cNvPr id="3" name="Content Placeholder 2">
            <a:extLst>
              <a:ext uri="{FF2B5EF4-FFF2-40B4-BE49-F238E27FC236}">
                <a16:creationId xmlns="" xmlns:a16="http://schemas.microsoft.com/office/drawing/2014/main" id="{238E6C5A-D42E-4BF5-8ED1-7CA294C8212E}"/>
              </a:ext>
            </a:extLst>
          </p:cNvPr>
          <p:cNvSpPr>
            <a:spLocks noGrp="1"/>
          </p:cNvSpPr>
          <p:nvPr>
            <p:ph idx="1"/>
          </p:nvPr>
        </p:nvSpPr>
        <p:spPr>
          <a:xfrm>
            <a:off x="971550" y="1981203"/>
            <a:ext cx="5616674" cy="871734"/>
          </a:xfrm>
        </p:spPr>
        <p:txBody>
          <a:bodyPr>
            <a:normAutofit/>
          </a:bodyPr>
          <a:lstStyle/>
          <a:p>
            <a:r>
              <a:rPr lang="en-MY" sz="2400" dirty="0"/>
              <a:t>Option B</a:t>
            </a:r>
          </a:p>
        </p:txBody>
      </p:sp>
    </p:spTree>
    <p:extLst>
      <p:ext uri="{BB962C8B-B14F-4D97-AF65-F5344CB8AC3E}">
        <p14:creationId xmlns="" xmlns:p14="http://schemas.microsoft.com/office/powerpoint/2010/main" val="3062019887"/>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 xmlns:a16="http://schemas.microsoft.com/office/drawing/2014/main" id="{6E484E89-3E8A-40D4-BF77-F38EBE167C76}"/>
              </a:ext>
            </a:extLst>
          </p:cNvPr>
          <p:cNvGraphicFramePr>
            <a:graphicFrameLocks noGrp="1"/>
          </p:cNvGraphicFramePr>
          <p:nvPr>
            <p:ph idx="1"/>
            <p:extLst>
              <p:ext uri="{D42A27DB-BD31-4B8C-83A1-F6EECF244321}">
                <p14:modId xmlns="" xmlns:p14="http://schemas.microsoft.com/office/powerpoint/2010/main" val="7840389"/>
              </p:ext>
            </p:extLst>
          </p:nvPr>
        </p:nvGraphicFramePr>
        <p:xfrm>
          <a:off x="685800" y="457200"/>
          <a:ext cx="7906072" cy="506916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 xmlns:p14="http://schemas.microsoft.com/office/powerpoint/2010/main" val="732035157"/>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210093C0-FD6B-403C-A278-4714EBD32A36}"/>
              </a:ext>
            </a:extLst>
          </p:cNvPr>
          <p:cNvSpPr>
            <a:spLocks noGrp="1"/>
          </p:cNvSpPr>
          <p:nvPr>
            <p:ph type="title"/>
          </p:nvPr>
        </p:nvSpPr>
        <p:spPr>
          <a:xfrm>
            <a:off x="827584" y="260648"/>
            <a:ext cx="7200900" cy="593503"/>
          </a:xfrm>
        </p:spPr>
        <p:txBody>
          <a:bodyPr/>
          <a:lstStyle/>
          <a:p>
            <a:r>
              <a:rPr lang="en-MY" dirty="0"/>
              <a:t>Global Orientations</a:t>
            </a:r>
          </a:p>
        </p:txBody>
      </p:sp>
      <p:sp>
        <p:nvSpPr>
          <p:cNvPr id="3" name="Content Placeholder 2">
            <a:extLst>
              <a:ext uri="{FF2B5EF4-FFF2-40B4-BE49-F238E27FC236}">
                <a16:creationId xmlns="" xmlns:a16="http://schemas.microsoft.com/office/drawing/2014/main" id="{D4C28998-69B6-44BB-B28A-6187538BA510}"/>
              </a:ext>
            </a:extLst>
          </p:cNvPr>
          <p:cNvSpPr>
            <a:spLocks noGrp="1"/>
          </p:cNvSpPr>
          <p:nvPr>
            <p:ph idx="1"/>
          </p:nvPr>
        </p:nvSpPr>
        <p:spPr>
          <a:xfrm>
            <a:off x="818742" y="1268760"/>
            <a:ext cx="7425665" cy="3672408"/>
          </a:xfrm>
        </p:spPr>
        <p:txBody>
          <a:bodyPr>
            <a:normAutofit/>
          </a:bodyPr>
          <a:lstStyle/>
          <a:p>
            <a:pPr marL="0" indent="0">
              <a:buNone/>
            </a:pPr>
            <a:r>
              <a:rPr lang="en-MY" sz="2400" dirty="0"/>
              <a:t>Global integration refers to the coordination of the firm’s value-chain activities across countries to achieve worldwide efficiency, synergy, and cross-fertilization in order to take maximum advantage of similarities between countries. The flexibility objective is also called local responsiveness. Local responsiveness refers to meeting the specific needs of buyers in individual countries.</a:t>
            </a:r>
          </a:p>
        </p:txBody>
      </p:sp>
    </p:spTree>
    <p:extLst>
      <p:ext uri="{BB962C8B-B14F-4D97-AF65-F5344CB8AC3E}">
        <p14:creationId xmlns="" xmlns:p14="http://schemas.microsoft.com/office/powerpoint/2010/main" val="2182077489"/>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D3D62B5E-29F6-4FF5-A8C9-773CAFED94BF}"/>
              </a:ext>
            </a:extLst>
          </p:cNvPr>
          <p:cNvSpPr>
            <a:spLocks noGrp="1"/>
          </p:cNvSpPr>
          <p:nvPr>
            <p:ph type="title"/>
          </p:nvPr>
        </p:nvSpPr>
        <p:spPr>
          <a:xfrm>
            <a:off x="971550" y="160571"/>
            <a:ext cx="7200900" cy="521495"/>
          </a:xfrm>
        </p:spPr>
        <p:txBody>
          <a:bodyPr/>
          <a:lstStyle/>
          <a:p>
            <a:r>
              <a:rPr lang="en-MY" dirty="0"/>
              <a:t>Global Integration Strategy</a:t>
            </a:r>
          </a:p>
        </p:txBody>
      </p:sp>
      <p:sp>
        <p:nvSpPr>
          <p:cNvPr id="3" name="Content Placeholder 2">
            <a:extLst>
              <a:ext uri="{FF2B5EF4-FFF2-40B4-BE49-F238E27FC236}">
                <a16:creationId xmlns="" xmlns:a16="http://schemas.microsoft.com/office/drawing/2014/main" id="{2D1DA5EF-E388-4A6D-B888-6C95EAFCF431}"/>
              </a:ext>
            </a:extLst>
          </p:cNvPr>
          <p:cNvSpPr>
            <a:spLocks noGrp="1"/>
          </p:cNvSpPr>
          <p:nvPr>
            <p:ph idx="1"/>
          </p:nvPr>
        </p:nvSpPr>
        <p:spPr>
          <a:xfrm>
            <a:off x="611560" y="836712"/>
            <a:ext cx="8256376" cy="5322813"/>
          </a:xfrm>
        </p:spPr>
        <p:txBody>
          <a:bodyPr>
            <a:normAutofit/>
          </a:bodyPr>
          <a:lstStyle/>
          <a:p>
            <a:pPr marL="0" indent="0">
              <a:buNone/>
            </a:pPr>
            <a:r>
              <a:rPr lang="en-MY" sz="1800" dirty="0"/>
              <a:t>Global integration (GI) emphasizes consistency of approach, standardization of processes, and common corporate culture across global operations. The following steps help organizations achieve global integration:</a:t>
            </a:r>
          </a:p>
          <a:p>
            <a:pPr marL="0" indent="0">
              <a:buNone/>
            </a:pPr>
            <a:endParaRPr lang="en-MY" sz="1800" dirty="0"/>
          </a:p>
          <a:p>
            <a:pPr marL="0" indent="0">
              <a:buNone/>
            </a:pPr>
            <a:r>
              <a:rPr lang="en-MY" sz="1800" b="1" dirty="0"/>
              <a:t>1. Aligning decision making </a:t>
            </a:r>
            <a:r>
              <a:rPr lang="en-MY" sz="1800" dirty="0"/>
              <a:t>: This focus on alignment helps to ensure that even decisions made locally reflect the global perspective. Expatriates, employees sent from their home countries to work abroad, play a significant role in this global alignment, as do performance management systems.</a:t>
            </a:r>
          </a:p>
          <a:p>
            <a:pPr marL="0" indent="0">
              <a:buNone/>
            </a:pPr>
            <a:endParaRPr lang="en-MY" sz="1800" b="1" dirty="0"/>
          </a:p>
          <a:p>
            <a:pPr marL="0" indent="0">
              <a:buNone/>
            </a:pPr>
            <a:r>
              <a:rPr lang="en-MY" sz="1800" b="1" dirty="0"/>
              <a:t>2. Standardizing processes </a:t>
            </a:r>
            <a:r>
              <a:rPr lang="en-MY" sz="1800" dirty="0"/>
              <a:t>:Standardized processes are designed to achieve efficiencies, economies of scale, consistent expectations, and control over strategic parts of the value chain.</a:t>
            </a:r>
          </a:p>
          <a:p>
            <a:pPr marL="0" indent="0">
              <a:buNone/>
            </a:pPr>
            <a:endParaRPr lang="en-MY" sz="1800" dirty="0"/>
          </a:p>
          <a:p>
            <a:pPr marL="0" indent="0">
              <a:buNone/>
            </a:pPr>
            <a:r>
              <a:rPr lang="en-MY" sz="1800" b="1" dirty="0"/>
              <a:t>3. Socializing key individuals </a:t>
            </a:r>
            <a:r>
              <a:rPr lang="en-MY" sz="1800" dirty="0"/>
              <a:t>:This socialization effort ensures that top managers have a consistent perspective, whether at the headquarters or at dispersed field locations.</a:t>
            </a:r>
          </a:p>
          <a:p>
            <a:pPr marL="0" indent="0">
              <a:buNone/>
            </a:pPr>
            <a:endParaRPr lang="en-MY" sz="1800" dirty="0"/>
          </a:p>
        </p:txBody>
      </p:sp>
    </p:spTree>
    <p:extLst>
      <p:ext uri="{BB962C8B-B14F-4D97-AF65-F5344CB8AC3E}">
        <p14:creationId xmlns="" xmlns:p14="http://schemas.microsoft.com/office/powerpoint/2010/main" val="863798293"/>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970B8036-56DA-4770-83CA-234AE0047630}"/>
              </a:ext>
            </a:extLst>
          </p:cNvPr>
          <p:cNvSpPr>
            <a:spLocks noGrp="1"/>
          </p:cNvSpPr>
          <p:nvPr>
            <p:ph type="title"/>
          </p:nvPr>
        </p:nvSpPr>
        <p:spPr>
          <a:xfrm>
            <a:off x="971550" y="260648"/>
            <a:ext cx="7200900" cy="665511"/>
          </a:xfrm>
        </p:spPr>
        <p:txBody>
          <a:bodyPr/>
          <a:lstStyle/>
          <a:p>
            <a:r>
              <a:rPr lang="en-MY" dirty="0"/>
              <a:t>Pressures for Global Integration</a:t>
            </a:r>
          </a:p>
        </p:txBody>
      </p:sp>
      <p:sp>
        <p:nvSpPr>
          <p:cNvPr id="3" name="Content Placeholder 2">
            <a:extLst>
              <a:ext uri="{FF2B5EF4-FFF2-40B4-BE49-F238E27FC236}">
                <a16:creationId xmlns="" xmlns:a16="http://schemas.microsoft.com/office/drawing/2014/main" id="{2A87ECA9-AC08-465C-8F54-5CF6AD31E606}"/>
              </a:ext>
            </a:extLst>
          </p:cNvPr>
          <p:cNvSpPr>
            <a:spLocks noGrp="1"/>
          </p:cNvSpPr>
          <p:nvPr>
            <p:ph idx="1"/>
          </p:nvPr>
        </p:nvSpPr>
        <p:spPr>
          <a:xfrm>
            <a:off x="827584" y="1052736"/>
            <a:ext cx="7776864" cy="4824536"/>
          </a:xfrm>
        </p:spPr>
        <p:txBody>
          <a:bodyPr>
            <a:normAutofit/>
          </a:bodyPr>
          <a:lstStyle/>
          <a:p>
            <a:pPr marL="0" indent="0">
              <a:buNone/>
            </a:pPr>
            <a:r>
              <a:rPr lang="en-MY" sz="2200" dirty="0"/>
              <a:t>1. </a:t>
            </a:r>
            <a:r>
              <a:rPr lang="en-MY" sz="2200" b="1" dirty="0"/>
              <a:t>Economies of scale </a:t>
            </a:r>
            <a:r>
              <a:rPr lang="en-MY" sz="2200" dirty="0"/>
              <a:t>: Concentrating manufacturing in a few select locations where the firm can profit from economies of mass production motivates global integration. Also, the smaller the number of manufacturing and R&amp;D locations, the easier it is for the firm to control quality and cost.</a:t>
            </a:r>
          </a:p>
          <a:p>
            <a:pPr marL="0" indent="0">
              <a:buNone/>
            </a:pPr>
            <a:endParaRPr lang="en-MY" sz="2200" dirty="0"/>
          </a:p>
          <a:p>
            <a:pPr marL="0" indent="0">
              <a:buNone/>
            </a:pPr>
            <a:r>
              <a:rPr lang="en-MY" sz="2200" dirty="0"/>
              <a:t>2. </a:t>
            </a:r>
            <a:r>
              <a:rPr lang="en-MY" sz="2200" b="1" dirty="0"/>
              <a:t>Capitalize on converging consumer trends and universal needs </a:t>
            </a:r>
            <a:r>
              <a:rPr lang="en-MY" sz="2200" dirty="0"/>
              <a:t>: Standardization is appropriate for products with widespread acceptance and whose features, quality, and cost are similar worldwide. Examples include computer chips and electronic components. Companies such as Nike, Dell, ING, and Coca-Cola offer products that appeal to consumers everywhere.</a:t>
            </a:r>
          </a:p>
          <a:p>
            <a:pPr marL="0" indent="0">
              <a:buNone/>
            </a:pPr>
            <a:endParaRPr lang="en-MY" sz="2200" dirty="0"/>
          </a:p>
        </p:txBody>
      </p:sp>
    </p:spTree>
    <p:extLst>
      <p:ext uri="{BB962C8B-B14F-4D97-AF65-F5344CB8AC3E}">
        <p14:creationId xmlns="" xmlns:p14="http://schemas.microsoft.com/office/powerpoint/2010/main" val="3125223948"/>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FD79B1E4-FD70-49B6-A34F-EE1E262D744A}"/>
              </a:ext>
            </a:extLst>
          </p:cNvPr>
          <p:cNvSpPr>
            <a:spLocks noGrp="1"/>
          </p:cNvSpPr>
          <p:nvPr>
            <p:ph type="title"/>
          </p:nvPr>
        </p:nvSpPr>
        <p:spPr>
          <a:xfrm>
            <a:off x="827584" y="401723"/>
            <a:ext cx="7200900" cy="737519"/>
          </a:xfrm>
        </p:spPr>
        <p:txBody>
          <a:bodyPr/>
          <a:lstStyle/>
          <a:p>
            <a:r>
              <a:rPr lang="en-MY" dirty="0"/>
              <a:t>Pressures for Global Integration</a:t>
            </a:r>
          </a:p>
        </p:txBody>
      </p:sp>
      <p:sp>
        <p:nvSpPr>
          <p:cNvPr id="3" name="Content Placeholder 2">
            <a:extLst>
              <a:ext uri="{FF2B5EF4-FFF2-40B4-BE49-F238E27FC236}">
                <a16:creationId xmlns="" xmlns:a16="http://schemas.microsoft.com/office/drawing/2014/main" id="{A98C45E7-E26E-4B6A-850D-41690AD319E1}"/>
              </a:ext>
            </a:extLst>
          </p:cNvPr>
          <p:cNvSpPr>
            <a:spLocks noGrp="1"/>
          </p:cNvSpPr>
          <p:nvPr>
            <p:ph idx="1"/>
          </p:nvPr>
        </p:nvSpPr>
        <p:spPr>
          <a:xfrm>
            <a:off x="625252" y="1556792"/>
            <a:ext cx="8350696" cy="4530725"/>
          </a:xfrm>
        </p:spPr>
        <p:txBody>
          <a:bodyPr>
            <a:normAutofit lnSpcReduction="10000"/>
          </a:bodyPr>
          <a:lstStyle/>
          <a:p>
            <a:pPr marL="0" indent="0">
              <a:buNone/>
            </a:pPr>
            <a:endParaRPr lang="en-MY" sz="2200" b="1" dirty="0"/>
          </a:p>
          <a:p>
            <a:pPr marL="0" indent="0">
              <a:buNone/>
            </a:pPr>
            <a:r>
              <a:rPr lang="en-MY" sz="2200" b="1" dirty="0"/>
              <a:t>3. Uniform service to global customers </a:t>
            </a:r>
            <a:r>
              <a:rPr lang="en-MY" sz="2200" dirty="0"/>
              <a:t>:Services are easiest to standardize when firms can centralize their creation and delivery. Multinational enterprises with operations in numerous countries particularly value service inputs that are consistent worldwide.</a:t>
            </a:r>
          </a:p>
          <a:p>
            <a:pPr marL="0" indent="0">
              <a:buNone/>
            </a:pPr>
            <a:r>
              <a:rPr lang="en-MY" sz="2200" dirty="0"/>
              <a:t> </a:t>
            </a:r>
          </a:p>
          <a:p>
            <a:pPr marL="0" indent="0">
              <a:buNone/>
            </a:pPr>
            <a:r>
              <a:rPr lang="en-MY" sz="2200" b="1" dirty="0"/>
              <a:t>4. Global sourcing of raw materials, components, energy, and </a:t>
            </a:r>
            <a:r>
              <a:rPr lang="en-MY" sz="2200" b="1" dirty="0" err="1"/>
              <a:t>labor</a:t>
            </a:r>
            <a:r>
              <a:rPr lang="en-MY" sz="2200" b="1" dirty="0"/>
              <a:t> </a:t>
            </a:r>
            <a:r>
              <a:rPr lang="en-MY" sz="2200" dirty="0"/>
              <a:t>:Firms face an ongoing pressure to procure high-quality input goods in a cost-efficient manner. Sourcing of inputs from large-scale, centralized suppliers provides benefits from economies of scale and more consistent performance outcomes. Sourcing from a few well-integrated suppliers is more efficient than sourcing from numerous loosely connected distributors.</a:t>
            </a:r>
          </a:p>
          <a:p>
            <a:pPr marL="0" indent="0">
              <a:buNone/>
            </a:pPr>
            <a:endParaRPr lang="en-MY" sz="2200" dirty="0"/>
          </a:p>
        </p:txBody>
      </p:sp>
    </p:spTree>
    <p:extLst>
      <p:ext uri="{BB962C8B-B14F-4D97-AF65-F5344CB8AC3E}">
        <p14:creationId xmlns="" xmlns:p14="http://schemas.microsoft.com/office/powerpoint/2010/main" val="4091951043"/>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D8FBCCB4-491E-49DE-AE09-BC781358BF4D}"/>
              </a:ext>
            </a:extLst>
          </p:cNvPr>
          <p:cNvSpPr>
            <a:spLocks noGrp="1"/>
          </p:cNvSpPr>
          <p:nvPr>
            <p:ph type="title"/>
          </p:nvPr>
        </p:nvSpPr>
        <p:spPr>
          <a:xfrm>
            <a:off x="755576" y="188640"/>
            <a:ext cx="7200900" cy="665511"/>
          </a:xfrm>
        </p:spPr>
        <p:txBody>
          <a:bodyPr/>
          <a:lstStyle/>
          <a:p>
            <a:r>
              <a:rPr lang="en-MY" dirty="0"/>
              <a:t>Pressures for Global Integration</a:t>
            </a:r>
          </a:p>
        </p:txBody>
      </p:sp>
      <p:sp>
        <p:nvSpPr>
          <p:cNvPr id="3" name="Content Placeholder 2">
            <a:extLst>
              <a:ext uri="{FF2B5EF4-FFF2-40B4-BE49-F238E27FC236}">
                <a16:creationId xmlns="" xmlns:a16="http://schemas.microsoft.com/office/drawing/2014/main" id="{E9741E1A-5A2D-47CB-8B1D-3B869D2AC040}"/>
              </a:ext>
            </a:extLst>
          </p:cNvPr>
          <p:cNvSpPr>
            <a:spLocks noGrp="1"/>
          </p:cNvSpPr>
          <p:nvPr>
            <p:ph idx="1"/>
          </p:nvPr>
        </p:nvSpPr>
        <p:spPr>
          <a:xfrm>
            <a:off x="755576" y="1163637"/>
            <a:ext cx="8122096" cy="4530725"/>
          </a:xfrm>
        </p:spPr>
        <p:txBody>
          <a:bodyPr>
            <a:normAutofit lnSpcReduction="10000"/>
          </a:bodyPr>
          <a:lstStyle/>
          <a:p>
            <a:pPr marL="0" indent="0">
              <a:buNone/>
            </a:pPr>
            <a:r>
              <a:rPr lang="en-MY" sz="2400" b="1" dirty="0"/>
              <a:t>5. Global competitors : </a:t>
            </a:r>
            <a:r>
              <a:rPr lang="en-MY" sz="2400" dirty="0"/>
              <a:t>Competitors that operate in multiple markets threaten firms with purely domestic operations. Global coordination is necessary to monitor and respond to competitive threats in foreign and domestic markets.</a:t>
            </a:r>
          </a:p>
          <a:p>
            <a:pPr marL="0" indent="0">
              <a:buNone/>
            </a:pPr>
            <a:endParaRPr lang="en-MY" sz="2400" dirty="0"/>
          </a:p>
          <a:p>
            <a:pPr marL="0" indent="0">
              <a:buNone/>
            </a:pPr>
            <a:r>
              <a:rPr lang="en-MY" sz="2400" b="1" dirty="0"/>
              <a:t>6. Availability of media that reaches consumers in multiple markets : </a:t>
            </a:r>
            <a:r>
              <a:rPr lang="en-MY" sz="2400" dirty="0"/>
              <a:t>The availability of cost-effective communications and promotion makes it possible for firms to cater to global market segments that cross different countries. For example, firms now take advantage of the Internet and cross-national television to simultaneously advertise their offerings </a:t>
            </a:r>
            <a:r>
              <a:rPr lang="en-MY" sz="2400" dirty="0" err="1"/>
              <a:t>innumerous</a:t>
            </a:r>
            <a:r>
              <a:rPr lang="en-MY" sz="2400" dirty="0"/>
              <a:t> countries.</a:t>
            </a:r>
          </a:p>
          <a:p>
            <a:pPr marL="0" indent="0">
              <a:buNone/>
            </a:pPr>
            <a:endParaRPr lang="en-MY" sz="2400" dirty="0"/>
          </a:p>
        </p:txBody>
      </p:sp>
    </p:spTree>
    <p:extLst>
      <p:ext uri="{BB962C8B-B14F-4D97-AF65-F5344CB8AC3E}">
        <p14:creationId xmlns="" xmlns:p14="http://schemas.microsoft.com/office/powerpoint/2010/main" val="3876050209"/>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C52AC929-5EAB-452B-A9A3-BF0AC6842FDB}"/>
              </a:ext>
            </a:extLst>
          </p:cNvPr>
          <p:cNvSpPr>
            <a:spLocks noGrp="1"/>
          </p:cNvSpPr>
          <p:nvPr>
            <p:ph type="title"/>
          </p:nvPr>
        </p:nvSpPr>
        <p:spPr>
          <a:xfrm>
            <a:off x="948176" y="188640"/>
            <a:ext cx="7200900" cy="665511"/>
          </a:xfrm>
        </p:spPr>
        <p:txBody>
          <a:bodyPr/>
          <a:lstStyle/>
          <a:p>
            <a:r>
              <a:rPr lang="en-MY" dirty="0"/>
              <a:t>Local Responsiveness Strategy</a:t>
            </a:r>
          </a:p>
        </p:txBody>
      </p:sp>
      <p:sp>
        <p:nvSpPr>
          <p:cNvPr id="3" name="Content Placeholder 2">
            <a:extLst>
              <a:ext uri="{FF2B5EF4-FFF2-40B4-BE49-F238E27FC236}">
                <a16:creationId xmlns="" xmlns:a16="http://schemas.microsoft.com/office/drawing/2014/main" id="{02546375-0897-420B-A7A0-F4674464B54E}"/>
              </a:ext>
            </a:extLst>
          </p:cNvPr>
          <p:cNvSpPr>
            <a:spLocks noGrp="1"/>
          </p:cNvSpPr>
          <p:nvPr>
            <p:ph idx="1"/>
          </p:nvPr>
        </p:nvSpPr>
        <p:spPr>
          <a:xfrm>
            <a:off x="755576" y="1268760"/>
            <a:ext cx="7704856" cy="4392488"/>
          </a:xfrm>
        </p:spPr>
        <p:txBody>
          <a:bodyPr>
            <a:normAutofit/>
          </a:bodyPr>
          <a:lstStyle/>
          <a:p>
            <a:pPr marL="0" indent="0">
              <a:buNone/>
            </a:pPr>
            <a:r>
              <a:rPr lang="en-MY" sz="2400" dirty="0"/>
              <a:t>Local responsiveness (LR) emphasizes adapting to the needs of local markets and allows subsidiaries to develop unique products, structures, and systems. </a:t>
            </a:r>
          </a:p>
          <a:p>
            <a:pPr marL="0" indent="0">
              <a:buNone/>
            </a:pPr>
            <a:endParaRPr lang="en-MY" sz="2400" dirty="0"/>
          </a:p>
          <a:p>
            <a:pPr marL="0" indent="0">
              <a:buNone/>
            </a:pPr>
            <a:r>
              <a:rPr lang="en-MY" sz="2400" dirty="0"/>
              <a:t>1. </a:t>
            </a:r>
            <a:r>
              <a:rPr lang="en-MY" sz="2400" b="1" dirty="0"/>
              <a:t>Understanding diversity : </a:t>
            </a:r>
            <a:r>
              <a:rPr lang="en-MY" sz="2400" dirty="0"/>
              <a:t>Local responsiveness organizations must learn the cultures and institutions (e.g., legal, economic, educational) of the areas in which they operate, but they must also become more fully aware of their own cultural perspectives and how those may affect organizational decisions and practices.</a:t>
            </a:r>
          </a:p>
        </p:txBody>
      </p:sp>
    </p:spTree>
    <p:extLst>
      <p:ext uri="{BB962C8B-B14F-4D97-AF65-F5344CB8AC3E}">
        <p14:creationId xmlns="" xmlns:p14="http://schemas.microsoft.com/office/powerpoint/2010/main" val="3158401420"/>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5B44C5EB-C1D2-414B-A657-5766D1B2533C}"/>
              </a:ext>
            </a:extLst>
          </p:cNvPr>
          <p:cNvSpPr>
            <a:spLocks noGrp="1"/>
          </p:cNvSpPr>
          <p:nvPr>
            <p:ph type="title"/>
          </p:nvPr>
        </p:nvSpPr>
        <p:spPr/>
        <p:txBody>
          <a:bodyPr/>
          <a:lstStyle/>
          <a:p>
            <a:r>
              <a:rPr lang="en-MY" dirty="0"/>
              <a:t>Local Responsiveness Strategy</a:t>
            </a:r>
          </a:p>
        </p:txBody>
      </p:sp>
      <p:sp>
        <p:nvSpPr>
          <p:cNvPr id="3" name="Content Placeholder 2">
            <a:extLst>
              <a:ext uri="{FF2B5EF4-FFF2-40B4-BE49-F238E27FC236}">
                <a16:creationId xmlns="" xmlns:a16="http://schemas.microsoft.com/office/drawing/2014/main" id="{78389F9C-22B7-4C65-8EC4-BA892190C78C}"/>
              </a:ext>
            </a:extLst>
          </p:cNvPr>
          <p:cNvSpPr>
            <a:spLocks noGrp="1"/>
          </p:cNvSpPr>
          <p:nvPr>
            <p:ph idx="1"/>
          </p:nvPr>
        </p:nvSpPr>
        <p:spPr/>
        <p:txBody>
          <a:bodyPr>
            <a:normAutofit fontScale="92500"/>
          </a:bodyPr>
          <a:lstStyle/>
          <a:p>
            <a:pPr marL="0" indent="0">
              <a:buNone/>
            </a:pPr>
            <a:r>
              <a:rPr lang="en-MY" sz="2400" b="1" dirty="0"/>
              <a:t>2. Responding to diversity : </a:t>
            </a:r>
            <a:r>
              <a:rPr lang="en-MY" sz="2400" dirty="0"/>
              <a:t>Local culture and institutions should shape local strategy regarding where to internationalize and how to enter the local market and identifying what needs to be adapted.</a:t>
            </a:r>
          </a:p>
          <a:p>
            <a:pPr marL="0" indent="0">
              <a:buNone/>
            </a:pPr>
            <a:endParaRPr lang="en-MY" sz="2400" dirty="0"/>
          </a:p>
          <a:p>
            <a:pPr marL="0" indent="0">
              <a:buNone/>
            </a:pPr>
            <a:r>
              <a:rPr lang="en-MY" sz="2400" b="1" dirty="0"/>
              <a:t>3.Capitalizing on diversity : </a:t>
            </a:r>
            <a:r>
              <a:rPr lang="en-MY" sz="2400" dirty="0"/>
              <a:t>Local responsiveness strategies may blend perspectives and talents throughout the organization to create cultural synergy. They may also cluster functions geographically according to the availability of appropriate skills and resources and levels of local competition.</a:t>
            </a:r>
          </a:p>
          <a:p>
            <a:pPr marL="0" indent="0">
              <a:buNone/>
            </a:pPr>
            <a:endParaRPr lang="en-MY" sz="2400" dirty="0"/>
          </a:p>
          <a:p>
            <a:pPr marL="0" indent="0">
              <a:buNone/>
            </a:pPr>
            <a:endParaRPr lang="en-MY" sz="2400" dirty="0"/>
          </a:p>
        </p:txBody>
      </p:sp>
    </p:spTree>
    <p:extLst>
      <p:ext uri="{BB962C8B-B14F-4D97-AF65-F5344CB8AC3E}">
        <p14:creationId xmlns="" xmlns:p14="http://schemas.microsoft.com/office/powerpoint/2010/main" val="1158327471"/>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7429A93C-33D5-439E-8BEA-8782E78EEF9D}"/>
              </a:ext>
            </a:extLst>
          </p:cNvPr>
          <p:cNvSpPr>
            <a:spLocks noGrp="1"/>
          </p:cNvSpPr>
          <p:nvPr>
            <p:ph type="title"/>
          </p:nvPr>
        </p:nvSpPr>
        <p:spPr/>
        <p:txBody>
          <a:bodyPr>
            <a:normAutofit fontScale="90000"/>
          </a:bodyPr>
          <a:lstStyle/>
          <a:p>
            <a:r>
              <a:rPr lang="en-MY" sz="4000" dirty="0"/>
              <a:t>Pressures for Local Responsiveness</a:t>
            </a:r>
          </a:p>
        </p:txBody>
      </p:sp>
      <p:sp>
        <p:nvSpPr>
          <p:cNvPr id="3" name="Content Placeholder 2">
            <a:extLst>
              <a:ext uri="{FF2B5EF4-FFF2-40B4-BE49-F238E27FC236}">
                <a16:creationId xmlns="" xmlns:a16="http://schemas.microsoft.com/office/drawing/2014/main" id="{17DD0FDC-5DA5-4680-9117-841FBAD0B604}"/>
              </a:ext>
            </a:extLst>
          </p:cNvPr>
          <p:cNvSpPr>
            <a:spLocks noGrp="1"/>
          </p:cNvSpPr>
          <p:nvPr>
            <p:ph idx="1"/>
          </p:nvPr>
        </p:nvSpPr>
        <p:spPr>
          <a:xfrm>
            <a:off x="574228" y="1628800"/>
            <a:ext cx="8390260" cy="4530725"/>
          </a:xfrm>
        </p:spPr>
        <p:txBody>
          <a:bodyPr>
            <a:normAutofit lnSpcReduction="10000"/>
          </a:bodyPr>
          <a:lstStyle/>
          <a:p>
            <a:pPr marL="0" indent="0">
              <a:buNone/>
            </a:pPr>
            <a:r>
              <a:rPr lang="en-MY" sz="2200" b="1" dirty="0"/>
              <a:t>1. Unique natural endowments available to the firm</a:t>
            </a:r>
            <a:r>
              <a:rPr lang="en-MY" sz="2200" dirty="0"/>
              <a:t>. Each country has national endowments that the foreign firm should access.</a:t>
            </a:r>
          </a:p>
          <a:p>
            <a:pPr marL="0" indent="0">
              <a:buNone/>
            </a:pPr>
            <a:endParaRPr lang="en-MY" sz="2200" dirty="0"/>
          </a:p>
          <a:p>
            <a:pPr marL="0" indent="0">
              <a:buNone/>
            </a:pPr>
            <a:r>
              <a:rPr lang="en-MY" sz="2200" b="1" dirty="0"/>
              <a:t>2. Diversity of local customer needs. Businesses, </a:t>
            </a:r>
            <a:r>
              <a:rPr lang="en-MY" sz="2200" dirty="0"/>
              <a:t>such as clothing and food, require significant adaptation to local customer needs.</a:t>
            </a:r>
          </a:p>
          <a:p>
            <a:pPr marL="0" indent="0">
              <a:buNone/>
            </a:pPr>
            <a:endParaRPr lang="en-MY" sz="2200" dirty="0"/>
          </a:p>
          <a:p>
            <a:pPr marL="0" indent="0">
              <a:buNone/>
            </a:pPr>
            <a:r>
              <a:rPr lang="en-MY" sz="2200" b="1" dirty="0"/>
              <a:t>3. Differences in distribution channels. </a:t>
            </a:r>
            <a:r>
              <a:rPr lang="en-MY" sz="2200" dirty="0"/>
              <a:t>These vary considerably from market to market and may increase the need for local responsiveness. For example, small retailers in Japan understand local customs and needs, so locally responsive MNEs use them to distribute products in that country.</a:t>
            </a:r>
          </a:p>
          <a:p>
            <a:pPr marL="0" indent="0">
              <a:buNone/>
            </a:pPr>
            <a:endParaRPr lang="en-MY" sz="2200" dirty="0"/>
          </a:p>
        </p:txBody>
      </p:sp>
    </p:spTree>
    <p:extLst>
      <p:ext uri="{BB962C8B-B14F-4D97-AF65-F5344CB8AC3E}">
        <p14:creationId xmlns="" xmlns:p14="http://schemas.microsoft.com/office/powerpoint/2010/main" val="959471500"/>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924B6C02-0F01-4584-B524-F08E2A421BD1}"/>
              </a:ext>
            </a:extLst>
          </p:cNvPr>
          <p:cNvSpPr>
            <a:spLocks noGrp="1"/>
          </p:cNvSpPr>
          <p:nvPr>
            <p:ph type="title"/>
          </p:nvPr>
        </p:nvSpPr>
        <p:spPr>
          <a:xfrm>
            <a:off x="457200" y="228600"/>
            <a:ext cx="8458200" cy="608985"/>
          </a:xfrm>
        </p:spPr>
        <p:txBody>
          <a:bodyPr>
            <a:normAutofit/>
          </a:bodyPr>
          <a:lstStyle/>
          <a:p>
            <a:r>
              <a:rPr lang="en-MY" sz="3200" dirty="0"/>
              <a:t>Pressures for Local Responsiveness</a:t>
            </a:r>
          </a:p>
        </p:txBody>
      </p:sp>
      <p:sp>
        <p:nvSpPr>
          <p:cNvPr id="3" name="Content Placeholder 2">
            <a:extLst>
              <a:ext uri="{FF2B5EF4-FFF2-40B4-BE49-F238E27FC236}">
                <a16:creationId xmlns="" xmlns:a16="http://schemas.microsoft.com/office/drawing/2014/main" id="{D553CCB1-B048-4C7B-90E9-A78EE3B85EA9}"/>
              </a:ext>
            </a:extLst>
          </p:cNvPr>
          <p:cNvSpPr>
            <a:spLocks noGrp="1"/>
          </p:cNvSpPr>
          <p:nvPr>
            <p:ph idx="1"/>
          </p:nvPr>
        </p:nvSpPr>
        <p:spPr>
          <a:xfrm>
            <a:off x="457200" y="1066800"/>
            <a:ext cx="8153400" cy="4876800"/>
          </a:xfrm>
        </p:spPr>
        <p:txBody>
          <a:bodyPr>
            <a:normAutofit fontScale="92500" lnSpcReduction="10000"/>
          </a:bodyPr>
          <a:lstStyle/>
          <a:p>
            <a:pPr marL="0" indent="0">
              <a:buNone/>
            </a:pPr>
            <a:r>
              <a:rPr lang="en-MY" sz="2200" b="1" dirty="0"/>
              <a:t>4. Local competition. </a:t>
            </a:r>
            <a:r>
              <a:rPr lang="en-MY" sz="2200" dirty="0"/>
              <a:t>When competing against numerous local rivals, centrally controlled MNEs will have difficulty gaining market share with global products that are not adapted to local needs.</a:t>
            </a:r>
          </a:p>
          <a:p>
            <a:pPr marL="0" indent="0">
              <a:buNone/>
            </a:pPr>
            <a:endParaRPr lang="en-MY" sz="2200" dirty="0"/>
          </a:p>
          <a:p>
            <a:pPr marL="0" indent="0">
              <a:buNone/>
            </a:pPr>
            <a:r>
              <a:rPr lang="en-MY" sz="2200" b="1" dirty="0"/>
              <a:t>5. Cultural differences. </a:t>
            </a:r>
            <a:r>
              <a:rPr lang="en-MY" sz="2200" dirty="0"/>
              <a:t>Cultural characteristics influence consumer buying decisions. The influence of cultural differences may vary considerably, depending on the type of product. For those products where cultural differences are important, such as clothing and furniture, local managers require considerable freedom from headquarters to adapt their product and marketing practices.</a:t>
            </a:r>
          </a:p>
          <a:p>
            <a:pPr marL="0" indent="0">
              <a:buNone/>
            </a:pPr>
            <a:endParaRPr lang="en-MY" sz="2200" dirty="0"/>
          </a:p>
          <a:p>
            <a:pPr marL="0" indent="0">
              <a:buNone/>
            </a:pPr>
            <a:r>
              <a:rPr lang="en-MY" sz="2200" b="1" dirty="0"/>
              <a:t>6. Host government requirements and regulations. </a:t>
            </a:r>
            <a:r>
              <a:rPr lang="en-MY" sz="2200" dirty="0"/>
              <a:t>When governments impose trade barriers or complex business regulations, they can halt or reverse the competitive threat of foreign firms. The MNE may establish a local subsidiary with substantial decision-making authority to minimize the effects of protectionism.</a:t>
            </a:r>
          </a:p>
          <a:p>
            <a:pPr marL="0" indent="0">
              <a:buNone/>
            </a:pPr>
            <a:endParaRPr lang="en-MY" sz="2000" dirty="0"/>
          </a:p>
        </p:txBody>
      </p:sp>
    </p:spTree>
    <p:extLst>
      <p:ext uri="{BB962C8B-B14F-4D97-AF65-F5344CB8AC3E}">
        <p14:creationId xmlns="" xmlns:p14="http://schemas.microsoft.com/office/powerpoint/2010/main" val="3593595208"/>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EF59EEE8-8669-4658-84BF-CDCF9BC28C9A}"/>
              </a:ext>
            </a:extLst>
          </p:cNvPr>
          <p:cNvSpPr>
            <a:spLocks noGrp="1"/>
          </p:cNvSpPr>
          <p:nvPr>
            <p:ph type="title"/>
          </p:nvPr>
        </p:nvSpPr>
        <p:spPr>
          <a:xfrm>
            <a:off x="827584" y="-77216"/>
            <a:ext cx="7200900" cy="1142385"/>
          </a:xfrm>
        </p:spPr>
        <p:txBody>
          <a:bodyPr/>
          <a:lstStyle/>
          <a:p>
            <a:r>
              <a:rPr lang="en-MY" dirty="0"/>
              <a:t>Global Integration vs. Local Responsiveness</a:t>
            </a:r>
          </a:p>
        </p:txBody>
      </p:sp>
      <p:sp>
        <p:nvSpPr>
          <p:cNvPr id="3" name="Content Placeholder 2">
            <a:extLst>
              <a:ext uri="{FF2B5EF4-FFF2-40B4-BE49-F238E27FC236}">
                <a16:creationId xmlns="" xmlns:a16="http://schemas.microsoft.com/office/drawing/2014/main" id="{CCA55580-F2BD-47A3-8305-F09A3CF34345}"/>
              </a:ext>
            </a:extLst>
          </p:cNvPr>
          <p:cNvSpPr>
            <a:spLocks noGrp="1"/>
          </p:cNvSpPr>
          <p:nvPr>
            <p:ph idx="1"/>
          </p:nvPr>
        </p:nvSpPr>
        <p:spPr>
          <a:xfrm>
            <a:off x="539552" y="1268760"/>
            <a:ext cx="7920880" cy="4752528"/>
          </a:xfrm>
        </p:spPr>
        <p:txBody>
          <a:bodyPr>
            <a:normAutofit/>
          </a:bodyPr>
          <a:lstStyle/>
          <a:p>
            <a:pPr marL="0" indent="0">
              <a:buNone/>
            </a:pPr>
            <a:r>
              <a:rPr lang="en-MY" sz="2400" dirty="0"/>
              <a:t>Globalized company achieves greater business efficiency, uniformity, and control of its brand and image. Localized company has more ability to be customer-focused and meet legal and cultural requirements. When the company becomes part of local networks, it is more likely to enjoy the support of authorities and public opinion, becomes active in local workforce development, and benefits from lower cost of operations. Moreover, the use of a local workforce is less expensive than use of a large expatriate workforce, and it reduces tensions between different workforces. </a:t>
            </a:r>
          </a:p>
        </p:txBody>
      </p:sp>
    </p:spTree>
    <p:extLst>
      <p:ext uri="{BB962C8B-B14F-4D97-AF65-F5344CB8AC3E}">
        <p14:creationId xmlns="" xmlns:p14="http://schemas.microsoft.com/office/powerpoint/2010/main" val="1355500986"/>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D89714E6-82C4-439F-8D5D-1F019D961C8E}"/>
              </a:ext>
            </a:extLst>
          </p:cNvPr>
          <p:cNvSpPr>
            <a:spLocks noGrp="1"/>
          </p:cNvSpPr>
          <p:nvPr>
            <p:ph type="title"/>
          </p:nvPr>
        </p:nvSpPr>
        <p:spPr/>
        <p:txBody>
          <a:bodyPr/>
          <a:lstStyle/>
          <a:p>
            <a:r>
              <a:rPr lang="en-MY" dirty="0"/>
              <a:t>The Global Integration -Local Responsiveness framework</a:t>
            </a:r>
          </a:p>
        </p:txBody>
      </p:sp>
      <p:pic>
        <p:nvPicPr>
          <p:cNvPr id="5" name="Picture 4">
            <a:extLst>
              <a:ext uri="{FF2B5EF4-FFF2-40B4-BE49-F238E27FC236}">
                <a16:creationId xmlns="" xmlns:a16="http://schemas.microsoft.com/office/drawing/2014/main" id="{DD962053-08C0-4CA0-A593-CF4F06EE2396}"/>
              </a:ext>
            </a:extLst>
          </p:cNvPr>
          <p:cNvPicPr>
            <a:picLocks noChangeAspect="1"/>
          </p:cNvPicPr>
          <p:nvPr/>
        </p:nvPicPr>
        <p:blipFill>
          <a:blip r:embed="rId2"/>
          <a:stretch>
            <a:fillRect/>
          </a:stretch>
        </p:blipFill>
        <p:spPr>
          <a:xfrm>
            <a:off x="1619672" y="1844824"/>
            <a:ext cx="5314330" cy="4478209"/>
          </a:xfrm>
          <a:prstGeom prst="rect">
            <a:avLst/>
          </a:prstGeom>
        </p:spPr>
      </p:pic>
    </p:spTree>
    <p:extLst>
      <p:ext uri="{BB962C8B-B14F-4D97-AF65-F5344CB8AC3E}">
        <p14:creationId xmlns="" xmlns:p14="http://schemas.microsoft.com/office/powerpoint/2010/main" val="1584641435"/>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C295A6C1-4B39-4CE9-8637-182D6617E788}"/>
              </a:ext>
            </a:extLst>
          </p:cNvPr>
          <p:cNvSpPr>
            <a:spLocks noGrp="1"/>
          </p:cNvSpPr>
          <p:nvPr>
            <p:ph type="title"/>
          </p:nvPr>
        </p:nvSpPr>
        <p:spPr/>
        <p:txBody>
          <a:bodyPr/>
          <a:lstStyle/>
          <a:p>
            <a:r>
              <a:rPr lang="en-MY" dirty="0"/>
              <a:t>Bartlett and Ghoshal Matrix</a:t>
            </a:r>
          </a:p>
        </p:txBody>
      </p:sp>
      <p:pic>
        <p:nvPicPr>
          <p:cNvPr id="5" name="Picture 4">
            <a:extLst>
              <a:ext uri="{FF2B5EF4-FFF2-40B4-BE49-F238E27FC236}">
                <a16:creationId xmlns="" xmlns:a16="http://schemas.microsoft.com/office/drawing/2014/main" id="{9A27286F-0416-4D28-9919-FC85A49F2F4D}"/>
              </a:ext>
            </a:extLst>
          </p:cNvPr>
          <p:cNvPicPr>
            <a:picLocks noChangeAspect="1"/>
          </p:cNvPicPr>
          <p:nvPr/>
        </p:nvPicPr>
        <p:blipFill>
          <a:blip r:embed="rId2"/>
          <a:stretch>
            <a:fillRect/>
          </a:stretch>
        </p:blipFill>
        <p:spPr>
          <a:xfrm>
            <a:off x="930384" y="1916832"/>
            <a:ext cx="7341148" cy="4267349"/>
          </a:xfrm>
          <a:prstGeom prst="rect">
            <a:avLst/>
          </a:prstGeom>
        </p:spPr>
      </p:pic>
    </p:spTree>
    <p:extLst>
      <p:ext uri="{BB962C8B-B14F-4D97-AF65-F5344CB8AC3E}">
        <p14:creationId xmlns="" xmlns:p14="http://schemas.microsoft.com/office/powerpoint/2010/main" val="487730158"/>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A2A5CB2E-223B-440E-A585-B16A1838194F}"/>
              </a:ext>
            </a:extLst>
          </p:cNvPr>
          <p:cNvSpPr>
            <a:spLocks noGrp="1"/>
          </p:cNvSpPr>
          <p:nvPr>
            <p:ph type="title"/>
          </p:nvPr>
        </p:nvSpPr>
        <p:spPr/>
        <p:txBody>
          <a:bodyPr/>
          <a:lstStyle/>
          <a:p>
            <a:r>
              <a:rPr lang="en-MY" dirty="0"/>
              <a:t>Question # 5</a:t>
            </a:r>
          </a:p>
        </p:txBody>
      </p:sp>
      <p:sp>
        <p:nvSpPr>
          <p:cNvPr id="3" name="Content Placeholder 2">
            <a:extLst>
              <a:ext uri="{FF2B5EF4-FFF2-40B4-BE49-F238E27FC236}">
                <a16:creationId xmlns="" xmlns:a16="http://schemas.microsoft.com/office/drawing/2014/main" id="{BBD03534-E247-428D-BA1D-A6313DCB4BE2}"/>
              </a:ext>
            </a:extLst>
          </p:cNvPr>
          <p:cNvSpPr>
            <a:spLocks noGrp="1"/>
          </p:cNvSpPr>
          <p:nvPr>
            <p:ph idx="1"/>
          </p:nvPr>
        </p:nvSpPr>
        <p:spPr/>
        <p:txBody>
          <a:bodyPr/>
          <a:lstStyle/>
          <a:p>
            <a:pPr marL="0" indent="0">
              <a:buNone/>
            </a:pPr>
            <a:r>
              <a:rPr lang="en-MY" sz="2400" dirty="0"/>
              <a:t>Which stage in globalization does the best job of balancing the pressures of standardization and localization?	</a:t>
            </a:r>
          </a:p>
          <a:p>
            <a:pPr marL="514350" indent="-514350">
              <a:buFont typeface="+mj-lt"/>
              <a:buAutoNum type="alphaUcPeriod"/>
            </a:pPr>
            <a:r>
              <a:rPr lang="en-MY" sz="2400" dirty="0"/>
              <a:t>International	</a:t>
            </a:r>
          </a:p>
          <a:p>
            <a:pPr marL="514350" indent="-514350">
              <a:buFont typeface="+mj-lt"/>
              <a:buAutoNum type="alphaUcPeriod"/>
            </a:pPr>
            <a:r>
              <a:rPr lang="en-MY" sz="2400" dirty="0"/>
              <a:t>Transnational	</a:t>
            </a:r>
          </a:p>
          <a:p>
            <a:pPr marL="514350" indent="-514350">
              <a:buFont typeface="+mj-lt"/>
              <a:buAutoNum type="alphaUcPeriod"/>
            </a:pPr>
            <a:r>
              <a:rPr lang="en-MY" sz="2400" dirty="0"/>
              <a:t>Multinational	</a:t>
            </a:r>
          </a:p>
          <a:p>
            <a:pPr marL="514350" indent="-514350">
              <a:buFont typeface="+mj-lt"/>
              <a:buAutoNum type="alphaUcPeriod"/>
            </a:pPr>
            <a:r>
              <a:rPr lang="en-MY" sz="2400" dirty="0"/>
              <a:t>Global</a:t>
            </a:r>
          </a:p>
          <a:p>
            <a:pPr marL="0" indent="0">
              <a:buNone/>
            </a:pPr>
            <a:endParaRPr lang="en-MY" dirty="0"/>
          </a:p>
        </p:txBody>
      </p:sp>
    </p:spTree>
    <p:extLst>
      <p:ext uri="{BB962C8B-B14F-4D97-AF65-F5344CB8AC3E}">
        <p14:creationId xmlns="" xmlns:p14="http://schemas.microsoft.com/office/powerpoint/2010/main" val="3052470907"/>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479B4991-A9DF-42E3-855E-63B8E8E39831}"/>
              </a:ext>
            </a:extLst>
          </p:cNvPr>
          <p:cNvSpPr>
            <a:spLocks noGrp="1"/>
          </p:cNvSpPr>
          <p:nvPr>
            <p:ph type="title"/>
          </p:nvPr>
        </p:nvSpPr>
        <p:spPr/>
        <p:txBody>
          <a:bodyPr/>
          <a:lstStyle/>
          <a:p>
            <a:r>
              <a:rPr lang="en-MY" dirty="0"/>
              <a:t>Answer # 5</a:t>
            </a:r>
          </a:p>
        </p:txBody>
      </p:sp>
      <p:sp>
        <p:nvSpPr>
          <p:cNvPr id="3" name="Content Placeholder 2">
            <a:extLst>
              <a:ext uri="{FF2B5EF4-FFF2-40B4-BE49-F238E27FC236}">
                <a16:creationId xmlns="" xmlns:a16="http://schemas.microsoft.com/office/drawing/2014/main" id="{B15EDF45-931C-4D9D-B541-0286395BA317}"/>
              </a:ext>
            </a:extLst>
          </p:cNvPr>
          <p:cNvSpPr>
            <a:spLocks noGrp="1"/>
          </p:cNvSpPr>
          <p:nvPr>
            <p:ph idx="1"/>
          </p:nvPr>
        </p:nvSpPr>
        <p:spPr/>
        <p:txBody>
          <a:bodyPr>
            <a:normAutofit/>
          </a:bodyPr>
          <a:lstStyle/>
          <a:p>
            <a:r>
              <a:rPr lang="en-MY" sz="2400" dirty="0"/>
              <a:t>Option B</a:t>
            </a:r>
          </a:p>
        </p:txBody>
      </p:sp>
    </p:spTree>
    <p:extLst>
      <p:ext uri="{BB962C8B-B14F-4D97-AF65-F5344CB8AC3E}">
        <p14:creationId xmlns="" xmlns:p14="http://schemas.microsoft.com/office/powerpoint/2010/main" val="2478886171"/>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 xmlns:a16="http://schemas.microsoft.com/office/drawing/2014/main" id="{6E484E89-3E8A-40D4-BF77-F38EBE167C76}"/>
              </a:ext>
            </a:extLst>
          </p:cNvPr>
          <p:cNvGraphicFramePr>
            <a:graphicFrameLocks noGrp="1"/>
          </p:cNvGraphicFramePr>
          <p:nvPr>
            <p:ph idx="1"/>
            <p:extLst>
              <p:ext uri="{D42A27DB-BD31-4B8C-83A1-F6EECF244321}">
                <p14:modId xmlns="" xmlns:p14="http://schemas.microsoft.com/office/powerpoint/2010/main" val="2398779377"/>
              </p:ext>
            </p:extLst>
          </p:nvPr>
        </p:nvGraphicFramePr>
        <p:xfrm>
          <a:off x="827584" y="620688"/>
          <a:ext cx="7906072" cy="506916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 xmlns:p14="http://schemas.microsoft.com/office/powerpoint/2010/main" val="1135764769"/>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6817EC6B-6676-48F4-B871-1E4876610B9E}"/>
              </a:ext>
            </a:extLst>
          </p:cNvPr>
          <p:cNvSpPr>
            <a:spLocks noGrp="1"/>
          </p:cNvSpPr>
          <p:nvPr>
            <p:ph type="title"/>
          </p:nvPr>
        </p:nvSpPr>
        <p:spPr>
          <a:xfrm>
            <a:off x="827584" y="404664"/>
            <a:ext cx="7200900" cy="521495"/>
          </a:xfrm>
        </p:spPr>
        <p:txBody>
          <a:bodyPr/>
          <a:lstStyle/>
          <a:p>
            <a:r>
              <a:rPr lang="en-MY" dirty="0"/>
              <a:t>Type of Structures</a:t>
            </a:r>
          </a:p>
        </p:txBody>
      </p:sp>
      <p:sp>
        <p:nvSpPr>
          <p:cNvPr id="3" name="Content Placeholder 2">
            <a:extLst>
              <a:ext uri="{FF2B5EF4-FFF2-40B4-BE49-F238E27FC236}">
                <a16:creationId xmlns="" xmlns:a16="http://schemas.microsoft.com/office/drawing/2014/main" id="{EE39F777-C06F-4009-ADDE-783CA1F8B933}"/>
              </a:ext>
            </a:extLst>
          </p:cNvPr>
          <p:cNvSpPr>
            <a:spLocks noGrp="1"/>
          </p:cNvSpPr>
          <p:nvPr>
            <p:ph idx="1"/>
          </p:nvPr>
        </p:nvSpPr>
        <p:spPr>
          <a:xfrm>
            <a:off x="683568" y="1268760"/>
            <a:ext cx="7776864" cy="4824536"/>
          </a:xfrm>
        </p:spPr>
        <p:txBody>
          <a:bodyPr/>
          <a:lstStyle/>
          <a:p>
            <a:pPr marL="0" indent="0">
              <a:buNone/>
            </a:pPr>
            <a:r>
              <a:rPr lang="en-MY" sz="2400" dirty="0"/>
              <a:t>Developing an organizational structure involves defining the framework around which the business operates and provides guidance to all employees by laying out the official reporting relationships that govern the workflow of the company. A well-structured organization chart indicates :</a:t>
            </a:r>
          </a:p>
          <a:p>
            <a:pPr>
              <a:buFont typeface="Wingdings" panose="05000000000000000000" pitchFamily="2" charset="2"/>
              <a:buChar char="§"/>
            </a:pPr>
            <a:r>
              <a:rPr lang="en-MY" sz="2400" dirty="0"/>
              <a:t>How an organization functions</a:t>
            </a:r>
          </a:p>
          <a:p>
            <a:pPr>
              <a:buFont typeface="Wingdings" panose="05000000000000000000" pitchFamily="2" charset="2"/>
              <a:buChar char="§"/>
            </a:pPr>
            <a:r>
              <a:rPr lang="en-MY" sz="2400" dirty="0"/>
              <a:t>How it is managed</a:t>
            </a:r>
          </a:p>
          <a:p>
            <a:pPr>
              <a:buFont typeface="Wingdings" panose="05000000000000000000" pitchFamily="2" charset="2"/>
              <a:buChar char="§"/>
            </a:pPr>
            <a:r>
              <a:rPr lang="en-MY" sz="2400" dirty="0"/>
              <a:t>How information flows and is processed within an organization</a:t>
            </a:r>
          </a:p>
          <a:p>
            <a:pPr>
              <a:buFont typeface="Wingdings" panose="05000000000000000000" pitchFamily="2" charset="2"/>
              <a:buChar char="§"/>
            </a:pPr>
            <a:r>
              <a:rPr lang="en-MY" sz="2400" dirty="0"/>
              <a:t>How flexible or responsive the organization is.</a:t>
            </a:r>
          </a:p>
        </p:txBody>
      </p:sp>
    </p:spTree>
    <p:extLst>
      <p:ext uri="{BB962C8B-B14F-4D97-AF65-F5344CB8AC3E}">
        <p14:creationId xmlns="" xmlns:p14="http://schemas.microsoft.com/office/powerpoint/2010/main" val="3131870400"/>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39562C44-86DE-40B0-B58D-3854864A3632}"/>
              </a:ext>
            </a:extLst>
          </p:cNvPr>
          <p:cNvSpPr>
            <a:spLocks noGrp="1"/>
          </p:cNvSpPr>
          <p:nvPr>
            <p:ph type="title"/>
          </p:nvPr>
        </p:nvSpPr>
        <p:spPr/>
        <p:txBody>
          <a:bodyPr/>
          <a:lstStyle/>
          <a:p>
            <a:r>
              <a:rPr lang="en-MY" dirty="0"/>
              <a:t>Organisational Structure</a:t>
            </a:r>
          </a:p>
        </p:txBody>
      </p:sp>
      <p:pic>
        <p:nvPicPr>
          <p:cNvPr id="5" name="Picture 4">
            <a:extLst>
              <a:ext uri="{FF2B5EF4-FFF2-40B4-BE49-F238E27FC236}">
                <a16:creationId xmlns="" xmlns:a16="http://schemas.microsoft.com/office/drawing/2014/main" id="{5E2D72CD-BCE5-4137-8182-F9F6DC522271}"/>
              </a:ext>
            </a:extLst>
          </p:cNvPr>
          <p:cNvPicPr>
            <a:picLocks noChangeAspect="1"/>
          </p:cNvPicPr>
          <p:nvPr/>
        </p:nvPicPr>
        <p:blipFill>
          <a:blip r:embed="rId2"/>
          <a:stretch>
            <a:fillRect/>
          </a:stretch>
        </p:blipFill>
        <p:spPr>
          <a:xfrm>
            <a:off x="1043608" y="1772816"/>
            <a:ext cx="6925224" cy="4608512"/>
          </a:xfrm>
          <a:prstGeom prst="rect">
            <a:avLst/>
          </a:prstGeom>
        </p:spPr>
      </p:pic>
    </p:spTree>
    <p:extLst>
      <p:ext uri="{BB962C8B-B14F-4D97-AF65-F5344CB8AC3E}">
        <p14:creationId xmlns="" xmlns:p14="http://schemas.microsoft.com/office/powerpoint/2010/main" val="3641882523"/>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8D4E99F9-470C-41E2-85D4-87948A49F323}"/>
              </a:ext>
            </a:extLst>
          </p:cNvPr>
          <p:cNvSpPr>
            <a:spLocks noGrp="1"/>
          </p:cNvSpPr>
          <p:nvPr>
            <p:ph type="title"/>
          </p:nvPr>
        </p:nvSpPr>
        <p:spPr>
          <a:xfrm>
            <a:off x="755576" y="456892"/>
            <a:ext cx="7200900" cy="593503"/>
          </a:xfrm>
        </p:spPr>
        <p:txBody>
          <a:bodyPr/>
          <a:lstStyle/>
          <a:p>
            <a:r>
              <a:rPr lang="en-MY" dirty="0"/>
              <a:t>Functional Structure</a:t>
            </a:r>
          </a:p>
        </p:txBody>
      </p:sp>
      <p:sp>
        <p:nvSpPr>
          <p:cNvPr id="3" name="Content Placeholder 2">
            <a:extLst>
              <a:ext uri="{FF2B5EF4-FFF2-40B4-BE49-F238E27FC236}">
                <a16:creationId xmlns="" xmlns:a16="http://schemas.microsoft.com/office/drawing/2014/main" id="{2146960A-1C71-474E-9722-FC39ECD041DD}"/>
              </a:ext>
            </a:extLst>
          </p:cNvPr>
          <p:cNvSpPr>
            <a:spLocks noGrp="1"/>
          </p:cNvSpPr>
          <p:nvPr>
            <p:ph idx="1"/>
          </p:nvPr>
        </p:nvSpPr>
        <p:spPr>
          <a:xfrm>
            <a:off x="914400" y="1600200"/>
            <a:ext cx="7546032" cy="4205064"/>
          </a:xfrm>
        </p:spPr>
        <p:txBody>
          <a:bodyPr>
            <a:normAutofit/>
          </a:bodyPr>
          <a:lstStyle/>
          <a:p>
            <a:pPr marL="0" indent="0">
              <a:buNone/>
            </a:pPr>
            <a:r>
              <a:rPr lang="en-MY" sz="2400" dirty="0"/>
              <a:t>A functional structure divides the organization into departments based on their function.</a:t>
            </a:r>
          </a:p>
          <a:p>
            <a:pPr marL="0" indent="0">
              <a:buNone/>
            </a:pPr>
            <a:endParaRPr lang="en-MY" sz="2400" dirty="0"/>
          </a:p>
          <a:p>
            <a:pPr marL="0" indent="0">
              <a:buNone/>
            </a:pPr>
            <a:r>
              <a:rPr lang="en-MY" sz="2400" dirty="0"/>
              <a:t>Organizations in the domestic and international stage of globalization are far more likely to have a functional structure than those in the later stages</a:t>
            </a:r>
          </a:p>
          <a:p>
            <a:pPr marL="0" indent="0">
              <a:buNone/>
            </a:pPr>
            <a:endParaRPr lang="en-MY" sz="2400" dirty="0"/>
          </a:p>
          <a:p>
            <a:pPr marL="0" indent="0">
              <a:buNone/>
            </a:pPr>
            <a:r>
              <a:rPr lang="en-MY" sz="2400" dirty="0"/>
              <a:t>The structure is most efficient in terms of economies of scale and fewer numbers of employees</a:t>
            </a:r>
          </a:p>
        </p:txBody>
      </p:sp>
    </p:spTree>
    <p:extLst>
      <p:ext uri="{BB962C8B-B14F-4D97-AF65-F5344CB8AC3E}">
        <p14:creationId xmlns="" xmlns:p14="http://schemas.microsoft.com/office/powerpoint/2010/main" val="2033038679"/>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9AD320B2-DC3F-4CBA-8DA8-F82C55560702}"/>
              </a:ext>
            </a:extLst>
          </p:cNvPr>
          <p:cNvSpPr>
            <a:spLocks noGrp="1"/>
          </p:cNvSpPr>
          <p:nvPr>
            <p:ph type="title"/>
          </p:nvPr>
        </p:nvSpPr>
        <p:spPr>
          <a:xfrm>
            <a:off x="986329" y="332656"/>
            <a:ext cx="7200900" cy="579440"/>
          </a:xfrm>
        </p:spPr>
        <p:txBody>
          <a:bodyPr/>
          <a:lstStyle/>
          <a:p>
            <a:r>
              <a:rPr lang="en-MY" dirty="0"/>
              <a:t>Product Structure</a:t>
            </a:r>
          </a:p>
        </p:txBody>
      </p:sp>
      <p:sp>
        <p:nvSpPr>
          <p:cNvPr id="3" name="Content Placeholder 2">
            <a:extLst>
              <a:ext uri="{FF2B5EF4-FFF2-40B4-BE49-F238E27FC236}">
                <a16:creationId xmlns="" xmlns:a16="http://schemas.microsoft.com/office/drawing/2014/main" id="{14ECFBD9-8A79-444A-8E41-BB92DE833A38}"/>
              </a:ext>
            </a:extLst>
          </p:cNvPr>
          <p:cNvSpPr>
            <a:spLocks noGrp="1"/>
          </p:cNvSpPr>
          <p:nvPr>
            <p:ph idx="1"/>
          </p:nvPr>
        </p:nvSpPr>
        <p:spPr>
          <a:xfrm>
            <a:off x="683568" y="1340768"/>
            <a:ext cx="7200900" cy="3809999"/>
          </a:xfrm>
        </p:spPr>
        <p:txBody>
          <a:bodyPr>
            <a:normAutofit/>
          </a:bodyPr>
          <a:lstStyle/>
          <a:p>
            <a:pPr marL="0" indent="0">
              <a:buNone/>
            </a:pPr>
            <a:r>
              <a:rPr lang="en-MY" sz="2400" dirty="0"/>
              <a:t>In this framework, business is organised in separate divisions, each focusing on a different product or service and functioning as an individual unit within the company.</a:t>
            </a:r>
          </a:p>
          <a:p>
            <a:pPr marL="0" indent="0">
              <a:buNone/>
            </a:pPr>
            <a:r>
              <a:rPr lang="en-MY" sz="2400" dirty="0"/>
              <a:t>The decision making is dispersed and decentralized to the product groups.</a:t>
            </a:r>
          </a:p>
        </p:txBody>
      </p:sp>
    </p:spTree>
    <p:extLst>
      <p:ext uri="{BB962C8B-B14F-4D97-AF65-F5344CB8AC3E}">
        <p14:creationId xmlns="" xmlns:p14="http://schemas.microsoft.com/office/powerpoint/2010/main" val="2076652663"/>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D962A8AA-C9C8-4C69-9DC8-3B78B2ADB340}"/>
              </a:ext>
            </a:extLst>
          </p:cNvPr>
          <p:cNvSpPr>
            <a:spLocks noGrp="1"/>
          </p:cNvSpPr>
          <p:nvPr>
            <p:ph type="title"/>
          </p:nvPr>
        </p:nvSpPr>
        <p:spPr>
          <a:xfrm>
            <a:off x="963202" y="487359"/>
            <a:ext cx="7200900" cy="579440"/>
          </a:xfrm>
        </p:spPr>
        <p:txBody>
          <a:bodyPr>
            <a:normAutofit/>
          </a:bodyPr>
          <a:lstStyle/>
          <a:p>
            <a:r>
              <a:rPr lang="en-MY" sz="2800" dirty="0"/>
              <a:t>Geographic Structure</a:t>
            </a:r>
          </a:p>
        </p:txBody>
      </p:sp>
      <p:sp>
        <p:nvSpPr>
          <p:cNvPr id="3" name="Content Placeholder 2">
            <a:extLst>
              <a:ext uri="{FF2B5EF4-FFF2-40B4-BE49-F238E27FC236}">
                <a16:creationId xmlns="" xmlns:a16="http://schemas.microsoft.com/office/drawing/2014/main" id="{96DCAD61-A35C-4B0F-993F-D99E8CC60E24}"/>
              </a:ext>
            </a:extLst>
          </p:cNvPr>
          <p:cNvSpPr>
            <a:spLocks noGrp="1"/>
          </p:cNvSpPr>
          <p:nvPr>
            <p:ph idx="1"/>
          </p:nvPr>
        </p:nvSpPr>
        <p:spPr>
          <a:xfrm>
            <a:off x="827584" y="1524000"/>
            <a:ext cx="7200900" cy="3809999"/>
          </a:xfrm>
        </p:spPr>
        <p:txBody>
          <a:bodyPr>
            <a:normAutofit/>
          </a:bodyPr>
          <a:lstStyle/>
          <a:p>
            <a:pPr marL="0" indent="0">
              <a:buNone/>
            </a:pPr>
            <a:r>
              <a:rPr lang="en-MY" sz="2400" dirty="0"/>
              <a:t>In this framework, the company hierarchy is divided on the basis of geographic location in which company operates.</a:t>
            </a:r>
          </a:p>
          <a:p>
            <a:pPr marL="0" indent="0">
              <a:buNone/>
            </a:pPr>
            <a:endParaRPr lang="en-MY" sz="2400" dirty="0"/>
          </a:p>
          <a:p>
            <a:pPr marL="0" indent="0">
              <a:buNone/>
            </a:pPr>
            <a:r>
              <a:rPr lang="en-MY" sz="2400" dirty="0"/>
              <a:t>The decision making is decentralized. The region must be sufficiently large to support this structure. Being closer to markets, a geographic structure can tailor and localize products and services more easily than other organization designs</a:t>
            </a:r>
          </a:p>
        </p:txBody>
      </p:sp>
    </p:spTree>
    <p:extLst>
      <p:ext uri="{BB962C8B-B14F-4D97-AF65-F5344CB8AC3E}">
        <p14:creationId xmlns="" xmlns:p14="http://schemas.microsoft.com/office/powerpoint/2010/main" val="890964527"/>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6DE09630-BFC5-4E56-BD96-58239466501C}"/>
              </a:ext>
            </a:extLst>
          </p:cNvPr>
          <p:cNvSpPr>
            <a:spLocks noGrp="1"/>
          </p:cNvSpPr>
          <p:nvPr>
            <p:ph type="title"/>
          </p:nvPr>
        </p:nvSpPr>
        <p:spPr>
          <a:xfrm>
            <a:off x="971550" y="485013"/>
            <a:ext cx="7200900" cy="579440"/>
          </a:xfrm>
        </p:spPr>
        <p:txBody>
          <a:bodyPr/>
          <a:lstStyle/>
          <a:p>
            <a:r>
              <a:rPr lang="en-MY" dirty="0"/>
              <a:t>Hybrid Structure</a:t>
            </a:r>
          </a:p>
        </p:txBody>
      </p:sp>
      <p:sp>
        <p:nvSpPr>
          <p:cNvPr id="3" name="Content Placeholder 2">
            <a:extLst>
              <a:ext uri="{FF2B5EF4-FFF2-40B4-BE49-F238E27FC236}">
                <a16:creationId xmlns="" xmlns:a16="http://schemas.microsoft.com/office/drawing/2014/main" id="{2F5D011F-0E7F-418A-83E1-E1DF3C8F8DB6}"/>
              </a:ext>
            </a:extLst>
          </p:cNvPr>
          <p:cNvSpPr>
            <a:spLocks noGrp="1"/>
          </p:cNvSpPr>
          <p:nvPr>
            <p:ph idx="1"/>
          </p:nvPr>
        </p:nvSpPr>
        <p:spPr>
          <a:xfrm>
            <a:off x="755576" y="1524000"/>
            <a:ext cx="7200900" cy="3809999"/>
          </a:xfrm>
        </p:spPr>
        <p:txBody>
          <a:bodyPr>
            <a:normAutofit/>
          </a:bodyPr>
          <a:lstStyle/>
          <a:p>
            <a:pPr marL="0" indent="0">
              <a:buNone/>
            </a:pPr>
            <a:r>
              <a:rPr lang="en-MY" sz="2400" dirty="0"/>
              <a:t>A hybrid structure is an organizational model that combines two or more reporting structures. It's best suited for work environments that are dynamic, as hybrid structures can shift from project to project. Most commonly, the hybrid structure combines the functional and product organizational structures</a:t>
            </a:r>
          </a:p>
        </p:txBody>
      </p:sp>
    </p:spTree>
    <p:extLst>
      <p:ext uri="{BB962C8B-B14F-4D97-AF65-F5344CB8AC3E}">
        <p14:creationId xmlns="" xmlns:p14="http://schemas.microsoft.com/office/powerpoint/2010/main" val="844895935"/>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FD9B2B7C-9E4B-4A8F-9FCC-BA27AE5840AC}"/>
              </a:ext>
            </a:extLst>
          </p:cNvPr>
          <p:cNvSpPr>
            <a:spLocks noGrp="1"/>
          </p:cNvSpPr>
          <p:nvPr>
            <p:ph type="title"/>
          </p:nvPr>
        </p:nvSpPr>
        <p:spPr>
          <a:xfrm>
            <a:off x="760040" y="260737"/>
            <a:ext cx="7200900" cy="521495"/>
          </a:xfrm>
        </p:spPr>
        <p:txBody>
          <a:bodyPr/>
          <a:lstStyle/>
          <a:p>
            <a:r>
              <a:rPr lang="en-MY" dirty="0"/>
              <a:t>Front-Back Structure</a:t>
            </a:r>
          </a:p>
        </p:txBody>
      </p:sp>
      <p:sp>
        <p:nvSpPr>
          <p:cNvPr id="5" name="TextBox 4">
            <a:extLst>
              <a:ext uri="{FF2B5EF4-FFF2-40B4-BE49-F238E27FC236}">
                <a16:creationId xmlns="" xmlns:a16="http://schemas.microsoft.com/office/drawing/2014/main" id="{18ADCEE1-844C-4909-8BAA-ACDCC0EAA347}"/>
              </a:ext>
            </a:extLst>
          </p:cNvPr>
          <p:cNvSpPr txBox="1"/>
          <p:nvPr/>
        </p:nvSpPr>
        <p:spPr>
          <a:xfrm>
            <a:off x="685800" y="1412776"/>
            <a:ext cx="7772400" cy="4081117"/>
          </a:xfrm>
          <a:prstGeom prst="rect">
            <a:avLst/>
          </a:prstGeom>
          <a:noFill/>
        </p:spPr>
        <p:txBody>
          <a:bodyPr wrap="square">
            <a:spAutoFit/>
          </a:bodyPr>
          <a:lstStyle/>
          <a:p>
            <a:pPr>
              <a:lnSpc>
                <a:spcPct val="90000"/>
              </a:lnSpc>
            </a:pPr>
            <a:r>
              <a:rPr lang="en-US" altLang="en-US" sz="2400" dirty="0"/>
              <a:t>Divides an organization into two components:</a:t>
            </a:r>
          </a:p>
          <a:p>
            <a:pPr>
              <a:lnSpc>
                <a:spcPct val="90000"/>
              </a:lnSpc>
            </a:pPr>
            <a:endParaRPr lang="en-US" altLang="en-US" sz="2400" dirty="0"/>
          </a:p>
          <a:p>
            <a:pPr marL="800100" lvl="1" indent="-342900">
              <a:lnSpc>
                <a:spcPct val="90000"/>
              </a:lnSpc>
              <a:buFont typeface="Arial" panose="020B0604020202020204" pitchFamily="34" charset="0"/>
              <a:buChar char="•"/>
            </a:pPr>
            <a:r>
              <a:rPr lang="en-US" altLang="en-US" sz="2400" dirty="0"/>
              <a:t>those that are oriented to the customer and/or the geographical region in which the company is doing business, called the front end</a:t>
            </a:r>
          </a:p>
          <a:p>
            <a:pPr lvl="1">
              <a:lnSpc>
                <a:spcPct val="90000"/>
              </a:lnSpc>
            </a:pPr>
            <a:endParaRPr lang="en-US" altLang="en-US" sz="2400" dirty="0"/>
          </a:p>
          <a:p>
            <a:pPr marL="800100" lvl="1" indent="-342900">
              <a:lnSpc>
                <a:spcPct val="90000"/>
              </a:lnSpc>
              <a:buFont typeface="Arial" panose="020B0604020202020204" pitchFamily="34" charset="0"/>
              <a:buChar char="•"/>
            </a:pPr>
            <a:r>
              <a:rPr lang="en-US" altLang="en-US" sz="2400" dirty="0"/>
              <a:t>a back end that is organized by product and technology</a:t>
            </a:r>
          </a:p>
          <a:p>
            <a:pPr marL="800100" lvl="1" indent="-342900">
              <a:lnSpc>
                <a:spcPct val="90000"/>
              </a:lnSpc>
              <a:buFont typeface="Arial" panose="020B0604020202020204" pitchFamily="34" charset="0"/>
              <a:buChar char="•"/>
            </a:pPr>
            <a:endParaRPr lang="en-US" altLang="en-US" sz="2400" dirty="0"/>
          </a:p>
          <a:p>
            <a:pPr lvl="1">
              <a:lnSpc>
                <a:spcPct val="90000"/>
              </a:lnSpc>
            </a:pPr>
            <a:endParaRPr lang="en-US" altLang="en-US" sz="2400" dirty="0"/>
          </a:p>
          <a:p>
            <a:pPr>
              <a:lnSpc>
                <a:spcPct val="90000"/>
              </a:lnSpc>
            </a:pPr>
            <a:r>
              <a:rPr lang="en-US" altLang="en-US" sz="2400" dirty="0"/>
              <a:t>Advantages: focus on more than one dimension at a time, manage cross-product strategies and coordination</a:t>
            </a:r>
          </a:p>
        </p:txBody>
      </p:sp>
    </p:spTree>
    <p:extLst>
      <p:ext uri="{BB962C8B-B14F-4D97-AF65-F5344CB8AC3E}">
        <p14:creationId xmlns="" xmlns:p14="http://schemas.microsoft.com/office/powerpoint/2010/main" val="4085506190"/>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FE175ADC-1C61-4FF7-BC5E-8B7393277781}"/>
              </a:ext>
            </a:extLst>
          </p:cNvPr>
          <p:cNvSpPr>
            <a:spLocks noGrp="1"/>
          </p:cNvSpPr>
          <p:nvPr>
            <p:ph type="title"/>
          </p:nvPr>
        </p:nvSpPr>
        <p:spPr>
          <a:xfrm>
            <a:off x="827584" y="487359"/>
            <a:ext cx="7200900" cy="579440"/>
          </a:xfrm>
        </p:spPr>
        <p:txBody>
          <a:bodyPr/>
          <a:lstStyle/>
          <a:p>
            <a:r>
              <a:rPr lang="en-MY" dirty="0"/>
              <a:t>Matrix Structure</a:t>
            </a:r>
          </a:p>
        </p:txBody>
      </p:sp>
      <p:sp>
        <p:nvSpPr>
          <p:cNvPr id="3" name="Content Placeholder 2">
            <a:extLst>
              <a:ext uri="{FF2B5EF4-FFF2-40B4-BE49-F238E27FC236}">
                <a16:creationId xmlns="" xmlns:a16="http://schemas.microsoft.com/office/drawing/2014/main" id="{9EE85EFE-43E7-47AD-B6DB-D073C00847CB}"/>
              </a:ext>
            </a:extLst>
          </p:cNvPr>
          <p:cNvSpPr>
            <a:spLocks noGrp="1"/>
          </p:cNvSpPr>
          <p:nvPr>
            <p:ph idx="1"/>
          </p:nvPr>
        </p:nvSpPr>
        <p:spPr>
          <a:xfrm>
            <a:off x="827584" y="1412776"/>
            <a:ext cx="7416824" cy="4464496"/>
          </a:xfrm>
        </p:spPr>
        <p:txBody>
          <a:bodyPr>
            <a:normAutofit lnSpcReduction="10000"/>
          </a:bodyPr>
          <a:lstStyle/>
          <a:p>
            <a:pPr marL="0" indent="0">
              <a:buNone/>
            </a:pPr>
            <a:r>
              <a:rPr lang="en-MY" sz="2400" dirty="0"/>
              <a:t>A matrix type of organisational structure combines the traditional departments seen in functional structures with project teams. </a:t>
            </a:r>
          </a:p>
          <a:p>
            <a:pPr marL="0" indent="0">
              <a:buNone/>
            </a:pPr>
            <a:endParaRPr lang="en-MY" sz="2400" dirty="0"/>
          </a:p>
          <a:p>
            <a:pPr marL="0" indent="0">
              <a:buNone/>
            </a:pPr>
            <a:r>
              <a:rPr lang="en-MY" sz="2400" dirty="0"/>
              <a:t>In a matrix structure, individuals work across teams and projects as well as within their own department or function.</a:t>
            </a:r>
          </a:p>
          <a:p>
            <a:pPr marL="0" indent="0">
              <a:buNone/>
            </a:pPr>
            <a:endParaRPr lang="en-MY" sz="2400" dirty="0"/>
          </a:p>
          <a:p>
            <a:pPr marL="0" indent="0">
              <a:buNone/>
            </a:pPr>
            <a:r>
              <a:rPr lang="en-MY" sz="2400" dirty="0"/>
              <a:t>In this structure, decision making is decentralized and an employee participating in a project may have two bosses: one from the product side and one from the geographic side. </a:t>
            </a:r>
          </a:p>
        </p:txBody>
      </p:sp>
    </p:spTree>
    <p:extLst>
      <p:ext uri="{BB962C8B-B14F-4D97-AF65-F5344CB8AC3E}">
        <p14:creationId xmlns="" xmlns:p14="http://schemas.microsoft.com/office/powerpoint/2010/main" val="2296817575"/>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775E1E8C-C926-4AEE-B1AB-FD725AF9435E}"/>
              </a:ext>
            </a:extLst>
          </p:cNvPr>
          <p:cNvSpPr>
            <a:spLocks noGrp="1"/>
          </p:cNvSpPr>
          <p:nvPr>
            <p:ph type="title"/>
          </p:nvPr>
        </p:nvSpPr>
        <p:spPr>
          <a:xfrm>
            <a:off x="569821" y="349188"/>
            <a:ext cx="7848872" cy="554558"/>
          </a:xfrm>
        </p:spPr>
        <p:txBody>
          <a:bodyPr/>
          <a:lstStyle/>
          <a:p>
            <a:r>
              <a:rPr lang="en-MY" dirty="0"/>
              <a:t>Structure affects how strategic decisions are made</a:t>
            </a:r>
          </a:p>
        </p:txBody>
      </p:sp>
      <p:sp>
        <p:nvSpPr>
          <p:cNvPr id="3" name="Content Placeholder 2">
            <a:extLst>
              <a:ext uri="{FF2B5EF4-FFF2-40B4-BE49-F238E27FC236}">
                <a16:creationId xmlns="" xmlns:a16="http://schemas.microsoft.com/office/drawing/2014/main" id="{7BBBE26B-701A-481E-962F-1C6F8E1BC2F8}"/>
              </a:ext>
            </a:extLst>
          </p:cNvPr>
          <p:cNvSpPr>
            <a:spLocks noGrp="1"/>
          </p:cNvSpPr>
          <p:nvPr>
            <p:ph idx="1"/>
          </p:nvPr>
        </p:nvSpPr>
        <p:spPr>
          <a:xfrm>
            <a:off x="488522" y="1163637"/>
            <a:ext cx="8187934" cy="4713635"/>
          </a:xfrm>
        </p:spPr>
        <p:txBody>
          <a:bodyPr>
            <a:normAutofit fontScale="92500" lnSpcReduction="10000"/>
          </a:bodyPr>
          <a:lstStyle/>
          <a:p>
            <a:pPr>
              <a:lnSpc>
                <a:spcPct val="80000"/>
              </a:lnSpc>
            </a:pPr>
            <a:r>
              <a:rPr lang="en-US" altLang="en-US" sz="2600" dirty="0"/>
              <a:t>As the structure becomes more centralized there is a stronger probability that the strategic decision making process will be initiated by only those few dominant individuals who run the company, and that it will be the result of their proactive seeking for business opportunities</a:t>
            </a:r>
          </a:p>
          <a:p>
            <a:pPr>
              <a:lnSpc>
                <a:spcPct val="80000"/>
              </a:lnSpc>
            </a:pPr>
            <a:endParaRPr lang="en-US" altLang="en-US" sz="2600" dirty="0"/>
          </a:p>
          <a:p>
            <a:pPr>
              <a:lnSpc>
                <a:spcPct val="80000"/>
              </a:lnSpc>
            </a:pPr>
            <a:r>
              <a:rPr lang="en-US" altLang="en-US" sz="2600" dirty="0"/>
              <a:t>As the structure becomes more formalized the strategic decision making process is likely to become reactive rather than proactive</a:t>
            </a:r>
          </a:p>
          <a:p>
            <a:pPr>
              <a:lnSpc>
                <a:spcPct val="80000"/>
              </a:lnSpc>
            </a:pPr>
            <a:endParaRPr lang="en-US" altLang="en-US" sz="2600" dirty="0"/>
          </a:p>
          <a:p>
            <a:pPr>
              <a:lnSpc>
                <a:spcPct val="80000"/>
              </a:lnSpc>
            </a:pPr>
            <a:r>
              <a:rPr lang="en-US" altLang="en-US" sz="2600" dirty="0"/>
              <a:t>As the level of complexity of the structure grows, so does the probability that members will either not recognize the strategic impacts of a policy or will ignore these impacts in favor of the interests of the immediate unit in which they work</a:t>
            </a:r>
          </a:p>
          <a:p>
            <a:pPr marL="0" indent="0">
              <a:buNone/>
            </a:pPr>
            <a:endParaRPr lang="en-MY" sz="2400" dirty="0"/>
          </a:p>
        </p:txBody>
      </p:sp>
    </p:spTree>
    <p:extLst>
      <p:ext uri="{BB962C8B-B14F-4D97-AF65-F5344CB8AC3E}">
        <p14:creationId xmlns="" xmlns:p14="http://schemas.microsoft.com/office/powerpoint/2010/main" val="2927660964"/>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F98BA763-79B2-4ADC-8356-B3CDABED4805}"/>
              </a:ext>
            </a:extLst>
          </p:cNvPr>
          <p:cNvSpPr>
            <a:spLocks noGrp="1"/>
          </p:cNvSpPr>
          <p:nvPr>
            <p:ph type="title"/>
          </p:nvPr>
        </p:nvSpPr>
        <p:spPr/>
        <p:txBody>
          <a:bodyPr>
            <a:noAutofit/>
          </a:bodyPr>
          <a:lstStyle/>
          <a:p>
            <a:r>
              <a:rPr lang="en-US" altLang="en-US" sz="2800" dirty="0"/>
              <a:t>Different business strategies suggest different organizational structures</a:t>
            </a:r>
            <a:endParaRPr lang="en-MY" sz="2800" dirty="0"/>
          </a:p>
        </p:txBody>
      </p:sp>
      <p:sp>
        <p:nvSpPr>
          <p:cNvPr id="3" name="Content Placeholder 2">
            <a:extLst>
              <a:ext uri="{FF2B5EF4-FFF2-40B4-BE49-F238E27FC236}">
                <a16:creationId xmlns="" xmlns:a16="http://schemas.microsoft.com/office/drawing/2014/main" id="{5A1B8A5B-A942-42AA-9381-4101D2430FF0}"/>
              </a:ext>
            </a:extLst>
          </p:cNvPr>
          <p:cNvSpPr>
            <a:spLocks noGrp="1"/>
          </p:cNvSpPr>
          <p:nvPr>
            <p:ph idx="1"/>
          </p:nvPr>
        </p:nvSpPr>
        <p:spPr/>
        <p:txBody>
          <a:bodyPr/>
          <a:lstStyle/>
          <a:p>
            <a:pPr>
              <a:lnSpc>
                <a:spcPct val="90000"/>
              </a:lnSpc>
            </a:pPr>
            <a:r>
              <a:rPr lang="en-US" altLang="en-US" sz="2400" dirty="0"/>
              <a:t>A company following a differentiation strategy should have an organic/enterprising design, and its structure should be organized around products, with many cross-functional teams</a:t>
            </a:r>
          </a:p>
          <a:p>
            <a:pPr>
              <a:lnSpc>
                <a:spcPct val="90000"/>
              </a:lnSpc>
            </a:pPr>
            <a:endParaRPr lang="en-US" altLang="en-US" sz="2400" dirty="0"/>
          </a:p>
          <a:p>
            <a:pPr>
              <a:lnSpc>
                <a:spcPct val="90000"/>
              </a:lnSpc>
            </a:pPr>
            <a:r>
              <a:rPr lang="en-US" altLang="en-US" sz="2400" dirty="0"/>
              <a:t>A company following the low-cost strategy should use the simplest possible structure, probably a functional one</a:t>
            </a:r>
          </a:p>
          <a:p>
            <a:pPr marL="0" indent="0">
              <a:buNone/>
            </a:pPr>
            <a:endParaRPr lang="en-MY" dirty="0"/>
          </a:p>
        </p:txBody>
      </p:sp>
    </p:spTree>
    <p:extLst>
      <p:ext uri="{BB962C8B-B14F-4D97-AF65-F5344CB8AC3E}">
        <p14:creationId xmlns="" xmlns:p14="http://schemas.microsoft.com/office/powerpoint/2010/main" val="1660061460"/>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1BC9BA45-FC1C-4A0D-9EF1-96B1E3ED634C}"/>
              </a:ext>
            </a:extLst>
          </p:cNvPr>
          <p:cNvSpPr>
            <a:spLocks noGrp="1"/>
          </p:cNvSpPr>
          <p:nvPr>
            <p:ph type="title"/>
          </p:nvPr>
        </p:nvSpPr>
        <p:spPr>
          <a:xfrm>
            <a:off x="755576" y="487359"/>
            <a:ext cx="7200900" cy="579440"/>
          </a:xfrm>
        </p:spPr>
        <p:txBody>
          <a:bodyPr/>
          <a:lstStyle/>
          <a:p>
            <a:r>
              <a:rPr lang="en-MY" dirty="0"/>
              <a:t>Question # 6 </a:t>
            </a:r>
          </a:p>
        </p:txBody>
      </p:sp>
      <p:sp>
        <p:nvSpPr>
          <p:cNvPr id="3" name="Content Placeholder 2">
            <a:extLst>
              <a:ext uri="{FF2B5EF4-FFF2-40B4-BE49-F238E27FC236}">
                <a16:creationId xmlns="" xmlns:a16="http://schemas.microsoft.com/office/drawing/2014/main" id="{88864FA6-6818-44CC-9854-50C6FFAFE0DE}"/>
              </a:ext>
            </a:extLst>
          </p:cNvPr>
          <p:cNvSpPr>
            <a:spLocks noGrp="1"/>
          </p:cNvSpPr>
          <p:nvPr>
            <p:ph idx="1"/>
          </p:nvPr>
        </p:nvSpPr>
        <p:spPr>
          <a:xfrm>
            <a:off x="767481" y="1412776"/>
            <a:ext cx="7200900" cy="3809999"/>
          </a:xfrm>
        </p:spPr>
        <p:txBody>
          <a:bodyPr/>
          <a:lstStyle/>
          <a:p>
            <a:pPr marL="0" indent="0">
              <a:buNone/>
            </a:pPr>
            <a:r>
              <a:rPr lang="en-MY" sz="2400" dirty="0"/>
              <a:t>Which of the following organizational structures would be most effective for a company with three distinct commodities for sale?</a:t>
            </a:r>
          </a:p>
          <a:p>
            <a:pPr marL="514350" indent="-514350">
              <a:buFont typeface="+mj-lt"/>
              <a:buAutoNum type="alphaUcPeriod"/>
            </a:pPr>
            <a:r>
              <a:rPr lang="en-MY" sz="2400" dirty="0"/>
              <a:t>Functional structure	</a:t>
            </a:r>
          </a:p>
          <a:p>
            <a:pPr marL="514350" indent="-514350">
              <a:buFont typeface="+mj-lt"/>
              <a:buAutoNum type="alphaUcPeriod"/>
            </a:pPr>
            <a:r>
              <a:rPr lang="en-MY" sz="2400" dirty="0"/>
              <a:t>Product-based structure	</a:t>
            </a:r>
          </a:p>
          <a:p>
            <a:pPr marL="514350" indent="-514350">
              <a:buFont typeface="+mj-lt"/>
              <a:buAutoNum type="alphaUcPeriod"/>
            </a:pPr>
            <a:r>
              <a:rPr lang="en-MY" sz="2400" dirty="0"/>
              <a:t>Divisional structure	</a:t>
            </a:r>
          </a:p>
          <a:p>
            <a:pPr marL="514350" indent="-514350">
              <a:buFont typeface="+mj-lt"/>
              <a:buAutoNum type="alphaUcPeriod"/>
            </a:pPr>
            <a:r>
              <a:rPr lang="en-MY" sz="2400" dirty="0"/>
              <a:t>Flat-line structure</a:t>
            </a:r>
          </a:p>
          <a:p>
            <a:pPr marL="514350" indent="-514350">
              <a:buFont typeface="+mj-lt"/>
              <a:buAutoNum type="alphaUcPeriod"/>
            </a:pPr>
            <a:endParaRPr lang="en-MY" dirty="0"/>
          </a:p>
        </p:txBody>
      </p:sp>
    </p:spTree>
    <p:extLst>
      <p:ext uri="{BB962C8B-B14F-4D97-AF65-F5344CB8AC3E}">
        <p14:creationId xmlns="" xmlns:p14="http://schemas.microsoft.com/office/powerpoint/2010/main" val="3768914998"/>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09E6B291-0589-43FD-97D2-612C848D6CE3}"/>
              </a:ext>
            </a:extLst>
          </p:cNvPr>
          <p:cNvSpPr>
            <a:spLocks noGrp="1"/>
          </p:cNvSpPr>
          <p:nvPr>
            <p:ph type="title"/>
          </p:nvPr>
        </p:nvSpPr>
        <p:spPr>
          <a:xfrm>
            <a:off x="755576" y="487359"/>
            <a:ext cx="7200900" cy="579440"/>
          </a:xfrm>
        </p:spPr>
        <p:txBody>
          <a:bodyPr/>
          <a:lstStyle/>
          <a:p>
            <a:r>
              <a:rPr lang="en-MY" dirty="0"/>
              <a:t>Answer # 6 </a:t>
            </a:r>
          </a:p>
        </p:txBody>
      </p:sp>
      <p:sp>
        <p:nvSpPr>
          <p:cNvPr id="3" name="Content Placeholder 2">
            <a:extLst>
              <a:ext uri="{FF2B5EF4-FFF2-40B4-BE49-F238E27FC236}">
                <a16:creationId xmlns="" xmlns:a16="http://schemas.microsoft.com/office/drawing/2014/main" id="{15600FC5-2290-4B31-8F42-C5C24468F3DC}"/>
              </a:ext>
            </a:extLst>
          </p:cNvPr>
          <p:cNvSpPr>
            <a:spLocks noGrp="1"/>
          </p:cNvSpPr>
          <p:nvPr>
            <p:ph idx="1"/>
          </p:nvPr>
        </p:nvSpPr>
        <p:spPr/>
        <p:txBody>
          <a:bodyPr>
            <a:normAutofit/>
          </a:bodyPr>
          <a:lstStyle/>
          <a:p>
            <a:r>
              <a:rPr lang="en-MY" sz="2400" dirty="0"/>
              <a:t>Option B</a:t>
            </a:r>
          </a:p>
        </p:txBody>
      </p:sp>
    </p:spTree>
    <p:extLst>
      <p:ext uri="{BB962C8B-B14F-4D97-AF65-F5344CB8AC3E}">
        <p14:creationId xmlns="" xmlns:p14="http://schemas.microsoft.com/office/powerpoint/2010/main" val="107494890"/>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 xmlns:a16="http://schemas.microsoft.com/office/drawing/2014/main" id="{6E484E89-3E8A-40D4-BF77-F38EBE167C76}"/>
              </a:ext>
            </a:extLst>
          </p:cNvPr>
          <p:cNvGraphicFramePr>
            <a:graphicFrameLocks noGrp="1"/>
          </p:cNvGraphicFramePr>
          <p:nvPr>
            <p:ph idx="1"/>
            <p:extLst>
              <p:ext uri="{D42A27DB-BD31-4B8C-83A1-F6EECF244321}">
                <p14:modId xmlns="" xmlns:p14="http://schemas.microsoft.com/office/powerpoint/2010/main" val="50258005"/>
              </p:ext>
            </p:extLst>
          </p:nvPr>
        </p:nvGraphicFramePr>
        <p:xfrm>
          <a:off x="618964" y="692696"/>
          <a:ext cx="7906072" cy="506916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 xmlns:p14="http://schemas.microsoft.com/office/powerpoint/2010/main" val="2698245115"/>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14BC9D4E-0D02-4581-8879-1733FAB726E5}"/>
              </a:ext>
            </a:extLst>
          </p:cNvPr>
          <p:cNvSpPr>
            <a:spLocks noGrp="1"/>
          </p:cNvSpPr>
          <p:nvPr>
            <p:ph type="title"/>
          </p:nvPr>
        </p:nvSpPr>
        <p:spPr/>
        <p:txBody>
          <a:bodyPr>
            <a:normAutofit/>
          </a:bodyPr>
          <a:lstStyle/>
          <a:p>
            <a:r>
              <a:rPr lang="en-MY" sz="2800" dirty="0"/>
              <a:t>International business</a:t>
            </a:r>
          </a:p>
        </p:txBody>
      </p:sp>
      <p:sp>
        <p:nvSpPr>
          <p:cNvPr id="3" name="Content Placeholder 2">
            <a:extLst>
              <a:ext uri="{FF2B5EF4-FFF2-40B4-BE49-F238E27FC236}">
                <a16:creationId xmlns="" xmlns:a16="http://schemas.microsoft.com/office/drawing/2014/main" id="{039325C8-48F9-4667-926F-CDA1BE32745B}"/>
              </a:ext>
            </a:extLst>
          </p:cNvPr>
          <p:cNvSpPr>
            <a:spLocks noGrp="1"/>
          </p:cNvSpPr>
          <p:nvPr>
            <p:ph idx="1"/>
          </p:nvPr>
        </p:nvSpPr>
        <p:spPr>
          <a:xfrm>
            <a:off x="827584" y="1772816"/>
            <a:ext cx="7772400" cy="2836912"/>
          </a:xfrm>
        </p:spPr>
        <p:txBody>
          <a:bodyPr>
            <a:normAutofit/>
          </a:bodyPr>
          <a:lstStyle/>
          <a:p>
            <a:pPr marL="0" indent="0">
              <a:buNone/>
            </a:pPr>
            <a:r>
              <a:rPr lang="en-MY" sz="2400" dirty="0"/>
              <a:t>International business refers to business activities that involve the transfer of resources, goods, services, knowledge, skills, or information across national boundaries. The resources that make up this flow are raw materials, capital, goods, services and people.</a:t>
            </a:r>
          </a:p>
        </p:txBody>
      </p:sp>
    </p:spTree>
    <p:extLst>
      <p:ext uri="{BB962C8B-B14F-4D97-AF65-F5344CB8AC3E}">
        <p14:creationId xmlns="" xmlns:p14="http://schemas.microsoft.com/office/powerpoint/2010/main" val="3679414828"/>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3F10D96F-A60B-490C-8603-D6C5DE221A99}"/>
              </a:ext>
            </a:extLst>
          </p:cNvPr>
          <p:cNvSpPr>
            <a:spLocks noGrp="1"/>
          </p:cNvSpPr>
          <p:nvPr>
            <p:ph type="title"/>
          </p:nvPr>
        </p:nvSpPr>
        <p:spPr>
          <a:xfrm>
            <a:off x="667434" y="332605"/>
            <a:ext cx="8153037" cy="864147"/>
          </a:xfrm>
        </p:spPr>
        <p:txBody>
          <a:bodyPr/>
          <a:lstStyle/>
          <a:p>
            <a:r>
              <a:rPr lang="en-MY" dirty="0"/>
              <a:t>Difference between Globalisation vs Internationalization</a:t>
            </a:r>
          </a:p>
        </p:txBody>
      </p:sp>
      <p:sp>
        <p:nvSpPr>
          <p:cNvPr id="3" name="Content Placeholder 2">
            <a:extLst>
              <a:ext uri="{FF2B5EF4-FFF2-40B4-BE49-F238E27FC236}">
                <a16:creationId xmlns="" xmlns:a16="http://schemas.microsoft.com/office/drawing/2014/main" id="{2C69C938-243E-4252-B333-071E85BF4FB0}"/>
              </a:ext>
            </a:extLst>
          </p:cNvPr>
          <p:cNvSpPr>
            <a:spLocks noGrp="1"/>
          </p:cNvSpPr>
          <p:nvPr>
            <p:ph idx="1"/>
          </p:nvPr>
        </p:nvSpPr>
        <p:spPr>
          <a:xfrm>
            <a:off x="488141" y="1340768"/>
            <a:ext cx="8350696" cy="4530725"/>
          </a:xfrm>
        </p:spPr>
        <p:txBody>
          <a:bodyPr>
            <a:normAutofit lnSpcReduction="10000"/>
          </a:bodyPr>
          <a:lstStyle/>
          <a:p>
            <a:pPr>
              <a:buFont typeface="Wingdings" panose="05000000000000000000" pitchFamily="2" charset="2"/>
              <a:buChar char="§"/>
            </a:pPr>
            <a:r>
              <a:rPr lang="en-MY" sz="2200" dirty="0"/>
              <a:t>Globalization is the end result while internationalization is one of the tasks/tools/processes to achieve them.</a:t>
            </a:r>
          </a:p>
          <a:p>
            <a:pPr>
              <a:buFont typeface="Wingdings" panose="05000000000000000000" pitchFamily="2" charset="2"/>
              <a:buChar char="§"/>
            </a:pPr>
            <a:r>
              <a:rPr lang="en-MY" sz="2200" dirty="0"/>
              <a:t>Globalization is more with the nations and their economies while internationalization is more related to the individual, firm and corporations for doing up their businesses.</a:t>
            </a:r>
          </a:p>
          <a:p>
            <a:pPr>
              <a:buFont typeface="Wingdings" panose="05000000000000000000" pitchFamily="2" charset="2"/>
              <a:buChar char="§"/>
            </a:pPr>
            <a:r>
              <a:rPr lang="en-MY" sz="2200" dirty="0"/>
              <a:t>Globalization is a process and internationalization is part of it</a:t>
            </a:r>
          </a:p>
          <a:p>
            <a:pPr>
              <a:buFont typeface="Wingdings" panose="05000000000000000000" pitchFamily="2" charset="2"/>
              <a:buChar char="§"/>
            </a:pPr>
            <a:r>
              <a:rPr lang="en-MY" sz="2200" dirty="0"/>
              <a:t>Major factors that affect the globalization are infrastructural and logistics set up, telecommunications, etc. while internationalization gets affected by cultural tastes and preferences, local traditions, etc.</a:t>
            </a:r>
          </a:p>
          <a:p>
            <a:pPr>
              <a:buFont typeface="Wingdings" panose="05000000000000000000" pitchFamily="2" charset="2"/>
              <a:buChar char="§"/>
            </a:pPr>
            <a:r>
              <a:rPr lang="en-MY" sz="2200" dirty="0"/>
              <a:t>Globalization is an economic process while Internationalization is an improvisation process as it will lead in expanding of the business across the nations</a:t>
            </a:r>
          </a:p>
        </p:txBody>
      </p:sp>
    </p:spTree>
    <p:extLst>
      <p:ext uri="{BB962C8B-B14F-4D97-AF65-F5344CB8AC3E}">
        <p14:creationId xmlns="" xmlns:p14="http://schemas.microsoft.com/office/powerpoint/2010/main" val="2838942110"/>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332250E6-33AF-4098-B3EA-61B16CCC2316}"/>
              </a:ext>
            </a:extLst>
          </p:cNvPr>
          <p:cNvSpPr>
            <a:spLocks noGrp="1"/>
          </p:cNvSpPr>
          <p:nvPr>
            <p:ph type="title"/>
          </p:nvPr>
        </p:nvSpPr>
        <p:spPr>
          <a:xfrm>
            <a:off x="954855" y="487359"/>
            <a:ext cx="7200900" cy="579440"/>
          </a:xfrm>
        </p:spPr>
        <p:txBody>
          <a:bodyPr/>
          <a:lstStyle/>
          <a:p>
            <a:r>
              <a:rPr lang="en-MY" dirty="0"/>
              <a:t>International Business - Terms</a:t>
            </a:r>
          </a:p>
        </p:txBody>
      </p:sp>
      <p:sp>
        <p:nvSpPr>
          <p:cNvPr id="3" name="Content Placeholder 2">
            <a:extLst>
              <a:ext uri="{FF2B5EF4-FFF2-40B4-BE49-F238E27FC236}">
                <a16:creationId xmlns="" xmlns:a16="http://schemas.microsoft.com/office/drawing/2014/main" id="{1E1F59E1-4358-4D9F-B07B-35FD897ACDE7}"/>
              </a:ext>
            </a:extLst>
          </p:cNvPr>
          <p:cNvSpPr>
            <a:spLocks noGrp="1"/>
          </p:cNvSpPr>
          <p:nvPr>
            <p:ph idx="1"/>
          </p:nvPr>
        </p:nvSpPr>
        <p:spPr>
          <a:xfrm>
            <a:off x="827584" y="1340768"/>
            <a:ext cx="7488832" cy="4176464"/>
          </a:xfrm>
        </p:spPr>
        <p:txBody>
          <a:bodyPr>
            <a:normAutofit/>
          </a:bodyPr>
          <a:lstStyle/>
          <a:p>
            <a:pPr marL="0" indent="0">
              <a:buNone/>
            </a:pPr>
            <a:r>
              <a:rPr lang="en-MY" sz="2400" dirty="0"/>
              <a:t>International transactions are manifested mainly in international trade and investment.</a:t>
            </a:r>
          </a:p>
          <a:p>
            <a:endParaRPr lang="en-MY" sz="2400" dirty="0"/>
          </a:p>
          <a:p>
            <a:r>
              <a:rPr lang="en-MY" sz="2400" b="1" dirty="0"/>
              <a:t>International trade </a:t>
            </a:r>
            <a:r>
              <a:rPr lang="en-MY" sz="2400" dirty="0"/>
              <a:t>occurs when a company exports goods or services to buyers (importers) in another country. </a:t>
            </a:r>
          </a:p>
          <a:p>
            <a:endParaRPr lang="en-MY" sz="2400" dirty="0"/>
          </a:p>
          <a:p>
            <a:r>
              <a:rPr lang="en-MY" sz="2400" b="1" dirty="0"/>
              <a:t>International investment </a:t>
            </a:r>
            <a:r>
              <a:rPr lang="en-MY" sz="2400" dirty="0"/>
              <a:t>occurs when the company invests resources in business activities outside its home country.</a:t>
            </a:r>
          </a:p>
        </p:txBody>
      </p:sp>
    </p:spTree>
    <p:extLst>
      <p:ext uri="{BB962C8B-B14F-4D97-AF65-F5344CB8AC3E}">
        <p14:creationId xmlns="" xmlns:p14="http://schemas.microsoft.com/office/powerpoint/2010/main" val="3306996558"/>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9CAC18DF-E2D1-4918-998D-C3EDA379CA24}"/>
              </a:ext>
            </a:extLst>
          </p:cNvPr>
          <p:cNvSpPr>
            <a:spLocks noGrp="1"/>
          </p:cNvSpPr>
          <p:nvPr>
            <p:ph type="title"/>
          </p:nvPr>
        </p:nvSpPr>
        <p:spPr/>
        <p:txBody>
          <a:bodyPr>
            <a:normAutofit/>
          </a:bodyPr>
          <a:lstStyle/>
          <a:p>
            <a:r>
              <a:rPr lang="en-MY" sz="2800" dirty="0"/>
              <a:t>International Business - Terms</a:t>
            </a:r>
          </a:p>
        </p:txBody>
      </p:sp>
      <p:sp>
        <p:nvSpPr>
          <p:cNvPr id="3" name="Content Placeholder 2">
            <a:extLst>
              <a:ext uri="{FF2B5EF4-FFF2-40B4-BE49-F238E27FC236}">
                <a16:creationId xmlns="" xmlns:a16="http://schemas.microsoft.com/office/drawing/2014/main" id="{F2E50363-B4C0-41FE-88C5-6A2B7DF5E0B1}"/>
              </a:ext>
            </a:extLst>
          </p:cNvPr>
          <p:cNvSpPr>
            <a:spLocks noGrp="1"/>
          </p:cNvSpPr>
          <p:nvPr>
            <p:ph idx="1"/>
          </p:nvPr>
        </p:nvSpPr>
        <p:spPr/>
        <p:txBody>
          <a:bodyPr>
            <a:normAutofit/>
          </a:bodyPr>
          <a:lstStyle/>
          <a:p>
            <a:pPr>
              <a:buFont typeface="Wingdings" panose="05000000000000000000" pitchFamily="2" charset="2"/>
              <a:buChar char="§"/>
            </a:pPr>
            <a:r>
              <a:rPr lang="en-MY" sz="2400" dirty="0"/>
              <a:t>Any firm, regardless of size, that is engaged in international business is defined as an </a:t>
            </a:r>
            <a:r>
              <a:rPr lang="en-MY" sz="2400" b="1" dirty="0"/>
              <a:t>international firm</a:t>
            </a:r>
            <a:r>
              <a:rPr lang="en-MY" sz="2400" dirty="0"/>
              <a:t>. </a:t>
            </a:r>
          </a:p>
          <a:p>
            <a:pPr>
              <a:buFont typeface="Wingdings" panose="05000000000000000000" pitchFamily="2" charset="2"/>
              <a:buChar char="§"/>
            </a:pPr>
            <a:endParaRPr lang="en-MY" sz="2400" dirty="0"/>
          </a:p>
          <a:p>
            <a:pPr>
              <a:buFont typeface="Wingdings" panose="05000000000000000000" pitchFamily="2" charset="2"/>
              <a:buChar char="§"/>
            </a:pPr>
            <a:r>
              <a:rPr lang="en-MY" sz="2400" dirty="0"/>
              <a:t>A firm that has directly invested abroad and has at least one working affiliate in a foreign country (e.g., a factory, a branch office) over which it maintains effective control is defined as a </a:t>
            </a:r>
            <a:r>
              <a:rPr lang="en-MY" sz="2400" b="1" dirty="0"/>
              <a:t>multinational enterprise (MNE) or multinational enterprise company (MNC).</a:t>
            </a:r>
          </a:p>
        </p:txBody>
      </p:sp>
    </p:spTree>
    <p:extLst>
      <p:ext uri="{BB962C8B-B14F-4D97-AF65-F5344CB8AC3E}">
        <p14:creationId xmlns="" xmlns:p14="http://schemas.microsoft.com/office/powerpoint/2010/main" val="3921809971"/>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62515451-C404-4AD2-A0C7-6EC8829B9DF1}"/>
              </a:ext>
            </a:extLst>
          </p:cNvPr>
          <p:cNvSpPr>
            <a:spLocks noGrp="1"/>
          </p:cNvSpPr>
          <p:nvPr>
            <p:ph type="title"/>
          </p:nvPr>
        </p:nvSpPr>
        <p:spPr>
          <a:xfrm>
            <a:off x="914400" y="404664"/>
            <a:ext cx="7200900" cy="593503"/>
          </a:xfrm>
        </p:spPr>
        <p:txBody>
          <a:bodyPr>
            <a:normAutofit/>
          </a:bodyPr>
          <a:lstStyle/>
          <a:p>
            <a:r>
              <a:rPr lang="en-MY" sz="2800" dirty="0"/>
              <a:t>International Business - Terms</a:t>
            </a:r>
          </a:p>
        </p:txBody>
      </p:sp>
      <p:sp>
        <p:nvSpPr>
          <p:cNvPr id="3" name="Content Placeholder 2">
            <a:extLst>
              <a:ext uri="{FF2B5EF4-FFF2-40B4-BE49-F238E27FC236}">
                <a16:creationId xmlns="" xmlns:a16="http://schemas.microsoft.com/office/drawing/2014/main" id="{174C3FEB-811B-4E3B-98F6-E7CE461CED22}"/>
              </a:ext>
            </a:extLst>
          </p:cNvPr>
          <p:cNvSpPr>
            <a:spLocks noGrp="1"/>
          </p:cNvSpPr>
          <p:nvPr>
            <p:ph idx="1"/>
          </p:nvPr>
        </p:nvSpPr>
        <p:spPr>
          <a:xfrm>
            <a:off x="914400" y="1600200"/>
            <a:ext cx="7200900" cy="3556991"/>
          </a:xfrm>
        </p:spPr>
        <p:txBody>
          <a:bodyPr>
            <a:normAutofit/>
          </a:bodyPr>
          <a:lstStyle/>
          <a:p>
            <a:pPr marL="0" indent="0">
              <a:buNone/>
            </a:pPr>
            <a:r>
              <a:rPr lang="en-MY" sz="2400" dirty="0"/>
              <a:t>While many firms still follow the traditional route of domestic growth first, international expansion second, we increasingly see firms that target international markets when launching their operations. These firms are called </a:t>
            </a:r>
            <a:r>
              <a:rPr lang="en-MY" sz="2400" b="1" dirty="0"/>
              <a:t>born global, global </a:t>
            </a:r>
            <a:r>
              <a:rPr lang="en-MY" sz="2400" b="1" dirty="0" err="1"/>
              <a:t>startups</a:t>
            </a:r>
            <a:r>
              <a:rPr lang="en-MY" sz="2400" b="1" dirty="0"/>
              <a:t>, or international new ventures (INVs)</a:t>
            </a:r>
            <a:r>
              <a:rPr lang="en-MY" sz="2400" dirty="0"/>
              <a:t>.</a:t>
            </a:r>
          </a:p>
        </p:txBody>
      </p:sp>
    </p:spTree>
    <p:extLst>
      <p:ext uri="{BB962C8B-B14F-4D97-AF65-F5344CB8AC3E}">
        <p14:creationId xmlns="" xmlns:p14="http://schemas.microsoft.com/office/powerpoint/2010/main" val="1965123004"/>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 xmlns:a16="http://schemas.microsoft.com/office/drawing/2014/main" id="{6E484E89-3E8A-40D4-BF77-F38EBE167C76}"/>
              </a:ext>
            </a:extLst>
          </p:cNvPr>
          <p:cNvGraphicFramePr>
            <a:graphicFrameLocks noGrp="1"/>
          </p:cNvGraphicFramePr>
          <p:nvPr>
            <p:ph idx="1"/>
            <p:extLst>
              <p:ext uri="{D42A27DB-BD31-4B8C-83A1-F6EECF244321}">
                <p14:modId xmlns="" xmlns:p14="http://schemas.microsoft.com/office/powerpoint/2010/main" val="2591278940"/>
              </p:ext>
            </p:extLst>
          </p:nvPr>
        </p:nvGraphicFramePr>
        <p:xfrm>
          <a:off x="755576" y="620688"/>
          <a:ext cx="7906072" cy="506916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 xmlns:p14="http://schemas.microsoft.com/office/powerpoint/2010/main" val="214035565"/>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44A70D01-787C-41C6-B2DA-0BDD0A5EB0DC}"/>
              </a:ext>
            </a:extLst>
          </p:cNvPr>
          <p:cNvSpPr>
            <a:spLocks noGrp="1"/>
          </p:cNvSpPr>
          <p:nvPr>
            <p:ph type="title"/>
          </p:nvPr>
        </p:nvSpPr>
        <p:spPr>
          <a:xfrm>
            <a:off x="755576" y="296603"/>
            <a:ext cx="7200900" cy="593503"/>
          </a:xfrm>
        </p:spPr>
        <p:txBody>
          <a:bodyPr/>
          <a:lstStyle/>
          <a:p>
            <a:r>
              <a:rPr lang="en-MY" dirty="0"/>
              <a:t>HR Outsourcing</a:t>
            </a:r>
          </a:p>
        </p:txBody>
      </p:sp>
      <p:sp>
        <p:nvSpPr>
          <p:cNvPr id="3" name="Content Placeholder 2">
            <a:extLst>
              <a:ext uri="{FF2B5EF4-FFF2-40B4-BE49-F238E27FC236}">
                <a16:creationId xmlns="" xmlns:a16="http://schemas.microsoft.com/office/drawing/2014/main" id="{3D3F92B2-1DD3-4705-B9E0-E47FBAD50EC7}"/>
              </a:ext>
            </a:extLst>
          </p:cNvPr>
          <p:cNvSpPr>
            <a:spLocks noGrp="1"/>
          </p:cNvSpPr>
          <p:nvPr>
            <p:ph idx="1"/>
          </p:nvPr>
        </p:nvSpPr>
        <p:spPr>
          <a:xfrm>
            <a:off x="546956" y="1124744"/>
            <a:ext cx="8050088" cy="4979987"/>
          </a:xfrm>
        </p:spPr>
        <p:txBody>
          <a:bodyPr>
            <a:normAutofit fontScale="92500" lnSpcReduction="10000"/>
          </a:bodyPr>
          <a:lstStyle/>
          <a:p>
            <a:pPr marL="0" indent="0">
              <a:buNone/>
            </a:pPr>
            <a:r>
              <a:rPr lang="en-MY" sz="2000" dirty="0"/>
              <a:t>HR outsourcing (also known as HRO) is the process of sub-contracting human resources functions to an external supplier.</a:t>
            </a:r>
          </a:p>
          <a:p>
            <a:pPr marL="0" indent="0">
              <a:buNone/>
            </a:pPr>
            <a:endParaRPr lang="en-MY" sz="2000" dirty="0"/>
          </a:p>
          <a:p>
            <a:r>
              <a:rPr lang="en-MY" sz="2000" dirty="0"/>
              <a:t>Business process HR outsourcing (also known as BPO), where an external supplier manages discrete HR activities, such as payroll administration or recruitment, or perhaps the whole human resources function.</a:t>
            </a:r>
          </a:p>
          <a:p>
            <a:endParaRPr lang="en-MY" sz="2000" dirty="0"/>
          </a:p>
          <a:p>
            <a:r>
              <a:rPr lang="en-MY" sz="2000" dirty="0"/>
              <a:t>Shared service HR outsourcing, where only the transaction or administrative elements of HR’s activities are subcontracted to an external supplier. This may include the personal interface with employees.</a:t>
            </a:r>
          </a:p>
          <a:p>
            <a:endParaRPr lang="en-MY" sz="2000" dirty="0"/>
          </a:p>
          <a:p>
            <a:r>
              <a:rPr lang="en-MY" sz="2000" dirty="0"/>
              <a:t>Application (and facilities) service HR outsourcing, where external providers look after the technological (and physical) infrastructure to support human resources activities</a:t>
            </a:r>
          </a:p>
        </p:txBody>
      </p:sp>
    </p:spTree>
    <p:extLst>
      <p:ext uri="{BB962C8B-B14F-4D97-AF65-F5344CB8AC3E}">
        <p14:creationId xmlns="" xmlns:p14="http://schemas.microsoft.com/office/powerpoint/2010/main" val="2472266695"/>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FCE0B505-B9FB-41BE-931A-E98885AD9985}"/>
              </a:ext>
            </a:extLst>
          </p:cNvPr>
          <p:cNvSpPr>
            <a:spLocks noGrp="1"/>
          </p:cNvSpPr>
          <p:nvPr>
            <p:ph type="title"/>
          </p:nvPr>
        </p:nvSpPr>
        <p:spPr>
          <a:xfrm>
            <a:off x="963202" y="404664"/>
            <a:ext cx="7200900" cy="662135"/>
          </a:xfrm>
        </p:spPr>
        <p:txBody>
          <a:bodyPr>
            <a:normAutofit/>
          </a:bodyPr>
          <a:lstStyle/>
          <a:p>
            <a:r>
              <a:rPr lang="en-MY" sz="2800" dirty="0"/>
              <a:t>Offshoring</a:t>
            </a:r>
          </a:p>
        </p:txBody>
      </p:sp>
      <p:sp>
        <p:nvSpPr>
          <p:cNvPr id="3" name="Content Placeholder 2">
            <a:extLst>
              <a:ext uri="{FF2B5EF4-FFF2-40B4-BE49-F238E27FC236}">
                <a16:creationId xmlns="" xmlns:a16="http://schemas.microsoft.com/office/drawing/2014/main" id="{44A79AE7-5629-4902-BD23-96B10BEEF409}"/>
              </a:ext>
            </a:extLst>
          </p:cNvPr>
          <p:cNvSpPr>
            <a:spLocks noGrp="1"/>
          </p:cNvSpPr>
          <p:nvPr>
            <p:ph idx="1"/>
          </p:nvPr>
        </p:nvSpPr>
        <p:spPr/>
        <p:txBody>
          <a:bodyPr>
            <a:normAutofit/>
          </a:bodyPr>
          <a:lstStyle/>
          <a:p>
            <a:pPr marL="0" indent="0">
              <a:buNone/>
            </a:pPr>
            <a:r>
              <a:rPr lang="en-MY" sz="2400" dirty="0"/>
              <a:t>Offshoring is the process of relocating a business or business process to another country in order to benefit from reduced labour costs or a more beneficial regulatory environment. A range of processes are commonly offshored, including manufacturing, IT, customer service and research &amp; development</a:t>
            </a:r>
          </a:p>
        </p:txBody>
      </p:sp>
    </p:spTree>
    <p:extLst>
      <p:ext uri="{BB962C8B-B14F-4D97-AF65-F5344CB8AC3E}">
        <p14:creationId xmlns="" xmlns:p14="http://schemas.microsoft.com/office/powerpoint/2010/main" val="3697528739"/>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BEBC40A2-4687-447D-A840-29CDF7035700}"/>
              </a:ext>
            </a:extLst>
          </p:cNvPr>
          <p:cNvSpPr>
            <a:spLocks noGrp="1"/>
          </p:cNvSpPr>
          <p:nvPr>
            <p:ph type="title"/>
          </p:nvPr>
        </p:nvSpPr>
        <p:spPr>
          <a:xfrm>
            <a:off x="971550" y="487359"/>
            <a:ext cx="7200900" cy="579440"/>
          </a:xfrm>
        </p:spPr>
        <p:txBody>
          <a:bodyPr>
            <a:normAutofit/>
          </a:bodyPr>
          <a:lstStyle/>
          <a:p>
            <a:r>
              <a:rPr lang="en-MY" sz="2800" dirty="0" err="1"/>
              <a:t>Cosourcing</a:t>
            </a:r>
            <a:endParaRPr lang="en-MY" sz="2800" dirty="0"/>
          </a:p>
        </p:txBody>
      </p:sp>
      <p:sp>
        <p:nvSpPr>
          <p:cNvPr id="3" name="Content Placeholder 2">
            <a:extLst>
              <a:ext uri="{FF2B5EF4-FFF2-40B4-BE49-F238E27FC236}">
                <a16:creationId xmlns="" xmlns:a16="http://schemas.microsoft.com/office/drawing/2014/main" id="{C8EE331F-7B3B-40FD-950C-FD38DA48824E}"/>
              </a:ext>
            </a:extLst>
          </p:cNvPr>
          <p:cNvSpPr>
            <a:spLocks noGrp="1"/>
          </p:cNvSpPr>
          <p:nvPr>
            <p:ph idx="1"/>
          </p:nvPr>
        </p:nvSpPr>
        <p:spPr/>
        <p:txBody>
          <a:bodyPr>
            <a:normAutofit/>
          </a:bodyPr>
          <a:lstStyle/>
          <a:p>
            <a:pPr marL="0" indent="0">
              <a:buNone/>
            </a:pPr>
            <a:r>
              <a:rPr lang="en-MY" sz="2400" dirty="0" err="1"/>
              <a:t>Cosourcing</a:t>
            </a:r>
            <a:r>
              <a:rPr lang="en-MY" sz="2400" dirty="0"/>
              <a:t> arrangement refers to an enterprise outsources only one part of a function. Co-sourcing is a way of attacking the problem by providing a service without having to be fully outsourced RPO.</a:t>
            </a:r>
          </a:p>
        </p:txBody>
      </p:sp>
    </p:spTree>
    <p:extLst>
      <p:ext uri="{BB962C8B-B14F-4D97-AF65-F5344CB8AC3E}">
        <p14:creationId xmlns="" xmlns:p14="http://schemas.microsoft.com/office/powerpoint/2010/main" val="1051619280"/>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5FEC7E48-DE46-446A-858A-F1754F17FBDF}"/>
              </a:ext>
            </a:extLst>
          </p:cNvPr>
          <p:cNvSpPr>
            <a:spLocks noGrp="1"/>
          </p:cNvSpPr>
          <p:nvPr>
            <p:ph type="title"/>
          </p:nvPr>
        </p:nvSpPr>
        <p:spPr>
          <a:xfrm>
            <a:off x="946042" y="487359"/>
            <a:ext cx="7200900" cy="579440"/>
          </a:xfrm>
        </p:spPr>
        <p:txBody>
          <a:bodyPr>
            <a:normAutofit/>
          </a:bodyPr>
          <a:lstStyle/>
          <a:p>
            <a:r>
              <a:rPr lang="en-MY" sz="2800" dirty="0"/>
              <a:t>Insourcing</a:t>
            </a:r>
          </a:p>
        </p:txBody>
      </p:sp>
      <p:sp>
        <p:nvSpPr>
          <p:cNvPr id="3" name="Content Placeholder 2">
            <a:extLst>
              <a:ext uri="{FF2B5EF4-FFF2-40B4-BE49-F238E27FC236}">
                <a16:creationId xmlns="" xmlns:a16="http://schemas.microsoft.com/office/drawing/2014/main" id="{EEA4EE72-18C4-44DD-8CE6-C0D1B7189755}"/>
              </a:ext>
            </a:extLst>
          </p:cNvPr>
          <p:cNvSpPr>
            <a:spLocks noGrp="1"/>
          </p:cNvSpPr>
          <p:nvPr>
            <p:ph idx="1"/>
          </p:nvPr>
        </p:nvSpPr>
        <p:spPr/>
        <p:txBody>
          <a:bodyPr>
            <a:normAutofit/>
          </a:bodyPr>
          <a:lstStyle/>
          <a:p>
            <a:pPr marL="0" indent="0">
              <a:buNone/>
            </a:pPr>
            <a:r>
              <a:rPr lang="en-MY" sz="2400" dirty="0"/>
              <a:t>Insourcing refers to contracting a function out to another entity that manages and performs the function on-site, transferring a previously outsourced function back in-house, or the hiring of local workers by foreign companies operating subsidiaries locally. Open sourcing is a way of eliciting innovative ideas from nonemployees or contractors.</a:t>
            </a:r>
          </a:p>
        </p:txBody>
      </p:sp>
    </p:spTree>
    <p:extLst>
      <p:ext uri="{BB962C8B-B14F-4D97-AF65-F5344CB8AC3E}">
        <p14:creationId xmlns="" xmlns:p14="http://schemas.microsoft.com/office/powerpoint/2010/main" val="3667225698"/>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5BE55617-05B3-4818-A35F-28D6DE406E20}"/>
              </a:ext>
            </a:extLst>
          </p:cNvPr>
          <p:cNvSpPr>
            <a:spLocks noGrp="1"/>
          </p:cNvSpPr>
          <p:nvPr>
            <p:ph type="title"/>
          </p:nvPr>
        </p:nvSpPr>
        <p:spPr>
          <a:xfrm>
            <a:off x="971550" y="430323"/>
            <a:ext cx="7200900" cy="593503"/>
          </a:xfrm>
        </p:spPr>
        <p:txBody>
          <a:bodyPr/>
          <a:lstStyle/>
          <a:p>
            <a:r>
              <a:rPr lang="en-MY" dirty="0"/>
              <a:t>Professional Employment Organization (PEOs)</a:t>
            </a:r>
          </a:p>
        </p:txBody>
      </p:sp>
      <p:sp>
        <p:nvSpPr>
          <p:cNvPr id="3" name="Content Placeholder 2">
            <a:extLst>
              <a:ext uri="{FF2B5EF4-FFF2-40B4-BE49-F238E27FC236}">
                <a16:creationId xmlns="" xmlns:a16="http://schemas.microsoft.com/office/drawing/2014/main" id="{C7E1D3BA-94C3-48B7-9EDC-90910C07C70F}"/>
              </a:ext>
            </a:extLst>
          </p:cNvPr>
          <p:cNvSpPr>
            <a:spLocks noGrp="1"/>
          </p:cNvSpPr>
          <p:nvPr>
            <p:ph idx="1"/>
          </p:nvPr>
        </p:nvSpPr>
        <p:spPr>
          <a:xfrm>
            <a:off x="755576" y="1600200"/>
            <a:ext cx="7931224" cy="4530725"/>
          </a:xfrm>
        </p:spPr>
        <p:txBody>
          <a:bodyPr>
            <a:normAutofit/>
          </a:bodyPr>
          <a:lstStyle/>
          <a:p>
            <a:r>
              <a:rPr lang="en-MY" sz="2400" dirty="0"/>
              <a:t>A Professional </a:t>
            </a:r>
            <a:r>
              <a:rPr lang="en-MY" sz="2400" dirty="0" err="1"/>
              <a:t>Employement</a:t>
            </a:r>
            <a:r>
              <a:rPr lang="en-MY" sz="2400" dirty="0"/>
              <a:t> Organization (PEO) assumes full responsibility of your company's human resources administration. </a:t>
            </a:r>
          </a:p>
          <a:p>
            <a:r>
              <a:rPr lang="en-MY" sz="2400" dirty="0"/>
              <a:t>It becomes a co-employer of your company's workers by taking full legal responsibility of your employees, including having the final say in hiring, firing, and the amount of money employees make. </a:t>
            </a:r>
          </a:p>
          <a:p>
            <a:r>
              <a:rPr lang="en-MY" sz="2400" dirty="0"/>
              <a:t>The PEO and business owner become partners, essentially, with the PEO handling all the HR aspects and the business handling all other aspects of the company.</a:t>
            </a:r>
          </a:p>
        </p:txBody>
      </p:sp>
    </p:spTree>
    <p:extLst>
      <p:ext uri="{BB962C8B-B14F-4D97-AF65-F5344CB8AC3E}">
        <p14:creationId xmlns="" xmlns:p14="http://schemas.microsoft.com/office/powerpoint/2010/main" val="1163498627"/>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78735E48-DB32-4DC2-B724-4D64C900101F}"/>
              </a:ext>
            </a:extLst>
          </p:cNvPr>
          <p:cNvSpPr>
            <a:spLocks noGrp="1"/>
          </p:cNvSpPr>
          <p:nvPr>
            <p:ph type="title"/>
          </p:nvPr>
        </p:nvSpPr>
        <p:spPr>
          <a:xfrm>
            <a:off x="1000397" y="499081"/>
            <a:ext cx="7200900" cy="579440"/>
          </a:xfrm>
        </p:spPr>
        <p:txBody>
          <a:bodyPr>
            <a:normAutofit/>
          </a:bodyPr>
          <a:lstStyle/>
          <a:p>
            <a:r>
              <a:rPr lang="en-MY" sz="2800" dirty="0"/>
              <a:t>‘Follow the Sun’ Support Model</a:t>
            </a:r>
          </a:p>
        </p:txBody>
      </p:sp>
      <p:sp>
        <p:nvSpPr>
          <p:cNvPr id="3" name="Content Placeholder 2">
            <a:extLst>
              <a:ext uri="{FF2B5EF4-FFF2-40B4-BE49-F238E27FC236}">
                <a16:creationId xmlns="" xmlns:a16="http://schemas.microsoft.com/office/drawing/2014/main" id="{1F9A8EB7-2D2F-4B07-8158-07F990576702}"/>
              </a:ext>
            </a:extLst>
          </p:cNvPr>
          <p:cNvSpPr>
            <a:spLocks noGrp="1"/>
          </p:cNvSpPr>
          <p:nvPr>
            <p:ph idx="1"/>
          </p:nvPr>
        </p:nvSpPr>
        <p:spPr/>
        <p:txBody>
          <a:bodyPr>
            <a:normAutofit/>
          </a:bodyPr>
          <a:lstStyle/>
          <a:p>
            <a:pPr marL="0" indent="0">
              <a:buNone/>
            </a:pPr>
            <a:r>
              <a:rPr lang="en-MY" sz="2400" dirty="0"/>
              <a:t>Follow the Sun (FTS) is a workflow model in which work is passed on to office located in different time zones. In this way work is done round the clock thereby reducing the project or support duration and increasing responsiveness. Follow the Sun model is implemented across three different time zone.</a:t>
            </a:r>
          </a:p>
          <a:p>
            <a:pPr marL="0" indent="0">
              <a:buNone/>
            </a:pPr>
            <a:r>
              <a:rPr lang="en-MY" sz="2400" dirty="0"/>
              <a:t>For e.g. : US passes work to Asia at the end of the day. Asia passes to Europe at end of their day and Europe passes the work to US</a:t>
            </a:r>
          </a:p>
        </p:txBody>
      </p:sp>
    </p:spTree>
    <p:extLst>
      <p:ext uri="{BB962C8B-B14F-4D97-AF65-F5344CB8AC3E}">
        <p14:creationId xmlns="" xmlns:p14="http://schemas.microsoft.com/office/powerpoint/2010/main" val="3108566115"/>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A989ACE5-5491-4B4E-86A8-8CBB91656095}"/>
              </a:ext>
            </a:extLst>
          </p:cNvPr>
          <p:cNvSpPr>
            <a:spLocks noGrp="1"/>
          </p:cNvSpPr>
          <p:nvPr>
            <p:ph type="title"/>
          </p:nvPr>
        </p:nvSpPr>
        <p:spPr>
          <a:xfrm>
            <a:off x="971550" y="327359"/>
            <a:ext cx="7200900" cy="593503"/>
          </a:xfrm>
        </p:spPr>
        <p:txBody>
          <a:bodyPr/>
          <a:lstStyle/>
          <a:p>
            <a:r>
              <a:rPr lang="en-MY" dirty="0"/>
              <a:t>“Follow the sun” model</a:t>
            </a:r>
          </a:p>
        </p:txBody>
      </p:sp>
      <p:pic>
        <p:nvPicPr>
          <p:cNvPr id="5" name="Picture 4">
            <a:extLst>
              <a:ext uri="{FF2B5EF4-FFF2-40B4-BE49-F238E27FC236}">
                <a16:creationId xmlns="" xmlns:a16="http://schemas.microsoft.com/office/drawing/2014/main" id="{2FF96E01-14EB-47A6-ABB0-EF082D5A72E0}"/>
              </a:ext>
            </a:extLst>
          </p:cNvPr>
          <p:cNvPicPr>
            <a:picLocks noChangeAspect="1"/>
          </p:cNvPicPr>
          <p:nvPr/>
        </p:nvPicPr>
        <p:blipFill>
          <a:blip r:embed="rId2"/>
          <a:stretch>
            <a:fillRect/>
          </a:stretch>
        </p:blipFill>
        <p:spPr>
          <a:xfrm>
            <a:off x="1187624" y="1234467"/>
            <a:ext cx="6426845" cy="4389065"/>
          </a:xfrm>
          <a:prstGeom prst="rect">
            <a:avLst/>
          </a:prstGeom>
        </p:spPr>
      </p:pic>
    </p:spTree>
    <p:extLst>
      <p:ext uri="{BB962C8B-B14F-4D97-AF65-F5344CB8AC3E}">
        <p14:creationId xmlns="" xmlns:p14="http://schemas.microsoft.com/office/powerpoint/2010/main" val="3708912784"/>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9793756B-83EA-4322-BF65-92DCABE02F53}"/>
              </a:ext>
            </a:extLst>
          </p:cNvPr>
          <p:cNvSpPr>
            <a:spLocks noGrp="1"/>
          </p:cNvSpPr>
          <p:nvPr>
            <p:ph type="title"/>
          </p:nvPr>
        </p:nvSpPr>
        <p:spPr>
          <a:xfrm>
            <a:off x="939117" y="555352"/>
            <a:ext cx="7200900" cy="579440"/>
          </a:xfrm>
        </p:spPr>
        <p:txBody>
          <a:bodyPr>
            <a:normAutofit/>
          </a:bodyPr>
          <a:lstStyle/>
          <a:p>
            <a:r>
              <a:rPr lang="en-MY" sz="2800" dirty="0"/>
              <a:t>Question # </a:t>
            </a:r>
          </a:p>
        </p:txBody>
      </p:sp>
      <p:sp>
        <p:nvSpPr>
          <p:cNvPr id="3" name="Content Placeholder 2">
            <a:extLst>
              <a:ext uri="{FF2B5EF4-FFF2-40B4-BE49-F238E27FC236}">
                <a16:creationId xmlns="" xmlns:a16="http://schemas.microsoft.com/office/drawing/2014/main" id="{839C2EFC-F07D-4475-BD84-C42889C5E61A}"/>
              </a:ext>
            </a:extLst>
          </p:cNvPr>
          <p:cNvSpPr>
            <a:spLocks noGrp="1"/>
          </p:cNvSpPr>
          <p:nvPr>
            <p:ph idx="1"/>
          </p:nvPr>
        </p:nvSpPr>
        <p:spPr>
          <a:xfrm>
            <a:off x="827584" y="1412776"/>
            <a:ext cx="7488832" cy="4608512"/>
          </a:xfrm>
        </p:spPr>
        <p:txBody>
          <a:bodyPr>
            <a:normAutofit lnSpcReduction="10000"/>
          </a:bodyPr>
          <a:lstStyle/>
          <a:p>
            <a:pPr marL="0" indent="0">
              <a:buNone/>
            </a:pPr>
            <a:r>
              <a:rPr lang="en-MY" sz="2400" dirty="0"/>
              <a:t>What is the main difference between offshoring and outsourcing?</a:t>
            </a:r>
          </a:p>
          <a:p>
            <a:pPr marL="457200" indent="-457200">
              <a:buFont typeface="+mj-lt"/>
              <a:buAutoNum type="alphaUcPeriod"/>
            </a:pPr>
            <a:r>
              <a:rPr lang="en-MY" sz="2400" dirty="0"/>
              <a:t>Offshoring usually results in employee layoffs, whereas outsourcing does not.</a:t>
            </a:r>
          </a:p>
          <a:p>
            <a:pPr marL="457200" indent="-457200">
              <a:buFont typeface="+mj-lt"/>
              <a:buAutoNum type="alphaUcPeriod"/>
            </a:pPr>
            <a:r>
              <a:rPr lang="en-MY" sz="2400" dirty="0"/>
              <a:t>Offshoring is a long-term solution, whereas outsourcing is a short-term solution.</a:t>
            </a:r>
          </a:p>
          <a:p>
            <a:pPr marL="457200" indent="-457200">
              <a:buFont typeface="+mj-lt"/>
              <a:buAutoNum type="alphaUcPeriod"/>
            </a:pPr>
            <a:r>
              <a:rPr lang="en-MY" sz="2400" dirty="0"/>
              <a:t>Offshoring moves entire production units out of the country, whereas outsourcing moves internal practices to outside organizations regardless of geographic location.</a:t>
            </a:r>
          </a:p>
          <a:p>
            <a:pPr marL="457200" indent="-457200">
              <a:buFont typeface="+mj-lt"/>
              <a:buAutoNum type="alphaUcPeriod"/>
            </a:pPr>
            <a:r>
              <a:rPr lang="en-MY" sz="2400" dirty="0"/>
              <a:t>There are no differences—these terms are interchangeable.</a:t>
            </a:r>
          </a:p>
        </p:txBody>
      </p:sp>
    </p:spTree>
    <p:extLst>
      <p:ext uri="{BB962C8B-B14F-4D97-AF65-F5344CB8AC3E}">
        <p14:creationId xmlns="" xmlns:p14="http://schemas.microsoft.com/office/powerpoint/2010/main" val="2386460610"/>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F1207741-D62C-43F3-B891-2C544DDDF1FB}"/>
              </a:ext>
            </a:extLst>
          </p:cNvPr>
          <p:cNvSpPr>
            <a:spLocks noGrp="1"/>
          </p:cNvSpPr>
          <p:nvPr>
            <p:ph type="title"/>
          </p:nvPr>
        </p:nvSpPr>
        <p:spPr>
          <a:xfrm>
            <a:off x="971550" y="456878"/>
            <a:ext cx="7200900" cy="579440"/>
          </a:xfrm>
        </p:spPr>
        <p:txBody>
          <a:bodyPr/>
          <a:lstStyle/>
          <a:p>
            <a:r>
              <a:rPr lang="en-MY" dirty="0"/>
              <a:t>Answer # </a:t>
            </a:r>
          </a:p>
        </p:txBody>
      </p:sp>
      <p:sp>
        <p:nvSpPr>
          <p:cNvPr id="3" name="Content Placeholder 2">
            <a:extLst>
              <a:ext uri="{FF2B5EF4-FFF2-40B4-BE49-F238E27FC236}">
                <a16:creationId xmlns="" xmlns:a16="http://schemas.microsoft.com/office/drawing/2014/main" id="{2225A27D-7DBC-4981-BB51-AB0FDE2C08B8}"/>
              </a:ext>
            </a:extLst>
          </p:cNvPr>
          <p:cNvSpPr>
            <a:spLocks noGrp="1"/>
          </p:cNvSpPr>
          <p:nvPr>
            <p:ph idx="1"/>
          </p:nvPr>
        </p:nvSpPr>
        <p:spPr>
          <a:xfrm>
            <a:off x="755576" y="1340768"/>
            <a:ext cx="7704856" cy="4248472"/>
          </a:xfrm>
        </p:spPr>
        <p:txBody>
          <a:bodyPr>
            <a:normAutofit/>
          </a:bodyPr>
          <a:lstStyle/>
          <a:p>
            <a:r>
              <a:rPr lang="en-MY" sz="2400" dirty="0"/>
              <a:t>Option C. </a:t>
            </a:r>
          </a:p>
          <a:p>
            <a:endParaRPr lang="en-MY" sz="2400" dirty="0"/>
          </a:p>
          <a:p>
            <a:pPr marL="0" indent="0">
              <a:buNone/>
            </a:pPr>
            <a:r>
              <a:rPr lang="en-MY" sz="2400" dirty="0"/>
              <a:t>Although offshoring and outsourcing are terms that are often used interchangeably, they are decidedly different activities. Offshoring is the movement of production or services outside of the United States to realize cost savings. Outsourcing is moving a non–core-competency process to a specialized service provider. Both are organizational structure strategies that usually result in layoffs at the location where the services were originally provided.</a:t>
            </a:r>
          </a:p>
        </p:txBody>
      </p:sp>
    </p:spTree>
    <p:extLst>
      <p:ext uri="{BB962C8B-B14F-4D97-AF65-F5344CB8AC3E}">
        <p14:creationId xmlns="" xmlns:p14="http://schemas.microsoft.com/office/powerpoint/2010/main" val="2784613522"/>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xmlns="" id="{6E484E89-3E8A-40D4-BF77-F38EBE167C76}"/>
              </a:ext>
            </a:extLst>
          </p:cNvPr>
          <p:cNvGraphicFramePr>
            <a:graphicFrameLocks noGrp="1"/>
          </p:cNvGraphicFramePr>
          <p:nvPr>
            <p:ph idx="1"/>
          </p:nvPr>
        </p:nvGraphicFramePr>
        <p:xfrm>
          <a:off x="971600" y="1628800"/>
          <a:ext cx="6984776" cy="468052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xmlns="" val="2285056214"/>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5AF9EE33-6002-434E-9485-311540A64A18}"/>
              </a:ext>
            </a:extLst>
          </p:cNvPr>
          <p:cNvSpPr>
            <a:spLocks noGrp="1"/>
          </p:cNvSpPr>
          <p:nvPr>
            <p:ph type="title"/>
          </p:nvPr>
        </p:nvSpPr>
        <p:spPr>
          <a:xfrm>
            <a:off x="971550" y="332656"/>
            <a:ext cx="7200900" cy="665511"/>
          </a:xfrm>
        </p:spPr>
        <p:txBody>
          <a:bodyPr>
            <a:normAutofit/>
          </a:bodyPr>
          <a:lstStyle/>
          <a:p>
            <a:r>
              <a:rPr lang="en-MY" sz="2800" dirty="0"/>
              <a:t>Workforce Scorecard</a:t>
            </a:r>
          </a:p>
        </p:txBody>
      </p:sp>
      <p:sp>
        <p:nvSpPr>
          <p:cNvPr id="3" name="Content Placeholder 2">
            <a:extLst>
              <a:ext uri="{FF2B5EF4-FFF2-40B4-BE49-F238E27FC236}">
                <a16:creationId xmlns:a16="http://schemas.microsoft.com/office/drawing/2014/main" xmlns="" id="{A29EE42A-CDDE-4D68-B582-3A55EBA00FAC}"/>
              </a:ext>
            </a:extLst>
          </p:cNvPr>
          <p:cNvSpPr>
            <a:spLocks noGrp="1"/>
          </p:cNvSpPr>
          <p:nvPr>
            <p:ph idx="1"/>
          </p:nvPr>
        </p:nvSpPr>
        <p:spPr>
          <a:xfrm>
            <a:off x="571500" y="1163637"/>
            <a:ext cx="8001000" cy="4530725"/>
          </a:xfrm>
        </p:spPr>
        <p:txBody>
          <a:bodyPr/>
          <a:lstStyle/>
          <a:p>
            <a:r>
              <a:rPr lang="en-MY" sz="2400" dirty="0"/>
              <a:t>The Balanced Scorecard focuses on the strategy and metrics of the business, Mark A. </a:t>
            </a:r>
            <a:r>
              <a:rPr lang="en-MY" sz="2400" dirty="0" err="1"/>
              <a:t>Huselid</a:t>
            </a:r>
            <a:r>
              <a:rPr lang="en-MY" sz="2400" dirty="0"/>
              <a:t>, Brian E. Becker, and Richard W. Beatty developed the HR and Workforce Scorecard to provide framework specific to HR</a:t>
            </a:r>
          </a:p>
          <a:p>
            <a:endParaRPr lang="en-MY" sz="2400" dirty="0"/>
          </a:p>
          <a:p>
            <a:r>
              <a:rPr lang="en-MY" sz="2400" dirty="0"/>
              <a:t>The Workforce Scorecard offers a framework that identifies and measures the outcomes, </a:t>
            </a:r>
            <a:r>
              <a:rPr lang="en-MY" sz="2400" dirty="0" err="1"/>
              <a:t>behaviors</a:t>
            </a:r>
            <a:r>
              <a:rPr lang="en-MY" sz="2400" dirty="0"/>
              <a:t>, competencies, mind-set, and culture required for workforce success and reveals how each dimension impacts the bottom line.</a:t>
            </a:r>
          </a:p>
          <a:p>
            <a:endParaRPr lang="en-MY" dirty="0"/>
          </a:p>
        </p:txBody>
      </p:sp>
    </p:spTree>
    <p:extLst>
      <p:ext uri="{BB962C8B-B14F-4D97-AF65-F5344CB8AC3E}">
        <p14:creationId xmlns:p14="http://schemas.microsoft.com/office/powerpoint/2010/main" xmlns="" val="314258255"/>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CAEF534E-A70A-4798-B469-568EBE5551D4}"/>
              </a:ext>
            </a:extLst>
          </p:cNvPr>
          <p:cNvSpPr>
            <a:spLocks noGrp="1"/>
          </p:cNvSpPr>
          <p:nvPr>
            <p:ph type="title"/>
          </p:nvPr>
        </p:nvSpPr>
        <p:spPr>
          <a:xfrm>
            <a:off x="847725" y="256351"/>
            <a:ext cx="7200900" cy="809527"/>
          </a:xfrm>
        </p:spPr>
        <p:txBody>
          <a:bodyPr/>
          <a:lstStyle/>
          <a:p>
            <a:r>
              <a:rPr lang="en-MY" dirty="0"/>
              <a:t>HR Measures and BSC</a:t>
            </a:r>
          </a:p>
        </p:txBody>
      </p:sp>
      <p:pic>
        <p:nvPicPr>
          <p:cNvPr id="5" name="Picture 4">
            <a:extLst>
              <a:ext uri="{FF2B5EF4-FFF2-40B4-BE49-F238E27FC236}">
                <a16:creationId xmlns:a16="http://schemas.microsoft.com/office/drawing/2014/main" xmlns="" id="{F3C19FBC-91D3-49AE-91A3-949DC41B5124}"/>
              </a:ext>
            </a:extLst>
          </p:cNvPr>
          <p:cNvPicPr>
            <a:picLocks noChangeAspect="1"/>
          </p:cNvPicPr>
          <p:nvPr/>
        </p:nvPicPr>
        <p:blipFill>
          <a:blip r:embed="rId2"/>
          <a:stretch>
            <a:fillRect/>
          </a:stretch>
        </p:blipFill>
        <p:spPr>
          <a:xfrm>
            <a:off x="909637" y="1524000"/>
            <a:ext cx="7324725" cy="3810000"/>
          </a:xfrm>
          <a:prstGeom prst="rect">
            <a:avLst/>
          </a:prstGeom>
        </p:spPr>
      </p:pic>
    </p:spTree>
    <p:extLst>
      <p:ext uri="{BB962C8B-B14F-4D97-AF65-F5344CB8AC3E}">
        <p14:creationId xmlns:p14="http://schemas.microsoft.com/office/powerpoint/2010/main" xmlns="" val="2510272534"/>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CAEF534E-A70A-4798-B469-568EBE5551D4}"/>
              </a:ext>
            </a:extLst>
          </p:cNvPr>
          <p:cNvSpPr>
            <a:spLocks noGrp="1"/>
          </p:cNvSpPr>
          <p:nvPr>
            <p:ph type="title"/>
          </p:nvPr>
        </p:nvSpPr>
        <p:spPr/>
        <p:txBody>
          <a:bodyPr/>
          <a:lstStyle/>
          <a:p>
            <a:r>
              <a:rPr lang="en-MY" dirty="0"/>
              <a:t>Workforce Scorecard</a:t>
            </a:r>
          </a:p>
        </p:txBody>
      </p:sp>
      <p:pic>
        <p:nvPicPr>
          <p:cNvPr id="5" name="Picture 4">
            <a:extLst>
              <a:ext uri="{FF2B5EF4-FFF2-40B4-BE49-F238E27FC236}">
                <a16:creationId xmlns:a16="http://schemas.microsoft.com/office/drawing/2014/main" xmlns="" id="{AEB0B46A-366B-4428-85B8-4F8665B69801}"/>
              </a:ext>
            </a:extLst>
          </p:cNvPr>
          <p:cNvPicPr>
            <a:picLocks noChangeAspect="1"/>
          </p:cNvPicPr>
          <p:nvPr/>
        </p:nvPicPr>
        <p:blipFill>
          <a:blip r:embed="rId2"/>
          <a:stretch>
            <a:fillRect/>
          </a:stretch>
        </p:blipFill>
        <p:spPr>
          <a:xfrm>
            <a:off x="1362075" y="1772816"/>
            <a:ext cx="6419850" cy="4505325"/>
          </a:xfrm>
          <a:prstGeom prst="rect">
            <a:avLst/>
          </a:prstGeom>
        </p:spPr>
      </p:pic>
    </p:spTree>
    <p:extLst>
      <p:ext uri="{BB962C8B-B14F-4D97-AF65-F5344CB8AC3E}">
        <p14:creationId xmlns:p14="http://schemas.microsoft.com/office/powerpoint/2010/main" xmlns="" val="3530713782"/>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A247C3A2-80F0-4B27-8FA6-28CEF5949185}"/>
              </a:ext>
            </a:extLst>
          </p:cNvPr>
          <p:cNvSpPr>
            <a:spLocks noGrp="1"/>
          </p:cNvSpPr>
          <p:nvPr>
            <p:ph type="title"/>
          </p:nvPr>
        </p:nvSpPr>
        <p:spPr/>
        <p:txBody>
          <a:bodyPr>
            <a:normAutofit/>
          </a:bodyPr>
          <a:lstStyle/>
          <a:p>
            <a:r>
              <a:rPr lang="en-MY" sz="2800" dirty="0"/>
              <a:t>1. Workforce mind-set and culture</a:t>
            </a:r>
          </a:p>
        </p:txBody>
      </p:sp>
      <p:sp>
        <p:nvSpPr>
          <p:cNvPr id="3" name="Content Placeholder 2">
            <a:extLst>
              <a:ext uri="{FF2B5EF4-FFF2-40B4-BE49-F238E27FC236}">
                <a16:creationId xmlns:a16="http://schemas.microsoft.com/office/drawing/2014/main" xmlns="" id="{77B9D3CF-AF56-42B2-B284-78D8435CEEB5}"/>
              </a:ext>
            </a:extLst>
          </p:cNvPr>
          <p:cNvSpPr>
            <a:spLocks noGrp="1"/>
          </p:cNvSpPr>
          <p:nvPr>
            <p:ph idx="1"/>
          </p:nvPr>
        </p:nvSpPr>
        <p:spPr/>
        <p:txBody>
          <a:bodyPr>
            <a:normAutofit/>
          </a:bodyPr>
          <a:lstStyle/>
          <a:p>
            <a:pPr marL="0" indent="0">
              <a:buNone/>
            </a:pPr>
            <a:r>
              <a:rPr lang="en-MY" sz="2400" dirty="0"/>
              <a:t>Workforce mind-set and culture are important because they influence how everyone behaves. To be able to execute the firm’s preferred strategy, everyone must understand what they are expected to do. You need measures here that show how well every one understands the firm’s business model and the role of the workforce.</a:t>
            </a:r>
          </a:p>
        </p:txBody>
      </p:sp>
    </p:spTree>
    <p:extLst>
      <p:ext uri="{BB962C8B-B14F-4D97-AF65-F5344CB8AC3E}">
        <p14:creationId xmlns:p14="http://schemas.microsoft.com/office/powerpoint/2010/main" xmlns="" val="1193121050"/>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F0B3950B-4F4F-4EF3-9F85-B60D5C695C09}"/>
              </a:ext>
            </a:extLst>
          </p:cNvPr>
          <p:cNvSpPr>
            <a:spLocks noGrp="1"/>
          </p:cNvSpPr>
          <p:nvPr>
            <p:ph type="title"/>
          </p:nvPr>
        </p:nvSpPr>
        <p:spPr>
          <a:xfrm>
            <a:off x="827584" y="260648"/>
            <a:ext cx="7200900" cy="593503"/>
          </a:xfrm>
        </p:spPr>
        <p:txBody>
          <a:bodyPr>
            <a:normAutofit/>
          </a:bodyPr>
          <a:lstStyle/>
          <a:p>
            <a:r>
              <a:rPr lang="en-MY" sz="2800" dirty="0"/>
              <a:t>1. Workforce mind-set and culture</a:t>
            </a:r>
          </a:p>
        </p:txBody>
      </p:sp>
      <p:sp>
        <p:nvSpPr>
          <p:cNvPr id="3" name="Content Placeholder 2">
            <a:extLst>
              <a:ext uri="{FF2B5EF4-FFF2-40B4-BE49-F238E27FC236}">
                <a16:creationId xmlns:a16="http://schemas.microsoft.com/office/drawing/2014/main" xmlns="" id="{0A0A8CC5-98E8-4141-BBFC-7E52B69CC545}"/>
              </a:ext>
            </a:extLst>
          </p:cNvPr>
          <p:cNvSpPr>
            <a:spLocks noGrp="1"/>
          </p:cNvSpPr>
          <p:nvPr>
            <p:ph idx="1"/>
          </p:nvPr>
        </p:nvSpPr>
        <p:spPr>
          <a:xfrm>
            <a:off x="504664" y="1163637"/>
            <a:ext cx="8134672" cy="4530725"/>
          </a:xfrm>
        </p:spPr>
        <p:txBody>
          <a:bodyPr/>
          <a:lstStyle/>
          <a:p>
            <a:r>
              <a:rPr lang="en-MY" sz="2700" dirty="0"/>
              <a:t>The degree of consistency and clarity which is associated with messages provided by top management and HR</a:t>
            </a:r>
          </a:p>
          <a:p>
            <a:r>
              <a:rPr lang="en-MY" sz="2700" dirty="0"/>
              <a:t>The extent to which the firm’s culture supports “A” players and makes it possible for superior performance to be delivered by talented individuals</a:t>
            </a:r>
          </a:p>
          <a:p>
            <a:r>
              <a:rPr lang="en-MY" sz="2700" dirty="0"/>
              <a:t>The extent to which all necessary business information (including real -time performance data) is made available to the workforce in order to facilitate better decision making and performance tracking</a:t>
            </a:r>
          </a:p>
          <a:p>
            <a:endParaRPr lang="en-MY" sz="2700" dirty="0"/>
          </a:p>
        </p:txBody>
      </p:sp>
    </p:spTree>
    <p:extLst>
      <p:ext uri="{BB962C8B-B14F-4D97-AF65-F5344CB8AC3E}">
        <p14:creationId xmlns:p14="http://schemas.microsoft.com/office/powerpoint/2010/main" xmlns="" val="793218982"/>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9D52987-5CB4-43E6-B0A8-921414519D28}"/>
              </a:ext>
            </a:extLst>
          </p:cNvPr>
          <p:cNvSpPr>
            <a:spLocks noGrp="1"/>
          </p:cNvSpPr>
          <p:nvPr>
            <p:ph type="title"/>
          </p:nvPr>
        </p:nvSpPr>
        <p:spPr>
          <a:xfrm>
            <a:off x="971550" y="401723"/>
            <a:ext cx="7200900" cy="593503"/>
          </a:xfrm>
        </p:spPr>
        <p:txBody>
          <a:bodyPr>
            <a:normAutofit/>
          </a:bodyPr>
          <a:lstStyle/>
          <a:p>
            <a:r>
              <a:rPr lang="en-MY" sz="2800" dirty="0"/>
              <a:t>1. Workforce mind-set and culture</a:t>
            </a:r>
          </a:p>
        </p:txBody>
      </p:sp>
      <p:sp>
        <p:nvSpPr>
          <p:cNvPr id="3" name="Content Placeholder 2">
            <a:extLst>
              <a:ext uri="{FF2B5EF4-FFF2-40B4-BE49-F238E27FC236}">
                <a16:creationId xmlns:a16="http://schemas.microsoft.com/office/drawing/2014/main" xmlns="" id="{DC8B33D0-2DFE-4EAD-B943-346AEBCA000C}"/>
              </a:ext>
            </a:extLst>
          </p:cNvPr>
          <p:cNvSpPr>
            <a:spLocks noGrp="1"/>
          </p:cNvSpPr>
          <p:nvPr>
            <p:ph idx="1"/>
          </p:nvPr>
        </p:nvSpPr>
        <p:spPr>
          <a:xfrm>
            <a:off x="685800" y="1628800"/>
            <a:ext cx="8001000" cy="4530725"/>
          </a:xfrm>
        </p:spPr>
        <p:txBody>
          <a:bodyPr/>
          <a:lstStyle/>
          <a:p>
            <a:r>
              <a:rPr lang="en-MY" sz="2400" dirty="0"/>
              <a:t>% of the workforce that understand the firm’s business model and underlying commercial strategy</a:t>
            </a:r>
          </a:p>
          <a:p>
            <a:r>
              <a:rPr lang="en-MY" sz="2400" dirty="0"/>
              <a:t>% of the workforce that have demonstrated their commitment to the firm’s strategy</a:t>
            </a:r>
          </a:p>
          <a:p>
            <a:r>
              <a:rPr lang="en-MY" sz="2400" dirty="0"/>
              <a:t>% of the workforce that currently have the skills required to execute the strategy</a:t>
            </a:r>
          </a:p>
          <a:p>
            <a:r>
              <a:rPr lang="en-MY" sz="2400" dirty="0"/>
              <a:t>% of the workforce currently undergoing training in order to gain the requisite skill sets</a:t>
            </a:r>
          </a:p>
          <a:p>
            <a:r>
              <a:rPr lang="en-MY" sz="2400" dirty="0"/>
              <a:t>% of the workforce that feels the firm’s culture supports strategy execution</a:t>
            </a:r>
          </a:p>
          <a:p>
            <a:endParaRPr lang="en-MY" dirty="0"/>
          </a:p>
        </p:txBody>
      </p:sp>
    </p:spTree>
    <p:extLst>
      <p:ext uri="{BB962C8B-B14F-4D97-AF65-F5344CB8AC3E}">
        <p14:creationId xmlns:p14="http://schemas.microsoft.com/office/powerpoint/2010/main" xmlns="" val="766395635"/>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6B0C55D2-87FB-4C1F-8784-C4030104FE1B}"/>
              </a:ext>
            </a:extLst>
          </p:cNvPr>
          <p:cNvSpPr>
            <a:spLocks noGrp="1"/>
          </p:cNvSpPr>
          <p:nvPr>
            <p:ph type="title"/>
          </p:nvPr>
        </p:nvSpPr>
        <p:spPr>
          <a:xfrm>
            <a:off x="971550" y="188640"/>
            <a:ext cx="7200900" cy="579440"/>
          </a:xfrm>
        </p:spPr>
        <p:txBody>
          <a:bodyPr>
            <a:normAutofit/>
          </a:bodyPr>
          <a:lstStyle/>
          <a:p>
            <a:r>
              <a:rPr lang="en-MY" sz="2800" dirty="0"/>
              <a:t>2. Workforce competencies</a:t>
            </a:r>
          </a:p>
        </p:txBody>
      </p:sp>
      <p:sp>
        <p:nvSpPr>
          <p:cNvPr id="3" name="Content Placeholder 2">
            <a:extLst>
              <a:ext uri="{FF2B5EF4-FFF2-40B4-BE49-F238E27FC236}">
                <a16:creationId xmlns:a16="http://schemas.microsoft.com/office/drawing/2014/main" xmlns="" id="{DD0B3751-726C-4A6D-8184-FFC01C7C0D30}"/>
              </a:ext>
            </a:extLst>
          </p:cNvPr>
          <p:cNvSpPr>
            <a:spLocks noGrp="1"/>
          </p:cNvSpPr>
          <p:nvPr>
            <p:ph idx="1"/>
          </p:nvPr>
        </p:nvSpPr>
        <p:spPr>
          <a:xfrm>
            <a:off x="827584" y="1268760"/>
            <a:ext cx="7200900" cy="3809999"/>
          </a:xfrm>
        </p:spPr>
        <p:txBody>
          <a:bodyPr>
            <a:normAutofit/>
          </a:bodyPr>
          <a:lstStyle/>
          <a:p>
            <a:pPr marL="0" indent="0">
              <a:buNone/>
            </a:pPr>
            <a:r>
              <a:rPr lang="en-MY" sz="2400" dirty="0"/>
              <a:t>Workforce competencies show what people are capable of doing. Competencies without motivation will get you nowhere. Similarly, if your people are highly motivated but lack the basic competencies required, nothing much will happen either. You need both the right competencies and the right motivation to succeed and ideally excel.</a:t>
            </a:r>
          </a:p>
        </p:txBody>
      </p:sp>
    </p:spTree>
    <p:extLst>
      <p:ext uri="{BB962C8B-B14F-4D97-AF65-F5344CB8AC3E}">
        <p14:creationId xmlns:p14="http://schemas.microsoft.com/office/powerpoint/2010/main" xmlns="" val="3896743804"/>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0EB2DC1B-E6E4-48B7-B6C6-43C30628B9FD}"/>
              </a:ext>
            </a:extLst>
          </p:cNvPr>
          <p:cNvSpPr>
            <a:spLocks noGrp="1"/>
          </p:cNvSpPr>
          <p:nvPr>
            <p:ph type="title"/>
          </p:nvPr>
        </p:nvSpPr>
        <p:spPr>
          <a:xfrm>
            <a:off x="899592" y="476672"/>
            <a:ext cx="7200900" cy="737519"/>
          </a:xfrm>
        </p:spPr>
        <p:txBody>
          <a:bodyPr>
            <a:normAutofit/>
          </a:bodyPr>
          <a:lstStyle/>
          <a:p>
            <a:r>
              <a:rPr lang="en-MY" sz="2800" dirty="0"/>
              <a:t>2. Workforce competencies</a:t>
            </a:r>
          </a:p>
        </p:txBody>
      </p:sp>
      <p:sp>
        <p:nvSpPr>
          <p:cNvPr id="3" name="Content Placeholder 2">
            <a:extLst>
              <a:ext uri="{FF2B5EF4-FFF2-40B4-BE49-F238E27FC236}">
                <a16:creationId xmlns:a16="http://schemas.microsoft.com/office/drawing/2014/main" xmlns="" id="{0244D322-5C15-4917-92D4-61BE40550C9D}"/>
              </a:ext>
            </a:extLst>
          </p:cNvPr>
          <p:cNvSpPr>
            <a:spLocks noGrp="1"/>
          </p:cNvSpPr>
          <p:nvPr>
            <p:ph idx="1"/>
          </p:nvPr>
        </p:nvSpPr>
        <p:spPr>
          <a:xfrm>
            <a:off x="876930" y="1524000"/>
            <a:ext cx="7200900" cy="3809999"/>
          </a:xfrm>
        </p:spPr>
        <p:txBody>
          <a:bodyPr>
            <a:normAutofit lnSpcReduction="10000"/>
          </a:bodyPr>
          <a:lstStyle/>
          <a:p>
            <a:r>
              <a:rPr lang="en-MY" sz="2400" dirty="0"/>
              <a:t>Total % of workforce who are recognized as “A” players</a:t>
            </a:r>
          </a:p>
          <a:p>
            <a:r>
              <a:rPr lang="en-MY" sz="2400" dirty="0"/>
              <a:t>% of workforce who are currently “B” players with the potential to grow and evolve into “A” players</a:t>
            </a:r>
          </a:p>
          <a:p>
            <a:r>
              <a:rPr lang="en-MY" sz="2400" dirty="0"/>
              <a:t>Average % of total remuneration packages which are performance based for “A” players.</a:t>
            </a:r>
          </a:p>
          <a:p>
            <a:r>
              <a:rPr lang="en-MY" sz="2400" dirty="0"/>
              <a:t>% of “A” players who have the opportunity to earn share options</a:t>
            </a:r>
          </a:p>
          <a:p>
            <a:r>
              <a:rPr lang="en-MY" sz="2400" dirty="0"/>
              <a:t>% of “A” players who earned their bonuses in the last financial year</a:t>
            </a:r>
          </a:p>
        </p:txBody>
      </p:sp>
    </p:spTree>
    <p:extLst>
      <p:ext uri="{BB962C8B-B14F-4D97-AF65-F5344CB8AC3E}">
        <p14:creationId xmlns:p14="http://schemas.microsoft.com/office/powerpoint/2010/main" xmlns="" val="4292998548"/>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064244C3-7FD8-48FA-8171-45E9A0C169FE}"/>
              </a:ext>
            </a:extLst>
          </p:cNvPr>
          <p:cNvSpPr>
            <a:spLocks noGrp="1"/>
          </p:cNvSpPr>
          <p:nvPr>
            <p:ph type="title"/>
          </p:nvPr>
        </p:nvSpPr>
        <p:spPr>
          <a:xfrm>
            <a:off x="971550" y="836712"/>
            <a:ext cx="7200900" cy="809527"/>
          </a:xfrm>
        </p:spPr>
        <p:txBody>
          <a:bodyPr>
            <a:normAutofit/>
          </a:bodyPr>
          <a:lstStyle/>
          <a:p>
            <a:r>
              <a:rPr lang="en-MY" sz="2800" dirty="0"/>
              <a:t>2. Workforce competencies</a:t>
            </a:r>
          </a:p>
        </p:txBody>
      </p:sp>
      <p:sp>
        <p:nvSpPr>
          <p:cNvPr id="3" name="Content Placeholder 2">
            <a:extLst>
              <a:ext uri="{FF2B5EF4-FFF2-40B4-BE49-F238E27FC236}">
                <a16:creationId xmlns:a16="http://schemas.microsoft.com/office/drawing/2014/main" xmlns="" id="{5F89E80F-125C-4F05-B0C3-4AFFBEDDA91C}"/>
              </a:ext>
            </a:extLst>
          </p:cNvPr>
          <p:cNvSpPr>
            <a:spLocks noGrp="1"/>
          </p:cNvSpPr>
          <p:nvPr>
            <p:ph idx="1"/>
          </p:nvPr>
        </p:nvSpPr>
        <p:spPr/>
        <p:txBody>
          <a:bodyPr>
            <a:normAutofit lnSpcReduction="10000"/>
          </a:bodyPr>
          <a:lstStyle/>
          <a:p>
            <a:r>
              <a:rPr lang="en-MY" sz="2400" dirty="0"/>
              <a:t>% of the overall training and development budget spent on “A” players.</a:t>
            </a:r>
          </a:p>
          <a:p>
            <a:r>
              <a:rPr lang="en-MY" sz="2400" dirty="0"/>
              <a:t>Average ranking for executives on the standardized skills and proficiency test</a:t>
            </a:r>
          </a:p>
          <a:p>
            <a:r>
              <a:rPr lang="en-MY" sz="2400" dirty="0"/>
              <a:t>Determination of how many qualified people would be eligible to fill any executive openings which arise</a:t>
            </a:r>
          </a:p>
          <a:p>
            <a:r>
              <a:rPr lang="en-MY" sz="2400" dirty="0"/>
              <a:t>% of exit rate for “A”, “B” and “C” players.</a:t>
            </a:r>
          </a:p>
          <a:p>
            <a:r>
              <a:rPr lang="en-MY" sz="2400" dirty="0"/>
              <a:t>Extent to which people have the opportunity to be exposed to assignments that will enhance skills</a:t>
            </a:r>
          </a:p>
        </p:txBody>
      </p:sp>
    </p:spTree>
    <p:extLst>
      <p:ext uri="{BB962C8B-B14F-4D97-AF65-F5344CB8AC3E}">
        <p14:creationId xmlns:p14="http://schemas.microsoft.com/office/powerpoint/2010/main" xmlns="" val="3232431782"/>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DCB3AC23-AECE-422C-AA02-74358440F8A1}"/>
              </a:ext>
            </a:extLst>
          </p:cNvPr>
          <p:cNvSpPr>
            <a:spLocks noGrp="1"/>
          </p:cNvSpPr>
          <p:nvPr>
            <p:ph type="title"/>
          </p:nvPr>
        </p:nvSpPr>
        <p:spPr>
          <a:xfrm>
            <a:off x="971550" y="365719"/>
            <a:ext cx="7200900" cy="665511"/>
          </a:xfrm>
        </p:spPr>
        <p:txBody>
          <a:bodyPr>
            <a:noAutofit/>
          </a:bodyPr>
          <a:lstStyle/>
          <a:p>
            <a:r>
              <a:rPr lang="en-MY" sz="2800" dirty="0"/>
              <a:t>3. Leadership and Workforce </a:t>
            </a:r>
            <a:r>
              <a:rPr lang="en-MY" sz="2800" dirty="0" err="1"/>
              <a:t>Behaviors</a:t>
            </a:r>
            <a:endParaRPr lang="en-MY" sz="2800" dirty="0"/>
          </a:p>
        </p:txBody>
      </p:sp>
      <p:sp>
        <p:nvSpPr>
          <p:cNvPr id="3" name="Content Placeholder 2">
            <a:extLst>
              <a:ext uri="{FF2B5EF4-FFF2-40B4-BE49-F238E27FC236}">
                <a16:creationId xmlns:a16="http://schemas.microsoft.com/office/drawing/2014/main" xmlns="" id="{F1E813E4-C890-4D89-AE4A-A5A0E8882460}"/>
              </a:ext>
            </a:extLst>
          </p:cNvPr>
          <p:cNvSpPr>
            <a:spLocks noGrp="1"/>
          </p:cNvSpPr>
          <p:nvPr>
            <p:ph idx="1"/>
          </p:nvPr>
        </p:nvSpPr>
        <p:spPr>
          <a:xfrm>
            <a:off x="571244" y="1628801"/>
            <a:ext cx="7961196" cy="4392488"/>
          </a:xfrm>
        </p:spPr>
        <p:txBody>
          <a:bodyPr>
            <a:normAutofit lnSpcReduction="10000"/>
          </a:bodyPr>
          <a:lstStyle/>
          <a:p>
            <a:pPr marL="0" indent="0">
              <a:buNone/>
            </a:pPr>
            <a:r>
              <a:rPr lang="en-MY" sz="2400" dirty="0"/>
              <a:t>Leadership and workforce </a:t>
            </a:r>
            <a:r>
              <a:rPr lang="en-MY" sz="2400" dirty="0" err="1"/>
              <a:t>behavior</a:t>
            </a:r>
            <a:r>
              <a:rPr lang="en-MY" sz="2400" dirty="0"/>
              <a:t> measures whether or not the workforce is behaving in a way which is consistent with achieving the key objectives. </a:t>
            </a:r>
          </a:p>
          <a:p>
            <a:pPr marL="0" indent="0">
              <a:buNone/>
            </a:pPr>
            <a:endParaRPr lang="en-MY" sz="2400" dirty="0"/>
          </a:p>
          <a:p>
            <a:r>
              <a:rPr lang="en-MY" sz="2400" dirty="0"/>
              <a:t>Are the leadership team and workforce consistently behaving in a way that will lead to achieving our key strategic objectives? Have we identified and nurtured “A” Players in “A” Positions?</a:t>
            </a:r>
          </a:p>
          <a:p>
            <a:r>
              <a:rPr lang="en-MY" sz="2400" dirty="0"/>
              <a:t>“A” positions describe those positions that have a significant on the execution of the firm’s strategy. “A” players are star performers with high potential in their professional fields.</a:t>
            </a:r>
          </a:p>
        </p:txBody>
      </p:sp>
    </p:spTree>
    <p:extLst>
      <p:ext uri="{BB962C8B-B14F-4D97-AF65-F5344CB8AC3E}">
        <p14:creationId xmlns:p14="http://schemas.microsoft.com/office/powerpoint/2010/main" xmlns="" val="3630927221"/>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6198BAC8-8A43-4010-B63B-659C7DE49222}"/>
              </a:ext>
            </a:extLst>
          </p:cNvPr>
          <p:cNvSpPr>
            <a:spLocks noGrp="1"/>
          </p:cNvSpPr>
          <p:nvPr>
            <p:ph type="title"/>
          </p:nvPr>
        </p:nvSpPr>
        <p:spPr>
          <a:xfrm>
            <a:off x="971550" y="337668"/>
            <a:ext cx="7200900" cy="737519"/>
          </a:xfrm>
        </p:spPr>
        <p:txBody>
          <a:bodyPr>
            <a:normAutofit/>
          </a:bodyPr>
          <a:lstStyle/>
          <a:p>
            <a:r>
              <a:rPr lang="en-MY" sz="2800" dirty="0"/>
              <a:t>3. Leadership and Workforce Behaviours</a:t>
            </a:r>
            <a:endParaRPr lang="en-MY" sz="1800" dirty="0"/>
          </a:p>
        </p:txBody>
      </p:sp>
      <p:sp>
        <p:nvSpPr>
          <p:cNvPr id="3" name="Content Placeholder 2">
            <a:extLst>
              <a:ext uri="{FF2B5EF4-FFF2-40B4-BE49-F238E27FC236}">
                <a16:creationId xmlns:a16="http://schemas.microsoft.com/office/drawing/2014/main" xmlns="" id="{366D640C-1DE5-4E29-9234-8CA9CE9C1CE7}"/>
              </a:ext>
            </a:extLst>
          </p:cNvPr>
          <p:cNvSpPr>
            <a:spLocks noGrp="1"/>
          </p:cNvSpPr>
          <p:nvPr>
            <p:ph idx="1"/>
          </p:nvPr>
        </p:nvSpPr>
        <p:spPr>
          <a:xfrm>
            <a:off x="969634" y="1524000"/>
            <a:ext cx="7200900" cy="3809999"/>
          </a:xfrm>
        </p:spPr>
        <p:txBody>
          <a:bodyPr>
            <a:normAutofit/>
          </a:bodyPr>
          <a:lstStyle/>
          <a:p>
            <a:r>
              <a:rPr lang="en-MY" sz="2400" dirty="0"/>
              <a:t>Average score on a consistently applied leadership survey</a:t>
            </a:r>
          </a:p>
          <a:p>
            <a:r>
              <a:rPr lang="en-MY" sz="2400" dirty="0"/>
              <a:t>% of executives who are actively engaged in knowledge sharing and training programs</a:t>
            </a:r>
          </a:p>
          <a:p>
            <a:r>
              <a:rPr lang="en-MY" sz="2400" dirty="0"/>
              <a:t>Changes in the team performance index which measures the effectiveness of teams</a:t>
            </a:r>
          </a:p>
          <a:p>
            <a:r>
              <a:rPr lang="en-MY" sz="2400" dirty="0"/>
              <a:t>Estimates of how effective the firm is in retaining its best “A” players</a:t>
            </a:r>
          </a:p>
          <a:p>
            <a:r>
              <a:rPr lang="en-MY" sz="2400" dirty="0"/>
              <a:t>Estimated exit rate of “C” players</a:t>
            </a:r>
          </a:p>
        </p:txBody>
      </p:sp>
    </p:spTree>
    <p:extLst>
      <p:ext uri="{BB962C8B-B14F-4D97-AF65-F5344CB8AC3E}">
        <p14:creationId xmlns:p14="http://schemas.microsoft.com/office/powerpoint/2010/main" xmlns="" val="2956813492"/>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FD1D0F41-E24B-48A5-B81B-36EF470A12C7}"/>
              </a:ext>
            </a:extLst>
          </p:cNvPr>
          <p:cNvSpPr>
            <a:spLocks noGrp="1"/>
          </p:cNvSpPr>
          <p:nvPr>
            <p:ph type="title"/>
          </p:nvPr>
        </p:nvSpPr>
        <p:spPr>
          <a:xfrm>
            <a:off x="971550" y="487359"/>
            <a:ext cx="7200900" cy="579440"/>
          </a:xfrm>
        </p:spPr>
        <p:txBody>
          <a:bodyPr>
            <a:noAutofit/>
          </a:bodyPr>
          <a:lstStyle/>
          <a:p>
            <a:r>
              <a:rPr lang="en-MY" sz="2800" dirty="0"/>
              <a:t>3. Leadership and Workforce Behaviours</a:t>
            </a:r>
            <a:endParaRPr lang="en-MY" sz="1600" dirty="0"/>
          </a:p>
        </p:txBody>
      </p:sp>
      <p:sp>
        <p:nvSpPr>
          <p:cNvPr id="3" name="Content Placeholder 2">
            <a:extLst>
              <a:ext uri="{FF2B5EF4-FFF2-40B4-BE49-F238E27FC236}">
                <a16:creationId xmlns:a16="http://schemas.microsoft.com/office/drawing/2014/main" xmlns="" id="{E3AA6756-BD59-4BF5-97CE-BD9CF5BF3027}"/>
              </a:ext>
            </a:extLst>
          </p:cNvPr>
          <p:cNvSpPr>
            <a:spLocks noGrp="1"/>
          </p:cNvSpPr>
          <p:nvPr>
            <p:ph idx="1"/>
          </p:nvPr>
        </p:nvSpPr>
        <p:spPr>
          <a:xfrm>
            <a:off x="971550" y="1524000"/>
            <a:ext cx="7200900" cy="3809999"/>
          </a:xfrm>
        </p:spPr>
        <p:txBody>
          <a:bodyPr>
            <a:normAutofit/>
          </a:bodyPr>
          <a:lstStyle/>
          <a:p>
            <a:r>
              <a:rPr lang="en-MY" sz="2400" dirty="0"/>
              <a:t>Average changes in performance appraisal ratings over an extended period of </a:t>
            </a:r>
            <a:r>
              <a:rPr lang="en-MY" sz="2400" dirty="0" err="1"/>
              <a:t>ti</a:t>
            </a:r>
            <a:r>
              <a:rPr lang="en-MY" sz="2400" dirty="0"/>
              <a:t> me</a:t>
            </a:r>
          </a:p>
          <a:p>
            <a:r>
              <a:rPr lang="en-MY" sz="2400" dirty="0"/>
              <a:t>% of employees who have met goals for customer satisfaction</a:t>
            </a:r>
          </a:p>
          <a:p>
            <a:r>
              <a:rPr lang="en-MY" sz="2400" dirty="0"/>
              <a:t>% of employees who have skills and experience outside those used in their current job functions</a:t>
            </a:r>
          </a:p>
          <a:p>
            <a:r>
              <a:rPr lang="en-MY" sz="2400" dirty="0"/>
              <a:t>% of improvement in key indicators of customer satisfaction</a:t>
            </a:r>
          </a:p>
          <a:p>
            <a:r>
              <a:rPr lang="en-MY" sz="2400" dirty="0"/>
              <a:t>Number of requests submitted for transfers</a:t>
            </a:r>
          </a:p>
        </p:txBody>
      </p:sp>
    </p:spTree>
    <p:extLst>
      <p:ext uri="{BB962C8B-B14F-4D97-AF65-F5344CB8AC3E}">
        <p14:creationId xmlns:p14="http://schemas.microsoft.com/office/powerpoint/2010/main" xmlns="" val="2286892995"/>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48297450-FC77-425C-A6B5-4EF0F47C4D30}"/>
              </a:ext>
            </a:extLst>
          </p:cNvPr>
          <p:cNvSpPr>
            <a:spLocks noGrp="1"/>
          </p:cNvSpPr>
          <p:nvPr>
            <p:ph type="title"/>
          </p:nvPr>
        </p:nvSpPr>
        <p:spPr>
          <a:xfrm>
            <a:off x="1115616" y="404664"/>
            <a:ext cx="7200900" cy="579440"/>
          </a:xfrm>
        </p:spPr>
        <p:txBody>
          <a:bodyPr>
            <a:normAutofit/>
          </a:bodyPr>
          <a:lstStyle/>
          <a:p>
            <a:r>
              <a:rPr lang="en-MY" sz="2800" dirty="0"/>
              <a:t>4. Workforce Success</a:t>
            </a:r>
          </a:p>
        </p:txBody>
      </p:sp>
      <p:sp>
        <p:nvSpPr>
          <p:cNvPr id="3" name="Content Placeholder 2">
            <a:extLst>
              <a:ext uri="{FF2B5EF4-FFF2-40B4-BE49-F238E27FC236}">
                <a16:creationId xmlns:a16="http://schemas.microsoft.com/office/drawing/2014/main" xmlns="" id="{51DB0ABB-376C-4AC2-855E-EF36B2A2D866}"/>
              </a:ext>
            </a:extLst>
          </p:cNvPr>
          <p:cNvSpPr>
            <a:spLocks noGrp="1"/>
          </p:cNvSpPr>
          <p:nvPr>
            <p:ph idx="1"/>
          </p:nvPr>
        </p:nvSpPr>
        <p:spPr>
          <a:xfrm>
            <a:off x="899592" y="1524000"/>
            <a:ext cx="7200900" cy="3809999"/>
          </a:xfrm>
        </p:spPr>
        <p:txBody>
          <a:bodyPr>
            <a:normAutofit/>
          </a:bodyPr>
          <a:lstStyle/>
          <a:p>
            <a:pPr marL="0" indent="0">
              <a:buNone/>
            </a:pPr>
            <a:r>
              <a:rPr lang="en-MY" sz="2400" dirty="0"/>
              <a:t>Workforce success focuses specifically on whether or not the workforce have executed the firm’s strategy. In practical terms, your biggest and most profitable customers will determine whether or not your workforce is a success. If you deliver on the factors they value the most highly, you’ve executed your strategy adequately. Fail to deliver in those key areas and nothing else will compensate.</a:t>
            </a:r>
          </a:p>
        </p:txBody>
      </p:sp>
    </p:spTree>
    <p:extLst>
      <p:ext uri="{BB962C8B-B14F-4D97-AF65-F5344CB8AC3E}">
        <p14:creationId xmlns:p14="http://schemas.microsoft.com/office/powerpoint/2010/main" xmlns="" val="3381832769"/>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C1F21530-3F03-4CF3-88C9-B99858894CCE}"/>
              </a:ext>
            </a:extLst>
          </p:cNvPr>
          <p:cNvSpPr>
            <a:spLocks noGrp="1"/>
          </p:cNvSpPr>
          <p:nvPr>
            <p:ph type="title"/>
          </p:nvPr>
        </p:nvSpPr>
        <p:spPr>
          <a:xfrm>
            <a:off x="827584" y="437727"/>
            <a:ext cx="7200900" cy="521495"/>
          </a:xfrm>
        </p:spPr>
        <p:txBody>
          <a:bodyPr>
            <a:normAutofit/>
          </a:bodyPr>
          <a:lstStyle/>
          <a:p>
            <a:r>
              <a:rPr lang="en-MY" sz="2800" dirty="0"/>
              <a:t>4. Workforce Success</a:t>
            </a:r>
          </a:p>
        </p:txBody>
      </p:sp>
      <p:sp>
        <p:nvSpPr>
          <p:cNvPr id="3" name="Content Placeholder 2">
            <a:extLst>
              <a:ext uri="{FF2B5EF4-FFF2-40B4-BE49-F238E27FC236}">
                <a16:creationId xmlns:a16="http://schemas.microsoft.com/office/drawing/2014/main" xmlns="" id="{E7917A71-343D-4F56-91EA-F4D508D09250}"/>
              </a:ext>
            </a:extLst>
          </p:cNvPr>
          <p:cNvSpPr>
            <a:spLocks noGrp="1"/>
          </p:cNvSpPr>
          <p:nvPr>
            <p:ph idx="1"/>
          </p:nvPr>
        </p:nvSpPr>
        <p:spPr>
          <a:xfrm>
            <a:off x="539552" y="1163637"/>
            <a:ext cx="7776864" cy="4530725"/>
          </a:xfrm>
        </p:spPr>
        <p:txBody>
          <a:bodyPr>
            <a:normAutofit fontScale="92500"/>
          </a:bodyPr>
          <a:lstStyle/>
          <a:p>
            <a:r>
              <a:rPr lang="en-MY" sz="2700" dirty="0"/>
              <a:t>Average market share period-to-period</a:t>
            </a:r>
          </a:p>
          <a:p>
            <a:r>
              <a:rPr lang="en-MY" sz="2700" dirty="0"/>
              <a:t>Price premium achieved versus the competition</a:t>
            </a:r>
          </a:p>
          <a:p>
            <a:r>
              <a:rPr lang="en-MY" sz="2700" dirty="0"/>
              <a:t>Customer complaints as a % of sales</a:t>
            </a:r>
          </a:p>
          <a:p>
            <a:r>
              <a:rPr lang="en-MY" sz="2700" dirty="0"/>
              <a:t>Customer repurchases intent</a:t>
            </a:r>
          </a:p>
          <a:p>
            <a:r>
              <a:rPr lang="en-MY" sz="2700" dirty="0"/>
              <a:t>Number of new products offered this financial period</a:t>
            </a:r>
          </a:p>
          <a:p>
            <a:r>
              <a:rPr lang="en-MY" sz="2700" dirty="0"/>
              <a:t>% of customers who have indicated they are satisfied with our products and services</a:t>
            </a:r>
          </a:p>
          <a:p>
            <a:r>
              <a:rPr lang="en-MY" sz="2700" dirty="0"/>
              <a:t>% of new shareholders added this financial period</a:t>
            </a:r>
          </a:p>
          <a:p>
            <a:r>
              <a:rPr lang="en-MY" sz="2700" dirty="0"/>
              <a:t>% of orders which are shipped on time</a:t>
            </a:r>
          </a:p>
        </p:txBody>
      </p:sp>
    </p:spTree>
    <p:extLst>
      <p:ext uri="{BB962C8B-B14F-4D97-AF65-F5344CB8AC3E}">
        <p14:creationId xmlns:p14="http://schemas.microsoft.com/office/powerpoint/2010/main" xmlns="" val="484848337"/>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CAEF534E-A70A-4798-B469-568EBE5551D4}"/>
              </a:ext>
            </a:extLst>
          </p:cNvPr>
          <p:cNvSpPr>
            <a:spLocks noGrp="1"/>
          </p:cNvSpPr>
          <p:nvPr>
            <p:ph type="title"/>
          </p:nvPr>
        </p:nvSpPr>
        <p:spPr>
          <a:xfrm>
            <a:off x="971550" y="291491"/>
            <a:ext cx="7200900" cy="737519"/>
          </a:xfrm>
        </p:spPr>
        <p:txBody>
          <a:bodyPr/>
          <a:lstStyle/>
          <a:p>
            <a:r>
              <a:rPr lang="en-MY" dirty="0"/>
              <a:t>Strategic Workforce Management</a:t>
            </a:r>
          </a:p>
        </p:txBody>
      </p:sp>
      <p:pic>
        <p:nvPicPr>
          <p:cNvPr id="5" name="Picture 4">
            <a:extLst>
              <a:ext uri="{FF2B5EF4-FFF2-40B4-BE49-F238E27FC236}">
                <a16:creationId xmlns:a16="http://schemas.microsoft.com/office/drawing/2014/main" xmlns="" id="{172C066F-94CC-4079-B53B-BAF64E3B7729}"/>
              </a:ext>
            </a:extLst>
          </p:cNvPr>
          <p:cNvPicPr>
            <a:picLocks noChangeAspect="1"/>
          </p:cNvPicPr>
          <p:nvPr/>
        </p:nvPicPr>
        <p:blipFill>
          <a:blip r:embed="rId2"/>
          <a:stretch>
            <a:fillRect/>
          </a:stretch>
        </p:blipFill>
        <p:spPr>
          <a:xfrm>
            <a:off x="971550" y="1252537"/>
            <a:ext cx="6553200" cy="4352925"/>
          </a:xfrm>
          <a:prstGeom prst="rect">
            <a:avLst/>
          </a:prstGeom>
        </p:spPr>
      </p:pic>
    </p:spTree>
    <p:extLst>
      <p:ext uri="{BB962C8B-B14F-4D97-AF65-F5344CB8AC3E}">
        <p14:creationId xmlns:p14="http://schemas.microsoft.com/office/powerpoint/2010/main" xmlns="" val="627770395"/>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39BCB08B-D7DC-454F-8F3D-3B7EA1284B86}"/>
              </a:ext>
            </a:extLst>
          </p:cNvPr>
          <p:cNvSpPr>
            <a:spLocks noGrp="1"/>
          </p:cNvSpPr>
          <p:nvPr>
            <p:ph type="title"/>
          </p:nvPr>
        </p:nvSpPr>
        <p:spPr/>
        <p:txBody>
          <a:bodyPr>
            <a:normAutofit/>
          </a:bodyPr>
          <a:lstStyle/>
          <a:p>
            <a:r>
              <a:rPr lang="en-MY" sz="2800" dirty="0"/>
              <a:t>Identifying Your A Positions</a:t>
            </a:r>
          </a:p>
        </p:txBody>
      </p:sp>
      <p:sp>
        <p:nvSpPr>
          <p:cNvPr id="3" name="Content Placeholder 2">
            <a:extLst>
              <a:ext uri="{FF2B5EF4-FFF2-40B4-BE49-F238E27FC236}">
                <a16:creationId xmlns:a16="http://schemas.microsoft.com/office/drawing/2014/main" xmlns="" id="{1A02A854-49B4-494F-BF34-0A4071409A6B}"/>
              </a:ext>
            </a:extLst>
          </p:cNvPr>
          <p:cNvSpPr>
            <a:spLocks noGrp="1"/>
          </p:cNvSpPr>
          <p:nvPr>
            <p:ph idx="1"/>
          </p:nvPr>
        </p:nvSpPr>
        <p:spPr/>
        <p:txBody>
          <a:bodyPr>
            <a:normAutofit/>
          </a:bodyPr>
          <a:lstStyle/>
          <a:p>
            <a:r>
              <a:rPr lang="en-MY" sz="2400" dirty="0"/>
              <a:t>From HR view, the most important positions are those held by the most highly skilled, hardest-working employees, exercising the most responsibility and operating in the most challenging environments.</a:t>
            </a:r>
          </a:p>
          <a:p>
            <a:endParaRPr lang="en-MY" sz="2400" dirty="0"/>
          </a:p>
          <a:p>
            <a:r>
              <a:rPr lang="en-MY" sz="2400" dirty="0"/>
              <a:t>As per Economists, the most important jobs are those held by the most highly paid employees.</a:t>
            </a:r>
          </a:p>
        </p:txBody>
      </p:sp>
    </p:spTree>
    <p:extLst>
      <p:ext uri="{BB962C8B-B14F-4D97-AF65-F5344CB8AC3E}">
        <p14:creationId xmlns:p14="http://schemas.microsoft.com/office/powerpoint/2010/main" xmlns="" val="555329523"/>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4A4357F7-422E-4456-9DDE-BB958886AFAE}"/>
              </a:ext>
            </a:extLst>
          </p:cNvPr>
          <p:cNvSpPr>
            <a:spLocks noGrp="1"/>
          </p:cNvSpPr>
          <p:nvPr>
            <p:ph type="title"/>
          </p:nvPr>
        </p:nvSpPr>
        <p:spPr>
          <a:xfrm>
            <a:off x="678164" y="260648"/>
            <a:ext cx="7200900" cy="665511"/>
          </a:xfrm>
        </p:spPr>
        <p:txBody>
          <a:bodyPr>
            <a:normAutofit/>
          </a:bodyPr>
          <a:lstStyle/>
          <a:p>
            <a:r>
              <a:rPr lang="en-MY" sz="2800" dirty="0"/>
              <a:t>Identifying Your A Positions</a:t>
            </a:r>
          </a:p>
        </p:txBody>
      </p:sp>
      <p:sp>
        <p:nvSpPr>
          <p:cNvPr id="3" name="Content Placeholder 2">
            <a:extLst>
              <a:ext uri="{FF2B5EF4-FFF2-40B4-BE49-F238E27FC236}">
                <a16:creationId xmlns:a16="http://schemas.microsoft.com/office/drawing/2014/main" xmlns="" id="{DABF81F6-A33E-42ED-9FAB-28559C97F31B}"/>
              </a:ext>
            </a:extLst>
          </p:cNvPr>
          <p:cNvSpPr>
            <a:spLocks noGrp="1"/>
          </p:cNvSpPr>
          <p:nvPr>
            <p:ph idx="1"/>
          </p:nvPr>
        </p:nvSpPr>
        <p:spPr>
          <a:xfrm>
            <a:off x="685800" y="1556792"/>
            <a:ext cx="8134672" cy="4530725"/>
          </a:xfrm>
        </p:spPr>
        <p:txBody>
          <a:bodyPr>
            <a:normAutofit/>
          </a:bodyPr>
          <a:lstStyle/>
          <a:p>
            <a:r>
              <a:rPr lang="en-MY" sz="2400" dirty="0"/>
              <a:t>Its disproportionate importance to a company’s ability to execute some part of its strategy.</a:t>
            </a:r>
          </a:p>
          <a:p>
            <a:r>
              <a:rPr lang="en-MY" sz="2400" dirty="0"/>
              <a:t>The wide variability in the quality of the work displayed among the employees in the position.</a:t>
            </a:r>
          </a:p>
          <a:p>
            <a:endParaRPr lang="en-MY" sz="2400" dirty="0"/>
          </a:p>
          <a:p>
            <a:r>
              <a:rPr lang="en-MY" sz="2400" dirty="0"/>
              <a:t>Wal-Mart’s low-cost strategy, requires state-of-the-art logistics, information systems, and a relentless managerial focus on efficiency and cost reduction.</a:t>
            </a:r>
          </a:p>
          <a:p>
            <a:r>
              <a:rPr lang="en-MY" sz="2400" dirty="0"/>
              <a:t>What jobs are critical to employing those capabilities in the execution of the strategy</a:t>
            </a:r>
          </a:p>
        </p:txBody>
      </p:sp>
    </p:spTree>
    <p:extLst>
      <p:ext uri="{BB962C8B-B14F-4D97-AF65-F5344CB8AC3E}">
        <p14:creationId xmlns:p14="http://schemas.microsoft.com/office/powerpoint/2010/main" xmlns="" val="2413204959"/>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E5ABD542-BA89-40BB-A726-CBC6D1B407CC}"/>
              </a:ext>
            </a:extLst>
          </p:cNvPr>
          <p:cNvSpPr>
            <a:spLocks noGrp="1"/>
          </p:cNvSpPr>
          <p:nvPr>
            <p:ph type="title"/>
          </p:nvPr>
        </p:nvSpPr>
        <p:spPr>
          <a:xfrm>
            <a:off x="971550" y="437727"/>
            <a:ext cx="7200900" cy="665511"/>
          </a:xfrm>
        </p:spPr>
        <p:txBody>
          <a:bodyPr>
            <a:normAutofit/>
          </a:bodyPr>
          <a:lstStyle/>
          <a:p>
            <a:r>
              <a:rPr lang="en-MY" sz="2800" dirty="0"/>
              <a:t>Identifying Your A Positions</a:t>
            </a:r>
          </a:p>
        </p:txBody>
      </p:sp>
      <p:sp>
        <p:nvSpPr>
          <p:cNvPr id="3" name="Content Placeholder 2">
            <a:extLst>
              <a:ext uri="{FF2B5EF4-FFF2-40B4-BE49-F238E27FC236}">
                <a16:creationId xmlns:a16="http://schemas.microsoft.com/office/drawing/2014/main" xmlns="" id="{630E8BD3-614B-4AD5-B038-727BDFDB7ED6}"/>
              </a:ext>
            </a:extLst>
          </p:cNvPr>
          <p:cNvSpPr>
            <a:spLocks noGrp="1"/>
          </p:cNvSpPr>
          <p:nvPr>
            <p:ph idx="1"/>
          </p:nvPr>
        </p:nvSpPr>
        <p:spPr>
          <a:xfrm>
            <a:off x="571500" y="1556793"/>
            <a:ext cx="7960940" cy="4320480"/>
          </a:xfrm>
        </p:spPr>
        <p:txBody>
          <a:bodyPr>
            <a:normAutofit/>
          </a:bodyPr>
          <a:lstStyle/>
          <a:p>
            <a:r>
              <a:rPr lang="en-MY" sz="2800" dirty="0"/>
              <a:t>A job must meet the dual criteria of strategic impact and performance variability if it is to qualify as an A position. </a:t>
            </a:r>
          </a:p>
          <a:p>
            <a:r>
              <a:rPr lang="en-MY" sz="2800" dirty="0"/>
              <a:t>B positions are those that are either indirectly strategic through their support of A positions </a:t>
            </a:r>
          </a:p>
          <a:p>
            <a:r>
              <a:rPr lang="en-MY" sz="2800" dirty="0"/>
              <a:t>C positions are those that play no role in furthering a company’s strategy, have little effect on the creation or maintenance of value—and may, in fact, not be needed at all.</a:t>
            </a:r>
          </a:p>
        </p:txBody>
      </p:sp>
    </p:spTree>
    <p:extLst>
      <p:ext uri="{BB962C8B-B14F-4D97-AF65-F5344CB8AC3E}">
        <p14:creationId xmlns:p14="http://schemas.microsoft.com/office/powerpoint/2010/main" xmlns="" val="761387275"/>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D25FE1CB-095C-4C57-AB36-D6E10B7AF33C}"/>
              </a:ext>
            </a:extLst>
          </p:cNvPr>
          <p:cNvSpPr>
            <a:spLocks noGrp="1"/>
          </p:cNvSpPr>
          <p:nvPr>
            <p:ph type="title"/>
          </p:nvPr>
        </p:nvSpPr>
        <p:spPr>
          <a:xfrm>
            <a:off x="1003736" y="329280"/>
            <a:ext cx="7200900" cy="737519"/>
          </a:xfrm>
        </p:spPr>
        <p:txBody>
          <a:bodyPr>
            <a:normAutofit/>
          </a:bodyPr>
          <a:lstStyle/>
          <a:p>
            <a:r>
              <a:rPr lang="en-MY" sz="2800" dirty="0"/>
              <a:t>Managing Your A Positions</a:t>
            </a:r>
          </a:p>
        </p:txBody>
      </p:sp>
      <p:sp>
        <p:nvSpPr>
          <p:cNvPr id="3" name="Content Placeholder 2">
            <a:extLst>
              <a:ext uri="{FF2B5EF4-FFF2-40B4-BE49-F238E27FC236}">
                <a16:creationId xmlns:a16="http://schemas.microsoft.com/office/drawing/2014/main" xmlns="" id="{90BB835F-7515-4CFA-944D-6D6870AF9A85}"/>
              </a:ext>
            </a:extLst>
          </p:cNvPr>
          <p:cNvSpPr>
            <a:spLocks noGrp="1"/>
          </p:cNvSpPr>
          <p:nvPr>
            <p:ph idx="1"/>
          </p:nvPr>
        </p:nvSpPr>
        <p:spPr>
          <a:xfrm>
            <a:off x="827584" y="1700808"/>
            <a:ext cx="7200900" cy="3809999"/>
          </a:xfrm>
        </p:spPr>
        <p:txBody>
          <a:bodyPr>
            <a:normAutofit/>
          </a:bodyPr>
          <a:lstStyle/>
          <a:p>
            <a:r>
              <a:rPr lang="en-MY" sz="2400" dirty="0"/>
              <a:t>Evaluation – </a:t>
            </a:r>
          </a:p>
          <a:p>
            <a:pPr marL="0" indent="0">
              <a:buNone/>
            </a:pPr>
            <a:r>
              <a:rPr lang="en-MY" sz="2400" dirty="0"/>
              <a:t>Through a series of ten leadership attributes—such as the abilities to form partnerships with clients and to take strategic risks—each of which is measured on a four-point scale delineated with clear behavioural benchmarks. Individuals assess themselves on these attributes and are also assessed by others, using 360-degree feedback.</a:t>
            </a:r>
          </a:p>
        </p:txBody>
      </p:sp>
    </p:spTree>
    <p:extLst>
      <p:ext uri="{BB962C8B-B14F-4D97-AF65-F5344CB8AC3E}">
        <p14:creationId xmlns:p14="http://schemas.microsoft.com/office/powerpoint/2010/main" xmlns="" val="3661232663"/>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F20E8F6D-ADA3-482A-ACCF-A43BDB3DDA22}"/>
              </a:ext>
            </a:extLst>
          </p:cNvPr>
          <p:cNvSpPr>
            <a:spLocks noGrp="1"/>
          </p:cNvSpPr>
          <p:nvPr>
            <p:ph type="title"/>
          </p:nvPr>
        </p:nvSpPr>
        <p:spPr>
          <a:xfrm>
            <a:off x="971550" y="329280"/>
            <a:ext cx="7200900" cy="737519"/>
          </a:xfrm>
        </p:spPr>
        <p:txBody>
          <a:bodyPr>
            <a:normAutofit/>
          </a:bodyPr>
          <a:lstStyle/>
          <a:p>
            <a:r>
              <a:rPr lang="en-MY" sz="2800" dirty="0"/>
              <a:t>Managing Your A Positions</a:t>
            </a:r>
          </a:p>
        </p:txBody>
      </p:sp>
      <p:sp>
        <p:nvSpPr>
          <p:cNvPr id="3" name="Content Placeholder 2">
            <a:extLst>
              <a:ext uri="{FF2B5EF4-FFF2-40B4-BE49-F238E27FC236}">
                <a16:creationId xmlns:a16="http://schemas.microsoft.com/office/drawing/2014/main" xmlns="" id="{19611A6A-F884-4B4D-A522-7BAA34EE3631}"/>
              </a:ext>
            </a:extLst>
          </p:cNvPr>
          <p:cNvSpPr>
            <a:spLocks noGrp="1"/>
          </p:cNvSpPr>
          <p:nvPr>
            <p:ph idx="1"/>
          </p:nvPr>
        </p:nvSpPr>
        <p:spPr>
          <a:xfrm>
            <a:off x="952227" y="1524000"/>
            <a:ext cx="7200900" cy="3809999"/>
          </a:xfrm>
        </p:spPr>
        <p:txBody>
          <a:bodyPr>
            <a:normAutofit/>
          </a:bodyPr>
          <a:lstStyle/>
          <a:p>
            <a:r>
              <a:rPr lang="en-MY" sz="2400" dirty="0"/>
              <a:t>Development </a:t>
            </a:r>
          </a:p>
          <a:p>
            <a:pPr marL="0" indent="0">
              <a:buNone/>
            </a:pPr>
            <a:r>
              <a:rPr lang="en-MY" sz="2400" dirty="0"/>
              <a:t>More than $450 million of the $750 million that spent annually on employee development is targeted at either fostering hot skills (both today’s and those expected to be tomorrow’s) or the development of people in key positions. A senior-level executive devotes all of his time to programs designed to develop the executive capabilities of people in these jobs</a:t>
            </a:r>
          </a:p>
        </p:txBody>
      </p:sp>
    </p:spTree>
    <p:extLst>
      <p:ext uri="{BB962C8B-B14F-4D97-AF65-F5344CB8AC3E}">
        <p14:creationId xmlns:p14="http://schemas.microsoft.com/office/powerpoint/2010/main" xmlns="" val="2830440612"/>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D33FA78D-4F75-4D58-BFA9-A596AE9D3DD6}"/>
              </a:ext>
            </a:extLst>
          </p:cNvPr>
          <p:cNvSpPr>
            <a:spLocks noGrp="1"/>
          </p:cNvSpPr>
          <p:nvPr>
            <p:ph type="title"/>
          </p:nvPr>
        </p:nvSpPr>
        <p:spPr>
          <a:xfrm>
            <a:off x="971550" y="365719"/>
            <a:ext cx="7200900" cy="665511"/>
          </a:xfrm>
        </p:spPr>
        <p:txBody>
          <a:bodyPr>
            <a:normAutofit/>
          </a:bodyPr>
          <a:lstStyle/>
          <a:p>
            <a:r>
              <a:rPr lang="en-MY" sz="2800" dirty="0"/>
              <a:t>Managing Your A Positions</a:t>
            </a:r>
          </a:p>
        </p:txBody>
      </p:sp>
      <p:sp>
        <p:nvSpPr>
          <p:cNvPr id="3" name="Content Placeholder 2">
            <a:extLst>
              <a:ext uri="{FF2B5EF4-FFF2-40B4-BE49-F238E27FC236}">
                <a16:creationId xmlns:a16="http://schemas.microsoft.com/office/drawing/2014/main" xmlns="" id="{22AADCD6-EE48-4652-BB90-50B205A0D17E}"/>
              </a:ext>
            </a:extLst>
          </p:cNvPr>
          <p:cNvSpPr>
            <a:spLocks noGrp="1"/>
          </p:cNvSpPr>
          <p:nvPr>
            <p:ph idx="1"/>
          </p:nvPr>
        </p:nvSpPr>
        <p:spPr>
          <a:xfrm>
            <a:off x="683568" y="1268760"/>
            <a:ext cx="7920880" cy="4530725"/>
          </a:xfrm>
        </p:spPr>
        <p:txBody>
          <a:bodyPr>
            <a:normAutofit/>
          </a:bodyPr>
          <a:lstStyle/>
          <a:p>
            <a:r>
              <a:rPr lang="en-MY" sz="2400" dirty="0"/>
              <a:t>Compensation - the best-performing employees get raises roughly three times as high as those received by the simply strong performers</a:t>
            </a:r>
          </a:p>
          <a:p>
            <a:endParaRPr lang="en-MY" sz="2400" dirty="0"/>
          </a:p>
          <a:p>
            <a:r>
              <a:rPr lang="en-MY" sz="2400" dirty="0"/>
              <a:t>Succession -build bench strength for each of its key positions, in part by investing heavily in feeder jobs for those roles. People in these feeder positions are regularly assessed to determine if they are “ready now,” “one job away,” or “two jobs away” from promotion into the strategically important roles. </a:t>
            </a:r>
          </a:p>
        </p:txBody>
      </p:sp>
    </p:spTree>
    <p:extLst>
      <p:ext uri="{BB962C8B-B14F-4D97-AF65-F5344CB8AC3E}">
        <p14:creationId xmlns:p14="http://schemas.microsoft.com/office/powerpoint/2010/main" xmlns="" val="1072009969"/>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D00C4B32-7F12-45CF-90CB-2E9E7150471B}"/>
              </a:ext>
            </a:extLst>
          </p:cNvPr>
          <p:cNvSpPr>
            <a:spLocks noGrp="1"/>
          </p:cNvSpPr>
          <p:nvPr>
            <p:ph type="title"/>
          </p:nvPr>
        </p:nvSpPr>
        <p:spPr>
          <a:xfrm>
            <a:off x="827584" y="287870"/>
            <a:ext cx="7200900" cy="665511"/>
          </a:xfrm>
        </p:spPr>
        <p:txBody>
          <a:bodyPr>
            <a:normAutofit/>
          </a:bodyPr>
          <a:lstStyle/>
          <a:p>
            <a:r>
              <a:rPr lang="en-MY" sz="2800" dirty="0"/>
              <a:t>Question # 3</a:t>
            </a:r>
          </a:p>
        </p:txBody>
      </p:sp>
      <p:sp>
        <p:nvSpPr>
          <p:cNvPr id="3" name="Content Placeholder 2">
            <a:extLst>
              <a:ext uri="{FF2B5EF4-FFF2-40B4-BE49-F238E27FC236}">
                <a16:creationId xmlns:a16="http://schemas.microsoft.com/office/drawing/2014/main" xmlns="" id="{26EDCD30-6134-4BDD-8FAB-2C5708A809AD}"/>
              </a:ext>
            </a:extLst>
          </p:cNvPr>
          <p:cNvSpPr>
            <a:spLocks noGrp="1"/>
          </p:cNvSpPr>
          <p:nvPr>
            <p:ph idx="1"/>
          </p:nvPr>
        </p:nvSpPr>
        <p:spPr>
          <a:xfrm>
            <a:off x="611560" y="1268760"/>
            <a:ext cx="8136904" cy="4951387"/>
          </a:xfrm>
        </p:spPr>
        <p:txBody>
          <a:bodyPr>
            <a:normAutofit lnSpcReduction="10000"/>
          </a:bodyPr>
          <a:lstStyle/>
          <a:p>
            <a:pPr marL="0" indent="0">
              <a:buNone/>
            </a:pPr>
            <a:r>
              <a:rPr lang="en-MY" sz="2400" dirty="0"/>
              <a:t>A high-performing manager is interested in promotion to an executive-level position. However, the company does not have an employee who is ready to move into the manager's position. The manager has indicated that it may be time to look at outside opportunities What action will BEST meet the needs of both the employee and the company?.</a:t>
            </a:r>
          </a:p>
          <a:p>
            <a:pPr marL="0" indent="0">
              <a:buNone/>
            </a:pPr>
            <a:r>
              <a:rPr lang="en-MY" sz="2400" dirty="0"/>
              <a:t>a) Promote the manager immediately and appoint an acting manager.	    </a:t>
            </a:r>
          </a:p>
          <a:p>
            <a:pPr marL="0" indent="0">
              <a:buNone/>
            </a:pPr>
            <a:r>
              <a:rPr lang="en-MY" sz="2400" dirty="0"/>
              <a:t>b) </a:t>
            </a:r>
            <a:r>
              <a:rPr lang="en-MY" sz="2400" dirty="0" err="1"/>
              <a:t>Enroll</a:t>
            </a:r>
            <a:r>
              <a:rPr lang="en-MY" sz="2400" dirty="0"/>
              <a:t> the manager in executive training while searching for a replacement.	    </a:t>
            </a:r>
          </a:p>
          <a:p>
            <a:pPr marL="0" indent="0">
              <a:buNone/>
            </a:pPr>
            <a:r>
              <a:rPr lang="en-MY" sz="2400" dirty="0"/>
              <a:t>c) Agree on an acceptable time frame for promotion.	    </a:t>
            </a:r>
          </a:p>
          <a:p>
            <a:pPr marL="0" indent="0">
              <a:buNone/>
            </a:pPr>
            <a:r>
              <a:rPr lang="en-MY" sz="2400" dirty="0"/>
              <a:t>d) Hire a temporary manager until a new manager is found		</a:t>
            </a:r>
          </a:p>
          <a:p>
            <a:pPr marL="0" indent="0">
              <a:buNone/>
            </a:pPr>
            <a:endParaRPr lang="en-MY" sz="2400" dirty="0"/>
          </a:p>
        </p:txBody>
      </p:sp>
    </p:spTree>
    <p:extLst>
      <p:ext uri="{BB962C8B-B14F-4D97-AF65-F5344CB8AC3E}">
        <p14:creationId xmlns:p14="http://schemas.microsoft.com/office/powerpoint/2010/main" xmlns="" val="4104502527"/>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3E9F8098-EBC8-463B-B862-866F836AA047}"/>
              </a:ext>
            </a:extLst>
          </p:cNvPr>
          <p:cNvSpPr>
            <a:spLocks noGrp="1"/>
          </p:cNvSpPr>
          <p:nvPr>
            <p:ph type="title"/>
          </p:nvPr>
        </p:nvSpPr>
        <p:spPr>
          <a:xfrm>
            <a:off x="939117" y="337668"/>
            <a:ext cx="7200900" cy="737519"/>
          </a:xfrm>
        </p:spPr>
        <p:txBody>
          <a:bodyPr>
            <a:normAutofit/>
          </a:bodyPr>
          <a:lstStyle/>
          <a:p>
            <a:r>
              <a:rPr lang="en-MY" sz="2800" dirty="0"/>
              <a:t>Answer # 3</a:t>
            </a:r>
          </a:p>
        </p:txBody>
      </p:sp>
      <p:sp>
        <p:nvSpPr>
          <p:cNvPr id="3" name="Content Placeholder 2">
            <a:extLst>
              <a:ext uri="{FF2B5EF4-FFF2-40B4-BE49-F238E27FC236}">
                <a16:creationId xmlns:a16="http://schemas.microsoft.com/office/drawing/2014/main" xmlns="" id="{61C43BD8-A657-41C7-BA60-E2B3CC0F4CEB}"/>
              </a:ext>
            </a:extLst>
          </p:cNvPr>
          <p:cNvSpPr>
            <a:spLocks noGrp="1"/>
          </p:cNvSpPr>
          <p:nvPr>
            <p:ph idx="1"/>
          </p:nvPr>
        </p:nvSpPr>
        <p:spPr>
          <a:xfrm>
            <a:off x="755576" y="1412776"/>
            <a:ext cx="7200900" cy="3809999"/>
          </a:xfrm>
        </p:spPr>
        <p:txBody>
          <a:bodyPr>
            <a:normAutofit/>
          </a:bodyPr>
          <a:lstStyle/>
          <a:p>
            <a:r>
              <a:rPr lang="en-MY" sz="2400" dirty="0"/>
              <a:t>Option B</a:t>
            </a:r>
          </a:p>
          <a:p>
            <a:pPr marL="0" indent="0">
              <a:buNone/>
            </a:pPr>
            <a:endParaRPr lang="en-MY" sz="2400" dirty="0"/>
          </a:p>
          <a:p>
            <a:pPr marL="0" indent="0">
              <a:buNone/>
            </a:pPr>
            <a:r>
              <a:rPr lang="en-MY" sz="2400" dirty="0"/>
              <a:t> This option best meets the needs of the employee and the organization. It gives the employee a tangible sense of progress and gives the company time to find an effective replacement.</a:t>
            </a:r>
          </a:p>
        </p:txBody>
      </p:sp>
    </p:spTree>
    <p:extLst>
      <p:ext uri="{BB962C8B-B14F-4D97-AF65-F5344CB8AC3E}">
        <p14:creationId xmlns:p14="http://schemas.microsoft.com/office/powerpoint/2010/main" xmlns="" val="2896828632"/>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 xmlns:a16="http://schemas.microsoft.com/office/drawing/2014/main" id="{18FF9A34-3D8B-4C5D-9BB2-CE913FA4B888}"/>
              </a:ext>
            </a:extLst>
          </p:cNvPr>
          <p:cNvSpPr>
            <a:spLocks noGrp="1"/>
          </p:cNvSpPr>
          <p:nvPr>
            <p:ph idx="1"/>
          </p:nvPr>
        </p:nvSpPr>
        <p:spPr>
          <a:xfrm>
            <a:off x="1763688" y="2348880"/>
            <a:ext cx="3945632" cy="1324743"/>
          </a:xfrm>
        </p:spPr>
        <p:txBody>
          <a:bodyPr/>
          <a:lstStyle/>
          <a:p>
            <a:pPr marL="0" indent="0">
              <a:buNone/>
            </a:pPr>
            <a:r>
              <a:rPr lang="en-MY" sz="4000" dirty="0"/>
              <a:t>Questions</a:t>
            </a:r>
          </a:p>
        </p:txBody>
      </p:sp>
    </p:spTree>
    <p:extLst>
      <p:ext uri="{BB962C8B-B14F-4D97-AF65-F5344CB8AC3E}">
        <p14:creationId xmlns="" xmlns:p14="http://schemas.microsoft.com/office/powerpoint/2010/main" val="3111276768"/>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theme/theme1.xml><?xml version="1.0" encoding="utf-8"?>
<a:theme xmlns:a="http://schemas.openxmlformats.org/drawingml/2006/main" name="Diamond Grid 16x9">
  <a:themeElements>
    <a:clrScheme name="DiamondGrid">
      <a:dk1>
        <a:srgbClr val="2D2E2D"/>
      </a:dk1>
      <a:lt1>
        <a:sysClr val="window" lastClr="FFFFFF"/>
      </a:lt1>
      <a:dk2>
        <a:srgbClr val="000000"/>
      </a:dk2>
      <a:lt2>
        <a:srgbClr val="EAEAEA"/>
      </a:lt2>
      <a:accent1>
        <a:srgbClr val="D15A3E"/>
      </a:accent1>
      <a:accent2>
        <a:srgbClr val="B2B2B2"/>
      </a:accent2>
      <a:accent3>
        <a:srgbClr val="4F91A1"/>
      </a:accent3>
      <a:accent4>
        <a:srgbClr val="F0BA34"/>
      </a:accent4>
      <a:accent5>
        <a:srgbClr val="AEB733"/>
      </a:accent5>
      <a:accent6>
        <a:srgbClr val="926397"/>
      </a:accent6>
      <a:hlink>
        <a:srgbClr val="4F91A1"/>
      </a:hlink>
      <a:folHlink>
        <a:srgbClr val="808080"/>
      </a:folHlink>
    </a:clrScheme>
    <a:fontScheme name="Arial">
      <a:majorFont>
        <a:latin typeface="Arial"/>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Arial"/>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Business diamond grid presentation (widescreen).potx" id="{B2221865-AD13-4DF0-B68E-BF08E8CC5659}" vid="{BAA0C488-98B6-4F47-8E1C-5C7CD9605F73}"/>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Powerpoint Red Diamond Template</Template>
  <TotalTime>3342</TotalTime>
  <Words>4973</Words>
  <Application>Microsoft Office PowerPoint</Application>
  <PresentationFormat>On-screen Show (4:3)</PresentationFormat>
  <Paragraphs>342</Paragraphs>
  <Slides>86</Slides>
  <Notes>0</Notes>
  <HiddenSlides>0</HiddenSlides>
  <MMClips>0</MMClips>
  <ScaleCrop>false</ScaleCrop>
  <HeadingPairs>
    <vt:vector size="4" baseType="variant">
      <vt:variant>
        <vt:lpstr>Theme</vt:lpstr>
      </vt:variant>
      <vt:variant>
        <vt:i4>1</vt:i4>
      </vt:variant>
      <vt:variant>
        <vt:lpstr>Slide Titles</vt:lpstr>
      </vt:variant>
      <vt:variant>
        <vt:i4>86</vt:i4>
      </vt:variant>
    </vt:vector>
  </HeadingPairs>
  <TitlesOfParts>
    <vt:vector size="87" baseType="lpstr">
      <vt:lpstr>Diamond Grid 16x9</vt:lpstr>
      <vt:lpstr>STRATEGIC GLOBAL HUMAN RESOURCE- V</vt:lpstr>
      <vt:lpstr>Slide 2</vt:lpstr>
      <vt:lpstr>Globalisation</vt:lpstr>
      <vt:lpstr>Stages of Globalization</vt:lpstr>
      <vt:lpstr>Stage 1: Domestic</vt:lpstr>
      <vt:lpstr>Stage 1: Domestic</vt:lpstr>
      <vt:lpstr>Stage 2: International</vt:lpstr>
      <vt:lpstr>Stage 2: International</vt:lpstr>
      <vt:lpstr>Stage 3: Multinational</vt:lpstr>
      <vt:lpstr>Stage 3: Multinational</vt:lpstr>
      <vt:lpstr>Stage 4: Global</vt:lpstr>
      <vt:lpstr>Stage 4: Global</vt:lpstr>
      <vt:lpstr>Transnational</vt:lpstr>
      <vt:lpstr>Question # 3</vt:lpstr>
      <vt:lpstr>Answer # 3</vt:lpstr>
      <vt:lpstr>Question # 4</vt:lpstr>
      <vt:lpstr>Answer # 4</vt:lpstr>
      <vt:lpstr>Slide 18</vt:lpstr>
      <vt:lpstr>Global Orientations</vt:lpstr>
      <vt:lpstr>Global Integration Strategy</vt:lpstr>
      <vt:lpstr>Pressures for Global Integration</vt:lpstr>
      <vt:lpstr>Pressures for Global Integration</vt:lpstr>
      <vt:lpstr>Pressures for Global Integration</vt:lpstr>
      <vt:lpstr>Local Responsiveness Strategy</vt:lpstr>
      <vt:lpstr>Local Responsiveness Strategy</vt:lpstr>
      <vt:lpstr>Pressures for Local Responsiveness</vt:lpstr>
      <vt:lpstr>Pressures for Local Responsiveness</vt:lpstr>
      <vt:lpstr>Global Integration vs. Local Responsiveness</vt:lpstr>
      <vt:lpstr>The Global Integration -Local Responsiveness framework</vt:lpstr>
      <vt:lpstr>Bartlett and Ghoshal Matrix</vt:lpstr>
      <vt:lpstr>Question # 5</vt:lpstr>
      <vt:lpstr>Answer # 5</vt:lpstr>
      <vt:lpstr>Slide 33</vt:lpstr>
      <vt:lpstr>Type of Structures</vt:lpstr>
      <vt:lpstr>Organisational Structure</vt:lpstr>
      <vt:lpstr>Functional Structure</vt:lpstr>
      <vt:lpstr>Product Structure</vt:lpstr>
      <vt:lpstr>Geographic Structure</vt:lpstr>
      <vt:lpstr>Hybrid Structure</vt:lpstr>
      <vt:lpstr>Front-Back Structure</vt:lpstr>
      <vt:lpstr>Matrix Structure</vt:lpstr>
      <vt:lpstr>Structure affects how strategic decisions are made</vt:lpstr>
      <vt:lpstr>Different business strategies suggest different organizational structures</vt:lpstr>
      <vt:lpstr>Question # 6 </vt:lpstr>
      <vt:lpstr>Answer # 6 </vt:lpstr>
      <vt:lpstr>Slide 46</vt:lpstr>
      <vt:lpstr>International business</vt:lpstr>
      <vt:lpstr>Difference between Globalisation vs Internationalization</vt:lpstr>
      <vt:lpstr>International Business - Terms</vt:lpstr>
      <vt:lpstr>International Business - Terms</vt:lpstr>
      <vt:lpstr>International Business - Terms</vt:lpstr>
      <vt:lpstr>Slide 52</vt:lpstr>
      <vt:lpstr>HR Outsourcing</vt:lpstr>
      <vt:lpstr>Offshoring</vt:lpstr>
      <vt:lpstr>Cosourcing</vt:lpstr>
      <vt:lpstr>Insourcing</vt:lpstr>
      <vt:lpstr>Professional Employment Organization (PEOs)</vt:lpstr>
      <vt:lpstr>‘Follow the Sun’ Support Model</vt:lpstr>
      <vt:lpstr>“Follow the sun” model</vt:lpstr>
      <vt:lpstr>Question # </vt:lpstr>
      <vt:lpstr>Answer # </vt:lpstr>
      <vt:lpstr>Slide 62</vt:lpstr>
      <vt:lpstr>Workforce Scorecard</vt:lpstr>
      <vt:lpstr>HR Measures and BSC</vt:lpstr>
      <vt:lpstr>Workforce Scorecard</vt:lpstr>
      <vt:lpstr>1. Workforce mind-set and culture</vt:lpstr>
      <vt:lpstr>1. Workforce mind-set and culture</vt:lpstr>
      <vt:lpstr>1. Workforce mind-set and culture</vt:lpstr>
      <vt:lpstr>2. Workforce competencies</vt:lpstr>
      <vt:lpstr>2. Workforce competencies</vt:lpstr>
      <vt:lpstr>2. Workforce competencies</vt:lpstr>
      <vt:lpstr>3. Leadership and Workforce Behaviors</vt:lpstr>
      <vt:lpstr>3. Leadership and Workforce Behaviours</vt:lpstr>
      <vt:lpstr>3. Leadership and Workforce Behaviours</vt:lpstr>
      <vt:lpstr>4. Workforce Success</vt:lpstr>
      <vt:lpstr>4. Workforce Success</vt:lpstr>
      <vt:lpstr>Strategic Workforce Management</vt:lpstr>
      <vt:lpstr>Identifying Your A Positions</vt:lpstr>
      <vt:lpstr>Identifying Your A Positions</vt:lpstr>
      <vt:lpstr>Identifying Your A Positions</vt:lpstr>
      <vt:lpstr>Managing Your A Positions</vt:lpstr>
      <vt:lpstr>Managing Your A Positions</vt:lpstr>
      <vt:lpstr>Managing Your A Positions</vt:lpstr>
      <vt:lpstr>Question # 3</vt:lpstr>
      <vt:lpstr>Answer # 3</vt:lpstr>
      <vt:lpstr>Slide 86</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Venkatesan Muraledharan</dc:creator>
  <cp:lastModifiedBy>VENKATESAN</cp:lastModifiedBy>
  <cp:revision>155</cp:revision>
  <cp:lastPrinted>1601-01-01T00:00:00Z</cp:lastPrinted>
  <dcterms:created xsi:type="dcterms:W3CDTF">2020-07-09T15:12:46Z</dcterms:created>
  <dcterms:modified xsi:type="dcterms:W3CDTF">2022-08-27T10:29:24Z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TC102037771033</vt:lpwstr>
  </property>
</Properties>
</file>