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9"/>
  </p:notesMasterIdLst>
  <p:handoutMasterIdLst>
    <p:handoutMasterId r:id="rId80"/>
  </p:handoutMasterIdLst>
  <p:sldIdLst>
    <p:sldId id="256" r:id="rId2"/>
    <p:sldId id="498" r:id="rId3"/>
    <p:sldId id="520" r:id="rId4"/>
    <p:sldId id="521" r:id="rId5"/>
    <p:sldId id="287" r:id="rId6"/>
    <p:sldId id="289" r:id="rId7"/>
    <p:sldId id="258" r:id="rId8"/>
    <p:sldId id="529" r:id="rId9"/>
    <p:sldId id="576" r:id="rId10"/>
    <p:sldId id="530" r:id="rId11"/>
    <p:sldId id="531" r:id="rId12"/>
    <p:sldId id="532" r:id="rId13"/>
    <p:sldId id="533" r:id="rId14"/>
    <p:sldId id="534" r:id="rId15"/>
    <p:sldId id="535" r:id="rId16"/>
    <p:sldId id="536" r:id="rId17"/>
    <p:sldId id="537" r:id="rId18"/>
    <p:sldId id="568" r:id="rId19"/>
    <p:sldId id="569" r:id="rId20"/>
    <p:sldId id="570" r:id="rId21"/>
    <p:sldId id="571" r:id="rId22"/>
    <p:sldId id="538" r:id="rId23"/>
    <p:sldId id="540" r:id="rId24"/>
    <p:sldId id="288" r:id="rId25"/>
    <p:sldId id="291" r:id="rId26"/>
    <p:sldId id="541" r:id="rId27"/>
    <p:sldId id="542" r:id="rId28"/>
    <p:sldId id="543" r:id="rId29"/>
    <p:sldId id="544" r:id="rId30"/>
    <p:sldId id="545" r:id="rId31"/>
    <p:sldId id="546" r:id="rId32"/>
    <p:sldId id="547" r:id="rId33"/>
    <p:sldId id="548" r:id="rId34"/>
    <p:sldId id="549" r:id="rId35"/>
    <p:sldId id="550" r:id="rId36"/>
    <p:sldId id="551" r:id="rId37"/>
    <p:sldId id="292" r:id="rId38"/>
    <p:sldId id="437" r:id="rId39"/>
    <p:sldId id="438" r:id="rId40"/>
    <p:sldId id="416" r:id="rId41"/>
    <p:sldId id="439" r:id="rId42"/>
    <p:sldId id="440" r:id="rId43"/>
    <p:sldId id="441" r:id="rId44"/>
    <p:sldId id="359" r:id="rId45"/>
    <p:sldId id="417" r:id="rId46"/>
    <p:sldId id="539" r:id="rId47"/>
    <p:sldId id="293" r:id="rId48"/>
    <p:sldId id="556" r:id="rId49"/>
    <p:sldId id="552" r:id="rId50"/>
    <p:sldId id="553" r:id="rId51"/>
    <p:sldId id="554" r:id="rId52"/>
    <p:sldId id="555" r:id="rId53"/>
    <p:sldId id="557" r:id="rId54"/>
    <p:sldId id="558" r:id="rId55"/>
    <p:sldId id="559" r:id="rId56"/>
    <p:sldId id="560" r:id="rId57"/>
    <p:sldId id="572" r:id="rId58"/>
    <p:sldId id="573" r:id="rId59"/>
    <p:sldId id="562" r:id="rId60"/>
    <p:sldId id="561" r:id="rId61"/>
    <p:sldId id="566" r:id="rId62"/>
    <p:sldId id="567" r:id="rId63"/>
    <p:sldId id="564" r:id="rId64"/>
    <p:sldId id="326" r:id="rId65"/>
    <p:sldId id="408" r:id="rId66"/>
    <p:sldId id="314" r:id="rId67"/>
    <p:sldId id="327" r:id="rId68"/>
    <p:sldId id="328" r:id="rId69"/>
    <p:sldId id="574" r:id="rId70"/>
    <p:sldId id="575" r:id="rId71"/>
    <p:sldId id="306" r:id="rId72"/>
    <p:sldId id="310" r:id="rId73"/>
    <p:sldId id="355" r:id="rId74"/>
    <p:sldId id="356" r:id="rId75"/>
    <p:sldId id="357" r:id="rId76"/>
    <p:sldId id="358" r:id="rId77"/>
    <p:sldId id="296" r:id="rId7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3829220"/>
          <a:ext cx="6984776" cy="8236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35553" y="1219200"/>
            <a:ext cx="7228936" cy="2209800"/>
          </a:xfrm>
        </p:spPr>
        <p:txBody>
          <a:bodyPr/>
          <a:lstStyle/>
          <a:p>
            <a:r>
              <a:rPr lang="en-MY" sz="4600" dirty="0"/>
              <a:t>STRATEGIC GLOBAL HUMAN RESOURCES -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3025407"/>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35E48-DB32-4DC2-B724-4D64C900101F}"/>
              </a:ext>
            </a:extLst>
          </p:cNvPr>
          <p:cNvSpPr>
            <a:spLocks noGrp="1"/>
          </p:cNvSpPr>
          <p:nvPr>
            <p:ph type="title"/>
          </p:nvPr>
        </p:nvSpPr>
        <p:spPr/>
        <p:txBody>
          <a:bodyPr/>
          <a:lstStyle/>
          <a:p>
            <a:r>
              <a:rPr lang="en-MY" dirty="0"/>
              <a:t>‘Follow the Sun’ Support Model</a:t>
            </a:r>
          </a:p>
        </p:txBody>
      </p:sp>
      <p:sp>
        <p:nvSpPr>
          <p:cNvPr id="3" name="Content Placeholder 2">
            <a:extLst>
              <a:ext uri="{FF2B5EF4-FFF2-40B4-BE49-F238E27FC236}">
                <a16:creationId xmlns:a16="http://schemas.microsoft.com/office/drawing/2014/main" id="{1F9A8EB7-2D2F-4B07-8158-07F990576702}"/>
              </a:ext>
            </a:extLst>
          </p:cNvPr>
          <p:cNvSpPr>
            <a:spLocks noGrp="1"/>
          </p:cNvSpPr>
          <p:nvPr>
            <p:ph idx="1"/>
          </p:nvPr>
        </p:nvSpPr>
        <p:spPr/>
        <p:txBody>
          <a:bodyPr/>
          <a:lstStyle/>
          <a:p>
            <a:pPr marL="0" indent="0">
              <a:buNone/>
            </a:pPr>
            <a:r>
              <a:rPr lang="en-MY"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dirty="0"/>
              <a:t>For e.g. : US passes work to Asia at the end of the day. Asia passes to Europe at end of their day and Europe passes the work to US</a:t>
            </a:r>
          </a:p>
        </p:txBody>
      </p:sp>
    </p:spTree>
    <p:extLst>
      <p:ext uri="{BB962C8B-B14F-4D97-AF65-F5344CB8AC3E}">
        <p14:creationId xmlns:p14="http://schemas.microsoft.com/office/powerpoint/2010/main" val="3108566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CE5-5491-4B4E-86A8-8CBB91656095}"/>
              </a:ext>
            </a:extLst>
          </p:cNvPr>
          <p:cNvSpPr>
            <a:spLocks noGrp="1"/>
          </p:cNvSpPr>
          <p:nvPr>
            <p:ph type="title"/>
          </p:nvPr>
        </p:nvSpPr>
        <p:spPr/>
        <p:txBody>
          <a:bodyPr/>
          <a:lstStyle/>
          <a:p>
            <a:r>
              <a:rPr lang="en-MY" dirty="0"/>
              <a:t>“Follow the sun” model</a:t>
            </a:r>
          </a:p>
        </p:txBody>
      </p:sp>
      <p:pic>
        <p:nvPicPr>
          <p:cNvPr id="5" name="Picture 4">
            <a:extLst>
              <a:ext uri="{FF2B5EF4-FFF2-40B4-BE49-F238E27FC236}">
                <a16:creationId xmlns:a16="http://schemas.microsoft.com/office/drawing/2014/main" id="{2FF96E01-14EB-47A6-ABB0-EF082D5A72E0}"/>
              </a:ext>
            </a:extLst>
          </p:cNvPr>
          <p:cNvPicPr>
            <a:picLocks noChangeAspect="1"/>
          </p:cNvPicPr>
          <p:nvPr/>
        </p:nvPicPr>
        <p:blipFill>
          <a:blip r:embed="rId2"/>
          <a:stretch>
            <a:fillRect/>
          </a:stretch>
        </p:blipFill>
        <p:spPr>
          <a:xfrm>
            <a:off x="1187624" y="1844824"/>
            <a:ext cx="6426845" cy="4389065"/>
          </a:xfrm>
          <a:prstGeom prst="rect">
            <a:avLst/>
          </a:prstGeom>
        </p:spPr>
      </p:pic>
    </p:spTree>
    <p:extLst>
      <p:ext uri="{BB962C8B-B14F-4D97-AF65-F5344CB8AC3E}">
        <p14:creationId xmlns:p14="http://schemas.microsoft.com/office/powerpoint/2010/main" val="3708912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7AC17-59C2-4274-8ABB-C9B46CF8EA88}"/>
              </a:ext>
            </a:extLst>
          </p:cNvPr>
          <p:cNvSpPr>
            <a:spLocks noGrp="1"/>
          </p:cNvSpPr>
          <p:nvPr>
            <p:ph type="title"/>
          </p:nvPr>
        </p:nvSpPr>
        <p:spPr/>
        <p:txBody>
          <a:bodyPr/>
          <a:lstStyle/>
          <a:p>
            <a:r>
              <a:rPr lang="en-MY" dirty="0"/>
              <a:t>The Principles of a Strategy-Focused Organization</a:t>
            </a:r>
          </a:p>
        </p:txBody>
      </p:sp>
      <p:pic>
        <p:nvPicPr>
          <p:cNvPr id="5" name="Picture 4">
            <a:extLst>
              <a:ext uri="{FF2B5EF4-FFF2-40B4-BE49-F238E27FC236}">
                <a16:creationId xmlns:a16="http://schemas.microsoft.com/office/drawing/2014/main" id="{B1096894-5F5E-48FE-B4E4-7389E838287B}"/>
              </a:ext>
            </a:extLst>
          </p:cNvPr>
          <p:cNvPicPr>
            <a:picLocks noChangeAspect="1"/>
          </p:cNvPicPr>
          <p:nvPr/>
        </p:nvPicPr>
        <p:blipFill>
          <a:blip r:embed="rId2"/>
          <a:stretch>
            <a:fillRect/>
          </a:stretch>
        </p:blipFill>
        <p:spPr>
          <a:xfrm>
            <a:off x="914400" y="1772816"/>
            <a:ext cx="7372350" cy="4000500"/>
          </a:xfrm>
          <a:prstGeom prst="rect">
            <a:avLst/>
          </a:prstGeom>
        </p:spPr>
      </p:pic>
    </p:spTree>
    <p:extLst>
      <p:ext uri="{BB962C8B-B14F-4D97-AF65-F5344CB8AC3E}">
        <p14:creationId xmlns:p14="http://schemas.microsoft.com/office/powerpoint/2010/main" val="3719367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BBF8-005A-4EB9-A0D2-81E3ECE3CED7}"/>
              </a:ext>
            </a:extLst>
          </p:cNvPr>
          <p:cNvSpPr>
            <a:spLocks noGrp="1"/>
          </p:cNvSpPr>
          <p:nvPr>
            <p:ph type="title"/>
          </p:nvPr>
        </p:nvSpPr>
        <p:spPr/>
        <p:txBody>
          <a:bodyPr/>
          <a:lstStyle/>
          <a:p>
            <a:r>
              <a:rPr lang="en-MY" sz="2800" dirty="0"/>
              <a:t>The Principles of a Strategy-Focused Organization</a:t>
            </a:r>
          </a:p>
        </p:txBody>
      </p:sp>
      <p:pic>
        <p:nvPicPr>
          <p:cNvPr id="7" name="Picture 6">
            <a:extLst>
              <a:ext uri="{FF2B5EF4-FFF2-40B4-BE49-F238E27FC236}">
                <a16:creationId xmlns:a16="http://schemas.microsoft.com/office/drawing/2014/main" id="{A32BFFDC-0BA0-41B2-A795-0AC691E516B5}"/>
              </a:ext>
            </a:extLst>
          </p:cNvPr>
          <p:cNvPicPr>
            <a:picLocks noChangeAspect="1"/>
          </p:cNvPicPr>
          <p:nvPr/>
        </p:nvPicPr>
        <p:blipFill>
          <a:blip r:embed="rId2"/>
          <a:stretch>
            <a:fillRect/>
          </a:stretch>
        </p:blipFill>
        <p:spPr>
          <a:xfrm>
            <a:off x="1374961" y="1844824"/>
            <a:ext cx="6851278" cy="4582568"/>
          </a:xfrm>
          <a:prstGeom prst="rect">
            <a:avLst/>
          </a:prstGeom>
        </p:spPr>
      </p:pic>
    </p:spTree>
    <p:extLst>
      <p:ext uri="{BB962C8B-B14F-4D97-AF65-F5344CB8AC3E}">
        <p14:creationId xmlns:p14="http://schemas.microsoft.com/office/powerpoint/2010/main" val="2396869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810F-B832-4649-B686-F90D444D194D}"/>
              </a:ext>
            </a:extLst>
          </p:cNvPr>
          <p:cNvSpPr>
            <a:spLocks noGrp="1"/>
          </p:cNvSpPr>
          <p:nvPr>
            <p:ph type="title"/>
          </p:nvPr>
        </p:nvSpPr>
        <p:spPr/>
        <p:txBody>
          <a:bodyPr/>
          <a:lstStyle/>
          <a:p>
            <a:r>
              <a:rPr lang="en-MY" sz="4000" dirty="0"/>
              <a:t>Mobilize</a:t>
            </a:r>
            <a:r>
              <a:rPr lang="en-MY" sz="4400" dirty="0"/>
              <a:t> Change through Executive Leadership</a:t>
            </a:r>
          </a:p>
        </p:txBody>
      </p:sp>
      <p:sp>
        <p:nvSpPr>
          <p:cNvPr id="3" name="Content Placeholder 2">
            <a:extLst>
              <a:ext uri="{FF2B5EF4-FFF2-40B4-BE49-F238E27FC236}">
                <a16:creationId xmlns:a16="http://schemas.microsoft.com/office/drawing/2014/main" id="{B3442EE3-62F1-4964-B267-DB6717A632CF}"/>
              </a:ext>
            </a:extLst>
          </p:cNvPr>
          <p:cNvSpPr>
            <a:spLocks noGrp="1"/>
          </p:cNvSpPr>
          <p:nvPr>
            <p:ph idx="1"/>
          </p:nvPr>
        </p:nvSpPr>
        <p:spPr/>
        <p:txBody>
          <a:bodyPr/>
          <a:lstStyle/>
          <a:p>
            <a:pPr marL="0" indent="0">
              <a:buNone/>
            </a:pPr>
            <a:r>
              <a:rPr lang="en-MY" dirty="0"/>
              <a:t>A successful BSC program starts with the recognition that it’s not a “metrics” project, but a “change” project. The single, most important condition for success is the ownership and active involvement of the executive team. Strategy requires change from every part of the organization.</a:t>
            </a:r>
          </a:p>
          <a:p>
            <a:pPr lvl="1"/>
            <a:r>
              <a:rPr lang="en-MY" dirty="0"/>
              <a:t>Establish a sense of urgency.</a:t>
            </a:r>
          </a:p>
          <a:p>
            <a:pPr lvl="1"/>
            <a:r>
              <a:rPr lang="en-MY" dirty="0"/>
              <a:t>Create the leadership team.</a:t>
            </a:r>
          </a:p>
          <a:p>
            <a:pPr lvl="1"/>
            <a:r>
              <a:rPr lang="en-MY" dirty="0"/>
              <a:t>Develop the Vision and Strategy.</a:t>
            </a:r>
          </a:p>
          <a:p>
            <a:endParaRPr lang="en-MY" dirty="0"/>
          </a:p>
        </p:txBody>
      </p:sp>
    </p:spTree>
    <p:extLst>
      <p:ext uri="{BB962C8B-B14F-4D97-AF65-F5344CB8AC3E}">
        <p14:creationId xmlns:p14="http://schemas.microsoft.com/office/powerpoint/2010/main" val="810849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585C-BBFD-4C01-B573-14765C29773C}"/>
              </a:ext>
            </a:extLst>
          </p:cNvPr>
          <p:cNvSpPr>
            <a:spLocks noGrp="1"/>
          </p:cNvSpPr>
          <p:nvPr>
            <p:ph type="title"/>
          </p:nvPr>
        </p:nvSpPr>
        <p:spPr/>
        <p:txBody>
          <a:bodyPr/>
          <a:lstStyle/>
          <a:p>
            <a:r>
              <a:rPr lang="en-MY" dirty="0"/>
              <a:t>Translate Strategy into Operating Terms</a:t>
            </a:r>
          </a:p>
        </p:txBody>
      </p:sp>
      <p:sp>
        <p:nvSpPr>
          <p:cNvPr id="3" name="Content Placeholder 2">
            <a:extLst>
              <a:ext uri="{FF2B5EF4-FFF2-40B4-BE49-F238E27FC236}">
                <a16:creationId xmlns:a16="http://schemas.microsoft.com/office/drawing/2014/main" id="{9417A3F8-EBCA-4963-A6E0-F08F041D440B}"/>
              </a:ext>
            </a:extLst>
          </p:cNvPr>
          <p:cNvSpPr>
            <a:spLocks noGrp="1"/>
          </p:cNvSpPr>
          <p:nvPr>
            <p:ph idx="1"/>
          </p:nvPr>
        </p:nvSpPr>
        <p:spPr/>
        <p:txBody>
          <a:bodyPr/>
          <a:lstStyle/>
          <a:p>
            <a:r>
              <a:rPr lang="en-MY" dirty="0"/>
              <a:t>The foundation of the design is a Strategy Map, which defines the “architecture” of the strategy. </a:t>
            </a:r>
          </a:p>
          <a:p>
            <a:r>
              <a:rPr lang="en-MY" dirty="0"/>
              <a:t>The description begins with the financial perspective of the shareholder (or appropriate key constituent in non-profits).</a:t>
            </a:r>
          </a:p>
          <a:p>
            <a:r>
              <a:rPr lang="en-MY" dirty="0"/>
              <a:t> It defines the relevant long-term indicators of success (e.g., ROI, shareholder value) and divides it into a long-term (growth) and a short-term (productivity) component.</a:t>
            </a:r>
          </a:p>
        </p:txBody>
      </p:sp>
    </p:spTree>
    <p:extLst>
      <p:ext uri="{BB962C8B-B14F-4D97-AF65-F5344CB8AC3E}">
        <p14:creationId xmlns:p14="http://schemas.microsoft.com/office/powerpoint/2010/main" val="1824323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BAB6-842E-4278-AAE0-FD2E67CFE1CB}"/>
              </a:ext>
            </a:extLst>
          </p:cNvPr>
          <p:cNvSpPr>
            <a:spLocks noGrp="1"/>
          </p:cNvSpPr>
          <p:nvPr>
            <p:ph type="title"/>
          </p:nvPr>
        </p:nvSpPr>
        <p:spPr>
          <a:xfrm>
            <a:off x="539552" y="260648"/>
            <a:ext cx="8424936" cy="1143000"/>
          </a:xfrm>
        </p:spPr>
        <p:txBody>
          <a:bodyPr/>
          <a:lstStyle/>
          <a:p>
            <a:r>
              <a:rPr lang="en-MY" dirty="0"/>
              <a:t>The Balanced Scorecard Strategy Map</a:t>
            </a:r>
          </a:p>
        </p:txBody>
      </p:sp>
      <p:pic>
        <p:nvPicPr>
          <p:cNvPr id="5" name="Picture 4">
            <a:extLst>
              <a:ext uri="{FF2B5EF4-FFF2-40B4-BE49-F238E27FC236}">
                <a16:creationId xmlns:a16="http://schemas.microsoft.com/office/drawing/2014/main" id="{EE5843E0-4B25-4748-8DE5-DED9F6173BA6}"/>
              </a:ext>
            </a:extLst>
          </p:cNvPr>
          <p:cNvPicPr>
            <a:picLocks noChangeAspect="1"/>
          </p:cNvPicPr>
          <p:nvPr/>
        </p:nvPicPr>
        <p:blipFill>
          <a:blip r:embed="rId2"/>
          <a:stretch>
            <a:fillRect/>
          </a:stretch>
        </p:blipFill>
        <p:spPr>
          <a:xfrm>
            <a:off x="1304925" y="1844824"/>
            <a:ext cx="6534150" cy="4476750"/>
          </a:xfrm>
          <a:prstGeom prst="rect">
            <a:avLst/>
          </a:prstGeom>
        </p:spPr>
      </p:pic>
    </p:spTree>
    <p:extLst>
      <p:ext uri="{BB962C8B-B14F-4D97-AF65-F5344CB8AC3E}">
        <p14:creationId xmlns:p14="http://schemas.microsoft.com/office/powerpoint/2010/main" val="4153996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9D4A-1DC4-40D9-8E6B-262EF353F176}"/>
              </a:ext>
            </a:extLst>
          </p:cNvPr>
          <p:cNvSpPr>
            <a:spLocks noGrp="1"/>
          </p:cNvSpPr>
          <p:nvPr>
            <p:ph type="title"/>
          </p:nvPr>
        </p:nvSpPr>
        <p:spPr/>
        <p:txBody>
          <a:bodyPr/>
          <a:lstStyle/>
          <a:p>
            <a:r>
              <a:rPr lang="en-MY" dirty="0"/>
              <a:t>Align the Organization with the Strategy</a:t>
            </a:r>
          </a:p>
        </p:txBody>
      </p:sp>
      <p:sp>
        <p:nvSpPr>
          <p:cNvPr id="4" name="Content Placeholder 2">
            <a:extLst>
              <a:ext uri="{FF2B5EF4-FFF2-40B4-BE49-F238E27FC236}">
                <a16:creationId xmlns:a16="http://schemas.microsoft.com/office/drawing/2014/main" id="{9C61EDA3-EE08-4CAD-953B-ADF62ABF0FFE}"/>
              </a:ext>
            </a:extLst>
          </p:cNvPr>
          <p:cNvSpPr>
            <a:spLocks noGrp="1"/>
          </p:cNvSpPr>
          <p:nvPr>
            <p:ph idx="1"/>
          </p:nvPr>
        </p:nvSpPr>
        <p:spPr>
          <a:xfrm>
            <a:off x="685800" y="1556792"/>
            <a:ext cx="8206680" cy="4530725"/>
          </a:xfrm>
        </p:spPr>
        <p:txBody>
          <a:bodyPr/>
          <a:lstStyle/>
          <a:p>
            <a:r>
              <a:rPr lang="en-MY" dirty="0"/>
              <a:t>Functional silos arise and become a major barrier to strategy implementation, since most organizations have great difficulty communicating and coordinating across these functions. </a:t>
            </a:r>
          </a:p>
          <a:p>
            <a:r>
              <a:rPr lang="en-MY" dirty="0"/>
              <a:t>For organizational performance to be more than the sum of its parts, individual strategies must be linked and integrated. </a:t>
            </a:r>
          </a:p>
          <a:p>
            <a:r>
              <a:rPr lang="en-MY" dirty="0"/>
              <a:t>The corporate role defines the linkages expected to create synergy and ensures that the linkages actually occur.</a:t>
            </a:r>
          </a:p>
        </p:txBody>
      </p:sp>
    </p:spTree>
    <p:extLst>
      <p:ext uri="{BB962C8B-B14F-4D97-AF65-F5344CB8AC3E}">
        <p14:creationId xmlns:p14="http://schemas.microsoft.com/office/powerpoint/2010/main" val="738973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D749-935F-4BFA-8E33-392D8B20E65E}"/>
              </a:ext>
            </a:extLst>
          </p:cNvPr>
          <p:cNvSpPr>
            <a:spLocks noGrp="1"/>
          </p:cNvSpPr>
          <p:nvPr>
            <p:ph type="title"/>
          </p:nvPr>
        </p:nvSpPr>
        <p:spPr/>
        <p:txBody>
          <a:bodyPr/>
          <a:lstStyle/>
          <a:p>
            <a:r>
              <a:rPr lang="en-MY" dirty="0"/>
              <a:t>Align the Organization with the Strategy</a:t>
            </a:r>
          </a:p>
        </p:txBody>
      </p:sp>
      <p:pic>
        <p:nvPicPr>
          <p:cNvPr id="5" name="Picture 4">
            <a:extLst>
              <a:ext uri="{FF2B5EF4-FFF2-40B4-BE49-F238E27FC236}">
                <a16:creationId xmlns:a16="http://schemas.microsoft.com/office/drawing/2014/main" id="{FA9D17C9-4D4D-40E2-A193-C2736BB34A7C}"/>
              </a:ext>
            </a:extLst>
          </p:cNvPr>
          <p:cNvPicPr>
            <a:picLocks noChangeAspect="1"/>
          </p:cNvPicPr>
          <p:nvPr/>
        </p:nvPicPr>
        <p:blipFill>
          <a:blip r:embed="rId2"/>
          <a:stretch>
            <a:fillRect/>
          </a:stretch>
        </p:blipFill>
        <p:spPr>
          <a:xfrm>
            <a:off x="914400" y="1628800"/>
            <a:ext cx="7056784" cy="4807102"/>
          </a:xfrm>
          <a:prstGeom prst="rect">
            <a:avLst/>
          </a:prstGeom>
        </p:spPr>
      </p:pic>
    </p:spTree>
    <p:extLst>
      <p:ext uri="{BB962C8B-B14F-4D97-AF65-F5344CB8AC3E}">
        <p14:creationId xmlns:p14="http://schemas.microsoft.com/office/powerpoint/2010/main" val="2533587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F377-3224-4499-A4DF-CDFF29922E71}"/>
              </a:ext>
            </a:extLst>
          </p:cNvPr>
          <p:cNvSpPr>
            <a:spLocks noGrp="1"/>
          </p:cNvSpPr>
          <p:nvPr>
            <p:ph type="title"/>
          </p:nvPr>
        </p:nvSpPr>
        <p:spPr/>
        <p:txBody>
          <a:bodyPr/>
          <a:lstStyle/>
          <a:p>
            <a:r>
              <a:rPr lang="en-MY" dirty="0"/>
              <a:t>Make Strategy everyone’s Job</a:t>
            </a:r>
          </a:p>
        </p:txBody>
      </p:sp>
      <p:sp>
        <p:nvSpPr>
          <p:cNvPr id="3" name="Content Placeholder 2">
            <a:extLst>
              <a:ext uri="{FF2B5EF4-FFF2-40B4-BE49-F238E27FC236}">
                <a16:creationId xmlns:a16="http://schemas.microsoft.com/office/drawing/2014/main" id="{0402855A-FA5D-4B6C-A822-A9D658C83F7D}"/>
              </a:ext>
            </a:extLst>
          </p:cNvPr>
          <p:cNvSpPr>
            <a:spLocks noGrp="1"/>
          </p:cNvSpPr>
          <p:nvPr>
            <p:ph idx="1"/>
          </p:nvPr>
        </p:nvSpPr>
        <p:spPr/>
        <p:txBody>
          <a:bodyPr/>
          <a:lstStyle/>
          <a:p>
            <a:pPr marL="0" indent="0">
              <a:buNone/>
            </a:pPr>
            <a:r>
              <a:rPr lang="en-MY" dirty="0"/>
              <a:t>Workforce knowledge represents an asset that we are just beginning to use effectively. In this structure, strategic information and decision-making can no longer be limited to executives and senior managers. </a:t>
            </a:r>
          </a:p>
          <a:p>
            <a:r>
              <a:rPr lang="en-MY" dirty="0"/>
              <a:t>Communication and education to create awareness</a:t>
            </a:r>
          </a:p>
          <a:p>
            <a:r>
              <a:rPr lang="en-MY" dirty="0"/>
              <a:t>Personal alignment</a:t>
            </a:r>
          </a:p>
          <a:p>
            <a:r>
              <a:rPr lang="en-MY" dirty="0"/>
              <a:t>Incentive compensation</a:t>
            </a:r>
          </a:p>
        </p:txBody>
      </p:sp>
    </p:spTree>
    <p:extLst>
      <p:ext uri="{BB962C8B-B14F-4D97-AF65-F5344CB8AC3E}">
        <p14:creationId xmlns:p14="http://schemas.microsoft.com/office/powerpoint/2010/main" val="1967174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0678-A0DF-4A4A-AC64-B122DB4EA68B}"/>
              </a:ext>
            </a:extLst>
          </p:cNvPr>
          <p:cNvSpPr>
            <a:spLocks noGrp="1"/>
          </p:cNvSpPr>
          <p:nvPr>
            <p:ph type="title"/>
          </p:nvPr>
        </p:nvSpPr>
        <p:spPr/>
        <p:txBody>
          <a:bodyPr/>
          <a:lstStyle/>
          <a:p>
            <a:r>
              <a:rPr lang="en-MY" dirty="0"/>
              <a:t>Make Strategy everyone’s Job</a:t>
            </a:r>
          </a:p>
        </p:txBody>
      </p:sp>
      <p:pic>
        <p:nvPicPr>
          <p:cNvPr id="5" name="Picture 4">
            <a:extLst>
              <a:ext uri="{FF2B5EF4-FFF2-40B4-BE49-F238E27FC236}">
                <a16:creationId xmlns:a16="http://schemas.microsoft.com/office/drawing/2014/main" id="{BC79C24A-79ED-4F2A-A948-B553C2DBFDC2}"/>
              </a:ext>
            </a:extLst>
          </p:cNvPr>
          <p:cNvPicPr>
            <a:picLocks noChangeAspect="1"/>
          </p:cNvPicPr>
          <p:nvPr/>
        </p:nvPicPr>
        <p:blipFill>
          <a:blip r:embed="rId2"/>
          <a:stretch>
            <a:fillRect/>
          </a:stretch>
        </p:blipFill>
        <p:spPr>
          <a:xfrm>
            <a:off x="911554" y="2204864"/>
            <a:ext cx="7736569" cy="3961036"/>
          </a:xfrm>
          <a:prstGeom prst="rect">
            <a:avLst/>
          </a:prstGeom>
        </p:spPr>
      </p:pic>
    </p:spTree>
    <p:extLst>
      <p:ext uri="{BB962C8B-B14F-4D97-AF65-F5344CB8AC3E}">
        <p14:creationId xmlns:p14="http://schemas.microsoft.com/office/powerpoint/2010/main" val="2285949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F452-B54A-4F34-AEB8-4D0CFA51F8A0}"/>
              </a:ext>
            </a:extLst>
          </p:cNvPr>
          <p:cNvSpPr>
            <a:spLocks noGrp="1"/>
          </p:cNvSpPr>
          <p:nvPr>
            <p:ph type="title"/>
          </p:nvPr>
        </p:nvSpPr>
        <p:spPr/>
        <p:txBody>
          <a:bodyPr/>
          <a:lstStyle/>
          <a:p>
            <a:r>
              <a:rPr lang="en-MY" dirty="0"/>
              <a:t>Make Formulating Strategy a Continual Process</a:t>
            </a:r>
          </a:p>
        </p:txBody>
      </p:sp>
      <p:sp>
        <p:nvSpPr>
          <p:cNvPr id="3" name="Content Placeholder 2">
            <a:extLst>
              <a:ext uri="{FF2B5EF4-FFF2-40B4-BE49-F238E27FC236}">
                <a16:creationId xmlns:a16="http://schemas.microsoft.com/office/drawing/2014/main" id="{78F5B2A5-77C1-4799-B452-A88FC4428674}"/>
              </a:ext>
            </a:extLst>
          </p:cNvPr>
          <p:cNvSpPr>
            <a:spLocks noGrp="1"/>
          </p:cNvSpPr>
          <p:nvPr>
            <p:ph idx="1"/>
          </p:nvPr>
        </p:nvSpPr>
        <p:spPr/>
        <p:txBody>
          <a:bodyPr/>
          <a:lstStyle/>
          <a:p>
            <a:pPr marL="0" indent="0">
              <a:buNone/>
            </a:pPr>
            <a:r>
              <a:rPr lang="en-MY" dirty="0"/>
              <a:t>Companies with the BSC integrates the management of tactics with the management of strategy, using three important processes,</a:t>
            </a:r>
          </a:p>
          <a:p>
            <a:r>
              <a:rPr lang="en-MY" dirty="0"/>
              <a:t>Organizations link strategy to the budgeting process</a:t>
            </a:r>
          </a:p>
          <a:p>
            <a:r>
              <a:rPr lang="en-MY" dirty="0"/>
              <a:t>Making strategy formulation continual is to introduce a management meeting to review strategy.</a:t>
            </a:r>
          </a:p>
          <a:p>
            <a:r>
              <a:rPr lang="en-MY" dirty="0"/>
              <a:t>Making strategy development continual sees a process evolve for learning and adapting the strategy.</a:t>
            </a:r>
          </a:p>
        </p:txBody>
      </p:sp>
    </p:spTree>
    <p:extLst>
      <p:ext uri="{BB962C8B-B14F-4D97-AF65-F5344CB8AC3E}">
        <p14:creationId xmlns:p14="http://schemas.microsoft.com/office/powerpoint/2010/main" val="1289404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135F-5D4F-4C42-B5A2-32B6644C03A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EE0CBB4F-C92B-4454-B598-0367B437F18B}"/>
              </a:ext>
            </a:extLst>
          </p:cNvPr>
          <p:cNvSpPr>
            <a:spLocks noGrp="1"/>
          </p:cNvSpPr>
          <p:nvPr>
            <p:ph idx="1"/>
          </p:nvPr>
        </p:nvSpPr>
        <p:spPr>
          <a:xfrm>
            <a:off x="625252" y="1556792"/>
            <a:ext cx="8518748" cy="4530725"/>
          </a:xfrm>
        </p:spPr>
        <p:txBody>
          <a:bodyPr/>
          <a:lstStyle/>
          <a:p>
            <a:pPr marL="0" indent="0">
              <a:buNone/>
            </a:pPr>
            <a:r>
              <a:rPr lang="en-MY" sz="2700" dirty="0"/>
              <a:t>When using the balanced scorecard, it is important that the organization’s objectives are compatible. Which of the following objectives meets this criterion?	</a:t>
            </a:r>
          </a:p>
          <a:p>
            <a:pPr marL="514350" indent="-514350">
              <a:buFont typeface="+mj-lt"/>
              <a:buAutoNum type="alphaUcPeriod"/>
            </a:pPr>
            <a:r>
              <a:rPr lang="en-MY" sz="2700" dirty="0"/>
              <a:t>Reduce customer support time and build customer loyalty	</a:t>
            </a:r>
          </a:p>
          <a:p>
            <a:pPr marL="514350" indent="-514350">
              <a:buFont typeface="+mj-lt"/>
              <a:buAutoNum type="alphaUcPeriod"/>
            </a:pPr>
            <a:r>
              <a:rPr lang="en-MY" sz="2700" dirty="0"/>
              <a:t>Reduce time to market and simplify product offerings.	</a:t>
            </a:r>
          </a:p>
          <a:p>
            <a:pPr marL="514350" indent="-514350">
              <a:buFont typeface="+mj-lt"/>
              <a:buAutoNum type="alphaUcPeriod"/>
            </a:pPr>
            <a:r>
              <a:rPr lang="en-MY" sz="2700" dirty="0"/>
              <a:t>Develop global objectives and simplify planning processes.	</a:t>
            </a:r>
          </a:p>
          <a:p>
            <a:pPr marL="514350" indent="-514350">
              <a:buFont typeface="+mj-lt"/>
              <a:buAutoNum type="alphaUcPeriod"/>
            </a:pPr>
            <a:r>
              <a:rPr lang="en-MY" sz="2700" dirty="0"/>
              <a:t>Reduce the sales cycle and increase product complexity</a:t>
            </a:r>
          </a:p>
          <a:p>
            <a:pPr marL="0" indent="0">
              <a:buNone/>
            </a:pPr>
            <a:endParaRPr lang="en-MY" sz="2700" dirty="0"/>
          </a:p>
        </p:txBody>
      </p:sp>
    </p:spTree>
    <p:extLst>
      <p:ext uri="{BB962C8B-B14F-4D97-AF65-F5344CB8AC3E}">
        <p14:creationId xmlns:p14="http://schemas.microsoft.com/office/powerpoint/2010/main" val="1250536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CD8E-92F9-45AC-B585-C008A35D8ED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C509CFD-AB5F-4F07-9315-116CDD4CAD7B}"/>
              </a:ext>
            </a:extLst>
          </p:cNvPr>
          <p:cNvSpPr>
            <a:spLocks noGrp="1"/>
          </p:cNvSpPr>
          <p:nvPr>
            <p:ph idx="1"/>
          </p:nvPr>
        </p:nvSpPr>
        <p:spPr/>
        <p:txBody>
          <a:bodyPr/>
          <a:lstStyle/>
          <a:p>
            <a:r>
              <a:rPr lang="en-MY" dirty="0"/>
              <a:t>Option B</a:t>
            </a:r>
          </a:p>
          <a:p>
            <a:endParaRPr lang="en-MY" dirty="0"/>
          </a:p>
          <a:p>
            <a:pPr marL="0" indent="0">
              <a:buNone/>
            </a:pPr>
            <a:r>
              <a:rPr lang="en-MY" dirty="0"/>
              <a:t>If the goal of the company is to simplify its products, then faster time to market should be a compatible goal.</a:t>
            </a:r>
          </a:p>
        </p:txBody>
      </p:sp>
    </p:spTree>
    <p:extLst>
      <p:ext uri="{BB962C8B-B14F-4D97-AF65-F5344CB8AC3E}">
        <p14:creationId xmlns:p14="http://schemas.microsoft.com/office/powerpoint/2010/main" val="501847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CF494-7F1C-4FF3-8700-51DA3B810F1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1137AF2-1C04-425C-959D-8915CFD87031}"/>
              </a:ext>
            </a:extLst>
          </p:cNvPr>
          <p:cNvSpPr>
            <a:spLocks noGrp="1"/>
          </p:cNvSpPr>
          <p:nvPr>
            <p:ph idx="1"/>
          </p:nvPr>
        </p:nvSpPr>
        <p:spPr>
          <a:xfrm>
            <a:off x="685800" y="1556792"/>
            <a:ext cx="8278688" cy="4536504"/>
          </a:xfrm>
        </p:spPr>
        <p:txBody>
          <a:bodyPr/>
          <a:lstStyle/>
          <a:p>
            <a:pPr marL="0" indent="0">
              <a:buNone/>
            </a:pPr>
            <a:r>
              <a:rPr lang="en-MY" sz="2700" dirty="0"/>
              <a:t>The HR competency of credible activist is associated with?	</a:t>
            </a:r>
          </a:p>
          <a:p>
            <a:pPr marL="514350" indent="-514350">
              <a:buFont typeface="+mj-lt"/>
              <a:buAutoNum type="alphaUcPeriod"/>
            </a:pPr>
            <a:r>
              <a:rPr lang="en-MY" sz="2700" dirty="0"/>
              <a:t>The need to be proactive and advocate for their own position with top management of the company.</a:t>
            </a:r>
          </a:p>
          <a:p>
            <a:pPr marL="514350" indent="-514350">
              <a:buFont typeface="+mj-lt"/>
              <a:buAutoNum type="alphaUcPeriod"/>
            </a:pPr>
            <a:r>
              <a:rPr lang="en-MY" sz="2700" dirty="0"/>
              <a:t>The need to be proactive and advocate for the employees with top management of the company.</a:t>
            </a:r>
          </a:p>
          <a:p>
            <a:pPr marL="514350" indent="-514350">
              <a:buFont typeface="+mj-lt"/>
              <a:buAutoNum type="alphaUcPeriod"/>
            </a:pPr>
            <a:r>
              <a:rPr lang="en-MY" sz="2700" dirty="0"/>
              <a:t>The need to be proactive and advocate for business friendly government regulations.	</a:t>
            </a:r>
          </a:p>
          <a:p>
            <a:pPr marL="514350" indent="-514350">
              <a:buFont typeface="+mj-lt"/>
              <a:buAutoNum type="alphaUcPeriod"/>
            </a:pPr>
            <a:r>
              <a:rPr lang="en-MY" sz="2700" dirty="0"/>
              <a:t>Providing strong support for management in the event of </a:t>
            </a:r>
            <a:r>
              <a:rPr lang="en-MY" sz="2700" dirty="0" err="1"/>
              <a:t>labor</a:t>
            </a:r>
            <a:r>
              <a:rPr lang="en-MY" sz="2700" dirty="0"/>
              <a:t> unrest or HR focused infractions.</a:t>
            </a:r>
          </a:p>
          <a:p>
            <a:pPr marL="0" indent="0">
              <a:buNone/>
            </a:pPr>
            <a:endParaRPr lang="en-MY" sz="2700" dirty="0"/>
          </a:p>
        </p:txBody>
      </p:sp>
    </p:spTree>
    <p:extLst>
      <p:ext uri="{BB962C8B-B14F-4D97-AF65-F5344CB8AC3E}">
        <p14:creationId xmlns:p14="http://schemas.microsoft.com/office/powerpoint/2010/main" val="1034489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BDDE-5CDA-444F-A204-76DFE674208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9256878C-D476-479F-B79C-C4F4E5042E19}"/>
              </a:ext>
            </a:extLst>
          </p:cNvPr>
          <p:cNvSpPr>
            <a:spLocks noGrp="1"/>
          </p:cNvSpPr>
          <p:nvPr>
            <p:ph idx="1"/>
          </p:nvPr>
        </p:nvSpPr>
        <p:spPr>
          <a:xfrm>
            <a:off x="685800" y="1556792"/>
            <a:ext cx="8001000" cy="4530725"/>
          </a:xfrm>
        </p:spPr>
        <p:txBody>
          <a:bodyPr/>
          <a:lstStyle/>
          <a:p>
            <a:r>
              <a:rPr lang="en-MY" dirty="0"/>
              <a:t>Option A</a:t>
            </a:r>
          </a:p>
          <a:p>
            <a:pPr marL="0" indent="0">
              <a:buNone/>
            </a:pPr>
            <a:endParaRPr lang="en-MY" dirty="0"/>
          </a:p>
          <a:p>
            <a:pPr marL="0" indent="0">
              <a:buNone/>
            </a:pPr>
            <a:r>
              <a:rPr lang="en-MY" sz="2500" dirty="0"/>
              <a:t>The role of credible activist involves both strong individual performance through effective relationships and strong business performance which has a bearing on the general effectiveness of the business. Personal credibility combined with the ability to influence the organization is an essential differentiator between highly effective HR leaders and those who are only technically competent HR professionals. Therefore, credible activist need to be proactive and advocate for their own position with top management of the company.</a:t>
            </a:r>
          </a:p>
        </p:txBody>
      </p:sp>
    </p:spTree>
    <p:extLst>
      <p:ext uri="{BB962C8B-B14F-4D97-AF65-F5344CB8AC3E}">
        <p14:creationId xmlns:p14="http://schemas.microsoft.com/office/powerpoint/2010/main" val="2912729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33893440"/>
              </p:ext>
            </p:extLst>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056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EE33-6002-434E-9485-311540A64A18}"/>
              </a:ext>
            </a:extLst>
          </p:cNvPr>
          <p:cNvSpPr>
            <a:spLocks noGrp="1"/>
          </p:cNvSpPr>
          <p:nvPr>
            <p:ph type="title"/>
          </p:nvPr>
        </p:nvSpPr>
        <p:spPr/>
        <p:txBody>
          <a:bodyPr/>
          <a:lstStyle/>
          <a:p>
            <a:r>
              <a:rPr lang="en-MY" dirty="0"/>
              <a:t>Workforce Scorecard</a:t>
            </a:r>
          </a:p>
        </p:txBody>
      </p:sp>
      <p:sp>
        <p:nvSpPr>
          <p:cNvPr id="3" name="Content Placeholder 2">
            <a:extLst>
              <a:ext uri="{FF2B5EF4-FFF2-40B4-BE49-F238E27FC236}">
                <a16:creationId xmlns:a16="http://schemas.microsoft.com/office/drawing/2014/main" id="{A29EE42A-CDDE-4D68-B582-3A55EBA00FAC}"/>
              </a:ext>
            </a:extLst>
          </p:cNvPr>
          <p:cNvSpPr>
            <a:spLocks noGrp="1"/>
          </p:cNvSpPr>
          <p:nvPr>
            <p:ph idx="1"/>
          </p:nvPr>
        </p:nvSpPr>
        <p:spPr>
          <a:xfrm>
            <a:off x="685800" y="1556792"/>
            <a:ext cx="8001000" cy="4530725"/>
          </a:xfrm>
        </p:spPr>
        <p:txBody>
          <a:bodyPr/>
          <a:lstStyle/>
          <a:p>
            <a:r>
              <a:rPr lang="en-MY" dirty="0"/>
              <a:t>The Balanced Scorecard focuses on the strategy and metrics of the business, Mark A. </a:t>
            </a:r>
            <a:r>
              <a:rPr lang="en-MY" dirty="0" err="1"/>
              <a:t>Huselid</a:t>
            </a:r>
            <a:r>
              <a:rPr lang="en-MY" dirty="0"/>
              <a:t>, Brian E. Becker, and Richard W. Beatty developed the HR and Workforce Scorecard to provide framework specific to HR</a:t>
            </a:r>
          </a:p>
          <a:p>
            <a:endParaRPr lang="en-MY" dirty="0"/>
          </a:p>
          <a:p>
            <a:r>
              <a:rPr lang="en-MY" dirty="0"/>
              <a:t>The Workforce Scorecard offers a framework that identifies and measures the outcomes, </a:t>
            </a:r>
            <a:r>
              <a:rPr lang="en-MY" dirty="0" err="1"/>
              <a:t>behaviors</a:t>
            </a:r>
            <a:r>
              <a:rPr lang="en-MY"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val="314258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C3A2-80F0-4B27-8FA6-28CEF5949185}"/>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77B9D3CF-AF56-42B2-B284-78D8435CEEB5}"/>
              </a:ext>
            </a:extLst>
          </p:cNvPr>
          <p:cNvSpPr>
            <a:spLocks noGrp="1"/>
          </p:cNvSpPr>
          <p:nvPr>
            <p:ph idx="1"/>
          </p:nvPr>
        </p:nvSpPr>
        <p:spPr/>
        <p:txBody>
          <a:bodyPr/>
          <a:lstStyle/>
          <a:p>
            <a:pPr marL="0" indent="0">
              <a:buNone/>
            </a:pPr>
            <a:r>
              <a:rPr lang="en-MY"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val="1193121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2987-5CB4-43E6-B0A8-921414519D28}"/>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DC8B33D0-2DFE-4EAD-B943-346AEBCA000C}"/>
              </a:ext>
            </a:extLst>
          </p:cNvPr>
          <p:cNvSpPr>
            <a:spLocks noGrp="1"/>
          </p:cNvSpPr>
          <p:nvPr>
            <p:ph idx="1"/>
          </p:nvPr>
        </p:nvSpPr>
        <p:spPr>
          <a:xfrm>
            <a:off x="685800" y="1628800"/>
            <a:ext cx="8001000" cy="4530725"/>
          </a:xfrm>
        </p:spPr>
        <p:txBody>
          <a:bodyPr/>
          <a:lstStyle/>
          <a:p>
            <a:r>
              <a:rPr lang="en-MY" dirty="0"/>
              <a:t>% of the workforce that understand the firm’s business model and underlying commercial strategy</a:t>
            </a:r>
          </a:p>
          <a:p>
            <a:r>
              <a:rPr lang="en-MY" dirty="0"/>
              <a:t>% of the workforce that have demonstrated their commitment to the firm’s strategy</a:t>
            </a:r>
          </a:p>
          <a:p>
            <a:r>
              <a:rPr lang="en-MY" dirty="0"/>
              <a:t>% of the workforce that currently have the skills required to execute the strategy</a:t>
            </a:r>
          </a:p>
          <a:p>
            <a:r>
              <a:rPr lang="en-MY" dirty="0"/>
              <a:t>% of the workforce currently undergoing training in order to gain the requisite skill sets</a:t>
            </a:r>
          </a:p>
          <a:p>
            <a:r>
              <a:rPr lang="en-MY" dirty="0"/>
              <a:t>% of the workforce that feels the firm’s culture supports strategy execution</a:t>
            </a:r>
          </a:p>
          <a:p>
            <a:endParaRPr lang="en-MY" dirty="0"/>
          </a:p>
        </p:txBody>
      </p:sp>
    </p:spTree>
    <p:extLst>
      <p:ext uri="{BB962C8B-B14F-4D97-AF65-F5344CB8AC3E}">
        <p14:creationId xmlns:p14="http://schemas.microsoft.com/office/powerpoint/2010/main" val="766395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950B-4F4F-4EF3-9F85-B60D5C695C09}"/>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0A0A8CC5-98E8-4141-BBFC-7E52B69CC545}"/>
              </a:ext>
            </a:extLst>
          </p:cNvPr>
          <p:cNvSpPr>
            <a:spLocks noGrp="1"/>
          </p:cNvSpPr>
          <p:nvPr>
            <p:ph idx="1"/>
          </p:nvPr>
        </p:nvSpPr>
        <p:spPr>
          <a:xfrm>
            <a:off x="685800" y="1556792"/>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val="793218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55D2-87FB-4C1F-8784-C4030104FE1B}"/>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DD0B3751-726C-4A6D-8184-FFC01C7C0D30}"/>
              </a:ext>
            </a:extLst>
          </p:cNvPr>
          <p:cNvSpPr>
            <a:spLocks noGrp="1"/>
          </p:cNvSpPr>
          <p:nvPr>
            <p:ph idx="1"/>
          </p:nvPr>
        </p:nvSpPr>
        <p:spPr/>
        <p:txBody>
          <a:bodyPr/>
          <a:lstStyle/>
          <a:p>
            <a:pPr marL="0" indent="0">
              <a:buNone/>
            </a:pPr>
            <a:r>
              <a:rPr lang="en-MY"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val="3896743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DC1B-E6E4-48B7-B6C6-43C30628B9FD}"/>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0244D322-5C15-4917-92D4-61BE40550C9D}"/>
              </a:ext>
            </a:extLst>
          </p:cNvPr>
          <p:cNvSpPr>
            <a:spLocks noGrp="1"/>
          </p:cNvSpPr>
          <p:nvPr>
            <p:ph idx="1"/>
          </p:nvPr>
        </p:nvSpPr>
        <p:spPr/>
        <p:txBody>
          <a:bodyPr/>
          <a:lstStyle/>
          <a:p>
            <a:r>
              <a:rPr lang="en-MY" dirty="0"/>
              <a:t>Total % of workforce who are recognized as “A” players</a:t>
            </a:r>
          </a:p>
          <a:p>
            <a:r>
              <a:rPr lang="en-MY" dirty="0"/>
              <a:t>% of workforce who are currently “B” players with the potential to grow and evolve into “A” players</a:t>
            </a:r>
          </a:p>
          <a:p>
            <a:r>
              <a:rPr lang="en-MY" dirty="0"/>
              <a:t>Average % of total remuneration packages which are performance based for “A” players.</a:t>
            </a:r>
          </a:p>
          <a:p>
            <a:r>
              <a:rPr lang="en-MY" dirty="0"/>
              <a:t>% of “A” players who have the opportunity to earn share options</a:t>
            </a:r>
          </a:p>
          <a:p>
            <a:r>
              <a:rPr lang="en-MY" dirty="0"/>
              <a:t>% of “A” players who earned their bonuses in the last financial year</a:t>
            </a:r>
          </a:p>
        </p:txBody>
      </p:sp>
    </p:spTree>
    <p:extLst>
      <p:ext uri="{BB962C8B-B14F-4D97-AF65-F5344CB8AC3E}">
        <p14:creationId xmlns:p14="http://schemas.microsoft.com/office/powerpoint/2010/main" val="4292998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44C3-7FD8-48FA-8171-45E9A0C169FE}"/>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5F89E80F-125C-4F05-B0C3-4AFFBEDDA91C}"/>
              </a:ext>
            </a:extLst>
          </p:cNvPr>
          <p:cNvSpPr>
            <a:spLocks noGrp="1"/>
          </p:cNvSpPr>
          <p:nvPr>
            <p:ph idx="1"/>
          </p:nvPr>
        </p:nvSpPr>
        <p:spPr/>
        <p:txBody>
          <a:bodyPr/>
          <a:lstStyle/>
          <a:p>
            <a:r>
              <a:rPr lang="en-MY" dirty="0"/>
              <a:t>% of the overall training and development budget spent on “A” players.</a:t>
            </a:r>
          </a:p>
          <a:p>
            <a:r>
              <a:rPr lang="en-MY" dirty="0"/>
              <a:t>Average ranking for executives on the standardized skills and proficiency test</a:t>
            </a:r>
          </a:p>
          <a:p>
            <a:r>
              <a:rPr lang="en-MY" dirty="0"/>
              <a:t>Determination of how many qualified people would be eligible to fill any executive openings which arise</a:t>
            </a:r>
          </a:p>
          <a:p>
            <a:r>
              <a:rPr lang="en-MY" dirty="0"/>
              <a:t>% of exit rate for “A”, “B” and “C” players.</a:t>
            </a:r>
          </a:p>
          <a:p>
            <a:r>
              <a:rPr lang="en-MY" dirty="0"/>
              <a:t>Extent to which people have the opportunity to be exposed to assignments that will enhance skills</a:t>
            </a:r>
          </a:p>
        </p:txBody>
      </p:sp>
    </p:spTree>
    <p:extLst>
      <p:ext uri="{BB962C8B-B14F-4D97-AF65-F5344CB8AC3E}">
        <p14:creationId xmlns:p14="http://schemas.microsoft.com/office/powerpoint/2010/main" val="3232431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AC23-AECE-422C-AA02-74358440F8A1}"/>
              </a:ext>
            </a:extLst>
          </p:cNvPr>
          <p:cNvSpPr>
            <a:spLocks noGrp="1"/>
          </p:cNvSpPr>
          <p:nvPr>
            <p:ph type="title"/>
          </p:nvPr>
        </p:nvSpPr>
        <p:spPr/>
        <p:txBody>
          <a:bodyPr/>
          <a:lstStyle/>
          <a:p>
            <a:r>
              <a:rPr lang="en-MY" sz="4400" dirty="0"/>
              <a:t>3. Leadership and Workforce </a:t>
            </a:r>
            <a:r>
              <a:rPr lang="en-MY" sz="4400" dirty="0" err="1"/>
              <a:t>Behaviors</a:t>
            </a:r>
            <a:endParaRPr lang="en-MY" sz="4400" dirty="0"/>
          </a:p>
        </p:txBody>
      </p:sp>
      <p:sp>
        <p:nvSpPr>
          <p:cNvPr id="3" name="Content Placeholder 2">
            <a:extLst>
              <a:ext uri="{FF2B5EF4-FFF2-40B4-BE49-F238E27FC236}">
                <a16:creationId xmlns:a16="http://schemas.microsoft.com/office/drawing/2014/main" id="{F1E813E4-C890-4D89-AE4A-A5A0E8882460}"/>
              </a:ext>
            </a:extLst>
          </p:cNvPr>
          <p:cNvSpPr>
            <a:spLocks noGrp="1"/>
          </p:cNvSpPr>
          <p:nvPr>
            <p:ph idx="1"/>
          </p:nvPr>
        </p:nvSpPr>
        <p:spPr>
          <a:xfrm>
            <a:off x="571244" y="1628800"/>
            <a:ext cx="8033204" cy="4530725"/>
          </a:xfrm>
        </p:spPr>
        <p:txBody>
          <a:bodyPr/>
          <a:lstStyle/>
          <a:p>
            <a:pPr marL="0" indent="0">
              <a:buNone/>
            </a:pPr>
            <a:r>
              <a:rPr lang="en-MY" sz="2600" dirty="0"/>
              <a:t>Leadership and workforce </a:t>
            </a:r>
            <a:r>
              <a:rPr lang="en-MY" sz="2600" dirty="0" err="1"/>
              <a:t>behavior</a:t>
            </a:r>
            <a:r>
              <a:rPr lang="en-MY" sz="2600" dirty="0"/>
              <a:t> measures whether or not the workforce is behaving in a way which is consistent with achieving the key objectives. </a:t>
            </a:r>
          </a:p>
          <a:p>
            <a:pPr marL="0" indent="0">
              <a:buNone/>
            </a:pPr>
            <a:endParaRPr lang="en-MY" sz="2600" dirty="0"/>
          </a:p>
          <a:p>
            <a:r>
              <a:rPr lang="en-MY" sz="2600" dirty="0"/>
              <a:t>Are the leadership team and workforce consistently behaving in a way that will lead to achieving our key strategic objectives? Have we identified and nurtured “A” Players in “A” Positions?</a:t>
            </a:r>
          </a:p>
          <a:p>
            <a:r>
              <a:rPr lang="en-MY" sz="26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val="3630927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AC8-8A43-4010-B63B-659C7DE49222}"/>
              </a:ext>
            </a:extLst>
          </p:cNvPr>
          <p:cNvSpPr>
            <a:spLocks noGrp="1"/>
          </p:cNvSpPr>
          <p:nvPr>
            <p:ph type="title"/>
          </p:nvPr>
        </p:nvSpPr>
        <p:spPr/>
        <p:txBody>
          <a:bodyPr/>
          <a:lstStyle/>
          <a:p>
            <a:r>
              <a:rPr lang="en-MY" sz="4000" dirty="0"/>
              <a:t>3. Leadership and Workforce Behaviours</a:t>
            </a:r>
            <a:endParaRPr lang="en-MY" dirty="0"/>
          </a:p>
        </p:txBody>
      </p:sp>
      <p:sp>
        <p:nvSpPr>
          <p:cNvPr id="3" name="Content Placeholder 2">
            <a:extLst>
              <a:ext uri="{FF2B5EF4-FFF2-40B4-BE49-F238E27FC236}">
                <a16:creationId xmlns:a16="http://schemas.microsoft.com/office/drawing/2014/main" id="{366D640C-1DE5-4E29-9234-8CA9CE9C1CE7}"/>
              </a:ext>
            </a:extLst>
          </p:cNvPr>
          <p:cNvSpPr>
            <a:spLocks noGrp="1"/>
          </p:cNvSpPr>
          <p:nvPr>
            <p:ph idx="1"/>
          </p:nvPr>
        </p:nvSpPr>
        <p:spPr/>
        <p:txBody>
          <a:bodyPr/>
          <a:lstStyle/>
          <a:p>
            <a:r>
              <a:rPr lang="en-MY" dirty="0"/>
              <a:t>Average score on a consistently applied leadership survey</a:t>
            </a:r>
          </a:p>
          <a:p>
            <a:r>
              <a:rPr lang="en-MY" dirty="0"/>
              <a:t>% of executives who are actively engaged in knowledge sharing and training programs</a:t>
            </a:r>
          </a:p>
          <a:p>
            <a:r>
              <a:rPr lang="en-MY" dirty="0"/>
              <a:t>Changes in the team performance index which measures the effectiveness of teams</a:t>
            </a:r>
          </a:p>
          <a:p>
            <a:r>
              <a:rPr lang="en-MY" dirty="0"/>
              <a:t>Estimates of how effective the firm is in retaining its best “A” players</a:t>
            </a:r>
          </a:p>
          <a:p>
            <a:r>
              <a:rPr lang="en-MY" dirty="0"/>
              <a:t>Estimated exit rate of “C” players</a:t>
            </a:r>
          </a:p>
        </p:txBody>
      </p:sp>
    </p:spTree>
    <p:extLst>
      <p:ext uri="{BB962C8B-B14F-4D97-AF65-F5344CB8AC3E}">
        <p14:creationId xmlns:p14="http://schemas.microsoft.com/office/powerpoint/2010/main" val="2956813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0F41-E24B-48A5-B81B-36EF470A12C7}"/>
              </a:ext>
            </a:extLst>
          </p:cNvPr>
          <p:cNvSpPr>
            <a:spLocks noGrp="1"/>
          </p:cNvSpPr>
          <p:nvPr>
            <p:ph type="title"/>
          </p:nvPr>
        </p:nvSpPr>
        <p:spPr/>
        <p:txBody>
          <a:bodyPr/>
          <a:lstStyle/>
          <a:p>
            <a:r>
              <a:rPr lang="en-MY" sz="4400" dirty="0"/>
              <a:t>3. Leadership and Workforce Behaviours</a:t>
            </a:r>
            <a:endParaRPr lang="en-MY" dirty="0"/>
          </a:p>
        </p:txBody>
      </p:sp>
      <p:sp>
        <p:nvSpPr>
          <p:cNvPr id="3" name="Content Placeholder 2">
            <a:extLst>
              <a:ext uri="{FF2B5EF4-FFF2-40B4-BE49-F238E27FC236}">
                <a16:creationId xmlns:a16="http://schemas.microsoft.com/office/drawing/2014/main" id="{E3AA6756-BD59-4BF5-97CE-BD9CF5BF3027}"/>
              </a:ext>
            </a:extLst>
          </p:cNvPr>
          <p:cNvSpPr>
            <a:spLocks noGrp="1"/>
          </p:cNvSpPr>
          <p:nvPr>
            <p:ph idx="1"/>
          </p:nvPr>
        </p:nvSpPr>
        <p:spPr/>
        <p:txBody>
          <a:bodyPr/>
          <a:lstStyle/>
          <a:p>
            <a:r>
              <a:rPr lang="en-MY" dirty="0"/>
              <a:t>Average changes in performance appraisal ratings over an extended period of </a:t>
            </a:r>
            <a:r>
              <a:rPr lang="en-MY" dirty="0" err="1"/>
              <a:t>ti</a:t>
            </a:r>
            <a:r>
              <a:rPr lang="en-MY" dirty="0"/>
              <a:t> me</a:t>
            </a:r>
          </a:p>
          <a:p>
            <a:r>
              <a:rPr lang="en-MY" dirty="0"/>
              <a:t>% of employees who have met goals for customer satisfaction</a:t>
            </a:r>
          </a:p>
          <a:p>
            <a:r>
              <a:rPr lang="en-MY" dirty="0"/>
              <a:t>% of employees who have skills and experience outside those used in their current job functions</a:t>
            </a:r>
          </a:p>
          <a:p>
            <a:r>
              <a:rPr lang="en-MY" dirty="0"/>
              <a:t>% of improvement in key indicators of customer satisfaction</a:t>
            </a:r>
          </a:p>
          <a:p>
            <a:r>
              <a:rPr lang="en-MY" dirty="0"/>
              <a:t>Number of requests submitted for transfers</a:t>
            </a:r>
          </a:p>
        </p:txBody>
      </p:sp>
    </p:spTree>
    <p:extLst>
      <p:ext uri="{BB962C8B-B14F-4D97-AF65-F5344CB8AC3E}">
        <p14:creationId xmlns:p14="http://schemas.microsoft.com/office/powerpoint/2010/main" val="2286892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7450-FC77-425C-A6B5-4EF0F47C4D30}"/>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51DB0ABB-376C-4AC2-855E-EF36B2A2D866}"/>
              </a:ext>
            </a:extLst>
          </p:cNvPr>
          <p:cNvSpPr>
            <a:spLocks noGrp="1"/>
          </p:cNvSpPr>
          <p:nvPr>
            <p:ph idx="1"/>
          </p:nvPr>
        </p:nvSpPr>
        <p:spPr/>
        <p:txBody>
          <a:bodyPr/>
          <a:lstStyle/>
          <a:p>
            <a:pPr marL="0" indent="0">
              <a:buNone/>
            </a:pPr>
            <a:r>
              <a:rPr lang="en-MY"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val="3381832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530-3F03-4CF3-88C9-B99858894CCE}"/>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E7917A71-343D-4F56-91EA-F4D508D09250}"/>
              </a:ext>
            </a:extLst>
          </p:cNvPr>
          <p:cNvSpPr>
            <a:spLocks noGrp="1"/>
          </p:cNvSpPr>
          <p:nvPr>
            <p:ph idx="1"/>
          </p:nvPr>
        </p:nvSpPr>
        <p:spPr>
          <a:xfrm>
            <a:off x="685800" y="1628800"/>
            <a:ext cx="8350696" cy="4530725"/>
          </a:xfrm>
        </p:spPr>
        <p:txBody>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val="484848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all.</a:t>
            </a:r>
          </a:p>
          <a:p>
            <a:r>
              <a:rPr lang="en-MY" sz="2700" dirty="0"/>
              <a:t>A job must meet the dual criteria of strategic impact and performance variability if it is to qualify as an A position</a:t>
            </a:r>
          </a:p>
        </p:txBody>
      </p:sp>
    </p:spTree>
    <p:extLst>
      <p:ext uri="{BB962C8B-B14F-4D97-AF65-F5344CB8AC3E}">
        <p14:creationId xmlns:p14="http://schemas.microsoft.com/office/powerpoint/2010/main" val="761387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911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98C6D864-6A1E-4CA9-84B8-9A916B2F6EA5}"/>
              </a:ext>
            </a:extLst>
          </p:cNvPr>
          <p:cNvSpPr>
            <a:spLocks noGrp="1"/>
          </p:cNvSpPr>
          <p:nvPr>
            <p:ph idx="1"/>
          </p:nvPr>
        </p:nvSpPr>
        <p:spPr/>
        <p:txBody>
          <a:bodyPr/>
          <a:lstStyle/>
          <a:p>
            <a:pPr marL="0" indent="0">
              <a:buNone/>
            </a:pPr>
            <a:r>
              <a:rPr lang="en-MY" dirty="0"/>
              <a:t>Measures of HR deliverable are taken directly from the workforce scorecard, Workforce Success, Workforce </a:t>
            </a:r>
            <a:r>
              <a:rPr lang="en-MY" dirty="0" err="1"/>
              <a:t>Behaviors</a:t>
            </a:r>
            <a:r>
              <a:rPr lang="en-MY" dirty="0"/>
              <a:t>, Workforce Competencies, and Workforce Minds et, which is intended to demonstrate that line and HR managers need to be held accountable from the same outcomes.</a:t>
            </a:r>
          </a:p>
        </p:txBody>
      </p:sp>
    </p:spTree>
    <p:extLst>
      <p:ext uri="{BB962C8B-B14F-4D97-AF65-F5344CB8AC3E}">
        <p14:creationId xmlns:p14="http://schemas.microsoft.com/office/powerpoint/2010/main" val="18348761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1D6-BD6B-4AA8-B0A9-7C51D29A3BC3}"/>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11375EB4-DBD1-47CE-9193-211F02664A82}"/>
              </a:ext>
            </a:extLst>
          </p:cNvPr>
          <p:cNvSpPr>
            <a:spLocks noGrp="1"/>
          </p:cNvSpPr>
          <p:nvPr>
            <p:ph idx="1"/>
          </p:nvPr>
        </p:nvSpPr>
        <p:spPr/>
        <p:txBody>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p14="http://schemas.microsoft.com/office/powerpoint/2010/main" val="3835433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3F49-302A-4AE0-94AF-2DF06232CCD8}"/>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FA7F6266-0F2B-48B3-936A-B1B65BCF9073}"/>
              </a:ext>
            </a:extLst>
          </p:cNvPr>
          <p:cNvSpPr>
            <a:spLocks noGrp="1"/>
          </p:cNvSpPr>
          <p:nvPr>
            <p:ph idx="1"/>
          </p:nvPr>
        </p:nvSpPr>
        <p:spPr>
          <a:xfrm>
            <a:off x="685800" y="1556792"/>
            <a:ext cx="8134672" cy="4530725"/>
          </a:xfrm>
        </p:spPr>
        <p:txBody>
          <a:bodyPr/>
          <a:lstStyle/>
          <a:p>
            <a:r>
              <a:rPr lang="en-MY"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dirty="0"/>
              <a:t>Alignment proceeds in two successive phases: alignment of HR practices; alignment of HR practices with the HR deliverables and costs.</a:t>
            </a:r>
          </a:p>
        </p:txBody>
      </p:sp>
    </p:spTree>
    <p:extLst>
      <p:ext uri="{BB962C8B-B14F-4D97-AF65-F5344CB8AC3E}">
        <p14:creationId xmlns:p14="http://schemas.microsoft.com/office/powerpoint/2010/main" val="2201112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E06-7D10-4ABB-833F-2F59FD29AFC2}"/>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9C12123C-026B-4387-95C3-7D33058B890C}"/>
              </a:ext>
            </a:extLst>
          </p:cNvPr>
          <p:cNvSpPr>
            <a:spLocks noGrp="1"/>
          </p:cNvSpPr>
          <p:nvPr>
            <p:ph idx="1"/>
          </p:nvPr>
        </p:nvSpPr>
        <p:spPr>
          <a:xfrm>
            <a:off x="685800" y="1556792"/>
            <a:ext cx="8206680" cy="4530725"/>
          </a:xfrm>
        </p:spPr>
        <p:txBody>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p14="http://schemas.microsoft.com/office/powerpoint/2010/main" val="18631188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4989-1A57-4B12-A600-975A034662AA}"/>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96E004A-BBD6-4AF7-9919-47A88D8398D8}"/>
              </a:ext>
            </a:extLst>
          </p:cNvPr>
          <p:cNvSpPr>
            <a:spLocks noGrp="1"/>
          </p:cNvSpPr>
          <p:nvPr>
            <p:ph idx="1"/>
          </p:nvPr>
        </p:nvSpPr>
        <p:spPr>
          <a:xfrm>
            <a:off x="685800" y="1628800"/>
            <a:ext cx="7772400" cy="4530725"/>
          </a:xfrm>
        </p:spPr>
        <p:txBody>
          <a:bodyPr/>
          <a:lstStyle/>
          <a:p>
            <a:pPr marL="0" indent="0">
              <a:buNone/>
            </a:pPr>
            <a:r>
              <a:rPr lang="en-MY" dirty="0"/>
              <a:t>Designing and implementing strategically aligned </a:t>
            </a:r>
            <a:r>
              <a:rPr lang="en-MY" dirty="0" err="1"/>
              <a:t>worldclass</a:t>
            </a:r>
            <a:r>
              <a:rPr lang="en-MY" dirty="0"/>
              <a:t> HR management policies and practices with the business values</a:t>
            </a:r>
          </a:p>
          <a:p>
            <a:r>
              <a:rPr lang="en-MY" dirty="0"/>
              <a:t>Acceptance per offer ratio</a:t>
            </a:r>
          </a:p>
          <a:p>
            <a:r>
              <a:rPr lang="en-MY" dirty="0"/>
              <a:t>Number of applicants contacted compared with those reporting for job interviews</a:t>
            </a:r>
          </a:p>
          <a:p>
            <a:r>
              <a:rPr lang="en-MY" dirty="0"/>
              <a:t>Time to fill a job or Cost of filling a job</a:t>
            </a:r>
          </a:p>
          <a:p>
            <a:r>
              <a:rPr lang="en-MY" dirty="0"/>
              <a:t>Percent of jobs filled with candidates on succession plan</a:t>
            </a:r>
          </a:p>
          <a:p>
            <a:r>
              <a:rPr lang="en-MY" dirty="0"/>
              <a:t>Percent of “A” positions filled with “A” players</a:t>
            </a:r>
          </a:p>
        </p:txBody>
      </p:sp>
    </p:spTree>
    <p:extLst>
      <p:ext uri="{BB962C8B-B14F-4D97-AF65-F5344CB8AC3E}">
        <p14:creationId xmlns:p14="http://schemas.microsoft.com/office/powerpoint/2010/main" val="11620820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67D0-E79C-4E56-A5E7-E9E4DA0CE036}"/>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C17D0D3-FDB2-4826-8F95-1A871903EBFB}"/>
              </a:ext>
            </a:extLst>
          </p:cNvPr>
          <p:cNvSpPr>
            <a:spLocks noGrp="1"/>
          </p:cNvSpPr>
          <p:nvPr>
            <p:ph idx="1"/>
          </p:nvPr>
        </p:nvSpPr>
        <p:spPr>
          <a:xfrm>
            <a:off x="685800" y="1628800"/>
            <a:ext cx="8001000" cy="4530725"/>
          </a:xfrm>
        </p:spPr>
        <p:txBody>
          <a:bodyPr/>
          <a:lstStyle/>
          <a:p>
            <a:r>
              <a:rPr lang="en-MY" sz="2800" dirty="0"/>
              <a:t>Selection Ratio: number of qualified applicants per hire</a:t>
            </a:r>
          </a:p>
          <a:p>
            <a:r>
              <a:rPr lang="en-MY" sz="2800" dirty="0"/>
              <a:t>Ratio of backup talent (number of prepared backups in place for top “X” jobs)</a:t>
            </a:r>
          </a:p>
          <a:p>
            <a:r>
              <a:rPr lang="en-MY" dirty="0"/>
              <a:t>Exit rate of “C” players in “A” positions</a:t>
            </a:r>
          </a:p>
          <a:p>
            <a:r>
              <a:rPr lang="en-MY" dirty="0"/>
              <a:t>Percent “A” players promoted per year</a:t>
            </a:r>
          </a:p>
          <a:p>
            <a:r>
              <a:rPr lang="en-MY" dirty="0"/>
              <a:t>Percent of employee in “C” positions with temporary (outsourced) contracts</a:t>
            </a:r>
          </a:p>
          <a:p>
            <a:r>
              <a:rPr lang="en-MY" dirty="0"/>
              <a:t>Percent of new hires selected based on the results of a validated selection test</a:t>
            </a:r>
          </a:p>
          <a:p>
            <a:r>
              <a:rPr lang="en-MY" dirty="0"/>
              <a:t>Percent of the workforce</a:t>
            </a:r>
          </a:p>
        </p:txBody>
      </p:sp>
    </p:spTree>
    <p:extLst>
      <p:ext uri="{BB962C8B-B14F-4D97-AF65-F5344CB8AC3E}">
        <p14:creationId xmlns:p14="http://schemas.microsoft.com/office/powerpoint/2010/main" val="21953240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E6BC-B272-49CA-9797-03239D98CB6C}"/>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EDC119BC-1A20-4675-BB70-6329FD77AB93}"/>
              </a:ext>
            </a:extLst>
          </p:cNvPr>
          <p:cNvSpPr>
            <a:spLocks noGrp="1"/>
          </p:cNvSpPr>
          <p:nvPr>
            <p:ph idx="1"/>
          </p:nvPr>
        </p:nvSpPr>
        <p:spPr/>
        <p:txBody>
          <a:bodyPr/>
          <a:lstStyle/>
          <a:p>
            <a:pPr marL="0" indent="0">
              <a:buNone/>
            </a:pPr>
            <a:r>
              <a:rPr lang="en-MY"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p14="http://schemas.microsoft.com/office/powerpoint/2010/main" val="8356604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1D33-B590-4013-9662-5CA864C53C8F}"/>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1371AC96-702B-4874-964E-9212CB437B3D}"/>
              </a:ext>
            </a:extLst>
          </p:cNvPr>
          <p:cNvSpPr>
            <a:spLocks noGrp="1"/>
          </p:cNvSpPr>
          <p:nvPr>
            <p:ph idx="1"/>
          </p:nvPr>
        </p:nvSpPr>
        <p:spPr>
          <a:xfrm>
            <a:off x="914400" y="1600201"/>
            <a:ext cx="7772400" cy="4493096"/>
          </a:xfrm>
        </p:spPr>
        <p:txBody>
          <a:bodyPr/>
          <a:lstStyle/>
          <a:p>
            <a:r>
              <a:rPr lang="en-MY" sz="2400" dirty="0"/>
              <a:t>HR managers’ ratings on validated 360 degree competency-assessment tool</a:t>
            </a:r>
          </a:p>
          <a:p>
            <a:r>
              <a:rPr lang="en-MY" sz="24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p14="http://schemas.microsoft.com/office/powerpoint/2010/main" val="12284723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374C-A0F2-426A-A59F-02F2A024E245}"/>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CF44418B-C1E5-4456-83A5-CEE1A1E1F821}"/>
              </a:ext>
            </a:extLst>
          </p:cNvPr>
          <p:cNvSpPr>
            <a:spLocks noGrp="1"/>
          </p:cNvSpPr>
          <p:nvPr>
            <p:ph idx="1"/>
          </p:nvPr>
        </p:nvSpPr>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p14="http://schemas.microsoft.com/office/powerpoint/2010/main" val="2421458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9DC5-05AC-4A8D-A007-2052A833EE01}"/>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06F3DEC1-5B26-404F-A4D1-8847F6F9C454}"/>
              </a:ext>
            </a:extLst>
          </p:cNvPr>
          <p:cNvSpPr>
            <a:spLocks noGrp="1"/>
          </p:cNvSpPr>
          <p:nvPr>
            <p:ph idx="1"/>
          </p:nvPr>
        </p:nvSpPr>
        <p:spPr/>
        <p:txBody>
          <a:bodyPr/>
          <a:lstStyle/>
          <a:p>
            <a:pPr marL="0" indent="0">
              <a:buNone/>
            </a:pPr>
            <a:r>
              <a:rPr lang="en-MY" dirty="0"/>
              <a:t>Which of the following HR metrics is used to measure the efficiency of the recruiting process?	</a:t>
            </a:r>
          </a:p>
          <a:p>
            <a:pPr marL="0" indent="0">
              <a:buNone/>
            </a:pPr>
            <a:endParaRPr lang="en-MY" dirty="0"/>
          </a:p>
          <a:p>
            <a:pPr marL="514350" indent="-514350">
              <a:buFont typeface="+mj-lt"/>
              <a:buAutoNum type="alphaUcPeriod"/>
            </a:pPr>
            <a:r>
              <a:rPr lang="en-MY" dirty="0"/>
              <a:t>HR expense factor	</a:t>
            </a:r>
          </a:p>
          <a:p>
            <a:pPr marL="514350" indent="-514350">
              <a:buFont typeface="+mj-lt"/>
              <a:buAutoNum type="alphaUcPeriod"/>
            </a:pPr>
            <a:r>
              <a:rPr lang="en-MY" dirty="0"/>
              <a:t>Time to fill	</a:t>
            </a:r>
          </a:p>
          <a:p>
            <a:pPr marL="514350" indent="-514350">
              <a:buFont typeface="+mj-lt"/>
              <a:buAutoNum type="alphaUcPeriod"/>
            </a:pPr>
            <a:r>
              <a:rPr lang="en-MY" dirty="0"/>
              <a:t>Turnover costs	</a:t>
            </a:r>
          </a:p>
          <a:p>
            <a:pPr marL="514350" indent="-514350">
              <a:buFont typeface="+mj-lt"/>
              <a:buAutoNum type="alphaUcPeriod"/>
            </a:pPr>
            <a:r>
              <a:rPr lang="en-MY" dirty="0"/>
              <a:t>Vacancy costs</a:t>
            </a:r>
          </a:p>
          <a:p>
            <a:pPr marL="0" indent="0">
              <a:buNone/>
            </a:pPr>
            <a:endParaRPr lang="en-MY" dirty="0"/>
          </a:p>
        </p:txBody>
      </p:sp>
    </p:spTree>
    <p:extLst>
      <p:ext uri="{BB962C8B-B14F-4D97-AF65-F5344CB8AC3E}">
        <p14:creationId xmlns:p14="http://schemas.microsoft.com/office/powerpoint/2010/main" val="56705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234AF-03C1-439A-B50F-3CDDCA24C6A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9199ECF0-5595-474F-8E62-078687CC167F}"/>
              </a:ext>
            </a:extLst>
          </p:cNvPr>
          <p:cNvSpPr>
            <a:spLocks noGrp="1"/>
          </p:cNvSpPr>
          <p:nvPr>
            <p:ph idx="1"/>
          </p:nvPr>
        </p:nvSpPr>
        <p:spPr/>
        <p:txBody>
          <a:bodyPr/>
          <a:lstStyle/>
          <a:p>
            <a:r>
              <a:rPr lang="en-MY" dirty="0"/>
              <a:t>Option B</a:t>
            </a:r>
          </a:p>
          <a:p>
            <a:endParaRPr lang="en-MY" dirty="0"/>
          </a:p>
          <a:p>
            <a:pPr marL="0" indent="0">
              <a:buNone/>
            </a:pPr>
            <a:r>
              <a:rPr lang="en-MY" dirty="0"/>
              <a:t>Time to fill measures the number of days from job requisition approval to new hire start date. It assesses the efficiency and productivity of the recruiting function.</a:t>
            </a:r>
          </a:p>
        </p:txBody>
      </p:sp>
    </p:spTree>
    <p:extLst>
      <p:ext uri="{BB962C8B-B14F-4D97-AF65-F5344CB8AC3E}">
        <p14:creationId xmlns:p14="http://schemas.microsoft.com/office/powerpoint/2010/main" val="33073979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732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73E6-F8C1-4543-B95B-9C203A451A40}"/>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285A71CA-9869-48A3-893C-C92B437BD11A}"/>
              </a:ext>
            </a:extLst>
          </p:cNvPr>
          <p:cNvSpPr>
            <a:spLocks noGrp="1"/>
          </p:cNvSpPr>
          <p:nvPr>
            <p:ph idx="1"/>
          </p:nvPr>
        </p:nvSpPr>
        <p:spPr/>
        <p:txBody>
          <a:bodyPr/>
          <a:lstStyle/>
          <a:p>
            <a:pPr marL="0" indent="0">
              <a:buNone/>
            </a:pPr>
            <a:r>
              <a:rPr lang="en-MY"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p>
        </p:txBody>
      </p:sp>
    </p:spTree>
    <p:extLst>
      <p:ext uri="{BB962C8B-B14F-4D97-AF65-F5344CB8AC3E}">
        <p14:creationId xmlns:p14="http://schemas.microsoft.com/office/powerpoint/2010/main" val="41360245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906072" cy="4853136"/>
          </a:xfrm>
        </p:spPr>
        <p:txBody>
          <a:bodyPr/>
          <a:lstStyle/>
          <a:p>
            <a:r>
              <a:rPr lang="en-MY" dirty="0"/>
              <a:t>Return on investment (ROI) = (total benefit / total costs) x 100</a:t>
            </a:r>
          </a:p>
          <a:p>
            <a:endParaRPr lang="en-MY" dirty="0"/>
          </a:p>
          <a:p>
            <a:r>
              <a:rPr lang="en-MY"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p14="http://schemas.microsoft.com/office/powerpoint/2010/main" val="41852317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50975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7B12-85A6-4A53-A30B-F75DD6F5A2E9}"/>
              </a:ext>
            </a:extLst>
          </p:cNvPr>
          <p:cNvSpPr>
            <a:spLocks noGrp="1"/>
          </p:cNvSpPr>
          <p:nvPr>
            <p:ph type="title"/>
          </p:nvPr>
        </p:nvSpPr>
        <p:spPr/>
        <p:txBody>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a16="http://schemas.microsoft.com/office/drawing/2014/main" id="{0B19DB90-478A-4D38-9703-AF7D37A1A182}"/>
              </a:ext>
            </a:extLst>
          </p:cNvPr>
          <p:cNvSpPr>
            <a:spLocks noGrp="1"/>
          </p:cNvSpPr>
          <p:nvPr>
            <p:ph idx="1"/>
          </p:nvPr>
        </p:nvSpPr>
        <p:spPr>
          <a:xfrm>
            <a:off x="914400" y="1628800"/>
            <a:ext cx="7772400" cy="4530725"/>
          </a:xfrm>
        </p:spPr>
        <p:txBody>
          <a:bodyPr/>
          <a:lstStyle/>
          <a:p>
            <a:r>
              <a:rPr lang="en-MY" dirty="0"/>
              <a:t>Cost per hire - (Amount spent on recruitment + amount spent on training + ) ÷ number of new hires</a:t>
            </a:r>
          </a:p>
          <a:p>
            <a:r>
              <a:rPr lang="en-MY" dirty="0"/>
              <a:t>Effectiveness of recruitment sources - (Number of successful applicants from a source ÷ total number of applicants from a source) x100</a:t>
            </a:r>
          </a:p>
          <a:p>
            <a:r>
              <a:rPr lang="en-MY" dirty="0"/>
              <a:t>Salary Competitiveness Ratio (</a:t>
            </a:r>
            <a:r>
              <a:rPr lang="en-MY" dirty="0" err="1"/>
              <a:t>Compa</a:t>
            </a:r>
            <a:r>
              <a:rPr lang="en-MY" dirty="0"/>
              <a:t>-Ratio) - Salary offered by your company ÷ Salary Midian offered by competitors</a:t>
            </a:r>
          </a:p>
        </p:txBody>
      </p:sp>
    </p:spTree>
    <p:extLst>
      <p:ext uri="{BB962C8B-B14F-4D97-AF65-F5344CB8AC3E}">
        <p14:creationId xmlns:p14="http://schemas.microsoft.com/office/powerpoint/2010/main" val="22708366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sz="26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600" dirty="0"/>
              <a:t>The four levels are:</a:t>
            </a:r>
          </a:p>
          <a:p>
            <a:r>
              <a:rPr lang="en-MY" sz="2600" dirty="0"/>
              <a:t>Reaction.</a:t>
            </a:r>
          </a:p>
          <a:p>
            <a:r>
              <a:rPr lang="en-MY" sz="2600" dirty="0"/>
              <a:t>Learning.</a:t>
            </a:r>
          </a:p>
          <a:p>
            <a:r>
              <a:rPr lang="en-MY" sz="2600" dirty="0" err="1"/>
              <a:t>Behavior</a:t>
            </a:r>
            <a:r>
              <a:rPr lang="en-MY" sz="2600" dirty="0"/>
              <a:t>.</a:t>
            </a:r>
          </a:p>
          <a:p>
            <a:r>
              <a:rPr lang="en-MY" sz="2600" dirty="0"/>
              <a:t>Results.</a:t>
            </a:r>
          </a:p>
          <a:p>
            <a:pPr marL="0" indent="0">
              <a:buNone/>
            </a:pPr>
            <a:endParaRPr lang="en-MY" sz="2600" dirty="0"/>
          </a:p>
        </p:txBody>
      </p:sp>
    </p:spTree>
    <p:extLst>
      <p:ext uri="{BB962C8B-B14F-4D97-AF65-F5344CB8AC3E}">
        <p14:creationId xmlns:p14="http://schemas.microsoft.com/office/powerpoint/2010/main" val="2543008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DBE-CEB2-4748-AC8C-6B2C4379DB28}"/>
              </a:ext>
            </a:extLst>
          </p:cNvPr>
          <p:cNvSpPr>
            <a:spLocks noGrp="1"/>
          </p:cNvSpPr>
          <p:nvPr>
            <p:ph type="title"/>
          </p:nvPr>
        </p:nvSpPr>
        <p:spPr/>
        <p:txBody>
          <a:bodyPr/>
          <a:lstStyle/>
          <a:p>
            <a:r>
              <a:rPr lang="en-MY" dirty="0"/>
              <a:t>Training Evaluation Model</a:t>
            </a:r>
          </a:p>
        </p:txBody>
      </p:sp>
      <p:pic>
        <p:nvPicPr>
          <p:cNvPr id="5" name="Picture 4">
            <a:extLst>
              <a:ext uri="{FF2B5EF4-FFF2-40B4-BE49-F238E27FC236}">
                <a16:creationId xmlns:a16="http://schemas.microsoft.com/office/drawing/2014/main" id="{0D02330C-DE33-4651-AA1B-BA9F0549202D}"/>
              </a:ext>
            </a:extLst>
          </p:cNvPr>
          <p:cNvPicPr>
            <a:picLocks noChangeAspect="1"/>
          </p:cNvPicPr>
          <p:nvPr/>
        </p:nvPicPr>
        <p:blipFill>
          <a:blip r:embed="rId2"/>
          <a:stretch>
            <a:fillRect/>
          </a:stretch>
        </p:blipFill>
        <p:spPr>
          <a:xfrm>
            <a:off x="914400" y="1628800"/>
            <a:ext cx="7160468" cy="4776599"/>
          </a:xfrm>
          <a:prstGeom prst="rect">
            <a:avLst/>
          </a:prstGeom>
        </p:spPr>
      </p:pic>
    </p:spTree>
    <p:extLst>
      <p:ext uri="{BB962C8B-B14F-4D97-AF65-F5344CB8AC3E}">
        <p14:creationId xmlns:p14="http://schemas.microsoft.com/office/powerpoint/2010/main" val="27211688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ED78-0B3D-4606-BDF4-445141902B5A}"/>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C6192926-1210-4B98-8E5C-6CDC6DAD86A0}"/>
              </a:ext>
            </a:extLst>
          </p:cNvPr>
          <p:cNvSpPr>
            <a:spLocks noGrp="1"/>
          </p:cNvSpPr>
          <p:nvPr>
            <p:ph idx="1"/>
          </p:nvPr>
        </p:nvSpPr>
        <p:spPr/>
        <p:txBody>
          <a:bodyPr/>
          <a:lstStyle/>
          <a:p>
            <a:pPr marL="0" indent="0">
              <a:buNone/>
            </a:pPr>
            <a:r>
              <a:rPr lang="en-MY" dirty="0"/>
              <a:t>Training program objectives are used to	:</a:t>
            </a:r>
          </a:p>
          <a:p>
            <a:pPr marL="0" indent="0">
              <a:buNone/>
            </a:pPr>
            <a:endParaRPr lang="en-MY" dirty="0"/>
          </a:p>
          <a:p>
            <a:pPr marL="514350" indent="-514350">
              <a:buFont typeface="+mj-lt"/>
              <a:buAutoNum type="alphaUcPeriod"/>
            </a:pPr>
            <a:r>
              <a:rPr lang="en-MY" dirty="0"/>
              <a:t>Alert participants to the most difficult content.	</a:t>
            </a:r>
          </a:p>
          <a:p>
            <a:pPr marL="514350" indent="-514350">
              <a:buFont typeface="+mj-lt"/>
              <a:buAutoNum type="alphaUcPeriod"/>
            </a:pPr>
            <a:r>
              <a:rPr lang="en-MY" dirty="0"/>
              <a:t>Determine who is qualified to attend the training.	</a:t>
            </a:r>
          </a:p>
          <a:p>
            <a:pPr marL="514350" indent="-514350">
              <a:buFont typeface="+mj-lt"/>
              <a:buAutoNum type="alphaUcPeriod"/>
            </a:pPr>
            <a:r>
              <a:rPr lang="en-MY" dirty="0"/>
              <a:t>Satisfy the key stakeholders.	</a:t>
            </a:r>
          </a:p>
          <a:p>
            <a:pPr marL="514350" indent="-514350">
              <a:buFont typeface="+mj-lt"/>
              <a:buAutoNum type="alphaUcPeriod"/>
            </a:pPr>
            <a:r>
              <a:rPr lang="en-MY" dirty="0"/>
              <a:t>Provide a way to measure learning.</a:t>
            </a:r>
          </a:p>
          <a:p>
            <a:pPr marL="0" indent="0">
              <a:buNone/>
            </a:pPr>
            <a:endParaRPr lang="en-MY" dirty="0"/>
          </a:p>
        </p:txBody>
      </p:sp>
    </p:spTree>
    <p:extLst>
      <p:ext uri="{BB962C8B-B14F-4D97-AF65-F5344CB8AC3E}">
        <p14:creationId xmlns:p14="http://schemas.microsoft.com/office/powerpoint/2010/main" val="41518223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4C50-50D8-44A9-857B-8F5F32A73C3D}"/>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4C9B6A02-4DCC-495E-9A44-FD701FFD8EE9}"/>
              </a:ext>
            </a:extLst>
          </p:cNvPr>
          <p:cNvSpPr>
            <a:spLocks noGrp="1"/>
          </p:cNvSpPr>
          <p:nvPr>
            <p:ph idx="1"/>
          </p:nvPr>
        </p:nvSpPr>
        <p:spPr/>
        <p:txBody>
          <a:bodyPr/>
          <a:lstStyle/>
          <a:p>
            <a:r>
              <a:rPr lang="en-MY" dirty="0"/>
              <a:t>Option D</a:t>
            </a:r>
          </a:p>
          <a:p>
            <a:pPr marL="0" indent="0">
              <a:buNone/>
            </a:pPr>
            <a:endParaRPr lang="en-MY" dirty="0"/>
          </a:p>
          <a:p>
            <a:pPr marL="0" indent="0">
              <a:buNone/>
            </a:pPr>
            <a:r>
              <a:rPr lang="en-MY" dirty="0"/>
              <a:t>Objectives not only guide the development of the course, they also provide a way to measure learning when training is completed</a:t>
            </a:r>
          </a:p>
        </p:txBody>
      </p:sp>
    </p:spTree>
    <p:extLst>
      <p:ext uri="{BB962C8B-B14F-4D97-AF65-F5344CB8AC3E}">
        <p14:creationId xmlns:p14="http://schemas.microsoft.com/office/powerpoint/2010/main" val="4848278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id="{87BE4DCB-3057-4163-9E00-D40E59229752}"/>
              </a:ext>
            </a:extLst>
          </p:cNvPr>
          <p:cNvPicPr>
            <a:picLocks noChangeAspect="1"/>
          </p:cNvPicPr>
          <p:nvPr/>
        </p:nvPicPr>
        <p:blipFill>
          <a:blip r:embed="rId2"/>
          <a:stretch>
            <a:fillRect/>
          </a:stretch>
        </p:blipFill>
        <p:spPr>
          <a:xfrm>
            <a:off x="1403648" y="2132856"/>
            <a:ext cx="2664296" cy="4030169"/>
          </a:xfrm>
          <a:prstGeom prst="rect">
            <a:avLst/>
          </a:prstGeom>
        </p:spPr>
      </p:pic>
    </p:spTree>
    <p:extLst>
      <p:ext uri="{BB962C8B-B14F-4D97-AF65-F5344CB8AC3E}">
        <p14:creationId xmlns:p14="http://schemas.microsoft.com/office/powerpoint/2010/main" val="32512379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3567</TotalTime>
  <Words>3702</Words>
  <Application>Microsoft Office PowerPoint</Application>
  <PresentationFormat>On-screen Show (4:3)</PresentationFormat>
  <Paragraphs>298</Paragraphs>
  <Slides>77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77</vt:i4>
      </vt:variant>
    </vt:vector>
  </HeadingPairs>
  <TitlesOfParts>
    <vt:vector size="81" baseType="lpstr">
      <vt:lpstr>Arial</vt:lpstr>
      <vt:lpstr>Times New Roman</vt:lpstr>
      <vt:lpstr>Wingdings</vt:lpstr>
      <vt:lpstr>Office Theme</vt:lpstr>
      <vt:lpstr>STRATEGIC GLOBAL HUMAN RESOURCES - VII</vt:lpstr>
      <vt:lpstr>PowerPoint Presentation</vt:lpstr>
      <vt:lpstr>‘Follow the Sun’ Support Model</vt:lpstr>
      <vt:lpstr>“Follow the sun” model</vt:lpstr>
      <vt:lpstr>Balance Scorecard</vt:lpstr>
      <vt:lpstr>Strategic Map</vt:lpstr>
      <vt:lpstr>Strategy Implementation</vt:lpstr>
      <vt:lpstr>The Principles of a Strategy-Focused Organization</vt:lpstr>
      <vt:lpstr>The Principles of a Strategy-Focused Organization</vt:lpstr>
      <vt:lpstr>Mobilize Change through Executive Leadership</vt:lpstr>
      <vt:lpstr>Translate Strategy into Operating Terms</vt:lpstr>
      <vt:lpstr>The Balanced Scorecard Strategy Map</vt:lpstr>
      <vt:lpstr>Align the Organization with the Strategy</vt:lpstr>
      <vt:lpstr>Align the Organization with the Strategy</vt:lpstr>
      <vt:lpstr>Make Strategy everyone’s Job</vt:lpstr>
      <vt:lpstr>Make Strategy everyone’s Job</vt:lpstr>
      <vt:lpstr>Make Formulating Strategy a Continual Process</vt:lpstr>
      <vt:lpstr>Question # 1</vt:lpstr>
      <vt:lpstr>Answer # 1</vt:lpstr>
      <vt:lpstr>Question # 2</vt:lpstr>
      <vt:lpstr>Answer # 2</vt:lpstr>
      <vt:lpstr>PowerPoint Presentation</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PowerPoint Presentation</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4</vt:lpstr>
      <vt:lpstr>Answer # 4</vt:lpstr>
      <vt:lpstr>PowerPoint Presentation</vt:lpstr>
      <vt:lpstr>HR Cost Benefit Analysis</vt:lpstr>
      <vt:lpstr>HR Cost Benefit Analysis</vt:lpstr>
      <vt:lpstr>PowerPoint Presentation</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5</vt:lpstr>
      <vt:lpstr>Answer # 5</vt:lpstr>
      <vt:lpstr>Star Technique</vt:lpstr>
      <vt:lpstr>Star Method</vt:lpstr>
      <vt:lpstr>HR Planning</vt:lpstr>
      <vt:lpstr>Judgement Forecasting</vt:lpstr>
      <vt:lpstr>Delphi Forecasting </vt:lpstr>
      <vt:lpstr>Nominal Group Technique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119</cp:revision>
  <cp:lastPrinted>1601-01-01T00:00:00Z</cp:lastPrinted>
  <dcterms:created xsi:type="dcterms:W3CDTF">2020-07-09T15:12:46Z</dcterms:created>
  <dcterms:modified xsi:type="dcterms:W3CDTF">2021-07-26T12:35:58Z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