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1"/>
  </p:notesMasterIdLst>
  <p:handoutMasterIdLst>
    <p:handoutMasterId r:id="rId52"/>
  </p:handoutMasterIdLst>
  <p:sldIdLst>
    <p:sldId id="256" r:id="rId2"/>
    <p:sldId id="544" r:id="rId3"/>
    <p:sldId id="292" r:id="rId4"/>
    <p:sldId id="293" r:id="rId5"/>
    <p:sldId id="534" r:id="rId6"/>
    <p:sldId id="299" r:id="rId7"/>
    <p:sldId id="295" r:id="rId8"/>
    <p:sldId id="490" r:id="rId9"/>
    <p:sldId id="298" r:id="rId10"/>
    <p:sldId id="297" r:id="rId11"/>
    <p:sldId id="491" r:id="rId12"/>
    <p:sldId id="492" r:id="rId13"/>
    <p:sldId id="548" r:id="rId14"/>
    <p:sldId id="549" r:id="rId15"/>
    <p:sldId id="546" r:id="rId16"/>
    <p:sldId id="268" r:id="rId17"/>
    <p:sldId id="269" r:id="rId18"/>
    <p:sldId id="270" r:id="rId19"/>
    <p:sldId id="271" r:id="rId20"/>
    <p:sldId id="272" r:id="rId21"/>
    <p:sldId id="547" r:id="rId22"/>
    <p:sldId id="545" r:id="rId23"/>
    <p:sldId id="479" r:id="rId24"/>
    <p:sldId id="480" r:id="rId25"/>
    <p:sldId id="481" r:id="rId26"/>
    <p:sldId id="504" r:id="rId27"/>
    <p:sldId id="520" r:id="rId28"/>
    <p:sldId id="521" r:id="rId29"/>
    <p:sldId id="550" r:id="rId30"/>
    <p:sldId id="551" r:id="rId31"/>
    <p:sldId id="498" r:id="rId32"/>
    <p:sldId id="287" r:id="rId33"/>
    <p:sldId id="289" r:id="rId34"/>
    <p:sldId id="258" r:id="rId35"/>
    <p:sldId id="529" r:id="rId36"/>
    <p:sldId id="576" r:id="rId37"/>
    <p:sldId id="530" r:id="rId38"/>
    <p:sldId id="531" r:id="rId39"/>
    <p:sldId id="532" r:id="rId40"/>
    <p:sldId id="533" r:id="rId41"/>
    <p:sldId id="577" r:id="rId42"/>
    <p:sldId id="535" r:id="rId43"/>
    <p:sldId id="536" r:id="rId44"/>
    <p:sldId id="537" r:id="rId45"/>
    <p:sldId id="568" r:id="rId46"/>
    <p:sldId id="569" r:id="rId47"/>
    <p:sldId id="570" r:id="rId48"/>
    <p:sldId id="571" r:id="rId49"/>
    <p:sldId id="276" r:id="rId5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291" autoAdjust="0"/>
  </p:normalViewPr>
  <p:slideViewPr>
    <p:cSldViewPr>
      <p:cViewPr varScale="1">
        <p:scale>
          <a:sx n="72" d="100"/>
          <a:sy n="72" d="100"/>
        </p:scale>
        <p:origin x="134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custLinFactNeighborX="-187" custLinFactNeighborY="30830">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4419540"/>
          <a:ext cx="7906072" cy="63648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8092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3011998"/>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sp:txBody>
      <dsp:txXfrm>
        <a:off x="31070" y="4450610"/>
        <a:ext cx="7843932" cy="5743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858000" cy="2209800"/>
          </a:xfrm>
        </p:spPr>
        <p:txBody>
          <a:bodyPr/>
          <a:lstStyle/>
          <a:p>
            <a:r>
              <a:rPr lang="en-MY" dirty="0"/>
              <a:t>STRATEGIC GLOBAL HUMAN RESOURCE-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66404842"/>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5764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914400" y="1600200"/>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62C44-86DE-40B0-B58D-3854864A3632}"/>
              </a:ext>
            </a:extLst>
          </p:cNvPr>
          <p:cNvSpPr>
            <a:spLocks noGrp="1"/>
          </p:cNvSpPr>
          <p:nvPr>
            <p:ph type="title"/>
          </p:nvPr>
        </p:nvSpPr>
        <p:spPr/>
        <p:txBody>
          <a:bodyPr/>
          <a:lstStyle/>
          <a:p>
            <a:r>
              <a:rPr lang="en-MY" dirty="0"/>
              <a:t>Organisational Structure</a:t>
            </a:r>
          </a:p>
        </p:txBody>
      </p:sp>
      <p:pic>
        <p:nvPicPr>
          <p:cNvPr id="5" name="Picture 4">
            <a:extLst>
              <a:ext uri="{FF2B5EF4-FFF2-40B4-BE49-F238E27FC236}">
                <a16:creationId xmlns:a16="http://schemas.microsoft.com/office/drawing/2014/main" id="{5E2D72CD-BCE5-4137-8182-F9F6DC522271}"/>
              </a:ext>
            </a:extLst>
          </p:cNvPr>
          <p:cNvPicPr>
            <a:picLocks noChangeAspect="1"/>
          </p:cNvPicPr>
          <p:nvPr/>
        </p:nvPicPr>
        <p:blipFill>
          <a:blip r:embed="rId2"/>
          <a:stretch>
            <a:fillRect/>
          </a:stretch>
        </p:blipFill>
        <p:spPr>
          <a:xfrm>
            <a:off x="1043608" y="1772816"/>
            <a:ext cx="6925224" cy="4608512"/>
          </a:xfrm>
          <a:prstGeom prst="rect">
            <a:avLst/>
          </a:prstGeom>
        </p:spPr>
      </p:pic>
    </p:spTree>
    <p:extLst>
      <p:ext uri="{BB962C8B-B14F-4D97-AF65-F5344CB8AC3E}">
        <p14:creationId xmlns:p14="http://schemas.microsoft.com/office/powerpoint/2010/main" val="3641882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E99F9-470C-41E2-85D4-87948A49F323}"/>
              </a:ext>
            </a:extLst>
          </p:cNvPr>
          <p:cNvSpPr>
            <a:spLocks noGrp="1"/>
          </p:cNvSpPr>
          <p:nvPr>
            <p:ph type="title"/>
          </p:nvPr>
        </p:nvSpPr>
        <p:spPr/>
        <p:txBody>
          <a:bodyPr/>
          <a:lstStyle/>
          <a:p>
            <a:r>
              <a:rPr lang="en-MY" dirty="0"/>
              <a:t>Functional Structure</a:t>
            </a:r>
          </a:p>
        </p:txBody>
      </p:sp>
      <p:sp>
        <p:nvSpPr>
          <p:cNvPr id="3" name="Content Placeholder 2">
            <a:extLst>
              <a:ext uri="{FF2B5EF4-FFF2-40B4-BE49-F238E27FC236}">
                <a16:creationId xmlns:a16="http://schemas.microsoft.com/office/drawing/2014/main" id="{2146960A-1C71-474E-9722-FC39ECD041DD}"/>
              </a:ext>
            </a:extLst>
          </p:cNvPr>
          <p:cNvSpPr>
            <a:spLocks noGrp="1"/>
          </p:cNvSpPr>
          <p:nvPr>
            <p:ph idx="1"/>
          </p:nvPr>
        </p:nvSpPr>
        <p:spPr>
          <a:xfrm>
            <a:off x="914400" y="1600200"/>
            <a:ext cx="7978080" cy="5141168"/>
          </a:xfrm>
        </p:spPr>
        <p:txBody>
          <a:bodyPr/>
          <a:lstStyle/>
          <a:p>
            <a:pPr marL="0" indent="0">
              <a:buNone/>
            </a:pPr>
            <a:r>
              <a:rPr lang="en-MY" dirty="0"/>
              <a:t>A functional structure divides the organization into departments based on their function.</a:t>
            </a:r>
          </a:p>
          <a:p>
            <a:pPr marL="0" indent="0">
              <a:buNone/>
            </a:pPr>
            <a:endParaRPr lang="en-MY" dirty="0"/>
          </a:p>
          <a:p>
            <a:pPr marL="0" indent="0">
              <a:buNone/>
            </a:pPr>
            <a:r>
              <a:rPr lang="en-MY" dirty="0"/>
              <a:t>Organizations in the domestic and international stage of globalization are far more likely to have a functional structure than those in the later stages</a:t>
            </a:r>
          </a:p>
          <a:p>
            <a:pPr marL="0" indent="0">
              <a:buNone/>
            </a:pPr>
            <a:endParaRPr lang="en-MY" dirty="0"/>
          </a:p>
          <a:p>
            <a:pPr marL="0" indent="0">
              <a:buNone/>
            </a:pPr>
            <a:r>
              <a:rPr lang="en-MY" dirty="0"/>
              <a:t>The structure is most efficient in terms of economies of scale and fewer numbers of employees</a:t>
            </a:r>
          </a:p>
        </p:txBody>
      </p:sp>
    </p:spTree>
    <p:extLst>
      <p:ext uri="{BB962C8B-B14F-4D97-AF65-F5344CB8AC3E}">
        <p14:creationId xmlns:p14="http://schemas.microsoft.com/office/powerpoint/2010/main" val="2033038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20B2-DC3F-4CBA-8DA8-F82C55560702}"/>
              </a:ext>
            </a:extLst>
          </p:cNvPr>
          <p:cNvSpPr>
            <a:spLocks noGrp="1"/>
          </p:cNvSpPr>
          <p:nvPr>
            <p:ph type="title"/>
          </p:nvPr>
        </p:nvSpPr>
        <p:spPr/>
        <p:txBody>
          <a:bodyPr/>
          <a:lstStyle/>
          <a:p>
            <a:r>
              <a:rPr lang="en-MY" dirty="0"/>
              <a:t>Product Structure</a:t>
            </a:r>
          </a:p>
        </p:txBody>
      </p:sp>
      <p:sp>
        <p:nvSpPr>
          <p:cNvPr id="3" name="Content Placeholder 2">
            <a:extLst>
              <a:ext uri="{FF2B5EF4-FFF2-40B4-BE49-F238E27FC236}">
                <a16:creationId xmlns:a16="http://schemas.microsoft.com/office/drawing/2014/main" id="{14ECFBD9-8A79-444A-8E41-BB92DE833A38}"/>
              </a:ext>
            </a:extLst>
          </p:cNvPr>
          <p:cNvSpPr>
            <a:spLocks noGrp="1"/>
          </p:cNvSpPr>
          <p:nvPr>
            <p:ph idx="1"/>
          </p:nvPr>
        </p:nvSpPr>
        <p:spPr/>
        <p:txBody>
          <a:bodyPr/>
          <a:lstStyle/>
          <a:p>
            <a:pPr marL="0" indent="0">
              <a:buNone/>
            </a:pPr>
            <a:r>
              <a:rPr lang="en-MY" dirty="0"/>
              <a:t>In this framework, business is organised in separate divisions, each focusing on a different product or service and functioning as an individual unit within the company.</a:t>
            </a:r>
          </a:p>
          <a:p>
            <a:pPr marL="0" indent="0">
              <a:buNone/>
            </a:pPr>
            <a:endParaRPr lang="en-MY" dirty="0"/>
          </a:p>
          <a:p>
            <a:pPr marL="0" indent="0">
              <a:buNone/>
            </a:pPr>
            <a:r>
              <a:rPr lang="en-MY" dirty="0"/>
              <a:t>The decision making is dispersed and decentralized to the product groups.</a:t>
            </a:r>
          </a:p>
        </p:txBody>
      </p:sp>
    </p:spTree>
    <p:extLst>
      <p:ext uri="{BB962C8B-B14F-4D97-AF65-F5344CB8AC3E}">
        <p14:creationId xmlns:p14="http://schemas.microsoft.com/office/powerpoint/2010/main" val="2076652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2A8AA-C9C8-4C69-9DC8-3B78B2ADB340}"/>
              </a:ext>
            </a:extLst>
          </p:cNvPr>
          <p:cNvSpPr>
            <a:spLocks noGrp="1"/>
          </p:cNvSpPr>
          <p:nvPr>
            <p:ph type="title"/>
          </p:nvPr>
        </p:nvSpPr>
        <p:spPr/>
        <p:txBody>
          <a:bodyPr/>
          <a:lstStyle/>
          <a:p>
            <a:r>
              <a:rPr lang="en-MY" dirty="0"/>
              <a:t>Geographic Structure</a:t>
            </a:r>
          </a:p>
        </p:txBody>
      </p:sp>
      <p:sp>
        <p:nvSpPr>
          <p:cNvPr id="3" name="Content Placeholder 2">
            <a:extLst>
              <a:ext uri="{FF2B5EF4-FFF2-40B4-BE49-F238E27FC236}">
                <a16:creationId xmlns:a16="http://schemas.microsoft.com/office/drawing/2014/main" id="{96DCAD61-A35C-4B0F-993F-D99E8CC60E24}"/>
              </a:ext>
            </a:extLst>
          </p:cNvPr>
          <p:cNvSpPr>
            <a:spLocks noGrp="1"/>
          </p:cNvSpPr>
          <p:nvPr>
            <p:ph idx="1"/>
          </p:nvPr>
        </p:nvSpPr>
        <p:spPr/>
        <p:txBody>
          <a:bodyPr/>
          <a:lstStyle/>
          <a:p>
            <a:pPr marL="0" indent="0">
              <a:buNone/>
            </a:pPr>
            <a:r>
              <a:rPr lang="en-MY" dirty="0"/>
              <a:t>In this framework, the company hierarchy is divided on the basis of geographic location in which company operates.</a:t>
            </a:r>
          </a:p>
          <a:p>
            <a:pPr marL="0" indent="0">
              <a:buNone/>
            </a:pPr>
            <a:endParaRPr lang="en-MY" dirty="0"/>
          </a:p>
          <a:p>
            <a:pPr marL="0" indent="0">
              <a:buNone/>
            </a:pPr>
            <a:r>
              <a:rPr lang="en-MY" dirty="0"/>
              <a:t>The decision making is decentralized. The region must be sufficiently large to support this structure. Being closer to markets, a geographic structure can tailor and localize products and services more easily than other organization designs</a:t>
            </a:r>
          </a:p>
        </p:txBody>
      </p:sp>
    </p:spTree>
    <p:extLst>
      <p:ext uri="{BB962C8B-B14F-4D97-AF65-F5344CB8AC3E}">
        <p14:creationId xmlns:p14="http://schemas.microsoft.com/office/powerpoint/2010/main" val="890964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09630-BFC5-4E56-BD96-58239466501C}"/>
              </a:ext>
            </a:extLst>
          </p:cNvPr>
          <p:cNvSpPr>
            <a:spLocks noGrp="1"/>
          </p:cNvSpPr>
          <p:nvPr>
            <p:ph type="title"/>
          </p:nvPr>
        </p:nvSpPr>
        <p:spPr/>
        <p:txBody>
          <a:bodyPr/>
          <a:lstStyle/>
          <a:p>
            <a:r>
              <a:rPr lang="en-MY" dirty="0"/>
              <a:t>Hybrid Structure</a:t>
            </a:r>
          </a:p>
        </p:txBody>
      </p:sp>
      <p:sp>
        <p:nvSpPr>
          <p:cNvPr id="3" name="Content Placeholder 2">
            <a:extLst>
              <a:ext uri="{FF2B5EF4-FFF2-40B4-BE49-F238E27FC236}">
                <a16:creationId xmlns:a16="http://schemas.microsoft.com/office/drawing/2014/main" id="{2F5D011F-0E7F-418A-83E1-E1DF3C8F8DB6}"/>
              </a:ext>
            </a:extLst>
          </p:cNvPr>
          <p:cNvSpPr>
            <a:spLocks noGrp="1"/>
          </p:cNvSpPr>
          <p:nvPr>
            <p:ph idx="1"/>
          </p:nvPr>
        </p:nvSpPr>
        <p:spPr/>
        <p:txBody>
          <a:bodyPr/>
          <a:lstStyle/>
          <a:p>
            <a:pPr marL="0" indent="0">
              <a:buNone/>
            </a:pPr>
            <a:r>
              <a:rPr lang="en-MY" dirty="0"/>
              <a:t>A hybrid structure is an organizational model that combines two or more reporting structures. It's best suited for work environments that are dynamic, as hybrid structures can shift from project to project. Most commonly, the hybrid structure combines the functional and product organizational structures</a:t>
            </a:r>
          </a:p>
        </p:txBody>
      </p:sp>
    </p:spTree>
    <p:extLst>
      <p:ext uri="{BB962C8B-B14F-4D97-AF65-F5344CB8AC3E}">
        <p14:creationId xmlns:p14="http://schemas.microsoft.com/office/powerpoint/2010/main" val="844895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B2B7C-9E4B-4A8F-9FCC-BA27AE5840AC}"/>
              </a:ext>
            </a:extLst>
          </p:cNvPr>
          <p:cNvSpPr>
            <a:spLocks noGrp="1"/>
          </p:cNvSpPr>
          <p:nvPr>
            <p:ph type="title"/>
          </p:nvPr>
        </p:nvSpPr>
        <p:spPr/>
        <p:txBody>
          <a:bodyPr/>
          <a:lstStyle/>
          <a:p>
            <a:r>
              <a:rPr lang="en-MY" dirty="0"/>
              <a:t>Front-Back Structure</a:t>
            </a:r>
          </a:p>
        </p:txBody>
      </p:sp>
      <p:sp>
        <p:nvSpPr>
          <p:cNvPr id="5" name="TextBox 4">
            <a:extLst>
              <a:ext uri="{FF2B5EF4-FFF2-40B4-BE49-F238E27FC236}">
                <a16:creationId xmlns:a16="http://schemas.microsoft.com/office/drawing/2014/main" id="{18ADCEE1-844C-4909-8BAA-ACDCC0EAA347}"/>
              </a:ext>
            </a:extLst>
          </p:cNvPr>
          <p:cNvSpPr txBox="1"/>
          <p:nvPr/>
        </p:nvSpPr>
        <p:spPr>
          <a:xfrm>
            <a:off x="760040" y="1772816"/>
            <a:ext cx="7772400" cy="4330416"/>
          </a:xfrm>
          <a:prstGeom prst="rect">
            <a:avLst/>
          </a:prstGeom>
          <a:noFill/>
        </p:spPr>
        <p:txBody>
          <a:bodyPr wrap="square">
            <a:spAutoFit/>
          </a:bodyPr>
          <a:lstStyle/>
          <a:p>
            <a:pPr>
              <a:lnSpc>
                <a:spcPct val="90000"/>
              </a:lnSpc>
            </a:pPr>
            <a:r>
              <a:rPr lang="en-US" altLang="en-US" sz="2600" dirty="0"/>
              <a:t>Divides an organization into two components:</a:t>
            </a:r>
          </a:p>
          <a:p>
            <a:pPr>
              <a:lnSpc>
                <a:spcPct val="90000"/>
              </a:lnSpc>
            </a:pPr>
            <a:endParaRPr lang="en-US" altLang="en-US" sz="2600" dirty="0"/>
          </a:p>
          <a:p>
            <a:pPr marL="800100" lvl="1" indent="-342900">
              <a:lnSpc>
                <a:spcPct val="90000"/>
              </a:lnSpc>
              <a:buFont typeface="Arial" panose="020B0604020202020204" pitchFamily="34" charset="0"/>
              <a:buChar char="•"/>
            </a:pPr>
            <a:r>
              <a:rPr lang="en-US" altLang="en-US" sz="2200" dirty="0"/>
              <a:t>those that are oriented to the customer and/or the geographical region in which the company is doing business, called the front end</a:t>
            </a:r>
          </a:p>
          <a:p>
            <a:pPr lvl="1">
              <a:lnSpc>
                <a:spcPct val="90000"/>
              </a:lnSpc>
            </a:pPr>
            <a:endParaRPr lang="en-US" altLang="en-US" sz="2200" dirty="0"/>
          </a:p>
          <a:p>
            <a:pPr marL="800100" lvl="1" indent="-342900">
              <a:lnSpc>
                <a:spcPct val="90000"/>
              </a:lnSpc>
              <a:buFont typeface="Arial" panose="020B0604020202020204" pitchFamily="34" charset="0"/>
              <a:buChar char="•"/>
            </a:pPr>
            <a:r>
              <a:rPr lang="en-US" altLang="en-US" sz="2200" dirty="0"/>
              <a:t>a back end that is organized by product and technology</a:t>
            </a:r>
          </a:p>
          <a:p>
            <a:pPr marL="800100" lvl="1" indent="-342900">
              <a:lnSpc>
                <a:spcPct val="90000"/>
              </a:lnSpc>
              <a:buFont typeface="Arial" panose="020B0604020202020204" pitchFamily="34" charset="0"/>
              <a:buChar char="•"/>
            </a:pPr>
            <a:endParaRPr lang="en-US" altLang="en-US" sz="2200" dirty="0"/>
          </a:p>
          <a:p>
            <a:pPr lvl="1">
              <a:lnSpc>
                <a:spcPct val="90000"/>
              </a:lnSpc>
            </a:pPr>
            <a:endParaRPr lang="en-US" altLang="en-US" sz="2200" dirty="0"/>
          </a:p>
          <a:p>
            <a:pPr>
              <a:lnSpc>
                <a:spcPct val="90000"/>
              </a:lnSpc>
            </a:pPr>
            <a:r>
              <a:rPr lang="en-US" altLang="en-US" sz="2600" dirty="0"/>
              <a:t>Advantages: focus on more than one dimension at a time, manage cross-product strategies and coordination</a:t>
            </a:r>
          </a:p>
        </p:txBody>
      </p:sp>
    </p:spTree>
    <p:extLst>
      <p:ext uri="{BB962C8B-B14F-4D97-AF65-F5344CB8AC3E}">
        <p14:creationId xmlns:p14="http://schemas.microsoft.com/office/powerpoint/2010/main" val="4085506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75ADC-1C61-4FF7-BC5E-8B7393277781}"/>
              </a:ext>
            </a:extLst>
          </p:cNvPr>
          <p:cNvSpPr>
            <a:spLocks noGrp="1"/>
          </p:cNvSpPr>
          <p:nvPr>
            <p:ph type="title"/>
          </p:nvPr>
        </p:nvSpPr>
        <p:spPr/>
        <p:txBody>
          <a:bodyPr/>
          <a:lstStyle/>
          <a:p>
            <a:r>
              <a:rPr lang="en-MY" dirty="0"/>
              <a:t>Matrix Structure</a:t>
            </a:r>
          </a:p>
        </p:txBody>
      </p:sp>
      <p:sp>
        <p:nvSpPr>
          <p:cNvPr id="3" name="Content Placeholder 2">
            <a:extLst>
              <a:ext uri="{FF2B5EF4-FFF2-40B4-BE49-F238E27FC236}">
                <a16:creationId xmlns:a16="http://schemas.microsoft.com/office/drawing/2014/main" id="{9EE85EFE-43E7-47AD-B6DB-D073C00847CB}"/>
              </a:ext>
            </a:extLst>
          </p:cNvPr>
          <p:cNvSpPr>
            <a:spLocks noGrp="1"/>
          </p:cNvSpPr>
          <p:nvPr>
            <p:ph idx="1"/>
          </p:nvPr>
        </p:nvSpPr>
        <p:spPr/>
        <p:txBody>
          <a:bodyPr/>
          <a:lstStyle/>
          <a:p>
            <a:pPr marL="0" indent="0">
              <a:buNone/>
            </a:pPr>
            <a:r>
              <a:rPr lang="en-MY" sz="2400" dirty="0"/>
              <a:t>A matrix type of organisational structure combines the traditional departments seen in functional structures with project teams. </a:t>
            </a:r>
          </a:p>
          <a:p>
            <a:pPr marL="0" indent="0">
              <a:buNone/>
            </a:pPr>
            <a:endParaRPr lang="en-MY" sz="2400" dirty="0"/>
          </a:p>
          <a:p>
            <a:pPr marL="0" indent="0">
              <a:buNone/>
            </a:pPr>
            <a:r>
              <a:rPr lang="en-MY" sz="2400" dirty="0"/>
              <a:t>In a matrix structure, individuals work across teams and projects as well as within their own department or function.</a:t>
            </a:r>
          </a:p>
          <a:p>
            <a:pPr marL="0" indent="0">
              <a:buNone/>
            </a:pPr>
            <a:endParaRPr lang="en-MY" sz="2400" dirty="0"/>
          </a:p>
          <a:p>
            <a:pPr marL="0" indent="0">
              <a:buNone/>
            </a:pPr>
            <a:r>
              <a:rPr lang="en-MY" sz="2400" dirty="0"/>
              <a:t>In this structure, decision making is decentralized and an employee participating in a project may have two bosses: one from the product side and one from the geographic side. </a:t>
            </a:r>
          </a:p>
        </p:txBody>
      </p:sp>
    </p:spTree>
    <p:extLst>
      <p:ext uri="{BB962C8B-B14F-4D97-AF65-F5344CB8AC3E}">
        <p14:creationId xmlns:p14="http://schemas.microsoft.com/office/powerpoint/2010/main" val="2296817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581508" y="1700808"/>
            <a:ext cx="8532440" cy="4530725"/>
          </a:xfrm>
        </p:spPr>
        <p:txBody>
          <a:bodyPr/>
          <a:lstStyle/>
          <a:p>
            <a:pPr>
              <a:lnSpc>
                <a:spcPct val="80000"/>
              </a:lnSpc>
            </a:pPr>
            <a:r>
              <a:rPr lang="en-US" altLang="en-US" sz="2400" dirty="0"/>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400" dirty="0"/>
          </a:p>
          <a:p>
            <a:pPr>
              <a:lnSpc>
                <a:spcPct val="80000"/>
              </a:lnSpc>
            </a:pPr>
            <a:r>
              <a:rPr lang="en-US" altLang="en-US" sz="2400" dirty="0"/>
              <a:t>As the structure becomes more formalized the strategic decision making process is likely to become reactive rather than proactive</a:t>
            </a:r>
          </a:p>
          <a:p>
            <a:pPr>
              <a:lnSpc>
                <a:spcPct val="80000"/>
              </a:lnSpc>
            </a:pPr>
            <a:endParaRPr lang="en-US" altLang="en-US" sz="2400" dirty="0"/>
          </a:p>
          <a:p>
            <a:pPr>
              <a:lnSpc>
                <a:spcPct val="80000"/>
              </a:lnSpc>
            </a:pPr>
            <a:r>
              <a:rPr lang="en-US" altLang="en-US" sz="2400" dirty="0"/>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p>
        </p:txBody>
      </p:sp>
    </p:spTree>
    <p:extLst>
      <p:ext uri="{BB962C8B-B14F-4D97-AF65-F5344CB8AC3E}">
        <p14:creationId xmlns:p14="http://schemas.microsoft.com/office/powerpoint/2010/main" val="2927660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BA763-79B2-4ADC-8356-B3CDABED4805}"/>
              </a:ext>
            </a:extLst>
          </p:cNvPr>
          <p:cNvSpPr>
            <a:spLocks noGrp="1"/>
          </p:cNvSpPr>
          <p:nvPr>
            <p:ph type="title"/>
          </p:nvPr>
        </p:nvSpPr>
        <p:spPr/>
        <p:txBody>
          <a:bodyPr/>
          <a:lstStyle/>
          <a:p>
            <a:r>
              <a:rPr lang="en-US" altLang="en-US" sz="3600" dirty="0"/>
              <a:t>Different business strategies suggest different organizational structures</a:t>
            </a:r>
            <a:endParaRPr lang="en-MY" sz="3600" dirty="0"/>
          </a:p>
        </p:txBody>
      </p:sp>
      <p:sp>
        <p:nvSpPr>
          <p:cNvPr id="3" name="Content Placeholder 2">
            <a:extLst>
              <a:ext uri="{FF2B5EF4-FFF2-40B4-BE49-F238E27FC236}">
                <a16:creationId xmlns:a16="http://schemas.microsoft.com/office/drawing/2014/main" id="{5A1B8A5B-A942-42AA-9381-4101D2430FF0}"/>
              </a:ext>
            </a:extLst>
          </p:cNvPr>
          <p:cNvSpPr>
            <a:spLocks noGrp="1"/>
          </p:cNvSpPr>
          <p:nvPr>
            <p:ph idx="1"/>
          </p:nvPr>
        </p:nvSpPr>
        <p:spPr/>
        <p:txBody>
          <a:bodyPr/>
          <a:lstStyle/>
          <a:p>
            <a:pPr>
              <a:lnSpc>
                <a:spcPct val="90000"/>
              </a:lnSpc>
            </a:pPr>
            <a:r>
              <a:rPr lang="en-US" altLang="en-US" dirty="0"/>
              <a:t>A company following a differentiation strategy should have an organic/enterprising design, and its structure should be organized around products, with many cross-functional teams</a:t>
            </a:r>
          </a:p>
          <a:p>
            <a:pPr>
              <a:lnSpc>
                <a:spcPct val="90000"/>
              </a:lnSpc>
            </a:pPr>
            <a:endParaRPr lang="en-US" altLang="en-US" dirty="0"/>
          </a:p>
          <a:p>
            <a:pPr>
              <a:lnSpc>
                <a:spcPct val="90000"/>
              </a:lnSpc>
            </a:pPr>
            <a:r>
              <a:rPr lang="en-US" altLang="en-US" dirty="0"/>
              <a:t>A company following the low-cost strategy should use the simplest possible structure, probably a functional one</a:t>
            </a:r>
          </a:p>
          <a:p>
            <a:pPr marL="0" indent="0">
              <a:buNone/>
            </a:pPr>
            <a:endParaRPr lang="en-MY" dirty="0"/>
          </a:p>
        </p:txBody>
      </p:sp>
    </p:spTree>
    <p:extLst>
      <p:ext uri="{BB962C8B-B14F-4D97-AF65-F5344CB8AC3E}">
        <p14:creationId xmlns:p14="http://schemas.microsoft.com/office/powerpoint/2010/main" val="1660061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9BA45-FC1C-4A0D-9EF1-96B1E3ED634C}"/>
              </a:ext>
            </a:extLst>
          </p:cNvPr>
          <p:cNvSpPr>
            <a:spLocks noGrp="1"/>
          </p:cNvSpPr>
          <p:nvPr>
            <p:ph type="title"/>
          </p:nvPr>
        </p:nvSpPr>
        <p:spPr/>
        <p:txBody>
          <a:bodyPr/>
          <a:lstStyle/>
          <a:p>
            <a:r>
              <a:rPr lang="en-MY" dirty="0"/>
              <a:t>Question # 6 </a:t>
            </a:r>
          </a:p>
        </p:txBody>
      </p:sp>
      <p:sp>
        <p:nvSpPr>
          <p:cNvPr id="3" name="Content Placeholder 2">
            <a:extLst>
              <a:ext uri="{FF2B5EF4-FFF2-40B4-BE49-F238E27FC236}">
                <a16:creationId xmlns:a16="http://schemas.microsoft.com/office/drawing/2014/main" id="{88864FA6-6818-44CC-9854-50C6FFAFE0DE}"/>
              </a:ext>
            </a:extLst>
          </p:cNvPr>
          <p:cNvSpPr>
            <a:spLocks noGrp="1"/>
          </p:cNvSpPr>
          <p:nvPr>
            <p:ph idx="1"/>
          </p:nvPr>
        </p:nvSpPr>
        <p:spPr/>
        <p:txBody>
          <a:bodyPr/>
          <a:lstStyle/>
          <a:p>
            <a:pPr marL="0" indent="0">
              <a:buNone/>
            </a:pPr>
            <a:r>
              <a:rPr lang="en-MY" dirty="0"/>
              <a:t>Which of the following organizational structures would be most effective for a company with three distinct commodities for sale?</a:t>
            </a:r>
          </a:p>
          <a:p>
            <a:pPr marL="514350" indent="-514350">
              <a:buFont typeface="+mj-lt"/>
              <a:buAutoNum type="alphaUcPeriod"/>
            </a:pPr>
            <a:r>
              <a:rPr lang="en-MY" dirty="0"/>
              <a:t>Functional structure	</a:t>
            </a:r>
          </a:p>
          <a:p>
            <a:pPr marL="514350" indent="-514350">
              <a:buFont typeface="+mj-lt"/>
              <a:buAutoNum type="alphaUcPeriod"/>
            </a:pPr>
            <a:r>
              <a:rPr lang="en-MY" dirty="0"/>
              <a:t>Product-based structure	</a:t>
            </a:r>
          </a:p>
          <a:p>
            <a:pPr marL="514350" indent="-514350">
              <a:buFont typeface="+mj-lt"/>
              <a:buAutoNum type="alphaUcPeriod"/>
            </a:pPr>
            <a:r>
              <a:rPr lang="en-MY" dirty="0"/>
              <a:t>Divisional structure	</a:t>
            </a:r>
          </a:p>
          <a:p>
            <a:pPr marL="514350" indent="-514350">
              <a:buFont typeface="+mj-lt"/>
              <a:buAutoNum type="alphaUcPeriod"/>
            </a:pPr>
            <a:r>
              <a:rPr lang="en-MY" dirty="0"/>
              <a:t>Flat-line structure</a:t>
            </a:r>
          </a:p>
          <a:p>
            <a:pPr marL="514350" indent="-514350">
              <a:buFont typeface="+mj-lt"/>
              <a:buAutoNum type="alphaUcPeriod"/>
            </a:pPr>
            <a:endParaRPr lang="en-MY" dirty="0"/>
          </a:p>
        </p:txBody>
      </p:sp>
    </p:spTree>
    <p:extLst>
      <p:ext uri="{BB962C8B-B14F-4D97-AF65-F5344CB8AC3E}">
        <p14:creationId xmlns:p14="http://schemas.microsoft.com/office/powerpoint/2010/main" val="3768914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6B291-0589-43FD-97D2-612C848D6CE3}"/>
              </a:ext>
            </a:extLst>
          </p:cNvPr>
          <p:cNvSpPr>
            <a:spLocks noGrp="1"/>
          </p:cNvSpPr>
          <p:nvPr>
            <p:ph type="title"/>
          </p:nvPr>
        </p:nvSpPr>
        <p:spPr/>
        <p:txBody>
          <a:bodyPr/>
          <a:lstStyle/>
          <a:p>
            <a:r>
              <a:rPr lang="en-MY" dirty="0"/>
              <a:t>Answer # 6 </a:t>
            </a:r>
          </a:p>
        </p:txBody>
      </p:sp>
      <p:sp>
        <p:nvSpPr>
          <p:cNvPr id="3" name="Content Placeholder 2">
            <a:extLst>
              <a:ext uri="{FF2B5EF4-FFF2-40B4-BE49-F238E27FC236}">
                <a16:creationId xmlns:a16="http://schemas.microsoft.com/office/drawing/2014/main" id="{15600FC5-2290-4B31-8F42-C5C24468F3DC}"/>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07494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529076913"/>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8245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C9D4E-0D02-4581-8879-1733FAB726E5}"/>
              </a:ext>
            </a:extLst>
          </p:cNvPr>
          <p:cNvSpPr>
            <a:spLocks noGrp="1"/>
          </p:cNvSpPr>
          <p:nvPr>
            <p:ph type="title"/>
          </p:nvPr>
        </p:nvSpPr>
        <p:spPr/>
        <p:txBody>
          <a:bodyPr/>
          <a:lstStyle/>
          <a:p>
            <a:r>
              <a:rPr lang="en-MY" dirty="0"/>
              <a:t>International business</a:t>
            </a:r>
          </a:p>
        </p:txBody>
      </p:sp>
      <p:sp>
        <p:nvSpPr>
          <p:cNvPr id="3" name="Content Placeholder 2">
            <a:extLst>
              <a:ext uri="{FF2B5EF4-FFF2-40B4-BE49-F238E27FC236}">
                <a16:creationId xmlns:a16="http://schemas.microsoft.com/office/drawing/2014/main" id="{039325C8-48F9-4667-926F-CDA1BE32745B}"/>
              </a:ext>
            </a:extLst>
          </p:cNvPr>
          <p:cNvSpPr>
            <a:spLocks noGrp="1"/>
          </p:cNvSpPr>
          <p:nvPr>
            <p:ph idx="1"/>
          </p:nvPr>
        </p:nvSpPr>
        <p:spPr>
          <a:xfrm>
            <a:off x="827584" y="1772816"/>
            <a:ext cx="7772400" cy="2836912"/>
          </a:xfrm>
        </p:spPr>
        <p:txBody>
          <a:bodyPr/>
          <a:lstStyle/>
          <a:p>
            <a:pPr marL="0" indent="0">
              <a:buNone/>
            </a:pPr>
            <a:r>
              <a:rPr lang="en-MY" dirty="0"/>
              <a:t>International business refers to business activities that involve the transfer of resources, goods, services, knowledge, skills, or information across national boundaries. The resources that make up this flow are raw materials, capital, goods, services and people.</a:t>
            </a:r>
          </a:p>
        </p:txBody>
      </p:sp>
    </p:spTree>
    <p:extLst>
      <p:ext uri="{BB962C8B-B14F-4D97-AF65-F5344CB8AC3E}">
        <p14:creationId xmlns:p14="http://schemas.microsoft.com/office/powerpoint/2010/main" val="3679414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D96F-A60B-490C-8603-D6C5DE221A99}"/>
              </a:ext>
            </a:extLst>
          </p:cNvPr>
          <p:cNvSpPr>
            <a:spLocks noGrp="1"/>
          </p:cNvSpPr>
          <p:nvPr>
            <p:ph type="title"/>
          </p:nvPr>
        </p:nvSpPr>
        <p:spPr/>
        <p:txBody>
          <a:bodyPr/>
          <a:lstStyle/>
          <a:p>
            <a:r>
              <a:rPr lang="en-MY" dirty="0"/>
              <a:t>Difference between Globalisation vs Internationalization</a:t>
            </a:r>
          </a:p>
        </p:txBody>
      </p:sp>
      <p:sp>
        <p:nvSpPr>
          <p:cNvPr id="3" name="Content Placeholder 2">
            <a:extLst>
              <a:ext uri="{FF2B5EF4-FFF2-40B4-BE49-F238E27FC236}">
                <a16:creationId xmlns:a16="http://schemas.microsoft.com/office/drawing/2014/main" id="{2C69C938-243E-4252-B333-071E85BF4FB0}"/>
              </a:ext>
            </a:extLst>
          </p:cNvPr>
          <p:cNvSpPr>
            <a:spLocks noGrp="1"/>
          </p:cNvSpPr>
          <p:nvPr>
            <p:ph idx="1"/>
          </p:nvPr>
        </p:nvSpPr>
        <p:spPr>
          <a:xfrm>
            <a:off x="685800" y="1556792"/>
            <a:ext cx="8350696" cy="4530725"/>
          </a:xfrm>
        </p:spPr>
        <p:txBody>
          <a:bodyPr/>
          <a:lstStyle/>
          <a:p>
            <a:pPr>
              <a:buFont typeface="Wingdings" panose="05000000000000000000" pitchFamily="2" charset="2"/>
              <a:buChar char="§"/>
            </a:pPr>
            <a:r>
              <a:rPr lang="en-MY" sz="2200" dirty="0"/>
              <a:t>Globalization is the end result while internationalization is one of the tasks/tools/processes to achieve them.</a:t>
            </a:r>
          </a:p>
          <a:p>
            <a:pPr>
              <a:buFont typeface="Wingdings" panose="05000000000000000000" pitchFamily="2" charset="2"/>
              <a:buChar char="§"/>
            </a:pPr>
            <a:r>
              <a:rPr lang="en-MY" sz="2200" dirty="0"/>
              <a:t>Globalization is more with the nations and their economies while internationalization is more related to the individual, firm and corporations for doing up their businesses.</a:t>
            </a:r>
          </a:p>
          <a:p>
            <a:pPr>
              <a:buFont typeface="Wingdings" panose="05000000000000000000" pitchFamily="2" charset="2"/>
              <a:buChar char="§"/>
            </a:pPr>
            <a:r>
              <a:rPr lang="en-MY" sz="2200" dirty="0"/>
              <a:t>Globalization is a process and internationalization is part of it</a:t>
            </a:r>
          </a:p>
          <a:p>
            <a:pPr>
              <a:buFont typeface="Wingdings" panose="05000000000000000000" pitchFamily="2" charset="2"/>
              <a:buChar char="§"/>
            </a:pPr>
            <a:r>
              <a:rPr lang="en-MY" sz="2200" dirty="0"/>
              <a:t>Major factors that affect the globalization are infrastructural and logistics set up, telecommunications, etc. while internationalization gets affected by cultural tastes and preferences, local traditions, etc.</a:t>
            </a:r>
          </a:p>
          <a:p>
            <a:pPr>
              <a:buFont typeface="Wingdings" panose="05000000000000000000" pitchFamily="2" charset="2"/>
              <a:buChar char="§"/>
            </a:pPr>
            <a:r>
              <a:rPr lang="en-MY" sz="2200" dirty="0"/>
              <a:t>Globalization is an economic process while Internationalization is an improvisation process as it will lead in expanding of the business across the nations</a:t>
            </a:r>
          </a:p>
        </p:txBody>
      </p:sp>
    </p:spTree>
    <p:extLst>
      <p:ext uri="{BB962C8B-B14F-4D97-AF65-F5344CB8AC3E}">
        <p14:creationId xmlns:p14="http://schemas.microsoft.com/office/powerpoint/2010/main" val="2838942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50E6-33AF-4098-B3EA-61B16CCC2316}"/>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1E1F59E1-4358-4D9F-B07B-35FD897ACDE7}"/>
              </a:ext>
            </a:extLst>
          </p:cNvPr>
          <p:cNvSpPr>
            <a:spLocks noGrp="1"/>
          </p:cNvSpPr>
          <p:nvPr>
            <p:ph idx="1"/>
          </p:nvPr>
        </p:nvSpPr>
        <p:spPr/>
        <p:txBody>
          <a:bodyPr/>
          <a:lstStyle/>
          <a:p>
            <a:pPr marL="0" indent="0">
              <a:buNone/>
            </a:pPr>
            <a:r>
              <a:rPr lang="en-MY" dirty="0"/>
              <a:t>International transactions are manifested mainly in international trade and investment.</a:t>
            </a:r>
          </a:p>
          <a:p>
            <a:endParaRPr lang="en-MY" dirty="0"/>
          </a:p>
          <a:p>
            <a:r>
              <a:rPr lang="en-MY" b="1" dirty="0"/>
              <a:t>International trade </a:t>
            </a:r>
            <a:r>
              <a:rPr lang="en-MY" dirty="0"/>
              <a:t>occurs when a company exports goods or services to buyers (importers) in another country. </a:t>
            </a:r>
          </a:p>
          <a:p>
            <a:endParaRPr lang="en-MY" dirty="0"/>
          </a:p>
          <a:p>
            <a:r>
              <a:rPr lang="en-MY" b="1" dirty="0"/>
              <a:t>International investment </a:t>
            </a:r>
            <a:r>
              <a:rPr lang="en-MY" dirty="0"/>
              <a:t>occurs when the company invests resources in business activities outside its home country.</a:t>
            </a:r>
          </a:p>
        </p:txBody>
      </p:sp>
    </p:spTree>
    <p:extLst>
      <p:ext uri="{BB962C8B-B14F-4D97-AF65-F5344CB8AC3E}">
        <p14:creationId xmlns:p14="http://schemas.microsoft.com/office/powerpoint/2010/main" val="3306996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C18DF-E2D1-4918-998D-C3EDA379CA24}"/>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F2E50363-B4C0-41FE-88C5-6A2B7DF5E0B1}"/>
              </a:ext>
            </a:extLst>
          </p:cNvPr>
          <p:cNvSpPr>
            <a:spLocks noGrp="1"/>
          </p:cNvSpPr>
          <p:nvPr>
            <p:ph idx="1"/>
          </p:nvPr>
        </p:nvSpPr>
        <p:spPr/>
        <p:txBody>
          <a:bodyPr/>
          <a:lstStyle/>
          <a:p>
            <a:pPr>
              <a:buFont typeface="Wingdings" panose="05000000000000000000" pitchFamily="2" charset="2"/>
              <a:buChar char="§"/>
            </a:pPr>
            <a:r>
              <a:rPr lang="en-MY" dirty="0"/>
              <a:t>Any firm, regardless of size, that is engaged in international business is defined as an </a:t>
            </a:r>
            <a:r>
              <a:rPr lang="en-MY" b="1" dirty="0"/>
              <a:t>international firm</a:t>
            </a:r>
            <a:r>
              <a:rPr lang="en-MY" dirty="0"/>
              <a:t>. </a:t>
            </a:r>
          </a:p>
          <a:p>
            <a:pPr>
              <a:buFont typeface="Wingdings" panose="05000000000000000000" pitchFamily="2" charset="2"/>
              <a:buChar char="§"/>
            </a:pPr>
            <a:endParaRPr lang="en-MY" dirty="0"/>
          </a:p>
          <a:p>
            <a:pPr>
              <a:buFont typeface="Wingdings" panose="05000000000000000000" pitchFamily="2" charset="2"/>
              <a:buChar char="§"/>
            </a:pPr>
            <a:r>
              <a:rPr lang="en-MY" dirty="0"/>
              <a:t>A firm that has directly invested abroad and has at least one working affiliate in a foreign country (e.g., a factory, a branch office) over which it maintains effective control is defined as a </a:t>
            </a:r>
            <a:r>
              <a:rPr lang="en-MY" b="1" dirty="0"/>
              <a:t>multinational enterprise (MNE) or multinational enterprise company (MNC).</a:t>
            </a:r>
          </a:p>
        </p:txBody>
      </p:sp>
    </p:spTree>
    <p:extLst>
      <p:ext uri="{BB962C8B-B14F-4D97-AF65-F5344CB8AC3E}">
        <p14:creationId xmlns:p14="http://schemas.microsoft.com/office/powerpoint/2010/main" val="3921809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15451-C404-4AD2-A0C7-6EC8829B9DF1}"/>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174C3FEB-811B-4E3B-98F6-E7CE461CED22}"/>
              </a:ext>
            </a:extLst>
          </p:cNvPr>
          <p:cNvSpPr>
            <a:spLocks noGrp="1"/>
          </p:cNvSpPr>
          <p:nvPr>
            <p:ph idx="1"/>
          </p:nvPr>
        </p:nvSpPr>
        <p:spPr>
          <a:xfrm>
            <a:off x="914400" y="1600201"/>
            <a:ext cx="7772400" cy="3124944"/>
          </a:xfrm>
        </p:spPr>
        <p:txBody>
          <a:bodyPr/>
          <a:lstStyle/>
          <a:p>
            <a:pPr marL="0" indent="0">
              <a:buNone/>
            </a:pPr>
            <a:r>
              <a:rPr lang="en-MY" dirty="0"/>
              <a:t>While many firms still follow the traditional route of domestic growth first, international expansion second, we increasingly see firms that target international markets when launching their operations. These firms are called </a:t>
            </a:r>
            <a:r>
              <a:rPr lang="en-MY" b="1" dirty="0"/>
              <a:t>born global, global </a:t>
            </a:r>
            <a:r>
              <a:rPr lang="en-MY" b="1" dirty="0" err="1"/>
              <a:t>startups</a:t>
            </a:r>
            <a:r>
              <a:rPr lang="en-MY" b="1" dirty="0"/>
              <a:t>, or international new ventures (INVs)</a:t>
            </a:r>
            <a:r>
              <a:rPr lang="en-MY" dirty="0"/>
              <a:t>.</a:t>
            </a:r>
          </a:p>
        </p:txBody>
      </p:sp>
    </p:spTree>
    <p:extLst>
      <p:ext uri="{BB962C8B-B14F-4D97-AF65-F5344CB8AC3E}">
        <p14:creationId xmlns:p14="http://schemas.microsoft.com/office/powerpoint/2010/main" val="1965123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63451585"/>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035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70D01-787C-41C6-B2DA-0BDD0A5EB0DC}"/>
              </a:ext>
            </a:extLst>
          </p:cNvPr>
          <p:cNvSpPr>
            <a:spLocks noGrp="1"/>
          </p:cNvSpPr>
          <p:nvPr>
            <p:ph type="title"/>
          </p:nvPr>
        </p:nvSpPr>
        <p:spPr/>
        <p:txBody>
          <a:bodyPr/>
          <a:lstStyle/>
          <a:p>
            <a:r>
              <a:rPr lang="en-MY" dirty="0"/>
              <a:t>HR Outsourcing</a:t>
            </a:r>
          </a:p>
        </p:txBody>
      </p:sp>
      <p:sp>
        <p:nvSpPr>
          <p:cNvPr id="3" name="Content Placeholder 2">
            <a:extLst>
              <a:ext uri="{FF2B5EF4-FFF2-40B4-BE49-F238E27FC236}">
                <a16:creationId xmlns:a16="http://schemas.microsoft.com/office/drawing/2014/main" id="{3D3F92B2-1DD3-4705-B9E0-E47FBAD50EC7}"/>
              </a:ext>
            </a:extLst>
          </p:cNvPr>
          <p:cNvSpPr>
            <a:spLocks noGrp="1"/>
          </p:cNvSpPr>
          <p:nvPr>
            <p:ph idx="1"/>
          </p:nvPr>
        </p:nvSpPr>
        <p:spPr>
          <a:xfrm>
            <a:off x="636712" y="1581410"/>
            <a:ext cx="8050088" cy="4979987"/>
          </a:xfrm>
        </p:spPr>
        <p:txBody>
          <a:bodyPr/>
          <a:lstStyle/>
          <a:p>
            <a:pPr marL="0" indent="0">
              <a:buNone/>
            </a:pPr>
            <a:r>
              <a:rPr lang="en-MY" sz="2000" dirty="0"/>
              <a:t>HR outsourcing (also known as HRO) is the process of sub-contracting human resources functions to an external supplier.</a:t>
            </a:r>
          </a:p>
          <a:p>
            <a:pPr marL="0" indent="0">
              <a:buNone/>
            </a:pPr>
            <a:endParaRPr lang="en-MY" sz="2000" dirty="0"/>
          </a:p>
          <a:p>
            <a:r>
              <a:rPr lang="en-MY" sz="2000" dirty="0"/>
              <a:t>Business process HR outsourcing (also known as BPO), where an external supplier manages discrete HR activities, such as payroll administration or recruitment, or perhaps the whole human resources function.</a:t>
            </a:r>
          </a:p>
          <a:p>
            <a:endParaRPr lang="en-MY" sz="2000" dirty="0"/>
          </a:p>
          <a:p>
            <a:r>
              <a:rPr lang="en-MY" sz="2000" dirty="0"/>
              <a:t>Shared service HR outsourcing, where only the transaction or administrative elements of HR’s activities are subcontracted to an external supplier. This may include the personal interface with employees.</a:t>
            </a:r>
          </a:p>
          <a:p>
            <a:endParaRPr lang="en-MY" sz="2000" dirty="0"/>
          </a:p>
          <a:p>
            <a:r>
              <a:rPr lang="en-MY" sz="2000" dirty="0"/>
              <a:t>Application (and facilities) service HR outsourcing, where external providers look after the technological (and physical) infrastructure to support human resources activities</a:t>
            </a:r>
          </a:p>
        </p:txBody>
      </p:sp>
    </p:spTree>
    <p:extLst>
      <p:ext uri="{BB962C8B-B14F-4D97-AF65-F5344CB8AC3E}">
        <p14:creationId xmlns:p14="http://schemas.microsoft.com/office/powerpoint/2010/main" val="2472266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0B505-B9FB-41BE-931A-E98885AD9985}"/>
              </a:ext>
            </a:extLst>
          </p:cNvPr>
          <p:cNvSpPr>
            <a:spLocks noGrp="1"/>
          </p:cNvSpPr>
          <p:nvPr>
            <p:ph type="title"/>
          </p:nvPr>
        </p:nvSpPr>
        <p:spPr/>
        <p:txBody>
          <a:bodyPr/>
          <a:lstStyle/>
          <a:p>
            <a:r>
              <a:rPr lang="en-MY" dirty="0"/>
              <a:t>Offshoring</a:t>
            </a:r>
          </a:p>
        </p:txBody>
      </p:sp>
      <p:sp>
        <p:nvSpPr>
          <p:cNvPr id="3" name="Content Placeholder 2">
            <a:extLst>
              <a:ext uri="{FF2B5EF4-FFF2-40B4-BE49-F238E27FC236}">
                <a16:creationId xmlns:a16="http://schemas.microsoft.com/office/drawing/2014/main" id="{44A79AE7-5629-4902-BD23-96B10BEEF409}"/>
              </a:ext>
            </a:extLst>
          </p:cNvPr>
          <p:cNvSpPr>
            <a:spLocks noGrp="1"/>
          </p:cNvSpPr>
          <p:nvPr>
            <p:ph idx="1"/>
          </p:nvPr>
        </p:nvSpPr>
        <p:spPr/>
        <p:txBody>
          <a:bodyPr/>
          <a:lstStyle/>
          <a:p>
            <a:pPr marL="0" indent="0">
              <a:buNone/>
            </a:pPr>
            <a:r>
              <a:rPr lang="en-MY" dirty="0"/>
              <a:t>Offshoring is the process of relocating a business or business process to another country in order to benefit from reduced labour costs or a more beneficial regulatory environment. A range of processes are commonly offshored, including manufacturing, IT, customer service and research &amp; development</a:t>
            </a:r>
          </a:p>
        </p:txBody>
      </p:sp>
    </p:spTree>
    <p:extLst>
      <p:ext uri="{BB962C8B-B14F-4D97-AF65-F5344CB8AC3E}">
        <p14:creationId xmlns:p14="http://schemas.microsoft.com/office/powerpoint/2010/main" val="3697528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C40A2-4687-447D-A840-29CDF7035700}"/>
              </a:ext>
            </a:extLst>
          </p:cNvPr>
          <p:cNvSpPr>
            <a:spLocks noGrp="1"/>
          </p:cNvSpPr>
          <p:nvPr>
            <p:ph type="title"/>
          </p:nvPr>
        </p:nvSpPr>
        <p:spPr/>
        <p:txBody>
          <a:bodyPr/>
          <a:lstStyle/>
          <a:p>
            <a:r>
              <a:rPr lang="en-MY" dirty="0" err="1"/>
              <a:t>Cosourcing</a:t>
            </a:r>
            <a:endParaRPr lang="en-MY" dirty="0"/>
          </a:p>
        </p:txBody>
      </p:sp>
      <p:sp>
        <p:nvSpPr>
          <p:cNvPr id="3" name="Content Placeholder 2">
            <a:extLst>
              <a:ext uri="{FF2B5EF4-FFF2-40B4-BE49-F238E27FC236}">
                <a16:creationId xmlns:a16="http://schemas.microsoft.com/office/drawing/2014/main" id="{C8EE331F-7B3B-40FD-950C-FD38DA48824E}"/>
              </a:ext>
            </a:extLst>
          </p:cNvPr>
          <p:cNvSpPr>
            <a:spLocks noGrp="1"/>
          </p:cNvSpPr>
          <p:nvPr>
            <p:ph idx="1"/>
          </p:nvPr>
        </p:nvSpPr>
        <p:spPr/>
        <p:txBody>
          <a:bodyPr/>
          <a:lstStyle/>
          <a:p>
            <a:pPr marL="0" indent="0">
              <a:buNone/>
            </a:pPr>
            <a:r>
              <a:rPr lang="en-MY" dirty="0" err="1"/>
              <a:t>Cosourcing</a:t>
            </a:r>
            <a:r>
              <a:rPr lang="en-MY" dirty="0"/>
              <a:t> arrangement refers to an enterprise outsources only one part of a function. Co-sourcing is a way of attacking the problem by providing a service without having to be fully outsourced RPO.</a:t>
            </a:r>
          </a:p>
        </p:txBody>
      </p:sp>
    </p:spTree>
    <p:extLst>
      <p:ext uri="{BB962C8B-B14F-4D97-AF65-F5344CB8AC3E}">
        <p14:creationId xmlns:p14="http://schemas.microsoft.com/office/powerpoint/2010/main" val="1051619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7E48-DE46-446A-858A-F1754F17FBDF}"/>
              </a:ext>
            </a:extLst>
          </p:cNvPr>
          <p:cNvSpPr>
            <a:spLocks noGrp="1"/>
          </p:cNvSpPr>
          <p:nvPr>
            <p:ph type="title"/>
          </p:nvPr>
        </p:nvSpPr>
        <p:spPr/>
        <p:txBody>
          <a:bodyPr/>
          <a:lstStyle/>
          <a:p>
            <a:r>
              <a:rPr lang="en-MY" dirty="0"/>
              <a:t>Insourcing</a:t>
            </a:r>
          </a:p>
        </p:txBody>
      </p:sp>
      <p:sp>
        <p:nvSpPr>
          <p:cNvPr id="3" name="Content Placeholder 2">
            <a:extLst>
              <a:ext uri="{FF2B5EF4-FFF2-40B4-BE49-F238E27FC236}">
                <a16:creationId xmlns:a16="http://schemas.microsoft.com/office/drawing/2014/main" id="{EEA4EE72-18C4-44DD-8CE6-C0D1B7189755}"/>
              </a:ext>
            </a:extLst>
          </p:cNvPr>
          <p:cNvSpPr>
            <a:spLocks noGrp="1"/>
          </p:cNvSpPr>
          <p:nvPr>
            <p:ph idx="1"/>
          </p:nvPr>
        </p:nvSpPr>
        <p:spPr/>
        <p:txBody>
          <a:bodyPr/>
          <a:lstStyle/>
          <a:p>
            <a:pPr marL="0" indent="0">
              <a:buNone/>
            </a:pPr>
            <a:r>
              <a:rPr lang="en-MY" dirty="0"/>
              <a:t>Insourcing refers to contracting a function out to another entity that manages and performs the function on-site, transferring a previously outsourced function back in-house, or the hiring of local workers by foreign companies operating subsidiaries locally. Open sourcing is a way of eliciting innovative ideas from nonemployees or contractors.</a:t>
            </a:r>
          </a:p>
        </p:txBody>
      </p:sp>
    </p:spTree>
    <p:extLst>
      <p:ext uri="{BB962C8B-B14F-4D97-AF65-F5344CB8AC3E}">
        <p14:creationId xmlns:p14="http://schemas.microsoft.com/office/powerpoint/2010/main" val="3667225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55617-05B3-4818-A35F-28D6DE406E20}"/>
              </a:ext>
            </a:extLst>
          </p:cNvPr>
          <p:cNvSpPr>
            <a:spLocks noGrp="1"/>
          </p:cNvSpPr>
          <p:nvPr>
            <p:ph type="title"/>
          </p:nvPr>
        </p:nvSpPr>
        <p:spPr/>
        <p:txBody>
          <a:bodyPr/>
          <a:lstStyle/>
          <a:p>
            <a:r>
              <a:rPr lang="en-MY" dirty="0"/>
              <a:t>Professional Employment Organization (PEOs)</a:t>
            </a:r>
          </a:p>
        </p:txBody>
      </p:sp>
      <p:sp>
        <p:nvSpPr>
          <p:cNvPr id="3" name="Content Placeholder 2">
            <a:extLst>
              <a:ext uri="{FF2B5EF4-FFF2-40B4-BE49-F238E27FC236}">
                <a16:creationId xmlns:a16="http://schemas.microsoft.com/office/drawing/2014/main" id="{C7E1D3BA-94C3-48B7-9EDC-90910C07C70F}"/>
              </a:ext>
            </a:extLst>
          </p:cNvPr>
          <p:cNvSpPr>
            <a:spLocks noGrp="1"/>
          </p:cNvSpPr>
          <p:nvPr>
            <p:ph idx="1"/>
          </p:nvPr>
        </p:nvSpPr>
        <p:spPr>
          <a:xfrm>
            <a:off x="755576" y="1600200"/>
            <a:ext cx="7931224" cy="4530725"/>
          </a:xfrm>
        </p:spPr>
        <p:txBody>
          <a:bodyPr/>
          <a:lstStyle/>
          <a:p>
            <a:r>
              <a:rPr lang="en-MY" sz="2700" dirty="0"/>
              <a:t>A Professional </a:t>
            </a:r>
            <a:r>
              <a:rPr lang="en-MY" sz="2700" dirty="0" err="1"/>
              <a:t>Employement</a:t>
            </a:r>
            <a:r>
              <a:rPr lang="en-MY" sz="2700" dirty="0"/>
              <a:t> Organization (PEO) assumes full responsibility of your company's human resources administration. </a:t>
            </a:r>
          </a:p>
          <a:p>
            <a:r>
              <a:rPr lang="en-MY" sz="2700" dirty="0"/>
              <a:t>It becomes a co-employer of your company's workers by taking full legal responsibility of your employees, including having the final say in hiring, firing, and the amount of money employees make. </a:t>
            </a:r>
          </a:p>
          <a:p>
            <a:r>
              <a:rPr lang="en-MY" sz="2700" dirty="0"/>
              <a:t>The PEO and business owner become partners, essentially, with the PEO handling all the HR aspects and the business handling all other aspects of the company.</a:t>
            </a:r>
          </a:p>
        </p:txBody>
      </p:sp>
    </p:spTree>
    <p:extLst>
      <p:ext uri="{BB962C8B-B14F-4D97-AF65-F5344CB8AC3E}">
        <p14:creationId xmlns:p14="http://schemas.microsoft.com/office/powerpoint/2010/main" val="116349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35E48-DB32-4DC2-B724-4D64C900101F}"/>
              </a:ext>
            </a:extLst>
          </p:cNvPr>
          <p:cNvSpPr>
            <a:spLocks noGrp="1"/>
          </p:cNvSpPr>
          <p:nvPr>
            <p:ph type="title"/>
          </p:nvPr>
        </p:nvSpPr>
        <p:spPr/>
        <p:txBody>
          <a:bodyPr/>
          <a:lstStyle/>
          <a:p>
            <a:r>
              <a:rPr lang="en-MY" dirty="0"/>
              <a:t>‘Follow the Sun’ Support Model</a:t>
            </a:r>
          </a:p>
        </p:txBody>
      </p:sp>
      <p:sp>
        <p:nvSpPr>
          <p:cNvPr id="3" name="Content Placeholder 2">
            <a:extLst>
              <a:ext uri="{FF2B5EF4-FFF2-40B4-BE49-F238E27FC236}">
                <a16:creationId xmlns:a16="http://schemas.microsoft.com/office/drawing/2014/main" id="{1F9A8EB7-2D2F-4B07-8158-07F990576702}"/>
              </a:ext>
            </a:extLst>
          </p:cNvPr>
          <p:cNvSpPr>
            <a:spLocks noGrp="1"/>
          </p:cNvSpPr>
          <p:nvPr>
            <p:ph idx="1"/>
          </p:nvPr>
        </p:nvSpPr>
        <p:spPr/>
        <p:txBody>
          <a:bodyPr/>
          <a:lstStyle/>
          <a:p>
            <a:pPr marL="0" indent="0">
              <a:buNone/>
            </a:pPr>
            <a:r>
              <a:rPr lang="en-MY" dirty="0"/>
              <a:t>Follow the Sun (FTS) is a workflow model in which work is passed on to office located in different time zones. In this way work is done round the clock thereby reducing the project or support duration and increasing responsiveness. Follow the Sun model is implemented across three different time zone.</a:t>
            </a:r>
          </a:p>
          <a:p>
            <a:pPr marL="0" indent="0">
              <a:buNone/>
            </a:pPr>
            <a:r>
              <a:rPr lang="en-MY" dirty="0"/>
              <a:t>For e.g. : US passes work to Asia at the end of the day. Asia passes to Europe at end of their day and Europe passes the work to US</a:t>
            </a:r>
          </a:p>
        </p:txBody>
      </p:sp>
    </p:spTree>
    <p:extLst>
      <p:ext uri="{BB962C8B-B14F-4D97-AF65-F5344CB8AC3E}">
        <p14:creationId xmlns:p14="http://schemas.microsoft.com/office/powerpoint/2010/main" val="31085661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9ACE5-5491-4B4E-86A8-8CBB91656095}"/>
              </a:ext>
            </a:extLst>
          </p:cNvPr>
          <p:cNvSpPr>
            <a:spLocks noGrp="1"/>
          </p:cNvSpPr>
          <p:nvPr>
            <p:ph type="title"/>
          </p:nvPr>
        </p:nvSpPr>
        <p:spPr/>
        <p:txBody>
          <a:bodyPr/>
          <a:lstStyle/>
          <a:p>
            <a:r>
              <a:rPr lang="en-MY" dirty="0"/>
              <a:t>“Follow the sun” model</a:t>
            </a:r>
          </a:p>
        </p:txBody>
      </p:sp>
      <p:pic>
        <p:nvPicPr>
          <p:cNvPr id="5" name="Picture 4">
            <a:extLst>
              <a:ext uri="{FF2B5EF4-FFF2-40B4-BE49-F238E27FC236}">
                <a16:creationId xmlns:a16="http://schemas.microsoft.com/office/drawing/2014/main" id="{2FF96E01-14EB-47A6-ABB0-EF082D5A72E0}"/>
              </a:ext>
            </a:extLst>
          </p:cNvPr>
          <p:cNvPicPr>
            <a:picLocks noChangeAspect="1"/>
          </p:cNvPicPr>
          <p:nvPr/>
        </p:nvPicPr>
        <p:blipFill>
          <a:blip r:embed="rId2"/>
          <a:stretch>
            <a:fillRect/>
          </a:stretch>
        </p:blipFill>
        <p:spPr>
          <a:xfrm>
            <a:off x="1187624" y="1844824"/>
            <a:ext cx="6426845" cy="4389065"/>
          </a:xfrm>
          <a:prstGeom prst="rect">
            <a:avLst/>
          </a:prstGeom>
        </p:spPr>
      </p:pic>
    </p:spTree>
    <p:extLst>
      <p:ext uri="{BB962C8B-B14F-4D97-AF65-F5344CB8AC3E}">
        <p14:creationId xmlns:p14="http://schemas.microsoft.com/office/powerpoint/2010/main" val="37089127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What is the main difference between offshoring and outsourcing?</a:t>
            </a:r>
          </a:p>
          <a:p>
            <a:pPr marL="0" indent="0">
              <a:buNone/>
            </a:pPr>
            <a:r>
              <a:rPr lang="en-MY" sz="2400" dirty="0"/>
              <a:t>A. Offshoring usually results in employee layoffs, whereas outsourcing does not.</a:t>
            </a:r>
          </a:p>
          <a:p>
            <a:pPr marL="0" indent="0">
              <a:buNone/>
            </a:pPr>
            <a:r>
              <a:rPr lang="en-MY" sz="2400" dirty="0"/>
              <a:t>B. Offshoring is a long-term solution, whereas outsourcing is a short-term solution.</a:t>
            </a:r>
          </a:p>
          <a:p>
            <a:pPr marL="0" indent="0">
              <a:buNone/>
            </a:pPr>
            <a:r>
              <a:rPr lang="en-MY" sz="2400" dirty="0"/>
              <a:t>C. Offshoring moves entire production units out of the country, whereas outsourcing moves internal practices to outside organizations regardless of geographic location.</a:t>
            </a:r>
          </a:p>
          <a:p>
            <a:pPr marL="0" indent="0">
              <a:buNone/>
            </a:pPr>
            <a:r>
              <a:rPr lang="en-MY" sz="2400" dirty="0"/>
              <a:t>D. There are no differences—these terms are interchangeable.</a:t>
            </a:r>
          </a:p>
        </p:txBody>
      </p:sp>
    </p:spTree>
    <p:extLst>
      <p:ext uri="{BB962C8B-B14F-4D97-AF65-F5344CB8AC3E}">
        <p14:creationId xmlns:p14="http://schemas.microsoft.com/office/powerpoint/2010/main" val="23864606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p:txBody>
          <a:bodyPr/>
          <a:lstStyle/>
          <a:p>
            <a:r>
              <a:rPr lang="en-MY" sz="2400" dirty="0"/>
              <a:t>Option C. </a:t>
            </a:r>
          </a:p>
          <a:p>
            <a:endParaRPr lang="en-MY" sz="2400" dirty="0"/>
          </a:p>
          <a:p>
            <a:pPr marL="0" indent="0">
              <a:buNone/>
            </a:pPr>
            <a:r>
              <a:rPr lang="en-MY" sz="2400" dirty="0"/>
              <a:t>Although offshoring and outsourcing are terms that are often used interchangeably, they are decidedly different activities. Offshoring is the movement of production or services outside of the United States to realize cost savings. Outsourcing is moving a non–core-competency process to a specialized service provider. Both are organizational structure strategies that usually result in layoffs at the location where the services were originally provided.</a:t>
            </a:r>
          </a:p>
        </p:txBody>
      </p:sp>
    </p:spTree>
    <p:extLst>
      <p:ext uri="{BB962C8B-B14F-4D97-AF65-F5344CB8AC3E}">
        <p14:creationId xmlns:p14="http://schemas.microsoft.com/office/powerpoint/2010/main" val="2784613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6069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a:t>Strategy </a:t>
            </a:r>
            <a:r>
              <a:rPr lang="en-MY" dirty="0"/>
              <a:t>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7AC17-59C2-4274-8ABB-C9B46CF8EA88}"/>
              </a:ext>
            </a:extLst>
          </p:cNvPr>
          <p:cNvSpPr>
            <a:spLocks noGrp="1"/>
          </p:cNvSpPr>
          <p:nvPr>
            <p:ph type="title"/>
          </p:nvPr>
        </p:nvSpPr>
        <p:spPr/>
        <p:txBody>
          <a:bodyPr/>
          <a:lstStyle/>
          <a:p>
            <a:r>
              <a:rPr lang="en-MY" dirty="0"/>
              <a:t>The Principles of a Strategy-Focused Organization</a:t>
            </a:r>
          </a:p>
        </p:txBody>
      </p:sp>
      <p:pic>
        <p:nvPicPr>
          <p:cNvPr id="5" name="Picture 4">
            <a:extLst>
              <a:ext uri="{FF2B5EF4-FFF2-40B4-BE49-F238E27FC236}">
                <a16:creationId xmlns:a16="http://schemas.microsoft.com/office/drawing/2014/main" id="{B1096894-5F5E-48FE-B4E4-7389E838287B}"/>
              </a:ext>
            </a:extLst>
          </p:cNvPr>
          <p:cNvPicPr>
            <a:picLocks noChangeAspect="1"/>
          </p:cNvPicPr>
          <p:nvPr/>
        </p:nvPicPr>
        <p:blipFill>
          <a:blip r:embed="rId2"/>
          <a:stretch>
            <a:fillRect/>
          </a:stretch>
        </p:blipFill>
        <p:spPr>
          <a:xfrm>
            <a:off x="914400" y="1772816"/>
            <a:ext cx="7372350" cy="4000500"/>
          </a:xfrm>
          <a:prstGeom prst="rect">
            <a:avLst/>
          </a:prstGeom>
        </p:spPr>
      </p:pic>
    </p:spTree>
    <p:extLst>
      <p:ext uri="{BB962C8B-B14F-4D97-AF65-F5344CB8AC3E}">
        <p14:creationId xmlns:p14="http://schemas.microsoft.com/office/powerpoint/2010/main" val="3719367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BBBF8-005A-4EB9-A0D2-81E3ECE3CED7}"/>
              </a:ext>
            </a:extLst>
          </p:cNvPr>
          <p:cNvSpPr>
            <a:spLocks noGrp="1"/>
          </p:cNvSpPr>
          <p:nvPr>
            <p:ph type="title"/>
          </p:nvPr>
        </p:nvSpPr>
        <p:spPr/>
        <p:txBody>
          <a:bodyPr/>
          <a:lstStyle/>
          <a:p>
            <a:r>
              <a:rPr lang="en-MY" sz="2800" dirty="0"/>
              <a:t>The Principles of a Strategy-Focused Organization</a:t>
            </a:r>
          </a:p>
        </p:txBody>
      </p:sp>
      <p:pic>
        <p:nvPicPr>
          <p:cNvPr id="7" name="Picture 6">
            <a:extLst>
              <a:ext uri="{FF2B5EF4-FFF2-40B4-BE49-F238E27FC236}">
                <a16:creationId xmlns:a16="http://schemas.microsoft.com/office/drawing/2014/main" id="{A32BFFDC-0BA0-41B2-A795-0AC691E516B5}"/>
              </a:ext>
            </a:extLst>
          </p:cNvPr>
          <p:cNvPicPr>
            <a:picLocks noChangeAspect="1"/>
          </p:cNvPicPr>
          <p:nvPr/>
        </p:nvPicPr>
        <p:blipFill>
          <a:blip r:embed="rId2"/>
          <a:stretch>
            <a:fillRect/>
          </a:stretch>
        </p:blipFill>
        <p:spPr>
          <a:xfrm>
            <a:off x="1374961" y="1844824"/>
            <a:ext cx="6851278" cy="4582568"/>
          </a:xfrm>
          <a:prstGeom prst="rect">
            <a:avLst/>
          </a:prstGeom>
        </p:spPr>
      </p:pic>
    </p:spTree>
    <p:extLst>
      <p:ext uri="{BB962C8B-B14F-4D97-AF65-F5344CB8AC3E}">
        <p14:creationId xmlns:p14="http://schemas.microsoft.com/office/powerpoint/2010/main" val="23968696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1810F-B832-4649-B686-F90D444D194D}"/>
              </a:ext>
            </a:extLst>
          </p:cNvPr>
          <p:cNvSpPr>
            <a:spLocks noGrp="1"/>
          </p:cNvSpPr>
          <p:nvPr>
            <p:ph type="title"/>
          </p:nvPr>
        </p:nvSpPr>
        <p:spPr/>
        <p:txBody>
          <a:bodyPr/>
          <a:lstStyle/>
          <a:p>
            <a:r>
              <a:rPr lang="en-MY" sz="4000" dirty="0"/>
              <a:t>Mobilize</a:t>
            </a:r>
            <a:r>
              <a:rPr lang="en-MY" sz="4400" dirty="0"/>
              <a:t> Change through Executive Leadership</a:t>
            </a:r>
          </a:p>
        </p:txBody>
      </p:sp>
      <p:sp>
        <p:nvSpPr>
          <p:cNvPr id="3" name="Content Placeholder 2">
            <a:extLst>
              <a:ext uri="{FF2B5EF4-FFF2-40B4-BE49-F238E27FC236}">
                <a16:creationId xmlns:a16="http://schemas.microsoft.com/office/drawing/2014/main" id="{B3442EE3-62F1-4964-B267-DB6717A632CF}"/>
              </a:ext>
            </a:extLst>
          </p:cNvPr>
          <p:cNvSpPr>
            <a:spLocks noGrp="1"/>
          </p:cNvSpPr>
          <p:nvPr>
            <p:ph idx="1"/>
          </p:nvPr>
        </p:nvSpPr>
        <p:spPr/>
        <p:txBody>
          <a:bodyPr/>
          <a:lstStyle/>
          <a:p>
            <a:pPr marL="0" indent="0">
              <a:buNone/>
            </a:pPr>
            <a:r>
              <a:rPr lang="en-MY" dirty="0"/>
              <a:t>A successful BSC program starts with the recognition that it’s not a “metrics” project, but a “change” project. The single, most important condition for success is the ownership and active involvement of the executive team. Strategy requires change from every part of the organization.</a:t>
            </a:r>
          </a:p>
          <a:p>
            <a:pPr lvl="1"/>
            <a:r>
              <a:rPr lang="en-MY" dirty="0"/>
              <a:t>Establish a sense of urgency.</a:t>
            </a:r>
          </a:p>
          <a:p>
            <a:pPr lvl="1"/>
            <a:r>
              <a:rPr lang="en-MY" dirty="0"/>
              <a:t>Create the leadership team.</a:t>
            </a:r>
          </a:p>
          <a:p>
            <a:pPr lvl="1"/>
            <a:r>
              <a:rPr lang="en-MY" dirty="0"/>
              <a:t>Develop the Vision and Strategy.</a:t>
            </a:r>
          </a:p>
          <a:p>
            <a:endParaRPr lang="en-MY" dirty="0"/>
          </a:p>
        </p:txBody>
      </p:sp>
    </p:spTree>
    <p:extLst>
      <p:ext uri="{BB962C8B-B14F-4D97-AF65-F5344CB8AC3E}">
        <p14:creationId xmlns:p14="http://schemas.microsoft.com/office/powerpoint/2010/main" val="8108491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1585C-BBFD-4C01-B573-14765C29773C}"/>
              </a:ext>
            </a:extLst>
          </p:cNvPr>
          <p:cNvSpPr>
            <a:spLocks noGrp="1"/>
          </p:cNvSpPr>
          <p:nvPr>
            <p:ph type="title"/>
          </p:nvPr>
        </p:nvSpPr>
        <p:spPr/>
        <p:txBody>
          <a:bodyPr/>
          <a:lstStyle/>
          <a:p>
            <a:r>
              <a:rPr lang="en-MY" dirty="0"/>
              <a:t>Translate Strategy into Operating Terms</a:t>
            </a:r>
          </a:p>
        </p:txBody>
      </p:sp>
      <p:sp>
        <p:nvSpPr>
          <p:cNvPr id="3" name="Content Placeholder 2">
            <a:extLst>
              <a:ext uri="{FF2B5EF4-FFF2-40B4-BE49-F238E27FC236}">
                <a16:creationId xmlns:a16="http://schemas.microsoft.com/office/drawing/2014/main" id="{9417A3F8-EBCA-4963-A6E0-F08F041D440B}"/>
              </a:ext>
            </a:extLst>
          </p:cNvPr>
          <p:cNvSpPr>
            <a:spLocks noGrp="1"/>
          </p:cNvSpPr>
          <p:nvPr>
            <p:ph idx="1"/>
          </p:nvPr>
        </p:nvSpPr>
        <p:spPr/>
        <p:txBody>
          <a:bodyPr/>
          <a:lstStyle/>
          <a:p>
            <a:r>
              <a:rPr lang="en-MY" dirty="0"/>
              <a:t>The foundation of the design is a Strategy Map, which defines the “architecture” of the strategy. </a:t>
            </a:r>
          </a:p>
          <a:p>
            <a:r>
              <a:rPr lang="en-MY" dirty="0"/>
              <a:t>The description begins with the financial perspective of the shareholder (or appropriate key constituent in non-profits).</a:t>
            </a:r>
          </a:p>
          <a:p>
            <a:r>
              <a:rPr lang="en-MY" dirty="0"/>
              <a:t> It defines the relevant long-term indicators of success (e.g., ROI, shareholder value) and divides it into a long-term (growth) and a short-term (productivity) component.</a:t>
            </a:r>
          </a:p>
        </p:txBody>
      </p:sp>
    </p:spTree>
    <p:extLst>
      <p:ext uri="{BB962C8B-B14F-4D97-AF65-F5344CB8AC3E}">
        <p14:creationId xmlns:p14="http://schemas.microsoft.com/office/powerpoint/2010/main" val="1824323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4BAB6-842E-4278-AAE0-FD2E67CFE1CB}"/>
              </a:ext>
            </a:extLst>
          </p:cNvPr>
          <p:cNvSpPr>
            <a:spLocks noGrp="1"/>
          </p:cNvSpPr>
          <p:nvPr>
            <p:ph type="title"/>
          </p:nvPr>
        </p:nvSpPr>
        <p:spPr>
          <a:xfrm>
            <a:off x="539552" y="260648"/>
            <a:ext cx="8424936" cy="1143000"/>
          </a:xfrm>
        </p:spPr>
        <p:txBody>
          <a:bodyPr/>
          <a:lstStyle/>
          <a:p>
            <a:r>
              <a:rPr lang="en-MY" dirty="0"/>
              <a:t>The Balanced Scorecard Strategy Map</a:t>
            </a:r>
          </a:p>
        </p:txBody>
      </p:sp>
      <p:pic>
        <p:nvPicPr>
          <p:cNvPr id="5" name="Picture 4">
            <a:extLst>
              <a:ext uri="{FF2B5EF4-FFF2-40B4-BE49-F238E27FC236}">
                <a16:creationId xmlns:a16="http://schemas.microsoft.com/office/drawing/2014/main" id="{EE5843E0-4B25-4748-8DE5-DED9F6173BA6}"/>
              </a:ext>
            </a:extLst>
          </p:cNvPr>
          <p:cNvPicPr>
            <a:picLocks noChangeAspect="1"/>
          </p:cNvPicPr>
          <p:nvPr/>
        </p:nvPicPr>
        <p:blipFill>
          <a:blip r:embed="rId2"/>
          <a:stretch>
            <a:fillRect/>
          </a:stretch>
        </p:blipFill>
        <p:spPr>
          <a:xfrm>
            <a:off x="1304925" y="1844824"/>
            <a:ext cx="6534150" cy="4476750"/>
          </a:xfrm>
          <a:prstGeom prst="rect">
            <a:avLst/>
          </a:prstGeom>
        </p:spPr>
      </p:pic>
    </p:spTree>
    <p:extLst>
      <p:ext uri="{BB962C8B-B14F-4D97-AF65-F5344CB8AC3E}">
        <p14:creationId xmlns:p14="http://schemas.microsoft.com/office/powerpoint/2010/main" val="41539962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09D4A-1DC4-40D9-8E6B-262EF353F176}"/>
              </a:ext>
            </a:extLst>
          </p:cNvPr>
          <p:cNvSpPr>
            <a:spLocks noGrp="1"/>
          </p:cNvSpPr>
          <p:nvPr>
            <p:ph type="title"/>
          </p:nvPr>
        </p:nvSpPr>
        <p:spPr/>
        <p:txBody>
          <a:bodyPr/>
          <a:lstStyle/>
          <a:p>
            <a:r>
              <a:rPr lang="en-MY" dirty="0"/>
              <a:t>Align the Organization with the Strategy</a:t>
            </a:r>
          </a:p>
        </p:txBody>
      </p:sp>
      <p:sp>
        <p:nvSpPr>
          <p:cNvPr id="4" name="Content Placeholder 2">
            <a:extLst>
              <a:ext uri="{FF2B5EF4-FFF2-40B4-BE49-F238E27FC236}">
                <a16:creationId xmlns:a16="http://schemas.microsoft.com/office/drawing/2014/main" id="{9C61EDA3-EE08-4CAD-953B-ADF62ABF0FFE}"/>
              </a:ext>
            </a:extLst>
          </p:cNvPr>
          <p:cNvSpPr>
            <a:spLocks noGrp="1"/>
          </p:cNvSpPr>
          <p:nvPr>
            <p:ph idx="1"/>
          </p:nvPr>
        </p:nvSpPr>
        <p:spPr>
          <a:xfrm>
            <a:off x="685800" y="1556792"/>
            <a:ext cx="8206680" cy="4530725"/>
          </a:xfrm>
        </p:spPr>
        <p:txBody>
          <a:bodyPr/>
          <a:lstStyle/>
          <a:p>
            <a:r>
              <a:rPr lang="en-MY" dirty="0"/>
              <a:t>Functional silos arise and become a major barrier to strategy implementation, since most organizations have great difficulty communicating and coordinating across these functions. </a:t>
            </a:r>
          </a:p>
          <a:p>
            <a:r>
              <a:rPr lang="en-MY" dirty="0"/>
              <a:t>For organizational performance to be more than the sum of its parts, individual strategies must be linked and integrated. </a:t>
            </a:r>
          </a:p>
          <a:p>
            <a:r>
              <a:rPr lang="en-MY" dirty="0"/>
              <a:t>The corporate role defines the linkages expected to create synergy and ensures that the linkages actually occur.</a:t>
            </a:r>
          </a:p>
        </p:txBody>
      </p:sp>
    </p:spTree>
    <p:extLst>
      <p:ext uri="{BB962C8B-B14F-4D97-AF65-F5344CB8AC3E}">
        <p14:creationId xmlns:p14="http://schemas.microsoft.com/office/powerpoint/2010/main" val="7389735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9D749-935F-4BFA-8E33-392D8B20E65E}"/>
              </a:ext>
            </a:extLst>
          </p:cNvPr>
          <p:cNvSpPr>
            <a:spLocks noGrp="1"/>
          </p:cNvSpPr>
          <p:nvPr>
            <p:ph type="title"/>
          </p:nvPr>
        </p:nvSpPr>
        <p:spPr/>
        <p:txBody>
          <a:bodyPr/>
          <a:lstStyle/>
          <a:p>
            <a:r>
              <a:rPr lang="en-MY" dirty="0"/>
              <a:t>Align the Organization with the Strategy</a:t>
            </a:r>
          </a:p>
        </p:txBody>
      </p:sp>
      <p:pic>
        <p:nvPicPr>
          <p:cNvPr id="5" name="Picture 4">
            <a:extLst>
              <a:ext uri="{FF2B5EF4-FFF2-40B4-BE49-F238E27FC236}">
                <a16:creationId xmlns:a16="http://schemas.microsoft.com/office/drawing/2014/main" id="{FA9D17C9-4D4D-40E2-A193-C2736BB34A7C}"/>
              </a:ext>
            </a:extLst>
          </p:cNvPr>
          <p:cNvPicPr>
            <a:picLocks noChangeAspect="1"/>
          </p:cNvPicPr>
          <p:nvPr/>
        </p:nvPicPr>
        <p:blipFill>
          <a:blip r:embed="rId2"/>
          <a:stretch>
            <a:fillRect/>
          </a:stretch>
        </p:blipFill>
        <p:spPr>
          <a:xfrm>
            <a:off x="914400" y="1628800"/>
            <a:ext cx="7056784" cy="4807102"/>
          </a:xfrm>
          <a:prstGeom prst="rect">
            <a:avLst/>
          </a:prstGeom>
        </p:spPr>
      </p:pic>
    </p:spTree>
    <p:extLst>
      <p:ext uri="{BB962C8B-B14F-4D97-AF65-F5344CB8AC3E}">
        <p14:creationId xmlns:p14="http://schemas.microsoft.com/office/powerpoint/2010/main" val="25335872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F377-3224-4499-A4DF-CDFF29922E71}"/>
              </a:ext>
            </a:extLst>
          </p:cNvPr>
          <p:cNvSpPr>
            <a:spLocks noGrp="1"/>
          </p:cNvSpPr>
          <p:nvPr>
            <p:ph type="title"/>
          </p:nvPr>
        </p:nvSpPr>
        <p:spPr/>
        <p:txBody>
          <a:bodyPr/>
          <a:lstStyle/>
          <a:p>
            <a:r>
              <a:rPr lang="en-MY" dirty="0"/>
              <a:t>Make Strategy everyone’s Job</a:t>
            </a:r>
          </a:p>
        </p:txBody>
      </p:sp>
      <p:sp>
        <p:nvSpPr>
          <p:cNvPr id="3" name="Content Placeholder 2">
            <a:extLst>
              <a:ext uri="{FF2B5EF4-FFF2-40B4-BE49-F238E27FC236}">
                <a16:creationId xmlns:a16="http://schemas.microsoft.com/office/drawing/2014/main" id="{0402855A-FA5D-4B6C-A822-A9D658C83F7D}"/>
              </a:ext>
            </a:extLst>
          </p:cNvPr>
          <p:cNvSpPr>
            <a:spLocks noGrp="1"/>
          </p:cNvSpPr>
          <p:nvPr>
            <p:ph idx="1"/>
          </p:nvPr>
        </p:nvSpPr>
        <p:spPr/>
        <p:txBody>
          <a:bodyPr/>
          <a:lstStyle/>
          <a:p>
            <a:pPr marL="0" indent="0">
              <a:buNone/>
            </a:pPr>
            <a:r>
              <a:rPr lang="en-MY" dirty="0"/>
              <a:t>Workforce knowledge represents an asset that we are just beginning to use effectively. In this structure, strategic information and decision-making can no longer be limited to executives and senior managers. </a:t>
            </a:r>
          </a:p>
          <a:p>
            <a:r>
              <a:rPr lang="en-MY" dirty="0"/>
              <a:t>Communication and education to create awareness</a:t>
            </a:r>
          </a:p>
          <a:p>
            <a:r>
              <a:rPr lang="en-MY" dirty="0"/>
              <a:t>Personal alignment</a:t>
            </a:r>
          </a:p>
          <a:p>
            <a:r>
              <a:rPr lang="en-MY" dirty="0"/>
              <a:t>Incentive compensation</a:t>
            </a:r>
          </a:p>
        </p:txBody>
      </p:sp>
    </p:spTree>
    <p:extLst>
      <p:ext uri="{BB962C8B-B14F-4D97-AF65-F5344CB8AC3E}">
        <p14:creationId xmlns:p14="http://schemas.microsoft.com/office/powerpoint/2010/main" val="19671741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D0678-A0DF-4A4A-AC64-B122DB4EA68B}"/>
              </a:ext>
            </a:extLst>
          </p:cNvPr>
          <p:cNvSpPr>
            <a:spLocks noGrp="1"/>
          </p:cNvSpPr>
          <p:nvPr>
            <p:ph type="title"/>
          </p:nvPr>
        </p:nvSpPr>
        <p:spPr/>
        <p:txBody>
          <a:bodyPr/>
          <a:lstStyle/>
          <a:p>
            <a:r>
              <a:rPr lang="en-MY" dirty="0"/>
              <a:t>Make Strategy everyone’s Job</a:t>
            </a:r>
          </a:p>
        </p:txBody>
      </p:sp>
      <p:pic>
        <p:nvPicPr>
          <p:cNvPr id="5" name="Picture 4">
            <a:extLst>
              <a:ext uri="{FF2B5EF4-FFF2-40B4-BE49-F238E27FC236}">
                <a16:creationId xmlns:a16="http://schemas.microsoft.com/office/drawing/2014/main" id="{BC79C24A-79ED-4F2A-A948-B553C2DBFDC2}"/>
              </a:ext>
            </a:extLst>
          </p:cNvPr>
          <p:cNvPicPr>
            <a:picLocks noChangeAspect="1"/>
          </p:cNvPicPr>
          <p:nvPr/>
        </p:nvPicPr>
        <p:blipFill>
          <a:blip r:embed="rId2"/>
          <a:stretch>
            <a:fillRect/>
          </a:stretch>
        </p:blipFill>
        <p:spPr>
          <a:xfrm>
            <a:off x="911554" y="2204864"/>
            <a:ext cx="7736569" cy="3961036"/>
          </a:xfrm>
          <a:prstGeom prst="rect">
            <a:avLst/>
          </a:prstGeom>
        </p:spPr>
      </p:pic>
    </p:spTree>
    <p:extLst>
      <p:ext uri="{BB962C8B-B14F-4D97-AF65-F5344CB8AC3E}">
        <p14:creationId xmlns:p14="http://schemas.microsoft.com/office/powerpoint/2010/main" val="22859499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F452-B54A-4F34-AEB8-4D0CFA51F8A0}"/>
              </a:ext>
            </a:extLst>
          </p:cNvPr>
          <p:cNvSpPr>
            <a:spLocks noGrp="1"/>
          </p:cNvSpPr>
          <p:nvPr>
            <p:ph type="title"/>
          </p:nvPr>
        </p:nvSpPr>
        <p:spPr/>
        <p:txBody>
          <a:bodyPr/>
          <a:lstStyle/>
          <a:p>
            <a:r>
              <a:rPr lang="en-MY" dirty="0"/>
              <a:t>Make Formulating Strategy a Continual Process</a:t>
            </a:r>
          </a:p>
        </p:txBody>
      </p:sp>
      <p:sp>
        <p:nvSpPr>
          <p:cNvPr id="3" name="Content Placeholder 2">
            <a:extLst>
              <a:ext uri="{FF2B5EF4-FFF2-40B4-BE49-F238E27FC236}">
                <a16:creationId xmlns:a16="http://schemas.microsoft.com/office/drawing/2014/main" id="{78F5B2A5-77C1-4799-B452-A88FC4428674}"/>
              </a:ext>
            </a:extLst>
          </p:cNvPr>
          <p:cNvSpPr>
            <a:spLocks noGrp="1"/>
          </p:cNvSpPr>
          <p:nvPr>
            <p:ph idx="1"/>
          </p:nvPr>
        </p:nvSpPr>
        <p:spPr/>
        <p:txBody>
          <a:bodyPr/>
          <a:lstStyle/>
          <a:p>
            <a:pPr marL="0" indent="0">
              <a:buNone/>
            </a:pPr>
            <a:r>
              <a:rPr lang="en-MY" dirty="0"/>
              <a:t>Companies with the BSC integrates the management of tactics with the management of strategy, using three important processes,</a:t>
            </a:r>
          </a:p>
          <a:p>
            <a:r>
              <a:rPr lang="en-MY" dirty="0"/>
              <a:t>Organizations link strategy to the budgeting process</a:t>
            </a:r>
          </a:p>
          <a:p>
            <a:r>
              <a:rPr lang="en-MY" dirty="0"/>
              <a:t>Making strategy formulation continual is to introduce a management meeting to review strategy.</a:t>
            </a:r>
          </a:p>
          <a:p>
            <a:r>
              <a:rPr lang="en-MY" dirty="0"/>
              <a:t>Making strategy development continual sees a process evolve for learning and adapting the strategy.</a:t>
            </a:r>
          </a:p>
        </p:txBody>
      </p:sp>
    </p:spTree>
    <p:extLst>
      <p:ext uri="{BB962C8B-B14F-4D97-AF65-F5344CB8AC3E}">
        <p14:creationId xmlns:p14="http://schemas.microsoft.com/office/powerpoint/2010/main" val="12894041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1135F-5D4F-4C42-B5A2-32B6644C03A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EE0CBB4F-C92B-4454-B598-0367B437F18B}"/>
              </a:ext>
            </a:extLst>
          </p:cNvPr>
          <p:cNvSpPr>
            <a:spLocks noGrp="1"/>
          </p:cNvSpPr>
          <p:nvPr>
            <p:ph idx="1"/>
          </p:nvPr>
        </p:nvSpPr>
        <p:spPr>
          <a:xfrm>
            <a:off x="625252" y="1556792"/>
            <a:ext cx="8518748" cy="4530725"/>
          </a:xfrm>
        </p:spPr>
        <p:txBody>
          <a:bodyPr/>
          <a:lstStyle/>
          <a:p>
            <a:pPr marL="0" indent="0">
              <a:buNone/>
            </a:pPr>
            <a:r>
              <a:rPr lang="en-MY" sz="2700" dirty="0"/>
              <a:t>When using the balanced scorecard, it is important that the organization’s objectives are compatible. Which of the following objectives meets this criterion?	</a:t>
            </a:r>
          </a:p>
          <a:p>
            <a:pPr marL="514350" indent="-514350">
              <a:buFont typeface="+mj-lt"/>
              <a:buAutoNum type="alphaUcPeriod"/>
            </a:pPr>
            <a:r>
              <a:rPr lang="en-MY" sz="2700" dirty="0"/>
              <a:t>Reduce customer support time and build customer loyalty	</a:t>
            </a:r>
          </a:p>
          <a:p>
            <a:pPr marL="514350" indent="-514350">
              <a:buFont typeface="+mj-lt"/>
              <a:buAutoNum type="alphaUcPeriod"/>
            </a:pPr>
            <a:r>
              <a:rPr lang="en-MY" sz="2700" dirty="0"/>
              <a:t>Reduce time to market and simplify product offerings.	</a:t>
            </a:r>
          </a:p>
          <a:p>
            <a:pPr marL="514350" indent="-514350">
              <a:buFont typeface="+mj-lt"/>
              <a:buAutoNum type="alphaUcPeriod"/>
            </a:pPr>
            <a:r>
              <a:rPr lang="en-MY" sz="2700" dirty="0"/>
              <a:t>Develop global objectives and simplify planning processes.	</a:t>
            </a:r>
          </a:p>
          <a:p>
            <a:pPr marL="514350" indent="-514350">
              <a:buFont typeface="+mj-lt"/>
              <a:buAutoNum type="alphaUcPeriod"/>
            </a:pPr>
            <a:r>
              <a:rPr lang="en-MY" sz="2700" dirty="0"/>
              <a:t>Reduce the sales cycle and increase product complexity</a:t>
            </a:r>
          </a:p>
          <a:p>
            <a:pPr marL="0" indent="0">
              <a:buNone/>
            </a:pPr>
            <a:endParaRPr lang="en-MY" sz="2700" dirty="0"/>
          </a:p>
        </p:txBody>
      </p:sp>
    </p:spTree>
    <p:extLst>
      <p:ext uri="{BB962C8B-B14F-4D97-AF65-F5344CB8AC3E}">
        <p14:creationId xmlns:p14="http://schemas.microsoft.com/office/powerpoint/2010/main" val="12505363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ACD8E-92F9-45AC-B585-C008A35D8EDB}"/>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CC509CFD-AB5F-4F07-9315-116CDD4CAD7B}"/>
              </a:ext>
            </a:extLst>
          </p:cNvPr>
          <p:cNvSpPr>
            <a:spLocks noGrp="1"/>
          </p:cNvSpPr>
          <p:nvPr>
            <p:ph idx="1"/>
          </p:nvPr>
        </p:nvSpPr>
        <p:spPr/>
        <p:txBody>
          <a:bodyPr/>
          <a:lstStyle/>
          <a:p>
            <a:r>
              <a:rPr lang="en-MY" dirty="0"/>
              <a:t>Option B</a:t>
            </a:r>
          </a:p>
          <a:p>
            <a:endParaRPr lang="en-MY" dirty="0"/>
          </a:p>
          <a:p>
            <a:pPr marL="0" indent="0">
              <a:buNone/>
            </a:pPr>
            <a:r>
              <a:rPr lang="en-MY" dirty="0"/>
              <a:t>If the goal of the company is to simplify its products, then faster time to market should be a compatible goal.</a:t>
            </a:r>
          </a:p>
        </p:txBody>
      </p:sp>
    </p:spTree>
    <p:extLst>
      <p:ext uri="{BB962C8B-B14F-4D97-AF65-F5344CB8AC3E}">
        <p14:creationId xmlns:p14="http://schemas.microsoft.com/office/powerpoint/2010/main" val="5018472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CF494-7F1C-4FF3-8700-51DA3B810F1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E1137AF2-1C04-425C-959D-8915CFD87031}"/>
              </a:ext>
            </a:extLst>
          </p:cNvPr>
          <p:cNvSpPr>
            <a:spLocks noGrp="1"/>
          </p:cNvSpPr>
          <p:nvPr>
            <p:ph idx="1"/>
          </p:nvPr>
        </p:nvSpPr>
        <p:spPr>
          <a:xfrm>
            <a:off x="685800" y="1556792"/>
            <a:ext cx="8278688" cy="4536504"/>
          </a:xfrm>
        </p:spPr>
        <p:txBody>
          <a:bodyPr/>
          <a:lstStyle/>
          <a:p>
            <a:pPr marL="0" indent="0">
              <a:buNone/>
            </a:pPr>
            <a:r>
              <a:rPr lang="en-MY" sz="2700" dirty="0"/>
              <a:t>The HR competency of credible activist is associated with?	</a:t>
            </a:r>
          </a:p>
          <a:p>
            <a:pPr marL="514350" indent="-514350">
              <a:buFont typeface="+mj-lt"/>
              <a:buAutoNum type="alphaUcPeriod"/>
            </a:pPr>
            <a:r>
              <a:rPr lang="en-MY" sz="2700" dirty="0"/>
              <a:t>The need to be proactive and advocate for their own position with top management of the company.</a:t>
            </a:r>
          </a:p>
          <a:p>
            <a:pPr marL="514350" indent="-514350">
              <a:buFont typeface="+mj-lt"/>
              <a:buAutoNum type="alphaUcPeriod"/>
            </a:pPr>
            <a:r>
              <a:rPr lang="en-MY" sz="2700" dirty="0"/>
              <a:t>The need to be proactive and advocate for the employees with top management of the company.</a:t>
            </a:r>
          </a:p>
          <a:p>
            <a:pPr marL="514350" indent="-514350">
              <a:buFont typeface="+mj-lt"/>
              <a:buAutoNum type="alphaUcPeriod"/>
            </a:pPr>
            <a:r>
              <a:rPr lang="en-MY" sz="2700" dirty="0"/>
              <a:t>The need to be proactive and advocate for business friendly government regulations.	</a:t>
            </a:r>
          </a:p>
          <a:p>
            <a:pPr marL="514350" indent="-514350">
              <a:buFont typeface="+mj-lt"/>
              <a:buAutoNum type="alphaUcPeriod"/>
            </a:pPr>
            <a:r>
              <a:rPr lang="en-MY" sz="2700" dirty="0"/>
              <a:t>Providing strong support for management in the event of </a:t>
            </a:r>
            <a:r>
              <a:rPr lang="en-MY" sz="2700" dirty="0" err="1"/>
              <a:t>labor</a:t>
            </a:r>
            <a:r>
              <a:rPr lang="en-MY" sz="2700" dirty="0"/>
              <a:t> unrest or HR focused infractions.</a:t>
            </a:r>
          </a:p>
          <a:p>
            <a:pPr marL="0" indent="0">
              <a:buNone/>
            </a:pPr>
            <a:endParaRPr lang="en-MY" sz="2700" dirty="0"/>
          </a:p>
        </p:txBody>
      </p:sp>
    </p:spTree>
    <p:extLst>
      <p:ext uri="{BB962C8B-B14F-4D97-AF65-F5344CB8AC3E}">
        <p14:creationId xmlns:p14="http://schemas.microsoft.com/office/powerpoint/2010/main" val="10344894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1BDDE-5CDA-444F-A204-76DFE6742085}"/>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9256878C-D476-479F-B79C-C4F4E5042E19}"/>
              </a:ext>
            </a:extLst>
          </p:cNvPr>
          <p:cNvSpPr>
            <a:spLocks noGrp="1"/>
          </p:cNvSpPr>
          <p:nvPr>
            <p:ph idx="1"/>
          </p:nvPr>
        </p:nvSpPr>
        <p:spPr>
          <a:xfrm>
            <a:off x="685800" y="1556792"/>
            <a:ext cx="8001000" cy="4530725"/>
          </a:xfrm>
        </p:spPr>
        <p:txBody>
          <a:bodyPr/>
          <a:lstStyle/>
          <a:p>
            <a:r>
              <a:rPr lang="en-MY" dirty="0"/>
              <a:t>Option A</a:t>
            </a:r>
          </a:p>
          <a:p>
            <a:pPr marL="0" indent="0">
              <a:buNone/>
            </a:pPr>
            <a:endParaRPr lang="en-MY" dirty="0"/>
          </a:p>
          <a:p>
            <a:pPr marL="0" indent="0">
              <a:buNone/>
            </a:pPr>
            <a:r>
              <a:rPr lang="en-MY" sz="2500" dirty="0"/>
              <a:t>The role of credible activist involves both strong individual performance through effective relationships and strong business performance which has a bearing on the general effectiveness of the business. Personal credibility combined with the ability to influence the organization is an essential differentiator between highly effective HR leaders and those who are only technically competent HR professionals. Therefore, credible activist need to be proactive and advocate for their own position with top management of the company.</a:t>
            </a:r>
          </a:p>
        </p:txBody>
      </p:sp>
    </p:spTree>
    <p:extLst>
      <p:ext uri="{BB962C8B-B14F-4D97-AF65-F5344CB8AC3E}">
        <p14:creationId xmlns:p14="http://schemas.microsoft.com/office/powerpoint/2010/main" val="29127291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2719</TotalTime>
  <Words>2260</Words>
  <Application>Microsoft Office PowerPoint</Application>
  <PresentationFormat>On-screen Show (4:3)</PresentationFormat>
  <Paragraphs>189</Paragraphs>
  <Slides>49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49</vt:i4>
      </vt:variant>
    </vt:vector>
  </HeadingPairs>
  <TitlesOfParts>
    <vt:vector size="53" baseType="lpstr">
      <vt:lpstr>Arial</vt:lpstr>
      <vt:lpstr>Times New Roman</vt:lpstr>
      <vt:lpstr>Wingdings</vt:lpstr>
      <vt:lpstr>Office Theme</vt:lpstr>
      <vt:lpstr>STRATEGIC GLOBAL HUMAN RESOURCE- V</vt:lpstr>
      <vt:lpstr>PowerPoint Presentation</vt:lpstr>
      <vt:lpstr>Type of Structures</vt:lpstr>
      <vt:lpstr>Organisational Structure</vt:lpstr>
      <vt:lpstr>Functional Structure</vt:lpstr>
      <vt:lpstr>Product Structure</vt:lpstr>
      <vt:lpstr>Geographic Structure</vt:lpstr>
      <vt:lpstr>Hybrid Structure</vt:lpstr>
      <vt:lpstr>Front-Back Structure</vt:lpstr>
      <vt:lpstr>Matrix Structure</vt:lpstr>
      <vt:lpstr>Structure affects how strategic decisions are made</vt:lpstr>
      <vt:lpstr>Different business strategies suggest different organizational structures</vt:lpstr>
      <vt:lpstr>Question # 6 </vt:lpstr>
      <vt:lpstr>Answer # 6 </vt:lpstr>
      <vt:lpstr>PowerPoint Presentation</vt:lpstr>
      <vt:lpstr>International business</vt:lpstr>
      <vt:lpstr>Difference between Globalisation vs Internationalization</vt:lpstr>
      <vt:lpstr>International Business - Terms</vt:lpstr>
      <vt:lpstr>International Business - Terms</vt:lpstr>
      <vt:lpstr>International Business - Terms</vt:lpstr>
      <vt:lpstr>PowerPoint Presentation</vt:lpstr>
      <vt:lpstr>HR Outsourcing</vt:lpstr>
      <vt:lpstr>Offshoring</vt:lpstr>
      <vt:lpstr>Cosourcing</vt:lpstr>
      <vt:lpstr>Insourcing</vt:lpstr>
      <vt:lpstr>Professional Employment Organization (PEOs)</vt:lpstr>
      <vt:lpstr>‘Follow the Sun’ Support Model</vt:lpstr>
      <vt:lpstr>“Follow the sun” model</vt:lpstr>
      <vt:lpstr>Question # </vt:lpstr>
      <vt:lpstr>Answer # </vt:lpstr>
      <vt:lpstr>PowerPoint Presentation</vt:lpstr>
      <vt:lpstr>Balanced Scorecard</vt:lpstr>
      <vt:lpstr>Strategy Map</vt:lpstr>
      <vt:lpstr>Strategy Implementation</vt:lpstr>
      <vt:lpstr>The Principles of a Strategy-Focused Organization</vt:lpstr>
      <vt:lpstr>The Principles of a Strategy-Focused Organization</vt:lpstr>
      <vt:lpstr>Mobilize Change through Executive Leadership</vt:lpstr>
      <vt:lpstr>Translate Strategy into Operating Terms</vt:lpstr>
      <vt:lpstr>The Balanced Scorecard Strategy Map</vt:lpstr>
      <vt:lpstr>Align the Organization with the Strategy</vt:lpstr>
      <vt:lpstr>Align the Organization with the Strategy</vt:lpstr>
      <vt:lpstr>Make Strategy everyone’s Job</vt:lpstr>
      <vt:lpstr>Make Strategy everyone’s Job</vt:lpstr>
      <vt:lpstr>Make Formulating Strategy a Continual Process</vt:lpstr>
      <vt:lpstr>Question # 1</vt:lpstr>
      <vt:lpstr>Answer # 1</vt:lpstr>
      <vt:lpstr>Question # 2</vt:lpstr>
      <vt:lpstr>Answer # 2</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120</cp:revision>
  <cp:lastPrinted>1601-01-01T00:00:00Z</cp:lastPrinted>
  <dcterms:created xsi:type="dcterms:W3CDTF">2020-07-09T15:12:46Z</dcterms:created>
  <dcterms:modified xsi:type="dcterms:W3CDTF">2022-01-22T06:52:49Z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