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4"/>
  </p:notesMasterIdLst>
  <p:handoutMasterIdLst>
    <p:handoutMasterId r:id="rId65"/>
  </p:handoutMasterIdLst>
  <p:sldIdLst>
    <p:sldId id="256" r:id="rId2"/>
    <p:sldId id="474" r:id="rId3"/>
    <p:sldId id="280" r:id="rId4"/>
    <p:sldId id="281" r:id="rId5"/>
    <p:sldId id="282" r:id="rId6"/>
    <p:sldId id="283" r:id="rId7"/>
    <p:sldId id="486" r:id="rId8"/>
    <p:sldId id="279" r:id="rId9"/>
    <p:sldId id="487" r:id="rId10"/>
    <p:sldId id="284" r:id="rId11"/>
    <p:sldId id="285" r:id="rId12"/>
    <p:sldId id="488" r:id="rId13"/>
    <p:sldId id="286" r:id="rId14"/>
    <p:sldId id="493" r:id="rId15"/>
    <p:sldId id="475" r:id="rId16"/>
    <p:sldId id="259" r:id="rId17"/>
    <p:sldId id="260" r:id="rId18"/>
    <p:sldId id="261" r:id="rId19"/>
    <p:sldId id="262" r:id="rId20"/>
    <p:sldId id="263" r:id="rId21"/>
    <p:sldId id="264" r:id="rId22"/>
    <p:sldId id="265" r:id="rId23"/>
    <p:sldId id="266" r:id="rId24"/>
    <p:sldId id="267" r:id="rId25"/>
    <p:sldId id="494" r:id="rId26"/>
    <p:sldId id="300" r:id="rId27"/>
    <p:sldId id="301" r:id="rId28"/>
    <p:sldId id="302" r:id="rId29"/>
    <p:sldId id="303" r:id="rId30"/>
    <p:sldId id="304" r:id="rId31"/>
    <p:sldId id="305" r:id="rId32"/>
    <p:sldId id="306" r:id="rId33"/>
    <p:sldId id="331" r:id="rId34"/>
    <p:sldId id="307" r:id="rId35"/>
    <p:sldId id="308" r:id="rId36"/>
    <p:sldId id="332" r:id="rId37"/>
    <p:sldId id="309" r:id="rId38"/>
    <p:sldId id="333" r:id="rId39"/>
    <p:sldId id="310" r:id="rId40"/>
    <p:sldId id="311" r:id="rId41"/>
    <p:sldId id="312" r:id="rId42"/>
    <p:sldId id="313" r:id="rId43"/>
    <p:sldId id="314" r:id="rId44"/>
    <p:sldId id="315" r:id="rId45"/>
    <p:sldId id="316" r:id="rId46"/>
    <p:sldId id="317" r:id="rId47"/>
    <p:sldId id="318" r:id="rId48"/>
    <p:sldId id="319" r:id="rId49"/>
    <p:sldId id="320" r:id="rId50"/>
    <p:sldId id="489" r:id="rId51"/>
    <p:sldId id="495" r:id="rId52"/>
    <p:sldId id="292" r:id="rId53"/>
    <p:sldId id="293" r:id="rId54"/>
    <p:sldId id="294" r:id="rId55"/>
    <p:sldId id="299" r:id="rId56"/>
    <p:sldId id="295" r:id="rId57"/>
    <p:sldId id="490" r:id="rId58"/>
    <p:sldId id="298" r:id="rId59"/>
    <p:sldId id="297" r:id="rId60"/>
    <p:sldId id="491" r:id="rId61"/>
    <p:sldId id="492" r:id="rId62"/>
    <p:sldId id="296"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pt>
    <dgm:pt modelId="{DB65C8CD-BCA3-4DDD-A5BD-95F0A12DE50E}" type="sibTrans" cxnId="{F328B949-14A7-4D4F-897D-99157FE93C44}">
      <dgm:prSet/>
      <dgm:spPr/>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6">
        <dgm:presLayoutVars>
          <dgm:chMax val="0"/>
          <dgm:bulletEnabled val="1"/>
        </dgm:presLayoutVars>
      </dgm:prSet>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6" custLinFactNeighborX="-187" custLinFactNeighborY="24671">
        <dgm:presLayoutVars>
          <dgm:chMax val="0"/>
          <dgm:bulletEnabled val="1"/>
        </dgm:presLayoutVars>
      </dgm:prSet>
      <dgm:spPr>
        <a:xfrm>
          <a:off x="0" y="1082605"/>
          <a:ext cx="7906072" cy="89856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6" custLinFactNeighborX="-187" custLinFactNeighborY="2281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3" presStyleCnt="6">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4"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5" presStyleCnt="6">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3"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5" destOrd="0" parTransId="{8C8DC8DB-B127-4A9B-92C8-B0F025CF2412}" sibTransId="{474E5202-1020-4D3C-B140-98200CB188DD}"/>
    <dgm:cxn modelId="{6A9EDC84-3735-4F43-B652-ADFF355EF51D}" srcId="{703D4D02-5513-427D-B6E9-B2E187EE0C3A}" destId="{B784F38A-2CBF-4477-869E-CC822A9ECE1A}" srcOrd="4"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1E2C847C-384E-45F0-8DEE-9E1F6A33896E}" type="presParOf" srcId="{CC8763B3-4621-4666-B669-3C5BA2A30DBE}" destId="{02E396A5-E016-4B4F-A398-E54B3D85CF99}" srcOrd="6" destOrd="0" presId="urn:microsoft.com/office/officeart/2005/8/layout/vList2"/>
    <dgm:cxn modelId="{EC315C48-1A7E-486B-A16E-1D1C22A956AD}" type="presParOf" srcId="{CC8763B3-4621-4666-B669-3C5BA2A30DBE}" destId="{5AC61BF4-3CA5-4428-A215-897A0CE79E2B}" srcOrd="7" destOrd="0" presId="urn:microsoft.com/office/officeart/2005/8/layout/vList2"/>
    <dgm:cxn modelId="{1D4A125F-0F02-4B52-BEB1-E17ED93403C8}" type="presParOf" srcId="{CC8763B3-4621-4666-B669-3C5BA2A30DBE}" destId="{8459D55B-5800-472A-BFA7-A7186D26AD4C}" srcOrd="8" destOrd="0" presId="urn:microsoft.com/office/officeart/2005/8/layout/vList2"/>
    <dgm:cxn modelId="{F4FAFF7A-4BE1-4040-9DEA-6283D75E822A}" type="presParOf" srcId="{CC8763B3-4621-4666-B669-3C5BA2A30DBE}" destId="{22F28D2E-7EC1-484C-A6C6-64A29DE0597D}" srcOrd="9" destOrd="0" presId="urn:microsoft.com/office/officeart/2005/8/layout/vList2"/>
    <dgm:cxn modelId="{750F6BD4-8B21-47F7-957A-35FAF9EC0C44}" type="presParOf" srcId="{CC8763B3-4621-4666-B669-3C5BA2A30DBE}" destId="{E6BB2906-000C-4376-8DBB-E58B06080F0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pt>
    <dgm:pt modelId="{DB65C8CD-BCA3-4DDD-A5BD-95F0A12DE50E}" type="sibTrans" cxnId="{F328B949-14A7-4D4F-897D-99157FE93C44}">
      <dgm:prSet/>
      <dgm:spPr/>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6">
        <dgm:presLayoutVars>
          <dgm:chMax val="0"/>
          <dgm:bulletEnabled val="1"/>
        </dgm:presLayoutVars>
      </dgm:prSet>
      <dgm:spPr>
        <a:xfrm>
          <a:off x="0" y="179"/>
          <a:ext cx="7906072" cy="74880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6" custLinFactNeighborX="-187" custLinFactNeighborY="24671">
        <dgm:presLayoutVars>
          <dgm:chMax val="0"/>
          <dgm:bulletEnabled val="1"/>
        </dgm:presLayoutVars>
      </dgm:prSet>
      <dgm:spPr>
        <a:xfrm>
          <a:off x="0" y="892600"/>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6" custLinFactNeighborX="-187" custLinFactNeighborY="87344">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3" presStyleCnt="6">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4"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5" presStyleCnt="6">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3"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5" destOrd="0" parTransId="{8C8DC8DB-B127-4A9B-92C8-B0F025CF2412}" sibTransId="{474E5202-1020-4D3C-B140-98200CB188DD}"/>
    <dgm:cxn modelId="{6A9EDC84-3735-4F43-B652-ADFF355EF51D}" srcId="{703D4D02-5513-427D-B6E9-B2E187EE0C3A}" destId="{B784F38A-2CBF-4477-869E-CC822A9ECE1A}" srcOrd="4"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1E2C847C-384E-45F0-8DEE-9E1F6A33896E}" type="presParOf" srcId="{CC8763B3-4621-4666-B669-3C5BA2A30DBE}" destId="{02E396A5-E016-4B4F-A398-E54B3D85CF99}" srcOrd="6" destOrd="0" presId="urn:microsoft.com/office/officeart/2005/8/layout/vList2"/>
    <dgm:cxn modelId="{EC315C48-1A7E-486B-A16E-1D1C22A956AD}" type="presParOf" srcId="{CC8763B3-4621-4666-B669-3C5BA2A30DBE}" destId="{5AC61BF4-3CA5-4428-A215-897A0CE79E2B}" srcOrd="7" destOrd="0" presId="urn:microsoft.com/office/officeart/2005/8/layout/vList2"/>
    <dgm:cxn modelId="{1D4A125F-0F02-4B52-BEB1-E17ED93403C8}" type="presParOf" srcId="{CC8763B3-4621-4666-B669-3C5BA2A30DBE}" destId="{8459D55B-5800-472A-BFA7-A7186D26AD4C}" srcOrd="8" destOrd="0" presId="urn:microsoft.com/office/officeart/2005/8/layout/vList2"/>
    <dgm:cxn modelId="{F4FAFF7A-4BE1-4040-9DEA-6283D75E822A}" type="presParOf" srcId="{CC8763B3-4621-4666-B669-3C5BA2A30DBE}" destId="{22F28D2E-7EC1-484C-A6C6-64A29DE0597D}" srcOrd="9" destOrd="0" presId="urn:microsoft.com/office/officeart/2005/8/layout/vList2"/>
    <dgm:cxn modelId="{750F6BD4-8B21-47F7-957A-35FAF9EC0C44}" type="presParOf" srcId="{CC8763B3-4621-4666-B669-3C5BA2A30DBE}" destId="{E6BB2906-000C-4376-8DBB-E58B06080F0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pt>
    <dgm:pt modelId="{DB65C8CD-BCA3-4DDD-A5BD-95F0A12DE50E}" type="sibTrans" cxnId="{F328B949-14A7-4D4F-897D-99157FE93C44}">
      <dgm:prSet/>
      <dgm:spPr/>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6">
        <dgm:presLayoutVars>
          <dgm:chMax val="0"/>
          <dgm:bulletEnabled val="1"/>
        </dgm:presLayoutVars>
      </dgm:prSet>
      <dgm:spPr>
        <a:xfrm>
          <a:off x="0" y="179"/>
          <a:ext cx="7906072" cy="74880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6" custLinFactNeighborX="-187" custLinFactNeighborY="24671">
        <dgm:presLayoutVars>
          <dgm:chMax val="0"/>
          <dgm:bulletEnabled val="1"/>
        </dgm:presLayoutVars>
      </dgm:prSet>
      <dgm:spPr>
        <a:xfrm>
          <a:off x="0" y="892600"/>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6" custLinFactNeighborX="-187" custLinFactNeighborY="87344">
        <dgm:presLayoutVars>
          <dgm:chMax val="0"/>
          <dgm:bulletEnabled val="1"/>
        </dgm:presLayoutVars>
      </dgm:prSet>
      <dgm:spPr>
        <a:xfrm>
          <a:off x="0" y="1828800"/>
          <a:ext cx="7906072" cy="74880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3" presStyleCnt="6">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4"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5" presStyleCnt="6">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3"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5" destOrd="0" parTransId="{8C8DC8DB-B127-4A9B-92C8-B0F025CF2412}" sibTransId="{474E5202-1020-4D3C-B140-98200CB188DD}"/>
    <dgm:cxn modelId="{6A9EDC84-3735-4F43-B652-ADFF355EF51D}" srcId="{703D4D02-5513-427D-B6E9-B2E187EE0C3A}" destId="{B784F38A-2CBF-4477-869E-CC822A9ECE1A}" srcOrd="4"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1E2C847C-384E-45F0-8DEE-9E1F6A33896E}" type="presParOf" srcId="{CC8763B3-4621-4666-B669-3C5BA2A30DBE}" destId="{02E396A5-E016-4B4F-A398-E54B3D85CF99}" srcOrd="6" destOrd="0" presId="urn:microsoft.com/office/officeart/2005/8/layout/vList2"/>
    <dgm:cxn modelId="{EC315C48-1A7E-486B-A16E-1D1C22A956AD}" type="presParOf" srcId="{CC8763B3-4621-4666-B669-3C5BA2A30DBE}" destId="{5AC61BF4-3CA5-4428-A215-897A0CE79E2B}" srcOrd="7" destOrd="0" presId="urn:microsoft.com/office/officeart/2005/8/layout/vList2"/>
    <dgm:cxn modelId="{1D4A125F-0F02-4B52-BEB1-E17ED93403C8}" type="presParOf" srcId="{CC8763B3-4621-4666-B669-3C5BA2A30DBE}" destId="{8459D55B-5800-472A-BFA7-A7186D26AD4C}" srcOrd="8" destOrd="0" presId="urn:microsoft.com/office/officeart/2005/8/layout/vList2"/>
    <dgm:cxn modelId="{F4FAFF7A-4BE1-4040-9DEA-6283D75E822A}" type="presParOf" srcId="{CC8763B3-4621-4666-B669-3C5BA2A30DBE}" destId="{22F28D2E-7EC1-484C-A6C6-64A29DE0597D}" srcOrd="9" destOrd="0" presId="urn:microsoft.com/office/officeart/2005/8/layout/vList2"/>
    <dgm:cxn modelId="{750F6BD4-8B21-47F7-957A-35FAF9EC0C44}" type="presParOf" srcId="{CC8763B3-4621-4666-B669-3C5BA2A30DBE}" destId="{E6BB2906-000C-4376-8DBB-E58B06080F0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pt>
    <dgm:pt modelId="{DB65C8CD-BCA3-4DDD-A5BD-95F0A12DE50E}" type="sibTrans" cxnId="{F328B949-14A7-4D4F-897D-99157FE93C44}">
      <dgm:prSet/>
      <dgm:spPr/>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6">
        <dgm:presLayoutVars>
          <dgm:chMax val="0"/>
          <dgm:bulletEnabled val="1"/>
        </dgm:presLayoutVars>
      </dgm:prSet>
      <dgm:spPr>
        <a:xfrm>
          <a:off x="0" y="179"/>
          <a:ext cx="7906072" cy="74880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6" custLinFactNeighborX="-187" custLinFactNeighborY="24671">
        <dgm:presLayoutVars>
          <dgm:chMax val="0"/>
          <dgm:bulletEnabled val="1"/>
        </dgm:presLayoutVars>
      </dgm:prSet>
      <dgm:spPr>
        <a:xfrm>
          <a:off x="0" y="892600"/>
          <a:ext cx="7906072" cy="74880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6" custLinFactNeighborX="-187" custLinFactNeighborY="87344">
        <dgm:presLayoutVars>
          <dgm:chMax val="0"/>
          <dgm:bulletEnabled val="1"/>
        </dgm:presLayoutVars>
      </dgm:prSet>
      <dgm:spPr>
        <a:xfrm>
          <a:off x="0" y="1828800"/>
          <a:ext cx="7906072" cy="74880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3" presStyleCnt="6">
        <dgm:presLayoutVars>
          <dgm:chMax val="0"/>
          <dgm:bulletEnabled val="1"/>
        </dgm:presLayoutVars>
      </dgm:prSet>
      <dgm:spPr>
        <a:xfrm>
          <a:off x="0" y="2592180"/>
          <a:ext cx="7906072" cy="74880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4" presStyleCnt="6">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5" presStyleCnt="6">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3"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5" destOrd="0" parTransId="{8C8DC8DB-B127-4A9B-92C8-B0F025CF2412}" sibTransId="{474E5202-1020-4D3C-B140-98200CB188DD}"/>
    <dgm:cxn modelId="{6A9EDC84-3735-4F43-B652-ADFF355EF51D}" srcId="{703D4D02-5513-427D-B6E9-B2E187EE0C3A}" destId="{B784F38A-2CBF-4477-869E-CC822A9ECE1A}" srcOrd="4"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1E2C847C-384E-45F0-8DEE-9E1F6A33896E}" type="presParOf" srcId="{CC8763B3-4621-4666-B669-3C5BA2A30DBE}" destId="{02E396A5-E016-4B4F-A398-E54B3D85CF99}" srcOrd="6" destOrd="0" presId="urn:microsoft.com/office/officeart/2005/8/layout/vList2"/>
    <dgm:cxn modelId="{EC315C48-1A7E-486B-A16E-1D1C22A956AD}" type="presParOf" srcId="{CC8763B3-4621-4666-B669-3C5BA2A30DBE}" destId="{5AC61BF4-3CA5-4428-A215-897A0CE79E2B}" srcOrd="7" destOrd="0" presId="urn:microsoft.com/office/officeart/2005/8/layout/vList2"/>
    <dgm:cxn modelId="{1D4A125F-0F02-4B52-BEB1-E17ED93403C8}" type="presParOf" srcId="{CC8763B3-4621-4666-B669-3C5BA2A30DBE}" destId="{8459D55B-5800-472A-BFA7-A7186D26AD4C}" srcOrd="8" destOrd="0" presId="urn:microsoft.com/office/officeart/2005/8/layout/vList2"/>
    <dgm:cxn modelId="{F4FAFF7A-4BE1-4040-9DEA-6283D75E822A}" type="presParOf" srcId="{CC8763B3-4621-4666-B669-3C5BA2A30DBE}" destId="{22F28D2E-7EC1-484C-A6C6-64A29DE0597D}" srcOrd="9" destOrd="0" presId="urn:microsoft.com/office/officeart/2005/8/layout/vList2"/>
    <dgm:cxn modelId="{750F6BD4-8B21-47F7-957A-35FAF9EC0C44}" type="presParOf" srcId="{CC8763B3-4621-4666-B669-3C5BA2A30DBE}" destId="{E6BB2906-000C-4376-8DBB-E58B06080F0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Historical Context - Organisation</a:t>
          </a:r>
        </a:p>
      </dsp:txBody>
      <dsp:txXfrm>
        <a:off x="36553" y="36732"/>
        <a:ext cx="7832966" cy="675694"/>
      </dsp:txXfrm>
    </dsp:sp>
    <dsp:sp modelId="{C24CBBE1-425E-4B2F-9308-33701B130681}">
      <dsp:nvSpPr>
        <dsp:cNvPr id="0" name=""/>
        <dsp:cNvSpPr/>
      </dsp:nvSpPr>
      <dsp:spPr>
        <a:xfrm>
          <a:off x="0" y="89260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6553" y="929153"/>
        <a:ext cx="7832966" cy="675694"/>
      </dsp:txXfrm>
    </dsp:sp>
    <dsp:sp modelId="{14930B45-8800-4B73-A082-1254B069734A}">
      <dsp:nvSpPr>
        <dsp:cNvPr id="0" name=""/>
        <dsp:cNvSpPr/>
      </dsp:nvSpPr>
      <dsp:spPr>
        <a:xfrm>
          <a:off x="0" y="1754457"/>
          <a:ext cx="7906072" cy="74880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6553" y="1791010"/>
        <a:ext cx="7832966" cy="675694"/>
      </dsp:txXfrm>
    </dsp:sp>
    <dsp:sp modelId="{02E396A5-E016-4B4F-A398-E54B3D85CF99}">
      <dsp:nvSpPr>
        <dsp:cNvPr id="0" name=""/>
        <dsp:cNvSpPr/>
      </dsp:nvSpPr>
      <dsp:spPr>
        <a:xfrm>
          <a:off x="0" y="2592180"/>
          <a:ext cx="7906072" cy="74880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6553" y="2628733"/>
        <a:ext cx="7832966" cy="675694"/>
      </dsp:txXfrm>
    </dsp:sp>
    <dsp:sp modelId="{8459D55B-5800-472A-BFA7-A7186D26AD4C}">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6553" y="3492733"/>
        <a:ext cx="7832966" cy="675694"/>
      </dsp:txXfrm>
    </dsp:sp>
    <dsp:sp modelId="{E6BB2906-000C-4376-8DBB-E58B06080F00}">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6553" y="36732"/>
        <a:ext cx="7832966" cy="675694"/>
      </dsp:txXfrm>
    </dsp:sp>
    <dsp:sp modelId="{C24CBBE1-425E-4B2F-9308-33701B130681}">
      <dsp:nvSpPr>
        <dsp:cNvPr id="0" name=""/>
        <dsp:cNvSpPr/>
      </dsp:nvSpPr>
      <dsp:spPr>
        <a:xfrm>
          <a:off x="0" y="89260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6553" y="929153"/>
        <a:ext cx="7832966" cy="675694"/>
      </dsp:txXfrm>
    </dsp:sp>
    <dsp:sp modelId="{14930B45-8800-4B73-A082-1254B069734A}">
      <dsp:nvSpPr>
        <dsp:cNvPr id="0" name=""/>
        <dsp:cNvSpPr/>
      </dsp:nvSpPr>
      <dsp:spPr>
        <a:xfrm>
          <a:off x="0" y="1828800"/>
          <a:ext cx="7906072" cy="74880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6553" y="1865353"/>
        <a:ext cx="7832966" cy="675694"/>
      </dsp:txXfrm>
    </dsp:sp>
    <dsp:sp modelId="{02E396A5-E016-4B4F-A398-E54B3D85CF99}">
      <dsp:nvSpPr>
        <dsp:cNvPr id="0" name=""/>
        <dsp:cNvSpPr/>
      </dsp:nvSpPr>
      <dsp:spPr>
        <a:xfrm>
          <a:off x="0" y="2592180"/>
          <a:ext cx="7906072" cy="74880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6553" y="2628733"/>
        <a:ext cx="7832966" cy="675694"/>
      </dsp:txXfrm>
    </dsp:sp>
    <dsp:sp modelId="{8459D55B-5800-472A-BFA7-A7186D26AD4C}">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6553" y="3492733"/>
        <a:ext cx="7832966" cy="675694"/>
      </dsp:txXfrm>
    </dsp:sp>
    <dsp:sp modelId="{E6BB2906-000C-4376-8DBB-E58B06080F00}">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6553" y="36732"/>
        <a:ext cx="7832966" cy="675694"/>
      </dsp:txXfrm>
    </dsp:sp>
    <dsp:sp modelId="{C24CBBE1-425E-4B2F-9308-33701B130681}">
      <dsp:nvSpPr>
        <dsp:cNvPr id="0" name=""/>
        <dsp:cNvSpPr/>
      </dsp:nvSpPr>
      <dsp:spPr>
        <a:xfrm>
          <a:off x="0" y="89260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6553" y="929153"/>
        <a:ext cx="7832966" cy="675694"/>
      </dsp:txXfrm>
    </dsp:sp>
    <dsp:sp modelId="{14930B45-8800-4B73-A082-1254B069734A}">
      <dsp:nvSpPr>
        <dsp:cNvPr id="0" name=""/>
        <dsp:cNvSpPr/>
      </dsp:nvSpPr>
      <dsp:spPr>
        <a:xfrm>
          <a:off x="0" y="182880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Stages in Globalisation</a:t>
          </a:r>
        </a:p>
      </dsp:txBody>
      <dsp:txXfrm>
        <a:off x="36553" y="1865353"/>
        <a:ext cx="7832966" cy="675694"/>
      </dsp:txXfrm>
    </dsp:sp>
    <dsp:sp modelId="{02E396A5-E016-4B4F-A398-E54B3D85CF99}">
      <dsp:nvSpPr>
        <dsp:cNvPr id="0" name=""/>
        <dsp:cNvSpPr/>
      </dsp:nvSpPr>
      <dsp:spPr>
        <a:xfrm>
          <a:off x="0" y="2592180"/>
          <a:ext cx="7906072" cy="74880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6553" y="2628733"/>
        <a:ext cx="7832966" cy="675694"/>
      </dsp:txXfrm>
    </dsp:sp>
    <dsp:sp modelId="{8459D55B-5800-472A-BFA7-A7186D26AD4C}">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6553" y="3492733"/>
        <a:ext cx="7832966" cy="675694"/>
      </dsp:txXfrm>
    </dsp:sp>
    <dsp:sp modelId="{E6BB2906-000C-4376-8DBB-E58B06080F00}">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6553" y="36732"/>
        <a:ext cx="7832966" cy="675694"/>
      </dsp:txXfrm>
    </dsp:sp>
    <dsp:sp modelId="{C24CBBE1-425E-4B2F-9308-33701B130681}">
      <dsp:nvSpPr>
        <dsp:cNvPr id="0" name=""/>
        <dsp:cNvSpPr/>
      </dsp:nvSpPr>
      <dsp:spPr>
        <a:xfrm>
          <a:off x="0" y="89260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6553" y="929153"/>
        <a:ext cx="7832966" cy="675694"/>
      </dsp:txXfrm>
    </dsp:sp>
    <dsp:sp modelId="{14930B45-8800-4B73-A082-1254B069734A}">
      <dsp:nvSpPr>
        <dsp:cNvPr id="0" name=""/>
        <dsp:cNvSpPr/>
      </dsp:nvSpPr>
      <dsp:spPr>
        <a:xfrm>
          <a:off x="0" y="182880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6553" y="1865353"/>
        <a:ext cx="7832966" cy="675694"/>
      </dsp:txXfrm>
    </dsp:sp>
    <dsp:sp modelId="{02E396A5-E016-4B4F-A398-E54B3D85CF99}">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6553" y="2628733"/>
        <a:ext cx="7832966" cy="675694"/>
      </dsp:txXfrm>
    </dsp:sp>
    <dsp:sp modelId="{8459D55B-5800-472A-BFA7-A7186D26AD4C}">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6553" y="3492733"/>
        <a:ext cx="7832966" cy="675694"/>
      </dsp:txXfrm>
    </dsp:sp>
    <dsp:sp modelId="{E6BB2906-000C-4376-8DBB-E58B06080F00}">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3" y="1219200"/>
            <a:ext cx="7228936" cy="2209800"/>
          </a:xfrm>
        </p:spPr>
        <p:txBody>
          <a:bodyPr/>
          <a:lstStyle/>
          <a:p>
            <a:r>
              <a:rPr lang="en-MY" dirty="0"/>
              <a:t>STRATEGIC GLOBAL HUMAN RESOURCES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09344822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177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2599378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0973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ABBB-40C1-4649-BE22-DAE15815B289}"/>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0583C5E2-54E3-4E6B-83F6-1A3A38C0C5E3}"/>
              </a:ext>
            </a:extLst>
          </p:cNvPr>
          <p:cNvSpPr>
            <a:spLocks noGrp="1"/>
          </p:cNvSpPr>
          <p:nvPr>
            <p:ph idx="1"/>
          </p:nvPr>
        </p:nvSpPr>
        <p:spPr>
          <a:xfrm>
            <a:off x="890315" y="1731641"/>
            <a:ext cx="7772400" cy="2548880"/>
          </a:xfrm>
        </p:spPr>
        <p:txBody>
          <a:bodyPr/>
          <a:lstStyle/>
          <a:p>
            <a:pPr marL="0" indent="0">
              <a:buNone/>
            </a:pPr>
            <a:r>
              <a:rPr lang="en-MY" dirty="0"/>
              <a:t>Globalisation is a process of interaction and integration among the people, companies, and governments of different nations, a process driven by international trade and investment and aided by information technology.</a:t>
            </a:r>
          </a:p>
        </p:txBody>
      </p:sp>
    </p:spTree>
    <p:extLst>
      <p:ext uri="{BB962C8B-B14F-4D97-AF65-F5344CB8AC3E}">
        <p14:creationId xmlns:p14="http://schemas.microsoft.com/office/powerpoint/2010/main" val="399393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55F8-1E63-442C-BD91-ADADDE28942E}"/>
              </a:ext>
            </a:extLst>
          </p:cNvPr>
          <p:cNvSpPr>
            <a:spLocks noGrp="1"/>
          </p:cNvSpPr>
          <p:nvPr>
            <p:ph type="title"/>
          </p:nvPr>
        </p:nvSpPr>
        <p:spPr/>
        <p:txBody>
          <a:bodyPr/>
          <a:lstStyle/>
          <a:p>
            <a:r>
              <a:rPr lang="en-MY" dirty="0"/>
              <a:t>Factors for Globalisation</a:t>
            </a:r>
          </a:p>
        </p:txBody>
      </p:sp>
      <p:pic>
        <p:nvPicPr>
          <p:cNvPr id="5" name="Picture 4">
            <a:extLst>
              <a:ext uri="{FF2B5EF4-FFF2-40B4-BE49-F238E27FC236}">
                <a16:creationId xmlns:a16="http://schemas.microsoft.com/office/drawing/2014/main" id="{B0F02F94-8BC9-463B-9828-1B198CACA2E5}"/>
              </a:ext>
            </a:extLst>
          </p:cNvPr>
          <p:cNvPicPr>
            <a:picLocks noChangeAspect="1"/>
          </p:cNvPicPr>
          <p:nvPr/>
        </p:nvPicPr>
        <p:blipFill>
          <a:blip r:embed="rId2"/>
          <a:stretch>
            <a:fillRect/>
          </a:stretch>
        </p:blipFill>
        <p:spPr>
          <a:xfrm>
            <a:off x="1333500" y="1905000"/>
            <a:ext cx="6477000" cy="3048000"/>
          </a:xfrm>
          <a:prstGeom prst="rect">
            <a:avLst/>
          </a:prstGeom>
        </p:spPr>
      </p:pic>
    </p:spTree>
    <p:extLst>
      <p:ext uri="{BB962C8B-B14F-4D97-AF65-F5344CB8AC3E}">
        <p14:creationId xmlns:p14="http://schemas.microsoft.com/office/powerpoint/2010/main" val="375676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CC4C-21C3-4088-AC46-1C8702C12ED7}"/>
              </a:ext>
            </a:extLst>
          </p:cNvPr>
          <p:cNvSpPr>
            <a:spLocks noGrp="1"/>
          </p:cNvSpPr>
          <p:nvPr>
            <p:ph type="title"/>
          </p:nvPr>
        </p:nvSpPr>
        <p:spPr/>
        <p:txBody>
          <a:bodyPr/>
          <a:lstStyle/>
          <a:p>
            <a:r>
              <a:rPr lang="en-MY" dirty="0"/>
              <a:t>Causes of Globalisation</a:t>
            </a:r>
          </a:p>
        </p:txBody>
      </p:sp>
      <p:pic>
        <p:nvPicPr>
          <p:cNvPr id="5" name="Picture 4">
            <a:extLst>
              <a:ext uri="{FF2B5EF4-FFF2-40B4-BE49-F238E27FC236}">
                <a16:creationId xmlns:a16="http://schemas.microsoft.com/office/drawing/2014/main" id="{7EA91035-9424-4F36-8CC7-A75EBC9599DF}"/>
              </a:ext>
            </a:extLst>
          </p:cNvPr>
          <p:cNvPicPr>
            <a:picLocks noChangeAspect="1"/>
          </p:cNvPicPr>
          <p:nvPr/>
        </p:nvPicPr>
        <p:blipFill>
          <a:blip r:embed="rId2"/>
          <a:stretch>
            <a:fillRect/>
          </a:stretch>
        </p:blipFill>
        <p:spPr>
          <a:xfrm>
            <a:off x="1331640" y="2204864"/>
            <a:ext cx="6728115" cy="3933229"/>
          </a:xfrm>
          <a:prstGeom prst="rect">
            <a:avLst/>
          </a:prstGeom>
        </p:spPr>
      </p:pic>
    </p:spTree>
    <p:extLst>
      <p:ext uri="{BB962C8B-B14F-4D97-AF65-F5344CB8AC3E}">
        <p14:creationId xmlns:p14="http://schemas.microsoft.com/office/powerpoint/2010/main" val="3954545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43B1-5883-4861-B8CA-7647F56FF276}"/>
              </a:ext>
            </a:extLst>
          </p:cNvPr>
          <p:cNvSpPr>
            <a:spLocks noGrp="1"/>
          </p:cNvSpPr>
          <p:nvPr>
            <p:ph type="title"/>
          </p:nvPr>
        </p:nvSpPr>
        <p:spPr/>
        <p:txBody>
          <a:bodyPr/>
          <a:lstStyle/>
          <a:p>
            <a:r>
              <a:rPr lang="en-MY" dirty="0"/>
              <a:t>Causes of Globalisation - I</a:t>
            </a:r>
          </a:p>
        </p:txBody>
      </p:sp>
      <p:sp>
        <p:nvSpPr>
          <p:cNvPr id="3" name="Content Placeholder 2">
            <a:extLst>
              <a:ext uri="{FF2B5EF4-FFF2-40B4-BE49-F238E27FC236}">
                <a16:creationId xmlns:a16="http://schemas.microsoft.com/office/drawing/2014/main" id="{AA92E3B0-7507-4F82-AE88-AF90A1108413}"/>
              </a:ext>
            </a:extLst>
          </p:cNvPr>
          <p:cNvSpPr>
            <a:spLocks noGrp="1"/>
          </p:cNvSpPr>
          <p:nvPr>
            <p:ph idx="1"/>
          </p:nvPr>
        </p:nvSpPr>
        <p:spPr/>
        <p:txBody>
          <a:bodyPr/>
          <a:lstStyle/>
          <a:p>
            <a:pPr marL="0" indent="0">
              <a:buNone/>
            </a:pPr>
            <a:r>
              <a:rPr lang="en-MY" dirty="0"/>
              <a:t>The accelerated pace toward a globalized economy has been attributed by Friedman</a:t>
            </a:r>
          </a:p>
          <a:p>
            <a:pPr marL="0" indent="0">
              <a:buNone/>
            </a:pPr>
            <a:r>
              <a:rPr lang="en-MY" dirty="0"/>
              <a:t>and other globalization experts to numerous </a:t>
            </a:r>
          </a:p>
          <a:p>
            <a:r>
              <a:rPr lang="en-MY" dirty="0"/>
              <a:t>Political changes</a:t>
            </a:r>
          </a:p>
          <a:p>
            <a:r>
              <a:rPr lang="en-MY" dirty="0"/>
              <a:t> Technological advances</a:t>
            </a:r>
          </a:p>
          <a:p>
            <a:r>
              <a:rPr lang="en-MY" dirty="0"/>
              <a:t>Removal of economic barriers</a:t>
            </a:r>
          </a:p>
          <a:p>
            <a:r>
              <a:rPr lang="en-MY" dirty="0"/>
              <a:t>Investment in telecommunication </a:t>
            </a:r>
          </a:p>
          <a:p>
            <a:r>
              <a:rPr lang="en-MY" dirty="0"/>
              <a:t>Education</a:t>
            </a:r>
          </a:p>
          <a:p>
            <a:r>
              <a:rPr lang="en-MY" dirty="0"/>
              <a:t>Advanced business process</a:t>
            </a:r>
          </a:p>
        </p:txBody>
      </p:sp>
    </p:spTree>
    <p:extLst>
      <p:ext uri="{BB962C8B-B14F-4D97-AF65-F5344CB8AC3E}">
        <p14:creationId xmlns:p14="http://schemas.microsoft.com/office/powerpoint/2010/main" val="1692203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595E6-2706-4EA9-85E6-A03F15EB946F}"/>
              </a:ext>
            </a:extLst>
          </p:cNvPr>
          <p:cNvSpPr>
            <a:spLocks noGrp="1"/>
          </p:cNvSpPr>
          <p:nvPr>
            <p:ph type="title"/>
          </p:nvPr>
        </p:nvSpPr>
        <p:spPr/>
        <p:txBody>
          <a:bodyPr/>
          <a:lstStyle/>
          <a:p>
            <a:r>
              <a:rPr lang="en-MY" dirty="0"/>
              <a:t>Causes of Globalisation - II</a:t>
            </a:r>
          </a:p>
        </p:txBody>
      </p:sp>
      <p:sp>
        <p:nvSpPr>
          <p:cNvPr id="3" name="Content Placeholder 2">
            <a:extLst>
              <a:ext uri="{FF2B5EF4-FFF2-40B4-BE49-F238E27FC236}">
                <a16:creationId xmlns:a16="http://schemas.microsoft.com/office/drawing/2014/main" id="{F7A2F8F0-FBA7-462E-82BA-3D321A48340A}"/>
              </a:ext>
            </a:extLst>
          </p:cNvPr>
          <p:cNvSpPr>
            <a:spLocks noGrp="1"/>
          </p:cNvSpPr>
          <p:nvPr>
            <p:ph idx="1"/>
          </p:nvPr>
        </p:nvSpPr>
        <p:spPr/>
        <p:txBody>
          <a:bodyPr/>
          <a:lstStyle/>
          <a:p>
            <a:pPr marL="0" indent="0">
              <a:buNone/>
            </a:pPr>
            <a:r>
              <a:rPr lang="en-MY" dirty="0"/>
              <a:t>Enterprises have moved toward globalization for both proactive and reactive. </a:t>
            </a:r>
          </a:p>
          <a:p>
            <a:pPr marL="0" indent="0">
              <a:buNone/>
            </a:pPr>
            <a:endParaRPr lang="en-MY" dirty="0"/>
          </a:p>
          <a:p>
            <a:pPr>
              <a:buFont typeface="Wingdings" panose="05000000000000000000" pitchFamily="2" charset="2"/>
              <a:buChar char="§"/>
            </a:pPr>
            <a:r>
              <a:rPr lang="en-MY" dirty="0"/>
              <a:t>search for new markets,</a:t>
            </a:r>
          </a:p>
          <a:p>
            <a:pPr>
              <a:buFont typeface="Wingdings" panose="05000000000000000000" pitchFamily="2" charset="2"/>
              <a:buChar char="§"/>
            </a:pPr>
            <a:r>
              <a:rPr lang="en-MY" dirty="0"/>
              <a:t> increased cost pressures and competition,</a:t>
            </a:r>
          </a:p>
          <a:p>
            <a:pPr>
              <a:buFont typeface="Wingdings" panose="05000000000000000000" pitchFamily="2" charset="2"/>
              <a:buChar char="§"/>
            </a:pPr>
            <a:r>
              <a:rPr lang="en-MY" dirty="0"/>
              <a:t>short falls in natural resources and </a:t>
            </a:r>
            <a:r>
              <a:rPr lang="en-MY" dirty="0" err="1"/>
              <a:t>labor</a:t>
            </a:r>
            <a:r>
              <a:rPr lang="en-MY" dirty="0"/>
              <a:t> supply, government policies, trade agreements,</a:t>
            </a:r>
          </a:p>
          <a:p>
            <a:pPr>
              <a:buFont typeface="Wingdings" panose="05000000000000000000" pitchFamily="2" charset="2"/>
              <a:buChar char="§"/>
            </a:pPr>
            <a:r>
              <a:rPr lang="en-MY" dirty="0"/>
              <a:t>greater strategic control</a:t>
            </a:r>
          </a:p>
          <a:p>
            <a:pPr>
              <a:buFont typeface="Wingdings" panose="05000000000000000000" pitchFamily="2" charset="2"/>
              <a:buChar char="§"/>
            </a:pPr>
            <a:r>
              <a:rPr lang="en-MY" dirty="0"/>
              <a:t>a globalizing supply chain</a:t>
            </a:r>
          </a:p>
        </p:txBody>
      </p:sp>
    </p:spTree>
    <p:extLst>
      <p:ext uri="{BB962C8B-B14F-4D97-AF65-F5344CB8AC3E}">
        <p14:creationId xmlns:p14="http://schemas.microsoft.com/office/powerpoint/2010/main" val="1391927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AFD7-5B14-49A3-889E-0373475EF82A}"/>
              </a:ext>
            </a:extLst>
          </p:cNvPr>
          <p:cNvSpPr>
            <a:spLocks noGrp="1"/>
          </p:cNvSpPr>
          <p:nvPr>
            <p:ph type="title"/>
          </p:nvPr>
        </p:nvSpPr>
        <p:spPr/>
        <p:txBody>
          <a:bodyPr/>
          <a:lstStyle/>
          <a:p>
            <a:r>
              <a:rPr lang="en-MY" dirty="0"/>
              <a:t>Causes of Globalisation - III</a:t>
            </a:r>
          </a:p>
        </p:txBody>
      </p:sp>
      <p:sp>
        <p:nvSpPr>
          <p:cNvPr id="3" name="Content Placeholder 2">
            <a:extLst>
              <a:ext uri="{FF2B5EF4-FFF2-40B4-BE49-F238E27FC236}">
                <a16:creationId xmlns:a16="http://schemas.microsoft.com/office/drawing/2014/main" id="{34331D8C-54D8-4BE1-B88B-025B33EDFDC9}"/>
              </a:ext>
            </a:extLst>
          </p:cNvPr>
          <p:cNvSpPr>
            <a:spLocks noGrp="1"/>
          </p:cNvSpPr>
          <p:nvPr>
            <p:ph idx="1"/>
          </p:nvPr>
        </p:nvSpPr>
        <p:spPr>
          <a:xfrm>
            <a:off x="708720" y="1628800"/>
            <a:ext cx="8255768" cy="4530725"/>
          </a:xfrm>
        </p:spPr>
        <p:txBody>
          <a:bodyPr/>
          <a:lstStyle/>
          <a:p>
            <a:pPr>
              <a:buFont typeface="Wingdings" panose="05000000000000000000" pitchFamily="2" charset="2"/>
              <a:buChar char="§"/>
            </a:pPr>
            <a:r>
              <a:rPr lang="en-MY" sz="2600" dirty="0"/>
              <a:t> Supply chain consists of all parties involved, directly or indirectly, in fulfilling a customer request. </a:t>
            </a:r>
          </a:p>
          <a:p>
            <a:pPr>
              <a:buFont typeface="Wingdings" panose="05000000000000000000" pitchFamily="2" charset="2"/>
              <a:buChar char="§"/>
            </a:pPr>
            <a:endParaRPr lang="en-MY" sz="2600" dirty="0"/>
          </a:p>
          <a:p>
            <a:pPr>
              <a:buFont typeface="Wingdings" panose="05000000000000000000" pitchFamily="2" charset="2"/>
              <a:buChar char="§"/>
            </a:pPr>
            <a:r>
              <a:rPr lang="en-MY" sz="2600" dirty="0"/>
              <a:t>The supply chain not only includes the manufacturer and suppliers, but also transporters, warehouses, retailers, and customers themselves.</a:t>
            </a:r>
          </a:p>
          <a:p>
            <a:pPr>
              <a:buFont typeface="Wingdings" panose="05000000000000000000" pitchFamily="2" charset="2"/>
              <a:buChar char="§"/>
            </a:pPr>
            <a:endParaRPr lang="en-MY" sz="2600" dirty="0"/>
          </a:p>
          <a:p>
            <a:pPr>
              <a:buFont typeface="Wingdings" panose="05000000000000000000" pitchFamily="2" charset="2"/>
              <a:buChar char="§"/>
            </a:pPr>
            <a:r>
              <a:rPr lang="en-MY" sz="2600" dirty="0"/>
              <a:t>Supply chain globalization is the natural outcome of today’s expanding consumer markets as companies struggle to meet the dynamic needs of growing markets and new consumer segments.</a:t>
            </a:r>
          </a:p>
        </p:txBody>
      </p:sp>
    </p:spTree>
    <p:extLst>
      <p:ext uri="{BB962C8B-B14F-4D97-AF65-F5344CB8AC3E}">
        <p14:creationId xmlns:p14="http://schemas.microsoft.com/office/powerpoint/2010/main" val="3314151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F5DD-AAD2-4DD3-AC8A-F6F1BF6900DF}"/>
              </a:ext>
            </a:extLst>
          </p:cNvPr>
          <p:cNvSpPr>
            <a:spLocks noGrp="1"/>
          </p:cNvSpPr>
          <p:nvPr>
            <p:ph type="title"/>
          </p:nvPr>
        </p:nvSpPr>
        <p:spPr/>
        <p:txBody>
          <a:bodyPr/>
          <a:lstStyle/>
          <a:p>
            <a:r>
              <a:rPr lang="en-MY" dirty="0"/>
              <a:t>Causes of Globalisation - IV</a:t>
            </a:r>
          </a:p>
        </p:txBody>
      </p:sp>
      <p:sp>
        <p:nvSpPr>
          <p:cNvPr id="3" name="Content Placeholder 2">
            <a:extLst>
              <a:ext uri="{FF2B5EF4-FFF2-40B4-BE49-F238E27FC236}">
                <a16:creationId xmlns:a16="http://schemas.microsoft.com/office/drawing/2014/main" id="{6A01779F-A542-489B-B070-52F31CC6AC5A}"/>
              </a:ext>
            </a:extLst>
          </p:cNvPr>
          <p:cNvSpPr>
            <a:spLocks noGrp="1"/>
          </p:cNvSpPr>
          <p:nvPr>
            <p:ph idx="1"/>
          </p:nvPr>
        </p:nvSpPr>
        <p:spPr>
          <a:xfrm>
            <a:off x="914400" y="1600200"/>
            <a:ext cx="7772400" cy="4530725"/>
          </a:xfrm>
        </p:spPr>
        <p:txBody>
          <a:bodyPr/>
          <a:lstStyle/>
          <a:p>
            <a:pPr marL="0" indent="0">
              <a:buNone/>
            </a:pPr>
            <a:r>
              <a:rPr lang="en-MY" dirty="0"/>
              <a:t>the underlying factors behind Supply Chain </a:t>
            </a:r>
          </a:p>
          <a:p>
            <a:pPr marL="0" indent="0">
              <a:buNone/>
            </a:pPr>
            <a:endParaRPr lang="en-MY" dirty="0"/>
          </a:p>
          <a:p>
            <a:r>
              <a:rPr lang="en-MY" dirty="0"/>
              <a:t>reducing the costs of procurement </a:t>
            </a:r>
          </a:p>
          <a:p>
            <a:r>
              <a:rPr lang="en-MY" dirty="0"/>
              <a:t>decreasing the risks related to purchasing activities.</a:t>
            </a:r>
          </a:p>
          <a:p>
            <a:endParaRPr lang="en-MY" dirty="0"/>
          </a:p>
          <a:p>
            <a:pPr marL="0" indent="0">
              <a:buNone/>
            </a:pPr>
            <a:r>
              <a:rPr lang="en-MY" dirty="0"/>
              <a:t>The big difference is that global supply chain management involves a company's worldwide interests and suppliers rather than simply a local or national orientation.</a:t>
            </a:r>
          </a:p>
        </p:txBody>
      </p:sp>
    </p:spTree>
    <p:extLst>
      <p:ext uri="{BB962C8B-B14F-4D97-AF65-F5344CB8AC3E}">
        <p14:creationId xmlns:p14="http://schemas.microsoft.com/office/powerpoint/2010/main" val="928638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EE3C-0FE3-4B8D-A2B2-B985726DC610}"/>
              </a:ext>
            </a:extLst>
          </p:cNvPr>
          <p:cNvSpPr>
            <a:spLocks noGrp="1"/>
          </p:cNvSpPr>
          <p:nvPr>
            <p:ph type="title"/>
          </p:nvPr>
        </p:nvSpPr>
        <p:spPr/>
        <p:txBody>
          <a:bodyPr/>
          <a:lstStyle/>
          <a:p>
            <a:r>
              <a:rPr lang="en-MY" dirty="0"/>
              <a:t>Measurement of Globalisation</a:t>
            </a:r>
          </a:p>
        </p:txBody>
      </p:sp>
      <p:sp>
        <p:nvSpPr>
          <p:cNvPr id="3" name="Content Placeholder 2">
            <a:extLst>
              <a:ext uri="{FF2B5EF4-FFF2-40B4-BE49-F238E27FC236}">
                <a16:creationId xmlns:a16="http://schemas.microsoft.com/office/drawing/2014/main" id="{B0EBC4E7-DE52-4796-9310-A9A09CEFEF72}"/>
              </a:ext>
            </a:extLst>
          </p:cNvPr>
          <p:cNvSpPr>
            <a:spLocks noGrp="1"/>
          </p:cNvSpPr>
          <p:nvPr>
            <p:ph idx="1"/>
          </p:nvPr>
        </p:nvSpPr>
        <p:spPr>
          <a:xfrm>
            <a:off x="685800" y="1628800"/>
            <a:ext cx="8278688" cy="4530725"/>
          </a:xfrm>
        </p:spPr>
        <p:txBody>
          <a:bodyPr/>
          <a:lstStyle/>
          <a:p>
            <a:r>
              <a:rPr lang="en-MY" b="1" dirty="0"/>
              <a:t>Economic</a:t>
            </a:r>
            <a:r>
              <a:rPr lang="en-MY" dirty="0"/>
              <a:t>: the extent of the flow of trade and investment across borders and reactions to that flow. (i.e., whether a country decides to restrict trade or investment)</a:t>
            </a:r>
          </a:p>
          <a:p>
            <a:r>
              <a:rPr lang="en-MY" b="1" dirty="0"/>
              <a:t>Social</a:t>
            </a:r>
            <a:r>
              <a:rPr lang="en-MY" dirty="0"/>
              <a:t>: the spread of ideas, exchange of knowledge, the free passage of citizens across borders.</a:t>
            </a:r>
          </a:p>
          <a:p>
            <a:r>
              <a:rPr lang="en-MY" b="1" dirty="0"/>
              <a:t>Political</a:t>
            </a:r>
            <a:r>
              <a:rPr lang="en-MY" dirty="0"/>
              <a:t>: the growth of government policies and institutions that support cross-border economic and social activity. (e.g., regulations that control corruption)</a:t>
            </a:r>
          </a:p>
        </p:txBody>
      </p:sp>
    </p:spTree>
    <p:extLst>
      <p:ext uri="{BB962C8B-B14F-4D97-AF65-F5344CB8AC3E}">
        <p14:creationId xmlns:p14="http://schemas.microsoft.com/office/powerpoint/2010/main" val="1743922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40CEB-E06F-49B6-903F-3A5528E61BF7}"/>
              </a:ext>
            </a:extLst>
          </p:cNvPr>
          <p:cNvSpPr>
            <a:spLocks noGrp="1"/>
          </p:cNvSpPr>
          <p:nvPr>
            <p:ph type="title"/>
          </p:nvPr>
        </p:nvSpPr>
        <p:spPr/>
        <p:txBody>
          <a:bodyPr/>
          <a:lstStyle/>
          <a:p>
            <a:r>
              <a:rPr lang="en-MY" dirty="0"/>
              <a:t>Advantages of globalization</a:t>
            </a:r>
          </a:p>
        </p:txBody>
      </p:sp>
      <p:sp>
        <p:nvSpPr>
          <p:cNvPr id="3" name="Content Placeholder 2">
            <a:extLst>
              <a:ext uri="{FF2B5EF4-FFF2-40B4-BE49-F238E27FC236}">
                <a16:creationId xmlns:a16="http://schemas.microsoft.com/office/drawing/2014/main" id="{35900A26-2182-4EF9-8C37-87218060996B}"/>
              </a:ext>
            </a:extLst>
          </p:cNvPr>
          <p:cNvSpPr>
            <a:spLocks noGrp="1"/>
          </p:cNvSpPr>
          <p:nvPr>
            <p:ph idx="1"/>
          </p:nvPr>
        </p:nvSpPr>
        <p:spPr>
          <a:xfrm>
            <a:off x="938950" y="1844824"/>
            <a:ext cx="6105872" cy="2116832"/>
          </a:xfrm>
        </p:spPr>
        <p:txBody>
          <a:bodyPr/>
          <a:lstStyle/>
          <a:p>
            <a:pPr marL="514350" indent="-514350">
              <a:buFont typeface="+mj-lt"/>
              <a:buAutoNum type="arabicPeriod"/>
            </a:pPr>
            <a:r>
              <a:rPr lang="en-MY" dirty="0"/>
              <a:t>lower prices</a:t>
            </a:r>
          </a:p>
          <a:p>
            <a:pPr marL="514350" indent="-514350">
              <a:buFont typeface="+mj-lt"/>
              <a:buAutoNum type="arabicPeriod"/>
            </a:pPr>
            <a:r>
              <a:rPr lang="en-MY" dirty="0"/>
              <a:t>greater availability of goods</a:t>
            </a:r>
          </a:p>
          <a:p>
            <a:pPr marL="514350" indent="-514350">
              <a:buFont typeface="+mj-lt"/>
              <a:buAutoNum type="arabicPeriod"/>
            </a:pPr>
            <a:r>
              <a:rPr lang="en-MY" dirty="0"/>
              <a:t> better jobs,</a:t>
            </a:r>
          </a:p>
          <a:p>
            <a:pPr marL="514350" indent="-514350">
              <a:buFont typeface="+mj-lt"/>
              <a:buAutoNum type="arabicPeriod"/>
            </a:pPr>
            <a:r>
              <a:rPr lang="en-MY" dirty="0"/>
              <a:t>access to technology.</a:t>
            </a:r>
          </a:p>
        </p:txBody>
      </p:sp>
    </p:spTree>
    <p:extLst>
      <p:ext uri="{BB962C8B-B14F-4D97-AF65-F5344CB8AC3E}">
        <p14:creationId xmlns:p14="http://schemas.microsoft.com/office/powerpoint/2010/main" val="2575634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C529-FD91-4EA3-9096-02C44F243A3E}"/>
              </a:ext>
            </a:extLst>
          </p:cNvPr>
          <p:cNvSpPr>
            <a:spLocks noGrp="1"/>
          </p:cNvSpPr>
          <p:nvPr>
            <p:ph type="title"/>
          </p:nvPr>
        </p:nvSpPr>
        <p:spPr/>
        <p:txBody>
          <a:bodyPr/>
          <a:lstStyle/>
          <a:p>
            <a:r>
              <a:rPr lang="en-MY" dirty="0"/>
              <a:t>Disadvantages of globalization</a:t>
            </a:r>
          </a:p>
        </p:txBody>
      </p:sp>
      <p:sp>
        <p:nvSpPr>
          <p:cNvPr id="3" name="Content Placeholder 2">
            <a:extLst>
              <a:ext uri="{FF2B5EF4-FFF2-40B4-BE49-F238E27FC236}">
                <a16:creationId xmlns:a16="http://schemas.microsoft.com/office/drawing/2014/main" id="{1C808818-C508-4AFA-B289-CE1EA45E6413}"/>
              </a:ext>
            </a:extLst>
          </p:cNvPr>
          <p:cNvSpPr>
            <a:spLocks noGrp="1"/>
          </p:cNvSpPr>
          <p:nvPr>
            <p:ph idx="1"/>
          </p:nvPr>
        </p:nvSpPr>
        <p:spPr/>
        <p:txBody>
          <a:bodyPr/>
          <a:lstStyle/>
          <a:p>
            <a:r>
              <a:rPr lang="en-MY" sz="2400" dirty="0"/>
              <a:t>homogeneity of culture</a:t>
            </a:r>
          </a:p>
          <a:p>
            <a:r>
              <a:rPr lang="en-MY" sz="2400" dirty="0"/>
              <a:t> global warming</a:t>
            </a:r>
          </a:p>
          <a:p>
            <a:r>
              <a:rPr lang="en-MY" sz="2400" dirty="0"/>
              <a:t> inadequate and unsafe water</a:t>
            </a:r>
          </a:p>
          <a:p>
            <a:r>
              <a:rPr lang="en-MY" sz="2400" dirty="0"/>
              <a:t>the off-shoring of jobs to low-wage countries</a:t>
            </a:r>
          </a:p>
          <a:p>
            <a:r>
              <a:rPr lang="en-MY" sz="2400" dirty="0"/>
              <a:t>growing trade deficits</a:t>
            </a:r>
          </a:p>
          <a:p>
            <a:r>
              <a:rPr lang="en-MY" sz="2400" dirty="0"/>
              <a:t>slow wage growth</a:t>
            </a:r>
          </a:p>
          <a:p>
            <a:r>
              <a:rPr lang="en-MY" sz="2400" dirty="0"/>
              <a:t>a lack of responsiveness to the economic effects of the process,</a:t>
            </a:r>
          </a:p>
          <a:p>
            <a:r>
              <a:rPr lang="en-MY" sz="2400" dirty="0"/>
              <a:t> the potential for a “race to the bottom” in which companies and countries place downward pressure on wages and working conditions</a:t>
            </a:r>
          </a:p>
        </p:txBody>
      </p:sp>
    </p:spTree>
    <p:extLst>
      <p:ext uri="{BB962C8B-B14F-4D97-AF65-F5344CB8AC3E}">
        <p14:creationId xmlns:p14="http://schemas.microsoft.com/office/powerpoint/2010/main" val="2948669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9647015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2474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546956" y="1628801"/>
            <a:ext cx="8568909" cy="4490646"/>
          </a:xfrm>
        </p:spPr>
        <p:txBody>
          <a:bodyPr/>
          <a:lstStyle/>
          <a:p>
            <a:pPr>
              <a:buFont typeface="Wingdings" panose="05000000000000000000" pitchFamily="2" charset="2"/>
              <a:buChar char="§"/>
            </a:pPr>
            <a:endParaRPr lang="en-MY" dirty="0"/>
          </a:p>
          <a:p>
            <a:pPr>
              <a:buFont typeface="Wingdings" panose="05000000000000000000" pitchFamily="2" charset="2"/>
              <a:buChar char="§"/>
            </a:pPr>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450E2-B538-48FA-890C-301EC6F98B41}"/>
              </a:ext>
            </a:extLst>
          </p:cNvPr>
          <p:cNvSpPr>
            <a:spLocks noGrp="1"/>
          </p:cNvSpPr>
          <p:nvPr>
            <p:ph type="title"/>
          </p:nvPr>
        </p:nvSpPr>
        <p:spPr/>
        <p:txBody>
          <a:bodyPr/>
          <a:lstStyle/>
          <a:p>
            <a:r>
              <a:rPr lang="en-MY" dirty="0"/>
              <a:t>Multi Domestic Strategy</a:t>
            </a:r>
          </a:p>
        </p:txBody>
      </p:sp>
      <p:pic>
        <p:nvPicPr>
          <p:cNvPr id="5" name="Picture 4">
            <a:extLst>
              <a:ext uri="{FF2B5EF4-FFF2-40B4-BE49-F238E27FC236}">
                <a16:creationId xmlns:a16="http://schemas.microsoft.com/office/drawing/2014/main" id="{206A6E56-A4B9-4386-9442-302BDD40B027}"/>
              </a:ext>
            </a:extLst>
          </p:cNvPr>
          <p:cNvPicPr>
            <a:picLocks noChangeAspect="1"/>
          </p:cNvPicPr>
          <p:nvPr/>
        </p:nvPicPr>
        <p:blipFill>
          <a:blip r:embed="rId2"/>
          <a:stretch>
            <a:fillRect/>
          </a:stretch>
        </p:blipFill>
        <p:spPr>
          <a:xfrm>
            <a:off x="1404392" y="1772816"/>
            <a:ext cx="6335216" cy="4308879"/>
          </a:xfrm>
          <a:prstGeom prst="rect">
            <a:avLst/>
          </a:prstGeom>
        </p:spPr>
      </p:pic>
    </p:spTree>
    <p:extLst>
      <p:ext uri="{BB962C8B-B14F-4D97-AF65-F5344CB8AC3E}">
        <p14:creationId xmlns:p14="http://schemas.microsoft.com/office/powerpoint/2010/main" val="777719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FEBD-E634-4AF2-831D-CD277E5BE53B}"/>
              </a:ext>
            </a:extLst>
          </p:cNvPr>
          <p:cNvSpPr>
            <a:spLocks noGrp="1"/>
          </p:cNvSpPr>
          <p:nvPr>
            <p:ph type="title"/>
          </p:nvPr>
        </p:nvSpPr>
        <p:spPr/>
        <p:txBody>
          <a:bodyPr/>
          <a:lstStyle/>
          <a:p>
            <a:r>
              <a:rPr lang="en-MY" dirty="0"/>
              <a:t>Global Strategy</a:t>
            </a:r>
          </a:p>
        </p:txBody>
      </p:sp>
      <p:pic>
        <p:nvPicPr>
          <p:cNvPr id="5" name="Picture 4">
            <a:extLst>
              <a:ext uri="{FF2B5EF4-FFF2-40B4-BE49-F238E27FC236}">
                <a16:creationId xmlns:a16="http://schemas.microsoft.com/office/drawing/2014/main" id="{8D1DDADE-052E-41DF-A980-876D423734AE}"/>
              </a:ext>
            </a:extLst>
          </p:cNvPr>
          <p:cNvPicPr>
            <a:picLocks noChangeAspect="1"/>
          </p:cNvPicPr>
          <p:nvPr/>
        </p:nvPicPr>
        <p:blipFill>
          <a:blip r:embed="rId2"/>
          <a:stretch>
            <a:fillRect/>
          </a:stretch>
        </p:blipFill>
        <p:spPr>
          <a:xfrm>
            <a:off x="1330288" y="1916832"/>
            <a:ext cx="6483424" cy="4364734"/>
          </a:xfrm>
          <a:prstGeom prst="rect">
            <a:avLst/>
          </a:prstGeom>
        </p:spPr>
      </p:pic>
    </p:spTree>
    <p:extLst>
      <p:ext uri="{BB962C8B-B14F-4D97-AF65-F5344CB8AC3E}">
        <p14:creationId xmlns:p14="http://schemas.microsoft.com/office/powerpoint/2010/main" val="4069530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B93DB-EBAA-474E-ABD1-68EEEA076F03}"/>
              </a:ext>
            </a:extLst>
          </p:cNvPr>
          <p:cNvSpPr>
            <a:spLocks noGrp="1"/>
          </p:cNvSpPr>
          <p:nvPr>
            <p:ph type="title"/>
          </p:nvPr>
        </p:nvSpPr>
        <p:spPr/>
        <p:txBody>
          <a:bodyPr/>
          <a:lstStyle/>
          <a:p>
            <a:r>
              <a:rPr lang="en-MY" dirty="0"/>
              <a:t>Transnational Strategy</a:t>
            </a:r>
          </a:p>
        </p:txBody>
      </p:sp>
      <p:pic>
        <p:nvPicPr>
          <p:cNvPr id="5" name="Picture 4">
            <a:extLst>
              <a:ext uri="{FF2B5EF4-FFF2-40B4-BE49-F238E27FC236}">
                <a16:creationId xmlns:a16="http://schemas.microsoft.com/office/drawing/2014/main" id="{CB699C34-4D40-4F88-AB0E-B84C20B19232}"/>
              </a:ext>
            </a:extLst>
          </p:cNvPr>
          <p:cNvPicPr>
            <a:picLocks noChangeAspect="1"/>
          </p:cNvPicPr>
          <p:nvPr/>
        </p:nvPicPr>
        <p:blipFill>
          <a:blip r:embed="rId2"/>
          <a:stretch>
            <a:fillRect/>
          </a:stretch>
        </p:blipFill>
        <p:spPr>
          <a:xfrm>
            <a:off x="1507641" y="2060848"/>
            <a:ext cx="6128717" cy="4130710"/>
          </a:xfrm>
          <a:prstGeom prst="rect">
            <a:avLst/>
          </a:prstGeom>
        </p:spPr>
      </p:pic>
    </p:spTree>
    <p:extLst>
      <p:ext uri="{BB962C8B-B14F-4D97-AF65-F5344CB8AC3E}">
        <p14:creationId xmlns:p14="http://schemas.microsoft.com/office/powerpoint/2010/main" val="580633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0002504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28498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1610</TotalTime>
  <Words>3429</Words>
  <Application>Microsoft Office PowerPoint</Application>
  <PresentationFormat>On-screen Show (4:3)</PresentationFormat>
  <Paragraphs>277</Paragraphs>
  <Slides>62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Calibri</vt:lpstr>
      <vt:lpstr>Times New Roman</vt:lpstr>
      <vt:lpstr>Wingdings</vt:lpstr>
      <vt:lpstr>Office Theme</vt:lpstr>
      <vt:lpstr>STRATEGIC GLOBAL HUMAN RESOURCES - V</vt:lpstr>
      <vt:lpstr>PowerPoint Presentation</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PowerPoint Presentation</vt:lpstr>
      <vt:lpstr>Globalisation</vt:lpstr>
      <vt:lpstr>Factors for Globalisation</vt:lpstr>
      <vt:lpstr>Causes of Globalisation</vt:lpstr>
      <vt:lpstr>Causes of Globalisation - I</vt:lpstr>
      <vt:lpstr>Causes of Globalisation - II</vt:lpstr>
      <vt:lpstr>Causes of Globalisation - III</vt:lpstr>
      <vt:lpstr>Causes of Globalisation - IV</vt:lpstr>
      <vt:lpstr>Measurement of Globalisation</vt:lpstr>
      <vt:lpstr>Advantages of globalization</vt:lpstr>
      <vt:lpstr>Disadvantages of globalization</vt:lpstr>
      <vt:lpstr>PowerPoint Presentation</vt:lpstr>
      <vt:lpstr>Stages of Globalization</vt:lpstr>
      <vt:lpstr>Stage 1: Domestic</vt:lpstr>
      <vt:lpstr>Stage 1: Domestic</vt:lpstr>
      <vt:lpstr>Stage 2: International</vt:lpstr>
      <vt:lpstr>Stage 2: International</vt:lpstr>
      <vt:lpstr>Stage 3: Multinational</vt:lpstr>
      <vt:lpstr>Stage 3: Multinational</vt:lpstr>
      <vt:lpstr>Multi Domestic Strategy</vt:lpstr>
      <vt:lpstr>Stage 4: Global</vt:lpstr>
      <vt:lpstr>Stage 4: Global</vt:lpstr>
      <vt:lpstr>Global Strategy</vt:lpstr>
      <vt:lpstr>Transnational</vt:lpstr>
      <vt:lpstr>Transnational Strategy</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84</cp:revision>
  <cp:lastPrinted>1601-01-01T00:00:00Z</cp:lastPrinted>
  <dcterms:created xsi:type="dcterms:W3CDTF">2020-07-09T15:12:46Z</dcterms:created>
  <dcterms:modified xsi:type="dcterms:W3CDTF">2021-03-13T16:06:15Z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