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5"/>
  </p:notesMasterIdLst>
  <p:handoutMasterIdLst>
    <p:handoutMasterId r:id="rId46"/>
  </p:handoutMasterIdLst>
  <p:sldIdLst>
    <p:sldId id="256" r:id="rId2"/>
    <p:sldId id="474" r:id="rId3"/>
    <p:sldId id="475" r:id="rId4"/>
    <p:sldId id="477" r:id="rId5"/>
    <p:sldId id="476" r:id="rId6"/>
    <p:sldId id="478" r:id="rId7"/>
    <p:sldId id="425" r:id="rId8"/>
    <p:sldId id="268" r:id="rId9"/>
    <p:sldId id="437" r:id="rId10"/>
    <p:sldId id="438" r:id="rId11"/>
    <p:sldId id="439" r:id="rId12"/>
    <p:sldId id="472" r:id="rId13"/>
    <p:sldId id="335" r:id="rId14"/>
    <p:sldId id="479" r:id="rId15"/>
    <p:sldId id="430" r:id="rId16"/>
    <p:sldId id="431" r:id="rId17"/>
    <p:sldId id="432" r:id="rId18"/>
    <p:sldId id="433" r:id="rId19"/>
    <p:sldId id="481" r:id="rId20"/>
    <p:sldId id="482" r:id="rId21"/>
    <p:sldId id="483" r:id="rId22"/>
    <p:sldId id="484" r:id="rId23"/>
    <p:sldId id="485" r:id="rId24"/>
    <p:sldId id="480" r:id="rId25"/>
    <p:sldId id="294" r:id="rId26"/>
    <p:sldId id="303" r:id="rId27"/>
    <p:sldId id="311" r:id="rId28"/>
    <p:sldId id="312" r:id="rId29"/>
    <p:sldId id="313" r:id="rId30"/>
    <p:sldId id="314" r:id="rId31"/>
    <p:sldId id="315" r:id="rId32"/>
    <p:sldId id="316" r:id="rId33"/>
    <p:sldId id="317" r:id="rId34"/>
    <p:sldId id="318" r:id="rId35"/>
    <p:sldId id="304" r:id="rId36"/>
    <p:sldId id="319" r:id="rId37"/>
    <p:sldId id="320" r:id="rId38"/>
    <p:sldId id="305" r:id="rId39"/>
    <p:sldId id="486" r:id="rId40"/>
    <p:sldId id="487" r:id="rId41"/>
    <p:sldId id="488" r:id="rId42"/>
    <p:sldId id="490" r:id="rId43"/>
    <p:sldId id="296" r:id="rId4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24CBBE1-425E-4B2F-9308-33701B130681}" type="pres">
      <dgm:prSet presAssocID="{88AC3958-C316-4A55-827E-034A089E49E4}" presName="parentText" presStyleLbl="node1" presStyleIdx="0" presStyleCnt="6">
        <dgm:presLayoutVars>
          <dgm:chMax val="0"/>
          <dgm:bulletEnabled val="1"/>
        </dgm:presLayoutVars>
      </dgm:prSet>
      <dgm:spPr>
        <a:xfrm>
          <a:off x="0" y="4347360"/>
          <a:ext cx="7906072" cy="63180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1" presStyleCnt="6">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2" presStyleCnt="6">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3" presStyleCnt="6">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4" presStyleCnt="6">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5" presStyleCnt="6">
        <dgm:presLayoutVars>
          <dgm:chMax val="0"/>
          <dgm:bulletEnabled val="1"/>
        </dgm:presLayoutVars>
      </dgm:prSet>
      <dgm:spPr>
        <a:xfrm>
          <a:off x="0" y="4320180"/>
          <a:ext cx="7906072" cy="748800"/>
        </a:xfrm>
        <a:prstGeom prst="roundRect">
          <a:avLst/>
        </a:prstGeom>
      </dgm:spPr>
    </dgm:pt>
  </dgm:ptLst>
  <dgm:cxnLst>
    <dgm:cxn modelId="{A2927138-643B-4AED-8E9C-E15295490792}" srcId="{703D4D02-5513-427D-B6E9-B2E187EE0C3A}" destId="{E06EDB13-5C46-4138-A89D-A2D0F01AC5AE}" srcOrd="4"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0" destOrd="0" parTransId="{8DB5C84C-0F37-4A94-9DBA-BD5E7050D2E6}" sibTransId="{C74D488F-4945-4CD8-88CF-C67CA794BB51}"/>
    <dgm:cxn modelId="{3E777066-34A5-491B-9EA3-3A1DDE45EF63}" srcId="{703D4D02-5513-427D-B6E9-B2E187EE0C3A}" destId="{1C113A82-6E4F-4B60-8626-C4BCC58E54AE}" srcOrd="1"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886A659-6272-4DA1-9AB0-0C15A2368AF5}" srcId="{703D4D02-5513-427D-B6E9-B2E187EE0C3A}" destId="{93FF44C1-C515-4ABC-8A5F-04DA24279A5C}" srcOrd="5" destOrd="0" parTransId="{CD805027-AEED-441E-88F9-63844DE64944}" sibTransId="{4816B75A-93DC-42DA-80C7-FD7299585D9D}"/>
    <dgm:cxn modelId="{FAA5B97E-9CDA-4211-AA15-4651C24D918A}" srcId="{703D4D02-5513-427D-B6E9-B2E187EE0C3A}" destId="{CFDF7710-10AF-4C91-9622-4711AD4D1147}" srcOrd="3" destOrd="0" parTransId="{8C8DC8DB-B127-4A9B-92C8-B0F025CF2412}" sibTransId="{474E5202-1020-4D3C-B140-98200CB188DD}"/>
    <dgm:cxn modelId="{6A9EDC84-3735-4F43-B652-ADFF355EF51D}" srcId="{703D4D02-5513-427D-B6E9-B2E187EE0C3A}" destId="{B784F38A-2CBF-4477-869E-CC822A9ECE1A}" srcOrd="2"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80770068-8662-4FF4-BAB4-DF8D067A016B}" type="presParOf" srcId="{CC8763B3-4621-4666-B669-3C5BA2A30DBE}" destId="{C24CBBE1-425E-4B2F-9308-33701B130681}" srcOrd="0" destOrd="0" presId="urn:microsoft.com/office/officeart/2005/8/layout/vList2"/>
    <dgm:cxn modelId="{95D23170-C37A-494C-B865-452734581367}" type="presParOf" srcId="{CC8763B3-4621-4666-B669-3C5BA2A30DBE}" destId="{24AA2D0C-8F3B-45BB-B5D3-2B1DC45D6B9F}" srcOrd="1" destOrd="0" presId="urn:microsoft.com/office/officeart/2005/8/layout/vList2"/>
    <dgm:cxn modelId="{B4B3EA0F-B16E-45C4-A873-005016CC22F3}" type="presParOf" srcId="{CC8763B3-4621-4666-B669-3C5BA2A30DBE}" destId="{14930B45-8800-4B73-A082-1254B069734A}" srcOrd="2" destOrd="0" presId="urn:microsoft.com/office/officeart/2005/8/layout/vList2"/>
    <dgm:cxn modelId="{553E4343-ECA7-43FB-84E3-303387572D2B}" type="presParOf" srcId="{CC8763B3-4621-4666-B669-3C5BA2A30DBE}" destId="{368A5CFE-2791-4D41-90D1-5B9862FA3D92}" srcOrd="3" destOrd="0" presId="urn:microsoft.com/office/officeart/2005/8/layout/vList2"/>
    <dgm:cxn modelId="{1D4A125F-0F02-4B52-BEB1-E17ED93403C8}" type="presParOf" srcId="{CC8763B3-4621-4666-B669-3C5BA2A30DBE}" destId="{8459D55B-5800-472A-BFA7-A7186D26AD4C}" srcOrd="4" destOrd="0" presId="urn:microsoft.com/office/officeart/2005/8/layout/vList2"/>
    <dgm:cxn modelId="{F4FAFF7A-4BE1-4040-9DEA-6283D75E822A}" type="presParOf" srcId="{CC8763B3-4621-4666-B669-3C5BA2A30DBE}" destId="{22F28D2E-7EC1-484C-A6C6-64A29DE0597D}" srcOrd="5" destOrd="0" presId="urn:microsoft.com/office/officeart/2005/8/layout/vList2"/>
    <dgm:cxn modelId="{750F6BD4-8B21-47F7-957A-35FAF9EC0C44}" type="presParOf" srcId="{CC8763B3-4621-4666-B669-3C5BA2A30DBE}" destId="{E6BB2906-000C-4376-8DBB-E58B06080F00}" srcOrd="6" destOrd="0" presId="urn:microsoft.com/office/officeart/2005/8/layout/vList2"/>
    <dgm:cxn modelId="{CAED595D-4BD9-4D73-A29B-433E478B7BDB}" type="presParOf" srcId="{CC8763B3-4621-4666-B669-3C5BA2A30DBE}" destId="{334C796A-DD8B-489F-9EC6-347C8EF0BE00}" srcOrd="7" destOrd="0" presId="urn:microsoft.com/office/officeart/2005/8/layout/vList2"/>
    <dgm:cxn modelId="{293018BF-9B1D-46B1-925D-A47A9766C444}" type="presParOf" srcId="{CC8763B3-4621-4666-B669-3C5BA2A30DBE}" destId="{E3A8542C-A8FF-4B41-A7C0-A157F730CD37}" srcOrd="8" destOrd="0" presId="urn:microsoft.com/office/officeart/2005/8/layout/vList2"/>
    <dgm:cxn modelId="{7A575CA9-28CE-4786-A26E-C559B8A5A488}" type="presParOf" srcId="{CC8763B3-4621-4666-B669-3C5BA2A30DBE}" destId="{7F124C6D-5041-46C6-912F-502EE9148F11}" srcOrd="9" destOrd="0" presId="urn:microsoft.com/office/officeart/2005/8/layout/vList2"/>
    <dgm:cxn modelId="{1156ACA7-B2CB-4ED1-96C3-906054D21AE8}" type="presParOf" srcId="{CC8763B3-4621-4666-B669-3C5BA2A30DBE}" destId="{A0C135CA-3FC9-40EC-B2B3-68691A85DE8C}"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24CBBE1-425E-4B2F-9308-33701B130681}" type="pres">
      <dgm:prSet presAssocID="{88AC3958-C316-4A55-827E-034A089E49E4}" presName="parentText" presStyleLbl="node1" presStyleIdx="0" presStyleCnt="6">
        <dgm:presLayoutVars>
          <dgm:chMax val="0"/>
          <dgm:bulletEnabled val="1"/>
        </dgm:presLayoutVars>
      </dgm:prSet>
      <dgm:spPr>
        <a:xfrm>
          <a:off x="0" y="179"/>
          <a:ext cx="7906072" cy="74880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1" presStyleCnt="6">
        <dgm:presLayoutVars>
          <dgm:chMax val="0"/>
          <dgm:bulletEnabled val="1"/>
        </dgm:presLayoutVars>
      </dgm:prSet>
      <dgm:spPr>
        <a:xfrm>
          <a:off x="0" y="864179"/>
          <a:ext cx="7906072" cy="74880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2" presStyleCnt="6">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3" presStyleCnt="6">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4" presStyleCnt="6">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5" presStyleCnt="6">
        <dgm:presLayoutVars>
          <dgm:chMax val="0"/>
          <dgm:bulletEnabled val="1"/>
        </dgm:presLayoutVars>
      </dgm:prSet>
      <dgm:spPr>
        <a:xfrm>
          <a:off x="0" y="4320180"/>
          <a:ext cx="7906072" cy="748800"/>
        </a:xfrm>
        <a:prstGeom prst="roundRect">
          <a:avLst/>
        </a:prstGeom>
      </dgm:spPr>
    </dgm:pt>
  </dgm:ptLst>
  <dgm:cxnLst>
    <dgm:cxn modelId="{A2927138-643B-4AED-8E9C-E15295490792}" srcId="{703D4D02-5513-427D-B6E9-B2E187EE0C3A}" destId="{E06EDB13-5C46-4138-A89D-A2D0F01AC5AE}" srcOrd="4"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0" destOrd="0" parTransId="{8DB5C84C-0F37-4A94-9DBA-BD5E7050D2E6}" sibTransId="{C74D488F-4945-4CD8-88CF-C67CA794BB51}"/>
    <dgm:cxn modelId="{3E777066-34A5-491B-9EA3-3A1DDE45EF63}" srcId="{703D4D02-5513-427D-B6E9-B2E187EE0C3A}" destId="{1C113A82-6E4F-4B60-8626-C4BCC58E54AE}" srcOrd="1"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886A659-6272-4DA1-9AB0-0C15A2368AF5}" srcId="{703D4D02-5513-427D-B6E9-B2E187EE0C3A}" destId="{93FF44C1-C515-4ABC-8A5F-04DA24279A5C}" srcOrd="5" destOrd="0" parTransId="{CD805027-AEED-441E-88F9-63844DE64944}" sibTransId="{4816B75A-93DC-42DA-80C7-FD7299585D9D}"/>
    <dgm:cxn modelId="{FAA5B97E-9CDA-4211-AA15-4651C24D918A}" srcId="{703D4D02-5513-427D-B6E9-B2E187EE0C3A}" destId="{CFDF7710-10AF-4C91-9622-4711AD4D1147}" srcOrd="3" destOrd="0" parTransId="{8C8DC8DB-B127-4A9B-92C8-B0F025CF2412}" sibTransId="{474E5202-1020-4D3C-B140-98200CB188DD}"/>
    <dgm:cxn modelId="{6A9EDC84-3735-4F43-B652-ADFF355EF51D}" srcId="{703D4D02-5513-427D-B6E9-B2E187EE0C3A}" destId="{B784F38A-2CBF-4477-869E-CC822A9ECE1A}" srcOrd="2"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80770068-8662-4FF4-BAB4-DF8D067A016B}" type="presParOf" srcId="{CC8763B3-4621-4666-B669-3C5BA2A30DBE}" destId="{C24CBBE1-425E-4B2F-9308-33701B130681}" srcOrd="0" destOrd="0" presId="urn:microsoft.com/office/officeart/2005/8/layout/vList2"/>
    <dgm:cxn modelId="{95D23170-C37A-494C-B865-452734581367}" type="presParOf" srcId="{CC8763B3-4621-4666-B669-3C5BA2A30DBE}" destId="{24AA2D0C-8F3B-45BB-B5D3-2B1DC45D6B9F}" srcOrd="1" destOrd="0" presId="urn:microsoft.com/office/officeart/2005/8/layout/vList2"/>
    <dgm:cxn modelId="{B4B3EA0F-B16E-45C4-A873-005016CC22F3}" type="presParOf" srcId="{CC8763B3-4621-4666-B669-3C5BA2A30DBE}" destId="{14930B45-8800-4B73-A082-1254B069734A}" srcOrd="2" destOrd="0" presId="urn:microsoft.com/office/officeart/2005/8/layout/vList2"/>
    <dgm:cxn modelId="{553E4343-ECA7-43FB-84E3-303387572D2B}" type="presParOf" srcId="{CC8763B3-4621-4666-B669-3C5BA2A30DBE}" destId="{368A5CFE-2791-4D41-90D1-5B9862FA3D92}" srcOrd="3" destOrd="0" presId="urn:microsoft.com/office/officeart/2005/8/layout/vList2"/>
    <dgm:cxn modelId="{1D4A125F-0F02-4B52-BEB1-E17ED93403C8}" type="presParOf" srcId="{CC8763B3-4621-4666-B669-3C5BA2A30DBE}" destId="{8459D55B-5800-472A-BFA7-A7186D26AD4C}" srcOrd="4" destOrd="0" presId="urn:microsoft.com/office/officeart/2005/8/layout/vList2"/>
    <dgm:cxn modelId="{F4FAFF7A-4BE1-4040-9DEA-6283D75E822A}" type="presParOf" srcId="{CC8763B3-4621-4666-B669-3C5BA2A30DBE}" destId="{22F28D2E-7EC1-484C-A6C6-64A29DE0597D}" srcOrd="5" destOrd="0" presId="urn:microsoft.com/office/officeart/2005/8/layout/vList2"/>
    <dgm:cxn modelId="{750F6BD4-8B21-47F7-957A-35FAF9EC0C44}" type="presParOf" srcId="{CC8763B3-4621-4666-B669-3C5BA2A30DBE}" destId="{E6BB2906-000C-4376-8DBB-E58B06080F00}" srcOrd="6" destOrd="0" presId="urn:microsoft.com/office/officeart/2005/8/layout/vList2"/>
    <dgm:cxn modelId="{CAED595D-4BD9-4D73-A29B-433E478B7BDB}" type="presParOf" srcId="{CC8763B3-4621-4666-B669-3C5BA2A30DBE}" destId="{334C796A-DD8B-489F-9EC6-347C8EF0BE00}" srcOrd="7" destOrd="0" presId="urn:microsoft.com/office/officeart/2005/8/layout/vList2"/>
    <dgm:cxn modelId="{293018BF-9B1D-46B1-925D-A47A9766C444}" type="presParOf" srcId="{CC8763B3-4621-4666-B669-3C5BA2A30DBE}" destId="{E3A8542C-A8FF-4B41-A7C0-A157F730CD37}" srcOrd="8" destOrd="0" presId="urn:microsoft.com/office/officeart/2005/8/layout/vList2"/>
    <dgm:cxn modelId="{7A575CA9-28CE-4786-A26E-C559B8A5A488}" type="presParOf" srcId="{CC8763B3-4621-4666-B669-3C5BA2A30DBE}" destId="{7F124C6D-5041-46C6-912F-502EE9148F11}" srcOrd="9" destOrd="0" presId="urn:microsoft.com/office/officeart/2005/8/layout/vList2"/>
    <dgm:cxn modelId="{1156ACA7-B2CB-4ED1-96C3-906054D21AE8}" type="presParOf" srcId="{CC8763B3-4621-4666-B669-3C5BA2A30DBE}" destId="{A0C135CA-3FC9-40EC-B2B3-68691A85DE8C}"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24CBBE1-425E-4B2F-9308-33701B130681}" type="pres">
      <dgm:prSet presAssocID="{88AC3958-C316-4A55-827E-034A089E49E4}" presName="parentText" presStyleLbl="node1" presStyleIdx="0" presStyleCnt="6">
        <dgm:presLayoutVars>
          <dgm:chMax val="0"/>
          <dgm:bulletEnabled val="1"/>
        </dgm:presLayoutVars>
      </dgm:prSet>
      <dgm:spPr>
        <a:xfrm>
          <a:off x="0" y="179"/>
          <a:ext cx="7906072" cy="74880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1" presStyleCnt="6" custLinFactNeighborX="-187" custLinFactNeighborY="24754">
        <dgm:presLayoutVars>
          <dgm:chMax val="0"/>
          <dgm:bulletEnabled val="1"/>
        </dgm:presLayoutVars>
      </dgm:prSet>
      <dgm:spPr>
        <a:xfrm>
          <a:off x="0" y="892696"/>
          <a:ext cx="7906072" cy="74880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2" presStyleCnt="6">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3" presStyleCnt="6">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4" presStyleCnt="6">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5" presStyleCnt="6">
        <dgm:presLayoutVars>
          <dgm:chMax val="0"/>
          <dgm:bulletEnabled val="1"/>
        </dgm:presLayoutVars>
      </dgm:prSet>
      <dgm:spPr>
        <a:xfrm>
          <a:off x="0" y="4320180"/>
          <a:ext cx="7906072" cy="748800"/>
        </a:xfrm>
        <a:prstGeom prst="roundRect">
          <a:avLst/>
        </a:prstGeom>
      </dgm:spPr>
    </dgm:pt>
  </dgm:ptLst>
  <dgm:cxnLst>
    <dgm:cxn modelId="{A2927138-643B-4AED-8E9C-E15295490792}" srcId="{703D4D02-5513-427D-B6E9-B2E187EE0C3A}" destId="{E06EDB13-5C46-4138-A89D-A2D0F01AC5AE}" srcOrd="4"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0" destOrd="0" parTransId="{8DB5C84C-0F37-4A94-9DBA-BD5E7050D2E6}" sibTransId="{C74D488F-4945-4CD8-88CF-C67CA794BB51}"/>
    <dgm:cxn modelId="{3E777066-34A5-491B-9EA3-3A1DDE45EF63}" srcId="{703D4D02-5513-427D-B6E9-B2E187EE0C3A}" destId="{1C113A82-6E4F-4B60-8626-C4BCC58E54AE}" srcOrd="1"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886A659-6272-4DA1-9AB0-0C15A2368AF5}" srcId="{703D4D02-5513-427D-B6E9-B2E187EE0C3A}" destId="{93FF44C1-C515-4ABC-8A5F-04DA24279A5C}" srcOrd="5" destOrd="0" parTransId="{CD805027-AEED-441E-88F9-63844DE64944}" sibTransId="{4816B75A-93DC-42DA-80C7-FD7299585D9D}"/>
    <dgm:cxn modelId="{FAA5B97E-9CDA-4211-AA15-4651C24D918A}" srcId="{703D4D02-5513-427D-B6E9-B2E187EE0C3A}" destId="{CFDF7710-10AF-4C91-9622-4711AD4D1147}" srcOrd="3" destOrd="0" parTransId="{8C8DC8DB-B127-4A9B-92C8-B0F025CF2412}" sibTransId="{474E5202-1020-4D3C-B140-98200CB188DD}"/>
    <dgm:cxn modelId="{6A9EDC84-3735-4F43-B652-ADFF355EF51D}" srcId="{703D4D02-5513-427D-B6E9-B2E187EE0C3A}" destId="{B784F38A-2CBF-4477-869E-CC822A9ECE1A}" srcOrd="2"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80770068-8662-4FF4-BAB4-DF8D067A016B}" type="presParOf" srcId="{CC8763B3-4621-4666-B669-3C5BA2A30DBE}" destId="{C24CBBE1-425E-4B2F-9308-33701B130681}" srcOrd="0" destOrd="0" presId="urn:microsoft.com/office/officeart/2005/8/layout/vList2"/>
    <dgm:cxn modelId="{95D23170-C37A-494C-B865-452734581367}" type="presParOf" srcId="{CC8763B3-4621-4666-B669-3C5BA2A30DBE}" destId="{24AA2D0C-8F3B-45BB-B5D3-2B1DC45D6B9F}" srcOrd="1" destOrd="0" presId="urn:microsoft.com/office/officeart/2005/8/layout/vList2"/>
    <dgm:cxn modelId="{B4B3EA0F-B16E-45C4-A873-005016CC22F3}" type="presParOf" srcId="{CC8763B3-4621-4666-B669-3C5BA2A30DBE}" destId="{14930B45-8800-4B73-A082-1254B069734A}" srcOrd="2" destOrd="0" presId="urn:microsoft.com/office/officeart/2005/8/layout/vList2"/>
    <dgm:cxn modelId="{553E4343-ECA7-43FB-84E3-303387572D2B}" type="presParOf" srcId="{CC8763B3-4621-4666-B669-3C5BA2A30DBE}" destId="{368A5CFE-2791-4D41-90D1-5B9862FA3D92}" srcOrd="3" destOrd="0" presId="urn:microsoft.com/office/officeart/2005/8/layout/vList2"/>
    <dgm:cxn modelId="{1D4A125F-0F02-4B52-BEB1-E17ED93403C8}" type="presParOf" srcId="{CC8763B3-4621-4666-B669-3C5BA2A30DBE}" destId="{8459D55B-5800-472A-BFA7-A7186D26AD4C}" srcOrd="4" destOrd="0" presId="urn:microsoft.com/office/officeart/2005/8/layout/vList2"/>
    <dgm:cxn modelId="{F4FAFF7A-4BE1-4040-9DEA-6283D75E822A}" type="presParOf" srcId="{CC8763B3-4621-4666-B669-3C5BA2A30DBE}" destId="{22F28D2E-7EC1-484C-A6C6-64A29DE0597D}" srcOrd="5" destOrd="0" presId="urn:microsoft.com/office/officeart/2005/8/layout/vList2"/>
    <dgm:cxn modelId="{750F6BD4-8B21-47F7-957A-35FAF9EC0C44}" type="presParOf" srcId="{CC8763B3-4621-4666-B669-3C5BA2A30DBE}" destId="{E6BB2906-000C-4376-8DBB-E58B06080F00}" srcOrd="6" destOrd="0" presId="urn:microsoft.com/office/officeart/2005/8/layout/vList2"/>
    <dgm:cxn modelId="{CAED595D-4BD9-4D73-A29B-433E478B7BDB}" type="presParOf" srcId="{CC8763B3-4621-4666-B669-3C5BA2A30DBE}" destId="{334C796A-DD8B-489F-9EC6-347C8EF0BE00}" srcOrd="7" destOrd="0" presId="urn:microsoft.com/office/officeart/2005/8/layout/vList2"/>
    <dgm:cxn modelId="{293018BF-9B1D-46B1-925D-A47A9766C444}" type="presParOf" srcId="{CC8763B3-4621-4666-B669-3C5BA2A30DBE}" destId="{E3A8542C-A8FF-4B41-A7C0-A157F730CD37}" srcOrd="8" destOrd="0" presId="urn:microsoft.com/office/officeart/2005/8/layout/vList2"/>
    <dgm:cxn modelId="{7A575CA9-28CE-4786-A26E-C559B8A5A488}" type="presParOf" srcId="{CC8763B3-4621-4666-B669-3C5BA2A30DBE}" destId="{7F124C6D-5041-46C6-912F-502EE9148F11}" srcOrd="9" destOrd="0" presId="urn:microsoft.com/office/officeart/2005/8/layout/vList2"/>
    <dgm:cxn modelId="{1156ACA7-B2CB-4ED1-96C3-906054D21AE8}" type="presParOf" srcId="{CC8763B3-4621-4666-B669-3C5BA2A30DBE}" destId="{A0C135CA-3FC9-40EC-B2B3-68691A85DE8C}"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24CBBE1-425E-4B2F-9308-33701B130681}" type="pres">
      <dgm:prSet presAssocID="{88AC3958-C316-4A55-827E-034A089E49E4}" presName="parentText" presStyleLbl="node1" presStyleIdx="0" presStyleCnt="6">
        <dgm:presLayoutVars>
          <dgm:chMax val="0"/>
          <dgm:bulletEnabled val="1"/>
        </dgm:presLayoutVars>
      </dgm:prSet>
      <dgm:spPr>
        <a:xfrm>
          <a:off x="0" y="179"/>
          <a:ext cx="7906072" cy="74880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1" presStyleCnt="6" custLinFactNeighborX="-187" custLinFactNeighborY="24754">
        <dgm:presLayoutVars>
          <dgm:chMax val="0"/>
          <dgm:bulletEnabled val="1"/>
        </dgm:presLayoutVars>
      </dgm:prSet>
      <dgm:spPr>
        <a:xfrm>
          <a:off x="0" y="892696"/>
          <a:ext cx="7906072" cy="74880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2" presStyleCnt="6" custLinFactNeighborX="-187" custLinFactNeighborY="83674">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3" presStyleCnt="6">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4" presStyleCnt="6">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5" presStyleCnt="6">
        <dgm:presLayoutVars>
          <dgm:chMax val="0"/>
          <dgm:bulletEnabled val="1"/>
        </dgm:presLayoutVars>
      </dgm:prSet>
      <dgm:spPr>
        <a:xfrm>
          <a:off x="0" y="4320180"/>
          <a:ext cx="7906072" cy="748800"/>
        </a:xfrm>
        <a:prstGeom prst="roundRect">
          <a:avLst/>
        </a:prstGeom>
      </dgm:spPr>
    </dgm:pt>
  </dgm:ptLst>
  <dgm:cxnLst>
    <dgm:cxn modelId="{A2927138-643B-4AED-8E9C-E15295490792}" srcId="{703D4D02-5513-427D-B6E9-B2E187EE0C3A}" destId="{E06EDB13-5C46-4138-A89D-A2D0F01AC5AE}" srcOrd="4"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0" destOrd="0" parTransId="{8DB5C84C-0F37-4A94-9DBA-BD5E7050D2E6}" sibTransId="{C74D488F-4945-4CD8-88CF-C67CA794BB51}"/>
    <dgm:cxn modelId="{3E777066-34A5-491B-9EA3-3A1DDE45EF63}" srcId="{703D4D02-5513-427D-B6E9-B2E187EE0C3A}" destId="{1C113A82-6E4F-4B60-8626-C4BCC58E54AE}" srcOrd="1"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886A659-6272-4DA1-9AB0-0C15A2368AF5}" srcId="{703D4D02-5513-427D-B6E9-B2E187EE0C3A}" destId="{93FF44C1-C515-4ABC-8A5F-04DA24279A5C}" srcOrd="5" destOrd="0" parTransId="{CD805027-AEED-441E-88F9-63844DE64944}" sibTransId="{4816B75A-93DC-42DA-80C7-FD7299585D9D}"/>
    <dgm:cxn modelId="{FAA5B97E-9CDA-4211-AA15-4651C24D918A}" srcId="{703D4D02-5513-427D-B6E9-B2E187EE0C3A}" destId="{CFDF7710-10AF-4C91-9622-4711AD4D1147}" srcOrd="3" destOrd="0" parTransId="{8C8DC8DB-B127-4A9B-92C8-B0F025CF2412}" sibTransId="{474E5202-1020-4D3C-B140-98200CB188DD}"/>
    <dgm:cxn modelId="{6A9EDC84-3735-4F43-B652-ADFF355EF51D}" srcId="{703D4D02-5513-427D-B6E9-B2E187EE0C3A}" destId="{B784F38A-2CBF-4477-869E-CC822A9ECE1A}" srcOrd="2"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80770068-8662-4FF4-BAB4-DF8D067A016B}" type="presParOf" srcId="{CC8763B3-4621-4666-B669-3C5BA2A30DBE}" destId="{C24CBBE1-425E-4B2F-9308-33701B130681}" srcOrd="0" destOrd="0" presId="urn:microsoft.com/office/officeart/2005/8/layout/vList2"/>
    <dgm:cxn modelId="{95D23170-C37A-494C-B865-452734581367}" type="presParOf" srcId="{CC8763B3-4621-4666-B669-3C5BA2A30DBE}" destId="{24AA2D0C-8F3B-45BB-B5D3-2B1DC45D6B9F}" srcOrd="1" destOrd="0" presId="urn:microsoft.com/office/officeart/2005/8/layout/vList2"/>
    <dgm:cxn modelId="{B4B3EA0F-B16E-45C4-A873-005016CC22F3}" type="presParOf" srcId="{CC8763B3-4621-4666-B669-3C5BA2A30DBE}" destId="{14930B45-8800-4B73-A082-1254B069734A}" srcOrd="2" destOrd="0" presId="urn:microsoft.com/office/officeart/2005/8/layout/vList2"/>
    <dgm:cxn modelId="{553E4343-ECA7-43FB-84E3-303387572D2B}" type="presParOf" srcId="{CC8763B3-4621-4666-B669-3C5BA2A30DBE}" destId="{368A5CFE-2791-4D41-90D1-5B9862FA3D92}" srcOrd="3" destOrd="0" presId="urn:microsoft.com/office/officeart/2005/8/layout/vList2"/>
    <dgm:cxn modelId="{1D4A125F-0F02-4B52-BEB1-E17ED93403C8}" type="presParOf" srcId="{CC8763B3-4621-4666-B669-3C5BA2A30DBE}" destId="{8459D55B-5800-472A-BFA7-A7186D26AD4C}" srcOrd="4" destOrd="0" presId="urn:microsoft.com/office/officeart/2005/8/layout/vList2"/>
    <dgm:cxn modelId="{F4FAFF7A-4BE1-4040-9DEA-6283D75E822A}" type="presParOf" srcId="{CC8763B3-4621-4666-B669-3C5BA2A30DBE}" destId="{22F28D2E-7EC1-484C-A6C6-64A29DE0597D}" srcOrd="5" destOrd="0" presId="urn:microsoft.com/office/officeart/2005/8/layout/vList2"/>
    <dgm:cxn modelId="{750F6BD4-8B21-47F7-957A-35FAF9EC0C44}" type="presParOf" srcId="{CC8763B3-4621-4666-B669-3C5BA2A30DBE}" destId="{E6BB2906-000C-4376-8DBB-E58B06080F00}" srcOrd="6" destOrd="0" presId="urn:microsoft.com/office/officeart/2005/8/layout/vList2"/>
    <dgm:cxn modelId="{CAED595D-4BD9-4D73-A29B-433E478B7BDB}" type="presParOf" srcId="{CC8763B3-4621-4666-B669-3C5BA2A30DBE}" destId="{334C796A-DD8B-489F-9EC6-347C8EF0BE00}" srcOrd="7" destOrd="0" presId="urn:microsoft.com/office/officeart/2005/8/layout/vList2"/>
    <dgm:cxn modelId="{293018BF-9B1D-46B1-925D-A47A9766C444}" type="presParOf" srcId="{CC8763B3-4621-4666-B669-3C5BA2A30DBE}" destId="{E3A8542C-A8FF-4B41-A7C0-A157F730CD37}" srcOrd="8" destOrd="0" presId="urn:microsoft.com/office/officeart/2005/8/layout/vList2"/>
    <dgm:cxn modelId="{7A575CA9-28CE-4786-A26E-C559B8A5A488}" type="presParOf" srcId="{CC8763B3-4621-4666-B669-3C5BA2A30DBE}" destId="{7F124C6D-5041-46C6-912F-502EE9148F11}" srcOrd="9" destOrd="0" presId="urn:microsoft.com/office/officeart/2005/8/layout/vList2"/>
    <dgm:cxn modelId="{1156ACA7-B2CB-4ED1-96C3-906054D21AE8}" type="presParOf" srcId="{CC8763B3-4621-4666-B669-3C5BA2A30DBE}" destId="{A0C135CA-3FC9-40EC-B2B3-68691A85DE8C}"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24CBBE1-425E-4B2F-9308-33701B130681}" type="pres">
      <dgm:prSet presAssocID="{88AC3958-C316-4A55-827E-034A089E49E4}" presName="parentText" presStyleLbl="node1" presStyleIdx="0" presStyleCnt="6">
        <dgm:presLayoutVars>
          <dgm:chMax val="0"/>
          <dgm:bulletEnabled val="1"/>
        </dgm:presLayoutVars>
      </dgm:prSet>
      <dgm:spPr>
        <a:xfrm>
          <a:off x="0" y="179"/>
          <a:ext cx="7906072" cy="74880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1" presStyleCnt="6" custLinFactNeighborX="-187" custLinFactNeighborY="24754">
        <dgm:presLayoutVars>
          <dgm:chMax val="0"/>
          <dgm:bulletEnabled val="1"/>
        </dgm:presLayoutVars>
      </dgm:prSet>
      <dgm:spPr>
        <a:xfrm>
          <a:off x="0" y="892696"/>
          <a:ext cx="7906072" cy="74880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2" presStyleCnt="6">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3" presStyleCnt="6">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4" presStyleCnt="6">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5" presStyleCnt="6">
        <dgm:presLayoutVars>
          <dgm:chMax val="0"/>
          <dgm:bulletEnabled val="1"/>
        </dgm:presLayoutVars>
      </dgm:prSet>
      <dgm:spPr>
        <a:xfrm>
          <a:off x="0" y="4320180"/>
          <a:ext cx="7906072" cy="748800"/>
        </a:xfrm>
        <a:prstGeom prst="roundRect">
          <a:avLst/>
        </a:prstGeom>
      </dgm:spPr>
    </dgm:pt>
  </dgm:ptLst>
  <dgm:cxnLst>
    <dgm:cxn modelId="{A2927138-643B-4AED-8E9C-E15295490792}" srcId="{703D4D02-5513-427D-B6E9-B2E187EE0C3A}" destId="{E06EDB13-5C46-4138-A89D-A2D0F01AC5AE}" srcOrd="4"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0" destOrd="0" parTransId="{8DB5C84C-0F37-4A94-9DBA-BD5E7050D2E6}" sibTransId="{C74D488F-4945-4CD8-88CF-C67CA794BB51}"/>
    <dgm:cxn modelId="{3E777066-34A5-491B-9EA3-3A1DDE45EF63}" srcId="{703D4D02-5513-427D-B6E9-B2E187EE0C3A}" destId="{1C113A82-6E4F-4B60-8626-C4BCC58E54AE}" srcOrd="1"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886A659-6272-4DA1-9AB0-0C15A2368AF5}" srcId="{703D4D02-5513-427D-B6E9-B2E187EE0C3A}" destId="{93FF44C1-C515-4ABC-8A5F-04DA24279A5C}" srcOrd="5" destOrd="0" parTransId="{CD805027-AEED-441E-88F9-63844DE64944}" sibTransId="{4816B75A-93DC-42DA-80C7-FD7299585D9D}"/>
    <dgm:cxn modelId="{FAA5B97E-9CDA-4211-AA15-4651C24D918A}" srcId="{703D4D02-5513-427D-B6E9-B2E187EE0C3A}" destId="{CFDF7710-10AF-4C91-9622-4711AD4D1147}" srcOrd="3" destOrd="0" parTransId="{8C8DC8DB-B127-4A9B-92C8-B0F025CF2412}" sibTransId="{474E5202-1020-4D3C-B140-98200CB188DD}"/>
    <dgm:cxn modelId="{6A9EDC84-3735-4F43-B652-ADFF355EF51D}" srcId="{703D4D02-5513-427D-B6E9-B2E187EE0C3A}" destId="{B784F38A-2CBF-4477-869E-CC822A9ECE1A}" srcOrd="2"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80770068-8662-4FF4-BAB4-DF8D067A016B}" type="presParOf" srcId="{CC8763B3-4621-4666-B669-3C5BA2A30DBE}" destId="{C24CBBE1-425E-4B2F-9308-33701B130681}" srcOrd="0" destOrd="0" presId="urn:microsoft.com/office/officeart/2005/8/layout/vList2"/>
    <dgm:cxn modelId="{95D23170-C37A-494C-B865-452734581367}" type="presParOf" srcId="{CC8763B3-4621-4666-B669-3C5BA2A30DBE}" destId="{24AA2D0C-8F3B-45BB-B5D3-2B1DC45D6B9F}" srcOrd="1" destOrd="0" presId="urn:microsoft.com/office/officeart/2005/8/layout/vList2"/>
    <dgm:cxn modelId="{B4B3EA0F-B16E-45C4-A873-005016CC22F3}" type="presParOf" srcId="{CC8763B3-4621-4666-B669-3C5BA2A30DBE}" destId="{14930B45-8800-4B73-A082-1254B069734A}" srcOrd="2" destOrd="0" presId="urn:microsoft.com/office/officeart/2005/8/layout/vList2"/>
    <dgm:cxn modelId="{553E4343-ECA7-43FB-84E3-303387572D2B}" type="presParOf" srcId="{CC8763B3-4621-4666-B669-3C5BA2A30DBE}" destId="{368A5CFE-2791-4D41-90D1-5B9862FA3D92}" srcOrd="3" destOrd="0" presId="urn:microsoft.com/office/officeart/2005/8/layout/vList2"/>
    <dgm:cxn modelId="{1D4A125F-0F02-4B52-BEB1-E17ED93403C8}" type="presParOf" srcId="{CC8763B3-4621-4666-B669-3C5BA2A30DBE}" destId="{8459D55B-5800-472A-BFA7-A7186D26AD4C}" srcOrd="4" destOrd="0" presId="urn:microsoft.com/office/officeart/2005/8/layout/vList2"/>
    <dgm:cxn modelId="{F4FAFF7A-4BE1-4040-9DEA-6283D75E822A}" type="presParOf" srcId="{CC8763B3-4621-4666-B669-3C5BA2A30DBE}" destId="{22F28D2E-7EC1-484C-A6C6-64A29DE0597D}" srcOrd="5" destOrd="0" presId="urn:microsoft.com/office/officeart/2005/8/layout/vList2"/>
    <dgm:cxn modelId="{750F6BD4-8B21-47F7-957A-35FAF9EC0C44}" type="presParOf" srcId="{CC8763B3-4621-4666-B669-3C5BA2A30DBE}" destId="{E6BB2906-000C-4376-8DBB-E58B06080F00}" srcOrd="6" destOrd="0" presId="urn:microsoft.com/office/officeart/2005/8/layout/vList2"/>
    <dgm:cxn modelId="{CAED595D-4BD9-4D73-A29B-433E478B7BDB}" type="presParOf" srcId="{CC8763B3-4621-4666-B669-3C5BA2A30DBE}" destId="{334C796A-DD8B-489F-9EC6-347C8EF0BE00}" srcOrd="7" destOrd="0" presId="urn:microsoft.com/office/officeart/2005/8/layout/vList2"/>
    <dgm:cxn modelId="{293018BF-9B1D-46B1-925D-A47A9766C444}" type="presParOf" srcId="{CC8763B3-4621-4666-B669-3C5BA2A30DBE}" destId="{E3A8542C-A8FF-4B41-A7C0-A157F730CD37}" srcOrd="8" destOrd="0" presId="urn:microsoft.com/office/officeart/2005/8/layout/vList2"/>
    <dgm:cxn modelId="{7A575CA9-28CE-4786-A26E-C559B8A5A488}" type="presParOf" srcId="{CC8763B3-4621-4666-B669-3C5BA2A30DBE}" destId="{7F124C6D-5041-46C6-912F-502EE9148F11}" srcOrd="9" destOrd="0" presId="urn:microsoft.com/office/officeart/2005/8/layout/vList2"/>
    <dgm:cxn modelId="{1156ACA7-B2CB-4ED1-96C3-906054D21AE8}" type="presParOf" srcId="{CC8763B3-4621-4666-B669-3C5BA2A30DBE}" destId="{A0C135CA-3FC9-40EC-B2B3-68691A85DE8C}"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24CBBE1-425E-4B2F-9308-33701B130681}" type="pres">
      <dgm:prSet presAssocID="{88AC3958-C316-4A55-827E-034A089E49E4}" presName="parentText" presStyleLbl="node1" presStyleIdx="0" presStyleCnt="6">
        <dgm:presLayoutVars>
          <dgm:chMax val="0"/>
          <dgm:bulletEnabled val="1"/>
        </dgm:presLayoutVars>
      </dgm:prSet>
      <dgm:spPr>
        <a:xfrm>
          <a:off x="0" y="179"/>
          <a:ext cx="7906072" cy="74880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1" presStyleCnt="6" custLinFactNeighborX="-187" custLinFactNeighborY="24754">
        <dgm:presLayoutVars>
          <dgm:chMax val="0"/>
          <dgm:bulletEnabled val="1"/>
        </dgm:presLayoutVars>
      </dgm:prSet>
      <dgm:spPr>
        <a:xfrm>
          <a:off x="0" y="892696"/>
          <a:ext cx="7906072" cy="74880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2" presStyleCnt="6">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3" presStyleCnt="6">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4" presStyleCnt="6">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5" presStyleCnt="6">
        <dgm:presLayoutVars>
          <dgm:chMax val="0"/>
          <dgm:bulletEnabled val="1"/>
        </dgm:presLayoutVars>
      </dgm:prSet>
      <dgm:spPr>
        <a:xfrm>
          <a:off x="0" y="4320180"/>
          <a:ext cx="7906072" cy="748800"/>
        </a:xfrm>
        <a:prstGeom prst="roundRect">
          <a:avLst/>
        </a:prstGeom>
      </dgm:spPr>
    </dgm:pt>
  </dgm:ptLst>
  <dgm:cxnLst>
    <dgm:cxn modelId="{A2927138-643B-4AED-8E9C-E15295490792}" srcId="{703D4D02-5513-427D-B6E9-B2E187EE0C3A}" destId="{E06EDB13-5C46-4138-A89D-A2D0F01AC5AE}" srcOrd="4"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0" destOrd="0" parTransId="{8DB5C84C-0F37-4A94-9DBA-BD5E7050D2E6}" sibTransId="{C74D488F-4945-4CD8-88CF-C67CA794BB51}"/>
    <dgm:cxn modelId="{3E777066-34A5-491B-9EA3-3A1DDE45EF63}" srcId="{703D4D02-5513-427D-B6E9-B2E187EE0C3A}" destId="{1C113A82-6E4F-4B60-8626-C4BCC58E54AE}" srcOrd="1"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886A659-6272-4DA1-9AB0-0C15A2368AF5}" srcId="{703D4D02-5513-427D-B6E9-B2E187EE0C3A}" destId="{93FF44C1-C515-4ABC-8A5F-04DA24279A5C}" srcOrd="5" destOrd="0" parTransId="{CD805027-AEED-441E-88F9-63844DE64944}" sibTransId="{4816B75A-93DC-42DA-80C7-FD7299585D9D}"/>
    <dgm:cxn modelId="{FAA5B97E-9CDA-4211-AA15-4651C24D918A}" srcId="{703D4D02-5513-427D-B6E9-B2E187EE0C3A}" destId="{CFDF7710-10AF-4C91-9622-4711AD4D1147}" srcOrd="3" destOrd="0" parTransId="{8C8DC8DB-B127-4A9B-92C8-B0F025CF2412}" sibTransId="{474E5202-1020-4D3C-B140-98200CB188DD}"/>
    <dgm:cxn modelId="{6A9EDC84-3735-4F43-B652-ADFF355EF51D}" srcId="{703D4D02-5513-427D-B6E9-B2E187EE0C3A}" destId="{B784F38A-2CBF-4477-869E-CC822A9ECE1A}" srcOrd="2"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80770068-8662-4FF4-BAB4-DF8D067A016B}" type="presParOf" srcId="{CC8763B3-4621-4666-B669-3C5BA2A30DBE}" destId="{C24CBBE1-425E-4B2F-9308-33701B130681}" srcOrd="0" destOrd="0" presId="urn:microsoft.com/office/officeart/2005/8/layout/vList2"/>
    <dgm:cxn modelId="{95D23170-C37A-494C-B865-452734581367}" type="presParOf" srcId="{CC8763B3-4621-4666-B669-3C5BA2A30DBE}" destId="{24AA2D0C-8F3B-45BB-B5D3-2B1DC45D6B9F}" srcOrd="1" destOrd="0" presId="urn:microsoft.com/office/officeart/2005/8/layout/vList2"/>
    <dgm:cxn modelId="{B4B3EA0F-B16E-45C4-A873-005016CC22F3}" type="presParOf" srcId="{CC8763B3-4621-4666-B669-3C5BA2A30DBE}" destId="{14930B45-8800-4B73-A082-1254B069734A}" srcOrd="2" destOrd="0" presId="urn:microsoft.com/office/officeart/2005/8/layout/vList2"/>
    <dgm:cxn modelId="{553E4343-ECA7-43FB-84E3-303387572D2B}" type="presParOf" srcId="{CC8763B3-4621-4666-B669-3C5BA2A30DBE}" destId="{368A5CFE-2791-4D41-90D1-5B9862FA3D92}" srcOrd="3" destOrd="0" presId="urn:microsoft.com/office/officeart/2005/8/layout/vList2"/>
    <dgm:cxn modelId="{1D4A125F-0F02-4B52-BEB1-E17ED93403C8}" type="presParOf" srcId="{CC8763B3-4621-4666-B669-3C5BA2A30DBE}" destId="{8459D55B-5800-472A-BFA7-A7186D26AD4C}" srcOrd="4" destOrd="0" presId="urn:microsoft.com/office/officeart/2005/8/layout/vList2"/>
    <dgm:cxn modelId="{F4FAFF7A-4BE1-4040-9DEA-6283D75E822A}" type="presParOf" srcId="{CC8763B3-4621-4666-B669-3C5BA2A30DBE}" destId="{22F28D2E-7EC1-484C-A6C6-64A29DE0597D}" srcOrd="5" destOrd="0" presId="urn:microsoft.com/office/officeart/2005/8/layout/vList2"/>
    <dgm:cxn modelId="{750F6BD4-8B21-47F7-957A-35FAF9EC0C44}" type="presParOf" srcId="{CC8763B3-4621-4666-B669-3C5BA2A30DBE}" destId="{E6BB2906-000C-4376-8DBB-E58B06080F00}" srcOrd="6" destOrd="0" presId="urn:microsoft.com/office/officeart/2005/8/layout/vList2"/>
    <dgm:cxn modelId="{CAED595D-4BD9-4D73-A29B-433E478B7BDB}" type="presParOf" srcId="{CC8763B3-4621-4666-B669-3C5BA2A30DBE}" destId="{334C796A-DD8B-489F-9EC6-347C8EF0BE00}" srcOrd="7" destOrd="0" presId="urn:microsoft.com/office/officeart/2005/8/layout/vList2"/>
    <dgm:cxn modelId="{293018BF-9B1D-46B1-925D-A47A9766C444}" type="presParOf" srcId="{CC8763B3-4621-4666-B669-3C5BA2A30DBE}" destId="{E3A8542C-A8FF-4B41-A7C0-A157F730CD37}" srcOrd="8" destOrd="0" presId="urn:microsoft.com/office/officeart/2005/8/layout/vList2"/>
    <dgm:cxn modelId="{7A575CA9-28CE-4786-A26E-C559B8A5A488}" type="presParOf" srcId="{CC8763B3-4621-4666-B669-3C5BA2A30DBE}" destId="{7F124C6D-5041-46C6-912F-502EE9148F11}" srcOrd="9" destOrd="0" presId="urn:microsoft.com/office/officeart/2005/8/layout/vList2"/>
    <dgm:cxn modelId="{1156ACA7-B2CB-4ED1-96C3-906054D21AE8}" type="presParOf" srcId="{CC8763B3-4621-4666-B669-3C5BA2A30DBE}" destId="{A0C135CA-3FC9-40EC-B2B3-68691A85DE8C}"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CBBE1-425E-4B2F-9308-33701B130681}">
      <dsp:nvSpPr>
        <dsp:cNvPr id="0" name=""/>
        <dsp:cNvSpPr/>
      </dsp:nvSpPr>
      <dsp:spPr>
        <a:xfrm>
          <a:off x="0" y="179"/>
          <a:ext cx="7906072"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sp:txBody>
      <dsp:txXfrm>
        <a:off x="36553" y="36732"/>
        <a:ext cx="7832966" cy="675694"/>
      </dsp:txXfrm>
    </dsp:sp>
    <dsp:sp modelId="{14930B45-8800-4B73-A082-1254B069734A}">
      <dsp:nvSpPr>
        <dsp:cNvPr id="0" name=""/>
        <dsp:cNvSpPr/>
      </dsp:nvSpPr>
      <dsp:spPr>
        <a:xfrm>
          <a:off x="0" y="864179"/>
          <a:ext cx="7906072" cy="74880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6553" y="900732"/>
        <a:ext cx="7832966" cy="675694"/>
      </dsp:txXfrm>
    </dsp:sp>
    <dsp:sp modelId="{8459D55B-5800-472A-BFA7-A7186D26AD4C}">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6553" y="1764733"/>
        <a:ext cx="7832966" cy="675694"/>
      </dsp:txXfrm>
    </dsp:sp>
    <dsp:sp modelId="{E6BB2906-000C-4376-8DBB-E58B06080F00}">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6553" y="2628733"/>
        <a:ext cx="7832966" cy="675694"/>
      </dsp:txXfrm>
    </dsp:sp>
    <dsp:sp modelId="{E3A8542C-A8FF-4B41-A7C0-A157F730CD37}">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6553" y="3492733"/>
        <a:ext cx="7832966" cy="675694"/>
      </dsp:txXfrm>
    </dsp:sp>
    <dsp:sp modelId="{A0C135CA-3FC9-40EC-B2B3-68691A85DE8C}">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6553" y="4356733"/>
        <a:ext cx="7832966"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CBBE1-425E-4B2F-9308-33701B130681}">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6553" y="36732"/>
        <a:ext cx="7832966" cy="675694"/>
      </dsp:txXfrm>
    </dsp:sp>
    <dsp:sp modelId="{14930B45-8800-4B73-A082-1254B069734A}">
      <dsp:nvSpPr>
        <dsp:cNvPr id="0" name=""/>
        <dsp:cNvSpPr/>
      </dsp:nvSpPr>
      <dsp:spPr>
        <a:xfrm>
          <a:off x="0" y="864179"/>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sp:txBody>
      <dsp:txXfrm>
        <a:off x="36553" y="900732"/>
        <a:ext cx="7832966" cy="675694"/>
      </dsp:txXfrm>
    </dsp:sp>
    <dsp:sp modelId="{8459D55B-5800-472A-BFA7-A7186D26AD4C}">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6553" y="1764733"/>
        <a:ext cx="7832966" cy="675694"/>
      </dsp:txXfrm>
    </dsp:sp>
    <dsp:sp modelId="{E6BB2906-000C-4376-8DBB-E58B06080F00}">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6553" y="2628733"/>
        <a:ext cx="7832966" cy="675694"/>
      </dsp:txXfrm>
    </dsp:sp>
    <dsp:sp modelId="{E3A8542C-A8FF-4B41-A7C0-A157F730CD37}">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6553" y="3492733"/>
        <a:ext cx="7832966" cy="675694"/>
      </dsp:txXfrm>
    </dsp:sp>
    <dsp:sp modelId="{A0C135CA-3FC9-40EC-B2B3-68691A85DE8C}">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6553" y="4356733"/>
        <a:ext cx="7832966"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CBBE1-425E-4B2F-9308-33701B130681}">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6553" y="36732"/>
        <a:ext cx="7832966" cy="675694"/>
      </dsp:txXfrm>
    </dsp:sp>
    <dsp:sp modelId="{14930B45-8800-4B73-A082-1254B069734A}">
      <dsp:nvSpPr>
        <dsp:cNvPr id="0" name=""/>
        <dsp:cNvSpPr/>
      </dsp:nvSpPr>
      <dsp:spPr>
        <a:xfrm>
          <a:off x="0" y="892696"/>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6553" y="929249"/>
        <a:ext cx="7832966" cy="675694"/>
      </dsp:txXfrm>
    </dsp:sp>
    <dsp:sp modelId="{8459D55B-5800-472A-BFA7-A7186D26AD4C}">
      <dsp:nvSpPr>
        <dsp:cNvPr id="0" name=""/>
        <dsp:cNvSpPr/>
      </dsp:nvSpPr>
      <dsp:spPr>
        <a:xfrm>
          <a:off x="0" y="1728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sp:txBody>
      <dsp:txXfrm>
        <a:off x="36553" y="1764733"/>
        <a:ext cx="7832966" cy="675694"/>
      </dsp:txXfrm>
    </dsp:sp>
    <dsp:sp modelId="{E6BB2906-000C-4376-8DBB-E58B06080F00}">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6553" y="2628733"/>
        <a:ext cx="7832966" cy="675694"/>
      </dsp:txXfrm>
    </dsp:sp>
    <dsp:sp modelId="{E3A8542C-A8FF-4B41-A7C0-A157F730CD37}">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6553" y="3492733"/>
        <a:ext cx="7832966" cy="675694"/>
      </dsp:txXfrm>
    </dsp:sp>
    <dsp:sp modelId="{A0C135CA-3FC9-40EC-B2B3-68691A85DE8C}">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6553" y="4356733"/>
        <a:ext cx="7832966"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CBBE1-425E-4B2F-9308-33701B130681}">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6553" y="36732"/>
        <a:ext cx="7832966" cy="675694"/>
      </dsp:txXfrm>
    </dsp:sp>
    <dsp:sp modelId="{14930B45-8800-4B73-A082-1254B069734A}">
      <dsp:nvSpPr>
        <dsp:cNvPr id="0" name=""/>
        <dsp:cNvSpPr/>
      </dsp:nvSpPr>
      <dsp:spPr>
        <a:xfrm>
          <a:off x="0" y="892696"/>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6553" y="929249"/>
        <a:ext cx="7832966" cy="675694"/>
      </dsp:txXfrm>
    </dsp:sp>
    <dsp:sp modelId="{8459D55B-5800-472A-BFA7-A7186D26AD4C}">
      <dsp:nvSpPr>
        <dsp:cNvPr id="0" name=""/>
        <dsp:cNvSpPr/>
      </dsp:nvSpPr>
      <dsp:spPr>
        <a:xfrm>
          <a:off x="0" y="1824572"/>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6553" y="1861125"/>
        <a:ext cx="7832966" cy="675694"/>
      </dsp:txXfrm>
    </dsp:sp>
    <dsp:sp modelId="{E6BB2906-000C-4376-8DBB-E58B06080F00}">
      <dsp:nvSpPr>
        <dsp:cNvPr id="0" name=""/>
        <dsp:cNvSpPr/>
      </dsp:nvSpPr>
      <dsp:spPr>
        <a:xfrm>
          <a:off x="0" y="2592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sp:txBody>
      <dsp:txXfrm>
        <a:off x="36553" y="2628733"/>
        <a:ext cx="7832966" cy="675694"/>
      </dsp:txXfrm>
    </dsp:sp>
    <dsp:sp modelId="{E3A8542C-A8FF-4B41-A7C0-A157F730CD37}">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6553" y="3492733"/>
        <a:ext cx="7832966" cy="675694"/>
      </dsp:txXfrm>
    </dsp:sp>
    <dsp:sp modelId="{A0C135CA-3FC9-40EC-B2B3-68691A85DE8C}">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6553" y="4356733"/>
        <a:ext cx="7832966"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CBBE1-425E-4B2F-9308-33701B130681}">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6553" y="36732"/>
        <a:ext cx="7832966" cy="675694"/>
      </dsp:txXfrm>
    </dsp:sp>
    <dsp:sp modelId="{14930B45-8800-4B73-A082-1254B069734A}">
      <dsp:nvSpPr>
        <dsp:cNvPr id="0" name=""/>
        <dsp:cNvSpPr/>
      </dsp:nvSpPr>
      <dsp:spPr>
        <a:xfrm>
          <a:off x="0" y="892696"/>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6553" y="929249"/>
        <a:ext cx="7832966" cy="675694"/>
      </dsp:txXfrm>
    </dsp:sp>
    <dsp:sp modelId="{8459D55B-5800-472A-BFA7-A7186D26AD4C}">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6553" y="1764733"/>
        <a:ext cx="7832966" cy="675694"/>
      </dsp:txXfrm>
    </dsp:sp>
    <dsp:sp modelId="{E6BB2906-000C-4376-8DBB-E58B06080F00}">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6553" y="2628733"/>
        <a:ext cx="7832966" cy="675694"/>
      </dsp:txXfrm>
    </dsp:sp>
    <dsp:sp modelId="{E3A8542C-A8FF-4B41-A7C0-A157F730CD37}">
      <dsp:nvSpPr>
        <dsp:cNvPr id="0" name=""/>
        <dsp:cNvSpPr/>
      </dsp:nvSpPr>
      <dsp:spPr>
        <a:xfrm>
          <a:off x="0" y="3456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sp:txBody>
      <dsp:txXfrm>
        <a:off x="36553" y="3492733"/>
        <a:ext cx="7832966" cy="675694"/>
      </dsp:txXfrm>
    </dsp:sp>
    <dsp:sp modelId="{A0C135CA-3FC9-40EC-B2B3-68691A85DE8C}">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6553" y="4356733"/>
        <a:ext cx="7832966"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CBBE1-425E-4B2F-9308-33701B130681}">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6553" y="36732"/>
        <a:ext cx="7832966" cy="675694"/>
      </dsp:txXfrm>
    </dsp:sp>
    <dsp:sp modelId="{14930B45-8800-4B73-A082-1254B069734A}">
      <dsp:nvSpPr>
        <dsp:cNvPr id="0" name=""/>
        <dsp:cNvSpPr/>
      </dsp:nvSpPr>
      <dsp:spPr>
        <a:xfrm>
          <a:off x="0" y="892696"/>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6553" y="929249"/>
        <a:ext cx="7832966" cy="675694"/>
      </dsp:txXfrm>
    </dsp:sp>
    <dsp:sp modelId="{8459D55B-5800-472A-BFA7-A7186D26AD4C}">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6553" y="1764733"/>
        <a:ext cx="7832966" cy="675694"/>
      </dsp:txXfrm>
    </dsp:sp>
    <dsp:sp modelId="{E6BB2906-000C-4376-8DBB-E58B06080F00}">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6553" y="2628733"/>
        <a:ext cx="7832966" cy="675694"/>
      </dsp:txXfrm>
    </dsp:sp>
    <dsp:sp modelId="{E3A8542C-A8FF-4B41-A7C0-A157F730CD37}">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6553" y="3492733"/>
        <a:ext cx="7832966" cy="675694"/>
      </dsp:txXfrm>
    </dsp:sp>
    <dsp:sp modelId="{A0C135CA-3FC9-40EC-B2B3-68691A85DE8C}">
      <dsp:nvSpPr>
        <dsp:cNvPr id="0" name=""/>
        <dsp:cNvSpPr/>
      </dsp:nvSpPr>
      <dsp:spPr>
        <a:xfrm>
          <a:off x="0" y="4320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in M&amp;A</a:t>
          </a:r>
        </a:p>
      </dsp:txBody>
      <dsp:txXfrm>
        <a:off x="36553" y="4356733"/>
        <a:ext cx="7832966" cy="675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35552" y="1219200"/>
            <a:ext cx="7408447" cy="2209800"/>
          </a:xfrm>
        </p:spPr>
        <p:txBody>
          <a:bodyPr/>
          <a:lstStyle/>
          <a:p>
            <a:r>
              <a:rPr lang="en-MY" dirty="0"/>
              <a:t>STRATEGIC GLOBAL HUMAN RESOURCES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72400960"/>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1775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18DDF-73A0-4C4E-A979-06301B8E406C}"/>
              </a:ext>
            </a:extLst>
          </p:cNvPr>
          <p:cNvSpPr>
            <a:spLocks noGrp="1"/>
          </p:cNvSpPr>
          <p:nvPr>
            <p:ph type="title"/>
          </p:nvPr>
        </p:nvSpPr>
        <p:spPr/>
        <p:txBody>
          <a:bodyPr/>
          <a:lstStyle/>
          <a:p>
            <a:r>
              <a:rPr lang="en-MY" dirty="0"/>
              <a:t>Resource Based Model</a:t>
            </a:r>
          </a:p>
        </p:txBody>
      </p:sp>
      <p:sp>
        <p:nvSpPr>
          <p:cNvPr id="3" name="Content Placeholder 2">
            <a:extLst>
              <a:ext uri="{FF2B5EF4-FFF2-40B4-BE49-F238E27FC236}">
                <a16:creationId xmlns:a16="http://schemas.microsoft.com/office/drawing/2014/main" id="{378A87F5-D2EF-4A55-A6B5-7FAEE0E58581}"/>
              </a:ext>
            </a:extLst>
          </p:cNvPr>
          <p:cNvSpPr>
            <a:spLocks noGrp="1"/>
          </p:cNvSpPr>
          <p:nvPr>
            <p:ph idx="1"/>
          </p:nvPr>
        </p:nvSpPr>
        <p:spPr>
          <a:xfrm>
            <a:off x="739552" y="1628800"/>
            <a:ext cx="8152928" cy="4530725"/>
          </a:xfrm>
        </p:spPr>
        <p:txBody>
          <a:bodyPr/>
          <a:lstStyle/>
          <a:p>
            <a:r>
              <a:rPr lang="en-MY" dirty="0"/>
              <a:t>Valuable, allowing the company to exploit opportunities or neutralize threats in the external environment.</a:t>
            </a:r>
          </a:p>
          <a:p>
            <a:r>
              <a:rPr lang="en-MY" dirty="0"/>
              <a:t>Rare or possessed by few, if any, current and potential competitors.</a:t>
            </a:r>
          </a:p>
          <a:p>
            <a:r>
              <a:rPr lang="en-MY" dirty="0"/>
              <a:t>Costly to imitate such that other companies will be able to obtain them only at a cost disadvantage relative to companies that already have them.</a:t>
            </a:r>
          </a:p>
          <a:p>
            <a:r>
              <a:rPr lang="en-MY" dirty="0"/>
              <a:t>Non-substitutable as there are no strategic equivalents.</a:t>
            </a:r>
          </a:p>
        </p:txBody>
      </p:sp>
    </p:spTree>
    <p:extLst>
      <p:ext uri="{BB962C8B-B14F-4D97-AF65-F5344CB8AC3E}">
        <p14:creationId xmlns:p14="http://schemas.microsoft.com/office/powerpoint/2010/main" val="845871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92ED1-A1FC-41F4-8FC9-F2B2FA8260D9}"/>
              </a:ext>
            </a:extLst>
          </p:cNvPr>
          <p:cNvSpPr>
            <a:spLocks noGrp="1"/>
          </p:cNvSpPr>
          <p:nvPr>
            <p:ph type="title"/>
          </p:nvPr>
        </p:nvSpPr>
        <p:spPr/>
        <p:txBody>
          <a:bodyPr/>
          <a:lstStyle/>
          <a:p>
            <a:r>
              <a:rPr lang="en-MY" dirty="0"/>
              <a:t>Resource Based Model</a:t>
            </a:r>
          </a:p>
        </p:txBody>
      </p:sp>
      <p:pic>
        <p:nvPicPr>
          <p:cNvPr id="7" name="Picture 6">
            <a:extLst>
              <a:ext uri="{FF2B5EF4-FFF2-40B4-BE49-F238E27FC236}">
                <a16:creationId xmlns:a16="http://schemas.microsoft.com/office/drawing/2014/main" id="{9F8B56D2-1F20-49ED-AA06-6528DA941698}"/>
              </a:ext>
            </a:extLst>
          </p:cNvPr>
          <p:cNvPicPr>
            <a:picLocks noChangeAspect="1"/>
          </p:cNvPicPr>
          <p:nvPr/>
        </p:nvPicPr>
        <p:blipFill>
          <a:blip r:embed="rId2"/>
          <a:stretch>
            <a:fillRect/>
          </a:stretch>
        </p:blipFill>
        <p:spPr>
          <a:xfrm>
            <a:off x="1398389" y="1988840"/>
            <a:ext cx="6347222" cy="4349991"/>
          </a:xfrm>
          <a:prstGeom prst="rect">
            <a:avLst/>
          </a:prstGeom>
        </p:spPr>
      </p:pic>
    </p:spTree>
    <p:extLst>
      <p:ext uri="{BB962C8B-B14F-4D97-AF65-F5344CB8AC3E}">
        <p14:creationId xmlns:p14="http://schemas.microsoft.com/office/powerpoint/2010/main" val="3338070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4FA21-F22D-466A-9C32-448FFC77E552}"/>
              </a:ext>
            </a:extLst>
          </p:cNvPr>
          <p:cNvSpPr>
            <a:spLocks noGrp="1"/>
          </p:cNvSpPr>
          <p:nvPr>
            <p:ph type="title"/>
          </p:nvPr>
        </p:nvSpPr>
        <p:spPr/>
        <p:txBody>
          <a:bodyPr/>
          <a:lstStyle/>
          <a:p>
            <a:r>
              <a:rPr lang="en-MY" dirty="0"/>
              <a:t>Resource Based Model</a:t>
            </a:r>
          </a:p>
        </p:txBody>
      </p:sp>
      <p:pic>
        <p:nvPicPr>
          <p:cNvPr id="5" name="Picture 4">
            <a:extLst>
              <a:ext uri="{FF2B5EF4-FFF2-40B4-BE49-F238E27FC236}">
                <a16:creationId xmlns:a16="http://schemas.microsoft.com/office/drawing/2014/main" id="{2511148A-DE3A-4C70-8287-7FC481B381D5}"/>
              </a:ext>
            </a:extLst>
          </p:cNvPr>
          <p:cNvPicPr>
            <a:picLocks noChangeAspect="1"/>
          </p:cNvPicPr>
          <p:nvPr/>
        </p:nvPicPr>
        <p:blipFill>
          <a:blip r:embed="rId2"/>
          <a:stretch>
            <a:fillRect/>
          </a:stretch>
        </p:blipFill>
        <p:spPr>
          <a:xfrm>
            <a:off x="1475656" y="2132856"/>
            <a:ext cx="6657139" cy="3938026"/>
          </a:xfrm>
          <a:prstGeom prst="rect">
            <a:avLst/>
          </a:prstGeom>
        </p:spPr>
      </p:pic>
    </p:spTree>
    <p:extLst>
      <p:ext uri="{BB962C8B-B14F-4D97-AF65-F5344CB8AC3E}">
        <p14:creationId xmlns:p14="http://schemas.microsoft.com/office/powerpoint/2010/main" val="251763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3139585"/>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969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lstStyle/>
          <a:p>
            <a:r>
              <a:rPr lang="en-MY" dirty="0"/>
              <a:t>A "supply chain" refers to the collection of steps that a company takes to transform raw material components into a final product that is delivered to customers. </a:t>
            </a:r>
          </a:p>
          <a:p>
            <a:endParaRPr lang="en-MY" dirty="0"/>
          </a:p>
          <a:p>
            <a:r>
              <a:rPr lang="en-MY"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lstStyle/>
          <a:p>
            <a:r>
              <a:rPr lang="en-MY"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lstStyle/>
          <a:p>
            <a:r>
              <a:rPr lang="en-MY" dirty="0"/>
              <a:t>Supply chain management is the oversight of materials, information, and finances as they move in a process from supplier to manufacturer to wholesaler to retailer to consumer. </a:t>
            </a:r>
          </a:p>
          <a:p>
            <a:r>
              <a:rPr lang="en-MY" dirty="0"/>
              <a:t>Typically, supply chain management has five stages: plan, make, source, deliver and return. </a:t>
            </a:r>
          </a:p>
          <a:p>
            <a:r>
              <a:rPr lang="en-MY"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A5CA-AA8F-4A28-961E-9E682CD773E2}"/>
              </a:ext>
            </a:extLst>
          </p:cNvPr>
          <p:cNvSpPr>
            <a:spLocks noGrp="1"/>
          </p:cNvSpPr>
          <p:nvPr>
            <p:ph type="title"/>
          </p:nvPr>
        </p:nvSpPr>
        <p:spPr/>
        <p:txBody>
          <a:bodyPr/>
          <a:lstStyle/>
          <a:p>
            <a:r>
              <a:rPr lang="en-MY" dirty="0"/>
              <a:t>Greenfield Operations</a:t>
            </a:r>
          </a:p>
        </p:txBody>
      </p:sp>
      <p:sp>
        <p:nvSpPr>
          <p:cNvPr id="3" name="Content Placeholder 2">
            <a:extLst>
              <a:ext uri="{FF2B5EF4-FFF2-40B4-BE49-F238E27FC236}">
                <a16:creationId xmlns:a16="http://schemas.microsoft.com/office/drawing/2014/main" id="{27951DE8-490D-407E-9385-9C277EDFF609}"/>
              </a:ext>
            </a:extLst>
          </p:cNvPr>
          <p:cNvSpPr>
            <a:spLocks noGrp="1"/>
          </p:cNvSpPr>
          <p:nvPr>
            <p:ph idx="1"/>
          </p:nvPr>
        </p:nvSpPr>
        <p:spPr>
          <a:xfrm>
            <a:off x="611560" y="1600200"/>
            <a:ext cx="8075240" cy="4530725"/>
          </a:xfrm>
        </p:spPr>
        <p:txBody>
          <a:bodyPr/>
          <a:lstStyle/>
          <a:p>
            <a:pPr marL="0" indent="0">
              <a:buNone/>
            </a:pPr>
            <a:r>
              <a:rPr lang="en-MY" dirty="0"/>
              <a:t>Greenfield operation: Refers to the company building a new location from the ground up. A major task and commitment to completely staff and equip the new location are required.</a:t>
            </a:r>
          </a:p>
          <a:p>
            <a:pPr marL="0" indent="0">
              <a:buNone/>
            </a:pPr>
            <a:endParaRPr lang="en-MY" dirty="0"/>
          </a:p>
          <a:p>
            <a:pPr marL="0" indent="0">
              <a:buNone/>
            </a:pPr>
            <a:r>
              <a:rPr lang="en-MY" dirty="0"/>
              <a:t>Brownfield operation: like in Greenfield, originates in the construction industry where it refers to projects built on land that has already been developed. In business a Brownfield operation is a method of starting a company by using a pre-existing company.</a:t>
            </a:r>
          </a:p>
        </p:txBody>
      </p:sp>
    </p:spTree>
    <p:extLst>
      <p:ext uri="{BB962C8B-B14F-4D97-AF65-F5344CB8AC3E}">
        <p14:creationId xmlns:p14="http://schemas.microsoft.com/office/powerpoint/2010/main" val="282463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86199453"/>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5095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dirty="0"/>
              <a:t>Considering supply chain strategy, characteristics and partners when developing the HR strategy.</a:t>
            </a:r>
          </a:p>
          <a:p>
            <a:r>
              <a:rPr lang="en-MY" dirty="0"/>
              <a:t>Using HR systems (e.g. incentives, performance management, long-term relationships) to manage supply chain partners.</a:t>
            </a:r>
          </a:p>
          <a:p>
            <a:r>
              <a:rPr lang="en-MY"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dirty="0"/>
              <a:t>Aligning recruitment practices among the supply chain firms.</a:t>
            </a:r>
          </a:p>
          <a:p>
            <a:r>
              <a:rPr lang="en-MY" dirty="0"/>
              <a:t>Sharing applicant pools.</a:t>
            </a:r>
          </a:p>
          <a:p>
            <a:r>
              <a:rPr lang="en-MY" dirty="0"/>
              <a:t>Forecasting </a:t>
            </a:r>
            <a:r>
              <a:rPr lang="en-MY" dirty="0" err="1"/>
              <a:t>labor</a:t>
            </a:r>
            <a:r>
              <a:rPr lang="en-MY"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dirty="0"/>
              <a:t>Identifying training needs and objectives specifically for supply chain positions, and designing training to meet those needs.</a:t>
            </a:r>
          </a:p>
          <a:p>
            <a:r>
              <a:rPr lang="en-MY" dirty="0"/>
              <a:t>Identifying the training needs of the supply chain partners, and training those partners (or vice versa).</a:t>
            </a:r>
          </a:p>
          <a:p>
            <a:r>
              <a:rPr lang="en-MY"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82213569"/>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5772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1229-4895-4A24-B4E6-2DCD057887B8}"/>
              </a:ext>
            </a:extLst>
          </p:cNvPr>
          <p:cNvSpPr>
            <a:spLocks noGrp="1"/>
          </p:cNvSpPr>
          <p:nvPr>
            <p:ph type="title"/>
          </p:nvPr>
        </p:nvSpPr>
        <p:spPr/>
        <p:txBody>
          <a:bodyPr/>
          <a:lstStyle/>
          <a:p>
            <a:r>
              <a:rPr lang="en-MY" dirty="0"/>
              <a:t>Global Expansion Strategies</a:t>
            </a:r>
          </a:p>
        </p:txBody>
      </p:sp>
      <p:pic>
        <p:nvPicPr>
          <p:cNvPr id="5" name="Picture 4">
            <a:extLst>
              <a:ext uri="{FF2B5EF4-FFF2-40B4-BE49-F238E27FC236}">
                <a16:creationId xmlns:a16="http://schemas.microsoft.com/office/drawing/2014/main" id="{ECBAE67C-65E9-4340-83F6-B22BED66C2F8}"/>
              </a:ext>
            </a:extLst>
          </p:cNvPr>
          <p:cNvPicPr>
            <a:picLocks noChangeAspect="1"/>
          </p:cNvPicPr>
          <p:nvPr/>
        </p:nvPicPr>
        <p:blipFill>
          <a:blip r:embed="rId2"/>
          <a:stretch>
            <a:fillRect/>
          </a:stretch>
        </p:blipFill>
        <p:spPr>
          <a:xfrm>
            <a:off x="1115616" y="1916832"/>
            <a:ext cx="7209527" cy="4288879"/>
          </a:xfrm>
          <a:prstGeom prst="rect">
            <a:avLst/>
          </a:prstGeom>
        </p:spPr>
      </p:pic>
    </p:spTree>
    <p:extLst>
      <p:ext uri="{BB962C8B-B14F-4D97-AF65-F5344CB8AC3E}">
        <p14:creationId xmlns:p14="http://schemas.microsoft.com/office/powerpoint/2010/main" val="4024004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2BBF7-FED9-441F-A965-F660835FB5DE}"/>
              </a:ext>
            </a:extLst>
          </p:cNvPr>
          <p:cNvSpPr>
            <a:spLocks noGrp="1"/>
          </p:cNvSpPr>
          <p:nvPr>
            <p:ph type="title"/>
          </p:nvPr>
        </p:nvSpPr>
        <p:spPr>
          <a:xfrm>
            <a:off x="582960" y="332656"/>
            <a:ext cx="8309520" cy="1143000"/>
          </a:xfrm>
        </p:spPr>
        <p:txBody>
          <a:bodyPr/>
          <a:lstStyle/>
          <a:p>
            <a:r>
              <a:rPr lang="en-MY" sz="4000" dirty="0"/>
              <a:t>Greenfield and Brownfield Operations</a:t>
            </a:r>
          </a:p>
        </p:txBody>
      </p:sp>
      <p:sp>
        <p:nvSpPr>
          <p:cNvPr id="3" name="Content Placeholder 2">
            <a:extLst>
              <a:ext uri="{FF2B5EF4-FFF2-40B4-BE49-F238E27FC236}">
                <a16:creationId xmlns:a16="http://schemas.microsoft.com/office/drawing/2014/main" id="{CCFFDEC5-E02D-4FF9-95EF-4A04E8FA5B1B}"/>
              </a:ext>
            </a:extLst>
          </p:cNvPr>
          <p:cNvSpPr>
            <a:spLocks noGrp="1"/>
          </p:cNvSpPr>
          <p:nvPr>
            <p:ph idx="1"/>
          </p:nvPr>
        </p:nvSpPr>
        <p:spPr>
          <a:xfrm>
            <a:off x="914400" y="1600200"/>
            <a:ext cx="7762056" cy="4925144"/>
          </a:xfrm>
        </p:spPr>
        <p:txBody>
          <a:bodyPr/>
          <a:lstStyle/>
          <a:p>
            <a:r>
              <a:rPr lang="en-MY" b="1" dirty="0"/>
              <a:t>Greenfield operation</a:t>
            </a:r>
            <a:r>
              <a:rPr lang="en-MY" dirty="0"/>
              <a:t>: Refers to the company building a new location from the ground up. A major task and commitment to completely staff and equip the new location are required.</a:t>
            </a:r>
          </a:p>
          <a:p>
            <a:r>
              <a:rPr lang="en-MY" b="1" dirty="0"/>
              <a:t>Brownfield operation</a:t>
            </a:r>
            <a:r>
              <a:rPr lang="en-MY" dirty="0"/>
              <a:t>: like in Greenfield, originates in the construction industry where it refers to projects built on land that has already been developed. In business, a Brownfield operation is a method of starting a company by using a pre-existing company.</a:t>
            </a:r>
          </a:p>
          <a:p>
            <a:endParaRPr lang="en-MY" dirty="0"/>
          </a:p>
        </p:txBody>
      </p:sp>
    </p:spTree>
    <p:extLst>
      <p:ext uri="{BB962C8B-B14F-4D97-AF65-F5344CB8AC3E}">
        <p14:creationId xmlns:p14="http://schemas.microsoft.com/office/powerpoint/2010/main" val="4256139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855F-E956-4EA3-AC76-B95476DFC606}"/>
              </a:ext>
            </a:extLst>
          </p:cNvPr>
          <p:cNvSpPr>
            <a:spLocks noGrp="1"/>
          </p:cNvSpPr>
          <p:nvPr>
            <p:ph type="title"/>
          </p:nvPr>
        </p:nvSpPr>
        <p:spPr/>
        <p:txBody>
          <a:bodyPr/>
          <a:lstStyle/>
          <a:p>
            <a:r>
              <a:rPr lang="en-MY" dirty="0"/>
              <a:t>Licensing and Franchising</a:t>
            </a:r>
          </a:p>
        </p:txBody>
      </p:sp>
      <p:sp>
        <p:nvSpPr>
          <p:cNvPr id="3" name="Content Placeholder 2">
            <a:extLst>
              <a:ext uri="{FF2B5EF4-FFF2-40B4-BE49-F238E27FC236}">
                <a16:creationId xmlns:a16="http://schemas.microsoft.com/office/drawing/2014/main" id="{5577B64A-2389-497D-95AE-D70CBF1A1C41}"/>
              </a:ext>
            </a:extLst>
          </p:cNvPr>
          <p:cNvSpPr>
            <a:spLocks noGrp="1"/>
          </p:cNvSpPr>
          <p:nvPr>
            <p:ph idx="1"/>
          </p:nvPr>
        </p:nvSpPr>
        <p:spPr/>
        <p:txBody>
          <a:bodyPr/>
          <a:lstStyle/>
          <a:p>
            <a:r>
              <a:rPr lang="en-MY" b="1" dirty="0"/>
              <a:t>Licensing: </a:t>
            </a:r>
            <a:r>
              <a:rPr lang="en-MY" dirty="0"/>
              <a:t>Firm in the host country is granted the rights to produce or sell a product. A low-risk entry strategy; avoids tariffs and quotas imposed on exports. However, there is little control of the licensee’s activities and results.</a:t>
            </a:r>
          </a:p>
          <a:p>
            <a:endParaRPr lang="en-MY" dirty="0"/>
          </a:p>
          <a:p>
            <a:r>
              <a:rPr lang="en-MY" b="1" dirty="0"/>
              <a:t>Franchising: </a:t>
            </a:r>
            <a:r>
              <a:rPr lang="en-MY" dirty="0"/>
              <a:t>A trademark, product, or service is licensed for an initial fee and ongoing royalties. Often used in the fast-food industry.</a:t>
            </a:r>
          </a:p>
          <a:p>
            <a:endParaRPr lang="en-MY" dirty="0"/>
          </a:p>
        </p:txBody>
      </p:sp>
    </p:spTree>
    <p:extLst>
      <p:ext uri="{BB962C8B-B14F-4D97-AF65-F5344CB8AC3E}">
        <p14:creationId xmlns:p14="http://schemas.microsoft.com/office/powerpoint/2010/main" val="1634795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6E6E-263C-421F-8CF4-CB088E3A388C}"/>
              </a:ext>
            </a:extLst>
          </p:cNvPr>
          <p:cNvSpPr>
            <a:spLocks noGrp="1"/>
          </p:cNvSpPr>
          <p:nvPr>
            <p:ph type="title"/>
          </p:nvPr>
        </p:nvSpPr>
        <p:spPr/>
        <p:txBody>
          <a:bodyPr/>
          <a:lstStyle/>
          <a:p>
            <a:r>
              <a:rPr lang="en-MY" dirty="0"/>
              <a:t>Global Expansion Strategies</a:t>
            </a:r>
          </a:p>
        </p:txBody>
      </p:sp>
      <p:sp>
        <p:nvSpPr>
          <p:cNvPr id="3" name="Content Placeholder 2">
            <a:extLst>
              <a:ext uri="{FF2B5EF4-FFF2-40B4-BE49-F238E27FC236}">
                <a16:creationId xmlns:a16="http://schemas.microsoft.com/office/drawing/2014/main" id="{8F57E9F1-9986-4944-9B8F-14296073459B}"/>
              </a:ext>
            </a:extLst>
          </p:cNvPr>
          <p:cNvSpPr>
            <a:spLocks noGrp="1"/>
          </p:cNvSpPr>
          <p:nvPr>
            <p:ph idx="1"/>
          </p:nvPr>
        </p:nvSpPr>
        <p:spPr/>
        <p:txBody>
          <a:bodyPr/>
          <a:lstStyle/>
          <a:p>
            <a:r>
              <a:rPr lang="en-MY" b="1" dirty="0"/>
              <a:t>Contract manufacturing</a:t>
            </a:r>
            <a:r>
              <a:rPr lang="en-MY" dirty="0"/>
              <a:t>: Contracting for the manufacture of components or products as a means of lowering </a:t>
            </a:r>
            <a:r>
              <a:rPr lang="en-MY" dirty="0" err="1"/>
              <a:t>labor</a:t>
            </a:r>
            <a:r>
              <a:rPr lang="en-MY" dirty="0"/>
              <a:t> costs.</a:t>
            </a:r>
          </a:p>
          <a:p>
            <a:r>
              <a:rPr lang="en-MY" b="1" dirty="0"/>
              <a:t>Management contract</a:t>
            </a:r>
            <a:r>
              <a:rPr lang="en-MY" dirty="0"/>
              <a:t>: Foreign Company brought in to manage and run the daily operations of the business. Decisions about financing and ownership reside with the host-country owners.</a:t>
            </a:r>
          </a:p>
          <a:p>
            <a:r>
              <a:rPr lang="en-MY" b="1" dirty="0"/>
              <a:t>Turnkey operation</a:t>
            </a:r>
            <a:r>
              <a:rPr lang="en-MY" dirty="0"/>
              <a:t>: A company designing and building a facility and then turning over operation to local management.</a:t>
            </a:r>
          </a:p>
          <a:p>
            <a:endParaRPr lang="en-MY" dirty="0"/>
          </a:p>
        </p:txBody>
      </p:sp>
    </p:spTree>
    <p:extLst>
      <p:ext uri="{BB962C8B-B14F-4D97-AF65-F5344CB8AC3E}">
        <p14:creationId xmlns:p14="http://schemas.microsoft.com/office/powerpoint/2010/main" val="1384843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33231719"/>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5263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p:txBody>
      </p:sp>
    </p:spTree>
    <p:extLst>
      <p:ext uri="{BB962C8B-B14F-4D97-AF65-F5344CB8AC3E}">
        <p14:creationId xmlns:p14="http://schemas.microsoft.com/office/powerpoint/2010/main" val="1760008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1773B-00B7-4452-872C-045C7D455DDB}"/>
              </a:ext>
            </a:extLst>
          </p:cNvPr>
          <p:cNvSpPr>
            <a:spLocks noGrp="1"/>
          </p:cNvSpPr>
          <p:nvPr>
            <p:ph type="title"/>
          </p:nvPr>
        </p:nvSpPr>
        <p:spPr/>
        <p:txBody>
          <a:bodyPr/>
          <a:lstStyle/>
          <a:p>
            <a:r>
              <a:rPr lang="en-MY" dirty="0"/>
              <a:t>Overcapacity M&amp;A</a:t>
            </a:r>
          </a:p>
        </p:txBody>
      </p:sp>
      <p:sp>
        <p:nvSpPr>
          <p:cNvPr id="5" name="TextBox 4">
            <a:extLst>
              <a:ext uri="{FF2B5EF4-FFF2-40B4-BE49-F238E27FC236}">
                <a16:creationId xmlns:a16="http://schemas.microsoft.com/office/drawing/2014/main" id="{D29DD625-4045-4532-A345-8C8A40B8EA99}"/>
              </a:ext>
            </a:extLst>
          </p:cNvPr>
          <p:cNvSpPr txBox="1"/>
          <p:nvPr/>
        </p:nvSpPr>
        <p:spPr>
          <a:xfrm>
            <a:off x="914400" y="1772816"/>
            <a:ext cx="6606480" cy="2862322"/>
          </a:xfrm>
          <a:prstGeom prst="rect">
            <a:avLst/>
          </a:prstGeom>
          <a:noFill/>
        </p:spPr>
        <p:txBody>
          <a:bodyPr wrap="square">
            <a:spAutoFit/>
          </a:bodyPr>
          <a:lstStyle/>
          <a:p>
            <a:r>
              <a:rPr lang="en-US" sz="1800" b="1" dirty="0">
                <a:effectLst/>
                <a:latin typeface="+mn-lt"/>
                <a:ea typeface="Calibri" panose="020F0502020204030204" pitchFamily="34" charset="0"/>
              </a:rPr>
              <a:t>Overcapacity M&amp;A</a:t>
            </a:r>
            <a:r>
              <a:rPr lang="en-US" sz="1800" dirty="0">
                <a:effectLst/>
                <a:latin typeface="+mn-lt"/>
                <a:ea typeface="Calibri" panose="020F0502020204030204" pitchFamily="34" charset="0"/>
              </a:rPr>
              <a:t> :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endParaRPr lang="en-US" dirty="0">
              <a:latin typeface="+mn-lt"/>
              <a:ea typeface="Calibri" panose="020F0502020204030204" pitchFamily="34" charset="0"/>
            </a:endParaRPr>
          </a:p>
          <a:p>
            <a:endParaRPr lang="en-US" sz="1800" dirty="0">
              <a:effectLst/>
              <a:latin typeface="+mn-lt"/>
              <a:ea typeface="Calibri" panose="020F0502020204030204" pitchFamily="34" charset="0"/>
            </a:endParaRPr>
          </a:p>
          <a:p>
            <a:r>
              <a:rPr lang="en-US" sz="1800" dirty="0">
                <a:effectLst/>
                <a:latin typeface="+mn-lt"/>
                <a:ea typeface="Calibri" panose="020F0502020204030204" pitchFamily="34" charset="0"/>
              </a:rPr>
              <a:t>For example :</a:t>
            </a:r>
          </a:p>
          <a:p>
            <a:r>
              <a:rPr lang="en-US" sz="1800" dirty="0">
                <a:effectLst/>
                <a:latin typeface="+mn-lt"/>
                <a:ea typeface="Calibri" panose="020F0502020204030204" pitchFamily="34" charset="0"/>
              </a:rPr>
              <a:t>1. British</a:t>
            </a:r>
            <a:r>
              <a:rPr lang="en-MY" dirty="0">
                <a:latin typeface="+mn-lt"/>
                <a:ea typeface="Calibri" panose="020F0502020204030204" pitchFamily="34" charset="0"/>
              </a:rPr>
              <a:t> </a:t>
            </a:r>
            <a:r>
              <a:rPr lang="en-US" sz="1800" dirty="0">
                <a:effectLst/>
                <a:latin typeface="+mn-lt"/>
                <a:ea typeface="Calibri" panose="020F0502020204030204" pitchFamily="34" charset="0"/>
              </a:rPr>
              <a:t>Petroleum’s acquisition of Amoco</a:t>
            </a:r>
          </a:p>
          <a:p>
            <a:r>
              <a:rPr lang="en-US" sz="1800" dirty="0">
                <a:effectLst/>
                <a:latin typeface="+mn-lt"/>
                <a:ea typeface="Calibri" panose="020F0502020204030204" pitchFamily="34" charset="0"/>
              </a:rPr>
              <a:t>2. Daimler’s acquisition of Chrysler</a:t>
            </a:r>
            <a:endParaRPr lang="en-MY" dirty="0">
              <a:latin typeface="+mn-lt"/>
            </a:endParaRPr>
          </a:p>
        </p:txBody>
      </p:sp>
    </p:spTree>
    <p:extLst>
      <p:ext uri="{BB962C8B-B14F-4D97-AF65-F5344CB8AC3E}">
        <p14:creationId xmlns:p14="http://schemas.microsoft.com/office/powerpoint/2010/main" val="524632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BAA98-AC98-4F70-9ACA-75E0B3418179}"/>
              </a:ext>
            </a:extLst>
          </p:cNvPr>
          <p:cNvSpPr>
            <a:spLocks noGrp="1"/>
          </p:cNvSpPr>
          <p:nvPr>
            <p:ph type="title"/>
          </p:nvPr>
        </p:nvSpPr>
        <p:spPr/>
        <p:txBody>
          <a:bodyPr/>
          <a:lstStyle/>
          <a:p>
            <a:r>
              <a:rPr lang="en-MY" dirty="0"/>
              <a:t>Geographic roll-up M&amp;A</a:t>
            </a:r>
          </a:p>
        </p:txBody>
      </p:sp>
      <p:sp>
        <p:nvSpPr>
          <p:cNvPr id="5" name="TextBox 4">
            <a:extLst>
              <a:ext uri="{FF2B5EF4-FFF2-40B4-BE49-F238E27FC236}">
                <a16:creationId xmlns:a16="http://schemas.microsoft.com/office/drawing/2014/main" id="{6A5FEF9E-5AF8-44F5-8522-99547F3CC2AB}"/>
              </a:ext>
            </a:extLst>
          </p:cNvPr>
          <p:cNvSpPr txBox="1"/>
          <p:nvPr/>
        </p:nvSpPr>
        <p:spPr>
          <a:xfrm>
            <a:off x="895542" y="1947908"/>
            <a:ext cx="7113984" cy="1477328"/>
          </a:xfrm>
          <a:prstGeom prst="rect">
            <a:avLst/>
          </a:prstGeom>
          <a:noFill/>
        </p:spPr>
        <p:txBody>
          <a:bodyPr wrap="square">
            <a:spAutoFit/>
          </a:bodyPr>
          <a:lstStyle/>
          <a:p>
            <a:r>
              <a:rPr lang="en-US" dirty="0">
                <a:effectLst/>
                <a:latin typeface="+mn-lt"/>
                <a:ea typeface="Calibri" panose="020F0502020204030204" pitchFamily="34" charset="0"/>
              </a:rPr>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endParaRPr lang="en-MY" dirty="0">
              <a:latin typeface="+mn-lt"/>
            </a:endParaRPr>
          </a:p>
        </p:txBody>
      </p:sp>
    </p:spTree>
    <p:extLst>
      <p:ext uri="{BB962C8B-B14F-4D97-AF65-F5344CB8AC3E}">
        <p14:creationId xmlns:p14="http://schemas.microsoft.com/office/powerpoint/2010/main" val="1387164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2A60D-5BCC-4019-87ED-F07C6B06E945}"/>
              </a:ext>
            </a:extLst>
          </p:cNvPr>
          <p:cNvSpPr>
            <a:spLocks noGrp="1"/>
          </p:cNvSpPr>
          <p:nvPr>
            <p:ph type="title"/>
          </p:nvPr>
        </p:nvSpPr>
        <p:spPr/>
        <p:txBody>
          <a:bodyPr/>
          <a:lstStyle/>
          <a:p>
            <a:r>
              <a:rPr lang="en-MY" dirty="0"/>
              <a:t>Product or market extension M&amp;A</a:t>
            </a:r>
          </a:p>
        </p:txBody>
      </p:sp>
      <p:sp>
        <p:nvSpPr>
          <p:cNvPr id="5" name="TextBox 4">
            <a:extLst>
              <a:ext uri="{FF2B5EF4-FFF2-40B4-BE49-F238E27FC236}">
                <a16:creationId xmlns:a16="http://schemas.microsoft.com/office/drawing/2014/main" id="{785DC2C2-A612-4CFB-844B-CCA122FFADE4}"/>
              </a:ext>
            </a:extLst>
          </p:cNvPr>
          <p:cNvSpPr txBox="1"/>
          <p:nvPr/>
        </p:nvSpPr>
        <p:spPr>
          <a:xfrm>
            <a:off x="940126" y="2136338"/>
            <a:ext cx="7056784" cy="2862322"/>
          </a:xfrm>
          <a:prstGeom prst="rect">
            <a:avLst/>
          </a:prstGeom>
          <a:noFill/>
        </p:spPr>
        <p:txBody>
          <a:bodyPr wrap="square">
            <a:spAutoFit/>
          </a:bodyPr>
          <a:lstStyle/>
          <a:p>
            <a:r>
              <a:rPr lang="en-US" sz="1800" dirty="0">
                <a:effectLst/>
                <a:latin typeface="+mn-lt"/>
                <a:ea typeface="Calibri" panose="020F0502020204030204" pitchFamily="34" charset="0"/>
              </a:rPr>
              <a:t>It involves expanding product lines or expanding geographically across borders. This type of M&amp;A occurs when the acquiring and acquired companies are functionally related</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production</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and/or</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distribution</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but</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sell</a:t>
            </a:r>
            <a:r>
              <a:rPr lang="en-US" sz="1800" spc="-50" dirty="0">
                <a:effectLst/>
                <a:latin typeface="+mn-lt"/>
                <a:ea typeface="Calibri" panose="020F0502020204030204" pitchFamily="34" charset="0"/>
              </a:rPr>
              <a:t> </a:t>
            </a:r>
            <a:r>
              <a:rPr lang="en-US" sz="1800" dirty="0">
                <a:effectLst/>
                <a:latin typeface="+mn-lt"/>
                <a:ea typeface="Calibri" panose="020F0502020204030204" pitchFamily="34" charset="0"/>
              </a:rPr>
              <a:t>products</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that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do</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not</a:t>
            </a:r>
            <a:r>
              <a:rPr lang="en-US" sz="1800" spc="10" dirty="0">
                <a:effectLst/>
                <a:latin typeface="+mn-lt"/>
                <a:ea typeface="Calibri" panose="020F0502020204030204" pitchFamily="34" charset="0"/>
              </a:rPr>
              <a:t> </a:t>
            </a:r>
            <a:r>
              <a:rPr lang="en-US" sz="1800" dirty="0">
                <a:effectLst/>
                <a:latin typeface="+mn-lt"/>
                <a:ea typeface="Calibri" panose="020F0502020204030204" pitchFamily="34" charset="0"/>
              </a:rPr>
              <a:t>compete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directly with one </a:t>
            </a:r>
            <a:r>
              <a:rPr lang="en-US" sz="1800" spc="-20" dirty="0">
                <a:effectLst/>
                <a:latin typeface="+mn-lt"/>
                <a:ea typeface="Calibri" panose="020F0502020204030204" pitchFamily="34" charset="0"/>
              </a:rPr>
              <a:t>another, </a:t>
            </a:r>
            <a:r>
              <a:rPr lang="en-US" sz="1800" dirty="0">
                <a:effectLst/>
                <a:latin typeface="+mn-lt"/>
                <a:ea typeface="Calibri" panose="020F0502020204030204" pitchFamily="34" charset="0"/>
              </a:rPr>
              <a:t>or when a company seeks to diversify geographically, such as when two</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companies</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manufacture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the</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same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product,</a:t>
            </a:r>
            <a:r>
              <a:rPr lang="en-US" sz="1800" spc="-30" dirty="0">
                <a:effectLst/>
                <a:latin typeface="+mn-lt"/>
                <a:ea typeface="Calibri" panose="020F0502020204030204" pitchFamily="34" charset="0"/>
              </a:rPr>
              <a:t> </a:t>
            </a:r>
            <a:r>
              <a:rPr lang="en-US" sz="1800" spc="-15" dirty="0">
                <a:effectLst/>
                <a:latin typeface="+mn-lt"/>
                <a:ea typeface="Calibri" panose="020F0502020204030204" pitchFamily="34" charset="0"/>
              </a:rPr>
              <a:t>yet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sell</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it</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different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markets.</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effect, in this type of M&amp;A, firms seek to achieve long-term strategic goals by investing in less saturated markets – often doing so to obtain economies of scale necessary for global competition.</a:t>
            </a:r>
            <a:endParaRPr lang="en-MY" dirty="0">
              <a:latin typeface="+mn-lt"/>
            </a:endParaRPr>
          </a:p>
        </p:txBody>
      </p:sp>
    </p:spTree>
    <p:extLst>
      <p:ext uri="{BB962C8B-B14F-4D97-AF65-F5344CB8AC3E}">
        <p14:creationId xmlns:p14="http://schemas.microsoft.com/office/powerpoint/2010/main" val="297998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C8F7C-9ACF-4E4F-8EC5-989C21111E46}"/>
              </a:ext>
            </a:extLst>
          </p:cNvPr>
          <p:cNvSpPr>
            <a:spLocks noGrp="1"/>
          </p:cNvSpPr>
          <p:nvPr>
            <p:ph type="title"/>
          </p:nvPr>
        </p:nvSpPr>
        <p:spPr/>
        <p:txBody>
          <a:bodyPr/>
          <a:lstStyle/>
          <a:p>
            <a:r>
              <a:rPr lang="pt-BR" dirty="0"/>
              <a:t>M&amp;A as a substitute for R&amp;D</a:t>
            </a:r>
            <a:endParaRPr lang="en-MY" dirty="0"/>
          </a:p>
        </p:txBody>
      </p:sp>
      <p:sp>
        <p:nvSpPr>
          <p:cNvPr id="5" name="TextBox 4">
            <a:extLst>
              <a:ext uri="{FF2B5EF4-FFF2-40B4-BE49-F238E27FC236}">
                <a16:creationId xmlns:a16="http://schemas.microsoft.com/office/drawing/2014/main" id="{F2629374-7B7A-495E-ABCD-85B85BED9E62}"/>
              </a:ext>
            </a:extLst>
          </p:cNvPr>
          <p:cNvSpPr txBox="1"/>
          <p:nvPr/>
        </p:nvSpPr>
        <p:spPr>
          <a:xfrm>
            <a:off x="0" y="2060848"/>
            <a:ext cx="8686800" cy="1969770"/>
          </a:xfrm>
          <a:prstGeom prst="rect">
            <a:avLst/>
          </a:prstGeom>
          <a:noFill/>
        </p:spPr>
        <p:txBody>
          <a:bodyPr wrap="square">
            <a:spAutoFit/>
          </a:bodyPr>
          <a:lstStyle/>
          <a:p>
            <a:pPr marL="1042035" marR="981710">
              <a:spcAft>
                <a:spcPts val="0"/>
              </a:spcAft>
            </a:pPr>
            <a:r>
              <a:rPr lang="en-US" sz="1800" dirty="0">
                <a:effectLst/>
                <a:latin typeface="Calibri" panose="020F0502020204030204" pitchFamily="34" charset="0"/>
                <a:ea typeface="Calibri" panose="020F0502020204030204" pitchFamily="34" charset="0"/>
              </a:rPr>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endParaRPr lang="en-MY" sz="1800" dirty="0">
              <a:effectLst/>
              <a:latin typeface="Calibri" panose="020F0502020204030204" pitchFamily="34" charset="0"/>
              <a:ea typeface="Calibri" panose="020F0502020204030204" pitchFamily="34" charset="0"/>
            </a:endParaRPr>
          </a:p>
          <a:p>
            <a:br>
              <a:rPr lang="en-US" sz="1600" dirty="0">
                <a:effectLst/>
                <a:latin typeface="Calibri" panose="020F0502020204030204" pitchFamily="34" charset="0"/>
                <a:ea typeface="Calibri" panose="020F0502020204030204" pitchFamily="34" charset="0"/>
              </a:rPr>
            </a:b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Eg</a:t>
            </a:r>
            <a:r>
              <a:rPr lang="en-US" sz="1600" dirty="0">
                <a:effectLst/>
                <a:latin typeface="Calibri" panose="020F0502020204030204" pitchFamily="34" charset="0"/>
                <a:ea typeface="Calibri" panose="020F0502020204030204" pitchFamily="34" charset="0"/>
              </a:rPr>
              <a:t> : Microsoft and Cisco Systems</a:t>
            </a:r>
            <a:endParaRPr lang="en-MY" dirty="0"/>
          </a:p>
        </p:txBody>
      </p:sp>
    </p:spTree>
    <p:extLst>
      <p:ext uri="{BB962C8B-B14F-4D97-AF65-F5344CB8AC3E}">
        <p14:creationId xmlns:p14="http://schemas.microsoft.com/office/powerpoint/2010/main" val="299708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2146663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ACBA4-73B9-4267-A791-25A3B07EF743}"/>
              </a:ext>
            </a:extLst>
          </p:cNvPr>
          <p:cNvSpPr>
            <a:spLocks noGrp="1"/>
          </p:cNvSpPr>
          <p:nvPr>
            <p:ph type="title"/>
          </p:nvPr>
        </p:nvSpPr>
        <p:spPr/>
        <p:txBody>
          <a:bodyPr/>
          <a:lstStyle/>
          <a:p>
            <a:r>
              <a:rPr lang="en-MY" dirty="0"/>
              <a:t>Merger, </a:t>
            </a:r>
            <a:r>
              <a:rPr lang="en-MY" dirty="0" err="1"/>
              <a:t>Acquistion</a:t>
            </a:r>
            <a:r>
              <a:rPr lang="en-MY" dirty="0"/>
              <a:t> and Takeover</a:t>
            </a:r>
          </a:p>
        </p:txBody>
      </p:sp>
      <p:pic>
        <p:nvPicPr>
          <p:cNvPr id="5" name="Picture 4">
            <a:extLst>
              <a:ext uri="{FF2B5EF4-FFF2-40B4-BE49-F238E27FC236}">
                <a16:creationId xmlns:a16="http://schemas.microsoft.com/office/drawing/2014/main" id="{143E6A3F-C543-416B-AFAF-E13823BA6F1D}"/>
              </a:ext>
            </a:extLst>
          </p:cNvPr>
          <p:cNvPicPr>
            <a:picLocks noChangeAspect="1"/>
          </p:cNvPicPr>
          <p:nvPr/>
        </p:nvPicPr>
        <p:blipFill>
          <a:blip r:embed="rId2"/>
          <a:stretch>
            <a:fillRect/>
          </a:stretch>
        </p:blipFill>
        <p:spPr>
          <a:xfrm>
            <a:off x="1426207" y="1916832"/>
            <a:ext cx="6291585" cy="4253053"/>
          </a:xfrm>
          <a:prstGeom prst="rect">
            <a:avLst/>
          </a:prstGeom>
        </p:spPr>
      </p:pic>
    </p:spTree>
    <p:extLst>
      <p:ext uri="{BB962C8B-B14F-4D97-AF65-F5344CB8AC3E}">
        <p14:creationId xmlns:p14="http://schemas.microsoft.com/office/powerpoint/2010/main" val="28250160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CF1C-2771-4668-A160-6E78D646B3A8}"/>
              </a:ext>
            </a:extLst>
          </p:cNvPr>
          <p:cNvSpPr>
            <a:spLocks noGrp="1"/>
          </p:cNvSpPr>
          <p:nvPr>
            <p:ph type="title"/>
          </p:nvPr>
        </p:nvSpPr>
        <p:spPr/>
        <p:txBody>
          <a:bodyPr/>
          <a:lstStyle/>
          <a:p>
            <a:r>
              <a:rPr lang="en-MY" dirty="0"/>
              <a:t>Difference Merger and Acquisition</a:t>
            </a:r>
          </a:p>
        </p:txBody>
      </p:sp>
      <p:pic>
        <p:nvPicPr>
          <p:cNvPr id="7" name="Picture 6">
            <a:extLst>
              <a:ext uri="{FF2B5EF4-FFF2-40B4-BE49-F238E27FC236}">
                <a16:creationId xmlns:a16="http://schemas.microsoft.com/office/drawing/2014/main" id="{F9D233D4-7E7B-4EC1-97CE-173405D3FBA4}"/>
              </a:ext>
            </a:extLst>
          </p:cNvPr>
          <p:cNvPicPr>
            <a:picLocks noChangeAspect="1"/>
          </p:cNvPicPr>
          <p:nvPr/>
        </p:nvPicPr>
        <p:blipFill>
          <a:blip r:embed="rId2"/>
          <a:stretch>
            <a:fillRect/>
          </a:stretch>
        </p:blipFill>
        <p:spPr>
          <a:xfrm>
            <a:off x="1438275" y="1772816"/>
            <a:ext cx="6267450" cy="4381669"/>
          </a:xfrm>
          <a:prstGeom prst="rect">
            <a:avLst/>
          </a:prstGeom>
        </p:spPr>
      </p:pic>
    </p:spTree>
    <p:extLst>
      <p:ext uri="{BB962C8B-B14F-4D97-AF65-F5344CB8AC3E}">
        <p14:creationId xmlns:p14="http://schemas.microsoft.com/office/powerpoint/2010/main" val="41265962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81ED-270E-4CE7-BCB6-AAC04E49285E}"/>
              </a:ext>
            </a:extLst>
          </p:cNvPr>
          <p:cNvSpPr>
            <a:spLocks noGrp="1"/>
          </p:cNvSpPr>
          <p:nvPr>
            <p:ph type="title"/>
          </p:nvPr>
        </p:nvSpPr>
        <p:spPr/>
        <p:txBody>
          <a:bodyPr/>
          <a:lstStyle/>
          <a:p>
            <a:r>
              <a:rPr lang="en-MY" dirty="0"/>
              <a:t>Difference Merger and Takeover</a:t>
            </a:r>
          </a:p>
        </p:txBody>
      </p:sp>
      <p:pic>
        <p:nvPicPr>
          <p:cNvPr id="5" name="Picture 4">
            <a:extLst>
              <a:ext uri="{FF2B5EF4-FFF2-40B4-BE49-F238E27FC236}">
                <a16:creationId xmlns:a16="http://schemas.microsoft.com/office/drawing/2014/main" id="{63A559CB-8505-483B-9FFB-28976AB3EB9B}"/>
              </a:ext>
            </a:extLst>
          </p:cNvPr>
          <p:cNvPicPr>
            <a:picLocks noChangeAspect="1"/>
          </p:cNvPicPr>
          <p:nvPr/>
        </p:nvPicPr>
        <p:blipFill>
          <a:blip r:embed="rId2"/>
          <a:stretch>
            <a:fillRect/>
          </a:stretch>
        </p:blipFill>
        <p:spPr>
          <a:xfrm>
            <a:off x="1750615" y="1916832"/>
            <a:ext cx="5642769" cy="3982368"/>
          </a:xfrm>
          <a:prstGeom prst="rect">
            <a:avLst/>
          </a:prstGeom>
        </p:spPr>
      </p:pic>
    </p:spTree>
    <p:extLst>
      <p:ext uri="{BB962C8B-B14F-4D97-AF65-F5344CB8AC3E}">
        <p14:creationId xmlns:p14="http://schemas.microsoft.com/office/powerpoint/2010/main" val="4604266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58E30-FFED-4CD6-BF9E-62D9F35A6B40}"/>
              </a:ext>
            </a:extLst>
          </p:cNvPr>
          <p:cNvSpPr>
            <a:spLocks noGrp="1"/>
          </p:cNvSpPr>
          <p:nvPr>
            <p:ph type="title"/>
          </p:nvPr>
        </p:nvSpPr>
        <p:spPr/>
        <p:txBody>
          <a:bodyPr/>
          <a:lstStyle/>
          <a:p>
            <a:r>
              <a:rPr lang="en-MY" dirty="0"/>
              <a:t>Motives of Mergers and Acquisition</a:t>
            </a:r>
          </a:p>
        </p:txBody>
      </p:sp>
      <p:pic>
        <p:nvPicPr>
          <p:cNvPr id="5" name="Picture 4">
            <a:extLst>
              <a:ext uri="{FF2B5EF4-FFF2-40B4-BE49-F238E27FC236}">
                <a16:creationId xmlns:a16="http://schemas.microsoft.com/office/drawing/2014/main" id="{2364BE74-2770-4CFB-B212-320F83A73024}"/>
              </a:ext>
            </a:extLst>
          </p:cNvPr>
          <p:cNvPicPr>
            <a:picLocks noChangeAspect="1"/>
          </p:cNvPicPr>
          <p:nvPr/>
        </p:nvPicPr>
        <p:blipFill>
          <a:blip r:embed="rId2"/>
          <a:stretch>
            <a:fillRect/>
          </a:stretch>
        </p:blipFill>
        <p:spPr>
          <a:xfrm>
            <a:off x="914400" y="1904999"/>
            <a:ext cx="6969968" cy="4827684"/>
          </a:xfrm>
          <a:prstGeom prst="rect">
            <a:avLst/>
          </a:prstGeom>
        </p:spPr>
      </p:pic>
    </p:spTree>
    <p:extLst>
      <p:ext uri="{BB962C8B-B14F-4D97-AF65-F5344CB8AC3E}">
        <p14:creationId xmlns:p14="http://schemas.microsoft.com/office/powerpoint/2010/main" val="9334497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05680660"/>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6002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1189-007F-4B2C-8E5C-3982D25F109C}"/>
              </a:ext>
            </a:extLst>
          </p:cNvPr>
          <p:cNvSpPr>
            <a:spLocks noGrp="1"/>
          </p:cNvSpPr>
          <p:nvPr>
            <p:ph type="title"/>
          </p:nvPr>
        </p:nvSpPr>
        <p:spPr/>
        <p:txBody>
          <a:bodyPr/>
          <a:lstStyle/>
          <a:p>
            <a:r>
              <a:rPr lang="en-MY" dirty="0"/>
              <a:t>People Issues in M&amp;A</a:t>
            </a:r>
          </a:p>
        </p:txBody>
      </p:sp>
      <p:sp>
        <p:nvSpPr>
          <p:cNvPr id="3" name="Content Placeholder 2">
            <a:extLst>
              <a:ext uri="{FF2B5EF4-FFF2-40B4-BE49-F238E27FC236}">
                <a16:creationId xmlns:a16="http://schemas.microsoft.com/office/drawing/2014/main" id="{6A7237F5-D720-48F2-9CC6-35B79888CF0E}"/>
              </a:ext>
            </a:extLst>
          </p:cNvPr>
          <p:cNvSpPr>
            <a:spLocks noGrp="1"/>
          </p:cNvSpPr>
          <p:nvPr>
            <p:ph idx="1"/>
          </p:nvPr>
        </p:nvSpPr>
        <p:spPr/>
        <p:txBody>
          <a:bodyPr/>
          <a:lstStyle/>
          <a:p>
            <a:r>
              <a:rPr lang="en-MY" dirty="0"/>
              <a:t>Retention of key talent</a:t>
            </a:r>
          </a:p>
          <a:p>
            <a:r>
              <a:rPr lang="en-MY" dirty="0"/>
              <a:t>Communications</a:t>
            </a:r>
          </a:p>
          <a:p>
            <a:r>
              <a:rPr lang="en-MY" dirty="0"/>
              <a:t>Retention of key managers</a:t>
            </a:r>
          </a:p>
          <a:p>
            <a:r>
              <a:rPr lang="en-MY" dirty="0"/>
              <a:t>Integration of corporate cultures</a:t>
            </a:r>
          </a:p>
        </p:txBody>
      </p:sp>
    </p:spTree>
    <p:extLst>
      <p:ext uri="{BB962C8B-B14F-4D97-AF65-F5344CB8AC3E}">
        <p14:creationId xmlns:p14="http://schemas.microsoft.com/office/powerpoint/2010/main" val="19626082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1189-007F-4B2C-8E5C-3982D25F109C}"/>
              </a:ext>
            </a:extLst>
          </p:cNvPr>
          <p:cNvSpPr>
            <a:spLocks noGrp="1"/>
          </p:cNvSpPr>
          <p:nvPr>
            <p:ph type="title"/>
          </p:nvPr>
        </p:nvSpPr>
        <p:spPr/>
        <p:txBody>
          <a:bodyPr/>
          <a:lstStyle/>
          <a:p>
            <a:r>
              <a:rPr lang="en-MY" dirty="0"/>
              <a:t>HR Issues in M&amp;A</a:t>
            </a:r>
          </a:p>
        </p:txBody>
      </p:sp>
      <p:pic>
        <p:nvPicPr>
          <p:cNvPr id="7" name="Picture 6">
            <a:extLst>
              <a:ext uri="{FF2B5EF4-FFF2-40B4-BE49-F238E27FC236}">
                <a16:creationId xmlns:a16="http://schemas.microsoft.com/office/drawing/2014/main" id="{748AD239-70AD-46CB-A414-335D0A13057B}"/>
              </a:ext>
            </a:extLst>
          </p:cNvPr>
          <p:cNvPicPr>
            <a:picLocks noChangeAspect="1"/>
          </p:cNvPicPr>
          <p:nvPr/>
        </p:nvPicPr>
        <p:blipFill>
          <a:blip r:embed="rId2"/>
          <a:stretch>
            <a:fillRect/>
          </a:stretch>
        </p:blipFill>
        <p:spPr>
          <a:xfrm>
            <a:off x="1637754" y="1646237"/>
            <a:ext cx="6325691" cy="4933950"/>
          </a:xfrm>
          <a:prstGeom prst="rect">
            <a:avLst/>
          </a:prstGeom>
        </p:spPr>
      </p:pic>
    </p:spTree>
    <p:extLst>
      <p:ext uri="{BB962C8B-B14F-4D97-AF65-F5344CB8AC3E}">
        <p14:creationId xmlns:p14="http://schemas.microsoft.com/office/powerpoint/2010/main" val="30125288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0765-5F4F-46AA-A9EE-F355A2DA79E4}"/>
              </a:ext>
            </a:extLst>
          </p:cNvPr>
          <p:cNvSpPr>
            <a:spLocks noGrp="1"/>
          </p:cNvSpPr>
          <p:nvPr>
            <p:ph type="title"/>
          </p:nvPr>
        </p:nvSpPr>
        <p:spPr/>
        <p:txBody>
          <a:bodyPr/>
          <a:lstStyle/>
          <a:p>
            <a:r>
              <a:rPr lang="en-MY" dirty="0"/>
              <a:t>HR Integration Process in Global M&amp;A</a:t>
            </a:r>
          </a:p>
        </p:txBody>
      </p:sp>
      <p:pic>
        <p:nvPicPr>
          <p:cNvPr id="5" name="Picture 4">
            <a:extLst>
              <a:ext uri="{FF2B5EF4-FFF2-40B4-BE49-F238E27FC236}">
                <a16:creationId xmlns:a16="http://schemas.microsoft.com/office/drawing/2014/main" id="{B4885D97-06A3-4831-839B-1F7BC2BFD33D}"/>
              </a:ext>
            </a:extLst>
          </p:cNvPr>
          <p:cNvPicPr>
            <a:picLocks noChangeAspect="1"/>
          </p:cNvPicPr>
          <p:nvPr/>
        </p:nvPicPr>
        <p:blipFill>
          <a:blip r:embed="rId2"/>
          <a:stretch>
            <a:fillRect/>
          </a:stretch>
        </p:blipFill>
        <p:spPr>
          <a:xfrm>
            <a:off x="719410" y="1916832"/>
            <a:ext cx="8270742" cy="3960440"/>
          </a:xfrm>
          <a:prstGeom prst="rect">
            <a:avLst/>
          </a:prstGeom>
        </p:spPr>
      </p:pic>
    </p:spTree>
    <p:extLst>
      <p:ext uri="{BB962C8B-B14F-4D97-AF65-F5344CB8AC3E}">
        <p14:creationId xmlns:p14="http://schemas.microsoft.com/office/powerpoint/2010/main" val="27275558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D6DB-104D-41CE-9AE2-844F6AD32B9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26523C-1742-46C6-BA12-065435965C7E}"/>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25682099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1524</TotalTime>
  <Words>1358</Words>
  <Application>Microsoft Office PowerPoint</Application>
  <PresentationFormat>On-screen Show (4:3)</PresentationFormat>
  <Paragraphs>123</Paragraphs>
  <Slides>43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Times New Roman</vt:lpstr>
      <vt:lpstr>Wingdings</vt:lpstr>
      <vt:lpstr>Office Theme</vt:lpstr>
      <vt:lpstr>STRATEGIC GLOBAL HUMAN RESOURCES - IV</vt:lpstr>
      <vt:lpstr>PowerPoint Presentation</vt:lpstr>
      <vt:lpstr>Resource Based Model</vt:lpstr>
      <vt:lpstr>Resource Based Model</vt:lpstr>
      <vt:lpstr>Resource Based Model</vt:lpstr>
      <vt:lpstr>PowerPoint Presentation</vt:lpstr>
      <vt:lpstr>Supply Chain</vt:lpstr>
      <vt:lpstr>Supply Chain</vt:lpstr>
      <vt:lpstr>Supply Chain Management</vt:lpstr>
      <vt:lpstr>Supply Chain Management</vt:lpstr>
      <vt:lpstr>Supply Chain Operations Reference model (SCOR)</vt:lpstr>
      <vt:lpstr>Supply Chain Example : Apple Inc</vt:lpstr>
      <vt:lpstr>Greenfield Operations</vt:lpstr>
      <vt:lpstr>PowerPoint Presentation</vt:lpstr>
      <vt:lpstr>HR and Supply Chain</vt:lpstr>
      <vt:lpstr>Staffing and Supply Chain</vt:lpstr>
      <vt:lpstr>Training and Supply Chain</vt:lpstr>
      <vt:lpstr>Performance Management and Supply Chain</vt:lpstr>
      <vt:lpstr>PowerPoint Presentation</vt:lpstr>
      <vt:lpstr>Global Expansion Strategies</vt:lpstr>
      <vt:lpstr>Greenfield and Brownfield Operations</vt:lpstr>
      <vt:lpstr>Licensing and Franchising</vt:lpstr>
      <vt:lpstr>Global Expansion Strategies</vt:lpstr>
      <vt:lpstr>PowerPoint Presentation</vt:lpstr>
      <vt:lpstr>Mergers and Acquisitions </vt:lpstr>
      <vt:lpstr>Global M&amp;A </vt:lpstr>
      <vt:lpstr>Overcapacity M&amp;A</vt:lpstr>
      <vt:lpstr>Geographic roll-up M&amp;A</vt:lpstr>
      <vt:lpstr>Product or market extension M&amp;A</vt:lpstr>
      <vt:lpstr>M&amp;A as a substitute for R&amp;D</vt:lpstr>
      <vt:lpstr>M&amp;A Process</vt:lpstr>
      <vt:lpstr>Phases of Merger</vt:lpstr>
      <vt:lpstr>HR Due Diligence</vt:lpstr>
      <vt:lpstr>Merging Cultures</vt:lpstr>
      <vt:lpstr>Merger, Acquistion and Takeover</vt:lpstr>
      <vt:lpstr>Difference Merger and Acquisition</vt:lpstr>
      <vt:lpstr>Difference Merger and Takeover</vt:lpstr>
      <vt:lpstr>Motives of Mergers and Acquisition</vt:lpstr>
      <vt:lpstr>PowerPoint Presentation</vt:lpstr>
      <vt:lpstr>People Issues in M&amp;A</vt:lpstr>
      <vt:lpstr>HR Issues in M&amp;A</vt:lpstr>
      <vt:lpstr>HR Integration Process in Global M&amp;A</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75</cp:revision>
  <cp:lastPrinted>1601-01-01T00:00:00Z</cp:lastPrinted>
  <dcterms:created xsi:type="dcterms:W3CDTF">2020-07-09T15:12:46Z</dcterms:created>
  <dcterms:modified xsi:type="dcterms:W3CDTF">2021-03-07T16:17:20Z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