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61"/>
  </p:notesMasterIdLst>
  <p:handoutMasterIdLst>
    <p:handoutMasterId r:id="rId62"/>
  </p:handoutMasterIdLst>
  <p:sldIdLst>
    <p:sldId id="256" r:id="rId2"/>
    <p:sldId id="537" r:id="rId3"/>
    <p:sldId id="294" r:id="rId4"/>
    <p:sldId id="303" r:id="rId5"/>
    <p:sldId id="311" r:id="rId6"/>
    <p:sldId id="312" r:id="rId7"/>
    <p:sldId id="313" r:id="rId8"/>
    <p:sldId id="314" r:id="rId9"/>
    <p:sldId id="315" r:id="rId10"/>
    <p:sldId id="316" r:id="rId11"/>
    <p:sldId id="317" r:id="rId12"/>
    <p:sldId id="334" r:id="rId13"/>
    <p:sldId id="343" r:id="rId14"/>
    <p:sldId id="319" r:id="rId15"/>
    <p:sldId id="267" r:id="rId16"/>
    <p:sldId id="506" r:id="rId17"/>
    <p:sldId id="538" r:id="rId18"/>
    <p:sldId id="535" r:id="rId19"/>
    <p:sldId id="536" r:id="rId20"/>
    <p:sldId id="476" r:id="rId21"/>
    <p:sldId id="477" r:id="rId22"/>
    <p:sldId id="478" r:id="rId23"/>
    <p:sldId id="487" r:id="rId24"/>
    <p:sldId id="488" r:id="rId25"/>
    <p:sldId id="507" r:id="rId26"/>
    <p:sldId id="508" r:id="rId27"/>
    <p:sldId id="509" r:id="rId28"/>
    <p:sldId id="539" r:id="rId29"/>
    <p:sldId id="257" r:id="rId30"/>
    <p:sldId id="400" r:id="rId31"/>
    <p:sldId id="301" r:id="rId32"/>
    <p:sldId id="302" r:id="rId33"/>
    <p:sldId id="540" r:id="rId34"/>
    <p:sldId id="304" r:id="rId35"/>
    <p:sldId id="305" r:id="rId36"/>
    <p:sldId id="306" r:id="rId37"/>
    <p:sldId id="307" r:id="rId38"/>
    <p:sldId id="308" r:id="rId39"/>
    <p:sldId id="309" r:id="rId40"/>
    <p:sldId id="273" r:id="rId41"/>
    <p:sldId id="274" r:id="rId42"/>
    <p:sldId id="523" r:id="rId43"/>
    <p:sldId id="524" r:id="rId44"/>
    <p:sldId id="543" r:id="rId45"/>
    <p:sldId id="310" r:id="rId46"/>
    <p:sldId id="525" r:id="rId47"/>
    <p:sldId id="526" r:id="rId48"/>
    <p:sldId id="527" r:id="rId49"/>
    <p:sldId id="528" r:id="rId50"/>
    <p:sldId id="529" r:id="rId51"/>
    <p:sldId id="530" r:id="rId52"/>
    <p:sldId id="531" r:id="rId53"/>
    <p:sldId id="532" r:id="rId54"/>
    <p:sldId id="541" r:id="rId55"/>
    <p:sldId id="320" r:id="rId56"/>
    <p:sldId id="489" r:id="rId57"/>
    <p:sldId id="533" r:id="rId58"/>
    <p:sldId id="542" r:id="rId59"/>
    <p:sldId id="276" r:id="rId60"/>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291"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dgm:presLayoutVars>
          <dgm:chMax val="0"/>
          <dgm:bulletEnabled val="1"/>
        </dgm:presLayoutVars>
      </dgm:prSet>
      <dgm:spPr>
        <a:xfrm>
          <a:off x="0" y="747539"/>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Y="2922" custLinFactNeighborX="-187" custLinFactNeighborY="100000">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88AC3958-C316-4A55-827E-034A089E49E4}">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gm:t>
    </dgm:pt>
    <dgm:pt modelId="{8DB5C84C-0F37-4A94-9DBA-BD5E7050D2E6}" type="parTrans" cxnId="{B59CFD41-2FC3-45B7-B670-91F22CF1FC9F}">
      <dgm:prSet/>
      <dgm:spPr/>
      <dgm:t>
        <a:bodyPr/>
        <a:lstStyle/>
        <a:p>
          <a:endParaRPr lang="en-MY"/>
        </a:p>
      </dgm:t>
    </dgm:pt>
    <dgm:pt modelId="{C74D488F-4945-4CD8-88CF-C67CA794BB51}" type="sibTrans" cxnId="{B59CFD41-2FC3-45B7-B670-91F22CF1FC9F}">
      <dgm:prSet/>
      <dgm:spPr/>
      <dgm:t>
        <a:bodyPr/>
        <a:lstStyle/>
        <a:p>
          <a:endParaRPr lang="en-MY"/>
        </a:p>
      </dgm:t>
    </dgm:pt>
    <dgm:pt modelId="{1C113A82-6E4F-4B60-8626-C4BCC58E54AE}">
      <dgm:prSet phldrT="[Text]" custT="1"/>
      <dgm:spPr>
        <a:solidFill>
          <a:srgbClr val="000000">
            <a:lumMod val="50000"/>
            <a:lumOff val="5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gm:t>
    </dgm:pt>
    <dgm:pt modelId="{80926C0B-D7EA-4CEB-ABCE-190DA1666CB6}" type="parTrans" cxnId="{3E777066-34A5-491B-9EA3-3A1DDE45EF63}">
      <dgm:prSet/>
      <dgm:spPr/>
      <dgm:t>
        <a:bodyPr/>
        <a:lstStyle/>
        <a:p>
          <a:endParaRPr lang="en-MY"/>
        </a:p>
      </dgm:t>
    </dgm:pt>
    <dgm:pt modelId="{DFDDE20C-84B4-4A52-9C29-764653F30591}" type="sibTrans" cxnId="{3E777066-34A5-491B-9EA3-3A1DDE45EF63}">
      <dgm:prSet/>
      <dgm:spPr/>
      <dgm:t>
        <a:bodyPr/>
        <a:lstStyle/>
        <a:p>
          <a:endParaRPr lang="en-MY"/>
        </a:p>
      </dgm:t>
    </dgm:pt>
    <dgm:pt modelId="{B784F38A-2CBF-4477-869E-CC822A9ECE1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gm:t>
    </dgm:pt>
    <dgm:pt modelId="{51369C5F-BC70-4764-AE4E-B20562939960}" type="parTrans" cxnId="{6A9EDC84-3735-4F43-B652-ADFF355EF51D}">
      <dgm:prSet/>
      <dgm:spPr/>
      <dgm:t>
        <a:bodyPr/>
        <a:lstStyle/>
        <a:p>
          <a:endParaRPr lang="en-MY"/>
        </a:p>
      </dgm:t>
    </dgm:pt>
    <dgm:pt modelId="{B8D6E190-1CA0-4381-9B9B-055919A41833}" type="sibTrans" cxnId="{6A9EDC84-3735-4F43-B652-ADFF355EF51D}">
      <dgm:prSet/>
      <dgm:spPr/>
      <dgm:t>
        <a:bodyPr/>
        <a:lstStyle/>
        <a:p>
          <a:endParaRPr lang="en-MY"/>
        </a:p>
      </dgm:t>
    </dgm:pt>
    <dgm:pt modelId="{CFDF7710-10AF-4C91-9622-4711AD4D1147}">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gm:t>
    </dgm:pt>
    <dgm:pt modelId="{8C8DC8DB-B127-4A9B-92C8-B0F025CF2412}" type="parTrans" cxnId="{FAA5B97E-9CDA-4211-AA15-4651C24D918A}">
      <dgm:prSet/>
      <dgm:spPr/>
      <dgm:t>
        <a:bodyPr/>
        <a:lstStyle/>
        <a:p>
          <a:endParaRPr lang="en-MY"/>
        </a:p>
      </dgm:t>
    </dgm:pt>
    <dgm:pt modelId="{474E5202-1020-4D3C-B140-98200CB188DD}" type="sibTrans" cxnId="{FAA5B97E-9CDA-4211-AA15-4651C24D918A}">
      <dgm:prSet/>
      <dgm:spPr/>
      <dgm:t>
        <a:bodyPr/>
        <a:lstStyle/>
        <a:p>
          <a:endParaRPr lang="en-MY"/>
        </a:p>
      </dgm:t>
    </dgm:pt>
    <dgm:pt modelId="{EDBB3CBC-7166-4BEC-872B-3E86327F5B89}">
      <dgm:prSet phldrT="[Text]" custT="1"/>
      <dgm:spPr>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gm:t>
    </dgm:pt>
    <dgm:pt modelId="{B2EC83DD-642A-42EB-B998-EE5E746F8B9A}" type="parTrans" cxnId="{F328B949-14A7-4D4F-897D-99157FE93C44}">
      <dgm:prSet/>
      <dgm:spPr/>
      <dgm:t>
        <a:bodyPr/>
        <a:lstStyle/>
        <a:p>
          <a:endParaRPr lang="en-MY"/>
        </a:p>
      </dgm:t>
    </dgm:pt>
    <dgm:pt modelId="{DB65C8CD-BCA3-4DDD-A5BD-95F0A12DE50E}" type="sibTrans" cxnId="{F328B949-14A7-4D4F-897D-99157FE93C44}">
      <dgm:prSet/>
      <dgm:spPr/>
      <dgm:t>
        <a:bodyPr/>
        <a:lstStyle/>
        <a:p>
          <a:endParaRPr lang="en-MY"/>
        </a:p>
      </dgm:t>
    </dgm:pt>
    <dgm:pt modelId="{5DED3EB2-11FC-42E9-BEE6-5C784CCE0BA6}">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gm:t>
    </dgm:pt>
    <dgm:pt modelId="{C1946AEC-7A41-498C-84DA-EF56D1382043}" type="parTrans" cxnId="{99D61594-0DAE-453E-AFAE-4CB031A6D1F1}">
      <dgm:prSet/>
      <dgm:spPr/>
      <dgm:t>
        <a:bodyPr/>
        <a:lstStyle/>
        <a:p>
          <a:endParaRPr lang="en-MY"/>
        </a:p>
      </dgm:t>
    </dgm:pt>
    <dgm:pt modelId="{6FDF6E8B-FE32-43C1-BD19-2949B83CB75F}" type="sibTrans" cxnId="{99D61594-0DAE-453E-AFAE-4CB031A6D1F1}">
      <dgm:prSet/>
      <dgm:spPr/>
      <dgm:t>
        <a:bodyPr/>
        <a:lstStyle/>
        <a:p>
          <a:endParaRPr lang="en-MY"/>
        </a:p>
      </dgm:t>
    </dgm:pt>
    <dgm:pt modelId="{88AAA9AC-8FAB-477C-83E5-9F2BDE66843A}">
      <dgm:prSet phldrT="[Text]" custT="1"/>
      <dgm:spPr>
        <a:solidFill>
          <a:srgbClr val="CCCC99">
            <a:lumMod val="20000"/>
            <a:lumOff val="80000"/>
          </a:srgbClr>
        </a:solidFill>
        <a:ln w="12700" cap="flat" cmpd="sng" algn="ctr">
          <a:solidFill>
            <a:srgbClr val="FFFFE1">
              <a:hueOff val="0"/>
              <a:satOff val="0"/>
              <a:lumOff val="0"/>
              <a:alphaOff val="0"/>
            </a:srgbClr>
          </a:solidFill>
          <a:prstDash val="solid"/>
          <a:miter lim="800000"/>
        </a:ln>
        <a:effectLst/>
      </dgm:spPr>
      <dgm:t>
        <a:bodyPr spcFirstLastPara="0" vert="horz" wrap="square" lIns="102870" tIns="102870" rIns="102870" bIns="102870" numCol="1" spcCol="1270" anchor="ctr" anchorCtr="0"/>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gm:t>
    </dgm:pt>
    <dgm:pt modelId="{3B655A49-B3DA-40E0-83A9-BC16778C5BC5}" type="parTrans" cxnId="{79B3DD67-66EF-4997-9533-FBABCE19C50A}">
      <dgm:prSet/>
      <dgm:spPr/>
      <dgm:t>
        <a:bodyPr/>
        <a:lstStyle/>
        <a:p>
          <a:endParaRPr lang="en-MY"/>
        </a:p>
      </dgm:t>
    </dgm:pt>
    <dgm:pt modelId="{B18A1663-B91B-4FD9-824E-67AF971D57CA}" type="sibTrans" cxnId="{79B3DD67-66EF-4997-9533-FBABCE19C50A}">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98057FAD-D201-4123-B4DA-4E77EE324145}" type="pres">
      <dgm:prSet presAssocID="{5DED3EB2-11FC-42E9-BEE6-5C784CCE0BA6}" presName="parentText" presStyleLbl="node1" presStyleIdx="0" presStyleCnt="7" custLinFactNeighborX="-187" custLinFactNeighborY="15789">
        <dgm:presLayoutVars>
          <dgm:chMax val="0"/>
          <dgm:bulletEnabled val="1"/>
        </dgm:presLayoutVars>
      </dgm:prSet>
      <dgm:spPr>
        <a:xfrm>
          <a:off x="0" y="13139"/>
          <a:ext cx="7906072" cy="636480"/>
        </a:xfrm>
        <a:prstGeom prst="roundRect">
          <a:avLst/>
        </a:prstGeom>
      </dgm:spPr>
    </dgm:pt>
    <dgm:pt modelId="{AF642D89-3882-457E-9688-1C55C8713858}" type="pres">
      <dgm:prSet presAssocID="{6FDF6E8B-FE32-43C1-BD19-2949B83CB75F}" presName="spacer" presStyleCnt="0"/>
      <dgm:spPr/>
    </dgm:pt>
    <dgm:pt modelId="{4864EDFF-4E9B-4C87-8E86-63DE7145595F}" type="pres">
      <dgm:prSet presAssocID="{88AAA9AC-8FAB-477C-83E5-9F2BDE66843A}" presName="parentText" presStyleLbl="node1" presStyleIdx="1" presStyleCnt="7" custLinFactNeighborX="-187" custLinFactNeighborY="1165">
        <dgm:presLayoutVars>
          <dgm:chMax val="0"/>
          <dgm:bulletEnabled val="1"/>
        </dgm:presLayoutVars>
      </dgm:prSet>
      <dgm:spPr>
        <a:xfrm>
          <a:off x="0" y="748680"/>
          <a:ext cx="7906072" cy="636480"/>
        </a:xfrm>
        <a:prstGeom prst="roundRect">
          <a:avLst/>
        </a:prstGeom>
      </dgm:spPr>
    </dgm:pt>
    <dgm:pt modelId="{19626835-B66E-4F63-B7F8-A3D358EEF2E2}" type="pres">
      <dgm:prSet presAssocID="{B18A1663-B91B-4FD9-824E-67AF971D57CA}" presName="spacer" presStyleCnt="0"/>
      <dgm:spPr/>
    </dgm:pt>
    <dgm:pt modelId="{C24CBBE1-425E-4B2F-9308-33701B130681}" type="pres">
      <dgm:prSet presAssocID="{88AC3958-C316-4A55-827E-034A089E49E4}" presName="parentText" presStyleLbl="node1" presStyleIdx="2" presStyleCnt="7" custLinFactNeighborX="-187" custLinFactNeighborY="24671">
        <dgm:presLayoutVars>
          <dgm:chMax val="0"/>
          <dgm:bulletEnabled val="1"/>
        </dgm:presLayoutVars>
      </dgm:prSet>
      <dgm:spPr>
        <a:xfrm>
          <a:off x="0" y="1506097"/>
          <a:ext cx="7906072" cy="636480"/>
        </a:xfrm>
        <a:prstGeom prst="roundRect">
          <a:avLst/>
        </a:prstGeom>
      </dgm:spPr>
    </dgm:pt>
    <dgm:pt modelId="{24AA2D0C-8F3B-45BB-B5D3-2B1DC45D6B9F}" type="pres">
      <dgm:prSet presAssocID="{C74D488F-4945-4CD8-88CF-C67CA794BB51}" presName="spacer" presStyleCnt="0"/>
      <dgm:spPr/>
    </dgm:pt>
    <dgm:pt modelId="{14930B45-8800-4B73-A082-1254B069734A}" type="pres">
      <dgm:prSet presAssocID="{1C113A82-6E4F-4B60-8626-C4BCC58E54AE}" presName="parentText" presStyleLbl="node1" presStyleIdx="3" presStyleCnt="7" custLinFactNeighborY="45454">
        <dgm:presLayoutVars>
          <dgm:chMax val="0"/>
          <dgm:bulletEnabled val="1"/>
        </dgm:presLayoutVars>
      </dgm:prSet>
      <dgm:spPr>
        <a:xfrm>
          <a:off x="0" y="2260848"/>
          <a:ext cx="7906072" cy="636480"/>
        </a:xfrm>
        <a:prstGeom prst="roundRect">
          <a:avLst/>
        </a:prstGeom>
      </dgm:spPr>
    </dgm:pt>
    <dgm:pt modelId="{368A5CFE-2791-4D41-90D1-5B9862FA3D92}" type="pres">
      <dgm:prSet presAssocID="{DFDDE20C-84B4-4A52-9C29-764653F30591}" presName="spacer" presStyleCnt="0"/>
      <dgm:spPr/>
    </dgm:pt>
    <dgm:pt modelId="{02E396A5-E016-4B4F-A398-E54B3D85CF99}" type="pres">
      <dgm:prSet presAssocID="{EDBB3CBC-7166-4BEC-872B-3E86327F5B89}" presName="parentText" presStyleLbl="node1" presStyleIdx="4" presStyleCnt="7">
        <dgm:presLayoutVars>
          <dgm:chMax val="0"/>
          <dgm:bulletEnabled val="1"/>
        </dgm:presLayoutVars>
      </dgm:prSet>
      <dgm:spPr/>
    </dgm:pt>
    <dgm:pt modelId="{5AC61BF4-3CA5-4428-A215-897A0CE79E2B}" type="pres">
      <dgm:prSet presAssocID="{DB65C8CD-BCA3-4DDD-A5BD-95F0A12DE50E}" presName="spacer" presStyleCnt="0"/>
      <dgm:spPr/>
    </dgm:pt>
    <dgm:pt modelId="{8459D55B-5800-472A-BFA7-A7186D26AD4C}" type="pres">
      <dgm:prSet presAssocID="{B784F38A-2CBF-4477-869E-CC822A9ECE1A}" presName="parentText" presStyleLbl="node1" presStyleIdx="5" presStyleCnt="7">
        <dgm:presLayoutVars>
          <dgm:chMax val="0"/>
          <dgm:bulletEnabled val="1"/>
        </dgm:presLayoutVars>
      </dgm:prSet>
      <dgm:spPr>
        <a:xfrm>
          <a:off x="0" y="1728180"/>
          <a:ext cx="7906072" cy="748800"/>
        </a:xfrm>
        <a:prstGeom prst="roundRect">
          <a:avLst/>
        </a:prstGeom>
      </dgm:spPr>
    </dgm:pt>
    <dgm:pt modelId="{22F28D2E-7EC1-484C-A6C6-64A29DE0597D}" type="pres">
      <dgm:prSet presAssocID="{B8D6E190-1CA0-4381-9B9B-055919A41833}" presName="spacer" presStyleCnt="0"/>
      <dgm:spPr/>
    </dgm:pt>
    <dgm:pt modelId="{E6BB2906-000C-4376-8DBB-E58B06080F00}" type="pres">
      <dgm:prSet presAssocID="{CFDF7710-10AF-4C91-9622-4711AD4D1147}" presName="parentText" presStyleLbl="node1" presStyleIdx="6" presStyleCnt="7">
        <dgm:presLayoutVars>
          <dgm:chMax val="0"/>
          <dgm:bulletEnabled val="1"/>
        </dgm:presLayoutVars>
      </dgm:prSet>
      <dgm:spPr>
        <a:xfrm>
          <a:off x="0" y="2592180"/>
          <a:ext cx="7906072" cy="748800"/>
        </a:xfrm>
        <a:prstGeom prst="roundRect">
          <a:avLst/>
        </a:prstGeom>
      </dgm:spPr>
    </dgm:pt>
  </dgm:ptLst>
  <dgm:cxnLst>
    <dgm:cxn modelId="{39FD4E24-BD0F-4C85-AABA-109E7454BCF7}" type="presOf" srcId="{EDBB3CBC-7166-4BEC-872B-3E86327F5B89}" destId="{02E396A5-E016-4B4F-A398-E54B3D85CF99}" srcOrd="0" destOrd="0" presId="urn:microsoft.com/office/officeart/2005/8/layout/vList2"/>
    <dgm:cxn modelId="{B59CFD41-2FC3-45B7-B670-91F22CF1FC9F}" srcId="{703D4D02-5513-427D-B6E9-B2E187EE0C3A}" destId="{88AC3958-C316-4A55-827E-034A089E49E4}" srcOrd="2" destOrd="0" parTransId="{8DB5C84C-0F37-4A94-9DBA-BD5E7050D2E6}" sibTransId="{C74D488F-4945-4CD8-88CF-C67CA794BB51}"/>
    <dgm:cxn modelId="{3E777066-34A5-491B-9EA3-3A1DDE45EF63}" srcId="{703D4D02-5513-427D-B6E9-B2E187EE0C3A}" destId="{1C113A82-6E4F-4B60-8626-C4BCC58E54AE}" srcOrd="3" destOrd="0" parTransId="{80926C0B-D7EA-4CEB-ABCE-190DA1666CB6}" sibTransId="{DFDDE20C-84B4-4A52-9C29-764653F30591}"/>
    <dgm:cxn modelId="{79B3DD67-66EF-4997-9533-FBABCE19C50A}" srcId="{703D4D02-5513-427D-B6E9-B2E187EE0C3A}" destId="{88AAA9AC-8FAB-477C-83E5-9F2BDE66843A}" srcOrd="1" destOrd="0" parTransId="{3B655A49-B3DA-40E0-83A9-BC16778C5BC5}" sibTransId="{B18A1663-B91B-4FD9-824E-67AF971D57CA}"/>
    <dgm:cxn modelId="{F328B949-14A7-4D4F-897D-99157FE93C44}" srcId="{703D4D02-5513-427D-B6E9-B2E187EE0C3A}" destId="{EDBB3CBC-7166-4BEC-872B-3E86327F5B89}" srcOrd="4" destOrd="0" parTransId="{B2EC83DD-642A-42EB-B998-EE5E746F8B9A}" sibTransId="{DB65C8CD-BCA3-4DDD-A5BD-95F0A12DE50E}"/>
    <dgm:cxn modelId="{D526EE70-1D2C-432B-BE44-78CA62A5DFFD}" type="presOf" srcId="{B784F38A-2CBF-4477-869E-CC822A9ECE1A}" destId="{8459D55B-5800-472A-BFA7-A7186D26AD4C}" srcOrd="0" destOrd="0" presId="urn:microsoft.com/office/officeart/2005/8/layout/vList2"/>
    <dgm:cxn modelId="{FAA5B97E-9CDA-4211-AA15-4651C24D918A}" srcId="{703D4D02-5513-427D-B6E9-B2E187EE0C3A}" destId="{CFDF7710-10AF-4C91-9622-4711AD4D1147}" srcOrd="6" destOrd="0" parTransId="{8C8DC8DB-B127-4A9B-92C8-B0F025CF2412}" sibTransId="{474E5202-1020-4D3C-B140-98200CB188DD}"/>
    <dgm:cxn modelId="{6A9EDC84-3735-4F43-B652-ADFF355EF51D}" srcId="{703D4D02-5513-427D-B6E9-B2E187EE0C3A}" destId="{B784F38A-2CBF-4477-869E-CC822A9ECE1A}" srcOrd="5" destOrd="0" parTransId="{51369C5F-BC70-4764-AE4E-B20562939960}" sibTransId="{B8D6E190-1CA0-4381-9B9B-055919A41833}"/>
    <dgm:cxn modelId="{9FC9398A-82B3-43C6-A404-653C4BAA5D28}" type="presOf" srcId="{88AAA9AC-8FAB-477C-83E5-9F2BDE66843A}" destId="{4864EDFF-4E9B-4C87-8E86-63DE7145595F}" srcOrd="0" destOrd="0" presId="urn:microsoft.com/office/officeart/2005/8/layout/vList2"/>
    <dgm:cxn modelId="{99D61594-0DAE-453E-AFAE-4CB031A6D1F1}" srcId="{703D4D02-5513-427D-B6E9-B2E187EE0C3A}" destId="{5DED3EB2-11FC-42E9-BEE6-5C784CCE0BA6}" srcOrd="0" destOrd="0" parTransId="{C1946AEC-7A41-498C-84DA-EF56D1382043}" sibTransId="{6FDF6E8B-FE32-43C1-BD19-2949B83CB75F}"/>
    <dgm:cxn modelId="{42B246B1-2B28-4C38-9E42-8FEE2EC83DB3}" type="presOf" srcId="{5DED3EB2-11FC-42E9-BEE6-5C784CCE0BA6}" destId="{98057FAD-D201-4123-B4DA-4E77EE324145}" srcOrd="0" destOrd="0" presId="urn:microsoft.com/office/officeart/2005/8/layout/vList2"/>
    <dgm:cxn modelId="{284F30B3-5CA4-49EB-B07A-50169781238E}" type="presOf" srcId="{1C113A82-6E4F-4B60-8626-C4BCC58E54AE}" destId="{14930B45-8800-4B73-A082-1254B069734A}" srcOrd="0" destOrd="0" presId="urn:microsoft.com/office/officeart/2005/8/layout/vList2"/>
    <dgm:cxn modelId="{87A92DBF-812C-47C9-8DD6-6138E484BBFF}" type="presOf" srcId="{703D4D02-5513-427D-B6E9-B2E187EE0C3A}" destId="{CC8763B3-4621-4666-B669-3C5BA2A30DBE}" srcOrd="0" destOrd="0" presId="urn:microsoft.com/office/officeart/2005/8/layout/vList2"/>
    <dgm:cxn modelId="{E855F4C0-0028-40DF-B102-2327506A616B}" type="presOf" srcId="{88AC3958-C316-4A55-827E-034A089E49E4}" destId="{C24CBBE1-425E-4B2F-9308-33701B130681}" srcOrd="0" destOrd="0" presId="urn:microsoft.com/office/officeart/2005/8/layout/vList2"/>
    <dgm:cxn modelId="{27CB5BE8-F00C-4AE0-98CF-B1B3C935DC62}" type="presOf" srcId="{CFDF7710-10AF-4C91-9622-4711AD4D1147}" destId="{E6BB2906-000C-4376-8DBB-E58B06080F00}" srcOrd="0" destOrd="0" presId="urn:microsoft.com/office/officeart/2005/8/layout/vList2"/>
    <dgm:cxn modelId="{C7BD6A44-48A7-4263-B1C6-A8C07D13BB7E}" type="presParOf" srcId="{CC8763B3-4621-4666-B669-3C5BA2A30DBE}" destId="{98057FAD-D201-4123-B4DA-4E77EE324145}" srcOrd="0" destOrd="0" presId="urn:microsoft.com/office/officeart/2005/8/layout/vList2"/>
    <dgm:cxn modelId="{5CC6E31B-CCFF-4F2A-943B-8EE5977DFFEB}" type="presParOf" srcId="{CC8763B3-4621-4666-B669-3C5BA2A30DBE}" destId="{AF642D89-3882-457E-9688-1C55C8713858}" srcOrd="1" destOrd="0" presId="urn:microsoft.com/office/officeart/2005/8/layout/vList2"/>
    <dgm:cxn modelId="{AB595532-86D2-460F-BA41-9C6793DAD0A8}" type="presParOf" srcId="{CC8763B3-4621-4666-B669-3C5BA2A30DBE}" destId="{4864EDFF-4E9B-4C87-8E86-63DE7145595F}" srcOrd="2" destOrd="0" presId="urn:microsoft.com/office/officeart/2005/8/layout/vList2"/>
    <dgm:cxn modelId="{598EBFEF-4806-47AD-9E6B-38C98039D90E}" type="presParOf" srcId="{CC8763B3-4621-4666-B669-3C5BA2A30DBE}" destId="{19626835-B66E-4F63-B7F8-A3D358EEF2E2}" srcOrd="3" destOrd="0" presId="urn:microsoft.com/office/officeart/2005/8/layout/vList2"/>
    <dgm:cxn modelId="{80770068-8662-4FF4-BAB4-DF8D067A016B}" type="presParOf" srcId="{CC8763B3-4621-4666-B669-3C5BA2A30DBE}" destId="{C24CBBE1-425E-4B2F-9308-33701B130681}" srcOrd="4" destOrd="0" presId="urn:microsoft.com/office/officeart/2005/8/layout/vList2"/>
    <dgm:cxn modelId="{95D23170-C37A-494C-B865-452734581367}" type="presParOf" srcId="{CC8763B3-4621-4666-B669-3C5BA2A30DBE}" destId="{24AA2D0C-8F3B-45BB-B5D3-2B1DC45D6B9F}" srcOrd="5" destOrd="0" presId="urn:microsoft.com/office/officeart/2005/8/layout/vList2"/>
    <dgm:cxn modelId="{B4B3EA0F-B16E-45C4-A873-005016CC22F3}" type="presParOf" srcId="{CC8763B3-4621-4666-B669-3C5BA2A30DBE}" destId="{14930B45-8800-4B73-A082-1254B069734A}" srcOrd="6" destOrd="0" presId="urn:microsoft.com/office/officeart/2005/8/layout/vList2"/>
    <dgm:cxn modelId="{553E4343-ECA7-43FB-84E3-303387572D2B}" type="presParOf" srcId="{CC8763B3-4621-4666-B669-3C5BA2A30DBE}" destId="{368A5CFE-2791-4D41-90D1-5B9862FA3D92}" srcOrd="7" destOrd="0" presId="urn:microsoft.com/office/officeart/2005/8/layout/vList2"/>
    <dgm:cxn modelId="{1E2C847C-384E-45F0-8DEE-9E1F6A33896E}" type="presParOf" srcId="{CC8763B3-4621-4666-B669-3C5BA2A30DBE}" destId="{02E396A5-E016-4B4F-A398-E54B3D85CF99}" srcOrd="8" destOrd="0" presId="urn:microsoft.com/office/officeart/2005/8/layout/vList2"/>
    <dgm:cxn modelId="{EC315C48-1A7E-486B-A16E-1D1C22A956AD}" type="presParOf" srcId="{CC8763B3-4621-4666-B669-3C5BA2A30DBE}" destId="{5AC61BF4-3CA5-4428-A215-897A0CE79E2B}" srcOrd="9" destOrd="0" presId="urn:microsoft.com/office/officeart/2005/8/layout/vList2"/>
    <dgm:cxn modelId="{1D4A125F-0F02-4B52-BEB1-E17ED93403C8}" type="presParOf" srcId="{CC8763B3-4621-4666-B669-3C5BA2A30DBE}" destId="{8459D55B-5800-472A-BFA7-A7186D26AD4C}" srcOrd="10" destOrd="0" presId="urn:microsoft.com/office/officeart/2005/8/layout/vList2"/>
    <dgm:cxn modelId="{F4FAFF7A-4BE1-4040-9DEA-6283D75E822A}" type="presParOf" srcId="{CC8763B3-4621-4666-B669-3C5BA2A30DBE}" destId="{22F28D2E-7EC1-484C-A6C6-64A29DE0597D}" srcOrd="11" destOrd="0" presId="urn:microsoft.com/office/officeart/2005/8/layout/vList2"/>
    <dgm:cxn modelId="{750F6BD4-8B21-47F7-957A-35FAF9EC0C44}" type="presParOf" srcId="{CC8763B3-4621-4666-B669-3C5BA2A30DBE}" destId="{E6BB2906-000C-4376-8DBB-E58B06080F0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13139"/>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44209"/>
        <a:ext cx="7843932" cy="574340"/>
      </dsp:txXfrm>
    </dsp:sp>
    <dsp:sp modelId="{4864EDFF-4E9B-4C87-8E86-63DE7145595F}">
      <dsp:nvSpPr>
        <dsp:cNvPr id="0" name=""/>
        <dsp:cNvSpPr/>
      </dsp:nvSpPr>
      <dsp:spPr>
        <a:xfrm>
          <a:off x="0" y="747539"/>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CCCC99">
                  <a:lumMod val="20000"/>
                  <a:lumOff val="80000"/>
                </a:srgbClr>
              </a:solidFill>
              <a:latin typeface="Arial"/>
              <a:ea typeface="+mn-ea"/>
              <a:cs typeface="+mn-cs"/>
            </a:rPr>
            <a:t>HR  in M&amp;A</a:t>
          </a:r>
          <a:endParaRPr lang="en-MY" sz="2700" kern="1200" dirty="0">
            <a:solidFill>
              <a:srgbClr val="CCCC99">
                <a:lumMod val="20000"/>
                <a:lumOff val="80000"/>
              </a:srgbClr>
            </a:solidFill>
            <a:latin typeface="Arial"/>
            <a:ea typeface="+mn-ea"/>
            <a:cs typeface="+mn-cs"/>
          </a:endParaRPr>
        </a:p>
      </dsp:txBody>
      <dsp:txXfrm>
        <a:off x="31070" y="778609"/>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332857"/>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Stages in Globalisation</a:t>
          </a:r>
        </a:p>
      </dsp:txBody>
      <dsp:txXfrm>
        <a:off x="31070" y="2363927"/>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57FAD-D201-4123-B4DA-4E77EE324145}">
      <dsp:nvSpPr>
        <dsp:cNvPr id="0" name=""/>
        <dsp:cNvSpPr/>
      </dsp:nvSpPr>
      <dsp:spPr>
        <a:xfrm>
          <a:off x="0" y="2860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Mergers and Acquisitions</a:t>
          </a:r>
        </a:p>
      </dsp:txBody>
      <dsp:txXfrm>
        <a:off x="31070" y="59670"/>
        <a:ext cx="7843932" cy="574340"/>
      </dsp:txXfrm>
    </dsp:sp>
    <dsp:sp modelId="{4864EDFF-4E9B-4C87-8E86-63DE7145595F}">
      <dsp:nvSpPr>
        <dsp:cNvPr id="0" name=""/>
        <dsp:cNvSpPr/>
      </dsp:nvSpPr>
      <dsp:spPr>
        <a:xfrm>
          <a:off x="0" y="74868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a:solidFill>
                <a:srgbClr val="000000"/>
              </a:solidFill>
              <a:latin typeface="Arial"/>
              <a:ea typeface="+mn-ea"/>
              <a:cs typeface="+mn-cs"/>
            </a:rPr>
            <a:t>HR  in M&amp;A</a:t>
          </a:r>
          <a:endParaRPr lang="en-MY" sz="2700" kern="1200" dirty="0">
            <a:solidFill>
              <a:srgbClr val="000000"/>
            </a:solidFill>
            <a:latin typeface="Arial"/>
            <a:ea typeface="+mn-ea"/>
            <a:cs typeface="+mn-cs"/>
          </a:endParaRPr>
        </a:p>
      </dsp:txBody>
      <dsp:txXfrm>
        <a:off x="31070" y="779750"/>
        <a:ext cx="7843932" cy="574340"/>
      </dsp:txXfrm>
    </dsp:sp>
    <dsp:sp modelId="{C24CBBE1-425E-4B2F-9308-33701B130681}">
      <dsp:nvSpPr>
        <dsp:cNvPr id="0" name=""/>
        <dsp:cNvSpPr/>
      </dsp:nvSpPr>
      <dsp:spPr>
        <a:xfrm>
          <a:off x="0" y="1506097"/>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Globalisation</a:t>
          </a:r>
        </a:p>
      </dsp:txBody>
      <dsp:txXfrm>
        <a:off x="31070" y="1537167"/>
        <a:ext cx="7843932" cy="574340"/>
      </dsp:txXfrm>
    </dsp:sp>
    <dsp:sp modelId="{14930B45-8800-4B73-A082-1254B069734A}">
      <dsp:nvSpPr>
        <dsp:cNvPr id="0" name=""/>
        <dsp:cNvSpPr/>
      </dsp:nvSpPr>
      <dsp:spPr>
        <a:xfrm>
          <a:off x="0" y="2260848"/>
          <a:ext cx="7906072" cy="636480"/>
        </a:xfrm>
        <a:prstGeom prst="roundRect">
          <a:avLst/>
        </a:prstGeom>
        <a:solidFill>
          <a:srgbClr val="000000">
            <a:lumMod val="50000"/>
            <a:lumOff val="5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CCCC99">
                  <a:lumMod val="20000"/>
                  <a:lumOff val="80000"/>
                </a:srgbClr>
              </a:solidFill>
              <a:latin typeface="Arial"/>
              <a:ea typeface="+mn-ea"/>
              <a:cs typeface="+mn-cs"/>
            </a:rPr>
            <a:t>Global Integration vs Local Responsiveness</a:t>
          </a:r>
        </a:p>
      </dsp:txBody>
      <dsp:txXfrm>
        <a:off x="31070" y="2291918"/>
        <a:ext cx="7843932" cy="574340"/>
      </dsp:txXfrm>
    </dsp:sp>
    <dsp:sp modelId="{02E396A5-E016-4B4F-A398-E54B3D85CF99}">
      <dsp:nvSpPr>
        <dsp:cNvPr id="0" name=""/>
        <dsp:cNvSpPr/>
      </dsp:nvSpPr>
      <dsp:spPr>
        <a:xfrm>
          <a:off x="0" y="2950739"/>
          <a:ext cx="7906072" cy="636480"/>
        </a:xfrm>
        <a:prstGeom prst="roundRect">
          <a:avLst/>
        </a:prstGeom>
        <a:solidFill>
          <a:schemeClr val="accent1">
            <a:lumMod val="20000"/>
            <a:lumOff val="80000"/>
          </a:scheme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Global Organisation Structure</a:t>
          </a:r>
        </a:p>
      </dsp:txBody>
      <dsp:txXfrm>
        <a:off x="31070" y="2981809"/>
        <a:ext cx="7843932" cy="574340"/>
      </dsp:txXfrm>
    </dsp:sp>
    <dsp:sp modelId="{8459D55B-5800-472A-BFA7-A7186D26AD4C}">
      <dsp:nvSpPr>
        <dsp:cNvPr id="0" name=""/>
        <dsp:cNvSpPr/>
      </dsp:nvSpPr>
      <dsp:spPr>
        <a:xfrm>
          <a:off x="0" y="36851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chemeClr val="tx1"/>
              </a:solidFill>
              <a:latin typeface="Arial"/>
              <a:ea typeface="+mn-ea"/>
              <a:cs typeface="+mn-cs"/>
            </a:rPr>
            <a:t>International Business</a:t>
          </a:r>
          <a:endParaRPr lang="en-MY" sz="2700" kern="1200" dirty="0">
            <a:solidFill>
              <a:srgbClr val="000000"/>
            </a:solidFill>
            <a:latin typeface="Arial"/>
            <a:ea typeface="+mn-ea"/>
            <a:cs typeface="+mn-cs"/>
          </a:endParaRPr>
        </a:p>
      </dsp:txBody>
      <dsp:txXfrm>
        <a:off x="31070" y="3716210"/>
        <a:ext cx="7843932" cy="574340"/>
      </dsp:txXfrm>
    </dsp:sp>
    <dsp:sp modelId="{E6BB2906-000C-4376-8DBB-E58B06080F00}">
      <dsp:nvSpPr>
        <dsp:cNvPr id="0" name=""/>
        <dsp:cNvSpPr/>
      </dsp:nvSpPr>
      <dsp:spPr>
        <a:xfrm>
          <a:off x="0" y="4419540"/>
          <a:ext cx="7906072" cy="636480"/>
        </a:xfrm>
        <a:prstGeom prst="roundRect">
          <a:avLst/>
        </a:prstGeom>
        <a:solidFill>
          <a:srgbClr val="CCCC99">
            <a:lumMod val="20000"/>
            <a:lumOff val="80000"/>
          </a:srgbClr>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MY" sz="2700" kern="1200" dirty="0">
              <a:solidFill>
                <a:srgbClr val="000000"/>
              </a:solidFill>
              <a:latin typeface="Arial"/>
              <a:ea typeface="+mn-ea"/>
              <a:cs typeface="+mn-cs"/>
            </a:rPr>
            <a:t>HR Outsourcing</a:t>
          </a:r>
        </a:p>
      </dsp:txBody>
      <dsp:txXfrm>
        <a:off x="31070" y="4450610"/>
        <a:ext cx="7843932"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
        <p:nvSpPr>
          <p:cNvPr id="7" name="Oval 6">
            <a:extLst>
              <a:ext uri="{FF2B5EF4-FFF2-40B4-BE49-F238E27FC236}">
                <a16:creationId xmlns:a16="http://schemas.microsoft.com/office/drawing/2014/main" id="{00CB7670-2195-467B-AE28-A9CF84C71FBC}"/>
              </a:ext>
            </a:extLst>
          </p:cNvPr>
          <p:cNvSpPr/>
          <p:nvPr userDrawn="1"/>
        </p:nvSpPr>
        <p:spPr>
          <a:xfrm>
            <a:off x="8100392" y="5877272"/>
            <a:ext cx="792088" cy="82832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835696" y="1124744"/>
            <a:ext cx="6858000" cy="2209800"/>
          </a:xfrm>
        </p:spPr>
        <p:txBody>
          <a:bodyPr/>
          <a:lstStyle/>
          <a:p>
            <a:r>
              <a:rPr lang="en-MY" dirty="0"/>
              <a:t>STRATEGIC GLOBAL HUMAN RESOURCE- IV</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GPHR</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483765964"/>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491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5F8E-8D2A-4F8D-BB5A-C6F5EC40F473}"/>
              </a:ext>
            </a:extLst>
          </p:cNvPr>
          <p:cNvSpPr>
            <a:spLocks noGrp="1"/>
          </p:cNvSpPr>
          <p:nvPr>
            <p:ph type="title"/>
          </p:nvPr>
        </p:nvSpPr>
        <p:spPr/>
        <p:txBody>
          <a:bodyPr/>
          <a:lstStyle/>
          <a:p>
            <a:r>
              <a:rPr lang="en-MY" dirty="0"/>
              <a:t>Mergers and Acquisitions </a:t>
            </a:r>
          </a:p>
        </p:txBody>
      </p:sp>
      <p:sp>
        <p:nvSpPr>
          <p:cNvPr id="3" name="Content Placeholder 2">
            <a:extLst>
              <a:ext uri="{FF2B5EF4-FFF2-40B4-BE49-F238E27FC236}">
                <a16:creationId xmlns:a16="http://schemas.microsoft.com/office/drawing/2014/main" id="{2406349D-CCDF-45F0-8405-56C19D1E24CB}"/>
              </a:ext>
            </a:extLst>
          </p:cNvPr>
          <p:cNvSpPr>
            <a:spLocks noGrp="1"/>
          </p:cNvSpPr>
          <p:nvPr>
            <p:ph idx="1"/>
          </p:nvPr>
        </p:nvSpPr>
        <p:spPr/>
        <p:txBody>
          <a:bodyPr/>
          <a:lstStyle/>
          <a:p>
            <a:pPr marL="0" indent="0">
              <a:buNone/>
            </a:pPr>
            <a:r>
              <a:rPr lang="en-MY" dirty="0"/>
              <a:t>Mergers and acquisitions (M&amp;A) is the dominant mode of growth for firms seeking competitive advantage in an increasingly complex and global business economy. </a:t>
            </a:r>
          </a:p>
        </p:txBody>
      </p:sp>
    </p:spTree>
    <p:extLst>
      <p:ext uri="{BB962C8B-B14F-4D97-AF65-F5344CB8AC3E}">
        <p14:creationId xmlns:p14="http://schemas.microsoft.com/office/powerpoint/2010/main" val="17600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1F86-5072-46DC-BB7F-FEEAB8BA56D8}"/>
              </a:ext>
            </a:extLst>
          </p:cNvPr>
          <p:cNvSpPr>
            <a:spLocks noGrp="1"/>
          </p:cNvSpPr>
          <p:nvPr>
            <p:ph type="title"/>
          </p:nvPr>
        </p:nvSpPr>
        <p:spPr/>
        <p:txBody>
          <a:bodyPr/>
          <a:lstStyle/>
          <a:p>
            <a:r>
              <a:rPr lang="en-MY" dirty="0"/>
              <a:t>Global M&amp;A </a:t>
            </a:r>
          </a:p>
        </p:txBody>
      </p:sp>
      <p:pic>
        <p:nvPicPr>
          <p:cNvPr id="5" name="Picture 4">
            <a:extLst>
              <a:ext uri="{FF2B5EF4-FFF2-40B4-BE49-F238E27FC236}">
                <a16:creationId xmlns:a16="http://schemas.microsoft.com/office/drawing/2014/main" id="{547F20C6-6323-4BA5-A0DA-AA921B4213CC}"/>
              </a:ext>
            </a:extLst>
          </p:cNvPr>
          <p:cNvPicPr>
            <a:picLocks noChangeAspect="1"/>
          </p:cNvPicPr>
          <p:nvPr/>
        </p:nvPicPr>
        <p:blipFill>
          <a:blip r:embed="rId2"/>
          <a:stretch>
            <a:fillRect/>
          </a:stretch>
        </p:blipFill>
        <p:spPr>
          <a:xfrm>
            <a:off x="893302" y="1700808"/>
            <a:ext cx="7355800" cy="4536504"/>
          </a:xfrm>
          <a:prstGeom prst="rect">
            <a:avLst/>
          </a:prstGeom>
        </p:spPr>
      </p:pic>
    </p:spTree>
    <p:extLst>
      <p:ext uri="{BB962C8B-B14F-4D97-AF65-F5344CB8AC3E}">
        <p14:creationId xmlns:p14="http://schemas.microsoft.com/office/powerpoint/2010/main" val="300680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773B-00B7-4452-872C-045C7D455DDB}"/>
              </a:ext>
            </a:extLst>
          </p:cNvPr>
          <p:cNvSpPr>
            <a:spLocks noGrp="1"/>
          </p:cNvSpPr>
          <p:nvPr>
            <p:ph type="title"/>
          </p:nvPr>
        </p:nvSpPr>
        <p:spPr/>
        <p:txBody>
          <a:bodyPr/>
          <a:lstStyle/>
          <a:p>
            <a:r>
              <a:rPr lang="en-MY" dirty="0"/>
              <a:t>Overcapacity M&amp;A</a:t>
            </a:r>
          </a:p>
        </p:txBody>
      </p:sp>
      <p:sp>
        <p:nvSpPr>
          <p:cNvPr id="5" name="TextBox 4">
            <a:extLst>
              <a:ext uri="{FF2B5EF4-FFF2-40B4-BE49-F238E27FC236}">
                <a16:creationId xmlns:a16="http://schemas.microsoft.com/office/drawing/2014/main" id="{D29DD625-4045-4532-A345-8C8A40B8EA99}"/>
              </a:ext>
            </a:extLst>
          </p:cNvPr>
          <p:cNvSpPr txBox="1"/>
          <p:nvPr/>
        </p:nvSpPr>
        <p:spPr>
          <a:xfrm>
            <a:off x="914400" y="1772816"/>
            <a:ext cx="6606480" cy="2862322"/>
          </a:xfrm>
          <a:prstGeom prst="rect">
            <a:avLst/>
          </a:prstGeom>
          <a:noFill/>
        </p:spPr>
        <p:txBody>
          <a:bodyPr wrap="square">
            <a:spAutoFit/>
          </a:bodyPr>
          <a:lstStyle/>
          <a:p>
            <a:r>
              <a:rPr lang="en-US" sz="1800" b="1" dirty="0">
                <a:effectLst/>
                <a:latin typeface="+mn-lt"/>
                <a:ea typeface="Calibri" panose="020F0502020204030204" pitchFamily="34" charset="0"/>
              </a:rPr>
              <a:t>Overcapacity M&amp;A</a:t>
            </a:r>
            <a:r>
              <a:rPr lang="en-US" sz="1800" dirty="0">
                <a:effectLst/>
                <a:latin typeface="+mn-lt"/>
                <a:ea typeface="Calibri" panose="020F0502020204030204" pitchFamily="34" charset="0"/>
              </a:rPr>
              <a:t> : It occurs when an acquiring company seeks to eliminate excess capacity to create a more efficient corporation. In effect, the acquiring company’s strategic goal is to achieve economies of scale in order to gain market share, doing so in part by eliminating human resources</a:t>
            </a:r>
          </a:p>
          <a:p>
            <a:endParaRPr lang="en-US" dirty="0">
              <a:latin typeface="+mn-lt"/>
              <a:ea typeface="Calibri" panose="020F0502020204030204" pitchFamily="34" charset="0"/>
            </a:endParaRPr>
          </a:p>
          <a:p>
            <a:endParaRPr lang="en-US" sz="1800" dirty="0">
              <a:effectLst/>
              <a:latin typeface="+mn-lt"/>
              <a:ea typeface="Calibri" panose="020F0502020204030204" pitchFamily="34" charset="0"/>
            </a:endParaRPr>
          </a:p>
          <a:p>
            <a:r>
              <a:rPr lang="en-US" sz="1800" dirty="0">
                <a:effectLst/>
                <a:latin typeface="+mn-lt"/>
                <a:ea typeface="Calibri" panose="020F0502020204030204" pitchFamily="34" charset="0"/>
              </a:rPr>
              <a:t>For example :</a:t>
            </a:r>
          </a:p>
          <a:p>
            <a:r>
              <a:rPr lang="en-US" sz="1800" dirty="0">
                <a:effectLst/>
                <a:latin typeface="+mn-lt"/>
                <a:ea typeface="Calibri" panose="020F0502020204030204" pitchFamily="34" charset="0"/>
              </a:rPr>
              <a:t>1. British</a:t>
            </a:r>
            <a:r>
              <a:rPr lang="en-MY" dirty="0">
                <a:latin typeface="+mn-lt"/>
                <a:ea typeface="Calibri" panose="020F0502020204030204" pitchFamily="34" charset="0"/>
              </a:rPr>
              <a:t> </a:t>
            </a:r>
            <a:r>
              <a:rPr lang="en-US" sz="1800" dirty="0">
                <a:effectLst/>
                <a:latin typeface="+mn-lt"/>
                <a:ea typeface="Calibri" panose="020F0502020204030204" pitchFamily="34" charset="0"/>
              </a:rPr>
              <a:t>Petroleum’s acquisition of Amoco</a:t>
            </a:r>
          </a:p>
          <a:p>
            <a:r>
              <a:rPr lang="en-US" sz="1800" dirty="0">
                <a:effectLst/>
                <a:latin typeface="+mn-lt"/>
                <a:ea typeface="Calibri" panose="020F0502020204030204" pitchFamily="34" charset="0"/>
              </a:rPr>
              <a:t>2. Daimler’s acquisition of Chrysler</a:t>
            </a:r>
            <a:endParaRPr lang="en-MY" dirty="0">
              <a:latin typeface="+mn-lt"/>
            </a:endParaRPr>
          </a:p>
        </p:txBody>
      </p:sp>
    </p:spTree>
    <p:extLst>
      <p:ext uri="{BB962C8B-B14F-4D97-AF65-F5344CB8AC3E}">
        <p14:creationId xmlns:p14="http://schemas.microsoft.com/office/powerpoint/2010/main" val="52463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AA98-AC98-4F70-9ACA-75E0B3418179}"/>
              </a:ext>
            </a:extLst>
          </p:cNvPr>
          <p:cNvSpPr>
            <a:spLocks noGrp="1"/>
          </p:cNvSpPr>
          <p:nvPr>
            <p:ph type="title"/>
          </p:nvPr>
        </p:nvSpPr>
        <p:spPr/>
        <p:txBody>
          <a:bodyPr/>
          <a:lstStyle/>
          <a:p>
            <a:r>
              <a:rPr lang="en-MY" dirty="0"/>
              <a:t>Geographic roll-up M&amp;A</a:t>
            </a:r>
          </a:p>
        </p:txBody>
      </p:sp>
      <p:sp>
        <p:nvSpPr>
          <p:cNvPr id="5" name="TextBox 4">
            <a:extLst>
              <a:ext uri="{FF2B5EF4-FFF2-40B4-BE49-F238E27FC236}">
                <a16:creationId xmlns:a16="http://schemas.microsoft.com/office/drawing/2014/main" id="{6A5FEF9E-5AF8-44F5-8522-99547F3CC2AB}"/>
              </a:ext>
            </a:extLst>
          </p:cNvPr>
          <p:cNvSpPr txBox="1"/>
          <p:nvPr/>
        </p:nvSpPr>
        <p:spPr>
          <a:xfrm>
            <a:off x="895542" y="1947908"/>
            <a:ext cx="7113984" cy="1477328"/>
          </a:xfrm>
          <a:prstGeom prst="rect">
            <a:avLst/>
          </a:prstGeom>
          <a:noFill/>
        </p:spPr>
        <p:txBody>
          <a:bodyPr wrap="square">
            <a:spAutoFit/>
          </a:bodyPr>
          <a:lstStyle/>
          <a:p>
            <a:r>
              <a:rPr lang="en-US" dirty="0">
                <a:effectLst/>
                <a:latin typeface="+mn-lt"/>
                <a:ea typeface="Calibri" panose="020F0502020204030204" pitchFamily="34" charset="0"/>
              </a:rPr>
              <a:t>It takes place when companies seek to expand geographically, often with operating units remaining at the local level. In many instances, large companies acquire smaller companies that they try to keep intact and therefore these firms tend to retain local managers. These types of M&amp;As are common in the banking sector</a:t>
            </a:r>
            <a:endParaRPr lang="en-MY" dirty="0">
              <a:latin typeface="+mn-lt"/>
            </a:endParaRPr>
          </a:p>
        </p:txBody>
      </p:sp>
    </p:spTree>
    <p:extLst>
      <p:ext uri="{BB962C8B-B14F-4D97-AF65-F5344CB8AC3E}">
        <p14:creationId xmlns:p14="http://schemas.microsoft.com/office/powerpoint/2010/main" val="1387164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60D-5BCC-4019-87ED-F07C6B06E945}"/>
              </a:ext>
            </a:extLst>
          </p:cNvPr>
          <p:cNvSpPr>
            <a:spLocks noGrp="1"/>
          </p:cNvSpPr>
          <p:nvPr>
            <p:ph type="title"/>
          </p:nvPr>
        </p:nvSpPr>
        <p:spPr/>
        <p:txBody>
          <a:bodyPr/>
          <a:lstStyle/>
          <a:p>
            <a:r>
              <a:rPr lang="en-MY" dirty="0"/>
              <a:t>Product or market extension M&amp;A</a:t>
            </a:r>
          </a:p>
        </p:txBody>
      </p:sp>
      <p:sp>
        <p:nvSpPr>
          <p:cNvPr id="5" name="TextBox 4">
            <a:extLst>
              <a:ext uri="{FF2B5EF4-FFF2-40B4-BE49-F238E27FC236}">
                <a16:creationId xmlns:a16="http://schemas.microsoft.com/office/drawing/2014/main" id="{785DC2C2-A612-4CFB-844B-CCA122FFADE4}"/>
              </a:ext>
            </a:extLst>
          </p:cNvPr>
          <p:cNvSpPr txBox="1"/>
          <p:nvPr/>
        </p:nvSpPr>
        <p:spPr>
          <a:xfrm>
            <a:off x="940126" y="2136338"/>
            <a:ext cx="7056784" cy="2862322"/>
          </a:xfrm>
          <a:prstGeom prst="rect">
            <a:avLst/>
          </a:prstGeom>
          <a:noFill/>
        </p:spPr>
        <p:txBody>
          <a:bodyPr wrap="square">
            <a:spAutoFit/>
          </a:bodyPr>
          <a:lstStyle/>
          <a:p>
            <a:r>
              <a:rPr lang="en-US" sz="1800" dirty="0">
                <a:effectLst/>
                <a:latin typeface="+mn-lt"/>
                <a:ea typeface="Calibri" panose="020F0502020204030204" pitchFamily="34" charset="0"/>
              </a:rPr>
              <a:t>It involves expanding product lines or expanding geographically across borders. This type of M&amp;A occurs when the acquiring and acquired companies are functionally related</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production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and/or</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distribution</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but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50" dirty="0">
                <a:effectLst/>
                <a:latin typeface="+mn-lt"/>
                <a:ea typeface="Calibri" panose="020F0502020204030204" pitchFamily="34" charset="0"/>
              </a:rPr>
              <a:t> </a:t>
            </a:r>
            <a:r>
              <a:rPr lang="en-US" sz="1800" dirty="0">
                <a:effectLst/>
                <a:latin typeface="+mn-lt"/>
                <a:ea typeface="Calibri" panose="020F0502020204030204" pitchFamily="34" charset="0"/>
              </a:rPr>
              <a:t>products</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that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do</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not</a:t>
            </a:r>
            <a:r>
              <a:rPr lang="en-US" sz="1800" spc="10" dirty="0">
                <a:effectLst/>
                <a:latin typeface="+mn-lt"/>
                <a:ea typeface="Calibri" panose="020F0502020204030204" pitchFamily="34" charset="0"/>
              </a:rPr>
              <a:t> </a:t>
            </a:r>
            <a:r>
              <a:rPr lang="en-US" sz="1800" dirty="0">
                <a:effectLst/>
                <a:latin typeface="+mn-lt"/>
                <a:ea typeface="Calibri" panose="020F0502020204030204" pitchFamily="34" charset="0"/>
              </a:rPr>
              <a:t>compete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directly with one </a:t>
            </a:r>
            <a:r>
              <a:rPr lang="en-US" sz="1800" spc="-20" dirty="0">
                <a:effectLst/>
                <a:latin typeface="+mn-lt"/>
                <a:ea typeface="Calibri" panose="020F0502020204030204" pitchFamily="34" charset="0"/>
              </a:rPr>
              <a:t>another, </a:t>
            </a:r>
            <a:r>
              <a:rPr lang="en-US" sz="1800" dirty="0">
                <a:effectLst/>
                <a:latin typeface="+mn-lt"/>
                <a:ea typeface="Calibri" panose="020F0502020204030204" pitchFamily="34" charset="0"/>
              </a:rPr>
              <a:t>or when a company seeks to diversify geographically, such as when two</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companies</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manufacture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the</a:t>
            </a:r>
            <a:r>
              <a:rPr lang="en-US" sz="1800" spc="-40" dirty="0">
                <a:effectLst/>
                <a:latin typeface="+mn-lt"/>
                <a:ea typeface="Calibri" panose="020F0502020204030204" pitchFamily="34" charset="0"/>
              </a:rPr>
              <a:t> </a:t>
            </a:r>
            <a:r>
              <a:rPr lang="en-US" sz="1800" dirty="0">
                <a:effectLst/>
                <a:latin typeface="+mn-lt"/>
                <a:ea typeface="Calibri" panose="020F0502020204030204" pitchFamily="34" charset="0"/>
              </a:rPr>
              <a:t>same</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product,</a:t>
            </a:r>
            <a:r>
              <a:rPr lang="en-US" sz="1800" spc="-30" dirty="0">
                <a:effectLst/>
                <a:latin typeface="+mn-lt"/>
                <a:ea typeface="Calibri" panose="020F0502020204030204" pitchFamily="34" charset="0"/>
              </a:rPr>
              <a:t> </a:t>
            </a:r>
            <a:r>
              <a:rPr lang="en-US" sz="1800" spc="-15" dirty="0">
                <a:effectLst/>
                <a:latin typeface="+mn-lt"/>
                <a:ea typeface="Calibri" panose="020F0502020204030204" pitchFamily="34" charset="0"/>
              </a:rPr>
              <a:t>yet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sell</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it</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different</a:t>
            </a:r>
            <a:r>
              <a:rPr lang="en-US" sz="1800" spc="-30" dirty="0">
                <a:effectLst/>
                <a:latin typeface="+mn-lt"/>
                <a:ea typeface="Calibri" panose="020F0502020204030204" pitchFamily="34" charset="0"/>
              </a:rPr>
              <a:t> </a:t>
            </a:r>
            <a:r>
              <a:rPr lang="en-US" sz="1800" dirty="0">
                <a:effectLst/>
                <a:latin typeface="+mn-lt"/>
                <a:ea typeface="Calibri" panose="020F0502020204030204" pitchFamily="34" charset="0"/>
              </a:rPr>
              <a:t>markets.</a:t>
            </a:r>
            <a:r>
              <a:rPr lang="en-US" sz="1800" spc="-35" dirty="0">
                <a:effectLst/>
                <a:latin typeface="+mn-lt"/>
                <a:ea typeface="Calibri" panose="020F0502020204030204" pitchFamily="34" charset="0"/>
              </a:rPr>
              <a:t> </a:t>
            </a:r>
            <a:r>
              <a:rPr lang="en-US" sz="1800" dirty="0">
                <a:effectLst/>
                <a:latin typeface="+mn-lt"/>
                <a:ea typeface="Calibri" panose="020F0502020204030204" pitchFamily="34" charset="0"/>
              </a:rPr>
              <a:t>In</a:t>
            </a:r>
            <a:r>
              <a:rPr lang="en-US" sz="1800" spc="-25" dirty="0">
                <a:effectLst/>
                <a:latin typeface="+mn-lt"/>
                <a:ea typeface="Calibri" panose="020F0502020204030204" pitchFamily="34" charset="0"/>
              </a:rPr>
              <a:t> </a:t>
            </a:r>
            <a:r>
              <a:rPr lang="en-US" sz="1800" dirty="0">
                <a:effectLst/>
                <a:latin typeface="+mn-lt"/>
                <a:ea typeface="Calibri" panose="020F0502020204030204" pitchFamily="34" charset="0"/>
              </a:rPr>
              <a:t>effect, in this type of M&amp;A, firms seek to achieve long-term strategic goals by investing in less saturated markets – often doing so to obtain economies of scale necessary for global competition.</a:t>
            </a:r>
            <a:endParaRPr lang="en-MY" dirty="0">
              <a:latin typeface="+mn-lt"/>
            </a:endParaRPr>
          </a:p>
        </p:txBody>
      </p:sp>
    </p:spTree>
    <p:extLst>
      <p:ext uri="{BB962C8B-B14F-4D97-AF65-F5344CB8AC3E}">
        <p14:creationId xmlns:p14="http://schemas.microsoft.com/office/powerpoint/2010/main" val="297998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8F7C-9ACF-4E4F-8EC5-989C21111E46}"/>
              </a:ext>
            </a:extLst>
          </p:cNvPr>
          <p:cNvSpPr>
            <a:spLocks noGrp="1"/>
          </p:cNvSpPr>
          <p:nvPr>
            <p:ph type="title"/>
          </p:nvPr>
        </p:nvSpPr>
        <p:spPr/>
        <p:txBody>
          <a:bodyPr/>
          <a:lstStyle/>
          <a:p>
            <a:r>
              <a:rPr lang="pt-BR" dirty="0"/>
              <a:t>M&amp;A as a substitute for R&amp;D</a:t>
            </a:r>
            <a:endParaRPr lang="en-MY" dirty="0"/>
          </a:p>
        </p:txBody>
      </p:sp>
      <p:sp>
        <p:nvSpPr>
          <p:cNvPr id="5" name="TextBox 4">
            <a:extLst>
              <a:ext uri="{FF2B5EF4-FFF2-40B4-BE49-F238E27FC236}">
                <a16:creationId xmlns:a16="http://schemas.microsoft.com/office/drawing/2014/main" id="{F2629374-7B7A-495E-ABCD-85B85BED9E62}"/>
              </a:ext>
            </a:extLst>
          </p:cNvPr>
          <p:cNvSpPr txBox="1"/>
          <p:nvPr/>
        </p:nvSpPr>
        <p:spPr>
          <a:xfrm>
            <a:off x="0" y="2060848"/>
            <a:ext cx="8686800" cy="1969770"/>
          </a:xfrm>
          <a:prstGeom prst="rect">
            <a:avLst/>
          </a:prstGeom>
          <a:noFill/>
        </p:spPr>
        <p:txBody>
          <a:bodyPr wrap="square">
            <a:spAutoFit/>
          </a:bodyPr>
          <a:lstStyle/>
          <a:p>
            <a:pPr marL="1042035" marR="981710">
              <a:spcAft>
                <a:spcPts val="0"/>
              </a:spcAft>
            </a:pPr>
            <a:r>
              <a:rPr lang="en-US" sz="1800" dirty="0">
                <a:effectLst/>
                <a:latin typeface="Calibri" panose="020F0502020204030204" pitchFamily="34" charset="0"/>
                <a:ea typeface="Calibri" panose="020F0502020204030204" pitchFamily="34" charset="0"/>
              </a:rPr>
              <a:t>It occurs when acquisitions are used as a means of gaining access to new R&amp;D knowledge or technological capabilities by acquiring innovative firms rather than producing the knowledge in-house. Acquiring firms in this type of M&amp;A tend to be larger than the acquired firm, and sometimes have significant practical merger</a:t>
            </a:r>
            <a:endParaRPr lang="en-MY" sz="1800" dirty="0">
              <a:effectLst/>
              <a:latin typeface="Calibri" panose="020F0502020204030204" pitchFamily="34" charset="0"/>
              <a:ea typeface="Calibri" panose="020F0502020204030204" pitchFamily="34" charset="0"/>
            </a:endParaRPr>
          </a:p>
          <a:p>
            <a:br>
              <a:rPr lang="en-US" sz="1600" dirty="0">
                <a:effectLst/>
                <a:latin typeface="Calibri" panose="020F0502020204030204" pitchFamily="34" charset="0"/>
                <a:ea typeface="Calibri" panose="020F0502020204030204" pitchFamily="34" charset="0"/>
              </a:rPr>
            </a:b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Eg</a:t>
            </a:r>
            <a:r>
              <a:rPr lang="en-US" sz="1600" dirty="0">
                <a:effectLst/>
                <a:latin typeface="Calibri" panose="020F0502020204030204" pitchFamily="34" charset="0"/>
                <a:ea typeface="Calibri" panose="020F0502020204030204" pitchFamily="34" charset="0"/>
              </a:rPr>
              <a:t> : Microsoft and Cisco Systems</a:t>
            </a:r>
            <a:endParaRPr lang="en-MY" dirty="0"/>
          </a:p>
        </p:txBody>
      </p:sp>
    </p:spTree>
    <p:extLst>
      <p:ext uri="{BB962C8B-B14F-4D97-AF65-F5344CB8AC3E}">
        <p14:creationId xmlns:p14="http://schemas.microsoft.com/office/powerpoint/2010/main" val="299708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05-DD24-414A-BA28-E6C7D1DB5F82}"/>
              </a:ext>
            </a:extLst>
          </p:cNvPr>
          <p:cNvSpPr>
            <a:spLocks noGrp="1"/>
          </p:cNvSpPr>
          <p:nvPr>
            <p:ph type="title"/>
          </p:nvPr>
        </p:nvSpPr>
        <p:spPr/>
        <p:txBody>
          <a:bodyPr/>
          <a:lstStyle/>
          <a:p>
            <a:r>
              <a:rPr lang="en-MY" dirty="0"/>
              <a:t>M&amp;A Process</a:t>
            </a:r>
          </a:p>
        </p:txBody>
      </p:sp>
      <p:pic>
        <p:nvPicPr>
          <p:cNvPr id="5" name="Picture 4">
            <a:extLst>
              <a:ext uri="{FF2B5EF4-FFF2-40B4-BE49-F238E27FC236}">
                <a16:creationId xmlns:a16="http://schemas.microsoft.com/office/drawing/2014/main" id="{F5E9DCF0-940D-4188-BD7D-3BBC7A3FF8BD}"/>
              </a:ext>
            </a:extLst>
          </p:cNvPr>
          <p:cNvPicPr>
            <a:picLocks noChangeAspect="1"/>
          </p:cNvPicPr>
          <p:nvPr/>
        </p:nvPicPr>
        <p:blipFill>
          <a:blip r:embed="rId2"/>
          <a:stretch>
            <a:fillRect/>
          </a:stretch>
        </p:blipFill>
        <p:spPr>
          <a:xfrm>
            <a:off x="1133887" y="1772816"/>
            <a:ext cx="7554043" cy="4392488"/>
          </a:xfrm>
          <a:prstGeom prst="rect">
            <a:avLst/>
          </a:prstGeom>
        </p:spPr>
      </p:pic>
    </p:spTree>
    <p:extLst>
      <p:ext uri="{BB962C8B-B14F-4D97-AF65-F5344CB8AC3E}">
        <p14:creationId xmlns:p14="http://schemas.microsoft.com/office/powerpoint/2010/main" val="387470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AAAE-9561-428E-899E-2E4867F668A4}"/>
              </a:ext>
            </a:extLst>
          </p:cNvPr>
          <p:cNvSpPr>
            <a:spLocks noGrp="1"/>
          </p:cNvSpPr>
          <p:nvPr>
            <p:ph type="title"/>
          </p:nvPr>
        </p:nvSpPr>
        <p:spPr/>
        <p:txBody>
          <a:bodyPr/>
          <a:lstStyle/>
          <a:p>
            <a:r>
              <a:rPr lang="en-MY" dirty="0"/>
              <a:t>Phases of Merger</a:t>
            </a:r>
          </a:p>
        </p:txBody>
      </p:sp>
      <p:pic>
        <p:nvPicPr>
          <p:cNvPr id="5" name="Picture 4">
            <a:extLst>
              <a:ext uri="{FF2B5EF4-FFF2-40B4-BE49-F238E27FC236}">
                <a16:creationId xmlns:a16="http://schemas.microsoft.com/office/drawing/2014/main" id="{9D64C857-5586-41A2-BE30-3C8B37E04941}"/>
              </a:ext>
            </a:extLst>
          </p:cNvPr>
          <p:cNvPicPr>
            <a:picLocks noChangeAspect="1"/>
          </p:cNvPicPr>
          <p:nvPr/>
        </p:nvPicPr>
        <p:blipFill>
          <a:blip r:embed="rId2"/>
          <a:stretch>
            <a:fillRect/>
          </a:stretch>
        </p:blipFill>
        <p:spPr>
          <a:xfrm>
            <a:off x="1043607" y="1700808"/>
            <a:ext cx="7663383" cy="4248472"/>
          </a:xfrm>
          <a:prstGeom prst="rect">
            <a:avLst/>
          </a:prstGeom>
        </p:spPr>
      </p:pic>
    </p:spTree>
    <p:extLst>
      <p:ext uri="{BB962C8B-B14F-4D97-AF65-F5344CB8AC3E}">
        <p14:creationId xmlns:p14="http://schemas.microsoft.com/office/powerpoint/2010/main" val="141727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1F49-1C00-4953-A1D6-B6CFA09299D0}"/>
              </a:ext>
            </a:extLst>
          </p:cNvPr>
          <p:cNvSpPr>
            <a:spLocks noGrp="1"/>
          </p:cNvSpPr>
          <p:nvPr>
            <p:ph type="title"/>
          </p:nvPr>
        </p:nvSpPr>
        <p:spPr/>
        <p:txBody>
          <a:bodyPr/>
          <a:lstStyle/>
          <a:p>
            <a:r>
              <a:rPr lang="en-MY" dirty="0"/>
              <a:t>HR Due Diligence</a:t>
            </a:r>
          </a:p>
        </p:txBody>
      </p:sp>
      <p:pic>
        <p:nvPicPr>
          <p:cNvPr id="5" name="Picture 4">
            <a:extLst>
              <a:ext uri="{FF2B5EF4-FFF2-40B4-BE49-F238E27FC236}">
                <a16:creationId xmlns:a16="http://schemas.microsoft.com/office/drawing/2014/main" id="{1BFC85C8-A40F-4B7D-A2ED-DFF9C8FD34A6}"/>
              </a:ext>
            </a:extLst>
          </p:cNvPr>
          <p:cNvPicPr>
            <a:picLocks noChangeAspect="1"/>
          </p:cNvPicPr>
          <p:nvPr/>
        </p:nvPicPr>
        <p:blipFill>
          <a:blip r:embed="rId2"/>
          <a:stretch>
            <a:fillRect/>
          </a:stretch>
        </p:blipFill>
        <p:spPr>
          <a:xfrm>
            <a:off x="1048072" y="1772816"/>
            <a:ext cx="6439222" cy="4325477"/>
          </a:xfrm>
          <a:prstGeom prst="rect">
            <a:avLst/>
          </a:prstGeom>
        </p:spPr>
      </p:pic>
    </p:spTree>
    <p:extLst>
      <p:ext uri="{BB962C8B-B14F-4D97-AF65-F5344CB8AC3E}">
        <p14:creationId xmlns:p14="http://schemas.microsoft.com/office/powerpoint/2010/main" val="211785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AB1E-CF70-4881-A00B-7D752C7B59D3}"/>
              </a:ext>
            </a:extLst>
          </p:cNvPr>
          <p:cNvSpPr>
            <a:spLocks noGrp="1"/>
          </p:cNvSpPr>
          <p:nvPr>
            <p:ph type="title"/>
          </p:nvPr>
        </p:nvSpPr>
        <p:spPr/>
        <p:txBody>
          <a:bodyPr/>
          <a:lstStyle/>
          <a:p>
            <a:r>
              <a:rPr lang="en-MY" dirty="0"/>
              <a:t>Hostile Takeover</a:t>
            </a:r>
          </a:p>
        </p:txBody>
      </p:sp>
      <p:sp>
        <p:nvSpPr>
          <p:cNvPr id="3" name="Content Placeholder 2">
            <a:extLst>
              <a:ext uri="{FF2B5EF4-FFF2-40B4-BE49-F238E27FC236}">
                <a16:creationId xmlns:a16="http://schemas.microsoft.com/office/drawing/2014/main" id="{E35AD712-6893-4165-AB51-9F1BEA8E1EA4}"/>
              </a:ext>
            </a:extLst>
          </p:cNvPr>
          <p:cNvSpPr>
            <a:spLocks noGrp="1"/>
          </p:cNvSpPr>
          <p:nvPr>
            <p:ph idx="1"/>
          </p:nvPr>
        </p:nvSpPr>
        <p:spPr/>
        <p:txBody>
          <a:bodyPr/>
          <a:lstStyle/>
          <a:p>
            <a:pPr marL="0" indent="0">
              <a:buNone/>
            </a:pPr>
            <a:r>
              <a:rPr lang="en-MY" dirty="0"/>
              <a:t>When one company takes over another company and the second company which was acquired is fighting and resisting the first company.</a:t>
            </a:r>
          </a:p>
          <a:p>
            <a:pPr marL="0" indent="0">
              <a:buNone/>
            </a:pPr>
            <a:endParaRPr lang="en-MY" dirty="0"/>
          </a:p>
          <a:p>
            <a:pPr marL="0" indent="0">
              <a:buNone/>
            </a:pPr>
            <a:r>
              <a:rPr lang="en-MY" dirty="0"/>
              <a:t>Example : AOL and Time Warner,</a:t>
            </a:r>
          </a:p>
          <a:p>
            <a:pPr marL="0" indent="0">
              <a:buNone/>
            </a:pPr>
            <a:r>
              <a:rPr lang="en-MY" dirty="0"/>
              <a:t>L&amp;T and Mindtree</a:t>
            </a:r>
          </a:p>
        </p:txBody>
      </p:sp>
    </p:spTree>
    <p:extLst>
      <p:ext uri="{BB962C8B-B14F-4D97-AF65-F5344CB8AC3E}">
        <p14:creationId xmlns:p14="http://schemas.microsoft.com/office/powerpoint/2010/main" val="1039182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C5F9-060F-48CB-BFF3-B64F8CE7954B}"/>
              </a:ext>
            </a:extLst>
          </p:cNvPr>
          <p:cNvSpPr>
            <a:spLocks noGrp="1"/>
          </p:cNvSpPr>
          <p:nvPr>
            <p:ph type="title"/>
          </p:nvPr>
        </p:nvSpPr>
        <p:spPr/>
        <p:txBody>
          <a:bodyPr/>
          <a:lstStyle/>
          <a:p>
            <a:r>
              <a:rPr lang="en-MY" dirty="0"/>
              <a:t>Joint Ventures</a:t>
            </a:r>
          </a:p>
        </p:txBody>
      </p:sp>
      <p:sp>
        <p:nvSpPr>
          <p:cNvPr id="3" name="Content Placeholder 2">
            <a:extLst>
              <a:ext uri="{FF2B5EF4-FFF2-40B4-BE49-F238E27FC236}">
                <a16:creationId xmlns:a16="http://schemas.microsoft.com/office/drawing/2014/main" id="{EF8A8C14-2EDA-4AC8-8370-EF32A9784476}"/>
              </a:ext>
            </a:extLst>
          </p:cNvPr>
          <p:cNvSpPr>
            <a:spLocks noGrp="1"/>
          </p:cNvSpPr>
          <p:nvPr>
            <p:ph idx="1"/>
          </p:nvPr>
        </p:nvSpPr>
        <p:spPr>
          <a:xfrm>
            <a:off x="914400" y="1600200"/>
            <a:ext cx="7978080" cy="4979987"/>
          </a:xfrm>
        </p:spPr>
        <p:txBody>
          <a:bodyPr/>
          <a:lstStyle/>
          <a:p>
            <a:r>
              <a:rPr lang="en-MY" sz="2400" dirty="0"/>
              <a:t>The companies decide to partner up together or work together on a project</a:t>
            </a:r>
          </a:p>
          <a:p>
            <a:endParaRPr lang="en-MY" sz="2400" dirty="0"/>
          </a:p>
          <a:p>
            <a:r>
              <a:rPr lang="en-MY" sz="2400" dirty="0"/>
              <a:t>Neither of them are selling stock to one another.</a:t>
            </a:r>
          </a:p>
          <a:p>
            <a:endParaRPr lang="en-MY" sz="2400" dirty="0"/>
          </a:p>
          <a:p>
            <a:r>
              <a:rPr lang="en-MY" sz="2400" dirty="0"/>
              <a:t>They are not permanent partners owning each other like M&amp;A.</a:t>
            </a:r>
          </a:p>
          <a:p>
            <a:endParaRPr lang="en-MY" sz="2400" dirty="0"/>
          </a:p>
          <a:p>
            <a:r>
              <a:rPr lang="en-MY" sz="2400" dirty="0"/>
              <a:t>They may share revenue, they may share costs for that project.</a:t>
            </a:r>
          </a:p>
          <a:p>
            <a:endParaRPr lang="en-MY" sz="2400" dirty="0"/>
          </a:p>
          <a:p>
            <a:r>
              <a:rPr lang="en-MY" sz="2400" dirty="0"/>
              <a:t>They are not losing their individual corporate identities</a:t>
            </a:r>
          </a:p>
        </p:txBody>
      </p:sp>
    </p:spTree>
    <p:extLst>
      <p:ext uri="{BB962C8B-B14F-4D97-AF65-F5344CB8AC3E}">
        <p14:creationId xmlns:p14="http://schemas.microsoft.com/office/powerpoint/2010/main" val="1033419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CF1C-2771-4668-A160-6E78D646B3A8}"/>
              </a:ext>
            </a:extLst>
          </p:cNvPr>
          <p:cNvSpPr>
            <a:spLocks noGrp="1"/>
          </p:cNvSpPr>
          <p:nvPr>
            <p:ph type="title"/>
          </p:nvPr>
        </p:nvSpPr>
        <p:spPr/>
        <p:txBody>
          <a:bodyPr/>
          <a:lstStyle/>
          <a:p>
            <a:r>
              <a:rPr lang="en-MY" dirty="0"/>
              <a:t>Difference Merger and Acquisition</a:t>
            </a:r>
          </a:p>
        </p:txBody>
      </p:sp>
      <p:pic>
        <p:nvPicPr>
          <p:cNvPr id="7" name="Picture 6">
            <a:extLst>
              <a:ext uri="{FF2B5EF4-FFF2-40B4-BE49-F238E27FC236}">
                <a16:creationId xmlns:a16="http://schemas.microsoft.com/office/drawing/2014/main" id="{F9D233D4-7E7B-4EC1-97CE-173405D3FBA4}"/>
              </a:ext>
            </a:extLst>
          </p:cNvPr>
          <p:cNvPicPr>
            <a:picLocks noChangeAspect="1"/>
          </p:cNvPicPr>
          <p:nvPr/>
        </p:nvPicPr>
        <p:blipFill>
          <a:blip r:embed="rId2"/>
          <a:stretch>
            <a:fillRect/>
          </a:stretch>
        </p:blipFill>
        <p:spPr>
          <a:xfrm>
            <a:off x="1438275" y="1772816"/>
            <a:ext cx="6267450" cy="4381669"/>
          </a:xfrm>
          <a:prstGeom prst="rect">
            <a:avLst/>
          </a:prstGeom>
        </p:spPr>
      </p:pic>
    </p:spTree>
    <p:extLst>
      <p:ext uri="{BB962C8B-B14F-4D97-AF65-F5344CB8AC3E}">
        <p14:creationId xmlns:p14="http://schemas.microsoft.com/office/powerpoint/2010/main" val="4126596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a merger or acquisition scenario, HR may be required to provide documents relating to compensation, policies, procedures, and legal compliance. This is in accordance with which of the following processes?</a:t>
            </a:r>
          </a:p>
          <a:p>
            <a:pPr marL="0" indent="0">
              <a:buNone/>
            </a:pPr>
            <a:r>
              <a:rPr lang="en-MY" dirty="0"/>
              <a:t>A. Full disclosure</a:t>
            </a:r>
          </a:p>
          <a:p>
            <a:pPr marL="0" indent="0">
              <a:buNone/>
            </a:pPr>
            <a:r>
              <a:rPr lang="en-MY" dirty="0"/>
              <a:t>B. Risk assessment</a:t>
            </a:r>
          </a:p>
          <a:p>
            <a:pPr marL="0" indent="0">
              <a:buNone/>
            </a:pPr>
            <a:r>
              <a:rPr lang="en-MY" dirty="0"/>
              <a:t>C. Risk mitigation</a:t>
            </a:r>
          </a:p>
          <a:p>
            <a:pPr marL="0" indent="0">
              <a:buNone/>
            </a:pPr>
            <a:r>
              <a:rPr lang="en-MY" dirty="0"/>
              <a:t>D. Due diligence</a:t>
            </a:r>
          </a:p>
          <a:p>
            <a:pPr marL="0" indent="0">
              <a:buNone/>
            </a:pPr>
            <a:endParaRPr lang="en-MY" dirty="0"/>
          </a:p>
        </p:txBody>
      </p:sp>
    </p:spTree>
    <p:extLst>
      <p:ext uri="{BB962C8B-B14F-4D97-AF65-F5344CB8AC3E}">
        <p14:creationId xmlns:p14="http://schemas.microsoft.com/office/powerpoint/2010/main" val="109282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7741-D62C-43F3-B891-2C544DDDF1FB}"/>
              </a:ext>
            </a:extLst>
          </p:cNvPr>
          <p:cNvSpPr>
            <a:spLocks noGrp="1"/>
          </p:cNvSpPr>
          <p:nvPr>
            <p:ph type="title"/>
          </p:nvPr>
        </p:nvSpPr>
        <p:spPr/>
        <p:txBody>
          <a:bodyPr/>
          <a:lstStyle/>
          <a:p>
            <a:r>
              <a:rPr lang="en-MY" dirty="0"/>
              <a:t>Answer # 1</a:t>
            </a:r>
          </a:p>
        </p:txBody>
      </p:sp>
      <p:sp>
        <p:nvSpPr>
          <p:cNvPr id="3" name="Content Placeholder 2">
            <a:extLst>
              <a:ext uri="{FF2B5EF4-FFF2-40B4-BE49-F238E27FC236}">
                <a16:creationId xmlns:a16="http://schemas.microsoft.com/office/drawing/2014/main" id="{2225A27D-7DBC-4981-BB51-AB0FDE2C08B8}"/>
              </a:ext>
            </a:extLst>
          </p:cNvPr>
          <p:cNvSpPr>
            <a:spLocks noGrp="1"/>
          </p:cNvSpPr>
          <p:nvPr>
            <p:ph idx="1"/>
          </p:nvPr>
        </p:nvSpPr>
        <p:spPr/>
        <p:txBody>
          <a:bodyPr/>
          <a:lstStyle/>
          <a:p>
            <a:r>
              <a:rPr lang="en-MY" dirty="0"/>
              <a:t>Option D.</a:t>
            </a:r>
          </a:p>
          <a:p>
            <a:pPr marL="0" indent="0">
              <a:buNone/>
            </a:pPr>
            <a:r>
              <a:rPr lang="en-MY" dirty="0"/>
              <a:t> Managing the due diligence process prior to a merger or an acquisition is the responsibility of HR. It seeks to provide a clear picture of the organizational health of the employment practices of a targeted company.</a:t>
            </a:r>
          </a:p>
        </p:txBody>
      </p:sp>
    </p:spTree>
    <p:extLst>
      <p:ext uri="{BB962C8B-B14F-4D97-AF65-F5344CB8AC3E}">
        <p14:creationId xmlns:p14="http://schemas.microsoft.com/office/powerpoint/2010/main" val="4068892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3259331907"/>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3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628-9A78-46A9-9668-8E1399186323}"/>
              </a:ext>
            </a:extLst>
          </p:cNvPr>
          <p:cNvSpPr>
            <a:spLocks noGrp="1"/>
          </p:cNvSpPr>
          <p:nvPr>
            <p:ph type="title"/>
          </p:nvPr>
        </p:nvSpPr>
        <p:spPr/>
        <p:txBody>
          <a:bodyPr/>
          <a:lstStyle/>
          <a:p>
            <a:r>
              <a:rPr lang="en-MY" dirty="0"/>
              <a:t>Merging Cultures</a:t>
            </a:r>
          </a:p>
        </p:txBody>
      </p:sp>
      <p:pic>
        <p:nvPicPr>
          <p:cNvPr id="5" name="Picture 4">
            <a:extLst>
              <a:ext uri="{FF2B5EF4-FFF2-40B4-BE49-F238E27FC236}">
                <a16:creationId xmlns:a16="http://schemas.microsoft.com/office/drawing/2014/main" id="{F8DC0069-FE7C-44E6-B168-184365041946}"/>
              </a:ext>
            </a:extLst>
          </p:cNvPr>
          <p:cNvPicPr>
            <a:picLocks noChangeAspect="1"/>
          </p:cNvPicPr>
          <p:nvPr/>
        </p:nvPicPr>
        <p:blipFill>
          <a:blip r:embed="rId2"/>
          <a:stretch>
            <a:fillRect/>
          </a:stretch>
        </p:blipFill>
        <p:spPr>
          <a:xfrm>
            <a:off x="898416" y="1844824"/>
            <a:ext cx="8122096" cy="4313204"/>
          </a:xfrm>
          <a:prstGeom prst="rect">
            <a:avLst/>
          </a:prstGeom>
        </p:spPr>
      </p:pic>
    </p:spTree>
    <p:extLst>
      <p:ext uri="{BB962C8B-B14F-4D97-AF65-F5344CB8AC3E}">
        <p14:creationId xmlns:p14="http://schemas.microsoft.com/office/powerpoint/2010/main" val="1407769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1BFD-3D86-425C-B951-C52EE64B6EBB}"/>
              </a:ext>
            </a:extLst>
          </p:cNvPr>
          <p:cNvSpPr>
            <a:spLocks noGrp="1"/>
          </p:cNvSpPr>
          <p:nvPr>
            <p:ph type="title"/>
          </p:nvPr>
        </p:nvSpPr>
        <p:spPr/>
        <p:txBody>
          <a:bodyPr/>
          <a:lstStyle/>
          <a:p>
            <a:r>
              <a:rPr lang="en-MY" dirty="0"/>
              <a:t>Assimilation</a:t>
            </a:r>
          </a:p>
        </p:txBody>
      </p:sp>
      <p:sp>
        <p:nvSpPr>
          <p:cNvPr id="3" name="Content Placeholder 2">
            <a:extLst>
              <a:ext uri="{FF2B5EF4-FFF2-40B4-BE49-F238E27FC236}">
                <a16:creationId xmlns:a16="http://schemas.microsoft.com/office/drawing/2014/main" id="{3F69C704-E03D-474E-AF51-4271D1CC6069}"/>
              </a:ext>
            </a:extLst>
          </p:cNvPr>
          <p:cNvSpPr>
            <a:spLocks noGrp="1"/>
          </p:cNvSpPr>
          <p:nvPr>
            <p:ph idx="1"/>
          </p:nvPr>
        </p:nvSpPr>
        <p:spPr>
          <a:xfrm>
            <a:off x="685800" y="1556792"/>
            <a:ext cx="8001000" cy="4530725"/>
          </a:xfrm>
        </p:spPr>
        <p:txBody>
          <a:bodyPr/>
          <a:lstStyle/>
          <a:p>
            <a:r>
              <a:rPr lang="en-MY" dirty="0"/>
              <a:t>Assimilation occurs when employees at the acquired company willingly embrace the cultural values of the acquiring organization. </a:t>
            </a:r>
          </a:p>
          <a:p>
            <a:r>
              <a:rPr lang="en-MY" dirty="0"/>
              <a:t>This tends to occur when the acquired company has a weak culture that is dysfunctional, whereas the acquiring company’s culture is strong and focused on clearly defined values.</a:t>
            </a:r>
          </a:p>
          <a:p>
            <a:r>
              <a:rPr lang="en-MY" dirty="0"/>
              <a:t> Culture clash is rare with assimilation</a:t>
            </a:r>
          </a:p>
        </p:txBody>
      </p:sp>
    </p:spTree>
    <p:extLst>
      <p:ext uri="{BB962C8B-B14F-4D97-AF65-F5344CB8AC3E}">
        <p14:creationId xmlns:p14="http://schemas.microsoft.com/office/powerpoint/2010/main" val="2949664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5CA08-BA39-4E92-BF9C-2025369EB8CF}"/>
              </a:ext>
            </a:extLst>
          </p:cNvPr>
          <p:cNvSpPr>
            <a:spLocks noGrp="1"/>
          </p:cNvSpPr>
          <p:nvPr>
            <p:ph type="title"/>
          </p:nvPr>
        </p:nvSpPr>
        <p:spPr/>
        <p:txBody>
          <a:bodyPr/>
          <a:lstStyle/>
          <a:p>
            <a:r>
              <a:rPr lang="en-MY" dirty="0"/>
              <a:t>Deculturation</a:t>
            </a:r>
          </a:p>
        </p:txBody>
      </p:sp>
      <p:sp>
        <p:nvSpPr>
          <p:cNvPr id="3" name="Content Placeholder 2">
            <a:extLst>
              <a:ext uri="{FF2B5EF4-FFF2-40B4-BE49-F238E27FC236}">
                <a16:creationId xmlns:a16="http://schemas.microsoft.com/office/drawing/2014/main" id="{170BEB53-CE93-436B-B880-937DB9E11919}"/>
              </a:ext>
            </a:extLst>
          </p:cNvPr>
          <p:cNvSpPr>
            <a:spLocks noGrp="1"/>
          </p:cNvSpPr>
          <p:nvPr>
            <p:ph idx="1"/>
          </p:nvPr>
        </p:nvSpPr>
        <p:spPr/>
        <p:txBody>
          <a:bodyPr/>
          <a:lstStyle/>
          <a:p>
            <a:r>
              <a:rPr lang="en-MY" dirty="0"/>
              <a:t>The acquiring firm strips away artifacts and reward systems that support the old culture.</a:t>
            </a:r>
          </a:p>
          <a:p>
            <a:endParaRPr lang="en-MY" dirty="0"/>
          </a:p>
          <a:p>
            <a:r>
              <a:rPr lang="en-MY" dirty="0"/>
              <a:t>People who cannot adopt the acquiring company’s culture are often terminated.</a:t>
            </a:r>
          </a:p>
          <a:p>
            <a:endParaRPr lang="en-MY" dirty="0"/>
          </a:p>
          <a:p>
            <a:r>
              <a:rPr lang="en-MY" dirty="0"/>
              <a:t>Deculturation may be necessary when the acquired firm’s culture doesn’t work but employees aren’t convinced of this</a:t>
            </a:r>
          </a:p>
        </p:txBody>
      </p:sp>
    </p:spTree>
    <p:extLst>
      <p:ext uri="{BB962C8B-B14F-4D97-AF65-F5344CB8AC3E}">
        <p14:creationId xmlns:p14="http://schemas.microsoft.com/office/powerpoint/2010/main" val="2088950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2F0-51AE-4343-B531-2D0639F2000C}"/>
              </a:ext>
            </a:extLst>
          </p:cNvPr>
          <p:cNvSpPr>
            <a:spLocks noGrp="1"/>
          </p:cNvSpPr>
          <p:nvPr>
            <p:ph type="title"/>
          </p:nvPr>
        </p:nvSpPr>
        <p:spPr/>
        <p:txBody>
          <a:bodyPr/>
          <a:lstStyle/>
          <a:p>
            <a:r>
              <a:rPr lang="en-MY" dirty="0"/>
              <a:t>Integration</a:t>
            </a:r>
          </a:p>
        </p:txBody>
      </p:sp>
      <p:sp>
        <p:nvSpPr>
          <p:cNvPr id="3" name="Content Placeholder 2">
            <a:extLst>
              <a:ext uri="{FF2B5EF4-FFF2-40B4-BE49-F238E27FC236}">
                <a16:creationId xmlns:a16="http://schemas.microsoft.com/office/drawing/2014/main" id="{B2F9FFCE-04C5-4E5A-9E15-735093F254C4}"/>
              </a:ext>
            </a:extLst>
          </p:cNvPr>
          <p:cNvSpPr>
            <a:spLocks noGrp="1"/>
          </p:cNvSpPr>
          <p:nvPr>
            <p:ph idx="1"/>
          </p:nvPr>
        </p:nvSpPr>
        <p:spPr/>
        <p:txBody>
          <a:bodyPr/>
          <a:lstStyle/>
          <a:p>
            <a:r>
              <a:rPr lang="en-MY" dirty="0"/>
              <a:t>Integration involves combining two or more cultures into a new composite culture that preserves the best features of the previous cultures.</a:t>
            </a:r>
          </a:p>
          <a:p>
            <a:r>
              <a:rPr lang="en-MY" dirty="0"/>
              <a:t> Integration is most effective when the companies have relatively weak cultures or when their cultures include several overlapping values</a:t>
            </a:r>
          </a:p>
          <a:p>
            <a:r>
              <a:rPr lang="en-MY" dirty="0"/>
              <a:t>Integration is slow and potentially risky, because there are many forces preserving the existing cultures.</a:t>
            </a:r>
          </a:p>
        </p:txBody>
      </p:sp>
    </p:spTree>
    <p:extLst>
      <p:ext uri="{BB962C8B-B14F-4D97-AF65-F5344CB8AC3E}">
        <p14:creationId xmlns:p14="http://schemas.microsoft.com/office/powerpoint/2010/main" val="937582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AD00-447B-45BD-9CA5-DFFF1ED9C337}"/>
              </a:ext>
            </a:extLst>
          </p:cNvPr>
          <p:cNvSpPr>
            <a:spLocks noGrp="1"/>
          </p:cNvSpPr>
          <p:nvPr>
            <p:ph type="title"/>
          </p:nvPr>
        </p:nvSpPr>
        <p:spPr/>
        <p:txBody>
          <a:bodyPr/>
          <a:lstStyle/>
          <a:p>
            <a:r>
              <a:rPr lang="en-MY" dirty="0"/>
              <a:t>Separation</a:t>
            </a:r>
          </a:p>
        </p:txBody>
      </p:sp>
      <p:sp>
        <p:nvSpPr>
          <p:cNvPr id="3" name="Content Placeholder 2">
            <a:extLst>
              <a:ext uri="{FF2B5EF4-FFF2-40B4-BE49-F238E27FC236}">
                <a16:creationId xmlns:a16="http://schemas.microsoft.com/office/drawing/2014/main" id="{A1938C1E-AA09-4358-BF38-040104C04D86}"/>
              </a:ext>
            </a:extLst>
          </p:cNvPr>
          <p:cNvSpPr>
            <a:spLocks noGrp="1"/>
          </p:cNvSpPr>
          <p:nvPr>
            <p:ph idx="1"/>
          </p:nvPr>
        </p:nvSpPr>
        <p:spPr/>
        <p:txBody>
          <a:bodyPr/>
          <a:lstStyle/>
          <a:p>
            <a:r>
              <a:rPr lang="en-MY" dirty="0"/>
              <a:t>A separation strategy occurs where the merging companies agree to remain distinct entities with minimal exchange of culture or organizational practices.</a:t>
            </a:r>
          </a:p>
          <a:p>
            <a:endParaRPr lang="en-MY" dirty="0"/>
          </a:p>
          <a:p>
            <a:r>
              <a:rPr lang="en-MY" dirty="0"/>
              <a:t> Separation is most appropriate when the two merging companies are in unrelated industries because the most appropriate cultural values tend to differ by industry.</a:t>
            </a:r>
          </a:p>
        </p:txBody>
      </p:sp>
    </p:spTree>
    <p:extLst>
      <p:ext uri="{BB962C8B-B14F-4D97-AF65-F5344CB8AC3E}">
        <p14:creationId xmlns:p14="http://schemas.microsoft.com/office/powerpoint/2010/main" val="369644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People Issues in M&amp;A</a:t>
            </a:r>
          </a:p>
        </p:txBody>
      </p:sp>
      <p:sp>
        <p:nvSpPr>
          <p:cNvPr id="3" name="Content Placeholder 2">
            <a:extLst>
              <a:ext uri="{FF2B5EF4-FFF2-40B4-BE49-F238E27FC236}">
                <a16:creationId xmlns:a16="http://schemas.microsoft.com/office/drawing/2014/main" id="{6A7237F5-D720-48F2-9CC6-35B79888CF0E}"/>
              </a:ext>
            </a:extLst>
          </p:cNvPr>
          <p:cNvSpPr>
            <a:spLocks noGrp="1"/>
          </p:cNvSpPr>
          <p:nvPr>
            <p:ph idx="1"/>
          </p:nvPr>
        </p:nvSpPr>
        <p:spPr/>
        <p:txBody>
          <a:bodyPr/>
          <a:lstStyle/>
          <a:p>
            <a:r>
              <a:rPr lang="en-MY" dirty="0"/>
              <a:t>Retention of key talent</a:t>
            </a:r>
          </a:p>
          <a:p>
            <a:r>
              <a:rPr lang="en-MY" dirty="0"/>
              <a:t>Communications</a:t>
            </a:r>
          </a:p>
          <a:p>
            <a:r>
              <a:rPr lang="en-MY" dirty="0"/>
              <a:t>Retention of key managers</a:t>
            </a:r>
          </a:p>
          <a:p>
            <a:r>
              <a:rPr lang="en-MY" dirty="0"/>
              <a:t>Integration of corporate cultures</a:t>
            </a:r>
          </a:p>
        </p:txBody>
      </p:sp>
    </p:spTree>
    <p:extLst>
      <p:ext uri="{BB962C8B-B14F-4D97-AF65-F5344CB8AC3E}">
        <p14:creationId xmlns:p14="http://schemas.microsoft.com/office/powerpoint/2010/main" val="1962608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1189-007F-4B2C-8E5C-3982D25F109C}"/>
              </a:ext>
            </a:extLst>
          </p:cNvPr>
          <p:cNvSpPr>
            <a:spLocks noGrp="1"/>
          </p:cNvSpPr>
          <p:nvPr>
            <p:ph type="title"/>
          </p:nvPr>
        </p:nvSpPr>
        <p:spPr/>
        <p:txBody>
          <a:bodyPr/>
          <a:lstStyle/>
          <a:p>
            <a:r>
              <a:rPr lang="en-MY" dirty="0"/>
              <a:t>HR Issues in M&amp;A</a:t>
            </a:r>
          </a:p>
        </p:txBody>
      </p:sp>
      <p:pic>
        <p:nvPicPr>
          <p:cNvPr id="7" name="Picture 6">
            <a:extLst>
              <a:ext uri="{FF2B5EF4-FFF2-40B4-BE49-F238E27FC236}">
                <a16:creationId xmlns:a16="http://schemas.microsoft.com/office/drawing/2014/main" id="{748AD239-70AD-46CB-A414-335D0A13057B}"/>
              </a:ext>
            </a:extLst>
          </p:cNvPr>
          <p:cNvPicPr>
            <a:picLocks noChangeAspect="1"/>
          </p:cNvPicPr>
          <p:nvPr/>
        </p:nvPicPr>
        <p:blipFill>
          <a:blip r:embed="rId2"/>
          <a:stretch>
            <a:fillRect/>
          </a:stretch>
        </p:blipFill>
        <p:spPr>
          <a:xfrm>
            <a:off x="1637754" y="1646237"/>
            <a:ext cx="6325691" cy="4933950"/>
          </a:xfrm>
          <a:prstGeom prst="rect">
            <a:avLst/>
          </a:prstGeom>
        </p:spPr>
      </p:pic>
    </p:spTree>
    <p:extLst>
      <p:ext uri="{BB962C8B-B14F-4D97-AF65-F5344CB8AC3E}">
        <p14:creationId xmlns:p14="http://schemas.microsoft.com/office/powerpoint/2010/main" val="301252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0765-5F4F-46AA-A9EE-F355A2DA79E4}"/>
              </a:ext>
            </a:extLst>
          </p:cNvPr>
          <p:cNvSpPr>
            <a:spLocks noGrp="1"/>
          </p:cNvSpPr>
          <p:nvPr>
            <p:ph type="title"/>
          </p:nvPr>
        </p:nvSpPr>
        <p:spPr/>
        <p:txBody>
          <a:bodyPr/>
          <a:lstStyle/>
          <a:p>
            <a:r>
              <a:rPr lang="en-MY" dirty="0"/>
              <a:t>HR Integration Process in Global M&amp;A</a:t>
            </a:r>
          </a:p>
        </p:txBody>
      </p:sp>
      <p:pic>
        <p:nvPicPr>
          <p:cNvPr id="5" name="Picture 4">
            <a:extLst>
              <a:ext uri="{FF2B5EF4-FFF2-40B4-BE49-F238E27FC236}">
                <a16:creationId xmlns:a16="http://schemas.microsoft.com/office/drawing/2014/main" id="{B4885D97-06A3-4831-839B-1F7BC2BFD33D}"/>
              </a:ext>
            </a:extLst>
          </p:cNvPr>
          <p:cNvPicPr>
            <a:picLocks noChangeAspect="1"/>
          </p:cNvPicPr>
          <p:nvPr/>
        </p:nvPicPr>
        <p:blipFill>
          <a:blip r:embed="rId2"/>
          <a:stretch>
            <a:fillRect/>
          </a:stretch>
        </p:blipFill>
        <p:spPr>
          <a:xfrm>
            <a:off x="719410" y="1916832"/>
            <a:ext cx="8270742" cy="3960440"/>
          </a:xfrm>
          <a:prstGeom prst="rect">
            <a:avLst/>
          </a:prstGeom>
        </p:spPr>
      </p:pic>
    </p:spTree>
    <p:extLst>
      <p:ext uri="{BB962C8B-B14F-4D97-AF65-F5344CB8AC3E}">
        <p14:creationId xmlns:p14="http://schemas.microsoft.com/office/powerpoint/2010/main" val="2727555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Question # 2 </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In early M&amp;A discussions, which of the following should be the top priority of the HR executive?</a:t>
            </a:r>
          </a:p>
          <a:p>
            <a:pPr marL="0" indent="0">
              <a:buNone/>
            </a:pPr>
            <a:r>
              <a:rPr lang="en-MY" dirty="0"/>
              <a:t>A. Identifying the compensation disparities between the two organizations</a:t>
            </a:r>
          </a:p>
          <a:p>
            <a:pPr marL="0" indent="0">
              <a:buNone/>
            </a:pPr>
            <a:r>
              <a:rPr lang="en-MY" dirty="0"/>
              <a:t>B. Focusing on the factors influencing employee retention</a:t>
            </a:r>
          </a:p>
          <a:p>
            <a:pPr marL="0" indent="0">
              <a:buNone/>
            </a:pPr>
            <a:r>
              <a:rPr lang="en-MY" dirty="0"/>
              <a:t>C. Managing the legal issues related to due diligence</a:t>
            </a:r>
          </a:p>
          <a:p>
            <a:pPr marL="0" indent="0">
              <a:buNone/>
            </a:pPr>
            <a:r>
              <a:rPr lang="en-MY" dirty="0"/>
              <a:t>D. Addressing employee concerns</a:t>
            </a:r>
          </a:p>
        </p:txBody>
      </p:sp>
    </p:spTree>
    <p:extLst>
      <p:ext uri="{BB962C8B-B14F-4D97-AF65-F5344CB8AC3E}">
        <p14:creationId xmlns:p14="http://schemas.microsoft.com/office/powerpoint/2010/main" val="662325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27B5-61D7-4BD3-B64A-593F5C34681C}"/>
              </a:ext>
            </a:extLst>
          </p:cNvPr>
          <p:cNvSpPr>
            <a:spLocks noGrp="1"/>
          </p:cNvSpPr>
          <p:nvPr>
            <p:ph type="title"/>
          </p:nvPr>
        </p:nvSpPr>
        <p:spPr/>
        <p:txBody>
          <a:bodyPr/>
          <a:lstStyle/>
          <a:p>
            <a:r>
              <a:rPr lang="en-MY" dirty="0"/>
              <a:t>Answer # 2 </a:t>
            </a:r>
          </a:p>
        </p:txBody>
      </p:sp>
      <p:sp>
        <p:nvSpPr>
          <p:cNvPr id="3" name="Content Placeholder 2">
            <a:extLst>
              <a:ext uri="{FF2B5EF4-FFF2-40B4-BE49-F238E27FC236}">
                <a16:creationId xmlns:a16="http://schemas.microsoft.com/office/drawing/2014/main" id="{870275EB-B428-4EC6-9C01-FA4950F1C106}"/>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170647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405347946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961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Globalisation</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Globalization is the free movement of goods, services and people across the world in a seamless and integrated manner.</a:t>
            </a:r>
          </a:p>
          <a:p>
            <a:pPr marL="0" indent="0">
              <a:buNone/>
            </a:pPr>
            <a:endParaRPr lang="en-MY" dirty="0"/>
          </a:p>
          <a:p>
            <a:pPr marL="0" indent="0">
              <a:buNone/>
            </a:pPr>
            <a:r>
              <a:rPr lang="en-MY" dirty="0"/>
              <a:t>Globalization is grounded in the theory of comparative advantage which states that countries that are good at producing a particular good are better off exporting it to countries that are less efficient at producing that good</a:t>
            </a:r>
          </a:p>
        </p:txBody>
      </p:sp>
    </p:spTree>
    <p:extLst>
      <p:ext uri="{BB962C8B-B14F-4D97-AF65-F5344CB8AC3E}">
        <p14:creationId xmlns:p14="http://schemas.microsoft.com/office/powerpoint/2010/main" val="194967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229-3FB6-4DAD-B0FE-862A9603ABCB}"/>
              </a:ext>
            </a:extLst>
          </p:cNvPr>
          <p:cNvSpPr>
            <a:spLocks noGrp="1"/>
          </p:cNvSpPr>
          <p:nvPr>
            <p:ph type="title"/>
          </p:nvPr>
        </p:nvSpPr>
        <p:spPr/>
        <p:txBody>
          <a:bodyPr/>
          <a:lstStyle/>
          <a:p>
            <a:r>
              <a:rPr lang="en-MY" dirty="0"/>
              <a:t>Stages of Globalization</a:t>
            </a:r>
          </a:p>
        </p:txBody>
      </p:sp>
      <p:pic>
        <p:nvPicPr>
          <p:cNvPr id="5" name="Picture 4">
            <a:extLst>
              <a:ext uri="{FF2B5EF4-FFF2-40B4-BE49-F238E27FC236}">
                <a16:creationId xmlns:a16="http://schemas.microsoft.com/office/drawing/2014/main" id="{4E615E0A-23C2-4B07-ADC4-86EA35B552EB}"/>
              </a:ext>
            </a:extLst>
          </p:cNvPr>
          <p:cNvPicPr>
            <a:picLocks noChangeAspect="1"/>
          </p:cNvPicPr>
          <p:nvPr/>
        </p:nvPicPr>
        <p:blipFill>
          <a:blip r:embed="rId2"/>
          <a:stretch>
            <a:fillRect/>
          </a:stretch>
        </p:blipFill>
        <p:spPr>
          <a:xfrm>
            <a:off x="611560" y="1772816"/>
            <a:ext cx="8207959" cy="4170586"/>
          </a:xfrm>
          <a:prstGeom prst="rect">
            <a:avLst/>
          </a:prstGeom>
        </p:spPr>
      </p:pic>
    </p:spTree>
    <p:extLst>
      <p:ext uri="{BB962C8B-B14F-4D97-AF65-F5344CB8AC3E}">
        <p14:creationId xmlns:p14="http://schemas.microsoft.com/office/powerpoint/2010/main" val="151759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FB43-FCAC-427D-8FA3-160CE7FE7FE5}"/>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4892A51D-119A-4647-AE84-EB4C21C41742}"/>
              </a:ext>
            </a:extLst>
          </p:cNvPr>
          <p:cNvSpPr>
            <a:spLocks noGrp="1"/>
          </p:cNvSpPr>
          <p:nvPr>
            <p:ph idx="1"/>
          </p:nvPr>
        </p:nvSpPr>
        <p:spPr>
          <a:xfrm>
            <a:off x="683567" y="1628801"/>
            <a:ext cx="8003233" cy="4490646"/>
          </a:xfrm>
        </p:spPr>
        <p:txBody>
          <a:bodyPr/>
          <a:lstStyle/>
          <a:p>
            <a:r>
              <a:rPr lang="en-MY" dirty="0"/>
              <a:t>The product or service is developed in the home country and produced and sold there. The strategy focuses only on the home market; the organization is mono-cultural (as defined by the home country).</a:t>
            </a:r>
          </a:p>
          <a:p>
            <a:pPr>
              <a:buFont typeface="Wingdings" panose="05000000000000000000" pitchFamily="2" charset="2"/>
              <a:buChar char="§"/>
            </a:pPr>
            <a:endParaRPr lang="en-MY" dirty="0"/>
          </a:p>
          <a:p>
            <a:r>
              <a:rPr lang="en-MY" dirty="0"/>
              <a:t>The details of freight forwarding, customs problems, and foreign exchange are handled by outsiders.</a:t>
            </a:r>
          </a:p>
          <a:p>
            <a:pPr>
              <a:buFont typeface="Wingdings" panose="05000000000000000000" pitchFamily="2" charset="2"/>
              <a:buChar char="§"/>
            </a:pPr>
            <a:endParaRPr lang="en-MY" dirty="0"/>
          </a:p>
        </p:txBody>
      </p:sp>
    </p:spTree>
    <p:extLst>
      <p:ext uri="{BB962C8B-B14F-4D97-AF65-F5344CB8AC3E}">
        <p14:creationId xmlns:p14="http://schemas.microsoft.com/office/powerpoint/2010/main" val="15666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D450-245F-445D-A88A-0C8E0B185CBF}"/>
              </a:ext>
            </a:extLst>
          </p:cNvPr>
          <p:cNvSpPr>
            <a:spLocks noGrp="1"/>
          </p:cNvSpPr>
          <p:nvPr>
            <p:ph type="title"/>
          </p:nvPr>
        </p:nvSpPr>
        <p:spPr/>
        <p:txBody>
          <a:bodyPr/>
          <a:lstStyle/>
          <a:p>
            <a:r>
              <a:rPr lang="en-MY" dirty="0"/>
              <a:t>Stage 1: Domestic</a:t>
            </a:r>
          </a:p>
        </p:txBody>
      </p:sp>
      <p:sp>
        <p:nvSpPr>
          <p:cNvPr id="3" name="Content Placeholder 2">
            <a:extLst>
              <a:ext uri="{FF2B5EF4-FFF2-40B4-BE49-F238E27FC236}">
                <a16:creationId xmlns:a16="http://schemas.microsoft.com/office/drawing/2014/main" id="{5B497780-9416-4C6D-B0C3-AA360C602D64}"/>
              </a:ext>
            </a:extLst>
          </p:cNvPr>
          <p:cNvSpPr>
            <a:spLocks noGrp="1"/>
          </p:cNvSpPr>
          <p:nvPr>
            <p:ph idx="1"/>
          </p:nvPr>
        </p:nvSpPr>
        <p:spPr>
          <a:xfrm>
            <a:off x="914400" y="1600200"/>
            <a:ext cx="7978080" cy="4530725"/>
          </a:xfrm>
        </p:spPr>
        <p:txBody>
          <a:bodyPr/>
          <a:lstStyle/>
          <a:p>
            <a:pPr marL="0" indent="0">
              <a:buNone/>
            </a:pPr>
            <a:r>
              <a:rPr lang="en-MY" sz="2600" dirty="0"/>
              <a:t>In this stage, the company is domestically oriented, but managers are aware of the global environment and may want to consider initial foreign involvement to expand production volume and realize economies of scale. Market potential is limited and is primarily in the home country. The structure of the company is domestic, typically functional or divisional, and initial foreign sales are handled through an export department. The details of freight forwarding, customs problems, and foreign exchange are handled by outsiders.</a:t>
            </a:r>
          </a:p>
          <a:p>
            <a:endParaRPr lang="en-MY" sz="2600" dirty="0"/>
          </a:p>
        </p:txBody>
      </p:sp>
    </p:spTree>
    <p:extLst>
      <p:ext uri="{BB962C8B-B14F-4D97-AF65-F5344CB8AC3E}">
        <p14:creationId xmlns:p14="http://schemas.microsoft.com/office/powerpoint/2010/main" val="227811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69AF-E621-4016-88BD-F9B23307ED7D}"/>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FAA305A9-1AAE-48C9-8C61-051CFBD06660}"/>
              </a:ext>
            </a:extLst>
          </p:cNvPr>
          <p:cNvSpPr>
            <a:spLocks noGrp="1"/>
          </p:cNvSpPr>
          <p:nvPr>
            <p:ph idx="1"/>
          </p:nvPr>
        </p:nvSpPr>
        <p:spPr/>
        <p:txBody>
          <a:bodyPr/>
          <a:lstStyle/>
          <a:p>
            <a:pPr marL="0" indent="0">
              <a:buNone/>
            </a:pPr>
            <a:r>
              <a:rPr lang="en-MY" dirty="0"/>
              <a:t>A company begins to export a product or service to foreign countries, call International Corporation. The company may open production facilities or service centers, but the product/service, processes, and strategy are developed in the home country.</a:t>
            </a:r>
          </a:p>
        </p:txBody>
      </p:sp>
    </p:spTree>
    <p:extLst>
      <p:ext uri="{BB962C8B-B14F-4D97-AF65-F5344CB8AC3E}">
        <p14:creationId xmlns:p14="http://schemas.microsoft.com/office/powerpoint/2010/main" val="304937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8743-9EFA-474A-9A75-EEE183867EE0}"/>
              </a:ext>
            </a:extLst>
          </p:cNvPr>
          <p:cNvSpPr>
            <a:spLocks noGrp="1"/>
          </p:cNvSpPr>
          <p:nvPr>
            <p:ph type="title"/>
          </p:nvPr>
        </p:nvSpPr>
        <p:spPr/>
        <p:txBody>
          <a:bodyPr/>
          <a:lstStyle/>
          <a:p>
            <a:r>
              <a:rPr lang="en-MY" dirty="0"/>
              <a:t>Stage 2: International</a:t>
            </a:r>
          </a:p>
        </p:txBody>
      </p:sp>
      <p:sp>
        <p:nvSpPr>
          <p:cNvPr id="3" name="Content Placeholder 2">
            <a:extLst>
              <a:ext uri="{FF2B5EF4-FFF2-40B4-BE49-F238E27FC236}">
                <a16:creationId xmlns:a16="http://schemas.microsoft.com/office/drawing/2014/main" id="{E5F40636-E15D-4298-9915-E63C494CCA50}"/>
              </a:ext>
            </a:extLst>
          </p:cNvPr>
          <p:cNvSpPr>
            <a:spLocks noGrp="1"/>
          </p:cNvSpPr>
          <p:nvPr>
            <p:ph idx="1"/>
          </p:nvPr>
        </p:nvSpPr>
        <p:spPr>
          <a:xfrm>
            <a:off x="755576" y="1556792"/>
            <a:ext cx="8122096" cy="4781128"/>
          </a:xfrm>
        </p:spPr>
        <p:txBody>
          <a:bodyPr/>
          <a:lstStyle/>
          <a:p>
            <a:pPr marL="0" indent="0">
              <a:buNone/>
            </a:pPr>
            <a:r>
              <a:rPr lang="en-MY" sz="2600" dirty="0"/>
              <a:t>In this stage, the company takes exports seriously and begins to think multi-domestically. Multi-domestic means competitive issues in each country are independent of other countries; the company deals with each country individually. The concern is with international competitive positioning compared with other firms in the industry. At this point, an international division has replaced the export department, and specialists are hired to handle sales, service, and warehousing abroad. Multiple countries are identified as a potential market.</a:t>
            </a:r>
          </a:p>
        </p:txBody>
      </p:sp>
    </p:spTree>
    <p:extLst>
      <p:ext uri="{BB962C8B-B14F-4D97-AF65-F5344CB8AC3E}">
        <p14:creationId xmlns:p14="http://schemas.microsoft.com/office/powerpoint/2010/main" val="198775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DF28-5490-4FDF-A1B1-E4BAF740C6C2}"/>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421C5802-C6A6-4072-AC14-08FD398B7152}"/>
              </a:ext>
            </a:extLst>
          </p:cNvPr>
          <p:cNvSpPr>
            <a:spLocks noGrp="1"/>
          </p:cNvSpPr>
          <p:nvPr>
            <p:ph idx="1"/>
          </p:nvPr>
        </p:nvSpPr>
        <p:spPr/>
        <p:txBody>
          <a:bodyPr/>
          <a:lstStyle/>
          <a:p>
            <a:pPr marL="0" indent="0">
              <a:buNone/>
            </a:pPr>
            <a:r>
              <a:rPr lang="en-MY" sz="2600" dirty="0"/>
              <a:t>The Multinational Corporations (MNCs) has its facilities and other assets in at least one country other than its home country. Gradually, perhaps in response to the needs of local markets, operations in host countries become more autonomous. The organization is a decentralized portfolio of subsidiaries. Knowledge is developed within the subsidiary and remains there. Many MNCs are staffed by host-country nationals, but key managers come from headquarters. Key decisions are made at headquarters as well.</a:t>
            </a:r>
          </a:p>
        </p:txBody>
      </p:sp>
    </p:spTree>
    <p:extLst>
      <p:ext uri="{BB962C8B-B14F-4D97-AF65-F5344CB8AC3E}">
        <p14:creationId xmlns:p14="http://schemas.microsoft.com/office/powerpoint/2010/main" val="399903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B82B-151E-4B19-A4EA-EB9B418152D6}"/>
              </a:ext>
            </a:extLst>
          </p:cNvPr>
          <p:cNvSpPr>
            <a:spLocks noGrp="1"/>
          </p:cNvSpPr>
          <p:nvPr>
            <p:ph type="title"/>
          </p:nvPr>
        </p:nvSpPr>
        <p:spPr/>
        <p:txBody>
          <a:bodyPr/>
          <a:lstStyle/>
          <a:p>
            <a:r>
              <a:rPr lang="en-MY" dirty="0"/>
              <a:t>Stage 3: Multinational</a:t>
            </a:r>
          </a:p>
        </p:txBody>
      </p:sp>
      <p:sp>
        <p:nvSpPr>
          <p:cNvPr id="3" name="Content Placeholder 2">
            <a:extLst>
              <a:ext uri="{FF2B5EF4-FFF2-40B4-BE49-F238E27FC236}">
                <a16:creationId xmlns:a16="http://schemas.microsoft.com/office/drawing/2014/main" id="{6C669F8D-D644-41D4-80BE-5A2AB7B1F571}"/>
              </a:ext>
            </a:extLst>
          </p:cNvPr>
          <p:cNvSpPr>
            <a:spLocks noGrp="1"/>
          </p:cNvSpPr>
          <p:nvPr>
            <p:ph idx="1"/>
          </p:nvPr>
        </p:nvSpPr>
        <p:spPr>
          <a:xfrm>
            <a:off x="914400" y="1600200"/>
            <a:ext cx="7906072" cy="4530725"/>
          </a:xfrm>
        </p:spPr>
        <p:txBody>
          <a:bodyPr/>
          <a:lstStyle/>
          <a:p>
            <a:pPr marL="0" indent="0">
              <a:buNone/>
            </a:pPr>
            <a:r>
              <a:rPr lang="en-MY" dirty="0"/>
              <a:t>In this stage, the company has extensive experience in a number of international markets and has established marketing, manufacturing, or research and development (R&amp;D) facilities in several foreign countries. The organization obtains a large percentage of revenues from sales outside the home country. Explosive growth occurs as international operations take off, and the company has business units scattered around the world along with suppliers, manufacturers, and distributors</a:t>
            </a:r>
          </a:p>
        </p:txBody>
      </p:sp>
    </p:spTree>
    <p:extLst>
      <p:ext uri="{BB962C8B-B14F-4D97-AF65-F5344CB8AC3E}">
        <p14:creationId xmlns:p14="http://schemas.microsoft.com/office/powerpoint/2010/main" val="4284752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AE8B-207E-42A0-B0AD-2D445EDAF61C}"/>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A666D9C5-365B-4554-B67B-632D3722070A}"/>
              </a:ext>
            </a:extLst>
          </p:cNvPr>
          <p:cNvSpPr>
            <a:spLocks noGrp="1"/>
          </p:cNvSpPr>
          <p:nvPr>
            <p:ph idx="1"/>
          </p:nvPr>
        </p:nvSpPr>
        <p:spPr>
          <a:xfrm>
            <a:off x="914400" y="1600201"/>
            <a:ext cx="7772400" cy="3052936"/>
          </a:xfrm>
        </p:spPr>
        <p:txBody>
          <a:bodyPr/>
          <a:lstStyle/>
          <a:p>
            <a:pPr marL="0" indent="0">
              <a:buNone/>
            </a:pPr>
            <a:r>
              <a:rPr lang="en-MY" dirty="0"/>
              <a:t>The global corporation views the world as a single, global market and offers global products that have little or no national variation or that have been designed with customizable elements. Strategy, ideas, and processes emanate from headquarters.</a:t>
            </a:r>
          </a:p>
        </p:txBody>
      </p:sp>
    </p:spTree>
    <p:extLst>
      <p:ext uri="{BB962C8B-B14F-4D97-AF65-F5344CB8AC3E}">
        <p14:creationId xmlns:p14="http://schemas.microsoft.com/office/powerpoint/2010/main" val="349169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7C62F-D99F-4784-A5E5-F8614444CC8B}"/>
              </a:ext>
            </a:extLst>
          </p:cNvPr>
          <p:cNvSpPr>
            <a:spLocks noGrp="1"/>
          </p:cNvSpPr>
          <p:nvPr>
            <p:ph type="title"/>
          </p:nvPr>
        </p:nvSpPr>
        <p:spPr/>
        <p:txBody>
          <a:bodyPr/>
          <a:lstStyle/>
          <a:p>
            <a:r>
              <a:rPr lang="en-MY" dirty="0"/>
              <a:t>Stage 4: Global</a:t>
            </a:r>
          </a:p>
        </p:txBody>
      </p:sp>
      <p:sp>
        <p:nvSpPr>
          <p:cNvPr id="3" name="Content Placeholder 2">
            <a:extLst>
              <a:ext uri="{FF2B5EF4-FFF2-40B4-BE49-F238E27FC236}">
                <a16:creationId xmlns:a16="http://schemas.microsoft.com/office/drawing/2014/main" id="{0DC401BF-18A7-416A-A04F-AEE8B7F8E424}"/>
              </a:ext>
            </a:extLst>
          </p:cNvPr>
          <p:cNvSpPr>
            <a:spLocks noGrp="1"/>
          </p:cNvSpPr>
          <p:nvPr>
            <p:ph idx="1"/>
          </p:nvPr>
        </p:nvSpPr>
        <p:spPr/>
        <p:txBody>
          <a:bodyPr/>
          <a:lstStyle/>
          <a:p>
            <a:pPr marL="0" indent="0">
              <a:buNone/>
            </a:pPr>
            <a:r>
              <a:rPr lang="en-MY" sz="2000" dirty="0"/>
              <a:t>In this stage, the company transcends any single country. The business is not merely a collection of domestic industries; rather, subsidiaries are interlinked to the point where competitive position in one country significantly influences activities in other countries. Truly global companies no longer think of themselves as having a single home country, and, indeed, have been called stateless corporations. This represents a new and dramatic evolution from the multinational company of the 1960s and 1970s. Global companies operate in truly global fashion, and the entire world is their marketplace. However, the structural problem of holding together this huge complex of subsidiaries scattered thousands of miles apart is immense. Organization  structure for global companies can be extremely  complex and often evolves into international matrix or transnational model.</a:t>
            </a:r>
          </a:p>
        </p:txBody>
      </p:sp>
    </p:spTree>
    <p:extLst>
      <p:ext uri="{BB962C8B-B14F-4D97-AF65-F5344CB8AC3E}">
        <p14:creationId xmlns:p14="http://schemas.microsoft.com/office/powerpoint/2010/main" val="1920992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302-1DDC-4144-9351-5C8406088013}"/>
              </a:ext>
            </a:extLst>
          </p:cNvPr>
          <p:cNvSpPr>
            <a:spLocks noGrp="1"/>
          </p:cNvSpPr>
          <p:nvPr>
            <p:ph type="title"/>
          </p:nvPr>
        </p:nvSpPr>
        <p:spPr/>
        <p:txBody>
          <a:bodyPr/>
          <a:lstStyle/>
          <a:p>
            <a:r>
              <a:rPr lang="en-MY" dirty="0"/>
              <a:t>Transnational</a:t>
            </a:r>
          </a:p>
        </p:txBody>
      </p:sp>
      <p:sp>
        <p:nvSpPr>
          <p:cNvPr id="3" name="Content Placeholder 2">
            <a:extLst>
              <a:ext uri="{FF2B5EF4-FFF2-40B4-BE49-F238E27FC236}">
                <a16:creationId xmlns:a16="http://schemas.microsoft.com/office/drawing/2014/main" id="{69B69C69-7C97-4013-BCDA-F62C3BCC256C}"/>
              </a:ext>
            </a:extLst>
          </p:cNvPr>
          <p:cNvSpPr>
            <a:spLocks noGrp="1"/>
          </p:cNvSpPr>
          <p:nvPr>
            <p:ph idx="1"/>
          </p:nvPr>
        </p:nvSpPr>
        <p:spPr/>
        <p:txBody>
          <a:bodyPr/>
          <a:lstStyle/>
          <a:p>
            <a:pPr marL="0" indent="0">
              <a:buNone/>
            </a:pPr>
            <a:r>
              <a:rPr lang="en-MY" sz="2400" dirty="0"/>
              <a:t>The transnational corporation (TNC) blends standardization used by global organizations with the localization approach of MNCs. The result is  “glocalization”-an organization with a strong global image but an equally strong local identity. The organization's production or service process becomes more globally  dispersed and interconnected. Some facilities may become "experts" in certain areas.  Strategy is developed globally; innovation and best practices are freely exchanged among countries. Involved in strategy formulation,</a:t>
            </a:r>
          </a:p>
          <a:p>
            <a:pPr marL="0" indent="0">
              <a:buNone/>
            </a:pPr>
            <a:r>
              <a:rPr lang="en-MY" sz="2400" dirty="0"/>
              <a:t>development and organizational, and development and change to support organization’s strategic objectives.</a:t>
            </a:r>
          </a:p>
        </p:txBody>
      </p:sp>
    </p:spTree>
    <p:extLst>
      <p:ext uri="{BB962C8B-B14F-4D97-AF65-F5344CB8AC3E}">
        <p14:creationId xmlns:p14="http://schemas.microsoft.com/office/powerpoint/2010/main" val="3246745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7BF6-E294-43E2-81C6-3098F1CA981E}"/>
              </a:ext>
            </a:extLst>
          </p:cNvPr>
          <p:cNvSpPr>
            <a:spLocks noGrp="1"/>
          </p:cNvSpPr>
          <p:nvPr>
            <p:ph type="title"/>
          </p:nvPr>
        </p:nvSpPr>
        <p:spPr/>
        <p:txBody>
          <a:bodyPr/>
          <a:lstStyle/>
          <a:p>
            <a:r>
              <a:rPr lang="en-MY" dirty="0"/>
              <a:t>Question # 3</a:t>
            </a:r>
          </a:p>
        </p:txBody>
      </p:sp>
      <p:sp>
        <p:nvSpPr>
          <p:cNvPr id="3" name="Content Placeholder 2">
            <a:extLst>
              <a:ext uri="{FF2B5EF4-FFF2-40B4-BE49-F238E27FC236}">
                <a16:creationId xmlns:a16="http://schemas.microsoft.com/office/drawing/2014/main" id="{9B0BA638-BAFC-40BF-B444-454375B4B33F}"/>
              </a:ext>
            </a:extLst>
          </p:cNvPr>
          <p:cNvSpPr>
            <a:spLocks noGrp="1"/>
          </p:cNvSpPr>
          <p:nvPr>
            <p:ph idx="1"/>
          </p:nvPr>
        </p:nvSpPr>
        <p:spPr/>
        <p:txBody>
          <a:bodyPr/>
          <a:lstStyle/>
          <a:p>
            <a:pPr marL="0" indent="0">
              <a:buNone/>
            </a:pPr>
            <a:r>
              <a:rPr lang="en-MY" dirty="0"/>
              <a:t>Which is the first step most organisations process through while becoming multinational corporation ?</a:t>
            </a:r>
          </a:p>
          <a:p>
            <a:pPr marL="0" indent="0">
              <a:buNone/>
            </a:pPr>
            <a:endParaRPr lang="en-MY" dirty="0"/>
          </a:p>
          <a:p>
            <a:pPr marL="514350" indent="-514350">
              <a:buFont typeface="+mj-lt"/>
              <a:buAutoNum type="alphaUcPeriod"/>
            </a:pPr>
            <a:r>
              <a:rPr lang="en-MY" dirty="0"/>
              <a:t>Exports products to foreign countries</a:t>
            </a:r>
          </a:p>
          <a:p>
            <a:pPr marL="514350" indent="-514350">
              <a:buFont typeface="+mj-lt"/>
              <a:buAutoNum type="alphaUcPeriod"/>
            </a:pPr>
            <a:r>
              <a:rPr lang="en-MY" dirty="0"/>
              <a:t>Establishes sales organisations abroad	</a:t>
            </a:r>
          </a:p>
          <a:p>
            <a:pPr marL="514350" indent="-514350">
              <a:buFont typeface="+mj-lt"/>
              <a:buAutoNum type="alphaUcPeriod"/>
            </a:pPr>
            <a:r>
              <a:rPr lang="en-MY" dirty="0"/>
              <a:t>Licenses use of patents and technology	</a:t>
            </a:r>
          </a:p>
          <a:p>
            <a:pPr marL="514350" indent="-514350">
              <a:buFont typeface="+mj-lt"/>
              <a:buAutoNum type="alphaUcPeriod"/>
            </a:pPr>
            <a:r>
              <a:rPr lang="en-MY" dirty="0" err="1"/>
              <a:t>Estabish</a:t>
            </a:r>
            <a:r>
              <a:rPr lang="en-MY" dirty="0"/>
              <a:t> foreign manufacturing facilities</a:t>
            </a:r>
          </a:p>
          <a:p>
            <a:pPr marL="514350" indent="-514350">
              <a:buFont typeface="+mj-lt"/>
              <a:buAutoNum type="alphaUcPeriod"/>
            </a:pPr>
            <a:endParaRPr lang="en-MY" dirty="0"/>
          </a:p>
        </p:txBody>
      </p:sp>
    </p:spTree>
    <p:extLst>
      <p:ext uri="{BB962C8B-B14F-4D97-AF65-F5344CB8AC3E}">
        <p14:creationId xmlns:p14="http://schemas.microsoft.com/office/powerpoint/2010/main" val="296222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D656-7D2B-4070-9FD8-ADFB17086062}"/>
              </a:ext>
            </a:extLst>
          </p:cNvPr>
          <p:cNvSpPr>
            <a:spLocks noGrp="1"/>
          </p:cNvSpPr>
          <p:nvPr>
            <p:ph type="title"/>
          </p:nvPr>
        </p:nvSpPr>
        <p:spPr/>
        <p:txBody>
          <a:bodyPr/>
          <a:lstStyle/>
          <a:p>
            <a:r>
              <a:rPr lang="en-MY" dirty="0"/>
              <a:t>Answer # 3</a:t>
            </a:r>
          </a:p>
        </p:txBody>
      </p:sp>
      <p:sp>
        <p:nvSpPr>
          <p:cNvPr id="3" name="Content Placeholder 2">
            <a:extLst>
              <a:ext uri="{FF2B5EF4-FFF2-40B4-BE49-F238E27FC236}">
                <a16:creationId xmlns:a16="http://schemas.microsoft.com/office/drawing/2014/main" id="{9B810F28-64AD-43AF-8938-92E892B03D56}"/>
              </a:ext>
            </a:extLst>
          </p:cNvPr>
          <p:cNvSpPr>
            <a:spLocks noGrp="1"/>
          </p:cNvSpPr>
          <p:nvPr>
            <p:ph idx="1"/>
          </p:nvPr>
        </p:nvSpPr>
        <p:spPr/>
        <p:txBody>
          <a:bodyPr/>
          <a:lstStyle/>
          <a:p>
            <a:r>
              <a:rPr lang="en-MY" dirty="0"/>
              <a:t>Option A</a:t>
            </a:r>
          </a:p>
        </p:txBody>
      </p:sp>
    </p:spTree>
    <p:extLst>
      <p:ext uri="{BB962C8B-B14F-4D97-AF65-F5344CB8AC3E}">
        <p14:creationId xmlns:p14="http://schemas.microsoft.com/office/powerpoint/2010/main" val="18969297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D68F-7A23-483B-9DCC-C8A7F28CD474}"/>
              </a:ext>
            </a:extLst>
          </p:cNvPr>
          <p:cNvSpPr>
            <a:spLocks noGrp="1"/>
          </p:cNvSpPr>
          <p:nvPr>
            <p:ph type="title"/>
          </p:nvPr>
        </p:nvSpPr>
        <p:spPr/>
        <p:txBody>
          <a:bodyPr/>
          <a:lstStyle/>
          <a:p>
            <a:r>
              <a:rPr lang="en-MY" dirty="0"/>
              <a:t>Question # 4</a:t>
            </a:r>
          </a:p>
        </p:txBody>
      </p:sp>
      <p:sp>
        <p:nvSpPr>
          <p:cNvPr id="3" name="Content Placeholder 2">
            <a:extLst>
              <a:ext uri="{FF2B5EF4-FFF2-40B4-BE49-F238E27FC236}">
                <a16:creationId xmlns:a16="http://schemas.microsoft.com/office/drawing/2014/main" id="{956DE6C0-FA12-48D1-9899-9AC5DA078CF3}"/>
              </a:ext>
            </a:extLst>
          </p:cNvPr>
          <p:cNvSpPr>
            <a:spLocks noGrp="1"/>
          </p:cNvSpPr>
          <p:nvPr>
            <p:ph idx="1"/>
          </p:nvPr>
        </p:nvSpPr>
        <p:spPr/>
        <p:txBody>
          <a:bodyPr/>
          <a:lstStyle/>
          <a:p>
            <a:pPr marL="0" indent="0">
              <a:buNone/>
            </a:pPr>
            <a:r>
              <a:rPr lang="en-MY" dirty="0"/>
              <a:t>Which stage in globalization occurs when an enterprise operates in several countries, upper-level managers are mainly expatriates, and each location is treated relatively separately?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	</a:t>
            </a:r>
          </a:p>
          <a:p>
            <a:pPr marL="514350" indent="-514350">
              <a:buFont typeface="+mj-lt"/>
              <a:buAutoNum type="alphaUcPeriod"/>
            </a:pPr>
            <a:r>
              <a:rPr lang="en-MY" dirty="0"/>
              <a:t>International</a:t>
            </a:r>
          </a:p>
          <a:p>
            <a:pPr marL="0" indent="0">
              <a:buNone/>
            </a:pPr>
            <a:endParaRPr lang="en-MY" dirty="0"/>
          </a:p>
        </p:txBody>
      </p:sp>
    </p:spTree>
    <p:extLst>
      <p:ext uri="{BB962C8B-B14F-4D97-AF65-F5344CB8AC3E}">
        <p14:creationId xmlns:p14="http://schemas.microsoft.com/office/powerpoint/2010/main" val="615309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D285-9F3E-457D-A261-FA8E133BD343}"/>
              </a:ext>
            </a:extLst>
          </p:cNvPr>
          <p:cNvSpPr>
            <a:spLocks noGrp="1"/>
          </p:cNvSpPr>
          <p:nvPr>
            <p:ph type="title"/>
          </p:nvPr>
        </p:nvSpPr>
        <p:spPr/>
        <p:txBody>
          <a:bodyPr/>
          <a:lstStyle/>
          <a:p>
            <a:r>
              <a:rPr lang="en-MY" dirty="0"/>
              <a:t>Answer # 4</a:t>
            </a:r>
          </a:p>
        </p:txBody>
      </p:sp>
      <p:sp>
        <p:nvSpPr>
          <p:cNvPr id="3" name="Content Placeholder 2">
            <a:extLst>
              <a:ext uri="{FF2B5EF4-FFF2-40B4-BE49-F238E27FC236}">
                <a16:creationId xmlns:a16="http://schemas.microsoft.com/office/drawing/2014/main" id="{238E6C5A-D42E-4BF5-8ED1-7CA294C8212E}"/>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3062019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85151341"/>
              </p:ext>
            </p:extLst>
          </p:nvPr>
        </p:nvGraphicFramePr>
        <p:xfrm>
          <a:off x="914400" y="1600200"/>
          <a:ext cx="7906072"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2035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93C0-FD6B-403C-A278-4714EBD32A36}"/>
              </a:ext>
            </a:extLst>
          </p:cNvPr>
          <p:cNvSpPr>
            <a:spLocks noGrp="1"/>
          </p:cNvSpPr>
          <p:nvPr>
            <p:ph type="title"/>
          </p:nvPr>
        </p:nvSpPr>
        <p:spPr/>
        <p:txBody>
          <a:bodyPr/>
          <a:lstStyle/>
          <a:p>
            <a:r>
              <a:rPr lang="en-MY" dirty="0"/>
              <a:t>Global Orientations</a:t>
            </a:r>
          </a:p>
        </p:txBody>
      </p:sp>
      <p:sp>
        <p:nvSpPr>
          <p:cNvPr id="3" name="Content Placeholder 2">
            <a:extLst>
              <a:ext uri="{FF2B5EF4-FFF2-40B4-BE49-F238E27FC236}">
                <a16:creationId xmlns:a16="http://schemas.microsoft.com/office/drawing/2014/main" id="{D4C28998-69B6-44BB-B28A-6187538BA510}"/>
              </a:ext>
            </a:extLst>
          </p:cNvPr>
          <p:cNvSpPr>
            <a:spLocks noGrp="1"/>
          </p:cNvSpPr>
          <p:nvPr>
            <p:ph idx="1"/>
          </p:nvPr>
        </p:nvSpPr>
        <p:spPr/>
        <p:txBody>
          <a:bodyPr/>
          <a:lstStyle/>
          <a:p>
            <a:pPr marL="0" indent="0">
              <a:buNone/>
            </a:pPr>
            <a:r>
              <a:rPr lang="en-MY" dirty="0"/>
              <a:t>Global integration refers to the coordination of the firm’s value-chain activities across</a:t>
            </a:r>
          </a:p>
          <a:p>
            <a:pPr marL="0" indent="0">
              <a:buNone/>
            </a:pPr>
            <a:r>
              <a:rPr lang="en-MY" dirty="0"/>
              <a:t>countries to achieve worldwide efficiency, synergy, and cross-fertilization in order to take</a:t>
            </a:r>
          </a:p>
          <a:p>
            <a:pPr marL="0" indent="0">
              <a:buNone/>
            </a:pPr>
            <a:r>
              <a:rPr lang="en-MY" dirty="0"/>
              <a:t>maximum advantage of similarities between countries. The flexibility objective is also</a:t>
            </a:r>
          </a:p>
          <a:p>
            <a:pPr marL="0" indent="0">
              <a:buNone/>
            </a:pPr>
            <a:r>
              <a:rPr lang="en-MY" dirty="0"/>
              <a:t>called local responsiveness. Local responsiveness refers to meeting the specific needs of buyers in individual countries.</a:t>
            </a:r>
          </a:p>
        </p:txBody>
      </p:sp>
    </p:spTree>
    <p:extLst>
      <p:ext uri="{BB962C8B-B14F-4D97-AF65-F5344CB8AC3E}">
        <p14:creationId xmlns:p14="http://schemas.microsoft.com/office/powerpoint/2010/main" val="2182077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2B5E-29F6-4FF5-A8C9-773CAFED94BF}"/>
              </a:ext>
            </a:extLst>
          </p:cNvPr>
          <p:cNvSpPr>
            <a:spLocks noGrp="1"/>
          </p:cNvSpPr>
          <p:nvPr>
            <p:ph type="title"/>
          </p:nvPr>
        </p:nvSpPr>
        <p:spPr/>
        <p:txBody>
          <a:bodyPr/>
          <a:lstStyle/>
          <a:p>
            <a:r>
              <a:rPr lang="en-MY" dirty="0"/>
              <a:t>Global Integration Strategy</a:t>
            </a:r>
          </a:p>
        </p:txBody>
      </p:sp>
      <p:sp>
        <p:nvSpPr>
          <p:cNvPr id="3" name="Content Placeholder 2">
            <a:extLst>
              <a:ext uri="{FF2B5EF4-FFF2-40B4-BE49-F238E27FC236}">
                <a16:creationId xmlns:a16="http://schemas.microsoft.com/office/drawing/2014/main" id="{2D1DA5EF-E388-4A6D-B888-6C95EAFCF431}"/>
              </a:ext>
            </a:extLst>
          </p:cNvPr>
          <p:cNvSpPr>
            <a:spLocks noGrp="1"/>
          </p:cNvSpPr>
          <p:nvPr>
            <p:ph idx="1"/>
          </p:nvPr>
        </p:nvSpPr>
        <p:spPr>
          <a:xfrm>
            <a:off x="733264" y="1628800"/>
            <a:ext cx="8134672" cy="4530725"/>
          </a:xfrm>
        </p:spPr>
        <p:txBody>
          <a:bodyPr/>
          <a:lstStyle/>
          <a:p>
            <a:pPr marL="0" indent="0">
              <a:buNone/>
            </a:pPr>
            <a:r>
              <a:rPr lang="en-MY" sz="1800" dirty="0"/>
              <a:t>Global integration (GI) emphasizes consistency of approach, standardization of processes, and common corporate culture across global operations. The following steps help organizations achieve global integration:</a:t>
            </a:r>
          </a:p>
          <a:p>
            <a:pPr marL="0" indent="0">
              <a:buNone/>
            </a:pPr>
            <a:endParaRPr lang="en-MY" sz="1800" dirty="0"/>
          </a:p>
          <a:p>
            <a:pPr marL="0" indent="0">
              <a:buNone/>
            </a:pPr>
            <a:r>
              <a:rPr lang="en-MY" sz="1800" b="1" dirty="0"/>
              <a:t>1. Aligning decision making </a:t>
            </a:r>
            <a:r>
              <a:rPr lang="en-MY" sz="1800" dirty="0"/>
              <a:t>: This focus on alignment helps to ensure that even decisions made locally reflect the global perspective. Expatriates, employees sent from their home countries to work abroad, play a significant role in this global alignment, as do performance management systems.</a:t>
            </a:r>
          </a:p>
          <a:p>
            <a:pPr marL="0" indent="0">
              <a:buNone/>
            </a:pPr>
            <a:endParaRPr lang="en-MY" sz="1800" dirty="0"/>
          </a:p>
          <a:p>
            <a:pPr marL="0" indent="0">
              <a:buNone/>
            </a:pPr>
            <a:r>
              <a:rPr lang="en-MY" sz="1800" b="1" dirty="0"/>
              <a:t>2. Standardizing processes </a:t>
            </a:r>
            <a:r>
              <a:rPr lang="en-MY" sz="1800" dirty="0"/>
              <a:t>:Standardized processes are designed to achieve efficiencies, economies of scale, consistent expectations, and control over strategic parts of the value chain.</a:t>
            </a:r>
          </a:p>
          <a:p>
            <a:pPr marL="0" indent="0">
              <a:buNone/>
            </a:pPr>
            <a:endParaRPr lang="en-MY" sz="1800" dirty="0"/>
          </a:p>
          <a:p>
            <a:pPr marL="0" indent="0">
              <a:buNone/>
            </a:pPr>
            <a:r>
              <a:rPr lang="en-MY" sz="1800" b="1" dirty="0"/>
              <a:t>3. Socializing key individuals </a:t>
            </a:r>
            <a:r>
              <a:rPr lang="en-MY" sz="1800" dirty="0"/>
              <a:t>:This socialization effort ensures that top managers have a consistent perspective, whether at the headquarters or at dispersed field locations.</a:t>
            </a:r>
          </a:p>
          <a:p>
            <a:pPr marL="0" indent="0">
              <a:buNone/>
            </a:pPr>
            <a:endParaRPr lang="en-MY" sz="1800" dirty="0"/>
          </a:p>
        </p:txBody>
      </p:sp>
    </p:spTree>
    <p:extLst>
      <p:ext uri="{BB962C8B-B14F-4D97-AF65-F5344CB8AC3E}">
        <p14:creationId xmlns:p14="http://schemas.microsoft.com/office/powerpoint/2010/main" val="863798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8036-56DA-4770-83CA-234AE0047630}"/>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2A87ECA9-AC08-465C-8F54-5CF6AD31E606}"/>
              </a:ext>
            </a:extLst>
          </p:cNvPr>
          <p:cNvSpPr>
            <a:spLocks noGrp="1"/>
          </p:cNvSpPr>
          <p:nvPr>
            <p:ph idx="1"/>
          </p:nvPr>
        </p:nvSpPr>
        <p:spPr/>
        <p:txBody>
          <a:bodyPr/>
          <a:lstStyle/>
          <a:p>
            <a:pPr marL="0" indent="0">
              <a:buNone/>
            </a:pPr>
            <a:r>
              <a:rPr lang="en-MY" sz="2200" dirty="0"/>
              <a:t>1. </a:t>
            </a:r>
            <a:r>
              <a:rPr lang="en-MY" sz="2200" b="1" dirty="0"/>
              <a:t>Economies of scale </a:t>
            </a:r>
            <a:r>
              <a:rPr lang="en-MY" sz="2200" dirty="0"/>
              <a:t>: Concentrating manufacturing in a few select locations where the firm can profit from economies of mass production motivates global integration. Also, the smaller the number of manufacturing and R&amp;D locations, the easier it is for the firm to control quality and cost.</a:t>
            </a:r>
          </a:p>
          <a:p>
            <a:pPr marL="0" indent="0">
              <a:buNone/>
            </a:pPr>
            <a:endParaRPr lang="en-MY" sz="2200" dirty="0"/>
          </a:p>
          <a:p>
            <a:pPr marL="0" indent="0">
              <a:buNone/>
            </a:pPr>
            <a:r>
              <a:rPr lang="en-MY" sz="2200" dirty="0"/>
              <a:t>2. </a:t>
            </a:r>
            <a:r>
              <a:rPr lang="en-MY" sz="2200" b="1" dirty="0"/>
              <a:t>Capitalize on converging consumer trends and universal needs </a:t>
            </a:r>
            <a:r>
              <a:rPr lang="en-MY" sz="2200" dirty="0"/>
              <a:t>: Standardization is appropriate for products with widespread acceptance and whose features, quality, and cost are similar worldwide. Examples include computer chips and electronic components. Companies such as Nike, Dell, ING, and Coca-Cola offer products that appeal to consumers everywhere.</a:t>
            </a:r>
          </a:p>
          <a:p>
            <a:pPr marL="0" indent="0">
              <a:buNone/>
            </a:pPr>
            <a:endParaRPr lang="en-MY" sz="2200" dirty="0"/>
          </a:p>
        </p:txBody>
      </p:sp>
    </p:spTree>
    <p:extLst>
      <p:ext uri="{BB962C8B-B14F-4D97-AF65-F5344CB8AC3E}">
        <p14:creationId xmlns:p14="http://schemas.microsoft.com/office/powerpoint/2010/main" val="3125223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B1E4-FD70-49B6-A34F-EE1E262D744A}"/>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A98C45E7-E26E-4B6A-850D-41690AD319E1}"/>
              </a:ext>
            </a:extLst>
          </p:cNvPr>
          <p:cNvSpPr>
            <a:spLocks noGrp="1"/>
          </p:cNvSpPr>
          <p:nvPr>
            <p:ph idx="1"/>
          </p:nvPr>
        </p:nvSpPr>
        <p:spPr>
          <a:xfrm>
            <a:off x="625252" y="1556792"/>
            <a:ext cx="8350696" cy="4530725"/>
          </a:xfrm>
        </p:spPr>
        <p:txBody>
          <a:bodyPr/>
          <a:lstStyle/>
          <a:p>
            <a:pPr marL="0" indent="0">
              <a:buNone/>
            </a:pPr>
            <a:endParaRPr lang="en-MY" sz="2200" b="1" dirty="0"/>
          </a:p>
          <a:p>
            <a:pPr marL="0" indent="0">
              <a:buNone/>
            </a:pPr>
            <a:r>
              <a:rPr lang="en-MY" sz="2200" b="1" dirty="0"/>
              <a:t>3. Uniform service to global customers </a:t>
            </a:r>
            <a:r>
              <a:rPr lang="en-MY" sz="2200" dirty="0"/>
              <a:t>:Services are easiest to standardize when firms can centralize their creation and delivery. Multinational enterprises with operations in numerous countries particularly value service inputs that are consistent worldwide.</a:t>
            </a:r>
          </a:p>
          <a:p>
            <a:pPr marL="0" indent="0">
              <a:buNone/>
            </a:pPr>
            <a:r>
              <a:rPr lang="en-MY" sz="2200" dirty="0"/>
              <a:t> </a:t>
            </a:r>
          </a:p>
          <a:p>
            <a:pPr marL="0" indent="0">
              <a:buNone/>
            </a:pPr>
            <a:r>
              <a:rPr lang="en-MY" sz="2200" b="1" dirty="0"/>
              <a:t>4. Global sourcing of raw materials, components, energy, and </a:t>
            </a:r>
            <a:r>
              <a:rPr lang="en-MY" sz="2200" b="1" dirty="0" err="1"/>
              <a:t>labor</a:t>
            </a:r>
            <a:r>
              <a:rPr lang="en-MY" sz="2200" b="1" dirty="0"/>
              <a:t> </a:t>
            </a:r>
            <a:r>
              <a:rPr lang="en-MY" sz="2200" dirty="0"/>
              <a:t>:Firms face an ongoing pressure to procure high-quality input goods in a cost-efficient manner. Sourcing of inputs from large-scale, centralized suppliers provides benefits from economies of scale and more consistent performance outcomes. Sourcing from a few well-integrated suppliers is more efficient than sourcing from numerous loosely connected distributors.</a:t>
            </a:r>
          </a:p>
          <a:p>
            <a:pPr marL="0" indent="0">
              <a:buNone/>
            </a:pPr>
            <a:endParaRPr lang="en-MY" sz="2200" dirty="0"/>
          </a:p>
        </p:txBody>
      </p:sp>
    </p:spTree>
    <p:extLst>
      <p:ext uri="{BB962C8B-B14F-4D97-AF65-F5344CB8AC3E}">
        <p14:creationId xmlns:p14="http://schemas.microsoft.com/office/powerpoint/2010/main" val="40919510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B4-491E-49DE-AE09-BC781358BF4D}"/>
              </a:ext>
            </a:extLst>
          </p:cNvPr>
          <p:cNvSpPr>
            <a:spLocks noGrp="1"/>
          </p:cNvSpPr>
          <p:nvPr>
            <p:ph type="title"/>
          </p:nvPr>
        </p:nvSpPr>
        <p:spPr/>
        <p:txBody>
          <a:bodyPr/>
          <a:lstStyle/>
          <a:p>
            <a:r>
              <a:rPr lang="en-MY" dirty="0"/>
              <a:t>Pressures for Global Integration</a:t>
            </a:r>
          </a:p>
        </p:txBody>
      </p:sp>
      <p:sp>
        <p:nvSpPr>
          <p:cNvPr id="3" name="Content Placeholder 2">
            <a:extLst>
              <a:ext uri="{FF2B5EF4-FFF2-40B4-BE49-F238E27FC236}">
                <a16:creationId xmlns:a16="http://schemas.microsoft.com/office/drawing/2014/main" id="{E9741E1A-5A2D-47CB-8B1D-3B869D2AC040}"/>
              </a:ext>
            </a:extLst>
          </p:cNvPr>
          <p:cNvSpPr>
            <a:spLocks noGrp="1"/>
          </p:cNvSpPr>
          <p:nvPr>
            <p:ph idx="1"/>
          </p:nvPr>
        </p:nvSpPr>
        <p:spPr>
          <a:xfrm>
            <a:off x="914400" y="1600200"/>
            <a:ext cx="8122096" cy="4530725"/>
          </a:xfrm>
        </p:spPr>
        <p:txBody>
          <a:bodyPr/>
          <a:lstStyle/>
          <a:p>
            <a:pPr marL="0" indent="0">
              <a:buNone/>
            </a:pPr>
            <a:r>
              <a:rPr lang="en-MY" sz="2400" b="1" dirty="0"/>
              <a:t>5. Global competitors : </a:t>
            </a:r>
            <a:r>
              <a:rPr lang="en-MY" sz="2400" dirty="0"/>
              <a:t>Competitors that operate in multiple markets threaten firms with purely domestic operations. Global coordination is necessary to monitor and respond to competitive threats in foreign and domestic markets.</a:t>
            </a:r>
          </a:p>
          <a:p>
            <a:pPr marL="0" indent="0">
              <a:buNone/>
            </a:pPr>
            <a:endParaRPr lang="en-MY" sz="2400" dirty="0"/>
          </a:p>
          <a:p>
            <a:pPr marL="0" indent="0">
              <a:buNone/>
            </a:pPr>
            <a:r>
              <a:rPr lang="en-MY" sz="2400" b="1" dirty="0"/>
              <a:t>6. Availability of media that reaches consumers in multiple markets : </a:t>
            </a:r>
            <a:r>
              <a:rPr lang="en-MY" sz="2400" dirty="0"/>
              <a:t>The availability of cost-effective communications and promotion makes it possible for firms to cater to global market segments that cross different countries. For example, firms now take advantage of the Internet and cross-national television to simultaneously advertise their offerings </a:t>
            </a:r>
            <a:r>
              <a:rPr lang="en-MY" sz="2400" dirty="0" err="1"/>
              <a:t>innumerous</a:t>
            </a:r>
            <a:r>
              <a:rPr lang="en-MY" sz="2400" dirty="0"/>
              <a:t> countries.</a:t>
            </a:r>
          </a:p>
          <a:p>
            <a:pPr marL="0" indent="0">
              <a:buNone/>
            </a:pPr>
            <a:endParaRPr lang="en-MY" sz="2400" dirty="0"/>
          </a:p>
        </p:txBody>
      </p:sp>
    </p:spTree>
    <p:extLst>
      <p:ext uri="{BB962C8B-B14F-4D97-AF65-F5344CB8AC3E}">
        <p14:creationId xmlns:p14="http://schemas.microsoft.com/office/powerpoint/2010/main" val="3876050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C929-5EAB-452B-A9A3-BF0AC6842FDB}"/>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02546375-0897-420B-A7A0-F4674464B54E}"/>
              </a:ext>
            </a:extLst>
          </p:cNvPr>
          <p:cNvSpPr>
            <a:spLocks noGrp="1"/>
          </p:cNvSpPr>
          <p:nvPr>
            <p:ph idx="1"/>
          </p:nvPr>
        </p:nvSpPr>
        <p:spPr/>
        <p:txBody>
          <a:bodyPr/>
          <a:lstStyle/>
          <a:p>
            <a:pPr marL="0" indent="0">
              <a:buNone/>
            </a:pPr>
            <a:r>
              <a:rPr lang="en-MY" sz="2400" dirty="0"/>
              <a:t>Local responsiveness (LR) emphasizes adapting to the needs of local markets and allows subsidiaries to develop unique products, structures, and systems. </a:t>
            </a:r>
          </a:p>
          <a:p>
            <a:pPr marL="0" indent="0">
              <a:buNone/>
            </a:pPr>
            <a:endParaRPr lang="en-MY" sz="2400" dirty="0"/>
          </a:p>
          <a:p>
            <a:pPr marL="0" indent="0">
              <a:buNone/>
            </a:pPr>
            <a:r>
              <a:rPr lang="en-MY" sz="2400" dirty="0"/>
              <a:t>1. </a:t>
            </a:r>
            <a:r>
              <a:rPr lang="en-MY" sz="2400" b="1" dirty="0"/>
              <a:t>Understanding diversity : </a:t>
            </a:r>
            <a:r>
              <a:rPr lang="en-MY" sz="2400" dirty="0"/>
              <a:t>Local responsiveness organizations must learn the cultures and institutions (e.g., legal, economic, educational) of the areas in which they operate, but they must also become more fully aware of their own cultural perspectives and how those may affect organizational decisions and practices.</a:t>
            </a:r>
          </a:p>
        </p:txBody>
      </p:sp>
    </p:spTree>
    <p:extLst>
      <p:ext uri="{BB962C8B-B14F-4D97-AF65-F5344CB8AC3E}">
        <p14:creationId xmlns:p14="http://schemas.microsoft.com/office/powerpoint/2010/main" val="3158401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5EB-C1D2-414B-A657-5766D1B2533C}"/>
              </a:ext>
            </a:extLst>
          </p:cNvPr>
          <p:cNvSpPr>
            <a:spLocks noGrp="1"/>
          </p:cNvSpPr>
          <p:nvPr>
            <p:ph type="title"/>
          </p:nvPr>
        </p:nvSpPr>
        <p:spPr/>
        <p:txBody>
          <a:bodyPr/>
          <a:lstStyle/>
          <a:p>
            <a:r>
              <a:rPr lang="en-MY" dirty="0"/>
              <a:t>Local Responsiveness Strategy</a:t>
            </a:r>
          </a:p>
        </p:txBody>
      </p:sp>
      <p:sp>
        <p:nvSpPr>
          <p:cNvPr id="3" name="Content Placeholder 2">
            <a:extLst>
              <a:ext uri="{FF2B5EF4-FFF2-40B4-BE49-F238E27FC236}">
                <a16:creationId xmlns:a16="http://schemas.microsoft.com/office/drawing/2014/main" id="{78389F9C-22B7-4C65-8EC4-BA892190C78C}"/>
              </a:ext>
            </a:extLst>
          </p:cNvPr>
          <p:cNvSpPr>
            <a:spLocks noGrp="1"/>
          </p:cNvSpPr>
          <p:nvPr>
            <p:ph idx="1"/>
          </p:nvPr>
        </p:nvSpPr>
        <p:spPr/>
        <p:txBody>
          <a:bodyPr/>
          <a:lstStyle/>
          <a:p>
            <a:pPr marL="0" indent="0">
              <a:buNone/>
            </a:pPr>
            <a:r>
              <a:rPr lang="en-MY" sz="2400" b="1" dirty="0"/>
              <a:t>2. Responding to diversity : </a:t>
            </a:r>
            <a:r>
              <a:rPr lang="en-MY" sz="2400" dirty="0"/>
              <a:t>Local culture and institutions should shape local strategy regarding where to internationalize and how to enter the local market and identifying what needs to be adapted.</a:t>
            </a:r>
          </a:p>
          <a:p>
            <a:pPr marL="0" indent="0">
              <a:buNone/>
            </a:pPr>
            <a:endParaRPr lang="en-MY" sz="2400" dirty="0"/>
          </a:p>
          <a:p>
            <a:pPr marL="0" indent="0">
              <a:buNone/>
            </a:pPr>
            <a:r>
              <a:rPr lang="en-MY" sz="2400" b="1" dirty="0"/>
              <a:t>3.Capitalizing on diversity : </a:t>
            </a:r>
            <a:r>
              <a:rPr lang="en-MY" sz="2400" dirty="0"/>
              <a:t>Local responsiveness strategies may blend perspectives and talents throughout the organization to create cultural synergy. They may also cluster functions geographically according to the availability of appropriate skills and resources and levels of local competition.</a:t>
            </a:r>
          </a:p>
          <a:p>
            <a:pPr marL="0" indent="0">
              <a:buNone/>
            </a:pPr>
            <a:endParaRPr lang="en-MY" sz="2400" dirty="0"/>
          </a:p>
          <a:p>
            <a:pPr marL="0" indent="0">
              <a:buNone/>
            </a:pPr>
            <a:endParaRPr lang="en-MY" sz="2400" dirty="0"/>
          </a:p>
        </p:txBody>
      </p:sp>
    </p:spTree>
    <p:extLst>
      <p:ext uri="{BB962C8B-B14F-4D97-AF65-F5344CB8AC3E}">
        <p14:creationId xmlns:p14="http://schemas.microsoft.com/office/powerpoint/2010/main" val="1158327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A93C-33D5-439E-8BEA-8782E78EEF9D}"/>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17DD0FDC-5DA5-4680-9117-841FBAD0B604}"/>
              </a:ext>
            </a:extLst>
          </p:cNvPr>
          <p:cNvSpPr>
            <a:spLocks noGrp="1"/>
          </p:cNvSpPr>
          <p:nvPr>
            <p:ph idx="1"/>
          </p:nvPr>
        </p:nvSpPr>
        <p:spPr>
          <a:xfrm>
            <a:off x="574228" y="1628800"/>
            <a:ext cx="8390260" cy="4530725"/>
          </a:xfrm>
        </p:spPr>
        <p:txBody>
          <a:bodyPr/>
          <a:lstStyle/>
          <a:p>
            <a:pPr marL="0" indent="0">
              <a:buNone/>
            </a:pPr>
            <a:r>
              <a:rPr lang="en-MY" sz="2200" b="1" dirty="0"/>
              <a:t>1. Unique natural endowments available to the firm</a:t>
            </a:r>
            <a:r>
              <a:rPr lang="en-MY" sz="2200" dirty="0"/>
              <a:t>. Each country has national endowments that the foreign firm should access.</a:t>
            </a:r>
          </a:p>
          <a:p>
            <a:pPr marL="0" indent="0">
              <a:buNone/>
            </a:pPr>
            <a:endParaRPr lang="en-MY" sz="2200" dirty="0"/>
          </a:p>
          <a:p>
            <a:pPr marL="0" indent="0">
              <a:buNone/>
            </a:pPr>
            <a:r>
              <a:rPr lang="en-MY" sz="2200" b="1" dirty="0"/>
              <a:t>2. Diversity of local customer needs. Businesses, </a:t>
            </a:r>
            <a:r>
              <a:rPr lang="en-MY" sz="2200" dirty="0"/>
              <a:t>such as clothing and food, require significant adaptation to local customer needs.</a:t>
            </a:r>
          </a:p>
          <a:p>
            <a:pPr marL="0" indent="0">
              <a:buNone/>
            </a:pPr>
            <a:endParaRPr lang="en-MY" sz="2200" dirty="0"/>
          </a:p>
          <a:p>
            <a:pPr marL="0" indent="0">
              <a:buNone/>
            </a:pPr>
            <a:r>
              <a:rPr lang="en-MY" sz="2200" b="1" dirty="0"/>
              <a:t>3. Differences in distribution channels. </a:t>
            </a:r>
            <a:r>
              <a:rPr lang="en-MY" sz="2200" dirty="0"/>
              <a:t>These vary considerably from market to market and may increase the need for local responsiveness. For example, small retailers in Japan understand local customs and needs, so locally responsive MNEs use them to distribute products in that country.</a:t>
            </a:r>
          </a:p>
          <a:p>
            <a:pPr marL="0" indent="0">
              <a:buNone/>
            </a:pPr>
            <a:endParaRPr lang="en-MY" sz="2200" dirty="0"/>
          </a:p>
        </p:txBody>
      </p:sp>
    </p:spTree>
    <p:extLst>
      <p:ext uri="{BB962C8B-B14F-4D97-AF65-F5344CB8AC3E}">
        <p14:creationId xmlns:p14="http://schemas.microsoft.com/office/powerpoint/2010/main" val="959471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C02-0F01-4584-B524-F08E2A421BD1}"/>
              </a:ext>
            </a:extLst>
          </p:cNvPr>
          <p:cNvSpPr>
            <a:spLocks noGrp="1"/>
          </p:cNvSpPr>
          <p:nvPr>
            <p:ph type="title"/>
          </p:nvPr>
        </p:nvSpPr>
        <p:spPr/>
        <p:txBody>
          <a:bodyPr/>
          <a:lstStyle/>
          <a:p>
            <a:r>
              <a:rPr lang="en-MY" sz="4000" dirty="0"/>
              <a:t>Pressures for Local Responsiveness</a:t>
            </a:r>
          </a:p>
        </p:txBody>
      </p:sp>
      <p:sp>
        <p:nvSpPr>
          <p:cNvPr id="3" name="Content Placeholder 2">
            <a:extLst>
              <a:ext uri="{FF2B5EF4-FFF2-40B4-BE49-F238E27FC236}">
                <a16:creationId xmlns:a16="http://schemas.microsoft.com/office/drawing/2014/main" id="{D553CCB1-B048-4C7B-90E9-A78EE3B85EA9}"/>
              </a:ext>
            </a:extLst>
          </p:cNvPr>
          <p:cNvSpPr>
            <a:spLocks noGrp="1"/>
          </p:cNvSpPr>
          <p:nvPr>
            <p:ph idx="1"/>
          </p:nvPr>
        </p:nvSpPr>
        <p:spPr>
          <a:xfrm>
            <a:off x="636712" y="1556792"/>
            <a:ext cx="8507288" cy="4530725"/>
          </a:xfrm>
        </p:spPr>
        <p:txBody>
          <a:bodyPr/>
          <a:lstStyle/>
          <a:p>
            <a:pPr marL="0" indent="0">
              <a:buNone/>
            </a:pPr>
            <a:r>
              <a:rPr lang="en-MY" sz="2000" b="1" dirty="0"/>
              <a:t>4. Local competition. </a:t>
            </a:r>
            <a:r>
              <a:rPr lang="en-MY" sz="2000" dirty="0"/>
              <a:t>When competing against numerous local rivals, centrally controlled MNEs will have difficulty gaining market share with global products that are not adapted to local needs.</a:t>
            </a:r>
          </a:p>
          <a:p>
            <a:pPr marL="0" indent="0">
              <a:buNone/>
            </a:pPr>
            <a:endParaRPr lang="en-MY" sz="2000" dirty="0"/>
          </a:p>
          <a:p>
            <a:pPr marL="0" indent="0">
              <a:buNone/>
            </a:pPr>
            <a:r>
              <a:rPr lang="en-MY" sz="2000" b="1" dirty="0"/>
              <a:t>5. Cultural differences. </a:t>
            </a:r>
            <a:r>
              <a:rPr lang="en-MY" sz="2000" dirty="0"/>
              <a:t>Cultural characteristics influence consumer buying decisions. The influence of cultural differences may vary considerably, depending on the type of product. For those products where cultural differences are important, such as clothing and furniture, local managers require considerable freedom from headquarters to adapt their product and marketing practices.</a:t>
            </a:r>
          </a:p>
          <a:p>
            <a:pPr marL="0" indent="0">
              <a:buNone/>
            </a:pPr>
            <a:endParaRPr lang="en-MY" sz="2000" dirty="0"/>
          </a:p>
          <a:p>
            <a:pPr marL="0" indent="0">
              <a:buNone/>
            </a:pPr>
            <a:r>
              <a:rPr lang="en-MY" sz="2000" b="1" dirty="0"/>
              <a:t>6. Host government requirements and regulations. </a:t>
            </a:r>
            <a:r>
              <a:rPr lang="en-MY" sz="2000" dirty="0"/>
              <a:t>When governments impose trade barriers or complex business regulations, they can halt or reverse the competitive threat of foreign firms. The MNE may establish a local subsidiary with substantial decision-making authority to minimize the effects of protectionism.</a:t>
            </a:r>
          </a:p>
          <a:p>
            <a:pPr marL="0" indent="0">
              <a:buNone/>
            </a:pPr>
            <a:endParaRPr lang="en-MY" sz="2000" dirty="0"/>
          </a:p>
        </p:txBody>
      </p:sp>
    </p:spTree>
    <p:extLst>
      <p:ext uri="{BB962C8B-B14F-4D97-AF65-F5344CB8AC3E}">
        <p14:creationId xmlns:p14="http://schemas.microsoft.com/office/powerpoint/2010/main" val="3593595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EEE8-8669-4658-84BF-CDCF9BC28C9A}"/>
              </a:ext>
            </a:extLst>
          </p:cNvPr>
          <p:cNvSpPr>
            <a:spLocks noGrp="1"/>
          </p:cNvSpPr>
          <p:nvPr>
            <p:ph type="title"/>
          </p:nvPr>
        </p:nvSpPr>
        <p:spPr/>
        <p:txBody>
          <a:bodyPr/>
          <a:lstStyle/>
          <a:p>
            <a:r>
              <a:rPr lang="en-MY" dirty="0"/>
              <a:t>Global Integration vs. Local Responsiveness</a:t>
            </a:r>
          </a:p>
        </p:txBody>
      </p:sp>
      <p:sp>
        <p:nvSpPr>
          <p:cNvPr id="3" name="Content Placeholder 2">
            <a:extLst>
              <a:ext uri="{FF2B5EF4-FFF2-40B4-BE49-F238E27FC236}">
                <a16:creationId xmlns:a16="http://schemas.microsoft.com/office/drawing/2014/main" id="{CCA55580-F2BD-47A3-8305-F09A3CF34345}"/>
              </a:ext>
            </a:extLst>
          </p:cNvPr>
          <p:cNvSpPr>
            <a:spLocks noGrp="1"/>
          </p:cNvSpPr>
          <p:nvPr>
            <p:ph idx="1"/>
          </p:nvPr>
        </p:nvSpPr>
        <p:spPr/>
        <p:txBody>
          <a:bodyPr/>
          <a:lstStyle/>
          <a:p>
            <a:pPr marL="0" indent="0">
              <a:buNone/>
            </a:pPr>
            <a:r>
              <a:rPr lang="en-MY" sz="2400" dirty="0"/>
              <a:t>Globalized company achieves greater business efficiency, uniformity, and control of its brand and image. Localized company has more ability to be customer-focused and meet legal and cultural requirements. When the company becomes part of local networks, it is more likely to enjoy the support of authorities and public opinion, becomes active in local workforce development, and benefits from lower cost of operations. Moreover, the use of a local workforce is less expensive than use of a large expatriate workforce, and it reduces tensions between different workforces. </a:t>
            </a:r>
          </a:p>
        </p:txBody>
      </p:sp>
    </p:spTree>
    <p:extLst>
      <p:ext uri="{BB962C8B-B14F-4D97-AF65-F5344CB8AC3E}">
        <p14:creationId xmlns:p14="http://schemas.microsoft.com/office/powerpoint/2010/main" val="1355500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14E6-82C4-439F-8D5D-1F019D961C8E}"/>
              </a:ext>
            </a:extLst>
          </p:cNvPr>
          <p:cNvSpPr>
            <a:spLocks noGrp="1"/>
          </p:cNvSpPr>
          <p:nvPr>
            <p:ph type="title"/>
          </p:nvPr>
        </p:nvSpPr>
        <p:spPr/>
        <p:txBody>
          <a:bodyPr/>
          <a:lstStyle/>
          <a:p>
            <a:r>
              <a:rPr lang="en-MY" dirty="0"/>
              <a:t>The Global Integration -Local Responsiveness framework</a:t>
            </a:r>
          </a:p>
        </p:txBody>
      </p:sp>
      <p:pic>
        <p:nvPicPr>
          <p:cNvPr id="5" name="Picture 4">
            <a:extLst>
              <a:ext uri="{FF2B5EF4-FFF2-40B4-BE49-F238E27FC236}">
                <a16:creationId xmlns:a16="http://schemas.microsoft.com/office/drawing/2014/main" id="{DD962053-08C0-4CA0-A593-CF4F06EE2396}"/>
              </a:ext>
            </a:extLst>
          </p:cNvPr>
          <p:cNvPicPr>
            <a:picLocks noChangeAspect="1"/>
          </p:cNvPicPr>
          <p:nvPr/>
        </p:nvPicPr>
        <p:blipFill>
          <a:blip r:embed="rId2"/>
          <a:stretch>
            <a:fillRect/>
          </a:stretch>
        </p:blipFill>
        <p:spPr>
          <a:xfrm>
            <a:off x="1619672" y="1844824"/>
            <a:ext cx="5314330" cy="4478209"/>
          </a:xfrm>
          <a:prstGeom prst="rect">
            <a:avLst/>
          </a:prstGeom>
        </p:spPr>
      </p:pic>
    </p:spTree>
    <p:extLst>
      <p:ext uri="{BB962C8B-B14F-4D97-AF65-F5344CB8AC3E}">
        <p14:creationId xmlns:p14="http://schemas.microsoft.com/office/powerpoint/2010/main" val="15846414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5A6C1-4B39-4CE9-8637-182D6617E788}"/>
              </a:ext>
            </a:extLst>
          </p:cNvPr>
          <p:cNvSpPr>
            <a:spLocks noGrp="1"/>
          </p:cNvSpPr>
          <p:nvPr>
            <p:ph type="title"/>
          </p:nvPr>
        </p:nvSpPr>
        <p:spPr/>
        <p:txBody>
          <a:bodyPr/>
          <a:lstStyle/>
          <a:p>
            <a:r>
              <a:rPr lang="en-MY" dirty="0"/>
              <a:t>Bartlett and Ghoshal Matrix</a:t>
            </a:r>
          </a:p>
        </p:txBody>
      </p:sp>
      <p:pic>
        <p:nvPicPr>
          <p:cNvPr id="5" name="Picture 4">
            <a:extLst>
              <a:ext uri="{FF2B5EF4-FFF2-40B4-BE49-F238E27FC236}">
                <a16:creationId xmlns:a16="http://schemas.microsoft.com/office/drawing/2014/main" id="{9A27286F-0416-4D28-9919-FC85A49F2F4D}"/>
              </a:ext>
            </a:extLst>
          </p:cNvPr>
          <p:cNvPicPr>
            <a:picLocks noChangeAspect="1"/>
          </p:cNvPicPr>
          <p:nvPr/>
        </p:nvPicPr>
        <p:blipFill>
          <a:blip r:embed="rId2"/>
          <a:stretch>
            <a:fillRect/>
          </a:stretch>
        </p:blipFill>
        <p:spPr>
          <a:xfrm>
            <a:off x="930384" y="1916832"/>
            <a:ext cx="7341148" cy="4267349"/>
          </a:xfrm>
          <a:prstGeom prst="rect">
            <a:avLst/>
          </a:prstGeom>
        </p:spPr>
      </p:pic>
    </p:spTree>
    <p:extLst>
      <p:ext uri="{BB962C8B-B14F-4D97-AF65-F5344CB8AC3E}">
        <p14:creationId xmlns:p14="http://schemas.microsoft.com/office/powerpoint/2010/main" val="487730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CB2E-223B-440E-A585-B16A1838194F}"/>
              </a:ext>
            </a:extLst>
          </p:cNvPr>
          <p:cNvSpPr>
            <a:spLocks noGrp="1"/>
          </p:cNvSpPr>
          <p:nvPr>
            <p:ph type="title"/>
          </p:nvPr>
        </p:nvSpPr>
        <p:spPr/>
        <p:txBody>
          <a:bodyPr/>
          <a:lstStyle/>
          <a:p>
            <a:r>
              <a:rPr lang="en-MY" dirty="0"/>
              <a:t>Question # 5</a:t>
            </a:r>
          </a:p>
        </p:txBody>
      </p:sp>
      <p:sp>
        <p:nvSpPr>
          <p:cNvPr id="3" name="Content Placeholder 2">
            <a:extLst>
              <a:ext uri="{FF2B5EF4-FFF2-40B4-BE49-F238E27FC236}">
                <a16:creationId xmlns:a16="http://schemas.microsoft.com/office/drawing/2014/main" id="{BBD03534-E247-428D-BA1D-A6313DCB4BE2}"/>
              </a:ext>
            </a:extLst>
          </p:cNvPr>
          <p:cNvSpPr>
            <a:spLocks noGrp="1"/>
          </p:cNvSpPr>
          <p:nvPr>
            <p:ph idx="1"/>
          </p:nvPr>
        </p:nvSpPr>
        <p:spPr/>
        <p:txBody>
          <a:bodyPr/>
          <a:lstStyle/>
          <a:p>
            <a:pPr marL="0" indent="0">
              <a:buNone/>
            </a:pPr>
            <a:r>
              <a:rPr lang="en-MY" dirty="0"/>
              <a:t>Which stage in globalization does the best job of balancing the pressures of standardization and localization?	</a:t>
            </a:r>
          </a:p>
          <a:p>
            <a:pPr marL="514350" indent="-514350">
              <a:buFont typeface="+mj-lt"/>
              <a:buAutoNum type="alphaUcPeriod"/>
            </a:pPr>
            <a:r>
              <a:rPr lang="en-MY" dirty="0"/>
              <a:t>International	</a:t>
            </a:r>
          </a:p>
          <a:p>
            <a:pPr marL="514350" indent="-514350">
              <a:buFont typeface="+mj-lt"/>
              <a:buAutoNum type="alphaUcPeriod"/>
            </a:pPr>
            <a:r>
              <a:rPr lang="en-MY" dirty="0"/>
              <a:t>Transnational	</a:t>
            </a:r>
          </a:p>
          <a:p>
            <a:pPr marL="514350" indent="-514350">
              <a:buFont typeface="+mj-lt"/>
              <a:buAutoNum type="alphaUcPeriod"/>
            </a:pPr>
            <a:r>
              <a:rPr lang="en-MY" dirty="0"/>
              <a:t>Multinational	</a:t>
            </a:r>
          </a:p>
          <a:p>
            <a:pPr marL="514350" indent="-514350">
              <a:buFont typeface="+mj-lt"/>
              <a:buAutoNum type="alphaUcPeriod"/>
            </a:pPr>
            <a:r>
              <a:rPr lang="en-MY" dirty="0"/>
              <a:t>Global</a:t>
            </a:r>
          </a:p>
          <a:p>
            <a:pPr marL="0" indent="0">
              <a:buNone/>
            </a:pPr>
            <a:endParaRPr lang="en-MY" dirty="0"/>
          </a:p>
        </p:txBody>
      </p:sp>
    </p:spTree>
    <p:extLst>
      <p:ext uri="{BB962C8B-B14F-4D97-AF65-F5344CB8AC3E}">
        <p14:creationId xmlns:p14="http://schemas.microsoft.com/office/powerpoint/2010/main" val="3052470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4991-A9DF-42E3-855E-63B8E8E39831}"/>
              </a:ext>
            </a:extLst>
          </p:cNvPr>
          <p:cNvSpPr>
            <a:spLocks noGrp="1"/>
          </p:cNvSpPr>
          <p:nvPr>
            <p:ph type="title"/>
          </p:nvPr>
        </p:nvSpPr>
        <p:spPr/>
        <p:txBody>
          <a:bodyPr/>
          <a:lstStyle/>
          <a:p>
            <a:r>
              <a:rPr lang="en-MY" dirty="0"/>
              <a:t>Answer # 5</a:t>
            </a:r>
          </a:p>
        </p:txBody>
      </p:sp>
      <p:sp>
        <p:nvSpPr>
          <p:cNvPr id="3" name="Content Placeholder 2">
            <a:extLst>
              <a:ext uri="{FF2B5EF4-FFF2-40B4-BE49-F238E27FC236}">
                <a16:creationId xmlns:a16="http://schemas.microsoft.com/office/drawing/2014/main" id="{B15EDF45-931C-4D9D-B541-0286395BA317}"/>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4788861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FF9A34-3D8B-4C5D-9BB2-CE913FA4B888}"/>
              </a:ext>
            </a:extLst>
          </p:cNvPr>
          <p:cNvSpPr>
            <a:spLocks noGrp="1"/>
          </p:cNvSpPr>
          <p:nvPr>
            <p:ph idx="1"/>
          </p:nvPr>
        </p:nvSpPr>
        <p:spPr>
          <a:xfrm>
            <a:off x="1763688" y="2348880"/>
            <a:ext cx="3945632" cy="1324743"/>
          </a:xfrm>
        </p:spPr>
        <p:txBody>
          <a:bodyPr/>
          <a:lstStyle/>
          <a:p>
            <a:pPr marL="0" indent="0">
              <a:buNone/>
            </a:pPr>
            <a:r>
              <a:rPr lang="en-MY" sz="4000" dirty="0"/>
              <a:t>Questions</a:t>
            </a:r>
          </a:p>
        </p:txBody>
      </p:sp>
    </p:spTree>
    <p:extLst>
      <p:ext uri="{BB962C8B-B14F-4D97-AF65-F5344CB8AC3E}">
        <p14:creationId xmlns:p14="http://schemas.microsoft.com/office/powerpoint/2010/main" val="3111276768"/>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2565</TotalTime>
  <Words>2936</Words>
  <Application>Microsoft Office PowerPoint</Application>
  <PresentationFormat>On-screen Show (4:3)</PresentationFormat>
  <Paragraphs>211</Paragraphs>
  <Slides>59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Calibri</vt:lpstr>
      <vt:lpstr>Times New Roman</vt:lpstr>
      <vt:lpstr>Wingdings</vt:lpstr>
      <vt:lpstr>Office Theme</vt:lpstr>
      <vt:lpstr>STRATEGIC GLOBAL HUMAN RESOURCE- IV</vt:lpstr>
      <vt:lpstr>PowerPoint Presentation</vt:lpstr>
      <vt:lpstr>Mergers and Acquisitions </vt:lpstr>
      <vt:lpstr>Global M&amp;A </vt:lpstr>
      <vt:lpstr>Overcapacity M&amp;A</vt:lpstr>
      <vt:lpstr>Geographic roll-up M&amp;A</vt:lpstr>
      <vt:lpstr>Product or market extension M&amp;A</vt:lpstr>
      <vt:lpstr>M&amp;A as a substitute for R&amp;D</vt:lpstr>
      <vt:lpstr>M&amp;A Process</vt:lpstr>
      <vt:lpstr>Phases of Merger</vt:lpstr>
      <vt:lpstr>HR Due Diligence</vt:lpstr>
      <vt:lpstr>Hostile Takeover</vt:lpstr>
      <vt:lpstr>Joint Ventures</vt:lpstr>
      <vt:lpstr>Difference Merger and Acquisition</vt:lpstr>
      <vt:lpstr>Question # 1</vt:lpstr>
      <vt:lpstr>Answer # 1</vt:lpstr>
      <vt:lpstr>PowerPoint Presentation</vt:lpstr>
      <vt:lpstr>Merging Cultures</vt:lpstr>
      <vt:lpstr>Assimilation</vt:lpstr>
      <vt:lpstr>Deculturation</vt:lpstr>
      <vt:lpstr>Integration</vt:lpstr>
      <vt:lpstr>Separation</vt:lpstr>
      <vt:lpstr>People Issues in M&amp;A</vt:lpstr>
      <vt:lpstr>HR Issues in M&amp;A</vt:lpstr>
      <vt:lpstr>HR Integration Process in Global M&amp;A</vt:lpstr>
      <vt:lpstr>Question # 2 </vt:lpstr>
      <vt:lpstr>Answer # 2 </vt:lpstr>
      <vt:lpstr>PowerPoint Presentation</vt:lpstr>
      <vt:lpstr>Globalisation</vt:lpstr>
      <vt:lpstr>Stages of Globalization</vt:lpstr>
      <vt:lpstr>Stage 1: Domestic</vt:lpstr>
      <vt:lpstr>Stage 1: Domestic</vt:lpstr>
      <vt:lpstr>Stage 2: International</vt:lpstr>
      <vt:lpstr>Stage 2: International</vt:lpstr>
      <vt:lpstr>Stage 3: Multinational</vt:lpstr>
      <vt:lpstr>Stage 3: Multinational</vt:lpstr>
      <vt:lpstr>Stage 4: Global</vt:lpstr>
      <vt:lpstr>Stage 4: Global</vt:lpstr>
      <vt:lpstr>Transnational</vt:lpstr>
      <vt:lpstr>Question # 3</vt:lpstr>
      <vt:lpstr>Answer # 3</vt:lpstr>
      <vt:lpstr>Question # 4</vt:lpstr>
      <vt:lpstr>Answer # 4</vt:lpstr>
      <vt:lpstr>PowerPoint Presentation</vt:lpstr>
      <vt:lpstr>Global Orientations</vt:lpstr>
      <vt:lpstr>Global Integration Strategy</vt:lpstr>
      <vt:lpstr>Pressures for Global Integration</vt:lpstr>
      <vt:lpstr>Pressures for Global Integration</vt:lpstr>
      <vt:lpstr>Pressures for Global Integration</vt:lpstr>
      <vt:lpstr>Local Responsiveness Strategy</vt:lpstr>
      <vt:lpstr>Local Responsiveness Strategy</vt:lpstr>
      <vt:lpstr>Pressures for Local Responsiveness</vt:lpstr>
      <vt:lpstr>Pressures for Local Responsiveness</vt:lpstr>
      <vt:lpstr>Global Integration vs. Local Responsiveness</vt:lpstr>
      <vt:lpstr>The Global Integration -Local Responsiveness framework</vt:lpstr>
      <vt:lpstr>Bartlett and Ghoshal Matrix</vt:lpstr>
      <vt:lpstr>Question # 5</vt:lpstr>
      <vt:lpstr>Answer # 5</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114</cp:revision>
  <cp:lastPrinted>1601-01-01T00:00:00Z</cp:lastPrinted>
  <dcterms:created xsi:type="dcterms:W3CDTF">2020-07-09T15:12:46Z</dcterms:created>
  <dcterms:modified xsi:type="dcterms:W3CDTF">2021-10-29T05:55:26Z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