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5"/>
  </p:notesMasterIdLst>
  <p:handoutMasterIdLst>
    <p:handoutMasterId r:id="rId96"/>
  </p:handoutMasterIdLst>
  <p:sldIdLst>
    <p:sldId id="256" r:id="rId2"/>
    <p:sldId id="516" r:id="rId3"/>
    <p:sldId id="502" r:id="rId4"/>
    <p:sldId id="503" r:id="rId5"/>
    <p:sldId id="504" r:id="rId6"/>
    <p:sldId id="485" r:id="rId7"/>
    <p:sldId id="537" r:id="rId8"/>
    <p:sldId id="294" r:id="rId9"/>
    <p:sldId id="303" r:id="rId10"/>
    <p:sldId id="311" r:id="rId11"/>
    <p:sldId id="312" r:id="rId12"/>
    <p:sldId id="313" r:id="rId13"/>
    <p:sldId id="314" r:id="rId14"/>
    <p:sldId id="315" r:id="rId15"/>
    <p:sldId id="316" r:id="rId16"/>
    <p:sldId id="317" r:id="rId17"/>
    <p:sldId id="334" r:id="rId18"/>
    <p:sldId id="343" r:id="rId19"/>
    <p:sldId id="319" r:id="rId20"/>
    <p:sldId id="267" r:id="rId21"/>
    <p:sldId id="506" r:id="rId22"/>
    <p:sldId id="538" r:id="rId23"/>
    <p:sldId id="535" r:id="rId24"/>
    <p:sldId id="536" r:id="rId25"/>
    <p:sldId id="476" r:id="rId26"/>
    <p:sldId id="477" r:id="rId27"/>
    <p:sldId id="478" r:id="rId28"/>
    <p:sldId id="487" r:id="rId29"/>
    <p:sldId id="488" r:id="rId30"/>
    <p:sldId id="507" r:id="rId31"/>
    <p:sldId id="508" r:id="rId32"/>
    <p:sldId id="509" r:id="rId33"/>
    <p:sldId id="539" r:id="rId34"/>
    <p:sldId id="257" r:id="rId35"/>
    <p:sldId id="400" r:id="rId36"/>
    <p:sldId id="301" r:id="rId37"/>
    <p:sldId id="302" r:id="rId38"/>
    <p:sldId id="540" r:id="rId39"/>
    <p:sldId id="304" r:id="rId40"/>
    <p:sldId id="305" r:id="rId41"/>
    <p:sldId id="306" r:id="rId42"/>
    <p:sldId id="307" r:id="rId43"/>
    <p:sldId id="308" r:id="rId44"/>
    <p:sldId id="309" r:id="rId45"/>
    <p:sldId id="273" r:id="rId46"/>
    <p:sldId id="274" r:id="rId47"/>
    <p:sldId id="523" r:id="rId48"/>
    <p:sldId id="524" r:id="rId49"/>
    <p:sldId id="543" r:id="rId50"/>
    <p:sldId id="310" r:id="rId51"/>
    <p:sldId id="525" r:id="rId52"/>
    <p:sldId id="526" r:id="rId53"/>
    <p:sldId id="527" r:id="rId54"/>
    <p:sldId id="528" r:id="rId55"/>
    <p:sldId id="529" r:id="rId56"/>
    <p:sldId id="530" r:id="rId57"/>
    <p:sldId id="531" r:id="rId58"/>
    <p:sldId id="532" r:id="rId59"/>
    <p:sldId id="541" r:id="rId60"/>
    <p:sldId id="320" r:id="rId61"/>
    <p:sldId id="489" r:id="rId62"/>
    <p:sldId id="533" r:id="rId63"/>
    <p:sldId id="542" r:id="rId64"/>
    <p:sldId id="544" r:id="rId65"/>
    <p:sldId id="292" r:id="rId66"/>
    <p:sldId id="293" r:id="rId67"/>
    <p:sldId id="534" r:id="rId68"/>
    <p:sldId id="299" r:id="rId69"/>
    <p:sldId id="295" r:id="rId70"/>
    <p:sldId id="490" r:id="rId71"/>
    <p:sldId id="298" r:id="rId72"/>
    <p:sldId id="297" r:id="rId73"/>
    <p:sldId id="491" r:id="rId74"/>
    <p:sldId id="492" r:id="rId75"/>
    <p:sldId id="548" r:id="rId76"/>
    <p:sldId id="549" r:id="rId77"/>
    <p:sldId id="546" r:id="rId78"/>
    <p:sldId id="268" r:id="rId79"/>
    <p:sldId id="269" r:id="rId80"/>
    <p:sldId id="270" r:id="rId81"/>
    <p:sldId id="271" r:id="rId82"/>
    <p:sldId id="272" r:id="rId83"/>
    <p:sldId id="547" r:id="rId84"/>
    <p:sldId id="545" r:id="rId85"/>
    <p:sldId id="479" r:id="rId86"/>
    <p:sldId id="480" r:id="rId87"/>
    <p:sldId id="481" r:id="rId88"/>
    <p:sldId id="550" r:id="rId89"/>
    <p:sldId id="520" r:id="rId90"/>
    <p:sldId id="521" r:id="rId91"/>
    <p:sldId id="551" r:id="rId92"/>
    <p:sldId id="552" r:id="rId93"/>
    <p:sldId id="276"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a:xfrm>
          <a:off x="0" y="2332857"/>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xfrm>
          <a:off x="0" y="747539"/>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a:xfrm>
          <a:off x="0" y="2332857"/>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5AC2F9F-5552-D6A4-316E-F848658A2F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val="244695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2F1A32B4-50B6-6509-F764-B7E8A95B9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val="351492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49044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311217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9545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256730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76928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12525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164201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396659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82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799420" y="-171400"/>
            <a:ext cx="7084948" cy="1143000"/>
          </a:xfrm>
        </p:spPr>
        <p:txBody>
          <a:bodyPr>
            <a:normAutofit/>
          </a:bodyPr>
          <a:lstStyle/>
          <a:p>
            <a:r>
              <a:rPr lang="en-MY" sz="28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402016" cy="3917032"/>
          </a:xfrm>
        </p:spPr>
        <p:txBody>
          <a:bodyPr/>
          <a:lstStyle/>
          <a:p>
            <a:r>
              <a:rPr lang="en-MY" sz="2400" b="1" dirty="0"/>
              <a:t>Greenfield operation</a:t>
            </a:r>
            <a:r>
              <a:rPr lang="en-MY" sz="2400" dirty="0"/>
              <a:t>: Refers to the company building a new location from the ground up. A major task and commitment to completely staff and equip the new location are required.</a:t>
            </a:r>
          </a:p>
          <a:p>
            <a:r>
              <a:rPr lang="en-MY" sz="2400" b="1" dirty="0"/>
              <a:t>Brownfield operation</a:t>
            </a:r>
            <a:r>
              <a:rPr lang="en-MY" sz="2400"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normAutofit/>
          </a:bodyPr>
          <a:lstStyle/>
          <a:p>
            <a:r>
              <a:rPr lang="en-MY" sz="2800"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sz="2400" b="1" dirty="0"/>
              <a:t>Licensing: </a:t>
            </a:r>
            <a:r>
              <a:rPr lang="en-MY" sz="2400" dirty="0"/>
              <a:t>Firm in the host country is granted the rights to produce or sell a product. A low-risk entry strategy; avoids tariffs and quotas imposed on exports. However, there is little control of the licensee’s activities and results.</a:t>
            </a:r>
          </a:p>
          <a:p>
            <a:endParaRPr lang="en-MY" sz="2400" dirty="0"/>
          </a:p>
          <a:p>
            <a:r>
              <a:rPr lang="en-MY" sz="2400" b="1" dirty="0"/>
              <a:t>Franchising: </a:t>
            </a:r>
            <a:r>
              <a:rPr lang="en-MY" sz="2400"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a:xfrm>
            <a:off x="755576" y="-92953"/>
            <a:ext cx="7200900" cy="1142385"/>
          </a:xfrm>
        </p:spPr>
        <p:txBody>
          <a:bodyPr>
            <a:normAutofit/>
          </a:bodyPr>
          <a:lstStyle/>
          <a:p>
            <a:r>
              <a:rPr lang="en-MY" sz="2800"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sz="2400" b="1" dirty="0"/>
              <a:t>Contract manufacturing</a:t>
            </a:r>
            <a:r>
              <a:rPr lang="en-MY" sz="2400" dirty="0"/>
              <a:t>: Contracting for the manufacture of components or products as a means of lowering </a:t>
            </a:r>
            <a:r>
              <a:rPr lang="en-MY" sz="2400" dirty="0" err="1"/>
              <a:t>labor</a:t>
            </a:r>
            <a:r>
              <a:rPr lang="en-MY" sz="2400" dirty="0"/>
              <a:t> costs.</a:t>
            </a:r>
          </a:p>
          <a:p>
            <a:r>
              <a:rPr lang="en-MY" sz="2400" b="1" dirty="0"/>
              <a:t>Management contract</a:t>
            </a:r>
            <a:r>
              <a:rPr lang="en-MY" sz="2400" dirty="0"/>
              <a:t>: Foreign Company brought in to manage and run the daily operations of the business. Decisions about financing and ownership reside with the host-country owners.</a:t>
            </a:r>
          </a:p>
          <a:p>
            <a:r>
              <a:rPr lang="en-MY" sz="2400" b="1" dirty="0"/>
              <a:t>Turnkey operation</a:t>
            </a:r>
            <a:r>
              <a:rPr lang="en-MY" sz="2400"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2776614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491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a:xfrm>
            <a:off x="960821" y="487359"/>
            <a:ext cx="7200900" cy="579440"/>
          </a:xfrm>
        </p:spPr>
        <p:txBody>
          <a:bodyPr>
            <a:normAutofit/>
          </a:bodyPr>
          <a:lstStyle/>
          <a:p>
            <a:r>
              <a:rPr lang="en-MY" sz="2800"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normAutofit/>
          </a:bodyPr>
          <a:lstStyle/>
          <a:p>
            <a:pPr marL="0" indent="0">
              <a:buNone/>
            </a:pPr>
            <a:r>
              <a:rPr lang="en-MY" sz="2400"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a:xfrm>
            <a:off x="917140" y="404664"/>
            <a:ext cx="7200900" cy="665511"/>
          </a:xfrm>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4100" y="1412776"/>
            <a:ext cx="7355800" cy="4536504"/>
          </a:xfrm>
          <a:prstGeom prst="rect">
            <a:avLst/>
          </a:prstGeom>
        </p:spPr>
      </p:pic>
    </p:spTree>
    <p:extLst>
      <p:ext uri="{BB962C8B-B14F-4D97-AF65-F5344CB8AC3E}">
        <p14:creationId xmlns:p14="http://schemas.microsoft.com/office/powerpoint/2010/main" val="300680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a:xfrm>
            <a:off x="971550" y="532062"/>
            <a:ext cx="7200900" cy="449487"/>
          </a:xfrm>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755576" y="1166842"/>
            <a:ext cx="7488832" cy="4154984"/>
          </a:xfrm>
          <a:prstGeom prst="rect">
            <a:avLst/>
          </a:prstGeom>
          <a:noFill/>
        </p:spPr>
        <p:txBody>
          <a:bodyPr wrap="square">
            <a:spAutoFit/>
          </a:bodyPr>
          <a:lstStyle/>
          <a:p>
            <a:r>
              <a:rPr lang="en-US" sz="2400" b="1" dirty="0">
                <a:effectLst/>
                <a:latin typeface="+mn-lt"/>
                <a:ea typeface="Calibri" panose="020F0502020204030204" pitchFamily="34" charset="0"/>
              </a:rPr>
              <a:t>Overcapacity M&amp;A</a:t>
            </a:r>
            <a:r>
              <a:rPr lang="en-US" sz="24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sz="2400" dirty="0">
              <a:latin typeface="+mn-lt"/>
              <a:ea typeface="Calibri" panose="020F0502020204030204" pitchFamily="34" charset="0"/>
            </a:endParaRPr>
          </a:p>
          <a:p>
            <a:endParaRPr lang="en-US" sz="2400" dirty="0">
              <a:effectLst/>
              <a:latin typeface="+mn-lt"/>
              <a:ea typeface="Calibri" panose="020F0502020204030204" pitchFamily="34" charset="0"/>
            </a:endParaRPr>
          </a:p>
          <a:p>
            <a:r>
              <a:rPr lang="en-US" sz="2400" dirty="0">
                <a:effectLst/>
                <a:latin typeface="+mn-lt"/>
                <a:ea typeface="Calibri" panose="020F0502020204030204" pitchFamily="34" charset="0"/>
              </a:rPr>
              <a:t>For example :</a:t>
            </a:r>
          </a:p>
          <a:p>
            <a:r>
              <a:rPr lang="en-US" sz="2400" dirty="0">
                <a:effectLst/>
                <a:latin typeface="+mn-lt"/>
                <a:ea typeface="Calibri" panose="020F0502020204030204" pitchFamily="34" charset="0"/>
              </a:rPr>
              <a:t>1. British</a:t>
            </a:r>
            <a:r>
              <a:rPr lang="en-MY" sz="2400" dirty="0">
                <a:latin typeface="+mn-lt"/>
                <a:ea typeface="Calibri" panose="020F0502020204030204" pitchFamily="34" charset="0"/>
              </a:rPr>
              <a:t> </a:t>
            </a:r>
            <a:r>
              <a:rPr lang="en-US" sz="2400" dirty="0">
                <a:effectLst/>
                <a:latin typeface="+mn-lt"/>
                <a:ea typeface="Calibri" panose="020F0502020204030204" pitchFamily="34" charset="0"/>
              </a:rPr>
              <a:t>Petroleum’s acquisition of Amoco</a:t>
            </a:r>
          </a:p>
          <a:p>
            <a:r>
              <a:rPr lang="en-US" sz="2400" dirty="0">
                <a:effectLst/>
                <a:latin typeface="+mn-lt"/>
                <a:ea typeface="Calibri" panose="020F0502020204030204" pitchFamily="34" charset="0"/>
              </a:rPr>
              <a:t>2. Daimler’s acquisition of Chrysler</a:t>
            </a:r>
            <a:endParaRPr lang="en-MY" sz="2400" dirty="0">
              <a:latin typeface="+mn-lt"/>
            </a:endParaRPr>
          </a:p>
        </p:txBody>
      </p:sp>
    </p:spTree>
    <p:extLst>
      <p:ext uri="{BB962C8B-B14F-4D97-AF65-F5344CB8AC3E}">
        <p14:creationId xmlns:p14="http://schemas.microsoft.com/office/powerpoint/2010/main" val="52463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a:xfrm>
            <a:off x="1029193" y="332656"/>
            <a:ext cx="7200900" cy="521495"/>
          </a:xfrm>
        </p:spPr>
        <p:txBody>
          <a:bodyPr>
            <a:normAutofit/>
          </a:bodyPr>
          <a:lstStyle/>
          <a:p>
            <a:r>
              <a:rPr lang="en-MY" sz="2800"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755575" y="1196752"/>
            <a:ext cx="7474517" cy="2677656"/>
          </a:xfrm>
          <a:prstGeom prst="rect">
            <a:avLst/>
          </a:prstGeom>
          <a:noFill/>
        </p:spPr>
        <p:txBody>
          <a:bodyPr wrap="square">
            <a:spAutoFit/>
          </a:bodyPr>
          <a:lstStyle/>
          <a:p>
            <a:r>
              <a:rPr lang="en-US" sz="2400"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sz="2400" dirty="0">
              <a:latin typeface="+mn-lt"/>
            </a:endParaRPr>
          </a:p>
        </p:txBody>
      </p:sp>
    </p:spTree>
    <p:extLst>
      <p:ext uri="{BB962C8B-B14F-4D97-AF65-F5344CB8AC3E}">
        <p14:creationId xmlns:p14="http://schemas.microsoft.com/office/powerpoint/2010/main" val="138716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a:xfrm>
            <a:off x="940126" y="188640"/>
            <a:ext cx="7200900" cy="737519"/>
          </a:xfrm>
        </p:spPr>
        <p:txBody>
          <a:bodyPr>
            <a:normAutofit/>
          </a:bodyPr>
          <a:lstStyle/>
          <a:p>
            <a:r>
              <a:rPr lang="en-MY" sz="2800"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816427" y="1124744"/>
            <a:ext cx="7448298" cy="4893647"/>
          </a:xfrm>
          <a:prstGeom prst="rect">
            <a:avLst/>
          </a:prstGeom>
          <a:noFill/>
        </p:spPr>
        <p:txBody>
          <a:bodyPr wrap="square">
            <a:spAutoFit/>
          </a:bodyPr>
          <a:lstStyle/>
          <a:p>
            <a:r>
              <a:rPr lang="en-US" sz="24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production</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and/or</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distribution</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but</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sell</a:t>
            </a:r>
            <a:r>
              <a:rPr lang="en-US" sz="2400" spc="-50" dirty="0">
                <a:effectLst/>
                <a:latin typeface="+mn-lt"/>
                <a:ea typeface="Calibri" panose="020F0502020204030204" pitchFamily="34" charset="0"/>
              </a:rPr>
              <a:t> </a:t>
            </a:r>
            <a:r>
              <a:rPr lang="en-US" sz="2400" dirty="0">
                <a:effectLst/>
                <a:latin typeface="+mn-lt"/>
                <a:ea typeface="Calibri" panose="020F0502020204030204" pitchFamily="34" charset="0"/>
              </a:rPr>
              <a:t>products</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that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do</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not</a:t>
            </a:r>
            <a:r>
              <a:rPr lang="en-US" sz="2400" spc="10" dirty="0">
                <a:effectLst/>
                <a:latin typeface="+mn-lt"/>
                <a:ea typeface="Calibri" panose="020F0502020204030204" pitchFamily="34" charset="0"/>
              </a:rPr>
              <a:t> </a:t>
            </a:r>
            <a:r>
              <a:rPr lang="en-US" sz="2400" dirty="0">
                <a:effectLst/>
                <a:latin typeface="+mn-lt"/>
                <a:ea typeface="Calibri" panose="020F0502020204030204" pitchFamily="34" charset="0"/>
              </a:rPr>
              <a:t>compete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directly with one </a:t>
            </a:r>
            <a:r>
              <a:rPr lang="en-US" sz="2400" spc="-20" dirty="0">
                <a:effectLst/>
                <a:latin typeface="+mn-lt"/>
                <a:ea typeface="Calibri" panose="020F0502020204030204" pitchFamily="34" charset="0"/>
              </a:rPr>
              <a:t>another, </a:t>
            </a:r>
            <a:r>
              <a:rPr lang="en-US" sz="2400" dirty="0">
                <a:effectLst/>
                <a:latin typeface="+mn-lt"/>
                <a:ea typeface="Calibri" panose="020F0502020204030204" pitchFamily="34" charset="0"/>
              </a:rPr>
              <a:t>or when a company seeks to diversify geographically, such as when two</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companies</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manufacture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the</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same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product,</a:t>
            </a:r>
            <a:r>
              <a:rPr lang="en-US" sz="2400" spc="-30" dirty="0">
                <a:effectLst/>
                <a:latin typeface="+mn-lt"/>
                <a:ea typeface="Calibri" panose="020F0502020204030204" pitchFamily="34" charset="0"/>
              </a:rPr>
              <a:t> </a:t>
            </a:r>
            <a:r>
              <a:rPr lang="en-US" sz="2400" spc="-15" dirty="0">
                <a:effectLst/>
                <a:latin typeface="+mn-lt"/>
                <a:ea typeface="Calibri" panose="020F0502020204030204" pitchFamily="34" charset="0"/>
              </a:rPr>
              <a:t>yet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sell</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it</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different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markets.</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sz="2400" dirty="0">
              <a:latin typeface="+mn-lt"/>
            </a:endParaRPr>
          </a:p>
        </p:txBody>
      </p:sp>
    </p:spTree>
    <p:extLst>
      <p:ext uri="{BB962C8B-B14F-4D97-AF65-F5344CB8AC3E}">
        <p14:creationId xmlns:p14="http://schemas.microsoft.com/office/powerpoint/2010/main" val="297998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a:xfrm>
            <a:off x="945796" y="404664"/>
            <a:ext cx="7200900" cy="593503"/>
          </a:xfrm>
        </p:spPr>
        <p:txBody>
          <a:bodyPr/>
          <a:lstStyle/>
          <a:p>
            <a:r>
              <a:rPr lang="pt-BR" dirty="0"/>
              <a:t>M&amp;A as a substitute for R&amp;D</a:t>
            </a:r>
            <a:endParaRPr lang="en-MY" dirty="0"/>
          </a:p>
        </p:txBody>
      </p:sp>
      <p:sp>
        <p:nvSpPr>
          <p:cNvPr id="3" name="TextBox 2">
            <a:extLst>
              <a:ext uri="{FF2B5EF4-FFF2-40B4-BE49-F238E27FC236}">
                <a16:creationId xmlns:a16="http://schemas.microsoft.com/office/drawing/2014/main" id="{F2CB7084-FA1F-E32A-C0C2-B7092AB94371}"/>
              </a:ext>
            </a:extLst>
          </p:cNvPr>
          <p:cNvSpPr txBox="1"/>
          <p:nvPr/>
        </p:nvSpPr>
        <p:spPr>
          <a:xfrm>
            <a:off x="179512" y="1412776"/>
            <a:ext cx="8352928" cy="4062651"/>
          </a:xfrm>
          <a:prstGeom prst="rect">
            <a:avLst/>
          </a:prstGeom>
          <a:noFill/>
        </p:spPr>
        <p:txBody>
          <a:bodyPr wrap="square" rtlCol="0">
            <a:spAutoFit/>
          </a:bodyPr>
          <a:lstStyle/>
          <a:p>
            <a:pPr marL="1042035" marR="981710">
              <a:spcAft>
                <a:spcPts val="0"/>
              </a:spcAft>
            </a:pPr>
            <a:r>
              <a:rPr lang="en-US" sz="2400" dirty="0">
                <a:effectLst/>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2400" dirty="0">
              <a:effectLst/>
              <a:ea typeface="Calibri" panose="020F0502020204030204" pitchFamily="34" charset="0"/>
            </a:endParaRPr>
          </a:p>
          <a:p>
            <a:br>
              <a:rPr lang="en-US" sz="2400" dirty="0">
                <a:effectLst/>
                <a:ea typeface="Calibri" panose="020F0502020204030204" pitchFamily="34" charset="0"/>
              </a:rPr>
            </a:br>
            <a:r>
              <a:rPr lang="en-US" sz="2400" dirty="0">
                <a:effectLst/>
                <a:ea typeface="Calibri" panose="020F0502020204030204" pitchFamily="34" charset="0"/>
              </a:rPr>
              <a:t>	</a:t>
            </a:r>
            <a:r>
              <a:rPr lang="en-US" sz="2400" dirty="0" err="1">
                <a:effectLst/>
                <a:ea typeface="Calibri" panose="020F0502020204030204" pitchFamily="34" charset="0"/>
              </a:rPr>
              <a:t>Eg</a:t>
            </a:r>
            <a:r>
              <a:rPr lang="en-US" sz="2400" dirty="0">
                <a:effectLst/>
                <a:ea typeface="Calibri" panose="020F0502020204030204" pitchFamily="34" charset="0"/>
              </a:rPr>
              <a:t> : Microsoft and Cisco Systems</a:t>
            </a:r>
            <a:endParaRPr lang="en-MY" sz="2400" dirty="0"/>
          </a:p>
          <a:p>
            <a:endParaRPr lang="en-MY" dirty="0"/>
          </a:p>
        </p:txBody>
      </p:sp>
    </p:spTree>
    <p:extLst>
      <p:ext uri="{BB962C8B-B14F-4D97-AF65-F5344CB8AC3E}">
        <p14:creationId xmlns:p14="http://schemas.microsoft.com/office/powerpoint/2010/main" val="29970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a:xfrm>
            <a:off x="939117" y="487359"/>
            <a:ext cx="7200900" cy="579440"/>
          </a:xfrm>
        </p:spPr>
        <p:txBody>
          <a:bodyPr>
            <a:normAutofit/>
          </a:bodyPr>
          <a:lstStyle/>
          <a:p>
            <a:r>
              <a:rPr lang="en-MY" sz="2800"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normAutofit/>
          </a:bodyPr>
          <a:lstStyle/>
          <a:p>
            <a:pPr marL="0" indent="0">
              <a:buNone/>
            </a:pPr>
            <a:r>
              <a:rPr lang="en-MY" sz="2400" dirty="0"/>
              <a:t>When one company takes over another company and the second company which was acquired is fighting and resisting the first company.</a:t>
            </a:r>
          </a:p>
          <a:p>
            <a:pPr marL="0" indent="0">
              <a:buNone/>
            </a:pPr>
            <a:endParaRPr lang="en-MY" sz="2400" dirty="0"/>
          </a:p>
          <a:p>
            <a:pPr marL="0" indent="0">
              <a:buNone/>
            </a:pPr>
            <a:r>
              <a:rPr lang="en-MY" sz="2400" dirty="0"/>
              <a:t>Example : AOL and Time Warner,</a:t>
            </a:r>
          </a:p>
          <a:p>
            <a:pPr marL="0" indent="0">
              <a:buNone/>
            </a:pPr>
            <a:r>
              <a:rPr lang="en-MY" sz="2400" dirty="0"/>
              <a:t>L&amp;T and Mindtree</a:t>
            </a:r>
          </a:p>
        </p:txBody>
      </p:sp>
    </p:spTree>
    <p:extLst>
      <p:ext uri="{BB962C8B-B14F-4D97-AF65-F5344CB8AC3E}">
        <p14:creationId xmlns:p14="http://schemas.microsoft.com/office/powerpoint/2010/main" val="1039182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a:xfrm>
            <a:off x="906764" y="258065"/>
            <a:ext cx="7200900" cy="665511"/>
          </a:xfrm>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582960" y="1196752"/>
            <a:ext cx="7978080" cy="4979987"/>
          </a:xfrm>
        </p:spPr>
        <p:txBody>
          <a:bodyPr>
            <a:normAutofit fontScale="92500" lnSpcReduction="1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971550" y="1066799"/>
            <a:ext cx="7200900" cy="579440"/>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normAutofit lnSpcReduction="10000"/>
          </a:bodyPr>
          <a:lstStyle/>
          <a:p>
            <a:pPr marL="0" indent="0">
              <a:buNone/>
            </a:pPr>
            <a:r>
              <a:rPr lang="en-MY" sz="2600" dirty="0"/>
              <a:t>In a merger or acquisition scenario, HR may be required to provide documents relating to compensation, policies, procedures, and legal compliance. This is in accordance with which of the following processes?</a:t>
            </a:r>
          </a:p>
          <a:p>
            <a:pPr marL="0" indent="0">
              <a:buNone/>
            </a:pPr>
            <a:r>
              <a:rPr lang="en-MY" sz="2600" dirty="0"/>
              <a:t>A. Full disclosure</a:t>
            </a:r>
          </a:p>
          <a:p>
            <a:pPr marL="0" indent="0">
              <a:buNone/>
            </a:pPr>
            <a:r>
              <a:rPr lang="en-MY" sz="2600" dirty="0"/>
              <a:t>B. Risk assessment</a:t>
            </a:r>
          </a:p>
          <a:p>
            <a:pPr marL="0" indent="0">
              <a:buNone/>
            </a:pPr>
            <a:r>
              <a:rPr lang="en-MY" sz="2600" dirty="0"/>
              <a:t>C. Risk mitigation</a:t>
            </a:r>
          </a:p>
          <a:p>
            <a:pPr marL="0" indent="0">
              <a:buNone/>
            </a:pPr>
            <a:r>
              <a:rPr lang="en-MY" sz="2600"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a:xfrm>
            <a:off x="827584" y="404664"/>
            <a:ext cx="7200900" cy="579440"/>
          </a:xfrm>
        </p:spPr>
        <p:txBody>
          <a:bodyPr/>
          <a:lstStyle/>
          <a:p>
            <a:r>
              <a:rPr lang="en-MY" dirty="0"/>
              <a:t>Answer # 1</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normAutofit/>
          </a:bodyPr>
          <a:lstStyle/>
          <a:p>
            <a:r>
              <a:rPr lang="en-MY" sz="2400" dirty="0"/>
              <a:t>Option D.</a:t>
            </a:r>
          </a:p>
          <a:p>
            <a:pPr marL="0" indent="0">
              <a:buNone/>
            </a:pPr>
            <a:r>
              <a:rPr lang="en-MY" sz="2400"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2038"/>
              </p:ext>
            </p:extLst>
          </p:nvPr>
        </p:nvGraphicFramePr>
        <p:xfrm>
          <a:off x="899592" y="764704"/>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83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1407769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a:xfrm>
            <a:off x="827584" y="509735"/>
            <a:ext cx="7200900" cy="521495"/>
          </a:xfrm>
        </p:spPr>
        <p:txBody>
          <a:bodyPr>
            <a:normAutofit/>
          </a:bodyPr>
          <a:lstStyle/>
          <a:p>
            <a:r>
              <a:rPr lang="en-MY" sz="2800"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p14="http://schemas.microsoft.com/office/powerpoint/2010/main" val="294966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a:xfrm>
            <a:off x="971550" y="487359"/>
            <a:ext cx="7200900" cy="579440"/>
          </a:xfrm>
        </p:spPr>
        <p:txBody>
          <a:bodyPr>
            <a:normAutofit/>
          </a:bodyPr>
          <a:lstStyle/>
          <a:p>
            <a:r>
              <a:rPr lang="en-MY" sz="2800"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a:xfrm>
            <a:off x="755576" y="1524000"/>
            <a:ext cx="7200900" cy="3809999"/>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a:xfrm>
            <a:off x="971550" y="487359"/>
            <a:ext cx="7200900" cy="579440"/>
          </a:xfrm>
        </p:spPr>
        <p:txBody>
          <a:bodyPr>
            <a:normAutofit/>
          </a:bodyPr>
          <a:lstStyle/>
          <a:p>
            <a:r>
              <a:rPr lang="en-MY" sz="2800"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norm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a:xfrm>
            <a:off x="971550" y="332656"/>
            <a:ext cx="7200900" cy="579440"/>
          </a:xfrm>
        </p:spPr>
        <p:txBody>
          <a:bodyPr>
            <a:normAutofit/>
          </a:bodyPr>
          <a:lstStyle/>
          <a:p>
            <a:r>
              <a:rPr lang="en-MY" sz="2800"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a:xfrm>
            <a:off x="899592" y="485013"/>
            <a:ext cx="7200900" cy="579440"/>
          </a:xfrm>
        </p:spPr>
        <p:txBody>
          <a:bodyPr/>
          <a:lstStyle/>
          <a:p>
            <a:r>
              <a:rPr lang="en-MY" dirty="0"/>
              <a:t>People Issues in M&amp;A</a:t>
            </a:r>
          </a:p>
        </p:txBody>
      </p:sp>
      <p:sp>
        <p:nvSpPr>
          <p:cNvPr id="3" name="Content Placeholder 2">
            <a:extLst>
              <a:ext uri="{FF2B5EF4-FFF2-40B4-BE49-F238E27FC236}">
                <a16:creationId xmlns:a16="http://schemas.microsoft.com/office/drawing/2014/main" id="{6A7237F5-D720-48F2-9CC6-35B79888CF0E}"/>
              </a:ext>
            </a:extLst>
          </p:cNvPr>
          <p:cNvSpPr>
            <a:spLocks noGrp="1"/>
          </p:cNvSpPr>
          <p:nvPr>
            <p:ph idx="1"/>
          </p:nvPr>
        </p:nvSpPr>
        <p:spPr/>
        <p:txBody>
          <a:bodyPr>
            <a:normAutofit/>
          </a:bodyPr>
          <a:lstStyle/>
          <a:p>
            <a:r>
              <a:rPr lang="en-MY" sz="2400" dirty="0"/>
              <a:t>Retention of key talent</a:t>
            </a:r>
          </a:p>
          <a:p>
            <a:r>
              <a:rPr lang="en-MY" sz="2400" dirty="0"/>
              <a:t>Communications</a:t>
            </a:r>
          </a:p>
          <a:p>
            <a:r>
              <a:rPr lang="en-MY" sz="2400" dirty="0"/>
              <a:t>Retention of key managers</a:t>
            </a:r>
          </a:p>
          <a:p>
            <a:r>
              <a:rPr lang="en-MY" sz="2400" dirty="0"/>
              <a:t>Integration of corporate cultures</a:t>
            </a:r>
          </a:p>
        </p:txBody>
      </p:sp>
    </p:spTree>
    <p:extLst>
      <p:ext uri="{BB962C8B-B14F-4D97-AF65-F5344CB8AC3E}">
        <p14:creationId xmlns:p14="http://schemas.microsoft.com/office/powerpoint/2010/main" val="196260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HR Issues in M&amp;A</a:t>
            </a:r>
          </a:p>
        </p:txBody>
      </p:sp>
      <p:pic>
        <p:nvPicPr>
          <p:cNvPr id="7" name="Picture 6">
            <a:extLst>
              <a:ext uri="{FF2B5EF4-FFF2-40B4-BE49-F238E27FC236}">
                <a16:creationId xmlns:a16="http://schemas.microsoft.com/office/drawing/2014/main" id="{748AD239-70AD-46CB-A414-335D0A13057B}"/>
              </a:ext>
            </a:extLst>
          </p:cNvPr>
          <p:cNvPicPr>
            <a:picLocks noChangeAspect="1"/>
          </p:cNvPicPr>
          <p:nvPr/>
        </p:nvPicPr>
        <p:blipFill>
          <a:blip r:embed="rId2"/>
          <a:stretch>
            <a:fillRect/>
          </a:stretch>
        </p:blipFill>
        <p:spPr>
          <a:xfrm>
            <a:off x="1637754" y="1646237"/>
            <a:ext cx="6325691" cy="4933950"/>
          </a:xfrm>
          <a:prstGeom prst="rect">
            <a:avLst/>
          </a:prstGeom>
        </p:spPr>
      </p:pic>
    </p:spTree>
    <p:extLst>
      <p:ext uri="{BB962C8B-B14F-4D97-AF65-F5344CB8AC3E}">
        <p14:creationId xmlns:p14="http://schemas.microsoft.com/office/powerpoint/2010/main" val="301252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0765-5F4F-46AA-A9EE-F355A2DA79E4}"/>
              </a:ext>
            </a:extLst>
          </p:cNvPr>
          <p:cNvSpPr>
            <a:spLocks noGrp="1"/>
          </p:cNvSpPr>
          <p:nvPr>
            <p:ph type="title"/>
          </p:nvPr>
        </p:nvSpPr>
        <p:spPr/>
        <p:txBody>
          <a:bodyPr/>
          <a:lstStyle/>
          <a:p>
            <a:r>
              <a:rPr lang="en-MY" dirty="0"/>
              <a:t>HR Integration Process in Global M&amp;A</a:t>
            </a:r>
          </a:p>
        </p:txBody>
      </p:sp>
      <p:pic>
        <p:nvPicPr>
          <p:cNvPr id="5" name="Picture 4">
            <a:extLst>
              <a:ext uri="{FF2B5EF4-FFF2-40B4-BE49-F238E27FC236}">
                <a16:creationId xmlns:a16="http://schemas.microsoft.com/office/drawing/2014/main" id="{B4885D97-06A3-4831-839B-1F7BC2BFD33D}"/>
              </a:ext>
            </a:extLst>
          </p:cNvPr>
          <p:cNvPicPr>
            <a:picLocks noChangeAspect="1"/>
          </p:cNvPicPr>
          <p:nvPr/>
        </p:nvPicPr>
        <p:blipFill>
          <a:blip r:embed="rId2"/>
          <a:stretch>
            <a:fillRect/>
          </a:stretch>
        </p:blipFill>
        <p:spPr>
          <a:xfrm>
            <a:off x="719410" y="1916832"/>
            <a:ext cx="8270742" cy="3960440"/>
          </a:xfrm>
          <a:prstGeom prst="rect">
            <a:avLst/>
          </a:prstGeom>
        </p:spPr>
      </p:pic>
    </p:spTree>
    <p:extLst>
      <p:ext uri="{BB962C8B-B14F-4D97-AF65-F5344CB8AC3E}">
        <p14:creationId xmlns:p14="http://schemas.microsoft.com/office/powerpoint/2010/main" val="272755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827584" y="332656"/>
            <a:ext cx="7200900" cy="579440"/>
          </a:xfrm>
        </p:spPr>
        <p:txBody>
          <a:bodyPr/>
          <a:lstStyle/>
          <a:p>
            <a:r>
              <a:rPr lang="en-MY" dirty="0"/>
              <a:t>Question # 2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11560" y="1196752"/>
            <a:ext cx="7920880" cy="4608512"/>
          </a:xfrm>
        </p:spPr>
        <p:txBody>
          <a:bodyPr>
            <a:normAutofit/>
          </a:bodyPr>
          <a:lstStyle/>
          <a:p>
            <a:pPr marL="0" indent="0">
              <a:buNone/>
            </a:pPr>
            <a:r>
              <a:rPr lang="en-MY" sz="2400" dirty="0"/>
              <a:t>In early M&amp;A discussions, which of the following should be the top priority of the HR executive?</a:t>
            </a:r>
          </a:p>
          <a:p>
            <a:pPr marL="0" indent="0">
              <a:buNone/>
            </a:pPr>
            <a:endParaRPr lang="en-MY" sz="2400" dirty="0"/>
          </a:p>
          <a:p>
            <a:pPr marL="457200" indent="-457200">
              <a:buFont typeface="+mj-lt"/>
              <a:buAutoNum type="alphaUcPeriod"/>
            </a:pPr>
            <a:r>
              <a:rPr lang="en-MY" sz="2400" dirty="0"/>
              <a:t>Identifying the compensation disparities between the two organizations</a:t>
            </a:r>
          </a:p>
          <a:p>
            <a:pPr marL="457200" indent="-457200">
              <a:buFont typeface="+mj-lt"/>
              <a:buAutoNum type="alphaUcPeriod"/>
            </a:pPr>
            <a:r>
              <a:rPr lang="en-MY" sz="2400" dirty="0"/>
              <a:t>Focusing on the factors influencing employee retention</a:t>
            </a:r>
          </a:p>
          <a:p>
            <a:pPr marL="457200" indent="-457200">
              <a:buFont typeface="+mj-lt"/>
              <a:buAutoNum type="alphaUcPeriod"/>
            </a:pPr>
            <a:r>
              <a:rPr lang="en-MY" sz="2400" dirty="0"/>
              <a:t>Managing the legal issues related to due diligence</a:t>
            </a:r>
          </a:p>
          <a:p>
            <a:pPr marL="457200" indent="-457200">
              <a:buFont typeface="+mj-lt"/>
              <a:buAutoNum type="alphaUcPeriod"/>
            </a:pPr>
            <a:r>
              <a:rPr lang="en-MY" sz="2400" dirty="0"/>
              <a:t>Addressing employee concerns</a:t>
            </a:r>
          </a:p>
        </p:txBody>
      </p:sp>
    </p:spTree>
    <p:extLst>
      <p:ext uri="{BB962C8B-B14F-4D97-AF65-F5344CB8AC3E}">
        <p14:creationId xmlns:p14="http://schemas.microsoft.com/office/powerpoint/2010/main" val="662325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a:xfrm>
            <a:off x="971550" y="487359"/>
            <a:ext cx="7200900" cy="579440"/>
          </a:xfrm>
        </p:spPr>
        <p:txBody>
          <a:bodyPr/>
          <a:lstStyle/>
          <a:p>
            <a:r>
              <a:rPr lang="en-MY" dirty="0"/>
              <a:t>Answer # 2 </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val="3170647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6763795"/>
              </p:ext>
            </p:extLst>
          </p:nvPr>
        </p:nvGraphicFramePr>
        <p:xfrm>
          <a:off x="827584" y="89442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96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827584" y="541284"/>
            <a:ext cx="7200900" cy="579440"/>
          </a:xfrm>
        </p:spPr>
        <p:txBody>
          <a:bodyPr>
            <a:normAutofit/>
          </a:bodyPr>
          <a:lstStyle/>
          <a:p>
            <a:r>
              <a:rPr lang="en-MY" sz="2800"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71550" y="1981202"/>
            <a:ext cx="7560890" cy="3809999"/>
          </a:xfrm>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a:xfrm>
            <a:off x="971550" y="441801"/>
            <a:ext cx="7200900" cy="593503"/>
          </a:xfrm>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7776865" cy="4248471"/>
          </a:xfrm>
        </p:spPr>
        <p:txBody>
          <a:bodyPr/>
          <a:lstStyle/>
          <a:p>
            <a:r>
              <a:rPr lang="en-MY" sz="2400" dirty="0"/>
              <a:t>The product or service is developed in the home country and produced and sold there. The strategy focuses only on the home market; the organization is mono-cultural (as defined by the home country).</a:t>
            </a:r>
          </a:p>
          <a:p>
            <a:endParaRPr lang="en-MY" sz="2400" dirty="0"/>
          </a:p>
          <a:p>
            <a:r>
              <a:rPr lang="en-MY" sz="2400" dirty="0"/>
              <a:t>The details of freight forwarding, customs problems, and foreign exchange are handled by outsiders</a:t>
            </a:r>
            <a:r>
              <a:rPr lang="en-MY" dirty="0"/>
              <a:t>.</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a:xfrm>
            <a:off x="901044" y="277588"/>
            <a:ext cx="7200900" cy="449487"/>
          </a:xfrm>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683568" y="980729"/>
            <a:ext cx="7418376" cy="4896544"/>
          </a:xfrm>
        </p:spPr>
        <p:txBody>
          <a:bodyPr/>
          <a:lstStyle/>
          <a:p>
            <a:pPr marL="0" indent="0">
              <a:buNone/>
            </a:pPr>
            <a:r>
              <a:rPr lang="en-MY" sz="24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a:xfrm>
            <a:off x="990380" y="487359"/>
            <a:ext cx="7200900" cy="579440"/>
          </a:xfrm>
        </p:spPr>
        <p:txBody>
          <a:bodyPr>
            <a:normAutofit/>
          </a:bodyPr>
          <a:lstStyle/>
          <a:p>
            <a:r>
              <a:rPr lang="en-MY" sz="2800"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a:xfrm>
            <a:off x="777033" y="520080"/>
            <a:ext cx="7200900" cy="521495"/>
          </a:xfrm>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7704856" cy="4392488"/>
          </a:xfrm>
        </p:spPr>
        <p:txBody>
          <a:bodyPr>
            <a:normAutofit/>
          </a:bodyPr>
          <a:lstStyle/>
          <a:p>
            <a:pPr marL="0" indent="0">
              <a:buNone/>
            </a:pPr>
            <a:r>
              <a:rPr lang="en-MY" sz="24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a:xfrm>
            <a:off x="971550" y="309532"/>
            <a:ext cx="7200900" cy="737519"/>
          </a:xfrm>
        </p:spPr>
        <p:txBody>
          <a:bodyPr>
            <a:normAutofit/>
          </a:bodyPr>
          <a:lstStyle/>
          <a:p>
            <a:r>
              <a:rPr lang="en-MY" sz="2800"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a:xfrm>
            <a:off x="827584" y="1484784"/>
            <a:ext cx="7344866" cy="4306417"/>
          </a:xfrm>
        </p:spPr>
        <p:txBody>
          <a:bodyPr>
            <a:normAutofit/>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a:xfrm>
            <a:off x="971550" y="548680"/>
            <a:ext cx="7200900" cy="665511"/>
          </a:xfrm>
        </p:spPr>
        <p:txBody>
          <a:bodyPr>
            <a:normAutofit/>
          </a:bodyPr>
          <a:lstStyle/>
          <a:p>
            <a:r>
              <a:rPr lang="en-MY" sz="2800"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a:xfrm>
            <a:off x="971550" y="404664"/>
            <a:ext cx="7200900" cy="521495"/>
          </a:xfrm>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a:xfrm>
            <a:off x="971550" y="260648"/>
            <a:ext cx="7200900" cy="579440"/>
          </a:xfrm>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a:xfrm>
            <a:off x="827584" y="1124744"/>
            <a:ext cx="7560840" cy="4680520"/>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a:xfrm>
            <a:off x="971550" y="332656"/>
            <a:ext cx="7200900" cy="579440"/>
          </a:xfrm>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a:xfrm>
            <a:off x="827584" y="1124744"/>
            <a:ext cx="7560840" cy="4666457"/>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a:t>
            </a:r>
            <a:r>
              <a:rPr lang="en-MY" sz="2400" dirty="0" err="1"/>
              <a:t>formulation,development</a:t>
            </a:r>
            <a:r>
              <a:rPr lang="en-MY" sz="2400" dirty="0"/>
              <a: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7BF6-E294-43E2-81C6-3098F1CA981E}"/>
              </a:ext>
            </a:extLst>
          </p:cNvPr>
          <p:cNvSpPr>
            <a:spLocks noGrp="1"/>
          </p:cNvSpPr>
          <p:nvPr>
            <p:ph type="title"/>
          </p:nvPr>
        </p:nvSpPr>
        <p:spPr/>
        <p:txBody>
          <a:bodyPr>
            <a:normAutofit/>
          </a:bodyPr>
          <a:lstStyle/>
          <a:p>
            <a:r>
              <a:rPr lang="en-MY" sz="2800" dirty="0"/>
              <a:t>Question # 3</a:t>
            </a:r>
          </a:p>
        </p:txBody>
      </p:sp>
      <p:sp>
        <p:nvSpPr>
          <p:cNvPr id="3" name="Content Placeholder 2">
            <a:extLst>
              <a:ext uri="{FF2B5EF4-FFF2-40B4-BE49-F238E27FC236}">
                <a16:creationId xmlns:a16="http://schemas.microsoft.com/office/drawing/2014/main" id="{9B0BA638-BAFC-40BF-B444-454375B4B33F}"/>
              </a:ext>
            </a:extLst>
          </p:cNvPr>
          <p:cNvSpPr>
            <a:spLocks noGrp="1"/>
          </p:cNvSpPr>
          <p:nvPr>
            <p:ph idx="1"/>
          </p:nvPr>
        </p:nvSpPr>
        <p:spPr/>
        <p:txBody>
          <a:bodyPr/>
          <a:lstStyle/>
          <a:p>
            <a:pPr marL="0" indent="0">
              <a:buNone/>
            </a:pPr>
            <a:r>
              <a:rPr lang="en-MY" sz="2400" dirty="0"/>
              <a:t>Which is the first step most organisations process through while becoming multinational corporation ?</a:t>
            </a:r>
          </a:p>
          <a:p>
            <a:pPr marL="0" indent="0">
              <a:buNone/>
            </a:pPr>
            <a:endParaRPr lang="en-MY" sz="2400" dirty="0"/>
          </a:p>
          <a:p>
            <a:pPr marL="514350" indent="-514350">
              <a:buFont typeface="+mj-lt"/>
              <a:buAutoNum type="alphaUcPeriod"/>
            </a:pPr>
            <a:r>
              <a:rPr lang="en-MY" sz="2400" dirty="0"/>
              <a:t>Exports products to foreign countries</a:t>
            </a:r>
          </a:p>
          <a:p>
            <a:pPr marL="514350" indent="-514350">
              <a:buFont typeface="+mj-lt"/>
              <a:buAutoNum type="alphaUcPeriod"/>
            </a:pPr>
            <a:r>
              <a:rPr lang="en-MY" sz="2400" dirty="0"/>
              <a:t>Establishes sales organisations abroad	</a:t>
            </a:r>
          </a:p>
          <a:p>
            <a:pPr marL="514350" indent="-514350">
              <a:buFont typeface="+mj-lt"/>
              <a:buAutoNum type="alphaUcPeriod"/>
            </a:pPr>
            <a:r>
              <a:rPr lang="en-MY" sz="2400" dirty="0"/>
              <a:t>Licenses use of patents and technology	</a:t>
            </a:r>
          </a:p>
          <a:p>
            <a:pPr marL="514350" indent="-514350">
              <a:buFont typeface="+mj-lt"/>
              <a:buAutoNum type="alphaUcPeriod"/>
            </a:pPr>
            <a:r>
              <a:rPr lang="en-MY" sz="2400" dirty="0" err="1"/>
              <a:t>Estabish</a:t>
            </a:r>
            <a:r>
              <a:rPr lang="en-MY" sz="2400" dirty="0"/>
              <a:t> foreign manufacturing facilities</a:t>
            </a:r>
          </a:p>
          <a:p>
            <a:pPr marL="514350" indent="-514350">
              <a:buFont typeface="+mj-lt"/>
              <a:buAutoNum type="alphaUcPeriod"/>
            </a:pPr>
            <a:endParaRPr lang="en-MY" dirty="0"/>
          </a:p>
        </p:txBody>
      </p:sp>
    </p:spTree>
    <p:extLst>
      <p:ext uri="{BB962C8B-B14F-4D97-AF65-F5344CB8AC3E}">
        <p14:creationId xmlns:p14="http://schemas.microsoft.com/office/powerpoint/2010/main" val="296222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D656-7D2B-4070-9FD8-ADFB17086062}"/>
              </a:ext>
            </a:extLst>
          </p:cNvPr>
          <p:cNvSpPr>
            <a:spLocks noGrp="1"/>
          </p:cNvSpPr>
          <p:nvPr>
            <p:ph type="title"/>
          </p:nvPr>
        </p:nvSpPr>
        <p:spPr>
          <a:xfrm>
            <a:off x="971550" y="990529"/>
            <a:ext cx="7200900" cy="655710"/>
          </a:xfrm>
        </p:spPr>
        <p:txBody>
          <a:bodyPr/>
          <a:lstStyle/>
          <a:p>
            <a:r>
              <a:rPr lang="en-MY" dirty="0"/>
              <a:t>Answer # 3</a:t>
            </a:r>
          </a:p>
        </p:txBody>
      </p:sp>
      <p:sp>
        <p:nvSpPr>
          <p:cNvPr id="3" name="Content Placeholder 2">
            <a:extLst>
              <a:ext uri="{FF2B5EF4-FFF2-40B4-BE49-F238E27FC236}">
                <a16:creationId xmlns:a16="http://schemas.microsoft.com/office/drawing/2014/main" id="{9B810F28-64AD-43AF-8938-92E892B03D56}"/>
              </a:ext>
            </a:extLst>
          </p:cNvPr>
          <p:cNvSpPr>
            <a:spLocks noGrp="1"/>
          </p:cNvSpPr>
          <p:nvPr>
            <p:ph idx="1"/>
          </p:nvPr>
        </p:nvSpPr>
        <p:spPr>
          <a:xfrm>
            <a:off x="971550" y="1981203"/>
            <a:ext cx="6840810" cy="655710"/>
          </a:xfrm>
        </p:spPr>
        <p:txBody>
          <a:bodyPr>
            <a:normAutofit/>
          </a:bodyPr>
          <a:lstStyle/>
          <a:p>
            <a:r>
              <a:rPr lang="en-MY" sz="2400" dirty="0"/>
              <a:t>Option A</a:t>
            </a:r>
          </a:p>
        </p:txBody>
      </p:sp>
    </p:spTree>
    <p:extLst>
      <p:ext uri="{BB962C8B-B14F-4D97-AF65-F5344CB8AC3E}">
        <p14:creationId xmlns:p14="http://schemas.microsoft.com/office/powerpoint/2010/main" val="1896929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a:xfrm>
            <a:off x="755576" y="260648"/>
            <a:ext cx="7200900" cy="579440"/>
          </a:xfrm>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a:xfrm>
            <a:off x="739345" y="1268760"/>
            <a:ext cx="7200900" cy="3809999"/>
          </a:xfrm>
        </p:spPr>
        <p:txBody>
          <a:bodyPr>
            <a:normAutofit/>
          </a:bodyPr>
          <a:lstStyle/>
          <a:p>
            <a:pPr marL="0" indent="0">
              <a:buNone/>
            </a:pPr>
            <a:r>
              <a:rPr lang="en-MY" sz="24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	</a:t>
            </a:r>
          </a:p>
          <a:p>
            <a:pPr marL="514350" indent="-514350">
              <a:buFont typeface="+mj-lt"/>
              <a:buAutoNum type="alphaUcPeriod"/>
            </a:pPr>
            <a:r>
              <a:rPr lang="en-MY" sz="2400"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a:xfrm>
            <a:off x="971550" y="980728"/>
            <a:ext cx="7200900" cy="665511"/>
          </a:xfrm>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a:xfrm>
            <a:off x="971550" y="1981203"/>
            <a:ext cx="5616674" cy="871734"/>
          </a:xfrm>
        </p:spPr>
        <p:txBody>
          <a:bodyPr>
            <a:normAutofit/>
          </a:bodyPr>
          <a:lstStyle/>
          <a:p>
            <a:r>
              <a:rPr lang="en-MY" sz="2400" dirty="0"/>
              <a:t>Option B</a:t>
            </a:r>
          </a:p>
        </p:txBody>
      </p:sp>
    </p:spTree>
    <p:extLst>
      <p:ext uri="{BB962C8B-B14F-4D97-AF65-F5344CB8AC3E}">
        <p14:creationId xmlns:p14="http://schemas.microsoft.com/office/powerpoint/2010/main" val="306201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84038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203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a:xfrm>
            <a:off x="827584" y="260648"/>
            <a:ext cx="7200900" cy="593503"/>
          </a:xfrm>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a:xfrm>
            <a:off x="818742" y="1268760"/>
            <a:ext cx="7425665" cy="3672408"/>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a:xfrm>
            <a:off x="971550" y="160571"/>
            <a:ext cx="7200900" cy="521495"/>
          </a:xfrm>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611560" y="836712"/>
            <a:ext cx="8256376" cy="5322813"/>
          </a:xfrm>
        </p:spPr>
        <p:txBody>
          <a:bodyPr>
            <a:normAutofit/>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b="1"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a:xfrm>
            <a:off x="971550" y="260648"/>
            <a:ext cx="7200900" cy="665511"/>
          </a:xfrm>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a:xfrm>
            <a:off x="827584" y="1052736"/>
            <a:ext cx="7776864" cy="4824536"/>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a:xfrm>
            <a:off x="827584" y="401723"/>
            <a:ext cx="7200900" cy="737519"/>
          </a:xfrm>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normAutofit lnSpcReduction="10000"/>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a:xfrm>
            <a:off x="755576" y="188640"/>
            <a:ext cx="7200900" cy="665511"/>
          </a:xfrm>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755576" y="1163637"/>
            <a:ext cx="8122096" cy="4530725"/>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a:xfrm>
            <a:off x="948176" y="188640"/>
            <a:ext cx="7200900" cy="665511"/>
          </a:xfrm>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a:xfrm>
            <a:off x="755576" y="1268760"/>
            <a:ext cx="7704856" cy="4392488"/>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normAutofit fontScale="92500"/>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normAutofit fontScale="90000"/>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normAutofit fontScale="90000"/>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a:xfrm>
            <a:off x="827584" y="-77216"/>
            <a:ext cx="7200900" cy="1142385"/>
          </a:xfrm>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a:xfrm>
            <a:off x="539552" y="1268760"/>
            <a:ext cx="7920880" cy="4752528"/>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sz="2400" dirty="0"/>
              <a:t>Which stage in globalization does the best job of balancing the pressures of standardization and localization?	</a:t>
            </a:r>
          </a:p>
          <a:p>
            <a:pPr marL="514350" indent="-514350">
              <a:buFont typeface="+mj-lt"/>
              <a:buAutoNum type="alphaUcPeriod"/>
            </a:pPr>
            <a:r>
              <a:rPr lang="en-MY" sz="2400" dirty="0"/>
              <a:t>International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val="247888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98779377"/>
              </p:ext>
            </p:extLst>
          </p:nvPr>
        </p:nvGraphicFramePr>
        <p:xfrm>
          <a:off x="827584"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76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a:xfrm>
            <a:off x="827584" y="404664"/>
            <a:ext cx="7200900" cy="521495"/>
          </a:xfrm>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683568" y="1268760"/>
            <a:ext cx="7776864" cy="4824536"/>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a:xfrm>
            <a:off x="755576" y="456892"/>
            <a:ext cx="7200900" cy="593503"/>
          </a:xfrm>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546032" cy="4205064"/>
          </a:xfrm>
        </p:spPr>
        <p:txBody>
          <a:bodyPr>
            <a:normAutofit/>
          </a:bodyPr>
          <a:lstStyle/>
          <a:p>
            <a:pPr marL="0" indent="0">
              <a:buNone/>
            </a:pPr>
            <a:r>
              <a:rPr lang="en-MY" sz="2400" dirty="0"/>
              <a:t>A functional structure divides the organization into departments based on their function.</a:t>
            </a:r>
          </a:p>
          <a:p>
            <a:pPr marL="0" indent="0">
              <a:buNone/>
            </a:pPr>
            <a:endParaRPr lang="en-MY" sz="2400" dirty="0"/>
          </a:p>
          <a:p>
            <a:pPr marL="0" indent="0">
              <a:buNone/>
            </a:pPr>
            <a:r>
              <a:rPr lang="en-MY" sz="2400" dirty="0"/>
              <a:t>Organizations in the domestic and international stage of globalization are far more likely to have a functional structure than those in the later stages</a:t>
            </a:r>
          </a:p>
          <a:p>
            <a:pPr marL="0" indent="0">
              <a:buNone/>
            </a:pPr>
            <a:endParaRPr lang="en-MY" sz="2400" dirty="0"/>
          </a:p>
          <a:p>
            <a:pPr marL="0" indent="0">
              <a:buNone/>
            </a:pPr>
            <a:r>
              <a:rPr lang="en-MY" sz="2400"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a:xfrm>
            <a:off x="986329" y="332656"/>
            <a:ext cx="7200900" cy="579440"/>
          </a:xfrm>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a:xfrm>
            <a:off x="683568" y="1340768"/>
            <a:ext cx="7200900" cy="3809999"/>
          </a:xfrm>
        </p:spPr>
        <p:txBody>
          <a:bodyPr>
            <a:normAutofit/>
          </a:bodyPr>
          <a:lstStyle/>
          <a:p>
            <a:pPr marL="0" indent="0">
              <a:buNone/>
            </a:pPr>
            <a:r>
              <a:rPr lang="en-MY" sz="2400" dirty="0"/>
              <a:t>In this framework, business is organised in separate divisions, each focusing on a different product or service and functioning as an individual unit within the company.</a:t>
            </a:r>
          </a:p>
          <a:p>
            <a:pPr marL="0" indent="0">
              <a:buNone/>
            </a:pPr>
            <a:r>
              <a:rPr lang="en-MY" sz="2400"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a:xfrm>
            <a:off x="963202" y="487359"/>
            <a:ext cx="7200900" cy="579440"/>
          </a:xfrm>
        </p:spPr>
        <p:txBody>
          <a:bodyPr>
            <a:normAutofit/>
          </a:bodyPr>
          <a:lstStyle/>
          <a:p>
            <a:r>
              <a:rPr lang="en-MY" sz="2800"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a:xfrm>
            <a:off x="827584" y="1524000"/>
            <a:ext cx="7200900" cy="3809999"/>
          </a:xfrm>
        </p:spPr>
        <p:txBody>
          <a:bodyPr>
            <a:normAutofit/>
          </a:bodyPr>
          <a:lstStyle/>
          <a:p>
            <a:pPr marL="0" indent="0">
              <a:buNone/>
            </a:pPr>
            <a:r>
              <a:rPr lang="en-MY" sz="2400" dirty="0"/>
              <a:t>In this framework, the company hierarchy is divided on the basis of geographic location in which company operates.</a:t>
            </a:r>
          </a:p>
          <a:p>
            <a:pPr marL="0" indent="0">
              <a:buNone/>
            </a:pPr>
            <a:endParaRPr lang="en-MY" sz="2400" dirty="0"/>
          </a:p>
          <a:p>
            <a:pPr marL="0" indent="0">
              <a:buNone/>
            </a:pPr>
            <a:r>
              <a:rPr lang="en-MY" sz="2400"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a:xfrm>
            <a:off x="971550" y="485013"/>
            <a:ext cx="7200900" cy="579440"/>
          </a:xfrm>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a:xfrm>
            <a:off x="755576" y="1524000"/>
            <a:ext cx="7200900" cy="3809999"/>
          </a:xfrm>
        </p:spPr>
        <p:txBody>
          <a:bodyPr>
            <a:normAutofit/>
          </a:bodyPr>
          <a:lstStyle/>
          <a:p>
            <a:pPr marL="0" indent="0">
              <a:buNone/>
            </a:pPr>
            <a:r>
              <a:rPr lang="en-MY" sz="2400"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a:xfrm>
            <a:off x="760040" y="260737"/>
            <a:ext cx="7200900" cy="521495"/>
          </a:xfrm>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685800" y="1412776"/>
            <a:ext cx="7772400" cy="4081117"/>
          </a:xfrm>
          <a:prstGeom prst="rect">
            <a:avLst/>
          </a:prstGeom>
          <a:noFill/>
        </p:spPr>
        <p:txBody>
          <a:bodyPr wrap="square">
            <a:spAutoFit/>
          </a:bodyPr>
          <a:lstStyle/>
          <a:p>
            <a:pPr>
              <a:lnSpc>
                <a:spcPct val="90000"/>
              </a:lnSpc>
            </a:pPr>
            <a:r>
              <a:rPr lang="en-US" altLang="en-US" sz="2400" dirty="0"/>
              <a:t>Divides an organization into two components:</a:t>
            </a:r>
          </a:p>
          <a:p>
            <a:pPr>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those that are oriented to the customer and/or the geographical region in which the company is doing business, called the front end</a:t>
            </a:r>
          </a:p>
          <a:p>
            <a:pPr lvl="1">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a back end that is organized by product and technology</a:t>
            </a:r>
          </a:p>
          <a:p>
            <a:pPr marL="800100" lvl="1" indent="-342900">
              <a:lnSpc>
                <a:spcPct val="90000"/>
              </a:lnSpc>
              <a:buFont typeface="Arial" panose="020B0604020202020204" pitchFamily="34" charset="0"/>
              <a:buChar char="•"/>
            </a:pPr>
            <a:endParaRPr lang="en-US" altLang="en-US" sz="2400" dirty="0"/>
          </a:p>
          <a:p>
            <a:pPr lvl="1">
              <a:lnSpc>
                <a:spcPct val="90000"/>
              </a:lnSpc>
            </a:pPr>
            <a:endParaRPr lang="en-US" altLang="en-US" sz="2400" dirty="0"/>
          </a:p>
          <a:p>
            <a:pPr>
              <a:lnSpc>
                <a:spcPct val="90000"/>
              </a:lnSpc>
            </a:pPr>
            <a:r>
              <a:rPr lang="en-US" altLang="en-US" sz="24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a:xfrm>
            <a:off x="827584" y="487359"/>
            <a:ext cx="7200900" cy="579440"/>
          </a:xfrm>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a:xfrm>
            <a:off x="827584" y="1412776"/>
            <a:ext cx="7416824" cy="4464496"/>
          </a:xfrm>
        </p:spPr>
        <p:txBody>
          <a:bodyPr>
            <a:normAutofit lnSpcReduction="10000"/>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a:xfrm>
            <a:off x="569821" y="349188"/>
            <a:ext cx="7848872" cy="554558"/>
          </a:xfrm>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488522" y="1163637"/>
            <a:ext cx="8187934" cy="4713635"/>
          </a:xfrm>
        </p:spPr>
        <p:txBody>
          <a:bodyPr>
            <a:normAutofit fontScale="92500" lnSpcReduction="10000"/>
          </a:bodyPr>
          <a:lstStyle/>
          <a:p>
            <a:pPr>
              <a:lnSpc>
                <a:spcPct val="80000"/>
              </a:lnSpc>
            </a:pPr>
            <a:r>
              <a:rPr lang="en-US" altLang="en-US" sz="26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p>
          <a:p>
            <a:pPr>
              <a:lnSpc>
                <a:spcPct val="80000"/>
              </a:lnSpc>
            </a:pPr>
            <a:r>
              <a:rPr lang="en-US" altLang="en-US" sz="2600" dirty="0"/>
              <a:t>As the structure becomes more formalized the strategic decision making process is likely to become reactive rather than proactive</a:t>
            </a:r>
          </a:p>
          <a:p>
            <a:pPr>
              <a:lnSpc>
                <a:spcPct val="80000"/>
              </a:lnSpc>
            </a:pPr>
            <a:endParaRPr lang="en-US" altLang="en-US" sz="2600" dirty="0"/>
          </a:p>
          <a:p>
            <a:pPr>
              <a:lnSpc>
                <a:spcPct val="80000"/>
              </a:lnSpc>
            </a:pPr>
            <a:r>
              <a:rPr lang="en-US" altLang="en-US" sz="26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noAutofit/>
          </a:bodyPr>
          <a:lstStyle/>
          <a:p>
            <a:r>
              <a:rPr lang="en-US" altLang="en-US" sz="2800" dirty="0"/>
              <a:t>Different business strategies suggest different organizational structures</a:t>
            </a:r>
            <a:endParaRPr lang="en-MY" sz="28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sz="2400" dirty="0"/>
              <a:t>A company following a differentiation strategy should have an organic/enterprising design, and its structure should be organized around products, with many cross-functional teams</a:t>
            </a:r>
          </a:p>
          <a:p>
            <a:pPr>
              <a:lnSpc>
                <a:spcPct val="90000"/>
              </a:lnSpc>
            </a:pPr>
            <a:endParaRPr lang="en-US" altLang="en-US" sz="2400" dirty="0"/>
          </a:p>
          <a:p>
            <a:pPr>
              <a:lnSpc>
                <a:spcPct val="90000"/>
              </a:lnSpc>
            </a:pPr>
            <a:r>
              <a:rPr lang="en-US" altLang="en-US" sz="2400"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BA45-FC1C-4A0D-9EF1-96B1E3ED634C}"/>
              </a:ext>
            </a:extLst>
          </p:cNvPr>
          <p:cNvSpPr>
            <a:spLocks noGrp="1"/>
          </p:cNvSpPr>
          <p:nvPr>
            <p:ph type="title"/>
          </p:nvPr>
        </p:nvSpPr>
        <p:spPr>
          <a:xfrm>
            <a:off x="755576" y="487359"/>
            <a:ext cx="7200900" cy="579440"/>
          </a:xfrm>
        </p:spPr>
        <p:txBody>
          <a:bodyPr/>
          <a:lstStyle/>
          <a:p>
            <a:r>
              <a:rPr lang="en-MY" dirty="0"/>
              <a:t>Question # 6 </a:t>
            </a:r>
          </a:p>
        </p:txBody>
      </p:sp>
      <p:sp>
        <p:nvSpPr>
          <p:cNvPr id="3" name="Content Placeholder 2">
            <a:extLst>
              <a:ext uri="{FF2B5EF4-FFF2-40B4-BE49-F238E27FC236}">
                <a16:creationId xmlns:a16="http://schemas.microsoft.com/office/drawing/2014/main" id="{88864FA6-6818-44CC-9854-50C6FFAFE0DE}"/>
              </a:ext>
            </a:extLst>
          </p:cNvPr>
          <p:cNvSpPr>
            <a:spLocks noGrp="1"/>
          </p:cNvSpPr>
          <p:nvPr>
            <p:ph idx="1"/>
          </p:nvPr>
        </p:nvSpPr>
        <p:spPr>
          <a:xfrm>
            <a:off x="767481" y="1412776"/>
            <a:ext cx="7200900" cy="3809999"/>
          </a:xfrm>
        </p:spPr>
        <p:txBody>
          <a:bodyPr/>
          <a:lstStyle/>
          <a:p>
            <a:pPr marL="0" indent="0">
              <a:buNone/>
            </a:pPr>
            <a:r>
              <a:rPr lang="en-MY" sz="2400" dirty="0"/>
              <a:t>Which of the following organizational structures would be most effective for a company with three distinct commodities for sale?</a:t>
            </a:r>
          </a:p>
          <a:p>
            <a:pPr marL="514350" indent="-514350">
              <a:buFont typeface="+mj-lt"/>
              <a:buAutoNum type="alphaUcPeriod"/>
            </a:pPr>
            <a:r>
              <a:rPr lang="en-MY" sz="2400" dirty="0"/>
              <a:t>Functional structure	</a:t>
            </a:r>
          </a:p>
          <a:p>
            <a:pPr marL="514350" indent="-514350">
              <a:buFont typeface="+mj-lt"/>
              <a:buAutoNum type="alphaUcPeriod"/>
            </a:pPr>
            <a:r>
              <a:rPr lang="en-MY" sz="2400" dirty="0"/>
              <a:t>Product-based structure	</a:t>
            </a:r>
          </a:p>
          <a:p>
            <a:pPr marL="514350" indent="-514350">
              <a:buFont typeface="+mj-lt"/>
              <a:buAutoNum type="alphaUcPeriod"/>
            </a:pPr>
            <a:r>
              <a:rPr lang="en-MY" sz="2400" dirty="0"/>
              <a:t>Divisional structure	</a:t>
            </a:r>
          </a:p>
          <a:p>
            <a:pPr marL="514350" indent="-514350">
              <a:buFont typeface="+mj-lt"/>
              <a:buAutoNum type="alphaUcPeriod"/>
            </a:pPr>
            <a:r>
              <a:rPr lang="en-MY" sz="2400" dirty="0"/>
              <a:t>Flat-line structure</a:t>
            </a:r>
          </a:p>
          <a:p>
            <a:pPr marL="514350" indent="-514350">
              <a:buFont typeface="+mj-lt"/>
              <a:buAutoNum type="alphaUcPeriod"/>
            </a:pPr>
            <a:endParaRPr lang="en-MY" dirty="0"/>
          </a:p>
        </p:txBody>
      </p:sp>
    </p:spTree>
    <p:extLst>
      <p:ext uri="{BB962C8B-B14F-4D97-AF65-F5344CB8AC3E}">
        <p14:creationId xmlns:p14="http://schemas.microsoft.com/office/powerpoint/2010/main" val="3768914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B291-0589-43FD-97D2-612C848D6CE3}"/>
              </a:ext>
            </a:extLst>
          </p:cNvPr>
          <p:cNvSpPr>
            <a:spLocks noGrp="1"/>
          </p:cNvSpPr>
          <p:nvPr>
            <p:ph type="title"/>
          </p:nvPr>
        </p:nvSpPr>
        <p:spPr>
          <a:xfrm>
            <a:off x="755576" y="487359"/>
            <a:ext cx="7200900" cy="579440"/>
          </a:xfrm>
        </p:spPr>
        <p:txBody>
          <a:bodyPr/>
          <a:lstStyle/>
          <a:p>
            <a:r>
              <a:rPr lang="en-MY" dirty="0"/>
              <a:t>Answer # 6 </a:t>
            </a:r>
          </a:p>
        </p:txBody>
      </p:sp>
      <p:sp>
        <p:nvSpPr>
          <p:cNvPr id="3" name="Content Placeholder 2">
            <a:extLst>
              <a:ext uri="{FF2B5EF4-FFF2-40B4-BE49-F238E27FC236}">
                <a16:creationId xmlns:a16="http://schemas.microsoft.com/office/drawing/2014/main" id="{15600FC5-2290-4B31-8F42-C5C24468F3DC}"/>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val="10749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0258005"/>
              </p:ext>
            </p:extLst>
          </p:nvPr>
        </p:nvGraphicFramePr>
        <p:xfrm>
          <a:off x="618964"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24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normAutofit/>
          </a:bodyPr>
          <a:lstStyle/>
          <a:p>
            <a:r>
              <a:rPr lang="en-MY" sz="2800"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normAutofit/>
          </a:bodyPr>
          <a:lstStyle/>
          <a:p>
            <a:pPr marL="0" indent="0">
              <a:buNone/>
            </a:pPr>
            <a:r>
              <a:rPr lang="en-MY" sz="2400"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a:xfrm>
            <a:off x="667434" y="332605"/>
            <a:ext cx="8153037" cy="864147"/>
          </a:xfrm>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488141" y="1340768"/>
            <a:ext cx="8350696" cy="4530725"/>
          </a:xfrm>
        </p:spPr>
        <p:txBody>
          <a:bodyPr>
            <a:normAutofit lnSpcReduction="10000"/>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a:xfrm>
            <a:off x="954855" y="487359"/>
            <a:ext cx="7200900" cy="579440"/>
          </a:xfrm>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a:xfrm>
            <a:off x="827584" y="1340768"/>
            <a:ext cx="7488832" cy="4176464"/>
          </a:xfrm>
        </p:spPr>
        <p:txBody>
          <a:bodyPr>
            <a:normAutofit/>
          </a:bodyPr>
          <a:lstStyle/>
          <a:p>
            <a:pPr marL="0" indent="0">
              <a:buNone/>
            </a:pPr>
            <a:r>
              <a:rPr lang="en-MY" sz="2400" dirty="0"/>
              <a:t>International transactions are manifested mainly in international trade and investment.</a:t>
            </a:r>
          </a:p>
          <a:p>
            <a:endParaRPr lang="en-MY" sz="2400" dirty="0"/>
          </a:p>
          <a:p>
            <a:r>
              <a:rPr lang="en-MY" sz="2400" b="1" dirty="0"/>
              <a:t>International trade </a:t>
            </a:r>
            <a:r>
              <a:rPr lang="en-MY" sz="2400" dirty="0"/>
              <a:t>occurs when a company exports goods or services to buyers (importers) in another country. </a:t>
            </a:r>
          </a:p>
          <a:p>
            <a:endParaRPr lang="en-MY" sz="2400" dirty="0"/>
          </a:p>
          <a:p>
            <a:r>
              <a:rPr lang="en-MY" sz="2400" b="1" dirty="0"/>
              <a:t>International investment </a:t>
            </a:r>
            <a:r>
              <a:rPr lang="en-MY" sz="2400"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normAutofit/>
          </a:bodyPr>
          <a:lstStyle/>
          <a:p>
            <a:r>
              <a:rPr lang="en-MY" sz="2800"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normAutofit/>
          </a:bodyPr>
          <a:lstStyle/>
          <a:p>
            <a:pPr>
              <a:buFont typeface="Wingdings" panose="05000000000000000000" pitchFamily="2" charset="2"/>
              <a:buChar char="§"/>
            </a:pPr>
            <a:r>
              <a:rPr lang="en-MY" sz="2400" dirty="0"/>
              <a:t>Any firm, regardless of size, that is engaged in international business is defined as an </a:t>
            </a:r>
            <a:r>
              <a:rPr lang="en-MY" sz="2400" b="1" dirty="0"/>
              <a:t>international firm</a:t>
            </a:r>
            <a:r>
              <a:rPr lang="en-MY" sz="2400" dirty="0"/>
              <a:t>. </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 firm that has directly invested abroad and has at least one working affiliate in a foreign country (e.g., a factory, a branch office) over which it maintains effective control is defined as a </a:t>
            </a:r>
            <a:r>
              <a:rPr lang="en-MY" sz="2400"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a:xfrm>
            <a:off x="914400" y="404664"/>
            <a:ext cx="7200900" cy="593503"/>
          </a:xfrm>
        </p:spPr>
        <p:txBody>
          <a:bodyPr>
            <a:normAutofit/>
          </a:bodyPr>
          <a:lstStyle/>
          <a:p>
            <a:r>
              <a:rPr lang="en-MY" sz="2800"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0"/>
            <a:ext cx="7200900" cy="3556991"/>
          </a:xfrm>
        </p:spPr>
        <p:txBody>
          <a:bodyPr>
            <a:normAutofit/>
          </a:bodyPr>
          <a:lstStyle/>
          <a:p>
            <a:pPr marL="0" indent="0">
              <a:buNone/>
            </a:pPr>
            <a:r>
              <a:rPr lang="en-MY" sz="2400" dirty="0"/>
              <a:t>While many firms still follow the traditional route of domestic growth first, international expansion second, we increasingly see firms that target international markets when launching their operations. These firms are called </a:t>
            </a:r>
            <a:r>
              <a:rPr lang="en-MY" sz="2400" b="1" dirty="0"/>
              <a:t>born global, global </a:t>
            </a:r>
            <a:r>
              <a:rPr lang="en-MY" sz="2400" b="1" dirty="0" err="1"/>
              <a:t>startups</a:t>
            </a:r>
            <a:r>
              <a:rPr lang="en-MY" sz="2400" b="1" dirty="0"/>
              <a:t>, or international new ventures (INVs)</a:t>
            </a:r>
            <a:r>
              <a:rPr lang="en-MY" sz="2400" dirty="0"/>
              <a:t>.</a:t>
            </a:r>
          </a:p>
        </p:txBody>
      </p:sp>
    </p:spTree>
    <p:extLst>
      <p:ext uri="{BB962C8B-B14F-4D97-AF65-F5344CB8AC3E}">
        <p14:creationId xmlns:p14="http://schemas.microsoft.com/office/powerpoint/2010/main" val="196512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91278940"/>
              </p:ext>
            </p:extLst>
          </p:nvPr>
        </p:nvGraphicFramePr>
        <p:xfrm>
          <a:off x="755576"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3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a:xfrm>
            <a:off x="755576" y="296603"/>
            <a:ext cx="7200900" cy="593503"/>
          </a:xfrm>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546956" y="1124744"/>
            <a:ext cx="8050088" cy="4979987"/>
          </a:xfrm>
        </p:spPr>
        <p:txBody>
          <a:bodyPr>
            <a:normAutofit fontScale="92500" lnSpcReduction="10000"/>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a:xfrm>
            <a:off x="963202" y="404664"/>
            <a:ext cx="7200900" cy="662135"/>
          </a:xfrm>
        </p:spPr>
        <p:txBody>
          <a:bodyPr>
            <a:normAutofit/>
          </a:bodyPr>
          <a:lstStyle/>
          <a:p>
            <a:r>
              <a:rPr lang="en-MY" sz="2800"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normAutofit/>
          </a:bodyPr>
          <a:lstStyle/>
          <a:p>
            <a:pPr marL="0" indent="0">
              <a:buNone/>
            </a:pPr>
            <a:r>
              <a:rPr lang="en-MY" sz="2400"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a:xfrm>
            <a:off x="971550" y="487359"/>
            <a:ext cx="7200900" cy="579440"/>
          </a:xfrm>
        </p:spPr>
        <p:txBody>
          <a:bodyPr>
            <a:normAutofit/>
          </a:bodyPr>
          <a:lstStyle/>
          <a:p>
            <a:r>
              <a:rPr lang="en-MY" sz="2800" dirty="0" err="1"/>
              <a:t>Cosourcing</a:t>
            </a:r>
            <a:endParaRPr lang="en-MY" sz="2800"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normAutofit/>
          </a:bodyPr>
          <a:lstStyle/>
          <a:p>
            <a:pPr marL="0" indent="0">
              <a:buNone/>
            </a:pPr>
            <a:r>
              <a:rPr lang="en-MY" sz="2400" dirty="0" err="1"/>
              <a:t>Cosourcing</a:t>
            </a:r>
            <a:r>
              <a:rPr lang="en-MY" sz="2400"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a:xfrm>
            <a:off x="946042" y="487359"/>
            <a:ext cx="7200900" cy="579440"/>
          </a:xfrm>
        </p:spPr>
        <p:txBody>
          <a:bodyPr>
            <a:normAutofit/>
          </a:bodyPr>
          <a:lstStyle/>
          <a:p>
            <a:r>
              <a:rPr lang="en-MY" sz="2800"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normAutofit/>
          </a:bodyPr>
          <a:lstStyle/>
          <a:p>
            <a:pPr marL="0" indent="0">
              <a:buNone/>
            </a:pPr>
            <a:r>
              <a:rPr lang="en-MY" sz="2400"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a:xfrm>
            <a:off x="971550" y="430323"/>
            <a:ext cx="7200900" cy="593503"/>
          </a:xfrm>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normAutofit/>
          </a:bodyPr>
          <a:lstStyle/>
          <a:p>
            <a:r>
              <a:rPr lang="en-MY" sz="2400" dirty="0"/>
              <a:t>A Professional </a:t>
            </a:r>
            <a:r>
              <a:rPr lang="en-MY" sz="2400" dirty="0" err="1"/>
              <a:t>Employement</a:t>
            </a:r>
            <a:r>
              <a:rPr lang="en-MY" sz="2400" dirty="0"/>
              <a:t> Organization (PEO) assumes full responsibility of your company's human resources administration. </a:t>
            </a:r>
          </a:p>
          <a:p>
            <a:r>
              <a:rPr lang="en-MY" sz="2400" dirty="0"/>
              <a:t>It becomes a co-employer of your company's workers by taking full legal responsibility of your employees, including having the final say in hiring, firing, and the amount of money employees make. </a:t>
            </a:r>
          </a:p>
          <a:p>
            <a:r>
              <a:rPr lang="en-MY" sz="24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5E48-DB32-4DC2-B724-4D64C900101F}"/>
              </a:ext>
            </a:extLst>
          </p:cNvPr>
          <p:cNvSpPr>
            <a:spLocks noGrp="1"/>
          </p:cNvSpPr>
          <p:nvPr>
            <p:ph type="title"/>
          </p:nvPr>
        </p:nvSpPr>
        <p:spPr>
          <a:xfrm>
            <a:off x="1000397" y="499081"/>
            <a:ext cx="7200900" cy="579440"/>
          </a:xfrm>
        </p:spPr>
        <p:txBody>
          <a:bodyPr>
            <a:normAutofit/>
          </a:bodyPr>
          <a:lstStyle/>
          <a:p>
            <a:r>
              <a:rPr lang="en-MY" sz="2800" dirty="0"/>
              <a:t>‘Follow the Sun’ Support Model</a:t>
            </a:r>
          </a:p>
        </p:txBody>
      </p:sp>
      <p:sp>
        <p:nvSpPr>
          <p:cNvPr id="3" name="Content Placeholder 2">
            <a:extLst>
              <a:ext uri="{FF2B5EF4-FFF2-40B4-BE49-F238E27FC236}">
                <a16:creationId xmlns:a16="http://schemas.microsoft.com/office/drawing/2014/main" id="{1F9A8EB7-2D2F-4B07-8158-07F990576702}"/>
              </a:ext>
            </a:extLst>
          </p:cNvPr>
          <p:cNvSpPr>
            <a:spLocks noGrp="1"/>
          </p:cNvSpPr>
          <p:nvPr>
            <p:ph idx="1"/>
          </p:nvPr>
        </p:nvSpPr>
        <p:spPr/>
        <p:txBody>
          <a:bodyPr>
            <a:normAutofit/>
          </a:bodyPr>
          <a:lstStyle/>
          <a:p>
            <a:pPr marL="0" indent="0">
              <a:buNone/>
            </a:pPr>
            <a:r>
              <a:rPr lang="en-MY" sz="2400"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sz="2400" dirty="0"/>
              <a:t>For e.g. : US passes work to Asia at the end of the day. Asia passes to Europe at end of their day and Europe passes the work to US</a:t>
            </a:r>
          </a:p>
        </p:txBody>
      </p:sp>
    </p:spTree>
    <p:extLst>
      <p:ext uri="{BB962C8B-B14F-4D97-AF65-F5344CB8AC3E}">
        <p14:creationId xmlns:p14="http://schemas.microsoft.com/office/powerpoint/2010/main" val="310856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CE5-5491-4B4E-86A8-8CBB91656095}"/>
              </a:ext>
            </a:extLst>
          </p:cNvPr>
          <p:cNvSpPr>
            <a:spLocks noGrp="1"/>
          </p:cNvSpPr>
          <p:nvPr>
            <p:ph type="title"/>
          </p:nvPr>
        </p:nvSpPr>
        <p:spPr>
          <a:xfrm>
            <a:off x="971550" y="327359"/>
            <a:ext cx="7200900" cy="593503"/>
          </a:xfrm>
        </p:spPr>
        <p:txBody>
          <a:bodyPr/>
          <a:lstStyle/>
          <a:p>
            <a:r>
              <a:rPr lang="en-MY" dirty="0"/>
              <a:t>“Follow the sun” model</a:t>
            </a:r>
          </a:p>
        </p:txBody>
      </p:sp>
      <p:pic>
        <p:nvPicPr>
          <p:cNvPr id="5" name="Picture 4">
            <a:extLst>
              <a:ext uri="{FF2B5EF4-FFF2-40B4-BE49-F238E27FC236}">
                <a16:creationId xmlns:a16="http://schemas.microsoft.com/office/drawing/2014/main" id="{2FF96E01-14EB-47A6-ABB0-EF082D5A72E0}"/>
              </a:ext>
            </a:extLst>
          </p:cNvPr>
          <p:cNvPicPr>
            <a:picLocks noChangeAspect="1"/>
          </p:cNvPicPr>
          <p:nvPr/>
        </p:nvPicPr>
        <p:blipFill>
          <a:blip r:embed="rId2"/>
          <a:stretch>
            <a:fillRect/>
          </a:stretch>
        </p:blipFill>
        <p:spPr>
          <a:xfrm>
            <a:off x="1187624" y="1234467"/>
            <a:ext cx="6426845" cy="4389065"/>
          </a:xfrm>
          <a:prstGeom prst="rect">
            <a:avLst/>
          </a:prstGeom>
        </p:spPr>
      </p:pic>
    </p:spTree>
    <p:extLst>
      <p:ext uri="{BB962C8B-B14F-4D97-AF65-F5344CB8AC3E}">
        <p14:creationId xmlns:p14="http://schemas.microsoft.com/office/powerpoint/2010/main" val="370891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939117" y="555352"/>
            <a:ext cx="7200900" cy="579440"/>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27584" y="1412776"/>
            <a:ext cx="7488832" cy="4608512"/>
          </a:xfrm>
        </p:spPr>
        <p:txBody>
          <a:bodyPr>
            <a:normAutofit lnSpcReduction="10000"/>
          </a:bodyPr>
          <a:lstStyle/>
          <a:p>
            <a:pPr marL="0" indent="0">
              <a:buNone/>
            </a:pPr>
            <a:r>
              <a:rPr lang="en-MY" sz="2400" dirty="0"/>
              <a:t>What is the main difference between offshoring and outsourcing?</a:t>
            </a:r>
          </a:p>
          <a:p>
            <a:pPr marL="457200" indent="-457200">
              <a:buFont typeface="+mj-lt"/>
              <a:buAutoNum type="alphaUcPeriod"/>
            </a:pPr>
            <a:r>
              <a:rPr lang="en-MY" sz="2400" dirty="0"/>
              <a:t>Offshoring usually results in employee layoffs, whereas outsourcing does not.</a:t>
            </a:r>
          </a:p>
          <a:p>
            <a:pPr marL="457200" indent="-457200">
              <a:buFont typeface="+mj-lt"/>
              <a:buAutoNum type="alphaUcPeriod"/>
            </a:pPr>
            <a:r>
              <a:rPr lang="en-MY" sz="2400" dirty="0"/>
              <a:t>Offshoring is a long-term solution, whereas outsourcing is a short-term solution.</a:t>
            </a:r>
          </a:p>
          <a:p>
            <a:pPr marL="457200" indent="-457200">
              <a:buFont typeface="+mj-lt"/>
              <a:buAutoNum type="alphaUcPeriod"/>
            </a:pPr>
            <a:r>
              <a:rPr lang="en-MY" sz="2400" dirty="0"/>
              <a:t>Offshoring moves entire production units out of the country, whereas outsourcing moves internal practices to outside organizations regardless of geographic location.</a:t>
            </a:r>
          </a:p>
          <a:p>
            <a:pPr marL="457200" indent="-457200">
              <a:buFont typeface="+mj-lt"/>
              <a:buAutoNum type="alphaUcPeriod"/>
            </a:pPr>
            <a:r>
              <a:rPr lang="en-MY" sz="2400" dirty="0"/>
              <a:t>There are no differences—these terms are interchangeable.</a:t>
            </a:r>
          </a:p>
        </p:txBody>
      </p:sp>
    </p:spTree>
    <p:extLst>
      <p:ext uri="{BB962C8B-B14F-4D97-AF65-F5344CB8AC3E}">
        <p14:creationId xmlns:p14="http://schemas.microsoft.com/office/powerpoint/2010/main" val="238646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a:xfrm>
            <a:off x="971550" y="456878"/>
            <a:ext cx="7200900" cy="579440"/>
          </a:xfrm>
        </p:spPr>
        <p:txBody>
          <a:bodyPr/>
          <a:lstStyle/>
          <a:p>
            <a:r>
              <a:rPr lang="en-MY" dirty="0"/>
              <a:t>Answer # </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a:xfrm>
            <a:off x="755576" y="1340768"/>
            <a:ext cx="7704856" cy="4248472"/>
          </a:xfrm>
        </p:spPr>
        <p:txBody>
          <a:bodyPr>
            <a:normAutofit/>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3300</TotalTime>
  <Words>4792</Words>
  <Application>Microsoft Office PowerPoint</Application>
  <PresentationFormat>On-screen Show (4:3)</PresentationFormat>
  <Paragraphs>357</Paragraphs>
  <Slides>93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93</vt:i4>
      </vt:variant>
    </vt:vector>
  </HeadingPairs>
  <TitlesOfParts>
    <vt:vector size="97" baseType="lpstr">
      <vt:lpstr>Arial</vt:lpstr>
      <vt:lpstr>Calibri</vt:lpstr>
      <vt:lpstr>Wingdings</vt:lpstr>
      <vt:lpstr>Diamond Grid 16x9</vt:lpstr>
      <vt:lpstr>STRATEGIC GLOBAL HUMAN RESOURCE- IV</vt:lpstr>
      <vt:lpstr>PowerPoint Presentation</vt:lpstr>
      <vt:lpstr>Global Expansion Strategies</vt:lpstr>
      <vt:lpstr>Greenfield and Brownfield Operations</vt:lpstr>
      <vt:lpstr>Licensing and Franchising</vt:lpstr>
      <vt:lpstr>Global Expansion Strategies</vt:lpstr>
      <vt:lpstr>PowerPoint Presentation</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Hostile Takeover</vt:lpstr>
      <vt:lpstr>Joint Ventures</vt:lpstr>
      <vt:lpstr>Difference Merger and Acquisition</vt:lpstr>
      <vt:lpstr>Question # 1</vt:lpstr>
      <vt:lpstr>Answer # 1</vt:lpstr>
      <vt:lpstr>PowerPoint Presentation</vt:lpstr>
      <vt:lpstr>Merging Cultures</vt:lpstr>
      <vt:lpstr>Assimilation</vt:lpstr>
      <vt:lpstr>Deculturation</vt:lpstr>
      <vt:lpstr>Integration</vt:lpstr>
      <vt:lpstr>Separation</vt:lpstr>
      <vt:lpstr>People Issues in M&amp;A</vt:lpstr>
      <vt:lpstr>HR Issues in M&amp;A</vt:lpstr>
      <vt:lpstr>HR Integration Process in Global M&amp;A</vt:lpstr>
      <vt:lpstr>Question # 2 </vt:lpstr>
      <vt:lpstr>Answer # 2 </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PowerPoint Presentation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151</cp:revision>
  <cp:lastPrinted>1601-01-01T00:00:00Z</cp:lastPrinted>
  <dcterms:created xsi:type="dcterms:W3CDTF">2020-07-09T15:12:46Z</dcterms:created>
  <dcterms:modified xsi:type="dcterms:W3CDTF">2022-05-22T15:03:53Z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