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9"/>
  </p:notesMasterIdLst>
  <p:handoutMasterIdLst>
    <p:handoutMasterId r:id="rId110"/>
  </p:handoutMasterIdLst>
  <p:sldIdLst>
    <p:sldId id="256" r:id="rId2"/>
    <p:sldId id="553" r:id="rId3"/>
    <p:sldId id="554" r:id="rId4"/>
    <p:sldId id="555" r:id="rId5"/>
    <p:sldId id="556" r:id="rId6"/>
    <p:sldId id="557" r:id="rId7"/>
    <p:sldId id="558" r:id="rId8"/>
    <p:sldId id="559" r:id="rId9"/>
    <p:sldId id="560" r:id="rId10"/>
    <p:sldId id="561" r:id="rId11"/>
    <p:sldId id="562" r:id="rId12"/>
    <p:sldId id="563" r:id="rId13"/>
    <p:sldId id="564" r:id="rId14"/>
    <p:sldId id="516" r:id="rId15"/>
    <p:sldId id="502" r:id="rId16"/>
    <p:sldId id="503" r:id="rId17"/>
    <p:sldId id="504" r:id="rId18"/>
    <p:sldId id="485" r:id="rId19"/>
    <p:sldId id="565" r:id="rId20"/>
    <p:sldId id="566" r:id="rId21"/>
    <p:sldId id="537" r:id="rId22"/>
    <p:sldId id="294" r:id="rId23"/>
    <p:sldId id="303" r:id="rId24"/>
    <p:sldId id="311" r:id="rId25"/>
    <p:sldId id="312" r:id="rId26"/>
    <p:sldId id="313" r:id="rId27"/>
    <p:sldId id="314" r:id="rId28"/>
    <p:sldId id="315" r:id="rId29"/>
    <p:sldId id="316" r:id="rId30"/>
    <p:sldId id="317" r:id="rId31"/>
    <p:sldId id="334" r:id="rId32"/>
    <p:sldId id="343" r:id="rId33"/>
    <p:sldId id="319" r:id="rId34"/>
    <p:sldId id="267" r:id="rId35"/>
    <p:sldId id="506" r:id="rId36"/>
    <p:sldId id="538" r:id="rId37"/>
    <p:sldId id="535" r:id="rId38"/>
    <p:sldId id="536" r:id="rId39"/>
    <p:sldId id="476" r:id="rId40"/>
    <p:sldId id="477" r:id="rId41"/>
    <p:sldId id="478" r:id="rId42"/>
    <p:sldId id="487" r:id="rId43"/>
    <p:sldId id="488" r:id="rId44"/>
    <p:sldId id="507" r:id="rId45"/>
    <p:sldId id="508" r:id="rId46"/>
    <p:sldId id="509" r:id="rId47"/>
    <p:sldId id="539" r:id="rId48"/>
    <p:sldId id="257" r:id="rId49"/>
    <p:sldId id="400" r:id="rId50"/>
    <p:sldId id="301" r:id="rId51"/>
    <p:sldId id="302" r:id="rId52"/>
    <p:sldId id="540" r:id="rId53"/>
    <p:sldId id="304" r:id="rId54"/>
    <p:sldId id="305" r:id="rId55"/>
    <p:sldId id="306" r:id="rId56"/>
    <p:sldId id="307" r:id="rId57"/>
    <p:sldId id="308" r:id="rId58"/>
    <p:sldId id="309" r:id="rId59"/>
    <p:sldId id="273" r:id="rId60"/>
    <p:sldId id="274" r:id="rId61"/>
    <p:sldId id="523" r:id="rId62"/>
    <p:sldId id="524" r:id="rId63"/>
    <p:sldId id="543" r:id="rId64"/>
    <p:sldId id="310" r:id="rId65"/>
    <p:sldId id="525" r:id="rId66"/>
    <p:sldId id="526" r:id="rId67"/>
    <p:sldId id="527" r:id="rId68"/>
    <p:sldId id="528" r:id="rId69"/>
    <p:sldId id="529" r:id="rId70"/>
    <p:sldId id="530" r:id="rId71"/>
    <p:sldId id="531" r:id="rId72"/>
    <p:sldId id="532" r:id="rId73"/>
    <p:sldId id="541" r:id="rId74"/>
    <p:sldId id="320" r:id="rId75"/>
    <p:sldId id="489" r:id="rId76"/>
    <p:sldId id="533" r:id="rId77"/>
    <p:sldId id="542" r:id="rId78"/>
    <p:sldId id="544" r:id="rId79"/>
    <p:sldId id="292" r:id="rId80"/>
    <p:sldId id="293" r:id="rId81"/>
    <p:sldId id="534" r:id="rId82"/>
    <p:sldId id="299" r:id="rId83"/>
    <p:sldId id="295" r:id="rId84"/>
    <p:sldId id="490" r:id="rId85"/>
    <p:sldId id="298" r:id="rId86"/>
    <p:sldId id="297" r:id="rId87"/>
    <p:sldId id="491" r:id="rId88"/>
    <p:sldId id="492" r:id="rId89"/>
    <p:sldId id="548" r:id="rId90"/>
    <p:sldId id="549" r:id="rId91"/>
    <p:sldId id="546" r:id="rId92"/>
    <p:sldId id="268" r:id="rId93"/>
    <p:sldId id="269" r:id="rId94"/>
    <p:sldId id="270" r:id="rId95"/>
    <p:sldId id="271" r:id="rId96"/>
    <p:sldId id="272" r:id="rId97"/>
    <p:sldId id="547" r:id="rId98"/>
    <p:sldId id="545" r:id="rId99"/>
    <p:sldId id="479" r:id="rId100"/>
    <p:sldId id="480" r:id="rId101"/>
    <p:sldId id="481" r:id="rId102"/>
    <p:sldId id="550" r:id="rId103"/>
    <p:sldId id="520" r:id="rId104"/>
    <p:sldId id="521" r:id="rId105"/>
    <p:sldId id="551" r:id="rId106"/>
    <p:sldId id="552" r:id="rId107"/>
    <p:sldId id="276"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00C091DE-5437-44D0-ADAC-347CAA9DBA13}" type="presOf" srcId="{5579977E-160D-4482-B0C9-074400260336}" destId="{C8985D0A-BC3F-4774-B49B-57D3C9512F4A}" srcOrd="0" destOrd="0" presId="urn:microsoft.com/office/officeart/2005/8/layout/vList2"/>
    <dgm:cxn modelId="{0909BAB0-1601-46C5-ABF5-BB72DC786297}" type="presOf" srcId="{93FF44C1-C515-4ABC-8A5F-04DA24279A5C}" destId="{A0C135CA-3FC9-40EC-B2B3-68691A85DE8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D4BE0DFC-7613-41C8-BB2F-E8CB71C6E804}" type="presOf" srcId="{703D4D02-5513-427D-B6E9-B2E187EE0C3A}" destId="{CC8763B3-4621-4666-B669-3C5BA2A30DBE}" srcOrd="0" destOrd="0" presId="urn:microsoft.com/office/officeart/2005/8/layout/vList2"/>
    <dgm:cxn modelId="{7D8FCF12-0A92-4402-BBB2-0511D44BE388}" type="presOf" srcId="{B784F38A-2CBF-4477-869E-CC822A9ECE1A}" destId="{8459D55B-5800-472A-BFA7-A7186D26AD4C}" srcOrd="0" destOrd="0" presId="urn:microsoft.com/office/officeart/2005/8/layout/vList2"/>
    <dgm:cxn modelId="{28030280-3535-4525-9267-9212EAB6ED37}" type="presOf" srcId="{2335D1AE-9CD1-4248-98E7-87001E9533BE}" destId="{DCEA4EB8-A59A-4AC1-9D36-DA441F1AAE14}"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F2A9035D-7795-4CCC-BD5D-DAA7CF7285B8}" type="presOf" srcId="{E06EDB13-5C46-4138-A89D-A2D0F01AC5AE}" destId="{E3A8542C-A8FF-4B41-A7C0-A157F730CD37}" srcOrd="0" destOrd="0" presId="urn:microsoft.com/office/officeart/2005/8/layout/vList2"/>
    <dgm:cxn modelId="{73716BA8-39AC-4FEC-91FD-D4729F9E17EA}" type="presOf" srcId="{CFDF7710-10AF-4C91-9622-4711AD4D1147}" destId="{E6BB2906-000C-4376-8DBB-E58B06080F00}" srcOrd="0" destOrd="0" presId="urn:microsoft.com/office/officeart/2005/8/layout/vList2"/>
    <dgm:cxn modelId="{4B48EB14-98A1-4D58-99B0-EDF28625C4EC}" type="presOf" srcId="{1C113A82-6E4F-4B60-8626-C4BCC58E54AE}" destId="{14930B45-8800-4B73-A082-1254B069734A}" srcOrd="0" destOrd="0" presId="urn:microsoft.com/office/officeart/2005/8/layout/vList2"/>
    <dgm:cxn modelId="{CE5290AD-3DF6-4488-88D1-1F62DB99E541}" type="presOf" srcId="{0A43059F-04FA-4999-8A86-F82475B66EA4}" destId="{11AC5A0C-0335-4C00-9AB4-DDE689E91B4B}" srcOrd="0" destOrd="0" presId="urn:microsoft.com/office/officeart/2005/8/layout/vList2"/>
    <dgm:cxn modelId="{89CCB8F1-273C-43E4-A8B7-C6B2ADF32B77}" type="presOf" srcId="{88AC3958-C316-4A55-827E-034A089E49E4}" destId="{C24CBBE1-425E-4B2F-9308-33701B130681}"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66DF18CD-DCE5-473D-BAC3-ECC3EA250F4C}" type="presParOf" srcId="{CC8763B3-4621-4666-B669-3C5BA2A30DBE}" destId="{C8985D0A-BC3F-4774-B49B-57D3C9512F4A}" srcOrd="0" destOrd="0" presId="urn:microsoft.com/office/officeart/2005/8/layout/vList2"/>
    <dgm:cxn modelId="{43D0B397-E1F7-4743-927D-B117FEB67624}" type="presParOf" srcId="{CC8763B3-4621-4666-B669-3C5BA2A30DBE}" destId="{17DBF370-332E-4423-9F8E-1DCD47107AAA}" srcOrd="1" destOrd="0" presId="urn:microsoft.com/office/officeart/2005/8/layout/vList2"/>
    <dgm:cxn modelId="{64669693-55F7-4299-924F-1DB5B4A75148}" type="presParOf" srcId="{CC8763B3-4621-4666-B669-3C5BA2A30DBE}" destId="{DCEA4EB8-A59A-4AC1-9D36-DA441F1AAE14}" srcOrd="2" destOrd="0" presId="urn:microsoft.com/office/officeart/2005/8/layout/vList2"/>
    <dgm:cxn modelId="{3330804D-D070-4312-A970-41D67A37F5CF}" type="presParOf" srcId="{CC8763B3-4621-4666-B669-3C5BA2A30DBE}" destId="{EED6E72F-361F-46D0-A313-37C3D7CEFF5B}" srcOrd="3" destOrd="0" presId="urn:microsoft.com/office/officeart/2005/8/layout/vList2"/>
    <dgm:cxn modelId="{DE70A2D3-91ED-4120-8E26-7B0A857BE261}" type="presParOf" srcId="{CC8763B3-4621-4666-B669-3C5BA2A30DBE}" destId="{11AC5A0C-0335-4C00-9AB4-DDE689E91B4B}" srcOrd="4" destOrd="0" presId="urn:microsoft.com/office/officeart/2005/8/layout/vList2"/>
    <dgm:cxn modelId="{882D938E-889A-42B0-B45A-FFF975F7DB73}" type="presParOf" srcId="{CC8763B3-4621-4666-B669-3C5BA2A30DBE}" destId="{051010EC-1F3E-4AC5-AE29-01B35F8F5E09}" srcOrd="5" destOrd="0" presId="urn:microsoft.com/office/officeart/2005/8/layout/vList2"/>
    <dgm:cxn modelId="{E9CB9917-5761-4F3E-841B-9972B15094C2}" type="presParOf" srcId="{CC8763B3-4621-4666-B669-3C5BA2A30DBE}" destId="{C24CBBE1-425E-4B2F-9308-33701B130681}" srcOrd="6" destOrd="0" presId="urn:microsoft.com/office/officeart/2005/8/layout/vList2"/>
    <dgm:cxn modelId="{14C04AA5-B167-4B4F-BF0D-C3E94F7A57E8}" type="presParOf" srcId="{CC8763B3-4621-4666-B669-3C5BA2A30DBE}" destId="{24AA2D0C-8F3B-45BB-B5D3-2B1DC45D6B9F}" srcOrd="7" destOrd="0" presId="urn:microsoft.com/office/officeart/2005/8/layout/vList2"/>
    <dgm:cxn modelId="{883ECB40-B383-4E89-A7C2-343481EB6043}" type="presParOf" srcId="{CC8763B3-4621-4666-B669-3C5BA2A30DBE}" destId="{14930B45-8800-4B73-A082-1254B069734A}" srcOrd="8" destOrd="0" presId="urn:microsoft.com/office/officeart/2005/8/layout/vList2"/>
    <dgm:cxn modelId="{1FAD9193-79F8-4B23-B8AB-7070F9E80F48}" type="presParOf" srcId="{CC8763B3-4621-4666-B669-3C5BA2A30DBE}" destId="{368A5CFE-2791-4D41-90D1-5B9862FA3D92}" srcOrd="9" destOrd="0" presId="urn:microsoft.com/office/officeart/2005/8/layout/vList2"/>
    <dgm:cxn modelId="{8DB40997-31BD-4DE1-B9BA-2AB27908E6E5}" type="presParOf" srcId="{CC8763B3-4621-4666-B669-3C5BA2A30DBE}" destId="{8459D55B-5800-472A-BFA7-A7186D26AD4C}" srcOrd="10" destOrd="0" presId="urn:microsoft.com/office/officeart/2005/8/layout/vList2"/>
    <dgm:cxn modelId="{0390C401-9F44-4D27-B4E6-6F3DC1A01E4B}" type="presParOf" srcId="{CC8763B3-4621-4666-B669-3C5BA2A30DBE}" destId="{22F28D2E-7EC1-484C-A6C6-64A29DE0597D}" srcOrd="11" destOrd="0" presId="urn:microsoft.com/office/officeart/2005/8/layout/vList2"/>
    <dgm:cxn modelId="{B2F63075-11D5-4F59-A69C-F234AE85B0E2}" type="presParOf" srcId="{CC8763B3-4621-4666-B669-3C5BA2A30DBE}" destId="{E6BB2906-000C-4376-8DBB-E58B06080F00}" srcOrd="12" destOrd="0" presId="urn:microsoft.com/office/officeart/2005/8/layout/vList2"/>
    <dgm:cxn modelId="{671F6002-577B-4B5B-B7CE-979DBD415D67}" type="presParOf" srcId="{CC8763B3-4621-4666-B669-3C5BA2A30DBE}" destId="{334C796A-DD8B-489F-9EC6-347C8EF0BE00}" srcOrd="13" destOrd="0" presId="urn:microsoft.com/office/officeart/2005/8/layout/vList2"/>
    <dgm:cxn modelId="{227BCD8B-18C2-4272-B99D-F3D1EC7390CB}" type="presParOf" srcId="{CC8763B3-4621-4666-B669-3C5BA2A30DBE}" destId="{E3A8542C-A8FF-4B41-A7C0-A157F730CD37}" srcOrd="14" destOrd="0" presId="urn:microsoft.com/office/officeart/2005/8/layout/vList2"/>
    <dgm:cxn modelId="{C9F95C04-8900-4AE7-ABF2-53DFEA57CE7E}" type="presParOf" srcId="{CC8763B3-4621-4666-B669-3C5BA2A30DBE}" destId="{7F124C6D-5041-46C6-912F-502EE9148F11}" srcOrd="15" destOrd="0" presId="urn:microsoft.com/office/officeart/2005/8/layout/vList2"/>
    <dgm:cxn modelId="{AE4A7CFE-89AD-45E4-9B9A-7805F503212E}" type="presParOf" srcId="{CC8763B3-4621-4666-B669-3C5BA2A30DBE}" destId="{A0C135CA-3FC9-40EC-B2B3-68691A85DE8C}" srcOrd="1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204F552D-F972-4889-BC6C-B053AD00FC41}" type="presOf" srcId="{1C113A82-6E4F-4B60-8626-C4BCC58E54AE}" destId="{14930B45-8800-4B73-A082-1254B069734A}" srcOrd="0" destOrd="0" presId="urn:microsoft.com/office/officeart/2005/8/layout/vList2"/>
    <dgm:cxn modelId="{02C41B9A-37A7-46B2-8C1A-B12E54570FA2}" type="presOf" srcId="{2335D1AE-9CD1-4248-98E7-87001E9533BE}" destId="{DCEA4EB8-A59A-4AC1-9D36-DA441F1AAE14}" srcOrd="0" destOrd="0" presId="urn:microsoft.com/office/officeart/2005/8/layout/vList2"/>
    <dgm:cxn modelId="{FE1F57FF-154F-4703-A171-4CEC1618EA75}" type="presOf" srcId="{0A43059F-04FA-4999-8A86-F82475B66EA4}" destId="{11AC5A0C-0335-4C00-9AB4-DDE689E91B4B}"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B1D48359-460D-459A-A61B-D9795DB86AA0}" type="presOf" srcId="{CFDF7710-10AF-4C91-9622-4711AD4D1147}" destId="{E6BB2906-000C-4376-8DBB-E58B06080F00}"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F0B5EA86-7F76-4E0E-A529-B864E972A559}" type="presOf" srcId="{93FF44C1-C515-4ABC-8A5F-04DA24279A5C}" destId="{A0C135CA-3FC9-40EC-B2B3-68691A85DE8C}" srcOrd="0" destOrd="0" presId="urn:microsoft.com/office/officeart/2005/8/layout/vList2"/>
    <dgm:cxn modelId="{5671572D-0CDC-4014-91B3-9A74F9B4880C}"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696FC3B2-B236-4253-9A05-675ACE981567}" type="presOf" srcId="{E06EDB13-5C46-4138-A89D-A2D0F01AC5AE}" destId="{E3A8542C-A8FF-4B41-A7C0-A157F730CD37}" srcOrd="0" destOrd="0" presId="urn:microsoft.com/office/officeart/2005/8/layout/vList2"/>
    <dgm:cxn modelId="{55446F92-7698-4403-A124-83A369E73AAE}" type="presOf" srcId="{B784F38A-2CBF-4477-869E-CC822A9ECE1A}" destId="{8459D55B-5800-472A-BFA7-A7186D26AD4C}" srcOrd="0" destOrd="0" presId="urn:microsoft.com/office/officeart/2005/8/layout/vList2"/>
    <dgm:cxn modelId="{723A6C8C-FB26-4CAD-BA83-3D78B5BEC705}" type="presOf" srcId="{88AC3958-C316-4A55-827E-034A089E49E4}" destId="{C24CBBE1-425E-4B2F-9308-33701B130681}"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EB0111E2-8013-4F0A-8006-70419176BC96}" type="presOf" srcId="{5579977E-160D-4482-B0C9-074400260336}" destId="{C8985D0A-BC3F-4774-B49B-57D3C9512F4A}" srcOrd="0" destOrd="0" presId="urn:microsoft.com/office/officeart/2005/8/layout/vList2"/>
    <dgm:cxn modelId="{1886A659-6272-4DA1-9AB0-0C15A2368AF5}" srcId="{703D4D02-5513-427D-B6E9-B2E187EE0C3A}" destId="{93FF44C1-C515-4ABC-8A5F-04DA24279A5C}" srcOrd="8" destOrd="0" parTransId="{CD805027-AEED-441E-88F9-63844DE64944}" sibTransId="{4816B75A-93DC-42DA-80C7-FD7299585D9D}"/>
    <dgm:cxn modelId="{587BB8C1-C68A-4D8A-AAED-ED8AF204A7C6}" type="presParOf" srcId="{CC8763B3-4621-4666-B669-3C5BA2A30DBE}" destId="{C8985D0A-BC3F-4774-B49B-57D3C9512F4A}" srcOrd="0" destOrd="0" presId="urn:microsoft.com/office/officeart/2005/8/layout/vList2"/>
    <dgm:cxn modelId="{FBF38F08-DF2C-4BD6-9B11-E5D4D9610EC6}" type="presParOf" srcId="{CC8763B3-4621-4666-B669-3C5BA2A30DBE}" destId="{17DBF370-332E-4423-9F8E-1DCD47107AAA}" srcOrd="1" destOrd="0" presId="urn:microsoft.com/office/officeart/2005/8/layout/vList2"/>
    <dgm:cxn modelId="{495EA4BD-DA11-403D-9279-5FBD7E0B4255}" type="presParOf" srcId="{CC8763B3-4621-4666-B669-3C5BA2A30DBE}" destId="{DCEA4EB8-A59A-4AC1-9D36-DA441F1AAE14}" srcOrd="2" destOrd="0" presId="urn:microsoft.com/office/officeart/2005/8/layout/vList2"/>
    <dgm:cxn modelId="{1575511E-A270-4C15-A817-3E87155A174C}" type="presParOf" srcId="{CC8763B3-4621-4666-B669-3C5BA2A30DBE}" destId="{EED6E72F-361F-46D0-A313-37C3D7CEFF5B}" srcOrd="3" destOrd="0" presId="urn:microsoft.com/office/officeart/2005/8/layout/vList2"/>
    <dgm:cxn modelId="{851B1772-796D-421D-ADAF-5FF48BAE0F8E}" type="presParOf" srcId="{CC8763B3-4621-4666-B669-3C5BA2A30DBE}" destId="{11AC5A0C-0335-4C00-9AB4-DDE689E91B4B}" srcOrd="4" destOrd="0" presId="urn:microsoft.com/office/officeart/2005/8/layout/vList2"/>
    <dgm:cxn modelId="{B7414FCF-F771-4D2C-BEFA-31B9D6FE2DD1}" type="presParOf" srcId="{CC8763B3-4621-4666-B669-3C5BA2A30DBE}" destId="{051010EC-1F3E-4AC5-AE29-01B35F8F5E09}" srcOrd="5" destOrd="0" presId="urn:microsoft.com/office/officeart/2005/8/layout/vList2"/>
    <dgm:cxn modelId="{42660E23-A8E4-479E-A379-AEE462D907FC}" type="presParOf" srcId="{CC8763B3-4621-4666-B669-3C5BA2A30DBE}" destId="{C24CBBE1-425E-4B2F-9308-33701B130681}" srcOrd="6" destOrd="0" presId="urn:microsoft.com/office/officeart/2005/8/layout/vList2"/>
    <dgm:cxn modelId="{38115A6F-39D9-42F1-96C1-48558360735E}" type="presParOf" srcId="{CC8763B3-4621-4666-B669-3C5BA2A30DBE}" destId="{24AA2D0C-8F3B-45BB-B5D3-2B1DC45D6B9F}" srcOrd="7" destOrd="0" presId="urn:microsoft.com/office/officeart/2005/8/layout/vList2"/>
    <dgm:cxn modelId="{67FE8E2F-F361-40DF-9112-75143B6436EC}" type="presParOf" srcId="{CC8763B3-4621-4666-B669-3C5BA2A30DBE}" destId="{14930B45-8800-4B73-A082-1254B069734A}" srcOrd="8" destOrd="0" presId="urn:microsoft.com/office/officeart/2005/8/layout/vList2"/>
    <dgm:cxn modelId="{5EDDEC35-B33C-4C90-9A52-E8F6646CD8DF}" type="presParOf" srcId="{CC8763B3-4621-4666-B669-3C5BA2A30DBE}" destId="{368A5CFE-2791-4D41-90D1-5B9862FA3D92}" srcOrd="9" destOrd="0" presId="urn:microsoft.com/office/officeart/2005/8/layout/vList2"/>
    <dgm:cxn modelId="{551EC83F-0795-4B70-B60B-87E6C7443A7B}" type="presParOf" srcId="{CC8763B3-4621-4666-B669-3C5BA2A30DBE}" destId="{8459D55B-5800-472A-BFA7-A7186D26AD4C}" srcOrd="10" destOrd="0" presId="urn:microsoft.com/office/officeart/2005/8/layout/vList2"/>
    <dgm:cxn modelId="{8EDFC21D-256B-4C1C-9816-D9CB22941F30}" type="presParOf" srcId="{CC8763B3-4621-4666-B669-3C5BA2A30DBE}" destId="{22F28D2E-7EC1-484C-A6C6-64A29DE0597D}" srcOrd="11" destOrd="0" presId="urn:microsoft.com/office/officeart/2005/8/layout/vList2"/>
    <dgm:cxn modelId="{0E3418C2-9EE1-4118-95C5-627A12473AD1}" type="presParOf" srcId="{CC8763B3-4621-4666-B669-3C5BA2A30DBE}" destId="{E6BB2906-000C-4376-8DBB-E58B06080F00}" srcOrd="12" destOrd="0" presId="urn:microsoft.com/office/officeart/2005/8/layout/vList2"/>
    <dgm:cxn modelId="{0F408AF4-83A8-4B40-8E8F-79DF3C798060}" type="presParOf" srcId="{CC8763B3-4621-4666-B669-3C5BA2A30DBE}" destId="{334C796A-DD8B-489F-9EC6-347C8EF0BE00}" srcOrd="13" destOrd="0" presId="urn:microsoft.com/office/officeart/2005/8/layout/vList2"/>
    <dgm:cxn modelId="{A1F811E4-8178-4B21-82F8-2580EF8D7B58}" type="presParOf" srcId="{CC8763B3-4621-4666-B669-3C5BA2A30DBE}" destId="{E3A8542C-A8FF-4B41-A7C0-A157F730CD37}" srcOrd="14" destOrd="0" presId="urn:microsoft.com/office/officeart/2005/8/layout/vList2"/>
    <dgm:cxn modelId="{20C17675-7791-4067-B7E2-2D2EF2CA2115}" type="presParOf" srcId="{CC8763B3-4621-4666-B669-3C5BA2A30DBE}" destId="{7F124C6D-5041-46C6-912F-502EE9148F11}" srcOrd="15" destOrd="0" presId="urn:microsoft.com/office/officeart/2005/8/layout/vList2"/>
    <dgm:cxn modelId="{4C6D25B4-EE53-4FA7-B3D0-D4F06896D3EC}" type="presParOf" srcId="{CC8763B3-4621-4666-B669-3C5BA2A30DBE}" destId="{A0C135CA-3FC9-40EC-B2B3-68691A85DE8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284F30B3-5CA4-49EB-B07A-50169781238E}" type="presOf" srcId="{1C113A82-6E4F-4B60-8626-C4BCC58E54AE}" destId="{14930B45-8800-4B73-A082-1254B069734A}"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3AACF099-6BBE-4E6F-BF22-9DB2E14D95F9}" type="presOf" srcId="{2335D1AE-9CD1-4248-98E7-87001E9533BE}" destId="{DCEA4EB8-A59A-4AC1-9D36-DA441F1AAE14}" srcOrd="0" destOrd="0" presId="urn:microsoft.com/office/officeart/2005/8/layout/vList2"/>
    <dgm:cxn modelId="{479B8840-C6F7-498F-ADC7-F708846BC322}" type="presOf" srcId="{E06EDB13-5C46-4138-A89D-A2D0F01AC5AE}" destId="{E3A8542C-A8FF-4B41-A7C0-A157F730CD3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75B30A82-63D8-4C9A-B789-19D395B8539A}" type="presOf" srcId="{5579977E-160D-4482-B0C9-074400260336}" destId="{C8985D0A-BC3F-4774-B49B-57D3C9512F4A}" srcOrd="0" destOrd="0" presId="urn:microsoft.com/office/officeart/2005/8/layout/vList2"/>
    <dgm:cxn modelId="{B26A690B-11F7-4F2B-BD5B-0272C354A32A}" type="presOf" srcId="{0A43059F-04FA-4999-8A86-F82475B66EA4}" destId="{11AC5A0C-0335-4C00-9AB4-DDE689E91B4B}" srcOrd="0" destOrd="0" presId="urn:microsoft.com/office/officeart/2005/8/layout/vList2"/>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dgm:presLayoutVars>
          <dgm:chMax val="0"/>
          <dgm:bulletEnabled val="1"/>
        </dgm:presLayoutVars>
      </dgm:prSet>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0336590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3F1EA3-FCA3-4E3A-A3BB-82A96433C97F}"/>
              </a:ext>
            </a:extLst>
          </p:cNvPr>
          <p:cNvSpPr>
            <a:spLocks noGrp="1"/>
          </p:cNvSpPr>
          <p:nvPr>
            <p:ph type="title"/>
          </p:nvPr>
        </p:nvSpPr>
        <p:spPr>
          <a:xfrm>
            <a:off x="827584" y="0"/>
            <a:ext cx="7200900" cy="1142385"/>
          </a:xfrm>
        </p:spPr>
        <p:txBody>
          <a:bodyPr>
            <a:normAutofit/>
          </a:bodyPr>
          <a:lstStyle/>
          <a:p>
            <a:r>
              <a:rPr lang="en-MY" sz="2800" dirty="0"/>
              <a:t>Supply Chain</a:t>
            </a:r>
          </a:p>
        </p:txBody>
      </p:sp>
      <p:sp>
        <p:nvSpPr>
          <p:cNvPr id="3" name="Content Placeholder 2">
            <a:extLst>
              <a:ext uri="{FF2B5EF4-FFF2-40B4-BE49-F238E27FC236}">
                <a16:creationId xmlns=""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 xmlns:p14="http://schemas.microsoft.com/office/powerpoint/2010/main" val="161574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 xmlns:p14="http://schemas.microsoft.com/office/powerpoint/2010/main" val="32468007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A4079F-D076-42E6-899B-E5A3811F1045}"/>
              </a:ext>
            </a:extLst>
          </p:cNvPr>
          <p:cNvSpPr>
            <a:spLocks noGrp="1"/>
          </p:cNvSpPr>
          <p:nvPr>
            <p:ph type="title"/>
          </p:nvPr>
        </p:nvSpPr>
        <p:spPr>
          <a:xfrm>
            <a:off x="913195"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 xmlns:p14="http://schemas.microsoft.com/office/powerpoint/2010/main" val="19019967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89A73-9C20-447B-823C-151BE3E881C7}"/>
              </a:ext>
            </a:extLst>
          </p:cNvPr>
          <p:cNvSpPr>
            <a:spLocks noGrp="1"/>
          </p:cNvSpPr>
          <p:nvPr>
            <p:ph type="title"/>
          </p:nvPr>
        </p:nvSpPr>
        <p:spPr>
          <a:xfrm>
            <a:off x="971550"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9DCA694E-4B85-414C-9683-9A6813DD2CE4}"/>
              </a:ext>
            </a:extLst>
          </p:cNvPr>
          <p:cNvSpPr>
            <a:spLocks noGrp="1"/>
          </p:cNvSpPr>
          <p:nvPr>
            <p:ph idx="1"/>
          </p:nvPr>
        </p:nvSpPr>
        <p:spPr>
          <a:xfrm>
            <a:off x="611560" y="1600200"/>
            <a:ext cx="8352928" cy="4530725"/>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 xmlns:p14="http://schemas.microsoft.com/office/powerpoint/2010/main" val="4070758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 xmlns:p14="http://schemas.microsoft.com/office/powerpoint/2010/main" val="272478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 xmlns:p14="http://schemas.microsoft.com/office/powerpoint/2010/main" val="2916302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076765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DE3882-77D2-46B0-B30A-AE3283B20AB9}"/>
              </a:ext>
            </a:extLst>
          </p:cNvPr>
          <p:cNvSpPr>
            <a:spLocks noGrp="1"/>
          </p:cNvSpPr>
          <p:nvPr>
            <p:ph type="title"/>
          </p:nvPr>
        </p:nvSpPr>
        <p:spPr/>
        <p:txBody>
          <a:bodyPr>
            <a:normAutofit/>
          </a:bodyPr>
          <a:lstStyle/>
          <a:p>
            <a:r>
              <a:rPr lang="en-MY" sz="2800" dirty="0"/>
              <a:t>HR and Supply Chain</a:t>
            </a:r>
          </a:p>
        </p:txBody>
      </p:sp>
      <p:sp>
        <p:nvSpPr>
          <p:cNvPr id="3" name="Content Placeholder 2">
            <a:extLst>
              <a:ext uri="{FF2B5EF4-FFF2-40B4-BE49-F238E27FC236}">
                <a16:creationId xmlns="" xmlns:a16="http://schemas.microsoft.com/office/drawing/2014/main" id="{15ABB94F-4478-40C7-9AC7-F917E996A657}"/>
              </a:ext>
            </a:extLst>
          </p:cNvPr>
          <p:cNvSpPr>
            <a:spLocks noGrp="1"/>
          </p:cNvSpPr>
          <p:nvPr>
            <p:ph idx="1"/>
          </p:nvPr>
        </p:nvSpPr>
        <p:spPr/>
        <p:txBody>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 xmlns:p14="http://schemas.microsoft.com/office/powerpoint/2010/main" val="10809638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FEA93-9ACF-40DD-9EFB-94D55F310788}"/>
              </a:ext>
            </a:extLst>
          </p:cNvPr>
          <p:cNvSpPr>
            <a:spLocks noGrp="1"/>
          </p:cNvSpPr>
          <p:nvPr>
            <p:ph type="title"/>
          </p:nvPr>
        </p:nvSpPr>
        <p:spPr/>
        <p:txBody>
          <a:bodyPr>
            <a:normAutofit/>
          </a:bodyPr>
          <a:lstStyle/>
          <a:p>
            <a:r>
              <a:rPr lang="en-MY" sz="2800" dirty="0"/>
              <a:t>Staffing and Supply Chain</a:t>
            </a:r>
          </a:p>
        </p:txBody>
      </p:sp>
      <p:sp>
        <p:nvSpPr>
          <p:cNvPr id="3" name="Content Placeholder 2">
            <a:extLst>
              <a:ext uri="{FF2B5EF4-FFF2-40B4-BE49-F238E27FC236}">
                <a16:creationId xmlns=""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 xmlns:p14="http://schemas.microsoft.com/office/powerpoint/2010/main" val="803340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C3264-5413-4BDD-A5C9-40D082631858}"/>
              </a:ext>
            </a:extLst>
          </p:cNvPr>
          <p:cNvSpPr>
            <a:spLocks noGrp="1"/>
          </p:cNvSpPr>
          <p:nvPr>
            <p:ph type="title"/>
          </p:nvPr>
        </p:nvSpPr>
        <p:spPr/>
        <p:txBody>
          <a:bodyPr>
            <a:normAutofit/>
          </a:bodyPr>
          <a:lstStyle/>
          <a:p>
            <a:r>
              <a:rPr lang="en-MY" sz="2800" dirty="0"/>
              <a:t>Training and Supply Chain</a:t>
            </a:r>
          </a:p>
        </p:txBody>
      </p:sp>
      <p:sp>
        <p:nvSpPr>
          <p:cNvPr id="3" name="Content Placeholder 2">
            <a:extLst>
              <a:ext uri="{FF2B5EF4-FFF2-40B4-BE49-F238E27FC236}">
                <a16:creationId xmlns="" xmlns:a16="http://schemas.microsoft.com/office/drawing/2014/main" id="{D0208ED6-75EB-4D56-BFF4-9A6CD540F74F}"/>
              </a:ext>
            </a:extLst>
          </p:cNvPr>
          <p:cNvSpPr>
            <a:spLocks noGrp="1"/>
          </p:cNvSpPr>
          <p:nvPr>
            <p:ph idx="1"/>
          </p:nvPr>
        </p:nvSpPr>
        <p:spPr/>
        <p:txBody>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 xmlns:p14="http://schemas.microsoft.com/office/powerpoint/2010/main" val="2421676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7937-DA15-43B7-9EB3-B6C040BBD62E}"/>
              </a:ext>
            </a:extLst>
          </p:cNvPr>
          <p:cNvSpPr>
            <a:spLocks noGrp="1"/>
          </p:cNvSpPr>
          <p:nvPr>
            <p:ph type="title"/>
          </p:nvPr>
        </p:nvSpPr>
        <p:spPr/>
        <p:txBody>
          <a:bodyPr>
            <a:normAutofit/>
          </a:bodyPr>
          <a:lstStyle/>
          <a:p>
            <a:r>
              <a:rPr lang="en-MY" sz="2800" dirty="0"/>
              <a:t>Performance Management and Supply Chain</a:t>
            </a:r>
          </a:p>
        </p:txBody>
      </p:sp>
      <p:sp>
        <p:nvSpPr>
          <p:cNvPr id="3" name="Content Placeholder 2">
            <a:extLst>
              <a:ext uri="{FF2B5EF4-FFF2-40B4-BE49-F238E27FC236}">
                <a16:creationId xmlns="" xmlns:a16="http://schemas.microsoft.com/office/drawing/2014/main" id="{1724D9D0-DDC2-404A-A2DE-D1DE82F2BF61}"/>
              </a:ext>
            </a:extLst>
          </p:cNvPr>
          <p:cNvSpPr>
            <a:spLocks noGrp="1"/>
          </p:cNvSpPr>
          <p:nvPr>
            <p:ph idx="1"/>
          </p:nvPr>
        </p:nvSpPr>
        <p:spPr/>
        <p:txBody>
          <a:bodyPr/>
          <a:lstStyle/>
          <a:p>
            <a:r>
              <a:rPr lang="en-MY" sz="2400" dirty="0"/>
              <a:t>Developing performance metrics for the supply chain.</a:t>
            </a:r>
          </a:p>
          <a:p>
            <a:r>
              <a:rPr lang="en-MY" sz="2400" dirty="0"/>
              <a:t>Aligning performance appraisal dimensions across supply chain partners.</a:t>
            </a:r>
          </a:p>
          <a:p>
            <a:r>
              <a:rPr lang="en-MY" sz="2400" dirty="0"/>
              <a:t>Learning from supply-chain partner feedback on individual and group performance.</a:t>
            </a:r>
          </a:p>
          <a:p>
            <a:endParaRPr lang="en-MY" dirty="0"/>
          </a:p>
        </p:txBody>
      </p:sp>
    </p:spTree>
    <p:extLst>
      <p:ext uri="{BB962C8B-B14F-4D97-AF65-F5344CB8AC3E}">
        <p14:creationId xmlns="" xmlns:p14="http://schemas.microsoft.com/office/powerpoint/2010/main" val="25016070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15828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 xmlns:p14="http://schemas.microsoft.com/office/powerpoint/2010/main" val="40240041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2BBF7-FED9-441F-A965-F660835FB5DE}"/>
              </a:ext>
            </a:extLst>
          </p:cNvPr>
          <p:cNvSpPr>
            <a:spLocks noGrp="1"/>
          </p:cNvSpPr>
          <p:nvPr>
            <p:ph type="title"/>
          </p:nvPr>
        </p:nvSpPr>
        <p:spPr>
          <a:xfrm>
            <a:off x="799420" y="-171400"/>
            <a:ext cx="7084948" cy="1143000"/>
          </a:xfrm>
        </p:spPr>
        <p:txBody>
          <a:bodyPr>
            <a:normAutofit/>
          </a:bodyPr>
          <a:lstStyle/>
          <a:p>
            <a:r>
              <a:rPr lang="en-MY" sz="2800" dirty="0"/>
              <a:t>Greenfield and Brownfield Operations</a:t>
            </a:r>
          </a:p>
        </p:txBody>
      </p:sp>
      <p:sp>
        <p:nvSpPr>
          <p:cNvPr id="3" name="Content Placeholder 2">
            <a:extLst>
              <a:ext uri="{FF2B5EF4-FFF2-40B4-BE49-F238E27FC236}">
                <a16:creationId xmlns="" xmlns:a16="http://schemas.microsoft.com/office/drawing/2014/main" id="{CCFFDEC5-E02D-4FF9-95EF-4A04E8FA5B1B}"/>
              </a:ext>
            </a:extLst>
          </p:cNvPr>
          <p:cNvSpPr>
            <a:spLocks noGrp="1"/>
          </p:cNvSpPr>
          <p:nvPr>
            <p:ph idx="1"/>
          </p:nvPr>
        </p:nvSpPr>
        <p:spPr>
          <a:xfrm>
            <a:off x="914400" y="1600200"/>
            <a:ext cx="7402016" cy="3917032"/>
          </a:xfrm>
        </p:spPr>
        <p:txBody>
          <a:bodyPr/>
          <a:lstStyle/>
          <a:p>
            <a:r>
              <a:rPr lang="en-MY" sz="2400" b="1" dirty="0"/>
              <a:t>Greenfield operation</a:t>
            </a:r>
            <a:r>
              <a:rPr lang="en-MY" sz="2400" dirty="0"/>
              <a:t>: Refers to the company building a new location from the ground up. A major task and commitment to completely staff and equip the new location are required.</a:t>
            </a:r>
          </a:p>
          <a:p>
            <a:r>
              <a:rPr lang="en-MY" sz="2400" b="1" dirty="0"/>
              <a:t>Brownfield operation</a:t>
            </a:r>
            <a:r>
              <a:rPr lang="en-MY" sz="2400"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 xmlns:p14="http://schemas.microsoft.com/office/powerpoint/2010/main" val="42561390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B3855F-E956-4EA3-AC76-B95476DFC606}"/>
              </a:ext>
            </a:extLst>
          </p:cNvPr>
          <p:cNvSpPr>
            <a:spLocks noGrp="1"/>
          </p:cNvSpPr>
          <p:nvPr>
            <p:ph type="title"/>
          </p:nvPr>
        </p:nvSpPr>
        <p:spPr/>
        <p:txBody>
          <a:bodyPr>
            <a:normAutofit/>
          </a:bodyPr>
          <a:lstStyle/>
          <a:p>
            <a:r>
              <a:rPr lang="en-MY" sz="2800" dirty="0"/>
              <a:t>Licensing and Franchising</a:t>
            </a:r>
          </a:p>
        </p:txBody>
      </p:sp>
      <p:sp>
        <p:nvSpPr>
          <p:cNvPr id="3" name="Content Placeholder 2">
            <a:extLst>
              <a:ext uri="{FF2B5EF4-FFF2-40B4-BE49-F238E27FC236}">
                <a16:creationId xmlns="" xmlns:a16="http://schemas.microsoft.com/office/drawing/2014/main" id="{5577B64A-2389-497D-95AE-D70CBF1A1C41}"/>
              </a:ext>
            </a:extLst>
          </p:cNvPr>
          <p:cNvSpPr>
            <a:spLocks noGrp="1"/>
          </p:cNvSpPr>
          <p:nvPr>
            <p:ph idx="1"/>
          </p:nvPr>
        </p:nvSpPr>
        <p:spPr/>
        <p:txBody>
          <a:bodyPr/>
          <a:lstStyle/>
          <a:p>
            <a:r>
              <a:rPr lang="en-MY" sz="2400" b="1" dirty="0"/>
              <a:t>Licensing: </a:t>
            </a:r>
            <a:r>
              <a:rPr lang="en-MY" sz="2400" dirty="0"/>
              <a:t>Firm in the host country is granted the rights to produce or sell a product. A low-risk entry strategy; avoids tariffs and quotas imposed on exports. However, there is little control of the licensee’s activities and results.</a:t>
            </a:r>
          </a:p>
          <a:p>
            <a:endParaRPr lang="en-MY" sz="2400" dirty="0"/>
          </a:p>
          <a:p>
            <a:r>
              <a:rPr lang="en-MY" sz="2400" b="1" dirty="0"/>
              <a:t>Franchising: </a:t>
            </a:r>
            <a:r>
              <a:rPr lang="en-MY" sz="2400" dirty="0"/>
              <a:t>A trademark, product, or service is licensed for an initial fee and ongoing royalties. Often used in the fast-food industry.</a:t>
            </a:r>
          </a:p>
          <a:p>
            <a:endParaRPr lang="en-MY" dirty="0"/>
          </a:p>
        </p:txBody>
      </p:sp>
    </p:spTree>
    <p:extLst>
      <p:ext uri="{BB962C8B-B14F-4D97-AF65-F5344CB8AC3E}">
        <p14:creationId xmlns="" xmlns:p14="http://schemas.microsoft.com/office/powerpoint/2010/main" val="1634795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7E6E6E-263C-421F-8CF4-CB088E3A388C}"/>
              </a:ext>
            </a:extLst>
          </p:cNvPr>
          <p:cNvSpPr>
            <a:spLocks noGrp="1"/>
          </p:cNvSpPr>
          <p:nvPr>
            <p:ph type="title"/>
          </p:nvPr>
        </p:nvSpPr>
        <p:spPr>
          <a:xfrm>
            <a:off x="755576" y="-92953"/>
            <a:ext cx="7200900" cy="1142385"/>
          </a:xfrm>
        </p:spPr>
        <p:txBody>
          <a:bodyPr>
            <a:normAutofit/>
          </a:bodyPr>
          <a:lstStyle/>
          <a:p>
            <a:r>
              <a:rPr lang="en-MY" sz="2800" dirty="0"/>
              <a:t>Global Expansion Strategies</a:t>
            </a:r>
          </a:p>
        </p:txBody>
      </p:sp>
      <p:sp>
        <p:nvSpPr>
          <p:cNvPr id="3" name="Content Placeholder 2">
            <a:extLst>
              <a:ext uri="{FF2B5EF4-FFF2-40B4-BE49-F238E27FC236}">
                <a16:creationId xmlns="" xmlns:a16="http://schemas.microsoft.com/office/drawing/2014/main" id="{8F57E9F1-9986-4944-9B8F-14296073459B}"/>
              </a:ext>
            </a:extLst>
          </p:cNvPr>
          <p:cNvSpPr>
            <a:spLocks noGrp="1"/>
          </p:cNvSpPr>
          <p:nvPr>
            <p:ph idx="1"/>
          </p:nvPr>
        </p:nvSpPr>
        <p:spPr/>
        <p:txBody>
          <a:bodyPr/>
          <a:lstStyle/>
          <a:p>
            <a:r>
              <a:rPr lang="en-MY" sz="2400" b="1" dirty="0"/>
              <a:t>Contract manufacturing</a:t>
            </a:r>
            <a:r>
              <a:rPr lang="en-MY" sz="2400" dirty="0"/>
              <a:t>: Contracting for the manufacture of components or products as a means of lowering </a:t>
            </a:r>
            <a:r>
              <a:rPr lang="en-MY" sz="2400" dirty="0" err="1"/>
              <a:t>labor</a:t>
            </a:r>
            <a:r>
              <a:rPr lang="en-MY" sz="2400" dirty="0"/>
              <a:t> costs.</a:t>
            </a:r>
          </a:p>
          <a:p>
            <a:r>
              <a:rPr lang="en-MY" sz="2400" b="1" dirty="0"/>
              <a:t>Management contract</a:t>
            </a:r>
            <a:r>
              <a:rPr lang="en-MY" sz="2400" dirty="0"/>
              <a:t>: Foreign Company brought in to manage and run the daily operations of the business. Decisions about financing and ownership reside with the host-country owners.</a:t>
            </a:r>
          </a:p>
          <a:p>
            <a:r>
              <a:rPr lang="en-MY" sz="2400" b="1" dirty="0"/>
              <a:t>Turnkey operation</a:t>
            </a:r>
            <a:r>
              <a:rPr lang="en-MY" sz="2400" dirty="0"/>
              <a:t>: A company designing and building a facility and then turning over operation to local management.</a:t>
            </a:r>
          </a:p>
          <a:p>
            <a:endParaRPr lang="en-MY" dirty="0"/>
          </a:p>
        </p:txBody>
      </p:sp>
    </p:spTree>
    <p:extLst>
      <p:ext uri="{BB962C8B-B14F-4D97-AF65-F5344CB8AC3E}">
        <p14:creationId xmlns="" xmlns:p14="http://schemas.microsoft.com/office/powerpoint/2010/main" val="1384843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rmAutofit/>
          </a:bodyPr>
          <a:lstStyle/>
          <a:p>
            <a:pPr algn="ctr"/>
            <a:r>
              <a:rPr lang="en-US" sz="2800" dirty="0" smtClean="0"/>
              <a:t>Question # 1</a:t>
            </a:r>
            <a:endParaRPr lang="en-US" sz="2800" dirty="0"/>
          </a:p>
        </p:txBody>
      </p:sp>
      <p:sp>
        <p:nvSpPr>
          <p:cNvPr id="3" name="Content Placeholder 2"/>
          <p:cNvSpPr>
            <a:spLocks noGrp="1"/>
          </p:cNvSpPr>
          <p:nvPr>
            <p:ph idx="1"/>
          </p:nvPr>
        </p:nvSpPr>
        <p:spPr>
          <a:xfrm>
            <a:off x="533400" y="1219200"/>
            <a:ext cx="7848600" cy="4876800"/>
          </a:xfrm>
        </p:spPr>
        <p:txBody>
          <a:bodyPr>
            <a:normAutofit/>
          </a:bodyPr>
          <a:lstStyle/>
          <a:p>
            <a:pPr>
              <a:buNone/>
            </a:pPr>
            <a:r>
              <a:rPr lang="en-US" sz="2400" dirty="0" smtClean="0"/>
              <a:t>Which is the most likely advantage of starting a </a:t>
            </a:r>
            <a:r>
              <a:rPr lang="en-US" sz="2400" dirty="0" smtClean="0"/>
              <a:t>Greenfield </a:t>
            </a:r>
            <a:r>
              <a:rPr lang="en-US" sz="2400" dirty="0" smtClean="0"/>
              <a:t>operation</a:t>
            </a:r>
            <a:r>
              <a:rPr lang="en-US" sz="2400" dirty="0" smtClean="0"/>
              <a:t>?</a:t>
            </a:r>
          </a:p>
          <a:p>
            <a:pPr>
              <a:buNone/>
            </a:pPr>
            <a:endParaRPr lang="en-US" sz="2400" dirty="0" smtClean="0"/>
          </a:p>
          <a:p>
            <a:pPr marL="342900" indent="-342900">
              <a:buFont typeface="+mj-lt"/>
              <a:buAutoNum type="alphaUcPeriod"/>
            </a:pPr>
            <a:r>
              <a:rPr lang="en-US" sz="2400" dirty="0" smtClean="0"/>
              <a:t>The </a:t>
            </a:r>
            <a:r>
              <a:rPr lang="en-US" sz="2400" dirty="0" smtClean="0"/>
              <a:t>operation can learn local law as it encounters relevant situations.</a:t>
            </a:r>
          </a:p>
          <a:p>
            <a:pPr marL="342900" indent="-342900">
              <a:buFont typeface="+mj-lt"/>
              <a:buAutoNum type="alphaUcPeriod"/>
            </a:pPr>
            <a:r>
              <a:rPr lang="en-US" sz="2400" dirty="0" smtClean="0"/>
              <a:t>Cultural disconnects will be readily apparent throughout the building process.</a:t>
            </a:r>
          </a:p>
          <a:p>
            <a:pPr marL="342900" indent="-342900">
              <a:buFont typeface="+mj-lt"/>
              <a:buAutoNum type="alphaUcPeriod"/>
            </a:pPr>
            <a:r>
              <a:rPr lang="en-US" sz="2400" dirty="0" smtClean="0"/>
              <a:t>The company can start fresh with new technology, workforces, and practices.</a:t>
            </a:r>
          </a:p>
          <a:p>
            <a:pPr marL="342900" indent="-342900">
              <a:buFont typeface="+mj-lt"/>
              <a:buAutoNum type="alphaUcPeriod"/>
            </a:pPr>
            <a:r>
              <a:rPr lang="en-US" sz="2400" dirty="0" smtClean="0"/>
              <a:t>Tensions and challenges with the local workforce are eliminated.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p:txBody>
          <a:bodyPr>
            <a:normAutofit/>
          </a:bodyPr>
          <a:lstStyle/>
          <a:p>
            <a:r>
              <a:rPr lang="en-US" sz="2400" dirty="0" smtClean="0"/>
              <a:t>Option C</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027766141"/>
              </p:ext>
            </p:extLst>
          </p:nvPr>
        </p:nvGraphicFramePr>
        <p:xfrm>
          <a:off x="685800" y="457200"/>
          <a:ext cx="7848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64917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045F8E-8D2A-4F8D-BB5A-C6F5EC40F473}"/>
              </a:ext>
            </a:extLst>
          </p:cNvPr>
          <p:cNvSpPr>
            <a:spLocks noGrp="1"/>
          </p:cNvSpPr>
          <p:nvPr>
            <p:ph type="title"/>
          </p:nvPr>
        </p:nvSpPr>
        <p:spPr>
          <a:xfrm>
            <a:off x="960821" y="487359"/>
            <a:ext cx="7200900" cy="579440"/>
          </a:xfrm>
        </p:spPr>
        <p:txBody>
          <a:bodyPr>
            <a:normAutofit/>
          </a:bodyPr>
          <a:lstStyle/>
          <a:p>
            <a:r>
              <a:rPr lang="en-MY" sz="2800" dirty="0"/>
              <a:t>Mergers and Acquisitions </a:t>
            </a:r>
          </a:p>
        </p:txBody>
      </p:sp>
      <p:sp>
        <p:nvSpPr>
          <p:cNvPr id="3" name="Content Placeholder 2">
            <a:extLst>
              <a:ext uri="{FF2B5EF4-FFF2-40B4-BE49-F238E27FC236}">
                <a16:creationId xmlns="" xmlns:a16="http://schemas.microsoft.com/office/drawing/2014/main" id="{2406349D-CCDF-45F0-8405-56C19D1E24CB}"/>
              </a:ext>
            </a:extLst>
          </p:cNvPr>
          <p:cNvSpPr>
            <a:spLocks noGrp="1"/>
          </p:cNvSpPr>
          <p:nvPr>
            <p:ph idx="1"/>
          </p:nvPr>
        </p:nvSpPr>
        <p:spPr/>
        <p:txBody>
          <a:bodyPr>
            <a:normAutofit/>
          </a:bodyPr>
          <a:lstStyle/>
          <a:p>
            <a:pPr marL="0" indent="0">
              <a:buNone/>
            </a:pPr>
            <a:r>
              <a:rPr lang="en-MY" sz="2400" dirty="0"/>
              <a:t>Mergers and acquisitions (M&amp;A) is the dominant mode of growth for firms seeking competitive advantage in an increasingly complex and global business economy. </a:t>
            </a:r>
          </a:p>
        </p:txBody>
      </p:sp>
    </p:spTree>
    <p:extLst>
      <p:ext uri="{BB962C8B-B14F-4D97-AF65-F5344CB8AC3E}">
        <p14:creationId xmlns="" xmlns:p14="http://schemas.microsoft.com/office/powerpoint/2010/main" val="1760008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31F86-5072-46DC-BB7F-FEEAB8BA56D8}"/>
              </a:ext>
            </a:extLst>
          </p:cNvPr>
          <p:cNvSpPr>
            <a:spLocks noGrp="1"/>
          </p:cNvSpPr>
          <p:nvPr>
            <p:ph type="title"/>
          </p:nvPr>
        </p:nvSpPr>
        <p:spPr>
          <a:xfrm>
            <a:off x="917140" y="404664"/>
            <a:ext cx="7200900" cy="665511"/>
          </a:xfrm>
        </p:spPr>
        <p:txBody>
          <a:bodyPr/>
          <a:lstStyle/>
          <a:p>
            <a:r>
              <a:rPr lang="en-MY" dirty="0"/>
              <a:t>Global M&amp;A </a:t>
            </a:r>
          </a:p>
        </p:txBody>
      </p:sp>
      <p:pic>
        <p:nvPicPr>
          <p:cNvPr id="5" name="Picture 4">
            <a:extLst>
              <a:ext uri="{FF2B5EF4-FFF2-40B4-BE49-F238E27FC236}">
                <a16:creationId xmlns="" xmlns:a16="http://schemas.microsoft.com/office/drawing/2014/main" id="{547F20C6-6323-4BA5-A0DA-AA921B4213CC}"/>
              </a:ext>
            </a:extLst>
          </p:cNvPr>
          <p:cNvPicPr>
            <a:picLocks noChangeAspect="1"/>
          </p:cNvPicPr>
          <p:nvPr/>
        </p:nvPicPr>
        <p:blipFill>
          <a:blip r:embed="rId2"/>
          <a:stretch>
            <a:fillRect/>
          </a:stretch>
        </p:blipFill>
        <p:spPr>
          <a:xfrm>
            <a:off x="894100" y="1412776"/>
            <a:ext cx="7355800" cy="4536504"/>
          </a:xfrm>
          <a:prstGeom prst="rect">
            <a:avLst/>
          </a:prstGeom>
        </p:spPr>
      </p:pic>
    </p:spTree>
    <p:extLst>
      <p:ext uri="{BB962C8B-B14F-4D97-AF65-F5344CB8AC3E}">
        <p14:creationId xmlns="" xmlns:p14="http://schemas.microsoft.com/office/powerpoint/2010/main" val="30068051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61773B-00B7-4452-872C-045C7D455DDB}"/>
              </a:ext>
            </a:extLst>
          </p:cNvPr>
          <p:cNvSpPr>
            <a:spLocks noGrp="1"/>
          </p:cNvSpPr>
          <p:nvPr>
            <p:ph type="title"/>
          </p:nvPr>
        </p:nvSpPr>
        <p:spPr>
          <a:xfrm>
            <a:off x="971550" y="532062"/>
            <a:ext cx="7200900" cy="449487"/>
          </a:xfrm>
        </p:spPr>
        <p:txBody>
          <a:bodyPr/>
          <a:lstStyle/>
          <a:p>
            <a:r>
              <a:rPr lang="en-MY" dirty="0"/>
              <a:t>Overcapacity M&amp;A</a:t>
            </a:r>
          </a:p>
        </p:txBody>
      </p:sp>
      <p:sp>
        <p:nvSpPr>
          <p:cNvPr id="5" name="TextBox 4">
            <a:extLst>
              <a:ext uri="{FF2B5EF4-FFF2-40B4-BE49-F238E27FC236}">
                <a16:creationId xmlns="" xmlns:a16="http://schemas.microsoft.com/office/drawing/2014/main" id="{D29DD625-4045-4532-A345-8C8A40B8EA99}"/>
              </a:ext>
            </a:extLst>
          </p:cNvPr>
          <p:cNvSpPr txBox="1"/>
          <p:nvPr/>
        </p:nvSpPr>
        <p:spPr>
          <a:xfrm>
            <a:off x="755576" y="1166842"/>
            <a:ext cx="7488832" cy="4154984"/>
          </a:xfrm>
          <a:prstGeom prst="rect">
            <a:avLst/>
          </a:prstGeom>
          <a:noFill/>
        </p:spPr>
        <p:txBody>
          <a:bodyPr wrap="square">
            <a:spAutoFit/>
          </a:bodyPr>
          <a:lstStyle/>
          <a:p>
            <a:r>
              <a:rPr lang="en-US" sz="2400" b="1" dirty="0">
                <a:effectLst/>
                <a:latin typeface="+mn-lt"/>
                <a:ea typeface="Calibri" panose="020F0502020204030204" pitchFamily="34" charset="0"/>
              </a:rPr>
              <a:t>Overcapacity M&amp;A</a:t>
            </a:r>
            <a:r>
              <a:rPr lang="en-US" sz="24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sz="2400" dirty="0">
              <a:latin typeface="+mn-lt"/>
              <a:ea typeface="Calibri" panose="020F0502020204030204" pitchFamily="34" charset="0"/>
            </a:endParaRPr>
          </a:p>
          <a:p>
            <a:endParaRPr lang="en-US" sz="2400" dirty="0">
              <a:effectLst/>
              <a:latin typeface="+mn-lt"/>
              <a:ea typeface="Calibri" panose="020F0502020204030204" pitchFamily="34" charset="0"/>
            </a:endParaRPr>
          </a:p>
          <a:p>
            <a:r>
              <a:rPr lang="en-US" sz="2400" dirty="0">
                <a:effectLst/>
                <a:latin typeface="+mn-lt"/>
                <a:ea typeface="Calibri" panose="020F0502020204030204" pitchFamily="34" charset="0"/>
              </a:rPr>
              <a:t>For example :</a:t>
            </a:r>
          </a:p>
          <a:p>
            <a:r>
              <a:rPr lang="en-US" sz="2400" dirty="0">
                <a:effectLst/>
                <a:latin typeface="+mn-lt"/>
                <a:ea typeface="Calibri" panose="020F0502020204030204" pitchFamily="34" charset="0"/>
              </a:rPr>
              <a:t>1. British</a:t>
            </a:r>
            <a:r>
              <a:rPr lang="en-MY" sz="2400" dirty="0">
                <a:latin typeface="+mn-lt"/>
                <a:ea typeface="Calibri" panose="020F0502020204030204" pitchFamily="34" charset="0"/>
              </a:rPr>
              <a:t> </a:t>
            </a:r>
            <a:r>
              <a:rPr lang="en-US" sz="2400" dirty="0">
                <a:effectLst/>
                <a:latin typeface="+mn-lt"/>
                <a:ea typeface="Calibri" panose="020F0502020204030204" pitchFamily="34" charset="0"/>
              </a:rPr>
              <a:t>Petroleum’s acquisition of Amoco</a:t>
            </a:r>
          </a:p>
          <a:p>
            <a:r>
              <a:rPr lang="en-US" sz="2400" dirty="0">
                <a:effectLst/>
                <a:latin typeface="+mn-lt"/>
                <a:ea typeface="Calibri" panose="020F0502020204030204" pitchFamily="34" charset="0"/>
              </a:rPr>
              <a:t>2. Daimler’s acquisition of Chrysler</a:t>
            </a:r>
            <a:endParaRPr lang="en-MY" sz="2400" dirty="0">
              <a:latin typeface="+mn-lt"/>
            </a:endParaRPr>
          </a:p>
        </p:txBody>
      </p:sp>
    </p:spTree>
    <p:extLst>
      <p:ext uri="{BB962C8B-B14F-4D97-AF65-F5344CB8AC3E}">
        <p14:creationId xmlns="" xmlns:p14="http://schemas.microsoft.com/office/powerpoint/2010/main" val="5246329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BBAA98-AC98-4F70-9ACA-75E0B3418179}"/>
              </a:ext>
            </a:extLst>
          </p:cNvPr>
          <p:cNvSpPr>
            <a:spLocks noGrp="1"/>
          </p:cNvSpPr>
          <p:nvPr>
            <p:ph type="title"/>
          </p:nvPr>
        </p:nvSpPr>
        <p:spPr>
          <a:xfrm>
            <a:off x="1029193" y="332656"/>
            <a:ext cx="7200900" cy="521495"/>
          </a:xfrm>
        </p:spPr>
        <p:txBody>
          <a:bodyPr>
            <a:normAutofit/>
          </a:bodyPr>
          <a:lstStyle/>
          <a:p>
            <a:r>
              <a:rPr lang="en-MY" sz="2800" dirty="0"/>
              <a:t>Geographic roll-up M&amp;A</a:t>
            </a:r>
          </a:p>
        </p:txBody>
      </p:sp>
      <p:sp>
        <p:nvSpPr>
          <p:cNvPr id="5" name="TextBox 4">
            <a:extLst>
              <a:ext uri="{FF2B5EF4-FFF2-40B4-BE49-F238E27FC236}">
                <a16:creationId xmlns="" xmlns:a16="http://schemas.microsoft.com/office/drawing/2014/main" id="{6A5FEF9E-5AF8-44F5-8522-99547F3CC2AB}"/>
              </a:ext>
            </a:extLst>
          </p:cNvPr>
          <p:cNvSpPr txBox="1"/>
          <p:nvPr/>
        </p:nvSpPr>
        <p:spPr>
          <a:xfrm>
            <a:off x="755575" y="1196752"/>
            <a:ext cx="7474517" cy="2677656"/>
          </a:xfrm>
          <a:prstGeom prst="rect">
            <a:avLst/>
          </a:prstGeom>
          <a:noFill/>
        </p:spPr>
        <p:txBody>
          <a:bodyPr wrap="square">
            <a:spAutoFit/>
          </a:bodyPr>
          <a:lstStyle/>
          <a:p>
            <a:r>
              <a:rPr lang="en-US" sz="2400"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sz="2400" dirty="0">
              <a:latin typeface="+mn-lt"/>
            </a:endParaRPr>
          </a:p>
        </p:txBody>
      </p:sp>
    </p:spTree>
    <p:extLst>
      <p:ext uri="{BB962C8B-B14F-4D97-AF65-F5344CB8AC3E}">
        <p14:creationId xmlns="" xmlns:p14="http://schemas.microsoft.com/office/powerpoint/2010/main" val="138716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62A60D-5BCC-4019-87ED-F07C6B06E945}"/>
              </a:ext>
            </a:extLst>
          </p:cNvPr>
          <p:cNvSpPr>
            <a:spLocks noGrp="1"/>
          </p:cNvSpPr>
          <p:nvPr>
            <p:ph type="title"/>
          </p:nvPr>
        </p:nvSpPr>
        <p:spPr>
          <a:xfrm>
            <a:off x="940126" y="188640"/>
            <a:ext cx="7200900" cy="737519"/>
          </a:xfrm>
        </p:spPr>
        <p:txBody>
          <a:bodyPr>
            <a:normAutofit/>
          </a:bodyPr>
          <a:lstStyle/>
          <a:p>
            <a:r>
              <a:rPr lang="en-MY" sz="2800" dirty="0"/>
              <a:t>Product or market extension M&amp;A</a:t>
            </a:r>
          </a:p>
        </p:txBody>
      </p:sp>
      <p:sp>
        <p:nvSpPr>
          <p:cNvPr id="5" name="TextBox 4">
            <a:extLst>
              <a:ext uri="{FF2B5EF4-FFF2-40B4-BE49-F238E27FC236}">
                <a16:creationId xmlns="" xmlns:a16="http://schemas.microsoft.com/office/drawing/2014/main" id="{785DC2C2-A612-4CFB-844B-CCA122FFADE4}"/>
              </a:ext>
            </a:extLst>
          </p:cNvPr>
          <p:cNvSpPr txBox="1"/>
          <p:nvPr/>
        </p:nvSpPr>
        <p:spPr>
          <a:xfrm>
            <a:off x="816427" y="1124744"/>
            <a:ext cx="7448298" cy="4893647"/>
          </a:xfrm>
          <a:prstGeom prst="rect">
            <a:avLst/>
          </a:prstGeom>
          <a:noFill/>
        </p:spPr>
        <p:txBody>
          <a:bodyPr wrap="square">
            <a:spAutoFit/>
          </a:bodyPr>
          <a:lstStyle/>
          <a:p>
            <a:r>
              <a:rPr lang="en-US" sz="24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production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and/or</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distribution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but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50" dirty="0">
                <a:effectLst/>
                <a:latin typeface="+mn-lt"/>
                <a:ea typeface="Calibri" panose="020F0502020204030204" pitchFamily="34" charset="0"/>
              </a:rPr>
              <a:t> </a:t>
            </a:r>
            <a:r>
              <a:rPr lang="en-US" sz="2400" dirty="0">
                <a:effectLst/>
                <a:latin typeface="+mn-lt"/>
                <a:ea typeface="Calibri" panose="020F0502020204030204" pitchFamily="34" charset="0"/>
              </a:rPr>
              <a:t>products</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that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do</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not</a:t>
            </a:r>
            <a:r>
              <a:rPr lang="en-US" sz="2400" spc="10" dirty="0">
                <a:effectLst/>
                <a:latin typeface="+mn-lt"/>
                <a:ea typeface="Calibri" panose="020F0502020204030204" pitchFamily="34" charset="0"/>
              </a:rPr>
              <a:t> </a:t>
            </a:r>
            <a:r>
              <a:rPr lang="en-US" sz="2400" dirty="0">
                <a:effectLst/>
                <a:latin typeface="+mn-lt"/>
                <a:ea typeface="Calibri" panose="020F0502020204030204" pitchFamily="34" charset="0"/>
              </a:rPr>
              <a:t>compete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directly with one </a:t>
            </a:r>
            <a:r>
              <a:rPr lang="en-US" sz="2400" spc="-20" dirty="0">
                <a:effectLst/>
                <a:latin typeface="+mn-lt"/>
                <a:ea typeface="Calibri" panose="020F0502020204030204" pitchFamily="34" charset="0"/>
              </a:rPr>
              <a:t>another, </a:t>
            </a:r>
            <a:r>
              <a:rPr lang="en-US" sz="2400" dirty="0">
                <a:effectLst/>
                <a:latin typeface="+mn-lt"/>
                <a:ea typeface="Calibri" panose="020F0502020204030204" pitchFamily="34" charset="0"/>
              </a:rPr>
              <a:t>or when a company seeks to diversify geographically, such as when two</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companies</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manufacture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the</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same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product,</a:t>
            </a:r>
            <a:r>
              <a:rPr lang="en-US" sz="2400" spc="-30" dirty="0">
                <a:effectLst/>
                <a:latin typeface="+mn-lt"/>
                <a:ea typeface="Calibri" panose="020F0502020204030204" pitchFamily="34" charset="0"/>
              </a:rPr>
              <a:t> </a:t>
            </a:r>
            <a:r>
              <a:rPr lang="en-US" sz="2400" spc="-15" dirty="0">
                <a:effectLst/>
                <a:latin typeface="+mn-lt"/>
                <a:ea typeface="Calibri" panose="020F0502020204030204" pitchFamily="34" charset="0"/>
              </a:rPr>
              <a:t>yet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it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different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markets.</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sz="2400" dirty="0">
              <a:latin typeface="+mn-lt"/>
            </a:endParaRPr>
          </a:p>
        </p:txBody>
      </p:sp>
    </p:spTree>
    <p:extLst>
      <p:ext uri="{BB962C8B-B14F-4D97-AF65-F5344CB8AC3E}">
        <p14:creationId xmlns="" xmlns:p14="http://schemas.microsoft.com/office/powerpoint/2010/main" val="297998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3C8F7C-9ACF-4E4F-8EC5-989C21111E46}"/>
              </a:ext>
            </a:extLst>
          </p:cNvPr>
          <p:cNvSpPr>
            <a:spLocks noGrp="1"/>
          </p:cNvSpPr>
          <p:nvPr>
            <p:ph type="title"/>
          </p:nvPr>
        </p:nvSpPr>
        <p:spPr>
          <a:xfrm>
            <a:off x="945796" y="404664"/>
            <a:ext cx="7200900" cy="593503"/>
          </a:xfrm>
        </p:spPr>
        <p:txBody>
          <a:bodyPr/>
          <a:lstStyle/>
          <a:p>
            <a:r>
              <a:rPr lang="pt-BR" dirty="0"/>
              <a:t>M&amp;A as a substitute for R&amp;D</a:t>
            </a:r>
            <a:endParaRPr lang="en-MY" dirty="0"/>
          </a:p>
        </p:txBody>
      </p:sp>
      <p:sp>
        <p:nvSpPr>
          <p:cNvPr id="3" name="TextBox 2">
            <a:extLst>
              <a:ext uri="{FF2B5EF4-FFF2-40B4-BE49-F238E27FC236}">
                <a16:creationId xmlns="" xmlns:a16="http://schemas.microsoft.com/office/drawing/2014/main" id="{F2CB7084-FA1F-E32A-C0C2-B7092AB94371}"/>
              </a:ext>
            </a:extLst>
          </p:cNvPr>
          <p:cNvSpPr txBox="1"/>
          <p:nvPr/>
        </p:nvSpPr>
        <p:spPr>
          <a:xfrm>
            <a:off x="179512" y="1412776"/>
            <a:ext cx="8352928" cy="4062651"/>
          </a:xfrm>
          <a:prstGeom prst="rect">
            <a:avLst/>
          </a:prstGeom>
          <a:noFill/>
        </p:spPr>
        <p:txBody>
          <a:bodyPr wrap="square" rtlCol="0">
            <a:spAutoFit/>
          </a:bodyPr>
          <a:lstStyle/>
          <a:p>
            <a:pPr marL="1042035" marR="981710">
              <a:spcAft>
                <a:spcPts val="0"/>
              </a:spcAft>
            </a:pPr>
            <a:r>
              <a:rPr lang="en-US" sz="2400" dirty="0">
                <a:effectLst/>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2400" dirty="0">
              <a:effectLst/>
              <a:ea typeface="Calibri" panose="020F0502020204030204" pitchFamily="34" charset="0"/>
            </a:endParaRPr>
          </a:p>
          <a:p>
            <a:r>
              <a:rPr lang="en-US" sz="2400" dirty="0">
                <a:effectLst/>
                <a:ea typeface="Calibri" panose="020F0502020204030204" pitchFamily="34" charset="0"/>
              </a:rPr>
              <a:t/>
            </a:r>
            <a:br>
              <a:rPr lang="en-US" sz="2400" dirty="0">
                <a:effectLst/>
                <a:ea typeface="Calibri" panose="020F0502020204030204" pitchFamily="34" charset="0"/>
              </a:rPr>
            </a:br>
            <a:r>
              <a:rPr lang="en-US" sz="2400" dirty="0">
                <a:effectLst/>
                <a:ea typeface="Calibri" panose="020F0502020204030204" pitchFamily="34" charset="0"/>
              </a:rPr>
              <a:t>	</a:t>
            </a:r>
            <a:r>
              <a:rPr lang="en-US" sz="2400" dirty="0" err="1">
                <a:effectLst/>
                <a:ea typeface="Calibri" panose="020F0502020204030204" pitchFamily="34" charset="0"/>
              </a:rPr>
              <a:t>Eg</a:t>
            </a:r>
            <a:r>
              <a:rPr lang="en-US" sz="2400" dirty="0">
                <a:effectLst/>
                <a:ea typeface="Calibri" panose="020F0502020204030204" pitchFamily="34" charset="0"/>
              </a:rPr>
              <a:t> : Microsoft and Cisco Systems</a:t>
            </a:r>
            <a:endParaRPr lang="en-MY" sz="2400" dirty="0"/>
          </a:p>
          <a:p>
            <a:endParaRPr lang="en-MY" dirty="0"/>
          </a:p>
        </p:txBody>
      </p:sp>
    </p:spTree>
    <p:extLst>
      <p:ext uri="{BB962C8B-B14F-4D97-AF65-F5344CB8AC3E}">
        <p14:creationId xmlns="" xmlns:p14="http://schemas.microsoft.com/office/powerpoint/2010/main" val="2997084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FBB05-DD24-414A-BA28-E6C7D1DB5F82}"/>
              </a:ext>
            </a:extLst>
          </p:cNvPr>
          <p:cNvSpPr>
            <a:spLocks noGrp="1"/>
          </p:cNvSpPr>
          <p:nvPr>
            <p:ph type="title"/>
          </p:nvPr>
        </p:nvSpPr>
        <p:spPr>
          <a:xfrm>
            <a:off x="914400" y="152400"/>
            <a:ext cx="7200900" cy="579439"/>
          </a:xfrm>
        </p:spPr>
        <p:txBody>
          <a:bodyPr/>
          <a:lstStyle/>
          <a:p>
            <a:r>
              <a:rPr lang="en-MY" dirty="0"/>
              <a:t>M&amp;A Process</a:t>
            </a:r>
          </a:p>
        </p:txBody>
      </p:sp>
      <p:pic>
        <p:nvPicPr>
          <p:cNvPr id="5" name="Picture 4">
            <a:extLst>
              <a:ext uri="{FF2B5EF4-FFF2-40B4-BE49-F238E27FC236}">
                <a16:creationId xmlns="" xmlns:a16="http://schemas.microsoft.com/office/drawing/2014/main" id="{F5E9DCF0-940D-4188-BD7D-3BBC7A3FF8BD}"/>
              </a:ext>
            </a:extLst>
          </p:cNvPr>
          <p:cNvPicPr>
            <a:picLocks noChangeAspect="1"/>
          </p:cNvPicPr>
          <p:nvPr/>
        </p:nvPicPr>
        <p:blipFill>
          <a:blip r:embed="rId2"/>
          <a:stretch>
            <a:fillRect/>
          </a:stretch>
        </p:blipFill>
        <p:spPr>
          <a:xfrm>
            <a:off x="685800" y="1066800"/>
            <a:ext cx="7993807" cy="4648200"/>
          </a:xfrm>
          <a:prstGeom prst="rect">
            <a:avLst/>
          </a:prstGeom>
        </p:spPr>
      </p:pic>
    </p:spTree>
    <p:extLst>
      <p:ext uri="{BB962C8B-B14F-4D97-AF65-F5344CB8AC3E}">
        <p14:creationId xmlns="" xmlns:p14="http://schemas.microsoft.com/office/powerpoint/2010/main" val="38747077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83AAAE-9561-428E-899E-2E4867F668A4}"/>
              </a:ext>
            </a:extLst>
          </p:cNvPr>
          <p:cNvSpPr>
            <a:spLocks noGrp="1"/>
          </p:cNvSpPr>
          <p:nvPr>
            <p:ph type="title"/>
          </p:nvPr>
        </p:nvSpPr>
        <p:spPr>
          <a:xfrm>
            <a:off x="990600" y="304800"/>
            <a:ext cx="7200900" cy="579439"/>
          </a:xfrm>
        </p:spPr>
        <p:txBody>
          <a:bodyPr/>
          <a:lstStyle/>
          <a:p>
            <a:r>
              <a:rPr lang="en-MY" dirty="0"/>
              <a:t>Phases of Merger</a:t>
            </a:r>
          </a:p>
        </p:txBody>
      </p:sp>
      <p:pic>
        <p:nvPicPr>
          <p:cNvPr id="5" name="Picture 4">
            <a:extLst>
              <a:ext uri="{FF2B5EF4-FFF2-40B4-BE49-F238E27FC236}">
                <a16:creationId xmlns="" xmlns:a16="http://schemas.microsoft.com/office/drawing/2014/main" id="{9D64C857-5586-41A2-BE30-3C8B37E04941}"/>
              </a:ext>
            </a:extLst>
          </p:cNvPr>
          <p:cNvPicPr>
            <a:picLocks noChangeAspect="1"/>
          </p:cNvPicPr>
          <p:nvPr/>
        </p:nvPicPr>
        <p:blipFill>
          <a:blip r:embed="rId2"/>
          <a:stretch>
            <a:fillRect/>
          </a:stretch>
        </p:blipFill>
        <p:spPr>
          <a:xfrm>
            <a:off x="762000" y="1143000"/>
            <a:ext cx="8246962" cy="4572000"/>
          </a:xfrm>
          <a:prstGeom prst="rect">
            <a:avLst/>
          </a:prstGeom>
        </p:spPr>
      </p:pic>
    </p:spTree>
    <p:extLst>
      <p:ext uri="{BB962C8B-B14F-4D97-AF65-F5344CB8AC3E}">
        <p14:creationId xmlns="" xmlns:p14="http://schemas.microsoft.com/office/powerpoint/2010/main" val="1417270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71F49-1C00-4953-A1D6-B6CFA09299D0}"/>
              </a:ext>
            </a:extLst>
          </p:cNvPr>
          <p:cNvSpPr>
            <a:spLocks noGrp="1"/>
          </p:cNvSpPr>
          <p:nvPr>
            <p:ph type="title"/>
          </p:nvPr>
        </p:nvSpPr>
        <p:spPr>
          <a:xfrm>
            <a:off x="1143000" y="304800"/>
            <a:ext cx="7200900" cy="503239"/>
          </a:xfrm>
        </p:spPr>
        <p:txBody>
          <a:bodyPr/>
          <a:lstStyle/>
          <a:p>
            <a:r>
              <a:rPr lang="en-MY" dirty="0"/>
              <a:t>HR Due Diligence</a:t>
            </a:r>
          </a:p>
        </p:txBody>
      </p:sp>
      <p:pic>
        <p:nvPicPr>
          <p:cNvPr id="5" name="Picture 4">
            <a:extLst>
              <a:ext uri="{FF2B5EF4-FFF2-40B4-BE49-F238E27FC236}">
                <a16:creationId xmlns="" xmlns:a16="http://schemas.microsoft.com/office/drawing/2014/main" id="{1BFC85C8-A40F-4B7D-A2ED-DFF9C8FD34A6}"/>
              </a:ext>
            </a:extLst>
          </p:cNvPr>
          <p:cNvPicPr>
            <a:picLocks noChangeAspect="1"/>
          </p:cNvPicPr>
          <p:nvPr/>
        </p:nvPicPr>
        <p:blipFill>
          <a:blip r:embed="rId2"/>
          <a:stretch>
            <a:fillRect/>
          </a:stretch>
        </p:blipFill>
        <p:spPr>
          <a:xfrm>
            <a:off x="914399" y="990600"/>
            <a:ext cx="7373399" cy="4953000"/>
          </a:xfrm>
          <a:prstGeom prst="rect">
            <a:avLst/>
          </a:prstGeom>
        </p:spPr>
      </p:pic>
    </p:spTree>
    <p:extLst>
      <p:ext uri="{BB962C8B-B14F-4D97-AF65-F5344CB8AC3E}">
        <p14:creationId xmlns="" xmlns:p14="http://schemas.microsoft.com/office/powerpoint/2010/main" val="21178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939117" y="487359"/>
            <a:ext cx="7200900" cy="579440"/>
          </a:xfrm>
        </p:spPr>
        <p:txBody>
          <a:bodyPr>
            <a:normAutofit/>
          </a:bodyPr>
          <a:lstStyle/>
          <a:p>
            <a:r>
              <a:rPr lang="en-MY" sz="2800" dirty="0"/>
              <a:t>Hostile Takeover</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p:txBody>
          <a:bodyPr>
            <a:normAutofit/>
          </a:bodyPr>
          <a:lstStyle/>
          <a:p>
            <a:pPr marL="0" indent="0">
              <a:buNone/>
            </a:pPr>
            <a:r>
              <a:rPr lang="en-MY" sz="2400" dirty="0"/>
              <a:t>When one company takes over another company and the second company which was acquired is fighting and resisting the first company.</a:t>
            </a:r>
          </a:p>
          <a:p>
            <a:pPr marL="0" indent="0">
              <a:buNone/>
            </a:pPr>
            <a:endParaRPr lang="en-MY" sz="2400" dirty="0"/>
          </a:p>
          <a:p>
            <a:pPr marL="0" indent="0">
              <a:buNone/>
            </a:pPr>
            <a:r>
              <a:rPr lang="en-MY" sz="2400" dirty="0"/>
              <a:t>Example : AOL and Time Warner,</a:t>
            </a:r>
          </a:p>
          <a:p>
            <a:pPr marL="0" indent="0">
              <a:buNone/>
            </a:pPr>
            <a:r>
              <a:rPr lang="en-MY" sz="2400" dirty="0"/>
              <a:t>L&amp;T and Mindtree</a:t>
            </a:r>
          </a:p>
        </p:txBody>
      </p:sp>
    </p:spTree>
    <p:extLst>
      <p:ext uri="{BB962C8B-B14F-4D97-AF65-F5344CB8AC3E}">
        <p14:creationId xmlns="" xmlns:p14="http://schemas.microsoft.com/office/powerpoint/2010/main" val="10391825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8C5F9-060F-48CB-BFF3-B64F8CE7954B}"/>
              </a:ext>
            </a:extLst>
          </p:cNvPr>
          <p:cNvSpPr>
            <a:spLocks noGrp="1"/>
          </p:cNvSpPr>
          <p:nvPr>
            <p:ph type="title"/>
          </p:nvPr>
        </p:nvSpPr>
        <p:spPr>
          <a:xfrm>
            <a:off x="906764" y="258065"/>
            <a:ext cx="7200900" cy="665511"/>
          </a:xfrm>
        </p:spPr>
        <p:txBody>
          <a:bodyPr/>
          <a:lstStyle/>
          <a:p>
            <a:r>
              <a:rPr lang="en-MY" dirty="0"/>
              <a:t>Joint Ventures</a:t>
            </a:r>
          </a:p>
        </p:txBody>
      </p:sp>
      <p:sp>
        <p:nvSpPr>
          <p:cNvPr id="3" name="Content Placeholder 2">
            <a:extLst>
              <a:ext uri="{FF2B5EF4-FFF2-40B4-BE49-F238E27FC236}">
                <a16:creationId xmlns="" xmlns:a16="http://schemas.microsoft.com/office/drawing/2014/main" id="{EF8A8C14-2EDA-4AC8-8370-EF32A9784476}"/>
              </a:ext>
            </a:extLst>
          </p:cNvPr>
          <p:cNvSpPr>
            <a:spLocks noGrp="1"/>
          </p:cNvSpPr>
          <p:nvPr>
            <p:ph idx="1"/>
          </p:nvPr>
        </p:nvSpPr>
        <p:spPr>
          <a:xfrm>
            <a:off x="582960" y="1196752"/>
            <a:ext cx="7978080" cy="4979987"/>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 xmlns:p14="http://schemas.microsoft.com/office/powerpoint/2010/main" val="1033419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32CF1C-2771-4668-A160-6E78D646B3A8}"/>
              </a:ext>
            </a:extLst>
          </p:cNvPr>
          <p:cNvSpPr>
            <a:spLocks noGrp="1"/>
          </p:cNvSpPr>
          <p:nvPr>
            <p:ph type="title"/>
          </p:nvPr>
        </p:nvSpPr>
        <p:spPr>
          <a:xfrm>
            <a:off x="1219200" y="228600"/>
            <a:ext cx="7200900" cy="579439"/>
          </a:xfrm>
        </p:spPr>
        <p:txBody>
          <a:bodyPr/>
          <a:lstStyle/>
          <a:p>
            <a:r>
              <a:rPr lang="en-MY" dirty="0"/>
              <a:t>Difference Merger and Acquisition</a:t>
            </a:r>
          </a:p>
        </p:txBody>
      </p:sp>
      <p:pic>
        <p:nvPicPr>
          <p:cNvPr id="7" name="Picture 6">
            <a:extLst>
              <a:ext uri="{FF2B5EF4-FFF2-40B4-BE49-F238E27FC236}">
                <a16:creationId xmlns="" xmlns:a16="http://schemas.microsoft.com/office/drawing/2014/main" id="{F9D233D4-7E7B-4EC1-97CE-173405D3FBA4}"/>
              </a:ext>
            </a:extLst>
          </p:cNvPr>
          <p:cNvPicPr>
            <a:picLocks noChangeAspect="1"/>
          </p:cNvPicPr>
          <p:nvPr/>
        </p:nvPicPr>
        <p:blipFill>
          <a:blip r:embed="rId2"/>
          <a:stretch>
            <a:fillRect/>
          </a:stretch>
        </p:blipFill>
        <p:spPr>
          <a:xfrm>
            <a:off x="914400" y="1219200"/>
            <a:ext cx="6841341" cy="4782885"/>
          </a:xfrm>
          <a:prstGeom prst="rect">
            <a:avLst/>
          </a:prstGeom>
        </p:spPr>
      </p:pic>
    </p:spTree>
    <p:extLst>
      <p:ext uri="{BB962C8B-B14F-4D97-AF65-F5344CB8AC3E}">
        <p14:creationId xmlns="" xmlns:p14="http://schemas.microsoft.com/office/powerpoint/2010/main" val="4126596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81000"/>
            <a:ext cx="7200900" cy="579440"/>
          </a:xfrm>
        </p:spPr>
        <p:txBody>
          <a:bodyPr>
            <a:normAutofit/>
          </a:bodyPr>
          <a:lstStyle/>
          <a:p>
            <a:r>
              <a:rPr lang="en-MY" sz="2800" dirty="0"/>
              <a:t>Question # </a:t>
            </a:r>
            <a:r>
              <a:rPr lang="en-MY" sz="2800" dirty="0" smtClean="0"/>
              <a:t>2</a:t>
            </a:r>
            <a:endParaRPr lang="en-MY" sz="2800"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762000" y="1143000"/>
            <a:ext cx="7410450" cy="4648201"/>
          </a:xfrm>
        </p:spPr>
        <p:txBody>
          <a:bodyPr>
            <a:normAutofit/>
          </a:bodyPr>
          <a:lstStyle/>
          <a:p>
            <a:pPr marL="0" indent="0">
              <a:buNone/>
            </a:pPr>
            <a:r>
              <a:rPr lang="en-MY" sz="2600" dirty="0"/>
              <a:t>In a merger or acquisition scenario, HR may be required to provide documents relating to compensation, policies, procedures, and legal compliance. This is in accordance with which of the following processes?</a:t>
            </a:r>
          </a:p>
          <a:p>
            <a:pPr marL="0" indent="0">
              <a:buNone/>
            </a:pPr>
            <a:r>
              <a:rPr lang="en-MY" sz="2600" dirty="0"/>
              <a:t>A. Full disclosure</a:t>
            </a:r>
          </a:p>
          <a:p>
            <a:pPr marL="0" indent="0">
              <a:buNone/>
            </a:pPr>
            <a:r>
              <a:rPr lang="en-MY" sz="2600" dirty="0"/>
              <a:t>B. Risk assessment</a:t>
            </a:r>
          </a:p>
          <a:p>
            <a:pPr marL="0" indent="0">
              <a:buNone/>
            </a:pPr>
            <a:r>
              <a:rPr lang="en-MY" sz="2600" dirty="0"/>
              <a:t>C. Risk mitigation</a:t>
            </a:r>
          </a:p>
          <a:p>
            <a:pPr marL="0" indent="0">
              <a:buNone/>
            </a:pPr>
            <a:r>
              <a:rPr lang="en-MY" sz="2600" dirty="0"/>
              <a:t>D. Due diligence</a:t>
            </a:r>
          </a:p>
          <a:p>
            <a:pPr marL="0" indent="0">
              <a:buNone/>
            </a:pPr>
            <a:endParaRPr lang="en-MY" dirty="0"/>
          </a:p>
        </p:txBody>
      </p:sp>
    </p:spTree>
    <p:extLst>
      <p:ext uri="{BB962C8B-B14F-4D97-AF65-F5344CB8AC3E}">
        <p14:creationId xmlns="" xmlns:p14="http://schemas.microsoft.com/office/powerpoint/2010/main" val="10928292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827584" y="404664"/>
            <a:ext cx="7200900" cy="579440"/>
          </a:xfrm>
        </p:spPr>
        <p:txBody>
          <a:bodyPr/>
          <a:lstStyle/>
          <a:p>
            <a:r>
              <a:rPr lang="en-MY" dirty="0"/>
              <a:t>Answer # </a:t>
            </a:r>
            <a:r>
              <a:rPr lang="en-MY" dirty="0" smtClean="0"/>
              <a:t>2</a:t>
            </a:r>
            <a:endParaRPr lang="en-MY" dirty="0"/>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p:txBody>
          <a:bodyPr>
            <a:normAutofit/>
          </a:bodyPr>
          <a:lstStyle/>
          <a:p>
            <a:r>
              <a:rPr lang="en-MY" sz="2400" dirty="0"/>
              <a:t>Option D.</a:t>
            </a:r>
          </a:p>
          <a:p>
            <a:pPr marL="0" indent="0">
              <a:buNone/>
            </a:pPr>
            <a:r>
              <a:rPr lang="en-MY" sz="2400"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 xmlns:p14="http://schemas.microsoft.com/office/powerpoint/2010/main" val="40688927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2038"/>
              </p:ext>
            </p:extLst>
          </p:nvPr>
        </p:nvGraphicFramePr>
        <p:xfrm>
          <a:off x="899592"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58307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 xmlns:p14="http://schemas.microsoft.com/office/powerpoint/2010/main" val="14077697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A1BFD-3D86-425C-B951-C52EE64B6EBB}"/>
              </a:ext>
            </a:extLst>
          </p:cNvPr>
          <p:cNvSpPr>
            <a:spLocks noGrp="1"/>
          </p:cNvSpPr>
          <p:nvPr>
            <p:ph type="title"/>
          </p:nvPr>
        </p:nvSpPr>
        <p:spPr>
          <a:xfrm>
            <a:off x="827584" y="509735"/>
            <a:ext cx="7200900" cy="521495"/>
          </a:xfrm>
        </p:spPr>
        <p:txBody>
          <a:bodyPr>
            <a:normAutofit/>
          </a:bodyPr>
          <a:lstStyle/>
          <a:p>
            <a:r>
              <a:rPr lang="en-MY" sz="2800" dirty="0"/>
              <a:t>Assimilation</a:t>
            </a:r>
          </a:p>
        </p:txBody>
      </p:sp>
      <p:sp>
        <p:nvSpPr>
          <p:cNvPr id="3" name="Content Placeholder 2">
            <a:extLst>
              <a:ext uri="{FF2B5EF4-FFF2-40B4-BE49-F238E27FC236}">
                <a16:creationId xmlns="" xmlns:a16="http://schemas.microsoft.com/office/drawing/2014/main" id="{3F69C704-E03D-474E-AF51-4271D1CC6069}"/>
              </a:ext>
            </a:extLst>
          </p:cNvPr>
          <p:cNvSpPr>
            <a:spLocks noGrp="1"/>
          </p:cNvSpPr>
          <p:nvPr>
            <p:ph idx="1"/>
          </p:nvPr>
        </p:nvSpPr>
        <p:spPr>
          <a:xfrm>
            <a:off x="685800" y="1556792"/>
            <a:ext cx="8001000" cy="4530725"/>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 xmlns:p14="http://schemas.microsoft.com/office/powerpoint/2010/main" val="294966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05CA08-BA39-4E92-BF9C-2025369EB8CF}"/>
              </a:ext>
            </a:extLst>
          </p:cNvPr>
          <p:cNvSpPr>
            <a:spLocks noGrp="1"/>
          </p:cNvSpPr>
          <p:nvPr>
            <p:ph type="title"/>
          </p:nvPr>
        </p:nvSpPr>
        <p:spPr>
          <a:xfrm>
            <a:off x="971550" y="487359"/>
            <a:ext cx="7200900" cy="579440"/>
          </a:xfrm>
        </p:spPr>
        <p:txBody>
          <a:bodyPr>
            <a:normAutofit/>
          </a:bodyPr>
          <a:lstStyle/>
          <a:p>
            <a:r>
              <a:rPr lang="en-MY" sz="2800" dirty="0"/>
              <a:t>Deculturation</a:t>
            </a:r>
          </a:p>
        </p:txBody>
      </p:sp>
      <p:sp>
        <p:nvSpPr>
          <p:cNvPr id="3" name="Content Placeholder 2">
            <a:extLst>
              <a:ext uri="{FF2B5EF4-FFF2-40B4-BE49-F238E27FC236}">
                <a16:creationId xmlns="" xmlns:a16="http://schemas.microsoft.com/office/drawing/2014/main" id="{170BEB53-CE93-436B-B880-937DB9E11919}"/>
              </a:ext>
            </a:extLst>
          </p:cNvPr>
          <p:cNvSpPr>
            <a:spLocks noGrp="1"/>
          </p:cNvSpPr>
          <p:nvPr>
            <p:ph idx="1"/>
          </p:nvPr>
        </p:nvSpPr>
        <p:spPr>
          <a:xfrm>
            <a:off x="755576" y="1524000"/>
            <a:ext cx="7200900" cy="3809999"/>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 xmlns:p14="http://schemas.microsoft.com/office/powerpoint/2010/main" val="2088950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EB2F0-51AE-4343-B531-2D0639F2000C}"/>
              </a:ext>
            </a:extLst>
          </p:cNvPr>
          <p:cNvSpPr>
            <a:spLocks noGrp="1"/>
          </p:cNvSpPr>
          <p:nvPr>
            <p:ph type="title"/>
          </p:nvPr>
        </p:nvSpPr>
        <p:spPr>
          <a:xfrm>
            <a:off x="971550" y="487359"/>
            <a:ext cx="7200900" cy="579440"/>
          </a:xfrm>
        </p:spPr>
        <p:txBody>
          <a:bodyPr>
            <a:normAutofit/>
          </a:bodyPr>
          <a:lstStyle/>
          <a:p>
            <a:r>
              <a:rPr lang="en-MY" sz="2800" dirty="0"/>
              <a:t>Integration</a:t>
            </a:r>
          </a:p>
        </p:txBody>
      </p:sp>
      <p:sp>
        <p:nvSpPr>
          <p:cNvPr id="3" name="Content Placeholder 2">
            <a:extLst>
              <a:ext uri="{FF2B5EF4-FFF2-40B4-BE49-F238E27FC236}">
                <a16:creationId xmlns="" xmlns:a16="http://schemas.microsoft.com/office/drawing/2014/main" id="{B2F9FFCE-04C5-4E5A-9E15-735093F254C4}"/>
              </a:ext>
            </a:extLst>
          </p:cNvPr>
          <p:cNvSpPr>
            <a:spLocks noGrp="1"/>
          </p:cNvSpPr>
          <p:nvPr>
            <p:ph idx="1"/>
          </p:nvPr>
        </p:nvSpPr>
        <p:spPr>
          <a:xfrm>
            <a:off x="838200" y="1371600"/>
            <a:ext cx="7620000" cy="4495800"/>
          </a:xfrm>
        </p:spPr>
        <p:txBody>
          <a:bodyPr>
            <a:norm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 xmlns:p14="http://schemas.microsoft.com/office/powerpoint/2010/main" val="937582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AAAD00-447B-45BD-9CA5-DFFF1ED9C337}"/>
              </a:ext>
            </a:extLst>
          </p:cNvPr>
          <p:cNvSpPr>
            <a:spLocks noGrp="1"/>
          </p:cNvSpPr>
          <p:nvPr>
            <p:ph type="title"/>
          </p:nvPr>
        </p:nvSpPr>
        <p:spPr>
          <a:xfrm>
            <a:off x="971550" y="332656"/>
            <a:ext cx="7200900" cy="579440"/>
          </a:xfrm>
        </p:spPr>
        <p:txBody>
          <a:bodyPr>
            <a:normAutofit/>
          </a:bodyPr>
          <a:lstStyle/>
          <a:p>
            <a:r>
              <a:rPr lang="en-MY" sz="2800" dirty="0"/>
              <a:t>Separation</a:t>
            </a:r>
          </a:p>
        </p:txBody>
      </p:sp>
      <p:sp>
        <p:nvSpPr>
          <p:cNvPr id="3" name="Content Placeholder 2">
            <a:extLst>
              <a:ext uri="{FF2B5EF4-FFF2-40B4-BE49-F238E27FC236}">
                <a16:creationId xmlns="" xmlns:a16="http://schemas.microsoft.com/office/drawing/2014/main" id="{A1938C1E-AA09-4358-BF38-040104C04D86}"/>
              </a:ext>
            </a:extLst>
          </p:cNvPr>
          <p:cNvSpPr>
            <a:spLocks noGrp="1"/>
          </p:cNvSpPr>
          <p:nvPr>
            <p:ph idx="1"/>
          </p:nvPr>
        </p:nvSpPr>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 xmlns:p14="http://schemas.microsoft.com/office/powerpoint/2010/main" val="3696444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21189-007F-4B2C-8E5C-3982D25F109C}"/>
              </a:ext>
            </a:extLst>
          </p:cNvPr>
          <p:cNvSpPr>
            <a:spLocks noGrp="1"/>
          </p:cNvSpPr>
          <p:nvPr>
            <p:ph type="title"/>
          </p:nvPr>
        </p:nvSpPr>
        <p:spPr>
          <a:xfrm>
            <a:off x="899592" y="485013"/>
            <a:ext cx="7200900" cy="579440"/>
          </a:xfrm>
        </p:spPr>
        <p:txBody>
          <a:bodyPr/>
          <a:lstStyle/>
          <a:p>
            <a:r>
              <a:rPr lang="en-MY" dirty="0"/>
              <a:t>People Issues in M&amp;A</a:t>
            </a:r>
          </a:p>
        </p:txBody>
      </p:sp>
      <p:sp>
        <p:nvSpPr>
          <p:cNvPr id="3" name="Content Placeholder 2">
            <a:extLst>
              <a:ext uri="{FF2B5EF4-FFF2-40B4-BE49-F238E27FC236}">
                <a16:creationId xmlns="" xmlns:a16="http://schemas.microsoft.com/office/drawing/2014/main" id="{6A7237F5-D720-48F2-9CC6-35B79888CF0E}"/>
              </a:ext>
            </a:extLst>
          </p:cNvPr>
          <p:cNvSpPr>
            <a:spLocks noGrp="1"/>
          </p:cNvSpPr>
          <p:nvPr>
            <p:ph idx="1"/>
          </p:nvPr>
        </p:nvSpPr>
        <p:spPr/>
        <p:txBody>
          <a:bodyPr>
            <a:normAutofit/>
          </a:bodyPr>
          <a:lstStyle/>
          <a:p>
            <a:r>
              <a:rPr lang="en-MY" sz="2400" dirty="0"/>
              <a:t>Retention of key talent</a:t>
            </a:r>
          </a:p>
          <a:p>
            <a:r>
              <a:rPr lang="en-MY" sz="2400" dirty="0"/>
              <a:t>Communications</a:t>
            </a:r>
          </a:p>
          <a:p>
            <a:r>
              <a:rPr lang="en-MY" sz="2400" dirty="0"/>
              <a:t>Retention of key managers</a:t>
            </a:r>
          </a:p>
          <a:p>
            <a:r>
              <a:rPr lang="en-MY" sz="2400" dirty="0"/>
              <a:t>Integration of corporate cultures</a:t>
            </a:r>
          </a:p>
        </p:txBody>
      </p:sp>
    </p:spTree>
    <p:extLst>
      <p:ext uri="{BB962C8B-B14F-4D97-AF65-F5344CB8AC3E}">
        <p14:creationId xmlns="" xmlns:p14="http://schemas.microsoft.com/office/powerpoint/2010/main" val="19626082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21189-007F-4B2C-8E5C-3982D25F109C}"/>
              </a:ext>
            </a:extLst>
          </p:cNvPr>
          <p:cNvSpPr>
            <a:spLocks noGrp="1"/>
          </p:cNvSpPr>
          <p:nvPr>
            <p:ph type="title"/>
          </p:nvPr>
        </p:nvSpPr>
        <p:spPr>
          <a:xfrm>
            <a:off x="1219200" y="228600"/>
            <a:ext cx="7200900" cy="579439"/>
          </a:xfrm>
        </p:spPr>
        <p:txBody>
          <a:bodyPr/>
          <a:lstStyle/>
          <a:p>
            <a:r>
              <a:rPr lang="en-MY" dirty="0"/>
              <a:t>HR Issues in M&amp;A</a:t>
            </a:r>
          </a:p>
        </p:txBody>
      </p:sp>
      <p:pic>
        <p:nvPicPr>
          <p:cNvPr id="7" name="Picture 6">
            <a:extLst>
              <a:ext uri="{FF2B5EF4-FFF2-40B4-BE49-F238E27FC236}">
                <a16:creationId xmlns="" xmlns:a16="http://schemas.microsoft.com/office/drawing/2014/main" id="{748AD239-70AD-46CB-A414-335D0A13057B}"/>
              </a:ext>
            </a:extLst>
          </p:cNvPr>
          <p:cNvPicPr>
            <a:picLocks noChangeAspect="1"/>
          </p:cNvPicPr>
          <p:nvPr/>
        </p:nvPicPr>
        <p:blipFill>
          <a:blip r:embed="rId2"/>
          <a:stretch>
            <a:fillRect/>
          </a:stretch>
        </p:blipFill>
        <p:spPr>
          <a:xfrm>
            <a:off x="1524000" y="1066800"/>
            <a:ext cx="6325691" cy="4933950"/>
          </a:xfrm>
          <a:prstGeom prst="rect">
            <a:avLst/>
          </a:prstGeom>
        </p:spPr>
      </p:pic>
    </p:spTree>
    <p:extLst>
      <p:ext uri="{BB962C8B-B14F-4D97-AF65-F5344CB8AC3E}">
        <p14:creationId xmlns="" xmlns:p14="http://schemas.microsoft.com/office/powerpoint/2010/main" val="30125288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AD0765-5F4F-46AA-A9EE-F355A2DA79E4}"/>
              </a:ext>
            </a:extLst>
          </p:cNvPr>
          <p:cNvSpPr>
            <a:spLocks noGrp="1"/>
          </p:cNvSpPr>
          <p:nvPr>
            <p:ph type="title"/>
          </p:nvPr>
        </p:nvSpPr>
        <p:spPr>
          <a:xfrm>
            <a:off x="990600" y="228600"/>
            <a:ext cx="7200900" cy="655639"/>
          </a:xfrm>
        </p:spPr>
        <p:txBody>
          <a:bodyPr/>
          <a:lstStyle/>
          <a:p>
            <a:r>
              <a:rPr lang="en-MY" dirty="0"/>
              <a:t>HR Integration Process in Global M&amp;A</a:t>
            </a:r>
          </a:p>
        </p:txBody>
      </p:sp>
      <p:pic>
        <p:nvPicPr>
          <p:cNvPr id="5" name="Picture 4">
            <a:extLst>
              <a:ext uri="{FF2B5EF4-FFF2-40B4-BE49-F238E27FC236}">
                <a16:creationId xmlns="" xmlns:a16="http://schemas.microsoft.com/office/drawing/2014/main" id="{B4885D97-06A3-4831-839B-1F7BC2BFD33D}"/>
              </a:ext>
            </a:extLst>
          </p:cNvPr>
          <p:cNvPicPr>
            <a:picLocks noChangeAspect="1"/>
          </p:cNvPicPr>
          <p:nvPr/>
        </p:nvPicPr>
        <p:blipFill>
          <a:blip r:embed="rId2"/>
          <a:stretch>
            <a:fillRect/>
          </a:stretch>
        </p:blipFill>
        <p:spPr>
          <a:xfrm>
            <a:off x="609600" y="1524000"/>
            <a:ext cx="8270742" cy="3960440"/>
          </a:xfrm>
          <a:prstGeom prst="rect">
            <a:avLst/>
          </a:prstGeom>
        </p:spPr>
      </p:pic>
    </p:spTree>
    <p:extLst>
      <p:ext uri="{BB962C8B-B14F-4D97-AF65-F5344CB8AC3E}">
        <p14:creationId xmlns="" xmlns:p14="http://schemas.microsoft.com/office/powerpoint/2010/main" val="27275558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27584" y="332656"/>
            <a:ext cx="7200900" cy="579440"/>
          </a:xfrm>
        </p:spPr>
        <p:txBody>
          <a:bodyPr/>
          <a:lstStyle/>
          <a:p>
            <a:r>
              <a:rPr lang="en-MY" dirty="0"/>
              <a:t>Question # </a:t>
            </a:r>
            <a:r>
              <a:rPr lang="en-MY" dirty="0" smtClean="0"/>
              <a:t>3 </a:t>
            </a:r>
            <a:endParaRPr lang="en-MY"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11560" y="1196752"/>
            <a:ext cx="7920880" cy="4608512"/>
          </a:xfrm>
        </p:spPr>
        <p:txBody>
          <a:bodyPr>
            <a:normAutofit/>
          </a:bodyPr>
          <a:lstStyle/>
          <a:p>
            <a:pPr marL="0" indent="0">
              <a:buNone/>
            </a:pPr>
            <a:r>
              <a:rPr lang="en-MY" sz="2400" dirty="0"/>
              <a:t>In early M&amp;A discussions, which of the following should be the top priority of the HR executive?</a:t>
            </a:r>
          </a:p>
          <a:p>
            <a:pPr marL="0" indent="0">
              <a:buNone/>
            </a:pPr>
            <a:endParaRPr lang="en-MY" sz="2400" dirty="0"/>
          </a:p>
          <a:p>
            <a:pPr marL="457200" indent="-457200">
              <a:buFont typeface="+mj-lt"/>
              <a:buAutoNum type="alphaUcPeriod"/>
            </a:pPr>
            <a:r>
              <a:rPr lang="en-MY" sz="2400" dirty="0"/>
              <a:t>Identifying the compensation disparities between the two organizations</a:t>
            </a:r>
          </a:p>
          <a:p>
            <a:pPr marL="457200" indent="-457200">
              <a:buFont typeface="+mj-lt"/>
              <a:buAutoNum type="alphaUcPeriod"/>
            </a:pPr>
            <a:r>
              <a:rPr lang="en-MY" sz="2400" dirty="0"/>
              <a:t>Focusing on the factors influencing employee retention</a:t>
            </a:r>
          </a:p>
          <a:p>
            <a:pPr marL="457200" indent="-457200">
              <a:buFont typeface="+mj-lt"/>
              <a:buAutoNum type="alphaUcPeriod"/>
            </a:pPr>
            <a:r>
              <a:rPr lang="en-MY" sz="2400" dirty="0"/>
              <a:t>Managing the legal issues related to due diligence</a:t>
            </a:r>
          </a:p>
          <a:p>
            <a:pPr marL="457200" indent="-457200">
              <a:buFont typeface="+mj-lt"/>
              <a:buAutoNum type="alphaUcPeriod"/>
            </a:pPr>
            <a:r>
              <a:rPr lang="en-MY" sz="2400" dirty="0"/>
              <a:t>Addressing employee concerns</a:t>
            </a:r>
          </a:p>
        </p:txBody>
      </p:sp>
    </p:spTree>
    <p:extLst>
      <p:ext uri="{BB962C8B-B14F-4D97-AF65-F5344CB8AC3E}">
        <p14:creationId xmlns="" xmlns:p14="http://schemas.microsoft.com/office/powerpoint/2010/main" val="6623254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7E27B5-61D7-4BD3-B64A-593F5C34681C}"/>
              </a:ext>
            </a:extLst>
          </p:cNvPr>
          <p:cNvSpPr>
            <a:spLocks noGrp="1"/>
          </p:cNvSpPr>
          <p:nvPr>
            <p:ph type="title"/>
          </p:nvPr>
        </p:nvSpPr>
        <p:spPr>
          <a:xfrm>
            <a:off x="971550" y="487359"/>
            <a:ext cx="7200900" cy="579440"/>
          </a:xfrm>
        </p:spPr>
        <p:txBody>
          <a:bodyPr/>
          <a:lstStyle/>
          <a:p>
            <a:r>
              <a:rPr lang="en-MY" dirty="0"/>
              <a:t>Answer # </a:t>
            </a:r>
            <a:r>
              <a:rPr lang="en-MY" dirty="0" smtClean="0"/>
              <a:t>3 </a:t>
            </a:r>
            <a:endParaRPr lang="en-MY" dirty="0"/>
          </a:p>
        </p:txBody>
      </p:sp>
      <p:sp>
        <p:nvSpPr>
          <p:cNvPr id="3" name="Content Placeholder 2">
            <a:extLst>
              <a:ext uri="{FF2B5EF4-FFF2-40B4-BE49-F238E27FC236}">
                <a16:creationId xmlns="" xmlns:a16="http://schemas.microsoft.com/office/drawing/2014/main" id="{870275EB-B428-4EC6-9C01-FA4950F1C106}"/>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3170647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86763795"/>
              </p:ext>
            </p:extLst>
          </p:nvPr>
        </p:nvGraphicFramePr>
        <p:xfrm>
          <a:off x="827584" y="89442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420961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27584" y="541284"/>
            <a:ext cx="7200900" cy="579440"/>
          </a:xfrm>
        </p:spPr>
        <p:txBody>
          <a:bodyPr>
            <a:normAutofit/>
          </a:bodyPr>
          <a:lstStyle/>
          <a:p>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71550" y="1981202"/>
            <a:ext cx="7560890" cy="3809999"/>
          </a:xfrm>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990600" y="228600"/>
            <a:ext cx="7200900" cy="655639"/>
          </a:xfrm>
        </p:spPr>
        <p:txBody>
          <a:bodyPr/>
          <a:lstStyle/>
          <a:p>
            <a:r>
              <a:rPr lang="en-MY"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533400" y="1600200"/>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71550" y="441801"/>
            <a:ext cx="7200900" cy="593503"/>
          </a:xfrm>
        </p:spPr>
        <p:txBody>
          <a:bodyPr/>
          <a:lstStyle/>
          <a:p>
            <a:r>
              <a:rPr lang="en-MY"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7776865" cy="4248471"/>
          </a:xfrm>
        </p:spPr>
        <p:txBody>
          <a:bodyPr/>
          <a:lstStyle/>
          <a:p>
            <a:r>
              <a:rPr lang="en-MY" sz="2400" dirty="0"/>
              <a:t>The product or service is developed in the home country and produced and sold there. The strategy focuses only on the home market; the organization is mono-cultural (as defined by the home country).</a:t>
            </a:r>
          </a:p>
          <a:p>
            <a:endParaRPr lang="en-MY" sz="2400" dirty="0"/>
          </a:p>
          <a:p>
            <a:r>
              <a:rPr lang="en-MY" sz="2400" dirty="0"/>
              <a:t>The details of freight forwarding, customs problems, and foreign exchange are handled by outsiders</a:t>
            </a:r>
            <a:r>
              <a:rPr lang="en-MY" dirty="0"/>
              <a:t>.</a:t>
            </a:r>
          </a:p>
          <a:p>
            <a:pPr>
              <a:buFont typeface="Wingdings" panose="05000000000000000000" pitchFamily="2" charset="2"/>
              <a:buChar char="§"/>
            </a:pPr>
            <a:endParaRPr lang="en-MY"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01044" y="277588"/>
            <a:ext cx="7200900" cy="449487"/>
          </a:xfrm>
        </p:spPr>
        <p:txBody>
          <a:bodyPr/>
          <a:lstStyle/>
          <a:p>
            <a:r>
              <a:rPr lang="en-MY"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683568" y="980729"/>
            <a:ext cx="7418376" cy="4896544"/>
          </a:xfrm>
        </p:spPr>
        <p:txBody>
          <a:bodyPr/>
          <a:lstStyle/>
          <a:p>
            <a:pPr marL="0" indent="0">
              <a:buNone/>
            </a:pPr>
            <a:r>
              <a:rPr lang="en-MY" sz="24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380" y="487359"/>
            <a:ext cx="7200900" cy="579440"/>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77033" y="520080"/>
            <a:ext cx="7200900" cy="521495"/>
          </a:xfrm>
        </p:spPr>
        <p:txBody>
          <a:bodyPr/>
          <a:lstStyle/>
          <a:p>
            <a:r>
              <a:rPr lang="en-MY"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7704856" cy="4392488"/>
          </a:xfrm>
        </p:spPr>
        <p:txBody>
          <a:bodyPr>
            <a:normAutofit/>
          </a:bodyPr>
          <a:lstStyle/>
          <a:p>
            <a:pPr marL="0" indent="0">
              <a:buNone/>
            </a:pPr>
            <a:r>
              <a:rPr lang="en-MY" sz="24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71550" y="309532"/>
            <a:ext cx="7200900" cy="737519"/>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a:xfrm>
            <a:off x="827584" y="1484784"/>
            <a:ext cx="7344866" cy="4306417"/>
          </a:xfrm>
        </p:spPr>
        <p:txBody>
          <a:bodyPr>
            <a:normAutofit/>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71550" y="548680"/>
            <a:ext cx="7200900" cy="665511"/>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71550" y="404664"/>
            <a:ext cx="7200900" cy="521495"/>
          </a:xfrm>
        </p:spPr>
        <p:txBody>
          <a:bodyPr/>
          <a:lstStyle/>
          <a:p>
            <a:r>
              <a:rPr lang="en-MY"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971550" y="260648"/>
            <a:ext cx="7200900" cy="579440"/>
          </a:xfrm>
        </p:spPr>
        <p:txBody>
          <a:bodyPr/>
          <a:lstStyle/>
          <a:p>
            <a:r>
              <a:rPr lang="en-MY"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27584" y="1124744"/>
            <a:ext cx="7560840" cy="4680520"/>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71550" y="332656"/>
            <a:ext cx="7200900" cy="579440"/>
          </a:xfrm>
        </p:spPr>
        <p:txBody>
          <a:bodyPr/>
          <a:lstStyle/>
          <a:p>
            <a:r>
              <a:rPr lang="en-MY"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827584" y="1124744"/>
            <a:ext cx="7560840" cy="4666457"/>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a:t>
            </a:r>
            <a:r>
              <a:rPr lang="en-MY" sz="2400" dirty="0" err="1"/>
              <a:t>formulation,development</a:t>
            </a:r>
            <a:r>
              <a:rPr lang="en-MY" sz="2400" dirty="0"/>
              <a: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137BF6-E294-43E2-81C6-3098F1CA981E}"/>
              </a:ext>
            </a:extLst>
          </p:cNvPr>
          <p:cNvSpPr>
            <a:spLocks noGrp="1"/>
          </p:cNvSpPr>
          <p:nvPr>
            <p:ph type="title"/>
          </p:nvPr>
        </p:nvSpPr>
        <p:spPr>
          <a:xfrm>
            <a:off x="990600" y="304800"/>
            <a:ext cx="7200900" cy="579439"/>
          </a:xfrm>
        </p:spPr>
        <p:txBody>
          <a:bodyPr>
            <a:normAutofit/>
          </a:bodyPr>
          <a:lstStyle/>
          <a:p>
            <a:r>
              <a:rPr lang="en-MY" sz="2800" dirty="0"/>
              <a:t>Question # 3</a:t>
            </a:r>
          </a:p>
        </p:txBody>
      </p:sp>
      <p:sp>
        <p:nvSpPr>
          <p:cNvPr id="3" name="Content Placeholder 2">
            <a:extLst>
              <a:ext uri="{FF2B5EF4-FFF2-40B4-BE49-F238E27FC236}">
                <a16:creationId xmlns="" xmlns:a16="http://schemas.microsoft.com/office/drawing/2014/main" id="{9B0BA638-BAFC-40BF-B444-454375B4B33F}"/>
              </a:ext>
            </a:extLst>
          </p:cNvPr>
          <p:cNvSpPr>
            <a:spLocks noGrp="1"/>
          </p:cNvSpPr>
          <p:nvPr>
            <p:ph idx="1"/>
          </p:nvPr>
        </p:nvSpPr>
        <p:spPr>
          <a:xfrm>
            <a:off x="685800" y="1219200"/>
            <a:ext cx="7486650" cy="4572001"/>
          </a:xfrm>
        </p:spPr>
        <p:txBody>
          <a:bodyPr/>
          <a:lstStyle/>
          <a:p>
            <a:pPr marL="0" indent="0">
              <a:buNone/>
            </a:pPr>
            <a:r>
              <a:rPr lang="en-MY" sz="2400" dirty="0"/>
              <a:t>Which is the first step most organisations process through while becoming multinational corporation ?</a:t>
            </a:r>
          </a:p>
          <a:p>
            <a:pPr marL="0" indent="0">
              <a:buNone/>
            </a:pPr>
            <a:endParaRPr lang="en-MY" sz="2400" dirty="0"/>
          </a:p>
          <a:p>
            <a:pPr marL="514350" indent="-514350">
              <a:buFont typeface="+mj-lt"/>
              <a:buAutoNum type="alphaUcPeriod"/>
            </a:pPr>
            <a:r>
              <a:rPr lang="en-MY" sz="2400" dirty="0"/>
              <a:t>Exports products to foreign countries</a:t>
            </a:r>
          </a:p>
          <a:p>
            <a:pPr marL="514350" indent="-514350">
              <a:buFont typeface="+mj-lt"/>
              <a:buAutoNum type="alphaUcPeriod"/>
            </a:pPr>
            <a:r>
              <a:rPr lang="en-MY" sz="2400" dirty="0"/>
              <a:t>Establishes sales organisations abroad	</a:t>
            </a:r>
          </a:p>
          <a:p>
            <a:pPr marL="514350" indent="-514350">
              <a:buFont typeface="+mj-lt"/>
              <a:buAutoNum type="alphaUcPeriod"/>
            </a:pPr>
            <a:r>
              <a:rPr lang="en-MY" sz="2400" dirty="0"/>
              <a:t>Licenses use of patents and technology	</a:t>
            </a:r>
          </a:p>
          <a:p>
            <a:pPr marL="514350" indent="-514350">
              <a:buFont typeface="+mj-lt"/>
              <a:buAutoNum type="alphaUcPeriod"/>
            </a:pPr>
            <a:r>
              <a:rPr lang="en-MY" sz="2400" dirty="0" smtClean="0"/>
              <a:t>Establish </a:t>
            </a:r>
            <a:r>
              <a:rPr lang="en-MY" sz="2400" dirty="0"/>
              <a:t>foreign manufacturing facilities</a:t>
            </a:r>
          </a:p>
          <a:p>
            <a:pPr marL="514350" indent="-514350">
              <a:buFont typeface="+mj-lt"/>
              <a:buAutoNum type="alphaUcPeriod"/>
            </a:pPr>
            <a:endParaRPr lang="en-MY" dirty="0"/>
          </a:p>
        </p:txBody>
      </p:sp>
    </p:spTree>
    <p:extLst>
      <p:ext uri="{BB962C8B-B14F-4D97-AF65-F5344CB8AC3E}">
        <p14:creationId xmlns="" xmlns:p14="http://schemas.microsoft.com/office/powerpoint/2010/main" val="29622218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3BD656-7D2B-4070-9FD8-ADFB17086062}"/>
              </a:ext>
            </a:extLst>
          </p:cNvPr>
          <p:cNvSpPr>
            <a:spLocks noGrp="1"/>
          </p:cNvSpPr>
          <p:nvPr>
            <p:ph type="title"/>
          </p:nvPr>
        </p:nvSpPr>
        <p:spPr>
          <a:xfrm>
            <a:off x="971550" y="990529"/>
            <a:ext cx="7200900" cy="655710"/>
          </a:xfrm>
        </p:spPr>
        <p:txBody>
          <a:bodyPr/>
          <a:lstStyle/>
          <a:p>
            <a:r>
              <a:rPr lang="en-MY" dirty="0"/>
              <a:t>Answer # 3</a:t>
            </a:r>
          </a:p>
        </p:txBody>
      </p:sp>
      <p:sp>
        <p:nvSpPr>
          <p:cNvPr id="3" name="Content Placeholder 2">
            <a:extLst>
              <a:ext uri="{FF2B5EF4-FFF2-40B4-BE49-F238E27FC236}">
                <a16:creationId xmlns="" xmlns:a16="http://schemas.microsoft.com/office/drawing/2014/main" id="{9B810F28-64AD-43AF-8938-92E892B03D56}"/>
              </a:ext>
            </a:extLst>
          </p:cNvPr>
          <p:cNvSpPr>
            <a:spLocks noGrp="1"/>
          </p:cNvSpPr>
          <p:nvPr>
            <p:ph idx="1"/>
          </p:nvPr>
        </p:nvSpPr>
        <p:spPr>
          <a:xfrm>
            <a:off x="971550" y="1981203"/>
            <a:ext cx="6840810" cy="655710"/>
          </a:xfrm>
        </p:spPr>
        <p:txBody>
          <a:bodyPr>
            <a:normAutofit/>
          </a:bodyPr>
          <a:lstStyle/>
          <a:p>
            <a:r>
              <a:rPr lang="en-MY" sz="2400" dirty="0"/>
              <a:t>Option A</a:t>
            </a:r>
          </a:p>
        </p:txBody>
      </p:sp>
    </p:spTree>
    <p:extLst>
      <p:ext uri="{BB962C8B-B14F-4D97-AF65-F5344CB8AC3E}">
        <p14:creationId xmlns="" xmlns:p14="http://schemas.microsoft.com/office/powerpoint/2010/main" val="1896929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755576" y="260648"/>
            <a:ext cx="7200900" cy="579440"/>
          </a:xfrm>
        </p:spPr>
        <p:txBody>
          <a:bodyPr/>
          <a:lstStyle/>
          <a:p>
            <a:r>
              <a:rPr lang="en-MY" dirty="0"/>
              <a:t>Question # 4</a:t>
            </a:r>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739345" y="1268760"/>
            <a:ext cx="7200900" cy="3809999"/>
          </a:xfrm>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971550" y="980728"/>
            <a:ext cx="7200900" cy="665511"/>
          </a:xfrm>
        </p:spPr>
        <p:txBody>
          <a:bodyPr/>
          <a:lstStyle/>
          <a:p>
            <a:r>
              <a:rPr lang="en-MY" dirty="0"/>
              <a:t>Answer # 4</a:t>
            </a:r>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a:xfrm>
            <a:off x="971550" y="1981203"/>
            <a:ext cx="5616674" cy="871734"/>
          </a:xfrm>
        </p:spPr>
        <p:txBody>
          <a:bodyPr>
            <a:normAutofit/>
          </a:bodyPr>
          <a:lstStyle/>
          <a:p>
            <a:r>
              <a:rPr lang="en-MY" sz="2400"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840389"/>
              </p:ext>
            </p:extLst>
          </p:nvPr>
        </p:nvGraphicFramePr>
        <p:xfrm>
          <a:off x="685800" y="457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32035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827584" y="260648"/>
            <a:ext cx="7200900" cy="593503"/>
          </a:xfrm>
        </p:spPr>
        <p:txBody>
          <a:bodyPr/>
          <a:lstStyle/>
          <a:p>
            <a:r>
              <a:rPr lang="en-MY"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818742" y="1268760"/>
            <a:ext cx="7425665" cy="3672408"/>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971550" y="160571"/>
            <a:ext cx="7200900" cy="521495"/>
          </a:xfrm>
        </p:spPr>
        <p:txBody>
          <a:bodyPr/>
          <a:lstStyle/>
          <a:p>
            <a:r>
              <a:rPr lang="en-MY"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611560" y="836712"/>
            <a:ext cx="8256376" cy="5322813"/>
          </a:xfrm>
        </p:spPr>
        <p:txBody>
          <a:bodyPr>
            <a:normAutofit/>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b="1"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971550" y="260648"/>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827584" y="1052736"/>
            <a:ext cx="7776864" cy="4824536"/>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827584" y="401723"/>
            <a:ext cx="7200900" cy="737519"/>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556792"/>
            <a:ext cx="8350696" cy="4530725"/>
          </a:xfrm>
        </p:spPr>
        <p:txBody>
          <a:bodyPr>
            <a:normAutofit lnSpcReduction="10000"/>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755576" y="188640"/>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755576" y="1163637"/>
            <a:ext cx="8122096" cy="4530725"/>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948176" y="188640"/>
            <a:ext cx="7200900" cy="665511"/>
          </a:xfrm>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04856" cy="4392488"/>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p:txBody>
          <a:bodyPr>
            <a:normAutofit fontScale="92500"/>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p:txBody>
          <a:bodyPr>
            <a:normAutofit fontScale="90000"/>
          </a:bodyPr>
          <a:lstStyle/>
          <a:p>
            <a:r>
              <a:rPr lang="en-MY" sz="40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74228" y="1628800"/>
            <a:ext cx="8390260" cy="4530725"/>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457200" y="228600"/>
            <a:ext cx="8458200" cy="608985"/>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457200" y="1066800"/>
            <a:ext cx="8153400" cy="4876800"/>
          </a:xfrm>
        </p:spPr>
        <p:txBody>
          <a:bodyPr>
            <a:normAutofit fontScale="92500" lnSpcReduction="10000"/>
          </a:bodyPr>
          <a:lstStyle/>
          <a:p>
            <a:pPr marL="0" indent="0">
              <a:buNone/>
            </a:pPr>
            <a:r>
              <a:rPr lang="en-MY" sz="2200" b="1" dirty="0"/>
              <a:t>4. Local competition. </a:t>
            </a:r>
            <a:r>
              <a:rPr lang="en-MY" sz="2200" dirty="0"/>
              <a:t>When competing against numerous local rivals, centrally controlled MNEs will have difficulty gaining market share with global products that are not adapted to local needs.</a:t>
            </a:r>
          </a:p>
          <a:p>
            <a:pPr marL="0" indent="0">
              <a:buNone/>
            </a:pPr>
            <a:endParaRPr lang="en-MY" sz="2200" dirty="0"/>
          </a:p>
          <a:p>
            <a:pPr marL="0" indent="0">
              <a:buNone/>
            </a:pPr>
            <a:r>
              <a:rPr lang="en-MY" sz="2200" b="1" dirty="0"/>
              <a:t>5. Cultural differences. </a:t>
            </a:r>
            <a:r>
              <a:rPr lang="en-MY" sz="22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200" dirty="0"/>
          </a:p>
          <a:p>
            <a:pPr marL="0" indent="0">
              <a:buNone/>
            </a:pPr>
            <a:r>
              <a:rPr lang="en-MY" sz="2200" b="1" dirty="0"/>
              <a:t>6. Host government requirements and regulations. </a:t>
            </a:r>
            <a:r>
              <a:rPr lang="en-MY" sz="22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827584" y="-77216"/>
            <a:ext cx="7200900" cy="1142385"/>
          </a:xfrm>
        </p:spPr>
        <p:txBody>
          <a:bodyPr/>
          <a:lstStyle/>
          <a:p>
            <a:r>
              <a:rPr lang="en-MY"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539552" y="1268760"/>
            <a:ext cx="7920880" cy="4752528"/>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p:txBody>
          <a:bodyPr/>
          <a:lstStyle/>
          <a:p>
            <a:pPr marL="0" indent="0">
              <a:buNone/>
            </a:pPr>
            <a:r>
              <a:rPr lang="en-MY" sz="2400" dirty="0"/>
              <a:t>Which stage in globalization does the best job of balancing the pressures of standardization and localization?	</a:t>
            </a:r>
          </a:p>
          <a:p>
            <a:pPr marL="514350" indent="-514350">
              <a:buFont typeface="+mj-lt"/>
              <a:buAutoNum type="alphaUcPeriod"/>
            </a:pPr>
            <a:r>
              <a:rPr lang="en-MY" sz="2400" dirty="0"/>
              <a:t>International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a:t>
            </a:r>
          </a:p>
          <a:p>
            <a:pPr marL="0" indent="0">
              <a:buNone/>
            </a:pPr>
            <a:endParaRPr lang="en-MY"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35764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 xmlns:p14="http://schemas.microsoft.com/office/powerpoint/2010/main" val="31318704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 xmlns:p14="http://schemas.microsoft.com/office/powerpoint/2010/main" val="3641882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 xmlns:p14="http://schemas.microsoft.com/office/powerpoint/2010/main" val="203303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 xmlns:p14="http://schemas.microsoft.com/office/powerpoint/2010/main" val="207665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 xmlns:p14="http://schemas.microsoft.com/office/powerpoint/2010/main" val="890964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 xmlns:p14="http://schemas.microsoft.com/office/powerpoint/2010/main" val="8448959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 xmlns:p14="http://schemas.microsoft.com/office/powerpoint/2010/main" val="40855061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 xmlns:p14="http://schemas.microsoft.com/office/powerpoint/2010/main" val="2296817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 xmlns:p14="http://schemas.microsoft.com/office/powerpoint/2010/main" val="2927660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 xmlns:p14="http://schemas.microsoft.com/office/powerpoint/2010/main" val="1660061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 xmlns:p14="http://schemas.microsoft.com/office/powerpoint/2010/main" val="3768914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1074948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98245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 xmlns:p14="http://schemas.microsoft.com/office/powerpoint/2010/main" val="367941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 xmlns:p14="http://schemas.microsoft.com/office/powerpoint/2010/main" val="2838942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 xmlns:p14="http://schemas.microsoft.com/office/powerpoint/2010/main" val="33069965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 xmlns:p14="http://schemas.microsoft.com/office/powerpoint/2010/main" val="3921809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 xmlns:p14="http://schemas.microsoft.com/office/powerpoint/2010/main" val="19651230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035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 xmlns:p14="http://schemas.microsoft.com/office/powerpoint/2010/main" val="247226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 xmlns:p14="http://schemas.microsoft.com/office/powerpoint/2010/main" val="3697528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 xmlns:p14="http://schemas.microsoft.com/office/powerpoint/2010/main" val="1051619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 xmlns:p14="http://schemas.microsoft.com/office/powerpoint/2010/main" val="36672256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 xmlns:p14="http://schemas.microsoft.com/office/powerpoint/2010/main" val="1163498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 xmlns:p14="http://schemas.microsoft.com/office/powerpoint/2010/main" val="3108566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 xmlns:p14="http://schemas.microsoft.com/office/powerpoint/2010/main" val="37089127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 xmlns:p14="http://schemas.microsoft.com/office/powerpoint/2010/main" val="23864606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 xmlns:p14="http://schemas.microsoft.com/office/powerpoint/2010/main" val="2784613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3318</TotalTime>
  <Words>5208</Words>
  <Application>Microsoft Office PowerPoint</Application>
  <PresentationFormat>On-screen Show (4:3)</PresentationFormat>
  <Paragraphs>413</Paragraphs>
  <Slides>107</Slides>
  <Notes>0</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Diamond Grid 16x9</vt:lpstr>
      <vt:lpstr>STRATEGIC GLOBAL HUMAN RESOURCE- IV</vt:lpstr>
      <vt:lpstr>Slide 2</vt:lpstr>
      <vt:lpstr>Supply Chain</vt:lpstr>
      <vt:lpstr>Supply Chain</vt:lpstr>
      <vt:lpstr>Supply Chain Management</vt:lpstr>
      <vt:lpstr>Supply Chain Management</vt:lpstr>
      <vt:lpstr>Supply Chain Operations Reference model (SCOR)</vt:lpstr>
      <vt:lpstr>Supply Chain Example : Apple Inc</vt:lpstr>
      <vt:lpstr>Slide 9</vt:lpstr>
      <vt:lpstr>HR and Supply Chain</vt:lpstr>
      <vt:lpstr>Staffing and Supply Chain</vt:lpstr>
      <vt:lpstr>Training and Supply Chain</vt:lpstr>
      <vt:lpstr>Performance Management and Supply Chain</vt:lpstr>
      <vt:lpstr>Slide 14</vt:lpstr>
      <vt:lpstr>Global Expansion Strategies</vt:lpstr>
      <vt:lpstr>Greenfield and Brownfield Operations</vt:lpstr>
      <vt:lpstr>Licensing and Franchising</vt:lpstr>
      <vt:lpstr>Global Expansion Strategies</vt:lpstr>
      <vt:lpstr>Question # 1</vt:lpstr>
      <vt:lpstr>Answer # 1</vt:lpstr>
      <vt:lpstr>Slide 21</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2</vt:lpstr>
      <vt:lpstr>Answer # 2</vt:lpstr>
      <vt:lpstr>Slide 36</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3 </vt:lpstr>
      <vt:lpstr>Answer # 3 </vt:lpstr>
      <vt:lpstr>Slide 47</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Slide 63</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Slide 78</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Slide 91</vt:lpstr>
      <vt:lpstr>International business</vt:lpstr>
      <vt:lpstr>Difference between Globalisation vs Internationalization</vt:lpstr>
      <vt:lpstr>International Business - Terms</vt:lpstr>
      <vt:lpstr>International Business - Terms</vt:lpstr>
      <vt:lpstr>International Business - Terms</vt:lpstr>
      <vt:lpstr>Slide 97</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153</cp:revision>
  <cp:lastPrinted>1601-01-01T00:00:00Z</cp:lastPrinted>
  <dcterms:created xsi:type="dcterms:W3CDTF">2020-07-09T15:12:46Z</dcterms:created>
  <dcterms:modified xsi:type="dcterms:W3CDTF">2022-08-21T09:36:05Z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