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8"/>
  </p:notesMasterIdLst>
  <p:handoutMasterIdLst>
    <p:handoutMasterId r:id="rId89"/>
  </p:handoutMasterIdLst>
  <p:sldIdLst>
    <p:sldId id="256" r:id="rId2"/>
    <p:sldId id="537" r:id="rId3"/>
    <p:sldId id="294" r:id="rId4"/>
    <p:sldId id="303" r:id="rId5"/>
    <p:sldId id="311" r:id="rId6"/>
    <p:sldId id="312" r:id="rId7"/>
    <p:sldId id="313" r:id="rId8"/>
    <p:sldId id="314" r:id="rId9"/>
    <p:sldId id="315" r:id="rId10"/>
    <p:sldId id="316" r:id="rId11"/>
    <p:sldId id="317" r:id="rId12"/>
    <p:sldId id="334" r:id="rId13"/>
    <p:sldId id="343" r:id="rId14"/>
    <p:sldId id="319" r:id="rId15"/>
    <p:sldId id="267" r:id="rId16"/>
    <p:sldId id="506" r:id="rId17"/>
    <p:sldId id="538" r:id="rId18"/>
    <p:sldId id="535" r:id="rId19"/>
    <p:sldId id="536" r:id="rId20"/>
    <p:sldId id="476" r:id="rId21"/>
    <p:sldId id="477" r:id="rId22"/>
    <p:sldId id="478" r:id="rId23"/>
    <p:sldId id="487" r:id="rId24"/>
    <p:sldId id="488" r:id="rId25"/>
    <p:sldId id="507" r:id="rId26"/>
    <p:sldId id="508" r:id="rId27"/>
    <p:sldId id="509" r:id="rId28"/>
    <p:sldId id="539" r:id="rId29"/>
    <p:sldId id="257" r:id="rId30"/>
    <p:sldId id="400" r:id="rId31"/>
    <p:sldId id="301" r:id="rId32"/>
    <p:sldId id="302" r:id="rId33"/>
    <p:sldId id="540" r:id="rId34"/>
    <p:sldId id="304" r:id="rId35"/>
    <p:sldId id="305" r:id="rId36"/>
    <p:sldId id="306" r:id="rId37"/>
    <p:sldId id="307" r:id="rId38"/>
    <p:sldId id="308" r:id="rId39"/>
    <p:sldId id="309" r:id="rId40"/>
    <p:sldId id="273" r:id="rId41"/>
    <p:sldId id="274" r:id="rId42"/>
    <p:sldId id="523" r:id="rId43"/>
    <p:sldId id="524" r:id="rId44"/>
    <p:sldId id="543" r:id="rId45"/>
    <p:sldId id="310" r:id="rId46"/>
    <p:sldId id="525" r:id="rId47"/>
    <p:sldId id="526" r:id="rId48"/>
    <p:sldId id="527" r:id="rId49"/>
    <p:sldId id="528" r:id="rId50"/>
    <p:sldId id="529" r:id="rId51"/>
    <p:sldId id="530" r:id="rId52"/>
    <p:sldId id="531" r:id="rId53"/>
    <p:sldId id="532" r:id="rId54"/>
    <p:sldId id="541" r:id="rId55"/>
    <p:sldId id="320" r:id="rId56"/>
    <p:sldId id="489" r:id="rId57"/>
    <p:sldId id="533" r:id="rId58"/>
    <p:sldId id="542" r:id="rId59"/>
    <p:sldId id="544" r:id="rId60"/>
    <p:sldId id="292" r:id="rId61"/>
    <p:sldId id="293" r:id="rId62"/>
    <p:sldId id="534" r:id="rId63"/>
    <p:sldId id="299" r:id="rId64"/>
    <p:sldId id="295" r:id="rId65"/>
    <p:sldId id="490" r:id="rId66"/>
    <p:sldId id="298" r:id="rId67"/>
    <p:sldId id="297" r:id="rId68"/>
    <p:sldId id="491" r:id="rId69"/>
    <p:sldId id="492" r:id="rId70"/>
    <p:sldId id="548" r:id="rId71"/>
    <p:sldId id="549" r:id="rId72"/>
    <p:sldId id="546" r:id="rId73"/>
    <p:sldId id="268" r:id="rId74"/>
    <p:sldId id="269" r:id="rId75"/>
    <p:sldId id="270" r:id="rId76"/>
    <p:sldId id="271" r:id="rId77"/>
    <p:sldId id="272" r:id="rId78"/>
    <p:sldId id="547" r:id="rId79"/>
    <p:sldId id="545" r:id="rId80"/>
    <p:sldId id="479" r:id="rId81"/>
    <p:sldId id="480" r:id="rId82"/>
    <p:sldId id="481" r:id="rId83"/>
    <p:sldId id="504" r:id="rId84"/>
    <p:sldId id="550" r:id="rId85"/>
    <p:sldId id="551" r:id="rId86"/>
    <p:sldId id="276" r:id="rId8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xfrm>
          <a:off x="0" y="747539"/>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483765964"/>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4917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773B-00B7-4452-872C-045C7D455DDB}"/>
              </a:ext>
            </a:extLst>
          </p:cNvPr>
          <p:cNvSpPr>
            <a:spLocks noGrp="1"/>
          </p:cNvSpPr>
          <p:nvPr>
            <p:ph type="title"/>
          </p:nvPr>
        </p:nvSpPr>
        <p:spPr/>
        <p:txBody>
          <a:bodyPr/>
          <a:lstStyle/>
          <a:p>
            <a:r>
              <a:rPr lang="en-MY" dirty="0"/>
              <a:t>Overcapacity M&amp;A</a:t>
            </a:r>
          </a:p>
        </p:txBody>
      </p:sp>
      <p:sp>
        <p:nvSpPr>
          <p:cNvPr id="5" name="TextBox 4">
            <a:extLst>
              <a:ext uri="{FF2B5EF4-FFF2-40B4-BE49-F238E27FC236}">
                <a16:creationId xmlns:a16="http://schemas.microsoft.com/office/drawing/2014/main" id="{D29DD625-4045-4532-A345-8C8A40B8EA99}"/>
              </a:ext>
            </a:extLst>
          </p:cNvPr>
          <p:cNvSpPr txBox="1"/>
          <p:nvPr/>
        </p:nvSpPr>
        <p:spPr>
          <a:xfrm>
            <a:off x="914400" y="1772816"/>
            <a:ext cx="6606480" cy="2862322"/>
          </a:xfrm>
          <a:prstGeom prst="rect">
            <a:avLst/>
          </a:prstGeom>
          <a:noFill/>
        </p:spPr>
        <p:txBody>
          <a:bodyPr wrap="square">
            <a:spAutoFit/>
          </a:bodyPr>
          <a:lstStyle/>
          <a:p>
            <a:r>
              <a:rPr lang="en-US" sz="1800" b="1" dirty="0">
                <a:effectLst/>
                <a:latin typeface="+mn-lt"/>
                <a:ea typeface="Calibri" panose="020F0502020204030204" pitchFamily="34" charset="0"/>
              </a:rPr>
              <a:t>Overcapacity M&amp;A</a:t>
            </a:r>
            <a:r>
              <a:rPr lang="en-US" sz="18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dirty="0">
              <a:latin typeface="+mn-lt"/>
              <a:ea typeface="Calibri" panose="020F0502020204030204" pitchFamily="34" charset="0"/>
            </a:endParaRPr>
          </a:p>
          <a:p>
            <a:endParaRPr lang="en-US" sz="1800" dirty="0">
              <a:effectLst/>
              <a:latin typeface="+mn-lt"/>
              <a:ea typeface="Calibri" panose="020F0502020204030204" pitchFamily="34" charset="0"/>
            </a:endParaRPr>
          </a:p>
          <a:p>
            <a:r>
              <a:rPr lang="en-US" sz="1800" dirty="0">
                <a:effectLst/>
                <a:latin typeface="+mn-lt"/>
                <a:ea typeface="Calibri" panose="020F0502020204030204" pitchFamily="34" charset="0"/>
              </a:rPr>
              <a:t>For example :</a:t>
            </a:r>
          </a:p>
          <a:p>
            <a:r>
              <a:rPr lang="en-US" sz="1800" dirty="0">
                <a:effectLst/>
                <a:latin typeface="+mn-lt"/>
                <a:ea typeface="Calibri" panose="020F0502020204030204" pitchFamily="34" charset="0"/>
              </a:rPr>
              <a:t>1. British</a:t>
            </a:r>
            <a:r>
              <a:rPr lang="en-MY" dirty="0">
                <a:latin typeface="+mn-lt"/>
                <a:ea typeface="Calibri" panose="020F0502020204030204" pitchFamily="34" charset="0"/>
              </a:rPr>
              <a:t> </a:t>
            </a:r>
            <a:r>
              <a:rPr lang="en-US" sz="1800" dirty="0">
                <a:effectLst/>
                <a:latin typeface="+mn-lt"/>
                <a:ea typeface="Calibri" panose="020F0502020204030204" pitchFamily="34" charset="0"/>
              </a:rPr>
              <a:t>Petroleum’s acquisition of Amoco</a:t>
            </a:r>
          </a:p>
          <a:p>
            <a:r>
              <a:rPr lang="en-US" sz="1800" dirty="0">
                <a:effectLst/>
                <a:latin typeface="+mn-lt"/>
                <a:ea typeface="Calibri" panose="020F0502020204030204" pitchFamily="34" charset="0"/>
              </a:rPr>
              <a:t>2. Daimler’s acquisition of Chrysler</a:t>
            </a:r>
            <a:endParaRPr lang="en-MY" dirty="0">
              <a:latin typeface="+mn-lt"/>
            </a:endParaRPr>
          </a:p>
        </p:txBody>
      </p:sp>
    </p:spTree>
    <p:extLst>
      <p:ext uri="{BB962C8B-B14F-4D97-AF65-F5344CB8AC3E}">
        <p14:creationId xmlns:p14="http://schemas.microsoft.com/office/powerpoint/2010/main" val="524632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AA98-AC98-4F70-9ACA-75E0B3418179}"/>
              </a:ext>
            </a:extLst>
          </p:cNvPr>
          <p:cNvSpPr>
            <a:spLocks noGrp="1"/>
          </p:cNvSpPr>
          <p:nvPr>
            <p:ph type="title"/>
          </p:nvPr>
        </p:nvSpPr>
        <p:spPr/>
        <p:txBody>
          <a:bodyPr/>
          <a:lstStyle/>
          <a:p>
            <a:r>
              <a:rPr lang="en-MY" dirty="0"/>
              <a:t>Geographic roll-up M&amp;A</a:t>
            </a:r>
          </a:p>
        </p:txBody>
      </p:sp>
      <p:sp>
        <p:nvSpPr>
          <p:cNvPr id="5" name="TextBox 4">
            <a:extLst>
              <a:ext uri="{FF2B5EF4-FFF2-40B4-BE49-F238E27FC236}">
                <a16:creationId xmlns:a16="http://schemas.microsoft.com/office/drawing/2014/main" id="{6A5FEF9E-5AF8-44F5-8522-99547F3CC2AB}"/>
              </a:ext>
            </a:extLst>
          </p:cNvPr>
          <p:cNvSpPr txBox="1"/>
          <p:nvPr/>
        </p:nvSpPr>
        <p:spPr>
          <a:xfrm>
            <a:off x="895542" y="1947908"/>
            <a:ext cx="7113984" cy="1477328"/>
          </a:xfrm>
          <a:prstGeom prst="rect">
            <a:avLst/>
          </a:prstGeom>
          <a:noFill/>
        </p:spPr>
        <p:txBody>
          <a:bodyPr wrap="square">
            <a:spAutoFit/>
          </a:bodyPr>
          <a:lstStyle/>
          <a:p>
            <a:r>
              <a:rPr lang="en-US"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dirty="0">
              <a:latin typeface="+mn-lt"/>
            </a:endParaRPr>
          </a:p>
        </p:txBody>
      </p:sp>
    </p:spTree>
    <p:extLst>
      <p:ext uri="{BB962C8B-B14F-4D97-AF65-F5344CB8AC3E}">
        <p14:creationId xmlns:p14="http://schemas.microsoft.com/office/powerpoint/2010/main" val="1387164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A60D-5BCC-4019-87ED-F07C6B06E945}"/>
              </a:ext>
            </a:extLst>
          </p:cNvPr>
          <p:cNvSpPr>
            <a:spLocks noGrp="1"/>
          </p:cNvSpPr>
          <p:nvPr>
            <p:ph type="title"/>
          </p:nvPr>
        </p:nvSpPr>
        <p:spPr/>
        <p:txBody>
          <a:bodyPr/>
          <a:lstStyle/>
          <a:p>
            <a:r>
              <a:rPr lang="en-MY" dirty="0"/>
              <a:t>Product or market extension M&amp;A</a:t>
            </a:r>
          </a:p>
        </p:txBody>
      </p:sp>
      <p:sp>
        <p:nvSpPr>
          <p:cNvPr id="5" name="TextBox 4">
            <a:extLst>
              <a:ext uri="{FF2B5EF4-FFF2-40B4-BE49-F238E27FC236}">
                <a16:creationId xmlns:a16="http://schemas.microsoft.com/office/drawing/2014/main" id="{785DC2C2-A612-4CFB-844B-CCA122FFADE4}"/>
              </a:ext>
            </a:extLst>
          </p:cNvPr>
          <p:cNvSpPr txBox="1"/>
          <p:nvPr/>
        </p:nvSpPr>
        <p:spPr>
          <a:xfrm>
            <a:off x="940126" y="2136338"/>
            <a:ext cx="7056784" cy="2862322"/>
          </a:xfrm>
          <a:prstGeom prst="rect">
            <a:avLst/>
          </a:prstGeom>
          <a:noFill/>
        </p:spPr>
        <p:txBody>
          <a:bodyPr wrap="square">
            <a:spAutoFit/>
          </a:bodyPr>
          <a:lstStyle/>
          <a:p>
            <a:r>
              <a:rPr lang="en-US" sz="1800" dirty="0">
                <a:effectLst/>
                <a:latin typeface="+mn-lt"/>
                <a:ea typeface="Calibri" panose="020F0502020204030204" pitchFamily="34" charset="0"/>
              </a:rPr>
              <a:t>It involves expanding product lines or expanding geographically across borders. This type of M&amp;A occurs when the acquiring and acquired companies are functionally related</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production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and/or</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distribution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but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50" dirty="0">
                <a:effectLst/>
                <a:latin typeface="+mn-lt"/>
                <a:ea typeface="Calibri" panose="020F0502020204030204" pitchFamily="34" charset="0"/>
              </a:rPr>
              <a:t> </a:t>
            </a:r>
            <a:r>
              <a:rPr lang="en-US" sz="1800" dirty="0">
                <a:effectLst/>
                <a:latin typeface="+mn-lt"/>
                <a:ea typeface="Calibri" panose="020F0502020204030204" pitchFamily="34" charset="0"/>
              </a:rPr>
              <a:t>products</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that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do</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not</a:t>
            </a:r>
            <a:r>
              <a:rPr lang="en-US" sz="1800" spc="10" dirty="0">
                <a:effectLst/>
                <a:latin typeface="+mn-lt"/>
                <a:ea typeface="Calibri" panose="020F0502020204030204" pitchFamily="34" charset="0"/>
              </a:rPr>
              <a:t> </a:t>
            </a:r>
            <a:r>
              <a:rPr lang="en-US" sz="1800" dirty="0">
                <a:effectLst/>
                <a:latin typeface="+mn-lt"/>
                <a:ea typeface="Calibri" panose="020F0502020204030204" pitchFamily="34" charset="0"/>
              </a:rPr>
              <a:t>compete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directly with one </a:t>
            </a:r>
            <a:r>
              <a:rPr lang="en-US" sz="1800" spc="-20" dirty="0">
                <a:effectLst/>
                <a:latin typeface="+mn-lt"/>
                <a:ea typeface="Calibri" panose="020F0502020204030204" pitchFamily="34" charset="0"/>
              </a:rPr>
              <a:t>another, </a:t>
            </a:r>
            <a:r>
              <a:rPr lang="en-US" sz="1800" dirty="0">
                <a:effectLst/>
                <a:latin typeface="+mn-lt"/>
                <a:ea typeface="Calibri" panose="020F0502020204030204" pitchFamily="34" charset="0"/>
              </a:rPr>
              <a:t>or when a company seeks to diversify geographically, such as when two</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companies</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manufacture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the</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same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product,</a:t>
            </a:r>
            <a:r>
              <a:rPr lang="en-US" sz="1800" spc="-30" dirty="0">
                <a:effectLst/>
                <a:latin typeface="+mn-lt"/>
                <a:ea typeface="Calibri" panose="020F0502020204030204" pitchFamily="34" charset="0"/>
              </a:rPr>
              <a:t> </a:t>
            </a:r>
            <a:r>
              <a:rPr lang="en-US" sz="1800" spc="-15" dirty="0">
                <a:effectLst/>
                <a:latin typeface="+mn-lt"/>
                <a:ea typeface="Calibri" panose="020F0502020204030204" pitchFamily="34" charset="0"/>
              </a:rPr>
              <a:t>yet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it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different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markets.</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dirty="0">
              <a:latin typeface="+mn-lt"/>
            </a:endParaRPr>
          </a:p>
        </p:txBody>
      </p:sp>
    </p:spTree>
    <p:extLst>
      <p:ext uri="{BB962C8B-B14F-4D97-AF65-F5344CB8AC3E}">
        <p14:creationId xmlns:p14="http://schemas.microsoft.com/office/powerpoint/2010/main" val="297998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8F7C-9ACF-4E4F-8EC5-989C21111E46}"/>
              </a:ext>
            </a:extLst>
          </p:cNvPr>
          <p:cNvSpPr>
            <a:spLocks noGrp="1"/>
          </p:cNvSpPr>
          <p:nvPr>
            <p:ph type="title"/>
          </p:nvPr>
        </p:nvSpPr>
        <p:spPr/>
        <p:txBody>
          <a:bodyPr/>
          <a:lstStyle/>
          <a:p>
            <a:r>
              <a:rPr lang="pt-BR" dirty="0"/>
              <a:t>M&amp;A as a substitute for R&amp;D</a:t>
            </a:r>
            <a:endParaRPr lang="en-MY" dirty="0"/>
          </a:p>
        </p:txBody>
      </p:sp>
      <p:sp>
        <p:nvSpPr>
          <p:cNvPr id="5" name="TextBox 4">
            <a:extLst>
              <a:ext uri="{FF2B5EF4-FFF2-40B4-BE49-F238E27FC236}">
                <a16:creationId xmlns:a16="http://schemas.microsoft.com/office/drawing/2014/main" id="{F2629374-7B7A-495E-ABCD-85B85BED9E62}"/>
              </a:ext>
            </a:extLst>
          </p:cNvPr>
          <p:cNvSpPr txBox="1"/>
          <p:nvPr/>
        </p:nvSpPr>
        <p:spPr>
          <a:xfrm>
            <a:off x="0" y="2060848"/>
            <a:ext cx="8686800" cy="1969770"/>
          </a:xfrm>
          <a:prstGeom prst="rect">
            <a:avLst/>
          </a:prstGeom>
          <a:noFill/>
        </p:spPr>
        <p:txBody>
          <a:bodyPr wrap="square">
            <a:spAutoFit/>
          </a:bodyPr>
          <a:lstStyle/>
          <a:p>
            <a:pPr marL="1042035" marR="981710">
              <a:spcAft>
                <a:spcPts val="0"/>
              </a:spcAft>
            </a:pPr>
            <a:r>
              <a:rPr lang="en-US" sz="1800" dirty="0">
                <a:effectLst/>
                <a:latin typeface="Calibri" panose="020F0502020204030204" pitchFamily="34" charset="0"/>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1800" dirty="0">
              <a:effectLst/>
              <a:latin typeface="Calibri" panose="020F0502020204030204" pitchFamily="34" charset="0"/>
              <a:ea typeface="Calibri" panose="020F0502020204030204" pitchFamily="34" charset="0"/>
            </a:endParaRPr>
          </a:p>
          <a:p>
            <a:br>
              <a:rPr lang="en-US" sz="1600" dirty="0">
                <a:effectLst/>
                <a:latin typeface="Calibri" panose="020F0502020204030204" pitchFamily="34" charset="0"/>
                <a:ea typeface="Calibri" panose="020F0502020204030204" pitchFamily="34" charset="0"/>
              </a:rPr>
            </a:b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Eg</a:t>
            </a:r>
            <a:r>
              <a:rPr lang="en-US" sz="1600" dirty="0">
                <a:effectLst/>
                <a:latin typeface="Calibri" panose="020F0502020204030204" pitchFamily="34" charset="0"/>
                <a:ea typeface="Calibri" panose="020F0502020204030204" pitchFamily="34" charset="0"/>
              </a:rPr>
              <a:t> : Microsoft and Cisco Systems</a:t>
            </a:r>
            <a:endParaRPr lang="en-MY" dirty="0"/>
          </a:p>
        </p:txBody>
      </p:sp>
    </p:spTree>
    <p:extLst>
      <p:ext uri="{BB962C8B-B14F-4D97-AF65-F5344CB8AC3E}">
        <p14:creationId xmlns:p14="http://schemas.microsoft.com/office/powerpoint/2010/main" val="299708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CF1C-2771-4668-A160-6E78D646B3A8}"/>
              </a:ext>
            </a:extLst>
          </p:cNvPr>
          <p:cNvSpPr>
            <a:spLocks noGrp="1"/>
          </p:cNvSpPr>
          <p:nvPr>
            <p:ph type="title"/>
          </p:nvPr>
        </p:nvSpPr>
        <p:spPr/>
        <p:txBody>
          <a:bodyPr/>
          <a:lstStyle/>
          <a:p>
            <a:r>
              <a:rPr lang="en-MY" dirty="0"/>
              <a:t>Difference Merger and Acquisition</a:t>
            </a:r>
          </a:p>
        </p:txBody>
      </p:sp>
      <p:pic>
        <p:nvPicPr>
          <p:cNvPr id="7" name="Picture 6">
            <a:extLst>
              <a:ext uri="{FF2B5EF4-FFF2-40B4-BE49-F238E27FC236}">
                <a16:creationId xmlns:a16="http://schemas.microsoft.com/office/drawing/2014/main" id="{F9D233D4-7E7B-4EC1-97CE-173405D3FBA4}"/>
              </a:ext>
            </a:extLst>
          </p:cNvPr>
          <p:cNvPicPr>
            <a:picLocks noChangeAspect="1"/>
          </p:cNvPicPr>
          <p:nvPr/>
        </p:nvPicPr>
        <p:blipFill>
          <a:blip r:embed="rId2"/>
          <a:stretch>
            <a:fillRect/>
          </a:stretch>
        </p:blipFill>
        <p:spPr>
          <a:xfrm>
            <a:off x="1438275" y="1772816"/>
            <a:ext cx="6267450" cy="4381669"/>
          </a:xfrm>
          <a:prstGeom prst="rect">
            <a:avLst/>
          </a:prstGeom>
        </p:spPr>
      </p:pic>
    </p:spTree>
    <p:extLst>
      <p:ext uri="{BB962C8B-B14F-4D97-AF65-F5344CB8AC3E}">
        <p14:creationId xmlns:p14="http://schemas.microsoft.com/office/powerpoint/2010/main" val="4126596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a merger or acquisition scenario, HR may be required to provide documents relating to compensation, policies, procedures, and legal compliance. This is in accordance with which of the following processes?</a:t>
            </a:r>
          </a:p>
          <a:p>
            <a:pPr marL="0" indent="0">
              <a:buNone/>
            </a:pPr>
            <a:r>
              <a:rPr lang="en-MY" dirty="0"/>
              <a:t>A. Full disclosure</a:t>
            </a:r>
          </a:p>
          <a:p>
            <a:pPr marL="0" indent="0">
              <a:buNone/>
            </a:pPr>
            <a:r>
              <a:rPr lang="en-MY" dirty="0"/>
              <a:t>B. Risk assessment</a:t>
            </a:r>
          </a:p>
          <a:p>
            <a:pPr marL="0" indent="0">
              <a:buNone/>
            </a:pPr>
            <a:r>
              <a:rPr lang="en-MY" dirty="0"/>
              <a:t>C. Risk mitigation</a:t>
            </a:r>
          </a:p>
          <a:p>
            <a:pPr marL="0" indent="0">
              <a:buNone/>
            </a:pPr>
            <a:r>
              <a:rPr lang="en-MY" dirty="0"/>
              <a:t>D. Due diligence</a:t>
            </a:r>
          </a:p>
          <a:p>
            <a:pPr marL="0" indent="0">
              <a:buNone/>
            </a:pPr>
            <a:endParaRPr lang="en-MY" dirty="0"/>
          </a:p>
        </p:txBody>
      </p:sp>
    </p:spTree>
    <p:extLst>
      <p:ext uri="{BB962C8B-B14F-4D97-AF65-F5344CB8AC3E}">
        <p14:creationId xmlns:p14="http://schemas.microsoft.com/office/powerpoint/2010/main" val="1092829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dirty="0"/>
              <a:t>Option D.</a:t>
            </a:r>
          </a:p>
          <a:p>
            <a:pPr marL="0" indent="0">
              <a:buNone/>
            </a:pPr>
            <a:r>
              <a:rPr lang="en-MY"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p14="http://schemas.microsoft.com/office/powerpoint/2010/main" val="4068892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5933190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83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1407769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People Issues in M&amp;A</a:t>
            </a:r>
          </a:p>
        </p:txBody>
      </p:sp>
      <p:sp>
        <p:nvSpPr>
          <p:cNvPr id="3" name="Content Placeholder 2">
            <a:extLst>
              <a:ext uri="{FF2B5EF4-FFF2-40B4-BE49-F238E27FC236}">
                <a16:creationId xmlns:a16="http://schemas.microsoft.com/office/drawing/2014/main" id="{6A7237F5-D720-48F2-9CC6-35B79888CF0E}"/>
              </a:ext>
            </a:extLst>
          </p:cNvPr>
          <p:cNvSpPr>
            <a:spLocks noGrp="1"/>
          </p:cNvSpPr>
          <p:nvPr>
            <p:ph idx="1"/>
          </p:nvPr>
        </p:nvSpPr>
        <p:spPr/>
        <p:txBody>
          <a:bodyPr/>
          <a:lstStyle/>
          <a:p>
            <a:r>
              <a:rPr lang="en-MY" dirty="0"/>
              <a:t>Retention of key talent</a:t>
            </a:r>
          </a:p>
          <a:p>
            <a:r>
              <a:rPr lang="en-MY" dirty="0"/>
              <a:t>Communications</a:t>
            </a:r>
          </a:p>
          <a:p>
            <a:r>
              <a:rPr lang="en-MY" dirty="0"/>
              <a:t>Retention of key managers</a:t>
            </a:r>
          </a:p>
          <a:p>
            <a:r>
              <a:rPr lang="en-MY" dirty="0"/>
              <a:t>Integration of corporate cultures</a:t>
            </a:r>
          </a:p>
        </p:txBody>
      </p:sp>
    </p:spTree>
    <p:extLst>
      <p:ext uri="{BB962C8B-B14F-4D97-AF65-F5344CB8AC3E}">
        <p14:creationId xmlns:p14="http://schemas.microsoft.com/office/powerpoint/2010/main" val="1962608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HR Issues in M&amp;A</a:t>
            </a:r>
          </a:p>
        </p:txBody>
      </p:sp>
      <p:pic>
        <p:nvPicPr>
          <p:cNvPr id="7" name="Picture 6">
            <a:extLst>
              <a:ext uri="{FF2B5EF4-FFF2-40B4-BE49-F238E27FC236}">
                <a16:creationId xmlns:a16="http://schemas.microsoft.com/office/drawing/2014/main" id="{748AD239-70AD-46CB-A414-335D0A13057B}"/>
              </a:ext>
            </a:extLst>
          </p:cNvPr>
          <p:cNvPicPr>
            <a:picLocks noChangeAspect="1"/>
          </p:cNvPicPr>
          <p:nvPr/>
        </p:nvPicPr>
        <p:blipFill>
          <a:blip r:embed="rId2"/>
          <a:stretch>
            <a:fillRect/>
          </a:stretch>
        </p:blipFill>
        <p:spPr>
          <a:xfrm>
            <a:off x="1637754" y="1646237"/>
            <a:ext cx="6325691" cy="4933950"/>
          </a:xfrm>
          <a:prstGeom prst="rect">
            <a:avLst/>
          </a:prstGeom>
        </p:spPr>
      </p:pic>
    </p:spTree>
    <p:extLst>
      <p:ext uri="{BB962C8B-B14F-4D97-AF65-F5344CB8AC3E}">
        <p14:creationId xmlns:p14="http://schemas.microsoft.com/office/powerpoint/2010/main" val="3012528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0765-5F4F-46AA-A9EE-F355A2DA79E4}"/>
              </a:ext>
            </a:extLst>
          </p:cNvPr>
          <p:cNvSpPr>
            <a:spLocks noGrp="1"/>
          </p:cNvSpPr>
          <p:nvPr>
            <p:ph type="title"/>
          </p:nvPr>
        </p:nvSpPr>
        <p:spPr/>
        <p:txBody>
          <a:bodyPr/>
          <a:lstStyle/>
          <a:p>
            <a:r>
              <a:rPr lang="en-MY" dirty="0"/>
              <a:t>HR Integration Process in Global M&amp;A</a:t>
            </a:r>
          </a:p>
        </p:txBody>
      </p:sp>
      <p:pic>
        <p:nvPicPr>
          <p:cNvPr id="5" name="Picture 4">
            <a:extLst>
              <a:ext uri="{FF2B5EF4-FFF2-40B4-BE49-F238E27FC236}">
                <a16:creationId xmlns:a16="http://schemas.microsoft.com/office/drawing/2014/main" id="{B4885D97-06A3-4831-839B-1F7BC2BFD33D}"/>
              </a:ext>
            </a:extLst>
          </p:cNvPr>
          <p:cNvPicPr>
            <a:picLocks noChangeAspect="1"/>
          </p:cNvPicPr>
          <p:nvPr/>
        </p:nvPicPr>
        <p:blipFill>
          <a:blip r:embed="rId2"/>
          <a:stretch>
            <a:fillRect/>
          </a:stretch>
        </p:blipFill>
        <p:spPr>
          <a:xfrm>
            <a:off x="719410" y="1916832"/>
            <a:ext cx="8270742" cy="3960440"/>
          </a:xfrm>
          <a:prstGeom prst="rect">
            <a:avLst/>
          </a:prstGeom>
        </p:spPr>
      </p:pic>
    </p:spTree>
    <p:extLst>
      <p:ext uri="{BB962C8B-B14F-4D97-AF65-F5344CB8AC3E}">
        <p14:creationId xmlns:p14="http://schemas.microsoft.com/office/powerpoint/2010/main" val="2727555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early M&amp;A discussions, which of the following should be the top priority of the HR executive?</a:t>
            </a:r>
          </a:p>
          <a:p>
            <a:pPr marL="0" indent="0">
              <a:buNone/>
            </a:pPr>
            <a:r>
              <a:rPr lang="en-MY" dirty="0"/>
              <a:t>A. Identifying the compensation disparities between the two organizations</a:t>
            </a:r>
          </a:p>
          <a:p>
            <a:pPr marL="0" indent="0">
              <a:buNone/>
            </a:pPr>
            <a:r>
              <a:rPr lang="en-MY" dirty="0"/>
              <a:t>B. Focusing on the factors influencing employee retention</a:t>
            </a:r>
          </a:p>
          <a:p>
            <a:pPr marL="0" indent="0">
              <a:buNone/>
            </a:pPr>
            <a:r>
              <a:rPr lang="en-MY" dirty="0"/>
              <a:t>C. Managing the legal issues related to due diligence</a:t>
            </a:r>
          </a:p>
          <a:p>
            <a:pPr marL="0" indent="0">
              <a:buNone/>
            </a:pPr>
            <a:r>
              <a:rPr lang="en-MY" dirty="0"/>
              <a:t>D. Addressing employee concerns</a:t>
            </a:r>
          </a:p>
        </p:txBody>
      </p:sp>
    </p:spTree>
    <p:extLst>
      <p:ext uri="{BB962C8B-B14F-4D97-AF65-F5344CB8AC3E}">
        <p14:creationId xmlns:p14="http://schemas.microsoft.com/office/powerpoint/2010/main" val="662325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27B5-61D7-4BD3-B64A-593F5C34681C}"/>
              </a:ext>
            </a:extLst>
          </p:cNvPr>
          <p:cNvSpPr>
            <a:spLocks noGrp="1"/>
          </p:cNvSpPr>
          <p:nvPr>
            <p:ph type="title"/>
          </p:nvPr>
        </p:nvSpPr>
        <p:spPr/>
        <p:txBody>
          <a:bodyPr/>
          <a:lstStyle/>
          <a:p>
            <a:r>
              <a:rPr lang="en-MY" dirty="0"/>
              <a:t>Answer # 2 </a:t>
            </a:r>
          </a:p>
        </p:txBody>
      </p:sp>
      <p:sp>
        <p:nvSpPr>
          <p:cNvPr id="3" name="Content Placeholder 2">
            <a:extLst>
              <a:ext uri="{FF2B5EF4-FFF2-40B4-BE49-F238E27FC236}">
                <a16:creationId xmlns:a16="http://schemas.microsoft.com/office/drawing/2014/main" id="{870275EB-B428-4EC6-9C01-FA4950F1C10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170647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5347946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0961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7BF6-E294-43E2-81C6-3098F1CA981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B0BA638-BAFC-40BF-B444-454375B4B33F}"/>
              </a:ext>
            </a:extLst>
          </p:cNvPr>
          <p:cNvSpPr>
            <a:spLocks noGrp="1"/>
          </p:cNvSpPr>
          <p:nvPr>
            <p:ph idx="1"/>
          </p:nvPr>
        </p:nvSpPr>
        <p:spPr/>
        <p:txBody>
          <a:bodyPr/>
          <a:lstStyle/>
          <a:p>
            <a:pPr marL="0" indent="0">
              <a:buNone/>
            </a:pPr>
            <a:r>
              <a:rPr lang="en-MY" dirty="0"/>
              <a:t>Which is the first step most organisations process through while becoming multinational corporation ?</a:t>
            </a:r>
          </a:p>
          <a:p>
            <a:pPr marL="0" indent="0">
              <a:buNone/>
            </a:pPr>
            <a:endParaRPr lang="en-MY" dirty="0"/>
          </a:p>
          <a:p>
            <a:pPr marL="514350" indent="-514350">
              <a:buFont typeface="+mj-lt"/>
              <a:buAutoNum type="alphaUcPeriod"/>
            </a:pPr>
            <a:r>
              <a:rPr lang="en-MY" dirty="0"/>
              <a:t>Exports products to foreign countries</a:t>
            </a:r>
          </a:p>
          <a:p>
            <a:pPr marL="514350" indent="-514350">
              <a:buFont typeface="+mj-lt"/>
              <a:buAutoNum type="alphaUcPeriod"/>
            </a:pPr>
            <a:r>
              <a:rPr lang="en-MY" dirty="0"/>
              <a:t>Establishes sales organisations abroad	</a:t>
            </a:r>
          </a:p>
          <a:p>
            <a:pPr marL="514350" indent="-514350">
              <a:buFont typeface="+mj-lt"/>
              <a:buAutoNum type="alphaUcPeriod"/>
            </a:pPr>
            <a:r>
              <a:rPr lang="en-MY" dirty="0"/>
              <a:t>Licenses use of patents and technology	</a:t>
            </a:r>
          </a:p>
          <a:p>
            <a:pPr marL="514350" indent="-514350">
              <a:buFont typeface="+mj-lt"/>
              <a:buAutoNum type="alphaUcPeriod"/>
            </a:pPr>
            <a:r>
              <a:rPr lang="en-MY" dirty="0" err="1"/>
              <a:t>Estabish</a:t>
            </a:r>
            <a:r>
              <a:rPr lang="en-MY" dirty="0"/>
              <a:t> foreign manufacturing facilities</a:t>
            </a:r>
          </a:p>
          <a:p>
            <a:pPr marL="514350" indent="-514350">
              <a:buFont typeface="+mj-lt"/>
              <a:buAutoNum type="alphaUcPeriod"/>
            </a:pPr>
            <a:endParaRPr lang="en-MY" dirty="0"/>
          </a:p>
        </p:txBody>
      </p:sp>
    </p:spTree>
    <p:extLst>
      <p:ext uri="{BB962C8B-B14F-4D97-AF65-F5344CB8AC3E}">
        <p14:creationId xmlns:p14="http://schemas.microsoft.com/office/powerpoint/2010/main" val="2962221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D656-7D2B-4070-9FD8-ADFB1708606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B810F28-64AD-43AF-8938-92E892B03D5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8969297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8515134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20351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dirty="0"/>
              <a:t>Which stage 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66404842"/>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57647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p14="http://schemas.microsoft.com/office/powerpoint/2010/main" val="36418825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99F9-470C-41E2-85D4-87948A49F323}"/>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2146960A-1C71-474E-9722-FC39ECD041DD}"/>
              </a:ext>
            </a:extLst>
          </p:cNvPr>
          <p:cNvSpPr>
            <a:spLocks noGrp="1"/>
          </p:cNvSpPr>
          <p:nvPr>
            <p:ph idx="1"/>
          </p:nvPr>
        </p:nvSpPr>
        <p:spPr>
          <a:xfrm>
            <a:off x="914400" y="1600200"/>
            <a:ext cx="7978080" cy="5141168"/>
          </a:xfrm>
        </p:spPr>
        <p:txBody>
          <a:bodyPr/>
          <a:lstStyle/>
          <a:p>
            <a:pPr marL="0" indent="0">
              <a:buNone/>
            </a:pPr>
            <a:r>
              <a:rPr lang="en-MY" dirty="0"/>
              <a:t>A functional structure divides the organization into departments based on their function.</a:t>
            </a:r>
          </a:p>
          <a:p>
            <a:pPr marL="0" indent="0">
              <a:buNone/>
            </a:pPr>
            <a:endParaRPr lang="en-MY" dirty="0"/>
          </a:p>
          <a:p>
            <a:pPr marL="0" indent="0">
              <a:buNone/>
            </a:pPr>
            <a:r>
              <a:rPr lang="en-MY" dirty="0"/>
              <a:t>Organizations in the domestic and international stage of globalization are far more likely to have a functional structure than those in the later stages</a:t>
            </a:r>
          </a:p>
          <a:p>
            <a:pPr marL="0" indent="0">
              <a:buNone/>
            </a:pPr>
            <a:endParaRPr lang="en-MY" dirty="0"/>
          </a:p>
          <a:p>
            <a:pPr marL="0" indent="0">
              <a:buNone/>
            </a:pPr>
            <a:r>
              <a:rPr lang="en-MY" dirty="0"/>
              <a:t>The structure is most efficient in terms of economies of scale and fewer numbers of employees</a:t>
            </a:r>
          </a:p>
        </p:txBody>
      </p:sp>
    </p:spTree>
    <p:extLst>
      <p:ext uri="{BB962C8B-B14F-4D97-AF65-F5344CB8AC3E}">
        <p14:creationId xmlns:p14="http://schemas.microsoft.com/office/powerpoint/2010/main" val="20330386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20B2-DC3F-4CBA-8DA8-F82C55560702}"/>
              </a:ext>
            </a:extLst>
          </p:cNvPr>
          <p:cNvSpPr>
            <a:spLocks noGrp="1"/>
          </p:cNvSpPr>
          <p:nvPr>
            <p:ph type="title"/>
          </p:nvPr>
        </p:nvSpPr>
        <p:spPr/>
        <p:txBody>
          <a:bodyPr/>
          <a:lstStyle/>
          <a:p>
            <a:r>
              <a:rPr lang="en-MY" dirty="0"/>
              <a:t>Product Structure</a:t>
            </a:r>
          </a:p>
        </p:txBody>
      </p:sp>
      <p:sp>
        <p:nvSpPr>
          <p:cNvPr id="3" name="Content Placeholder 2">
            <a:extLst>
              <a:ext uri="{FF2B5EF4-FFF2-40B4-BE49-F238E27FC236}">
                <a16:creationId xmlns:a16="http://schemas.microsoft.com/office/drawing/2014/main" id="{14ECFBD9-8A79-444A-8E41-BB92DE833A38}"/>
              </a:ext>
            </a:extLst>
          </p:cNvPr>
          <p:cNvSpPr>
            <a:spLocks noGrp="1"/>
          </p:cNvSpPr>
          <p:nvPr>
            <p:ph idx="1"/>
          </p:nvPr>
        </p:nvSpPr>
        <p:spPr/>
        <p:txBody>
          <a:bodyPr/>
          <a:lstStyle/>
          <a:p>
            <a:pPr marL="0" indent="0">
              <a:buNone/>
            </a:pPr>
            <a:r>
              <a:rPr lang="en-MY" dirty="0"/>
              <a:t>In this framework, business is organised in separate divisions, each focusing on a different product or service and functioning as an individual unit within the company.</a:t>
            </a:r>
          </a:p>
          <a:p>
            <a:pPr marL="0" indent="0">
              <a:buNone/>
            </a:pPr>
            <a:endParaRPr lang="en-MY" dirty="0"/>
          </a:p>
          <a:p>
            <a:pPr marL="0" indent="0">
              <a:buNone/>
            </a:pPr>
            <a:r>
              <a:rPr lang="en-MY" dirty="0"/>
              <a:t>The decision making is dispersed and decentralized to the product groups.</a:t>
            </a:r>
          </a:p>
        </p:txBody>
      </p:sp>
    </p:spTree>
    <p:extLst>
      <p:ext uri="{BB962C8B-B14F-4D97-AF65-F5344CB8AC3E}">
        <p14:creationId xmlns:p14="http://schemas.microsoft.com/office/powerpoint/2010/main" val="20766526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A8AA-C9C8-4C69-9DC8-3B78B2ADB340}"/>
              </a:ext>
            </a:extLst>
          </p:cNvPr>
          <p:cNvSpPr>
            <a:spLocks noGrp="1"/>
          </p:cNvSpPr>
          <p:nvPr>
            <p:ph type="title"/>
          </p:nvPr>
        </p:nvSpPr>
        <p:spPr/>
        <p:txBody>
          <a:bodyPr/>
          <a:lstStyle/>
          <a:p>
            <a:r>
              <a:rPr lang="en-MY" dirty="0"/>
              <a:t>Geographic Structure</a:t>
            </a:r>
          </a:p>
        </p:txBody>
      </p:sp>
      <p:sp>
        <p:nvSpPr>
          <p:cNvPr id="3" name="Content Placeholder 2">
            <a:extLst>
              <a:ext uri="{FF2B5EF4-FFF2-40B4-BE49-F238E27FC236}">
                <a16:creationId xmlns:a16="http://schemas.microsoft.com/office/drawing/2014/main" id="{96DCAD61-A35C-4B0F-993F-D99E8CC60E24}"/>
              </a:ext>
            </a:extLst>
          </p:cNvPr>
          <p:cNvSpPr>
            <a:spLocks noGrp="1"/>
          </p:cNvSpPr>
          <p:nvPr>
            <p:ph idx="1"/>
          </p:nvPr>
        </p:nvSpPr>
        <p:spPr/>
        <p:txBody>
          <a:bodyPr/>
          <a:lstStyle/>
          <a:p>
            <a:pPr marL="0" indent="0">
              <a:buNone/>
            </a:pPr>
            <a:r>
              <a:rPr lang="en-MY" dirty="0"/>
              <a:t>In this framework, the company hierarchy is divided on the basis of geographic location in which company operates.</a:t>
            </a:r>
          </a:p>
          <a:p>
            <a:pPr marL="0" indent="0">
              <a:buNone/>
            </a:pPr>
            <a:endParaRPr lang="en-MY" dirty="0"/>
          </a:p>
          <a:p>
            <a:pPr marL="0" indent="0">
              <a:buNone/>
            </a:pPr>
            <a:r>
              <a:rPr lang="en-MY"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p14="http://schemas.microsoft.com/office/powerpoint/2010/main" val="8909645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30-BFC5-4E56-BD96-58239466501C}"/>
              </a:ext>
            </a:extLst>
          </p:cNvPr>
          <p:cNvSpPr>
            <a:spLocks noGrp="1"/>
          </p:cNvSpPr>
          <p:nvPr>
            <p:ph type="title"/>
          </p:nvPr>
        </p:nvSpPr>
        <p:spPr/>
        <p:txBody>
          <a:bodyPr/>
          <a:lstStyle/>
          <a:p>
            <a:r>
              <a:rPr lang="en-MY" dirty="0"/>
              <a:t>Hybrid Structure</a:t>
            </a:r>
          </a:p>
        </p:txBody>
      </p:sp>
      <p:sp>
        <p:nvSpPr>
          <p:cNvPr id="3" name="Content Placeholder 2">
            <a:extLst>
              <a:ext uri="{FF2B5EF4-FFF2-40B4-BE49-F238E27FC236}">
                <a16:creationId xmlns:a16="http://schemas.microsoft.com/office/drawing/2014/main" id="{2F5D011F-0E7F-418A-83E1-E1DF3C8F8DB6}"/>
              </a:ext>
            </a:extLst>
          </p:cNvPr>
          <p:cNvSpPr>
            <a:spLocks noGrp="1"/>
          </p:cNvSpPr>
          <p:nvPr>
            <p:ph idx="1"/>
          </p:nvPr>
        </p:nvSpPr>
        <p:spPr/>
        <p:txBody>
          <a:bodyPr/>
          <a:lstStyle/>
          <a:p>
            <a:pPr marL="0" indent="0">
              <a:buNone/>
            </a:pPr>
            <a:r>
              <a:rPr lang="en-MY"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p14="http://schemas.microsoft.com/office/powerpoint/2010/main" val="8448959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B7C-9E4B-4A8F-9FCC-BA27AE5840AC}"/>
              </a:ext>
            </a:extLst>
          </p:cNvPr>
          <p:cNvSpPr>
            <a:spLocks noGrp="1"/>
          </p:cNvSpPr>
          <p:nvPr>
            <p:ph type="title"/>
          </p:nvPr>
        </p:nvSpPr>
        <p:spPr/>
        <p:txBody>
          <a:bodyPr/>
          <a:lstStyle/>
          <a:p>
            <a:r>
              <a:rPr lang="en-MY" dirty="0"/>
              <a:t>Front-Back Structure</a:t>
            </a:r>
          </a:p>
        </p:txBody>
      </p:sp>
      <p:sp>
        <p:nvSpPr>
          <p:cNvPr id="5" name="TextBox 4">
            <a:extLst>
              <a:ext uri="{FF2B5EF4-FFF2-40B4-BE49-F238E27FC236}">
                <a16:creationId xmlns:a16="http://schemas.microsoft.com/office/drawing/2014/main" id="{18ADCEE1-844C-4909-8BAA-ACDCC0EAA347}"/>
              </a:ext>
            </a:extLst>
          </p:cNvPr>
          <p:cNvSpPr txBox="1"/>
          <p:nvPr/>
        </p:nvSpPr>
        <p:spPr>
          <a:xfrm>
            <a:off x="760040" y="1772816"/>
            <a:ext cx="7772400" cy="4330416"/>
          </a:xfrm>
          <a:prstGeom prst="rect">
            <a:avLst/>
          </a:prstGeom>
          <a:noFill/>
        </p:spPr>
        <p:txBody>
          <a:bodyPr wrap="square">
            <a:spAutoFit/>
          </a:bodyPr>
          <a:lstStyle/>
          <a:p>
            <a:pPr>
              <a:lnSpc>
                <a:spcPct val="90000"/>
              </a:lnSpc>
            </a:pPr>
            <a:r>
              <a:rPr lang="en-US" altLang="en-US" sz="2600" dirty="0"/>
              <a:t>Divides an organization into two components:</a:t>
            </a:r>
          </a:p>
          <a:p>
            <a:pPr>
              <a:lnSpc>
                <a:spcPct val="90000"/>
              </a:lnSpc>
            </a:pPr>
            <a:endParaRPr lang="en-US" altLang="en-US" sz="2600" dirty="0"/>
          </a:p>
          <a:p>
            <a:pPr marL="800100" lvl="1" indent="-342900">
              <a:lnSpc>
                <a:spcPct val="90000"/>
              </a:lnSpc>
              <a:buFont typeface="Arial" panose="020B0604020202020204" pitchFamily="34" charset="0"/>
              <a:buChar char="•"/>
            </a:pPr>
            <a:r>
              <a:rPr lang="en-US" altLang="en-US" sz="2200" dirty="0"/>
              <a:t>those that are oriented to the customer and/or the geographical region in which the company is doing business, called the front end</a:t>
            </a:r>
          </a:p>
          <a:p>
            <a:pPr lvl="1">
              <a:lnSpc>
                <a:spcPct val="90000"/>
              </a:lnSpc>
            </a:pPr>
            <a:endParaRPr lang="en-US" altLang="en-US" sz="2200" dirty="0"/>
          </a:p>
          <a:p>
            <a:pPr marL="800100" lvl="1" indent="-342900">
              <a:lnSpc>
                <a:spcPct val="90000"/>
              </a:lnSpc>
              <a:buFont typeface="Arial" panose="020B0604020202020204" pitchFamily="34" charset="0"/>
              <a:buChar char="•"/>
            </a:pPr>
            <a:r>
              <a:rPr lang="en-US" altLang="en-US" sz="2200" dirty="0"/>
              <a:t>a back end that is organized by product and technology</a:t>
            </a:r>
          </a:p>
          <a:p>
            <a:pPr marL="800100" lvl="1" indent="-342900">
              <a:lnSpc>
                <a:spcPct val="90000"/>
              </a:lnSpc>
              <a:buFont typeface="Arial" panose="020B0604020202020204" pitchFamily="34" charset="0"/>
              <a:buChar char="•"/>
            </a:pPr>
            <a:endParaRPr lang="en-US" altLang="en-US" sz="2200" dirty="0"/>
          </a:p>
          <a:p>
            <a:pPr lvl="1">
              <a:lnSpc>
                <a:spcPct val="90000"/>
              </a:lnSpc>
            </a:pPr>
            <a:endParaRPr lang="en-US" altLang="en-US" sz="2200" dirty="0"/>
          </a:p>
          <a:p>
            <a:pPr>
              <a:lnSpc>
                <a:spcPct val="90000"/>
              </a:lnSpc>
            </a:pPr>
            <a:r>
              <a:rPr lang="en-US" altLang="en-US" sz="2600" dirty="0"/>
              <a:t>Advantages: focus on more than one dimension at a time, manage cross-product strategies and coordination</a:t>
            </a:r>
          </a:p>
        </p:txBody>
      </p:sp>
    </p:spTree>
    <p:extLst>
      <p:ext uri="{BB962C8B-B14F-4D97-AF65-F5344CB8AC3E}">
        <p14:creationId xmlns:p14="http://schemas.microsoft.com/office/powerpoint/2010/main" val="40855061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5ADC-1C61-4FF7-BC5E-8B7393277781}"/>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9EE85EFE-43E7-47AD-B6DB-D073C00847CB}"/>
              </a:ext>
            </a:extLst>
          </p:cNvPr>
          <p:cNvSpPr>
            <a:spLocks noGrp="1"/>
          </p:cNvSpPr>
          <p:nvPr>
            <p:ph idx="1"/>
          </p:nvPr>
        </p:nvSpPr>
        <p:spPr/>
        <p:txBody>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p14="http://schemas.microsoft.com/office/powerpoint/2010/main" val="2296817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532440" cy="4530725"/>
          </a:xfrm>
        </p:spPr>
        <p:txBody>
          <a:bodyPr/>
          <a:lstStyle/>
          <a:p>
            <a:pPr>
              <a:lnSpc>
                <a:spcPct val="80000"/>
              </a:lnSpc>
            </a:pPr>
            <a:r>
              <a:rPr lang="en-US" altLang="en-US" sz="24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p>
          <a:p>
            <a:pPr>
              <a:lnSpc>
                <a:spcPct val="80000"/>
              </a:lnSpc>
            </a:pPr>
            <a:r>
              <a:rPr lang="en-US" altLang="en-US" sz="2400" dirty="0"/>
              <a:t>As the structure becomes more formalized the strategic decision making process is likely to become reactive rather than proactive</a:t>
            </a:r>
          </a:p>
          <a:p>
            <a:pPr>
              <a:lnSpc>
                <a:spcPct val="80000"/>
              </a:lnSpc>
            </a:pPr>
            <a:endParaRPr lang="en-US" altLang="en-US" sz="2400" dirty="0"/>
          </a:p>
          <a:p>
            <a:pPr>
              <a:lnSpc>
                <a:spcPct val="80000"/>
              </a:lnSpc>
            </a:pPr>
            <a:r>
              <a:rPr lang="en-US" altLang="en-US" sz="24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p14="http://schemas.microsoft.com/office/powerpoint/2010/main" val="29276609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A763-79B2-4ADC-8356-B3CDABED4805}"/>
              </a:ext>
            </a:extLst>
          </p:cNvPr>
          <p:cNvSpPr>
            <a:spLocks noGrp="1"/>
          </p:cNvSpPr>
          <p:nvPr>
            <p:ph type="title"/>
          </p:nvPr>
        </p:nvSpPr>
        <p:spPr/>
        <p:txBody>
          <a:bodyPr/>
          <a:lstStyle/>
          <a:p>
            <a:r>
              <a:rPr lang="en-US" altLang="en-US" sz="3600" dirty="0"/>
              <a:t>Different business strategies suggest different organizational structures</a:t>
            </a:r>
            <a:endParaRPr lang="en-MY" sz="3600" dirty="0"/>
          </a:p>
        </p:txBody>
      </p:sp>
      <p:sp>
        <p:nvSpPr>
          <p:cNvPr id="3" name="Content Placeholder 2">
            <a:extLst>
              <a:ext uri="{FF2B5EF4-FFF2-40B4-BE49-F238E27FC236}">
                <a16:creationId xmlns:a16="http://schemas.microsoft.com/office/drawing/2014/main" id="{5A1B8A5B-A942-42AA-9381-4101D2430FF0}"/>
              </a:ext>
            </a:extLst>
          </p:cNvPr>
          <p:cNvSpPr>
            <a:spLocks noGrp="1"/>
          </p:cNvSpPr>
          <p:nvPr>
            <p:ph idx="1"/>
          </p:nvPr>
        </p:nvSpPr>
        <p:spPr/>
        <p:txBody>
          <a:bodyPr/>
          <a:lstStyle/>
          <a:p>
            <a:pPr>
              <a:lnSpc>
                <a:spcPct val="90000"/>
              </a:lnSpc>
            </a:pPr>
            <a:r>
              <a:rPr lang="en-US" altLang="en-US" dirty="0"/>
              <a:t>A company following a differentiation strategy should have an organic/enterprising design, and its structure should be organized around products, with many cross-functional teams</a:t>
            </a:r>
          </a:p>
          <a:p>
            <a:pPr>
              <a:lnSpc>
                <a:spcPct val="90000"/>
              </a:lnSpc>
            </a:pPr>
            <a:r>
              <a:rPr lang="en-US" altLang="en-US"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p14="http://schemas.microsoft.com/office/powerpoint/2010/main" val="16600614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BA45-FC1C-4A0D-9EF1-96B1E3ED634C}"/>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88864FA6-6818-44CC-9854-50C6FFAFE0DE}"/>
              </a:ext>
            </a:extLst>
          </p:cNvPr>
          <p:cNvSpPr>
            <a:spLocks noGrp="1"/>
          </p:cNvSpPr>
          <p:nvPr>
            <p:ph idx="1"/>
          </p:nvPr>
        </p:nvSpPr>
        <p:spPr/>
        <p:txBody>
          <a:bodyPr/>
          <a:lstStyle/>
          <a:p>
            <a:pPr marL="0" indent="0">
              <a:buNone/>
            </a:pPr>
            <a:r>
              <a:rPr lang="en-MY" dirty="0"/>
              <a:t>Which of the following organizational structures would be most effective for a company with three distinct commodities for sale?</a:t>
            </a:r>
          </a:p>
          <a:p>
            <a:pPr marL="514350" indent="-514350">
              <a:buFont typeface="+mj-lt"/>
              <a:buAutoNum type="alphaUcPeriod"/>
            </a:pPr>
            <a:r>
              <a:rPr lang="en-MY" dirty="0"/>
              <a:t>Functional structure	</a:t>
            </a:r>
          </a:p>
          <a:p>
            <a:pPr marL="514350" indent="-514350">
              <a:buFont typeface="+mj-lt"/>
              <a:buAutoNum type="alphaUcPeriod"/>
            </a:pPr>
            <a:r>
              <a:rPr lang="en-MY" dirty="0"/>
              <a:t>Product-based structure	</a:t>
            </a:r>
          </a:p>
          <a:p>
            <a:pPr marL="514350" indent="-514350">
              <a:buFont typeface="+mj-lt"/>
              <a:buAutoNum type="alphaUcPeriod"/>
            </a:pPr>
            <a:r>
              <a:rPr lang="en-MY" dirty="0"/>
              <a:t>Divisional structure	</a:t>
            </a:r>
          </a:p>
          <a:p>
            <a:pPr marL="514350" indent="-514350">
              <a:buFont typeface="+mj-lt"/>
              <a:buAutoNum type="alphaUcPeriod"/>
            </a:pPr>
            <a:r>
              <a:rPr lang="en-MY" dirty="0"/>
              <a:t>Flat-line structure</a:t>
            </a:r>
          </a:p>
          <a:p>
            <a:pPr marL="514350" indent="-514350">
              <a:buFont typeface="+mj-lt"/>
              <a:buAutoNum type="alphaUcPeriod"/>
            </a:pPr>
            <a:endParaRPr lang="en-MY" dirty="0"/>
          </a:p>
        </p:txBody>
      </p:sp>
    </p:spTree>
    <p:extLst>
      <p:ext uri="{BB962C8B-B14F-4D97-AF65-F5344CB8AC3E}">
        <p14:creationId xmlns:p14="http://schemas.microsoft.com/office/powerpoint/2010/main" val="37689149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6B291-0589-43FD-97D2-612C848D6CE3}"/>
              </a:ext>
            </a:extLst>
          </p:cNvPr>
          <p:cNvSpPr>
            <a:spLocks noGrp="1"/>
          </p:cNvSpPr>
          <p:nvPr>
            <p:ph type="title"/>
          </p:nvPr>
        </p:nvSpPr>
        <p:spPr/>
        <p:txBody>
          <a:bodyPr/>
          <a:lstStyle/>
          <a:p>
            <a:r>
              <a:rPr lang="en-MY" dirty="0"/>
              <a:t>Answer # 6 </a:t>
            </a:r>
          </a:p>
        </p:txBody>
      </p:sp>
      <p:sp>
        <p:nvSpPr>
          <p:cNvPr id="3" name="Content Placeholder 2">
            <a:extLst>
              <a:ext uri="{FF2B5EF4-FFF2-40B4-BE49-F238E27FC236}">
                <a16:creationId xmlns:a16="http://schemas.microsoft.com/office/drawing/2014/main" id="{15600FC5-2290-4B31-8F42-C5C24468F3DC}"/>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074948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2907691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82451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9D4E-0D02-4581-8879-1733FAB726E5}"/>
              </a:ext>
            </a:extLst>
          </p:cNvPr>
          <p:cNvSpPr>
            <a:spLocks noGrp="1"/>
          </p:cNvSpPr>
          <p:nvPr>
            <p:ph type="title"/>
          </p:nvPr>
        </p:nvSpPr>
        <p:spPr/>
        <p:txBody>
          <a:bodyPr/>
          <a:lstStyle/>
          <a:p>
            <a:r>
              <a:rPr lang="en-MY" dirty="0"/>
              <a:t>International business</a:t>
            </a:r>
          </a:p>
        </p:txBody>
      </p:sp>
      <p:sp>
        <p:nvSpPr>
          <p:cNvPr id="3" name="Content Placeholder 2">
            <a:extLst>
              <a:ext uri="{FF2B5EF4-FFF2-40B4-BE49-F238E27FC236}">
                <a16:creationId xmlns:a16="http://schemas.microsoft.com/office/drawing/2014/main" id="{039325C8-48F9-4667-926F-CDA1BE32745B}"/>
              </a:ext>
            </a:extLst>
          </p:cNvPr>
          <p:cNvSpPr>
            <a:spLocks noGrp="1"/>
          </p:cNvSpPr>
          <p:nvPr>
            <p:ph idx="1"/>
          </p:nvPr>
        </p:nvSpPr>
        <p:spPr>
          <a:xfrm>
            <a:off x="827584" y="1772816"/>
            <a:ext cx="7772400" cy="2836912"/>
          </a:xfrm>
        </p:spPr>
        <p:txBody>
          <a:bodyPr/>
          <a:lstStyle/>
          <a:p>
            <a:pPr marL="0" indent="0">
              <a:buNone/>
            </a:pPr>
            <a:r>
              <a:rPr lang="en-MY"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p14="http://schemas.microsoft.com/office/powerpoint/2010/main" val="36794148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D96F-A60B-490C-8603-D6C5DE221A99}"/>
              </a:ext>
            </a:extLst>
          </p:cNvPr>
          <p:cNvSpPr>
            <a:spLocks noGrp="1"/>
          </p:cNvSpPr>
          <p:nvPr>
            <p:ph type="title"/>
          </p:nvPr>
        </p:nvSpPr>
        <p:spPr/>
        <p:txBody>
          <a:bodyPr/>
          <a:lstStyle/>
          <a:p>
            <a:r>
              <a:rPr lang="en-MY" dirty="0"/>
              <a:t>Difference between Globalisation vs Internationalization</a:t>
            </a:r>
          </a:p>
        </p:txBody>
      </p:sp>
      <p:sp>
        <p:nvSpPr>
          <p:cNvPr id="3" name="Content Placeholder 2">
            <a:extLst>
              <a:ext uri="{FF2B5EF4-FFF2-40B4-BE49-F238E27FC236}">
                <a16:creationId xmlns:a16="http://schemas.microsoft.com/office/drawing/2014/main" id="{2C69C938-243E-4252-B333-071E85BF4FB0}"/>
              </a:ext>
            </a:extLst>
          </p:cNvPr>
          <p:cNvSpPr>
            <a:spLocks noGrp="1"/>
          </p:cNvSpPr>
          <p:nvPr>
            <p:ph idx="1"/>
          </p:nvPr>
        </p:nvSpPr>
        <p:spPr>
          <a:xfrm>
            <a:off x="685800" y="1556792"/>
            <a:ext cx="8350696" cy="4530725"/>
          </a:xfrm>
        </p:spPr>
        <p:txBody>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p14="http://schemas.microsoft.com/office/powerpoint/2010/main" val="28389421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50E6-33AF-4098-B3EA-61B16CCC2316}"/>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E1F59E1-4358-4D9F-B07B-35FD897ACDE7}"/>
              </a:ext>
            </a:extLst>
          </p:cNvPr>
          <p:cNvSpPr>
            <a:spLocks noGrp="1"/>
          </p:cNvSpPr>
          <p:nvPr>
            <p:ph idx="1"/>
          </p:nvPr>
        </p:nvSpPr>
        <p:spPr/>
        <p:txBody>
          <a:bodyPr/>
          <a:lstStyle/>
          <a:p>
            <a:pPr marL="0" indent="0">
              <a:buNone/>
            </a:pPr>
            <a:r>
              <a:rPr lang="en-MY" dirty="0"/>
              <a:t>International transactions are manifested mainly in international trade and investment.</a:t>
            </a:r>
          </a:p>
          <a:p>
            <a:endParaRPr lang="en-MY" dirty="0"/>
          </a:p>
          <a:p>
            <a:r>
              <a:rPr lang="en-MY" b="1" dirty="0"/>
              <a:t>International trade </a:t>
            </a:r>
            <a:r>
              <a:rPr lang="en-MY" dirty="0"/>
              <a:t>occurs when a company exports goods or services to buyers (importers) in another country. </a:t>
            </a:r>
          </a:p>
          <a:p>
            <a:endParaRPr lang="en-MY" dirty="0"/>
          </a:p>
          <a:p>
            <a:r>
              <a:rPr lang="en-MY" b="1" dirty="0"/>
              <a:t>International investment </a:t>
            </a:r>
            <a:r>
              <a:rPr lang="en-MY" dirty="0"/>
              <a:t>occurs when the company invests resources in business activities outside its home country.</a:t>
            </a:r>
          </a:p>
        </p:txBody>
      </p:sp>
    </p:spTree>
    <p:extLst>
      <p:ext uri="{BB962C8B-B14F-4D97-AF65-F5344CB8AC3E}">
        <p14:creationId xmlns:p14="http://schemas.microsoft.com/office/powerpoint/2010/main" val="33069965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18DF-E2D1-4918-998D-C3EDA379CA24}"/>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F2E50363-B4C0-41FE-88C5-6A2B7DF5E0B1}"/>
              </a:ext>
            </a:extLst>
          </p:cNvPr>
          <p:cNvSpPr>
            <a:spLocks noGrp="1"/>
          </p:cNvSpPr>
          <p:nvPr>
            <p:ph idx="1"/>
          </p:nvPr>
        </p:nvSpPr>
        <p:spPr/>
        <p:txBody>
          <a:bodyPr/>
          <a:lstStyle/>
          <a:p>
            <a:pPr>
              <a:buFont typeface="Wingdings" panose="05000000000000000000" pitchFamily="2" charset="2"/>
              <a:buChar char="§"/>
            </a:pPr>
            <a:r>
              <a:rPr lang="en-MY" dirty="0"/>
              <a:t>Any firm, regardless of size, that is engaged in international business is defined as an </a:t>
            </a:r>
            <a:r>
              <a:rPr lang="en-MY" b="1" dirty="0"/>
              <a:t>international firm</a:t>
            </a:r>
            <a:r>
              <a:rPr lang="en-MY" dirty="0"/>
              <a:t>. </a:t>
            </a:r>
          </a:p>
          <a:p>
            <a:pPr>
              <a:buFont typeface="Wingdings" panose="05000000000000000000" pitchFamily="2" charset="2"/>
              <a:buChar char="§"/>
            </a:pPr>
            <a:endParaRPr lang="en-MY" dirty="0"/>
          </a:p>
          <a:p>
            <a:pPr>
              <a:buFont typeface="Wingdings" panose="05000000000000000000" pitchFamily="2" charset="2"/>
              <a:buChar char="§"/>
            </a:pPr>
            <a:r>
              <a:rPr lang="en-MY" dirty="0"/>
              <a:t>A firm that has directly invested abroad and has at least one working affiliate in a foreign country (e.g., a factory, a branch office) over which it maintains effective control is defined as a </a:t>
            </a:r>
            <a:r>
              <a:rPr lang="en-MY" b="1" dirty="0"/>
              <a:t>multinational enterprise (MNE) or multinational enterprise company (MNC).</a:t>
            </a:r>
          </a:p>
        </p:txBody>
      </p:sp>
    </p:spTree>
    <p:extLst>
      <p:ext uri="{BB962C8B-B14F-4D97-AF65-F5344CB8AC3E}">
        <p14:creationId xmlns:p14="http://schemas.microsoft.com/office/powerpoint/2010/main" val="39218099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5451-C404-4AD2-A0C7-6EC8829B9DF1}"/>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74C3FEB-811B-4E3B-98F6-E7CE461CED22}"/>
              </a:ext>
            </a:extLst>
          </p:cNvPr>
          <p:cNvSpPr>
            <a:spLocks noGrp="1"/>
          </p:cNvSpPr>
          <p:nvPr>
            <p:ph idx="1"/>
          </p:nvPr>
        </p:nvSpPr>
        <p:spPr>
          <a:xfrm>
            <a:off x="914400" y="1600201"/>
            <a:ext cx="7772400" cy="3124944"/>
          </a:xfrm>
        </p:spPr>
        <p:txBody>
          <a:bodyPr/>
          <a:lstStyle/>
          <a:p>
            <a:pPr marL="0" indent="0">
              <a:buNone/>
            </a:pPr>
            <a:r>
              <a:rPr lang="en-MY" dirty="0"/>
              <a:t>While many firms still follow the traditional route of domestic growth first, international expansion second, we increasingly see firms that target international markets when launching their operations. These firms are called </a:t>
            </a:r>
            <a:r>
              <a:rPr lang="en-MY" b="1" dirty="0"/>
              <a:t>born global, global </a:t>
            </a:r>
            <a:r>
              <a:rPr lang="en-MY" b="1" dirty="0" err="1"/>
              <a:t>startups</a:t>
            </a:r>
            <a:r>
              <a:rPr lang="en-MY" b="1" dirty="0"/>
              <a:t>, or international new ventures (INVs)</a:t>
            </a:r>
            <a:r>
              <a:rPr lang="en-MY" dirty="0"/>
              <a:t>.</a:t>
            </a:r>
          </a:p>
        </p:txBody>
      </p:sp>
    </p:spTree>
    <p:extLst>
      <p:ext uri="{BB962C8B-B14F-4D97-AF65-F5344CB8AC3E}">
        <p14:creationId xmlns:p14="http://schemas.microsoft.com/office/powerpoint/2010/main" val="19651230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63451585"/>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355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636712" y="1581410"/>
            <a:ext cx="8050088" cy="4979987"/>
          </a:xfrm>
        </p:spPr>
        <p:txBody>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p:txBody>
          <a:bodyPr/>
          <a:lstStyle/>
          <a:p>
            <a:r>
              <a:rPr lang="en-MY"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lstStyle/>
          <a:p>
            <a:pPr marL="0" indent="0">
              <a:buNone/>
            </a:pPr>
            <a:r>
              <a:rPr lang="en-MY"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p:txBody>
          <a:bodyPr/>
          <a:lstStyle/>
          <a:p>
            <a:r>
              <a:rPr lang="en-MY" dirty="0" err="1"/>
              <a:t>Cosourcing</a:t>
            </a:r>
            <a:endParaRPr lang="en-MY"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lstStyle/>
          <a:p>
            <a:pPr marL="0" indent="0">
              <a:buNone/>
            </a:pPr>
            <a:r>
              <a:rPr lang="en-MY" dirty="0" err="1"/>
              <a:t>Cosourcing</a:t>
            </a:r>
            <a:r>
              <a:rPr lang="en-MY"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p:txBody>
          <a:bodyPr/>
          <a:lstStyle/>
          <a:p>
            <a:r>
              <a:rPr lang="en-MY"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lstStyle/>
          <a:p>
            <a:pPr marL="0" indent="0">
              <a:buNone/>
            </a:pPr>
            <a:r>
              <a:rPr lang="en-MY"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5617-05B3-4818-A35F-28D6DE406E20}"/>
              </a:ext>
            </a:extLst>
          </p:cNvPr>
          <p:cNvSpPr>
            <a:spLocks noGrp="1"/>
          </p:cNvSpPr>
          <p:nvPr>
            <p:ph type="title"/>
          </p:nvPr>
        </p:nvSpPr>
        <p:spPr/>
        <p:txBody>
          <a:bodyPr/>
          <a:lstStyle/>
          <a:p>
            <a:r>
              <a:rPr lang="en-MY" dirty="0"/>
              <a:t>Professional Employment Organization (PEOs)</a:t>
            </a:r>
          </a:p>
        </p:txBody>
      </p:sp>
      <p:sp>
        <p:nvSpPr>
          <p:cNvPr id="3" name="Content Placeholder 2">
            <a:extLst>
              <a:ext uri="{FF2B5EF4-FFF2-40B4-BE49-F238E27FC236}">
                <a16:creationId xmlns:a16="http://schemas.microsoft.com/office/drawing/2014/main" id="{C7E1D3BA-94C3-48B7-9EDC-90910C07C70F}"/>
              </a:ext>
            </a:extLst>
          </p:cNvPr>
          <p:cNvSpPr>
            <a:spLocks noGrp="1"/>
          </p:cNvSpPr>
          <p:nvPr>
            <p:ph idx="1"/>
          </p:nvPr>
        </p:nvSpPr>
        <p:spPr>
          <a:xfrm>
            <a:off x="755576" y="1600200"/>
            <a:ext cx="7931224" cy="4530725"/>
          </a:xfrm>
        </p:spPr>
        <p:txBody>
          <a:bodyPr/>
          <a:lstStyle/>
          <a:p>
            <a:r>
              <a:rPr lang="en-MY" sz="2700" dirty="0"/>
              <a:t>A Professional </a:t>
            </a:r>
            <a:r>
              <a:rPr lang="en-MY" sz="2700" dirty="0" err="1"/>
              <a:t>Employement</a:t>
            </a:r>
            <a:r>
              <a:rPr lang="en-MY" sz="2700" dirty="0"/>
              <a:t> Organization (PEO) assumes full responsibility of your company's human resources administration. </a:t>
            </a:r>
          </a:p>
          <a:p>
            <a:r>
              <a:rPr lang="en-MY" sz="2700" dirty="0"/>
              <a:t>It becomes a co-employer of your company's workers by taking full legal responsibility of your employees, including having the final say in hiring, firing, and the amount of money employees make. </a:t>
            </a:r>
          </a:p>
          <a:p>
            <a:r>
              <a:rPr lang="en-MY" sz="2700" dirty="0"/>
              <a:t>The PEO and business owner become partners, essentially, with the PEO handling all the HR aspects and the business handling all other aspects of the company.</a:t>
            </a:r>
          </a:p>
        </p:txBody>
      </p:sp>
    </p:spTree>
    <p:extLst>
      <p:ext uri="{BB962C8B-B14F-4D97-AF65-F5344CB8AC3E}">
        <p14:creationId xmlns:p14="http://schemas.microsoft.com/office/powerpoint/2010/main" val="11634986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main difference between offshoring and outsourcing?</a:t>
            </a:r>
          </a:p>
          <a:p>
            <a:pPr marL="0" indent="0">
              <a:buNone/>
            </a:pPr>
            <a:r>
              <a:rPr lang="en-MY" sz="2400" dirty="0"/>
              <a:t>A. Offshoring usually results in employee layoffs, whereas outsourcing does not.</a:t>
            </a:r>
          </a:p>
          <a:p>
            <a:pPr marL="0" indent="0">
              <a:buNone/>
            </a:pPr>
            <a:r>
              <a:rPr lang="en-MY" sz="2400" dirty="0"/>
              <a:t>B. Offshoring is a long-term solution, whereas outsourcing is a short-term solution.</a:t>
            </a:r>
          </a:p>
          <a:p>
            <a:pPr marL="0" indent="0">
              <a:buNone/>
            </a:pPr>
            <a:r>
              <a:rPr lang="en-MY" sz="2400" dirty="0"/>
              <a:t>C. Offshoring moves entire production units out of the country, whereas outsourcing moves internal practices to outside organizations regardless of geographic location.</a:t>
            </a:r>
          </a:p>
          <a:p>
            <a:pPr marL="0" indent="0">
              <a:buNone/>
            </a:pPr>
            <a:r>
              <a:rPr lang="en-MY" sz="2400" dirty="0"/>
              <a:t>D. There are no differences—these terms are interchangeable.</a:t>
            </a:r>
          </a:p>
        </p:txBody>
      </p:sp>
    </p:spTree>
    <p:extLst>
      <p:ext uri="{BB962C8B-B14F-4D97-AF65-F5344CB8AC3E}">
        <p14:creationId xmlns:p14="http://schemas.microsoft.com/office/powerpoint/2010/main" val="23864606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2564</TotalTime>
  <Words>4450</Words>
  <Application>Microsoft Office PowerPoint</Application>
  <PresentationFormat>On-screen Show (4:3)</PresentationFormat>
  <Paragraphs>336</Paragraphs>
  <Slides>86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86</vt:i4>
      </vt:variant>
    </vt:vector>
  </HeadingPairs>
  <TitlesOfParts>
    <vt:vector size="91" baseType="lpstr">
      <vt:lpstr>Arial</vt:lpstr>
      <vt:lpstr>Calibri</vt:lpstr>
      <vt:lpstr>Times New Roman</vt:lpstr>
      <vt:lpstr>Wingdings</vt:lpstr>
      <vt:lpstr>Office Theme</vt:lpstr>
      <vt:lpstr>STRATEGIC GLOBAL HUMAN RESOURCE- IV</vt:lpstr>
      <vt:lpstr>PowerPoint Presentation</vt:lpstr>
      <vt:lpstr>Mergers and Acquisitions </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Hostile Takeover</vt:lpstr>
      <vt:lpstr>Joint Ventures</vt:lpstr>
      <vt:lpstr>Difference Merger and Acquisition</vt:lpstr>
      <vt:lpstr>Question # 1</vt:lpstr>
      <vt:lpstr>Answer # 1</vt:lpstr>
      <vt:lpstr>PowerPoint Presentation</vt:lpstr>
      <vt:lpstr>Merging Cultures</vt:lpstr>
      <vt:lpstr>Assimilation</vt:lpstr>
      <vt:lpstr>Deculturation</vt:lpstr>
      <vt:lpstr>Integration</vt:lpstr>
      <vt:lpstr>Separation</vt:lpstr>
      <vt:lpstr>People Issues in M&amp;A</vt:lpstr>
      <vt:lpstr>HR Issues in M&amp;A</vt:lpstr>
      <vt:lpstr>HR Integration Process in Global M&amp;A</vt:lpstr>
      <vt:lpstr>Question # 2 </vt:lpstr>
      <vt:lpstr>Answer # 2 </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PowerPoint Presentation</vt:lpstr>
      <vt:lpstr>International business</vt:lpstr>
      <vt:lpstr>Difference between Globalisation vs Internationalization</vt:lpstr>
      <vt:lpstr>International Business - Terms</vt:lpstr>
      <vt:lpstr>International Business - Terms</vt:lpstr>
      <vt:lpstr>International Business - Terms</vt:lpstr>
      <vt:lpstr>PowerPoint Presentation</vt:lpstr>
      <vt:lpstr>HR Outsourcing</vt:lpstr>
      <vt:lpstr>Offshoring</vt:lpstr>
      <vt:lpstr>Cosourcing</vt:lpstr>
      <vt:lpstr>Insourcing</vt:lpstr>
      <vt:lpstr>Professional Employment Organization (PEOs)</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113</cp:revision>
  <cp:lastPrinted>1601-01-01T00:00:00Z</cp:lastPrinted>
  <dcterms:created xsi:type="dcterms:W3CDTF">2020-07-09T15:12:46Z</dcterms:created>
  <dcterms:modified xsi:type="dcterms:W3CDTF">2021-07-18T10:33:51Z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