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rawing8.xml" ContentType="application/vnd.ms-office.drawingml.diagramDrawing+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98.xml" ContentType="application/vnd.openxmlformats-officedocument.presentationml.slide+xml"/>
  <Override PartName="/ppt/diagrams/drawing6.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9"/>
  </p:notesMasterIdLst>
  <p:handoutMasterIdLst>
    <p:handoutMasterId r:id="rId110"/>
  </p:handoutMasterIdLst>
  <p:sldIdLst>
    <p:sldId id="256" r:id="rId2"/>
    <p:sldId id="553" r:id="rId3"/>
    <p:sldId id="554" r:id="rId4"/>
    <p:sldId id="555" r:id="rId5"/>
    <p:sldId id="556" r:id="rId6"/>
    <p:sldId id="557" r:id="rId7"/>
    <p:sldId id="558" r:id="rId8"/>
    <p:sldId id="559" r:id="rId9"/>
    <p:sldId id="560" r:id="rId10"/>
    <p:sldId id="561" r:id="rId11"/>
    <p:sldId id="562" r:id="rId12"/>
    <p:sldId id="563" r:id="rId13"/>
    <p:sldId id="564" r:id="rId14"/>
    <p:sldId id="516" r:id="rId15"/>
    <p:sldId id="502" r:id="rId16"/>
    <p:sldId id="503" r:id="rId17"/>
    <p:sldId id="504" r:id="rId18"/>
    <p:sldId id="485" r:id="rId19"/>
    <p:sldId id="565" r:id="rId20"/>
    <p:sldId id="566" r:id="rId21"/>
    <p:sldId id="537" r:id="rId22"/>
    <p:sldId id="294" r:id="rId23"/>
    <p:sldId id="303" r:id="rId24"/>
    <p:sldId id="311" r:id="rId25"/>
    <p:sldId id="312" r:id="rId26"/>
    <p:sldId id="313" r:id="rId27"/>
    <p:sldId id="314" r:id="rId28"/>
    <p:sldId id="315" r:id="rId29"/>
    <p:sldId id="316" r:id="rId30"/>
    <p:sldId id="317" r:id="rId31"/>
    <p:sldId id="334" r:id="rId32"/>
    <p:sldId id="343" r:id="rId33"/>
    <p:sldId id="319" r:id="rId34"/>
    <p:sldId id="267" r:id="rId35"/>
    <p:sldId id="506" r:id="rId36"/>
    <p:sldId id="538" r:id="rId37"/>
    <p:sldId id="535" r:id="rId38"/>
    <p:sldId id="536" r:id="rId39"/>
    <p:sldId id="476" r:id="rId40"/>
    <p:sldId id="477" r:id="rId41"/>
    <p:sldId id="478" r:id="rId42"/>
    <p:sldId id="487" r:id="rId43"/>
    <p:sldId id="488" r:id="rId44"/>
    <p:sldId id="507" r:id="rId45"/>
    <p:sldId id="508" r:id="rId46"/>
    <p:sldId id="509" r:id="rId47"/>
    <p:sldId id="539" r:id="rId48"/>
    <p:sldId id="257" r:id="rId49"/>
    <p:sldId id="400" r:id="rId50"/>
    <p:sldId id="301" r:id="rId51"/>
    <p:sldId id="302" r:id="rId52"/>
    <p:sldId id="540" r:id="rId53"/>
    <p:sldId id="304" r:id="rId54"/>
    <p:sldId id="305" r:id="rId55"/>
    <p:sldId id="306" r:id="rId56"/>
    <p:sldId id="307" r:id="rId57"/>
    <p:sldId id="308" r:id="rId58"/>
    <p:sldId id="309" r:id="rId59"/>
    <p:sldId id="273" r:id="rId60"/>
    <p:sldId id="274" r:id="rId61"/>
    <p:sldId id="523" r:id="rId62"/>
    <p:sldId id="524" r:id="rId63"/>
    <p:sldId id="543" r:id="rId64"/>
    <p:sldId id="310" r:id="rId65"/>
    <p:sldId id="525" r:id="rId66"/>
    <p:sldId id="526" r:id="rId67"/>
    <p:sldId id="527" r:id="rId68"/>
    <p:sldId id="528" r:id="rId69"/>
    <p:sldId id="529" r:id="rId70"/>
    <p:sldId id="530" r:id="rId71"/>
    <p:sldId id="531" r:id="rId72"/>
    <p:sldId id="532" r:id="rId73"/>
    <p:sldId id="541" r:id="rId74"/>
    <p:sldId id="320" r:id="rId75"/>
    <p:sldId id="489" r:id="rId76"/>
    <p:sldId id="533" r:id="rId77"/>
    <p:sldId id="542" r:id="rId78"/>
    <p:sldId id="544" r:id="rId79"/>
    <p:sldId id="292" r:id="rId80"/>
    <p:sldId id="293" r:id="rId81"/>
    <p:sldId id="534" r:id="rId82"/>
    <p:sldId id="299" r:id="rId83"/>
    <p:sldId id="295" r:id="rId84"/>
    <p:sldId id="490" r:id="rId85"/>
    <p:sldId id="298" r:id="rId86"/>
    <p:sldId id="297" r:id="rId87"/>
    <p:sldId id="491" r:id="rId88"/>
    <p:sldId id="492" r:id="rId89"/>
    <p:sldId id="548" r:id="rId90"/>
    <p:sldId id="549" r:id="rId91"/>
    <p:sldId id="546" r:id="rId92"/>
    <p:sldId id="268" r:id="rId93"/>
    <p:sldId id="269" r:id="rId94"/>
    <p:sldId id="270" r:id="rId95"/>
    <p:sldId id="271" r:id="rId96"/>
    <p:sldId id="272" r:id="rId97"/>
    <p:sldId id="547" r:id="rId98"/>
    <p:sldId id="545" r:id="rId99"/>
    <p:sldId id="479" r:id="rId100"/>
    <p:sldId id="480" r:id="rId101"/>
    <p:sldId id="481" r:id="rId102"/>
    <p:sldId id="550" r:id="rId103"/>
    <p:sldId id="520" r:id="rId104"/>
    <p:sldId id="521" r:id="rId105"/>
    <p:sldId id="551" r:id="rId106"/>
    <p:sldId id="552" r:id="rId107"/>
    <p:sldId id="276" r:id="rId10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00C091DE-5437-44D0-ADAC-347CAA9DBA13}" type="presOf" srcId="{5579977E-160D-4482-B0C9-074400260336}" destId="{C8985D0A-BC3F-4774-B49B-57D3C9512F4A}" srcOrd="0" destOrd="0" presId="urn:microsoft.com/office/officeart/2005/8/layout/vList2"/>
    <dgm:cxn modelId="{0909BAB0-1601-46C5-ABF5-BB72DC786297}" type="presOf" srcId="{93FF44C1-C515-4ABC-8A5F-04DA24279A5C}" destId="{A0C135CA-3FC9-40EC-B2B3-68691A85DE8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D4BE0DFC-7613-41C8-BB2F-E8CB71C6E804}" type="presOf" srcId="{703D4D02-5513-427D-B6E9-B2E187EE0C3A}" destId="{CC8763B3-4621-4666-B669-3C5BA2A30DBE}" srcOrd="0" destOrd="0" presId="urn:microsoft.com/office/officeart/2005/8/layout/vList2"/>
    <dgm:cxn modelId="{7D8FCF12-0A92-4402-BBB2-0511D44BE388}" type="presOf" srcId="{B784F38A-2CBF-4477-869E-CC822A9ECE1A}" destId="{8459D55B-5800-472A-BFA7-A7186D26AD4C}" srcOrd="0" destOrd="0" presId="urn:microsoft.com/office/officeart/2005/8/layout/vList2"/>
    <dgm:cxn modelId="{28030280-3535-4525-9267-9212EAB6ED37}" type="presOf" srcId="{2335D1AE-9CD1-4248-98E7-87001E9533BE}" destId="{DCEA4EB8-A59A-4AC1-9D36-DA441F1AAE14}"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F2A9035D-7795-4CCC-BD5D-DAA7CF7285B8}" type="presOf" srcId="{E06EDB13-5C46-4138-A89D-A2D0F01AC5AE}" destId="{E3A8542C-A8FF-4B41-A7C0-A157F730CD37}" srcOrd="0" destOrd="0" presId="urn:microsoft.com/office/officeart/2005/8/layout/vList2"/>
    <dgm:cxn modelId="{73716BA8-39AC-4FEC-91FD-D4729F9E17EA}" type="presOf" srcId="{CFDF7710-10AF-4C91-9622-4711AD4D1147}" destId="{E6BB2906-000C-4376-8DBB-E58B06080F00}" srcOrd="0" destOrd="0" presId="urn:microsoft.com/office/officeart/2005/8/layout/vList2"/>
    <dgm:cxn modelId="{4B48EB14-98A1-4D58-99B0-EDF28625C4EC}" type="presOf" srcId="{1C113A82-6E4F-4B60-8626-C4BCC58E54AE}" destId="{14930B45-8800-4B73-A082-1254B069734A}" srcOrd="0" destOrd="0" presId="urn:microsoft.com/office/officeart/2005/8/layout/vList2"/>
    <dgm:cxn modelId="{CE5290AD-3DF6-4488-88D1-1F62DB99E541}" type="presOf" srcId="{0A43059F-04FA-4999-8A86-F82475B66EA4}" destId="{11AC5A0C-0335-4C00-9AB4-DDE689E91B4B}" srcOrd="0" destOrd="0" presId="urn:microsoft.com/office/officeart/2005/8/layout/vList2"/>
    <dgm:cxn modelId="{89CCB8F1-273C-43E4-A8B7-C6B2ADF32B77}" type="presOf" srcId="{88AC3958-C316-4A55-827E-034A089E49E4}" destId="{C24CBBE1-425E-4B2F-9308-33701B130681}"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66DF18CD-DCE5-473D-BAC3-ECC3EA250F4C}" type="presParOf" srcId="{CC8763B3-4621-4666-B669-3C5BA2A30DBE}" destId="{C8985D0A-BC3F-4774-B49B-57D3C9512F4A}" srcOrd="0" destOrd="0" presId="urn:microsoft.com/office/officeart/2005/8/layout/vList2"/>
    <dgm:cxn modelId="{43D0B397-E1F7-4743-927D-B117FEB67624}" type="presParOf" srcId="{CC8763B3-4621-4666-B669-3C5BA2A30DBE}" destId="{17DBF370-332E-4423-9F8E-1DCD47107AAA}" srcOrd="1" destOrd="0" presId="urn:microsoft.com/office/officeart/2005/8/layout/vList2"/>
    <dgm:cxn modelId="{64669693-55F7-4299-924F-1DB5B4A75148}" type="presParOf" srcId="{CC8763B3-4621-4666-B669-3C5BA2A30DBE}" destId="{DCEA4EB8-A59A-4AC1-9D36-DA441F1AAE14}" srcOrd="2" destOrd="0" presId="urn:microsoft.com/office/officeart/2005/8/layout/vList2"/>
    <dgm:cxn modelId="{3330804D-D070-4312-A970-41D67A37F5CF}" type="presParOf" srcId="{CC8763B3-4621-4666-B669-3C5BA2A30DBE}" destId="{EED6E72F-361F-46D0-A313-37C3D7CEFF5B}" srcOrd="3" destOrd="0" presId="urn:microsoft.com/office/officeart/2005/8/layout/vList2"/>
    <dgm:cxn modelId="{DE70A2D3-91ED-4120-8E26-7B0A857BE261}" type="presParOf" srcId="{CC8763B3-4621-4666-B669-3C5BA2A30DBE}" destId="{11AC5A0C-0335-4C00-9AB4-DDE689E91B4B}" srcOrd="4" destOrd="0" presId="urn:microsoft.com/office/officeart/2005/8/layout/vList2"/>
    <dgm:cxn modelId="{882D938E-889A-42B0-B45A-FFF975F7DB73}" type="presParOf" srcId="{CC8763B3-4621-4666-B669-3C5BA2A30DBE}" destId="{051010EC-1F3E-4AC5-AE29-01B35F8F5E09}" srcOrd="5" destOrd="0" presId="urn:microsoft.com/office/officeart/2005/8/layout/vList2"/>
    <dgm:cxn modelId="{E9CB9917-5761-4F3E-841B-9972B15094C2}" type="presParOf" srcId="{CC8763B3-4621-4666-B669-3C5BA2A30DBE}" destId="{C24CBBE1-425E-4B2F-9308-33701B130681}" srcOrd="6" destOrd="0" presId="urn:microsoft.com/office/officeart/2005/8/layout/vList2"/>
    <dgm:cxn modelId="{14C04AA5-B167-4B4F-BF0D-C3E94F7A57E8}" type="presParOf" srcId="{CC8763B3-4621-4666-B669-3C5BA2A30DBE}" destId="{24AA2D0C-8F3B-45BB-B5D3-2B1DC45D6B9F}" srcOrd="7" destOrd="0" presId="urn:microsoft.com/office/officeart/2005/8/layout/vList2"/>
    <dgm:cxn modelId="{883ECB40-B383-4E89-A7C2-343481EB6043}" type="presParOf" srcId="{CC8763B3-4621-4666-B669-3C5BA2A30DBE}" destId="{14930B45-8800-4B73-A082-1254B069734A}" srcOrd="8" destOrd="0" presId="urn:microsoft.com/office/officeart/2005/8/layout/vList2"/>
    <dgm:cxn modelId="{1FAD9193-79F8-4B23-B8AB-7070F9E80F48}" type="presParOf" srcId="{CC8763B3-4621-4666-B669-3C5BA2A30DBE}" destId="{368A5CFE-2791-4D41-90D1-5B9862FA3D92}" srcOrd="9" destOrd="0" presId="urn:microsoft.com/office/officeart/2005/8/layout/vList2"/>
    <dgm:cxn modelId="{8DB40997-31BD-4DE1-B9BA-2AB27908E6E5}" type="presParOf" srcId="{CC8763B3-4621-4666-B669-3C5BA2A30DBE}" destId="{8459D55B-5800-472A-BFA7-A7186D26AD4C}" srcOrd="10" destOrd="0" presId="urn:microsoft.com/office/officeart/2005/8/layout/vList2"/>
    <dgm:cxn modelId="{0390C401-9F44-4D27-B4E6-6F3DC1A01E4B}" type="presParOf" srcId="{CC8763B3-4621-4666-B669-3C5BA2A30DBE}" destId="{22F28D2E-7EC1-484C-A6C6-64A29DE0597D}" srcOrd="11" destOrd="0" presId="urn:microsoft.com/office/officeart/2005/8/layout/vList2"/>
    <dgm:cxn modelId="{B2F63075-11D5-4F59-A69C-F234AE85B0E2}" type="presParOf" srcId="{CC8763B3-4621-4666-B669-3C5BA2A30DBE}" destId="{E6BB2906-000C-4376-8DBB-E58B06080F00}" srcOrd="12" destOrd="0" presId="urn:microsoft.com/office/officeart/2005/8/layout/vList2"/>
    <dgm:cxn modelId="{671F6002-577B-4B5B-B7CE-979DBD415D67}" type="presParOf" srcId="{CC8763B3-4621-4666-B669-3C5BA2A30DBE}" destId="{334C796A-DD8B-489F-9EC6-347C8EF0BE00}" srcOrd="13" destOrd="0" presId="urn:microsoft.com/office/officeart/2005/8/layout/vList2"/>
    <dgm:cxn modelId="{227BCD8B-18C2-4272-B99D-F3D1EC7390CB}" type="presParOf" srcId="{CC8763B3-4621-4666-B669-3C5BA2A30DBE}" destId="{E3A8542C-A8FF-4B41-A7C0-A157F730CD37}" srcOrd="14" destOrd="0" presId="urn:microsoft.com/office/officeart/2005/8/layout/vList2"/>
    <dgm:cxn modelId="{C9F95C04-8900-4AE7-ABF2-53DFEA57CE7E}" type="presParOf" srcId="{CC8763B3-4621-4666-B669-3C5BA2A30DBE}" destId="{7F124C6D-5041-46C6-912F-502EE9148F11}" srcOrd="15" destOrd="0" presId="urn:microsoft.com/office/officeart/2005/8/layout/vList2"/>
    <dgm:cxn modelId="{AE4A7CFE-89AD-45E4-9B9A-7805F503212E}" type="presParOf" srcId="{CC8763B3-4621-4666-B669-3C5BA2A30DBE}" destId="{A0C135CA-3FC9-40EC-B2B3-68691A85DE8C}" srcOrd="16"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204F552D-F972-4889-BC6C-B053AD00FC41}" type="presOf" srcId="{1C113A82-6E4F-4B60-8626-C4BCC58E54AE}" destId="{14930B45-8800-4B73-A082-1254B069734A}" srcOrd="0" destOrd="0" presId="urn:microsoft.com/office/officeart/2005/8/layout/vList2"/>
    <dgm:cxn modelId="{02C41B9A-37A7-46B2-8C1A-B12E54570FA2}" type="presOf" srcId="{2335D1AE-9CD1-4248-98E7-87001E9533BE}" destId="{DCEA4EB8-A59A-4AC1-9D36-DA441F1AAE14}" srcOrd="0" destOrd="0" presId="urn:microsoft.com/office/officeart/2005/8/layout/vList2"/>
    <dgm:cxn modelId="{FE1F57FF-154F-4703-A171-4CEC1618EA75}" type="presOf" srcId="{0A43059F-04FA-4999-8A86-F82475B66EA4}" destId="{11AC5A0C-0335-4C00-9AB4-DDE689E91B4B}"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B1D48359-460D-459A-A61B-D9795DB86AA0}" type="presOf" srcId="{CFDF7710-10AF-4C91-9622-4711AD4D1147}" destId="{E6BB2906-000C-4376-8DBB-E58B06080F00}"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F0B5EA86-7F76-4E0E-A529-B864E972A559}" type="presOf" srcId="{93FF44C1-C515-4ABC-8A5F-04DA24279A5C}" destId="{A0C135CA-3FC9-40EC-B2B3-68691A85DE8C}" srcOrd="0" destOrd="0" presId="urn:microsoft.com/office/officeart/2005/8/layout/vList2"/>
    <dgm:cxn modelId="{5671572D-0CDC-4014-91B3-9A74F9B4880C}" type="presOf" srcId="{703D4D02-5513-427D-B6E9-B2E187EE0C3A}" destId="{CC8763B3-4621-4666-B669-3C5BA2A30DBE}"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696FC3B2-B236-4253-9A05-675ACE981567}" type="presOf" srcId="{E06EDB13-5C46-4138-A89D-A2D0F01AC5AE}" destId="{E3A8542C-A8FF-4B41-A7C0-A157F730CD37}" srcOrd="0" destOrd="0" presId="urn:microsoft.com/office/officeart/2005/8/layout/vList2"/>
    <dgm:cxn modelId="{55446F92-7698-4403-A124-83A369E73AAE}" type="presOf" srcId="{B784F38A-2CBF-4477-869E-CC822A9ECE1A}" destId="{8459D55B-5800-472A-BFA7-A7186D26AD4C}" srcOrd="0" destOrd="0" presId="urn:microsoft.com/office/officeart/2005/8/layout/vList2"/>
    <dgm:cxn modelId="{723A6C8C-FB26-4CAD-BA83-3D78B5BEC705}" type="presOf" srcId="{88AC3958-C316-4A55-827E-034A089E49E4}" destId="{C24CBBE1-425E-4B2F-9308-33701B130681}"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EB0111E2-8013-4F0A-8006-70419176BC96}" type="presOf" srcId="{5579977E-160D-4482-B0C9-074400260336}" destId="{C8985D0A-BC3F-4774-B49B-57D3C9512F4A}" srcOrd="0" destOrd="0" presId="urn:microsoft.com/office/officeart/2005/8/layout/vList2"/>
    <dgm:cxn modelId="{1886A659-6272-4DA1-9AB0-0C15A2368AF5}" srcId="{703D4D02-5513-427D-B6E9-B2E187EE0C3A}" destId="{93FF44C1-C515-4ABC-8A5F-04DA24279A5C}" srcOrd="8" destOrd="0" parTransId="{CD805027-AEED-441E-88F9-63844DE64944}" sibTransId="{4816B75A-93DC-42DA-80C7-FD7299585D9D}"/>
    <dgm:cxn modelId="{587BB8C1-C68A-4D8A-AAED-ED8AF204A7C6}" type="presParOf" srcId="{CC8763B3-4621-4666-B669-3C5BA2A30DBE}" destId="{C8985D0A-BC3F-4774-B49B-57D3C9512F4A}" srcOrd="0" destOrd="0" presId="urn:microsoft.com/office/officeart/2005/8/layout/vList2"/>
    <dgm:cxn modelId="{FBF38F08-DF2C-4BD6-9B11-E5D4D9610EC6}" type="presParOf" srcId="{CC8763B3-4621-4666-B669-3C5BA2A30DBE}" destId="{17DBF370-332E-4423-9F8E-1DCD47107AAA}" srcOrd="1" destOrd="0" presId="urn:microsoft.com/office/officeart/2005/8/layout/vList2"/>
    <dgm:cxn modelId="{495EA4BD-DA11-403D-9279-5FBD7E0B4255}" type="presParOf" srcId="{CC8763B3-4621-4666-B669-3C5BA2A30DBE}" destId="{DCEA4EB8-A59A-4AC1-9D36-DA441F1AAE14}" srcOrd="2" destOrd="0" presId="urn:microsoft.com/office/officeart/2005/8/layout/vList2"/>
    <dgm:cxn modelId="{1575511E-A270-4C15-A817-3E87155A174C}" type="presParOf" srcId="{CC8763B3-4621-4666-B669-3C5BA2A30DBE}" destId="{EED6E72F-361F-46D0-A313-37C3D7CEFF5B}" srcOrd="3" destOrd="0" presId="urn:microsoft.com/office/officeart/2005/8/layout/vList2"/>
    <dgm:cxn modelId="{851B1772-796D-421D-ADAF-5FF48BAE0F8E}" type="presParOf" srcId="{CC8763B3-4621-4666-B669-3C5BA2A30DBE}" destId="{11AC5A0C-0335-4C00-9AB4-DDE689E91B4B}" srcOrd="4" destOrd="0" presId="urn:microsoft.com/office/officeart/2005/8/layout/vList2"/>
    <dgm:cxn modelId="{B7414FCF-F771-4D2C-BEFA-31B9D6FE2DD1}" type="presParOf" srcId="{CC8763B3-4621-4666-B669-3C5BA2A30DBE}" destId="{051010EC-1F3E-4AC5-AE29-01B35F8F5E09}" srcOrd="5" destOrd="0" presId="urn:microsoft.com/office/officeart/2005/8/layout/vList2"/>
    <dgm:cxn modelId="{42660E23-A8E4-479E-A379-AEE462D907FC}" type="presParOf" srcId="{CC8763B3-4621-4666-B669-3C5BA2A30DBE}" destId="{C24CBBE1-425E-4B2F-9308-33701B130681}" srcOrd="6" destOrd="0" presId="urn:microsoft.com/office/officeart/2005/8/layout/vList2"/>
    <dgm:cxn modelId="{38115A6F-39D9-42F1-96C1-48558360735E}" type="presParOf" srcId="{CC8763B3-4621-4666-B669-3C5BA2A30DBE}" destId="{24AA2D0C-8F3B-45BB-B5D3-2B1DC45D6B9F}" srcOrd="7" destOrd="0" presId="urn:microsoft.com/office/officeart/2005/8/layout/vList2"/>
    <dgm:cxn modelId="{67FE8E2F-F361-40DF-9112-75143B6436EC}" type="presParOf" srcId="{CC8763B3-4621-4666-B669-3C5BA2A30DBE}" destId="{14930B45-8800-4B73-A082-1254B069734A}" srcOrd="8" destOrd="0" presId="urn:microsoft.com/office/officeart/2005/8/layout/vList2"/>
    <dgm:cxn modelId="{5EDDEC35-B33C-4C90-9A52-E8F6646CD8DF}" type="presParOf" srcId="{CC8763B3-4621-4666-B669-3C5BA2A30DBE}" destId="{368A5CFE-2791-4D41-90D1-5B9862FA3D92}" srcOrd="9" destOrd="0" presId="urn:microsoft.com/office/officeart/2005/8/layout/vList2"/>
    <dgm:cxn modelId="{551EC83F-0795-4B70-B60B-87E6C7443A7B}" type="presParOf" srcId="{CC8763B3-4621-4666-B669-3C5BA2A30DBE}" destId="{8459D55B-5800-472A-BFA7-A7186D26AD4C}" srcOrd="10" destOrd="0" presId="urn:microsoft.com/office/officeart/2005/8/layout/vList2"/>
    <dgm:cxn modelId="{8EDFC21D-256B-4C1C-9816-D9CB22941F30}" type="presParOf" srcId="{CC8763B3-4621-4666-B669-3C5BA2A30DBE}" destId="{22F28D2E-7EC1-484C-A6C6-64A29DE0597D}" srcOrd="11" destOrd="0" presId="urn:microsoft.com/office/officeart/2005/8/layout/vList2"/>
    <dgm:cxn modelId="{0E3418C2-9EE1-4118-95C5-627A12473AD1}" type="presParOf" srcId="{CC8763B3-4621-4666-B669-3C5BA2A30DBE}" destId="{E6BB2906-000C-4376-8DBB-E58B06080F00}" srcOrd="12" destOrd="0" presId="urn:microsoft.com/office/officeart/2005/8/layout/vList2"/>
    <dgm:cxn modelId="{0F408AF4-83A8-4B40-8E8F-79DF3C798060}" type="presParOf" srcId="{CC8763B3-4621-4666-B669-3C5BA2A30DBE}" destId="{334C796A-DD8B-489F-9EC6-347C8EF0BE00}" srcOrd="13" destOrd="0" presId="urn:microsoft.com/office/officeart/2005/8/layout/vList2"/>
    <dgm:cxn modelId="{A1F811E4-8178-4B21-82F8-2580EF8D7B58}" type="presParOf" srcId="{CC8763B3-4621-4666-B669-3C5BA2A30DBE}" destId="{E3A8542C-A8FF-4B41-A7C0-A157F730CD37}" srcOrd="14" destOrd="0" presId="urn:microsoft.com/office/officeart/2005/8/layout/vList2"/>
    <dgm:cxn modelId="{20C17675-7791-4067-B7E2-2D2EF2CA2115}" type="presParOf" srcId="{CC8763B3-4621-4666-B669-3C5BA2A30DBE}" destId="{7F124C6D-5041-46C6-912F-502EE9148F11}" srcOrd="15" destOrd="0" presId="urn:microsoft.com/office/officeart/2005/8/layout/vList2"/>
    <dgm:cxn modelId="{4C6D25B4-EE53-4FA7-B3D0-D4F06896D3EC}" type="presParOf" srcId="{CC8763B3-4621-4666-B669-3C5BA2A30DBE}" destId="{A0C135CA-3FC9-40EC-B2B3-68691A85DE8C}" srcOrd="16"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4169009"/>
          <a:ext cx="7920880" cy="63063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284F30B3-5CA4-49EB-B07A-50169781238E}" type="presOf" srcId="{1C113A82-6E4F-4B60-8626-C4BCC58E54AE}" destId="{14930B45-8800-4B73-A082-1254B069734A}"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3AACF099-6BBE-4E6F-BF22-9DB2E14D95F9}" type="presOf" srcId="{2335D1AE-9CD1-4248-98E7-87001E9533BE}" destId="{DCEA4EB8-A59A-4AC1-9D36-DA441F1AAE14}" srcOrd="0" destOrd="0" presId="urn:microsoft.com/office/officeart/2005/8/layout/vList2"/>
    <dgm:cxn modelId="{479B8840-C6F7-498F-ADC7-F708846BC322}" type="presOf" srcId="{E06EDB13-5C46-4138-A89D-A2D0F01AC5AE}" destId="{E3A8542C-A8FF-4B41-A7C0-A157F730CD3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75B30A82-63D8-4C9A-B789-19D395B8539A}" type="presOf" srcId="{5579977E-160D-4482-B0C9-074400260336}" destId="{C8985D0A-BC3F-4774-B49B-57D3C9512F4A}" srcOrd="0" destOrd="0" presId="urn:microsoft.com/office/officeart/2005/8/layout/vList2"/>
    <dgm:cxn modelId="{B26A690B-11F7-4F2B-BD5B-0272C354A32A}" type="presOf" srcId="{0A43059F-04FA-4999-8A86-F82475B66EA4}" destId="{11AC5A0C-0335-4C00-9AB4-DDE689E91B4B}" srcOrd="0" destOrd="0" presId="urn:microsoft.com/office/officeart/2005/8/layout/vList2"/>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dgm:presLayoutVars>
          <dgm:chMax val="0"/>
          <dgm:bulletEnabled val="1"/>
        </dgm:presLayoutVars>
      </dgm:prSet>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a:xfrm>
          <a:off x="0" y="2332857"/>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xfrm>
          <a:off x="0" y="747539"/>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a:xfrm>
          <a:off x="0" y="2332857"/>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custLinFactNeighborX="-187" custLinFactNeighborY="30830">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4419540"/>
          <a:ext cx="7906072" cy="63648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8092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3011998"/>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sp:txBody>
      <dsp:txXfrm>
        <a:off x="31070" y="4450610"/>
        <a:ext cx="784393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uptop careers logo-01.png"/>
          <p:cNvPicPr>
            <a:picLocks noChangeAspect="1"/>
          </p:cNvPicPr>
          <p:nvPr userDrawn="1"/>
        </p:nvPicPr>
        <p:blipFill>
          <a:blip r:embed="rId2" cstate="print"/>
          <a:stretch>
            <a:fillRect/>
          </a:stretch>
        </p:blipFill>
        <p:spPr>
          <a:xfrm>
            <a:off x="5181600" y="5867400"/>
            <a:ext cx="3733800" cy="741504"/>
          </a:xfrm>
          <a:prstGeom prst="rect">
            <a:avLst/>
          </a:prstGeom>
        </p:spPr>
      </p:pic>
    </p:spTree>
    <p:extLst>
      <p:ext uri="{BB962C8B-B14F-4D97-AF65-F5344CB8AC3E}">
        <p14:creationId xmlns="" xmlns:p14="http://schemas.microsoft.com/office/powerpoint/2010/main" val="24469566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descr="uptop careers logo-01.png"/>
          <p:cNvPicPr>
            <a:picLocks noChangeAspect="1"/>
          </p:cNvPicPr>
          <p:nvPr userDrawn="1"/>
        </p:nvPicPr>
        <p:blipFill>
          <a:blip r:embed="rId2" cstate="print"/>
          <a:stretch>
            <a:fillRect/>
          </a:stretch>
        </p:blipFill>
        <p:spPr>
          <a:xfrm>
            <a:off x="6705600" y="6248400"/>
            <a:ext cx="2209800" cy="438849"/>
          </a:xfrm>
          <a:prstGeom prst="rect">
            <a:avLst/>
          </a:prstGeom>
        </p:spPr>
      </p:pic>
    </p:spTree>
    <p:extLst>
      <p:ext uri="{BB962C8B-B14F-4D97-AF65-F5344CB8AC3E}">
        <p14:creationId xmlns="" xmlns:p14="http://schemas.microsoft.com/office/powerpoint/2010/main" val="3514924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90447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11217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95457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67304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769282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1125256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16420152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9665943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IV</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228600"/>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0336590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3F1EA3-FCA3-4E3A-A3BB-82A96433C97F}"/>
              </a:ext>
            </a:extLst>
          </p:cNvPr>
          <p:cNvSpPr>
            <a:spLocks noGrp="1"/>
          </p:cNvSpPr>
          <p:nvPr>
            <p:ph type="title"/>
          </p:nvPr>
        </p:nvSpPr>
        <p:spPr>
          <a:xfrm>
            <a:off x="827584" y="0"/>
            <a:ext cx="7200900" cy="1142385"/>
          </a:xfrm>
        </p:spPr>
        <p:txBody>
          <a:bodyPr>
            <a:normAutofit/>
          </a:bodyPr>
          <a:lstStyle/>
          <a:p>
            <a:r>
              <a:rPr lang="en-MY" sz="2800" dirty="0"/>
              <a:t>Supply Chain</a:t>
            </a:r>
          </a:p>
        </p:txBody>
      </p:sp>
      <p:sp>
        <p:nvSpPr>
          <p:cNvPr id="3" name="Content Placeholder 2">
            <a:extLst>
              <a:ext uri="{FF2B5EF4-FFF2-40B4-BE49-F238E27FC236}">
                <a16:creationId xmlns="" xmlns:a16="http://schemas.microsoft.com/office/drawing/2014/main" id="{81291D94-7459-45E9-8445-2E11C1156253}"/>
              </a:ext>
            </a:extLst>
          </p:cNvPr>
          <p:cNvSpPr>
            <a:spLocks noGrp="1"/>
          </p:cNvSpPr>
          <p:nvPr>
            <p:ph idx="1"/>
          </p:nvPr>
        </p:nvSpPr>
        <p:spPr>
          <a:xfrm>
            <a:off x="611560" y="1556792"/>
            <a:ext cx="8352928" cy="4530725"/>
          </a:xfrm>
        </p:spPr>
        <p:txBody>
          <a:bodyPr>
            <a:normAutofit/>
          </a:bodyPr>
          <a:lstStyle/>
          <a:p>
            <a:r>
              <a:rPr lang="en-MY" sz="2400" dirty="0"/>
              <a:t>A "supply chain" refers to the collection of steps that a company takes to transform raw material components into a final product that is delivered to customers. </a:t>
            </a:r>
          </a:p>
          <a:p>
            <a:endParaRPr lang="en-MY" sz="2400" dirty="0"/>
          </a:p>
          <a:p>
            <a:r>
              <a:rPr lang="en-MY" sz="2400"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 xmlns:p14="http://schemas.microsoft.com/office/powerpoint/2010/main" val="161574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 xmlns:p14="http://schemas.microsoft.com/office/powerpoint/2010/main" val="32468007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A4079F-D076-42E6-899B-E5A3811F1045}"/>
              </a:ext>
            </a:extLst>
          </p:cNvPr>
          <p:cNvSpPr>
            <a:spLocks noGrp="1"/>
          </p:cNvSpPr>
          <p:nvPr>
            <p:ph type="title"/>
          </p:nvPr>
        </p:nvSpPr>
        <p:spPr>
          <a:xfrm>
            <a:off x="913195" y="155882"/>
            <a:ext cx="7200900" cy="1142385"/>
          </a:xfrm>
        </p:spPr>
        <p:txBody>
          <a:bodyPr>
            <a:normAutofit/>
          </a:bodyPr>
          <a:lstStyle/>
          <a:p>
            <a:r>
              <a:rPr lang="en-MY" sz="2800" dirty="0"/>
              <a:t>Supply Chain Management</a:t>
            </a:r>
          </a:p>
        </p:txBody>
      </p:sp>
      <p:sp>
        <p:nvSpPr>
          <p:cNvPr id="3" name="Content Placeholder 2">
            <a:extLst>
              <a:ext uri="{FF2B5EF4-FFF2-40B4-BE49-F238E27FC236}">
                <a16:creationId xmlns="" xmlns:a16="http://schemas.microsoft.com/office/drawing/2014/main" id="{15D3BC20-7ECB-439F-9C8F-1E2511D19C34}"/>
              </a:ext>
            </a:extLst>
          </p:cNvPr>
          <p:cNvSpPr>
            <a:spLocks noGrp="1"/>
          </p:cNvSpPr>
          <p:nvPr>
            <p:ph idx="1"/>
          </p:nvPr>
        </p:nvSpPr>
        <p:spPr>
          <a:xfrm>
            <a:off x="914400" y="1600200"/>
            <a:ext cx="7906072" cy="4530725"/>
          </a:xfrm>
        </p:spPr>
        <p:txBody>
          <a:bodyPr>
            <a:normAutofit/>
          </a:bodyPr>
          <a:lstStyle/>
          <a:p>
            <a:r>
              <a:rPr lang="en-MY" sz="2400"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 xmlns:p14="http://schemas.microsoft.com/office/powerpoint/2010/main" val="19019967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589A73-9C20-447B-823C-151BE3E881C7}"/>
              </a:ext>
            </a:extLst>
          </p:cNvPr>
          <p:cNvSpPr>
            <a:spLocks noGrp="1"/>
          </p:cNvSpPr>
          <p:nvPr>
            <p:ph type="title"/>
          </p:nvPr>
        </p:nvSpPr>
        <p:spPr>
          <a:xfrm>
            <a:off x="971550" y="155882"/>
            <a:ext cx="7200900" cy="1142385"/>
          </a:xfrm>
        </p:spPr>
        <p:txBody>
          <a:bodyPr>
            <a:normAutofit/>
          </a:bodyPr>
          <a:lstStyle/>
          <a:p>
            <a:r>
              <a:rPr lang="en-MY" sz="2800" dirty="0"/>
              <a:t>Supply Chain Management</a:t>
            </a:r>
          </a:p>
        </p:txBody>
      </p:sp>
      <p:sp>
        <p:nvSpPr>
          <p:cNvPr id="3" name="Content Placeholder 2">
            <a:extLst>
              <a:ext uri="{FF2B5EF4-FFF2-40B4-BE49-F238E27FC236}">
                <a16:creationId xmlns="" xmlns:a16="http://schemas.microsoft.com/office/drawing/2014/main" id="{9DCA694E-4B85-414C-9683-9A6813DD2CE4}"/>
              </a:ext>
            </a:extLst>
          </p:cNvPr>
          <p:cNvSpPr>
            <a:spLocks noGrp="1"/>
          </p:cNvSpPr>
          <p:nvPr>
            <p:ph idx="1"/>
          </p:nvPr>
        </p:nvSpPr>
        <p:spPr>
          <a:xfrm>
            <a:off x="611560" y="1600200"/>
            <a:ext cx="8352928" cy="4530725"/>
          </a:xfrm>
        </p:spPr>
        <p:txBody>
          <a:bodyPr>
            <a:normAutofit/>
          </a:bodyPr>
          <a:lstStyle/>
          <a:p>
            <a:r>
              <a:rPr lang="en-MY" sz="2400" dirty="0"/>
              <a:t>Supply chain management is the oversight of materials, information, and finances as they move in a process from supplier to manufacturer to wholesaler to retailer to consumer. </a:t>
            </a:r>
          </a:p>
          <a:p>
            <a:r>
              <a:rPr lang="en-MY" sz="2400" dirty="0"/>
              <a:t>Typically, supply chain management has five stages: plan, make, source, deliver and return. </a:t>
            </a:r>
          </a:p>
          <a:p>
            <a:r>
              <a:rPr lang="en-MY" sz="2400"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 xmlns:p14="http://schemas.microsoft.com/office/powerpoint/2010/main" val="40707581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 xmlns:p14="http://schemas.microsoft.com/office/powerpoint/2010/main" val="272478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 xmlns:p14="http://schemas.microsoft.com/office/powerpoint/2010/main" val="29163020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5076765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DE3882-77D2-46B0-B30A-AE3283B20AB9}"/>
              </a:ext>
            </a:extLst>
          </p:cNvPr>
          <p:cNvSpPr>
            <a:spLocks noGrp="1"/>
          </p:cNvSpPr>
          <p:nvPr>
            <p:ph type="title"/>
          </p:nvPr>
        </p:nvSpPr>
        <p:spPr/>
        <p:txBody>
          <a:bodyPr>
            <a:normAutofit/>
          </a:bodyPr>
          <a:lstStyle/>
          <a:p>
            <a:r>
              <a:rPr lang="en-MY" sz="2800" dirty="0"/>
              <a:t>HR and Supply Chain</a:t>
            </a:r>
          </a:p>
        </p:txBody>
      </p:sp>
      <p:sp>
        <p:nvSpPr>
          <p:cNvPr id="3" name="Content Placeholder 2">
            <a:extLst>
              <a:ext uri="{FF2B5EF4-FFF2-40B4-BE49-F238E27FC236}">
                <a16:creationId xmlns="" xmlns:a16="http://schemas.microsoft.com/office/drawing/2014/main" id="{15ABB94F-4478-40C7-9AC7-F917E996A657}"/>
              </a:ext>
            </a:extLst>
          </p:cNvPr>
          <p:cNvSpPr>
            <a:spLocks noGrp="1"/>
          </p:cNvSpPr>
          <p:nvPr>
            <p:ph idx="1"/>
          </p:nvPr>
        </p:nvSpPr>
        <p:spPr/>
        <p:txBody>
          <a:bodyPr/>
          <a:lstStyle/>
          <a:p>
            <a:r>
              <a:rPr lang="en-MY" sz="2400" dirty="0"/>
              <a:t>Considering supply chain strategy, characteristics and partners when developing the HR strategy.</a:t>
            </a:r>
          </a:p>
          <a:p>
            <a:r>
              <a:rPr lang="en-MY" sz="2400" dirty="0"/>
              <a:t>Using HR systems (e.g. incentives, performance management, long-term relationships) to manage supply chain partners.</a:t>
            </a:r>
          </a:p>
          <a:p>
            <a:r>
              <a:rPr lang="en-MY" sz="2400"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 xmlns:p14="http://schemas.microsoft.com/office/powerpoint/2010/main" val="10809638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BFEA93-9ACF-40DD-9EFB-94D55F310788}"/>
              </a:ext>
            </a:extLst>
          </p:cNvPr>
          <p:cNvSpPr>
            <a:spLocks noGrp="1"/>
          </p:cNvSpPr>
          <p:nvPr>
            <p:ph type="title"/>
          </p:nvPr>
        </p:nvSpPr>
        <p:spPr/>
        <p:txBody>
          <a:bodyPr>
            <a:normAutofit/>
          </a:bodyPr>
          <a:lstStyle/>
          <a:p>
            <a:r>
              <a:rPr lang="en-MY" sz="2800" dirty="0"/>
              <a:t>Staffing and Supply Chain</a:t>
            </a:r>
          </a:p>
        </p:txBody>
      </p:sp>
      <p:sp>
        <p:nvSpPr>
          <p:cNvPr id="3" name="Content Placeholder 2">
            <a:extLst>
              <a:ext uri="{FF2B5EF4-FFF2-40B4-BE49-F238E27FC236}">
                <a16:creationId xmlns="" xmlns:a16="http://schemas.microsoft.com/office/drawing/2014/main" id="{80556DD4-B3D4-4E86-A982-817927157912}"/>
              </a:ext>
            </a:extLst>
          </p:cNvPr>
          <p:cNvSpPr>
            <a:spLocks noGrp="1"/>
          </p:cNvSpPr>
          <p:nvPr>
            <p:ph idx="1"/>
          </p:nvPr>
        </p:nvSpPr>
        <p:spPr/>
        <p:txBody>
          <a:bodyPr/>
          <a:lstStyle/>
          <a:p>
            <a:r>
              <a:rPr lang="en-MY" sz="2400" dirty="0"/>
              <a:t>Aligning recruitment practices among the supply chain firms.</a:t>
            </a:r>
          </a:p>
          <a:p>
            <a:r>
              <a:rPr lang="en-MY" sz="2400" dirty="0"/>
              <a:t>Sharing applicant pools.</a:t>
            </a:r>
          </a:p>
          <a:p>
            <a:r>
              <a:rPr lang="en-MY" sz="2400" dirty="0"/>
              <a:t>Forecasting </a:t>
            </a:r>
            <a:r>
              <a:rPr lang="en-MY" sz="2400" dirty="0" err="1"/>
              <a:t>labor</a:t>
            </a:r>
            <a:r>
              <a:rPr lang="en-MY" sz="2400" dirty="0"/>
              <a:t> demand and supply across the entire supply chain.</a:t>
            </a:r>
          </a:p>
          <a:p>
            <a:endParaRPr lang="en-MY" dirty="0"/>
          </a:p>
        </p:txBody>
      </p:sp>
    </p:spTree>
    <p:extLst>
      <p:ext uri="{BB962C8B-B14F-4D97-AF65-F5344CB8AC3E}">
        <p14:creationId xmlns="" xmlns:p14="http://schemas.microsoft.com/office/powerpoint/2010/main" val="8033406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CC3264-5413-4BDD-A5C9-40D082631858}"/>
              </a:ext>
            </a:extLst>
          </p:cNvPr>
          <p:cNvSpPr>
            <a:spLocks noGrp="1"/>
          </p:cNvSpPr>
          <p:nvPr>
            <p:ph type="title"/>
          </p:nvPr>
        </p:nvSpPr>
        <p:spPr/>
        <p:txBody>
          <a:bodyPr>
            <a:normAutofit/>
          </a:bodyPr>
          <a:lstStyle/>
          <a:p>
            <a:r>
              <a:rPr lang="en-MY" sz="2800" dirty="0"/>
              <a:t>Training and Supply Chain</a:t>
            </a:r>
          </a:p>
        </p:txBody>
      </p:sp>
      <p:sp>
        <p:nvSpPr>
          <p:cNvPr id="3" name="Content Placeholder 2">
            <a:extLst>
              <a:ext uri="{FF2B5EF4-FFF2-40B4-BE49-F238E27FC236}">
                <a16:creationId xmlns="" xmlns:a16="http://schemas.microsoft.com/office/drawing/2014/main" id="{D0208ED6-75EB-4D56-BFF4-9A6CD540F74F}"/>
              </a:ext>
            </a:extLst>
          </p:cNvPr>
          <p:cNvSpPr>
            <a:spLocks noGrp="1"/>
          </p:cNvSpPr>
          <p:nvPr>
            <p:ph idx="1"/>
          </p:nvPr>
        </p:nvSpPr>
        <p:spPr/>
        <p:txBody>
          <a:bodyPr/>
          <a:lstStyle/>
          <a:p>
            <a:r>
              <a:rPr lang="en-MY" sz="2400" dirty="0"/>
              <a:t>Identifying training needs and objectives specifically for supply chain positions, and designing training to meet those needs.</a:t>
            </a:r>
          </a:p>
          <a:p>
            <a:r>
              <a:rPr lang="en-MY" sz="2400" dirty="0"/>
              <a:t>Identifying the training needs of the supply chain partners, and training those partners (or vice versa).</a:t>
            </a:r>
          </a:p>
          <a:p>
            <a:r>
              <a:rPr lang="en-MY" sz="2400" dirty="0"/>
              <a:t>Joint training and cross-organizational training of workers across the supply chain.</a:t>
            </a:r>
          </a:p>
          <a:p>
            <a:endParaRPr lang="en-MY" dirty="0"/>
          </a:p>
        </p:txBody>
      </p:sp>
    </p:spTree>
    <p:extLst>
      <p:ext uri="{BB962C8B-B14F-4D97-AF65-F5344CB8AC3E}">
        <p14:creationId xmlns="" xmlns:p14="http://schemas.microsoft.com/office/powerpoint/2010/main" val="24216762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C07937-DA15-43B7-9EB3-B6C040BBD62E}"/>
              </a:ext>
            </a:extLst>
          </p:cNvPr>
          <p:cNvSpPr>
            <a:spLocks noGrp="1"/>
          </p:cNvSpPr>
          <p:nvPr>
            <p:ph type="title"/>
          </p:nvPr>
        </p:nvSpPr>
        <p:spPr/>
        <p:txBody>
          <a:bodyPr>
            <a:normAutofit/>
          </a:bodyPr>
          <a:lstStyle/>
          <a:p>
            <a:r>
              <a:rPr lang="en-MY" sz="2800" dirty="0"/>
              <a:t>Performance Management and Supply Chain</a:t>
            </a:r>
          </a:p>
        </p:txBody>
      </p:sp>
      <p:sp>
        <p:nvSpPr>
          <p:cNvPr id="3" name="Content Placeholder 2">
            <a:extLst>
              <a:ext uri="{FF2B5EF4-FFF2-40B4-BE49-F238E27FC236}">
                <a16:creationId xmlns="" xmlns:a16="http://schemas.microsoft.com/office/drawing/2014/main" id="{1724D9D0-DDC2-404A-A2DE-D1DE82F2BF61}"/>
              </a:ext>
            </a:extLst>
          </p:cNvPr>
          <p:cNvSpPr>
            <a:spLocks noGrp="1"/>
          </p:cNvSpPr>
          <p:nvPr>
            <p:ph idx="1"/>
          </p:nvPr>
        </p:nvSpPr>
        <p:spPr/>
        <p:txBody>
          <a:bodyPr/>
          <a:lstStyle/>
          <a:p>
            <a:r>
              <a:rPr lang="en-MY" sz="2400" dirty="0"/>
              <a:t>Developing performance metrics for the supply chain.</a:t>
            </a:r>
          </a:p>
          <a:p>
            <a:r>
              <a:rPr lang="en-MY" sz="2400" dirty="0"/>
              <a:t>Aligning performance appraisal dimensions across supply chain partners.</a:t>
            </a:r>
          </a:p>
          <a:p>
            <a:r>
              <a:rPr lang="en-MY" sz="2400" dirty="0"/>
              <a:t>Learning from supply-chain partner feedback on individual and group performance.</a:t>
            </a:r>
          </a:p>
          <a:p>
            <a:endParaRPr lang="en-MY" dirty="0"/>
          </a:p>
        </p:txBody>
      </p:sp>
    </p:spTree>
    <p:extLst>
      <p:ext uri="{BB962C8B-B14F-4D97-AF65-F5344CB8AC3E}">
        <p14:creationId xmlns="" xmlns:p14="http://schemas.microsoft.com/office/powerpoint/2010/main" val="25016070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158282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071229-4895-4A24-B4E6-2DCD057887B8}"/>
              </a:ext>
            </a:extLst>
          </p:cNvPr>
          <p:cNvSpPr>
            <a:spLocks noGrp="1"/>
          </p:cNvSpPr>
          <p:nvPr>
            <p:ph type="title"/>
          </p:nvPr>
        </p:nvSpPr>
        <p:spPr/>
        <p:txBody>
          <a:bodyPr/>
          <a:lstStyle/>
          <a:p>
            <a:r>
              <a:rPr lang="en-MY" dirty="0"/>
              <a:t>Global Expansion Strategies</a:t>
            </a:r>
          </a:p>
        </p:txBody>
      </p:sp>
      <p:pic>
        <p:nvPicPr>
          <p:cNvPr id="5" name="Picture 4">
            <a:extLst>
              <a:ext uri="{FF2B5EF4-FFF2-40B4-BE49-F238E27FC236}">
                <a16:creationId xmlns="" xmlns:a16="http://schemas.microsoft.com/office/drawing/2014/main" id="{ECBAE67C-65E9-4340-83F6-B22BED66C2F8}"/>
              </a:ext>
            </a:extLst>
          </p:cNvPr>
          <p:cNvPicPr>
            <a:picLocks noChangeAspect="1"/>
          </p:cNvPicPr>
          <p:nvPr/>
        </p:nvPicPr>
        <p:blipFill>
          <a:blip r:embed="rId2"/>
          <a:stretch>
            <a:fillRect/>
          </a:stretch>
        </p:blipFill>
        <p:spPr>
          <a:xfrm>
            <a:off x="1115616" y="1916832"/>
            <a:ext cx="7209527" cy="4288879"/>
          </a:xfrm>
          <a:prstGeom prst="rect">
            <a:avLst/>
          </a:prstGeom>
        </p:spPr>
      </p:pic>
    </p:spTree>
    <p:extLst>
      <p:ext uri="{BB962C8B-B14F-4D97-AF65-F5344CB8AC3E}">
        <p14:creationId xmlns="" xmlns:p14="http://schemas.microsoft.com/office/powerpoint/2010/main" val="40240041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B2BBF7-FED9-441F-A965-F660835FB5DE}"/>
              </a:ext>
            </a:extLst>
          </p:cNvPr>
          <p:cNvSpPr>
            <a:spLocks noGrp="1"/>
          </p:cNvSpPr>
          <p:nvPr>
            <p:ph type="title"/>
          </p:nvPr>
        </p:nvSpPr>
        <p:spPr>
          <a:xfrm>
            <a:off x="799420" y="-171400"/>
            <a:ext cx="7084948" cy="1143000"/>
          </a:xfrm>
        </p:spPr>
        <p:txBody>
          <a:bodyPr>
            <a:normAutofit/>
          </a:bodyPr>
          <a:lstStyle/>
          <a:p>
            <a:r>
              <a:rPr lang="en-MY" sz="2800" dirty="0"/>
              <a:t>Greenfield and Brownfield Operations</a:t>
            </a:r>
          </a:p>
        </p:txBody>
      </p:sp>
      <p:sp>
        <p:nvSpPr>
          <p:cNvPr id="3" name="Content Placeholder 2">
            <a:extLst>
              <a:ext uri="{FF2B5EF4-FFF2-40B4-BE49-F238E27FC236}">
                <a16:creationId xmlns="" xmlns:a16="http://schemas.microsoft.com/office/drawing/2014/main" id="{CCFFDEC5-E02D-4FF9-95EF-4A04E8FA5B1B}"/>
              </a:ext>
            </a:extLst>
          </p:cNvPr>
          <p:cNvSpPr>
            <a:spLocks noGrp="1"/>
          </p:cNvSpPr>
          <p:nvPr>
            <p:ph idx="1"/>
          </p:nvPr>
        </p:nvSpPr>
        <p:spPr>
          <a:xfrm>
            <a:off x="914400" y="1600200"/>
            <a:ext cx="7402016" cy="3917032"/>
          </a:xfrm>
        </p:spPr>
        <p:txBody>
          <a:bodyPr/>
          <a:lstStyle/>
          <a:p>
            <a:r>
              <a:rPr lang="en-MY" sz="2400" b="1" dirty="0"/>
              <a:t>Greenfield operation</a:t>
            </a:r>
            <a:r>
              <a:rPr lang="en-MY" sz="2400" dirty="0"/>
              <a:t>: Refers to the company building a new location from the ground up. A major task and commitment to completely staff and equip the new location are required.</a:t>
            </a:r>
          </a:p>
          <a:p>
            <a:r>
              <a:rPr lang="en-MY" sz="2400" b="1" dirty="0"/>
              <a:t>Brownfield operation</a:t>
            </a:r>
            <a:r>
              <a:rPr lang="en-MY" sz="2400" dirty="0"/>
              <a:t>: like in Greenfield, originates in the construction industry where it refers to projects built on land that has already been developed. In business, a Brownfield operation is a method of starting a company by using a pre-existing company.</a:t>
            </a:r>
          </a:p>
          <a:p>
            <a:endParaRPr lang="en-MY" dirty="0"/>
          </a:p>
        </p:txBody>
      </p:sp>
    </p:spTree>
    <p:extLst>
      <p:ext uri="{BB962C8B-B14F-4D97-AF65-F5344CB8AC3E}">
        <p14:creationId xmlns="" xmlns:p14="http://schemas.microsoft.com/office/powerpoint/2010/main" val="42561390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B3855F-E956-4EA3-AC76-B95476DFC606}"/>
              </a:ext>
            </a:extLst>
          </p:cNvPr>
          <p:cNvSpPr>
            <a:spLocks noGrp="1"/>
          </p:cNvSpPr>
          <p:nvPr>
            <p:ph type="title"/>
          </p:nvPr>
        </p:nvSpPr>
        <p:spPr/>
        <p:txBody>
          <a:bodyPr>
            <a:normAutofit/>
          </a:bodyPr>
          <a:lstStyle/>
          <a:p>
            <a:r>
              <a:rPr lang="en-MY" sz="2800" dirty="0"/>
              <a:t>Licensing and Franchising</a:t>
            </a:r>
          </a:p>
        </p:txBody>
      </p:sp>
      <p:sp>
        <p:nvSpPr>
          <p:cNvPr id="3" name="Content Placeholder 2">
            <a:extLst>
              <a:ext uri="{FF2B5EF4-FFF2-40B4-BE49-F238E27FC236}">
                <a16:creationId xmlns="" xmlns:a16="http://schemas.microsoft.com/office/drawing/2014/main" id="{5577B64A-2389-497D-95AE-D70CBF1A1C41}"/>
              </a:ext>
            </a:extLst>
          </p:cNvPr>
          <p:cNvSpPr>
            <a:spLocks noGrp="1"/>
          </p:cNvSpPr>
          <p:nvPr>
            <p:ph idx="1"/>
          </p:nvPr>
        </p:nvSpPr>
        <p:spPr/>
        <p:txBody>
          <a:bodyPr/>
          <a:lstStyle/>
          <a:p>
            <a:r>
              <a:rPr lang="en-MY" sz="2400" b="1" dirty="0"/>
              <a:t>Licensing: </a:t>
            </a:r>
            <a:r>
              <a:rPr lang="en-MY" sz="2400" dirty="0"/>
              <a:t>Firm in the host country is granted the rights to produce or sell a product. A low-risk entry strategy; avoids tariffs and quotas imposed on exports. However, there is little control of the licensee’s activities and results.</a:t>
            </a:r>
          </a:p>
          <a:p>
            <a:endParaRPr lang="en-MY" sz="2400" dirty="0"/>
          </a:p>
          <a:p>
            <a:r>
              <a:rPr lang="en-MY" sz="2400" b="1" dirty="0"/>
              <a:t>Franchising: </a:t>
            </a:r>
            <a:r>
              <a:rPr lang="en-MY" sz="2400" dirty="0"/>
              <a:t>A trademark, product, or service is licensed for an initial fee and ongoing royalties. Often used in the fast-food industry.</a:t>
            </a:r>
          </a:p>
          <a:p>
            <a:endParaRPr lang="en-MY" dirty="0"/>
          </a:p>
        </p:txBody>
      </p:sp>
    </p:spTree>
    <p:extLst>
      <p:ext uri="{BB962C8B-B14F-4D97-AF65-F5344CB8AC3E}">
        <p14:creationId xmlns="" xmlns:p14="http://schemas.microsoft.com/office/powerpoint/2010/main" val="16347954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7E6E6E-263C-421F-8CF4-CB088E3A388C}"/>
              </a:ext>
            </a:extLst>
          </p:cNvPr>
          <p:cNvSpPr>
            <a:spLocks noGrp="1"/>
          </p:cNvSpPr>
          <p:nvPr>
            <p:ph type="title"/>
          </p:nvPr>
        </p:nvSpPr>
        <p:spPr>
          <a:xfrm>
            <a:off x="755576" y="-92953"/>
            <a:ext cx="7200900" cy="1142385"/>
          </a:xfrm>
        </p:spPr>
        <p:txBody>
          <a:bodyPr>
            <a:normAutofit/>
          </a:bodyPr>
          <a:lstStyle/>
          <a:p>
            <a:r>
              <a:rPr lang="en-MY" sz="2800" dirty="0"/>
              <a:t>Global Expansion Strategies</a:t>
            </a:r>
          </a:p>
        </p:txBody>
      </p:sp>
      <p:sp>
        <p:nvSpPr>
          <p:cNvPr id="3" name="Content Placeholder 2">
            <a:extLst>
              <a:ext uri="{FF2B5EF4-FFF2-40B4-BE49-F238E27FC236}">
                <a16:creationId xmlns="" xmlns:a16="http://schemas.microsoft.com/office/drawing/2014/main" id="{8F57E9F1-9986-4944-9B8F-14296073459B}"/>
              </a:ext>
            </a:extLst>
          </p:cNvPr>
          <p:cNvSpPr>
            <a:spLocks noGrp="1"/>
          </p:cNvSpPr>
          <p:nvPr>
            <p:ph idx="1"/>
          </p:nvPr>
        </p:nvSpPr>
        <p:spPr/>
        <p:txBody>
          <a:bodyPr/>
          <a:lstStyle/>
          <a:p>
            <a:r>
              <a:rPr lang="en-MY" sz="2400" b="1" dirty="0"/>
              <a:t>Contract manufacturing</a:t>
            </a:r>
            <a:r>
              <a:rPr lang="en-MY" sz="2400" dirty="0"/>
              <a:t>: Contracting for the manufacture of components or products as a means of lowering </a:t>
            </a:r>
            <a:r>
              <a:rPr lang="en-MY" sz="2400" dirty="0" err="1"/>
              <a:t>labor</a:t>
            </a:r>
            <a:r>
              <a:rPr lang="en-MY" sz="2400" dirty="0"/>
              <a:t> costs.</a:t>
            </a:r>
          </a:p>
          <a:p>
            <a:r>
              <a:rPr lang="en-MY" sz="2400" b="1" dirty="0"/>
              <a:t>Management contract</a:t>
            </a:r>
            <a:r>
              <a:rPr lang="en-MY" sz="2400" dirty="0"/>
              <a:t>: Foreign Company brought in to manage and run the daily operations of the business. Decisions about financing and ownership reside with the host-country owners.</a:t>
            </a:r>
          </a:p>
          <a:p>
            <a:r>
              <a:rPr lang="en-MY" sz="2400" b="1" dirty="0"/>
              <a:t>Turnkey operation</a:t>
            </a:r>
            <a:r>
              <a:rPr lang="en-MY" sz="2400" dirty="0"/>
              <a:t>: A company designing and building a facility and then turning over operation to local management.</a:t>
            </a:r>
          </a:p>
          <a:p>
            <a:endParaRPr lang="en-MY" dirty="0"/>
          </a:p>
        </p:txBody>
      </p:sp>
    </p:spTree>
    <p:extLst>
      <p:ext uri="{BB962C8B-B14F-4D97-AF65-F5344CB8AC3E}">
        <p14:creationId xmlns="" xmlns:p14="http://schemas.microsoft.com/office/powerpoint/2010/main" val="13848438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normAutofit/>
          </a:bodyPr>
          <a:lstStyle/>
          <a:p>
            <a:pPr algn="ctr"/>
            <a:r>
              <a:rPr lang="en-US" sz="2800" dirty="0" smtClean="0"/>
              <a:t>Question # 1</a:t>
            </a:r>
            <a:endParaRPr lang="en-US" sz="2800" dirty="0"/>
          </a:p>
        </p:txBody>
      </p:sp>
      <p:sp>
        <p:nvSpPr>
          <p:cNvPr id="3" name="Content Placeholder 2"/>
          <p:cNvSpPr>
            <a:spLocks noGrp="1"/>
          </p:cNvSpPr>
          <p:nvPr>
            <p:ph idx="1"/>
          </p:nvPr>
        </p:nvSpPr>
        <p:spPr>
          <a:xfrm>
            <a:off x="533400" y="1219200"/>
            <a:ext cx="7848600" cy="4876800"/>
          </a:xfrm>
        </p:spPr>
        <p:txBody>
          <a:bodyPr>
            <a:normAutofit/>
          </a:bodyPr>
          <a:lstStyle/>
          <a:p>
            <a:pPr>
              <a:buNone/>
            </a:pPr>
            <a:r>
              <a:rPr lang="en-US" sz="2400" dirty="0" smtClean="0"/>
              <a:t>Which is the most likely advantage of starting a Greenfield operation?</a:t>
            </a:r>
          </a:p>
          <a:p>
            <a:pPr>
              <a:buNone/>
            </a:pPr>
            <a:endParaRPr lang="en-US" sz="2400" dirty="0" smtClean="0"/>
          </a:p>
          <a:p>
            <a:pPr marL="342900" indent="-342900">
              <a:buFont typeface="+mj-lt"/>
              <a:buAutoNum type="alphaUcPeriod"/>
            </a:pPr>
            <a:r>
              <a:rPr lang="en-US" sz="2400" dirty="0" smtClean="0"/>
              <a:t>The operation can learn local law as it encounters relevant situations.</a:t>
            </a:r>
          </a:p>
          <a:p>
            <a:pPr marL="342900" indent="-342900">
              <a:buFont typeface="+mj-lt"/>
              <a:buAutoNum type="alphaUcPeriod"/>
            </a:pPr>
            <a:r>
              <a:rPr lang="en-US" sz="2400" dirty="0" smtClean="0"/>
              <a:t>Cultural disconnects will be readily apparent throughout the building process.</a:t>
            </a:r>
          </a:p>
          <a:p>
            <a:pPr marL="342900" indent="-342900">
              <a:buFont typeface="+mj-lt"/>
              <a:buAutoNum type="alphaUcPeriod"/>
            </a:pPr>
            <a:r>
              <a:rPr lang="en-US" sz="2400" dirty="0" smtClean="0"/>
              <a:t>The company can start fresh with new technology, workforces, and practices.</a:t>
            </a:r>
          </a:p>
          <a:p>
            <a:pPr marL="342900" indent="-342900">
              <a:buFont typeface="+mj-lt"/>
              <a:buAutoNum type="alphaUcPeriod"/>
            </a:pPr>
            <a:r>
              <a:rPr lang="en-US" sz="2400" dirty="0" smtClean="0"/>
              <a:t>Tensions and challenges with the local workforce are eliminated.</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1</a:t>
            </a:r>
            <a:endParaRPr lang="en-US" dirty="0"/>
          </a:p>
        </p:txBody>
      </p:sp>
      <p:sp>
        <p:nvSpPr>
          <p:cNvPr id="3" name="Content Placeholder 2"/>
          <p:cNvSpPr>
            <a:spLocks noGrp="1"/>
          </p:cNvSpPr>
          <p:nvPr>
            <p:ph idx="1"/>
          </p:nvPr>
        </p:nvSpPr>
        <p:spPr/>
        <p:txBody>
          <a:bodyPr>
            <a:normAutofit/>
          </a:bodyPr>
          <a:lstStyle/>
          <a:p>
            <a:r>
              <a:rPr lang="en-US" sz="2400" dirty="0" smtClean="0"/>
              <a:t>Option C</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027766141"/>
              </p:ext>
            </p:extLst>
          </p:nvPr>
        </p:nvGraphicFramePr>
        <p:xfrm>
          <a:off x="685800" y="457200"/>
          <a:ext cx="78486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0649178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045F8E-8D2A-4F8D-BB5A-C6F5EC40F473}"/>
              </a:ext>
            </a:extLst>
          </p:cNvPr>
          <p:cNvSpPr>
            <a:spLocks noGrp="1"/>
          </p:cNvSpPr>
          <p:nvPr>
            <p:ph type="title"/>
          </p:nvPr>
        </p:nvSpPr>
        <p:spPr>
          <a:xfrm>
            <a:off x="960821" y="487359"/>
            <a:ext cx="7200900" cy="579440"/>
          </a:xfrm>
        </p:spPr>
        <p:txBody>
          <a:bodyPr>
            <a:normAutofit/>
          </a:bodyPr>
          <a:lstStyle/>
          <a:p>
            <a:r>
              <a:rPr lang="en-MY" sz="2800" dirty="0"/>
              <a:t>Mergers and Acquisitions </a:t>
            </a:r>
          </a:p>
        </p:txBody>
      </p:sp>
      <p:sp>
        <p:nvSpPr>
          <p:cNvPr id="3" name="Content Placeholder 2">
            <a:extLst>
              <a:ext uri="{FF2B5EF4-FFF2-40B4-BE49-F238E27FC236}">
                <a16:creationId xmlns="" xmlns:a16="http://schemas.microsoft.com/office/drawing/2014/main" id="{2406349D-CCDF-45F0-8405-56C19D1E24CB}"/>
              </a:ext>
            </a:extLst>
          </p:cNvPr>
          <p:cNvSpPr>
            <a:spLocks noGrp="1"/>
          </p:cNvSpPr>
          <p:nvPr>
            <p:ph idx="1"/>
          </p:nvPr>
        </p:nvSpPr>
        <p:spPr/>
        <p:txBody>
          <a:bodyPr>
            <a:normAutofit/>
          </a:bodyPr>
          <a:lstStyle/>
          <a:p>
            <a:pPr marL="0" indent="0">
              <a:buNone/>
            </a:pPr>
            <a:r>
              <a:rPr lang="en-MY" sz="2400" dirty="0"/>
              <a:t>Mergers and acquisitions (M&amp;A) is the dominant mode of growth for firms seeking competitive advantage in an increasingly complex and global business economy. </a:t>
            </a:r>
          </a:p>
        </p:txBody>
      </p:sp>
    </p:spTree>
    <p:extLst>
      <p:ext uri="{BB962C8B-B14F-4D97-AF65-F5344CB8AC3E}">
        <p14:creationId xmlns="" xmlns:p14="http://schemas.microsoft.com/office/powerpoint/2010/main" val="17600083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231F86-5072-46DC-BB7F-FEEAB8BA56D8}"/>
              </a:ext>
            </a:extLst>
          </p:cNvPr>
          <p:cNvSpPr>
            <a:spLocks noGrp="1"/>
          </p:cNvSpPr>
          <p:nvPr>
            <p:ph type="title"/>
          </p:nvPr>
        </p:nvSpPr>
        <p:spPr>
          <a:xfrm>
            <a:off x="917140" y="404664"/>
            <a:ext cx="7200900" cy="665511"/>
          </a:xfrm>
        </p:spPr>
        <p:txBody>
          <a:bodyPr/>
          <a:lstStyle/>
          <a:p>
            <a:r>
              <a:rPr lang="en-MY" dirty="0"/>
              <a:t>Global M&amp;A </a:t>
            </a:r>
          </a:p>
        </p:txBody>
      </p:sp>
      <p:pic>
        <p:nvPicPr>
          <p:cNvPr id="5" name="Picture 4">
            <a:extLst>
              <a:ext uri="{FF2B5EF4-FFF2-40B4-BE49-F238E27FC236}">
                <a16:creationId xmlns="" xmlns:a16="http://schemas.microsoft.com/office/drawing/2014/main" id="{547F20C6-6323-4BA5-A0DA-AA921B4213CC}"/>
              </a:ext>
            </a:extLst>
          </p:cNvPr>
          <p:cNvPicPr>
            <a:picLocks noChangeAspect="1"/>
          </p:cNvPicPr>
          <p:nvPr/>
        </p:nvPicPr>
        <p:blipFill>
          <a:blip r:embed="rId2"/>
          <a:stretch>
            <a:fillRect/>
          </a:stretch>
        </p:blipFill>
        <p:spPr>
          <a:xfrm>
            <a:off x="894100" y="1412776"/>
            <a:ext cx="7355800" cy="4536504"/>
          </a:xfrm>
          <a:prstGeom prst="rect">
            <a:avLst/>
          </a:prstGeom>
        </p:spPr>
      </p:pic>
    </p:spTree>
    <p:extLst>
      <p:ext uri="{BB962C8B-B14F-4D97-AF65-F5344CB8AC3E}">
        <p14:creationId xmlns="" xmlns:p14="http://schemas.microsoft.com/office/powerpoint/2010/main" val="30068051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61773B-00B7-4452-872C-045C7D455DDB}"/>
              </a:ext>
            </a:extLst>
          </p:cNvPr>
          <p:cNvSpPr>
            <a:spLocks noGrp="1"/>
          </p:cNvSpPr>
          <p:nvPr>
            <p:ph type="title"/>
          </p:nvPr>
        </p:nvSpPr>
        <p:spPr>
          <a:xfrm>
            <a:off x="971550" y="532062"/>
            <a:ext cx="7200900" cy="449487"/>
          </a:xfrm>
        </p:spPr>
        <p:txBody>
          <a:bodyPr/>
          <a:lstStyle/>
          <a:p>
            <a:r>
              <a:rPr lang="en-MY" dirty="0"/>
              <a:t>Overcapacity M&amp;A</a:t>
            </a:r>
          </a:p>
        </p:txBody>
      </p:sp>
      <p:sp>
        <p:nvSpPr>
          <p:cNvPr id="5" name="TextBox 4">
            <a:extLst>
              <a:ext uri="{FF2B5EF4-FFF2-40B4-BE49-F238E27FC236}">
                <a16:creationId xmlns="" xmlns:a16="http://schemas.microsoft.com/office/drawing/2014/main" id="{D29DD625-4045-4532-A345-8C8A40B8EA99}"/>
              </a:ext>
            </a:extLst>
          </p:cNvPr>
          <p:cNvSpPr txBox="1"/>
          <p:nvPr/>
        </p:nvSpPr>
        <p:spPr>
          <a:xfrm>
            <a:off x="755576" y="1166842"/>
            <a:ext cx="7488832" cy="4154984"/>
          </a:xfrm>
          <a:prstGeom prst="rect">
            <a:avLst/>
          </a:prstGeom>
          <a:noFill/>
        </p:spPr>
        <p:txBody>
          <a:bodyPr wrap="square">
            <a:spAutoFit/>
          </a:bodyPr>
          <a:lstStyle/>
          <a:p>
            <a:r>
              <a:rPr lang="en-US" sz="2400" b="1" dirty="0">
                <a:effectLst/>
                <a:latin typeface="+mn-lt"/>
                <a:ea typeface="Calibri" panose="020F0502020204030204" pitchFamily="34" charset="0"/>
              </a:rPr>
              <a:t>Overcapacity M&amp;A</a:t>
            </a:r>
            <a:r>
              <a:rPr lang="en-US" sz="2400" dirty="0">
                <a:effectLst/>
                <a:latin typeface="+mn-lt"/>
                <a:ea typeface="Calibri" panose="020F0502020204030204" pitchFamily="34" charset="0"/>
              </a:rPr>
              <a:t> :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endParaRPr lang="en-US" sz="2400" dirty="0">
              <a:latin typeface="+mn-lt"/>
              <a:ea typeface="Calibri" panose="020F0502020204030204" pitchFamily="34" charset="0"/>
            </a:endParaRPr>
          </a:p>
          <a:p>
            <a:endParaRPr lang="en-US" sz="2400" dirty="0">
              <a:effectLst/>
              <a:latin typeface="+mn-lt"/>
              <a:ea typeface="Calibri" panose="020F0502020204030204" pitchFamily="34" charset="0"/>
            </a:endParaRPr>
          </a:p>
          <a:p>
            <a:r>
              <a:rPr lang="en-US" sz="2400" dirty="0">
                <a:effectLst/>
                <a:latin typeface="+mn-lt"/>
                <a:ea typeface="Calibri" panose="020F0502020204030204" pitchFamily="34" charset="0"/>
              </a:rPr>
              <a:t>For example :</a:t>
            </a:r>
          </a:p>
          <a:p>
            <a:r>
              <a:rPr lang="en-US" sz="2400" dirty="0">
                <a:effectLst/>
                <a:latin typeface="+mn-lt"/>
                <a:ea typeface="Calibri" panose="020F0502020204030204" pitchFamily="34" charset="0"/>
              </a:rPr>
              <a:t>1. British</a:t>
            </a:r>
            <a:r>
              <a:rPr lang="en-MY" sz="2400" dirty="0">
                <a:latin typeface="+mn-lt"/>
                <a:ea typeface="Calibri" panose="020F0502020204030204" pitchFamily="34" charset="0"/>
              </a:rPr>
              <a:t> </a:t>
            </a:r>
            <a:r>
              <a:rPr lang="en-US" sz="2400" dirty="0">
                <a:effectLst/>
                <a:latin typeface="+mn-lt"/>
                <a:ea typeface="Calibri" panose="020F0502020204030204" pitchFamily="34" charset="0"/>
              </a:rPr>
              <a:t>Petroleum’s acquisition of Amoco</a:t>
            </a:r>
          </a:p>
          <a:p>
            <a:r>
              <a:rPr lang="en-US" sz="2400" dirty="0">
                <a:effectLst/>
                <a:latin typeface="+mn-lt"/>
                <a:ea typeface="Calibri" panose="020F0502020204030204" pitchFamily="34" charset="0"/>
              </a:rPr>
              <a:t>2. Daimler’s acquisition of Chrysler</a:t>
            </a:r>
            <a:endParaRPr lang="en-MY" sz="2400" dirty="0">
              <a:latin typeface="+mn-lt"/>
            </a:endParaRPr>
          </a:p>
        </p:txBody>
      </p:sp>
    </p:spTree>
    <p:extLst>
      <p:ext uri="{BB962C8B-B14F-4D97-AF65-F5344CB8AC3E}">
        <p14:creationId xmlns="" xmlns:p14="http://schemas.microsoft.com/office/powerpoint/2010/main" val="5246329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BBAA98-AC98-4F70-9ACA-75E0B3418179}"/>
              </a:ext>
            </a:extLst>
          </p:cNvPr>
          <p:cNvSpPr>
            <a:spLocks noGrp="1"/>
          </p:cNvSpPr>
          <p:nvPr>
            <p:ph type="title"/>
          </p:nvPr>
        </p:nvSpPr>
        <p:spPr>
          <a:xfrm>
            <a:off x="1029193" y="332656"/>
            <a:ext cx="7200900" cy="521495"/>
          </a:xfrm>
        </p:spPr>
        <p:txBody>
          <a:bodyPr>
            <a:normAutofit/>
          </a:bodyPr>
          <a:lstStyle/>
          <a:p>
            <a:r>
              <a:rPr lang="en-MY" sz="2800" dirty="0"/>
              <a:t>Geographic roll-up M&amp;A</a:t>
            </a:r>
          </a:p>
        </p:txBody>
      </p:sp>
      <p:sp>
        <p:nvSpPr>
          <p:cNvPr id="5" name="TextBox 4">
            <a:extLst>
              <a:ext uri="{FF2B5EF4-FFF2-40B4-BE49-F238E27FC236}">
                <a16:creationId xmlns="" xmlns:a16="http://schemas.microsoft.com/office/drawing/2014/main" id="{6A5FEF9E-5AF8-44F5-8522-99547F3CC2AB}"/>
              </a:ext>
            </a:extLst>
          </p:cNvPr>
          <p:cNvSpPr txBox="1"/>
          <p:nvPr/>
        </p:nvSpPr>
        <p:spPr>
          <a:xfrm>
            <a:off x="755575" y="1196752"/>
            <a:ext cx="7474517" cy="2677656"/>
          </a:xfrm>
          <a:prstGeom prst="rect">
            <a:avLst/>
          </a:prstGeom>
          <a:noFill/>
        </p:spPr>
        <p:txBody>
          <a:bodyPr wrap="square">
            <a:spAutoFit/>
          </a:bodyPr>
          <a:lstStyle/>
          <a:p>
            <a:r>
              <a:rPr lang="en-US" sz="2400" dirty="0">
                <a:effectLst/>
                <a:latin typeface="+mn-lt"/>
                <a:ea typeface="Calibri" panose="020F0502020204030204" pitchFamily="34" charset="0"/>
              </a:rPr>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endParaRPr lang="en-MY" sz="2400" dirty="0">
              <a:latin typeface="+mn-lt"/>
            </a:endParaRPr>
          </a:p>
        </p:txBody>
      </p:sp>
    </p:spTree>
    <p:extLst>
      <p:ext uri="{BB962C8B-B14F-4D97-AF65-F5344CB8AC3E}">
        <p14:creationId xmlns="" xmlns:p14="http://schemas.microsoft.com/office/powerpoint/2010/main" val="13871645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62A60D-5BCC-4019-87ED-F07C6B06E945}"/>
              </a:ext>
            </a:extLst>
          </p:cNvPr>
          <p:cNvSpPr>
            <a:spLocks noGrp="1"/>
          </p:cNvSpPr>
          <p:nvPr>
            <p:ph type="title"/>
          </p:nvPr>
        </p:nvSpPr>
        <p:spPr>
          <a:xfrm>
            <a:off x="940126" y="188640"/>
            <a:ext cx="7200900" cy="737519"/>
          </a:xfrm>
        </p:spPr>
        <p:txBody>
          <a:bodyPr>
            <a:normAutofit/>
          </a:bodyPr>
          <a:lstStyle/>
          <a:p>
            <a:r>
              <a:rPr lang="en-MY" sz="2800" dirty="0"/>
              <a:t>Product or market extension M&amp;A</a:t>
            </a:r>
          </a:p>
        </p:txBody>
      </p:sp>
      <p:sp>
        <p:nvSpPr>
          <p:cNvPr id="5" name="TextBox 4">
            <a:extLst>
              <a:ext uri="{FF2B5EF4-FFF2-40B4-BE49-F238E27FC236}">
                <a16:creationId xmlns="" xmlns:a16="http://schemas.microsoft.com/office/drawing/2014/main" id="{785DC2C2-A612-4CFB-844B-CCA122FFADE4}"/>
              </a:ext>
            </a:extLst>
          </p:cNvPr>
          <p:cNvSpPr txBox="1"/>
          <p:nvPr/>
        </p:nvSpPr>
        <p:spPr>
          <a:xfrm>
            <a:off x="816427" y="1124744"/>
            <a:ext cx="7448298" cy="4893647"/>
          </a:xfrm>
          <a:prstGeom prst="rect">
            <a:avLst/>
          </a:prstGeom>
          <a:noFill/>
        </p:spPr>
        <p:txBody>
          <a:bodyPr wrap="square">
            <a:spAutoFit/>
          </a:bodyPr>
          <a:lstStyle/>
          <a:p>
            <a:r>
              <a:rPr lang="en-US" sz="2400" dirty="0">
                <a:effectLst/>
                <a:latin typeface="+mn-lt"/>
                <a:ea typeface="Calibri" panose="020F0502020204030204" pitchFamily="34" charset="0"/>
              </a:rPr>
              <a:t>It involves expanding product lines or expanding geographically across borders. This type of M&amp;A occurs when the acquiring and acquired companies are functionally related</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in</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production</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and/or</a:t>
            </a:r>
            <a:r>
              <a:rPr lang="en-US" sz="2400" spc="-40" dirty="0">
                <a:effectLst/>
                <a:latin typeface="+mn-lt"/>
                <a:ea typeface="Calibri" panose="020F0502020204030204" pitchFamily="34" charset="0"/>
              </a:rPr>
              <a:t> </a:t>
            </a:r>
            <a:r>
              <a:rPr lang="en-US" sz="2400" dirty="0">
                <a:effectLst/>
                <a:latin typeface="+mn-lt"/>
                <a:ea typeface="Calibri" panose="020F0502020204030204" pitchFamily="34" charset="0"/>
              </a:rPr>
              <a:t>distribution</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but</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sell</a:t>
            </a:r>
            <a:r>
              <a:rPr lang="en-US" sz="2400" spc="-50" dirty="0">
                <a:effectLst/>
                <a:latin typeface="+mn-lt"/>
                <a:ea typeface="Calibri" panose="020F0502020204030204" pitchFamily="34" charset="0"/>
              </a:rPr>
              <a:t> </a:t>
            </a:r>
            <a:r>
              <a:rPr lang="en-US" sz="2400" dirty="0">
                <a:effectLst/>
                <a:latin typeface="+mn-lt"/>
                <a:ea typeface="Calibri" panose="020F0502020204030204" pitchFamily="34" charset="0"/>
              </a:rPr>
              <a:t>products</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that</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do</a:t>
            </a:r>
            <a:r>
              <a:rPr lang="en-US" sz="2400" spc="-40" dirty="0">
                <a:effectLst/>
                <a:latin typeface="+mn-lt"/>
                <a:ea typeface="Calibri" panose="020F0502020204030204" pitchFamily="34" charset="0"/>
              </a:rPr>
              <a:t> </a:t>
            </a:r>
            <a:r>
              <a:rPr lang="en-US" sz="2400" dirty="0">
                <a:effectLst/>
                <a:latin typeface="+mn-lt"/>
                <a:ea typeface="Calibri" panose="020F0502020204030204" pitchFamily="34" charset="0"/>
              </a:rPr>
              <a:t>not</a:t>
            </a:r>
            <a:r>
              <a:rPr lang="en-US" sz="2400" spc="10" dirty="0">
                <a:effectLst/>
                <a:latin typeface="+mn-lt"/>
                <a:ea typeface="Calibri" panose="020F0502020204030204" pitchFamily="34" charset="0"/>
              </a:rPr>
              <a:t> </a:t>
            </a:r>
            <a:r>
              <a:rPr lang="en-US" sz="2400" dirty="0">
                <a:effectLst/>
                <a:latin typeface="+mn-lt"/>
                <a:ea typeface="Calibri" panose="020F0502020204030204" pitchFamily="34" charset="0"/>
              </a:rPr>
              <a:t>compete</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directly with one </a:t>
            </a:r>
            <a:r>
              <a:rPr lang="en-US" sz="2400" spc="-20" dirty="0">
                <a:effectLst/>
                <a:latin typeface="+mn-lt"/>
                <a:ea typeface="Calibri" panose="020F0502020204030204" pitchFamily="34" charset="0"/>
              </a:rPr>
              <a:t>another, </a:t>
            </a:r>
            <a:r>
              <a:rPr lang="en-US" sz="2400" dirty="0">
                <a:effectLst/>
                <a:latin typeface="+mn-lt"/>
                <a:ea typeface="Calibri" panose="020F0502020204030204" pitchFamily="34" charset="0"/>
              </a:rPr>
              <a:t>or when a company seeks to diversify geographically, such as when two</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companies</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manufacture</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the</a:t>
            </a:r>
            <a:r>
              <a:rPr lang="en-US" sz="2400" spc="-40" dirty="0">
                <a:effectLst/>
                <a:latin typeface="+mn-lt"/>
                <a:ea typeface="Calibri" panose="020F0502020204030204" pitchFamily="34" charset="0"/>
              </a:rPr>
              <a:t> </a:t>
            </a:r>
            <a:r>
              <a:rPr lang="en-US" sz="2400" dirty="0">
                <a:effectLst/>
                <a:latin typeface="+mn-lt"/>
                <a:ea typeface="Calibri" panose="020F0502020204030204" pitchFamily="34" charset="0"/>
              </a:rPr>
              <a:t>same</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product,</a:t>
            </a:r>
            <a:r>
              <a:rPr lang="en-US" sz="2400" spc="-30" dirty="0">
                <a:effectLst/>
                <a:latin typeface="+mn-lt"/>
                <a:ea typeface="Calibri" panose="020F0502020204030204" pitchFamily="34" charset="0"/>
              </a:rPr>
              <a:t> </a:t>
            </a:r>
            <a:r>
              <a:rPr lang="en-US" sz="2400" spc="-15" dirty="0">
                <a:effectLst/>
                <a:latin typeface="+mn-lt"/>
                <a:ea typeface="Calibri" panose="020F0502020204030204" pitchFamily="34" charset="0"/>
              </a:rPr>
              <a:t>yet</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sell</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it</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in</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different</a:t>
            </a:r>
            <a:r>
              <a:rPr lang="en-US" sz="2400" spc="-30" dirty="0">
                <a:effectLst/>
                <a:latin typeface="+mn-lt"/>
                <a:ea typeface="Calibri" panose="020F0502020204030204" pitchFamily="34" charset="0"/>
              </a:rPr>
              <a:t> </a:t>
            </a:r>
            <a:r>
              <a:rPr lang="en-US" sz="2400" dirty="0">
                <a:effectLst/>
                <a:latin typeface="+mn-lt"/>
                <a:ea typeface="Calibri" panose="020F0502020204030204" pitchFamily="34" charset="0"/>
              </a:rPr>
              <a:t>markets.</a:t>
            </a:r>
            <a:r>
              <a:rPr lang="en-US" sz="2400" spc="-35" dirty="0">
                <a:effectLst/>
                <a:latin typeface="+mn-lt"/>
                <a:ea typeface="Calibri" panose="020F0502020204030204" pitchFamily="34" charset="0"/>
              </a:rPr>
              <a:t> </a:t>
            </a:r>
            <a:r>
              <a:rPr lang="en-US" sz="2400" dirty="0">
                <a:effectLst/>
                <a:latin typeface="+mn-lt"/>
                <a:ea typeface="Calibri" panose="020F0502020204030204" pitchFamily="34" charset="0"/>
              </a:rPr>
              <a:t>In</a:t>
            </a:r>
            <a:r>
              <a:rPr lang="en-US" sz="2400" spc="-25" dirty="0">
                <a:effectLst/>
                <a:latin typeface="+mn-lt"/>
                <a:ea typeface="Calibri" panose="020F0502020204030204" pitchFamily="34" charset="0"/>
              </a:rPr>
              <a:t> </a:t>
            </a:r>
            <a:r>
              <a:rPr lang="en-US" sz="2400" dirty="0">
                <a:effectLst/>
                <a:latin typeface="+mn-lt"/>
                <a:ea typeface="Calibri" panose="020F0502020204030204" pitchFamily="34" charset="0"/>
              </a:rPr>
              <a:t>effect, in this type of M&amp;A, firms seek to achieve long-term strategic goals by investing in less saturated markets – often doing so to obtain economies of scale necessary for global competition.</a:t>
            </a:r>
            <a:endParaRPr lang="en-MY" sz="2400" dirty="0">
              <a:latin typeface="+mn-lt"/>
            </a:endParaRPr>
          </a:p>
        </p:txBody>
      </p:sp>
    </p:spTree>
    <p:extLst>
      <p:ext uri="{BB962C8B-B14F-4D97-AF65-F5344CB8AC3E}">
        <p14:creationId xmlns="" xmlns:p14="http://schemas.microsoft.com/office/powerpoint/2010/main" val="297998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3C8F7C-9ACF-4E4F-8EC5-989C21111E46}"/>
              </a:ext>
            </a:extLst>
          </p:cNvPr>
          <p:cNvSpPr>
            <a:spLocks noGrp="1"/>
          </p:cNvSpPr>
          <p:nvPr>
            <p:ph type="title"/>
          </p:nvPr>
        </p:nvSpPr>
        <p:spPr>
          <a:xfrm>
            <a:off x="945796" y="404664"/>
            <a:ext cx="7200900" cy="593503"/>
          </a:xfrm>
        </p:spPr>
        <p:txBody>
          <a:bodyPr/>
          <a:lstStyle/>
          <a:p>
            <a:r>
              <a:rPr lang="pt-BR" dirty="0"/>
              <a:t>M&amp;A as a substitute for R&amp;D</a:t>
            </a:r>
            <a:endParaRPr lang="en-MY" dirty="0"/>
          </a:p>
        </p:txBody>
      </p:sp>
      <p:sp>
        <p:nvSpPr>
          <p:cNvPr id="3" name="TextBox 2">
            <a:extLst>
              <a:ext uri="{FF2B5EF4-FFF2-40B4-BE49-F238E27FC236}">
                <a16:creationId xmlns="" xmlns:a16="http://schemas.microsoft.com/office/drawing/2014/main" id="{F2CB7084-FA1F-E32A-C0C2-B7092AB94371}"/>
              </a:ext>
            </a:extLst>
          </p:cNvPr>
          <p:cNvSpPr txBox="1"/>
          <p:nvPr/>
        </p:nvSpPr>
        <p:spPr>
          <a:xfrm>
            <a:off x="179512" y="1412776"/>
            <a:ext cx="8352928" cy="4062651"/>
          </a:xfrm>
          <a:prstGeom prst="rect">
            <a:avLst/>
          </a:prstGeom>
          <a:noFill/>
        </p:spPr>
        <p:txBody>
          <a:bodyPr wrap="square" rtlCol="0">
            <a:spAutoFit/>
          </a:bodyPr>
          <a:lstStyle/>
          <a:p>
            <a:pPr marL="1042035" marR="981710">
              <a:spcAft>
                <a:spcPts val="0"/>
              </a:spcAft>
            </a:pPr>
            <a:r>
              <a:rPr lang="en-US" sz="2400" dirty="0">
                <a:effectLst/>
                <a:ea typeface="Calibri" panose="020F0502020204030204" pitchFamily="34" charset="0"/>
              </a:rPr>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endParaRPr lang="en-MY" sz="2400" dirty="0">
              <a:effectLst/>
              <a:ea typeface="Calibri" panose="020F0502020204030204" pitchFamily="34" charset="0"/>
            </a:endParaRPr>
          </a:p>
          <a:p>
            <a:r>
              <a:rPr lang="en-US" sz="2400" dirty="0">
                <a:effectLst/>
                <a:ea typeface="Calibri" panose="020F0502020204030204" pitchFamily="34" charset="0"/>
              </a:rPr>
              <a:t/>
            </a:r>
            <a:br>
              <a:rPr lang="en-US" sz="2400" dirty="0">
                <a:effectLst/>
                <a:ea typeface="Calibri" panose="020F0502020204030204" pitchFamily="34" charset="0"/>
              </a:rPr>
            </a:br>
            <a:r>
              <a:rPr lang="en-US" sz="2400" dirty="0">
                <a:effectLst/>
                <a:ea typeface="Calibri" panose="020F0502020204030204" pitchFamily="34" charset="0"/>
              </a:rPr>
              <a:t>	</a:t>
            </a:r>
            <a:r>
              <a:rPr lang="en-US" sz="2400" dirty="0" err="1">
                <a:effectLst/>
                <a:ea typeface="Calibri" panose="020F0502020204030204" pitchFamily="34" charset="0"/>
              </a:rPr>
              <a:t>Eg</a:t>
            </a:r>
            <a:r>
              <a:rPr lang="en-US" sz="2400" dirty="0">
                <a:effectLst/>
                <a:ea typeface="Calibri" panose="020F0502020204030204" pitchFamily="34" charset="0"/>
              </a:rPr>
              <a:t> : Microsoft and Cisco Systems</a:t>
            </a:r>
            <a:endParaRPr lang="en-MY" sz="2400" dirty="0"/>
          </a:p>
          <a:p>
            <a:endParaRPr lang="en-MY" dirty="0"/>
          </a:p>
        </p:txBody>
      </p:sp>
    </p:spTree>
    <p:extLst>
      <p:ext uri="{BB962C8B-B14F-4D97-AF65-F5344CB8AC3E}">
        <p14:creationId xmlns="" xmlns:p14="http://schemas.microsoft.com/office/powerpoint/2010/main" val="2997084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5FBB05-DD24-414A-BA28-E6C7D1DB5F82}"/>
              </a:ext>
            </a:extLst>
          </p:cNvPr>
          <p:cNvSpPr>
            <a:spLocks noGrp="1"/>
          </p:cNvSpPr>
          <p:nvPr>
            <p:ph type="title"/>
          </p:nvPr>
        </p:nvSpPr>
        <p:spPr>
          <a:xfrm>
            <a:off x="914400" y="152400"/>
            <a:ext cx="7200900" cy="579439"/>
          </a:xfrm>
        </p:spPr>
        <p:txBody>
          <a:bodyPr/>
          <a:lstStyle/>
          <a:p>
            <a:r>
              <a:rPr lang="en-MY" dirty="0"/>
              <a:t>M&amp;A Process</a:t>
            </a:r>
          </a:p>
        </p:txBody>
      </p:sp>
      <p:pic>
        <p:nvPicPr>
          <p:cNvPr id="5" name="Picture 4">
            <a:extLst>
              <a:ext uri="{FF2B5EF4-FFF2-40B4-BE49-F238E27FC236}">
                <a16:creationId xmlns="" xmlns:a16="http://schemas.microsoft.com/office/drawing/2014/main" id="{F5E9DCF0-940D-4188-BD7D-3BBC7A3FF8BD}"/>
              </a:ext>
            </a:extLst>
          </p:cNvPr>
          <p:cNvPicPr>
            <a:picLocks noChangeAspect="1"/>
          </p:cNvPicPr>
          <p:nvPr/>
        </p:nvPicPr>
        <p:blipFill>
          <a:blip r:embed="rId2"/>
          <a:stretch>
            <a:fillRect/>
          </a:stretch>
        </p:blipFill>
        <p:spPr>
          <a:xfrm>
            <a:off x="685800" y="1066800"/>
            <a:ext cx="7993807" cy="4648200"/>
          </a:xfrm>
          <a:prstGeom prst="rect">
            <a:avLst/>
          </a:prstGeom>
        </p:spPr>
      </p:pic>
    </p:spTree>
    <p:extLst>
      <p:ext uri="{BB962C8B-B14F-4D97-AF65-F5344CB8AC3E}">
        <p14:creationId xmlns="" xmlns:p14="http://schemas.microsoft.com/office/powerpoint/2010/main" val="38747077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83AAAE-9561-428E-899E-2E4867F668A4}"/>
              </a:ext>
            </a:extLst>
          </p:cNvPr>
          <p:cNvSpPr>
            <a:spLocks noGrp="1"/>
          </p:cNvSpPr>
          <p:nvPr>
            <p:ph type="title"/>
          </p:nvPr>
        </p:nvSpPr>
        <p:spPr>
          <a:xfrm>
            <a:off x="990600" y="304800"/>
            <a:ext cx="7200900" cy="579439"/>
          </a:xfrm>
        </p:spPr>
        <p:txBody>
          <a:bodyPr/>
          <a:lstStyle/>
          <a:p>
            <a:r>
              <a:rPr lang="en-MY" dirty="0"/>
              <a:t>Phases of Merger</a:t>
            </a:r>
          </a:p>
        </p:txBody>
      </p:sp>
      <p:pic>
        <p:nvPicPr>
          <p:cNvPr id="5" name="Picture 4">
            <a:extLst>
              <a:ext uri="{FF2B5EF4-FFF2-40B4-BE49-F238E27FC236}">
                <a16:creationId xmlns="" xmlns:a16="http://schemas.microsoft.com/office/drawing/2014/main" id="{9D64C857-5586-41A2-BE30-3C8B37E04941}"/>
              </a:ext>
            </a:extLst>
          </p:cNvPr>
          <p:cNvPicPr>
            <a:picLocks noChangeAspect="1"/>
          </p:cNvPicPr>
          <p:nvPr/>
        </p:nvPicPr>
        <p:blipFill>
          <a:blip r:embed="rId2"/>
          <a:stretch>
            <a:fillRect/>
          </a:stretch>
        </p:blipFill>
        <p:spPr>
          <a:xfrm>
            <a:off x="762000" y="1143000"/>
            <a:ext cx="8246962" cy="4572000"/>
          </a:xfrm>
          <a:prstGeom prst="rect">
            <a:avLst/>
          </a:prstGeom>
        </p:spPr>
      </p:pic>
    </p:spTree>
    <p:extLst>
      <p:ext uri="{BB962C8B-B14F-4D97-AF65-F5344CB8AC3E}">
        <p14:creationId xmlns="" xmlns:p14="http://schemas.microsoft.com/office/powerpoint/2010/main" val="1417270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B71F49-1C00-4953-A1D6-B6CFA09299D0}"/>
              </a:ext>
            </a:extLst>
          </p:cNvPr>
          <p:cNvSpPr>
            <a:spLocks noGrp="1"/>
          </p:cNvSpPr>
          <p:nvPr>
            <p:ph type="title"/>
          </p:nvPr>
        </p:nvSpPr>
        <p:spPr>
          <a:xfrm>
            <a:off x="1143000" y="304800"/>
            <a:ext cx="7200900" cy="503239"/>
          </a:xfrm>
        </p:spPr>
        <p:txBody>
          <a:bodyPr/>
          <a:lstStyle/>
          <a:p>
            <a:r>
              <a:rPr lang="en-MY" dirty="0"/>
              <a:t>HR Due Diligence</a:t>
            </a:r>
          </a:p>
        </p:txBody>
      </p:sp>
      <p:pic>
        <p:nvPicPr>
          <p:cNvPr id="5" name="Picture 4">
            <a:extLst>
              <a:ext uri="{FF2B5EF4-FFF2-40B4-BE49-F238E27FC236}">
                <a16:creationId xmlns="" xmlns:a16="http://schemas.microsoft.com/office/drawing/2014/main" id="{1BFC85C8-A40F-4B7D-A2ED-DFF9C8FD34A6}"/>
              </a:ext>
            </a:extLst>
          </p:cNvPr>
          <p:cNvPicPr>
            <a:picLocks noChangeAspect="1"/>
          </p:cNvPicPr>
          <p:nvPr/>
        </p:nvPicPr>
        <p:blipFill>
          <a:blip r:embed="rId2"/>
          <a:stretch>
            <a:fillRect/>
          </a:stretch>
        </p:blipFill>
        <p:spPr>
          <a:xfrm>
            <a:off x="914399" y="990600"/>
            <a:ext cx="7373399" cy="4953000"/>
          </a:xfrm>
          <a:prstGeom prst="rect">
            <a:avLst/>
          </a:prstGeom>
        </p:spPr>
      </p:pic>
    </p:spTree>
    <p:extLst>
      <p:ext uri="{BB962C8B-B14F-4D97-AF65-F5344CB8AC3E}">
        <p14:creationId xmlns="" xmlns:p14="http://schemas.microsoft.com/office/powerpoint/2010/main" val="21178516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939117" y="487359"/>
            <a:ext cx="7200900" cy="579440"/>
          </a:xfrm>
        </p:spPr>
        <p:txBody>
          <a:bodyPr>
            <a:normAutofit/>
          </a:bodyPr>
          <a:lstStyle/>
          <a:p>
            <a:r>
              <a:rPr lang="en-MY" sz="2800" dirty="0"/>
              <a:t>Hostile Takeover</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p:txBody>
          <a:bodyPr>
            <a:normAutofit/>
          </a:bodyPr>
          <a:lstStyle/>
          <a:p>
            <a:pPr marL="0" indent="0">
              <a:buNone/>
            </a:pPr>
            <a:r>
              <a:rPr lang="en-MY" sz="2400" dirty="0"/>
              <a:t>When one company takes over another company and the second company which was acquired is fighting and resisting the first company.</a:t>
            </a:r>
          </a:p>
          <a:p>
            <a:pPr marL="0" indent="0">
              <a:buNone/>
            </a:pPr>
            <a:endParaRPr lang="en-MY" sz="2400" dirty="0"/>
          </a:p>
          <a:p>
            <a:pPr marL="0" indent="0">
              <a:buNone/>
            </a:pPr>
            <a:r>
              <a:rPr lang="en-MY" sz="2400" dirty="0"/>
              <a:t>Example : AOL and Time Warner,</a:t>
            </a:r>
          </a:p>
          <a:p>
            <a:pPr marL="0" indent="0">
              <a:buNone/>
            </a:pPr>
            <a:r>
              <a:rPr lang="en-MY" sz="2400" dirty="0"/>
              <a:t>L&amp;T and Mindtree</a:t>
            </a:r>
          </a:p>
        </p:txBody>
      </p:sp>
    </p:spTree>
    <p:extLst>
      <p:ext uri="{BB962C8B-B14F-4D97-AF65-F5344CB8AC3E}">
        <p14:creationId xmlns="" xmlns:p14="http://schemas.microsoft.com/office/powerpoint/2010/main" val="10391825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C8C5F9-060F-48CB-BFF3-B64F8CE7954B}"/>
              </a:ext>
            </a:extLst>
          </p:cNvPr>
          <p:cNvSpPr>
            <a:spLocks noGrp="1"/>
          </p:cNvSpPr>
          <p:nvPr>
            <p:ph type="title"/>
          </p:nvPr>
        </p:nvSpPr>
        <p:spPr>
          <a:xfrm>
            <a:off x="906764" y="258065"/>
            <a:ext cx="7200900" cy="665511"/>
          </a:xfrm>
        </p:spPr>
        <p:txBody>
          <a:bodyPr/>
          <a:lstStyle/>
          <a:p>
            <a:r>
              <a:rPr lang="en-MY" dirty="0"/>
              <a:t>Joint Ventures</a:t>
            </a:r>
          </a:p>
        </p:txBody>
      </p:sp>
      <p:sp>
        <p:nvSpPr>
          <p:cNvPr id="3" name="Content Placeholder 2">
            <a:extLst>
              <a:ext uri="{FF2B5EF4-FFF2-40B4-BE49-F238E27FC236}">
                <a16:creationId xmlns="" xmlns:a16="http://schemas.microsoft.com/office/drawing/2014/main" id="{EF8A8C14-2EDA-4AC8-8370-EF32A9784476}"/>
              </a:ext>
            </a:extLst>
          </p:cNvPr>
          <p:cNvSpPr>
            <a:spLocks noGrp="1"/>
          </p:cNvSpPr>
          <p:nvPr>
            <p:ph idx="1"/>
          </p:nvPr>
        </p:nvSpPr>
        <p:spPr>
          <a:xfrm>
            <a:off x="582960" y="1196752"/>
            <a:ext cx="7978080" cy="4979987"/>
          </a:xfrm>
        </p:spPr>
        <p:txBody>
          <a:bodyPr>
            <a:normAutofit fontScale="92500" lnSpcReduction="10000"/>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 xmlns:p14="http://schemas.microsoft.com/office/powerpoint/2010/main" val="10334199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32CF1C-2771-4668-A160-6E78D646B3A8}"/>
              </a:ext>
            </a:extLst>
          </p:cNvPr>
          <p:cNvSpPr>
            <a:spLocks noGrp="1"/>
          </p:cNvSpPr>
          <p:nvPr>
            <p:ph type="title"/>
          </p:nvPr>
        </p:nvSpPr>
        <p:spPr>
          <a:xfrm>
            <a:off x="1219200" y="228600"/>
            <a:ext cx="7200900" cy="579439"/>
          </a:xfrm>
        </p:spPr>
        <p:txBody>
          <a:bodyPr/>
          <a:lstStyle/>
          <a:p>
            <a:r>
              <a:rPr lang="en-MY" dirty="0"/>
              <a:t>Difference Merger and Acquisition</a:t>
            </a:r>
          </a:p>
        </p:txBody>
      </p:sp>
      <p:pic>
        <p:nvPicPr>
          <p:cNvPr id="7" name="Picture 6">
            <a:extLst>
              <a:ext uri="{FF2B5EF4-FFF2-40B4-BE49-F238E27FC236}">
                <a16:creationId xmlns="" xmlns:a16="http://schemas.microsoft.com/office/drawing/2014/main" id="{F9D233D4-7E7B-4EC1-97CE-173405D3FBA4}"/>
              </a:ext>
            </a:extLst>
          </p:cNvPr>
          <p:cNvPicPr>
            <a:picLocks noChangeAspect="1"/>
          </p:cNvPicPr>
          <p:nvPr/>
        </p:nvPicPr>
        <p:blipFill>
          <a:blip r:embed="rId2"/>
          <a:stretch>
            <a:fillRect/>
          </a:stretch>
        </p:blipFill>
        <p:spPr>
          <a:xfrm>
            <a:off x="914400" y="1219200"/>
            <a:ext cx="6841341" cy="4782885"/>
          </a:xfrm>
          <a:prstGeom prst="rect">
            <a:avLst/>
          </a:prstGeom>
        </p:spPr>
      </p:pic>
    </p:spTree>
    <p:extLst>
      <p:ext uri="{BB962C8B-B14F-4D97-AF65-F5344CB8AC3E}">
        <p14:creationId xmlns="" xmlns:p14="http://schemas.microsoft.com/office/powerpoint/2010/main" val="41265962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1066800" y="381000"/>
            <a:ext cx="7200900" cy="579440"/>
          </a:xfrm>
        </p:spPr>
        <p:txBody>
          <a:bodyPr>
            <a:normAutofit/>
          </a:bodyPr>
          <a:lstStyle/>
          <a:p>
            <a:r>
              <a:rPr lang="en-MY" sz="2800" dirty="0"/>
              <a:t>Question # </a:t>
            </a:r>
            <a:r>
              <a:rPr lang="en-MY" sz="2800" dirty="0" smtClean="0"/>
              <a:t>2</a:t>
            </a:r>
            <a:endParaRPr lang="en-MY" sz="2800" dirty="0"/>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762000" y="1143000"/>
            <a:ext cx="7410450" cy="4648201"/>
          </a:xfrm>
        </p:spPr>
        <p:txBody>
          <a:bodyPr>
            <a:normAutofit/>
          </a:bodyPr>
          <a:lstStyle/>
          <a:p>
            <a:pPr marL="0" indent="0">
              <a:buNone/>
            </a:pPr>
            <a:r>
              <a:rPr lang="en-MY" sz="2600" dirty="0"/>
              <a:t>In a merger or acquisition scenario, HR may be required to provide documents relating to compensation, policies, procedures, and legal compliance. This is in accordance with which of the following processes?</a:t>
            </a:r>
          </a:p>
          <a:p>
            <a:pPr marL="0" indent="0">
              <a:buNone/>
            </a:pPr>
            <a:r>
              <a:rPr lang="en-MY" sz="2600" dirty="0"/>
              <a:t>A. Full disclosure</a:t>
            </a:r>
          </a:p>
          <a:p>
            <a:pPr marL="0" indent="0">
              <a:buNone/>
            </a:pPr>
            <a:r>
              <a:rPr lang="en-MY" sz="2600" dirty="0"/>
              <a:t>B. Risk assessment</a:t>
            </a:r>
          </a:p>
          <a:p>
            <a:pPr marL="0" indent="0">
              <a:buNone/>
            </a:pPr>
            <a:r>
              <a:rPr lang="en-MY" sz="2600" dirty="0"/>
              <a:t>C. Risk mitigation</a:t>
            </a:r>
          </a:p>
          <a:p>
            <a:pPr marL="0" indent="0">
              <a:buNone/>
            </a:pPr>
            <a:r>
              <a:rPr lang="en-MY" sz="2600" dirty="0"/>
              <a:t>D. Due diligence</a:t>
            </a:r>
          </a:p>
          <a:p>
            <a:pPr marL="0" indent="0">
              <a:buNone/>
            </a:pPr>
            <a:endParaRPr lang="en-MY" dirty="0"/>
          </a:p>
        </p:txBody>
      </p:sp>
    </p:spTree>
    <p:extLst>
      <p:ext uri="{BB962C8B-B14F-4D97-AF65-F5344CB8AC3E}">
        <p14:creationId xmlns="" xmlns:p14="http://schemas.microsoft.com/office/powerpoint/2010/main" val="10928292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207741-D62C-43F3-B891-2C544DDDF1FB}"/>
              </a:ext>
            </a:extLst>
          </p:cNvPr>
          <p:cNvSpPr>
            <a:spLocks noGrp="1"/>
          </p:cNvSpPr>
          <p:nvPr>
            <p:ph type="title"/>
          </p:nvPr>
        </p:nvSpPr>
        <p:spPr>
          <a:xfrm>
            <a:off x="827584" y="404664"/>
            <a:ext cx="7200900" cy="579440"/>
          </a:xfrm>
        </p:spPr>
        <p:txBody>
          <a:bodyPr/>
          <a:lstStyle/>
          <a:p>
            <a:r>
              <a:rPr lang="en-MY" dirty="0"/>
              <a:t>Answer # </a:t>
            </a:r>
            <a:r>
              <a:rPr lang="en-MY" dirty="0" smtClean="0"/>
              <a:t>2</a:t>
            </a:r>
            <a:endParaRPr lang="en-MY" dirty="0"/>
          </a:p>
        </p:txBody>
      </p:sp>
      <p:sp>
        <p:nvSpPr>
          <p:cNvPr id="3" name="Content Placeholder 2">
            <a:extLst>
              <a:ext uri="{FF2B5EF4-FFF2-40B4-BE49-F238E27FC236}">
                <a16:creationId xmlns="" xmlns:a16="http://schemas.microsoft.com/office/drawing/2014/main" id="{2225A27D-7DBC-4981-BB51-AB0FDE2C08B8}"/>
              </a:ext>
            </a:extLst>
          </p:cNvPr>
          <p:cNvSpPr>
            <a:spLocks noGrp="1"/>
          </p:cNvSpPr>
          <p:nvPr>
            <p:ph idx="1"/>
          </p:nvPr>
        </p:nvSpPr>
        <p:spPr/>
        <p:txBody>
          <a:bodyPr>
            <a:normAutofit/>
          </a:bodyPr>
          <a:lstStyle/>
          <a:p>
            <a:r>
              <a:rPr lang="en-MY" sz="2400" dirty="0"/>
              <a:t>Option D.</a:t>
            </a:r>
          </a:p>
          <a:p>
            <a:pPr marL="0" indent="0">
              <a:buNone/>
            </a:pPr>
            <a:r>
              <a:rPr lang="en-MY" sz="2400" dirty="0"/>
              <a:t> Managing the due diligence process prior to a merger or an acquisition is the responsibility of HR. It seeks to provide a clear picture of the organizational health of the employment practices of a targeted company.</a:t>
            </a:r>
          </a:p>
        </p:txBody>
      </p:sp>
    </p:spTree>
    <p:extLst>
      <p:ext uri="{BB962C8B-B14F-4D97-AF65-F5344CB8AC3E}">
        <p14:creationId xmlns="" xmlns:p14="http://schemas.microsoft.com/office/powerpoint/2010/main" val="40688927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82038"/>
              </p:ext>
            </p:extLst>
          </p:nvPr>
        </p:nvGraphicFramePr>
        <p:xfrm>
          <a:off x="899592" y="764704"/>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6583074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 xmlns:p14="http://schemas.microsoft.com/office/powerpoint/2010/main" val="14077697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1A1BFD-3D86-425C-B951-C52EE64B6EBB}"/>
              </a:ext>
            </a:extLst>
          </p:cNvPr>
          <p:cNvSpPr>
            <a:spLocks noGrp="1"/>
          </p:cNvSpPr>
          <p:nvPr>
            <p:ph type="title"/>
          </p:nvPr>
        </p:nvSpPr>
        <p:spPr>
          <a:xfrm>
            <a:off x="827584" y="509735"/>
            <a:ext cx="7200900" cy="521495"/>
          </a:xfrm>
        </p:spPr>
        <p:txBody>
          <a:bodyPr>
            <a:normAutofit/>
          </a:bodyPr>
          <a:lstStyle/>
          <a:p>
            <a:r>
              <a:rPr lang="en-MY" sz="2800" dirty="0"/>
              <a:t>Assimilation</a:t>
            </a:r>
          </a:p>
        </p:txBody>
      </p:sp>
      <p:sp>
        <p:nvSpPr>
          <p:cNvPr id="3" name="Content Placeholder 2">
            <a:extLst>
              <a:ext uri="{FF2B5EF4-FFF2-40B4-BE49-F238E27FC236}">
                <a16:creationId xmlns="" xmlns:a16="http://schemas.microsoft.com/office/drawing/2014/main" id="{3F69C704-E03D-474E-AF51-4271D1CC6069}"/>
              </a:ext>
            </a:extLst>
          </p:cNvPr>
          <p:cNvSpPr>
            <a:spLocks noGrp="1"/>
          </p:cNvSpPr>
          <p:nvPr>
            <p:ph idx="1"/>
          </p:nvPr>
        </p:nvSpPr>
        <p:spPr>
          <a:xfrm>
            <a:off x="685800" y="1556792"/>
            <a:ext cx="8001000" cy="4530725"/>
          </a:xfrm>
        </p:spPr>
        <p:txBody>
          <a:bodyPr>
            <a:normAutofit/>
          </a:bodyPr>
          <a:lstStyle/>
          <a:p>
            <a:r>
              <a:rPr lang="en-MY" sz="2400" dirty="0"/>
              <a:t>Assimilation occurs when employees at the acquired company willingly embrace the cultural values of the acquiring organization. </a:t>
            </a:r>
          </a:p>
          <a:p>
            <a:r>
              <a:rPr lang="en-MY" sz="2400" dirty="0"/>
              <a:t>This tends to occur when the acquired company has a weak culture that is dysfunctional, whereas the acquiring company’s culture is strong and focused on clearly defined values.</a:t>
            </a:r>
          </a:p>
          <a:p>
            <a:r>
              <a:rPr lang="en-MY" sz="2400" dirty="0"/>
              <a:t> Culture clash is rare with assimilation</a:t>
            </a:r>
          </a:p>
        </p:txBody>
      </p:sp>
    </p:spTree>
    <p:extLst>
      <p:ext uri="{BB962C8B-B14F-4D97-AF65-F5344CB8AC3E}">
        <p14:creationId xmlns="" xmlns:p14="http://schemas.microsoft.com/office/powerpoint/2010/main" val="29496648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05CA08-BA39-4E92-BF9C-2025369EB8CF}"/>
              </a:ext>
            </a:extLst>
          </p:cNvPr>
          <p:cNvSpPr>
            <a:spLocks noGrp="1"/>
          </p:cNvSpPr>
          <p:nvPr>
            <p:ph type="title"/>
          </p:nvPr>
        </p:nvSpPr>
        <p:spPr>
          <a:xfrm>
            <a:off x="971550" y="487359"/>
            <a:ext cx="7200900" cy="579440"/>
          </a:xfrm>
        </p:spPr>
        <p:txBody>
          <a:bodyPr>
            <a:normAutofit/>
          </a:bodyPr>
          <a:lstStyle/>
          <a:p>
            <a:r>
              <a:rPr lang="en-MY" sz="2800" dirty="0"/>
              <a:t>Deculturation</a:t>
            </a:r>
          </a:p>
        </p:txBody>
      </p:sp>
      <p:sp>
        <p:nvSpPr>
          <p:cNvPr id="3" name="Content Placeholder 2">
            <a:extLst>
              <a:ext uri="{FF2B5EF4-FFF2-40B4-BE49-F238E27FC236}">
                <a16:creationId xmlns="" xmlns:a16="http://schemas.microsoft.com/office/drawing/2014/main" id="{170BEB53-CE93-436B-B880-937DB9E11919}"/>
              </a:ext>
            </a:extLst>
          </p:cNvPr>
          <p:cNvSpPr>
            <a:spLocks noGrp="1"/>
          </p:cNvSpPr>
          <p:nvPr>
            <p:ph idx="1"/>
          </p:nvPr>
        </p:nvSpPr>
        <p:spPr>
          <a:xfrm>
            <a:off x="755576" y="1524000"/>
            <a:ext cx="7200900" cy="3809999"/>
          </a:xfrm>
        </p:spPr>
        <p:txBody>
          <a:bodyPr>
            <a:normAutofit/>
          </a:bodyPr>
          <a:lstStyle/>
          <a:p>
            <a:r>
              <a:rPr lang="en-MY" sz="2400" dirty="0"/>
              <a:t>The acquiring firm strips away artifacts and reward systems that support the old culture.</a:t>
            </a:r>
          </a:p>
          <a:p>
            <a:endParaRPr lang="en-MY" sz="2400" dirty="0"/>
          </a:p>
          <a:p>
            <a:r>
              <a:rPr lang="en-MY" sz="2400" dirty="0"/>
              <a:t>People who cannot adopt the acquiring company’s culture are often terminated.</a:t>
            </a:r>
          </a:p>
          <a:p>
            <a:endParaRPr lang="en-MY" sz="2400" dirty="0"/>
          </a:p>
          <a:p>
            <a:r>
              <a:rPr lang="en-MY" sz="2400" dirty="0"/>
              <a:t>Deculturation may be necessary when the acquired firm’s culture doesn’t work but employees aren’t convinced of this</a:t>
            </a:r>
          </a:p>
        </p:txBody>
      </p:sp>
    </p:spTree>
    <p:extLst>
      <p:ext uri="{BB962C8B-B14F-4D97-AF65-F5344CB8AC3E}">
        <p14:creationId xmlns="" xmlns:p14="http://schemas.microsoft.com/office/powerpoint/2010/main" val="20889504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4EB2F0-51AE-4343-B531-2D0639F2000C}"/>
              </a:ext>
            </a:extLst>
          </p:cNvPr>
          <p:cNvSpPr>
            <a:spLocks noGrp="1"/>
          </p:cNvSpPr>
          <p:nvPr>
            <p:ph type="title"/>
          </p:nvPr>
        </p:nvSpPr>
        <p:spPr>
          <a:xfrm>
            <a:off x="971550" y="487359"/>
            <a:ext cx="7200900" cy="579440"/>
          </a:xfrm>
        </p:spPr>
        <p:txBody>
          <a:bodyPr>
            <a:normAutofit/>
          </a:bodyPr>
          <a:lstStyle/>
          <a:p>
            <a:r>
              <a:rPr lang="en-MY" sz="2800" dirty="0"/>
              <a:t>Integration</a:t>
            </a:r>
          </a:p>
        </p:txBody>
      </p:sp>
      <p:sp>
        <p:nvSpPr>
          <p:cNvPr id="3" name="Content Placeholder 2">
            <a:extLst>
              <a:ext uri="{FF2B5EF4-FFF2-40B4-BE49-F238E27FC236}">
                <a16:creationId xmlns="" xmlns:a16="http://schemas.microsoft.com/office/drawing/2014/main" id="{B2F9FFCE-04C5-4E5A-9E15-735093F254C4}"/>
              </a:ext>
            </a:extLst>
          </p:cNvPr>
          <p:cNvSpPr>
            <a:spLocks noGrp="1"/>
          </p:cNvSpPr>
          <p:nvPr>
            <p:ph idx="1"/>
          </p:nvPr>
        </p:nvSpPr>
        <p:spPr>
          <a:xfrm>
            <a:off x="838200" y="1371600"/>
            <a:ext cx="7620000" cy="4495800"/>
          </a:xfrm>
        </p:spPr>
        <p:txBody>
          <a:bodyPr>
            <a:normAutofit/>
          </a:bodyPr>
          <a:lstStyle/>
          <a:p>
            <a:r>
              <a:rPr lang="en-MY" sz="2400" dirty="0"/>
              <a:t>Integration involves combining two or more cultures into a new composite culture that preserves the best features of the previous cultures.</a:t>
            </a:r>
          </a:p>
          <a:p>
            <a:r>
              <a:rPr lang="en-MY" sz="2400" dirty="0"/>
              <a:t> Integration is most effective when the companies have relatively weak cultures or when their cultures include several overlapping values</a:t>
            </a:r>
          </a:p>
          <a:p>
            <a:r>
              <a:rPr lang="en-MY" sz="2400" dirty="0"/>
              <a:t>Integration is slow and potentially risky, because there are many forces preserving the existing cultures.</a:t>
            </a:r>
          </a:p>
        </p:txBody>
      </p:sp>
    </p:spTree>
    <p:extLst>
      <p:ext uri="{BB962C8B-B14F-4D97-AF65-F5344CB8AC3E}">
        <p14:creationId xmlns="" xmlns:p14="http://schemas.microsoft.com/office/powerpoint/2010/main" val="9375824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AAAD00-447B-45BD-9CA5-DFFF1ED9C337}"/>
              </a:ext>
            </a:extLst>
          </p:cNvPr>
          <p:cNvSpPr>
            <a:spLocks noGrp="1"/>
          </p:cNvSpPr>
          <p:nvPr>
            <p:ph type="title"/>
          </p:nvPr>
        </p:nvSpPr>
        <p:spPr>
          <a:xfrm>
            <a:off x="971550" y="332656"/>
            <a:ext cx="7200900" cy="579440"/>
          </a:xfrm>
        </p:spPr>
        <p:txBody>
          <a:bodyPr>
            <a:normAutofit/>
          </a:bodyPr>
          <a:lstStyle/>
          <a:p>
            <a:r>
              <a:rPr lang="en-MY" sz="2800" dirty="0"/>
              <a:t>Separation</a:t>
            </a:r>
          </a:p>
        </p:txBody>
      </p:sp>
      <p:sp>
        <p:nvSpPr>
          <p:cNvPr id="3" name="Content Placeholder 2">
            <a:extLst>
              <a:ext uri="{FF2B5EF4-FFF2-40B4-BE49-F238E27FC236}">
                <a16:creationId xmlns="" xmlns:a16="http://schemas.microsoft.com/office/drawing/2014/main" id="{A1938C1E-AA09-4358-BF38-040104C04D86}"/>
              </a:ext>
            </a:extLst>
          </p:cNvPr>
          <p:cNvSpPr>
            <a:spLocks noGrp="1"/>
          </p:cNvSpPr>
          <p:nvPr>
            <p:ph idx="1"/>
          </p:nvPr>
        </p:nvSpPr>
        <p:spPr/>
        <p:txBody>
          <a:bodyPr>
            <a:normAutofit/>
          </a:bodyPr>
          <a:lstStyle/>
          <a:p>
            <a:r>
              <a:rPr lang="en-MY" sz="2400" dirty="0"/>
              <a:t>A separation strategy occurs where the merging companies agree to remain distinct entities with minimal exchange of culture or organizational practices.</a:t>
            </a:r>
          </a:p>
          <a:p>
            <a:endParaRPr lang="en-MY" sz="2400" dirty="0"/>
          </a:p>
          <a:p>
            <a:r>
              <a:rPr lang="en-MY" sz="2400" dirty="0"/>
              <a:t> Separation is most appropriate when the two merging companies are in unrelated industries because the most appropriate cultural values tend to differ by industry.</a:t>
            </a:r>
          </a:p>
        </p:txBody>
      </p:sp>
    </p:spTree>
    <p:extLst>
      <p:ext uri="{BB962C8B-B14F-4D97-AF65-F5344CB8AC3E}">
        <p14:creationId xmlns="" xmlns:p14="http://schemas.microsoft.com/office/powerpoint/2010/main" val="36964449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621189-007F-4B2C-8E5C-3982D25F109C}"/>
              </a:ext>
            </a:extLst>
          </p:cNvPr>
          <p:cNvSpPr>
            <a:spLocks noGrp="1"/>
          </p:cNvSpPr>
          <p:nvPr>
            <p:ph type="title"/>
          </p:nvPr>
        </p:nvSpPr>
        <p:spPr>
          <a:xfrm>
            <a:off x="899592" y="485013"/>
            <a:ext cx="7200900" cy="579440"/>
          </a:xfrm>
        </p:spPr>
        <p:txBody>
          <a:bodyPr/>
          <a:lstStyle/>
          <a:p>
            <a:r>
              <a:rPr lang="en-MY" dirty="0"/>
              <a:t>People Issues in M&amp;A</a:t>
            </a:r>
          </a:p>
        </p:txBody>
      </p:sp>
      <p:sp>
        <p:nvSpPr>
          <p:cNvPr id="3" name="Content Placeholder 2">
            <a:extLst>
              <a:ext uri="{FF2B5EF4-FFF2-40B4-BE49-F238E27FC236}">
                <a16:creationId xmlns="" xmlns:a16="http://schemas.microsoft.com/office/drawing/2014/main" id="{6A7237F5-D720-48F2-9CC6-35B79888CF0E}"/>
              </a:ext>
            </a:extLst>
          </p:cNvPr>
          <p:cNvSpPr>
            <a:spLocks noGrp="1"/>
          </p:cNvSpPr>
          <p:nvPr>
            <p:ph idx="1"/>
          </p:nvPr>
        </p:nvSpPr>
        <p:spPr/>
        <p:txBody>
          <a:bodyPr>
            <a:normAutofit/>
          </a:bodyPr>
          <a:lstStyle/>
          <a:p>
            <a:r>
              <a:rPr lang="en-MY" sz="2400" dirty="0"/>
              <a:t>Retention of key talent</a:t>
            </a:r>
          </a:p>
          <a:p>
            <a:r>
              <a:rPr lang="en-MY" sz="2400" dirty="0"/>
              <a:t>Communications</a:t>
            </a:r>
          </a:p>
          <a:p>
            <a:r>
              <a:rPr lang="en-MY" sz="2400" dirty="0"/>
              <a:t>Retention of key managers</a:t>
            </a:r>
          </a:p>
          <a:p>
            <a:r>
              <a:rPr lang="en-MY" sz="2400" dirty="0"/>
              <a:t>Integration of corporate cultures</a:t>
            </a:r>
          </a:p>
        </p:txBody>
      </p:sp>
    </p:spTree>
    <p:extLst>
      <p:ext uri="{BB962C8B-B14F-4D97-AF65-F5344CB8AC3E}">
        <p14:creationId xmlns="" xmlns:p14="http://schemas.microsoft.com/office/powerpoint/2010/main" val="19626082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621189-007F-4B2C-8E5C-3982D25F109C}"/>
              </a:ext>
            </a:extLst>
          </p:cNvPr>
          <p:cNvSpPr>
            <a:spLocks noGrp="1"/>
          </p:cNvSpPr>
          <p:nvPr>
            <p:ph type="title"/>
          </p:nvPr>
        </p:nvSpPr>
        <p:spPr>
          <a:xfrm>
            <a:off x="1219200" y="228600"/>
            <a:ext cx="7200900" cy="579439"/>
          </a:xfrm>
        </p:spPr>
        <p:txBody>
          <a:bodyPr/>
          <a:lstStyle/>
          <a:p>
            <a:r>
              <a:rPr lang="en-MY" dirty="0"/>
              <a:t>HR Issues in M&amp;A</a:t>
            </a:r>
          </a:p>
        </p:txBody>
      </p:sp>
      <p:pic>
        <p:nvPicPr>
          <p:cNvPr id="7" name="Picture 6">
            <a:extLst>
              <a:ext uri="{FF2B5EF4-FFF2-40B4-BE49-F238E27FC236}">
                <a16:creationId xmlns="" xmlns:a16="http://schemas.microsoft.com/office/drawing/2014/main" id="{748AD239-70AD-46CB-A414-335D0A13057B}"/>
              </a:ext>
            </a:extLst>
          </p:cNvPr>
          <p:cNvPicPr>
            <a:picLocks noChangeAspect="1"/>
          </p:cNvPicPr>
          <p:nvPr/>
        </p:nvPicPr>
        <p:blipFill>
          <a:blip r:embed="rId2"/>
          <a:stretch>
            <a:fillRect/>
          </a:stretch>
        </p:blipFill>
        <p:spPr>
          <a:xfrm>
            <a:off x="1524000" y="1066800"/>
            <a:ext cx="6325691" cy="4933950"/>
          </a:xfrm>
          <a:prstGeom prst="rect">
            <a:avLst/>
          </a:prstGeom>
        </p:spPr>
      </p:pic>
    </p:spTree>
    <p:extLst>
      <p:ext uri="{BB962C8B-B14F-4D97-AF65-F5344CB8AC3E}">
        <p14:creationId xmlns="" xmlns:p14="http://schemas.microsoft.com/office/powerpoint/2010/main" val="30125288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AD0765-5F4F-46AA-A9EE-F355A2DA79E4}"/>
              </a:ext>
            </a:extLst>
          </p:cNvPr>
          <p:cNvSpPr>
            <a:spLocks noGrp="1"/>
          </p:cNvSpPr>
          <p:nvPr>
            <p:ph type="title"/>
          </p:nvPr>
        </p:nvSpPr>
        <p:spPr>
          <a:xfrm>
            <a:off x="990600" y="228600"/>
            <a:ext cx="7200900" cy="655639"/>
          </a:xfrm>
        </p:spPr>
        <p:txBody>
          <a:bodyPr/>
          <a:lstStyle/>
          <a:p>
            <a:r>
              <a:rPr lang="en-MY" dirty="0"/>
              <a:t>HR Integration Process in Global M&amp;A</a:t>
            </a:r>
          </a:p>
        </p:txBody>
      </p:sp>
      <p:pic>
        <p:nvPicPr>
          <p:cNvPr id="5" name="Picture 4">
            <a:extLst>
              <a:ext uri="{FF2B5EF4-FFF2-40B4-BE49-F238E27FC236}">
                <a16:creationId xmlns="" xmlns:a16="http://schemas.microsoft.com/office/drawing/2014/main" id="{B4885D97-06A3-4831-839B-1F7BC2BFD33D}"/>
              </a:ext>
            </a:extLst>
          </p:cNvPr>
          <p:cNvPicPr>
            <a:picLocks noChangeAspect="1"/>
          </p:cNvPicPr>
          <p:nvPr/>
        </p:nvPicPr>
        <p:blipFill>
          <a:blip r:embed="rId2"/>
          <a:stretch>
            <a:fillRect/>
          </a:stretch>
        </p:blipFill>
        <p:spPr>
          <a:xfrm>
            <a:off x="609600" y="1524000"/>
            <a:ext cx="8270742" cy="3960440"/>
          </a:xfrm>
          <a:prstGeom prst="rect">
            <a:avLst/>
          </a:prstGeom>
        </p:spPr>
      </p:pic>
    </p:spTree>
    <p:extLst>
      <p:ext uri="{BB962C8B-B14F-4D97-AF65-F5344CB8AC3E}">
        <p14:creationId xmlns="" xmlns:p14="http://schemas.microsoft.com/office/powerpoint/2010/main" val="27275558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27584" y="332656"/>
            <a:ext cx="7200900" cy="579440"/>
          </a:xfrm>
        </p:spPr>
        <p:txBody>
          <a:bodyPr/>
          <a:lstStyle/>
          <a:p>
            <a:r>
              <a:rPr lang="en-MY" dirty="0"/>
              <a:t>Question # </a:t>
            </a:r>
            <a:r>
              <a:rPr lang="en-MY" dirty="0" smtClean="0"/>
              <a:t>3 </a:t>
            </a:r>
            <a:endParaRPr lang="en-MY" dirty="0"/>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611560" y="1196752"/>
            <a:ext cx="7920880" cy="4608512"/>
          </a:xfrm>
        </p:spPr>
        <p:txBody>
          <a:bodyPr>
            <a:normAutofit/>
          </a:bodyPr>
          <a:lstStyle/>
          <a:p>
            <a:pPr marL="0" indent="0">
              <a:buNone/>
            </a:pPr>
            <a:r>
              <a:rPr lang="en-MY" sz="2400" dirty="0"/>
              <a:t>In early M&amp;A discussions, which of the following should be the top priority of the HR executive?</a:t>
            </a:r>
          </a:p>
          <a:p>
            <a:pPr marL="0" indent="0">
              <a:buNone/>
            </a:pPr>
            <a:endParaRPr lang="en-MY" sz="2400" dirty="0"/>
          </a:p>
          <a:p>
            <a:pPr marL="457200" indent="-457200">
              <a:buFont typeface="+mj-lt"/>
              <a:buAutoNum type="alphaUcPeriod"/>
            </a:pPr>
            <a:r>
              <a:rPr lang="en-MY" sz="2400" dirty="0"/>
              <a:t>Identifying the compensation disparities between the two organizations</a:t>
            </a:r>
          </a:p>
          <a:p>
            <a:pPr marL="457200" indent="-457200">
              <a:buFont typeface="+mj-lt"/>
              <a:buAutoNum type="alphaUcPeriod"/>
            </a:pPr>
            <a:r>
              <a:rPr lang="en-MY" sz="2400" dirty="0"/>
              <a:t>Focusing on the factors influencing employee retention</a:t>
            </a:r>
          </a:p>
          <a:p>
            <a:pPr marL="457200" indent="-457200">
              <a:buFont typeface="+mj-lt"/>
              <a:buAutoNum type="alphaUcPeriod"/>
            </a:pPr>
            <a:r>
              <a:rPr lang="en-MY" sz="2400" dirty="0"/>
              <a:t>Managing the legal issues related to due diligence</a:t>
            </a:r>
          </a:p>
          <a:p>
            <a:pPr marL="457200" indent="-457200">
              <a:buFont typeface="+mj-lt"/>
              <a:buAutoNum type="alphaUcPeriod"/>
            </a:pPr>
            <a:r>
              <a:rPr lang="en-MY" sz="2400" dirty="0"/>
              <a:t>Addressing employee concerns</a:t>
            </a:r>
          </a:p>
        </p:txBody>
      </p:sp>
    </p:spTree>
    <p:extLst>
      <p:ext uri="{BB962C8B-B14F-4D97-AF65-F5344CB8AC3E}">
        <p14:creationId xmlns="" xmlns:p14="http://schemas.microsoft.com/office/powerpoint/2010/main" val="6623254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7E27B5-61D7-4BD3-B64A-593F5C34681C}"/>
              </a:ext>
            </a:extLst>
          </p:cNvPr>
          <p:cNvSpPr>
            <a:spLocks noGrp="1"/>
          </p:cNvSpPr>
          <p:nvPr>
            <p:ph type="title"/>
          </p:nvPr>
        </p:nvSpPr>
        <p:spPr>
          <a:xfrm>
            <a:off x="971550" y="487359"/>
            <a:ext cx="7200900" cy="579440"/>
          </a:xfrm>
        </p:spPr>
        <p:txBody>
          <a:bodyPr/>
          <a:lstStyle/>
          <a:p>
            <a:r>
              <a:rPr lang="en-MY" dirty="0"/>
              <a:t>Answer # </a:t>
            </a:r>
            <a:r>
              <a:rPr lang="en-MY" dirty="0" smtClean="0"/>
              <a:t>3 </a:t>
            </a:r>
            <a:endParaRPr lang="en-MY" dirty="0"/>
          </a:p>
        </p:txBody>
      </p:sp>
      <p:sp>
        <p:nvSpPr>
          <p:cNvPr id="3" name="Content Placeholder 2">
            <a:extLst>
              <a:ext uri="{FF2B5EF4-FFF2-40B4-BE49-F238E27FC236}">
                <a16:creationId xmlns="" xmlns:a16="http://schemas.microsoft.com/office/drawing/2014/main" id="{870275EB-B428-4EC6-9C01-FA4950F1C106}"/>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31706479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86763795"/>
              </p:ext>
            </p:extLst>
          </p:nvPr>
        </p:nvGraphicFramePr>
        <p:xfrm>
          <a:off x="827584" y="89442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4209618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27584" y="541284"/>
            <a:ext cx="7200900" cy="579440"/>
          </a:xfrm>
        </p:spPr>
        <p:txBody>
          <a:bodyPr>
            <a:normAutofit/>
          </a:bodyPr>
          <a:lstStyle/>
          <a:p>
            <a:r>
              <a:rPr lang="en-MY" sz="2800" dirty="0"/>
              <a:t>Globalisation</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971550" y="1981202"/>
            <a:ext cx="7560890" cy="3809999"/>
          </a:xfrm>
        </p:spPr>
        <p:txBody>
          <a:bodyPr>
            <a:normAutofit/>
          </a:bodyPr>
          <a:lstStyle/>
          <a:p>
            <a:pPr marL="0" indent="0">
              <a:buNone/>
            </a:pPr>
            <a:r>
              <a:rPr lang="en-MY" sz="2400" dirty="0"/>
              <a:t>Globalization is the free movement of goods, services and people across the world in a seamless and integrated manner.</a:t>
            </a:r>
          </a:p>
          <a:p>
            <a:pPr marL="0" indent="0">
              <a:buNone/>
            </a:pPr>
            <a:endParaRPr lang="en-MY" sz="2400" dirty="0"/>
          </a:p>
          <a:p>
            <a:pPr marL="0" indent="0">
              <a:buNone/>
            </a:pPr>
            <a:r>
              <a:rPr lang="en-MY" sz="2400"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D0D229-3FB6-4DAD-B0FE-862A9603ABCB}"/>
              </a:ext>
            </a:extLst>
          </p:cNvPr>
          <p:cNvSpPr>
            <a:spLocks noGrp="1"/>
          </p:cNvSpPr>
          <p:nvPr>
            <p:ph type="title"/>
          </p:nvPr>
        </p:nvSpPr>
        <p:spPr>
          <a:xfrm>
            <a:off x="990600" y="228600"/>
            <a:ext cx="7200900" cy="655639"/>
          </a:xfrm>
        </p:spPr>
        <p:txBody>
          <a:bodyPr/>
          <a:lstStyle/>
          <a:p>
            <a:r>
              <a:rPr lang="en-MY" dirty="0"/>
              <a:t>Stages of Globalization</a:t>
            </a:r>
          </a:p>
        </p:txBody>
      </p:sp>
      <p:pic>
        <p:nvPicPr>
          <p:cNvPr id="5" name="Picture 4">
            <a:extLst>
              <a:ext uri="{FF2B5EF4-FFF2-40B4-BE49-F238E27FC236}">
                <a16:creationId xmlns="" xmlns:a16="http://schemas.microsoft.com/office/drawing/2014/main" id="{4E615E0A-23C2-4B07-ADC4-86EA35B552EB}"/>
              </a:ext>
            </a:extLst>
          </p:cNvPr>
          <p:cNvPicPr>
            <a:picLocks noChangeAspect="1"/>
          </p:cNvPicPr>
          <p:nvPr/>
        </p:nvPicPr>
        <p:blipFill>
          <a:blip r:embed="rId2"/>
          <a:stretch>
            <a:fillRect/>
          </a:stretch>
        </p:blipFill>
        <p:spPr>
          <a:xfrm>
            <a:off x="533400" y="1600200"/>
            <a:ext cx="8207959" cy="4170586"/>
          </a:xfrm>
          <a:prstGeom prst="rect">
            <a:avLst/>
          </a:prstGeom>
        </p:spPr>
      </p:pic>
    </p:spTree>
    <p:extLst>
      <p:ext uri="{BB962C8B-B14F-4D97-AF65-F5344CB8AC3E}">
        <p14:creationId xmlns="" xmlns:p14="http://schemas.microsoft.com/office/powerpoint/2010/main" val="15175955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3FB43-FCAC-427D-8FA3-160CE7FE7FE5}"/>
              </a:ext>
            </a:extLst>
          </p:cNvPr>
          <p:cNvSpPr>
            <a:spLocks noGrp="1"/>
          </p:cNvSpPr>
          <p:nvPr>
            <p:ph type="title"/>
          </p:nvPr>
        </p:nvSpPr>
        <p:spPr>
          <a:xfrm>
            <a:off x="971550" y="441801"/>
            <a:ext cx="7200900" cy="593503"/>
          </a:xfrm>
        </p:spPr>
        <p:txBody>
          <a:bodyPr/>
          <a:lstStyle/>
          <a:p>
            <a:r>
              <a:rPr lang="en-MY" dirty="0"/>
              <a:t>Stage 1: Domestic</a:t>
            </a:r>
          </a:p>
        </p:txBody>
      </p:sp>
      <p:sp>
        <p:nvSpPr>
          <p:cNvPr id="3" name="Content Placeholder 2">
            <a:extLst>
              <a:ext uri="{FF2B5EF4-FFF2-40B4-BE49-F238E27FC236}">
                <a16:creationId xmlns="" xmlns:a16="http://schemas.microsoft.com/office/drawing/2014/main" id="{4892A51D-119A-4647-AE84-EB4C21C41742}"/>
              </a:ext>
            </a:extLst>
          </p:cNvPr>
          <p:cNvSpPr>
            <a:spLocks noGrp="1"/>
          </p:cNvSpPr>
          <p:nvPr>
            <p:ph idx="1"/>
          </p:nvPr>
        </p:nvSpPr>
        <p:spPr>
          <a:xfrm>
            <a:off x="683567" y="1628801"/>
            <a:ext cx="7776865" cy="4248471"/>
          </a:xfrm>
        </p:spPr>
        <p:txBody>
          <a:bodyPr/>
          <a:lstStyle/>
          <a:p>
            <a:r>
              <a:rPr lang="en-MY" sz="2400" dirty="0"/>
              <a:t>The product or service is developed in the home country and produced and sold there. The strategy focuses only on the home market; the organization is mono-cultural (as defined by the home country).</a:t>
            </a:r>
          </a:p>
          <a:p>
            <a:endParaRPr lang="en-MY" sz="2400" dirty="0"/>
          </a:p>
          <a:p>
            <a:r>
              <a:rPr lang="en-MY" sz="2400" dirty="0"/>
              <a:t>The details of freight forwarding, customs problems, and foreign exchange are handled by outsiders</a:t>
            </a:r>
            <a:r>
              <a:rPr lang="en-MY" dirty="0"/>
              <a:t>.</a:t>
            </a:r>
          </a:p>
          <a:p>
            <a:pPr>
              <a:buFont typeface="Wingdings" panose="05000000000000000000" pitchFamily="2" charset="2"/>
              <a:buChar char="§"/>
            </a:pPr>
            <a:endParaRPr lang="en-MY" dirty="0"/>
          </a:p>
        </p:txBody>
      </p:sp>
    </p:spTree>
    <p:extLst>
      <p:ext uri="{BB962C8B-B14F-4D97-AF65-F5344CB8AC3E}">
        <p14:creationId xmlns="" xmlns:p14="http://schemas.microsoft.com/office/powerpoint/2010/main" val="1566679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03D450-245F-445D-A88A-0C8E0B185CBF}"/>
              </a:ext>
            </a:extLst>
          </p:cNvPr>
          <p:cNvSpPr>
            <a:spLocks noGrp="1"/>
          </p:cNvSpPr>
          <p:nvPr>
            <p:ph type="title"/>
          </p:nvPr>
        </p:nvSpPr>
        <p:spPr>
          <a:xfrm>
            <a:off x="901044" y="277588"/>
            <a:ext cx="7200900" cy="449487"/>
          </a:xfrm>
        </p:spPr>
        <p:txBody>
          <a:bodyPr/>
          <a:lstStyle/>
          <a:p>
            <a:r>
              <a:rPr lang="en-MY" dirty="0"/>
              <a:t>Stage 1: Domestic</a:t>
            </a:r>
          </a:p>
        </p:txBody>
      </p:sp>
      <p:sp>
        <p:nvSpPr>
          <p:cNvPr id="3" name="Content Placeholder 2">
            <a:extLst>
              <a:ext uri="{FF2B5EF4-FFF2-40B4-BE49-F238E27FC236}">
                <a16:creationId xmlns="" xmlns:a16="http://schemas.microsoft.com/office/drawing/2014/main" id="{5B497780-9416-4C6D-B0C3-AA360C602D64}"/>
              </a:ext>
            </a:extLst>
          </p:cNvPr>
          <p:cNvSpPr>
            <a:spLocks noGrp="1"/>
          </p:cNvSpPr>
          <p:nvPr>
            <p:ph idx="1"/>
          </p:nvPr>
        </p:nvSpPr>
        <p:spPr>
          <a:xfrm>
            <a:off x="683568" y="980729"/>
            <a:ext cx="7418376" cy="4896544"/>
          </a:xfrm>
        </p:spPr>
        <p:txBody>
          <a:bodyPr/>
          <a:lstStyle/>
          <a:p>
            <a:pPr marL="0" indent="0">
              <a:buNone/>
            </a:pPr>
            <a:r>
              <a:rPr lang="en-MY" sz="24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 xmlns:p14="http://schemas.microsoft.com/office/powerpoint/2010/main" val="22781108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9E69AF-E621-4016-88BD-F9B23307ED7D}"/>
              </a:ext>
            </a:extLst>
          </p:cNvPr>
          <p:cNvSpPr>
            <a:spLocks noGrp="1"/>
          </p:cNvSpPr>
          <p:nvPr>
            <p:ph type="title"/>
          </p:nvPr>
        </p:nvSpPr>
        <p:spPr>
          <a:xfrm>
            <a:off x="990380" y="487359"/>
            <a:ext cx="7200900" cy="579440"/>
          </a:xfrm>
        </p:spPr>
        <p:txBody>
          <a:bodyPr>
            <a:normAutofit/>
          </a:bodyPr>
          <a:lstStyle/>
          <a:p>
            <a:r>
              <a:rPr lang="en-MY" sz="2800" dirty="0"/>
              <a:t>Stage 2: International</a:t>
            </a:r>
          </a:p>
        </p:txBody>
      </p:sp>
      <p:sp>
        <p:nvSpPr>
          <p:cNvPr id="3" name="Content Placeholder 2">
            <a:extLst>
              <a:ext uri="{FF2B5EF4-FFF2-40B4-BE49-F238E27FC236}">
                <a16:creationId xmlns="" xmlns:a16="http://schemas.microsoft.com/office/drawing/2014/main" id="{FAA305A9-1AAE-48C9-8C61-051CFBD06660}"/>
              </a:ext>
            </a:extLst>
          </p:cNvPr>
          <p:cNvSpPr>
            <a:spLocks noGrp="1"/>
          </p:cNvSpPr>
          <p:nvPr>
            <p:ph idx="1"/>
          </p:nvPr>
        </p:nvSpPr>
        <p:spPr/>
        <p:txBody>
          <a:bodyPr>
            <a:normAutofit/>
          </a:bodyPr>
          <a:lstStyle/>
          <a:p>
            <a:pPr marL="0" indent="0">
              <a:buNone/>
            </a:pPr>
            <a:r>
              <a:rPr lang="en-MY" sz="2400"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 xmlns:p14="http://schemas.microsoft.com/office/powerpoint/2010/main" val="30493722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0A8743-9EFA-474A-9A75-EEE183867EE0}"/>
              </a:ext>
            </a:extLst>
          </p:cNvPr>
          <p:cNvSpPr>
            <a:spLocks noGrp="1"/>
          </p:cNvSpPr>
          <p:nvPr>
            <p:ph type="title"/>
          </p:nvPr>
        </p:nvSpPr>
        <p:spPr>
          <a:xfrm>
            <a:off x="777033" y="520080"/>
            <a:ext cx="7200900" cy="521495"/>
          </a:xfrm>
        </p:spPr>
        <p:txBody>
          <a:bodyPr/>
          <a:lstStyle/>
          <a:p>
            <a:r>
              <a:rPr lang="en-MY" dirty="0"/>
              <a:t>Stage 2: International</a:t>
            </a:r>
          </a:p>
        </p:txBody>
      </p:sp>
      <p:sp>
        <p:nvSpPr>
          <p:cNvPr id="3" name="Content Placeholder 2">
            <a:extLst>
              <a:ext uri="{FF2B5EF4-FFF2-40B4-BE49-F238E27FC236}">
                <a16:creationId xmlns="" xmlns:a16="http://schemas.microsoft.com/office/drawing/2014/main" id="{E5F40636-E15D-4298-9915-E63C494CCA50}"/>
              </a:ext>
            </a:extLst>
          </p:cNvPr>
          <p:cNvSpPr>
            <a:spLocks noGrp="1"/>
          </p:cNvSpPr>
          <p:nvPr>
            <p:ph idx="1"/>
          </p:nvPr>
        </p:nvSpPr>
        <p:spPr>
          <a:xfrm>
            <a:off x="755576" y="1556792"/>
            <a:ext cx="7704856" cy="4392488"/>
          </a:xfrm>
        </p:spPr>
        <p:txBody>
          <a:bodyPr>
            <a:normAutofit/>
          </a:bodyPr>
          <a:lstStyle/>
          <a:p>
            <a:pPr marL="0" indent="0">
              <a:buNone/>
            </a:pPr>
            <a:r>
              <a:rPr lang="en-MY" sz="24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 xmlns:p14="http://schemas.microsoft.com/office/powerpoint/2010/main" val="19877519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05DF28-5490-4FDF-A1B1-E4BAF740C6C2}"/>
              </a:ext>
            </a:extLst>
          </p:cNvPr>
          <p:cNvSpPr>
            <a:spLocks noGrp="1"/>
          </p:cNvSpPr>
          <p:nvPr>
            <p:ph type="title"/>
          </p:nvPr>
        </p:nvSpPr>
        <p:spPr>
          <a:xfrm>
            <a:off x="971550" y="309532"/>
            <a:ext cx="7200900" cy="737519"/>
          </a:xfrm>
        </p:spPr>
        <p:txBody>
          <a:bodyPr>
            <a:normAutofit/>
          </a:bodyPr>
          <a:lstStyle/>
          <a:p>
            <a:r>
              <a:rPr lang="en-MY" sz="2800" dirty="0"/>
              <a:t>Stage 3: Multinational</a:t>
            </a:r>
          </a:p>
        </p:txBody>
      </p:sp>
      <p:sp>
        <p:nvSpPr>
          <p:cNvPr id="3" name="Content Placeholder 2">
            <a:extLst>
              <a:ext uri="{FF2B5EF4-FFF2-40B4-BE49-F238E27FC236}">
                <a16:creationId xmlns="" xmlns:a16="http://schemas.microsoft.com/office/drawing/2014/main" id="{421C5802-C6A6-4072-AC14-08FD398B7152}"/>
              </a:ext>
            </a:extLst>
          </p:cNvPr>
          <p:cNvSpPr>
            <a:spLocks noGrp="1"/>
          </p:cNvSpPr>
          <p:nvPr>
            <p:ph idx="1"/>
          </p:nvPr>
        </p:nvSpPr>
        <p:spPr>
          <a:xfrm>
            <a:off x="827584" y="1484784"/>
            <a:ext cx="7344866" cy="4306417"/>
          </a:xfrm>
        </p:spPr>
        <p:txBody>
          <a:bodyPr>
            <a:normAutofit/>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 xmlns:p14="http://schemas.microsoft.com/office/powerpoint/2010/main" val="39990396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D9B82B-151E-4B19-A4EA-EB9B418152D6}"/>
              </a:ext>
            </a:extLst>
          </p:cNvPr>
          <p:cNvSpPr>
            <a:spLocks noGrp="1"/>
          </p:cNvSpPr>
          <p:nvPr>
            <p:ph type="title"/>
          </p:nvPr>
        </p:nvSpPr>
        <p:spPr>
          <a:xfrm>
            <a:off x="971550" y="548680"/>
            <a:ext cx="7200900" cy="665511"/>
          </a:xfrm>
        </p:spPr>
        <p:txBody>
          <a:bodyPr>
            <a:normAutofit/>
          </a:bodyPr>
          <a:lstStyle/>
          <a:p>
            <a:r>
              <a:rPr lang="en-MY" sz="2800" dirty="0"/>
              <a:t>Stage 3: Multinational</a:t>
            </a:r>
          </a:p>
        </p:txBody>
      </p:sp>
      <p:sp>
        <p:nvSpPr>
          <p:cNvPr id="3" name="Content Placeholder 2">
            <a:extLst>
              <a:ext uri="{FF2B5EF4-FFF2-40B4-BE49-F238E27FC236}">
                <a16:creationId xmlns="" xmlns:a16="http://schemas.microsoft.com/office/drawing/2014/main" id="{6C669F8D-D644-41D4-80BE-5A2AB7B1F571}"/>
              </a:ext>
            </a:extLst>
          </p:cNvPr>
          <p:cNvSpPr>
            <a:spLocks noGrp="1"/>
          </p:cNvSpPr>
          <p:nvPr>
            <p:ph idx="1"/>
          </p:nvPr>
        </p:nvSpPr>
        <p:spPr>
          <a:xfrm>
            <a:off x="914400" y="1600200"/>
            <a:ext cx="7906072" cy="4530725"/>
          </a:xfrm>
        </p:spPr>
        <p:txBody>
          <a:bodyPr>
            <a:normAutofit/>
          </a:bodyPr>
          <a:lstStyle/>
          <a:p>
            <a:pPr marL="0" indent="0">
              <a:buNone/>
            </a:pPr>
            <a:r>
              <a:rPr lang="en-MY" sz="2400"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 xmlns:p14="http://schemas.microsoft.com/office/powerpoint/2010/main" val="4284752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4DAE8B-207E-42A0-B0AD-2D445EDAF61C}"/>
              </a:ext>
            </a:extLst>
          </p:cNvPr>
          <p:cNvSpPr>
            <a:spLocks noGrp="1"/>
          </p:cNvSpPr>
          <p:nvPr>
            <p:ph type="title"/>
          </p:nvPr>
        </p:nvSpPr>
        <p:spPr>
          <a:xfrm>
            <a:off x="971550" y="404664"/>
            <a:ext cx="7200900" cy="521495"/>
          </a:xfrm>
        </p:spPr>
        <p:txBody>
          <a:bodyPr/>
          <a:lstStyle/>
          <a:p>
            <a:r>
              <a:rPr lang="en-MY" dirty="0"/>
              <a:t>Stage 4: Global</a:t>
            </a:r>
          </a:p>
        </p:txBody>
      </p:sp>
      <p:sp>
        <p:nvSpPr>
          <p:cNvPr id="3" name="Content Placeholder 2">
            <a:extLst>
              <a:ext uri="{FF2B5EF4-FFF2-40B4-BE49-F238E27FC236}">
                <a16:creationId xmlns="" xmlns:a16="http://schemas.microsoft.com/office/drawing/2014/main" id="{A666D9C5-365B-4554-B67B-632D3722070A}"/>
              </a:ext>
            </a:extLst>
          </p:cNvPr>
          <p:cNvSpPr>
            <a:spLocks noGrp="1"/>
          </p:cNvSpPr>
          <p:nvPr>
            <p:ph idx="1"/>
          </p:nvPr>
        </p:nvSpPr>
        <p:spPr>
          <a:xfrm>
            <a:off x="914400" y="1600201"/>
            <a:ext cx="7772400" cy="3052936"/>
          </a:xfrm>
        </p:spPr>
        <p:txBody>
          <a:bodyPr>
            <a:normAutofit/>
          </a:bodyPr>
          <a:lstStyle/>
          <a:p>
            <a:pPr marL="0" indent="0">
              <a:buNone/>
            </a:pPr>
            <a:r>
              <a:rPr lang="en-MY" sz="2400"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 xmlns:p14="http://schemas.microsoft.com/office/powerpoint/2010/main" val="34916902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47C62F-D99F-4784-A5E5-F8614444CC8B}"/>
              </a:ext>
            </a:extLst>
          </p:cNvPr>
          <p:cNvSpPr>
            <a:spLocks noGrp="1"/>
          </p:cNvSpPr>
          <p:nvPr>
            <p:ph type="title"/>
          </p:nvPr>
        </p:nvSpPr>
        <p:spPr>
          <a:xfrm>
            <a:off x="971550" y="260648"/>
            <a:ext cx="7200900" cy="579440"/>
          </a:xfrm>
        </p:spPr>
        <p:txBody>
          <a:bodyPr/>
          <a:lstStyle/>
          <a:p>
            <a:r>
              <a:rPr lang="en-MY" dirty="0"/>
              <a:t>Stage 4: Global</a:t>
            </a:r>
          </a:p>
        </p:txBody>
      </p:sp>
      <p:sp>
        <p:nvSpPr>
          <p:cNvPr id="3" name="Content Placeholder 2">
            <a:extLst>
              <a:ext uri="{FF2B5EF4-FFF2-40B4-BE49-F238E27FC236}">
                <a16:creationId xmlns="" xmlns:a16="http://schemas.microsoft.com/office/drawing/2014/main" id="{0DC401BF-18A7-416A-A04F-AEE8B7F8E424}"/>
              </a:ext>
            </a:extLst>
          </p:cNvPr>
          <p:cNvSpPr>
            <a:spLocks noGrp="1"/>
          </p:cNvSpPr>
          <p:nvPr>
            <p:ph idx="1"/>
          </p:nvPr>
        </p:nvSpPr>
        <p:spPr>
          <a:xfrm>
            <a:off x="827584" y="1124744"/>
            <a:ext cx="7560840" cy="4680520"/>
          </a:xfrm>
        </p:spPr>
        <p:txBody>
          <a:bodyPr>
            <a:normAutofit fontScale="92500" lnSpcReduction="10000"/>
          </a:bodyPr>
          <a:lstStyle/>
          <a:p>
            <a:pPr marL="0" indent="0">
              <a:buNone/>
            </a:pPr>
            <a:r>
              <a:rPr lang="en-MY" sz="24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 xmlns:p14="http://schemas.microsoft.com/office/powerpoint/2010/main" val="19209929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07E302-1DDC-4144-9351-5C8406088013}"/>
              </a:ext>
            </a:extLst>
          </p:cNvPr>
          <p:cNvSpPr>
            <a:spLocks noGrp="1"/>
          </p:cNvSpPr>
          <p:nvPr>
            <p:ph type="title"/>
          </p:nvPr>
        </p:nvSpPr>
        <p:spPr>
          <a:xfrm>
            <a:off x="971550" y="332656"/>
            <a:ext cx="7200900" cy="579440"/>
          </a:xfrm>
        </p:spPr>
        <p:txBody>
          <a:bodyPr/>
          <a:lstStyle/>
          <a:p>
            <a:r>
              <a:rPr lang="en-MY" dirty="0"/>
              <a:t>Transnational</a:t>
            </a:r>
          </a:p>
        </p:txBody>
      </p:sp>
      <p:sp>
        <p:nvSpPr>
          <p:cNvPr id="3" name="Content Placeholder 2">
            <a:extLst>
              <a:ext uri="{FF2B5EF4-FFF2-40B4-BE49-F238E27FC236}">
                <a16:creationId xmlns="" xmlns:a16="http://schemas.microsoft.com/office/drawing/2014/main" id="{69B69C69-7C97-4013-BCDA-F62C3BCC256C}"/>
              </a:ext>
            </a:extLst>
          </p:cNvPr>
          <p:cNvSpPr>
            <a:spLocks noGrp="1"/>
          </p:cNvSpPr>
          <p:nvPr>
            <p:ph idx="1"/>
          </p:nvPr>
        </p:nvSpPr>
        <p:spPr>
          <a:xfrm>
            <a:off x="827584" y="1124744"/>
            <a:ext cx="7560840" cy="4666457"/>
          </a:xfrm>
        </p:spPr>
        <p:txBody>
          <a:bodyPr>
            <a:normAutofit/>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a:t>
            </a:r>
            <a:r>
              <a:rPr lang="en-MY" sz="2400" dirty="0" err="1"/>
              <a:t>formulation,development</a:t>
            </a:r>
            <a:r>
              <a:rPr lang="en-MY" sz="2400" dirty="0"/>
              <a:t> and organizational, and development and change to support organization’s strategic objectives.</a:t>
            </a:r>
          </a:p>
        </p:txBody>
      </p:sp>
    </p:spTree>
    <p:extLst>
      <p:ext uri="{BB962C8B-B14F-4D97-AF65-F5344CB8AC3E}">
        <p14:creationId xmlns="" xmlns:p14="http://schemas.microsoft.com/office/powerpoint/2010/main" val="32467457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137BF6-E294-43E2-81C6-3098F1CA981E}"/>
              </a:ext>
            </a:extLst>
          </p:cNvPr>
          <p:cNvSpPr>
            <a:spLocks noGrp="1"/>
          </p:cNvSpPr>
          <p:nvPr>
            <p:ph type="title"/>
          </p:nvPr>
        </p:nvSpPr>
        <p:spPr>
          <a:xfrm>
            <a:off x="990600" y="304800"/>
            <a:ext cx="7200900" cy="579439"/>
          </a:xfrm>
        </p:spPr>
        <p:txBody>
          <a:bodyPr>
            <a:normAutofit/>
          </a:bodyPr>
          <a:lstStyle/>
          <a:p>
            <a:r>
              <a:rPr lang="en-MY" sz="2800" dirty="0"/>
              <a:t>Question # 3</a:t>
            </a:r>
          </a:p>
        </p:txBody>
      </p:sp>
      <p:sp>
        <p:nvSpPr>
          <p:cNvPr id="3" name="Content Placeholder 2">
            <a:extLst>
              <a:ext uri="{FF2B5EF4-FFF2-40B4-BE49-F238E27FC236}">
                <a16:creationId xmlns="" xmlns:a16="http://schemas.microsoft.com/office/drawing/2014/main" id="{9B0BA638-BAFC-40BF-B444-454375B4B33F}"/>
              </a:ext>
            </a:extLst>
          </p:cNvPr>
          <p:cNvSpPr>
            <a:spLocks noGrp="1"/>
          </p:cNvSpPr>
          <p:nvPr>
            <p:ph idx="1"/>
          </p:nvPr>
        </p:nvSpPr>
        <p:spPr>
          <a:xfrm>
            <a:off x="685800" y="1219200"/>
            <a:ext cx="7486650" cy="4572001"/>
          </a:xfrm>
        </p:spPr>
        <p:txBody>
          <a:bodyPr/>
          <a:lstStyle/>
          <a:p>
            <a:pPr marL="0" indent="0">
              <a:buNone/>
            </a:pPr>
            <a:r>
              <a:rPr lang="en-MY" sz="2400" dirty="0"/>
              <a:t>Which is the first step most organisations process through while becoming multinational corporation ?</a:t>
            </a:r>
          </a:p>
          <a:p>
            <a:pPr marL="0" indent="0">
              <a:buNone/>
            </a:pPr>
            <a:endParaRPr lang="en-MY" sz="2400" dirty="0"/>
          </a:p>
          <a:p>
            <a:pPr marL="514350" indent="-514350">
              <a:buFont typeface="+mj-lt"/>
              <a:buAutoNum type="alphaUcPeriod"/>
            </a:pPr>
            <a:r>
              <a:rPr lang="en-MY" sz="2400" dirty="0"/>
              <a:t>Exports products to foreign countries</a:t>
            </a:r>
          </a:p>
          <a:p>
            <a:pPr marL="514350" indent="-514350">
              <a:buFont typeface="+mj-lt"/>
              <a:buAutoNum type="alphaUcPeriod"/>
            </a:pPr>
            <a:r>
              <a:rPr lang="en-MY" sz="2400" dirty="0"/>
              <a:t>Establishes sales organisations abroad	</a:t>
            </a:r>
          </a:p>
          <a:p>
            <a:pPr marL="514350" indent="-514350">
              <a:buFont typeface="+mj-lt"/>
              <a:buAutoNum type="alphaUcPeriod"/>
            </a:pPr>
            <a:r>
              <a:rPr lang="en-MY" sz="2400" dirty="0"/>
              <a:t>Licenses use of patents and technology	</a:t>
            </a:r>
          </a:p>
          <a:p>
            <a:pPr marL="514350" indent="-514350">
              <a:buFont typeface="+mj-lt"/>
              <a:buAutoNum type="alphaUcPeriod"/>
            </a:pPr>
            <a:r>
              <a:rPr lang="en-MY" sz="2400" dirty="0" smtClean="0"/>
              <a:t>Establish </a:t>
            </a:r>
            <a:r>
              <a:rPr lang="en-MY" sz="2400" dirty="0"/>
              <a:t>foreign manufacturing facilities</a:t>
            </a:r>
          </a:p>
          <a:p>
            <a:pPr marL="514350" indent="-514350">
              <a:buFont typeface="+mj-lt"/>
              <a:buAutoNum type="alphaUcPeriod"/>
            </a:pPr>
            <a:endParaRPr lang="en-MY" dirty="0"/>
          </a:p>
        </p:txBody>
      </p:sp>
    </p:spTree>
    <p:extLst>
      <p:ext uri="{BB962C8B-B14F-4D97-AF65-F5344CB8AC3E}">
        <p14:creationId xmlns="" xmlns:p14="http://schemas.microsoft.com/office/powerpoint/2010/main" val="29622218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3BD656-7D2B-4070-9FD8-ADFB17086062}"/>
              </a:ext>
            </a:extLst>
          </p:cNvPr>
          <p:cNvSpPr>
            <a:spLocks noGrp="1"/>
          </p:cNvSpPr>
          <p:nvPr>
            <p:ph type="title"/>
          </p:nvPr>
        </p:nvSpPr>
        <p:spPr>
          <a:xfrm>
            <a:off x="971550" y="990529"/>
            <a:ext cx="7200900" cy="655710"/>
          </a:xfrm>
        </p:spPr>
        <p:txBody>
          <a:bodyPr/>
          <a:lstStyle/>
          <a:p>
            <a:r>
              <a:rPr lang="en-MY" dirty="0"/>
              <a:t>Answer # 3</a:t>
            </a:r>
          </a:p>
        </p:txBody>
      </p:sp>
      <p:sp>
        <p:nvSpPr>
          <p:cNvPr id="3" name="Content Placeholder 2">
            <a:extLst>
              <a:ext uri="{FF2B5EF4-FFF2-40B4-BE49-F238E27FC236}">
                <a16:creationId xmlns="" xmlns:a16="http://schemas.microsoft.com/office/drawing/2014/main" id="{9B810F28-64AD-43AF-8938-92E892B03D56}"/>
              </a:ext>
            </a:extLst>
          </p:cNvPr>
          <p:cNvSpPr>
            <a:spLocks noGrp="1"/>
          </p:cNvSpPr>
          <p:nvPr>
            <p:ph idx="1"/>
          </p:nvPr>
        </p:nvSpPr>
        <p:spPr>
          <a:xfrm>
            <a:off x="971550" y="1981203"/>
            <a:ext cx="6840810" cy="655710"/>
          </a:xfrm>
        </p:spPr>
        <p:txBody>
          <a:bodyPr>
            <a:normAutofit/>
          </a:bodyPr>
          <a:lstStyle/>
          <a:p>
            <a:r>
              <a:rPr lang="en-MY" sz="2400" dirty="0"/>
              <a:t>Option A</a:t>
            </a:r>
          </a:p>
        </p:txBody>
      </p:sp>
    </p:spTree>
    <p:extLst>
      <p:ext uri="{BB962C8B-B14F-4D97-AF65-F5344CB8AC3E}">
        <p14:creationId xmlns="" xmlns:p14="http://schemas.microsoft.com/office/powerpoint/2010/main" val="18969297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C0D68F-7A23-483B-9DCC-C8A7F28CD474}"/>
              </a:ext>
            </a:extLst>
          </p:cNvPr>
          <p:cNvSpPr>
            <a:spLocks noGrp="1"/>
          </p:cNvSpPr>
          <p:nvPr>
            <p:ph type="title"/>
          </p:nvPr>
        </p:nvSpPr>
        <p:spPr>
          <a:xfrm>
            <a:off x="755576" y="260648"/>
            <a:ext cx="7200900" cy="579440"/>
          </a:xfrm>
        </p:spPr>
        <p:txBody>
          <a:bodyPr/>
          <a:lstStyle/>
          <a:p>
            <a:r>
              <a:rPr lang="en-MY" dirty="0"/>
              <a:t>Question # 4</a:t>
            </a:r>
          </a:p>
        </p:txBody>
      </p:sp>
      <p:sp>
        <p:nvSpPr>
          <p:cNvPr id="3" name="Content Placeholder 2">
            <a:extLst>
              <a:ext uri="{FF2B5EF4-FFF2-40B4-BE49-F238E27FC236}">
                <a16:creationId xmlns="" xmlns:a16="http://schemas.microsoft.com/office/drawing/2014/main" id="{956DE6C0-FA12-48D1-9899-9AC5DA078CF3}"/>
              </a:ext>
            </a:extLst>
          </p:cNvPr>
          <p:cNvSpPr>
            <a:spLocks noGrp="1"/>
          </p:cNvSpPr>
          <p:nvPr>
            <p:ph idx="1"/>
          </p:nvPr>
        </p:nvSpPr>
        <p:spPr>
          <a:xfrm>
            <a:off x="739345" y="1268760"/>
            <a:ext cx="7200900" cy="3809999"/>
          </a:xfrm>
        </p:spPr>
        <p:txBody>
          <a:bodyPr>
            <a:normAutofit/>
          </a:bodyPr>
          <a:lstStyle/>
          <a:p>
            <a:pPr marL="0" indent="0">
              <a:buNone/>
            </a:pPr>
            <a:r>
              <a:rPr lang="en-MY" sz="2400"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sz="2400" dirty="0"/>
              <a:t>Transnational	</a:t>
            </a:r>
          </a:p>
          <a:p>
            <a:pPr marL="514350" indent="-514350">
              <a:buFont typeface="+mj-lt"/>
              <a:buAutoNum type="alphaUcPeriod"/>
            </a:pPr>
            <a:r>
              <a:rPr lang="en-MY" sz="2400" dirty="0"/>
              <a:t>Multinational	</a:t>
            </a:r>
          </a:p>
          <a:p>
            <a:pPr marL="514350" indent="-514350">
              <a:buFont typeface="+mj-lt"/>
              <a:buAutoNum type="alphaUcPeriod"/>
            </a:pPr>
            <a:r>
              <a:rPr lang="en-MY" sz="2400" dirty="0"/>
              <a:t>Global	</a:t>
            </a:r>
          </a:p>
          <a:p>
            <a:pPr marL="514350" indent="-514350">
              <a:buFont typeface="+mj-lt"/>
              <a:buAutoNum type="alphaUcPeriod"/>
            </a:pPr>
            <a:r>
              <a:rPr lang="en-MY" sz="2400" dirty="0"/>
              <a:t>International</a:t>
            </a:r>
          </a:p>
          <a:p>
            <a:pPr marL="0" indent="0">
              <a:buNone/>
            </a:pPr>
            <a:endParaRPr lang="en-MY" dirty="0"/>
          </a:p>
        </p:txBody>
      </p:sp>
    </p:spTree>
    <p:extLst>
      <p:ext uri="{BB962C8B-B14F-4D97-AF65-F5344CB8AC3E}">
        <p14:creationId xmlns="" xmlns:p14="http://schemas.microsoft.com/office/powerpoint/2010/main" val="6153094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21D285-9F3E-457D-A261-FA8E133BD343}"/>
              </a:ext>
            </a:extLst>
          </p:cNvPr>
          <p:cNvSpPr>
            <a:spLocks noGrp="1"/>
          </p:cNvSpPr>
          <p:nvPr>
            <p:ph type="title"/>
          </p:nvPr>
        </p:nvSpPr>
        <p:spPr>
          <a:xfrm>
            <a:off x="971550" y="980728"/>
            <a:ext cx="7200900" cy="665511"/>
          </a:xfrm>
        </p:spPr>
        <p:txBody>
          <a:bodyPr/>
          <a:lstStyle/>
          <a:p>
            <a:r>
              <a:rPr lang="en-MY" dirty="0"/>
              <a:t>Answer # 4</a:t>
            </a:r>
          </a:p>
        </p:txBody>
      </p:sp>
      <p:sp>
        <p:nvSpPr>
          <p:cNvPr id="3" name="Content Placeholder 2">
            <a:extLst>
              <a:ext uri="{FF2B5EF4-FFF2-40B4-BE49-F238E27FC236}">
                <a16:creationId xmlns="" xmlns:a16="http://schemas.microsoft.com/office/drawing/2014/main" id="{238E6C5A-D42E-4BF5-8ED1-7CA294C8212E}"/>
              </a:ext>
            </a:extLst>
          </p:cNvPr>
          <p:cNvSpPr>
            <a:spLocks noGrp="1"/>
          </p:cNvSpPr>
          <p:nvPr>
            <p:ph idx="1"/>
          </p:nvPr>
        </p:nvSpPr>
        <p:spPr>
          <a:xfrm>
            <a:off x="971550" y="1981203"/>
            <a:ext cx="5616674" cy="871734"/>
          </a:xfrm>
        </p:spPr>
        <p:txBody>
          <a:bodyPr>
            <a:normAutofit/>
          </a:bodyPr>
          <a:lstStyle/>
          <a:p>
            <a:r>
              <a:rPr lang="en-MY" sz="2400" dirty="0"/>
              <a:t>Option B</a:t>
            </a:r>
          </a:p>
        </p:txBody>
      </p:sp>
    </p:spTree>
    <p:extLst>
      <p:ext uri="{BB962C8B-B14F-4D97-AF65-F5344CB8AC3E}">
        <p14:creationId xmlns="" xmlns:p14="http://schemas.microsoft.com/office/powerpoint/2010/main" val="3062019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7840389"/>
              </p:ext>
            </p:extLst>
          </p:nvPr>
        </p:nvGraphicFramePr>
        <p:xfrm>
          <a:off x="685800" y="457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7320351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0093C0-FD6B-403C-A278-4714EBD32A36}"/>
              </a:ext>
            </a:extLst>
          </p:cNvPr>
          <p:cNvSpPr>
            <a:spLocks noGrp="1"/>
          </p:cNvSpPr>
          <p:nvPr>
            <p:ph type="title"/>
          </p:nvPr>
        </p:nvSpPr>
        <p:spPr>
          <a:xfrm>
            <a:off x="827584" y="260648"/>
            <a:ext cx="7200900" cy="593503"/>
          </a:xfrm>
        </p:spPr>
        <p:txBody>
          <a:bodyPr/>
          <a:lstStyle/>
          <a:p>
            <a:r>
              <a:rPr lang="en-MY" dirty="0"/>
              <a:t>Global Orientations</a:t>
            </a:r>
          </a:p>
        </p:txBody>
      </p:sp>
      <p:sp>
        <p:nvSpPr>
          <p:cNvPr id="3" name="Content Placeholder 2">
            <a:extLst>
              <a:ext uri="{FF2B5EF4-FFF2-40B4-BE49-F238E27FC236}">
                <a16:creationId xmlns="" xmlns:a16="http://schemas.microsoft.com/office/drawing/2014/main" id="{D4C28998-69B6-44BB-B28A-6187538BA510}"/>
              </a:ext>
            </a:extLst>
          </p:cNvPr>
          <p:cNvSpPr>
            <a:spLocks noGrp="1"/>
          </p:cNvSpPr>
          <p:nvPr>
            <p:ph idx="1"/>
          </p:nvPr>
        </p:nvSpPr>
        <p:spPr>
          <a:xfrm>
            <a:off x="818742" y="1268760"/>
            <a:ext cx="7425665" cy="3672408"/>
          </a:xfrm>
        </p:spPr>
        <p:txBody>
          <a:bodyPr>
            <a:normAutofit/>
          </a:bodyPr>
          <a:lstStyle/>
          <a:p>
            <a:pPr marL="0" indent="0">
              <a:buNone/>
            </a:pPr>
            <a:r>
              <a:rPr lang="en-MY" sz="2400" dirty="0"/>
              <a:t>Global integration refers to the coordination of the firm’s value-chain activities across countries to achieve worldwide efficiency, synergy, and cross-fertilization in order to take maximum advantage of similarities between countries. The flexibility objective is also called local responsiveness. Local responsiveness refers to meeting the specific needs of buyers in individual countries.</a:t>
            </a:r>
          </a:p>
        </p:txBody>
      </p:sp>
    </p:spTree>
    <p:extLst>
      <p:ext uri="{BB962C8B-B14F-4D97-AF65-F5344CB8AC3E}">
        <p14:creationId xmlns="" xmlns:p14="http://schemas.microsoft.com/office/powerpoint/2010/main" val="21820774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D62B5E-29F6-4FF5-A8C9-773CAFED94BF}"/>
              </a:ext>
            </a:extLst>
          </p:cNvPr>
          <p:cNvSpPr>
            <a:spLocks noGrp="1"/>
          </p:cNvSpPr>
          <p:nvPr>
            <p:ph type="title"/>
          </p:nvPr>
        </p:nvSpPr>
        <p:spPr>
          <a:xfrm>
            <a:off x="971550" y="160571"/>
            <a:ext cx="7200900" cy="521495"/>
          </a:xfrm>
        </p:spPr>
        <p:txBody>
          <a:bodyPr/>
          <a:lstStyle/>
          <a:p>
            <a:r>
              <a:rPr lang="en-MY" dirty="0"/>
              <a:t>Global Integration Strategy</a:t>
            </a:r>
          </a:p>
        </p:txBody>
      </p:sp>
      <p:sp>
        <p:nvSpPr>
          <p:cNvPr id="3" name="Content Placeholder 2">
            <a:extLst>
              <a:ext uri="{FF2B5EF4-FFF2-40B4-BE49-F238E27FC236}">
                <a16:creationId xmlns="" xmlns:a16="http://schemas.microsoft.com/office/drawing/2014/main" id="{2D1DA5EF-E388-4A6D-B888-6C95EAFCF431}"/>
              </a:ext>
            </a:extLst>
          </p:cNvPr>
          <p:cNvSpPr>
            <a:spLocks noGrp="1"/>
          </p:cNvSpPr>
          <p:nvPr>
            <p:ph idx="1"/>
          </p:nvPr>
        </p:nvSpPr>
        <p:spPr>
          <a:xfrm>
            <a:off x="611560" y="836712"/>
            <a:ext cx="8256376" cy="5322813"/>
          </a:xfrm>
        </p:spPr>
        <p:txBody>
          <a:bodyPr>
            <a:normAutofit/>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b="1"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 xmlns:p14="http://schemas.microsoft.com/office/powerpoint/2010/main" val="8637982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0B8036-56DA-4770-83CA-234AE0047630}"/>
              </a:ext>
            </a:extLst>
          </p:cNvPr>
          <p:cNvSpPr>
            <a:spLocks noGrp="1"/>
          </p:cNvSpPr>
          <p:nvPr>
            <p:ph type="title"/>
          </p:nvPr>
        </p:nvSpPr>
        <p:spPr>
          <a:xfrm>
            <a:off x="971550" y="260648"/>
            <a:ext cx="7200900" cy="665511"/>
          </a:xfrm>
        </p:spPr>
        <p:txBody>
          <a:bodyPr/>
          <a:lstStyle/>
          <a:p>
            <a:r>
              <a:rPr lang="en-MY" dirty="0"/>
              <a:t>Pressures for Global Integration</a:t>
            </a:r>
          </a:p>
        </p:txBody>
      </p:sp>
      <p:sp>
        <p:nvSpPr>
          <p:cNvPr id="3" name="Content Placeholder 2">
            <a:extLst>
              <a:ext uri="{FF2B5EF4-FFF2-40B4-BE49-F238E27FC236}">
                <a16:creationId xmlns="" xmlns:a16="http://schemas.microsoft.com/office/drawing/2014/main" id="{2A87ECA9-AC08-465C-8F54-5CF6AD31E606}"/>
              </a:ext>
            </a:extLst>
          </p:cNvPr>
          <p:cNvSpPr>
            <a:spLocks noGrp="1"/>
          </p:cNvSpPr>
          <p:nvPr>
            <p:ph idx="1"/>
          </p:nvPr>
        </p:nvSpPr>
        <p:spPr>
          <a:xfrm>
            <a:off x="827584" y="1052736"/>
            <a:ext cx="7776864" cy="4824536"/>
          </a:xfrm>
        </p:spPr>
        <p:txBody>
          <a:bodyPr>
            <a:normAutofit/>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 xmlns:p14="http://schemas.microsoft.com/office/powerpoint/2010/main" val="31252239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79B1E4-FD70-49B6-A34F-EE1E262D744A}"/>
              </a:ext>
            </a:extLst>
          </p:cNvPr>
          <p:cNvSpPr>
            <a:spLocks noGrp="1"/>
          </p:cNvSpPr>
          <p:nvPr>
            <p:ph type="title"/>
          </p:nvPr>
        </p:nvSpPr>
        <p:spPr>
          <a:xfrm>
            <a:off x="827584" y="401723"/>
            <a:ext cx="7200900" cy="737519"/>
          </a:xfrm>
        </p:spPr>
        <p:txBody>
          <a:bodyPr/>
          <a:lstStyle/>
          <a:p>
            <a:r>
              <a:rPr lang="en-MY" dirty="0"/>
              <a:t>Pressures for Global Integration</a:t>
            </a:r>
          </a:p>
        </p:txBody>
      </p:sp>
      <p:sp>
        <p:nvSpPr>
          <p:cNvPr id="3" name="Content Placeholder 2">
            <a:extLst>
              <a:ext uri="{FF2B5EF4-FFF2-40B4-BE49-F238E27FC236}">
                <a16:creationId xmlns="" xmlns:a16="http://schemas.microsoft.com/office/drawing/2014/main" id="{A98C45E7-E26E-4B6A-850D-41690AD319E1}"/>
              </a:ext>
            </a:extLst>
          </p:cNvPr>
          <p:cNvSpPr>
            <a:spLocks noGrp="1"/>
          </p:cNvSpPr>
          <p:nvPr>
            <p:ph idx="1"/>
          </p:nvPr>
        </p:nvSpPr>
        <p:spPr>
          <a:xfrm>
            <a:off x="625252" y="1556792"/>
            <a:ext cx="8350696" cy="4530725"/>
          </a:xfrm>
        </p:spPr>
        <p:txBody>
          <a:bodyPr>
            <a:normAutofit lnSpcReduction="10000"/>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 xmlns:p14="http://schemas.microsoft.com/office/powerpoint/2010/main" val="4091951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FBCCB4-491E-49DE-AE09-BC781358BF4D}"/>
              </a:ext>
            </a:extLst>
          </p:cNvPr>
          <p:cNvSpPr>
            <a:spLocks noGrp="1"/>
          </p:cNvSpPr>
          <p:nvPr>
            <p:ph type="title"/>
          </p:nvPr>
        </p:nvSpPr>
        <p:spPr>
          <a:xfrm>
            <a:off x="755576" y="188640"/>
            <a:ext cx="7200900" cy="665511"/>
          </a:xfrm>
        </p:spPr>
        <p:txBody>
          <a:bodyPr/>
          <a:lstStyle/>
          <a:p>
            <a:r>
              <a:rPr lang="en-MY" dirty="0"/>
              <a:t>Pressures for Global Integration</a:t>
            </a:r>
          </a:p>
        </p:txBody>
      </p:sp>
      <p:sp>
        <p:nvSpPr>
          <p:cNvPr id="3" name="Content Placeholder 2">
            <a:extLst>
              <a:ext uri="{FF2B5EF4-FFF2-40B4-BE49-F238E27FC236}">
                <a16:creationId xmlns="" xmlns:a16="http://schemas.microsoft.com/office/drawing/2014/main" id="{E9741E1A-5A2D-47CB-8B1D-3B869D2AC040}"/>
              </a:ext>
            </a:extLst>
          </p:cNvPr>
          <p:cNvSpPr>
            <a:spLocks noGrp="1"/>
          </p:cNvSpPr>
          <p:nvPr>
            <p:ph idx="1"/>
          </p:nvPr>
        </p:nvSpPr>
        <p:spPr>
          <a:xfrm>
            <a:off x="755576" y="1163637"/>
            <a:ext cx="8122096" cy="4530725"/>
          </a:xfrm>
        </p:spPr>
        <p:txBody>
          <a:bodyPr>
            <a:normAutofit lnSpcReduction="10000"/>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 xmlns:p14="http://schemas.microsoft.com/office/powerpoint/2010/main" val="38760502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2AC929-5EAB-452B-A9A3-BF0AC6842FDB}"/>
              </a:ext>
            </a:extLst>
          </p:cNvPr>
          <p:cNvSpPr>
            <a:spLocks noGrp="1"/>
          </p:cNvSpPr>
          <p:nvPr>
            <p:ph type="title"/>
          </p:nvPr>
        </p:nvSpPr>
        <p:spPr>
          <a:xfrm>
            <a:off x="948176" y="188640"/>
            <a:ext cx="7200900" cy="665511"/>
          </a:xfrm>
        </p:spPr>
        <p:txBody>
          <a:bodyPr/>
          <a:lstStyle/>
          <a:p>
            <a:r>
              <a:rPr lang="en-MY" dirty="0"/>
              <a:t>Local Responsiveness Strategy</a:t>
            </a:r>
          </a:p>
        </p:txBody>
      </p:sp>
      <p:sp>
        <p:nvSpPr>
          <p:cNvPr id="3" name="Content Placeholder 2">
            <a:extLst>
              <a:ext uri="{FF2B5EF4-FFF2-40B4-BE49-F238E27FC236}">
                <a16:creationId xmlns="" xmlns:a16="http://schemas.microsoft.com/office/drawing/2014/main" id="{02546375-0897-420B-A7A0-F4674464B54E}"/>
              </a:ext>
            </a:extLst>
          </p:cNvPr>
          <p:cNvSpPr>
            <a:spLocks noGrp="1"/>
          </p:cNvSpPr>
          <p:nvPr>
            <p:ph idx="1"/>
          </p:nvPr>
        </p:nvSpPr>
        <p:spPr>
          <a:xfrm>
            <a:off x="755576" y="1268760"/>
            <a:ext cx="7704856" cy="4392488"/>
          </a:xfrm>
        </p:spPr>
        <p:txBody>
          <a:bodyPr>
            <a:normAutofit/>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 xmlns:p14="http://schemas.microsoft.com/office/powerpoint/2010/main" val="31584014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 xmlns:a16="http://schemas.microsoft.com/office/drawing/2014/main" id="{78389F9C-22B7-4C65-8EC4-BA892190C78C}"/>
              </a:ext>
            </a:extLst>
          </p:cNvPr>
          <p:cNvSpPr>
            <a:spLocks noGrp="1"/>
          </p:cNvSpPr>
          <p:nvPr>
            <p:ph idx="1"/>
          </p:nvPr>
        </p:nvSpPr>
        <p:spPr/>
        <p:txBody>
          <a:bodyPr>
            <a:normAutofit fontScale="92500"/>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1158327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9A93C-33D5-439E-8BEA-8782E78EEF9D}"/>
              </a:ext>
            </a:extLst>
          </p:cNvPr>
          <p:cNvSpPr>
            <a:spLocks noGrp="1"/>
          </p:cNvSpPr>
          <p:nvPr>
            <p:ph type="title"/>
          </p:nvPr>
        </p:nvSpPr>
        <p:spPr/>
        <p:txBody>
          <a:bodyPr>
            <a:normAutofit fontScale="90000"/>
          </a:bodyPr>
          <a:lstStyle/>
          <a:p>
            <a:r>
              <a:rPr lang="en-MY" sz="4000" dirty="0"/>
              <a:t>Pressures for Local Responsiveness</a:t>
            </a:r>
          </a:p>
        </p:txBody>
      </p:sp>
      <p:sp>
        <p:nvSpPr>
          <p:cNvPr id="3" name="Content Placeholder 2">
            <a:extLst>
              <a:ext uri="{FF2B5EF4-FFF2-40B4-BE49-F238E27FC236}">
                <a16:creationId xmlns="" xmlns:a16="http://schemas.microsoft.com/office/drawing/2014/main" id="{17DD0FDC-5DA5-4680-9117-841FBAD0B604}"/>
              </a:ext>
            </a:extLst>
          </p:cNvPr>
          <p:cNvSpPr>
            <a:spLocks noGrp="1"/>
          </p:cNvSpPr>
          <p:nvPr>
            <p:ph idx="1"/>
          </p:nvPr>
        </p:nvSpPr>
        <p:spPr>
          <a:xfrm>
            <a:off x="574228" y="1628800"/>
            <a:ext cx="8390260" cy="4530725"/>
          </a:xfrm>
        </p:spPr>
        <p:txBody>
          <a:bodyPr>
            <a:normAutofit lnSpcReduction="10000"/>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 xmlns:p14="http://schemas.microsoft.com/office/powerpoint/2010/main" val="9594715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4B6C02-0F01-4584-B524-F08E2A421BD1}"/>
              </a:ext>
            </a:extLst>
          </p:cNvPr>
          <p:cNvSpPr>
            <a:spLocks noGrp="1"/>
          </p:cNvSpPr>
          <p:nvPr>
            <p:ph type="title"/>
          </p:nvPr>
        </p:nvSpPr>
        <p:spPr>
          <a:xfrm>
            <a:off x="457200" y="228600"/>
            <a:ext cx="8458200" cy="608985"/>
          </a:xfrm>
        </p:spPr>
        <p:txBody>
          <a:bodyPr>
            <a:normAutofit/>
          </a:bodyPr>
          <a:lstStyle/>
          <a:p>
            <a:r>
              <a:rPr lang="en-MY" sz="3200" dirty="0"/>
              <a:t>Pressures for Local Responsiveness</a:t>
            </a:r>
          </a:p>
        </p:txBody>
      </p:sp>
      <p:sp>
        <p:nvSpPr>
          <p:cNvPr id="3" name="Content Placeholder 2">
            <a:extLst>
              <a:ext uri="{FF2B5EF4-FFF2-40B4-BE49-F238E27FC236}">
                <a16:creationId xmlns="" xmlns:a16="http://schemas.microsoft.com/office/drawing/2014/main" id="{D553CCB1-B048-4C7B-90E9-A78EE3B85EA9}"/>
              </a:ext>
            </a:extLst>
          </p:cNvPr>
          <p:cNvSpPr>
            <a:spLocks noGrp="1"/>
          </p:cNvSpPr>
          <p:nvPr>
            <p:ph idx="1"/>
          </p:nvPr>
        </p:nvSpPr>
        <p:spPr>
          <a:xfrm>
            <a:off x="457200" y="1066800"/>
            <a:ext cx="8153400" cy="4876800"/>
          </a:xfrm>
        </p:spPr>
        <p:txBody>
          <a:bodyPr>
            <a:normAutofit fontScale="92500" lnSpcReduction="10000"/>
          </a:bodyPr>
          <a:lstStyle/>
          <a:p>
            <a:pPr marL="0" indent="0">
              <a:buNone/>
            </a:pPr>
            <a:r>
              <a:rPr lang="en-MY" sz="2200" b="1" dirty="0"/>
              <a:t>4. Local competition. </a:t>
            </a:r>
            <a:r>
              <a:rPr lang="en-MY" sz="2200" dirty="0"/>
              <a:t>When competing against numerous local rivals, centrally controlled MNEs will have difficulty gaining market share with global products that are not adapted to local needs.</a:t>
            </a:r>
          </a:p>
          <a:p>
            <a:pPr marL="0" indent="0">
              <a:buNone/>
            </a:pPr>
            <a:endParaRPr lang="en-MY" sz="2200" dirty="0"/>
          </a:p>
          <a:p>
            <a:pPr marL="0" indent="0">
              <a:buNone/>
            </a:pPr>
            <a:r>
              <a:rPr lang="en-MY" sz="2200" b="1" dirty="0"/>
              <a:t>5. Cultural differences. </a:t>
            </a:r>
            <a:r>
              <a:rPr lang="en-MY" sz="22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200" dirty="0"/>
          </a:p>
          <a:p>
            <a:pPr marL="0" indent="0">
              <a:buNone/>
            </a:pPr>
            <a:r>
              <a:rPr lang="en-MY" sz="2200" b="1" dirty="0"/>
              <a:t>6. Host government requirements and regulations. </a:t>
            </a:r>
            <a:r>
              <a:rPr lang="en-MY" sz="22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 xmlns:p14="http://schemas.microsoft.com/office/powerpoint/2010/main" val="35935952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59EEE8-8669-4658-84BF-CDCF9BC28C9A}"/>
              </a:ext>
            </a:extLst>
          </p:cNvPr>
          <p:cNvSpPr>
            <a:spLocks noGrp="1"/>
          </p:cNvSpPr>
          <p:nvPr>
            <p:ph type="title"/>
          </p:nvPr>
        </p:nvSpPr>
        <p:spPr>
          <a:xfrm>
            <a:off x="827584" y="-77216"/>
            <a:ext cx="7200900" cy="1142385"/>
          </a:xfrm>
        </p:spPr>
        <p:txBody>
          <a:bodyPr/>
          <a:lstStyle/>
          <a:p>
            <a:r>
              <a:rPr lang="en-MY" dirty="0"/>
              <a:t>Global Integration vs. Local Responsiveness</a:t>
            </a:r>
          </a:p>
        </p:txBody>
      </p:sp>
      <p:sp>
        <p:nvSpPr>
          <p:cNvPr id="3" name="Content Placeholder 2">
            <a:extLst>
              <a:ext uri="{FF2B5EF4-FFF2-40B4-BE49-F238E27FC236}">
                <a16:creationId xmlns="" xmlns:a16="http://schemas.microsoft.com/office/drawing/2014/main" id="{CCA55580-F2BD-47A3-8305-F09A3CF34345}"/>
              </a:ext>
            </a:extLst>
          </p:cNvPr>
          <p:cNvSpPr>
            <a:spLocks noGrp="1"/>
          </p:cNvSpPr>
          <p:nvPr>
            <p:ph idx="1"/>
          </p:nvPr>
        </p:nvSpPr>
        <p:spPr>
          <a:xfrm>
            <a:off x="539552" y="1268760"/>
            <a:ext cx="7920880" cy="4752528"/>
          </a:xfrm>
        </p:spPr>
        <p:txBody>
          <a:bodyPr>
            <a:normAutofit/>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 xmlns:p14="http://schemas.microsoft.com/office/powerpoint/2010/main" val="13555009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 xmlns:p14="http://schemas.microsoft.com/office/powerpoint/2010/main" val="15846414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 xmlns:p14="http://schemas.microsoft.com/office/powerpoint/2010/main" val="487730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 xmlns:a16="http://schemas.microsoft.com/office/drawing/2014/main" id="{BBD03534-E247-428D-BA1D-A6313DCB4BE2}"/>
              </a:ext>
            </a:extLst>
          </p:cNvPr>
          <p:cNvSpPr>
            <a:spLocks noGrp="1"/>
          </p:cNvSpPr>
          <p:nvPr>
            <p:ph idx="1"/>
          </p:nvPr>
        </p:nvSpPr>
        <p:spPr/>
        <p:txBody>
          <a:bodyPr/>
          <a:lstStyle/>
          <a:p>
            <a:pPr marL="0" indent="0">
              <a:buNone/>
            </a:pPr>
            <a:r>
              <a:rPr lang="en-MY" sz="2400" dirty="0"/>
              <a:t>Which stage in globalization does the best job of balancing the pressures of standardization and localization?	</a:t>
            </a:r>
          </a:p>
          <a:p>
            <a:pPr marL="514350" indent="-514350">
              <a:buFont typeface="+mj-lt"/>
              <a:buAutoNum type="alphaUcPeriod"/>
            </a:pPr>
            <a:r>
              <a:rPr lang="en-MY" sz="2400" dirty="0"/>
              <a:t>International	</a:t>
            </a:r>
          </a:p>
          <a:p>
            <a:pPr marL="514350" indent="-514350">
              <a:buFont typeface="+mj-lt"/>
              <a:buAutoNum type="alphaUcPeriod"/>
            </a:pPr>
            <a:r>
              <a:rPr lang="en-MY" sz="2400" dirty="0"/>
              <a:t>Transnational	</a:t>
            </a:r>
          </a:p>
          <a:p>
            <a:pPr marL="514350" indent="-514350">
              <a:buFont typeface="+mj-lt"/>
              <a:buAutoNum type="alphaUcPeriod"/>
            </a:pPr>
            <a:r>
              <a:rPr lang="en-MY" sz="2400" dirty="0"/>
              <a:t>Multinational	</a:t>
            </a:r>
          </a:p>
          <a:p>
            <a:pPr marL="514350" indent="-514350">
              <a:buFont typeface="+mj-lt"/>
              <a:buAutoNum type="alphaUcPeriod"/>
            </a:pPr>
            <a:r>
              <a:rPr lang="en-MY" sz="2400" dirty="0"/>
              <a:t>Global</a:t>
            </a:r>
          </a:p>
          <a:p>
            <a:pPr marL="0" indent="0">
              <a:buNone/>
            </a:pPr>
            <a:endParaRPr lang="en-MY" dirty="0"/>
          </a:p>
        </p:txBody>
      </p:sp>
    </p:spTree>
    <p:extLst>
      <p:ext uri="{BB962C8B-B14F-4D97-AF65-F5344CB8AC3E}">
        <p14:creationId xmlns="" xmlns:p14="http://schemas.microsoft.com/office/powerpoint/2010/main" val="30524709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 xmlns:a16="http://schemas.microsoft.com/office/drawing/2014/main" id="{B15EDF45-931C-4D9D-B541-0286395BA317}"/>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24788861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398779377"/>
              </p:ext>
            </p:extLst>
          </p:nvPr>
        </p:nvGraphicFramePr>
        <p:xfrm>
          <a:off x="827584" y="620688"/>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1357647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817EC6B-6676-48F4-B871-1E4876610B9E}"/>
              </a:ext>
            </a:extLst>
          </p:cNvPr>
          <p:cNvSpPr>
            <a:spLocks noGrp="1"/>
          </p:cNvSpPr>
          <p:nvPr>
            <p:ph type="title"/>
          </p:nvPr>
        </p:nvSpPr>
        <p:spPr>
          <a:xfrm>
            <a:off x="827584" y="404664"/>
            <a:ext cx="7200900" cy="521495"/>
          </a:xfrm>
        </p:spPr>
        <p:txBody>
          <a:bodyPr/>
          <a:lstStyle/>
          <a:p>
            <a:r>
              <a:rPr lang="en-MY" dirty="0"/>
              <a:t>Type of Structures</a:t>
            </a:r>
          </a:p>
        </p:txBody>
      </p:sp>
      <p:sp>
        <p:nvSpPr>
          <p:cNvPr id="3" name="Content Placeholder 2">
            <a:extLst>
              <a:ext uri="{FF2B5EF4-FFF2-40B4-BE49-F238E27FC236}">
                <a16:creationId xmlns="" xmlns:a16="http://schemas.microsoft.com/office/drawing/2014/main" id="{EE39F777-C06F-4009-ADDE-783CA1F8B933}"/>
              </a:ext>
            </a:extLst>
          </p:cNvPr>
          <p:cNvSpPr>
            <a:spLocks noGrp="1"/>
          </p:cNvSpPr>
          <p:nvPr>
            <p:ph idx="1"/>
          </p:nvPr>
        </p:nvSpPr>
        <p:spPr>
          <a:xfrm>
            <a:off x="683568" y="1268760"/>
            <a:ext cx="7776864" cy="4824536"/>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 xmlns:p14="http://schemas.microsoft.com/office/powerpoint/2010/main" val="31318704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562C44-86DE-40B0-B58D-3854864A3632}"/>
              </a:ext>
            </a:extLst>
          </p:cNvPr>
          <p:cNvSpPr>
            <a:spLocks noGrp="1"/>
          </p:cNvSpPr>
          <p:nvPr>
            <p:ph type="title"/>
          </p:nvPr>
        </p:nvSpPr>
        <p:spPr/>
        <p:txBody>
          <a:bodyPr/>
          <a:lstStyle/>
          <a:p>
            <a:r>
              <a:rPr lang="en-MY" dirty="0"/>
              <a:t>Organisational Structure</a:t>
            </a:r>
          </a:p>
        </p:txBody>
      </p:sp>
      <p:pic>
        <p:nvPicPr>
          <p:cNvPr id="5" name="Picture 4">
            <a:extLst>
              <a:ext uri="{FF2B5EF4-FFF2-40B4-BE49-F238E27FC236}">
                <a16:creationId xmlns="" xmlns:a16="http://schemas.microsoft.com/office/drawing/2014/main" id="{5E2D72CD-BCE5-4137-8182-F9F6DC522271}"/>
              </a:ext>
            </a:extLst>
          </p:cNvPr>
          <p:cNvPicPr>
            <a:picLocks noChangeAspect="1"/>
          </p:cNvPicPr>
          <p:nvPr/>
        </p:nvPicPr>
        <p:blipFill>
          <a:blip r:embed="rId2"/>
          <a:stretch>
            <a:fillRect/>
          </a:stretch>
        </p:blipFill>
        <p:spPr>
          <a:xfrm>
            <a:off x="1043608" y="1772816"/>
            <a:ext cx="6925224" cy="4608512"/>
          </a:xfrm>
          <a:prstGeom prst="rect">
            <a:avLst/>
          </a:prstGeom>
        </p:spPr>
      </p:pic>
    </p:spTree>
    <p:extLst>
      <p:ext uri="{BB962C8B-B14F-4D97-AF65-F5344CB8AC3E}">
        <p14:creationId xmlns="" xmlns:p14="http://schemas.microsoft.com/office/powerpoint/2010/main" val="36418825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4E99F9-470C-41E2-85D4-87948A49F323}"/>
              </a:ext>
            </a:extLst>
          </p:cNvPr>
          <p:cNvSpPr>
            <a:spLocks noGrp="1"/>
          </p:cNvSpPr>
          <p:nvPr>
            <p:ph type="title"/>
          </p:nvPr>
        </p:nvSpPr>
        <p:spPr>
          <a:xfrm>
            <a:off x="755576" y="456892"/>
            <a:ext cx="7200900" cy="593503"/>
          </a:xfrm>
        </p:spPr>
        <p:txBody>
          <a:bodyPr/>
          <a:lstStyle/>
          <a:p>
            <a:r>
              <a:rPr lang="en-MY" dirty="0"/>
              <a:t>Functional Structure</a:t>
            </a:r>
          </a:p>
        </p:txBody>
      </p:sp>
      <p:sp>
        <p:nvSpPr>
          <p:cNvPr id="3" name="Content Placeholder 2">
            <a:extLst>
              <a:ext uri="{FF2B5EF4-FFF2-40B4-BE49-F238E27FC236}">
                <a16:creationId xmlns="" xmlns:a16="http://schemas.microsoft.com/office/drawing/2014/main" id="{2146960A-1C71-474E-9722-FC39ECD041DD}"/>
              </a:ext>
            </a:extLst>
          </p:cNvPr>
          <p:cNvSpPr>
            <a:spLocks noGrp="1"/>
          </p:cNvSpPr>
          <p:nvPr>
            <p:ph idx="1"/>
          </p:nvPr>
        </p:nvSpPr>
        <p:spPr>
          <a:xfrm>
            <a:off x="914400" y="1600200"/>
            <a:ext cx="7546032" cy="4205064"/>
          </a:xfrm>
        </p:spPr>
        <p:txBody>
          <a:bodyPr>
            <a:normAutofit/>
          </a:bodyPr>
          <a:lstStyle/>
          <a:p>
            <a:pPr marL="0" indent="0">
              <a:buNone/>
            </a:pPr>
            <a:r>
              <a:rPr lang="en-MY" sz="2400" dirty="0"/>
              <a:t>A functional structure divides the organization into departments based on their function.</a:t>
            </a:r>
          </a:p>
          <a:p>
            <a:pPr marL="0" indent="0">
              <a:buNone/>
            </a:pPr>
            <a:endParaRPr lang="en-MY" sz="2400" dirty="0"/>
          </a:p>
          <a:p>
            <a:pPr marL="0" indent="0">
              <a:buNone/>
            </a:pPr>
            <a:r>
              <a:rPr lang="en-MY" sz="2400" dirty="0"/>
              <a:t>Organizations in the domestic and international stage of globalization are far more likely to have a functional structure than those in the later stages</a:t>
            </a:r>
          </a:p>
          <a:p>
            <a:pPr marL="0" indent="0">
              <a:buNone/>
            </a:pPr>
            <a:endParaRPr lang="en-MY" sz="2400" dirty="0"/>
          </a:p>
          <a:p>
            <a:pPr marL="0" indent="0">
              <a:buNone/>
            </a:pPr>
            <a:r>
              <a:rPr lang="en-MY" sz="2400" dirty="0"/>
              <a:t>The structure is most efficient in terms of economies of scale and fewer numbers of employees</a:t>
            </a:r>
          </a:p>
        </p:txBody>
      </p:sp>
    </p:spTree>
    <p:extLst>
      <p:ext uri="{BB962C8B-B14F-4D97-AF65-F5344CB8AC3E}">
        <p14:creationId xmlns="" xmlns:p14="http://schemas.microsoft.com/office/powerpoint/2010/main" val="20330386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D320B2-DC3F-4CBA-8DA8-F82C55560702}"/>
              </a:ext>
            </a:extLst>
          </p:cNvPr>
          <p:cNvSpPr>
            <a:spLocks noGrp="1"/>
          </p:cNvSpPr>
          <p:nvPr>
            <p:ph type="title"/>
          </p:nvPr>
        </p:nvSpPr>
        <p:spPr>
          <a:xfrm>
            <a:off x="986329" y="332656"/>
            <a:ext cx="7200900" cy="579440"/>
          </a:xfrm>
        </p:spPr>
        <p:txBody>
          <a:bodyPr/>
          <a:lstStyle/>
          <a:p>
            <a:r>
              <a:rPr lang="en-MY" dirty="0"/>
              <a:t>Product Structure</a:t>
            </a:r>
          </a:p>
        </p:txBody>
      </p:sp>
      <p:sp>
        <p:nvSpPr>
          <p:cNvPr id="3" name="Content Placeholder 2">
            <a:extLst>
              <a:ext uri="{FF2B5EF4-FFF2-40B4-BE49-F238E27FC236}">
                <a16:creationId xmlns="" xmlns:a16="http://schemas.microsoft.com/office/drawing/2014/main" id="{14ECFBD9-8A79-444A-8E41-BB92DE833A38}"/>
              </a:ext>
            </a:extLst>
          </p:cNvPr>
          <p:cNvSpPr>
            <a:spLocks noGrp="1"/>
          </p:cNvSpPr>
          <p:nvPr>
            <p:ph idx="1"/>
          </p:nvPr>
        </p:nvSpPr>
        <p:spPr>
          <a:xfrm>
            <a:off x="683568" y="1340768"/>
            <a:ext cx="7200900" cy="3809999"/>
          </a:xfrm>
        </p:spPr>
        <p:txBody>
          <a:bodyPr>
            <a:normAutofit/>
          </a:bodyPr>
          <a:lstStyle/>
          <a:p>
            <a:pPr marL="0" indent="0">
              <a:buNone/>
            </a:pPr>
            <a:r>
              <a:rPr lang="en-MY" sz="2400" dirty="0"/>
              <a:t>In this framework, business is organised in separate divisions, each focusing on a different product or service and functioning as an individual unit within the company.</a:t>
            </a:r>
          </a:p>
          <a:p>
            <a:pPr marL="0" indent="0">
              <a:buNone/>
            </a:pPr>
            <a:r>
              <a:rPr lang="en-MY" sz="2400" dirty="0"/>
              <a:t>The decision making is dispersed and decentralized to the product groups.</a:t>
            </a:r>
          </a:p>
        </p:txBody>
      </p:sp>
    </p:spTree>
    <p:extLst>
      <p:ext uri="{BB962C8B-B14F-4D97-AF65-F5344CB8AC3E}">
        <p14:creationId xmlns="" xmlns:p14="http://schemas.microsoft.com/office/powerpoint/2010/main" val="20766526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62A8AA-C9C8-4C69-9DC8-3B78B2ADB340}"/>
              </a:ext>
            </a:extLst>
          </p:cNvPr>
          <p:cNvSpPr>
            <a:spLocks noGrp="1"/>
          </p:cNvSpPr>
          <p:nvPr>
            <p:ph type="title"/>
          </p:nvPr>
        </p:nvSpPr>
        <p:spPr>
          <a:xfrm>
            <a:off x="963202" y="487359"/>
            <a:ext cx="7200900" cy="579440"/>
          </a:xfrm>
        </p:spPr>
        <p:txBody>
          <a:bodyPr>
            <a:normAutofit/>
          </a:bodyPr>
          <a:lstStyle/>
          <a:p>
            <a:r>
              <a:rPr lang="en-MY" sz="2800" dirty="0"/>
              <a:t>Geographic Structure</a:t>
            </a:r>
          </a:p>
        </p:txBody>
      </p:sp>
      <p:sp>
        <p:nvSpPr>
          <p:cNvPr id="3" name="Content Placeholder 2">
            <a:extLst>
              <a:ext uri="{FF2B5EF4-FFF2-40B4-BE49-F238E27FC236}">
                <a16:creationId xmlns="" xmlns:a16="http://schemas.microsoft.com/office/drawing/2014/main" id="{96DCAD61-A35C-4B0F-993F-D99E8CC60E24}"/>
              </a:ext>
            </a:extLst>
          </p:cNvPr>
          <p:cNvSpPr>
            <a:spLocks noGrp="1"/>
          </p:cNvSpPr>
          <p:nvPr>
            <p:ph idx="1"/>
          </p:nvPr>
        </p:nvSpPr>
        <p:spPr>
          <a:xfrm>
            <a:off x="827584" y="1524000"/>
            <a:ext cx="7200900" cy="3809999"/>
          </a:xfrm>
        </p:spPr>
        <p:txBody>
          <a:bodyPr>
            <a:normAutofit/>
          </a:bodyPr>
          <a:lstStyle/>
          <a:p>
            <a:pPr marL="0" indent="0">
              <a:buNone/>
            </a:pPr>
            <a:r>
              <a:rPr lang="en-MY" sz="2400" dirty="0"/>
              <a:t>In this framework, the company hierarchy is divided on the basis of geographic location in which company operates.</a:t>
            </a:r>
          </a:p>
          <a:p>
            <a:pPr marL="0" indent="0">
              <a:buNone/>
            </a:pPr>
            <a:endParaRPr lang="en-MY" sz="2400" dirty="0"/>
          </a:p>
          <a:p>
            <a:pPr marL="0" indent="0">
              <a:buNone/>
            </a:pPr>
            <a:r>
              <a:rPr lang="en-MY" sz="2400" dirty="0"/>
              <a:t>The decision making is decentralized. The region must be sufficiently large to support this structure. Being closer to markets, a geographic structure can tailor and localize products and services more easily than other organization designs</a:t>
            </a:r>
          </a:p>
        </p:txBody>
      </p:sp>
    </p:spTree>
    <p:extLst>
      <p:ext uri="{BB962C8B-B14F-4D97-AF65-F5344CB8AC3E}">
        <p14:creationId xmlns="" xmlns:p14="http://schemas.microsoft.com/office/powerpoint/2010/main" val="8909645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09630-BFC5-4E56-BD96-58239466501C}"/>
              </a:ext>
            </a:extLst>
          </p:cNvPr>
          <p:cNvSpPr>
            <a:spLocks noGrp="1"/>
          </p:cNvSpPr>
          <p:nvPr>
            <p:ph type="title"/>
          </p:nvPr>
        </p:nvSpPr>
        <p:spPr>
          <a:xfrm>
            <a:off x="971550" y="485013"/>
            <a:ext cx="7200900" cy="579440"/>
          </a:xfrm>
        </p:spPr>
        <p:txBody>
          <a:bodyPr/>
          <a:lstStyle/>
          <a:p>
            <a:r>
              <a:rPr lang="en-MY" dirty="0"/>
              <a:t>Hybrid Structure</a:t>
            </a:r>
          </a:p>
        </p:txBody>
      </p:sp>
      <p:sp>
        <p:nvSpPr>
          <p:cNvPr id="3" name="Content Placeholder 2">
            <a:extLst>
              <a:ext uri="{FF2B5EF4-FFF2-40B4-BE49-F238E27FC236}">
                <a16:creationId xmlns="" xmlns:a16="http://schemas.microsoft.com/office/drawing/2014/main" id="{2F5D011F-0E7F-418A-83E1-E1DF3C8F8DB6}"/>
              </a:ext>
            </a:extLst>
          </p:cNvPr>
          <p:cNvSpPr>
            <a:spLocks noGrp="1"/>
          </p:cNvSpPr>
          <p:nvPr>
            <p:ph idx="1"/>
          </p:nvPr>
        </p:nvSpPr>
        <p:spPr>
          <a:xfrm>
            <a:off x="755576" y="1524000"/>
            <a:ext cx="7200900" cy="3809999"/>
          </a:xfrm>
        </p:spPr>
        <p:txBody>
          <a:bodyPr>
            <a:normAutofit/>
          </a:bodyPr>
          <a:lstStyle/>
          <a:p>
            <a:pPr marL="0" indent="0">
              <a:buNone/>
            </a:pPr>
            <a:r>
              <a:rPr lang="en-MY" sz="2400" dirty="0"/>
              <a:t>A hybrid structure is an organizational model that combines two or more reporting structures. It's best suited for work environments that are dynamic, as hybrid structures can shift from project to project. Most commonly, the hybrid structure combines the functional and product organizational structures</a:t>
            </a:r>
          </a:p>
        </p:txBody>
      </p:sp>
    </p:spTree>
    <p:extLst>
      <p:ext uri="{BB962C8B-B14F-4D97-AF65-F5344CB8AC3E}">
        <p14:creationId xmlns="" xmlns:p14="http://schemas.microsoft.com/office/powerpoint/2010/main" val="8448959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9B2B7C-9E4B-4A8F-9FCC-BA27AE5840AC}"/>
              </a:ext>
            </a:extLst>
          </p:cNvPr>
          <p:cNvSpPr>
            <a:spLocks noGrp="1"/>
          </p:cNvSpPr>
          <p:nvPr>
            <p:ph type="title"/>
          </p:nvPr>
        </p:nvSpPr>
        <p:spPr>
          <a:xfrm>
            <a:off x="760040" y="260737"/>
            <a:ext cx="7200900" cy="521495"/>
          </a:xfrm>
        </p:spPr>
        <p:txBody>
          <a:bodyPr/>
          <a:lstStyle/>
          <a:p>
            <a:r>
              <a:rPr lang="en-MY" dirty="0"/>
              <a:t>Front-Back Structure</a:t>
            </a:r>
          </a:p>
        </p:txBody>
      </p:sp>
      <p:sp>
        <p:nvSpPr>
          <p:cNvPr id="5" name="TextBox 4">
            <a:extLst>
              <a:ext uri="{FF2B5EF4-FFF2-40B4-BE49-F238E27FC236}">
                <a16:creationId xmlns="" xmlns:a16="http://schemas.microsoft.com/office/drawing/2014/main" id="{18ADCEE1-844C-4909-8BAA-ACDCC0EAA347}"/>
              </a:ext>
            </a:extLst>
          </p:cNvPr>
          <p:cNvSpPr txBox="1"/>
          <p:nvPr/>
        </p:nvSpPr>
        <p:spPr>
          <a:xfrm>
            <a:off x="685800" y="1412776"/>
            <a:ext cx="7772400" cy="4081117"/>
          </a:xfrm>
          <a:prstGeom prst="rect">
            <a:avLst/>
          </a:prstGeom>
          <a:noFill/>
        </p:spPr>
        <p:txBody>
          <a:bodyPr wrap="square">
            <a:spAutoFit/>
          </a:bodyPr>
          <a:lstStyle/>
          <a:p>
            <a:pPr>
              <a:lnSpc>
                <a:spcPct val="90000"/>
              </a:lnSpc>
            </a:pPr>
            <a:r>
              <a:rPr lang="en-US" altLang="en-US" sz="2400" dirty="0"/>
              <a:t>Divides an organization into two components:</a:t>
            </a:r>
          </a:p>
          <a:p>
            <a:pPr>
              <a:lnSpc>
                <a:spcPct val="90000"/>
              </a:lnSpc>
            </a:pPr>
            <a:endParaRPr lang="en-US" altLang="en-US" sz="2400" dirty="0"/>
          </a:p>
          <a:p>
            <a:pPr marL="800100" lvl="1" indent="-342900">
              <a:lnSpc>
                <a:spcPct val="90000"/>
              </a:lnSpc>
              <a:buFont typeface="Arial" panose="020B0604020202020204" pitchFamily="34" charset="0"/>
              <a:buChar char="•"/>
            </a:pPr>
            <a:r>
              <a:rPr lang="en-US" altLang="en-US" sz="2400" dirty="0"/>
              <a:t>those that are oriented to the customer and/or the geographical region in which the company is doing business, called the front end</a:t>
            </a:r>
          </a:p>
          <a:p>
            <a:pPr lvl="1">
              <a:lnSpc>
                <a:spcPct val="90000"/>
              </a:lnSpc>
            </a:pPr>
            <a:endParaRPr lang="en-US" altLang="en-US" sz="2400" dirty="0"/>
          </a:p>
          <a:p>
            <a:pPr marL="800100" lvl="1" indent="-342900">
              <a:lnSpc>
                <a:spcPct val="90000"/>
              </a:lnSpc>
              <a:buFont typeface="Arial" panose="020B0604020202020204" pitchFamily="34" charset="0"/>
              <a:buChar char="•"/>
            </a:pPr>
            <a:r>
              <a:rPr lang="en-US" altLang="en-US" sz="2400" dirty="0"/>
              <a:t>a back end that is organized by product and technology</a:t>
            </a:r>
          </a:p>
          <a:p>
            <a:pPr marL="800100" lvl="1" indent="-342900">
              <a:lnSpc>
                <a:spcPct val="90000"/>
              </a:lnSpc>
              <a:buFont typeface="Arial" panose="020B0604020202020204" pitchFamily="34" charset="0"/>
              <a:buChar char="•"/>
            </a:pPr>
            <a:endParaRPr lang="en-US" altLang="en-US" sz="2400" dirty="0"/>
          </a:p>
          <a:p>
            <a:pPr lvl="1">
              <a:lnSpc>
                <a:spcPct val="90000"/>
              </a:lnSpc>
            </a:pPr>
            <a:endParaRPr lang="en-US" altLang="en-US" sz="2400" dirty="0"/>
          </a:p>
          <a:p>
            <a:pPr>
              <a:lnSpc>
                <a:spcPct val="90000"/>
              </a:lnSpc>
            </a:pPr>
            <a:r>
              <a:rPr lang="en-US" altLang="en-US" sz="2400" dirty="0"/>
              <a:t>Advantages: focus on more than one dimension at a time, manage cross-product strategies and coordination</a:t>
            </a:r>
          </a:p>
        </p:txBody>
      </p:sp>
    </p:spTree>
    <p:extLst>
      <p:ext uri="{BB962C8B-B14F-4D97-AF65-F5344CB8AC3E}">
        <p14:creationId xmlns="" xmlns:p14="http://schemas.microsoft.com/office/powerpoint/2010/main" val="40855061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175ADC-1C61-4FF7-BC5E-8B7393277781}"/>
              </a:ext>
            </a:extLst>
          </p:cNvPr>
          <p:cNvSpPr>
            <a:spLocks noGrp="1"/>
          </p:cNvSpPr>
          <p:nvPr>
            <p:ph type="title"/>
          </p:nvPr>
        </p:nvSpPr>
        <p:spPr>
          <a:xfrm>
            <a:off x="827584" y="487359"/>
            <a:ext cx="7200900" cy="579440"/>
          </a:xfrm>
        </p:spPr>
        <p:txBody>
          <a:bodyPr/>
          <a:lstStyle/>
          <a:p>
            <a:r>
              <a:rPr lang="en-MY" dirty="0"/>
              <a:t>Matrix Structure</a:t>
            </a:r>
          </a:p>
        </p:txBody>
      </p:sp>
      <p:sp>
        <p:nvSpPr>
          <p:cNvPr id="3" name="Content Placeholder 2">
            <a:extLst>
              <a:ext uri="{FF2B5EF4-FFF2-40B4-BE49-F238E27FC236}">
                <a16:creationId xmlns="" xmlns:a16="http://schemas.microsoft.com/office/drawing/2014/main" id="{9EE85EFE-43E7-47AD-B6DB-D073C00847CB}"/>
              </a:ext>
            </a:extLst>
          </p:cNvPr>
          <p:cNvSpPr>
            <a:spLocks noGrp="1"/>
          </p:cNvSpPr>
          <p:nvPr>
            <p:ph idx="1"/>
          </p:nvPr>
        </p:nvSpPr>
        <p:spPr>
          <a:xfrm>
            <a:off x="827584" y="1412776"/>
            <a:ext cx="7416824" cy="4464496"/>
          </a:xfrm>
        </p:spPr>
        <p:txBody>
          <a:bodyPr>
            <a:normAutofit lnSpcReduction="10000"/>
          </a:bodyPr>
          <a:lstStyle/>
          <a:p>
            <a:pPr marL="0" indent="0">
              <a:buNone/>
            </a:pPr>
            <a:r>
              <a:rPr lang="en-MY" sz="2400" dirty="0"/>
              <a:t>A matrix type of organisational structure combines the traditional departments seen in functional structures with project teams. </a:t>
            </a:r>
          </a:p>
          <a:p>
            <a:pPr marL="0" indent="0">
              <a:buNone/>
            </a:pPr>
            <a:endParaRPr lang="en-MY" sz="2400" dirty="0"/>
          </a:p>
          <a:p>
            <a:pPr marL="0" indent="0">
              <a:buNone/>
            </a:pPr>
            <a:r>
              <a:rPr lang="en-MY" sz="2400" dirty="0"/>
              <a:t>In a matrix structure, individuals work across teams and projects as well as within their own department or function.</a:t>
            </a:r>
          </a:p>
          <a:p>
            <a:pPr marL="0" indent="0">
              <a:buNone/>
            </a:pPr>
            <a:endParaRPr lang="en-MY" sz="2400" dirty="0"/>
          </a:p>
          <a:p>
            <a:pPr marL="0" indent="0">
              <a:buNone/>
            </a:pPr>
            <a:r>
              <a:rPr lang="en-MY" sz="2400" dirty="0"/>
              <a:t>In this structure, decision making is decentralized and an employee participating in a project may have two bosses: one from the product side and one from the geographic side. </a:t>
            </a:r>
          </a:p>
        </p:txBody>
      </p:sp>
    </p:spTree>
    <p:extLst>
      <p:ext uri="{BB962C8B-B14F-4D97-AF65-F5344CB8AC3E}">
        <p14:creationId xmlns="" xmlns:p14="http://schemas.microsoft.com/office/powerpoint/2010/main" val="22968175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5E1E8C-C926-4AEE-B1AB-FD725AF9435E}"/>
              </a:ext>
            </a:extLst>
          </p:cNvPr>
          <p:cNvSpPr>
            <a:spLocks noGrp="1"/>
          </p:cNvSpPr>
          <p:nvPr>
            <p:ph type="title"/>
          </p:nvPr>
        </p:nvSpPr>
        <p:spPr>
          <a:xfrm>
            <a:off x="569821" y="349188"/>
            <a:ext cx="7848872" cy="554558"/>
          </a:xfrm>
        </p:spPr>
        <p:txBody>
          <a:bodyPr/>
          <a:lstStyle/>
          <a:p>
            <a:r>
              <a:rPr lang="en-MY" dirty="0"/>
              <a:t>Structure affects how strategic decisions are made</a:t>
            </a:r>
          </a:p>
        </p:txBody>
      </p:sp>
      <p:sp>
        <p:nvSpPr>
          <p:cNvPr id="3" name="Content Placeholder 2">
            <a:extLst>
              <a:ext uri="{FF2B5EF4-FFF2-40B4-BE49-F238E27FC236}">
                <a16:creationId xmlns="" xmlns:a16="http://schemas.microsoft.com/office/drawing/2014/main" id="{7BBBE26B-701A-481E-962F-1C6F8E1BC2F8}"/>
              </a:ext>
            </a:extLst>
          </p:cNvPr>
          <p:cNvSpPr>
            <a:spLocks noGrp="1"/>
          </p:cNvSpPr>
          <p:nvPr>
            <p:ph idx="1"/>
          </p:nvPr>
        </p:nvSpPr>
        <p:spPr>
          <a:xfrm>
            <a:off x="488522" y="1163637"/>
            <a:ext cx="8187934" cy="4713635"/>
          </a:xfrm>
        </p:spPr>
        <p:txBody>
          <a:bodyPr>
            <a:normAutofit fontScale="92500" lnSpcReduction="10000"/>
          </a:bodyPr>
          <a:lstStyle/>
          <a:p>
            <a:pPr>
              <a:lnSpc>
                <a:spcPct val="80000"/>
              </a:lnSpc>
            </a:pPr>
            <a:r>
              <a:rPr lang="en-US" altLang="en-US" sz="2600" dirty="0"/>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600" dirty="0"/>
          </a:p>
          <a:p>
            <a:pPr>
              <a:lnSpc>
                <a:spcPct val="80000"/>
              </a:lnSpc>
            </a:pPr>
            <a:r>
              <a:rPr lang="en-US" altLang="en-US" sz="2600" dirty="0"/>
              <a:t>As the structure becomes more formalized the strategic decision making process is likely to become reactive rather than proactive</a:t>
            </a:r>
          </a:p>
          <a:p>
            <a:pPr>
              <a:lnSpc>
                <a:spcPct val="80000"/>
              </a:lnSpc>
            </a:pPr>
            <a:endParaRPr lang="en-US" altLang="en-US" sz="2600" dirty="0"/>
          </a:p>
          <a:p>
            <a:pPr>
              <a:lnSpc>
                <a:spcPct val="80000"/>
              </a:lnSpc>
            </a:pPr>
            <a:r>
              <a:rPr lang="en-US" altLang="en-US" sz="2600" dirty="0"/>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p>
        </p:txBody>
      </p:sp>
    </p:spTree>
    <p:extLst>
      <p:ext uri="{BB962C8B-B14F-4D97-AF65-F5344CB8AC3E}">
        <p14:creationId xmlns="" xmlns:p14="http://schemas.microsoft.com/office/powerpoint/2010/main" val="29276609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BA763-79B2-4ADC-8356-B3CDABED4805}"/>
              </a:ext>
            </a:extLst>
          </p:cNvPr>
          <p:cNvSpPr>
            <a:spLocks noGrp="1"/>
          </p:cNvSpPr>
          <p:nvPr>
            <p:ph type="title"/>
          </p:nvPr>
        </p:nvSpPr>
        <p:spPr/>
        <p:txBody>
          <a:bodyPr>
            <a:noAutofit/>
          </a:bodyPr>
          <a:lstStyle/>
          <a:p>
            <a:r>
              <a:rPr lang="en-US" altLang="en-US" sz="2800" dirty="0"/>
              <a:t>Different business strategies suggest different organizational structures</a:t>
            </a:r>
            <a:endParaRPr lang="en-MY" sz="2800" dirty="0"/>
          </a:p>
        </p:txBody>
      </p:sp>
      <p:sp>
        <p:nvSpPr>
          <p:cNvPr id="3" name="Content Placeholder 2">
            <a:extLst>
              <a:ext uri="{FF2B5EF4-FFF2-40B4-BE49-F238E27FC236}">
                <a16:creationId xmlns="" xmlns:a16="http://schemas.microsoft.com/office/drawing/2014/main" id="{5A1B8A5B-A942-42AA-9381-4101D2430FF0}"/>
              </a:ext>
            </a:extLst>
          </p:cNvPr>
          <p:cNvSpPr>
            <a:spLocks noGrp="1"/>
          </p:cNvSpPr>
          <p:nvPr>
            <p:ph idx="1"/>
          </p:nvPr>
        </p:nvSpPr>
        <p:spPr/>
        <p:txBody>
          <a:bodyPr/>
          <a:lstStyle/>
          <a:p>
            <a:pPr>
              <a:lnSpc>
                <a:spcPct val="90000"/>
              </a:lnSpc>
            </a:pPr>
            <a:r>
              <a:rPr lang="en-US" altLang="en-US" sz="2400" dirty="0"/>
              <a:t>A company following a differentiation strategy should have an organic/enterprising design, and its structure should be organized around products, with many cross-functional teams</a:t>
            </a:r>
          </a:p>
          <a:p>
            <a:pPr>
              <a:lnSpc>
                <a:spcPct val="90000"/>
              </a:lnSpc>
            </a:pPr>
            <a:endParaRPr lang="en-US" altLang="en-US" sz="2400" dirty="0"/>
          </a:p>
          <a:p>
            <a:pPr>
              <a:lnSpc>
                <a:spcPct val="90000"/>
              </a:lnSpc>
            </a:pPr>
            <a:r>
              <a:rPr lang="en-US" altLang="en-US" sz="2400" dirty="0"/>
              <a:t>A company following the low-cost strategy should use the simplest possible structure, probably a functional one</a:t>
            </a:r>
          </a:p>
          <a:p>
            <a:pPr marL="0" indent="0">
              <a:buNone/>
            </a:pPr>
            <a:endParaRPr lang="en-MY" dirty="0"/>
          </a:p>
        </p:txBody>
      </p:sp>
    </p:spTree>
    <p:extLst>
      <p:ext uri="{BB962C8B-B14F-4D97-AF65-F5344CB8AC3E}">
        <p14:creationId xmlns="" xmlns:p14="http://schemas.microsoft.com/office/powerpoint/2010/main" val="16600614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C9BA45-FC1C-4A0D-9EF1-96B1E3ED634C}"/>
              </a:ext>
            </a:extLst>
          </p:cNvPr>
          <p:cNvSpPr>
            <a:spLocks noGrp="1"/>
          </p:cNvSpPr>
          <p:nvPr>
            <p:ph type="title"/>
          </p:nvPr>
        </p:nvSpPr>
        <p:spPr>
          <a:xfrm>
            <a:off x="755576" y="487359"/>
            <a:ext cx="7200900" cy="579440"/>
          </a:xfrm>
        </p:spPr>
        <p:txBody>
          <a:bodyPr/>
          <a:lstStyle/>
          <a:p>
            <a:r>
              <a:rPr lang="en-MY" dirty="0"/>
              <a:t>Question # 6 </a:t>
            </a:r>
          </a:p>
        </p:txBody>
      </p:sp>
      <p:sp>
        <p:nvSpPr>
          <p:cNvPr id="3" name="Content Placeholder 2">
            <a:extLst>
              <a:ext uri="{FF2B5EF4-FFF2-40B4-BE49-F238E27FC236}">
                <a16:creationId xmlns="" xmlns:a16="http://schemas.microsoft.com/office/drawing/2014/main" id="{88864FA6-6818-44CC-9854-50C6FFAFE0DE}"/>
              </a:ext>
            </a:extLst>
          </p:cNvPr>
          <p:cNvSpPr>
            <a:spLocks noGrp="1"/>
          </p:cNvSpPr>
          <p:nvPr>
            <p:ph idx="1"/>
          </p:nvPr>
        </p:nvSpPr>
        <p:spPr>
          <a:xfrm>
            <a:off x="767481" y="1412776"/>
            <a:ext cx="7200900" cy="3809999"/>
          </a:xfrm>
        </p:spPr>
        <p:txBody>
          <a:bodyPr/>
          <a:lstStyle/>
          <a:p>
            <a:pPr marL="0" indent="0">
              <a:buNone/>
            </a:pPr>
            <a:r>
              <a:rPr lang="en-MY" sz="2400" dirty="0"/>
              <a:t>Which of the following organizational structures would be most effective for a company with three distinct commodities for sale?</a:t>
            </a:r>
          </a:p>
          <a:p>
            <a:pPr marL="514350" indent="-514350">
              <a:buFont typeface="+mj-lt"/>
              <a:buAutoNum type="alphaUcPeriod"/>
            </a:pPr>
            <a:r>
              <a:rPr lang="en-MY" sz="2400" dirty="0"/>
              <a:t>Functional structure	</a:t>
            </a:r>
          </a:p>
          <a:p>
            <a:pPr marL="514350" indent="-514350">
              <a:buFont typeface="+mj-lt"/>
              <a:buAutoNum type="alphaUcPeriod"/>
            </a:pPr>
            <a:r>
              <a:rPr lang="en-MY" sz="2400" dirty="0"/>
              <a:t>Product-based structure	</a:t>
            </a:r>
          </a:p>
          <a:p>
            <a:pPr marL="514350" indent="-514350">
              <a:buFont typeface="+mj-lt"/>
              <a:buAutoNum type="alphaUcPeriod"/>
            </a:pPr>
            <a:r>
              <a:rPr lang="en-MY" sz="2400" dirty="0"/>
              <a:t>Divisional structure	</a:t>
            </a:r>
          </a:p>
          <a:p>
            <a:pPr marL="514350" indent="-514350">
              <a:buFont typeface="+mj-lt"/>
              <a:buAutoNum type="alphaUcPeriod"/>
            </a:pPr>
            <a:r>
              <a:rPr lang="en-MY" sz="2400" dirty="0"/>
              <a:t>Flat-line structure</a:t>
            </a:r>
          </a:p>
          <a:p>
            <a:pPr marL="514350" indent="-514350">
              <a:buFont typeface="+mj-lt"/>
              <a:buAutoNum type="alphaUcPeriod"/>
            </a:pPr>
            <a:endParaRPr lang="en-MY" dirty="0"/>
          </a:p>
        </p:txBody>
      </p:sp>
    </p:spTree>
    <p:extLst>
      <p:ext uri="{BB962C8B-B14F-4D97-AF65-F5344CB8AC3E}">
        <p14:creationId xmlns="" xmlns:p14="http://schemas.microsoft.com/office/powerpoint/2010/main" val="37689149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E6B291-0589-43FD-97D2-612C848D6CE3}"/>
              </a:ext>
            </a:extLst>
          </p:cNvPr>
          <p:cNvSpPr>
            <a:spLocks noGrp="1"/>
          </p:cNvSpPr>
          <p:nvPr>
            <p:ph type="title"/>
          </p:nvPr>
        </p:nvSpPr>
        <p:spPr>
          <a:xfrm>
            <a:off x="755576" y="487359"/>
            <a:ext cx="7200900" cy="579440"/>
          </a:xfrm>
        </p:spPr>
        <p:txBody>
          <a:bodyPr/>
          <a:lstStyle/>
          <a:p>
            <a:r>
              <a:rPr lang="en-MY" dirty="0"/>
              <a:t>Answer # 6 </a:t>
            </a:r>
          </a:p>
        </p:txBody>
      </p:sp>
      <p:sp>
        <p:nvSpPr>
          <p:cNvPr id="3" name="Content Placeholder 2">
            <a:extLst>
              <a:ext uri="{FF2B5EF4-FFF2-40B4-BE49-F238E27FC236}">
                <a16:creationId xmlns="" xmlns:a16="http://schemas.microsoft.com/office/drawing/2014/main" id="{15600FC5-2290-4B31-8F42-C5C24468F3DC}"/>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1074948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50258005"/>
              </p:ext>
            </p:extLst>
          </p:nvPr>
        </p:nvGraphicFramePr>
        <p:xfrm>
          <a:off x="618964" y="692696"/>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6982451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BC9D4E-0D02-4581-8879-1733FAB726E5}"/>
              </a:ext>
            </a:extLst>
          </p:cNvPr>
          <p:cNvSpPr>
            <a:spLocks noGrp="1"/>
          </p:cNvSpPr>
          <p:nvPr>
            <p:ph type="title"/>
          </p:nvPr>
        </p:nvSpPr>
        <p:spPr/>
        <p:txBody>
          <a:bodyPr>
            <a:normAutofit/>
          </a:bodyPr>
          <a:lstStyle/>
          <a:p>
            <a:r>
              <a:rPr lang="en-MY" sz="2800" dirty="0"/>
              <a:t>International business</a:t>
            </a:r>
          </a:p>
        </p:txBody>
      </p:sp>
      <p:sp>
        <p:nvSpPr>
          <p:cNvPr id="3" name="Content Placeholder 2">
            <a:extLst>
              <a:ext uri="{FF2B5EF4-FFF2-40B4-BE49-F238E27FC236}">
                <a16:creationId xmlns="" xmlns:a16="http://schemas.microsoft.com/office/drawing/2014/main" id="{039325C8-48F9-4667-926F-CDA1BE32745B}"/>
              </a:ext>
            </a:extLst>
          </p:cNvPr>
          <p:cNvSpPr>
            <a:spLocks noGrp="1"/>
          </p:cNvSpPr>
          <p:nvPr>
            <p:ph idx="1"/>
          </p:nvPr>
        </p:nvSpPr>
        <p:spPr>
          <a:xfrm>
            <a:off x="827584" y="1772816"/>
            <a:ext cx="7772400" cy="2836912"/>
          </a:xfrm>
        </p:spPr>
        <p:txBody>
          <a:bodyPr>
            <a:normAutofit/>
          </a:bodyPr>
          <a:lstStyle/>
          <a:p>
            <a:pPr marL="0" indent="0">
              <a:buNone/>
            </a:pPr>
            <a:r>
              <a:rPr lang="en-MY" sz="2400" dirty="0"/>
              <a:t>International business refers to business activities that involve the transfer of resources, goods, services, knowledge, skills, or information across national boundaries. The resources that make up this flow are raw materials, capital, goods, services and people.</a:t>
            </a:r>
          </a:p>
        </p:txBody>
      </p:sp>
    </p:spTree>
    <p:extLst>
      <p:ext uri="{BB962C8B-B14F-4D97-AF65-F5344CB8AC3E}">
        <p14:creationId xmlns="" xmlns:p14="http://schemas.microsoft.com/office/powerpoint/2010/main" val="36794148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10D96F-A60B-490C-8603-D6C5DE221A99}"/>
              </a:ext>
            </a:extLst>
          </p:cNvPr>
          <p:cNvSpPr>
            <a:spLocks noGrp="1"/>
          </p:cNvSpPr>
          <p:nvPr>
            <p:ph type="title"/>
          </p:nvPr>
        </p:nvSpPr>
        <p:spPr>
          <a:xfrm>
            <a:off x="667434" y="332605"/>
            <a:ext cx="8153037" cy="864147"/>
          </a:xfrm>
        </p:spPr>
        <p:txBody>
          <a:bodyPr/>
          <a:lstStyle/>
          <a:p>
            <a:r>
              <a:rPr lang="en-MY" dirty="0"/>
              <a:t>Difference between Globalisation vs Internationalization</a:t>
            </a:r>
          </a:p>
        </p:txBody>
      </p:sp>
      <p:sp>
        <p:nvSpPr>
          <p:cNvPr id="3" name="Content Placeholder 2">
            <a:extLst>
              <a:ext uri="{FF2B5EF4-FFF2-40B4-BE49-F238E27FC236}">
                <a16:creationId xmlns="" xmlns:a16="http://schemas.microsoft.com/office/drawing/2014/main" id="{2C69C938-243E-4252-B333-071E85BF4FB0}"/>
              </a:ext>
            </a:extLst>
          </p:cNvPr>
          <p:cNvSpPr>
            <a:spLocks noGrp="1"/>
          </p:cNvSpPr>
          <p:nvPr>
            <p:ph idx="1"/>
          </p:nvPr>
        </p:nvSpPr>
        <p:spPr>
          <a:xfrm>
            <a:off x="488141" y="1340768"/>
            <a:ext cx="8350696" cy="4530725"/>
          </a:xfrm>
        </p:spPr>
        <p:txBody>
          <a:bodyPr>
            <a:normAutofit lnSpcReduction="10000"/>
          </a:bodyPr>
          <a:lstStyle/>
          <a:p>
            <a:pPr>
              <a:buFont typeface="Wingdings" panose="05000000000000000000" pitchFamily="2" charset="2"/>
              <a:buChar char="§"/>
            </a:pPr>
            <a:r>
              <a:rPr lang="en-MY" sz="2200" dirty="0"/>
              <a:t>Globalization is the end result while internationalization is one of the tasks/tools/processes to achieve them.</a:t>
            </a:r>
          </a:p>
          <a:p>
            <a:pPr>
              <a:buFont typeface="Wingdings" panose="05000000000000000000" pitchFamily="2" charset="2"/>
              <a:buChar char="§"/>
            </a:pPr>
            <a:r>
              <a:rPr lang="en-MY" sz="2200" dirty="0"/>
              <a:t>Globalization is more with the nations and their economies while internationalization is more related to the individual, firm and corporations for doing up their businesses.</a:t>
            </a:r>
          </a:p>
          <a:p>
            <a:pPr>
              <a:buFont typeface="Wingdings" panose="05000000000000000000" pitchFamily="2" charset="2"/>
              <a:buChar char="§"/>
            </a:pPr>
            <a:r>
              <a:rPr lang="en-MY" sz="2200" dirty="0"/>
              <a:t>Globalization is a process and internationalization is part of it</a:t>
            </a:r>
          </a:p>
          <a:p>
            <a:pPr>
              <a:buFont typeface="Wingdings" panose="05000000000000000000" pitchFamily="2" charset="2"/>
              <a:buChar char="§"/>
            </a:pPr>
            <a:r>
              <a:rPr lang="en-MY" sz="2200" dirty="0"/>
              <a:t>Major factors that affect the globalization are infrastructural and logistics set up, telecommunications, etc. while internationalization gets affected by cultural tastes and preferences, local traditions, etc.</a:t>
            </a:r>
          </a:p>
          <a:p>
            <a:pPr>
              <a:buFont typeface="Wingdings" panose="05000000000000000000" pitchFamily="2" charset="2"/>
              <a:buChar char="§"/>
            </a:pPr>
            <a:r>
              <a:rPr lang="en-MY" sz="2200" dirty="0"/>
              <a:t>Globalization is an economic process while Internationalization is an improvisation process as it will lead in expanding of the business across the nations</a:t>
            </a:r>
          </a:p>
        </p:txBody>
      </p:sp>
    </p:spTree>
    <p:extLst>
      <p:ext uri="{BB962C8B-B14F-4D97-AF65-F5344CB8AC3E}">
        <p14:creationId xmlns="" xmlns:p14="http://schemas.microsoft.com/office/powerpoint/2010/main" val="28389421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2250E6-33AF-4098-B3EA-61B16CCC2316}"/>
              </a:ext>
            </a:extLst>
          </p:cNvPr>
          <p:cNvSpPr>
            <a:spLocks noGrp="1"/>
          </p:cNvSpPr>
          <p:nvPr>
            <p:ph type="title"/>
          </p:nvPr>
        </p:nvSpPr>
        <p:spPr>
          <a:xfrm>
            <a:off x="954855" y="487359"/>
            <a:ext cx="7200900" cy="579440"/>
          </a:xfrm>
        </p:spPr>
        <p:txBody>
          <a:bodyPr/>
          <a:lstStyle/>
          <a:p>
            <a:r>
              <a:rPr lang="en-MY" dirty="0"/>
              <a:t>International Business - Terms</a:t>
            </a:r>
          </a:p>
        </p:txBody>
      </p:sp>
      <p:sp>
        <p:nvSpPr>
          <p:cNvPr id="3" name="Content Placeholder 2">
            <a:extLst>
              <a:ext uri="{FF2B5EF4-FFF2-40B4-BE49-F238E27FC236}">
                <a16:creationId xmlns="" xmlns:a16="http://schemas.microsoft.com/office/drawing/2014/main" id="{1E1F59E1-4358-4D9F-B07B-35FD897ACDE7}"/>
              </a:ext>
            </a:extLst>
          </p:cNvPr>
          <p:cNvSpPr>
            <a:spLocks noGrp="1"/>
          </p:cNvSpPr>
          <p:nvPr>
            <p:ph idx="1"/>
          </p:nvPr>
        </p:nvSpPr>
        <p:spPr>
          <a:xfrm>
            <a:off x="827584" y="1340768"/>
            <a:ext cx="7488832" cy="4176464"/>
          </a:xfrm>
        </p:spPr>
        <p:txBody>
          <a:bodyPr>
            <a:normAutofit/>
          </a:bodyPr>
          <a:lstStyle/>
          <a:p>
            <a:pPr marL="0" indent="0">
              <a:buNone/>
            </a:pPr>
            <a:r>
              <a:rPr lang="en-MY" sz="2400" dirty="0"/>
              <a:t>International transactions are manifested mainly in international trade and investment.</a:t>
            </a:r>
          </a:p>
          <a:p>
            <a:endParaRPr lang="en-MY" sz="2400" dirty="0"/>
          </a:p>
          <a:p>
            <a:r>
              <a:rPr lang="en-MY" sz="2400" b="1" dirty="0"/>
              <a:t>International trade </a:t>
            </a:r>
            <a:r>
              <a:rPr lang="en-MY" sz="2400" dirty="0"/>
              <a:t>occurs when a company exports goods or services to buyers (importers) in another country. </a:t>
            </a:r>
          </a:p>
          <a:p>
            <a:endParaRPr lang="en-MY" sz="2400" dirty="0"/>
          </a:p>
          <a:p>
            <a:r>
              <a:rPr lang="en-MY" sz="2400" b="1" dirty="0"/>
              <a:t>International investment </a:t>
            </a:r>
            <a:r>
              <a:rPr lang="en-MY" sz="2400" dirty="0"/>
              <a:t>occurs when the company invests resources in business activities outside its home country.</a:t>
            </a:r>
          </a:p>
        </p:txBody>
      </p:sp>
    </p:spTree>
    <p:extLst>
      <p:ext uri="{BB962C8B-B14F-4D97-AF65-F5344CB8AC3E}">
        <p14:creationId xmlns="" xmlns:p14="http://schemas.microsoft.com/office/powerpoint/2010/main" val="33069965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AC18DF-E2D1-4918-998D-C3EDA379CA24}"/>
              </a:ext>
            </a:extLst>
          </p:cNvPr>
          <p:cNvSpPr>
            <a:spLocks noGrp="1"/>
          </p:cNvSpPr>
          <p:nvPr>
            <p:ph type="title"/>
          </p:nvPr>
        </p:nvSpPr>
        <p:spPr/>
        <p:txBody>
          <a:bodyPr>
            <a:normAutofit/>
          </a:bodyPr>
          <a:lstStyle/>
          <a:p>
            <a:r>
              <a:rPr lang="en-MY" sz="2800" dirty="0"/>
              <a:t>International Business - Terms</a:t>
            </a:r>
          </a:p>
        </p:txBody>
      </p:sp>
      <p:sp>
        <p:nvSpPr>
          <p:cNvPr id="3" name="Content Placeholder 2">
            <a:extLst>
              <a:ext uri="{FF2B5EF4-FFF2-40B4-BE49-F238E27FC236}">
                <a16:creationId xmlns="" xmlns:a16="http://schemas.microsoft.com/office/drawing/2014/main" id="{F2E50363-B4C0-41FE-88C5-6A2B7DF5E0B1}"/>
              </a:ext>
            </a:extLst>
          </p:cNvPr>
          <p:cNvSpPr>
            <a:spLocks noGrp="1"/>
          </p:cNvSpPr>
          <p:nvPr>
            <p:ph idx="1"/>
          </p:nvPr>
        </p:nvSpPr>
        <p:spPr/>
        <p:txBody>
          <a:bodyPr>
            <a:normAutofit/>
          </a:bodyPr>
          <a:lstStyle/>
          <a:p>
            <a:pPr>
              <a:buFont typeface="Wingdings" panose="05000000000000000000" pitchFamily="2" charset="2"/>
              <a:buChar char="§"/>
            </a:pPr>
            <a:r>
              <a:rPr lang="en-MY" sz="2400" dirty="0"/>
              <a:t>Any firm, regardless of size, that is engaged in international business is defined as an </a:t>
            </a:r>
            <a:r>
              <a:rPr lang="en-MY" sz="2400" b="1" dirty="0"/>
              <a:t>international firm</a:t>
            </a:r>
            <a:r>
              <a:rPr lang="en-MY" sz="2400" dirty="0"/>
              <a:t>. </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A firm that has directly invested abroad and has at least one working affiliate in a foreign country (e.g., a factory, a branch office) over which it maintains effective control is defined as a </a:t>
            </a:r>
            <a:r>
              <a:rPr lang="en-MY" sz="2400" b="1" dirty="0"/>
              <a:t>multinational enterprise (MNE) or multinational enterprise company (MNC).</a:t>
            </a:r>
          </a:p>
        </p:txBody>
      </p:sp>
    </p:spTree>
    <p:extLst>
      <p:ext uri="{BB962C8B-B14F-4D97-AF65-F5344CB8AC3E}">
        <p14:creationId xmlns="" xmlns:p14="http://schemas.microsoft.com/office/powerpoint/2010/main" val="39218099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515451-C404-4AD2-A0C7-6EC8829B9DF1}"/>
              </a:ext>
            </a:extLst>
          </p:cNvPr>
          <p:cNvSpPr>
            <a:spLocks noGrp="1"/>
          </p:cNvSpPr>
          <p:nvPr>
            <p:ph type="title"/>
          </p:nvPr>
        </p:nvSpPr>
        <p:spPr>
          <a:xfrm>
            <a:off x="914400" y="404664"/>
            <a:ext cx="7200900" cy="593503"/>
          </a:xfrm>
        </p:spPr>
        <p:txBody>
          <a:bodyPr>
            <a:normAutofit/>
          </a:bodyPr>
          <a:lstStyle/>
          <a:p>
            <a:r>
              <a:rPr lang="en-MY" sz="2800" dirty="0"/>
              <a:t>International Business - Terms</a:t>
            </a:r>
          </a:p>
        </p:txBody>
      </p:sp>
      <p:sp>
        <p:nvSpPr>
          <p:cNvPr id="3" name="Content Placeholder 2">
            <a:extLst>
              <a:ext uri="{FF2B5EF4-FFF2-40B4-BE49-F238E27FC236}">
                <a16:creationId xmlns="" xmlns:a16="http://schemas.microsoft.com/office/drawing/2014/main" id="{174C3FEB-811B-4E3B-98F6-E7CE461CED22}"/>
              </a:ext>
            </a:extLst>
          </p:cNvPr>
          <p:cNvSpPr>
            <a:spLocks noGrp="1"/>
          </p:cNvSpPr>
          <p:nvPr>
            <p:ph idx="1"/>
          </p:nvPr>
        </p:nvSpPr>
        <p:spPr>
          <a:xfrm>
            <a:off x="914400" y="1600200"/>
            <a:ext cx="7200900" cy="3556991"/>
          </a:xfrm>
        </p:spPr>
        <p:txBody>
          <a:bodyPr>
            <a:normAutofit/>
          </a:bodyPr>
          <a:lstStyle/>
          <a:p>
            <a:pPr marL="0" indent="0">
              <a:buNone/>
            </a:pPr>
            <a:r>
              <a:rPr lang="en-MY" sz="2400" dirty="0"/>
              <a:t>While many firms still follow the traditional route of domestic growth first, international expansion second, we increasingly see firms that target international markets when launching their operations. These firms are called </a:t>
            </a:r>
            <a:r>
              <a:rPr lang="en-MY" sz="2400" b="1" dirty="0"/>
              <a:t>born global, global </a:t>
            </a:r>
            <a:r>
              <a:rPr lang="en-MY" sz="2400" b="1" dirty="0" err="1"/>
              <a:t>startups</a:t>
            </a:r>
            <a:r>
              <a:rPr lang="en-MY" sz="2400" b="1" dirty="0"/>
              <a:t>, or international new ventures (INVs)</a:t>
            </a:r>
            <a:r>
              <a:rPr lang="en-MY" sz="2400" dirty="0"/>
              <a:t>.</a:t>
            </a:r>
          </a:p>
        </p:txBody>
      </p:sp>
    </p:spTree>
    <p:extLst>
      <p:ext uri="{BB962C8B-B14F-4D97-AF65-F5344CB8AC3E}">
        <p14:creationId xmlns="" xmlns:p14="http://schemas.microsoft.com/office/powerpoint/2010/main" val="19651230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591278940"/>
              </p:ext>
            </p:extLst>
          </p:nvPr>
        </p:nvGraphicFramePr>
        <p:xfrm>
          <a:off x="755576" y="620688"/>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140355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4A70D01-787C-41C6-B2DA-0BDD0A5EB0DC}"/>
              </a:ext>
            </a:extLst>
          </p:cNvPr>
          <p:cNvSpPr>
            <a:spLocks noGrp="1"/>
          </p:cNvSpPr>
          <p:nvPr>
            <p:ph type="title"/>
          </p:nvPr>
        </p:nvSpPr>
        <p:spPr>
          <a:xfrm>
            <a:off x="755576" y="296603"/>
            <a:ext cx="7200900" cy="593503"/>
          </a:xfrm>
        </p:spPr>
        <p:txBody>
          <a:bodyPr/>
          <a:lstStyle/>
          <a:p>
            <a:r>
              <a:rPr lang="en-MY" dirty="0"/>
              <a:t>HR Outsourcing</a:t>
            </a:r>
          </a:p>
        </p:txBody>
      </p:sp>
      <p:sp>
        <p:nvSpPr>
          <p:cNvPr id="3" name="Content Placeholder 2">
            <a:extLst>
              <a:ext uri="{FF2B5EF4-FFF2-40B4-BE49-F238E27FC236}">
                <a16:creationId xmlns="" xmlns:a16="http://schemas.microsoft.com/office/drawing/2014/main" id="{3D3F92B2-1DD3-4705-B9E0-E47FBAD50EC7}"/>
              </a:ext>
            </a:extLst>
          </p:cNvPr>
          <p:cNvSpPr>
            <a:spLocks noGrp="1"/>
          </p:cNvSpPr>
          <p:nvPr>
            <p:ph idx="1"/>
          </p:nvPr>
        </p:nvSpPr>
        <p:spPr>
          <a:xfrm>
            <a:off x="546956" y="1124744"/>
            <a:ext cx="8050088" cy="4979987"/>
          </a:xfrm>
        </p:spPr>
        <p:txBody>
          <a:bodyPr>
            <a:normAutofit fontScale="92500" lnSpcReduction="10000"/>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 xmlns:p14="http://schemas.microsoft.com/office/powerpoint/2010/main" val="2472266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E0B505-B9FB-41BE-931A-E98885AD9985}"/>
              </a:ext>
            </a:extLst>
          </p:cNvPr>
          <p:cNvSpPr>
            <a:spLocks noGrp="1"/>
          </p:cNvSpPr>
          <p:nvPr>
            <p:ph type="title"/>
          </p:nvPr>
        </p:nvSpPr>
        <p:spPr>
          <a:xfrm>
            <a:off x="963202" y="404664"/>
            <a:ext cx="7200900" cy="662135"/>
          </a:xfrm>
        </p:spPr>
        <p:txBody>
          <a:bodyPr>
            <a:normAutofit/>
          </a:bodyPr>
          <a:lstStyle/>
          <a:p>
            <a:r>
              <a:rPr lang="en-MY" sz="2800" dirty="0"/>
              <a:t>Offshoring</a:t>
            </a:r>
          </a:p>
        </p:txBody>
      </p:sp>
      <p:sp>
        <p:nvSpPr>
          <p:cNvPr id="3" name="Content Placeholder 2">
            <a:extLst>
              <a:ext uri="{FF2B5EF4-FFF2-40B4-BE49-F238E27FC236}">
                <a16:creationId xmlns="" xmlns:a16="http://schemas.microsoft.com/office/drawing/2014/main" id="{44A79AE7-5629-4902-BD23-96B10BEEF409}"/>
              </a:ext>
            </a:extLst>
          </p:cNvPr>
          <p:cNvSpPr>
            <a:spLocks noGrp="1"/>
          </p:cNvSpPr>
          <p:nvPr>
            <p:ph idx="1"/>
          </p:nvPr>
        </p:nvSpPr>
        <p:spPr/>
        <p:txBody>
          <a:bodyPr>
            <a:normAutofit/>
          </a:bodyPr>
          <a:lstStyle/>
          <a:p>
            <a:pPr marL="0" indent="0">
              <a:buNone/>
            </a:pPr>
            <a:r>
              <a:rPr lang="en-MY" sz="2400"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 xmlns:p14="http://schemas.microsoft.com/office/powerpoint/2010/main" val="36975287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BC40A2-4687-447D-A840-29CDF7035700}"/>
              </a:ext>
            </a:extLst>
          </p:cNvPr>
          <p:cNvSpPr>
            <a:spLocks noGrp="1"/>
          </p:cNvSpPr>
          <p:nvPr>
            <p:ph type="title"/>
          </p:nvPr>
        </p:nvSpPr>
        <p:spPr>
          <a:xfrm>
            <a:off x="971550" y="487359"/>
            <a:ext cx="7200900" cy="579440"/>
          </a:xfrm>
        </p:spPr>
        <p:txBody>
          <a:bodyPr>
            <a:normAutofit/>
          </a:bodyPr>
          <a:lstStyle/>
          <a:p>
            <a:r>
              <a:rPr lang="en-MY" sz="2800" dirty="0" err="1"/>
              <a:t>Cosourcing</a:t>
            </a:r>
            <a:endParaRPr lang="en-MY" sz="2800" dirty="0"/>
          </a:p>
        </p:txBody>
      </p:sp>
      <p:sp>
        <p:nvSpPr>
          <p:cNvPr id="3" name="Content Placeholder 2">
            <a:extLst>
              <a:ext uri="{FF2B5EF4-FFF2-40B4-BE49-F238E27FC236}">
                <a16:creationId xmlns="" xmlns:a16="http://schemas.microsoft.com/office/drawing/2014/main" id="{C8EE331F-7B3B-40FD-950C-FD38DA48824E}"/>
              </a:ext>
            </a:extLst>
          </p:cNvPr>
          <p:cNvSpPr>
            <a:spLocks noGrp="1"/>
          </p:cNvSpPr>
          <p:nvPr>
            <p:ph idx="1"/>
          </p:nvPr>
        </p:nvSpPr>
        <p:spPr/>
        <p:txBody>
          <a:bodyPr>
            <a:normAutofit/>
          </a:bodyPr>
          <a:lstStyle/>
          <a:p>
            <a:pPr marL="0" indent="0">
              <a:buNone/>
            </a:pPr>
            <a:r>
              <a:rPr lang="en-MY" sz="2400" dirty="0" err="1"/>
              <a:t>Cosourcing</a:t>
            </a:r>
            <a:r>
              <a:rPr lang="en-MY" sz="2400"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 xmlns:p14="http://schemas.microsoft.com/office/powerpoint/2010/main" val="10516192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EC7E48-DE46-446A-858A-F1754F17FBDF}"/>
              </a:ext>
            </a:extLst>
          </p:cNvPr>
          <p:cNvSpPr>
            <a:spLocks noGrp="1"/>
          </p:cNvSpPr>
          <p:nvPr>
            <p:ph type="title"/>
          </p:nvPr>
        </p:nvSpPr>
        <p:spPr>
          <a:xfrm>
            <a:off x="946042" y="487359"/>
            <a:ext cx="7200900" cy="579440"/>
          </a:xfrm>
        </p:spPr>
        <p:txBody>
          <a:bodyPr>
            <a:normAutofit/>
          </a:bodyPr>
          <a:lstStyle/>
          <a:p>
            <a:r>
              <a:rPr lang="en-MY" sz="2800" dirty="0"/>
              <a:t>Insourcing</a:t>
            </a:r>
          </a:p>
        </p:txBody>
      </p:sp>
      <p:sp>
        <p:nvSpPr>
          <p:cNvPr id="3" name="Content Placeholder 2">
            <a:extLst>
              <a:ext uri="{FF2B5EF4-FFF2-40B4-BE49-F238E27FC236}">
                <a16:creationId xmlns="" xmlns:a16="http://schemas.microsoft.com/office/drawing/2014/main" id="{EEA4EE72-18C4-44DD-8CE6-C0D1B7189755}"/>
              </a:ext>
            </a:extLst>
          </p:cNvPr>
          <p:cNvSpPr>
            <a:spLocks noGrp="1"/>
          </p:cNvSpPr>
          <p:nvPr>
            <p:ph idx="1"/>
          </p:nvPr>
        </p:nvSpPr>
        <p:spPr/>
        <p:txBody>
          <a:bodyPr>
            <a:normAutofit/>
          </a:bodyPr>
          <a:lstStyle/>
          <a:p>
            <a:pPr marL="0" indent="0">
              <a:buNone/>
            </a:pPr>
            <a:r>
              <a:rPr lang="en-MY" sz="2400"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 xmlns:p14="http://schemas.microsoft.com/office/powerpoint/2010/main" val="36672256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E55617-05B3-4818-A35F-28D6DE406E20}"/>
              </a:ext>
            </a:extLst>
          </p:cNvPr>
          <p:cNvSpPr>
            <a:spLocks noGrp="1"/>
          </p:cNvSpPr>
          <p:nvPr>
            <p:ph type="title"/>
          </p:nvPr>
        </p:nvSpPr>
        <p:spPr>
          <a:xfrm>
            <a:off x="971550" y="430323"/>
            <a:ext cx="7200900" cy="593503"/>
          </a:xfrm>
        </p:spPr>
        <p:txBody>
          <a:bodyPr/>
          <a:lstStyle/>
          <a:p>
            <a:r>
              <a:rPr lang="en-MY" dirty="0"/>
              <a:t>Professional Employment Organization (PEOs)</a:t>
            </a:r>
          </a:p>
        </p:txBody>
      </p:sp>
      <p:sp>
        <p:nvSpPr>
          <p:cNvPr id="3" name="Content Placeholder 2">
            <a:extLst>
              <a:ext uri="{FF2B5EF4-FFF2-40B4-BE49-F238E27FC236}">
                <a16:creationId xmlns="" xmlns:a16="http://schemas.microsoft.com/office/drawing/2014/main" id="{C7E1D3BA-94C3-48B7-9EDC-90910C07C70F}"/>
              </a:ext>
            </a:extLst>
          </p:cNvPr>
          <p:cNvSpPr>
            <a:spLocks noGrp="1"/>
          </p:cNvSpPr>
          <p:nvPr>
            <p:ph idx="1"/>
          </p:nvPr>
        </p:nvSpPr>
        <p:spPr>
          <a:xfrm>
            <a:off x="755576" y="1600200"/>
            <a:ext cx="7931224" cy="4530725"/>
          </a:xfrm>
        </p:spPr>
        <p:txBody>
          <a:bodyPr>
            <a:normAutofit/>
          </a:bodyPr>
          <a:lstStyle/>
          <a:p>
            <a:r>
              <a:rPr lang="en-MY" sz="2400" dirty="0"/>
              <a:t>A Professional </a:t>
            </a:r>
            <a:r>
              <a:rPr lang="en-MY" sz="2400" dirty="0" err="1"/>
              <a:t>Employement</a:t>
            </a:r>
            <a:r>
              <a:rPr lang="en-MY" sz="2400" dirty="0"/>
              <a:t> Organization (PEO) assumes full responsibility of your company's human resources administration. </a:t>
            </a:r>
          </a:p>
          <a:p>
            <a:r>
              <a:rPr lang="en-MY" sz="2400" dirty="0"/>
              <a:t>It becomes a co-employer of your company's workers by taking full legal responsibility of your employees, including having the final say in hiring, firing, and the amount of money employees make. </a:t>
            </a:r>
          </a:p>
          <a:p>
            <a:r>
              <a:rPr lang="en-MY" sz="2400" dirty="0"/>
              <a:t>The PEO and business owner become partners, essentially, with the PEO handling all the HR aspects and the business handling all other aspects of the company.</a:t>
            </a:r>
          </a:p>
        </p:txBody>
      </p:sp>
    </p:spTree>
    <p:extLst>
      <p:ext uri="{BB962C8B-B14F-4D97-AF65-F5344CB8AC3E}">
        <p14:creationId xmlns="" xmlns:p14="http://schemas.microsoft.com/office/powerpoint/2010/main" val="11634986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735E48-DB32-4DC2-B724-4D64C900101F}"/>
              </a:ext>
            </a:extLst>
          </p:cNvPr>
          <p:cNvSpPr>
            <a:spLocks noGrp="1"/>
          </p:cNvSpPr>
          <p:nvPr>
            <p:ph type="title"/>
          </p:nvPr>
        </p:nvSpPr>
        <p:spPr>
          <a:xfrm>
            <a:off x="1000397" y="499081"/>
            <a:ext cx="7200900" cy="579440"/>
          </a:xfrm>
        </p:spPr>
        <p:txBody>
          <a:bodyPr>
            <a:normAutofit/>
          </a:bodyPr>
          <a:lstStyle/>
          <a:p>
            <a:r>
              <a:rPr lang="en-MY" sz="2800" dirty="0"/>
              <a:t>‘Follow the Sun’ Support Model</a:t>
            </a:r>
          </a:p>
        </p:txBody>
      </p:sp>
      <p:sp>
        <p:nvSpPr>
          <p:cNvPr id="3" name="Content Placeholder 2">
            <a:extLst>
              <a:ext uri="{FF2B5EF4-FFF2-40B4-BE49-F238E27FC236}">
                <a16:creationId xmlns="" xmlns:a16="http://schemas.microsoft.com/office/drawing/2014/main" id="{1F9A8EB7-2D2F-4B07-8158-07F990576702}"/>
              </a:ext>
            </a:extLst>
          </p:cNvPr>
          <p:cNvSpPr>
            <a:spLocks noGrp="1"/>
          </p:cNvSpPr>
          <p:nvPr>
            <p:ph idx="1"/>
          </p:nvPr>
        </p:nvSpPr>
        <p:spPr/>
        <p:txBody>
          <a:bodyPr>
            <a:normAutofit/>
          </a:bodyPr>
          <a:lstStyle/>
          <a:p>
            <a:pPr marL="0" indent="0">
              <a:buNone/>
            </a:pPr>
            <a:r>
              <a:rPr lang="en-MY" sz="2400" dirty="0"/>
              <a:t>Follow the Sun (FTS) is a workflow model in which work is passed on to office located in different time zones. In this way work is done round the clock thereby reducing the project or support duration and increasing responsiveness. Follow the Sun model is implemented across three different time zone.</a:t>
            </a:r>
          </a:p>
          <a:p>
            <a:pPr marL="0" indent="0">
              <a:buNone/>
            </a:pPr>
            <a:r>
              <a:rPr lang="en-MY" sz="2400" dirty="0"/>
              <a:t>For e.g. : US passes work to Asia at the end of the day. Asia passes to Europe at end of their day and Europe passes the work to US</a:t>
            </a:r>
          </a:p>
        </p:txBody>
      </p:sp>
    </p:spTree>
    <p:extLst>
      <p:ext uri="{BB962C8B-B14F-4D97-AF65-F5344CB8AC3E}">
        <p14:creationId xmlns="" xmlns:p14="http://schemas.microsoft.com/office/powerpoint/2010/main" val="31085661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89ACE5-5491-4B4E-86A8-8CBB91656095}"/>
              </a:ext>
            </a:extLst>
          </p:cNvPr>
          <p:cNvSpPr>
            <a:spLocks noGrp="1"/>
          </p:cNvSpPr>
          <p:nvPr>
            <p:ph type="title"/>
          </p:nvPr>
        </p:nvSpPr>
        <p:spPr>
          <a:xfrm>
            <a:off x="971550" y="327359"/>
            <a:ext cx="7200900" cy="593503"/>
          </a:xfrm>
        </p:spPr>
        <p:txBody>
          <a:bodyPr/>
          <a:lstStyle/>
          <a:p>
            <a:r>
              <a:rPr lang="en-MY" dirty="0"/>
              <a:t>“Follow the sun” model</a:t>
            </a:r>
          </a:p>
        </p:txBody>
      </p:sp>
      <p:pic>
        <p:nvPicPr>
          <p:cNvPr id="5" name="Picture 4">
            <a:extLst>
              <a:ext uri="{FF2B5EF4-FFF2-40B4-BE49-F238E27FC236}">
                <a16:creationId xmlns="" xmlns:a16="http://schemas.microsoft.com/office/drawing/2014/main" id="{2FF96E01-14EB-47A6-ABB0-EF082D5A72E0}"/>
              </a:ext>
            </a:extLst>
          </p:cNvPr>
          <p:cNvPicPr>
            <a:picLocks noChangeAspect="1"/>
          </p:cNvPicPr>
          <p:nvPr/>
        </p:nvPicPr>
        <p:blipFill>
          <a:blip r:embed="rId2"/>
          <a:stretch>
            <a:fillRect/>
          </a:stretch>
        </p:blipFill>
        <p:spPr>
          <a:xfrm>
            <a:off x="1187624" y="1234467"/>
            <a:ext cx="6426845" cy="4389065"/>
          </a:xfrm>
          <a:prstGeom prst="rect">
            <a:avLst/>
          </a:prstGeom>
        </p:spPr>
      </p:pic>
    </p:spTree>
    <p:extLst>
      <p:ext uri="{BB962C8B-B14F-4D97-AF65-F5344CB8AC3E}">
        <p14:creationId xmlns="" xmlns:p14="http://schemas.microsoft.com/office/powerpoint/2010/main" val="37089127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39117" y="555352"/>
            <a:ext cx="7200900" cy="579440"/>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827584" y="1412776"/>
            <a:ext cx="7488832" cy="4608512"/>
          </a:xfrm>
        </p:spPr>
        <p:txBody>
          <a:bodyPr>
            <a:normAutofit lnSpcReduction="10000"/>
          </a:bodyPr>
          <a:lstStyle/>
          <a:p>
            <a:pPr marL="0" indent="0">
              <a:buNone/>
            </a:pPr>
            <a:r>
              <a:rPr lang="en-MY" sz="2400" dirty="0"/>
              <a:t>What is the main difference between offshoring and outsourcing?</a:t>
            </a:r>
          </a:p>
          <a:p>
            <a:pPr marL="457200" indent="-457200">
              <a:buFont typeface="+mj-lt"/>
              <a:buAutoNum type="alphaUcPeriod"/>
            </a:pPr>
            <a:r>
              <a:rPr lang="en-MY" sz="2400" dirty="0"/>
              <a:t>Offshoring usually results in employee layoffs, whereas outsourcing does not.</a:t>
            </a:r>
          </a:p>
          <a:p>
            <a:pPr marL="457200" indent="-457200">
              <a:buFont typeface="+mj-lt"/>
              <a:buAutoNum type="alphaUcPeriod"/>
            </a:pPr>
            <a:r>
              <a:rPr lang="en-MY" sz="2400" dirty="0"/>
              <a:t>Offshoring is a long-term solution, whereas outsourcing is a short-term solution.</a:t>
            </a:r>
          </a:p>
          <a:p>
            <a:pPr marL="457200" indent="-457200">
              <a:buFont typeface="+mj-lt"/>
              <a:buAutoNum type="alphaUcPeriod"/>
            </a:pPr>
            <a:r>
              <a:rPr lang="en-MY" sz="2400" dirty="0"/>
              <a:t>Offshoring moves entire production units out of the country, whereas outsourcing moves internal practices to outside organizations regardless of geographic location.</a:t>
            </a:r>
          </a:p>
          <a:p>
            <a:pPr marL="457200" indent="-457200">
              <a:buFont typeface="+mj-lt"/>
              <a:buAutoNum type="alphaUcPeriod"/>
            </a:pPr>
            <a:r>
              <a:rPr lang="en-MY" sz="2400" dirty="0"/>
              <a:t>There are no differences—these terms are interchangeable.</a:t>
            </a:r>
          </a:p>
        </p:txBody>
      </p:sp>
    </p:spTree>
    <p:extLst>
      <p:ext uri="{BB962C8B-B14F-4D97-AF65-F5344CB8AC3E}">
        <p14:creationId xmlns="" xmlns:p14="http://schemas.microsoft.com/office/powerpoint/2010/main" val="23864606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207741-D62C-43F3-B891-2C544DDDF1FB}"/>
              </a:ext>
            </a:extLst>
          </p:cNvPr>
          <p:cNvSpPr>
            <a:spLocks noGrp="1"/>
          </p:cNvSpPr>
          <p:nvPr>
            <p:ph type="title"/>
          </p:nvPr>
        </p:nvSpPr>
        <p:spPr>
          <a:xfrm>
            <a:off x="971550" y="456878"/>
            <a:ext cx="7200900" cy="579440"/>
          </a:xfrm>
        </p:spPr>
        <p:txBody>
          <a:bodyPr/>
          <a:lstStyle/>
          <a:p>
            <a:r>
              <a:rPr lang="en-MY" dirty="0"/>
              <a:t>Answer # </a:t>
            </a:r>
          </a:p>
        </p:txBody>
      </p:sp>
      <p:sp>
        <p:nvSpPr>
          <p:cNvPr id="3" name="Content Placeholder 2">
            <a:extLst>
              <a:ext uri="{FF2B5EF4-FFF2-40B4-BE49-F238E27FC236}">
                <a16:creationId xmlns="" xmlns:a16="http://schemas.microsoft.com/office/drawing/2014/main" id="{2225A27D-7DBC-4981-BB51-AB0FDE2C08B8}"/>
              </a:ext>
            </a:extLst>
          </p:cNvPr>
          <p:cNvSpPr>
            <a:spLocks noGrp="1"/>
          </p:cNvSpPr>
          <p:nvPr>
            <p:ph idx="1"/>
          </p:nvPr>
        </p:nvSpPr>
        <p:spPr>
          <a:xfrm>
            <a:off x="755576" y="1340768"/>
            <a:ext cx="7704856" cy="4248472"/>
          </a:xfrm>
        </p:spPr>
        <p:txBody>
          <a:bodyPr>
            <a:normAutofit/>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 xmlns:p14="http://schemas.microsoft.com/office/powerpoint/2010/main" val="2784613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3320</TotalTime>
  <Words>5208</Words>
  <Application>Microsoft Office PowerPoint</Application>
  <PresentationFormat>On-screen Show (4:3)</PresentationFormat>
  <Paragraphs>413</Paragraphs>
  <Slides>107</Slides>
  <Notes>0</Notes>
  <HiddenSlides>0</HiddenSlides>
  <MMClips>0</MMClips>
  <ScaleCrop>false</ScaleCrop>
  <HeadingPairs>
    <vt:vector size="4" baseType="variant">
      <vt:variant>
        <vt:lpstr>Theme</vt:lpstr>
      </vt:variant>
      <vt:variant>
        <vt:i4>1</vt:i4>
      </vt:variant>
      <vt:variant>
        <vt:lpstr>Slide Titles</vt:lpstr>
      </vt:variant>
      <vt:variant>
        <vt:i4>107</vt:i4>
      </vt:variant>
    </vt:vector>
  </HeadingPairs>
  <TitlesOfParts>
    <vt:vector size="108" baseType="lpstr">
      <vt:lpstr>Diamond Grid 16x9</vt:lpstr>
      <vt:lpstr>STRATEGIC GLOBAL HUMAN RESOURCE- IV</vt:lpstr>
      <vt:lpstr>Slide 2</vt:lpstr>
      <vt:lpstr>Supply Chain</vt:lpstr>
      <vt:lpstr>Supply Chain</vt:lpstr>
      <vt:lpstr>Supply Chain Management</vt:lpstr>
      <vt:lpstr>Supply Chain Management</vt:lpstr>
      <vt:lpstr>Supply Chain Operations Reference model (SCOR)</vt:lpstr>
      <vt:lpstr>Supply Chain Example : Apple Inc</vt:lpstr>
      <vt:lpstr>Slide 9</vt:lpstr>
      <vt:lpstr>HR and Supply Chain</vt:lpstr>
      <vt:lpstr>Staffing and Supply Chain</vt:lpstr>
      <vt:lpstr>Training and Supply Chain</vt:lpstr>
      <vt:lpstr>Performance Management and Supply Chain</vt:lpstr>
      <vt:lpstr>Slide 14</vt:lpstr>
      <vt:lpstr>Global Expansion Strategies</vt:lpstr>
      <vt:lpstr>Greenfield and Brownfield Operations</vt:lpstr>
      <vt:lpstr>Licensing and Franchising</vt:lpstr>
      <vt:lpstr>Global Expansion Strategies</vt:lpstr>
      <vt:lpstr>Question # 1</vt:lpstr>
      <vt:lpstr>Answer # 1</vt:lpstr>
      <vt:lpstr>Slide 21</vt:lpstr>
      <vt:lpstr>Mergers and Acquisitions </vt:lpstr>
      <vt:lpstr>Global M&amp;A </vt:lpstr>
      <vt:lpstr>Overcapacity M&amp;A</vt:lpstr>
      <vt:lpstr>Geographic roll-up M&amp;A</vt:lpstr>
      <vt:lpstr>Product or market extension M&amp;A</vt:lpstr>
      <vt:lpstr>M&amp;A as a substitute for R&amp;D</vt:lpstr>
      <vt:lpstr>M&amp;A Process</vt:lpstr>
      <vt:lpstr>Phases of Merger</vt:lpstr>
      <vt:lpstr>HR Due Diligence</vt:lpstr>
      <vt:lpstr>Hostile Takeover</vt:lpstr>
      <vt:lpstr>Joint Ventures</vt:lpstr>
      <vt:lpstr>Difference Merger and Acquisition</vt:lpstr>
      <vt:lpstr>Question # 2</vt:lpstr>
      <vt:lpstr>Answer # 2</vt:lpstr>
      <vt:lpstr>Slide 36</vt:lpstr>
      <vt:lpstr>Merging Cultures</vt:lpstr>
      <vt:lpstr>Assimilation</vt:lpstr>
      <vt:lpstr>Deculturation</vt:lpstr>
      <vt:lpstr>Integration</vt:lpstr>
      <vt:lpstr>Separation</vt:lpstr>
      <vt:lpstr>People Issues in M&amp;A</vt:lpstr>
      <vt:lpstr>HR Issues in M&amp;A</vt:lpstr>
      <vt:lpstr>HR Integration Process in Global M&amp;A</vt:lpstr>
      <vt:lpstr>Question # 3 </vt:lpstr>
      <vt:lpstr>Answer # 3 </vt:lpstr>
      <vt:lpstr>Slide 47</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3</vt:lpstr>
      <vt:lpstr>Answer # 3</vt:lpstr>
      <vt:lpstr>Question # 4</vt:lpstr>
      <vt:lpstr>Answer # 4</vt:lpstr>
      <vt:lpstr>Slide 63</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Slide 78</vt:lpstr>
      <vt:lpstr>Type of Structures</vt:lpstr>
      <vt:lpstr>Organisational Structure</vt:lpstr>
      <vt:lpstr>Functional Structure</vt:lpstr>
      <vt:lpstr>Product Structure</vt:lpstr>
      <vt:lpstr>Geographic Structure</vt:lpstr>
      <vt:lpstr>Hybrid Structure</vt:lpstr>
      <vt:lpstr>Front-Back Structure</vt:lpstr>
      <vt:lpstr>Matrix Structure</vt:lpstr>
      <vt:lpstr>Structure affects how strategic decisions are made</vt:lpstr>
      <vt:lpstr>Different business strategies suggest different organizational structures</vt:lpstr>
      <vt:lpstr>Question # 6 </vt:lpstr>
      <vt:lpstr>Answer # 6 </vt:lpstr>
      <vt:lpstr>Slide 91</vt:lpstr>
      <vt:lpstr>International business</vt:lpstr>
      <vt:lpstr>Difference between Globalisation vs Internationalization</vt:lpstr>
      <vt:lpstr>International Business - Terms</vt:lpstr>
      <vt:lpstr>International Business - Terms</vt:lpstr>
      <vt:lpstr>International Business - Terms</vt:lpstr>
      <vt:lpstr>Slide 97</vt:lpstr>
      <vt:lpstr>HR Outsourcing</vt:lpstr>
      <vt:lpstr>Offshoring</vt:lpstr>
      <vt:lpstr>Cosourcing</vt:lpstr>
      <vt:lpstr>Insourcing</vt:lpstr>
      <vt:lpstr>Professional Employment Organization (PEOs)</vt:lpstr>
      <vt:lpstr>‘Follow the Sun’ Support Model</vt:lpstr>
      <vt:lpstr>“Follow the sun” model</vt:lpstr>
      <vt:lpstr>Question # </vt:lpstr>
      <vt:lpstr>Answer # </vt:lpstr>
      <vt:lpstr>Slide 107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155</cp:revision>
  <cp:lastPrinted>1601-01-01T00:00:00Z</cp:lastPrinted>
  <dcterms:created xsi:type="dcterms:W3CDTF">2020-07-09T15:12:46Z</dcterms:created>
  <dcterms:modified xsi:type="dcterms:W3CDTF">2023-07-01T11:22:31Z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