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2"/>
  </p:notesMasterIdLst>
  <p:handoutMasterIdLst>
    <p:handoutMasterId r:id="rId73"/>
  </p:handoutMasterIdLst>
  <p:sldIdLst>
    <p:sldId id="256" r:id="rId2"/>
    <p:sldId id="510" r:id="rId3"/>
    <p:sldId id="259" r:id="rId4"/>
    <p:sldId id="260" r:id="rId5"/>
    <p:sldId id="438" r:id="rId6"/>
    <p:sldId id="264" r:id="rId7"/>
    <p:sldId id="377" r:id="rId8"/>
    <p:sldId id="378" r:id="rId9"/>
    <p:sldId id="379" r:id="rId10"/>
    <p:sldId id="380" r:id="rId11"/>
    <p:sldId id="381" r:id="rId12"/>
    <p:sldId id="517" r:id="rId13"/>
    <p:sldId id="518" r:id="rId14"/>
    <p:sldId id="420" r:id="rId15"/>
    <p:sldId id="257" r:id="rId16"/>
    <p:sldId id="258" r:id="rId17"/>
    <p:sldId id="419" r:id="rId18"/>
    <p:sldId id="428" r:id="rId19"/>
    <p:sldId id="429" r:id="rId20"/>
    <p:sldId id="382" r:id="rId21"/>
    <p:sldId id="383" r:id="rId22"/>
    <p:sldId id="384" r:id="rId23"/>
    <p:sldId id="385" r:id="rId24"/>
    <p:sldId id="265" r:id="rId25"/>
    <p:sldId id="426" r:id="rId26"/>
    <p:sldId id="427" r:id="rId27"/>
    <p:sldId id="494" r:id="rId28"/>
    <p:sldId id="493" r:id="rId29"/>
    <p:sldId id="511" r:id="rId30"/>
    <p:sldId id="478" r:id="rId31"/>
    <p:sldId id="479" r:id="rId32"/>
    <p:sldId id="262" r:id="rId33"/>
    <p:sldId id="480" r:id="rId34"/>
    <p:sldId id="481" r:id="rId35"/>
    <p:sldId id="482" r:id="rId36"/>
    <p:sldId id="483" r:id="rId37"/>
    <p:sldId id="388" r:id="rId38"/>
    <p:sldId id="471" r:id="rId39"/>
    <p:sldId id="512" r:id="rId40"/>
    <p:sldId id="282" r:id="rId41"/>
    <p:sldId id="289" r:id="rId42"/>
    <p:sldId id="484" r:id="rId43"/>
    <p:sldId id="284" r:id="rId44"/>
    <p:sldId id="291" r:id="rId45"/>
    <p:sldId id="292" r:id="rId46"/>
    <p:sldId id="293" r:id="rId47"/>
    <p:sldId id="473" r:id="rId48"/>
    <p:sldId id="290" r:id="rId49"/>
    <p:sldId id="513" r:id="rId50"/>
    <p:sldId id="496" r:id="rId51"/>
    <p:sldId id="477" r:id="rId52"/>
    <p:sldId id="497" r:id="rId53"/>
    <p:sldId id="514" r:id="rId54"/>
    <p:sldId id="425" r:id="rId55"/>
    <p:sldId id="268" r:id="rId56"/>
    <p:sldId id="437" r:id="rId57"/>
    <p:sldId id="499" r:id="rId58"/>
    <p:sldId id="439" r:id="rId59"/>
    <p:sldId id="472" r:id="rId60"/>
    <p:sldId id="515" r:id="rId61"/>
    <p:sldId id="430" r:id="rId62"/>
    <p:sldId id="431" r:id="rId63"/>
    <p:sldId id="432" r:id="rId64"/>
    <p:sldId id="433" r:id="rId65"/>
    <p:sldId id="516" r:id="rId66"/>
    <p:sldId id="502" r:id="rId67"/>
    <p:sldId id="503" r:id="rId68"/>
    <p:sldId id="504" r:id="rId69"/>
    <p:sldId id="485" r:id="rId70"/>
    <p:sldId id="276" r:id="rId7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dgm:presLayoutVars>
          <dgm:chMax val="0"/>
          <dgm:bulletEnabled val="1"/>
        </dgm:presLayoutVars>
      </dgm:prSet>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dgm:presLayoutVars>
          <dgm:chMax val="0"/>
          <dgm:bulletEnabled val="1"/>
        </dgm:presLayoutVars>
      </dgm:prSet>
      <dgm:spPr>
        <a:xfrm>
          <a:off x="0" y="1393048"/>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93048"/>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Five Forces Model</a:t>
          </a:r>
          <a:endParaRPr lang="en-MY" sz="2700" kern="1200" dirty="0">
            <a:solidFill>
              <a:srgbClr val="CCCC99">
                <a:lumMod val="20000"/>
                <a:lumOff val="80000"/>
              </a:srgbClr>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4169009"/>
          <a:ext cx="7920880" cy="63063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5068"/>
          <a:ext cx="7920880" cy="63063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sp:txBody>
      <dsp:txXfrm>
        <a:off x="30785" y="35853"/>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9304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sp:txBody>
      <dsp:txXfrm>
        <a:off x="30785" y="1423833"/>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Five Forces Model</a:t>
          </a:r>
          <a:endParaRPr lang="en-MY" sz="2700" kern="1200" dirty="0">
            <a:solidFill>
              <a:srgbClr val="CCCC99">
                <a:lumMod val="20000"/>
                <a:lumOff val="80000"/>
              </a:srgbClr>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70909736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9545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8C30-9820-4855-99BD-90AE67AEF64D}"/>
              </a:ext>
            </a:extLst>
          </p:cNvPr>
          <p:cNvSpPr>
            <a:spLocks noGrp="1"/>
          </p:cNvSpPr>
          <p:nvPr>
            <p:ph type="title"/>
          </p:nvPr>
        </p:nvSpPr>
        <p:spPr/>
        <p:txBody>
          <a:bodyPr/>
          <a:lstStyle/>
          <a:p>
            <a:r>
              <a:rPr lang="en-MY" dirty="0"/>
              <a:t>Responsibility </a:t>
            </a:r>
            <a:r>
              <a:rPr lang="en-MY" dirty="0" err="1"/>
              <a:t>Centers</a:t>
            </a:r>
            <a:endParaRPr lang="en-MY" dirty="0"/>
          </a:p>
        </p:txBody>
      </p:sp>
      <p:sp>
        <p:nvSpPr>
          <p:cNvPr id="3" name="Content Placeholder 2">
            <a:extLst>
              <a:ext uri="{FF2B5EF4-FFF2-40B4-BE49-F238E27FC236}">
                <a16:creationId xmlns:a16="http://schemas.microsoft.com/office/drawing/2014/main" id="{CA965B5B-8202-494C-AD3E-A5A45BE2061A}"/>
              </a:ext>
            </a:extLst>
          </p:cNvPr>
          <p:cNvSpPr>
            <a:spLocks noGrp="1"/>
          </p:cNvSpPr>
          <p:nvPr>
            <p:ph idx="1"/>
          </p:nvPr>
        </p:nvSpPr>
        <p:spPr>
          <a:xfrm>
            <a:off x="501014" y="1556792"/>
            <a:ext cx="8319457" cy="4530725"/>
          </a:xfrm>
        </p:spPr>
        <p:txBody>
          <a:bodyPr/>
          <a:lstStyle/>
          <a:p>
            <a:r>
              <a:rPr lang="en-MY" dirty="0"/>
              <a:t>In a multinational or large corporation, the organization tasks are divided into a subtask, and each task is given to various small division or groups. In this context, all groups in that organization are responsibility </a:t>
            </a:r>
            <a:r>
              <a:rPr lang="en-MY" dirty="0" err="1"/>
              <a:t>centers</a:t>
            </a:r>
            <a:r>
              <a:rPr lang="en-MY" dirty="0"/>
              <a:t>.</a:t>
            </a:r>
          </a:p>
          <a:p>
            <a:endParaRPr lang="en-MY" dirty="0"/>
          </a:p>
          <a:p>
            <a:r>
              <a:rPr lang="en-MY" dirty="0"/>
              <a:t>A responsibility </a:t>
            </a:r>
            <a:r>
              <a:rPr lang="en-MY" dirty="0" err="1"/>
              <a:t>center</a:t>
            </a:r>
            <a:r>
              <a:rPr lang="en-MY" dirty="0"/>
              <a:t> is an operational unit or entity within an organization, that is responsible for all the activities and tasks structured for that unit. These </a:t>
            </a:r>
            <a:r>
              <a:rPr lang="en-MY" dirty="0" err="1"/>
              <a:t>centers</a:t>
            </a:r>
            <a:r>
              <a:rPr lang="en-MY" dirty="0"/>
              <a:t> have their own goal, staffs, objectives, policies and procedures, and financial reports</a:t>
            </a:r>
          </a:p>
        </p:txBody>
      </p:sp>
    </p:spTree>
    <p:extLst>
      <p:ext uri="{BB962C8B-B14F-4D97-AF65-F5344CB8AC3E}">
        <p14:creationId xmlns:p14="http://schemas.microsoft.com/office/powerpoint/2010/main" val="1396635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17784-E2E7-44E7-B465-D2BA2433EEB9}"/>
              </a:ext>
            </a:extLst>
          </p:cNvPr>
          <p:cNvSpPr>
            <a:spLocks noGrp="1"/>
          </p:cNvSpPr>
          <p:nvPr>
            <p:ph type="title"/>
          </p:nvPr>
        </p:nvSpPr>
        <p:spPr/>
        <p:txBody>
          <a:bodyPr/>
          <a:lstStyle/>
          <a:p>
            <a:r>
              <a:rPr lang="en-MY" dirty="0"/>
              <a:t>Types of Responsibility Centre</a:t>
            </a:r>
          </a:p>
        </p:txBody>
      </p:sp>
      <p:sp>
        <p:nvSpPr>
          <p:cNvPr id="3" name="Content Placeholder 2">
            <a:extLst>
              <a:ext uri="{FF2B5EF4-FFF2-40B4-BE49-F238E27FC236}">
                <a16:creationId xmlns:a16="http://schemas.microsoft.com/office/drawing/2014/main" id="{9EF9EFA4-8445-420C-AC6B-7C8005DA8662}"/>
              </a:ext>
            </a:extLst>
          </p:cNvPr>
          <p:cNvSpPr>
            <a:spLocks noGrp="1"/>
          </p:cNvSpPr>
          <p:nvPr>
            <p:ph idx="1"/>
          </p:nvPr>
        </p:nvSpPr>
        <p:spPr>
          <a:xfrm>
            <a:off x="685800" y="1628800"/>
            <a:ext cx="8001000" cy="4530725"/>
          </a:xfrm>
        </p:spPr>
        <p:txBody>
          <a:bodyPr/>
          <a:lstStyle/>
          <a:p>
            <a:r>
              <a:rPr lang="en-MY" dirty="0"/>
              <a:t>Cost Centre- A Cost Centre is a department or a unit which supervises, allocates, segregates, and eliminates all sorts of the cost related to a company. </a:t>
            </a:r>
          </a:p>
          <a:p>
            <a:r>
              <a:rPr lang="en-MY" dirty="0"/>
              <a:t>Revenue Centre- This </a:t>
            </a:r>
            <a:r>
              <a:rPr lang="en-MY" dirty="0" err="1"/>
              <a:t>center</a:t>
            </a:r>
            <a:r>
              <a:rPr lang="en-MY" dirty="0"/>
              <a:t> is accountable for initiating and monitoring revenue. </a:t>
            </a:r>
          </a:p>
          <a:p>
            <a:r>
              <a:rPr lang="en-MY" dirty="0"/>
              <a:t>Profit Centre-It is a division or department of a company which operates for the calculation of profit.</a:t>
            </a:r>
          </a:p>
          <a:p>
            <a:r>
              <a:rPr lang="en-MY" dirty="0"/>
              <a:t>Investment Centre- This </a:t>
            </a:r>
            <a:r>
              <a:rPr lang="en-MY" dirty="0" err="1"/>
              <a:t>center</a:t>
            </a:r>
            <a:r>
              <a:rPr lang="en-MY" dirty="0"/>
              <a:t> is responsible for both investments and revenue</a:t>
            </a:r>
          </a:p>
          <a:p>
            <a:endParaRPr lang="en-MY" dirty="0"/>
          </a:p>
        </p:txBody>
      </p:sp>
    </p:spTree>
    <p:extLst>
      <p:ext uri="{BB962C8B-B14F-4D97-AF65-F5344CB8AC3E}">
        <p14:creationId xmlns:p14="http://schemas.microsoft.com/office/powerpoint/2010/main" val="299647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7BB4-9F09-416E-A94F-87FA74F99B1C}"/>
              </a:ext>
            </a:extLst>
          </p:cNvPr>
          <p:cNvSpPr>
            <a:spLocks noGrp="1"/>
          </p:cNvSpPr>
          <p:nvPr>
            <p:ph type="title"/>
          </p:nvPr>
        </p:nvSpPr>
        <p:spPr/>
        <p:txBody>
          <a:bodyPr/>
          <a:lstStyle/>
          <a:p>
            <a:r>
              <a:rPr lang="en-MY" dirty="0"/>
              <a:t>Strategic Evaluation Methods</a:t>
            </a:r>
          </a:p>
        </p:txBody>
      </p:sp>
      <p:sp>
        <p:nvSpPr>
          <p:cNvPr id="3" name="Content Placeholder 2">
            <a:extLst>
              <a:ext uri="{FF2B5EF4-FFF2-40B4-BE49-F238E27FC236}">
                <a16:creationId xmlns:a16="http://schemas.microsoft.com/office/drawing/2014/main" id="{E1607BC4-9813-4BCC-BB52-F83358C3B8C5}"/>
              </a:ext>
            </a:extLst>
          </p:cNvPr>
          <p:cNvSpPr>
            <a:spLocks noGrp="1"/>
          </p:cNvSpPr>
          <p:nvPr>
            <p:ph idx="1"/>
          </p:nvPr>
        </p:nvSpPr>
        <p:spPr/>
        <p:txBody>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p14="http://schemas.microsoft.com/office/powerpoint/2010/main" val="3825670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122096"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p14="http://schemas.microsoft.com/office/powerpoint/2010/main" val="1949675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Option - D. </a:t>
            </a:r>
          </a:p>
          <a:p>
            <a:pPr marL="0" indent="0">
              <a:buNone/>
            </a:pPr>
            <a:endParaRPr lang="en-MY"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p14="http://schemas.microsoft.com/office/powerpoint/2010/main" val="533215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a16="http://schemas.microsoft.com/office/drawing/2014/main"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p14="http://schemas.microsoft.com/office/powerpoint/2010/main" val="587185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832A4-E2D8-47A0-87DE-1113085ED79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68394501-2172-4D22-8E07-F564E61782DD}"/>
              </a:ext>
            </a:extLst>
          </p:cNvPr>
          <p:cNvSpPr>
            <a:spLocks noGrp="1"/>
          </p:cNvSpPr>
          <p:nvPr>
            <p:ph idx="1"/>
          </p:nvPr>
        </p:nvSpPr>
        <p:spPr/>
        <p:txBody>
          <a:bodyPr/>
          <a:lstStyle/>
          <a:p>
            <a:pPr marL="0" indent="0">
              <a:buNone/>
            </a:pPr>
            <a:r>
              <a:rPr lang="en-MY" dirty="0"/>
              <a:t>Which of the </a:t>
            </a:r>
            <a:r>
              <a:rPr lang="en-MY"/>
              <a:t>following stage </a:t>
            </a:r>
            <a:r>
              <a:rPr lang="en-MY" dirty="0"/>
              <a:t>in the strategic planning process answers the question “Where do we want to be?”</a:t>
            </a:r>
          </a:p>
          <a:p>
            <a:pPr marL="0" indent="0">
              <a:buNone/>
            </a:pPr>
            <a:endParaRPr lang="en-MY" dirty="0"/>
          </a:p>
          <a:p>
            <a:pPr marL="0" indent="0">
              <a:buNone/>
            </a:pPr>
            <a:r>
              <a:rPr lang="en-MY" dirty="0"/>
              <a:t>A. Preplanning</a:t>
            </a:r>
          </a:p>
          <a:p>
            <a:pPr marL="0" indent="0">
              <a:buNone/>
            </a:pPr>
            <a:r>
              <a:rPr lang="en-MY" dirty="0"/>
              <a:t>B. Environmental scan</a:t>
            </a:r>
          </a:p>
          <a:p>
            <a:pPr marL="0" indent="0">
              <a:buNone/>
            </a:pPr>
            <a:r>
              <a:rPr lang="en-MY" dirty="0"/>
              <a:t>C. Strategy formulation</a:t>
            </a:r>
          </a:p>
          <a:p>
            <a:pPr marL="0" indent="0">
              <a:buNone/>
            </a:pPr>
            <a:r>
              <a:rPr lang="en-MY" dirty="0"/>
              <a:t>D. Strategy evaluation</a:t>
            </a:r>
          </a:p>
        </p:txBody>
      </p:sp>
    </p:spTree>
    <p:extLst>
      <p:ext uri="{BB962C8B-B14F-4D97-AF65-F5344CB8AC3E}">
        <p14:creationId xmlns:p14="http://schemas.microsoft.com/office/powerpoint/2010/main" val="2300536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2F1E6-697E-4241-9CE5-EBF2116CAEEC}"/>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864B1B9-0C90-443E-93AD-410DC55BB9DF}"/>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994351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CEA27-9A66-449B-9963-2D3B1E3F80E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1D01B00C-6CE5-4E6C-A2BB-176E93C1050B}"/>
              </a:ext>
            </a:extLst>
          </p:cNvPr>
          <p:cNvSpPr>
            <a:spLocks noGrp="1"/>
          </p:cNvSpPr>
          <p:nvPr>
            <p:ph idx="1"/>
          </p:nvPr>
        </p:nvSpPr>
        <p:spPr/>
        <p:txBody>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p14="http://schemas.microsoft.com/office/powerpoint/2010/main" val="949314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4377B-9106-40E9-96C0-D57C2AEFFA1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BAB1CD8C-E8B1-45E9-8147-07C26BCBF784}"/>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8808536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sp>
        <p:nvSpPr>
          <p:cNvPr id="3" name="Content Placeholder 2">
            <a:extLst>
              <a:ext uri="{FF2B5EF4-FFF2-40B4-BE49-F238E27FC236}">
                <a16:creationId xmlns:a16="http://schemas.microsoft.com/office/drawing/2014/main" id="{748E5949-1AA6-4DEB-AFBF-0A6BEC041BBA}"/>
              </a:ext>
            </a:extLst>
          </p:cNvPr>
          <p:cNvSpPr>
            <a:spLocks noGrp="1"/>
          </p:cNvSpPr>
          <p:nvPr>
            <p:ph idx="1"/>
          </p:nvPr>
        </p:nvSpPr>
        <p:spPr/>
        <p:txBody>
          <a:bodyPr/>
          <a:lstStyle/>
          <a:p>
            <a:r>
              <a:rPr lang="en-MY" dirty="0"/>
              <a:t>Strategic Workforce planning, “having the right number of people with the right skills in the right jobs at the right time.”, is the critical part that can bridge the HR functions and the business strategy.</a:t>
            </a:r>
          </a:p>
          <a:p>
            <a:r>
              <a:rPr lang="en-MY" dirty="0"/>
              <a:t>Workforce planning is begin with corporate and business strategies and the annual business plans to support achievement of long-term (strategic plan) and short-time (annual performance) goals and objectives.</a:t>
            </a:r>
          </a:p>
        </p:txBody>
      </p:sp>
    </p:spTree>
    <p:extLst>
      <p:ext uri="{BB962C8B-B14F-4D97-AF65-F5344CB8AC3E}">
        <p14:creationId xmlns:p14="http://schemas.microsoft.com/office/powerpoint/2010/main" val="1824687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pic>
        <p:nvPicPr>
          <p:cNvPr id="5" name="Picture 4">
            <a:extLst>
              <a:ext uri="{FF2B5EF4-FFF2-40B4-BE49-F238E27FC236}">
                <a16:creationId xmlns:a16="http://schemas.microsoft.com/office/drawing/2014/main" id="{0E45AD66-F485-4527-B9BE-0C0F4F2D2F36}"/>
              </a:ext>
            </a:extLst>
          </p:cNvPr>
          <p:cNvPicPr>
            <a:picLocks noChangeAspect="1"/>
          </p:cNvPicPr>
          <p:nvPr/>
        </p:nvPicPr>
        <p:blipFill>
          <a:blip r:embed="rId2"/>
          <a:stretch>
            <a:fillRect/>
          </a:stretch>
        </p:blipFill>
        <p:spPr>
          <a:xfrm>
            <a:off x="1209675" y="1772816"/>
            <a:ext cx="6724650" cy="4238625"/>
          </a:xfrm>
          <a:prstGeom prst="rect">
            <a:avLst/>
          </a:prstGeom>
        </p:spPr>
      </p:pic>
    </p:spTree>
    <p:extLst>
      <p:ext uri="{BB962C8B-B14F-4D97-AF65-F5344CB8AC3E}">
        <p14:creationId xmlns:p14="http://schemas.microsoft.com/office/powerpoint/2010/main" val="3637597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2185265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22704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8352928" cy="4530725"/>
          </a:xfrm>
        </p:spPr>
        <p:txBody>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755576" y="1600200"/>
            <a:ext cx="8136904" cy="4530725"/>
          </a:xfrm>
        </p:spPr>
        <p:txBody>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0"/>
            <a:ext cx="8424936" cy="4530725"/>
          </a:xfrm>
        </p:spPr>
        <p:txBody>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83568" y="1600200"/>
            <a:ext cx="8280920" cy="4530725"/>
          </a:xfrm>
        </p:spPr>
        <p:txBody>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50A8-5385-4265-B13C-73788527C02F}"/>
              </a:ext>
            </a:extLst>
          </p:cNvPr>
          <p:cNvSpPr>
            <a:spLocks noGrp="1"/>
          </p:cNvSpPr>
          <p:nvPr>
            <p:ph type="title"/>
          </p:nvPr>
        </p:nvSpPr>
        <p:spPr>
          <a:xfrm>
            <a:off x="914400" y="277813"/>
            <a:ext cx="8122096" cy="1143000"/>
          </a:xfrm>
        </p:spPr>
        <p:txBody>
          <a:bodyPr/>
          <a:lstStyle/>
          <a:p>
            <a:r>
              <a:rPr lang="en-MY" sz="4000" dirty="0"/>
              <a:t>Value Chain for Manufacturing Firms</a:t>
            </a:r>
          </a:p>
        </p:txBody>
      </p:sp>
      <p:pic>
        <p:nvPicPr>
          <p:cNvPr id="5" name="Picture 4">
            <a:extLst>
              <a:ext uri="{FF2B5EF4-FFF2-40B4-BE49-F238E27FC236}">
                <a16:creationId xmlns:a16="http://schemas.microsoft.com/office/drawing/2014/main" id="{73FDC417-A145-426B-9F17-3296AA1E4288}"/>
              </a:ext>
            </a:extLst>
          </p:cNvPr>
          <p:cNvPicPr>
            <a:picLocks noChangeAspect="1"/>
          </p:cNvPicPr>
          <p:nvPr/>
        </p:nvPicPr>
        <p:blipFill>
          <a:blip r:embed="rId2"/>
          <a:stretch>
            <a:fillRect/>
          </a:stretch>
        </p:blipFill>
        <p:spPr>
          <a:xfrm>
            <a:off x="876300" y="1627187"/>
            <a:ext cx="7810500" cy="4953000"/>
          </a:xfrm>
          <a:prstGeom prst="rect">
            <a:avLst/>
          </a:prstGeom>
        </p:spPr>
      </p:pic>
    </p:spTree>
    <p:extLst>
      <p:ext uri="{BB962C8B-B14F-4D97-AF65-F5344CB8AC3E}">
        <p14:creationId xmlns:p14="http://schemas.microsoft.com/office/powerpoint/2010/main" val="20418176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57945812"/>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7960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5C310-A28F-4640-8344-127DD3C82C38}"/>
              </a:ext>
            </a:extLst>
          </p:cNvPr>
          <p:cNvSpPr>
            <a:spLocks noGrp="1"/>
          </p:cNvSpPr>
          <p:nvPr>
            <p:ph type="title"/>
          </p:nvPr>
        </p:nvSpPr>
        <p:spPr/>
        <p:txBody>
          <a:bodyPr/>
          <a:lstStyle/>
          <a:p>
            <a:r>
              <a:rPr lang="en-MY" dirty="0"/>
              <a:t>Five Forces Model (Porter)</a:t>
            </a:r>
          </a:p>
        </p:txBody>
      </p:sp>
      <p:pic>
        <p:nvPicPr>
          <p:cNvPr id="5" name="Picture 4">
            <a:extLst>
              <a:ext uri="{FF2B5EF4-FFF2-40B4-BE49-F238E27FC236}">
                <a16:creationId xmlns:a16="http://schemas.microsoft.com/office/drawing/2014/main" id="{DEFBFC41-E120-412F-AC77-8AFA63FC487B}"/>
              </a:ext>
            </a:extLst>
          </p:cNvPr>
          <p:cNvPicPr>
            <a:picLocks noChangeAspect="1"/>
          </p:cNvPicPr>
          <p:nvPr/>
        </p:nvPicPr>
        <p:blipFill>
          <a:blip r:embed="rId2"/>
          <a:stretch>
            <a:fillRect/>
          </a:stretch>
        </p:blipFill>
        <p:spPr>
          <a:xfrm>
            <a:off x="1475656" y="1772816"/>
            <a:ext cx="5742237" cy="4694833"/>
          </a:xfrm>
          <a:prstGeom prst="rect">
            <a:avLst/>
          </a:prstGeom>
        </p:spPr>
      </p:pic>
    </p:spTree>
    <p:extLst>
      <p:ext uri="{BB962C8B-B14F-4D97-AF65-F5344CB8AC3E}">
        <p14:creationId xmlns:p14="http://schemas.microsoft.com/office/powerpoint/2010/main" val="4025446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1ADD-A246-4CFF-BA87-D660FEC650CF}"/>
              </a:ext>
            </a:extLst>
          </p:cNvPr>
          <p:cNvSpPr>
            <a:spLocks noGrp="1"/>
          </p:cNvSpPr>
          <p:nvPr>
            <p:ph type="title"/>
          </p:nvPr>
        </p:nvSpPr>
        <p:spPr/>
        <p:txBody>
          <a:bodyPr/>
          <a:lstStyle/>
          <a:p>
            <a:r>
              <a:rPr lang="en-MY" dirty="0"/>
              <a:t>Five Force Model</a:t>
            </a:r>
          </a:p>
        </p:txBody>
      </p:sp>
      <p:pic>
        <p:nvPicPr>
          <p:cNvPr id="7" name="Picture 6">
            <a:extLst>
              <a:ext uri="{FF2B5EF4-FFF2-40B4-BE49-F238E27FC236}">
                <a16:creationId xmlns:a16="http://schemas.microsoft.com/office/drawing/2014/main" id="{BF693350-66C3-4C15-94BE-3AE38B6E878F}"/>
              </a:ext>
            </a:extLst>
          </p:cNvPr>
          <p:cNvPicPr>
            <a:picLocks noChangeAspect="1"/>
          </p:cNvPicPr>
          <p:nvPr/>
        </p:nvPicPr>
        <p:blipFill>
          <a:blip r:embed="rId2"/>
          <a:stretch>
            <a:fillRect/>
          </a:stretch>
        </p:blipFill>
        <p:spPr>
          <a:xfrm>
            <a:off x="1499470" y="1916832"/>
            <a:ext cx="6384897" cy="4339470"/>
          </a:xfrm>
          <a:prstGeom prst="rect">
            <a:avLst/>
          </a:prstGeom>
        </p:spPr>
      </p:pic>
    </p:spTree>
    <p:extLst>
      <p:ext uri="{BB962C8B-B14F-4D97-AF65-F5344CB8AC3E}">
        <p14:creationId xmlns:p14="http://schemas.microsoft.com/office/powerpoint/2010/main" val="39982515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8F60-6F8A-45D4-81BB-2D3EABB76C53}"/>
              </a:ext>
            </a:extLst>
          </p:cNvPr>
          <p:cNvSpPr>
            <a:spLocks noGrp="1"/>
          </p:cNvSpPr>
          <p:nvPr>
            <p:ph type="title"/>
          </p:nvPr>
        </p:nvSpPr>
        <p:spPr/>
        <p:txBody>
          <a:bodyPr/>
          <a:lstStyle/>
          <a:p>
            <a:r>
              <a:rPr lang="en-MY" dirty="0"/>
              <a:t>The Threat of Entry</a:t>
            </a:r>
          </a:p>
        </p:txBody>
      </p:sp>
      <p:sp>
        <p:nvSpPr>
          <p:cNvPr id="3" name="Content Placeholder 2">
            <a:extLst>
              <a:ext uri="{FF2B5EF4-FFF2-40B4-BE49-F238E27FC236}">
                <a16:creationId xmlns:a16="http://schemas.microsoft.com/office/drawing/2014/main" id="{30018317-3841-474F-BC1B-054AFB98AE60}"/>
              </a:ext>
            </a:extLst>
          </p:cNvPr>
          <p:cNvSpPr>
            <a:spLocks noGrp="1"/>
          </p:cNvSpPr>
          <p:nvPr>
            <p:ph idx="1"/>
          </p:nvPr>
        </p:nvSpPr>
        <p:spPr/>
        <p:txBody>
          <a:bodyPr/>
          <a:lstStyle/>
          <a:p>
            <a:pPr marL="0" indent="0">
              <a:buNone/>
            </a:pPr>
            <a:r>
              <a:rPr lang="en-MY" dirty="0"/>
              <a:t>Competitors can enter from any industry, channel, function, form or marketing activity.</a:t>
            </a:r>
          </a:p>
          <a:p>
            <a:pPr marL="0" indent="0">
              <a:buNone/>
            </a:pPr>
            <a:endParaRPr lang="en-MY" dirty="0"/>
          </a:p>
          <a:p>
            <a:pPr marL="0" indent="0">
              <a:buNone/>
            </a:pPr>
            <a:r>
              <a:rPr lang="en-MY" dirty="0"/>
              <a:t>How best can the company take care of the threat of new entrants?</a:t>
            </a:r>
          </a:p>
        </p:txBody>
      </p:sp>
    </p:spTree>
    <p:extLst>
      <p:ext uri="{BB962C8B-B14F-4D97-AF65-F5344CB8AC3E}">
        <p14:creationId xmlns:p14="http://schemas.microsoft.com/office/powerpoint/2010/main" val="15040424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680C-2A0C-4A4A-BD52-62BC01AA2B59}"/>
              </a:ext>
            </a:extLst>
          </p:cNvPr>
          <p:cNvSpPr>
            <a:spLocks noGrp="1"/>
          </p:cNvSpPr>
          <p:nvPr>
            <p:ph type="title"/>
          </p:nvPr>
        </p:nvSpPr>
        <p:spPr/>
        <p:txBody>
          <a:bodyPr/>
          <a:lstStyle/>
          <a:p>
            <a:r>
              <a:rPr lang="en-MY" dirty="0"/>
              <a:t>Supplier power</a:t>
            </a:r>
          </a:p>
        </p:txBody>
      </p:sp>
      <p:sp>
        <p:nvSpPr>
          <p:cNvPr id="3" name="Content Placeholder 2">
            <a:extLst>
              <a:ext uri="{FF2B5EF4-FFF2-40B4-BE49-F238E27FC236}">
                <a16:creationId xmlns:a16="http://schemas.microsoft.com/office/drawing/2014/main" id="{A1F593AF-4750-42D3-9F6E-A4690B955A1C}"/>
              </a:ext>
            </a:extLst>
          </p:cNvPr>
          <p:cNvSpPr>
            <a:spLocks noGrp="1"/>
          </p:cNvSpPr>
          <p:nvPr>
            <p:ph idx="1"/>
          </p:nvPr>
        </p:nvSpPr>
        <p:spPr/>
        <p:txBody>
          <a:bodyPr/>
          <a:lstStyle/>
          <a:p>
            <a:r>
              <a:rPr lang="en-MY" dirty="0"/>
              <a:t>what is the power of suppliers in this industry? </a:t>
            </a:r>
          </a:p>
          <a:p>
            <a:r>
              <a:rPr lang="en-MY" dirty="0"/>
              <a:t>How will their actions affect costs, supplies and developments? </a:t>
            </a:r>
          </a:p>
          <a:p>
            <a:endParaRPr lang="en-MY" dirty="0"/>
          </a:p>
          <a:p>
            <a:r>
              <a:rPr lang="en-MY" dirty="0"/>
              <a:t>If there are a few suppliers, power is in their </a:t>
            </a:r>
            <a:r>
              <a:rPr lang="en-MY" dirty="0" err="1"/>
              <a:t>favor</a:t>
            </a:r>
            <a:r>
              <a:rPr lang="en-MY" dirty="0"/>
              <a:t> and cost of switching may be prohibitive; vice versa for a situation with lots of suppliers. There may be too many buyers from too few suppliers</a:t>
            </a:r>
          </a:p>
        </p:txBody>
      </p:sp>
    </p:spTree>
    <p:extLst>
      <p:ext uri="{BB962C8B-B14F-4D97-AF65-F5344CB8AC3E}">
        <p14:creationId xmlns:p14="http://schemas.microsoft.com/office/powerpoint/2010/main" val="3758770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52267-36EC-491D-BE6A-4EA536317A03}"/>
              </a:ext>
            </a:extLst>
          </p:cNvPr>
          <p:cNvSpPr>
            <a:spLocks noGrp="1"/>
          </p:cNvSpPr>
          <p:nvPr>
            <p:ph type="title"/>
          </p:nvPr>
        </p:nvSpPr>
        <p:spPr/>
        <p:txBody>
          <a:bodyPr/>
          <a:lstStyle/>
          <a:p>
            <a:r>
              <a:rPr lang="en-MY" dirty="0"/>
              <a:t>Buyer Power</a:t>
            </a:r>
          </a:p>
        </p:txBody>
      </p:sp>
      <p:sp>
        <p:nvSpPr>
          <p:cNvPr id="3" name="Content Placeholder 2">
            <a:extLst>
              <a:ext uri="{FF2B5EF4-FFF2-40B4-BE49-F238E27FC236}">
                <a16:creationId xmlns:a16="http://schemas.microsoft.com/office/drawing/2014/main" id="{31161227-C495-4996-AD1C-45F3027934A9}"/>
              </a:ext>
            </a:extLst>
          </p:cNvPr>
          <p:cNvSpPr>
            <a:spLocks noGrp="1"/>
          </p:cNvSpPr>
          <p:nvPr>
            <p:ph idx="1"/>
          </p:nvPr>
        </p:nvSpPr>
        <p:spPr/>
        <p:txBody>
          <a:bodyPr/>
          <a:lstStyle/>
          <a:p>
            <a:r>
              <a:rPr lang="en-MY" dirty="0"/>
              <a:t>There may be few buyers for the product, which could mean that they would drive down prices and dictate business terms</a:t>
            </a:r>
          </a:p>
          <a:p>
            <a:endParaRPr lang="en-MY" dirty="0"/>
          </a:p>
          <a:p>
            <a:r>
              <a:rPr lang="en-MY" dirty="0"/>
              <a:t>What is their effect on the business? </a:t>
            </a:r>
          </a:p>
          <a:p>
            <a:endParaRPr lang="en-MY" dirty="0"/>
          </a:p>
          <a:p>
            <a:r>
              <a:rPr lang="en-MY" dirty="0"/>
              <a:t>If there are many buyers, sellers could decide not to supply to a few, because other buyers will step in.</a:t>
            </a:r>
          </a:p>
        </p:txBody>
      </p:sp>
    </p:spTree>
    <p:extLst>
      <p:ext uri="{BB962C8B-B14F-4D97-AF65-F5344CB8AC3E}">
        <p14:creationId xmlns:p14="http://schemas.microsoft.com/office/powerpoint/2010/main" val="18742516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E30A-BE53-4FA9-98DA-E3C8FC49E8E3}"/>
              </a:ext>
            </a:extLst>
          </p:cNvPr>
          <p:cNvSpPr>
            <a:spLocks noGrp="1"/>
          </p:cNvSpPr>
          <p:nvPr>
            <p:ph type="title"/>
          </p:nvPr>
        </p:nvSpPr>
        <p:spPr/>
        <p:txBody>
          <a:bodyPr/>
          <a:lstStyle/>
          <a:p>
            <a:r>
              <a:rPr lang="en-MY" dirty="0"/>
              <a:t>Threat of substitutes</a:t>
            </a:r>
          </a:p>
        </p:txBody>
      </p:sp>
      <p:sp>
        <p:nvSpPr>
          <p:cNvPr id="3" name="Content Placeholder 2">
            <a:extLst>
              <a:ext uri="{FF2B5EF4-FFF2-40B4-BE49-F238E27FC236}">
                <a16:creationId xmlns:a16="http://schemas.microsoft.com/office/drawing/2014/main" id="{A5D74AFC-8E10-4325-9259-EC011D109D88}"/>
              </a:ext>
            </a:extLst>
          </p:cNvPr>
          <p:cNvSpPr>
            <a:spLocks noGrp="1"/>
          </p:cNvSpPr>
          <p:nvPr>
            <p:ph idx="1"/>
          </p:nvPr>
        </p:nvSpPr>
        <p:spPr/>
        <p:txBody>
          <a:bodyPr/>
          <a:lstStyle/>
          <a:p>
            <a:pPr marL="0" indent="0">
              <a:buNone/>
            </a:pPr>
            <a:r>
              <a:rPr lang="en-MY" dirty="0"/>
              <a:t>can another substitute the product?</a:t>
            </a:r>
          </a:p>
          <a:p>
            <a:pPr marL="0" indent="0">
              <a:buNone/>
            </a:pPr>
            <a:endParaRPr lang="en-MY" dirty="0"/>
          </a:p>
          <a:p>
            <a:pPr marL="0" indent="0">
              <a:buNone/>
            </a:pPr>
            <a:r>
              <a:rPr lang="en-MY" dirty="0"/>
              <a:t> Tea for coffee</a:t>
            </a:r>
          </a:p>
          <a:p>
            <a:pPr marL="0" indent="0">
              <a:buNone/>
            </a:pPr>
            <a:endParaRPr lang="en-MY" dirty="0"/>
          </a:p>
          <a:p>
            <a:pPr marL="0" indent="0">
              <a:buNone/>
            </a:pPr>
            <a:r>
              <a:rPr lang="en-MY" dirty="0"/>
              <a:t>email for fax?</a:t>
            </a:r>
          </a:p>
          <a:p>
            <a:pPr marL="0" indent="0">
              <a:buNone/>
            </a:pPr>
            <a:endParaRPr lang="en-MY" dirty="0"/>
          </a:p>
          <a:p>
            <a:pPr marL="0" indent="0">
              <a:buNone/>
            </a:pPr>
            <a:r>
              <a:rPr lang="en-MY" dirty="0"/>
              <a:t> What is the likely possibility of this and what is its impact?</a:t>
            </a:r>
          </a:p>
        </p:txBody>
      </p:sp>
    </p:spTree>
    <p:extLst>
      <p:ext uri="{BB962C8B-B14F-4D97-AF65-F5344CB8AC3E}">
        <p14:creationId xmlns:p14="http://schemas.microsoft.com/office/powerpoint/2010/main" val="25200710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EED0-5D85-4E9D-A621-441706B0291C}"/>
              </a:ext>
            </a:extLst>
          </p:cNvPr>
          <p:cNvSpPr>
            <a:spLocks noGrp="1"/>
          </p:cNvSpPr>
          <p:nvPr>
            <p:ph type="title"/>
          </p:nvPr>
        </p:nvSpPr>
        <p:spPr/>
        <p:txBody>
          <a:bodyPr/>
          <a:lstStyle/>
          <a:p>
            <a:r>
              <a:rPr lang="en-MY" dirty="0"/>
              <a:t>Competitive rivalry</a:t>
            </a:r>
          </a:p>
        </p:txBody>
      </p:sp>
      <p:sp>
        <p:nvSpPr>
          <p:cNvPr id="3" name="Content Placeholder 2">
            <a:extLst>
              <a:ext uri="{FF2B5EF4-FFF2-40B4-BE49-F238E27FC236}">
                <a16:creationId xmlns:a16="http://schemas.microsoft.com/office/drawing/2014/main" id="{E6C45627-BCC9-4A54-B474-72FC92E98270}"/>
              </a:ext>
            </a:extLst>
          </p:cNvPr>
          <p:cNvSpPr>
            <a:spLocks noGrp="1"/>
          </p:cNvSpPr>
          <p:nvPr>
            <p:ph idx="1"/>
          </p:nvPr>
        </p:nvSpPr>
        <p:spPr/>
        <p:txBody>
          <a:bodyPr/>
          <a:lstStyle/>
          <a:p>
            <a:pPr marL="0" indent="0">
              <a:buNone/>
            </a:pPr>
            <a:r>
              <a:rPr lang="en-MY" dirty="0"/>
              <a:t> All the four forces may come together to produce this force. All the resources at a company's disposal may be put in to maintain market shares and sales. </a:t>
            </a:r>
          </a:p>
          <a:p>
            <a:pPr marL="0" indent="0">
              <a:buNone/>
            </a:pPr>
            <a:endParaRPr lang="en-MY" dirty="0"/>
          </a:p>
          <a:p>
            <a:pPr marL="0" indent="0">
              <a:buNone/>
            </a:pPr>
            <a:endParaRPr lang="en-MY" dirty="0"/>
          </a:p>
          <a:p>
            <a:pPr marL="0" indent="0">
              <a:buNone/>
            </a:pPr>
            <a:r>
              <a:rPr lang="en-MY" dirty="0"/>
              <a:t>How intense is competitive action, can it be countered?</a:t>
            </a:r>
          </a:p>
        </p:txBody>
      </p:sp>
    </p:spTree>
    <p:extLst>
      <p:ext uri="{BB962C8B-B14F-4D97-AF65-F5344CB8AC3E}">
        <p14:creationId xmlns:p14="http://schemas.microsoft.com/office/powerpoint/2010/main" val="32368433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8ECB2-5FF4-4E6A-973E-3B960A91FBDD}"/>
              </a:ext>
            </a:extLst>
          </p:cNvPr>
          <p:cNvSpPr>
            <a:spLocks noGrp="1"/>
          </p:cNvSpPr>
          <p:nvPr>
            <p:ph type="title"/>
          </p:nvPr>
        </p:nvSpPr>
        <p:spPr/>
        <p:txBody>
          <a:bodyPr/>
          <a:lstStyle/>
          <a:p>
            <a:r>
              <a:rPr lang="en-MY" dirty="0"/>
              <a:t>Five Forces Model – Coca Cola</a:t>
            </a:r>
          </a:p>
        </p:txBody>
      </p:sp>
      <p:pic>
        <p:nvPicPr>
          <p:cNvPr id="5" name="Picture 4">
            <a:extLst>
              <a:ext uri="{FF2B5EF4-FFF2-40B4-BE49-F238E27FC236}">
                <a16:creationId xmlns:a16="http://schemas.microsoft.com/office/drawing/2014/main" id="{4356262C-CDAF-4ABF-83C0-946882F4DF2D}"/>
              </a:ext>
            </a:extLst>
          </p:cNvPr>
          <p:cNvPicPr>
            <a:picLocks noChangeAspect="1"/>
          </p:cNvPicPr>
          <p:nvPr/>
        </p:nvPicPr>
        <p:blipFill>
          <a:blip r:embed="rId2"/>
          <a:stretch>
            <a:fillRect/>
          </a:stretch>
        </p:blipFill>
        <p:spPr>
          <a:xfrm>
            <a:off x="1370066" y="1902468"/>
            <a:ext cx="6403867" cy="4694237"/>
          </a:xfrm>
          <a:prstGeom prst="rect">
            <a:avLst/>
          </a:prstGeom>
        </p:spPr>
      </p:pic>
    </p:spTree>
    <p:extLst>
      <p:ext uri="{BB962C8B-B14F-4D97-AF65-F5344CB8AC3E}">
        <p14:creationId xmlns:p14="http://schemas.microsoft.com/office/powerpoint/2010/main" val="34105064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906A-DE11-4D4F-ABE0-BED8E624F35E}"/>
              </a:ext>
            </a:extLst>
          </p:cNvPr>
          <p:cNvSpPr>
            <a:spLocks noGrp="1"/>
          </p:cNvSpPr>
          <p:nvPr>
            <p:ph type="title"/>
          </p:nvPr>
        </p:nvSpPr>
        <p:spPr/>
        <p:txBody>
          <a:bodyPr/>
          <a:lstStyle/>
          <a:p>
            <a:r>
              <a:rPr lang="en-MY" dirty="0"/>
              <a:t>Example of Five Forces</a:t>
            </a:r>
          </a:p>
        </p:txBody>
      </p:sp>
      <p:pic>
        <p:nvPicPr>
          <p:cNvPr id="5" name="Picture 4">
            <a:extLst>
              <a:ext uri="{FF2B5EF4-FFF2-40B4-BE49-F238E27FC236}">
                <a16:creationId xmlns:a16="http://schemas.microsoft.com/office/drawing/2014/main" id="{1C18C1B6-7DC9-4D7B-A7B5-3DB4ABC69216}"/>
              </a:ext>
            </a:extLst>
          </p:cNvPr>
          <p:cNvPicPr>
            <a:picLocks noChangeAspect="1"/>
          </p:cNvPicPr>
          <p:nvPr/>
        </p:nvPicPr>
        <p:blipFill>
          <a:blip r:embed="rId2"/>
          <a:stretch>
            <a:fillRect/>
          </a:stretch>
        </p:blipFill>
        <p:spPr>
          <a:xfrm>
            <a:off x="1475656" y="1772816"/>
            <a:ext cx="6436196" cy="4112014"/>
          </a:xfrm>
          <a:prstGeom prst="rect">
            <a:avLst/>
          </a:prstGeom>
        </p:spPr>
      </p:pic>
    </p:spTree>
    <p:extLst>
      <p:ext uri="{BB962C8B-B14F-4D97-AF65-F5344CB8AC3E}">
        <p14:creationId xmlns:p14="http://schemas.microsoft.com/office/powerpoint/2010/main" val="22439306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140260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64792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18DDF-73A0-4C4E-A979-06301B8E406C}"/>
              </a:ext>
            </a:extLst>
          </p:cNvPr>
          <p:cNvSpPr>
            <a:spLocks noGrp="1"/>
          </p:cNvSpPr>
          <p:nvPr>
            <p:ph type="title"/>
          </p:nvPr>
        </p:nvSpPr>
        <p:spPr/>
        <p:txBody>
          <a:bodyPr/>
          <a:lstStyle/>
          <a:p>
            <a:r>
              <a:rPr lang="en-MY" dirty="0"/>
              <a:t>Resource Based Model</a:t>
            </a:r>
          </a:p>
        </p:txBody>
      </p:sp>
      <p:sp>
        <p:nvSpPr>
          <p:cNvPr id="3" name="Content Placeholder 2">
            <a:extLst>
              <a:ext uri="{FF2B5EF4-FFF2-40B4-BE49-F238E27FC236}">
                <a16:creationId xmlns:a16="http://schemas.microsoft.com/office/drawing/2014/main" id="{378A87F5-D2EF-4A55-A6B5-7FAEE0E58581}"/>
              </a:ext>
            </a:extLst>
          </p:cNvPr>
          <p:cNvSpPr>
            <a:spLocks noGrp="1"/>
          </p:cNvSpPr>
          <p:nvPr>
            <p:ph idx="1"/>
          </p:nvPr>
        </p:nvSpPr>
        <p:spPr>
          <a:xfrm>
            <a:off x="739552" y="1628800"/>
            <a:ext cx="8152928" cy="4530725"/>
          </a:xfrm>
        </p:spPr>
        <p:txBody>
          <a:bodyPr/>
          <a:lstStyle/>
          <a:p>
            <a:r>
              <a:rPr lang="en-MY" dirty="0"/>
              <a:t>Valuable, allowing the company to exploit opportunities or neutralize threats in the external environment.</a:t>
            </a:r>
          </a:p>
          <a:p>
            <a:r>
              <a:rPr lang="en-MY" dirty="0"/>
              <a:t>Rare or possessed by few, if any, current and potential competitors.</a:t>
            </a:r>
          </a:p>
          <a:p>
            <a:r>
              <a:rPr lang="en-MY" dirty="0"/>
              <a:t>Costly to imitate such that other companies will be able to obtain them only at a cost disadvantage relative to companies that already have them.</a:t>
            </a:r>
          </a:p>
          <a:p>
            <a:r>
              <a:rPr lang="en-MY" dirty="0"/>
              <a:t>Non-substitutable as there are no strategic equivalents.</a:t>
            </a:r>
          </a:p>
        </p:txBody>
      </p:sp>
    </p:spTree>
    <p:extLst>
      <p:ext uri="{BB962C8B-B14F-4D97-AF65-F5344CB8AC3E}">
        <p14:creationId xmlns:p14="http://schemas.microsoft.com/office/powerpoint/2010/main" val="15421603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92ED1-A1FC-41F4-8FC9-F2B2FA8260D9}"/>
              </a:ext>
            </a:extLst>
          </p:cNvPr>
          <p:cNvSpPr>
            <a:spLocks noGrp="1"/>
          </p:cNvSpPr>
          <p:nvPr>
            <p:ph type="title"/>
          </p:nvPr>
        </p:nvSpPr>
        <p:spPr/>
        <p:txBody>
          <a:bodyPr/>
          <a:lstStyle/>
          <a:p>
            <a:r>
              <a:rPr lang="en-MY" dirty="0"/>
              <a:t>Resource Based Model</a:t>
            </a:r>
          </a:p>
        </p:txBody>
      </p:sp>
      <p:pic>
        <p:nvPicPr>
          <p:cNvPr id="7" name="Picture 6">
            <a:extLst>
              <a:ext uri="{FF2B5EF4-FFF2-40B4-BE49-F238E27FC236}">
                <a16:creationId xmlns:a16="http://schemas.microsoft.com/office/drawing/2014/main" id="{9F8B56D2-1F20-49ED-AA06-6528DA941698}"/>
              </a:ext>
            </a:extLst>
          </p:cNvPr>
          <p:cNvPicPr>
            <a:picLocks noChangeAspect="1"/>
          </p:cNvPicPr>
          <p:nvPr/>
        </p:nvPicPr>
        <p:blipFill>
          <a:blip r:embed="rId2"/>
          <a:stretch>
            <a:fillRect/>
          </a:stretch>
        </p:blipFill>
        <p:spPr>
          <a:xfrm>
            <a:off x="1398389" y="1988840"/>
            <a:ext cx="6347222" cy="4349991"/>
          </a:xfrm>
          <a:prstGeom prst="rect">
            <a:avLst/>
          </a:prstGeom>
        </p:spPr>
      </p:pic>
    </p:spTree>
    <p:extLst>
      <p:ext uri="{BB962C8B-B14F-4D97-AF65-F5344CB8AC3E}">
        <p14:creationId xmlns:p14="http://schemas.microsoft.com/office/powerpoint/2010/main" val="33380700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4FA21-F22D-466A-9C32-448FFC77E552}"/>
              </a:ext>
            </a:extLst>
          </p:cNvPr>
          <p:cNvSpPr>
            <a:spLocks noGrp="1"/>
          </p:cNvSpPr>
          <p:nvPr>
            <p:ph type="title"/>
          </p:nvPr>
        </p:nvSpPr>
        <p:spPr/>
        <p:txBody>
          <a:bodyPr/>
          <a:lstStyle/>
          <a:p>
            <a:r>
              <a:rPr lang="en-MY" dirty="0"/>
              <a:t>Resource Based Model</a:t>
            </a:r>
          </a:p>
        </p:txBody>
      </p:sp>
      <p:pic>
        <p:nvPicPr>
          <p:cNvPr id="5" name="Picture 4">
            <a:extLst>
              <a:ext uri="{FF2B5EF4-FFF2-40B4-BE49-F238E27FC236}">
                <a16:creationId xmlns:a16="http://schemas.microsoft.com/office/drawing/2014/main" id="{2511148A-DE3A-4C70-8287-7FC481B381D5}"/>
              </a:ext>
            </a:extLst>
          </p:cNvPr>
          <p:cNvPicPr>
            <a:picLocks noChangeAspect="1"/>
          </p:cNvPicPr>
          <p:nvPr/>
        </p:nvPicPr>
        <p:blipFill>
          <a:blip r:embed="rId2"/>
          <a:stretch>
            <a:fillRect/>
          </a:stretch>
        </p:blipFill>
        <p:spPr>
          <a:xfrm>
            <a:off x="1475656" y="2132856"/>
            <a:ext cx="6657139" cy="3938026"/>
          </a:xfrm>
          <a:prstGeom prst="rect">
            <a:avLst/>
          </a:prstGeom>
        </p:spPr>
      </p:pic>
    </p:spTree>
    <p:extLst>
      <p:ext uri="{BB962C8B-B14F-4D97-AF65-F5344CB8AC3E}">
        <p14:creationId xmlns:p14="http://schemas.microsoft.com/office/powerpoint/2010/main" val="2517631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659541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36590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lstStyle/>
          <a:p>
            <a:r>
              <a:rPr lang="en-MY" dirty="0"/>
              <a:t>A "supply chain" refers to the collection of steps that a company takes to transform raw material components into a final product that is delivered to customers. </a:t>
            </a:r>
          </a:p>
          <a:p>
            <a:endParaRPr lang="en-MY" dirty="0"/>
          </a:p>
          <a:p>
            <a:r>
              <a:rPr lang="en-MY"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lstStyle/>
          <a:p>
            <a:r>
              <a:rPr lang="en-MY"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0"/>
            <a:ext cx="8352928" cy="4530725"/>
          </a:xfrm>
        </p:spPr>
        <p:txBody>
          <a:bodyPr/>
          <a:lstStyle/>
          <a:p>
            <a:r>
              <a:rPr lang="en-MY" dirty="0"/>
              <a:t>Supply chain management is the oversight of materials, information, and finances as they move in a process from supplier to manufacturer to wholesaler to retailer to consumer. </a:t>
            </a:r>
          </a:p>
          <a:p>
            <a:r>
              <a:rPr lang="en-MY" dirty="0"/>
              <a:t>Typically, supply chain management has five stages: plan, make, source, deliver and return. </a:t>
            </a:r>
          </a:p>
          <a:p>
            <a:r>
              <a:rPr lang="en-MY"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p14="http://schemas.microsoft.com/office/powerpoint/2010/main" val="29163020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85117056"/>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76765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p:txBody>
          <a:bodyPr/>
          <a:lstStyle/>
          <a:p>
            <a:r>
              <a:rPr lang="en-MY" dirty="0"/>
              <a:t>Considering supply chain strategy, characteristics and partners when developing the HR strategy.</a:t>
            </a:r>
          </a:p>
          <a:p>
            <a:r>
              <a:rPr lang="en-MY" dirty="0"/>
              <a:t>Using HR systems (e.g. incentives, performance management, long-term relationships) to manage supply chain partners.</a:t>
            </a:r>
          </a:p>
          <a:p>
            <a:r>
              <a:rPr lang="en-MY"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dirty="0"/>
              <a:t>Aligning recruitment practices among the supply chain firms.</a:t>
            </a:r>
          </a:p>
          <a:p>
            <a:r>
              <a:rPr lang="en-MY" dirty="0"/>
              <a:t>Sharing applicant pools.</a:t>
            </a:r>
          </a:p>
          <a:p>
            <a:r>
              <a:rPr lang="en-MY" dirty="0"/>
              <a:t>Forecasting </a:t>
            </a:r>
            <a:r>
              <a:rPr lang="en-MY" dirty="0" err="1"/>
              <a:t>labor</a:t>
            </a:r>
            <a:r>
              <a:rPr lang="en-MY"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lstStyle/>
          <a:p>
            <a:r>
              <a:rPr lang="en-MY" dirty="0"/>
              <a:t>Identifying training needs and objectives specifically for supply chain positions, and designing training to meet those needs.</a:t>
            </a:r>
          </a:p>
          <a:p>
            <a:r>
              <a:rPr lang="en-MY" dirty="0"/>
              <a:t>Identifying the training needs of the supply chain partners, and training those partners (or vice versa).</a:t>
            </a:r>
          </a:p>
          <a:p>
            <a:r>
              <a:rPr lang="en-MY"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5210481"/>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58282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1229-4895-4A24-B4E6-2DCD057887B8}"/>
              </a:ext>
            </a:extLst>
          </p:cNvPr>
          <p:cNvSpPr>
            <a:spLocks noGrp="1"/>
          </p:cNvSpPr>
          <p:nvPr>
            <p:ph type="title"/>
          </p:nvPr>
        </p:nvSpPr>
        <p:spPr/>
        <p:txBody>
          <a:bodyPr/>
          <a:lstStyle/>
          <a:p>
            <a:r>
              <a:rPr lang="en-MY" dirty="0"/>
              <a:t>Global Expansion Strategies</a:t>
            </a:r>
          </a:p>
        </p:txBody>
      </p:sp>
      <p:pic>
        <p:nvPicPr>
          <p:cNvPr id="5" name="Picture 4">
            <a:extLst>
              <a:ext uri="{FF2B5EF4-FFF2-40B4-BE49-F238E27FC236}">
                <a16:creationId xmlns:a16="http://schemas.microsoft.com/office/drawing/2014/main" id="{ECBAE67C-65E9-4340-83F6-B22BED66C2F8}"/>
              </a:ext>
            </a:extLst>
          </p:cNvPr>
          <p:cNvPicPr>
            <a:picLocks noChangeAspect="1"/>
          </p:cNvPicPr>
          <p:nvPr/>
        </p:nvPicPr>
        <p:blipFill>
          <a:blip r:embed="rId2"/>
          <a:stretch>
            <a:fillRect/>
          </a:stretch>
        </p:blipFill>
        <p:spPr>
          <a:xfrm>
            <a:off x="1115616" y="1916832"/>
            <a:ext cx="7209527" cy="4288879"/>
          </a:xfrm>
          <a:prstGeom prst="rect">
            <a:avLst/>
          </a:prstGeom>
        </p:spPr>
      </p:pic>
    </p:spTree>
    <p:extLst>
      <p:ext uri="{BB962C8B-B14F-4D97-AF65-F5344CB8AC3E}">
        <p14:creationId xmlns:p14="http://schemas.microsoft.com/office/powerpoint/2010/main" val="40240041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2BBF7-FED9-441F-A965-F660835FB5DE}"/>
              </a:ext>
            </a:extLst>
          </p:cNvPr>
          <p:cNvSpPr>
            <a:spLocks noGrp="1"/>
          </p:cNvSpPr>
          <p:nvPr>
            <p:ph type="title"/>
          </p:nvPr>
        </p:nvSpPr>
        <p:spPr>
          <a:xfrm>
            <a:off x="582960" y="332656"/>
            <a:ext cx="8309520" cy="1143000"/>
          </a:xfrm>
        </p:spPr>
        <p:txBody>
          <a:bodyPr/>
          <a:lstStyle/>
          <a:p>
            <a:r>
              <a:rPr lang="en-MY" sz="4000" dirty="0"/>
              <a:t>Greenfield and Brownfield Operations</a:t>
            </a:r>
          </a:p>
        </p:txBody>
      </p:sp>
      <p:sp>
        <p:nvSpPr>
          <p:cNvPr id="3" name="Content Placeholder 2">
            <a:extLst>
              <a:ext uri="{FF2B5EF4-FFF2-40B4-BE49-F238E27FC236}">
                <a16:creationId xmlns:a16="http://schemas.microsoft.com/office/drawing/2014/main" id="{CCFFDEC5-E02D-4FF9-95EF-4A04E8FA5B1B}"/>
              </a:ext>
            </a:extLst>
          </p:cNvPr>
          <p:cNvSpPr>
            <a:spLocks noGrp="1"/>
          </p:cNvSpPr>
          <p:nvPr>
            <p:ph idx="1"/>
          </p:nvPr>
        </p:nvSpPr>
        <p:spPr>
          <a:xfrm>
            <a:off x="914400" y="1600200"/>
            <a:ext cx="7762056" cy="4925144"/>
          </a:xfrm>
        </p:spPr>
        <p:txBody>
          <a:bodyPr/>
          <a:lstStyle/>
          <a:p>
            <a:r>
              <a:rPr lang="en-MY" b="1" dirty="0"/>
              <a:t>Greenfield operation</a:t>
            </a:r>
            <a:r>
              <a:rPr lang="en-MY" dirty="0"/>
              <a:t>: Refers to the company building a new location from the ground up. A major task and commitment to completely staff and equip the new location are required.</a:t>
            </a:r>
          </a:p>
          <a:p>
            <a:r>
              <a:rPr lang="en-MY" b="1" dirty="0"/>
              <a:t>Brownfield operation</a:t>
            </a:r>
            <a:r>
              <a:rPr lang="en-MY" dirty="0"/>
              <a:t>: like in Greenfield, originates in the construction industry where it refers to projects built on land that has already been developed. In business, a Brownfield operation is a method of starting a company by using a pre-existing company.</a:t>
            </a:r>
          </a:p>
          <a:p>
            <a:endParaRPr lang="en-MY" dirty="0"/>
          </a:p>
        </p:txBody>
      </p:sp>
    </p:spTree>
    <p:extLst>
      <p:ext uri="{BB962C8B-B14F-4D97-AF65-F5344CB8AC3E}">
        <p14:creationId xmlns:p14="http://schemas.microsoft.com/office/powerpoint/2010/main" val="42561390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3855F-E956-4EA3-AC76-B95476DFC606}"/>
              </a:ext>
            </a:extLst>
          </p:cNvPr>
          <p:cNvSpPr>
            <a:spLocks noGrp="1"/>
          </p:cNvSpPr>
          <p:nvPr>
            <p:ph type="title"/>
          </p:nvPr>
        </p:nvSpPr>
        <p:spPr/>
        <p:txBody>
          <a:bodyPr/>
          <a:lstStyle/>
          <a:p>
            <a:r>
              <a:rPr lang="en-MY" dirty="0"/>
              <a:t>Licensing and Franchising</a:t>
            </a:r>
          </a:p>
        </p:txBody>
      </p:sp>
      <p:sp>
        <p:nvSpPr>
          <p:cNvPr id="3" name="Content Placeholder 2">
            <a:extLst>
              <a:ext uri="{FF2B5EF4-FFF2-40B4-BE49-F238E27FC236}">
                <a16:creationId xmlns:a16="http://schemas.microsoft.com/office/drawing/2014/main" id="{5577B64A-2389-497D-95AE-D70CBF1A1C41}"/>
              </a:ext>
            </a:extLst>
          </p:cNvPr>
          <p:cNvSpPr>
            <a:spLocks noGrp="1"/>
          </p:cNvSpPr>
          <p:nvPr>
            <p:ph idx="1"/>
          </p:nvPr>
        </p:nvSpPr>
        <p:spPr/>
        <p:txBody>
          <a:bodyPr/>
          <a:lstStyle/>
          <a:p>
            <a:r>
              <a:rPr lang="en-MY" b="1" dirty="0"/>
              <a:t>Licensing: </a:t>
            </a:r>
            <a:r>
              <a:rPr lang="en-MY" dirty="0"/>
              <a:t>Firm in the host country is granted the rights to produce or sell a product. A low-risk entry strategy; avoids tariffs and quotas imposed on exports. However, there is little control of the licensee’s activities and results.</a:t>
            </a:r>
          </a:p>
          <a:p>
            <a:endParaRPr lang="en-MY" dirty="0"/>
          </a:p>
          <a:p>
            <a:r>
              <a:rPr lang="en-MY" b="1" dirty="0"/>
              <a:t>Franchising: </a:t>
            </a:r>
            <a:r>
              <a:rPr lang="en-MY" dirty="0"/>
              <a:t>A trademark, product, or service is licensed for an initial fee and ongoing royalties. Often used in the fast-food industry.</a:t>
            </a:r>
          </a:p>
          <a:p>
            <a:endParaRPr lang="en-MY" dirty="0"/>
          </a:p>
        </p:txBody>
      </p:sp>
    </p:spTree>
    <p:extLst>
      <p:ext uri="{BB962C8B-B14F-4D97-AF65-F5344CB8AC3E}">
        <p14:creationId xmlns:p14="http://schemas.microsoft.com/office/powerpoint/2010/main" val="16347954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6E6E-263C-421F-8CF4-CB088E3A388C}"/>
              </a:ext>
            </a:extLst>
          </p:cNvPr>
          <p:cNvSpPr>
            <a:spLocks noGrp="1"/>
          </p:cNvSpPr>
          <p:nvPr>
            <p:ph type="title"/>
          </p:nvPr>
        </p:nvSpPr>
        <p:spPr/>
        <p:txBody>
          <a:bodyPr/>
          <a:lstStyle/>
          <a:p>
            <a:r>
              <a:rPr lang="en-MY" dirty="0"/>
              <a:t>Global Expansion Strategies</a:t>
            </a:r>
          </a:p>
        </p:txBody>
      </p:sp>
      <p:sp>
        <p:nvSpPr>
          <p:cNvPr id="3" name="Content Placeholder 2">
            <a:extLst>
              <a:ext uri="{FF2B5EF4-FFF2-40B4-BE49-F238E27FC236}">
                <a16:creationId xmlns:a16="http://schemas.microsoft.com/office/drawing/2014/main" id="{8F57E9F1-9986-4944-9B8F-14296073459B}"/>
              </a:ext>
            </a:extLst>
          </p:cNvPr>
          <p:cNvSpPr>
            <a:spLocks noGrp="1"/>
          </p:cNvSpPr>
          <p:nvPr>
            <p:ph idx="1"/>
          </p:nvPr>
        </p:nvSpPr>
        <p:spPr/>
        <p:txBody>
          <a:bodyPr/>
          <a:lstStyle/>
          <a:p>
            <a:r>
              <a:rPr lang="en-MY" b="1" dirty="0"/>
              <a:t>Contract manufacturing</a:t>
            </a:r>
            <a:r>
              <a:rPr lang="en-MY" dirty="0"/>
              <a:t>: Contracting for the manufacture of components or products as a means of lowering </a:t>
            </a:r>
            <a:r>
              <a:rPr lang="en-MY" dirty="0" err="1"/>
              <a:t>labor</a:t>
            </a:r>
            <a:r>
              <a:rPr lang="en-MY" dirty="0"/>
              <a:t> costs.</a:t>
            </a:r>
          </a:p>
          <a:p>
            <a:r>
              <a:rPr lang="en-MY" b="1" dirty="0"/>
              <a:t>Management contract</a:t>
            </a:r>
            <a:r>
              <a:rPr lang="en-MY" dirty="0"/>
              <a:t>: Foreign Company brought in to manage and run the daily operations of the business. Decisions about financing and ownership reside with the host-country owners.</a:t>
            </a:r>
          </a:p>
          <a:p>
            <a:r>
              <a:rPr lang="en-MY" b="1" dirty="0"/>
              <a:t>Turnkey operation</a:t>
            </a:r>
            <a:r>
              <a:rPr lang="en-MY" dirty="0"/>
              <a:t>: A company designing and building a facility and then turning over operation to local management.</a:t>
            </a:r>
          </a:p>
          <a:p>
            <a:endParaRPr lang="en-MY" dirty="0"/>
          </a:p>
        </p:txBody>
      </p:sp>
    </p:spTree>
    <p:extLst>
      <p:ext uri="{BB962C8B-B14F-4D97-AF65-F5344CB8AC3E}">
        <p14:creationId xmlns:p14="http://schemas.microsoft.com/office/powerpoint/2010/main" val="13848438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2625</TotalTime>
  <Words>2747</Words>
  <Application>Microsoft Office PowerPoint</Application>
  <PresentationFormat>On-screen Show (4:3)</PresentationFormat>
  <Paragraphs>273</Paragraphs>
  <Slides>70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70</vt:i4>
      </vt:variant>
    </vt:vector>
  </HeadingPairs>
  <TitlesOfParts>
    <vt:vector size="74" baseType="lpstr">
      <vt:lpstr>Arial</vt:lpstr>
      <vt:lpstr>Times New Roman</vt:lpstr>
      <vt:lpstr>Wingdings</vt:lpstr>
      <vt:lpstr>Office Theme</vt:lpstr>
      <vt:lpstr>STRATEGIC GLOBAL HUMAN RESOURCE- III</vt:lpstr>
      <vt:lpstr>PowerPoint Presentation</vt:lpstr>
      <vt:lpstr>Phases of Strategy Management Process</vt:lpstr>
      <vt:lpstr>Difference Strategy Formulation vs Implementation</vt:lpstr>
      <vt:lpstr>Strategy Implementation Activities</vt:lpstr>
      <vt:lpstr>Strategy Evaluation</vt:lpstr>
      <vt:lpstr>Process of Strategy Evaluation </vt:lpstr>
      <vt:lpstr>Fixing benchmark of performance</vt:lpstr>
      <vt:lpstr>Measurement of performance</vt:lpstr>
      <vt:lpstr>Analyzing Variance</vt:lpstr>
      <vt:lpstr>Taking Corrective Action</vt:lpstr>
      <vt:lpstr>Responsibility Centers</vt:lpstr>
      <vt:lpstr>Types of Responsibility Centre</vt:lpstr>
      <vt:lpstr>Strategic Evaluation Methods</vt:lpstr>
      <vt:lpstr>Question # 2</vt:lpstr>
      <vt:lpstr>Answer # 2</vt:lpstr>
      <vt:lpstr>Strategic Planning Horizon</vt:lpstr>
      <vt:lpstr>Question # 3</vt:lpstr>
      <vt:lpstr>Answer # 3</vt:lpstr>
      <vt:lpstr>HR in Communicating Vision and Mission</vt:lpstr>
      <vt:lpstr>HR in SWOT Analysis</vt:lpstr>
      <vt:lpstr>HR in Strategy Formulation</vt:lpstr>
      <vt:lpstr>HR in Strategy Execution</vt:lpstr>
      <vt:lpstr>HR in Strategy Planning</vt:lpstr>
      <vt:lpstr>Question # 4</vt:lpstr>
      <vt:lpstr>Answer # 4</vt:lpstr>
      <vt:lpstr>Strategic Workforce Plan</vt:lpstr>
      <vt:lpstr>Strategic Workforce Plan</vt:lpstr>
      <vt:lpstr>PowerPoint Presentation</vt:lpstr>
      <vt:lpstr>Value and Value Chain</vt:lpstr>
      <vt:lpstr>Porter Value Chain</vt:lpstr>
      <vt:lpstr> Porters Value Chain </vt:lpstr>
      <vt:lpstr>Primary Activities</vt:lpstr>
      <vt:lpstr>Primary Activities</vt:lpstr>
      <vt:lpstr>Support Activities</vt:lpstr>
      <vt:lpstr>Support Activities</vt:lpstr>
      <vt:lpstr>Value Chain for Manufacturing Firms</vt:lpstr>
      <vt:lpstr>Porter Value Chain Example</vt:lpstr>
      <vt:lpstr>PowerPoint Presentation</vt:lpstr>
      <vt:lpstr>Five Forces Model (Porter)</vt:lpstr>
      <vt:lpstr>Five Force Model</vt:lpstr>
      <vt:lpstr>The Threat of Entry</vt:lpstr>
      <vt:lpstr>Supplier power</vt:lpstr>
      <vt:lpstr>Buyer Power</vt:lpstr>
      <vt:lpstr>Threat of substitutes</vt:lpstr>
      <vt:lpstr>Competitive rivalry</vt:lpstr>
      <vt:lpstr>Five Forces Model – Coca Cola</vt:lpstr>
      <vt:lpstr>Example of Five Forces</vt:lpstr>
      <vt:lpstr>PowerPoint Presentation</vt:lpstr>
      <vt:lpstr>Resource Based Model</vt:lpstr>
      <vt:lpstr>Resource Based Model</vt:lpstr>
      <vt:lpstr>Resource Based Model</vt:lpstr>
      <vt:lpstr>PowerPoint Presentation</vt:lpstr>
      <vt:lpstr>Supply Chain</vt:lpstr>
      <vt:lpstr>Supply Chain</vt:lpstr>
      <vt:lpstr>Supply Chain Management</vt:lpstr>
      <vt:lpstr>Supply Chain Management</vt:lpstr>
      <vt:lpstr>Supply Chain Operations Reference model (SCOR)</vt:lpstr>
      <vt:lpstr>Supply Chain Example : Apple Inc</vt:lpstr>
      <vt:lpstr>PowerPoint Presentation</vt:lpstr>
      <vt:lpstr>HR and Supply Chain</vt:lpstr>
      <vt:lpstr>Staffing and Supply Chain</vt:lpstr>
      <vt:lpstr>Training and Supply Chain</vt:lpstr>
      <vt:lpstr>Performance Management and Supply Chain</vt:lpstr>
      <vt:lpstr>PowerPoint Presentation</vt:lpstr>
      <vt:lpstr>Global Expansion Strategies</vt:lpstr>
      <vt:lpstr>Greenfield and Brownfield Operations</vt:lpstr>
      <vt:lpstr>Licensing and Franchising</vt:lpstr>
      <vt:lpstr>Global Expansion Strategies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107</cp:revision>
  <cp:lastPrinted>1601-01-01T00:00:00Z</cp:lastPrinted>
  <dcterms:created xsi:type="dcterms:W3CDTF">2020-07-09T15:12:46Z</dcterms:created>
  <dcterms:modified xsi:type="dcterms:W3CDTF">2022-01-09T12:16:07Z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