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4"/>
  </p:notesMasterIdLst>
  <p:handoutMasterIdLst>
    <p:handoutMasterId r:id="rId65"/>
  </p:handoutMasterIdLst>
  <p:sldIdLst>
    <p:sldId id="256" r:id="rId2"/>
    <p:sldId id="266" r:id="rId3"/>
    <p:sldId id="410" r:id="rId4"/>
    <p:sldId id="437" r:id="rId5"/>
    <p:sldId id="411" r:id="rId6"/>
    <p:sldId id="413" r:id="rId7"/>
    <p:sldId id="414" r:id="rId8"/>
    <p:sldId id="412" r:id="rId9"/>
    <p:sldId id="416" r:id="rId10"/>
    <p:sldId id="417" r:id="rId11"/>
    <p:sldId id="393" r:id="rId12"/>
    <p:sldId id="394" r:id="rId13"/>
    <p:sldId id="439" r:id="rId14"/>
    <p:sldId id="259" r:id="rId15"/>
    <p:sldId id="260" r:id="rId16"/>
    <p:sldId id="438" r:id="rId17"/>
    <p:sldId id="264" r:id="rId18"/>
    <p:sldId id="440" r:id="rId19"/>
    <p:sldId id="476" r:id="rId20"/>
    <p:sldId id="261" r:id="rId21"/>
    <p:sldId id="377" r:id="rId22"/>
    <p:sldId id="378" r:id="rId23"/>
    <p:sldId id="379" r:id="rId24"/>
    <p:sldId id="380" r:id="rId25"/>
    <p:sldId id="381" r:id="rId26"/>
    <p:sldId id="420" r:id="rId27"/>
    <p:sldId id="257" r:id="rId28"/>
    <p:sldId id="258" r:id="rId29"/>
    <p:sldId id="441" r:id="rId30"/>
    <p:sldId id="419" r:id="rId31"/>
    <p:sldId id="428" r:id="rId32"/>
    <p:sldId id="429" r:id="rId33"/>
    <p:sldId id="382" r:id="rId34"/>
    <p:sldId id="383" r:id="rId35"/>
    <p:sldId id="384" r:id="rId36"/>
    <p:sldId id="385" r:id="rId37"/>
    <p:sldId id="265" r:id="rId38"/>
    <p:sldId id="426" r:id="rId39"/>
    <p:sldId id="427" r:id="rId40"/>
    <p:sldId id="442" r:id="rId41"/>
    <p:sldId id="447" r:id="rId42"/>
    <p:sldId id="448" r:id="rId43"/>
    <p:sldId id="262" r:id="rId44"/>
    <p:sldId id="449" r:id="rId45"/>
    <p:sldId id="450" r:id="rId46"/>
    <p:sldId id="451" r:id="rId47"/>
    <p:sldId id="452" r:id="rId48"/>
    <p:sldId id="388" r:id="rId49"/>
    <p:sldId id="471" r:id="rId50"/>
    <p:sldId id="472" r:id="rId51"/>
    <p:sldId id="282" r:id="rId52"/>
    <p:sldId id="289" r:id="rId53"/>
    <p:sldId id="283" r:id="rId54"/>
    <p:sldId id="284" r:id="rId55"/>
    <p:sldId id="291" r:id="rId56"/>
    <p:sldId id="292" r:id="rId57"/>
    <p:sldId id="293" r:id="rId58"/>
    <p:sldId id="473" r:id="rId59"/>
    <p:sldId id="290" r:id="rId60"/>
    <p:sldId id="474" r:id="rId61"/>
    <p:sldId id="475" r:id="rId62"/>
    <p:sldId id="296" r:id="rId6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dgm:spPr>
        <a:solidFill>
          <a:schemeClr val="accent5">
            <a:lumMod val="50000"/>
          </a:schemeClr>
        </a:solidFill>
      </dgm:spPr>
      <dgm:t>
        <a:bodyPr/>
        <a:lstStyle/>
        <a:p>
          <a:r>
            <a:rPr lang="en-MY" dirty="0">
              <a:solidFill>
                <a:schemeClr val="accent1">
                  <a:lumMod val="20000"/>
                  <a:lumOff val="80000"/>
                </a:schemeClr>
              </a:solidFill>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dgm:spPr>
        <a:solidFill>
          <a:srgbClr val="FFFFFF"/>
        </a:solidFill>
      </dgm:spPr>
      <dgm:t>
        <a:bodyPr/>
        <a:lstStyle/>
        <a:p>
          <a:r>
            <a:rPr lang="en-MY" dirty="0">
              <a:solidFill>
                <a:schemeClr val="tx1"/>
              </a:solidFill>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E4640F1F-7D8F-4B65-8CDA-2BFBBBFD14A7}">
      <dgm:prSet phldrT="[Text]"/>
      <dgm:spPr>
        <a:solidFill>
          <a:srgbClr val="FFFFFF"/>
        </a:solidFill>
      </dgm:spPr>
      <dgm:t>
        <a:bodyPr/>
        <a:lstStyle/>
        <a:p>
          <a:r>
            <a:rPr lang="en-MY">
              <a:solidFill>
                <a:schemeClr val="tx1"/>
              </a:solidFill>
            </a:rPr>
            <a:t>Strategic HR Management</a:t>
          </a:r>
          <a:endParaRPr lang="en-MY" dirty="0">
            <a:solidFill>
              <a:schemeClr val="tx1"/>
            </a:solidFill>
          </a:endParaRP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88AC3958-C316-4A55-827E-034A089E49E4}">
      <dgm:prSet phldrT="[Text]"/>
      <dgm:spPr>
        <a:solidFill>
          <a:srgbClr val="FFFFFF"/>
        </a:solidFill>
      </dgm:spPr>
      <dgm:t>
        <a:bodyPr/>
        <a:lstStyle/>
        <a:p>
          <a:r>
            <a:rPr lang="en-MY" dirty="0">
              <a:solidFill>
                <a:schemeClr val="tx1"/>
              </a:solidFill>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133FE99-5CFD-4FA4-A91F-D199A904C758}" type="pres">
      <dgm:prSet presAssocID="{6AEC7E34-CC06-4632-BBE9-4BDDBAA3685A}" presName="parentText" presStyleLbl="node1" presStyleIdx="0" presStyleCnt="7">
        <dgm:presLayoutVars>
          <dgm:chMax val="0"/>
          <dgm:bulletEnabled val="1"/>
        </dgm:presLayoutVars>
      </dgm:prSet>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1" presStyleCnt="7">
        <dgm:presLayoutVars>
          <dgm:chMax val="0"/>
          <dgm:bulletEnabled val="1"/>
        </dgm:presLayoutVars>
      </dgm:prSet>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2" presStyleCnt="7">
        <dgm:presLayoutVars>
          <dgm:chMax val="0"/>
          <dgm:bulletEnabled val="1"/>
        </dgm:presLayoutVars>
      </dgm:prSet>
      <dgm:spPr/>
    </dgm:pt>
    <dgm:pt modelId="{3719309C-2B02-4F10-B51C-982EEB8C9C28}" type="pres">
      <dgm:prSet presAssocID="{FAB03383-7A5C-4D63-AA1F-BA538AC6077C}" presName="spacer" presStyleCnt="0"/>
      <dgm:spPr/>
    </dgm:pt>
    <dgm:pt modelId="{09FE57C5-E40A-43F3-AE7D-8262EE305D12}" type="pres">
      <dgm:prSet presAssocID="{E4640F1F-7D8F-4B65-8CDA-2BFBBBFD14A7}" presName="parentText" presStyleLbl="node1" presStyleIdx="3" presStyleCnt="7">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4" presStyleCnt="7">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5" presStyleCnt="7">
        <dgm:presLayoutVars>
          <dgm:chMax val="0"/>
          <dgm:bulletEnabled val="1"/>
        </dgm:presLayoutVars>
      </dgm:prSet>
      <dgm:spPr/>
    </dgm:pt>
    <dgm:pt modelId="{44EF24D2-E432-44EB-8DA1-C01D8A9C3B9F}" type="pres">
      <dgm:prSet presAssocID="{C9D0E5AF-93CF-467C-A4EE-7ACA6AFDD5FB}" presName="spacer" presStyleCnt="0"/>
      <dgm:spPr/>
    </dgm:pt>
    <dgm:pt modelId="{C24CBBE1-425E-4B2F-9308-33701B130681}" type="pres">
      <dgm:prSet presAssocID="{88AC3958-C316-4A55-827E-034A089E49E4}"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1" destOrd="0" parTransId="{FD5B5002-508E-4F29-BC0F-9F1BE6A84652}" sibTransId="{12F95923-9E04-4F28-BEE7-155AD4426ADB}"/>
    <dgm:cxn modelId="{85471B28-4742-4F13-A99E-C0438BE13579}" type="presOf" srcId="{8C7388FE-E68A-4E8C-996B-3F1DFAE81EC1}" destId="{07829882-6F4D-48E6-92BC-1A22C9FC3D8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4" destOrd="0" parTransId="{8FB4355D-8030-4D80-BE6A-5A403FE36299}" sibTransId="{58EC5EC8-D805-453C-9978-D8CAB54EAC1B}"/>
    <dgm:cxn modelId="{B59CFD41-2FC3-45B7-B670-91F22CF1FC9F}" srcId="{703D4D02-5513-427D-B6E9-B2E187EE0C3A}" destId="{88AC3958-C316-4A55-827E-034A089E49E4}" srcOrd="6" destOrd="0" parTransId="{8DB5C84C-0F37-4A94-9DBA-BD5E7050D2E6}" sibTransId="{C74D488F-4945-4CD8-88CF-C67CA794BB51}"/>
    <dgm:cxn modelId="{9E2C3062-9CD4-4317-8DA5-C516F5106887}" srcId="{703D4D02-5513-427D-B6E9-B2E187EE0C3A}" destId="{E4640F1F-7D8F-4B65-8CDA-2BFBBBFD14A7}" srcOrd="3" destOrd="0" parTransId="{BFD6E18F-388C-4937-9894-8D62314D6D7D}" sibTransId="{5FC4DF1A-9CB0-4431-A6BB-EE87FF9C7CAD}"/>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03A4CAC5-1E4A-4947-A962-CF77EDDECF8A}" srcId="{703D4D02-5513-427D-B6E9-B2E187EE0C3A}" destId="{8C7388FE-E68A-4E8C-996B-3F1DFAE81EC1}" srcOrd="2" destOrd="0" parTransId="{419F91BB-AEFE-45EE-9183-042B77B50F7E}" sibTransId="{FAB03383-7A5C-4D63-AA1F-BA538AC6077C}"/>
    <dgm:cxn modelId="{730669CD-5B1E-4A7A-AFF1-AB005961F123}" srcId="{703D4D02-5513-427D-B6E9-B2E187EE0C3A}" destId="{6AEC7E34-CC06-4632-BBE9-4BDDBAA3685A}" srcOrd="0"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5"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005F1274-8944-439C-A42B-A1F4F1296245}" type="presParOf" srcId="{CC8763B3-4621-4666-B669-3C5BA2A30DBE}" destId="{7133FE99-5CFD-4FA4-A91F-D199A904C758}" srcOrd="0" destOrd="0" presId="urn:microsoft.com/office/officeart/2005/8/layout/vList2"/>
    <dgm:cxn modelId="{1E2D32FD-620F-4F6F-AA88-E54228601D53}" type="presParOf" srcId="{CC8763B3-4621-4666-B669-3C5BA2A30DBE}" destId="{108366F3-BBE2-4A51-9433-DD2541FC0A87}" srcOrd="1" destOrd="0" presId="urn:microsoft.com/office/officeart/2005/8/layout/vList2"/>
    <dgm:cxn modelId="{5098C8EC-4B0D-45D7-BFBC-0B33A5CB91A5}" type="presParOf" srcId="{CC8763B3-4621-4666-B669-3C5BA2A30DBE}" destId="{9AC05C2B-98A4-46A3-95DB-50CD7BF6A906}" srcOrd="2" destOrd="0" presId="urn:microsoft.com/office/officeart/2005/8/layout/vList2"/>
    <dgm:cxn modelId="{2C8CED3E-C707-4D3F-A028-5D88B3671D8F}" type="presParOf" srcId="{CC8763B3-4621-4666-B669-3C5BA2A30DBE}" destId="{0FB8F895-00D5-4A1F-A321-26C5901D67D7}" srcOrd="3" destOrd="0" presId="urn:microsoft.com/office/officeart/2005/8/layout/vList2"/>
    <dgm:cxn modelId="{0612A40C-B7B7-43F1-9DB1-5BE299358E5C}" type="presParOf" srcId="{CC8763B3-4621-4666-B669-3C5BA2A30DBE}" destId="{07829882-6F4D-48E6-92BC-1A22C9FC3D88}" srcOrd="4" destOrd="0" presId="urn:microsoft.com/office/officeart/2005/8/layout/vList2"/>
    <dgm:cxn modelId="{78524E13-DD99-46CC-A83F-02DD7C015CF1}" type="presParOf" srcId="{CC8763B3-4621-4666-B669-3C5BA2A30DBE}" destId="{3719309C-2B02-4F10-B51C-982EEB8C9C28}" srcOrd="5" destOrd="0" presId="urn:microsoft.com/office/officeart/2005/8/layout/vList2"/>
    <dgm:cxn modelId="{2AAAEDE5-3BFD-4883-9B5D-2F822FD1DC6D}" type="presParOf" srcId="{CC8763B3-4621-4666-B669-3C5BA2A30DBE}" destId="{09FE57C5-E40A-43F3-AE7D-8262EE305D12}" srcOrd="6" destOrd="0" presId="urn:microsoft.com/office/officeart/2005/8/layout/vList2"/>
    <dgm:cxn modelId="{5E2A2C68-AA3C-48C4-A70C-30DEAC8F5DFB}" type="presParOf" srcId="{CC8763B3-4621-4666-B669-3C5BA2A30DBE}" destId="{73585F24-3835-4F03-AF50-3374804FF4B0}" srcOrd="7" destOrd="0" presId="urn:microsoft.com/office/officeart/2005/8/layout/vList2"/>
    <dgm:cxn modelId="{DA373ABB-E924-4ECF-B32E-FD177D4AB4C6}" type="presParOf" srcId="{CC8763B3-4621-4666-B669-3C5BA2A30DBE}" destId="{9CC755FE-31E4-4F5E-939E-C65213D54856}" srcOrd="8" destOrd="0" presId="urn:microsoft.com/office/officeart/2005/8/layout/vList2"/>
    <dgm:cxn modelId="{6ECDEAF6-B5D4-4DF9-9A08-94C1112516AF}" type="presParOf" srcId="{CC8763B3-4621-4666-B669-3C5BA2A30DBE}" destId="{D16AE636-EFE2-4067-8977-B871200E7EA1}" srcOrd="9" destOrd="0" presId="urn:microsoft.com/office/officeart/2005/8/layout/vList2"/>
    <dgm:cxn modelId="{B7DD530A-B187-45FA-9FE7-D423CACB7003}" type="presParOf" srcId="{CC8763B3-4621-4666-B669-3C5BA2A30DBE}" destId="{5E309235-A5CE-4376-AD4C-DFBB306DF9F7}" srcOrd="10" destOrd="0" presId="urn:microsoft.com/office/officeart/2005/8/layout/vList2"/>
    <dgm:cxn modelId="{DA87B89C-62B3-4B83-BF89-DEB08ADF0AB4}" type="presParOf" srcId="{CC8763B3-4621-4666-B669-3C5BA2A30DBE}" destId="{44EF24D2-E432-44EB-8DA1-C01D8A9C3B9F}" srcOrd="11" destOrd="0" presId="urn:microsoft.com/office/officeart/2005/8/layout/vList2"/>
    <dgm:cxn modelId="{80770068-8662-4FF4-BAB4-DF8D067A016B}" type="presParOf" srcId="{CC8763B3-4621-4666-B669-3C5BA2A30DBE}" destId="{C24CBBE1-425E-4B2F-9308-33701B13068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dgm:spPr>
        <a:solidFill>
          <a:srgbClr val="FFFFFF"/>
        </a:solidFill>
      </dgm:spPr>
      <dgm:t>
        <a:bodyPr/>
        <a:lstStyle/>
        <a:p>
          <a:r>
            <a:rPr lang="en-MY" dirty="0">
              <a:solidFill>
                <a:schemeClr val="tx1"/>
              </a:solidFill>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E4640F1F-7D8F-4B65-8CDA-2BFBBBFD14A7}">
      <dgm:prSet phldrT="[Text]"/>
      <dgm:spPr>
        <a:solidFill>
          <a:srgbClr val="FFFFFF"/>
        </a:solidFill>
      </dgm:spPr>
      <dgm:t>
        <a:bodyPr/>
        <a:lstStyle/>
        <a:p>
          <a:r>
            <a:rPr lang="en-MY">
              <a:solidFill>
                <a:schemeClr val="tx1"/>
              </a:solidFill>
            </a:rPr>
            <a:t>Strategic HR Management</a:t>
          </a:r>
          <a:endParaRPr lang="en-MY" dirty="0">
            <a:solidFill>
              <a:schemeClr val="tx1"/>
            </a:solidFill>
          </a:endParaRP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88AC3958-C316-4A55-827E-034A089E49E4}">
      <dgm:prSet phldrT="[Text]"/>
      <dgm:spPr>
        <a:solidFill>
          <a:srgbClr val="FFFFFF"/>
        </a:solidFill>
      </dgm:spPr>
      <dgm:t>
        <a:bodyPr/>
        <a:lstStyle/>
        <a:p>
          <a:r>
            <a:rPr lang="en-MY" dirty="0">
              <a:solidFill>
                <a:schemeClr val="tx1"/>
              </a:solidFill>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133FE99-5CFD-4FA4-A91F-D199A904C758}" type="pres">
      <dgm:prSet presAssocID="{6AEC7E34-CC06-4632-BBE9-4BDDBAA3685A}" presName="parentText" presStyleLbl="node1" presStyleIdx="0" presStyleCnt="7">
        <dgm:presLayoutVars>
          <dgm:chMax val="0"/>
          <dgm:bulletEnabled val="1"/>
        </dgm:presLayoutVars>
      </dgm:prSet>
      <dgm:spPr>
        <a:xfrm>
          <a:off x="0" y="90000"/>
          <a:ext cx="7906072" cy="631800"/>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1" presStyleCnt="7">
        <dgm:presLayoutVars>
          <dgm:chMax val="0"/>
          <dgm:bulletEnabled val="1"/>
        </dgm:presLayoutVars>
      </dgm:prSet>
      <dgm:spPr>
        <a:xfrm>
          <a:off x="0" y="799560"/>
          <a:ext cx="7906072" cy="631800"/>
        </a:xfrm>
        <a:prstGeom prst="roundRect">
          <a:avLst/>
        </a:prstGeom>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2" presStyleCnt="7">
        <dgm:presLayoutVars>
          <dgm:chMax val="0"/>
          <dgm:bulletEnabled val="1"/>
        </dgm:presLayoutVars>
      </dgm:prSet>
      <dgm:spPr/>
    </dgm:pt>
    <dgm:pt modelId="{3719309C-2B02-4F10-B51C-982EEB8C9C28}" type="pres">
      <dgm:prSet presAssocID="{FAB03383-7A5C-4D63-AA1F-BA538AC6077C}" presName="spacer" presStyleCnt="0"/>
      <dgm:spPr/>
    </dgm:pt>
    <dgm:pt modelId="{09FE57C5-E40A-43F3-AE7D-8262EE305D12}" type="pres">
      <dgm:prSet presAssocID="{E4640F1F-7D8F-4B65-8CDA-2BFBBBFD14A7}" presName="parentText" presStyleLbl="node1" presStyleIdx="3" presStyleCnt="7">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4" presStyleCnt="7">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5" presStyleCnt="7">
        <dgm:presLayoutVars>
          <dgm:chMax val="0"/>
          <dgm:bulletEnabled val="1"/>
        </dgm:presLayoutVars>
      </dgm:prSet>
      <dgm:spPr/>
    </dgm:pt>
    <dgm:pt modelId="{44EF24D2-E432-44EB-8DA1-C01D8A9C3B9F}" type="pres">
      <dgm:prSet presAssocID="{C9D0E5AF-93CF-467C-A4EE-7ACA6AFDD5FB}" presName="spacer" presStyleCnt="0"/>
      <dgm:spPr/>
    </dgm:pt>
    <dgm:pt modelId="{C24CBBE1-425E-4B2F-9308-33701B130681}" type="pres">
      <dgm:prSet presAssocID="{88AC3958-C316-4A55-827E-034A089E49E4}"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1" destOrd="0" parTransId="{FD5B5002-508E-4F29-BC0F-9F1BE6A84652}" sibTransId="{12F95923-9E04-4F28-BEE7-155AD4426ADB}"/>
    <dgm:cxn modelId="{85471B28-4742-4F13-A99E-C0438BE13579}" type="presOf" srcId="{8C7388FE-E68A-4E8C-996B-3F1DFAE81EC1}" destId="{07829882-6F4D-48E6-92BC-1A22C9FC3D8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4" destOrd="0" parTransId="{8FB4355D-8030-4D80-BE6A-5A403FE36299}" sibTransId="{58EC5EC8-D805-453C-9978-D8CAB54EAC1B}"/>
    <dgm:cxn modelId="{B59CFD41-2FC3-45B7-B670-91F22CF1FC9F}" srcId="{703D4D02-5513-427D-B6E9-B2E187EE0C3A}" destId="{88AC3958-C316-4A55-827E-034A089E49E4}" srcOrd="6" destOrd="0" parTransId="{8DB5C84C-0F37-4A94-9DBA-BD5E7050D2E6}" sibTransId="{C74D488F-4945-4CD8-88CF-C67CA794BB51}"/>
    <dgm:cxn modelId="{9E2C3062-9CD4-4317-8DA5-C516F5106887}" srcId="{703D4D02-5513-427D-B6E9-B2E187EE0C3A}" destId="{E4640F1F-7D8F-4B65-8CDA-2BFBBBFD14A7}" srcOrd="3" destOrd="0" parTransId="{BFD6E18F-388C-4937-9894-8D62314D6D7D}" sibTransId="{5FC4DF1A-9CB0-4431-A6BB-EE87FF9C7CAD}"/>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03A4CAC5-1E4A-4947-A962-CF77EDDECF8A}" srcId="{703D4D02-5513-427D-B6E9-B2E187EE0C3A}" destId="{8C7388FE-E68A-4E8C-996B-3F1DFAE81EC1}" srcOrd="2" destOrd="0" parTransId="{419F91BB-AEFE-45EE-9183-042B77B50F7E}" sibTransId="{FAB03383-7A5C-4D63-AA1F-BA538AC6077C}"/>
    <dgm:cxn modelId="{730669CD-5B1E-4A7A-AFF1-AB005961F123}" srcId="{703D4D02-5513-427D-B6E9-B2E187EE0C3A}" destId="{6AEC7E34-CC06-4632-BBE9-4BDDBAA3685A}" srcOrd="0"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5"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005F1274-8944-439C-A42B-A1F4F1296245}" type="presParOf" srcId="{CC8763B3-4621-4666-B669-3C5BA2A30DBE}" destId="{7133FE99-5CFD-4FA4-A91F-D199A904C758}" srcOrd="0" destOrd="0" presId="urn:microsoft.com/office/officeart/2005/8/layout/vList2"/>
    <dgm:cxn modelId="{1E2D32FD-620F-4F6F-AA88-E54228601D53}" type="presParOf" srcId="{CC8763B3-4621-4666-B669-3C5BA2A30DBE}" destId="{108366F3-BBE2-4A51-9433-DD2541FC0A87}" srcOrd="1" destOrd="0" presId="urn:microsoft.com/office/officeart/2005/8/layout/vList2"/>
    <dgm:cxn modelId="{5098C8EC-4B0D-45D7-BFBC-0B33A5CB91A5}" type="presParOf" srcId="{CC8763B3-4621-4666-B669-3C5BA2A30DBE}" destId="{9AC05C2B-98A4-46A3-95DB-50CD7BF6A906}" srcOrd="2" destOrd="0" presId="urn:microsoft.com/office/officeart/2005/8/layout/vList2"/>
    <dgm:cxn modelId="{2C8CED3E-C707-4D3F-A028-5D88B3671D8F}" type="presParOf" srcId="{CC8763B3-4621-4666-B669-3C5BA2A30DBE}" destId="{0FB8F895-00D5-4A1F-A321-26C5901D67D7}" srcOrd="3" destOrd="0" presId="urn:microsoft.com/office/officeart/2005/8/layout/vList2"/>
    <dgm:cxn modelId="{0612A40C-B7B7-43F1-9DB1-5BE299358E5C}" type="presParOf" srcId="{CC8763B3-4621-4666-B669-3C5BA2A30DBE}" destId="{07829882-6F4D-48E6-92BC-1A22C9FC3D88}" srcOrd="4" destOrd="0" presId="urn:microsoft.com/office/officeart/2005/8/layout/vList2"/>
    <dgm:cxn modelId="{78524E13-DD99-46CC-A83F-02DD7C015CF1}" type="presParOf" srcId="{CC8763B3-4621-4666-B669-3C5BA2A30DBE}" destId="{3719309C-2B02-4F10-B51C-982EEB8C9C28}" srcOrd="5" destOrd="0" presId="urn:microsoft.com/office/officeart/2005/8/layout/vList2"/>
    <dgm:cxn modelId="{2AAAEDE5-3BFD-4883-9B5D-2F822FD1DC6D}" type="presParOf" srcId="{CC8763B3-4621-4666-B669-3C5BA2A30DBE}" destId="{09FE57C5-E40A-43F3-AE7D-8262EE305D12}" srcOrd="6" destOrd="0" presId="urn:microsoft.com/office/officeart/2005/8/layout/vList2"/>
    <dgm:cxn modelId="{5E2A2C68-AA3C-48C4-A70C-30DEAC8F5DFB}" type="presParOf" srcId="{CC8763B3-4621-4666-B669-3C5BA2A30DBE}" destId="{73585F24-3835-4F03-AF50-3374804FF4B0}" srcOrd="7" destOrd="0" presId="urn:microsoft.com/office/officeart/2005/8/layout/vList2"/>
    <dgm:cxn modelId="{DA373ABB-E924-4ECF-B32E-FD177D4AB4C6}" type="presParOf" srcId="{CC8763B3-4621-4666-B669-3C5BA2A30DBE}" destId="{9CC755FE-31E4-4F5E-939E-C65213D54856}" srcOrd="8" destOrd="0" presId="urn:microsoft.com/office/officeart/2005/8/layout/vList2"/>
    <dgm:cxn modelId="{6ECDEAF6-B5D4-4DF9-9A08-94C1112516AF}" type="presParOf" srcId="{CC8763B3-4621-4666-B669-3C5BA2A30DBE}" destId="{D16AE636-EFE2-4067-8977-B871200E7EA1}" srcOrd="9" destOrd="0" presId="urn:microsoft.com/office/officeart/2005/8/layout/vList2"/>
    <dgm:cxn modelId="{B7DD530A-B187-45FA-9FE7-D423CACB7003}" type="presParOf" srcId="{CC8763B3-4621-4666-B669-3C5BA2A30DBE}" destId="{5E309235-A5CE-4376-AD4C-DFBB306DF9F7}" srcOrd="10" destOrd="0" presId="urn:microsoft.com/office/officeart/2005/8/layout/vList2"/>
    <dgm:cxn modelId="{DA87B89C-62B3-4B83-BF89-DEB08ADF0AB4}" type="presParOf" srcId="{CC8763B3-4621-4666-B669-3C5BA2A30DBE}" destId="{44EF24D2-E432-44EB-8DA1-C01D8A9C3B9F}" srcOrd="11" destOrd="0" presId="urn:microsoft.com/office/officeart/2005/8/layout/vList2"/>
    <dgm:cxn modelId="{80770068-8662-4FF4-BAB4-DF8D067A016B}" type="presParOf" srcId="{CC8763B3-4621-4666-B669-3C5BA2A30DBE}" destId="{C24CBBE1-425E-4B2F-9308-33701B13068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E4640F1F-7D8F-4B65-8CDA-2BFBBBFD14A7}">
      <dgm:prSet phldrT="[Text]"/>
      <dgm:spPr>
        <a:solidFill>
          <a:srgbClr val="FFFFFF"/>
        </a:solidFill>
      </dgm:spPr>
      <dgm:t>
        <a:bodyPr/>
        <a:lstStyle/>
        <a:p>
          <a:r>
            <a:rPr lang="en-MY">
              <a:solidFill>
                <a:schemeClr val="tx1"/>
              </a:solidFill>
            </a:rPr>
            <a:t>Strategic HR Management</a:t>
          </a:r>
          <a:endParaRPr lang="en-MY" dirty="0">
            <a:solidFill>
              <a:schemeClr val="tx1"/>
            </a:solidFill>
          </a:endParaRP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88AC3958-C316-4A55-827E-034A089E49E4}">
      <dgm:prSet phldrT="[Text]"/>
      <dgm:spPr>
        <a:solidFill>
          <a:srgbClr val="FFFFFF"/>
        </a:solidFill>
      </dgm:spPr>
      <dgm:t>
        <a:bodyPr/>
        <a:lstStyle/>
        <a:p>
          <a:r>
            <a:rPr lang="en-MY" dirty="0">
              <a:solidFill>
                <a:schemeClr val="tx1"/>
              </a:solidFill>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133FE99-5CFD-4FA4-A91F-D199A904C758}" type="pres">
      <dgm:prSet presAssocID="{6AEC7E34-CC06-4632-BBE9-4BDDBAA3685A}" presName="parentText" presStyleLbl="node1" presStyleIdx="0" presStyleCnt="7">
        <dgm:presLayoutVars>
          <dgm:chMax val="0"/>
          <dgm:bulletEnabled val="1"/>
        </dgm:presLayoutVars>
      </dgm:prSet>
      <dgm:spPr>
        <a:xfrm>
          <a:off x="0" y="90000"/>
          <a:ext cx="7906072" cy="631800"/>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1" presStyleCnt="7">
        <dgm:presLayoutVars>
          <dgm:chMax val="0"/>
          <dgm:bulletEnabled val="1"/>
        </dgm:presLayoutVars>
      </dgm:prSet>
      <dgm:spPr>
        <a:xfrm>
          <a:off x="0" y="799560"/>
          <a:ext cx="7906072" cy="631800"/>
        </a:xfrm>
        <a:prstGeom prst="roundRect">
          <a:avLst/>
        </a:prstGeom>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2" presStyleCnt="7">
        <dgm:presLayoutVars>
          <dgm:chMax val="0"/>
          <dgm:bulletEnabled val="1"/>
        </dgm:presLayoutVars>
      </dgm:prSet>
      <dgm:spPr>
        <a:xfrm>
          <a:off x="0" y="1509120"/>
          <a:ext cx="7906072" cy="631800"/>
        </a:xfrm>
        <a:prstGeom prst="roundRect">
          <a:avLst/>
        </a:prstGeom>
      </dgm:spPr>
    </dgm:pt>
    <dgm:pt modelId="{3719309C-2B02-4F10-B51C-982EEB8C9C28}" type="pres">
      <dgm:prSet presAssocID="{FAB03383-7A5C-4D63-AA1F-BA538AC6077C}" presName="spacer" presStyleCnt="0"/>
      <dgm:spPr/>
    </dgm:pt>
    <dgm:pt modelId="{09FE57C5-E40A-43F3-AE7D-8262EE305D12}" type="pres">
      <dgm:prSet presAssocID="{E4640F1F-7D8F-4B65-8CDA-2BFBBBFD14A7}" presName="parentText" presStyleLbl="node1" presStyleIdx="3" presStyleCnt="7">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4" presStyleCnt="7">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5" presStyleCnt="7">
        <dgm:presLayoutVars>
          <dgm:chMax val="0"/>
          <dgm:bulletEnabled val="1"/>
        </dgm:presLayoutVars>
      </dgm:prSet>
      <dgm:spPr/>
    </dgm:pt>
    <dgm:pt modelId="{44EF24D2-E432-44EB-8DA1-C01D8A9C3B9F}" type="pres">
      <dgm:prSet presAssocID="{C9D0E5AF-93CF-467C-A4EE-7ACA6AFDD5FB}" presName="spacer" presStyleCnt="0"/>
      <dgm:spPr/>
    </dgm:pt>
    <dgm:pt modelId="{C24CBBE1-425E-4B2F-9308-33701B130681}" type="pres">
      <dgm:prSet presAssocID="{88AC3958-C316-4A55-827E-034A089E49E4}"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1" destOrd="0" parTransId="{FD5B5002-508E-4F29-BC0F-9F1BE6A84652}" sibTransId="{12F95923-9E04-4F28-BEE7-155AD4426ADB}"/>
    <dgm:cxn modelId="{85471B28-4742-4F13-A99E-C0438BE13579}" type="presOf" srcId="{8C7388FE-E68A-4E8C-996B-3F1DFAE81EC1}" destId="{07829882-6F4D-48E6-92BC-1A22C9FC3D8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4" destOrd="0" parTransId="{8FB4355D-8030-4D80-BE6A-5A403FE36299}" sibTransId="{58EC5EC8-D805-453C-9978-D8CAB54EAC1B}"/>
    <dgm:cxn modelId="{B59CFD41-2FC3-45B7-B670-91F22CF1FC9F}" srcId="{703D4D02-5513-427D-B6E9-B2E187EE0C3A}" destId="{88AC3958-C316-4A55-827E-034A089E49E4}" srcOrd="6" destOrd="0" parTransId="{8DB5C84C-0F37-4A94-9DBA-BD5E7050D2E6}" sibTransId="{C74D488F-4945-4CD8-88CF-C67CA794BB51}"/>
    <dgm:cxn modelId="{9E2C3062-9CD4-4317-8DA5-C516F5106887}" srcId="{703D4D02-5513-427D-B6E9-B2E187EE0C3A}" destId="{E4640F1F-7D8F-4B65-8CDA-2BFBBBFD14A7}" srcOrd="3" destOrd="0" parTransId="{BFD6E18F-388C-4937-9894-8D62314D6D7D}" sibTransId="{5FC4DF1A-9CB0-4431-A6BB-EE87FF9C7CAD}"/>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03A4CAC5-1E4A-4947-A962-CF77EDDECF8A}" srcId="{703D4D02-5513-427D-B6E9-B2E187EE0C3A}" destId="{8C7388FE-E68A-4E8C-996B-3F1DFAE81EC1}" srcOrd="2" destOrd="0" parTransId="{419F91BB-AEFE-45EE-9183-042B77B50F7E}" sibTransId="{FAB03383-7A5C-4D63-AA1F-BA538AC6077C}"/>
    <dgm:cxn modelId="{730669CD-5B1E-4A7A-AFF1-AB005961F123}" srcId="{703D4D02-5513-427D-B6E9-B2E187EE0C3A}" destId="{6AEC7E34-CC06-4632-BBE9-4BDDBAA3685A}" srcOrd="0"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5"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005F1274-8944-439C-A42B-A1F4F1296245}" type="presParOf" srcId="{CC8763B3-4621-4666-B669-3C5BA2A30DBE}" destId="{7133FE99-5CFD-4FA4-A91F-D199A904C758}" srcOrd="0" destOrd="0" presId="urn:microsoft.com/office/officeart/2005/8/layout/vList2"/>
    <dgm:cxn modelId="{1E2D32FD-620F-4F6F-AA88-E54228601D53}" type="presParOf" srcId="{CC8763B3-4621-4666-B669-3C5BA2A30DBE}" destId="{108366F3-BBE2-4A51-9433-DD2541FC0A87}" srcOrd="1" destOrd="0" presId="urn:microsoft.com/office/officeart/2005/8/layout/vList2"/>
    <dgm:cxn modelId="{5098C8EC-4B0D-45D7-BFBC-0B33A5CB91A5}" type="presParOf" srcId="{CC8763B3-4621-4666-B669-3C5BA2A30DBE}" destId="{9AC05C2B-98A4-46A3-95DB-50CD7BF6A906}" srcOrd="2" destOrd="0" presId="urn:microsoft.com/office/officeart/2005/8/layout/vList2"/>
    <dgm:cxn modelId="{2C8CED3E-C707-4D3F-A028-5D88B3671D8F}" type="presParOf" srcId="{CC8763B3-4621-4666-B669-3C5BA2A30DBE}" destId="{0FB8F895-00D5-4A1F-A321-26C5901D67D7}" srcOrd="3" destOrd="0" presId="urn:microsoft.com/office/officeart/2005/8/layout/vList2"/>
    <dgm:cxn modelId="{0612A40C-B7B7-43F1-9DB1-5BE299358E5C}" type="presParOf" srcId="{CC8763B3-4621-4666-B669-3C5BA2A30DBE}" destId="{07829882-6F4D-48E6-92BC-1A22C9FC3D88}" srcOrd="4" destOrd="0" presId="urn:microsoft.com/office/officeart/2005/8/layout/vList2"/>
    <dgm:cxn modelId="{78524E13-DD99-46CC-A83F-02DD7C015CF1}" type="presParOf" srcId="{CC8763B3-4621-4666-B669-3C5BA2A30DBE}" destId="{3719309C-2B02-4F10-B51C-982EEB8C9C28}" srcOrd="5" destOrd="0" presId="urn:microsoft.com/office/officeart/2005/8/layout/vList2"/>
    <dgm:cxn modelId="{2AAAEDE5-3BFD-4883-9B5D-2F822FD1DC6D}" type="presParOf" srcId="{CC8763B3-4621-4666-B669-3C5BA2A30DBE}" destId="{09FE57C5-E40A-43F3-AE7D-8262EE305D12}" srcOrd="6" destOrd="0" presId="urn:microsoft.com/office/officeart/2005/8/layout/vList2"/>
    <dgm:cxn modelId="{5E2A2C68-AA3C-48C4-A70C-30DEAC8F5DFB}" type="presParOf" srcId="{CC8763B3-4621-4666-B669-3C5BA2A30DBE}" destId="{73585F24-3835-4F03-AF50-3374804FF4B0}" srcOrd="7" destOrd="0" presId="urn:microsoft.com/office/officeart/2005/8/layout/vList2"/>
    <dgm:cxn modelId="{DA373ABB-E924-4ECF-B32E-FD177D4AB4C6}" type="presParOf" srcId="{CC8763B3-4621-4666-B669-3C5BA2A30DBE}" destId="{9CC755FE-31E4-4F5E-939E-C65213D54856}" srcOrd="8" destOrd="0" presId="urn:microsoft.com/office/officeart/2005/8/layout/vList2"/>
    <dgm:cxn modelId="{6ECDEAF6-B5D4-4DF9-9A08-94C1112516AF}" type="presParOf" srcId="{CC8763B3-4621-4666-B669-3C5BA2A30DBE}" destId="{D16AE636-EFE2-4067-8977-B871200E7EA1}" srcOrd="9" destOrd="0" presId="urn:microsoft.com/office/officeart/2005/8/layout/vList2"/>
    <dgm:cxn modelId="{B7DD530A-B187-45FA-9FE7-D423CACB7003}" type="presParOf" srcId="{CC8763B3-4621-4666-B669-3C5BA2A30DBE}" destId="{5E309235-A5CE-4376-AD4C-DFBB306DF9F7}" srcOrd="10" destOrd="0" presId="urn:microsoft.com/office/officeart/2005/8/layout/vList2"/>
    <dgm:cxn modelId="{DA87B89C-62B3-4B83-BF89-DEB08ADF0AB4}" type="presParOf" srcId="{CC8763B3-4621-4666-B669-3C5BA2A30DBE}" destId="{44EF24D2-E432-44EB-8DA1-C01D8A9C3B9F}" srcOrd="11" destOrd="0" presId="urn:microsoft.com/office/officeart/2005/8/layout/vList2"/>
    <dgm:cxn modelId="{80770068-8662-4FF4-BAB4-DF8D067A016B}" type="presParOf" srcId="{CC8763B3-4621-4666-B669-3C5BA2A30DBE}" destId="{C24CBBE1-425E-4B2F-9308-33701B13068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E4640F1F-7D8F-4B65-8CDA-2BFBBBFD14A7}">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Strategic HR Management</a:t>
          </a:r>
          <a:endParaRPr lang="en-MY" sz="2700" kern="1200" dirty="0">
            <a:solidFill>
              <a:srgbClr val="CCCC99">
                <a:lumMod val="20000"/>
                <a:lumOff val="80000"/>
              </a:srgbClr>
            </a:solidFill>
            <a:latin typeface="Arial"/>
            <a:ea typeface="+mn-ea"/>
            <a:cs typeface="+mn-cs"/>
          </a:endParaRP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88AC3958-C316-4A55-827E-034A089E49E4}">
      <dgm:prSet phldrT="[Text]"/>
      <dgm:spPr>
        <a:solidFill>
          <a:srgbClr val="FFFFFF"/>
        </a:solidFill>
      </dgm:spPr>
      <dgm:t>
        <a:bodyPr/>
        <a:lstStyle/>
        <a:p>
          <a:r>
            <a:rPr lang="en-MY" dirty="0">
              <a:solidFill>
                <a:schemeClr val="tx1"/>
              </a:solidFill>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133FE99-5CFD-4FA4-A91F-D199A904C758}" type="pres">
      <dgm:prSet presAssocID="{6AEC7E34-CC06-4632-BBE9-4BDDBAA3685A}" presName="parentText" presStyleLbl="node1" presStyleIdx="0" presStyleCnt="7">
        <dgm:presLayoutVars>
          <dgm:chMax val="0"/>
          <dgm:bulletEnabled val="1"/>
        </dgm:presLayoutVars>
      </dgm:prSet>
      <dgm:spPr>
        <a:xfrm>
          <a:off x="0" y="90000"/>
          <a:ext cx="7906072" cy="631800"/>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1" presStyleCnt="7">
        <dgm:presLayoutVars>
          <dgm:chMax val="0"/>
          <dgm:bulletEnabled val="1"/>
        </dgm:presLayoutVars>
      </dgm:prSet>
      <dgm:spPr>
        <a:xfrm>
          <a:off x="0" y="799560"/>
          <a:ext cx="7906072" cy="631800"/>
        </a:xfrm>
        <a:prstGeom prst="roundRect">
          <a:avLst/>
        </a:prstGeom>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2" presStyleCnt="7">
        <dgm:presLayoutVars>
          <dgm:chMax val="0"/>
          <dgm:bulletEnabled val="1"/>
        </dgm:presLayoutVars>
      </dgm:prSet>
      <dgm:spPr>
        <a:xfrm>
          <a:off x="0" y="1509120"/>
          <a:ext cx="7906072" cy="631800"/>
        </a:xfrm>
        <a:prstGeom prst="roundRect">
          <a:avLst/>
        </a:prstGeom>
      </dgm:spPr>
    </dgm:pt>
    <dgm:pt modelId="{3719309C-2B02-4F10-B51C-982EEB8C9C28}" type="pres">
      <dgm:prSet presAssocID="{FAB03383-7A5C-4D63-AA1F-BA538AC6077C}" presName="spacer" presStyleCnt="0"/>
      <dgm:spPr/>
    </dgm:pt>
    <dgm:pt modelId="{09FE57C5-E40A-43F3-AE7D-8262EE305D12}" type="pres">
      <dgm:prSet presAssocID="{E4640F1F-7D8F-4B65-8CDA-2BFBBBFD14A7}" presName="parentText" presStyleLbl="node1" presStyleIdx="3" presStyleCnt="7">
        <dgm:presLayoutVars>
          <dgm:chMax val="0"/>
          <dgm:bulletEnabled val="1"/>
        </dgm:presLayoutVars>
      </dgm:prSet>
      <dgm:spPr>
        <a:xfrm>
          <a:off x="0" y="2218680"/>
          <a:ext cx="7906072" cy="631800"/>
        </a:xfrm>
        <a:prstGeom prst="roundRect">
          <a:avLst/>
        </a:prstGeom>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4" presStyleCnt="7">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5" presStyleCnt="7">
        <dgm:presLayoutVars>
          <dgm:chMax val="0"/>
          <dgm:bulletEnabled val="1"/>
        </dgm:presLayoutVars>
      </dgm:prSet>
      <dgm:spPr/>
    </dgm:pt>
    <dgm:pt modelId="{44EF24D2-E432-44EB-8DA1-C01D8A9C3B9F}" type="pres">
      <dgm:prSet presAssocID="{C9D0E5AF-93CF-467C-A4EE-7ACA6AFDD5FB}" presName="spacer" presStyleCnt="0"/>
      <dgm:spPr/>
    </dgm:pt>
    <dgm:pt modelId="{C24CBBE1-425E-4B2F-9308-33701B130681}" type="pres">
      <dgm:prSet presAssocID="{88AC3958-C316-4A55-827E-034A089E49E4}"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1" destOrd="0" parTransId="{FD5B5002-508E-4F29-BC0F-9F1BE6A84652}" sibTransId="{12F95923-9E04-4F28-BEE7-155AD4426ADB}"/>
    <dgm:cxn modelId="{85471B28-4742-4F13-A99E-C0438BE13579}" type="presOf" srcId="{8C7388FE-E68A-4E8C-996B-3F1DFAE81EC1}" destId="{07829882-6F4D-48E6-92BC-1A22C9FC3D8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4" destOrd="0" parTransId="{8FB4355D-8030-4D80-BE6A-5A403FE36299}" sibTransId="{58EC5EC8-D805-453C-9978-D8CAB54EAC1B}"/>
    <dgm:cxn modelId="{B59CFD41-2FC3-45B7-B670-91F22CF1FC9F}" srcId="{703D4D02-5513-427D-B6E9-B2E187EE0C3A}" destId="{88AC3958-C316-4A55-827E-034A089E49E4}" srcOrd="6" destOrd="0" parTransId="{8DB5C84C-0F37-4A94-9DBA-BD5E7050D2E6}" sibTransId="{C74D488F-4945-4CD8-88CF-C67CA794BB51}"/>
    <dgm:cxn modelId="{9E2C3062-9CD4-4317-8DA5-C516F5106887}" srcId="{703D4D02-5513-427D-B6E9-B2E187EE0C3A}" destId="{E4640F1F-7D8F-4B65-8CDA-2BFBBBFD14A7}" srcOrd="3" destOrd="0" parTransId="{BFD6E18F-388C-4937-9894-8D62314D6D7D}" sibTransId="{5FC4DF1A-9CB0-4431-A6BB-EE87FF9C7CAD}"/>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03A4CAC5-1E4A-4947-A962-CF77EDDECF8A}" srcId="{703D4D02-5513-427D-B6E9-B2E187EE0C3A}" destId="{8C7388FE-E68A-4E8C-996B-3F1DFAE81EC1}" srcOrd="2" destOrd="0" parTransId="{419F91BB-AEFE-45EE-9183-042B77B50F7E}" sibTransId="{FAB03383-7A5C-4D63-AA1F-BA538AC6077C}"/>
    <dgm:cxn modelId="{730669CD-5B1E-4A7A-AFF1-AB005961F123}" srcId="{703D4D02-5513-427D-B6E9-B2E187EE0C3A}" destId="{6AEC7E34-CC06-4632-BBE9-4BDDBAA3685A}" srcOrd="0"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5"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005F1274-8944-439C-A42B-A1F4F1296245}" type="presParOf" srcId="{CC8763B3-4621-4666-B669-3C5BA2A30DBE}" destId="{7133FE99-5CFD-4FA4-A91F-D199A904C758}" srcOrd="0" destOrd="0" presId="urn:microsoft.com/office/officeart/2005/8/layout/vList2"/>
    <dgm:cxn modelId="{1E2D32FD-620F-4F6F-AA88-E54228601D53}" type="presParOf" srcId="{CC8763B3-4621-4666-B669-3C5BA2A30DBE}" destId="{108366F3-BBE2-4A51-9433-DD2541FC0A87}" srcOrd="1" destOrd="0" presId="urn:microsoft.com/office/officeart/2005/8/layout/vList2"/>
    <dgm:cxn modelId="{5098C8EC-4B0D-45D7-BFBC-0B33A5CB91A5}" type="presParOf" srcId="{CC8763B3-4621-4666-B669-3C5BA2A30DBE}" destId="{9AC05C2B-98A4-46A3-95DB-50CD7BF6A906}" srcOrd="2" destOrd="0" presId="urn:microsoft.com/office/officeart/2005/8/layout/vList2"/>
    <dgm:cxn modelId="{2C8CED3E-C707-4D3F-A028-5D88B3671D8F}" type="presParOf" srcId="{CC8763B3-4621-4666-B669-3C5BA2A30DBE}" destId="{0FB8F895-00D5-4A1F-A321-26C5901D67D7}" srcOrd="3" destOrd="0" presId="urn:microsoft.com/office/officeart/2005/8/layout/vList2"/>
    <dgm:cxn modelId="{0612A40C-B7B7-43F1-9DB1-5BE299358E5C}" type="presParOf" srcId="{CC8763B3-4621-4666-B669-3C5BA2A30DBE}" destId="{07829882-6F4D-48E6-92BC-1A22C9FC3D88}" srcOrd="4" destOrd="0" presId="urn:microsoft.com/office/officeart/2005/8/layout/vList2"/>
    <dgm:cxn modelId="{78524E13-DD99-46CC-A83F-02DD7C015CF1}" type="presParOf" srcId="{CC8763B3-4621-4666-B669-3C5BA2A30DBE}" destId="{3719309C-2B02-4F10-B51C-982EEB8C9C28}" srcOrd="5" destOrd="0" presId="urn:microsoft.com/office/officeart/2005/8/layout/vList2"/>
    <dgm:cxn modelId="{2AAAEDE5-3BFD-4883-9B5D-2F822FD1DC6D}" type="presParOf" srcId="{CC8763B3-4621-4666-B669-3C5BA2A30DBE}" destId="{09FE57C5-E40A-43F3-AE7D-8262EE305D12}" srcOrd="6" destOrd="0" presId="urn:microsoft.com/office/officeart/2005/8/layout/vList2"/>
    <dgm:cxn modelId="{5E2A2C68-AA3C-48C4-A70C-30DEAC8F5DFB}" type="presParOf" srcId="{CC8763B3-4621-4666-B669-3C5BA2A30DBE}" destId="{73585F24-3835-4F03-AF50-3374804FF4B0}" srcOrd="7" destOrd="0" presId="urn:microsoft.com/office/officeart/2005/8/layout/vList2"/>
    <dgm:cxn modelId="{DA373ABB-E924-4ECF-B32E-FD177D4AB4C6}" type="presParOf" srcId="{CC8763B3-4621-4666-B669-3C5BA2A30DBE}" destId="{9CC755FE-31E4-4F5E-939E-C65213D54856}" srcOrd="8" destOrd="0" presId="urn:microsoft.com/office/officeart/2005/8/layout/vList2"/>
    <dgm:cxn modelId="{6ECDEAF6-B5D4-4DF9-9A08-94C1112516AF}" type="presParOf" srcId="{CC8763B3-4621-4666-B669-3C5BA2A30DBE}" destId="{D16AE636-EFE2-4067-8977-B871200E7EA1}" srcOrd="9" destOrd="0" presId="urn:microsoft.com/office/officeart/2005/8/layout/vList2"/>
    <dgm:cxn modelId="{B7DD530A-B187-45FA-9FE7-D423CACB7003}" type="presParOf" srcId="{CC8763B3-4621-4666-B669-3C5BA2A30DBE}" destId="{5E309235-A5CE-4376-AD4C-DFBB306DF9F7}" srcOrd="10" destOrd="0" presId="urn:microsoft.com/office/officeart/2005/8/layout/vList2"/>
    <dgm:cxn modelId="{DA87B89C-62B3-4B83-BF89-DEB08ADF0AB4}" type="presParOf" srcId="{CC8763B3-4621-4666-B669-3C5BA2A30DBE}" destId="{44EF24D2-E432-44EB-8DA1-C01D8A9C3B9F}" srcOrd="11" destOrd="0" presId="urn:microsoft.com/office/officeart/2005/8/layout/vList2"/>
    <dgm:cxn modelId="{80770068-8662-4FF4-BAB4-DF8D067A016B}" type="presParOf" srcId="{CC8763B3-4621-4666-B669-3C5BA2A30DBE}" destId="{C24CBBE1-425E-4B2F-9308-33701B13068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E4640F1F-7D8F-4B65-8CDA-2BFBBBFD14A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Strategic HR Management</a:t>
          </a:r>
          <a:endParaRPr lang="en-MY" sz="2700" kern="1200" dirty="0">
            <a:solidFill>
              <a:srgbClr val="000000"/>
            </a:solidFill>
            <a:latin typeface="Arial"/>
            <a:ea typeface="+mn-ea"/>
            <a:cs typeface="+mn-cs"/>
          </a:endParaRP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Value Chain</a:t>
          </a:r>
          <a:endParaRPr lang="en-MY" sz="2700" kern="1200" dirty="0">
            <a:solidFill>
              <a:srgbClr val="CCCC99">
                <a:lumMod val="20000"/>
                <a:lumOff val="80000"/>
              </a:srgbClr>
            </a:solidFill>
            <a:latin typeface="Arial"/>
            <a:ea typeface="+mn-ea"/>
            <a:cs typeface="+mn-cs"/>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88AC3958-C316-4A55-827E-034A089E49E4}">
      <dgm:prSet phldrT="[Text]"/>
      <dgm:spPr>
        <a:solidFill>
          <a:srgbClr val="FFFFFF"/>
        </a:solidFill>
      </dgm:spPr>
      <dgm:t>
        <a:bodyPr/>
        <a:lstStyle/>
        <a:p>
          <a:r>
            <a:rPr lang="en-MY" dirty="0">
              <a:solidFill>
                <a:schemeClr val="tx1"/>
              </a:solidFill>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133FE99-5CFD-4FA4-A91F-D199A904C758}" type="pres">
      <dgm:prSet presAssocID="{6AEC7E34-CC06-4632-BBE9-4BDDBAA3685A}" presName="parentText" presStyleLbl="node1" presStyleIdx="0" presStyleCnt="7" custLinFactNeighborX="-187" custLinFactNeighborY="13642">
        <dgm:presLayoutVars>
          <dgm:chMax val="0"/>
          <dgm:bulletEnabled val="1"/>
        </dgm:presLayoutVars>
      </dgm:prSet>
      <dgm:spPr>
        <a:xfrm>
          <a:off x="0" y="90000"/>
          <a:ext cx="7906072" cy="631800"/>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1" presStyleCnt="7">
        <dgm:presLayoutVars>
          <dgm:chMax val="0"/>
          <dgm:bulletEnabled val="1"/>
        </dgm:presLayoutVars>
      </dgm:prSet>
      <dgm:spPr>
        <a:xfrm>
          <a:off x="0" y="799560"/>
          <a:ext cx="7906072" cy="631800"/>
        </a:xfrm>
        <a:prstGeom prst="roundRect">
          <a:avLst/>
        </a:prstGeom>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2" presStyleCnt="7">
        <dgm:presLayoutVars>
          <dgm:chMax val="0"/>
          <dgm:bulletEnabled val="1"/>
        </dgm:presLayoutVars>
      </dgm:prSet>
      <dgm:spPr>
        <a:xfrm>
          <a:off x="0" y="1509120"/>
          <a:ext cx="7906072" cy="631800"/>
        </a:xfrm>
        <a:prstGeom prst="roundRect">
          <a:avLst/>
        </a:prstGeom>
      </dgm:spPr>
    </dgm:pt>
    <dgm:pt modelId="{3719309C-2B02-4F10-B51C-982EEB8C9C28}" type="pres">
      <dgm:prSet presAssocID="{FAB03383-7A5C-4D63-AA1F-BA538AC6077C}" presName="spacer" presStyleCnt="0"/>
      <dgm:spPr/>
    </dgm:pt>
    <dgm:pt modelId="{09FE57C5-E40A-43F3-AE7D-8262EE305D12}" type="pres">
      <dgm:prSet presAssocID="{E4640F1F-7D8F-4B65-8CDA-2BFBBBFD14A7}" presName="parentText" presStyleLbl="node1" presStyleIdx="3" presStyleCnt="7">
        <dgm:presLayoutVars>
          <dgm:chMax val="0"/>
          <dgm:bulletEnabled val="1"/>
        </dgm:presLayoutVars>
      </dgm:prSet>
      <dgm:spPr>
        <a:xfrm>
          <a:off x="0" y="2218680"/>
          <a:ext cx="7906072" cy="631800"/>
        </a:xfrm>
        <a:prstGeom prst="roundRect">
          <a:avLst/>
        </a:prstGeom>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4" presStyleCnt="7">
        <dgm:presLayoutVars>
          <dgm:chMax val="0"/>
          <dgm:bulletEnabled val="1"/>
        </dgm:presLayoutVars>
      </dgm:prSet>
      <dgm:spPr>
        <a:xfrm>
          <a:off x="0" y="2928240"/>
          <a:ext cx="7906072" cy="631800"/>
        </a:xfrm>
        <a:prstGeom prst="roundRect">
          <a:avLst/>
        </a:prstGeom>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5" presStyleCnt="7">
        <dgm:presLayoutVars>
          <dgm:chMax val="0"/>
          <dgm:bulletEnabled val="1"/>
        </dgm:presLayoutVars>
      </dgm:prSet>
      <dgm:spPr/>
    </dgm:pt>
    <dgm:pt modelId="{44EF24D2-E432-44EB-8DA1-C01D8A9C3B9F}" type="pres">
      <dgm:prSet presAssocID="{C9D0E5AF-93CF-467C-A4EE-7ACA6AFDD5FB}" presName="spacer" presStyleCnt="0"/>
      <dgm:spPr/>
    </dgm:pt>
    <dgm:pt modelId="{C24CBBE1-425E-4B2F-9308-33701B130681}" type="pres">
      <dgm:prSet presAssocID="{88AC3958-C316-4A55-827E-034A089E49E4}"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1" destOrd="0" parTransId="{FD5B5002-508E-4F29-BC0F-9F1BE6A84652}" sibTransId="{12F95923-9E04-4F28-BEE7-155AD4426ADB}"/>
    <dgm:cxn modelId="{85471B28-4742-4F13-A99E-C0438BE13579}" type="presOf" srcId="{8C7388FE-E68A-4E8C-996B-3F1DFAE81EC1}" destId="{07829882-6F4D-48E6-92BC-1A22C9FC3D8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4" destOrd="0" parTransId="{8FB4355D-8030-4D80-BE6A-5A403FE36299}" sibTransId="{58EC5EC8-D805-453C-9978-D8CAB54EAC1B}"/>
    <dgm:cxn modelId="{B59CFD41-2FC3-45B7-B670-91F22CF1FC9F}" srcId="{703D4D02-5513-427D-B6E9-B2E187EE0C3A}" destId="{88AC3958-C316-4A55-827E-034A089E49E4}" srcOrd="6" destOrd="0" parTransId="{8DB5C84C-0F37-4A94-9DBA-BD5E7050D2E6}" sibTransId="{C74D488F-4945-4CD8-88CF-C67CA794BB51}"/>
    <dgm:cxn modelId="{9E2C3062-9CD4-4317-8DA5-C516F5106887}" srcId="{703D4D02-5513-427D-B6E9-B2E187EE0C3A}" destId="{E4640F1F-7D8F-4B65-8CDA-2BFBBBFD14A7}" srcOrd="3" destOrd="0" parTransId="{BFD6E18F-388C-4937-9894-8D62314D6D7D}" sibTransId="{5FC4DF1A-9CB0-4431-A6BB-EE87FF9C7CAD}"/>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03A4CAC5-1E4A-4947-A962-CF77EDDECF8A}" srcId="{703D4D02-5513-427D-B6E9-B2E187EE0C3A}" destId="{8C7388FE-E68A-4E8C-996B-3F1DFAE81EC1}" srcOrd="2" destOrd="0" parTransId="{419F91BB-AEFE-45EE-9183-042B77B50F7E}" sibTransId="{FAB03383-7A5C-4D63-AA1F-BA538AC6077C}"/>
    <dgm:cxn modelId="{730669CD-5B1E-4A7A-AFF1-AB005961F123}" srcId="{703D4D02-5513-427D-B6E9-B2E187EE0C3A}" destId="{6AEC7E34-CC06-4632-BBE9-4BDDBAA3685A}" srcOrd="0"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5"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005F1274-8944-439C-A42B-A1F4F1296245}" type="presParOf" srcId="{CC8763B3-4621-4666-B669-3C5BA2A30DBE}" destId="{7133FE99-5CFD-4FA4-A91F-D199A904C758}" srcOrd="0" destOrd="0" presId="urn:microsoft.com/office/officeart/2005/8/layout/vList2"/>
    <dgm:cxn modelId="{1E2D32FD-620F-4F6F-AA88-E54228601D53}" type="presParOf" srcId="{CC8763B3-4621-4666-B669-3C5BA2A30DBE}" destId="{108366F3-BBE2-4A51-9433-DD2541FC0A87}" srcOrd="1" destOrd="0" presId="urn:microsoft.com/office/officeart/2005/8/layout/vList2"/>
    <dgm:cxn modelId="{5098C8EC-4B0D-45D7-BFBC-0B33A5CB91A5}" type="presParOf" srcId="{CC8763B3-4621-4666-B669-3C5BA2A30DBE}" destId="{9AC05C2B-98A4-46A3-95DB-50CD7BF6A906}" srcOrd="2" destOrd="0" presId="urn:microsoft.com/office/officeart/2005/8/layout/vList2"/>
    <dgm:cxn modelId="{2C8CED3E-C707-4D3F-A028-5D88B3671D8F}" type="presParOf" srcId="{CC8763B3-4621-4666-B669-3C5BA2A30DBE}" destId="{0FB8F895-00D5-4A1F-A321-26C5901D67D7}" srcOrd="3" destOrd="0" presId="urn:microsoft.com/office/officeart/2005/8/layout/vList2"/>
    <dgm:cxn modelId="{0612A40C-B7B7-43F1-9DB1-5BE299358E5C}" type="presParOf" srcId="{CC8763B3-4621-4666-B669-3C5BA2A30DBE}" destId="{07829882-6F4D-48E6-92BC-1A22C9FC3D88}" srcOrd="4" destOrd="0" presId="urn:microsoft.com/office/officeart/2005/8/layout/vList2"/>
    <dgm:cxn modelId="{78524E13-DD99-46CC-A83F-02DD7C015CF1}" type="presParOf" srcId="{CC8763B3-4621-4666-B669-3C5BA2A30DBE}" destId="{3719309C-2B02-4F10-B51C-982EEB8C9C28}" srcOrd="5" destOrd="0" presId="urn:microsoft.com/office/officeart/2005/8/layout/vList2"/>
    <dgm:cxn modelId="{2AAAEDE5-3BFD-4883-9B5D-2F822FD1DC6D}" type="presParOf" srcId="{CC8763B3-4621-4666-B669-3C5BA2A30DBE}" destId="{09FE57C5-E40A-43F3-AE7D-8262EE305D12}" srcOrd="6" destOrd="0" presId="urn:microsoft.com/office/officeart/2005/8/layout/vList2"/>
    <dgm:cxn modelId="{5E2A2C68-AA3C-48C4-A70C-30DEAC8F5DFB}" type="presParOf" srcId="{CC8763B3-4621-4666-B669-3C5BA2A30DBE}" destId="{73585F24-3835-4F03-AF50-3374804FF4B0}" srcOrd="7" destOrd="0" presId="urn:microsoft.com/office/officeart/2005/8/layout/vList2"/>
    <dgm:cxn modelId="{DA373ABB-E924-4ECF-B32E-FD177D4AB4C6}" type="presParOf" srcId="{CC8763B3-4621-4666-B669-3C5BA2A30DBE}" destId="{9CC755FE-31E4-4F5E-939E-C65213D54856}" srcOrd="8" destOrd="0" presId="urn:microsoft.com/office/officeart/2005/8/layout/vList2"/>
    <dgm:cxn modelId="{6ECDEAF6-B5D4-4DF9-9A08-94C1112516AF}" type="presParOf" srcId="{CC8763B3-4621-4666-B669-3C5BA2A30DBE}" destId="{D16AE636-EFE2-4067-8977-B871200E7EA1}" srcOrd="9" destOrd="0" presId="urn:microsoft.com/office/officeart/2005/8/layout/vList2"/>
    <dgm:cxn modelId="{B7DD530A-B187-45FA-9FE7-D423CACB7003}" type="presParOf" srcId="{CC8763B3-4621-4666-B669-3C5BA2A30DBE}" destId="{5E309235-A5CE-4376-AD4C-DFBB306DF9F7}" srcOrd="10" destOrd="0" presId="urn:microsoft.com/office/officeart/2005/8/layout/vList2"/>
    <dgm:cxn modelId="{DA87B89C-62B3-4B83-BF89-DEB08ADF0AB4}" type="presParOf" srcId="{CC8763B3-4621-4666-B669-3C5BA2A30DBE}" destId="{44EF24D2-E432-44EB-8DA1-C01D8A9C3B9F}" srcOrd="11" destOrd="0" presId="urn:microsoft.com/office/officeart/2005/8/layout/vList2"/>
    <dgm:cxn modelId="{80770068-8662-4FF4-BAB4-DF8D067A016B}" type="presParOf" srcId="{CC8763B3-4621-4666-B669-3C5BA2A30DBE}" destId="{C24CBBE1-425E-4B2F-9308-33701B13068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E4640F1F-7D8F-4B65-8CDA-2BFBBBFD14A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Strategic HR Management</a:t>
          </a:r>
          <a:endParaRPr lang="en-MY" sz="2700" kern="1200" dirty="0">
            <a:solidFill>
              <a:srgbClr val="000000"/>
            </a:solidFill>
            <a:latin typeface="Arial"/>
            <a:ea typeface="+mn-ea"/>
            <a:cs typeface="+mn-cs"/>
          </a:endParaRP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Value Chain</a:t>
          </a:r>
          <a:endParaRPr lang="en-MY" sz="2700" kern="1200" dirty="0">
            <a:solidFill>
              <a:srgbClr val="000000"/>
            </a:solidFill>
            <a:latin typeface="Arial"/>
            <a:ea typeface="+mn-ea"/>
            <a:cs typeface="+mn-cs"/>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88AC3958-C316-4A55-827E-034A089E49E4}">
      <dgm:prSet phldrT="[Text]"/>
      <dgm:spPr>
        <a:solidFill>
          <a:srgbClr val="FFFFFF"/>
        </a:solidFill>
      </dgm:spPr>
      <dgm:t>
        <a:bodyPr/>
        <a:lstStyle/>
        <a:p>
          <a:r>
            <a:rPr lang="en-MY" dirty="0">
              <a:solidFill>
                <a:schemeClr val="tx1"/>
              </a:solidFill>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133FE99-5CFD-4FA4-A91F-D199A904C758}" type="pres">
      <dgm:prSet presAssocID="{6AEC7E34-CC06-4632-BBE9-4BDDBAA3685A}" presName="parentText" presStyleLbl="node1" presStyleIdx="0" presStyleCnt="7" custLinFactNeighborX="-187" custLinFactNeighborY="13642">
        <dgm:presLayoutVars>
          <dgm:chMax val="0"/>
          <dgm:bulletEnabled val="1"/>
        </dgm:presLayoutVars>
      </dgm:prSet>
      <dgm:spPr>
        <a:xfrm>
          <a:off x="0" y="90000"/>
          <a:ext cx="7906072" cy="631800"/>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1" presStyleCnt="7">
        <dgm:presLayoutVars>
          <dgm:chMax val="0"/>
          <dgm:bulletEnabled val="1"/>
        </dgm:presLayoutVars>
      </dgm:prSet>
      <dgm:spPr>
        <a:xfrm>
          <a:off x="0" y="799560"/>
          <a:ext cx="7906072" cy="631800"/>
        </a:xfrm>
        <a:prstGeom prst="roundRect">
          <a:avLst/>
        </a:prstGeom>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2" presStyleCnt="7">
        <dgm:presLayoutVars>
          <dgm:chMax val="0"/>
          <dgm:bulletEnabled val="1"/>
        </dgm:presLayoutVars>
      </dgm:prSet>
      <dgm:spPr>
        <a:xfrm>
          <a:off x="0" y="1509120"/>
          <a:ext cx="7906072" cy="631800"/>
        </a:xfrm>
        <a:prstGeom prst="roundRect">
          <a:avLst/>
        </a:prstGeom>
      </dgm:spPr>
    </dgm:pt>
    <dgm:pt modelId="{3719309C-2B02-4F10-B51C-982EEB8C9C28}" type="pres">
      <dgm:prSet presAssocID="{FAB03383-7A5C-4D63-AA1F-BA538AC6077C}" presName="spacer" presStyleCnt="0"/>
      <dgm:spPr/>
    </dgm:pt>
    <dgm:pt modelId="{09FE57C5-E40A-43F3-AE7D-8262EE305D12}" type="pres">
      <dgm:prSet presAssocID="{E4640F1F-7D8F-4B65-8CDA-2BFBBBFD14A7}" presName="parentText" presStyleLbl="node1" presStyleIdx="3" presStyleCnt="7">
        <dgm:presLayoutVars>
          <dgm:chMax val="0"/>
          <dgm:bulletEnabled val="1"/>
        </dgm:presLayoutVars>
      </dgm:prSet>
      <dgm:spPr>
        <a:xfrm>
          <a:off x="0" y="2218680"/>
          <a:ext cx="7906072" cy="631800"/>
        </a:xfrm>
        <a:prstGeom prst="roundRect">
          <a:avLst/>
        </a:prstGeom>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4" presStyleCnt="7">
        <dgm:presLayoutVars>
          <dgm:chMax val="0"/>
          <dgm:bulletEnabled val="1"/>
        </dgm:presLayoutVars>
      </dgm:prSet>
      <dgm:spPr>
        <a:xfrm>
          <a:off x="0" y="2928240"/>
          <a:ext cx="7906072" cy="631800"/>
        </a:xfrm>
        <a:prstGeom prst="roundRect">
          <a:avLst/>
        </a:prstGeom>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5" presStyleCnt="7">
        <dgm:presLayoutVars>
          <dgm:chMax val="0"/>
          <dgm:bulletEnabled val="1"/>
        </dgm:presLayoutVars>
      </dgm:prSet>
      <dgm:spPr>
        <a:xfrm>
          <a:off x="0" y="3637800"/>
          <a:ext cx="7906072" cy="631800"/>
        </a:xfrm>
        <a:prstGeom prst="roundRect">
          <a:avLst/>
        </a:prstGeom>
      </dgm:spPr>
    </dgm:pt>
    <dgm:pt modelId="{44EF24D2-E432-44EB-8DA1-C01D8A9C3B9F}" type="pres">
      <dgm:prSet presAssocID="{C9D0E5AF-93CF-467C-A4EE-7ACA6AFDD5FB}" presName="spacer" presStyleCnt="0"/>
      <dgm:spPr/>
    </dgm:pt>
    <dgm:pt modelId="{C24CBBE1-425E-4B2F-9308-33701B130681}" type="pres">
      <dgm:prSet presAssocID="{88AC3958-C316-4A55-827E-034A089E49E4}"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1" destOrd="0" parTransId="{FD5B5002-508E-4F29-BC0F-9F1BE6A84652}" sibTransId="{12F95923-9E04-4F28-BEE7-155AD4426ADB}"/>
    <dgm:cxn modelId="{85471B28-4742-4F13-A99E-C0438BE13579}" type="presOf" srcId="{8C7388FE-E68A-4E8C-996B-3F1DFAE81EC1}" destId="{07829882-6F4D-48E6-92BC-1A22C9FC3D8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4" destOrd="0" parTransId="{8FB4355D-8030-4D80-BE6A-5A403FE36299}" sibTransId="{58EC5EC8-D805-453C-9978-D8CAB54EAC1B}"/>
    <dgm:cxn modelId="{B59CFD41-2FC3-45B7-B670-91F22CF1FC9F}" srcId="{703D4D02-5513-427D-B6E9-B2E187EE0C3A}" destId="{88AC3958-C316-4A55-827E-034A089E49E4}" srcOrd="6" destOrd="0" parTransId="{8DB5C84C-0F37-4A94-9DBA-BD5E7050D2E6}" sibTransId="{C74D488F-4945-4CD8-88CF-C67CA794BB51}"/>
    <dgm:cxn modelId="{9E2C3062-9CD4-4317-8DA5-C516F5106887}" srcId="{703D4D02-5513-427D-B6E9-B2E187EE0C3A}" destId="{E4640F1F-7D8F-4B65-8CDA-2BFBBBFD14A7}" srcOrd="3" destOrd="0" parTransId="{BFD6E18F-388C-4937-9894-8D62314D6D7D}" sibTransId="{5FC4DF1A-9CB0-4431-A6BB-EE87FF9C7CAD}"/>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03A4CAC5-1E4A-4947-A962-CF77EDDECF8A}" srcId="{703D4D02-5513-427D-B6E9-B2E187EE0C3A}" destId="{8C7388FE-E68A-4E8C-996B-3F1DFAE81EC1}" srcOrd="2" destOrd="0" parTransId="{419F91BB-AEFE-45EE-9183-042B77B50F7E}" sibTransId="{FAB03383-7A5C-4D63-AA1F-BA538AC6077C}"/>
    <dgm:cxn modelId="{730669CD-5B1E-4A7A-AFF1-AB005961F123}" srcId="{703D4D02-5513-427D-B6E9-B2E187EE0C3A}" destId="{6AEC7E34-CC06-4632-BBE9-4BDDBAA3685A}" srcOrd="0"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5"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005F1274-8944-439C-A42B-A1F4F1296245}" type="presParOf" srcId="{CC8763B3-4621-4666-B669-3C5BA2A30DBE}" destId="{7133FE99-5CFD-4FA4-A91F-D199A904C758}" srcOrd="0" destOrd="0" presId="urn:microsoft.com/office/officeart/2005/8/layout/vList2"/>
    <dgm:cxn modelId="{1E2D32FD-620F-4F6F-AA88-E54228601D53}" type="presParOf" srcId="{CC8763B3-4621-4666-B669-3C5BA2A30DBE}" destId="{108366F3-BBE2-4A51-9433-DD2541FC0A87}" srcOrd="1" destOrd="0" presId="urn:microsoft.com/office/officeart/2005/8/layout/vList2"/>
    <dgm:cxn modelId="{5098C8EC-4B0D-45D7-BFBC-0B33A5CB91A5}" type="presParOf" srcId="{CC8763B3-4621-4666-B669-3C5BA2A30DBE}" destId="{9AC05C2B-98A4-46A3-95DB-50CD7BF6A906}" srcOrd="2" destOrd="0" presId="urn:microsoft.com/office/officeart/2005/8/layout/vList2"/>
    <dgm:cxn modelId="{2C8CED3E-C707-4D3F-A028-5D88B3671D8F}" type="presParOf" srcId="{CC8763B3-4621-4666-B669-3C5BA2A30DBE}" destId="{0FB8F895-00D5-4A1F-A321-26C5901D67D7}" srcOrd="3" destOrd="0" presId="urn:microsoft.com/office/officeart/2005/8/layout/vList2"/>
    <dgm:cxn modelId="{0612A40C-B7B7-43F1-9DB1-5BE299358E5C}" type="presParOf" srcId="{CC8763B3-4621-4666-B669-3C5BA2A30DBE}" destId="{07829882-6F4D-48E6-92BC-1A22C9FC3D88}" srcOrd="4" destOrd="0" presId="urn:microsoft.com/office/officeart/2005/8/layout/vList2"/>
    <dgm:cxn modelId="{78524E13-DD99-46CC-A83F-02DD7C015CF1}" type="presParOf" srcId="{CC8763B3-4621-4666-B669-3C5BA2A30DBE}" destId="{3719309C-2B02-4F10-B51C-982EEB8C9C28}" srcOrd="5" destOrd="0" presId="urn:microsoft.com/office/officeart/2005/8/layout/vList2"/>
    <dgm:cxn modelId="{2AAAEDE5-3BFD-4883-9B5D-2F822FD1DC6D}" type="presParOf" srcId="{CC8763B3-4621-4666-B669-3C5BA2A30DBE}" destId="{09FE57C5-E40A-43F3-AE7D-8262EE305D12}" srcOrd="6" destOrd="0" presId="urn:microsoft.com/office/officeart/2005/8/layout/vList2"/>
    <dgm:cxn modelId="{5E2A2C68-AA3C-48C4-A70C-30DEAC8F5DFB}" type="presParOf" srcId="{CC8763B3-4621-4666-B669-3C5BA2A30DBE}" destId="{73585F24-3835-4F03-AF50-3374804FF4B0}" srcOrd="7" destOrd="0" presId="urn:microsoft.com/office/officeart/2005/8/layout/vList2"/>
    <dgm:cxn modelId="{DA373ABB-E924-4ECF-B32E-FD177D4AB4C6}" type="presParOf" srcId="{CC8763B3-4621-4666-B669-3C5BA2A30DBE}" destId="{9CC755FE-31E4-4F5E-939E-C65213D54856}" srcOrd="8" destOrd="0" presId="urn:microsoft.com/office/officeart/2005/8/layout/vList2"/>
    <dgm:cxn modelId="{6ECDEAF6-B5D4-4DF9-9A08-94C1112516AF}" type="presParOf" srcId="{CC8763B3-4621-4666-B669-3C5BA2A30DBE}" destId="{D16AE636-EFE2-4067-8977-B871200E7EA1}" srcOrd="9" destOrd="0" presId="urn:microsoft.com/office/officeart/2005/8/layout/vList2"/>
    <dgm:cxn modelId="{B7DD530A-B187-45FA-9FE7-D423CACB7003}" type="presParOf" srcId="{CC8763B3-4621-4666-B669-3C5BA2A30DBE}" destId="{5E309235-A5CE-4376-AD4C-DFBB306DF9F7}" srcOrd="10" destOrd="0" presId="urn:microsoft.com/office/officeart/2005/8/layout/vList2"/>
    <dgm:cxn modelId="{DA87B89C-62B3-4B83-BF89-DEB08ADF0AB4}" type="presParOf" srcId="{CC8763B3-4621-4666-B669-3C5BA2A30DBE}" destId="{44EF24D2-E432-44EB-8DA1-C01D8A9C3B9F}" srcOrd="11" destOrd="0" presId="urn:microsoft.com/office/officeart/2005/8/layout/vList2"/>
    <dgm:cxn modelId="{80770068-8662-4FF4-BAB4-DF8D067A016B}" type="presParOf" srcId="{CC8763B3-4621-4666-B669-3C5BA2A30DBE}" destId="{C24CBBE1-425E-4B2F-9308-33701B13068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E4640F1F-7D8F-4B65-8CDA-2BFBBBFD14A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Strategic HR Management</a:t>
          </a:r>
          <a:endParaRPr lang="en-MY" sz="2700" kern="1200" dirty="0">
            <a:solidFill>
              <a:srgbClr val="000000"/>
            </a:solidFill>
            <a:latin typeface="Arial"/>
            <a:ea typeface="+mn-ea"/>
            <a:cs typeface="+mn-cs"/>
          </a:endParaRP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Value Chain</a:t>
          </a:r>
          <a:endParaRPr lang="en-MY" sz="2700" kern="1200" dirty="0">
            <a:solidFill>
              <a:srgbClr val="000000"/>
            </a:solidFill>
            <a:latin typeface="Arial"/>
            <a:ea typeface="+mn-ea"/>
            <a:cs typeface="+mn-cs"/>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88AC3958-C316-4A55-827E-034A089E49E4}">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133FE99-5CFD-4FA4-A91F-D199A904C758}" type="pres">
      <dgm:prSet presAssocID="{6AEC7E34-CC06-4632-BBE9-4BDDBAA3685A}" presName="parentText" presStyleLbl="node1" presStyleIdx="0" presStyleCnt="7" custLinFactNeighborX="-187" custLinFactNeighborY="13642">
        <dgm:presLayoutVars>
          <dgm:chMax val="0"/>
          <dgm:bulletEnabled val="1"/>
        </dgm:presLayoutVars>
      </dgm:prSet>
      <dgm:spPr>
        <a:xfrm>
          <a:off x="0" y="90000"/>
          <a:ext cx="7906072" cy="631800"/>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1" presStyleCnt="7">
        <dgm:presLayoutVars>
          <dgm:chMax val="0"/>
          <dgm:bulletEnabled val="1"/>
        </dgm:presLayoutVars>
      </dgm:prSet>
      <dgm:spPr>
        <a:xfrm>
          <a:off x="0" y="799560"/>
          <a:ext cx="7906072" cy="631800"/>
        </a:xfrm>
        <a:prstGeom prst="roundRect">
          <a:avLst/>
        </a:prstGeom>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2" presStyleCnt="7">
        <dgm:presLayoutVars>
          <dgm:chMax val="0"/>
          <dgm:bulletEnabled val="1"/>
        </dgm:presLayoutVars>
      </dgm:prSet>
      <dgm:spPr>
        <a:xfrm>
          <a:off x="0" y="1509120"/>
          <a:ext cx="7906072" cy="631800"/>
        </a:xfrm>
        <a:prstGeom prst="roundRect">
          <a:avLst/>
        </a:prstGeom>
      </dgm:spPr>
    </dgm:pt>
    <dgm:pt modelId="{3719309C-2B02-4F10-B51C-982EEB8C9C28}" type="pres">
      <dgm:prSet presAssocID="{FAB03383-7A5C-4D63-AA1F-BA538AC6077C}" presName="spacer" presStyleCnt="0"/>
      <dgm:spPr/>
    </dgm:pt>
    <dgm:pt modelId="{09FE57C5-E40A-43F3-AE7D-8262EE305D12}" type="pres">
      <dgm:prSet presAssocID="{E4640F1F-7D8F-4B65-8CDA-2BFBBBFD14A7}" presName="parentText" presStyleLbl="node1" presStyleIdx="3" presStyleCnt="7">
        <dgm:presLayoutVars>
          <dgm:chMax val="0"/>
          <dgm:bulletEnabled val="1"/>
        </dgm:presLayoutVars>
      </dgm:prSet>
      <dgm:spPr>
        <a:xfrm>
          <a:off x="0" y="2218680"/>
          <a:ext cx="7906072" cy="631800"/>
        </a:xfrm>
        <a:prstGeom prst="roundRect">
          <a:avLst/>
        </a:prstGeom>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4" presStyleCnt="7">
        <dgm:presLayoutVars>
          <dgm:chMax val="0"/>
          <dgm:bulletEnabled val="1"/>
        </dgm:presLayoutVars>
      </dgm:prSet>
      <dgm:spPr>
        <a:xfrm>
          <a:off x="0" y="2928240"/>
          <a:ext cx="7906072" cy="631800"/>
        </a:xfrm>
        <a:prstGeom prst="roundRect">
          <a:avLst/>
        </a:prstGeom>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5" presStyleCnt="7">
        <dgm:presLayoutVars>
          <dgm:chMax val="0"/>
          <dgm:bulletEnabled val="1"/>
        </dgm:presLayoutVars>
      </dgm:prSet>
      <dgm:spPr>
        <a:xfrm>
          <a:off x="0" y="3685140"/>
          <a:ext cx="7906072" cy="636480"/>
        </a:xfrm>
        <a:prstGeom prst="roundRect">
          <a:avLst/>
        </a:prstGeom>
      </dgm:spPr>
    </dgm:pt>
    <dgm:pt modelId="{44EF24D2-E432-44EB-8DA1-C01D8A9C3B9F}" type="pres">
      <dgm:prSet presAssocID="{C9D0E5AF-93CF-467C-A4EE-7ACA6AFDD5FB}" presName="spacer" presStyleCnt="0"/>
      <dgm:spPr/>
    </dgm:pt>
    <dgm:pt modelId="{C24CBBE1-425E-4B2F-9308-33701B130681}" type="pres">
      <dgm:prSet presAssocID="{88AC3958-C316-4A55-827E-034A089E49E4}" presName="parentText" presStyleLbl="node1" presStyleIdx="6" presStyleCnt="7">
        <dgm:presLayoutVars>
          <dgm:chMax val="0"/>
          <dgm:bulletEnabled val="1"/>
        </dgm:presLayoutVars>
      </dgm:prSet>
      <dgm:spPr>
        <a:xfrm>
          <a:off x="0" y="4347360"/>
          <a:ext cx="7906072" cy="631800"/>
        </a:xfrm>
        <a:prstGeom prst="roundRect">
          <a:avLst/>
        </a:prstGeom>
      </dgm:spPr>
    </dgm:pt>
  </dgm:ptLst>
  <dgm:cxnLst>
    <dgm:cxn modelId="{593BBC0A-C894-4681-9C3A-B537E10E05FE}" srcId="{703D4D02-5513-427D-B6E9-B2E187EE0C3A}" destId="{328F90D9-2863-4838-83FD-71669A154157}" srcOrd="1" destOrd="0" parTransId="{FD5B5002-508E-4F29-BC0F-9F1BE6A84652}" sibTransId="{12F95923-9E04-4F28-BEE7-155AD4426ADB}"/>
    <dgm:cxn modelId="{85471B28-4742-4F13-A99E-C0438BE13579}" type="presOf" srcId="{8C7388FE-E68A-4E8C-996B-3F1DFAE81EC1}" destId="{07829882-6F4D-48E6-92BC-1A22C9FC3D8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4" destOrd="0" parTransId="{8FB4355D-8030-4D80-BE6A-5A403FE36299}" sibTransId="{58EC5EC8-D805-453C-9978-D8CAB54EAC1B}"/>
    <dgm:cxn modelId="{B59CFD41-2FC3-45B7-B670-91F22CF1FC9F}" srcId="{703D4D02-5513-427D-B6E9-B2E187EE0C3A}" destId="{88AC3958-C316-4A55-827E-034A089E49E4}" srcOrd="6" destOrd="0" parTransId="{8DB5C84C-0F37-4A94-9DBA-BD5E7050D2E6}" sibTransId="{C74D488F-4945-4CD8-88CF-C67CA794BB51}"/>
    <dgm:cxn modelId="{9E2C3062-9CD4-4317-8DA5-C516F5106887}" srcId="{703D4D02-5513-427D-B6E9-B2E187EE0C3A}" destId="{E4640F1F-7D8F-4B65-8CDA-2BFBBBFD14A7}" srcOrd="3" destOrd="0" parTransId="{BFD6E18F-388C-4937-9894-8D62314D6D7D}" sibTransId="{5FC4DF1A-9CB0-4431-A6BB-EE87FF9C7CAD}"/>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03A4CAC5-1E4A-4947-A962-CF77EDDECF8A}" srcId="{703D4D02-5513-427D-B6E9-B2E187EE0C3A}" destId="{8C7388FE-E68A-4E8C-996B-3F1DFAE81EC1}" srcOrd="2" destOrd="0" parTransId="{419F91BB-AEFE-45EE-9183-042B77B50F7E}" sibTransId="{FAB03383-7A5C-4D63-AA1F-BA538AC6077C}"/>
    <dgm:cxn modelId="{730669CD-5B1E-4A7A-AFF1-AB005961F123}" srcId="{703D4D02-5513-427D-B6E9-B2E187EE0C3A}" destId="{6AEC7E34-CC06-4632-BBE9-4BDDBAA3685A}" srcOrd="0"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5"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005F1274-8944-439C-A42B-A1F4F1296245}" type="presParOf" srcId="{CC8763B3-4621-4666-B669-3C5BA2A30DBE}" destId="{7133FE99-5CFD-4FA4-A91F-D199A904C758}" srcOrd="0" destOrd="0" presId="urn:microsoft.com/office/officeart/2005/8/layout/vList2"/>
    <dgm:cxn modelId="{1E2D32FD-620F-4F6F-AA88-E54228601D53}" type="presParOf" srcId="{CC8763B3-4621-4666-B669-3C5BA2A30DBE}" destId="{108366F3-BBE2-4A51-9433-DD2541FC0A87}" srcOrd="1" destOrd="0" presId="urn:microsoft.com/office/officeart/2005/8/layout/vList2"/>
    <dgm:cxn modelId="{5098C8EC-4B0D-45D7-BFBC-0B33A5CB91A5}" type="presParOf" srcId="{CC8763B3-4621-4666-B669-3C5BA2A30DBE}" destId="{9AC05C2B-98A4-46A3-95DB-50CD7BF6A906}" srcOrd="2" destOrd="0" presId="urn:microsoft.com/office/officeart/2005/8/layout/vList2"/>
    <dgm:cxn modelId="{2C8CED3E-C707-4D3F-A028-5D88B3671D8F}" type="presParOf" srcId="{CC8763B3-4621-4666-B669-3C5BA2A30DBE}" destId="{0FB8F895-00D5-4A1F-A321-26C5901D67D7}" srcOrd="3" destOrd="0" presId="urn:microsoft.com/office/officeart/2005/8/layout/vList2"/>
    <dgm:cxn modelId="{0612A40C-B7B7-43F1-9DB1-5BE299358E5C}" type="presParOf" srcId="{CC8763B3-4621-4666-B669-3C5BA2A30DBE}" destId="{07829882-6F4D-48E6-92BC-1A22C9FC3D88}" srcOrd="4" destOrd="0" presId="urn:microsoft.com/office/officeart/2005/8/layout/vList2"/>
    <dgm:cxn modelId="{78524E13-DD99-46CC-A83F-02DD7C015CF1}" type="presParOf" srcId="{CC8763B3-4621-4666-B669-3C5BA2A30DBE}" destId="{3719309C-2B02-4F10-B51C-982EEB8C9C28}" srcOrd="5" destOrd="0" presId="urn:microsoft.com/office/officeart/2005/8/layout/vList2"/>
    <dgm:cxn modelId="{2AAAEDE5-3BFD-4883-9B5D-2F822FD1DC6D}" type="presParOf" srcId="{CC8763B3-4621-4666-B669-3C5BA2A30DBE}" destId="{09FE57C5-E40A-43F3-AE7D-8262EE305D12}" srcOrd="6" destOrd="0" presId="urn:microsoft.com/office/officeart/2005/8/layout/vList2"/>
    <dgm:cxn modelId="{5E2A2C68-AA3C-48C4-A70C-30DEAC8F5DFB}" type="presParOf" srcId="{CC8763B3-4621-4666-B669-3C5BA2A30DBE}" destId="{73585F24-3835-4F03-AF50-3374804FF4B0}" srcOrd="7" destOrd="0" presId="urn:microsoft.com/office/officeart/2005/8/layout/vList2"/>
    <dgm:cxn modelId="{DA373ABB-E924-4ECF-B32E-FD177D4AB4C6}" type="presParOf" srcId="{CC8763B3-4621-4666-B669-3C5BA2A30DBE}" destId="{9CC755FE-31E4-4F5E-939E-C65213D54856}" srcOrd="8" destOrd="0" presId="urn:microsoft.com/office/officeart/2005/8/layout/vList2"/>
    <dgm:cxn modelId="{6ECDEAF6-B5D4-4DF9-9A08-94C1112516AF}" type="presParOf" srcId="{CC8763B3-4621-4666-B669-3C5BA2A30DBE}" destId="{D16AE636-EFE2-4067-8977-B871200E7EA1}" srcOrd="9" destOrd="0" presId="urn:microsoft.com/office/officeart/2005/8/layout/vList2"/>
    <dgm:cxn modelId="{B7DD530A-B187-45FA-9FE7-D423CACB7003}" type="presParOf" srcId="{CC8763B3-4621-4666-B669-3C5BA2A30DBE}" destId="{5E309235-A5CE-4376-AD4C-DFBB306DF9F7}" srcOrd="10" destOrd="0" presId="urn:microsoft.com/office/officeart/2005/8/layout/vList2"/>
    <dgm:cxn modelId="{DA87B89C-62B3-4B83-BF89-DEB08ADF0AB4}" type="presParOf" srcId="{CC8763B3-4621-4666-B669-3C5BA2A30DBE}" destId="{44EF24D2-E432-44EB-8DA1-C01D8A9C3B9F}" srcOrd="11" destOrd="0" presId="urn:microsoft.com/office/officeart/2005/8/layout/vList2"/>
    <dgm:cxn modelId="{80770068-8662-4FF4-BAB4-DF8D067A016B}" type="presParOf" srcId="{CC8763B3-4621-4666-B669-3C5BA2A30DBE}" destId="{C24CBBE1-425E-4B2F-9308-33701B13068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3FE99-5CFD-4FA4-A91F-D199A904C758}">
      <dsp:nvSpPr>
        <dsp:cNvPr id="0" name=""/>
        <dsp:cNvSpPr/>
      </dsp:nvSpPr>
      <dsp:spPr>
        <a:xfrm>
          <a:off x="0" y="90000"/>
          <a:ext cx="7906072" cy="631800"/>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1">
                  <a:lumMod val="20000"/>
                  <a:lumOff val="80000"/>
                </a:schemeClr>
              </a:solidFill>
            </a:rPr>
            <a:t>Strategy Execution</a:t>
          </a:r>
        </a:p>
      </dsp:txBody>
      <dsp:txXfrm>
        <a:off x="30842" y="120842"/>
        <a:ext cx="7844388" cy="570116"/>
      </dsp:txXfrm>
    </dsp:sp>
    <dsp:sp modelId="{9AC05C2B-98A4-46A3-95DB-50CD7BF6A906}">
      <dsp:nvSpPr>
        <dsp:cNvPr id="0" name=""/>
        <dsp:cNvSpPr/>
      </dsp:nvSpPr>
      <dsp:spPr>
        <a:xfrm>
          <a:off x="0" y="7995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Evaluation</a:t>
          </a:r>
        </a:p>
      </dsp:txBody>
      <dsp:txXfrm>
        <a:off x="30842" y="830402"/>
        <a:ext cx="7844388" cy="570116"/>
      </dsp:txXfrm>
    </dsp:sp>
    <dsp:sp modelId="{07829882-6F4D-48E6-92BC-1A22C9FC3D88}">
      <dsp:nvSpPr>
        <dsp:cNvPr id="0" name=""/>
        <dsp:cNvSpPr/>
      </dsp:nvSpPr>
      <dsp:spPr>
        <a:xfrm>
          <a:off x="0" y="150912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Evaluation Methods</a:t>
          </a:r>
        </a:p>
      </dsp:txBody>
      <dsp:txXfrm>
        <a:off x="30842" y="1539962"/>
        <a:ext cx="7844388" cy="570116"/>
      </dsp:txXfrm>
    </dsp:sp>
    <dsp:sp modelId="{09FE57C5-E40A-43F3-AE7D-8262EE305D12}">
      <dsp:nvSpPr>
        <dsp:cNvPr id="0" name=""/>
        <dsp:cNvSpPr/>
      </dsp:nvSpPr>
      <dsp:spPr>
        <a:xfrm>
          <a:off x="0" y="221868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Strategic HR Management</a:t>
          </a:r>
          <a:endParaRPr lang="en-MY" sz="2700" kern="1200" dirty="0">
            <a:solidFill>
              <a:schemeClr val="tx1"/>
            </a:solidFill>
          </a:endParaRPr>
        </a:p>
      </dsp:txBody>
      <dsp:txXfrm>
        <a:off x="30842" y="2249522"/>
        <a:ext cx="7844388" cy="570116"/>
      </dsp:txXfrm>
    </dsp:sp>
    <dsp:sp modelId="{9CC755FE-31E4-4F5E-939E-C65213D54856}">
      <dsp:nvSpPr>
        <dsp:cNvPr id="0" name=""/>
        <dsp:cNvSpPr/>
      </dsp:nvSpPr>
      <dsp:spPr>
        <a:xfrm>
          <a:off x="0" y="292824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Value Chain</a:t>
          </a:r>
          <a:endParaRPr lang="en-MY" sz="2700" kern="1200" dirty="0">
            <a:solidFill>
              <a:schemeClr val="tx1"/>
            </a:solidFill>
          </a:endParaRPr>
        </a:p>
      </dsp:txBody>
      <dsp:txXfrm>
        <a:off x="30842" y="2959082"/>
        <a:ext cx="7844388" cy="570116"/>
      </dsp:txXfrm>
    </dsp:sp>
    <dsp:sp modelId="{5E309235-A5CE-4376-AD4C-DFBB306DF9F7}">
      <dsp:nvSpPr>
        <dsp:cNvPr id="0" name=""/>
        <dsp:cNvSpPr/>
      </dsp:nvSpPr>
      <dsp:spPr>
        <a:xfrm>
          <a:off x="0" y="363780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Five Forces Model</a:t>
          </a:r>
        </a:p>
      </dsp:txBody>
      <dsp:txXfrm>
        <a:off x="30842" y="3668642"/>
        <a:ext cx="7844388" cy="570116"/>
      </dsp:txXfrm>
    </dsp:sp>
    <dsp:sp modelId="{C24CBBE1-425E-4B2F-9308-33701B130681}">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Resource Based Model</a:t>
          </a:r>
        </a:p>
      </dsp:txBody>
      <dsp:txXfrm>
        <a:off x="30842" y="4378202"/>
        <a:ext cx="7844388"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3FE99-5CFD-4FA4-A91F-D199A904C758}">
      <dsp:nvSpPr>
        <dsp:cNvPr id="0" name=""/>
        <dsp:cNvSpPr/>
      </dsp:nvSpPr>
      <dsp:spPr>
        <a:xfrm>
          <a:off x="0" y="9000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sp:txBody>
      <dsp:txXfrm>
        <a:off x="30842" y="120842"/>
        <a:ext cx="7844388" cy="570116"/>
      </dsp:txXfrm>
    </dsp:sp>
    <dsp:sp modelId="{9AC05C2B-98A4-46A3-95DB-50CD7BF6A906}">
      <dsp:nvSpPr>
        <dsp:cNvPr id="0" name=""/>
        <dsp:cNvSpPr/>
      </dsp:nvSpPr>
      <dsp:spPr>
        <a:xfrm>
          <a:off x="0" y="799560"/>
          <a:ext cx="7906072" cy="631800"/>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sp:txBody>
      <dsp:txXfrm>
        <a:off x="30842" y="830402"/>
        <a:ext cx="7844388" cy="570116"/>
      </dsp:txXfrm>
    </dsp:sp>
    <dsp:sp modelId="{07829882-6F4D-48E6-92BC-1A22C9FC3D88}">
      <dsp:nvSpPr>
        <dsp:cNvPr id="0" name=""/>
        <dsp:cNvSpPr/>
      </dsp:nvSpPr>
      <dsp:spPr>
        <a:xfrm>
          <a:off x="0" y="150912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Evaluation Methods</a:t>
          </a:r>
        </a:p>
      </dsp:txBody>
      <dsp:txXfrm>
        <a:off x="30842" y="1539962"/>
        <a:ext cx="7844388" cy="570116"/>
      </dsp:txXfrm>
    </dsp:sp>
    <dsp:sp modelId="{09FE57C5-E40A-43F3-AE7D-8262EE305D12}">
      <dsp:nvSpPr>
        <dsp:cNvPr id="0" name=""/>
        <dsp:cNvSpPr/>
      </dsp:nvSpPr>
      <dsp:spPr>
        <a:xfrm>
          <a:off x="0" y="221868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Strategic HR Management</a:t>
          </a:r>
          <a:endParaRPr lang="en-MY" sz="2700" kern="1200" dirty="0">
            <a:solidFill>
              <a:schemeClr val="tx1"/>
            </a:solidFill>
          </a:endParaRPr>
        </a:p>
      </dsp:txBody>
      <dsp:txXfrm>
        <a:off x="30842" y="2249522"/>
        <a:ext cx="7844388" cy="570116"/>
      </dsp:txXfrm>
    </dsp:sp>
    <dsp:sp modelId="{9CC755FE-31E4-4F5E-939E-C65213D54856}">
      <dsp:nvSpPr>
        <dsp:cNvPr id="0" name=""/>
        <dsp:cNvSpPr/>
      </dsp:nvSpPr>
      <dsp:spPr>
        <a:xfrm>
          <a:off x="0" y="292824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Value Chain</a:t>
          </a:r>
          <a:endParaRPr lang="en-MY" sz="2700" kern="1200" dirty="0">
            <a:solidFill>
              <a:schemeClr val="tx1"/>
            </a:solidFill>
          </a:endParaRPr>
        </a:p>
      </dsp:txBody>
      <dsp:txXfrm>
        <a:off x="30842" y="2959082"/>
        <a:ext cx="7844388" cy="570116"/>
      </dsp:txXfrm>
    </dsp:sp>
    <dsp:sp modelId="{5E309235-A5CE-4376-AD4C-DFBB306DF9F7}">
      <dsp:nvSpPr>
        <dsp:cNvPr id="0" name=""/>
        <dsp:cNvSpPr/>
      </dsp:nvSpPr>
      <dsp:spPr>
        <a:xfrm>
          <a:off x="0" y="363780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Five Forces Model</a:t>
          </a:r>
        </a:p>
      </dsp:txBody>
      <dsp:txXfrm>
        <a:off x="30842" y="3668642"/>
        <a:ext cx="7844388" cy="570116"/>
      </dsp:txXfrm>
    </dsp:sp>
    <dsp:sp modelId="{C24CBBE1-425E-4B2F-9308-33701B130681}">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Resource Based Model</a:t>
          </a:r>
        </a:p>
      </dsp:txBody>
      <dsp:txXfrm>
        <a:off x="30842" y="4378202"/>
        <a:ext cx="7844388"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3FE99-5CFD-4FA4-A91F-D199A904C758}">
      <dsp:nvSpPr>
        <dsp:cNvPr id="0" name=""/>
        <dsp:cNvSpPr/>
      </dsp:nvSpPr>
      <dsp:spPr>
        <a:xfrm>
          <a:off x="0" y="9000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sp:txBody>
      <dsp:txXfrm>
        <a:off x="30842" y="120842"/>
        <a:ext cx="7844388" cy="570116"/>
      </dsp:txXfrm>
    </dsp:sp>
    <dsp:sp modelId="{9AC05C2B-98A4-46A3-95DB-50CD7BF6A906}">
      <dsp:nvSpPr>
        <dsp:cNvPr id="0" name=""/>
        <dsp:cNvSpPr/>
      </dsp:nvSpPr>
      <dsp:spPr>
        <a:xfrm>
          <a:off x="0" y="79956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842" y="830402"/>
        <a:ext cx="7844388" cy="570116"/>
      </dsp:txXfrm>
    </dsp:sp>
    <dsp:sp modelId="{07829882-6F4D-48E6-92BC-1A22C9FC3D88}">
      <dsp:nvSpPr>
        <dsp:cNvPr id="0" name=""/>
        <dsp:cNvSpPr/>
      </dsp:nvSpPr>
      <dsp:spPr>
        <a:xfrm>
          <a:off x="0" y="1509120"/>
          <a:ext cx="7906072" cy="631800"/>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 Methods</a:t>
          </a:r>
        </a:p>
      </dsp:txBody>
      <dsp:txXfrm>
        <a:off x="30842" y="1539962"/>
        <a:ext cx="7844388" cy="570116"/>
      </dsp:txXfrm>
    </dsp:sp>
    <dsp:sp modelId="{09FE57C5-E40A-43F3-AE7D-8262EE305D12}">
      <dsp:nvSpPr>
        <dsp:cNvPr id="0" name=""/>
        <dsp:cNvSpPr/>
      </dsp:nvSpPr>
      <dsp:spPr>
        <a:xfrm>
          <a:off x="0" y="221868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Strategic HR Management</a:t>
          </a:r>
          <a:endParaRPr lang="en-MY" sz="2700" kern="1200" dirty="0">
            <a:solidFill>
              <a:schemeClr val="tx1"/>
            </a:solidFill>
          </a:endParaRPr>
        </a:p>
      </dsp:txBody>
      <dsp:txXfrm>
        <a:off x="30842" y="2249522"/>
        <a:ext cx="7844388" cy="570116"/>
      </dsp:txXfrm>
    </dsp:sp>
    <dsp:sp modelId="{9CC755FE-31E4-4F5E-939E-C65213D54856}">
      <dsp:nvSpPr>
        <dsp:cNvPr id="0" name=""/>
        <dsp:cNvSpPr/>
      </dsp:nvSpPr>
      <dsp:spPr>
        <a:xfrm>
          <a:off x="0" y="292824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Value Chain</a:t>
          </a:r>
          <a:endParaRPr lang="en-MY" sz="2700" kern="1200" dirty="0">
            <a:solidFill>
              <a:schemeClr val="tx1"/>
            </a:solidFill>
          </a:endParaRPr>
        </a:p>
      </dsp:txBody>
      <dsp:txXfrm>
        <a:off x="30842" y="2959082"/>
        <a:ext cx="7844388" cy="570116"/>
      </dsp:txXfrm>
    </dsp:sp>
    <dsp:sp modelId="{5E309235-A5CE-4376-AD4C-DFBB306DF9F7}">
      <dsp:nvSpPr>
        <dsp:cNvPr id="0" name=""/>
        <dsp:cNvSpPr/>
      </dsp:nvSpPr>
      <dsp:spPr>
        <a:xfrm>
          <a:off x="0" y="363780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Five Forces Model</a:t>
          </a:r>
        </a:p>
      </dsp:txBody>
      <dsp:txXfrm>
        <a:off x="30842" y="3668642"/>
        <a:ext cx="7844388" cy="570116"/>
      </dsp:txXfrm>
    </dsp:sp>
    <dsp:sp modelId="{C24CBBE1-425E-4B2F-9308-33701B130681}">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Resource Based Model</a:t>
          </a:r>
        </a:p>
      </dsp:txBody>
      <dsp:txXfrm>
        <a:off x="30842" y="4378202"/>
        <a:ext cx="7844388"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3FE99-5CFD-4FA4-A91F-D199A904C758}">
      <dsp:nvSpPr>
        <dsp:cNvPr id="0" name=""/>
        <dsp:cNvSpPr/>
      </dsp:nvSpPr>
      <dsp:spPr>
        <a:xfrm>
          <a:off x="0" y="9000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sp:txBody>
      <dsp:txXfrm>
        <a:off x="30842" y="120842"/>
        <a:ext cx="7844388" cy="570116"/>
      </dsp:txXfrm>
    </dsp:sp>
    <dsp:sp modelId="{9AC05C2B-98A4-46A3-95DB-50CD7BF6A906}">
      <dsp:nvSpPr>
        <dsp:cNvPr id="0" name=""/>
        <dsp:cNvSpPr/>
      </dsp:nvSpPr>
      <dsp:spPr>
        <a:xfrm>
          <a:off x="0" y="79956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842" y="830402"/>
        <a:ext cx="7844388" cy="570116"/>
      </dsp:txXfrm>
    </dsp:sp>
    <dsp:sp modelId="{07829882-6F4D-48E6-92BC-1A22C9FC3D88}">
      <dsp:nvSpPr>
        <dsp:cNvPr id="0" name=""/>
        <dsp:cNvSpPr/>
      </dsp:nvSpPr>
      <dsp:spPr>
        <a:xfrm>
          <a:off x="0" y="150912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 Methods</a:t>
          </a:r>
        </a:p>
      </dsp:txBody>
      <dsp:txXfrm>
        <a:off x="30842" y="1539962"/>
        <a:ext cx="7844388" cy="570116"/>
      </dsp:txXfrm>
    </dsp:sp>
    <dsp:sp modelId="{09FE57C5-E40A-43F3-AE7D-8262EE305D12}">
      <dsp:nvSpPr>
        <dsp:cNvPr id="0" name=""/>
        <dsp:cNvSpPr/>
      </dsp:nvSpPr>
      <dsp:spPr>
        <a:xfrm>
          <a:off x="0" y="2218680"/>
          <a:ext cx="7906072" cy="631800"/>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Strategic HR Management</a:t>
          </a:r>
          <a:endParaRPr lang="en-MY" sz="2700" kern="1200" dirty="0">
            <a:solidFill>
              <a:srgbClr val="CCCC99">
                <a:lumMod val="20000"/>
                <a:lumOff val="80000"/>
              </a:srgbClr>
            </a:solidFill>
            <a:latin typeface="Arial"/>
            <a:ea typeface="+mn-ea"/>
            <a:cs typeface="+mn-cs"/>
          </a:endParaRPr>
        </a:p>
      </dsp:txBody>
      <dsp:txXfrm>
        <a:off x="30842" y="2249522"/>
        <a:ext cx="7844388" cy="570116"/>
      </dsp:txXfrm>
    </dsp:sp>
    <dsp:sp modelId="{9CC755FE-31E4-4F5E-939E-C65213D54856}">
      <dsp:nvSpPr>
        <dsp:cNvPr id="0" name=""/>
        <dsp:cNvSpPr/>
      </dsp:nvSpPr>
      <dsp:spPr>
        <a:xfrm>
          <a:off x="0" y="292824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Value Chain</a:t>
          </a:r>
          <a:endParaRPr lang="en-MY" sz="2700" kern="1200" dirty="0">
            <a:solidFill>
              <a:schemeClr val="tx1"/>
            </a:solidFill>
          </a:endParaRPr>
        </a:p>
      </dsp:txBody>
      <dsp:txXfrm>
        <a:off x="30842" y="2959082"/>
        <a:ext cx="7844388" cy="570116"/>
      </dsp:txXfrm>
    </dsp:sp>
    <dsp:sp modelId="{5E309235-A5CE-4376-AD4C-DFBB306DF9F7}">
      <dsp:nvSpPr>
        <dsp:cNvPr id="0" name=""/>
        <dsp:cNvSpPr/>
      </dsp:nvSpPr>
      <dsp:spPr>
        <a:xfrm>
          <a:off x="0" y="363780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Five Forces Model</a:t>
          </a:r>
        </a:p>
      </dsp:txBody>
      <dsp:txXfrm>
        <a:off x="30842" y="3668642"/>
        <a:ext cx="7844388" cy="570116"/>
      </dsp:txXfrm>
    </dsp:sp>
    <dsp:sp modelId="{C24CBBE1-425E-4B2F-9308-33701B130681}">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Resource Based Model</a:t>
          </a:r>
        </a:p>
      </dsp:txBody>
      <dsp:txXfrm>
        <a:off x="30842" y="4378202"/>
        <a:ext cx="7844388"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3FE99-5CFD-4FA4-A91F-D199A904C758}">
      <dsp:nvSpPr>
        <dsp:cNvPr id="0" name=""/>
        <dsp:cNvSpPr/>
      </dsp:nvSpPr>
      <dsp:spPr>
        <a:xfrm>
          <a:off x="0" y="100608"/>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sp:txBody>
      <dsp:txXfrm>
        <a:off x="30842" y="131450"/>
        <a:ext cx="7844388" cy="570116"/>
      </dsp:txXfrm>
    </dsp:sp>
    <dsp:sp modelId="{9AC05C2B-98A4-46A3-95DB-50CD7BF6A906}">
      <dsp:nvSpPr>
        <dsp:cNvPr id="0" name=""/>
        <dsp:cNvSpPr/>
      </dsp:nvSpPr>
      <dsp:spPr>
        <a:xfrm>
          <a:off x="0" y="79956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842" y="830402"/>
        <a:ext cx="7844388" cy="570116"/>
      </dsp:txXfrm>
    </dsp:sp>
    <dsp:sp modelId="{07829882-6F4D-48E6-92BC-1A22C9FC3D88}">
      <dsp:nvSpPr>
        <dsp:cNvPr id="0" name=""/>
        <dsp:cNvSpPr/>
      </dsp:nvSpPr>
      <dsp:spPr>
        <a:xfrm>
          <a:off x="0" y="150912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 Methods</a:t>
          </a:r>
        </a:p>
      </dsp:txBody>
      <dsp:txXfrm>
        <a:off x="30842" y="1539962"/>
        <a:ext cx="7844388" cy="570116"/>
      </dsp:txXfrm>
    </dsp:sp>
    <dsp:sp modelId="{09FE57C5-E40A-43F3-AE7D-8262EE305D12}">
      <dsp:nvSpPr>
        <dsp:cNvPr id="0" name=""/>
        <dsp:cNvSpPr/>
      </dsp:nvSpPr>
      <dsp:spPr>
        <a:xfrm>
          <a:off x="0" y="221868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Strategic HR Management</a:t>
          </a:r>
          <a:endParaRPr lang="en-MY" sz="2700" kern="1200" dirty="0">
            <a:solidFill>
              <a:srgbClr val="000000"/>
            </a:solidFill>
            <a:latin typeface="Arial"/>
            <a:ea typeface="+mn-ea"/>
            <a:cs typeface="+mn-cs"/>
          </a:endParaRPr>
        </a:p>
      </dsp:txBody>
      <dsp:txXfrm>
        <a:off x="30842" y="2249522"/>
        <a:ext cx="7844388" cy="570116"/>
      </dsp:txXfrm>
    </dsp:sp>
    <dsp:sp modelId="{9CC755FE-31E4-4F5E-939E-C65213D54856}">
      <dsp:nvSpPr>
        <dsp:cNvPr id="0" name=""/>
        <dsp:cNvSpPr/>
      </dsp:nvSpPr>
      <dsp:spPr>
        <a:xfrm>
          <a:off x="0" y="2928240"/>
          <a:ext cx="7906072" cy="631800"/>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Value Chain</a:t>
          </a:r>
          <a:endParaRPr lang="en-MY" sz="2700" kern="1200" dirty="0">
            <a:solidFill>
              <a:srgbClr val="CCCC99">
                <a:lumMod val="20000"/>
                <a:lumOff val="80000"/>
              </a:srgbClr>
            </a:solidFill>
            <a:latin typeface="Arial"/>
            <a:ea typeface="+mn-ea"/>
            <a:cs typeface="+mn-cs"/>
          </a:endParaRPr>
        </a:p>
      </dsp:txBody>
      <dsp:txXfrm>
        <a:off x="30842" y="2959082"/>
        <a:ext cx="7844388" cy="570116"/>
      </dsp:txXfrm>
    </dsp:sp>
    <dsp:sp modelId="{5E309235-A5CE-4376-AD4C-DFBB306DF9F7}">
      <dsp:nvSpPr>
        <dsp:cNvPr id="0" name=""/>
        <dsp:cNvSpPr/>
      </dsp:nvSpPr>
      <dsp:spPr>
        <a:xfrm>
          <a:off x="0" y="363780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Five Forces Model</a:t>
          </a:r>
        </a:p>
      </dsp:txBody>
      <dsp:txXfrm>
        <a:off x="30842" y="3668642"/>
        <a:ext cx="7844388" cy="570116"/>
      </dsp:txXfrm>
    </dsp:sp>
    <dsp:sp modelId="{C24CBBE1-425E-4B2F-9308-33701B130681}">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Resource Based Model</a:t>
          </a:r>
        </a:p>
      </dsp:txBody>
      <dsp:txXfrm>
        <a:off x="30842" y="4378202"/>
        <a:ext cx="7844388" cy="570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3FE99-5CFD-4FA4-A91F-D199A904C758}">
      <dsp:nvSpPr>
        <dsp:cNvPr id="0" name=""/>
        <dsp:cNvSpPr/>
      </dsp:nvSpPr>
      <dsp:spPr>
        <a:xfrm>
          <a:off x="0" y="100608"/>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sp:txBody>
      <dsp:txXfrm>
        <a:off x="30842" y="131450"/>
        <a:ext cx="7844388" cy="570116"/>
      </dsp:txXfrm>
    </dsp:sp>
    <dsp:sp modelId="{9AC05C2B-98A4-46A3-95DB-50CD7BF6A906}">
      <dsp:nvSpPr>
        <dsp:cNvPr id="0" name=""/>
        <dsp:cNvSpPr/>
      </dsp:nvSpPr>
      <dsp:spPr>
        <a:xfrm>
          <a:off x="0" y="79956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842" y="830402"/>
        <a:ext cx="7844388" cy="570116"/>
      </dsp:txXfrm>
    </dsp:sp>
    <dsp:sp modelId="{07829882-6F4D-48E6-92BC-1A22C9FC3D88}">
      <dsp:nvSpPr>
        <dsp:cNvPr id="0" name=""/>
        <dsp:cNvSpPr/>
      </dsp:nvSpPr>
      <dsp:spPr>
        <a:xfrm>
          <a:off x="0" y="150912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 Methods</a:t>
          </a:r>
        </a:p>
      </dsp:txBody>
      <dsp:txXfrm>
        <a:off x="30842" y="1539962"/>
        <a:ext cx="7844388" cy="570116"/>
      </dsp:txXfrm>
    </dsp:sp>
    <dsp:sp modelId="{09FE57C5-E40A-43F3-AE7D-8262EE305D12}">
      <dsp:nvSpPr>
        <dsp:cNvPr id="0" name=""/>
        <dsp:cNvSpPr/>
      </dsp:nvSpPr>
      <dsp:spPr>
        <a:xfrm>
          <a:off x="0" y="221868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Strategic HR Management</a:t>
          </a:r>
          <a:endParaRPr lang="en-MY" sz="2700" kern="1200" dirty="0">
            <a:solidFill>
              <a:srgbClr val="000000"/>
            </a:solidFill>
            <a:latin typeface="Arial"/>
            <a:ea typeface="+mn-ea"/>
            <a:cs typeface="+mn-cs"/>
          </a:endParaRPr>
        </a:p>
      </dsp:txBody>
      <dsp:txXfrm>
        <a:off x="30842" y="2249522"/>
        <a:ext cx="7844388" cy="570116"/>
      </dsp:txXfrm>
    </dsp:sp>
    <dsp:sp modelId="{9CC755FE-31E4-4F5E-939E-C65213D54856}">
      <dsp:nvSpPr>
        <dsp:cNvPr id="0" name=""/>
        <dsp:cNvSpPr/>
      </dsp:nvSpPr>
      <dsp:spPr>
        <a:xfrm>
          <a:off x="0" y="292824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Value Chain</a:t>
          </a:r>
          <a:endParaRPr lang="en-MY" sz="2700" kern="1200" dirty="0">
            <a:solidFill>
              <a:srgbClr val="000000"/>
            </a:solidFill>
            <a:latin typeface="Arial"/>
            <a:ea typeface="+mn-ea"/>
            <a:cs typeface="+mn-cs"/>
          </a:endParaRPr>
        </a:p>
      </dsp:txBody>
      <dsp:txXfrm>
        <a:off x="30842" y="2959082"/>
        <a:ext cx="7844388" cy="570116"/>
      </dsp:txXfrm>
    </dsp:sp>
    <dsp:sp modelId="{5E309235-A5CE-4376-AD4C-DFBB306DF9F7}">
      <dsp:nvSpPr>
        <dsp:cNvPr id="0" name=""/>
        <dsp:cNvSpPr/>
      </dsp:nvSpPr>
      <dsp:spPr>
        <a:xfrm>
          <a:off x="0" y="3637800"/>
          <a:ext cx="7906072" cy="631800"/>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Five Forces Model</a:t>
          </a:r>
        </a:p>
      </dsp:txBody>
      <dsp:txXfrm>
        <a:off x="30842" y="3668642"/>
        <a:ext cx="7844388" cy="570116"/>
      </dsp:txXfrm>
    </dsp:sp>
    <dsp:sp modelId="{C24CBBE1-425E-4B2F-9308-33701B130681}">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Resource Based Model</a:t>
          </a:r>
        </a:p>
      </dsp:txBody>
      <dsp:txXfrm>
        <a:off x="30842" y="4378202"/>
        <a:ext cx="7844388" cy="5701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3FE99-5CFD-4FA4-A91F-D199A904C758}">
      <dsp:nvSpPr>
        <dsp:cNvPr id="0" name=""/>
        <dsp:cNvSpPr/>
      </dsp:nvSpPr>
      <dsp:spPr>
        <a:xfrm>
          <a:off x="0" y="26498"/>
          <a:ext cx="7906072"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sp:txBody>
      <dsp:txXfrm>
        <a:off x="31070" y="57568"/>
        <a:ext cx="7843932" cy="574340"/>
      </dsp:txXfrm>
    </dsp:sp>
    <dsp:sp modelId="{9AC05C2B-98A4-46A3-95DB-50CD7BF6A906}">
      <dsp:nvSpPr>
        <dsp:cNvPr id="0" name=""/>
        <dsp:cNvSpPr/>
      </dsp:nvSpPr>
      <dsp:spPr>
        <a:xfrm>
          <a:off x="0" y="747539"/>
          <a:ext cx="7906072"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1070" y="778609"/>
        <a:ext cx="7843932" cy="574340"/>
      </dsp:txXfrm>
    </dsp:sp>
    <dsp:sp modelId="{07829882-6F4D-48E6-92BC-1A22C9FC3D88}">
      <dsp:nvSpPr>
        <dsp:cNvPr id="0" name=""/>
        <dsp:cNvSpPr/>
      </dsp:nvSpPr>
      <dsp:spPr>
        <a:xfrm>
          <a:off x="0" y="1481939"/>
          <a:ext cx="7906072"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 Methods</a:t>
          </a:r>
        </a:p>
      </dsp:txBody>
      <dsp:txXfrm>
        <a:off x="31070" y="1513009"/>
        <a:ext cx="7843932" cy="574340"/>
      </dsp:txXfrm>
    </dsp:sp>
    <dsp:sp modelId="{09FE57C5-E40A-43F3-AE7D-8262EE305D12}">
      <dsp:nvSpPr>
        <dsp:cNvPr id="0" name=""/>
        <dsp:cNvSpPr/>
      </dsp:nvSpPr>
      <dsp:spPr>
        <a:xfrm>
          <a:off x="0" y="2216339"/>
          <a:ext cx="7906072"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Strategic HR Management</a:t>
          </a:r>
          <a:endParaRPr lang="en-MY" sz="2700" kern="1200" dirty="0">
            <a:solidFill>
              <a:srgbClr val="000000"/>
            </a:solidFill>
            <a:latin typeface="Arial"/>
            <a:ea typeface="+mn-ea"/>
            <a:cs typeface="+mn-cs"/>
          </a:endParaRPr>
        </a:p>
      </dsp:txBody>
      <dsp:txXfrm>
        <a:off x="31070" y="2247409"/>
        <a:ext cx="7843932" cy="574340"/>
      </dsp:txXfrm>
    </dsp:sp>
    <dsp:sp modelId="{9CC755FE-31E4-4F5E-939E-C65213D54856}">
      <dsp:nvSpPr>
        <dsp:cNvPr id="0" name=""/>
        <dsp:cNvSpPr/>
      </dsp:nvSpPr>
      <dsp:spPr>
        <a:xfrm>
          <a:off x="0" y="2950739"/>
          <a:ext cx="7906072"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Value Chain</a:t>
          </a:r>
          <a:endParaRPr lang="en-MY" sz="2700" kern="1200" dirty="0">
            <a:solidFill>
              <a:srgbClr val="000000"/>
            </a:solidFill>
            <a:latin typeface="Arial"/>
            <a:ea typeface="+mn-ea"/>
            <a:cs typeface="+mn-cs"/>
          </a:endParaRPr>
        </a:p>
      </dsp:txBody>
      <dsp:txXfrm>
        <a:off x="31070" y="2981809"/>
        <a:ext cx="7843932" cy="574340"/>
      </dsp:txXfrm>
    </dsp:sp>
    <dsp:sp modelId="{5E309235-A5CE-4376-AD4C-DFBB306DF9F7}">
      <dsp:nvSpPr>
        <dsp:cNvPr id="0" name=""/>
        <dsp:cNvSpPr/>
      </dsp:nvSpPr>
      <dsp:spPr>
        <a:xfrm>
          <a:off x="0" y="3685140"/>
          <a:ext cx="7906072"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sp:txBody>
      <dsp:txXfrm>
        <a:off x="31070" y="3716210"/>
        <a:ext cx="7843932" cy="574340"/>
      </dsp:txXfrm>
    </dsp:sp>
    <dsp:sp modelId="{C24CBBE1-425E-4B2F-9308-33701B130681}">
      <dsp:nvSpPr>
        <dsp:cNvPr id="0" name=""/>
        <dsp:cNvSpPr/>
      </dsp:nvSpPr>
      <dsp:spPr>
        <a:xfrm>
          <a:off x="0" y="4419540"/>
          <a:ext cx="7906072" cy="636480"/>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sp:txBody>
      <dsp:txXfrm>
        <a:off x="31070" y="4450610"/>
        <a:ext cx="7843932"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63688" y="1143000"/>
            <a:ext cx="7380312" cy="2209800"/>
          </a:xfrm>
        </p:spPr>
        <p:txBody>
          <a:bodyPr/>
          <a:lstStyle/>
          <a:p>
            <a:r>
              <a:rPr lang="en-MY" dirty="0"/>
              <a:t>STRATEGIC GLOBAL HUMAN RESOURCES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5830946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lstStyle/>
          <a:p>
            <a:r>
              <a:rPr lang="en-MY" dirty="0"/>
              <a:t>The McKinsey 7-S framework was developed by Tom Peters and Robert Waterman at McKinsey &amp; Company. </a:t>
            </a:r>
          </a:p>
          <a:p>
            <a:r>
              <a:rPr lang="en-MY" dirty="0"/>
              <a:t>The 7 Ss are structure, strategy, systems, skills, style, staff and shared values.</a:t>
            </a:r>
          </a:p>
          <a:p>
            <a:r>
              <a:rPr lang="en-MY"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3747268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p:txBody>
          <a:bodyPr/>
          <a:lstStyle/>
          <a:p>
            <a:r>
              <a:rPr lang="en-MY" dirty="0"/>
              <a:t>The model is most often used as an organizational analysis tool to assess and monitor changes in the internal situation of an organization.</a:t>
            </a:r>
          </a:p>
          <a:p>
            <a:r>
              <a:rPr lang="en-MY"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p:txBody>
          <a:bodyPr/>
          <a:lstStyle/>
          <a:p>
            <a:r>
              <a:rPr lang="en-MY"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8460432" cy="3528392"/>
          </a:xfrm>
        </p:spPr>
        <p:txBody>
          <a:bodyPr/>
          <a:lstStyle/>
          <a:p>
            <a:r>
              <a:rPr lang="en-MY" b="1" dirty="0"/>
              <a:t>Strategy</a:t>
            </a:r>
            <a:r>
              <a:rPr lang="en-MY" dirty="0"/>
              <a:t> refers to a well-curated business plan that allows the company to formulate a plan of action to achieve a sustainable competitive advantage.</a:t>
            </a:r>
          </a:p>
          <a:p>
            <a:r>
              <a:rPr lang="en-MY" b="1" dirty="0"/>
              <a:t>Structure</a:t>
            </a:r>
            <a:r>
              <a:rPr lang="en-MY" dirty="0"/>
              <a:t> is the way in which a company is organized – chain of command and accountability relationships that form its organizational chart.</a:t>
            </a:r>
          </a:p>
          <a:p>
            <a:r>
              <a:rPr lang="en-MY" b="1" dirty="0"/>
              <a:t>Systems</a:t>
            </a:r>
            <a:r>
              <a:rPr lang="en-MY"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p:txBody>
          <a:bodyPr/>
          <a:lstStyle/>
          <a:p>
            <a:r>
              <a:rPr lang="en-MY"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23528" y="1556792"/>
            <a:ext cx="8653536" cy="4530725"/>
          </a:xfrm>
        </p:spPr>
        <p:txBody>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275856" y="310437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914400" y="1627047"/>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69641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813592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53536893"/>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9843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9313953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4155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50F7-DE88-40CD-97E6-CF2C63501DF1}"/>
              </a:ext>
            </a:extLst>
          </p:cNvPr>
          <p:cNvSpPr>
            <a:spLocks noGrp="1"/>
          </p:cNvSpPr>
          <p:nvPr>
            <p:ph type="title"/>
          </p:nvPr>
        </p:nvSpPr>
        <p:spPr/>
        <p:txBody>
          <a:bodyPr/>
          <a:lstStyle/>
          <a:p>
            <a:r>
              <a:rPr lang="en-MY" dirty="0"/>
              <a:t>Strategy Evaluation Methods</a:t>
            </a:r>
          </a:p>
        </p:txBody>
      </p:sp>
      <p:sp>
        <p:nvSpPr>
          <p:cNvPr id="3" name="Content Placeholder 2">
            <a:extLst>
              <a:ext uri="{FF2B5EF4-FFF2-40B4-BE49-F238E27FC236}">
                <a16:creationId xmlns:a16="http://schemas.microsoft.com/office/drawing/2014/main" id="{28416781-7AFB-436B-966F-0441ABD002DD}"/>
              </a:ext>
            </a:extLst>
          </p:cNvPr>
          <p:cNvSpPr>
            <a:spLocks noGrp="1"/>
          </p:cNvSpPr>
          <p:nvPr>
            <p:ph idx="1"/>
          </p:nvPr>
        </p:nvSpPr>
        <p:spPr/>
        <p:txBody>
          <a:bodyPr/>
          <a:lstStyle/>
          <a:p>
            <a:r>
              <a:rPr lang="en-MY" sz="2400" dirty="0"/>
              <a:t>A cost </a:t>
            </a:r>
            <a:r>
              <a:rPr lang="en-MY" sz="2400" dirty="0" err="1"/>
              <a:t>center</a:t>
            </a:r>
            <a:r>
              <a:rPr lang="en-MY" sz="2400" dirty="0"/>
              <a:t>, e.g., a maintenance department, is responsible for costs only. </a:t>
            </a:r>
          </a:p>
          <a:p>
            <a:r>
              <a:rPr lang="en-MY" sz="2400" dirty="0"/>
              <a:t>A revenue </a:t>
            </a:r>
            <a:r>
              <a:rPr lang="en-MY" sz="2400" dirty="0" err="1"/>
              <a:t>center</a:t>
            </a:r>
            <a:r>
              <a:rPr lang="en-MY" sz="2400" dirty="0"/>
              <a:t>, e.g., a sales department, is responsible for revenues only.</a:t>
            </a:r>
          </a:p>
          <a:p>
            <a:r>
              <a:rPr lang="en-MY" sz="2400" dirty="0"/>
              <a:t>A profit </a:t>
            </a:r>
            <a:r>
              <a:rPr lang="en-MY" sz="2400" dirty="0" err="1"/>
              <a:t>center</a:t>
            </a:r>
            <a:r>
              <a:rPr lang="en-MY" sz="2400" dirty="0"/>
              <a:t>, e.g., an appliance department in a retail store, is responsible for revenues and expenses.</a:t>
            </a:r>
          </a:p>
          <a:p>
            <a:r>
              <a:rPr lang="en-MY" sz="2400" dirty="0"/>
              <a:t>An investment </a:t>
            </a:r>
            <a:r>
              <a:rPr lang="en-MY" sz="2400" dirty="0" err="1"/>
              <a:t>center</a:t>
            </a:r>
            <a:r>
              <a:rPr lang="en-MY" sz="2400" dirty="0"/>
              <a:t>, e.g., a branch office, is responsible for revenues, expenses, and invested capital.</a:t>
            </a:r>
          </a:p>
        </p:txBody>
      </p:sp>
    </p:spTree>
    <p:extLst>
      <p:ext uri="{BB962C8B-B14F-4D97-AF65-F5344CB8AC3E}">
        <p14:creationId xmlns:p14="http://schemas.microsoft.com/office/powerpoint/2010/main" val="4128981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77E10-F22A-4DB1-9E66-83F1D7FE4CD1}"/>
              </a:ext>
            </a:extLst>
          </p:cNvPr>
          <p:cNvSpPr>
            <a:spLocks noGrp="1"/>
          </p:cNvSpPr>
          <p:nvPr>
            <p:ph type="title"/>
          </p:nvPr>
        </p:nvSpPr>
        <p:spPr/>
        <p:txBody>
          <a:bodyPr/>
          <a:lstStyle/>
          <a:p>
            <a:r>
              <a:rPr lang="en-MY" dirty="0"/>
              <a:t>Strategy Evaluation Methods</a:t>
            </a:r>
          </a:p>
        </p:txBody>
      </p:sp>
      <p:pic>
        <p:nvPicPr>
          <p:cNvPr id="5" name="Picture 4">
            <a:extLst>
              <a:ext uri="{FF2B5EF4-FFF2-40B4-BE49-F238E27FC236}">
                <a16:creationId xmlns:a16="http://schemas.microsoft.com/office/drawing/2014/main" id="{C43D1BB7-9052-4A98-94F3-EC36829E2953}"/>
              </a:ext>
            </a:extLst>
          </p:cNvPr>
          <p:cNvPicPr>
            <a:picLocks noChangeAspect="1"/>
          </p:cNvPicPr>
          <p:nvPr/>
        </p:nvPicPr>
        <p:blipFill>
          <a:blip r:embed="rId2"/>
          <a:stretch>
            <a:fillRect/>
          </a:stretch>
        </p:blipFill>
        <p:spPr>
          <a:xfrm>
            <a:off x="1600200" y="1742196"/>
            <a:ext cx="5943600" cy="3486150"/>
          </a:xfrm>
          <a:prstGeom prst="rect">
            <a:avLst/>
          </a:prstGeom>
        </p:spPr>
      </p:pic>
    </p:spTree>
    <p:extLst>
      <p:ext uri="{BB962C8B-B14F-4D97-AF65-F5344CB8AC3E}">
        <p14:creationId xmlns:p14="http://schemas.microsoft.com/office/powerpoint/2010/main" val="2514975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7BB4-9F09-416E-A94F-87FA74F99B1C}"/>
              </a:ext>
            </a:extLst>
          </p:cNvPr>
          <p:cNvSpPr>
            <a:spLocks noGrp="1"/>
          </p:cNvSpPr>
          <p:nvPr>
            <p:ph type="title"/>
          </p:nvPr>
        </p:nvSpPr>
        <p:spPr/>
        <p:txBody>
          <a:bodyPr/>
          <a:lstStyle/>
          <a:p>
            <a:r>
              <a:rPr lang="en-MY" dirty="0"/>
              <a:t>Strategic Evaluation Methods</a:t>
            </a:r>
          </a:p>
        </p:txBody>
      </p:sp>
      <p:sp>
        <p:nvSpPr>
          <p:cNvPr id="3" name="Content Placeholder 2">
            <a:extLst>
              <a:ext uri="{FF2B5EF4-FFF2-40B4-BE49-F238E27FC236}">
                <a16:creationId xmlns:a16="http://schemas.microsoft.com/office/drawing/2014/main" id="{E1607BC4-9813-4BCC-BB52-F83358C3B8C5}"/>
              </a:ext>
            </a:extLst>
          </p:cNvPr>
          <p:cNvSpPr>
            <a:spLocks noGrp="1"/>
          </p:cNvSpPr>
          <p:nvPr>
            <p:ph idx="1"/>
          </p:nvPr>
        </p:nvSpPr>
        <p:spPr/>
        <p:txBody>
          <a:bodyPr/>
          <a:lstStyle/>
          <a:p>
            <a:pPr marL="0" indent="0">
              <a:buNone/>
            </a:pPr>
            <a:r>
              <a:rPr lang="en-MY" sz="2400" dirty="0"/>
              <a:t>Financial Measures :</a:t>
            </a:r>
          </a:p>
          <a:p>
            <a:r>
              <a:rPr lang="en-MY" sz="2400" b="1" u="sng" dirty="0"/>
              <a:t>Return on investment (ROI):</a:t>
            </a:r>
          </a:p>
          <a:p>
            <a:pPr marL="400050" lvl="1" indent="0">
              <a:buNone/>
            </a:pPr>
            <a:r>
              <a:rPr lang="en-MY" sz="2400" dirty="0"/>
              <a:t> Net Income ÷ Average total Assets</a:t>
            </a:r>
          </a:p>
          <a:p>
            <a:r>
              <a:rPr lang="en-MY" sz="2400" b="1" u="sng" dirty="0"/>
              <a:t>Residual income</a:t>
            </a:r>
            <a:r>
              <a:rPr lang="en-MY" sz="2400" dirty="0"/>
              <a:t>:</a:t>
            </a:r>
          </a:p>
          <a:p>
            <a:pPr marL="400050" lvl="1" indent="0">
              <a:buNone/>
            </a:pPr>
            <a:r>
              <a:rPr lang="en-MY" sz="2400" dirty="0"/>
              <a:t> Net Income-(Total Investment * Target rate of Return)</a:t>
            </a:r>
          </a:p>
          <a:p>
            <a:r>
              <a:rPr lang="en-MY" sz="2400" b="1" u="sng" dirty="0"/>
              <a:t>Cost-volume-profit analysis: </a:t>
            </a:r>
          </a:p>
          <a:p>
            <a:pPr marL="400050" lvl="1" indent="0">
              <a:buNone/>
            </a:pPr>
            <a:r>
              <a:rPr lang="en-MY" sz="2400" dirty="0"/>
              <a:t>also called breakeven analysis (BEP), is a tool for understanding the interaction of revenues with fixed and variable costs. BEP is the level of output at which total revenues equal total expenses; that is, the point at which operating income is zero.</a:t>
            </a:r>
          </a:p>
        </p:txBody>
      </p:sp>
    </p:spTree>
    <p:extLst>
      <p:ext uri="{BB962C8B-B14F-4D97-AF65-F5344CB8AC3E}">
        <p14:creationId xmlns:p14="http://schemas.microsoft.com/office/powerpoint/2010/main" val="38256709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8122096"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p14="http://schemas.microsoft.com/office/powerpoint/2010/main" val="19496757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Option - D. </a:t>
            </a:r>
          </a:p>
          <a:p>
            <a:pPr marL="0" indent="0">
              <a:buNone/>
            </a:pPr>
            <a:endParaRPr lang="en-MY"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p14="http://schemas.microsoft.com/office/powerpoint/2010/main" val="533215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1750753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5018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E9C5-A62C-4850-B4BA-A0971A9A7BAC}"/>
              </a:ext>
            </a:extLst>
          </p:cNvPr>
          <p:cNvSpPr>
            <a:spLocks noGrp="1"/>
          </p:cNvSpPr>
          <p:nvPr>
            <p:ph type="title"/>
          </p:nvPr>
        </p:nvSpPr>
        <p:spPr/>
        <p:txBody>
          <a:bodyPr/>
          <a:lstStyle/>
          <a:p>
            <a:r>
              <a:rPr lang="en-MY" dirty="0"/>
              <a:t>Strategic Planning Horizon</a:t>
            </a:r>
          </a:p>
        </p:txBody>
      </p:sp>
      <p:pic>
        <p:nvPicPr>
          <p:cNvPr id="5" name="Picture 4">
            <a:extLst>
              <a:ext uri="{FF2B5EF4-FFF2-40B4-BE49-F238E27FC236}">
                <a16:creationId xmlns:a16="http://schemas.microsoft.com/office/drawing/2014/main" id="{0C42DB47-F37B-43CB-BF90-225A14940D0F}"/>
              </a:ext>
            </a:extLst>
          </p:cNvPr>
          <p:cNvPicPr>
            <a:picLocks noChangeAspect="1"/>
          </p:cNvPicPr>
          <p:nvPr/>
        </p:nvPicPr>
        <p:blipFill>
          <a:blip r:embed="rId2"/>
          <a:stretch>
            <a:fillRect/>
          </a:stretch>
        </p:blipFill>
        <p:spPr>
          <a:xfrm>
            <a:off x="914400" y="1772816"/>
            <a:ext cx="7772400" cy="4514661"/>
          </a:xfrm>
          <a:prstGeom prst="rect">
            <a:avLst/>
          </a:prstGeom>
        </p:spPr>
      </p:pic>
    </p:spTree>
    <p:extLst>
      <p:ext uri="{BB962C8B-B14F-4D97-AF65-F5344CB8AC3E}">
        <p14:creationId xmlns:p14="http://schemas.microsoft.com/office/powerpoint/2010/main" val="5871856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832A4-E2D8-47A0-87DE-1113085ED79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68394501-2172-4D22-8E07-F564E61782DD}"/>
              </a:ext>
            </a:extLst>
          </p:cNvPr>
          <p:cNvSpPr>
            <a:spLocks noGrp="1"/>
          </p:cNvSpPr>
          <p:nvPr>
            <p:ph idx="1"/>
          </p:nvPr>
        </p:nvSpPr>
        <p:spPr/>
        <p:txBody>
          <a:bodyPr/>
          <a:lstStyle/>
          <a:p>
            <a:pPr marL="0" indent="0">
              <a:buNone/>
            </a:pPr>
            <a:r>
              <a:rPr lang="en-MY" dirty="0"/>
              <a:t>Which of the following stages in the strategic planning process answers the question “Where do we want to be?”</a:t>
            </a:r>
          </a:p>
          <a:p>
            <a:pPr marL="0" indent="0">
              <a:buNone/>
            </a:pPr>
            <a:endParaRPr lang="en-MY" dirty="0"/>
          </a:p>
          <a:p>
            <a:pPr marL="0" indent="0">
              <a:buNone/>
            </a:pPr>
            <a:r>
              <a:rPr lang="en-MY" dirty="0"/>
              <a:t>A. Preplanning</a:t>
            </a:r>
          </a:p>
          <a:p>
            <a:pPr marL="0" indent="0">
              <a:buNone/>
            </a:pPr>
            <a:r>
              <a:rPr lang="en-MY" dirty="0"/>
              <a:t>B. Environmental scan</a:t>
            </a:r>
          </a:p>
          <a:p>
            <a:pPr marL="0" indent="0">
              <a:buNone/>
            </a:pPr>
            <a:r>
              <a:rPr lang="en-MY" dirty="0"/>
              <a:t>C. Strategy formulation</a:t>
            </a:r>
          </a:p>
          <a:p>
            <a:pPr marL="0" indent="0">
              <a:buNone/>
            </a:pPr>
            <a:r>
              <a:rPr lang="en-MY" dirty="0"/>
              <a:t>D. Strategy evaluation</a:t>
            </a:r>
          </a:p>
        </p:txBody>
      </p:sp>
    </p:spTree>
    <p:extLst>
      <p:ext uri="{BB962C8B-B14F-4D97-AF65-F5344CB8AC3E}">
        <p14:creationId xmlns:p14="http://schemas.microsoft.com/office/powerpoint/2010/main" val="23005366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2F1E6-697E-4241-9CE5-EBF2116CAEEC}"/>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9864B1B9-0C90-443E-93AD-410DC55BB9DF}"/>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994351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CEA27-9A66-449B-9963-2D3B1E3F80E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1D01B00C-6CE5-4E6C-A2BB-176E93C1050B}"/>
              </a:ext>
            </a:extLst>
          </p:cNvPr>
          <p:cNvSpPr>
            <a:spLocks noGrp="1"/>
          </p:cNvSpPr>
          <p:nvPr>
            <p:ph idx="1"/>
          </p:nvPr>
        </p:nvSpPr>
        <p:spPr/>
        <p:txBody>
          <a:bodyPr/>
          <a:lstStyle/>
          <a:p>
            <a:pPr marL="0" indent="0">
              <a:buNone/>
            </a:pPr>
            <a:r>
              <a:rPr lang="en-MY" sz="2400" dirty="0"/>
              <a:t>The HR manager of a multinational corporation has been tasked with developing a global training program that creates a shared corporate culture. She begins by surveying top management members at all locations to ask their opinions on what factors would contribute to this outcome. She is engaged in which of the following practices?</a:t>
            </a:r>
          </a:p>
          <a:p>
            <a:pPr marL="457200" indent="-457200">
              <a:buFont typeface="+mj-lt"/>
              <a:buAutoNum type="alphaUcPeriod"/>
            </a:pPr>
            <a:r>
              <a:rPr lang="en-MY" sz="2400" dirty="0"/>
              <a:t>Communicating from the top down</a:t>
            </a:r>
          </a:p>
          <a:p>
            <a:pPr marL="457200" indent="-457200">
              <a:buFont typeface="+mj-lt"/>
              <a:buAutoNum type="alphaUcPeriod"/>
            </a:pPr>
            <a:r>
              <a:rPr lang="en-MY" sz="2400" dirty="0"/>
              <a:t>Conducting an occupational assessment</a:t>
            </a:r>
          </a:p>
          <a:p>
            <a:pPr marL="457200" indent="-457200">
              <a:buFont typeface="+mj-lt"/>
              <a:buAutoNum type="alphaUcPeriod"/>
            </a:pPr>
            <a:r>
              <a:rPr lang="en-MY" sz="2400" dirty="0"/>
              <a:t>Measuring corporate cultural intelligence</a:t>
            </a:r>
          </a:p>
          <a:p>
            <a:pPr marL="457200" indent="-457200">
              <a:buFont typeface="+mj-lt"/>
              <a:buAutoNum type="alphaUcPeriod"/>
            </a:pPr>
            <a:r>
              <a:rPr lang="en-MY" sz="2400" dirty="0"/>
              <a:t>Conducting a needs assessment</a:t>
            </a:r>
          </a:p>
        </p:txBody>
      </p:sp>
    </p:spTree>
    <p:extLst>
      <p:ext uri="{BB962C8B-B14F-4D97-AF65-F5344CB8AC3E}">
        <p14:creationId xmlns:p14="http://schemas.microsoft.com/office/powerpoint/2010/main" val="9493148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4377B-9106-40E9-96C0-D57C2AEFFA17}"/>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BAB1CD8C-E8B1-45E9-8147-07C26BCBF784}"/>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8808536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75439505"/>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97841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D4C-3802-4205-AE18-08997C6B8286}"/>
              </a:ext>
            </a:extLst>
          </p:cNvPr>
          <p:cNvSpPr>
            <a:spLocks noGrp="1"/>
          </p:cNvSpPr>
          <p:nvPr>
            <p:ph type="title"/>
          </p:nvPr>
        </p:nvSpPr>
        <p:spPr/>
        <p:txBody>
          <a:bodyPr/>
          <a:lstStyle/>
          <a:p>
            <a:r>
              <a:rPr lang="en-MY" dirty="0"/>
              <a:t>Value and Value Chain</a:t>
            </a:r>
          </a:p>
        </p:txBody>
      </p:sp>
      <p:sp>
        <p:nvSpPr>
          <p:cNvPr id="3" name="Content Placeholder 2">
            <a:extLst>
              <a:ext uri="{FF2B5EF4-FFF2-40B4-BE49-F238E27FC236}">
                <a16:creationId xmlns:a16="http://schemas.microsoft.com/office/drawing/2014/main" id="{4E701C67-7AF7-43E5-B53F-DED198114A63}"/>
              </a:ext>
            </a:extLst>
          </p:cNvPr>
          <p:cNvSpPr>
            <a:spLocks noGrp="1"/>
          </p:cNvSpPr>
          <p:nvPr>
            <p:ph idx="1"/>
          </p:nvPr>
        </p:nvSpPr>
        <p:spPr>
          <a:xfrm>
            <a:off x="683568" y="1600200"/>
            <a:ext cx="8352928" cy="4530725"/>
          </a:xfrm>
        </p:spPr>
        <p:txBody>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val="2909524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a16="http://schemas.microsoft.com/office/drawing/2014/main"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p14="http://schemas.microsoft.com/office/powerpoint/2010/main" val="11869591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val="14195143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1D3C-2C7C-4B06-AA2E-BD491F6B76D2}"/>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D9D87C0D-2BF3-4E90-BE47-02C8F8B514C4}"/>
              </a:ext>
            </a:extLst>
          </p:cNvPr>
          <p:cNvSpPr>
            <a:spLocks noGrp="1"/>
          </p:cNvSpPr>
          <p:nvPr>
            <p:ph idx="1"/>
          </p:nvPr>
        </p:nvSpPr>
        <p:spPr>
          <a:xfrm>
            <a:off x="755576" y="1600200"/>
            <a:ext cx="8136904" cy="4530725"/>
          </a:xfrm>
        </p:spPr>
        <p:txBody>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val="4951436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16C3-0ADC-45EB-BE27-1AFF3635431F}"/>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04D58C72-970F-4BBC-8F04-D2EDB4A64F4E}"/>
              </a:ext>
            </a:extLst>
          </p:cNvPr>
          <p:cNvSpPr>
            <a:spLocks noGrp="1"/>
          </p:cNvSpPr>
          <p:nvPr>
            <p:ph idx="1"/>
          </p:nvPr>
        </p:nvSpPr>
        <p:spPr>
          <a:xfrm>
            <a:off x="539552" y="1600200"/>
            <a:ext cx="8424936" cy="4530725"/>
          </a:xfrm>
        </p:spPr>
        <p:txBody>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val="12518050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B8E8-875D-4B99-BD85-E4E1BAD9678C}"/>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80E437A4-9207-4E11-AC69-43D3BC6F365A}"/>
              </a:ext>
            </a:extLst>
          </p:cNvPr>
          <p:cNvSpPr>
            <a:spLocks noGrp="1"/>
          </p:cNvSpPr>
          <p:nvPr>
            <p:ph idx="1"/>
          </p:nvPr>
        </p:nvSpPr>
        <p:spPr/>
        <p:txBody>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val="18200464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BB3C-41F2-424E-A154-E3151B5270D4}"/>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7DC3FA0D-CB38-402F-A15C-61CF4B613AF3}"/>
              </a:ext>
            </a:extLst>
          </p:cNvPr>
          <p:cNvSpPr>
            <a:spLocks noGrp="1"/>
          </p:cNvSpPr>
          <p:nvPr>
            <p:ph idx="1"/>
          </p:nvPr>
        </p:nvSpPr>
        <p:spPr>
          <a:xfrm>
            <a:off x="683568" y="1600200"/>
            <a:ext cx="8280920" cy="4530725"/>
          </a:xfrm>
        </p:spPr>
        <p:txBody>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val="27569427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50A8-5385-4265-B13C-73788527C02F}"/>
              </a:ext>
            </a:extLst>
          </p:cNvPr>
          <p:cNvSpPr>
            <a:spLocks noGrp="1"/>
          </p:cNvSpPr>
          <p:nvPr>
            <p:ph type="title"/>
          </p:nvPr>
        </p:nvSpPr>
        <p:spPr>
          <a:xfrm>
            <a:off x="914400" y="277813"/>
            <a:ext cx="8122096" cy="1143000"/>
          </a:xfrm>
        </p:spPr>
        <p:txBody>
          <a:bodyPr/>
          <a:lstStyle/>
          <a:p>
            <a:r>
              <a:rPr lang="en-MY" sz="4000" dirty="0"/>
              <a:t>Value Chain for Manufacturing Firms</a:t>
            </a:r>
          </a:p>
        </p:txBody>
      </p:sp>
      <p:pic>
        <p:nvPicPr>
          <p:cNvPr id="5" name="Picture 4">
            <a:extLst>
              <a:ext uri="{FF2B5EF4-FFF2-40B4-BE49-F238E27FC236}">
                <a16:creationId xmlns:a16="http://schemas.microsoft.com/office/drawing/2014/main" id="{73FDC417-A145-426B-9F17-3296AA1E4288}"/>
              </a:ext>
            </a:extLst>
          </p:cNvPr>
          <p:cNvPicPr>
            <a:picLocks noChangeAspect="1"/>
          </p:cNvPicPr>
          <p:nvPr/>
        </p:nvPicPr>
        <p:blipFill>
          <a:blip r:embed="rId2"/>
          <a:stretch>
            <a:fillRect/>
          </a:stretch>
        </p:blipFill>
        <p:spPr>
          <a:xfrm>
            <a:off x="876300" y="1627187"/>
            <a:ext cx="7810500" cy="4953000"/>
          </a:xfrm>
          <a:prstGeom prst="rect">
            <a:avLst/>
          </a:prstGeom>
        </p:spPr>
      </p:pic>
    </p:spTree>
    <p:extLst>
      <p:ext uri="{BB962C8B-B14F-4D97-AF65-F5344CB8AC3E}">
        <p14:creationId xmlns:p14="http://schemas.microsoft.com/office/powerpoint/2010/main" val="20418176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a16="http://schemas.microsoft.com/office/drawing/2014/main"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p14="http://schemas.microsoft.com/office/powerpoint/2010/main" val="17658183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31688984"/>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43573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5C310-A28F-4640-8344-127DD3C82C38}"/>
              </a:ext>
            </a:extLst>
          </p:cNvPr>
          <p:cNvSpPr>
            <a:spLocks noGrp="1"/>
          </p:cNvSpPr>
          <p:nvPr>
            <p:ph type="title"/>
          </p:nvPr>
        </p:nvSpPr>
        <p:spPr/>
        <p:txBody>
          <a:bodyPr/>
          <a:lstStyle/>
          <a:p>
            <a:r>
              <a:rPr lang="en-MY" dirty="0"/>
              <a:t>Five Forces Model (Porter)</a:t>
            </a:r>
          </a:p>
        </p:txBody>
      </p:sp>
      <p:pic>
        <p:nvPicPr>
          <p:cNvPr id="5" name="Picture 4">
            <a:extLst>
              <a:ext uri="{FF2B5EF4-FFF2-40B4-BE49-F238E27FC236}">
                <a16:creationId xmlns:a16="http://schemas.microsoft.com/office/drawing/2014/main" id="{DEFBFC41-E120-412F-AC77-8AFA63FC487B}"/>
              </a:ext>
            </a:extLst>
          </p:cNvPr>
          <p:cNvPicPr>
            <a:picLocks noChangeAspect="1"/>
          </p:cNvPicPr>
          <p:nvPr/>
        </p:nvPicPr>
        <p:blipFill>
          <a:blip r:embed="rId2"/>
          <a:stretch>
            <a:fillRect/>
          </a:stretch>
        </p:blipFill>
        <p:spPr>
          <a:xfrm>
            <a:off x="1475656" y="1772816"/>
            <a:ext cx="5742237" cy="4694833"/>
          </a:xfrm>
          <a:prstGeom prst="rect">
            <a:avLst/>
          </a:prstGeom>
        </p:spPr>
      </p:pic>
    </p:spTree>
    <p:extLst>
      <p:ext uri="{BB962C8B-B14F-4D97-AF65-F5344CB8AC3E}">
        <p14:creationId xmlns:p14="http://schemas.microsoft.com/office/powerpoint/2010/main" val="40254466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1ADD-A246-4CFF-BA87-D660FEC650CF}"/>
              </a:ext>
            </a:extLst>
          </p:cNvPr>
          <p:cNvSpPr>
            <a:spLocks noGrp="1"/>
          </p:cNvSpPr>
          <p:nvPr>
            <p:ph type="title"/>
          </p:nvPr>
        </p:nvSpPr>
        <p:spPr/>
        <p:txBody>
          <a:bodyPr/>
          <a:lstStyle/>
          <a:p>
            <a:r>
              <a:rPr lang="en-MY" dirty="0"/>
              <a:t>Five Force Model</a:t>
            </a:r>
          </a:p>
        </p:txBody>
      </p:sp>
      <p:pic>
        <p:nvPicPr>
          <p:cNvPr id="7" name="Picture 6">
            <a:extLst>
              <a:ext uri="{FF2B5EF4-FFF2-40B4-BE49-F238E27FC236}">
                <a16:creationId xmlns:a16="http://schemas.microsoft.com/office/drawing/2014/main" id="{BF693350-66C3-4C15-94BE-3AE38B6E878F}"/>
              </a:ext>
            </a:extLst>
          </p:cNvPr>
          <p:cNvPicPr>
            <a:picLocks noChangeAspect="1"/>
          </p:cNvPicPr>
          <p:nvPr/>
        </p:nvPicPr>
        <p:blipFill>
          <a:blip r:embed="rId2"/>
          <a:stretch>
            <a:fillRect/>
          </a:stretch>
        </p:blipFill>
        <p:spPr>
          <a:xfrm>
            <a:off x="1499470" y="1916832"/>
            <a:ext cx="6384897" cy="4339470"/>
          </a:xfrm>
          <a:prstGeom prst="rect">
            <a:avLst/>
          </a:prstGeom>
        </p:spPr>
      </p:pic>
    </p:spTree>
    <p:extLst>
      <p:ext uri="{BB962C8B-B14F-4D97-AF65-F5344CB8AC3E}">
        <p14:creationId xmlns:p14="http://schemas.microsoft.com/office/powerpoint/2010/main" val="39982515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18F60-6F8A-45D4-81BB-2D3EABB76C53}"/>
              </a:ext>
            </a:extLst>
          </p:cNvPr>
          <p:cNvSpPr>
            <a:spLocks noGrp="1"/>
          </p:cNvSpPr>
          <p:nvPr>
            <p:ph type="title"/>
          </p:nvPr>
        </p:nvSpPr>
        <p:spPr/>
        <p:txBody>
          <a:bodyPr/>
          <a:lstStyle/>
          <a:p>
            <a:r>
              <a:rPr lang="en-MY" dirty="0"/>
              <a:t>The Threat of Entry</a:t>
            </a:r>
          </a:p>
        </p:txBody>
      </p:sp>
      <p:sp>
        <p:nvSpPr>
          <p:cNvPr id="3" name="Content Placeholder 2">
            <a:extLst>
              <a:ext uri="{FF2B5EF4-FFF2-40B4-BE49-F238E27FC236}">
                <a16:creationId xmlns:a16="http://schemas.microsoft.com/office/drawing/2014/main" id="{30018317-3841-474F-BC1B-054AFB98AE60}"/>
              </a:ext>
            </a:extLst>
          </p:cNvPr>
          <p:cNvSpPr>
            <a:spLocks noGrp="1"/>
          </p:cNvSpPr>
          <p:nvPr>
            <p:ph idx="1"/>
          </p:nvPr>
        </p:nvSpPr>
        <p:spPr/>
        <p:txBody>
          <a:bodyPr/>
          <a:lstStyle/>
          <a:p>
            <a:pPr marL="0" indent="0">
              <a:buNone/>
            </a:pPr>
            <a:r>
              <a:rPr lang="en-MY" dirty="0"/>
              <a:t>Competitors can enter from any industry, channel, function, form or marketing activity.</a:t>
            </a:r>
          </a:p>
          <a:p>
            <a:pPr marL="0" indent="0">
              <a:buNone/>
            </a:pPr>
            <a:endParaRPr lang="en-MY" dirty="0"/>
          </a:p>
          <a:p>
            <a:pPr marL="0" indent="0">
              <a:buNone/>
            </a:pPr>
            <a:r>
              <a:rPr lang="en-MY" dirty="0"/>
              <a:t>How best can the company take care of the threat of new entrants?</a:t>
            </a:r>
          </a:p>
        </p:txBody>
      </p:sp>
    </p:spTree>
    <p:extLst>
      <p:ext uri="{BB962C8B-B14F-4D97-AF65-F5344CB8AC3E}">
        <p14:creationId xmlns:p14="http://schemas.microsoft.com/office/powerpoint/2010/main" val="15040424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7680C-2A0C-4A4A-BD52-62BC01AA2B59}"/>
              </a:ext>
            </a:extLst>
          </p:cNvPr>
          <p:cNvSpPr>
            <a:spLocks noGrp="1"/>
          </p:cNvSpPr>
          <p:nvPr>
            <p:ph type="title"/>
          </p:nvPr>
        </p:nvSpPr>
        <p:spPr/>
        <p:txBody>
          <a:bodyPr/>
          <a:lstStyle/>
          <a:p>
            <a:r>
              <a:rPr lang="en-MY" dirty="0"/>
              <a:t>Supplier power</a:t>
            </a:r>
          </a:p>
        </p:txBody>
      </p:sp>
      <p:sp>
        <p:nvSpPr>
          <p:cNvPr id="3" name="Content Placeholder 2">
            <a:extLst>
              <a:ext uri="{FF2B5EF4-FFF2-40B4-BE49-F238E27FC236}">
                <a16:creationId xmlns:a16="http://schemas.microsoft.com/office/drawing/2014/main" id="{A1F593AF-4750-42D3-9F6E-A4690B955A1C}"/>
              </a:ext>
            </a:extLst>
          </p:cNvPr>
          <p:cNvSpPr>
            <a:spLocks noGrp="1"/>
          </p:cNvSpPr>
          <p:nvPr>
            <p:ph idx="1"/>
          </p:nvPr>
        </p:nvSpPr>
        <p:spPr/>
        <p:txBody>
          <a:bodyPr/>
          <a:lstStyle/>
          <a:p>
            <a:r>
              <a:rPr lang="en-MY" dirty="0"/>
              <a:t>what is the power of suppliers in this industry? </a:t>
            </a:r>
          </a:p>
          <a:p>
            <a:r>
              <a:rPr lang="en-MY" dirty="0"/>
              <a:t>How will their actions affect costs, supplies and developments? </a:t>
            </a:r>
          </a:p>
          <a:p>
            <a:endParaRPr lang="en-MY" dirty="0"/>
          </a:p>
          <a:p>
            <a:r>
              <a:rPr lang="en-MY" dirty="0"/>
              <a:t>If there are a few suppliers, power is in their </a:t>
            </a:r>
            <a:r>
              <a:rPr lang="en-MY" dirty="0" err="1"/>
              <a:t>favor</a:t>
            </a:r>
            <a:r>
              <a:rPr lang="en-MY" dirty="0"/>
              <a:t> and cost of switching may be prohibitive; vice versa for a situation with lots of suppliers. There may be too many buyers from too few suppliers</a:t>
            </a:r>
          </a:p>
        </p:txBody>
      </p:sp>
    </p:spTree>
    <p:extLst>
      <p:ext uri="{BB962C8B-B14F-4D97-AF65-F5344CB8AC3E}">
        <p14:creationId xmlns:p14="http://schemas.microsoft.com/office/powerpoint/2010/main" val="37587702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52267-36EC-491D-BE6A-4EA536317A03}"/>
              </a:ext>
            </a:extLst>
          </p:cNvPr>
          <p:cNvSpPr>
            <a:spLocks noGrp="1"/>
          </p:cNvSpPr>
          <p:nvPr>
            <p:ph type="title"/>
          </p:nvPr>
        </p:nvSpPr>
        <p:spPr/>
        <p:txBody>
          <a:bodyPr/>
          <a:lstStyle/>
          <a:p>
            <a:r>
              <a:rPr lang="en-MY" dirty="0"/>
              <a:t>Buyer Power</a:t>
            </a:r>
          </a:p>
        </p:txBody>
      </p:sp>
      <p:sp>
        <p:nvSpPr>
          <p:cNvPr id="3" name="Content Placeholder 2">
            <a:extLst>
              <a:ext uri="{FF2B5EF4-FFF2-40B4-BE49-F238E27FC236}">
                <a16:creationId xmlns:a16="http://schemas.microsoft.com/office/drawing/2014/main" id="{31161227-C495-4996-AD1C-45F3027934A9}"/>
              </a:ext>
            </a:extLst>
          </p:cNvPr>
          <p:cNvSpPr>
            <a:spLocks noGrp="1"/>
          </p:cNvSpPr>
          <p:nvPr>
            <p:ph idx="1"/>
          </p:nvPr>
        </p:nvSpPr>
        <p:spPr/>
        <p:txBody>
          <a:bodyPr/>
          <a:lstStyle/>
          <a:p>
            <a:r>
              <a:rPr lang="en-MY" dirty="0"/>
              <a:t>There may be few buyers for the product, which could mean that they would drive down prices and dictate business terms</a:t>
            </a:r>
          </a:p>
          <a:p>
            <a:endParaRPr lang="en-MY" dirty="0"/>
          </a:p>
          <a:p>
            <a:r>
              <a:rPr lang="en-MY" dirty="0"/>
              <a:t>What is their effect on the business? </a:t>
            </a:r>
          </a:p>
          <a:p>
            <a:endParaRPr lang="en-MY" dirty="0"/>
          </a:p>
          <a:p>
            <a:r>
              <a:rPr lang="en-MY" dirty="0"/>
              <a:t>If there are many buyers, sellers could decide not to supply to a few, because other buyers will step in.</a:t>
            </a:r>
          </a:p>
        </p:txBody>
      </p:sp>
    </p:spTree>
    <p:extLst>
      <p:ext uri="{BB962C8B-B14F-4D97-AF65-F5344CB8AC3E}">
        <p14:creationId xmlns:p14="http://schemas.microsoft.com/office/powerpoint/2010/main" val="18742516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FE30A-BE53-4FA9-98DA-E3C8FC49E8E3}"/>
              </a:ext>
            </a:extLst>
          </p:cNvPr>
          <p:cNvSpPr>
            <a:spLocks noGrp="1"/>
          </p:cNvSpPr>
          <p:nvPr>
            <p:ph type="title"/>
          </p:nvPr>
        </p:nvSpPr>
        <p:spPr/>
        <p:txBody>
          <a:bodyPr/>
          <a:lstStyle/>
          <a:p>
            <a:r>
              <a:rPr lang="en-MY" dirty="0"/>
              <a:t>Threat of substitutes</a:t>
            </a:r>
          </a:p>
        </p:txBody>
      </p:sp>
      <p:sp>
        <p:nvSpPr>
          <p:cNvPr id="3" name="Content Placeholder 2">
            <a:extLst>
              <a:ext uri="{FF2B5EF4-FFF2-40B4-BE49-F238E27FC236}">
                <a16:creationId xmlns:a16="http://schemas.microsoft.com/office/drawing/2014/main" id="{A5D74AFC-8E10-4325-9259-EC011D109D88}"/>
              </a:ext>
            </a:extLst>
          </p:cNvPr>
          <p:cNvSpPr>
            <a:spLocks noGrp="1"/>
          </p:cNvSpPr>
          <p:nvPr>
            <p:ph idx="1"/>
          </p:nvPr>
        </p:nvSpPr>
        <p:spPr/>
        <p:txBody>
          <a:bodyPr/>
          <a:lstStyle/>
          <a:p>
            <a:pPr marL="0" indent="0">
              <a:buNone/>
            </a:pPr>
            <a:r>
              <a:rPr lang="en-MY" dirty="0"/>
              <a:t>can another substitute the product?</a:t>
            </a:r>
          </a:p>
          <a:p>
            <a:pPr marL="0" indent="0">
              <a:buNone/>
            </a:pPr>
            <a:endParaRPr lang="en-MY" dirty="0"/>
          </a:p>
          <a:p>
            <a:pPr marL="0" indent="0">
              <a:buNone/>
            </a:pPr>
            <a:r>
              <a:rPr lang="en-MY" dirty="0"/>
              <a:t> Tea for coffee</a:t>
            </a:r>
          </a:p>
          <a:p>
            <a:pPr marL="0" indent="0">
              <a:buNone/>
            </a:pPr>
            <a:endParaRPr lang="en-MY" dirty="0"/>
          </a:p>
          <a:p>
            <a:pPr marL="0" indent="0">
              <a:buNone/>
            </a:pPr>
            <a:r>
              <a:rPr lang="en-MY" dirty="0"/>
              <a:t>email for fax?</a:t>
            </a:r>
          </a:p>
          <a:p>
            <a:pPr marL="0" indent="0">
              <a:buNone/>
            </a:pPr>
            <a:endParaRPr lang="en-MY" dirty="0"/>
          </a:p>
          <a:p>
            <a:pPr marL="0" indent="0">
              <a:buNone/>
            </a:pPr>
            <a:r>
              <a:rPr lang="en-MY" dirty="0"/>
              <a:t> What is the likely possibility of this and what is its impact?</a:t>
            </a:r>
          </a:p>
        </p:txBody>
      </p:sp>
    </p:spTree>
    <p:extLst>
      <p:ext uri="{BB962C8B-B14F-4D97-AF65-F5344CB8AC3E}">
        <p14:creationId xmlns:p14="http://schemas.microsoft.com/office/powerpoint/2010/main" val="25200710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7EED0-5D85-4E9D-A621-441706B0291C}"/>
              </a:ext>
            </a:extLst>
          </p:cNvPr>
          <p:cNvSpPr>
            <a:spLocks noGrp="1"/>
          </p:cNvSpPr>
          <p:nvPr>
            <p:ph type="title"/>
          </p:nvPr>
        </p:nvSpPr>
        <p:spPr/>
        <p:txBody>
          <a:bodyPr/>
          <a:lstStyle/>
          <a:p>
            <a:r>
              <a:rPr lang="en-MY" dirty="0"/>
              <a:t>Competitive rivalry</a:t>
            </a:r>
          </a:p>
        </p:txBody>
      </p:sp>
      <p:sp>
        <p:nvSpPr>
          <p:cNvPr id="3" name="Content Placeholder 2">
            <a:extLst>
              <a:ext uri="{FF2B5EF4-FFF2-40B4-BE49-F238E27FC236}">
                <a16:creationId xmlns:a16="http://schemas.microsoft.com/office/drawing/2014/main" id="{E6C45627-BCC9-4A54-B474-72FC92E98270}"/>
              </a:ext>
            </a:extLst>
          </p:cNvPr>
          <p:cNvSpPr>
            <a:spLocks noGrp="1"/>
          </p:cNvSpPr>
          <p:nvPr>
            <p:ph idx="1"/>
          </p:nvPr>
        </p:nvSpPr>
        <p:spPr/>
        <p:txBody>
          <a:bodyPr/>
          <a:lstStyle/>
          <a:p>
            <a:pPr marL="0" indent="0">
              <a:buNone/>
            </a:pPr>
            <a:r>
              <a:rPr lang="en-MY" dirty="0"/>
              <a:t> All the four forces may come together to produce this force. All the resources at a company's disposal may be put in to maintain market shares and sales. </a:t>
            </a:r>
          </a:p>
          <a:p>
            <a:pPr marL="0" indent="0">
              <a:buNone/>
            </a:pPr>
            <a:endParaRPr lang="en-MY" dirty="0"/>
          </a:p>
          <a:p>
            <a:pPr marL="0" indent="0">
              <a:buNone/>
            </a:pPr>
            <a:endParaRPr lang="en-MY" dirty="0"/>
          </a:p>
          <a:p>
            <a:pPr marL="0" indent="0">
              <a:buNone/>
            </a:pPr>
            <a:r>
              <a:rPr lang="en-MY" dirty="0"/>
              <a:t>How intense is competitive action, can it be countered?</a:t>
            </a:r>
          </a:p>
        </p:txBody>
      </p:sp>
    </p:spTree>
    <p:extLst>
      <p:ext uri="{BB962C8B-B14F-4D97-AF65-F5344CB8AC3E}">
        <p14:creationId xmlns:p14="http://schemas.microsoft.com/office/powerpoint/2010/main" val="32368433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8ECB2-5FF4-4E6A-973E-3B960A91FBDD}"/>
              </a:ext>
            </a:extLst>
          </p:cNvPr>
          <p:cNvSpPr>
            <a:spLocks noGrp="1"/>
          </p:cNvSpPr>
          <p:nvPr>
            <p:ph type="title"/>
          </p:nvPr>
        </p:nvSpPr>
        <p:spPr/>
        <p:txBody>
          <a:bodyPr/>
          <a:lstStyle/>
          <a:p>
            <a:r>
              <a:rPr lang="en-MY" dirty="0"/>
              <a:t>Five Forces Model – Coca Cola</a:t>
            </a:r>
          </a:p>
        </p:txBody>
      </p:sp>
      <p:pic>
        <p:nvPicPr>
          <p:cNvPr id="5" name="Picture 4">
            <a:extLst>
              <a:ext uri="{FF2B5EF4-FFF2-40B4-BE49-F238E27FC236}">
                <a16:creationId xmlns:a16="http://schemas.microsoft.com/office/drawing/2014/main" id="{4356262C-CDAF-4ABF-83C0-946882F4DF2D}"/>
              </a:ext>
            </a:extLst>
          </p:cNvPr>
          <p:cNvPicPr>
            <a:picLocks noChangeAspect="1"/>
          </p:cNvPicPr>
          <p:nvPr/>
        </p:nvPicPr>
        <p:blipFill>
          <a:blip r:embed="rId2"/>
          <a:stretch>
            <a:fillRect/>
          </a:stretch>
        </p:blipFill>
        <p:spPr>
          <a:xfrm>
            <a:off x="1370066" y="1902468"/>
            <a:ext cx="6403867" cy="4694237"/>
          </a:xfrm>
          <a:prstGeom prst="rect">
            <a:avLst/>
          </a:prstGeom>
        </p:spPr>
      </p:pic>
    </p:spTree>
    <p:extLst>
      <p:ext uri="{BB962C8B-B14F-4D97-AF65-F5344CB8AC3E}">
        <p14:creationId xmlns:p14="http://schemas.microsoft.com/office/powerpoint/2010/main" val="34105064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B906A-DE11-4D4F-ABE0-BED8E624F35E}"/>
              </a:ext>
            </a:extLst>
          </p:cNvPr>
          <p:cNvSpPr>
            <a:spLocks noGrp="1"/>
          </p:cNvSpPr>
          <p:nvPr>
            <p:ph type="title"/>
          </p:nvPr>
        </p:nvSpPr>
        <p:spPr/>
        <p:txBody>
          <a:bodyPr/>
          <a:lstStyle/>
          <a:p>
            <a:r>
              <a:rPr lang="en-MY" dirty="0"/>
              <a:t>Example of Five Forces</a:t>
            </a:r>
          </a:p>
        </p:txBody>
      </p:sp>
      <p:pic>
        <p:nvPicPr>
          <p:cNvPr id="5" name="Picture 4">
            <a:extLst>
              <a:ext uri="{FF2B5EF4-FFF2-40B4-BE49-F238E27FC236}">
                <a16:creationId xmlns:a16="http://schemas.microsoft.com/office/drawing/2014/main" id="{1C18C1B6-7DC9-4D7B-A7B5-3DB4ABC69216}"/>
              </a:ext>
            </a:extLst>
          </p:cNvPr>
          <p:cNvPicPr>
            <a:picLocks noChangeAspect="1"/>
          </p:cNvPicPr>
          <p:nvPr/>
        </p:nvPicPr>
        <p:blipFill>
          <a:blip r:embed="rId2"/>
          <a:stretch>
            <a:fillRect/>
          </a:stretch>
        </p:blipFill>
        <p:spPr>
          <a:xfrm>
            <a:off x="1475656" y="1772816"/>
            <a:ext cx="6436196" cy="4112014"/>
          </a:xfrm>
          <a:prstGeom prst="rect">
            <a:avLst/>
          </a:prstGeom>
        </p:spPr>
      </p:pic>
    </p:spTree>
    <p:extLst>
      <p:ext uri="{BB962C8B-B14F-4D97-AF65-F5344CB8AC3E}">
        <p14:creationId xmlns:p14="http://schemas.microsoft.com/office/powerpoint/2010/main" val="22439306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8122697"/>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17754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18DDF-73A0-4C4E-A979-06301B8E406C}"/>
              </a:ext>
            </a:extLst>
          </p:cNvPr>
          <p:cNvSpPr>
            <a:spLocks noGrp="1"/>
          </p:cNvSpPr>
          <p:nvPr>
            <p:ph type="title"/>
          </p:nvPr>
        </p:nvSpPr>
        <p:spPr/>
        <p:txBody>
          <a:bodyPr/>
          <a:lstStyle/>
          <a:p>
            <a:r>
              <a:rPr lang="en-MY" dirty="0"/>
              <a:t>Resource Based Model</a:t>
            </a:r>
          </a:p>
        </p:txBody>
      </p:sp>
      <p:sp>
        <p:nvSpPr>
          <p:cNvPr id="3" name="Content Placeholder 2">
            <a:extLst>
              <a:ext uri="{FF2B5EF4-FFF2-40B4-BE49-F238E27FC236}">
                <a16:creationId xmlns:a16="http://schemas.microsoft.com/office/drawing/2014/main" id="{378A87F5-D2EF-4A55-A6B5-7FAEE0E58581}"/>
              </a:ext>
            </a:extLst>
          </p:cNvPr>
          <p:cNvSpPr>
            <a:spLocks noGrp="1"/>
          </p:cNvSpPr>
          <p:nvPr>
            <p:ph idx="1"/>
          </p:nvPr>
        </p:nvSpPr>
        <p:spPr>
          <a:xfrm>
            <a:off x="739552" y="1628800"/>
            <a:ext cx="8152928" cy="4530725"/>
          </a:xfrm>
        </p:spPr>
        <p:txBody>
          <a:bodyPr/>
          <a:lstStyle/>
          <a:p>
            <a:r>
              <a:rPr lang="en-MY" dirty="0"/>
              <a:t>Valuable, allowing the company to exploit opportunities or neutralize threats in the external environment.</a:t>
            </a:r>
          </a:p>
          <a:p>
            <a:r>
              <a:rPr lang="en-MY" dirty="0"/>
              <a:t>Rare or possessed by few, if any, current and potential competitors.</a:t>
            </a:r>
          </a:p>
          <a:p>
            <a:r>
              <a:rPr lang="en-MY" dirty="0"/>
              <a:t>Costly to imitate such that other companies will be able to obtain them only at a cost disadvantage relative to companies that already have them.</a:t>
            </a:r>
          </a:p>
          <a:p>
            <a:r>
              <a:rPr lang="en-MY" dirty="0"/>
              <a:t>Non-substitutable as there are no strategic equivalents.</a:t>
            </a:r>
          </a:p>
        </p:txBody>
      </p:sp>
    </p:spTree>
    <p:extLst>
      <p:ext uri="{BB962C8B-B14F-4D97-AF65-F5344CB8AC3E}">
        <p14:creationId xmlns:p14="http://schemas.microsoft.com/office/powerpoint/2010/main" val="8458715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D6DB-104D-41CE-9AE2-844F6AD32B9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026523C-1742-46C6-BA12-065435965C7E}"/>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2568209929"/>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1017</TotalTime>
  <Words>2317</Words>
  <Application>Microsoft Office PowerPoint</Application>
  <PresentationFormat>On-screen Show (4:3)</PresentationFormat>
  <Paragraphs>239</Paragraphs>
  <Slides>62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62</vt:i4>
      </vt:variant>
    </vt:vector>
  </HeadingPairs>
  <TitlesOfParts>
    <vt:vector size="67" baseType="lpstr">
      <vt:lpstr>Arial</vt:lpstr>
      <vt:lpstr>roboto</vt:lpstr>
      <vt:lpstr>Times New Roman</vt:lpstr>
      <vt:lpstr>Wingdings</vt:lpstr>
      <vt:lpstr>Office Theme</vt:lpstr>
      <vt:lpstr>STRATEGIC GLOBAL HUMAN RESOURCES - III</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1</vt:lpstr>
      <vt:lpstr>Answer # 1</vt:lpstr>
      <vt:lpstr>PowerPoint Presentation</vt:lpstr>
      <vt:lpstr>Phases of Strategy Management Process</vt:lpstr>
      <vt:lpstr>Difference Strategy Formulation vs Implementation</vt:lpstr>
      <vt:lpstr>Strategy Implementation Activities</vt:lpstr>
      <vt:lpstr>Strategy Evaluation</vt:lpstr>
      <vt:lpstr>PowerPoint Presentation</vt:lpstr>
      <vt:lpstr>Strategy Evaluation Methods</vt:lpstr>
      <vt:lpstr>Strategy Evaluation Methods</vt:lpstr>
      <vt:lpstr>Process of Strategy Evaluation </vt:lpstr>
      <vt:lpstr>Fixing benchmark of performance</vt:lpstr>
      <vt:lpstr>Measurement of performance</vt:lpstr>
      <vt:lpstr>Analyzing Variance</vt:lpstr>
      <vt:lpstr>Taking Corrective Action</vt:lpstr>
      <vt:lpstr>Strategic Evaluation Methods</vt:lpstr>
      <vt:lpstr>Question # 2</vt:lpstr>
      <vt:lpstr>Answer # 2</vt:lpstr>
      <vt:lpstr>PowerPoint Presentation</vt:lpstr>
      <vt:lpstr>Strategic Planning Horizon</vt:lpstr>
      <vt:lpstr>Question # 3</vt:lpstr>
      <vt:lpstr>Answer # 3</vt:lpstr>
      <vt:lpstr>HR in Communicating Vision and Mission</vt:lpstr>
      <vt:lpstr>HR in SWOT Analysis</vt:lpstr>
      <vt:lpstr>HR in Strategy Formulation</vt:lpstr>
      <vt:lpstr>HR in Strategy Execution</vt:lpstr>
      <vt:lpstr>HR in Strategy Planning</vt:lpstr>
      <vt:lpstr>Question # 4</vt:lpstr>
      <vt:lpstr>Answer # 4</vt:lpstr>
      <vt:lpstr>PowerPoint Presentation</vt:lpstr>
      <vt:lpstr>Value and Value Chain</vt:lpstr>
      <vt:lpstr>Porter Value Chain</vt:lpstr>
      <vt:lpstr> Porters Value Chain </vt:lpstr>
      <vt:lpstr>Primary Activities</vt:lpstr>
      <vt:lpstr>Primary Activities</vt:lpstr>
      <vt:lpstr>Support Activities</vt:lpstr>
      <vt:lpstr>Support Activities</vt:lpstr>
      <vt:lpstr>Value Chain for Manufacturing Firms</vt:lpstr>
      <vt:lpstr>Porter Value Chain Example</vt:lpstr>
      <vt:lpstr>PowerPoint Presentation</vt:lpstr>
      <vt:lpstr>Five Forces Model (Porter)</vt:lpstr>
      <vt:lpstr>Five Force Model</vt:lpstr>
      <vt:lpstr>The Threat of Entry</vt:lpstr>
      <vt:lpstr>Supplier power</vt:lpstr>
      <vt:lpstr>Buyer Power</vt:lpstr>
      <vt:lpstr>Threat of substitutes</vt:lpstr>
      <vt:lpstr>Competitive rivalry</vt:lpstr>
      <vt:lpstr>Five Forces Model – Coca Cola</vt:lpstr>
      <vt:lpstr>Example of Five Forces</vt:lpstr>
      <vt:lpstr>PowerPoint Presentation</vt:lpstr>
      <vt:lpstr>Resource Based Model</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66</cp:revision>
  <cp:lastPrinted>1601-01-01T00:00:00Z</cp:lastPrinted>
  <dcterms:created xsi:type="dcterms:W3CDTF">2020-07-09T15:12:46Z</dcterms:created>
  <dcterms:modified xsi:type="dcterms:W3CDTF">2021-02-28T12:24:17Z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