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5"/>
  </p:notesMasterIdLst>
  <p:handoutMasterIdLst>
    <p:handoutMasterId r:id="rId76"/>
  </p:handoutMasterIdLst>
  <p:sldIdLst>
    <p:sldId id="256" r:id="rId2"/>
    <p:sldId id="486" r:id="rId3"/>
    <p:sldId id="455" r:id="rId4"/>
    <p:sldId id="448" r:id="rId5"/>
    <p:sldId id="456" r:id="rId6"/>
    <p:sldId id="457" r:id="rId7"/>
    <p:sldId id="458" r:id="rId8"/>
    <p:sldId id="283" r:id="rId9"/>
    <p:sldId id="487" r:id="rId10"/>
    <p:sldId id="449" r:id="rId11"/>
    <p:sldId id="434" r:id="rId12"/>
    <p:sldId id="450" r:id="rId13"/>
    <p:sldId id="451" r:id="rId14"/>
    <p:sldId id="452" r:id="rId15"/>
    <p:sldId id="460" r:id="rId16"/>
    <p:sldId id="461" r:id="rId17"/>
    <p:sldId id="405" r:id="rId18"/>
    <p:sldId id="435" r:id="rId19"/>
    <p:sldId id="406" r:id="rId20"/>
    <p:sldId id="407" r:id="rId21"/>
    <p:sldId id="408" r:id="rId22"/>
    <p:sldId id="409" r:id="rId23"/>
    <p:sldId id="397" r:id="rId24"/>
    <p:sldId id="398" r:id="rId25"/>
    <p:sldId id="488" r:id="rId26"/>
    <p:sldId id="410" r:id="rId27"/>
    <p:sldId id="437" r:id="rId28"/>
    <p:sldId id="411" r:id="rId29"/>
    <p:sldId id="413" r:id="rId30"/>
    <p:sldId id="414" r:id="rId31"/>
    <p:sldId id="412" r:id="rId32"/>
    <p:sldId id="416" r:id="rId33"/>
    <p:sldId id="417" r:id="rId34"/>
    <p:sldId id="393" r:id="rId35"/>
    <p:sldId id="394" r:id="rId36"/>
    <p:sldId id="510" r:id="rId37"/>
    <p:sldId id="259" r:id="rId38"/>
    <p:sldId id="260" r:id="rId39"/>
    <p:sldId id="438" r:id="rId40"/>
    <p:sldId id="264" r:id="rId41"/>
    <p:sldId id="377" r:id="rId42"/>
    <p:sldId id="378" r:id="rId43"/>
    <p:sldId id="379" r:id="rId44"/>
    <p:sldId id="380" r:id="rId45"/>
    <p:sldId id="381" r:id="rId46"/>
    <p:sldId id="517" r:id="rId47"/>
    <p:sldId id="518" r:id="rId48"/>
    <p:sldId id="420" r:id="rId49"/>
    <p:sldId id="257" r:id="rId50"/>
    <p:sldId id="258" r:id="rId51"/>
    <p:sldId id="419" r:id="rId52"/>
    <p:sldId id="428" r:id="rId53"/>
    <p:sldId id="429" r:id="rId54"/>
    <p:sldId id="382" r:id="rId55"/>
    <p:sldId id="383" r:id="rId56"/>
    <p:sldId id="384" r:id="rId57"/>
    <p:sldId id="385" r:id="rId58"/>
    <p:sldId id="265" r:id="rId59"/>
    <p:sldId id="426" r:id="rId60"/>
    <p:sldId id="427" r:id="rId61"/>
    <p:sldId id="494" r:id="rId62"/>
    <p:sldId id="493" r:id="rId63"/>
    <p:sldId id="511" r:id="rId64"/>
    <p:sldId id="478" r:id="rId65"/>
    <p:sldId id="479" r:id="rId66"/>
    <p:sldId id="262" r:id="rId67"/>
    <p:sldId id="480" r:id="rId68"/>
    <p:sldId id="481" r:id="rId69"/>
    <p:sldId id="482" r:id="rId70"/>
    <p:sldId id="483" r:id="rId71"/>
    <p:sldId id="388" r:id="rId72"/>
    <p:sldId id="471" r:id="rId73"/>
    <p:sldId id="276" r:id="rId7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dgm:presLayoutVars>
          <dgm:chMax val="0"/>
          <dgm:bulletEnabled val="1"/>
        </dgm:presLayoutVars>
      </dgm:prSet>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5068"/>
          <a:ext cx="7920880" cy="63063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sp:txBody>
      <dsp:txXfrm>
        <a:off x="30785" y="35853"/>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9304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sp:txBody>
      <dsp:txXfrm>
        <a:off x="30785" y="1423833"/>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2256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8155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2688-2F3B-4BEA-BC68-0EF66674312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F9924902-E6D3-40C6-8D15-D5E3CBCCE05A}"/>
              </a:ext>
            </a:extLst>
          </p:cNvPr>
          <p:cNvSpPr>
            <a:spLocks noGrp="1"/>
          </p:cNvSpPr>
          <p:nvPr>
            <p:ph idx="1"/>
          </p:nvPr>
        </p:nvSpPr>
        <p:spPr/>
        <p:txBody>
          <a:bodyPr/>
          <a:lstStyle/>
          <a:p>
            <a:pPr marL="0" indent="0">
              <a:buNone/>
            </a:pPr>
            <a:r>
              <a:rPr lang="en-MY" dirty="0"/>
              <a:t>Which of the following is true about activity-based (ABC) budgeting?	</a:t>
            </a:r>
          </a:p>
          <a:p>
            <a:pPr marL="514350" indent="-514350">
              <a:buFont typeface="+mj-lt"/>
              <a:buAutoNum type="alphaLcParenR"/>
            </a:pPr>
            <a:r>
              <a:rPr lang="en-MY" dirty="0"/>
              <a:t>Each unit or goal is ranked, and available funds are given in order.	</a:t>
            </a:r>
          </a:p>
          <a:p>
            <a:pPr marL="514350" indent="-514350">
              <a:buFont typeface="+mj-lt"/>
              <a:buAutoNum type="alphaLcParenR"/>
            </a:pPr>
            <a:r>
              <a:rPr lang="en-MY" dirty="0"/>
              <a:t>General funding is changed by a specific amount, and unit budgets are adjusted accordingly.	</a:t>
            </a:r>
          </a:p>
          <a:p>
            <a:pPr marL="514350" indent="-514350">
              <a:buFont typeface="+mj-lt"/>
              <a:buAutoNum type="alphaLcParenR"/>
            </a:pPr>
            <a:r>
              <a:rPr lang="en-MY" dirty="0"/>
              <a:t>The prior budget is increased by a set percentage.	</a:t>
            </a:r>
          </a:p>
          <a:p>
            <a:pPr marL="514350" indent="-514350">
              <a:buFont typeface="+mj-lt"/>
              <a:buAutoNum type="alphaLcParenR"/>
            </a:pPr>
            <a:r>
              <a:rPr lang="en-MY" dirty="0"/>
              <a:t>It considers cost and strategic significance of key tasks.</a:t>
            </a:r>
          </a:p>
        </p:txBody>
      </p:sp>
    </p:spTree>
    <p:extLst>
      <p:ext uri="{BB962C8B-B14F-4D97-AF65-F5344CB8AC3E}">
        <p14:creationId xmlns:p14="http://schemas.microsoft.com/office/powerpoint/2010/main" val="2544373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E712-5F2A-4F36-8FD4-06028EA8550F}"/>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FFC838F1-4711-46EC-9D5E-4520C124C64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75925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54534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69641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813592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9545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8C30-9820-4855-99BD-90AE67AEF64D}"/>
              </a:ext>
            </a:extLst>
          </p:cNvPr>
          <p:cNvSpPr>
            <a:spLocks noGrp="1"/>
          </p:cNvSpPr>
          <p:nvPr>
            <p:ph type="title"/>
          </p:nvPr>
        </p:nvSpPr>
        <p:spPr/>
        <p:txBody>
          <a:bodyPr/>
          <a:lstStyle/>
          <a:p>
            <a:r>
              <a:rPr lang="en-MY" dirty="0"/>
              <a:t>Responsibility </a:t>
            </a:r>
            <a:r>
              <a:rPr lang="en-MY" dirty="0" err="1"/>
              <a:t>Centers</a:t>
            </a:r>
            <a:endParaRPr lang="en-MY" dirty="0"/>
          </a:p>
        </p:txBody>
      </p:sp>
      <p:sp>
        <p:nvSpPr>
          <p:cNvPr id="3" name="Content Placeholder 2">
            <a:extLst>
              <a:ext uri="{FF2B5EF4-FFF2-40B4-BE49-F238E27FC236}">
                <a16:creationId xmlns:a16="http://schemas.microsoft.com/office/drawing/2014/main" id="{CA965B5B-8202-494C-AD3E-A5A45BE2061A}"/>
              </a:ext>
            </a:extLst>
          </p:cNvPr>
          <p:cNvSpPr>
            <a:spLocks noGrp="1"/>
          </p:cNvSpPr>
          <p:nvPr>
            <p:ph idx="1"/>
          </p:nvPr>
        </p:nvSpPr>
        <p:spPr>
          <a:xfrm>
            <a:off x="501014" y="1556792"/>
            <a:ext cx="8319457" cy="4530725"/>
          </a:xfrm>
        </p:spPr>
        <p:txBody>
          <a:bodyPr/>
          <a:lstStyle/>
          <a:p>
            <a:r>
              <a:rPr lang="en-MY" dirty="0"/>
              <a:t>In a multinational or large corporation, the organization tasks are divided into a subtask, and each task is given to various small division or groups. In this context, all groups in that organization are responsibility </a:t>
            </a:r>
            <a:r>
              <a:rPr lang="en-MY" dirty="0" err="1"/>
              <a:t>centers</a:t>
            </a:r>
            <a:r>
              <a:rPr lang="en-MY" dirty="0"/>
              <a:t>.</a:t>
            </a:r>
          </a:p>
          <a:p>
            <a:endParaRPr lang="en-MY" dirty="0"/>
          </a:p>
          <a:p>
            <a:r>
              <a:rPr lang="en-MY" dirty="0"/>
              <a:t>A responsibility </a:t>
            </a:r>
            <a:r>
              <a:rPr lang="en-MY" dirty="0" err="1"/>
              <a:t>center</a:t>
            </a:r>
            <a:r>
              <a:rPr lang="en-MY" dirty="0"/>
              <a:t> is an operational unit or entity within an organization, that is responsible for all the activities and tasks structured for that unit. These </a:t>
            </a:r>
            <a:r>
              <a:rPr lang="en-MY" dirty="0" err="1"/>
              <a:t>centers</a:t>
            </a:r>
            <a:r>
              <a:rPr lang="en-MY" dirty="0"/>
              <a:t> have their own goal, staffs, objectives, policies and procedures, and financial reports</a:t>
            </a:r>
          </a:p>
        </p:txBody>
      </p:sp>
    </p:spTree>
    <p:extLst>
      <p:ext uri="{BB962C8B-B14F-4D97-AF65-F5344CB8AC3E}">
        <p14:creationId xmlns:p14="http://schemas.microsoft.com/office/powerpoint/2010/main" val="13966355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7784-E2E7-44E7-B465-D2BA2433EEB9}"/>
              </a:ext>
            </a:extLst>
          </p:cNvPr>
          <p:cNvSpPr>
            <a:spLocks noGrp="1"/>
          </p:cNvSpPr>
          <p:nvPr>
            <p:ph type="title"/>
          </p:nvPr>
        </p:nvSpPr>
        <p:spPr/>
        <p:txBody>
          <a:bodyPr/>
          <a:lstStyle/>
          <a:p>
            <a:r>
              <a:rPr lang="en-MY" dirty="0"/>
              <a:t>Types of Responsibility Centre</a:t>
            </a:r>
          </a:p>
        </p:txBody>
      </p:sp>
      <p:sp>
        <p:nvSpPr>
          <p:cNvPr id="3" name="Content Placeholder 2">
            <a:extLst>
              <a:ext uri="{FF2B5EF4-FFF2-40B4-BE49-F238E27FC236}">
                <a16:creationId xmlns:a16="http://schemas.microsoft.com/office/drawing/2014/main" id="{9EF9EFA4-8445-420C-AC6B-7C8005DA8662}"/>
              </a:ext>
            </a:extLst>
          </p:cNvPr>
          <p:cNvSpPr>
            <a:spLocks noGrp="1"/>
          </p:cNvSpPr>
          <p:nvPr>
            <p:ph idx="1"/>
          </p:nvPr>
        </p:nvSpPr>
        <p:spPr>
          <a:xfrm>
            <a:off x="685800" y="1628800"/>
            <a:ext cx="8001000" cy="4530725"/>
          </a:xfrm>
        </p:spPr>
        <p:txBody>
          <a:bodyPr/>
          <a:lstStyle/>
          <a:p>
            <a:r>
              <a:rPr lang="en-MY" dirty="0"/>
              <a:t>Cost Centre- A Cost Centre is a department or a unit which supervises, allocates, segregates, and eliminates all sorts of the cost related to a company. </a:t>
            </a:r>
          </a:p>
          <a:p>
            <a:r>
              <a:rPr lang="en-MY" dirty="0"/>
              <a:t>Revenue Centre- This </a:t>
            </a:r>
            <a:r>
              <a:rPr lang="en-MY" dirty="0" err="1"/>
              <a:t>center</a:t>
            </a:r>
            <a:r>
              <a:rPr lang="en-MY" dirty="0"/>
              <a:t> is accountable for initiating and monitoring revenue. </a:t>
            </a:r>
          </a:p>
          <a:p>
            <a:r>
              <a:rPr lang="en-MY" dirty="0"/>
              <a:t>Profit Centre-It is a division or department of a company which operates for the calculation of profit.</a:t>
            </a:r>
          </a:p>
          <a:p>
            <a:r>
              <a:rPr lang="en-MY" dirty="0"/>
              <a:t>Investment Centre- This </a:t>
            </a:r>
            <a:r>
              <a:rPr lang="en-MY" dirty="0" err="1"/>
              <a:t>center</a:t>
            </a:r>
            <a:r>
              <a:rPr lang="en-MY" dirty="0"/>
              <a:t> is responsible for both investments and revenue</a:t>
            </a:r>
          </a:p>
          <a:p>
            <a:endParaRPr lang="en-MY" dirty="0"/>
          </a:p>
        </p:txBody>
      </p:sp>
    </p:spTree>
    <p:extLst>
      <p:ext uri="{BB962C8B-B14F-4D97-AF65-F5344CB8AC3E}">
        <p14:creationId xmlns:p14="http://schemas.microsoft.com/office/powerpoint/2010/main" val="2996478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7BB4-9F09-416E-A94F-87FA74F99B1C}"/>
              </a:ext>
            </a:extLst>
          </p:cNvPr>
          <p:cNvSpPr>
            <a:spLocks noGrp="1"/>
          </p:cNvSpPr>
          <p:nvPr>
            <p:ph type="title"/>
          </p:nvPr>
        </p:nvSpPr>
        <p:spPr/>
        <p:txBody>
          <a:bodyPr/>
          <a:lstStyle/>
          <a:p>
            <a:r>
              <a:rPr lang="en-MY" dirty="0"/>
              <a:t>Strategic Evaluation Methods</a:t>
            </a:r>
          </a:p>
        </p:txBody>
      </p:sp>
      <p:sp>
        <p:nvSpPr>
          <p:cNvPr id="3" name="Content Placeholder 2">
            <a:extLst>
              <a:ext uri="{FF2B5EF4-FFF2-40B4-BE49-F238E27FC236}">
                <a16:creationId xmlns:a16="http://schemas.microsoft.com/office/drawing/2014/main" id="{E1607BC4-9813-4BCC-BB52-F83358C3B8C5}"/>
              </a:ext>
            </a:extLst>
          </p:cNvPr>
          <p:cNvSpPr>
            <a:spLocks noGrp="1"/>
          </p:cNvSpPr>
          <p:nvPr>
            <p:ph idx="1"/>
          </p:nvPr>
        </p:nvSpPr>
        <p:spPr/>
        <p:txBody>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val="38256709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122096"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val="19496757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Option - D. </a:t>
            </a:r>
          </a:p>
          <a:p>
            <a:pPr marL="0" indent="0">
              <a:buNone/>
            </a:pPr>
            <a:endParaRPr lang="en-MY"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val="5332151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val="5871856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32A4-E2D8-47A0-87DE-1113085ED79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68394501-2172-4D22-8E07-F564E61782DD}"/>
              </a:ext>
            </a:extLst>
          </p:cNvPr>
          <p:cNvSpPr>
            <a:spLocks noGrp="1"/>
          </p:cNvSpPr>
          <p:nvPr>
            <p:ph idx="1"/>
          </p:nvPr>
        </p:nvSpPr>
        <p:spPr/>
        <p:txBody>
          <a:bodyPr/>
          <a:lstStyle/>
          <a:p>
            <a:pPr marL="0" indent="0">
              <a:buNone/>
            </a:pPr>
            <a:r>
              <a:rPr lang="en-MY" dirty="0"/>
              <a:t>Which of the </a:t>
            </a:r>
            <a:r>
              <a:rPr lang="en-MY"/>
              <a:t>following stage </a:t>
            </a:r>
            <a:r>
              <a:rPr lang="en-MY" dirty="0"/>
              <a:t>in the strategic planning process answers the question “Where do we want to be?”</a:t>
            </a:r>
          </a:p>
          <a:p>
            <a:pPr marL="0" indent="0">
              <a:buNone/>
            </a:pPr>
            <a:endParaRPr lang="en-MY" dirty="0"/>
          </a:p>
          <a:p>
            <a:pPr marL="0" indent="0">
              <a:buNone/>
            </a:pPr>
            <a:r>
              <a:rPr lang="en-MY" dirty="0"/>
              <a:t>A. Preplanning</a:t>
            </a:r>
          </a:p>
          <a:p>
            <a:pPr marL="0" indent="0">
              <a:buNone/>
            </a:pPr>
            <a:r>
              <a:rPr lang="en-MY" dirty="0"/>
              <a:t>B. Environmental scan</a:t>
            </a:r>
          </a:p>
          <a:p>
            <a:pPr marL="0" indent="0">
              <a:buNone/>
            </a:pPr>
            <a:r>
              <a:rPr lang="en-MY" dirty="0"/>
              <a:t>C. Strategy formulation</a:t>
            </a:r>
          </a:p>
          <a:p>
            <a:pPr marL="0" indent="0">
              <a:buNone/>
            </a:pPr>
            <a:r>
              <a:rPr lang="en-MY" dirty="0"/>
              <a:t>D. Strategy evaluation</a:t>
            </a:r>
          </a:p>
        </p:txBody>
      </p:sp>
    </p:spTree>
    <p:extLst>
      <p:ext uri="{BB962C8B-B14F-4D97-AF65-F5344CB8AC3E}">
        <p14:creationId xmlns:p14="http://schemas.microsoft.com/office/powerpoint/2010/main" val="23005366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F1E6-697E-4241-9CE5-EBF2116CAEEC}"/>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864B1B9-0C90-443E-93AD-410DC55BB9DF}"/>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9943519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EA27-9A66-449B-9963-2D3B1E3F80E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D01B00C-6CE5-4E6C-A2BB-176E93C1050B}"/>
              </a:ext>
            </a:extLst>
          </p:cNvPr>
          <p:cNvSpPr>
            <a:spLocks noGrp="1"/>
          </p:cNvSpPr>
          <p:nvPr>
            <p:ph idx="1"/>
          </p:nvPr>
        </p:nvSpPr>
        <p:spPr/>
        <p:txBody>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val="9493148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377B-9106-40E9-96C0-D57C2AEFFA1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BAB1CD8C-E8B1-45E9-8147-07C26BCBF784}"/>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8808536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sp>
        <p:nvSpPr>
          <p:cNvPr id="3" name="Content Placeholder 2">
            <a:extLst>
              <a:ext uri="{FF2B5EF4-FFF2-40B4-BE49-F238E27FC236}">
                <a16:creationId xmlns:a16="http://schemas.microsoft.com/office/drawing/2014/main" id="{748E5949-1AA6-4DEB-AFBF-0A6BEC041BBA}"/>
              </a:ext>
            </a:extLst>
          </p:cNvPr>
          <p:cNvSpPr>
            <a:spLocks noGrp="1"/>
          </p:cNvSpPr>
          <p:nvPr>
            <p:ph idx="1"/>
          </p:nvPr>
        </p:nvSpPr>
        <p:spPr/>
        <p:txBody>
          <a:bodyPr/>
          <a:lstStyle/>
          <a:p>
            <a:r>
              <a:rPr lang="en-MY" dirty="0"/>
              <a:t>Strategic Workforce planning, “having the right number of people with the right skills in the right jobs at the right time.”, is the critical part that can bridge the HR functions and the business strategy.</a:t>
            </a:r>
          </a:p>
          <a:p>
            <a:r>
              <a:rPr lang="en-MY"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p14="http://schemas.microsoft.com/office/powerpoint/2010/main" val="18246874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a16="http://schemas.microsoft.com/office/drawing/2014/main"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p14="http://schemas.microsoft.com/office/powerpoint/2010/main" val="36375977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704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0A8-5385-4265-B13C-73788527C02F}"/>
              </a:ext>
            </a:extLst>
          </p:cNvPr>
          <p:cNvSpPr>
            <a:spLocks noGrp="1"/>
          </p:cNvSpPr>
          <p:nvPr>
            <p:ph type="title"/>
          </p:nvPr>
        </p:nvSpPr>
        <p:spPr>
          <a:xfrm>
            <a:off x="914400" y="277813"/>
            <a:ext cx="8122096" cy="1143000"/>
          </a:xfrm>
        </p:spPr>
        <p:txBody>
          <a:bodyPr/>
          <a:lstStyle/>
          <a:p>
            <a:r>
              <a:rPr lang="en-MY" sz="4000" dirty="0"/>
              <a:t>Value Chain for Manufacturing Firms</a:t>
            </a:r>
          </a:p>
        </p:txBody>
      </p:sp>
      <p:pic>
        <p:nvPicPr>
          <p:cNvPr id="5" name="Picture 4">
            <a:extLst>
              <a:ext uri="{FF2B5EF4-FFF2-40B4-BE49-F238E27FC236}">
                <a16:creationId xmlns:a16="http://schemas.microsoft.com/office/drawing/2014/main"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p14="http://schemas.microsoft.com/office/powerpoint/2010/main" val="20418176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2623</TotalTime>
  <Words>3023</Words>
  <Application>Microsoft Office PowerPoint</Application>
  <PresentationFormat>On-screen Show (4:3)</PresentationFormat>
  <Paragraphs>266</Paragraphs>
  <Slides>73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73</vt:i4>
      </vt:variant>
    </vt:vector>
  </HeadingPairs>
  <TitlesOfParts>
    <vt:vector size="78" baseType="lpstr">
      <vt:lpstr>Arial</vt:lpstr>
      <vt:lpstr>roboto</vt:lpstr>
      <vt:lpstr>Times New Roman</vt:lpstr>
      <vt:lpstr>Wingdings</vt:lpstr>
      <vt:lpstr>Office Theme</vt:lpstr>
      <vt:lpstr>STRATEGIC GLOBAL HUMAN RESOURCE- III</vt:lpstr>
      <vt:lpstr>PowerPoint Presentation</vt:lpstr>
      <vt:lpstr>Management by Objectives (MBO)</vt:lpstr>
      <vt:lpstr>Management by Objectives</vt:lpstr>
      <vt:lpstr>Steps in MBO Process</vt:lpstr>
      <vt:lpstr>Steps in MBO Process</vt:lpstr>
      <vt:lpstr>Steps in MBO Process</vt:lpstr>
      <vt:lpstr>SMART Goals</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vt:lpstr>
      <vt:lpstr>Answer # </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PowerPoint Presentation</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3</vt:lpstr>
      <vt:lpstr>Answer # 3</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PowerPoint Presentation</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106</cp:revision>
  <cp:lastPrinted>1601-01-01T00:00:00Z</cp:lastPrinted>
  <dcterms:created xsi:type="dcterms:W3CDTF">2020-07-09T15:12:46Z</dcterms:created>
  <dcterms:modified xsi:type="dcterms:W3CDTF">2022-02-26T13:14:44Z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