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4"/>
  </p:notesMasterIdLst>
  <p:handoutMasterIdLst>
    <p:handoutMasterId r:id="rId65"/>
  </p:handoutMasterIdLst>
  <p:sldIdLst>
    <p:sldId id="256" r:id="rId2"/>
    <p:sldId id="266" r:id="rId3"/>
    <p:sldId id="410" r:id="rId4"/>
    <p:sldId id="437" r:id="rId5"/>
    <p:sldId id="411" r:id="rId6"/>
    <p:sldId id="413" r:id="rId7"/>
    <p:sldId id="414" r:id="rId8"/>
    <p:sldId id="412" r:id="rId9"/>
    <p:sldId id="416" r:id="rId10"/>
    <p:sldId id="417" r:id="rId11"/>
    <p:sldId id="393" r:id="rId12"/>
    <p:sldId id="394" r:id="rId13"/>
    <p:sldId id="439" r:id="rId14"/>
    <p:sldId id="259" r:id="rId15"/>
    <p:sldId id="260" r:id="rId16"/>
    <p:sldId id="438" r:id="rId17"/>
    <p:sldId id="264" r:id="rId18"/>
    <p:sldId id="440" r:id="rId19"/>
    <p:sldId id="476" r:id="rId20"/>
    <p:sldId id="261" r:id="rId21"/>
    <p:sldId id="377" r:id="rId22"/>
    <p:sldId id="378" r:id="rId23"/>
    <p:sldId id="379" r:id="rId24"/>
    <p:sldId id="380" r:id="rId25"/>
    <p:sldId id="381" r:id="rId26"/>
    <p:sldId id="420" r:id="rId27"/>
    <p:sldId id="257" r:id="rId28"/>
    <p:sldId id="258" r:id="rId29"/>
    <p:sldId id="441" r:id="rId30"/>
    <p:sldId id="419" r:id="rId31"/>
    <p:sldId id="428" r:id="rId32"/>
    <p:sldId id="429" r:id="rId33"/>
    <p:sldId id="382" r:id="rId34"/>
    <p:sldId id="383" r:id="rId35"/>
    <p:sldId id="384" r:id="rId36"/>
    <p:sldId id="385" r:id="rId37"/>
    <p:sldId id="265" r:id="rId38"/>
    <p:sldId id="426" r:id="rId39"/>
    <p:sldId id="427" r:id="rId40"/>
    <p:sldId id="442" r:id="rId41"/>
    <p:sldId id="447" r:id="rId42"/>
    <p:sldId id="448" r:id="rId43"/>
    <p:sldId id="262" r:id="rId44"/>
    <p:sldId id="449" r:id="rId45"/>
    <p:sldId id="450" r:id="rId46"/>
    <p:sldId id="451" r:id="rId47"/>
    <p:sldId id="452" r:id="rId48"/>
    <p:sldId id="388" r:id="rId49"/>
    <p:sldId id="471" r:id="rId50"/>
    <p:sldId id="472" r:id="rId51"/>
    <p:sldId id="282" r:id="rId52"/>
    <p:sldId id="289" r:id="rId53"/>
    <p:sldId id="283" r:id="rId54"/>
    <p:sldId id="284" r:id="rId55"/>
    <p:sldId id="291" r:id="rId56"/>
    <p:sldId id="292" r:id="rId57"/>
    <p:sldId id="293" r:id="rId58"/>
    <p:sldId id="473" r:id="rId59"/>
    <p:sldId id="290" r:id="rId60"/>
    <p:sldId id="474" r:id="rId61"/>
    <p:sldId id="475" r:id="rId62"/>
    <p:sldId id="296" r:id="rId6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dgm:spPr>
        <a:solidFill>
          <a:schemeClr val="accent5">
            <a:lumMod val="50000"/>
          </a:schemeClr>
        </a:solidFill>
      </dgm:spPr>
      <dgm:t>
        <a:bodyPr/>
        <a:lstStyle/>
        <a:p>
          <a:r>
            <a:rPr lang="en-MY" dirty="0">
              <a:solidFill>
                <a:schemeClr val="accent1">
                  <a:lumMod val="20000"/>
                  <a:lumOff val="80000"/>
                </a:schemeClr>
              </a:solidFill>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dgm:spPr>
        <a:solidFill>
          <a:srgbClr val="FFFFFF"/>
        </a:solidFill>
      </dgm:spPr>
      <dgm:t>
        <a:bodyPr/>
        <a:lstStyle/>
        <a:p>
          <a:r>
            <a:rPr lang="en-MY" dirty="0">
              <a:solidFill>
                <a:schemeClr val="tx1"/>
              </a:solidFill>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dgm:spPr>
        <a:solidFill>
          <a:srgbClr val="FFFFFF"/>
        </a:solidFill>
      </dgm:spPr>
      <dgm:t>
        <a:bodyPr/>
        <a:lstStyle/>
        <a:p>
          <a:r>
            <a:rPr lang="en-MY">
              <a:solidFill>
                <a:schemeClr val="tx1"/>
              </a:solidFill>
            </a:rPr>
            <a:t>Strategic HR Management</a:t>
          </a:r>
          <a:endParaRPr lang="en-MY" dirty="0">
            <a:solidFill>
              <a:schemeClr val="tx1"/>
            </a:solidFill>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dgm:presLayoutVars>
          <dgm:chMax val="0"/>
          <dgm:bulletEnabled val="1"/>
        </dgm:presLayoutVars>
      </dgm:prSet>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dgm:spPr>
        <a:solidFill>
          <a:srgbClr val="FFFFFF"/>
        </a:solidFill>
      </dgm:spPr>
      <dgm:t>
        <a:bodyPr/>
        <a:lstStyle/>
        <a:p>
          <a:r>
            <a:rPr lang="en-MY" dirty="0">
              <a:solidFill>
                <a:schemeClr val="tx1"/>
              </a:solidFill>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dgm:spPr>
        <a:solidFill>
          <a:srgbClr val="FFFFFF"/>
        </a:solidFill>
      </dgm:spPr>
      <dgm:t>
        <a:bodyPr/>
        <a:lstStyle/>
        <a:p>
          <a:r>
            <a:rPr lang="en-MY">
              <a:solidFill>
                <a:schemeClr val="tx1"/>
              </a:solidFill>
            </a:rPr>
            <a:t>Strategic HR Management</a:t>
          </a:r>
          <a:endParaRPr lang="en-MY" dirty="0">
            <a:solidFill>
              <a:schemeClr val="tx1"/>
            </a:solidFill>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dgm:spPr>
        <a:solidFill>
          <a:srgbClr val="FFFFFF"/>
        </a:solidFill>
      </dgm:spPr>
      <dgm:t>
        <a:bodyPr/>
        <a:lstStyle/>
        <a:p>
          <a:r>
            <a:rPr lang="en-MY">
              <a:solidFill>
                <a:schemeClr val="tx1"/>
              </a:solidFill>
            </a:rPr>
            <a:t>Strategic HR Management</a:t>
          </a:r>
          <a:endParaRPr lang="en-MY" dirty="0">
            <a:solidFill>
              <a:schemeClr val="tx1"/>
            </a:solidFill>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a:xfrm>
          <a:off x="0" y="1509120"/>
          <a:ext cx="7906072" cy="631800"/>
        </a:xfrm>
        <a:prstGeom prst="roundRect">
          <a:avLst/>
        </a:prstGeom>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Strategic HR Management</a:t>
          </a:r>
          <a:endParaRPr lang="en-MY" sz="2700" kern="1200" dirty="0">
            <a:solidFill>
              <a:srgbClr val="CCCC99">
                <a:lumMod val="20000"/>
                <a:lumOff val="80000"/>
              </a:srgbClr>
            </a:solidFill>
            <a:latin typeface="Arial"/>
            <a:ea typeface="+mn-ea"/>
            <a:cs typeface="+mn-cs"/>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a:xfrm>
          <a:off x="0" y="1509120"/>
          <a:ext cx="7906072" cy="631800"/>
        </a:xfrm>
        <a:prstGeom prst="roundRect">
          <a:avLst/>
        </a:prstGeom>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a:xfrm>
          <a:off x="0" y="2218680"/>
          <a:ext cx="7906072" cy="631800"/>
        </a:xfrm>
        <a:prstGeom prst="roundRect">
          <a:avLst/>
        </a:prstGeom>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Value Chain</a:t>
          </a:r>
          <a:endParaRPr lang="en-MY" sz="2700" kern="1200" dirty="0">
            <a:solidFill>
              <a:srgbClr val="CCCC99">
                <a:lumMod val="20000"/>
                <a:lumOff val="80000"/>
              </a:srgbClr>
            </a:solidFill>
            <a:latin typeface="Arial"/>
            <a:ea typeface="+mn-ea"/>
            <a:cs typeface="+mn-cs"/>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custLinFactNeighborX="-187" custLinFactNeighborY="13642">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a:xfrm>
          <a:off x="0" y="1509120"/>
          <a:ext cx="7906072" cy="631800"/>
        </a:xfrm>
        <a:prstGeom prst="roundRect">
          <a:avLst/>
        </a:prstGeom>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a:xfrm>
          <a:off x="0" y="2218680"/>
          <a:ext cx="7906072" cy="631800"/>
        </a:xfrm>
        <a:prstGeom prst="roundRect">
          <a:avLst/>
        </a:prstGeom>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a:xfrm>
          <a:off x="0" y="2928240"/>
          <a:ext cx="7906072" cy="631800"/>
        </a:xfrm>
        <a:prstGeom prst="roundRect">
          <a:avLst/>
        </a:prstGeom>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Value Chain</a:t>
          </a:r>
          <a:endParaRPr lang="en-MY" sz="2700" kern="1200" dirty="0">
            <a:solidFill>
              <a:srgbClr val="000000"/>
            </a:solidFill>
            <a:latin typeface="Arial"/>
            <a:ea typeface="+mn-ea"/>
            <a:cs typeface="+mn-cs"/>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dgm:spPr>
        <a:solidFill>
          <a:srgbClr val="FFFFFF"/>
        </a:solidFill>
      </dgm:spPr>
      <dgm:t>
        <a:bodyPr/>
        <a:lstStyle/>
        <a:p>
          <a:r>
            <a:rPr lang="en-MY" dirty="0">
              <a:solidFill>
                <a:schemeClr val="tx1"/>
              </a:solidFill>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custLinFactNeighborX="-187" custLinFactNeighborY="13642">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a:xfrm>
          <a:off x="0" y="1509120"/>
          <a:ext cx="7906072" cy="631800"/>
        </a:xfrm>
        <a:prstGeom prst="roundRect">
          <a:avLst/>
        </a:prstGeom>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a:xfrm>
          <a:off x="0" y="2218680"/>
          <a:ext cx="7906072" cy="631800"/>
        </a:xfrm>
        <a:prstGeom prst="roundRect">
          <a:avLst/>
        </a:prstGeom>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a:xfrm>
          <a:off x="0" y="2928240"/>
          <a:ext cx="7906072" cy="631800"/>
        </a:xfrm>
        <a:prstGeom prst="roundRect">
          <a:avLst/>
        </a:prstGeom>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a:xfrm>
          <a:off x="0" y="3637800"/>
          <a:ext cx="7906072" cy="631800"/>
        </a:xfrm>
        <a:prstGeom prst="roundRect">
          <a:avLst/>
        </a:prstGeom>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8C7388FE-E68A-4E8C-996B-3F1DFAE81EC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gm:t>
    </dgm:pt>
    <dgm:pt modelId="{419F91BB-AEFE-45EE-9183-042B77B50F7E}" type="parTrans" cxnId="{03A4CAC5-1E4A-4947-A962-CF77EDDECF8A}">
      <dgm:prSet/>
      <dgm:spPr/>
      <dgm:t>
        <a:bodyPr/>
        <a:lstStyle/>
        <a:p>
          <a:endParaRPr lang="en-MY"/>
        </a:p>
      </dgm:t>
    </dgm:pt>
    <dgm:pt modelId="{FAB03383-7A5C-4D63-AA1F-BA538AC6077C}" type="sibTrans" cxnId="{03A4CAC5-1E4A-4947-A962-CF77EDDECF8A}">
      <dgm:prSet/>
      <dgm:spPr/>
      <dgm:t>
        <a:bodyPr/>
        <a:lstStyle/>
        <a:p>
          <a:endParaRPr lang="en-MY"/>
        </a:p>
      </dgm:t>
    </dgm:pt>
    <dgm:pt modelId="{E4640F1F-7D8F-4B65-8CDA-2BFBBBFD14A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Value Chain</a:t>
          </a:r>
          <a:endParaRPr lang="en-MY" sz="2700" kern="1200" dirty="0">
            <a:solidFill>
              <a:srgbClr val="000000"/>
            </a:solidFill>
            <a:latin typeface="Arial"/>
            <a:ea typeface="+mn-ea"/>
            <a:cs typeface="+mn-cs"/>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88AC3958-C316-4A55-827E-034A089E49E4}">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133FE99-5CFD-4FA4-A91F-D199A904C758}" type="pres">
      <dgm:prSet presAssocID="{6AEC7E34-CC06-4632-BBE9-4BDDBAA3685A}" presName="parentText" presStyleLbl="node1" presStyleIdx="0" presStyleCnt="7" custLinFactNeighborX="-187" custLinFactNeighborY="13642">
        <dgm:presLayoutVars>
          <dgm:chMax val="0"/>
          <dgm:bulletEnabled val="1"/>
        </dgm:presLayoutVars>
      </dgm:prSet>
      <dgm:spPr>
        <a:xfrm>
          <a:off x="0" y="90000"/>
          <a:ext cx="7906072" cy="631800"/>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1" presStyleCnt="7">
        <dgm:presLayoutVars>
          <dgm:chMax val="0"/>
          <dgm:bulletEnabled val="1"/>
        </dgm:presLayoutVars>
      </dgm:prSet>
      <dgm:spPr>
        <a:xfrm>
          <a:off x="0" y="799560"/>
          <a:ext cx="7906072" cy="631800"/>
        </a:xfrm>
        <a:prstGeom prst="roundRect">
          <a:avLst/>
        </a:prstGeom>
      </dgm:spPr>
    </dgm:pt>
    <dgm:pt modelId="{0FB8F895-00D5-4A1F-A321-26C5901D67D7}" type="pres">
      <dgm:prSet presAssocID="{12F95923-9E04-4F28-BEE7-155AD4426ADB}" presName="spacer" presStyleCnt="0"/>
      <dgm:spPr/>
    </dgm:pt>
    <dgm:pt modelId="{07829882-6F4D-48E6-92BC-1A22C9FC3D88}" type="pres">
      <dgm:prSet presAssocID="{8C7388FE-E68A-4E8C-996B-3F1DFAE81EC1}" presName="parentText" presStyleLbl="node1" presStyleIdx="2" presStyleCnt="7">
        <dgm:presLayoutVars>
          <dgm:chMax val="0"/>
          <dgm:bulletEnabled val="1"/>
        </dgm:presLayoutVars>
      </dgm:prSet>
      <dgm:spPr>
        <a:xfrm>
          <a:off x="0" y="1509120"/>
          <a:ext cx="7906072" cy="631800"/>
        </a:xfrm>
        <a:prstGeom prst="roundRect">
          <a:avLst/>
        </a:prstGeom>
      </dgm:spPr>
    </dgm:pt>
    <dgm:pt modelId="{3719309C-2B02-4F10-B51C-982EEB8C9C28}" type="pres">
      <dgm:prSet presAssocID="{FAB03383-7A5C-4D63-AA1F-BA538AC6077C}" presName="spacer" presStyleCnt="0"/>
      <dgm:spPr/>
    </dgm:pt>
    <dgm:pt modelId="{09FE57C5-E40A-43F3-AE7D-8262EE305D12}" type="pres">
      <dgm:prSet presAssocID="{E4640F1F-7D8F-4B65-8CDA-2BFBBBFD14A7}" presName="parentText" presStyleLbl="node1" presStyleIdx="3" presStyleCnt="7">
        <dgm:presLayoutVars>
          <dgm:chMax val="0"/>
          <dgm:bulletEnabled val="1"/>
        </dgm:presLayoutVars>
      </dgm:prSet>
      <dgm:spPr>
        <a:xfrm>
          <a:off x="0" y="2218680"/>
          <a:ext cx="7906072" cy="631800"/>
        </a:xfrm>
        <a:prstGeom prst="roundRect">
          <a:avLst/>
        </a:prstGeom>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4" presStyleCnt="7">
        <dgm:presLayoutVars>
          <dgm:chMax val="0"/>
          <dgm:bulletEnabled val="1"/>
        </dgm:presLayoutVars>
      </dgm:prSet>
      <dgm:spPr>
        <a:xfrm>
          <a:off x="0" y="2928240"/>
          <a:ext cx="7906072" cy="631800"/>
        </a:xfrm>
        <a:prstGeom prst="roundRect">
          <a:avLst/>
        </a:prstGeom>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5" presStyleCnt="7">
        <dgm:presLayoutVars>
          <dgm:chMax val="0"/>
          <dgm:bulletEnabled val="1"/>
        </dgm:presLayoutVars>
      </dgm:prSet>
      <dgm:spPr>
        <a:xfrm>
          <a:off x="0" y="3685140"/>
          <a:ext cx="7906072" cy="636480"/>
        </a:xfrm>
        <a:prstGeom prst="roundRect">
          <a:avLst/>
        </a:prstGeom>
      </dgm:spPr>
    </dgm:pt>
    <dgm:pt modelId="{44EF24D2-E432-44EB-8DA1-C01D8A9C3B9F}" type="pres">
      <dgm:prSet presAssocID="{C9D0E5AF-93CF-467C-A4EE-7ACA6AFDD5FB}" presName="spacer" presStyleCnt="0"/>
      <dgm:spPr/>
    </dgm:pt>
    <dgm:pt modelId="{C24CBBE1-425E-4B2F-9308-33701B130681}" type="pres">
      <dgm:prSet presAssocID="{88AC3958-C316-4A55-827E-034A089E49E4}" presName="parentText" presStyleLbl="node1" presStyleIdx="6" presStyleCnt="7">
        <dgm:presLayoutVars>
          <dgm:chMax val="0"/>
          <dgm:bulletEnabled val="1"/>
        </dgm:presLayoutVars>
      </dgm:prSet>
      <dgm:spPr>
        <a:xfrm>
          <a:off x="0" y="4347360"/>
          <a:ext cx="7906072" cy="631800"/>
        </a:xfrm>
        <a:prstGeom prst="roundRect">
          <a:avLst/>
        </a:prstGeom>
      </dgm:spPr>
    </dgm:pt>
  </dgm:ptLst>
  <dgm:cxnLst>
    <dgm:cxn modelId="{593BBC0A-C894-4681-9C3A-B537E10E05FE}" srcId="{703D4D02-5513-427D-B6E9-B2E187EE0C3A}" destId="{328F90D9-2863-4838-83FD-71669A154157}" srcOrd="1" destOrd="0" parTransId="{FD5B5002-508E-4F29-BC0F-9F1BE6A84652}" sibTransId="{12F95923-9E04-4F28-BEE7-155AD4426ADB}"/>
    <dgm:cxn modelId="{85471B28-4742-4F13-A99E-C0438BE13579}" type="presOf" srcId="{8C7388FE-E68A-4E8C-996B-3F1DFAE81EC1}" destId="{07829882-6F4D-48E6-92BC-1A22C9FC3D8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4" destOrd="0" parTransId="{8FB4355D-8030-4D80-BE6A-5A403FE36299}" sibTransId="{58EC5EC8-D805-453C-9978-D8CAB54EAC1B}"/>
    <dgm:cxn modelId="{B59CFD41-2FC3-45B7-B670-91F22CF1FC9F}" srcId="{703D4D02-5513-427D-B6E9-B2E187EE0C3A}" destId="{88AC3958-C316-4A55-827E-034A089E49E4}" srcOrd="6" destOrd="0" parTransId="{8DB5C84C-0F37-4A94-9DBA-BD5E7050D2E6}" sibTransId="{C74D488F-4945-4CD8-88CF-C67CA794BB51}"/>
    <dgm:cxn modelId="{9E2C3062-9CD4-4317-8DA5-C516F5106887}" srcId="{703D4D02-5513-427D-B6E9-B2E187EE0C3A}" destId="{E4640F1F-7D8F-4B65-8CDA-2BFBBBFD14A7}" srcOrd="3" destOrd="0" parTransId="{BFD6E18F-388C-4937-9894-8D62314D6D7D}" sibTransId="{5FC4DF1A-9CB0-4431-A6BB-EE87FF9C7CAD}"/>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03A4CAC5-1E4A-4947-A962-CF77EDDECF8A}" srcId="{703D4D02-5513-427D-B6E9-B2E187EE0C3A}" destId="{8C7388FE-E68A-4E8C-996B-3F1DFAE81EC1}" srcOrd="2" destOrd="0" parTransId="{419F91BB-AEFE-45EE-9183-042B77B50F7E}" sibTransId="{FAB03383-7A5C-4D63-AA1F-BA538AC6077C}"/>
    <dgm:cxn modelId="{730669CD-5B1E-4A7A-AFF1-AB005961F123}" srcId="{703D4D02-5513-427D-B6E9-B2E187EE0C3A}" destId="{6AEC7E34-CC06-4632-BBE9-4BDDBAA3685A}" srcOrd="0"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5"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005F1274-8944-439C-A42B-A1F4F1296245}" type="presParOf" srcId="{CC8763B3-4621-4666-B669-3C5BA2A30DBE}" destId="{7133FE99-5CFD-4FA4-A91F-D199A904C758}" srcOrd="0" destOrd="0" presId="urn:microsoft.com/office/officeart/2005/8/layout/vList2"/>
    <dgm:cxn modelId="{1E2D32FD-620F-4F6F-AA88-E54228601D53}" type="presParOf" srcId="{CC8763B3-4621-4666-B669-3C5BA2A30DBE}" destId="{108366F3-BBE2-4A51-9433-DD2541FC0A87}" srcOrd="1" destOrd="0" presId="urn:microsoft.com/office/officeart/2005/8/layout/vList2"/>
    <dgm:cxn modelId="{5098C8EC-4B0D-45D7-BFBC-0B33A5CB91A5}" type="presParOf" srcId="{CC8763B3-4621-4666-B669-3C5BA2A30DBE}" destId="{9AC05C2B-98A4-46A3-95DB-50CD7BF6A906}" srcOrd="2" destOrd="0" presId="urn:microsoft.com/office/officeart/2005/8/layout/vList2"/>
    <dgm:cxn modelId="{2C8CED3E-C707-4D3F-A028-5D88B3671D8F}" type="presParOf" srcId="{CC8763B3-4621-4666-B669-3C5BA2A30DBE}" destId="{0FB8F895-00D5-4A1F-A321-26C5901D67D7}" srcOrd="3" destOrd="0" presId="urn:microsoft.com/office/officeart/2005/8/layout/vList2"/>
    <dgm:cxn modelId="{0612A40C-B7B7-43F1-9DB1-5BE299358E5C}" type="presParOf" srcId="{CC8763B3-4621-4666-B669-3C5BA2A30DBE}" destId="{07829882-6F4D-48E6-92BC-1A22C9FC3D88}" srcOrd="4" destOrd="0" presId="urn:microsoft.com/office/officeart/2005/8/layout/vList2"/>
    <dgm:cxn modelId="{78524E13-DD99-46CC-A83F-02DD7C015CF1}" type="presParOf" srcId="{CC8763B3-4621-4666-B669-3C5BA2A30DBE}" destId="{3719309C-2B02-4F10-B51C-982EEB8C9C28}" srcOrd="5" destOrd="0" presId="urn:microsoft.com/office/officeart/2005/8/layout/vList2"/>
    <dgm:cxn modelId="{2AAAEDE5-3BFD-4883-9B5D-2F822FD1DC6D}" type="presParOf" srcId="{CC8763B3-4621-4666-B669-3C5BA2A30DBE}" destId="{09FE57C5-E40A-43F3-AE7D-8262EE305D12}" srcOrd="6" destOrd="0" presId="urn:microsoft.com/office/officeart/2005/8/layout/vList2"/>
    <dgm:cxn modelId="{5E2A2C68-AA3C-48C4-A70C-30DEAC8F5DFB}" type="presParOf" srcId="{CC8763B3-4621-4666-B669-3C5BA2A30DBE}" destId="{73585F24-3835-4F03-AF50-3374804FF4B0}" srcOrd="7" destOrd="0" presId="urn:microsoft.com/office/officeart/2005/8/layout/vList2"/>
    <dgm:cxn modelId="{DA373ABB-E924-4ECF-B32E-FD177D4AB4C6}" type="presParOf" srcId="{CC8763B3-4621-4666-B669-3C5BA2A30DBE}" destId="{9CC755FE-31E4-4F5E-939E-C65213D54856}" srcOrd="8" destOrd="0" presId="urn:microsoft.com/office/officeart/2005/8/layout/vList2"/>
    <dgm:cxn modelId="{6ECDEAF6-B5D4-4DF9-9A08-94C1112516AF}" type="presParOf" srcId="{CC8763B3-4621-4666-B669-3C5BA2A30DBE}" destId="{D16AE636-EFE2-4067-8977-B871200E7EA1}" srcOrd="9" destOrd="0" presId="urn:microsoft.com/office/officeart/2005/8/layout/vList2"/>
    <dgm:cxn modelId="{B7DD530A-B187-45FA-9FE7-D423CACB7003}" type="presParOf" srcId="{CC8763B3-4621-4666-B669-3C5BA2A30DBE}" destId="{5E309235-A5CE-4376-AD4C-DFBB306DF9F7}" srcOrd="10" destOrd="0" presId="urn:microsoft.com/office/officeart/2005/8/layout/vList2"/>
    <dgm:cxn modelId="{DA87B89C-62B3-4B83-BF89-DEB08ADF0AB4}" type="presParOf" srcId="{CC8763B3-4621-4666-B669-3C5BA2A30DBE}" destId="{44EF24D2-E432-44EB-8DA1-C01D8A9C3B9F}" srcOrd="11" destOrd="0" presId="urn:microsoft.com/office/officeart/2005/8/layout/vList2"/>
    <dgm:cxn modelId="{80770068-8662-4FF4-BAB4-DF8D067A016B}" type="presParOf" srcId="{CC8763B3-4621-4666-B669-3C5BA2A30DBE}" destId="{C24CBBE1-425E-4B2F-9308-33701B13068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90000"/>
          <a:ext cx="7906072" cy="631800"/>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1">
                  <a:lumMod val="20000"/>
                  <a:lumOff val="80000"/>
                </a:schemeClr>
              </a:solidFill>
            </a:rPr>
            <a:t>Strategy Execution</a:t>
          </a:r>
        </a:p>
      </dsp:txBody>
      <dsp:txXfrm>
        <a:off x="30842" y="120842"/>
        <a:ext cx="7844388" cy="570116"/>
      </dsp:txXfrm>
    </dsp:sp>
    <dsp:sp modelId="{9AC05C2B-98A4-46A3-95DB-50CD7BF6A906}">
      <dsp:nvSpPr>
        <dsp:cNvPr id="0" name=""/>
        <dsp:cNvSpPr/>
      </dsp:nvSpPr>
      <dsp:spPr>
        <a:xfrm>
          <a:off x="0" y="7995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Strategic HR Management</a:t>
          </a:r>
          <a:endParaRPr lang="en-MY" sz="2700" kern="1200" dirty="0">
            <a:solidFill>
              <a:schemeClr val="tx1"/>
            </a:solidFill>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Value Chain</a:t>
          </a:r>
          <a:endParaRPr lang="en-MY" sz="2700" kern="1200" dirty="0">
            <a:solidFill>
              <a:schemeClr val="tx1"/>
            </a:solidFill>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9000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0842" y="120842"/>
        <a:ext cx="7844388" cy="570116"/>
      </dsp:txXfrm>
    </dsp:sp>
    <dsp:sp modelId="{9AC05C2B-98A4-46A3-95DB-50CD7BF6A906}">
      <dsp:nvSpPr>
        <dsp:cNvPr id="0" name=""/>
        <dsp:cNvSpPr/>
      </dsp:nvSpPr>
      <dsp:spPr>
        <a:xfrm>
          <a:off x="0" y="799560"/>
          <a:ext cx="7906072" cy="63180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Strategic HR Management</a:t>
          </a:r>
          <a:endParaRPr lang="en-MY" sz="2700" kern="1200" dirty="0">
            <a:solidFill>
              <a:schemeClr val="tx1"/>
            </a:solidFill>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Value Chain</a:t>
          </a:r>
          <a:endParaRPr lang="en-MY" sz="2700" kern="1200" dirty="0">
            <a:solidFill>
              <a:schemeClr val="tx1"/>
            </a:solidFill>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9000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0842" y="120842"/>
        <a:ext cx="7844388" cy="570116"/>
      </dsp:txXfrm>
    </dsp:sp>
    <dsp:sp modelId="{9AC05C2B-98A4-46A3-95DB-50CD7BF6A906}">
      <dsp:nvSpPr>
        <dsp:cNvPr id="0" name=""/>
        <dsp:cNvSpPr/>
      </dsp:nvSpPr>
      <dsp:spPr>
        <a:xfrm>
          <a:off x="0" y="79956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Strategic HR Management</a:t>
          </a:r>
          <a:endParaRPr lang="en-MY" sz="2700" kern="1200" dirty="0">
            <a:solidFill>
              <a:schemeClr val="tx1"/>
            </a:solidFill>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Value Chain</a:t>
          </a:r>
          <a:endParaRPr lang="en-MY" sz="2700" kern="1200" dirty="0">
            <a:solidFill>
              <a:schemeClr val="tx1"/>
            </a:solidFill>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9000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0842" y="120842"/>
        <a:ext cx="7844388" cy="570116"/>
      </dsp:txXfrm>
    </dsp:sp>
    <dsp:sp modelId="{9AC05C2B-98A4-46A3-95DB-50CD7BF6A906}">
      <dsp:nvSpPr>
        <dsp:cNvPr id="0" name=""/>
        <dsp:cNvSpPr/>
      </dsp:nvSpPr>
      <dsp:spPr>
        <a:xfrm>
          <a:off x="0" y="79956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Strategic HR Management</a:t>
          </a:r>
          <a:endParaRPr lang="en-MY" sz="2700" kern="1200" dirty="0">
            <a:solidFill>
              <a:srgbClr val="CCCC99">
                <a:lumMod val="20000"/>
                <a:lumOff val="80000"/>
              </a:srgbClr>
            </a:solidFill>
            <a:latin typeface="Arial"/>
            <a:ea typeface="+mn-ea"/>
            <a:cs typeface="+mn-cs"/>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Value Chain</a:t>
          </a:r>
          <a:endParaRPr lang="en-MY" sz="2700" kern="1200" dirty="0">
            <a:solidFill>
              <a:schemeClr val="tx1"/>
            </a:solidFill>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100608"/>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0842" y="131450"/>
        <a:ext cx="7844388" cy="570116"/>
      </dsp:txXfrm>
    </dsp:sp>
    <dsp:sp modelId="{9AC05C2B-98A4-46A3-95DB-50CD7BF6A906}">
      <dsp:nvSpPr>
        <dsp:cNvPr id="0" name=""/>
        <dsp:cNvSpPr/>
      </dsp:nvSpPr>
      <dsp:spPr>
        <a:xfrm>
          <a:off x="0" y="79956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Value Chain</a:t>
          </a:r>
          <a:endParaRPr lang="en-MY" sz="2700" kern="1200" dirty="0">
            <a:solidFill>
              <a:srgbClr val="CCCC99">
                <a:lumMod val="20000"/>
                <a:lumOff val="80000"/>
              </a:srgbClr>
            </a:solidFill>
            <a:latin typeface="Arial"/>
            <a:ea typeface="+mn-ea"/>
            <a:cs typeface="+mn-cs"/>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100608"/>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0842" y="131450"/>
        <a:ext cx="7844388" cy="570116"/>
      </dsp:txXfrm>
    </dsp:sp>
    <dsp:sp modelId="{9AC05C2B-98A4-46A3-95DB-50CD7BF6A906}">
      <dsp:nvSpPr>
        <dsp:cNvPr id="0" name=""/>
        <dsp:cNvSpPr/>
      </dsp:nvSpPr>
      <dsp:spPr>
        <a:xfrm>
          <a:off x="0" y="79956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842" y="830402"/>
        <a:ext cx="7844388" cy="570116"/>
      </dsp:txXfrm>
    </dsp:sp>
    <dsp:sp modelId="{07829882-6F4D-48E6-92BC-1A22C9FC3D88}">
      <dsp:nvSpPr>
        <dsp:cNvPr id="0" name=""/>
        <dsp:cNvSpPr/>
      </dsp:nvSpPr>
      <dsp:spPr>
        <a:xfrm>
          <a:off x="0" y="150912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sp:txBody>
      <dsp:txXfrm>
        <a:off x="30842" y="1539962"/>
        <a:ext cx="7844388" cy="570116"/>
      </dsp:txXfrm>
    </dsp:sp>
    <dsp:sp modelId="{09FE57C5-E40A-43F3-AE7D-8262EE305D12}">
      <dsp:nvSpPr>
        <dsp:cNvPr id="0" name=""/>
        <dsp:cNvSpPr/>
      </dsp:nvSpPr>
      <dsp:spPr>
        <a:xfrm>
          <a:off x="0" y="221868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sp:txBody>
      <dsp:txXfrm>
        <a:off x="30842" y="2249522"/>
        <a:ext cx="7844388" cy="570116"/>
      </dsp:txXfrm>
    </dsp:sp>
    <dsp:sp modelId="{9CC755FE-31E4-4F5E-939E-C65213D54856}">
      <dsp:nvSpPr>
        <dsp:cNvPr id="0" name=""/>
        <dsp:cNvSpPr/>
      </dsp:nvSpPr>
      <dsp:spPr>
        <a:xfrm>
          <a:off x="0" y="2928240"/>
          <a:ext cx="7906072"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Value Chain</a:t>
          </a:r>
          <a:endParaRPr lang="en-MY" sz="2700" kern="1200" dirty="0">
            <a:solidFill>
              <a:srgbClr val="000000"/>
            </a:solidFill>
            <a:latin typeface="Arial"/>
            <a:ea typeface="+mn-ea"/>
            <a:cs typeface="+mn-cs"/>
          </a:endParaRPr>
        </a:p>
      </dsp:txBody>
      <dsp:txXfrm>
        <a:off x="30842" y="2959082"/>
        <a:ext cx="7844388" cy="570116"/>
      </dsp:txXfrm>
    </dsp:sp>
    <dsp:sp modelId="{5E309235-A5CE-4376-AD4C-DFBB306DF9F7}">
      <dsp:nvSpPr>
        <dsp:cNvPr id="0" name=""/>
        <dsp:cNvSpPr/>
      </dsp:nvSpPr>
      <dsp:spPr>
        <a:xfrm>
          <a:off x="0" y="3637800"/>
          <a:ext cx="7906072" cy="63180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Five Forces Model</a:t>
          </a:r>
        </a:p>
      </dsp:txBody>
      <dsp:txXfrm>
        <a:off x="30842" y="3668642"/>
        <a:ext cx="7844388" cy="570116"/>
      </dsp:txXfrm>
    </dsp:sp>
    <dsp:sp modelId="{C24CBBE1-425E-4B2F-9308-33701B130681}">
      <dsp:nvSpPr>
        <dsp:cNvPr id="0" name=""/>
        <dsp:cNvSpPr/>
      </dsp:nvSpPr>
      <dsp:spPr>
        <a:xfrm>
          <a:off x="0" y="4347360"/>
          <a:ext cx="7906072"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Resource Based Model</a:t>
          </a:r>
        </a:p>
      </dsp:txBody>
      <dsp:txXfrm>
        <a:off x="30842" y="4378202"/>
        <a:ext cx="7844388"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FE99-5CFD-4FA4-A91F-D199A904C758}">
      <dsp:nvSpPr>
        <dsp:cNvPr id="0" name=""/>
        <dsp:cNvSpPr/>
      </dsp:nvSpPr>
      <dsp:spPr>
        <a:xfrm>
          <a:off x="0" y="26498"/>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Execution</a:t>
          </a:r>
        </a:p>
      </dsp:txBody>
      <dsp:txXfrm>
        <a:off x="31070" y="57568"/>
        <a:ext cx="7843932" cy="574340"/>
      </dsp:txXfrm>
    </dsp:sp>
    <dsp:sp modelId="{9AC05C2B-98A4-46A3-95DB-50CD7BF6A906}">
      <dsp:nvSpPr>
        <dsp:cNvPr id="0" name=""/>
        <dsp:cNvSpPr/>
      </dsp:nvSpPr>
      <dsp:spPr>
        <a:xfrm>
          <a:off x="0" y="747539"/>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1070" y="778609"/>
        <a:ext cx="7843932" cy="574340"/>
      </dsp:txXfrm>
    </dsp:sp>
    <dsp:sp modelId="{07829882-6F4D-48E6-92BC-1A22C9FC3D88}">
      <dsp:nvSpPr>
        <dsp:cNvPr id="0" name=""/>
        <dsp:cNvSpPr/>
      </dsp:nvSpPr>
      <dsp:spPr>
        <a:xfrm>
          <a:off x="0" y="1481939"/>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 Methods</a:t>
          </a:r>
        </a:p>
      </dsp:txBody>
      <dsp:txXfrm>
        <a:off x="31070" y="1513009"/>
        <a:ext cx="7843932" cy="574340"/>
      </dsp:txXfrm>
    </dsp:sp>
    <dsp:sp modelId="{09FE57C5-E40A-43F3-AE7D-8262EE305D12}">
      <dsp:nvSpPr>
        <dsp:cNvPr id="0" name=""/>
        <dsp:cNvSpPr/>
      </dsp:nvSpPr>
      <dsp:spPr>
        <a:xfrm>
          <a:off x="0" y="2216339"/>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Strategic HR Management</a:t>
          </a:r>
          <a:endParaRPr lang="en-MY" sz="2700" kern="1200" dirty="0">
            <a:solidFill>
              <a:srgbClr val="000000"/>
            </a:solidFill>
            <a:latin typeface="Arial"/>
            <a:ea typeface="+mn-ea"/>
            <a:cs typeface="+mn-cs"/>
          </a:endParaRPr>
        </a:p>
      </dsp:txBody>
      <dsp:txXfrm>
        <a:off x="31070" y="2247409"/>
        <a:ext cx="7843932" cy="574340"/>
      </dsp:txXfrm>
    </dsp:sp>
    <dsp:sp modelId="{9CC755FE-31E4-4F5E-939E-C65213D54856}">
      <dsp:nvSpPr>
        <dsp:cNvPr id="0" name=""/>
        <dsp:cNvSpPr/>
      </dsp:nvSpPr>
      <dsp:spPr>
        <a:xfrm>
          <a:off x="0" y="2950739"/>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Value Chain</a:t>
          </a:r>
          <a:endParaRPr lang="en-MY" sz="2700" kern="1200" dirty="0">
            <a:solidFill>
              <a:srgbClr val="000000"/>
            </a:solidFill>
            <a:latin typeface="Arial"/>
            <a:ea typeface="+mn-ea"/>
            <a:cs typeface="+mn-cs"/>
          </a:endParaRPr>
        </a:p>
      </dsp:txBody>
      <dsp:txXfrm>
        <a:off x="31070" y="2981809"/>
        <a:ext cx="7843932" cy="574340"/>
      </dsp:txXfrm>
    </dsp:sp>
    <dsp:sp modelId="{5E309235-A5CE-4376-AD4C-DFBB306DF9F7}">
      <dsp:nvSpPr>
        <dsp:cNvPr id="0" name=""/>
        <dsp:cNvSpPr/>
      </dsp:nvSpPr>
      <dsp:spPr>
        <a:xfrm>
          <a:off x="0" y="3685140"/>
          <a:ext cx="7906072"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sp:txBody>
      <dsp:txXfrm>
        <a:off x="31070" y="3716210"/>
        <a:ext cx="7843932" cy="574340"/>
      </dsp:txXfrm>
    </dsp:sp>
    <dsp:sp modelId="{C24CBBE1-425E-4B2F-9308-33701B130681}">
      <dsp:nvSpPr>
        <dsp:cNvPr id="0" name=""/>
        <dsp:cNvSpPr/>
      </dsp:nvSpPr>
      <dsp:spPr>
        <a:xfrm>
          <a:off x="0" y="4419540"/>
          <a:ext cx="7906072" cy="636480"/>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143000"/>
            <a:ext cx="7380312" cy="2209800"/>
          </a:xfrm>
        </p:spPr>
        <p:txBody>
          <a:bodyPr/>
          <a:lstStyle/>
          <a:p>
            <a:r>
              <a:rPr lang="en-MY" dirty="0"/>
              <a:t>STRATEGIC GLOBAL HUMAN RESOURCES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5830946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69641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813592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53536893"/>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9843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9313953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4155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50F7-DE88-40CD-97E6-CF2C63501DF1}"/>
              </a:ext>
            </a:extLst>
          </p:cNvPr>
          <p:cNvSpPr>
            <a:spLocks noGrp="1"/>
          </p:cNvSpPr>
          <p:nvPr>
            <p:ph type="title"/>
          </p:nvPr>
        </p:nvSpPr>
        <p:spPr/>
        <p:txBody>
          <a:bodyPr/>
          <a:lstStyle/>
          <a:p>
            <a:r>
              <a:rPr lang="en-MY" dirty="0"/>
              <a:t>Strategy Evaluation Methods</a:t>
            </a:r>
          </a:p>
        </p:txBody>
      </p:sp>
      <p:sp>
        <p:nvSpPr>
          <p:cNvPr id="3" name="Content Placeholder 2">
            <a:extLst>
              <a:ext uri="{FF2B5EF4-FFF2-40B4-BE49-F238E27FC236}">
                <a16:creationId xmlns:a16="http://schemas.microsoft.com/office/drawing/2014/main" id="{28416781-7AFB-436B-966F-0441ABD002DD}"/>
              </a:ext>
            </a:extLst>
          </p:cNvPr>
          <p:cNvSpPr>
            <a:spLocks noGrp="1"/>
          </p:cNvSpPr>
          <p:nvPr>
            <p:ph idx="1"/>
          </p:nvPr>
        </p:nvSpPr>
        <p:spPr/>
        <p:txBody>
          <a:bodyPr/>
          <a:lstStyle/>
          <a:p>
            <a:r>
              <a:rPr lang="en-MY" sz="2400" dirty="0"/>
              <a:t>A cost </a:t>
            </a:r>
            <a:r>
              <a:rPr lang="en-MY" sz="2400" dirty="0" err="1"/>
              <a:t>center</a:t>
            </a:r>
            <a:r>
              <a:rPr lang="en-MY" sz="2400" dirty="0"/>
              <a:t>, e.g., a maintenance department, is responsible for costs only. </a:t>
            </a:r>
          </a:p>
          <a:p>
            <a:r>
              <a:rPr lang="en-MY" sz="2400" dirty="0"/>
              <a:t>A revenue </a:t>
            </a:r>
            <a:r>
              <a:rPr lang="en-MY" sz="2400" dirty="0" err="1"/>
              <a:t>center</a:t>
            </a:r>
            <a:r>
              <a:rPr lang="en-MY" sz="2400" dirty="0"/>
              <a:t>, e.g., a sales department, is responsible for revenues only.</a:t>
            </a:r>
          </a:p>
          <a:p>
            <a:r>
              <a:rPr lang="en-MY" sz="2400" dirty="0"/>
              <a:t>A profit </a:t>
            </a:r>
            <a:r>
              <a:rPr lang="en-MY" sz="2400" dirty="0" err="1"/>
              <a:t>center</a:t>
            </a:r>
            <a:r>
              <a:rPr lang="en-MY" sz="2400" dirty="0"/>
              <a:t>, e.g., an appliance department in a retail store, is responsible for revenues and expenses.</a:t>
            </a:r>
          </a:p>
          <a:p>
            <a:r>
              <a:rPr lang="en-MY" sz="2400" dirty="0"/>
              <a:t>An investment </a:t>
            </a:r>
            <a:r>
              <a:rPr lang="en-MY" sz="2400" dirty="0" err="1"/>
              <a:t>center</a:t>
            </a:r>
            <a:r>
              <a:rPr lang="en-MY" sz="2400" dirty="0"/>
              <a:t>, e.g., a branch office, is responsible for revenues, expenses, and invested capital.</a:t>
            </a:r>
          </a:p>
        </p:txBody>
      </p:sp>
    </p:spTree>
    <p:extLst>
      <p:ext uri="{BB962C8B-B14F-4D97-AF65-F5344CB8AC3E}">
        <p14:creationId xmlns:p14="http://schemas.microsoft.com/office/powerpoint/2010/main" val="4128981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77E10-F22A-4DB1-9E66-83F1D7FE4CD1}"/>
              </a:ext>
            </a:extLst>
          </p:cNvPr>
          <p:cNvSpPr>
            <a:spLocks noGrp="1"/>
          </p:cNvSpPr>
          <p:nvPr>
            <p:ph type="title"/>
          </p:nvPr>
        </p:nvSpPr>
        <p:spPr/>
        <p:txBody>
          <a:bodyPr/>
          <a:lstStyle/>
          <a:p>
            <a:r>
              <a:rPr lang="en-MY" dirty="0"/>
              <a:t>Strategy Evaluation Methods</a:t>
            </a:r>
          </a:p>
        </p:txBody>
      </p:sp>
      <p:pic>
        <p:nvPicPr>
          <p:cNvPr id="5" name="Picture 4">
            <a:extLst>
              <a:ext uri="{FF2B5EF4-FFF2-40B4-BE49-F238E27FC236}">
                <a16:creationId xmlns:a16="http://schemas.microsoft.com/office/drawing/2014/main" id="{C43D1BB7-9052-4A98-94F3-EC36829E2953}"/>
              </a:ext>
            </a:extLst>
          </p:cNvPr>
          <p:cNvPicPr>
            <a:picLocks noChangeAspect="1"/>
          </p:cNvPicPr>
          <p:nvPr/>
        </p:nvPicPr>
        <p:blipFill>
          <a:blip r:embed="rId2"/>
          <a:stretch>
            <a:fillRect/>
          </a:stretch>
        </p:blipFill>
        <p:spPr>
          <a:xfrm>
            <a:off x="1600200" y="1742196"/>
            <a:ext cx="5943600" cy="3486150"/>
          </a:xfrm>
          <a:prstGeom prst="rect">
            <a:avLst/>
          </a:prstGeom>
        </p:spPr>
      </p:pic>
    </p:spTree>
    <p:extLst>
      <p:ext uri="{BB962C8B-B14F-4D97-AF65-F5344CB8AC3E}">
        <p14:creationId xmlns:p14="http://schemas.microsoft.com/office/powerpoint/2010/main" val="2514975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7BB4-9F09-416E-A94F-87FA74F99B1C}"/>
              </a:ext>
            </a:extLst>
          </p:cNvPr>
          <p:cNvSpPr>
            <a:spLocks noGrp="1"/>
          </p:cNvSpPr>
          <p:nvPr>
            <p:ph type="title"/>
          </p:nvPr>
        </p:nvSpPr>
        <p:spPr/>
        <p:txBody>
          <a:bodyPr/>
          <a:lstStyle/>
          <a:p>
            <a:r>
              <a:rPr lang="en-MY" dirty="0"/>
              <a:t>Strategic Evaluation Methods</a:t>
            </a:r>
          </a:p>
        </p:txBody>
      </p:sp>
      <p:sp>
        <p:nvSpPr>
          <p:cNvPr id="3" name="Content Placeholder 2">
            <a:extLst>
              <a:ext uri="{FF2B5EF4-FFF2-40B4-BE49-F238E27FC236}">
                <a16:creationId xmlns:a16="http://schemas.microsoft.com/office/drawing/2014/main" id="{E1607BC4-9813-4BCC-BB52-F83358C3B8C5}"/>
              </a:ext>
            </a:extLst>
          </p:cNvPr>
          <p:cNvSpPr>
            <a:spLocks noGrp="1"/>
          </p:cNvSpPr>
          <p:nvPr>
            <p:ph idx="1"/>
          </p:nvPr>
        </p:nvSpPr>
        <p:spPr/>
        <p:txBody>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val="3825670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122096"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val="1949675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Option - D. </a:t>
            </a:r>
          </a:p>
          <a:p>
            <a:pPr marL="0" indent="0">
              <a:buNone/>
            </a:pPr>
            <a:endParaRPr lang="en-MY"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val="533215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750753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501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val="587185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32A4-E2D8-47A0-87DE-1113085ED79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68394501-2172-4D22-8E07-F564E61782DD}"/>
              </a:ext>
            </a:extLst>
          </p:cNvPr>
          <p:cNvSpPr>
            <a:spLocks noGrp="1"/>
          </p:cNvSpPr>
          <p:nvPr>
            <p:ph idx="1"/>
          </p:nvPr>
        </p:nvSpPr>
        <p:spPr/>
        <p:txBody>
          <a:bodyPr/>
          <a:lstStyle/>
          <a:p>
            <a:pPr marL="0" indent="0">
              <a:buNone/>
            </a:pPr>
            <a:r>
              <a:rPr lang="en-MY" dirty="0"/>
              <a:t>Which of the following stages in the strategic planning process answers the question “Where do we want to be?”</a:t>
            </a:r>
          </a:p>
          <a:p>
            <a:pPr marL="0" indent="0">
              <a:buNone/>
            </a:pPr>
            <a:endParaRPr lang="en-MY" dirty="0"/>
          </a:p>
          <a:p>
            <a:pPr marL="0" indent="0">
              <a:buNone/>
            </a:pPr>
            <a:r>
              <a:rPr lang="en-MY" dirty="0"/>
              <a:t>A. Preplanning</a:t>
            </a:r>
          </a:p>
          <a:p>
            <a:pPr marL="0" indent="0">
              <a:buNone/>
            </a:pPr>
            <a:r>
              <a:rPr lang="en-MY" dirty="0"/>
              <a:t>B. Environmental scan</a:t>
            </a:r>
          </a:p>
          <a:p>
            <a:pPr marL="0" indent="0">
              <a:buNone/>
            </a:pPr>
            <a:r>
              <a:rPr lang="en-MY" dirty="0"/>
              <a:t>C. Strategy formulation</a:t>
            </a:r>
          </a:p>
          <a:p>
            <a:pPr marL="0" indent="0">
              <a:buNone/>
            </a:pPr>
            <a:r>
              <a:rPr lang="en-MY" dirty="0"/>
              <a:t>D. Strategy evaluation</a:t>
            </a:r>
          </a:p>
        </p:txBody>
      </p:sp>
    </p:spTree>
    <p:extLst>
      <p:ext uri="{BB962C8B-B14F-4D97-AF65-F5344CB8AC3E}">
        <p14:creationId xmlns:p14="http://schemas.microsoft.com/office/powerpoint/2010/main" val="2300536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F1E6-697E-4241-9CE5-EBF2116CAEEC}"/>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864B1B9-0C90-443E-93AD-410DC55BB9DF}"/>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994351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CEA27-9A66-449B-9963-2D3B1E3F80E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D01B00C-6CE5-4E6C-A2BB-176E93C1050B}"/>
              </a:ext>
            </a:extLst>
          </p:cNvPr>
          <p:cNvSpPr>
            <a:spLocks noGrp="1"/>
          </p:cNvSpPr>
          <p:nvPr>
            <p:ph idx="1"/>
          </p:nvPr>
        </p:nvSpPr>
        <p:spPr/>
        <p:txBody>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val="9493148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377B-9106-40E9-96C0-D57C2AEFFA1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BAB1CD8C-E8B1-45E9-8147-07C26BCBF784}"/>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880853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75439505"/>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9784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50A8-5385-4265-B13C-73788527C02F}"/>
              </a:ext>
            </a:extLst>
          </p:cNvPr>
          <p:cNvSpPr>
            <a:spLocks noGrp="1"/>
          </p:cNvSpPr>
          <p:nvPr>
            <p:ph type="title"/>
          </p:nvPr>
        </p:nvSpPr>
        <p:spPr>
          <a:xfrm>
            <a:off x="914400" y="277813"/>
            <a:ext cx="8122096" cy="1143000"/>
          </a:xfrm>
        </p:spPr>
        <p:txBody>
          <a:bodyPr/>
          <a:lstStyle/>
          <a:p>
            <a:r>
              <a:rPr lang="en-MY" sz="4000" dirty="0"/>
              <a:t>Value Chain for Manufacturing Firms</a:t>
            </a:r>
          </a:p>
        </p:txBody>
      </p:sp>
      <p:pic>
        <p:nvPicPr>
          <p:cNvPr id="5" name="Picture 4">
            <a:extLst>
              <a:ext uri="{FF2B5EF4-FFF2-40B4-BE49-F238E27FC236}">
                <a16:creationId xmlns:a16="http://schemas.microsoft.com/office/drawing/2014/main" id="{73FDC417-A145-426B-9F17-3296AA1E4288}"/>
              </a:ext>
            </a:extLst>
          </p:cNvPr>
          <p:cNvPicPr>
            <a:picLocks noChangeAspect="1"/>
          </p:cNvPicPr>
          <p:nvPr/>
        </p:nvPicPr>
        <p:blipFill>
          <a:blip r:embed="rId2"/>
          <a:stretch>
            <a:fillRect/>
          </a:stretch>
        </p:blipFill>
        <p:spPr>
          <a:xfrm>
            <a:off x="876300" y="1627187"/>
            <a:ext cx="7810500" cy="4953000"/>
          </a:xfrm>
          <a:prstGeom prst="rect">
            <a:avLst/>
          </a:prstGeom>
        </p:spPr>
      </p:pic>
    </p:spTree>
    <p:extLst>
      <p:ext uri="{BB962C8B-B14F-4D97-AF65-F5344CB8AC3E}">
        <p14:creationId xmlns:p14="http://schemas.microsoft.com/office/powerpoint/2010/main" val="20418176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31688984"/>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43573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a16="http://schemas.microsoft.com/office/drawing/2014/main"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p14="http://schemas.microsoft.com/office/powerpoint/2010/main" val="40254466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a16="http://schemas.microsoft.com/office/drawing/2014/main"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p14="http://schemas.microsoft.com/office/powerpoint/2010/main" val="39982515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8F60-6F8A-45D4-81BB-2D3EABB76C53}"/>
              </a:ext>
            </a:extLst>
          </p:cNvPr>
          <p:cNvSpPr>
            <a:spLocks noGrp="1"/>
          </p:cNvSpPr>
          <p:nvPr>
            <p:ph type="title"/>
          </p:nvPr>
        </p:nvSpPr>
        <p:spPr/>
        <p:txBody>
          <a:bodyPr/>
          <a:lstStyle/>
          <a:p>
            <a:r>
              <a:rPr lang="en-MY" dirty="0"/>
              <a:t>The Threat of Entry</a:t>
            </a:r>
          </a:p>
        </p:txBody>
      </p:sp>
      <p:sp>
        <p:nvSpPr>
          <p:cNvPr id="3" name="Content Placeholder 2">
            <a:extLst>
              <a:ext uri="{FF2B5EF4-FFF2-40B4-BE49-F238E27FC236}">
                <a16:creationId xmlns:a16="http://schemas.microsoft.com/office/drawing/2014/main" id="{30018317-3841-474F-BC1B-054AFB98AE60}"/>
              </a:ext>
            </a:extLst>
          </p:cNvPr>
          <p:cNvSpPr>
            <a:spLocks noGrp="1"/>
          </p:cNvSpPr>
          <p:nvPr>
            <p:ph idx="1"/>
          </p:nvPr>
        </p:nvSpPr>
        <p:spPr/>
        <p:txBody>
          <a:bodyPr/>
          <a:lstStyle/>
          <a:p>
            <a:pPr marL="0" indent="0">
              <a:buNone/>
            </a:pPr>
            <a:r>
              <a:rPr lang="en-MY" dirty="0"/>
              <a:t>Competitors can enter from any industry, channel, function, form or marketing activity.</a:t>
            </a:r>
          </a:p>
          <a:p>
            <a:pPr marL="0" indent="0">
              <a:buNone/>
            </a:pPr>
            <a:endParaRPr lang="en-MY" dirty="0"/>
          </a:p>
          <a:p>
            <a:pPr marL="0" indent="0">
              <a:buNone/>
            </a:pPr>
            <a:r>
              <a:rPr lang="en-MY" dirty="0"/>
              <a:t>How best can the company take care of the threat of new entrants?</a:t>
            </a:r>
          </a:p>
        </p:txBody>
      </p:sp>
    </p:spTree>
    <p:extLst>
      <p:ext uri="{BB962C8B-B14F-4D97-AF65-F5344CB8AC3E}">
        <p14:creationId xmlns:p14="http://schemas.microsoft.com/office/powerpoint/2010/main" val="15040424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680C-2A0C-4A4A-BD52-62BC01AA2B59}"/>
              </a:ext>
            </a:extLst>
          </p:cNvPr>
          <p:cNvSpPr>
            <a:spLocks noGrp="1"/>
          </p:cNvSpPr>
          <p:nvPr>
            <p:ph type="title"/>
          </p:nvPr>
        </p:nvSpPr>
        <p:spPr/>
        <p:txBody>
          <a:bodyPr/>
          <a:lstStyle/>
          <a:p>
            <a:r>
              <a:rPr lang="en-MY" dirty="0"/>
              <a:t>Supplier power</a:t>
            </a:r>
          </a:p>
        </p:txBody>
      </p:sp>
      <p:sp>
        <p:nvSpPr>
          <p:cNvPr id="3" name="Content Placeholder 2">
            <a:extLst>
              <a:ext uri="{FF2B5EF4-FFF2-40B4-BE49-F238E27FC236}">
                <a16:creationId xmlns:a16="http://schemas.microsoft.com/office/drawing/2014/main" id="{A1F593AF-4750-42D3-9F6E-A4690B955A1C}"/>
              </a:ext>
            </a:extLst>
          </p:cNvPr>
          <p:cNvSpPr>
            <a:spLocks noGrp="1"/>
          </p:cNvSpPr>
          <p:nvPr>
            <p:ph idx="1"/>
          </p:nvPr>
        </p:nvSpPr>
        <p:spPr/>
        <p:txBody>
          <a:bodyPr/>
          <a:lstStyle/>
          <a:p>
            <a:r>
              <a:rPr lang="en-MY" dirty="0"/>
              <a:t>what is the power of suppliers in this industry? </a:t>
            </a:r>
          </a:p>
          <a:p>
            <a:r>
              <a:rPr lang="en-MY" dirty="0"/>
              <a:t>How will their actions affect costs, supplies and developments? </a:t>
            </a:r>
          </a:p>
          <a:p>
            <a:endParaRPr lang="en-MY" dirty="0"/>
          </a:p>
          <a:p>
            <a:r>
              <a:rPr lang="en-MY" dirty="0"/>
              <a:t>If there are a few suppliers, power is in their </a:t>
            </a:r>
            <a:r>
              <a:rPr lang="en-MY" dirty="0" err="1"/>
              <a:t>favor</a:t>
            </a:r>
            <a:r>
              <a:rPr lang="en-MY" dirty="0"/>
              <a:t> and cost of switching may be prohibitive; vice versa for a situation with lots of suppliers. There may be too many buyers from too few suppliers</a:t>
            </a:r>
          </a:p>
        </p:txBody>
      </p:sp>
    </p:spTree>
    <p:extLst>
      <p:ext uri="{BB962C8B-B14F-4D97-AF65-F5344CB8AC3E}">
        <p14:creationId xmlns:p14="http://schemas.microsoft.com/office/powerpoint/2010/main" val="37587702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2267-36EC-491D-BE6A-4EA536317A03}"/>
              </a:ext>
            </a:extLst>
          </p:cNvPr>
          <p:cNvSpPr>
            <a:spLocks noGrp="1"/>
          </p:cNvSpPr>
          <p:nvPr>
            <p:ph type="title"/>
          </p:nvPr>
        </p:nvSpPr>
        <p:spPr/>
        <p:txBody>
          <a:bodyPr/>
          <a:lstStyle/>
          <a:p>
            <a:r>
              <a:rPr lang="en-MY" dirty="0"/>
              <a:t>Buyer Power</a:t>
            </a:r>
          </a:p>
        </p:txBody>
      </p:sp>
      <p:sp>
        <p:nvSpPr>
          <p:cNvPr id="3" name="Content Placeholder 2">
            <a:extLst>
              <a:ext uri="{FF2B5EF4-FFF2-40B4-BE49-F238E27FC236}">
                <a16:creationId xmlns:a16="http://schemas.microsoft.com/office/drawing/2014/main" id="{31161227-C495-4996-AD1C-45F3027934A9}"/>
              </a:ext>
            </a:extLst>
          </p:cNvPr>
          <p:cNvSpPr>
            <a:spLocks noGrp="1"/>
          </p:cNvSpPr>
          <p:nvPr>
            <p:ph idx="1"/>
          </p:nvPr>
        </p:nvSpPr>
        <p:spPr/>
        <p:txBody>
          <a:bodyPr/>
          <a:lstStyle/>
          <a:p>
            <a:r>
              <a:rPr lang="en-MY" dirty="0"/>
              <a:t>There may be few buyers for the product, which could mean that they would drive down prices and dictate business terms</a:t>
            </a:r>
          </a:p>
          <a:p>
            <a:endParaRPr lang="en-MY" dirty="0"/>
          </a:p>
          <a:p>
            <a:r>
              <a:rPr lang="en-MY" dirty="0"/>
              <a:t>What is their effect on the business? </a:t>
            </a:r>
          </a:p>
          <a:p>
            <a:endParaRPr lang="en-MY" dirty="0"/>
          </a:p>
          <a:p>
            <a:r>
              <a:rPr lang="en-MY" dirty="0"/>
              <a:t>If there are many buyers, sellers could decide not to supply to a few, because other buyers will step in.</a:t>
            </a:r>
          </a:p>
        </p:txBody>
      </p:sp>
    </p:spTree>
    <p:extLst>
      <p:ext uri="{BB962C8B-B14F-4D97-AF65-F5344CB8AC3E}">
        <p14:creationId xmlns:p14="http://schemas.microsoft.com/office/powerpoint/2010/main" val="18742516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E30A-BE53-4FA9-98DA-E3C8FC49E8E3}"/>
              </a:ext>
            </a:extLst>
          </p:cNvPr>
          <p:cNvSpPr>
            <a:spLocks noGrp="1"/>
          </p:cNvSpPr>
          <p:nvPr>
            <p:ph type="title"/>
          </p:nvPr>
        </p:nvSpPr>
        <p:spPr/>
        <p:txBody>
          <a:bodyPr/>
          <a:lstStyle/>
          <a:p>
            <a:r>
              <a:rPr lang="en-MY" dirty="0"/>
              <a:t>Threat of substitutes</a:t>
            </a:r>
          </a:p>
        </p:txBody>
      </p:sp>
      <p:sp>
        <p:nvSpPr>
          <p:cNvPr id="3" name="Content Placeholder 2">
            <a:extLst>
              <a:ext uri="{FF2B5EF4-FFF2-40B4-BE49-F238E27FC236}">
                <a16:creationId xmlns:a16="http://schemas.microsoft.com/office/drawing/2014/main" id="{A5D74AFC-8E10-4325-9259-EC011D109D88}"/>
              </a:ext>
            </a:extLst>
          </p:cNvPr>
          <p:cNvSpPr>
            <a:spLocks noGrp="1"/>
          </p:cNvSpPr>
          <p:nvPr>
            <p:ph idx="1"/>
          </p:nvPr>
        </p:nvSpPr>
        <p:spPr/>
        <p:txBody>
          <a:bodyPr/>
          <a:lstStyle/>
          <a:p>
            <a:pPr marL="0" indent="0">
              <a:buNone/>
            </a:pPr>
            <a:r>
              <a:rPr lang="en-MY" dirty="0"/>
              <a:t>can another substitute the product?</a:t>
            </a:r>
          </a:p>
          <a:p>
            <a:pPr marL="0" indent="0">
              <a:buNone/>
            </a:pPr>
            <a:endParaRPr lang="en-MY" dirty="0"/>
          </a:p>
          <a:p>
            <a:pPr marL="0" indent="0">
              <a:buNone/>
            </a:pPr>
            <a:r>
              <a:rPr lang="en-MY" dirty="0"/>
              <a:t> Tea for coffee</a:t>
            </a:r>
          </a:p>
          <a:p>
            <a:pPr marL="0" indent="0">
              <a:buNone/>
            </a:pPr>
            <a:endParaRPr lang="en-MY" dirty="0"/>
          </a:p>
          <a:p>
            <a:pPr marL="0" indent="0">
              <a:buNone/>
            </a:pPr>
            <a:r>
              <a:rPr lang="en-MY" dirty="0"/>
              <a:t>email for fax?</a:t>
            </a:r>
          </a:p>
          <a:p>
            <a:pPr marL="0" indent="0">
              <a:buNone/>
            </a:pPr>
            <a:endParaRPr lang="en-MY" dirty="0"/>
          </a:p>
          <a:p>
            <a:pPr marL="0" indent="0">
              <a:buNone/>
            </a:pPr>
            <a:r>
              <a:rPr lang="en-MY" dirty="0"/>
              <a:t> What is the likely possibility of this and what is its impact?</a:t>
            </a:r>
          </a:p>
        </p:txBody>
      </p:sp>
    </p:spTree>
    <p:extLst>
      <p:ext uri="{BB962C8B-B14F-4D97-AF65-F5344CB8AC3E}">
        <p14:creationId xmlns:p14="http://schemas.microsoft.com/office/powerpoint/2010/main" val="25200710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EED0-5D85-4E9D-A621-441706B0291C}"/>
              </a:ext>
            </a:extLst>
          </p:cNvPr>
          <p:cNvSpPr>
            <a:spLocks noGrp="1"/>
          </p:cNvSpPr>
          <p:nvPr>
            <p:ph type="title"/>
          </p:nvPr>
        </p:nvSpPr>
        <p:spPr/>
        <p:txBody>
          <a:bodyPr/>
          <a:lstStyle/>
          <a:p>
            <a:r>
              <a:rPr lang="en-MY" dirty="0"/>
              <a:t>Competitive rivalry</a:t>
            </a:r>
          </a:p>
        </p:txBody>
      </p:sp>
      <p:sp>
        <p:nvSpPr>
          <p:cNvPr id="3" name="Content Placeholder 2">
            <a:extLst>
              <a:ext uri="{FF2B5EF4-FFF2-40B4-BE49-F238E27FC236}">
                <a16:creationId xmlns:a16="http://schemas.microsoft.com/office/drawing/2014/main" id="{E6C45627-BCC9-4A54-B474-72FC92E98270}"/>
              </a:ext>
            </a:extLst>
          </p:cNvPr>
          <p:cNvSpPr>
            <a:spLocks noGrp="1"/>
          </p:cNvSpPr>
          <p:nvPr>
            <p:ph idx="1"/>
          </p:nvPr>
        </p:nvSpPr>
        <p:spPr/>
        <p:txBody>
          <a:bodyPr/>
          <a:lstStyle/>
          <a:p>
            <a:pPr marL="0" indent="0">
              <a:buNone/>
            </a:pPr>
            <a:r>
              <a:rPr lang="en-MY" dirty="0"/>
              <a:t> All the four forces may come together to produce this force. All the resources at a company's disposal may be put in to maintain market shares and sales. </a:t>
            </a:r>
          </a:p>
          <a:p>
            <a:pPr marL="0" indent="0">
              <a:buNone/>
            </a:pPr>
            <a:endParaRPr lang="en-MY" dirty="0"/>
          </a:p>
          <a:p>
            <a:pPr marL="0" indent="0">
              <a:buNone/>
            </a:pPr>
            <a:endParaRPr lang="en-MY" dirty="0"/>
          </a:p>
          <a:p>
            <a:pPr marL="0" indent="0">
              <a:buNone/>
            </a:pPr>
            <a:r>
              <a:rPr lang="en-MY" dirty="0"/>
              <a:t>How intense is competitive action, can it be countered?</a:t>
            </a:r>
          </a:p>
        </p:txBody>
      </p:sp>
    </p:spTree>
    <p:extLst>
      <p:ext uri="{BB962C8B-B14F-4D97-AF65-F5344CB8AC3E}">
        <p14:creationId xmlns:p14="http://schemas.microsoft.com/office/powerpoint/2010/main" val="32368433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8ECB2-5FF4-4E6A-973E-3B960A91FBDD}"/>
              </a:ext>
            </a:extLst>
          </p:cNvPr>
          <p:cNvSpPr>
            <a:spLocks noGrp="1"/>
          </p:cNvSpPr>
          <p:nvPr>
            <p:ph type="title"/>
          </p:nvPr>
        </p:nvSpPr>
        <p:spPr/>
        <p:txBody>
          <a:bodyPr/>
          <a:lstStyle/>
          <a:p>
            <a:r>
              <a:rPr lang="en-MY" dirty="0"/>
              <a:t>Five Forces Model – Coca Cola</a:t>
            </a:r>
          </a:p>
        </p:txBody>
      </p:sp>
      <p:pic>
        <p:nvPicPr>
          <p:cNvPr id="5" name="Picture 4">
            <a:extLst>
              <a:ext uri="{FF2B5EF4-FFF2-40B4-BE49-F238E27FC236}">
                <a16:creationId xmlns:a16="http://schemas.microsoft.com/office/drawing/2014/main" id="{4356262C-CDAF-4ABF-83C0-946882F4DF2D}"/>
              </a:ext>
            </a:extLst>
          </p:cNvPr>
          <p:cNvPicPr>
            <a:picLocks noChangeAspect="1"/>
          </p:cNvPicPr>
          <p:nvPr/>
        </p:nvPicPr>
        <p:blipFill>
          <a:blip r:embed="rId2"/>
          <a:stretch>
            <a:fillRect/>
          </a:stretch>
        </p:blipFill>
        <p:spPr>
          <a:xfrm>
            <a:off x="1370066" y="1902468"/>
            <a:ext cx="6403867" cy="4694237"/>
          </a:xfrm>
          <a:prstGeom prst="rect">
            <a:avLst/>
          </a:prstGeom>
        </p:spPr>
      </p:pic>
    </p:spTree>
    <p:extLst>
      <p:ext uri="{BB962C8B-B14F-4D97-AF65-F5344CB8AC3E}">
        <p14:creationId xmlns:p14="http://schemas.microsoft.com/office/powerpoint/2010/main" val="34105064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a16="http://schemas.microsoft.com/office/drawing/2014/main"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p14="http://schemas.microsoft.com/office/powerpoint/2010/main" val="22439306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8122697"/>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17754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8DDF-73A0-4C4E-A979-06301B8E406C}"/>
              </a:ext>
            </a:extLst>
          </p:cNvPr>
          <p:cNvSpPr>
            <a:spLocks noGrp="1"/>
          </p:cNvSpPr>
          <p:nvPr>
            <p:ph type="title"/>
          </p:nvPr>
        </p:nvSpPr>
        <p:spPr/>
        <p:txBody>
          <a:bodyPr/>
          <a:lstStyle/>
          <a:p>
            <a:r>
              <a:rPr lang="en-MY" dirty="0"/>
              <a:t>Resource Based Model</a:t>
            </a:r>
          </a:p>
        </p:txBody>
      </p:sp>
      <p:sp>
        <p:nvSpPr>
          <p:cNvPr id="3" name="Content Placeholder 2">
            <a:extLst>
              <a:ext uri="{FF2B5EF4-FFF2-40B4-BE49-F238E27FC236}">
                <a16:creationId xmlns:a16="http://schemas.microsoft.com/office/drawing/2014/main" id="{378A87F5-D2EF-4A55-A6B5-7FAEE0E58581}"/>
              </a:ext>
            </a:extLst>
          </p:cNvPr>
          <p:cNvSpPr>
            <a:spLocks noGrp="1"/>
          </p:cNvSpPr>
          <p:nvPr>
            <p:ph idx="1"/>
          </p:nvPr>
        </p:nvSpPr>
        <p:spPr>
          <a:xfrm>
            <a:off x="739552" y="1628800"/>
            <a:ext cx="8152928" cy="4530725"/>
          </a:xfrm>
        </p:spPr>
        <p:txBody>
          <a:bodyPr/>
          <a:lstStyle/>
          <a:p>
            <a:r>
              <a:rPr lang="en-MY" dirty="0"/>
              <a:t>Valuable, allowing the company to exploit opportunities or neutralize threats in the external environment.</a:t>
            </a:r>
          </a:p>
          <a:p>
            <a:r>
              <a:rPr lang="en-MY" dirty="0"/>
              <a:t>Rare or possessed by few, if any, current and potential competitors.</a:t>
            </a:r>
          </a:p>
          <a:p>
            <a:r>
              <a:rPr lang="en-MY" dirty="0"/>
              <a:t>Costly to imitate such that other companies will be able to obtain them only at a cost disadvantage relative to companies that already have them.</a:t>
            </a:r>
          </a:p>
          <a:p>
            <a:r>
              <a:rPr lang="en-MY" dirty="0"/>
              <a:t>Non-substitutable as there are no strategic equivalents.</a:t>
            </a:r>
          </a:p>
        </p:txBody>
      </p:sp>
    </p:spTree>
    <p:extLst>
      <p:ext uri="{BB962C8B-B14F-4D97-AF65-F5344CB8AC3E}">
        <p14:creationId xmlns:p14="http://schemas.microsoft.com/office/powerpoint/2010/main" val="845871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1018</TotalTime>
  <Words>2317</Words>
  <Application>Microsoft Office PowerPoint</Application>
  <PresentationFormat>On-screen Show (4:3)</PresentationFormat>
  <Paragraphs>239</Paragraphs>
  <Slides>62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Arial</vt:lpstr>
      <vt:lpstr>roboto</vt:lpstr>
      <vt:lpstr>Times New Roman</vt:lpstr>
      <vt:lpstr>Wingdings</vt:lpstr>
      <vt:lpstr>Office Theme</vt:lpstr>
      <vt:lpstr>STRATEGIC GLOBAL HUMAN RESOURCES - III</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1</vt:lpstr>
      <vt:lpstr>Answer # 1</vt:lpstr>
      <vt:lpstr>PowerPoint Presentation</vt:lpstr>
      <vt:lpstr>Phases of Strategy Management Process</vt:lpstr>
      <vt:lpstr>Difference Strategy Formulation vs Implementation</vt:lpstr>
      <vt:lpstr>Strategy Implementation Activities</vt:lpstr>
      <vt:lpstr>Strategy Evaluation</vt:lpstr>
      <vt:lpstr>PowerPoint Presentation</vt:lpstr>
      <vt:lpstr>Strategy Evaluation Methods</vt:lpstr>
      <vt:lpstr>Strategy Evaluation Methods</vt:lpstr>
      <vt:lpstr>Process of Strategy Evaluation </vt:lpstr>
      <vt:lpstr>Fixing benchmark of performance</vt:lpstr>
      <vt:lpstr>Measurement of performance</vt:lpstr>
      <vt:lpstr>Analyzing Variance</vt:lpstr>
      <vt:lpstr>Taking Corrective Action</vt:lpstr>
      <vt:lpstr>Strategic Evaluation Methods</vt:lpstr>
      <vt:lpstr>Question # 2</vt:lpstr>
      <vt:lpstr>Answer # 2</vt:lpstr>
      <vt:lpstr>PowerPoint Presentation</vt:lpstr>
      <vt:lpstr>Strategic Planning Horizon</vt:lpstr>
      <vt:lpstr>Question # 3</vt:lpstr>
      <vt:lpstr>Answer # 3</vt:lpstr>
      <vt:lpstr>HR in Communicating Vision and Mission</vt:lpstr>
      <vt:lpstr>HR in SWOT Analysis</vt:lpstr>
      <vt:lpstr>HR in Strategy Formulation</vt:lpstr>
      <vt:lpstr>HR in Strategy Execution</vt:lpstr>
      <vt:lpstr>HR in Strategy Planning</vt:lpstr>
      <vt:lpstr>Question # 4</vt:lpstr>
      <vt:lpstr>Answer # 4</vt:lpstr>
      <vt:lpstr>PowerPoint Presentation</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PowerPoint Presentation</vt:lpstr>
      <vt:lpstr>Five Forces Model (Porter)</vt:lpstr>
      <vt:lpstr>Five Force Model</vt:lpstr>
      <vt:lpstr>The Threat of Entry</vt:lpstr>
      <vt:lpstr>Supplier power</vt:lpstr>
      <vt:lpstr>Buyer Power</vt:lpstr>
      <vt:lpstr>Threat of substitutes</vt:lpstr>
      <vt:lpstr>Competitive rivalry</vt:lpstr>
      <vt:lpstr>Five Forces Model – Coca Cola</vt:lpstr>
      <vt:lpstr>Example of Five Forces</vt:lpstr>
      <vt:lpstr>PowerPoint Presentation</vt:lpstr>
      <vt:lpstr>Resource Based Model</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66</cp:revision>
  <cp:lastPrinted>1601-01-01T00:00:00Z</cp:lastPrinted>
  <dcterms:created xsi:type="dcterms:W3CDTF">2020-07-09T15:12:46Z</dcterms:created>
  <dcterms:modified xsi:type="dcterms:W3CDTF">2021-04-22T17:42:06Z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