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8"/>
  </p:notesMasterIdLst>
  <p:handoutMasterIdLst>
    <p:handoutMasterId r:id="rId79"/>
  </p:handoutMasterIdLst>
  <p:sldIdLst>
    <p:sldId id="256" r:id="rId2"/>
    <p:sldId id="510" r:id="rId3"/>
    <p:sldId id="259" r:id="rId4"/>
    <p:sldId id="260" r:id="rId5"/>
    <p:sldId id="438" r:id="rId6"/>
    <p:sldId id="264" r:id="rId7"/>
    <p:sldId id="511" r:id="rId8"/>
    <p:sldId id="512" r:id="rId9"/>
    <p:sldId id="513" r:id="rId10"/>
    <p:sldId id="514" r:id="rId11"/>
    <p:sldId id="381" r:id="rId12"/>
    <p:sldId id="517" r:id="rId13"/>
    <p:sldId id="518" r:id="rId14"/>
    <p:sldId id="420" r:id="rId15"/>
    <p:sldId id="257" r:id="rId16"/>
    <p:sldId id="258" r:id="rId17"/>
    <p:sldId id="419" r:id="rId18"/>
    <p:sldId id="428" r:id="rId19"/>
    <p:sldId id="429" r:id="rId20"/>
    <p:sldId id="382" r:id="rId21"/>
    <p:sldId id="383" r:id="rId22"/>
    <p:sldId id="384" r:id="rId23"/>
    <p:sldId id="385" r:id="rId24"/>
    <p:sldId id="265" r:id="rId25"/>
    <p:sldId id="426" r:id="rId26"/>
    <p:sldId id="427" r:id="rId27"/>
    <p:sldId id="494" r:id="rId28"/>
    <p:sldId id="493" r:id="rId29"/>
    <p:sldId id="519" r:id="rId30"/>
    <p:sldId id="478" r:id="rId31"/>
    <p:sldId id="479" r:id="rId32"/>
    <p:sldId id="262" r:id="rId33"/>
    <p:sldId id="480" r:id="rId34"/>
    <p:sldId id="481" r:id="rId35"/>
    <p:sldId id="482" r:id="rId36"/>
    <p:sldId id="483" r:id="rId37"/>
    <p:sldId id="388" r:id="rId38"/>
    <p:sldId id="471" r:id="rId39"/>
    <p:sldId id="522" r:id="rId40"/>
    <p:sldId id="282" r:id="rId41"/>
    <p:sldId id="289" r:id="rId42"/>
    <p:sldId id="528" r:id="rId43"/>
    <p:sldId id="484" r:id="rId44"/>
    <p:sldId id="284" r:id="rId45"/>
    <p:sldId id="291" r:id="rId46"/>
    <p:sldId id="292" r:id="rId47"/>
    <p:sldId id="293" r:id="rId48"/>
    <p:sldId id="473" r:id="rId49"/>
    <p:sldId id="290" r:id="rId50"/>
    <p:sldId id="520" r:id="rId51"/>
    <p:sldId id="496" r:id="rId52"/>
    <p:sldId id="527" r:id="rId53"/>
    <p:sldId id="477" r:id="rId54"/>
    <p:sldId id="497" r:id="rId55"/>
    <p:sldId id="523" r:id="rId56"/>
    <p:sldId id="524" r:id="rId57"/>
    <p:sldId id="525" r:id="rId58"/>
    <p:sldId id="526" r:id="rId59"/>
    <p:sldId id="521" r:id="rId60"/>
    <p:sldId id="425" r:id="rId61"/>
    <p:sldId id="268" r:id="rId62"/>
    <p:sldId id="437" r:id="rId63"/>
    <p:sldId id="499" r:id="rId64"/>
    <p:sldId id="439" r:id="rId65"/>
    <p:sldId id="472" r:id="rId66"/>
    <p:sldId id="515" r:id="rId67"/>
    <p:sldId id="430" r:id="rId68"/>
    <p:sldId id="431" r:id="rId69"/>
    <p:sldId id="432" r:id="rId70"/>
    <p:sldId id="433" r:id="rId71"/>
    <p:sldId id="516" r:id="rId72"/>
    <p:sldId id="502" r:id="rId73"/>
    <p:sldId id="503" r:id="rId74"/>
    <p:sldId id="504" r:id="rId75"/>
    <p:sldId id="485" r:id="rId76"/>
    <p:sldId id="276"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dgm:presLayoutVars>
          <dgm:chMax val="0"/>
          <dgm:bulletEnabled val="1"/>
        </dgm:presLayoutVars>
      </dgm:prSet>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5068"/>
          <a:ext cx="7920880" cy="630630"/>
        </a:xfrm>
        <a:prstGeom prst="roundRect">
          <a:avLst/>
        </a:prstGeom>
        <a:solidFill>
          <a:schemeClr val="tx2">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sp:txBody>
      <dsp:txXfrm>
        <a:off x="30785" y="35853"/>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9304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sp:txBody>
      <dsp:txXfrm>
        <a:off x="30785" y="1423833"/>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5AC2F9F-5552-D6A4-316E-F848658A2F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p14="http://schemas.microsoft.com/office/powerpoint/2010/main" val="244695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2F1A32B4-50B6-6509-F764-B7E8A95B95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p14="http://schemas.microsoft.com/office/powerpoint/2010/main" val="351492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49044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311217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395457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2567304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76928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125256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164201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396659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a:t>
            </a:r>
            <a:r>
              <a:rPr lang="en-MY"/>
              <a:t>RESOURCE- III</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02731857"/>
              </p:ext>
            </p:extLst>
          </p:nvPr>
        </p:nvGraphicFramePr>
        <p:xfrm>
          <a:off x="611560" y="11663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9545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normAutofit/>
          </a:bodyPr>
          <a:lstStyle/>
          <a:p>
            <a:r>
              <a:rPr lang="en-MY" sz="2800"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normAutofit/>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sz="2400" dirty="0"/>
          </a:p>
        </p:txBody>
      </p:sp>
    </p:spTree>
    <p:extLst>
      <p:ext uri="{BB962C8B-B14F-4D97-AF65-F5344CB8AC3E}">
        <p14:creationId xmlns:p14="http://schemas.microsoft.com/office/powerpoint/2010/main" val="104912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a:xfrm>
            <a:off x="827584" y="-75586"/>
            <a:ext cx="7200900" cy="1142385"/>
          </a:xfrm>
        </p:spPr>
        <p:txBody>
          <a:bodyPr>
            <a:normAutofit/>
          </a:bodyPr>
          <a:lstStyle/>
          <a:p>
            <a:r>
              <a:rPr lang="en-MY" sz="2800"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a:xfrm>
            <a:off x="683568" y="126876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p14="http://schemas.microsoft.com/office/powerpoint/2010/main" val="2332847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a:xfrm>
            <a:off x="827584" y="28175"/>
            <a:ext cx="7200900" cy="1142385"/>
          </a:xfrm>
        </p:spPr>
        <p:txBody>
          <a:bodyPr>
            <a:normAutofit/>
          </a:bodyPr>
          <a:lstStyle/>
          <a:p>
            <a:r>
              <a:rPr lang="en-MY" sz="2800"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a:xfrm>
            <a:off x="798954" y="1524000"/>
            <a:ext cx="7517461" cy="4209256"/>
          </a:xfrm>
        </p:spPr>
        <p:txBody>
          <a:bodyPr>
            <a:normAutofit/>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a:xfrm>
            <a:off x="906517" y="0"/>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755576" y="1163637"/>
            <a:ext cx="7776864"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a:xfrm>
            <a:off x="827584" y="0"/>
            <a:ext cx="7200900" cy="1142385"/>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3"/>
            <a:ext cx="7774632" cy="4248472"/>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a:xfrm>
            <a:off x="827584" y="-91283"/>
            <a:ext cx="7200900" cy="1142385"/>
          </a:xfrm>
        </p:spPr>
        <p:txBody>
          <a:bodyPr>
            <a:normAutofit/>
          </a:bodyPr>
          <a:lstStyle/>
          <a:p>
            <a:r>
              <a:rPr lang="en-MY" sz="2800"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a:xfrm>
            <a:off x="971550" y="1981203"/>
            <a:ext cx="7200900" cy="2815950"/>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8C30-9820-4855-99BD-90AE67AEF64D}"/>
              </a:ext>
            </a:extLst>
          </p:cNvPr>
          <p:cNvSpPr>
            <a:spLocks noGrp="1"/>
          </p:cNvSpPr>
          <p:nvPr>
            <p:ph type="title"/>
          </p:nvPr>
        </p:nvSpPr>
        <p:spPr>
          <a:xfrm>
            <a:off x="683568" y="12438"/>
            <a:ext cx="7200900" cy="1142385"/>
          </a:xfrm>
        </p:spPr>
        <p:txBody>
          <a:bodyPr>
            <a:normAutofit/>
          </a:bodyPr>
          <a:lstStyle/>
          <a:p>
            <a:r>
              <a:rPr lang="en-MY" sz="2800" dirty="0"/>
              <a:t>Responsibility </a:t>
            </a:r>
            <a:r>
              <a:rPr lang="en-MY" sz="2800" dirty="0" err="1"/>
              <a:t>Centers</a:t>
            </a:r>
            <a:endParaRPr lang="en-MY" sz="2800" dirty="0"/>
          </a:p>
        </p:txBody>
      </p:sp>
      <p:sp>
        <p:nvSpPr>
          <p:cNvPr id="3" name="Content Placeholder 2">
            <a:extLst>
              <a:ext uri="{FF2B5EF4-FFF2-40B4-BE49-F238E27FC236}">
                <a16:creationId xmlns:a16="http://schemas.microsoft.com/office/drawing/2014/main" id="{CA965B5B-8202-494C-AD3E-A5A45BE2061A}"/>
              </a:ext>
            </a:extLst>
          </p:cNvPr>
          <p:cNvSpPr>
            <a:spLocks noGrp="1"/>
          </p:cNvSpPr>
          <p:nvPr>
            <p:ph idx="1"/>
          </p:nvPr>
        </p:nvSpPr>
        <p:spPr>
          <a:xfrm>
            <a:off x="501014" y="1556792"/>
            <a:ext cx="8319457" cy="4530725"/>
          </a:xfrm>
        </p:spPr>
        <p:txBody>
          <a:bodyPr>
            <a:normAutofit/>
          </a:bodyPr>
          <a:lstStyle/>
          <a:p>
            <a:r>
              <a:rPr lang="en-MY" sz="2400" dirty="0"/>
              <a:t>In a multinational or large corporation, the organization tasks are divided into a subtask, and each task is given to various small division or groups. In this context, all groups in that organization are responsibility </a:t>
            </a:r>
            <a:r>
              <a:rPr lang="en-MY" sz="2400" dirty="0" err="1"/>
              <a:t>centers</a:t>
            </a:r>
            <a:r>
              <a:rPr lang="en-MY" sz="2400" dirty="0"/>
              <a:t>.</a:t>
            </a:r>
          </a:p>
          <a:p>
            <a:endParaRPr lang="en-MY" sz="2400" dirty="0"/>
          </a:p>
          <a:p>
            <a:r>
              <a:rPr lang="en-MY" sz="2400" dirty="0"/>
              <a:t>A responsibility </a:t>
            </a:r>
            <a:r>
              <a:rPr lang="en-MY" sz="2400" dirty="0" err="1"/>
              <a:t>center</a:t>
            </a:r>
            <a:r>
              <a:rPr lang="en-MY" sz="2400" dirty="0"/>
              <a:t> is an operational unit or entity within an organization, that is responsible for all the activities and tasks structured for that unit. These </a:t>
            </a:r>
            <a:r>
              <a:rPr lang="en-MY" sz="2400" dirty="0" err="1"/>
              <a:t>centers</a:t>
            </a:r>
            <a:r>
              <a:rPr lang="en-MY" sz="2400" dirty="0"/>
              <a:t> have their own goal, staffs, objectives, policies and procedures, and financial reports</a:t>
            </a:r>
          </a:p>
        </p:txBody>
      </p:sp>
    </p:spTree>
    <p:extLst>
      <p:ext uri="{BB962C8B-B14F-4D97-AF65-F5344CB8AC3E}">
        <p14:creationId xmlns:p14="http://schemas.microsoft.com/office/powerpoint/2010/main" val="139663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7784-E2E7-44E7-B465-D2BA2433EEB9}"/>
              </a:ext>
            </a:extLst>
          </p:cNvPr>
          <p:cNvSpPr>
            <a:spLocks noGrp="1"/>
          </p:cNvSpPr>
          <p:nvPr>
            <p:ph type="title"/>
          </p:nvPr>
        </p:nvSpPr>
        <p:spPr>
          <a:xfrm>
            <a:off x="685800" y="-99392"/>
            <a:ext cx="7200900" cy="1142385"/>
          </a:xfrm>
        </p:spPr>
        <p:txBody>
          <a:bodyPr>
            <a:normAutofit/>
          </a:bodyPr>
          <a:lstStyle/>
          <a:p>
            <a:r>
              <a:rPr lang="en-MY" sz="2800" dirty="0"/>
              <a:t>Types of Responsibility Centre</a:t>
            </a:r>
          </a:p>
        </p:txBody>
      </p:sp>
      <p:sp>
        <p:nvSpPr>
          <p:cNvPr id="3" name="Content Placeholder 2">
            <a:extLst>
              <a:ext uri="{FF2B5EF4-FFF2-40B4-BE49-F238E27FC236}">
                <a16:creationId xmlns:a16="http://schemas.microsoft.com/office/drawing/2014/main" id="{9EF9EFA4-8445-420C-AC6B-7C8005DA8662}"/>
              </a:ext>
            </a:extLst>
          </p:cNvPr>
          <p:cNvSpPr>
            <a:spLocks noGrp="1"/>
          </p:cNvSpPr>
          <p:nvPr>
            <p:ph idx="1"/>
          </p:nvPr>
        </p:nvSpPr>
        <p:spPr>
          <a:xfrm>
            <a:off x="685800" y="1628800"/>
            <a:ext cx="8001000" cy="4530725"/>
          </a:xfrm>
        </p:spPr>
        <p:txBody>
          <a:bodyPr>
            <a:normAutofit/>
          </a:bodyPr>
          <a:lstStyle/>
          <a:p>
            <a:r>
              <a:rPr lang="en-MY" sz="2400" dirty="0"/>
              <a:t>Cost Centre- A Cost Centre is a department or a unit which supervises, allocates, segregates, and eliminates all sorts of the cost related to a company. </a:t>
            </a:r>
          </a:p>
          <a:p>
            <a:r>
              <a:rPr lang="en-MY" sz="2400" dirty="0"/>
              <a:t>Revenue Centre- This </a:t>
            </a:r>
            <a:r>
              <a:rPr lang="en-MY" sz="2400" dirty="0" err="1"/>
              <a:t>center</a:t>
            </a:r>
            <a:r>
              <a:rPr lang="en-MY" sz="2400" dirty="0"/>
              <a:t> is accountable for initiating and monitoring revenue. </a:t>
            </a:r>
          </a:p>
          <a:p>
            <a:r>
              <a:rPr lang="en-MY" sz="2400" dirty="0"/>
              <a:t>Profit Centre-It is a division or department of a company which operates for the calculation of profit.</a:t>
            </a:r>
          </a:p>
          <a:p>
            <a:r>
              <a:rPr lang="en-MY" sz="2400" dirty="0"/>
              <a:t>Investment Centre- This </a:t>
            </a:r>
            <a:r>
              <a:rPr lang="en-MY" sz="2400" dirty="0" err="1"/>
              <a:t>center</a:t>
            </a:r>
            <a:r>
              <a:rPr lang="en-MY" sz="2400" dirty="0"/>
              <a:t> is responsible for both investments and revenue</a:t>
            </a:r>
          </a:p>
          <a:p>
            <a:endParaRPr lang="en-MY" sz="2400" dirty="0"/>
          </a:p>
        </p:txBody>
      </p:sp>
    </p:spTree>
    <p:extLst>
      <p:ext uri="{BB962C8B-B14F-4D97-AF65-F5344CB8AC3E}">
        <p14:creationId xmlns:p14="http://schemas.microsoft.com/office/powerpoint/2010/main" val="299647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BB4-9F09-416E-A94F-87FA74F99B1C}"/>
              </a:ext>
            </a:extLst>
          </p:cNvPr>
          <p:cNvSpPr>
            <a:spLocks noGrp="1"/>
          </p:cNvSpPr>
          <p:nvPr>
            <p:ph type="title"/>
          </p:nvPr>
        </p:nvSpPr>
        <p:spPr>
          <a:xfrm>
            <a:off x="827584" y="-91283"/>
            <a:ext cx="7200900" cy="1142385"/>
          </a:xfrm>
        </p:spPr>
        <p:txBody>
          <a:bodyPr>
            <a:normAutofit/>
          </a:bodyPr>
          <a:lstStyle/>
          <a:p>
            <a:r>
              <a:rPr lang="en-MY" sz="2800" dirty="0"/>
              <a:t>Strategic Evaluation Methods</a:t>
            </a:r>
          </a:p>
        </p:txBody>
      </p:sp>
      <p:sp>
        <p:nvSpPr>
          <p:cNvPr id="3" name="Content Placeholder 2">
            <a:extLst>
              <a:ext uri="{FF2B5EF4-FFF2-40B4-BE49-F238E27FC236}">
                <a16:creationId xmlns:a16="http://schemas.microsoft.com/office/drawing/2014/main" id="{E1607BC4-9813-4BCC-BB52-F83358C3B8C5}"/>
              </a:ext>
            </a:extLst>
          </p:cNvPr>
          <p:cNvSpPr>
            <a:spLocks noGrp="1"/>
          </p:cNvSpPr>
          <p:nvPr>
            <p:ph idx="1"/>
          </p:nvPr>
        </p:nvSpPr>
        <p:spPr>
          <a:xfrm>
            <a:off x="683568" y="1412776"/>
            <a:ext cx="7920880" cy="4536504"/>
          </a:xfrm>
        </p:spPr>
        <p:txBody>
          <a:bodyPr>
            <a:normAutofit lnSpcReduction="10000"/>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val="3825670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243408"/>
            <a:ext cx="7200900" cy="1142385"/>
          </a:xfrm>
        </p:spPr>
        <p:txBody>
          <a:bodyPr>
            <a:normAutofit/>
          </a:bodyPr>
          <a:lstStyle/>
          <a:p>
            <a:r>
              <a:rPr lang="en-MY" sz="2800"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3568" y="1052736"/>
            <a:ext cx="7992888"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47411"/>
            <a:ext cx="7200900" cy="1142385"/>
          </a:xfrm>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3568" y="1524000"/>
            <a:ext cx="7848872" cy="4425280"/>
          </a:xfrm>
        </p:spPr>
        <p:txBody>
          <a:bodyPr>
            <a:normAutofit/>
          </a:bodyPr>
          <a:lstStyle/>
          <a:p>
            <a:pPr marL="0" indent="0">
              <a:buNone/>
            </a:pPr>
            <a:r>
              <a:rPr lang="en-MY" sz="2000" b="1" dirty="0"/>
              <a:t>Option - D. </a:t>
            </a:r>
          </a:p>
          <a:p>
            <a:pPr marL="0" indent="0">
              <a:buNone/>
            </a:pPr>
            <a:endParaRPr lang="en-MY" sz="2000"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val="58718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32A4-E2D8-47A0-87DE-1113085ED79B}"/>
              </a:ext>
            </a:extLst>
          </p:cNvPr>
          <p:cNvSpPr>
            <a:spLocks noGrp="1"/>
          </p:cNvSpPr>
          <p:nvPr>
            <p:ph type="title"/>
          </p:nvPr>
        </p:nvSpPr>
        <p:spPr>
          <a:xfrm>
            <a:off x="683568" y="260648"/>
            <a:ext cx="7200900" cy="579440"/>
          </a:xfrm>
        </p:spPr>
        <p:txBody>
          <a:bodyPr>
            <a:normAutofit/>
          </a:bodyPr>
          <a:lstStyle/>
          <a:p>
            <a:r>
              <a:rPr lang="en-MY" sz="2800" dirty="0"/>
              <a:t>Question # 1</a:t>
            </a:r>
          </a:p>
        </p:txBody>
      </p:sp>
      <p:sp>
        <p:nvSpPr>
          <p:cNvPr id="3" name="Content Placeholder 2">
            <a:extLst>
              <a:ext uri="{FF2B5EF4-FFF2-40B4-BE49-F238E27FC236}">
                <a16:creationId xmlns:a16="http://schemas.microsoft.com/office/drawing/2014/main" id="{68394501-2172-4D22-8E07-F564E61782DD}"/>
              </a:ext>
            </a:extLst>
          </p:cNvPr>
          <p:cNvSpPr>
            <a:spLocks noGrp="1"/>
          </p:cNvSpPr>
          <p:nvPr>
            <p:ph idx="1"/>
          </p:nvPr>
        </p:nvSpPr>
        <p:spPr>
          <a:xfrm>
            <a:off x="539552" y="1124744"/>
            <a:ext cx="7920880" cy="4824536"/>
          </a:xfrm>
        </p:spPr>
        <p:txBody>
          <a:bodyPr>
            <a:normAutofit/>
          </a:bodyPr>
          <a:lstStyle/>
          <a:p>
            <a:pPr marL="0" indent="0">
              <a:buNone/>
            </a:pPr>
            <a:r>
              <a:rPr lang="en-MY" sz="2400" dirty="0"/>
              <a:t>Corporate leadership has requested that HR develop an employee engagement strategy for a newly acquired division, and HR follows the model for strategic planning. Which phase in strategic planning will focus on gathering information to create this strategy?</a:t>
            </a:r>
          </a:p>
          <a:p>
            <a:pPr marL="0" indent="0">
              <a:buNone/>
            </a:pPr>
            <a:endParaRPr lang="en-MY" sz="2400" dirty="0"/>
          </a:p>
          <a:p>
            <a:pPr marL="457200" indent="-457200">
              <a:buFont typeface="+mj-lt"/>
              <a:buAutoNum type="alphaUcPeriod"/>
            </a:pPr>
            <a:r>
              <a:rPr lang="en-MY" sz="2400" dirty="0"/>
              <a:t>Evaluation</a:t>
            </a:r>
          </a:p>
          <a:p>
            <a:pPr marL="457200" indent="-457200">
              <a:buFont typeface="+mj-lt"/>
              <a:buAutoNum type="alphaUcPeriod"/>
            </a:pPr>
            <a:r>
              <a:rPr lang="en-MY" sz="2400" dirty="0"/>
              <a:t>Development</a:t>
            </a:r>
          </a:p>
          <a:p>
            <a:pPr marL="457200" indent="-457200">
              <a:buFont typeface="+mj-lt"/>
              <a:buAutoNum type="alphaUcPeriod"/>
            </a:pPr>
            <a:r>
              <a:rPr lang="en-MY" sz="2400" dirty="0"/>
              <a:t>Implementation</a:t>
            </a:r>
          </a:p>
          <a:p>
            <a:pPr marL="457200" indent="-457200">
              <a:buFont typeface="+mj-lt"/>
              <a:buAutoNum type="alphaUcPeriod"/>
            </a:pPr>
            <a:r>
              <a:rPr lang="en-MY" sz="2400" dirty="0"/>
              <a:t>Formulation</a:t>
            </a:r>
          </a:p>
        </p:txBody>
      </p:sp>
    </p:spTree>
    <p:extLst>
      <p:ext uri="{BB962C8B-B14F-4D97-AF65-F5344CB8AC3E}">
        <p14:creationId xmlns:p14="http://schemas.microsoft.com/office/powerpoint/2010/main" val="2300536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1E6-697E-4241-9CE5-EBF2116CAEEC}"/>
              </a:ext>
            </a:extLst>
          </p:cNvPr>
          <p:cNvSpPr>
            <a:spLocks noGrp="1"/>
          </p:cNvSpPr>
          <p:nvPr>
            <p:ph type="title"/>
          </p:nvPr>
        </p:nvSpPr>
        <p:spPr>
          <a:xfrm>
            <a:off x="827584" y="487359"/>
            <a:ext cx="7200900" cy="579440"/>
          </a:xfrm>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id="{9864B1B9-0C90-443E-93AD-410DC55BB9DF}"/>
              </a:ext>
            </a:extLst>
          </p:cNvPr>
          <p:cNvSpPr>
            <a:spLocks noGrp="1"/>
          </p:cNvSpPr>
          <p:nvPr>
            <p:ph idx="1"/>
          </p:nvPr>
        </p:nvSpPr>
        <p:spPr>
          <a:xfrm>
            <a:off x="971550" y="1981203"/>
            <a:ext cx="7848922" cy="2815950"/>
          </a:xfrm>
        </p:spPr>
        <p:txBody>
          <a:bodyPr>
            <a:normAutofit/>
          </a:bodyPr>
          <a:lstStyle/>
          <a:p>
            <a:r>
              <a:rPr lang="en-MY" sz="2400" dirty="0"/>
              <a:t>Option D</a:t>
            </a:r>
          </a:p>
          <a:p>
            <a:endParaRPr lang="en-MY" sz="2400" dirty="0"/>
          </a:p>
          <a:p>
            <a:pPr marL="0" indent="0">
              <a:buNone/>
            </a:pPr>
            <a:r>
              <a:rPr lang="en-MY" sz="2400" dirty="0"/>
              <a:t>The first phase in the strategic planning process is strategy formulation.</a:t>
            </a:r>
          </a:p>
        </p:txBody>
      </p:sp>
    </p:spTree>
    <p:extLst>
      <p:ext uri="{BB962C8B-B14F-4D97-AF65-F5344CB8AC3E}">
        <p14:creationId xmlns:p14="http://schemas.microsoft.com/office/powerpoint/2010/main" val="199435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normAutofit/>
          </a:bodyPr>
          <a:lstStyle/>
          <a:p>
            <a:pPr marL="0" indent="0">
              <a:buNone/>
            </a:pPr>
            <a:endParaRPr lang="en-MY" sz="2400"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normAutofit/>
          </a:bodyPr>
          <a:lstStyle/>
          <a:p>
            <a:r>
              <a:rPr lang="en-MY" sz="2800"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normAutofit/>
          </a:bodyPr>
          <a:lstStyle/>
          <a:p>
            <a:r>
              <a:rPr lang="en-MY" sz="2800"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a:xfrm>
            <a:off x="880791" y="-99392"/>
            <a:ext cx="7200900" cy="1142385"/>
          </a:xfrm>
        </p:spPr>
        <p:txBody>
          <a:bodyPr>
            <a:normAutofit/>
          </a:bodyPr>
          <a:lstStyle/>
          <a:p>
            <a:r>
              <a:rPr lang="en-MY" sz="2800"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a:xfrm>
            <a:off x="755576" y="-171400"/>
            <a:ext cx="7200900" cy="1142385"/>
          </a:xfrm>
        </p:spPr>
        <p:txBody>
          <a:bodyPr>
            <a:normAutofit/>
          </a:bodyPr>
          <a:lstStyle/>
          <a:p>
            <a:r>
              <a:rPr lang="en-MY" sz="2800"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883900" y="1124744"/>
            <a:ext cx="7505700" cy="4975689"/>
          </a:xfrm>
          <a:prstGeom prst="rect">
            <a:avLst/>
          </a:prstGeom>
        </p:spPr>
      </p:pic>
    </p:spTree>
    <p:extLst>
      <p:ext uri="{BB962C8B-B14F-4D97-AF65-F5344CB8AC3E}">
        <p14:creationId xmlns:p14="http://schemas.microsoft.com/office/powerpoint/2010/main" val="1249861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A27-9A66-449B-9963-2D3B1E3F80E7}"/>
              </a:ext>
            </a:extLst>
          </p:cNvPr>
          <p:cNvSpPr>
            <a:spLocks noGrp="1"/>
          </p:cNvSpPr>
          <p:nvPr>
            <p:ph type="title"/>
          </p:nvPr>
        </p:nvSpPr>
        <p:spPr>
          <a:xfrm>
            <a:off x="755576" y="-77216"/>
            <a:ext cx="7200900" cy="1142385"/>
          </a:xfrm>
        </p:spPr>
        <p:txBody>
          <a:bodyPr>
            <a:normAutofit/>
          </a:bodyPr>
          <a:lstStyle/>
          <a:p>
            <a:r>
              <a:rPr lang="en-MY" sz="2800" dirty="0"/>
              <a:t>Question # 4</a:t>
            </a:r>
          </a:p>
        </p:txBody>
      </p:sp>
      <p:sp>
        <p:nvSpPr>
          <p:cNvPr id="3" name="Content Placeholder 2">
            <a:extLst>
              <a:ext uri="{FF2B5EF4-FFF2-40B4-BE49-F238E27FC236}">
                <a16:creationId xmlns:a16="http://schemas.microsoft.com/office/drawing/2014/main" id="{1D01B00C-6CE5-4E6C-A2BB-176E93C1050B}"/>
              </a:ext>
            </a:extLst>
          </p:cNvPr>
          <p:cNvSpPr>
            <a:spLocks noGrp="1"/>
          </p:cNvSpPr>
          <p:nvPr>
            <p:ph idx="1"/>
          </p:nvPr>
        </p:nvSpPr>
        <p:spPr>
          <a:xfrm>
            <a:off x="755576" y="1340768"/>
            <a:ext cx="7848872" cy="4536504"/>
          </a:xfrm>
        </p:spPr>
        <p:txBody>
          <a:bodyPr>
            <a:normAutofit/>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val="949314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377B-9106-40E9-96C0-D57C2AEFFA17}"/>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a16="http://schemas.microsoft.com/office/drawing/2014/main" id="{BAB1CD8C-E8B1-45E9-8147-07C26BCBF784}"/>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val="3880853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a:xfrm>
            <a:off x="827584" y="28175"/>
            <a:ext cx="7200900" cy="1142385"/>
          </a:xfrm>
        </p:spPr>
        <p:txBody>
          <a:bodyPr>
            <a:normAutofit/>
          </a:bodyPr>
          <a:lstStyle/>
          <a:p>
            <a:r>
              <a:rPr lang="en-MY" sz="2800" dirty="0"/>
              <a:t>Strategic Workforce Plan</a:t>
            </a:r>
          </a:p>
        </p:txBody>
      </p:sp>
      <p:sp>
        <p:nvSpPr>
          <p:cNvPr id="3" name="Content Placeholder 2">
            <a:extLst>
              <a:ext uri="{FF2B5EF4-FFF2-40B4-BE49-F238E27FC236}">
                <a16:creationId xmlns:a16="http://schemas.microsoft.com/office/drawing/2014/main" id="{748E5949-1AA6-4DEB-AFBF-0A6BEC041BBA}"/>
              </a:ext>
            </a:extLst>
          </p:cNvPr>
          <p:cNvSpPr>
            <a:spLocks noGrp="1"/>
          </p:cNvSpPr>
          <p:nvPr>
            <p:ph idx="1"/>
          </p:nvPr>
        </p:nvSpPr>
        <p:spPr>
          <a:xfrm>
            <a:off x="851886" y="1524000"/>
            <a:ext cx="7464529" cy="4281264"/>
          </a:xfrm>
        </p:spPr>
        <p:txBody>
          <a:bodyPr>
            <a:normAutofit/>
          </a:bodyPr>
          <a:lstStyle/>
          <a:p>
            <a:r>
              <a:rPr lang="en-MY" sz="2400" dirty="0"/>
              <a:t>Strategic Workforce planning, “having the right number of people with the right skills in the right jobs at the right time.”, is the critical part that can bridge the HR functions and the business strategy.</a:t>
            </a:r>
          </a:p>
          <a:p>
            <a:r>
              <a:rPr lang="en-MY" sz="2400"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p14="http://schemas.microsoft.com/office/powerpoint/2010/main" val="182468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p14="http://schemas.microsoft.com/office/powerpoint/2010/main" val="363759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0327037"/>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7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a:xfrm>
            <a:off x="683568" y="-171400"/>
            <a:ext cx="7200900" cy="1142385"/>
          </a:xfrm>
        </p:spPr>
        <p:txBody>
          <a:bodyPr>
            <a:normAutofit/>
          </a:bodyPr>
          <a:lstStyle/>
          <a:p>
            <a:r>
              <a:rPr lang="en-MY" sz="2800"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7992888" cy="4530725"/>
          </a:xfrm>
        </p:spPr>
        <p:txBody>
          <a:bodyPr>
            <a:normAutofit/>
          </a:bodyPr>
          <a:lstStyle/>
          <a:p>
            <a:r>
              <a:rPr lang="en-MY" sz="2400" dirty="0"/>
              <a:t>The value represents how well the organization has been able to accomplish its strategic goals-which may be higher profit margins or industry position. </a:t>
            </a:r>
          </a:p>
          <a:p>
            <a:endParaRPr lang="en-MY" sz="2400" dirty="0"/>
          </a:p>
          <a:p>
            <a:r>
              <a:rPr lang="en-MY" sz="2400"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a:xfrm>
            <a:off x="784887" y="28175"/>
            <a:ext cx="7200900" cy="1142385"/>
          </a:xfrm>
        </p:spPr>
        <p:txBody>
          <a:bodyPr>
            <a:normAutofit/>
          </a:bodyPr>
          <a:lstStyle/>
          <a:p>
            <a:r>
              <a:rPr lang="en-MY" sz="2800"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611560" y="1412776"/>
            <a:ext cx="7920880" cy="4530725"/>
          </a:xfrm>
        </p:spPr>
        <p:txBody>
          <a:bodyPr>
            <a:normAutofit/>
          </a:bodyPr>
          <a:lstStyle/>
          <a:p>
            <a:pPr marL="0" indent="0">
              <a:buNone/>
            </a:pPr>
            <a:r>
              <a:rPr lang="en-MY" sz="2400" dirty="0"/>
              <a:t>Primary activities relate directly to the physical creation, sale, maintenance and support of a product or service. They consist of the following:</a:t>
            </a:r>
          </a:p>
          <a:p>
            <a:r>
              <a:rPr lang="en-MY" sz="2400" b="1" dirty="0"/>
              <a:t>Inbound logistics</a:t>
            </a:r>
            <a:r>
              <a:rPr lang="en-MY" sz="2400" dirty="0"/>
              <a:t>: These are all the processes related to receiving, storing, and distributing inputs internally. Your supplier relationships are a key factor in creating value here.</a:t>
            </a:r>
          </a:p>
          <a:p>
            <a:r>
              <a:rPr lang="en-MY" sz="2400" b="1" dirty="0"/>
              <a:t>Operations</a:t>
            </a:r>
            <a:r>
              <a:rPr lang="en-MY" sz="2400" dirty="0"/>
              <a:t>: These are the transformation activities that change inputs into outputs that are sold to customers. Here, your operational systems create value.</a:t>
            </a:r>
          </a:p>
          <a:p>
            <a:pPr marL="0" indent="0">
              <a:buNone/>
            </a:pPr>
            <a:endParaRPr lang="en-MY" sz="2400" dirty="0"/>
          </a:p>
        </p:txBody>
      </p:sp>
    </p:spTree>
    <p:extLst>
      <p:ext uri="{BB962C8B-B14F-4D97-AF65-F5344CB8AC3E}">
        <p14:creationId xmlns:p14="http://schemas.microsoft.com/office/powerpoint/2010/main" val="49514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a:xfrm>
            <a:off x="755576" y="-171400"/>
            <a:ext cx="7200900" cy="1142385"/>
          </a:xfrm>
        </p:spPr>
        <p:txBody>
          <a:bodyPr>
            <a:normAutofit/>
          </a:bodyPr>
          <a:lstStyle/>
          <a:p>
            <a:r>
              <a:rPr lang="en-MY" sz="2800"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467544" y="1163637"/>
            <a:ext cx="8208912" cy="4530725"/>
          </a:xfrm>
        </p:spPr>
        <p:txBody>
          <a:bodyPr>
            <a:normAutofit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normAutofit/>
          </a:bodyPr>
          <a:lstStyle/>
          <a:p>
            <a:r>
              <a:rPr lang="en-MY" sz="2800"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sz="2400" b="1" dirty="0"/>
              <a:t>Procurement</a:t>
            </a:r>
            <a:r>
              <a:rPr lang="en-MY" sz="2400" dirty="0"/>
              <a:t> </a:t>
            </a:r>
            <a:r>
              <a:rPr lang="en-MY" sz="2400" b="1" dirty="0"/>
              <a:t>(purchasing): </a:t>
            </a:r>
            <a:r>
              <a:rPr lang="en-MY" sz="2400" dirty="0"/>
              <a:t>This is what the organization does to get the resources it needs to operate. This includes finding vendors and negotiating best prices.</a:t>
            </a:r>
          </a:p>
          <a:p>
            <a:r>
              <a:rPr lang="en-MY" sz="2400" b="1" dirty="0"/>
              <a:t>Human resource management: </a:t>
            </a:r>
            <a:r>
              <a:rPr lang="en-MY" sz="2400"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a:xfrm>
            <a:off x="971550" y="-29765"/>
            <a:ext cx="7200900" cy="1142385"/>
          </a:xfrm>
        </p:spPr>
        <p:txBody>
          <a:bodyPr>
            <a:normAutofit/>
          </a:bodyPr>
          <a:lstStyle/>
          <a:p>
            <a:r>
              <a:rPr lang="en-MY" sz="2800"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11560" y="1340768"/>
            <a:ext cx="7920880"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0A8-5385-4265-B13C-73788527C02F}"/>
              </a:ext>
            </a:extLst>
          </p:cNvPr>
          <p:cNvSpPr>
            <a:spLocks noGrp="1"/>
          </p:cNvSpPr>
          <p:nvPr>
            <p:ph type="title"/>
          </p:nvPr>
        </p:nvSpPr>
        <p:spPr>
          <a:xfrm>
            <a:off x="914400" y="277813"/>
            <a:ext cx="8122096" cy="1143000"/>
          </a:xfrm>
        </p:spPr>
        <p:txBody>
          <a:bodyPr>
            <a:normAutofit fontScale="90000"/>
          </a:bodyPr>
          <a:lstStyle/>
          <a:p>
            <a:r>
              <a:rPr lang="en-MY" sz="4000" dirty="0"/>
              <a:t>Value Chain for Manufacturing Firms</a:t>
            </a:r>
          </a:p>
        </p:txBody>
      </p:sp>
      <p:pic>
        <p:nvPicPr>
          <p:cNvPr id="5" name="Picture 4">
            <a:extLst>
              <a:ext uri="{FF2B5EF4-FFF2-40B4-BE49-F238E27FC236}">
                <a16:creationId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p14="http://schemas.microsoft.com/office/powerpoint/2010/main" val="2041817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8413399"/>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331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val="4025446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val="3998251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B122-F883-EB78-3C87-FF7E2BF19FBE}"/>
              </a:ext>
            </a:extLst>
          </p:cNvPr>
          <p:cNvSpPr>
            <a:spLocks noGrp="1"/>
          </p:cNvSpPr>
          <p:nvPr>
            <p:ph type="title"/>
          </p:nvPr>
        </p:nvSpPr>
        <p:spPr>
          <a:xfrm>
            <a:off x="683568" y="-2346"/>
            <a:ext cx="7200900" cy="579440"/>
          </a:xfrm>
        </p:spPr>
        <p:txBody>
          <a:bodyPr/>
          <a:lstStyle/>
          <a:p>
            <a:r>
              <a:rPr lang="en-MY" dirty="0"/>
              <a:t>Porter’s Five Forces Analysis</a:t>
            </a:r>
          </a:p>
        </p:txBody>
      </p:sp>
      <p:sp>
        <p:nvSpPr>
          <p:cNvPr id="3" name="Content Placeholder 2">
            <a:extLst>
              <a:ext uri="{FF2B5EF4-FFF2-40B4-BE49-F238E27FC236}">
                <a16:creationId xmlns:a16="http://schemas.microsoft.com/office/drawing/2014/main" id="{3FD342A6-D706-4C76-1E1F-1650D23C7E9E}"/>
              </a:ext>
            </a:extLst>
          </p:cNvPr>
          <p:cNvSpPr>
            <a:spLocks noGrp="1"/>
          </p:cNvSpPr>
          <p:nvPr>
            <p:ph idx="1"/>
          </p:nvPr>
        </p:nvSpPr>
        <p:spPr>
          <a:xfrm>
            <a:off x="467544" y="764704"/>
            <a:ext cx="8064896" cy="5112568"/>
          </a:xfrm>
        </p:spPr>
        <p:txBody>
          <a:bodyPr>
            <a:normAutofit/>
          </a:bodyPr>
          <a:lstStyle/>
          <a:p>
            <a:pPr marL="0" indent="0">
              <a:buNone/>
            </a:pPr>
            <a:r>
              <a:rPr lang="en-MY" sz="2400" dirty="0"/>
              <a:t>Michael Porter’s “Five Forces” framework was originally designed to identify industries that were more likely to be profitable and would provide a return on investment. Applying the framework, however, reveals a great deal of subtle information about the dynamic forces within industries. The analysis can be used to identify opportunities and threats, foresee possible changes in the competitive landscape, and plan strategy.</a:t>
            </a:r>
          </a:p>
          <a:p>
            <a:pPr marL="0" indent="0">
              <a:buNone/>
            </a:pPr>
            <a:endParaRPr lang="en-MY" sz="2400" dirty="0"/>
          </a:p>
          <a:p>
            <a:pPr marL="0" indent="0">
              <a:buNone/>
            </a:pPr>
            <a:r>
              <a:rPr lang="en-MY" sz="2400" dirty="0"/>
              <a:t>The model is based on the premise that every industry (including those in the </a:t>
            </a:r>
            <a:r>
              <a:rPr lang="en-MY" sz="2400" dirty="0" err="1"/>
              <a:t>nonprofit</a:t>
            </a:r>
            <a:r>
              <a:rPr lang="en-MY" sz="2400" dirty="0"/>
              <a:t> and not-for-profit sectors) and its members face similar competitive challenges. Industry conditions directly affect the organization’s business model or how it will create value.</a:t>
            </a:r>
          </a:p>
        </p:txBody>
      </p:sp>
    </p:spTree>
    <p:extLst>
      <p:ext uri="{BB962C8B-B14F-4D97-AF65-F5344CB8AC3E}">
        <p14:creationId xmlns:p14="http://schemas.microsoft.com/office/powerpoint/2010/main" val="4148922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8F60-6F8A-45D4-81BB-2D3EABB76C53}"/>
              </a:ext>
            </a:extLst>
          </p:cNvPr>
          <p:cNvSpPr>
            <a:spLocks noGrp="1"/>
          </p:cNvSpPr>
          <p:nvPr>
            <p:ph type="title"/>
          </p:nvPr>
        </p:nvSpPr>
        <p:spPr>
          <a:xfrm>
            <a:off x="611560" y="-75586"/>
            <a:ext cx="7200900" cy="1142385"/>
          </a:xfrm>
        </p:spPr>
        <p:txBody>
          <a:bodyPr>
            <a:normAutofit/>
          </a:bodyPr>
          <a:lstStyle/>
          <a:p>
            <a:r>
              <a:rPr lang="en-MY" sz="2800" dirty="0"/>
              <a:t>The Threat of Entry</a:t>
            </a:r>
          </a:p>
        </p:txBody>
      </p:sp>
      <p:sp>
        <p:nvSpPr>
          <p:cNvPr id="3" name="Content Placeholder 2">
            <a:extLst>
              <a:ext uri="{FF2B5EF4-FFF2-40B4-BE49-F238E27FC236}">
                <a16:creationId xmlns:a16="http://schemas.microsoft.com/office/drawing/2014/main" id="{30018317-3841-474F-BC1B-054AFB98AE60}"/>
              </a:ext>
            </a:extLst>
          </p:cNvPr>
          <p:cNvSpPr>
            <a:spLocks noGrp="1"/>
          </p:cNvSpPr>
          <p:nvPr>
            <p:ph idx="1"/>
          </p:nvPr>
        </p:nvSpPr>
        <p:spPr>
          <a:xfrm>
            <a:off x="588650" y="1524000"/>
            <a:ext cx="7943789" cy="4281264"/>
          </a:xfrm>
        </p:spPr>
        <p:txBody>
          <a:bodyPr>
            <a:normAutofit lnSpcReduction="10000"/>
          </a:bodyPr>
          <a:lstStyle/>
          <a:p>
            <a:pPr marL="0" indent="0">
              <a:buNone/>
            </a:pPr>
            <a:endParaRPr lang="en-MY" sz="2400" dirty="0"/>
          </a:p>
          <a:p>
            <a:r>
              <a:rPr lang="en-MY" sz="2400" dirty="0"/>
              <a:t>How easy is it for a new competitor to enter the industry?</a:t>
            </a:r>
          </a:p>
          <a:p>
            <a:r>
              <a:rPr lang="en-MY" sz="2400" dirty="0"/>
              <a:t>How much capital investment is required? </a:t>
            </a:r>
          </a:p>
          <a:p>
            <a:r>
              <a:rPr lang="en-MY" sz="2400" dirty="0"/>
              <a:t>How much time does it generally take for a new entry to become a threat to market share? </a:t>
            </a:r>
          </a:p>
          <a:p>
            <a:r>
              <a:rPr lang="en-MY" sz="2400" dirty="0"/>
              <a:t>If the threat of entry is high, management and the workforce must be nimble. </a:t>
            </a:r>
          </a:p>
          <a:p>
            <a:r>
              <a:rPr lang="en-MY" sz="2400" dirty="0"/>
              <a:t>HR professionals must examine the organization’s structure to support rapid decision making and response.</a:t>
            </a:r>
          </a:p>
        </p:txBody>
      </p:sp>
    </p:spTree>
    <p:extLst>
      <p:ext uri="{BB962C8B-B14F-4D97-AF65-F5344CB8AC3E}">
        <p14:creationId xmlns:p14="http://schemas.microsoft.com/office/powerpoint/2010/main" val="1504042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80C-2A0C-4A4A-BD52-62BC01AA2B59}"/>
              </a:ext>
            </a:extLst>
          </p:cNvPr>
          <p:cNvSpPr>
            <a:spLocks noGrp="1"/>
          </p:cNvSpPr>
          <p:nvPr>
            <p:ph type="title"/>
          </p:nvPr>
        </p:nvSpPr>
        <p:spPr>
          <a:xfrm>
            <a:off x="611560" y="-75586"/>
            <a:ext cx="7200900" cy="1142385"/>
          </a:xfrm>
        </p:spPr>
        <p:txBody>
          <a:bodyPr>
            <a:normAutofit/>
          </a:bodyPr>
          <a:lstStyle/>
          <a:p>
            <a:r>
              <a:rPr lang="en-MY" sz="2800" dirty="0"/>
              <a:t>Supplier power</a:t>
            </a:r>
          </a:p>
        </p:txBody>
      </p:sp>
      <p:sp>
        <p:nvSpPr>
          <p:cNvPr id="3" name="Content Placeholder 2">
            <a:extLst>
              <a:ext uri="{FF2B5EF4-FFF2-40B4-BE49-F238E27FC236}">
                <a16:creationId xmlns:a16="http://schemas.microsoft.com/office/drawing/2014/main" id="{A1F593AF-4750-42D3-9F6E-A4690B955A1C}"/>
              </a:ext>
            </a:extLst>
          </p:cNvPr>
          <p:cNvSpPr>
            <a:spLocks noGrp="1"/>
          </p:cNvSpPr>
          <p:nvPr>
            <p:ph idx="1"/>
          </p:nvPr>
        </p:nvSpPr>
        <p:spPr>
          <a:xfrm>
            <a:off x="611560" y="1524000"/>
            <a:ext cx="7848872" cy="4425280"/>
          </a:xfrm>
        </p:spPr>
        <p:txBody>
          <a:bodyPr>
            <a:normAutofit/>
          </a:bodyPr>
          <a:lstStyle/>
          <a:p>
            <a:r>
              <a:rPr lang="en-MY" sz="2400" dirty="0"/>
              <a:t>what is the power of suppliers in this industry? </a:t>
            </a:r>
          </a:p>
          <a:p>
            <a:r>
              <a:rPr lang="en-MY" sz="2400" dirty="0"/>
              <a:t>How will their actions affect costs, supplies and developments? </a:t>
            </a:r>
          </a:p>
          <a:p>
            <a:endParaRPr lang="en-MY" sz="2400" dirty="0"/>
          </a:p>
          <a:p>
            <a:r>
              <a:rPr lang="en-MY" sz="2400" dirty="0"/>
              <a:t>If there are a few suppliers, power is in their </a:t>
            </a:r>
            <a:r>
              <a:rPr lang="en-MY" sz="2400" dirty="0" err="1"/>
              <a:t>favor</a:t>
            </a:r>
            <a:r>
              <a:rPr lang="en-MY" sz="2400"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val="375877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2267-36EC-491D-BE6A-4EA536317A03}"/>
              </a:ext>
            </a:extLst>
          </p:cNvPr>
          <p:cNvSpPr>
            <a:spLocks noGrp="1"/>
          </p:cNvSpPr>
          <p:nvPr>
            <p:ph type="title"/>
          </p:nvPr>
        </p:nvSpPr>
        <p:spPr>
          <a:xfrm>
            <a:off x="467544" y="-91283"/>
            <a:ext cx="7200900" cy="1142385"/>
          </a:xfrm>
        </p:spPr>
        <p:txBody>
          <a:bodyPr>
            <a:normAutofit/>
          </a:bodyPr>
          <a:lstStyle/>
          <a:p>
            <a:r>
              <a:rPr lang="en-MY" sz="2800" dirty="0"/>
              <a:t>Buyer Power</a:t>
            </a:r>
          </a:p>
        </p:txBody>
      </p:sp>
      <p:sp>
        <p:nvSpPr>
          <p:cNvPr id="3" name="Content Placeholder 2">
            <a:extLst>
              <a:ext uri="{FF2B5EF4-FFF2-40B4-BE49-F238E27FC236}">
                <a16:creationId xmlns:a16="http://schemas.microsoft.com/office/drawing/2014/main" id="{31161227-C495-4996-AD1C-45F3027934A9}"/>
              </a:ext>
            </a:extLst>
          </p:cNvPr>
          <p:cNvSpPr>
            <a:spLocks noGrp="1"/>
          </p:cNvSpPr>
          <p:nvPr>
            <p:ph idx="1"/>
          </p:nvPr>
        </p:nvSpPr>
        <p:spPr>
          <a:xfrm>
            <a:off x="467544" y="1268760"/>
            <a:ext cx="8208912" cy="4608512"/>
          </a:xfrm>
        </p:spPr>
        <p:txBody>
          <a:bodyPr>
            <a:normAutofit/>
          </a:bodyPr>
          <a:lstStyle/>
          <a:p>
            <a:r>
              <a:rPr lang="en-MY" sz="2400" dirty="0"/>
              <a:t>There may be few buyers for the product, which could mean that they would drive down prices and dictate business terms</a:t>
            </a:r>
          </a:p>
          <a:p>
            <a:endParaRPr lang="en-MY" sz="2400" dirty="0"/>
          </a:p>
          <a:p>
            <a:r>
              <a:rPr lang="en-MY" sz="2400" dirty="0"/>
              <a:t>What is their effect on the business? </a:t>
            </a:r>
          </a:p>
          <a:p>
            <a:endParaRPr lang="en-MY" sz="2400" dirty="0"/>
          </a:p>
          <a:p>
            <a:r>
              <a:rPr lang="en-MY" sz="2400" dirty="0"/>
              <a:t>If there are many buyers, sellers could decide not to supply to a few, because other buyers will step in.</a:t>
            </a:r>
          </a:p>
        </p:txBody>
      </p:sp>
    </p:spTree>
    <p:extLst>
      <p:ext uri="{BB962C8B-B14F-4D97-AF65-F5344CB8AC3E}">
        <p14:creationId xmlns:p14="http://schemas.microsoft.com/office/powerpoint/2010/main" val="1874251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E30A-BE53-4FA9-98DA-E3C8FC49E8E3}"/>
              </a:ext>
            </a:extLst>
          </p:cNvPr>
          <p:cNvSpPr>
            <a:spLocks noGrp="1"/>
          </p:cNvSpPr>
          <p:nvPr>
            <p:ph type="title"/>
          </p:nvPr>
        </p:nvSpPr>
        <p:spPr/>
        <p:txBody>
          <a:bodyPr>
            <a:normAutofit/>
          </a:bodyPr>
          <a:lstStyle/>
          <a:p>
            <a:r>
              <a:rPr lang="en-MY" sz="2800" dirty="0"/>
              <a:t>Threat of substitutes</a:t>
            </a:r>
          </a:p>
        </p:txBody>
      </p:sp>
      <p:sp>
        <p:nvSpPr>
          <p:cNvPr id="3" name="Content Placeholder 2">
            <a:extLst>
              <a:ext uri="{FF2B5EF4-FFF2-40B4-BE49-F238E27FC236}">
                <a16:creationId xmlns:a16="http://schemas.microsoft.com/office/drawing/2014/main" id="{A5D74AFC-8E10-4325-9259-EC011D109D88}"/>
              </a:ext>
            </a:extLst>
          </p:cNvPr>
          <p:cNvSpPr>
            <a:spLocks noGrp="1"/>
          </p:cNvSpPr>
          <p:nvPr>
            <p:ph idx="1"/>
          </p:nvPr>
        </p:nvSpPr>
        <p:spPr/>
        <p:txBody>
          <a:bodyPr>
            <a:normAutofit/>
          </a:bodyPr>
          <a:lstStyle/>
          <a:p>
            <a:pPr marL="0" indent="0">
              <a:buNone/>
            </a:pPr>
            <a:r>
              <a:rPr lang="en-MY" sz="2400" dirty="0"/>
              <a:t>can another substitute the product?</a:t>
            </a:r>
          </a:p>
          <a:p>
            <a:pPr marL="0" indent="0">
              <a:buNone/>
            </a:pPr>
            <a:endParaRPr lang="en-MY" sz="2400" dirty="0"/>
          </a:p>
          <a:p>
            <a:pPr marL="0" indent="0">
              <a:buNone/>
            </a:pPr>
            <a:r>
              <a:rPr lang="en-MY" sz="2400" dirty="0"/>
              <a:t> Tea for coffee</a:t>
            </a:r>
          </a:p>
          <a:p>
            <a:pPr marL="0" indent="0">
              <a:buNone/>
            </a:pPr>
            <a:endParaRPr lang="en-MY" sz="2400" dirty="0"/>
          </a:p>
          <a:p>
            <a:pPr marL="0" indent="0">
              <a:buNone/>
            </a:pPr>
            <a:r>
              <a:rPr lang="en-MY" sz="2400" dirty="0"/>
              <a:t>email for fax?</a:t>
            </a:r>
          </a:p>
          <a:p>
            <a:pPr marL="0" indent="0">
              <a:buNone/>
            </a:pPr>
            <a:endParaRPr lang="en-MY" sz="2400" dirty="0"/>
          </a:p>
          <a:p>
            <a:pPr marL="0" indent="0">
              <a:buNone/>
            </a:pPr>
            <a:r>
              <a:rPr lang="en-MY" sz="2400" dirty="0"/>
              <a:t> What is the likely possibility of this and what is its impact?</a:t>
            </a:r>
          </a:p>
        </p:txBody>
      </p:sp>
    </p:spTree>
    <p:extLst>
      <p:ext uri="{BB962C8B-B14F-4D97-AF65-F5344CB8AC3E}">
        <p14:creationId xmlns:p14="http://schemas.microsoft.com/office/powerpoint/2010/main" val="2520071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EED0-5D85-4E9D-A621-441706B0291C}"/>
              </a:ext>
            </a:extLst>
          </p:cNvPr>
          <p:cNvSpPr>
            <a:spLocks noGrp="1"/>
          </p:cNvSpPr>
          <p:nvPr>
            <p:ph type="title"/>
          </p:nvPr>
        </p:nvSpPr>
        <p:spPr>
          <a:xfrm>
            <a:off x="467544" y="-171400"/>
            <a:ext cx="7200900" cy="1142385"/>
          </a:xfrm>
        </p:spPr>
        <p:txBody>
          <a:bodyPr>
            <a:normAutofit/>
          </a:bodyPr>
          <a:lstStyle/>
          <a:p>
            <a:r>
              <a:rPr lang="en-MY" sz="2800" dirty="0"/>
              <a:t>Competitive rivalry</a:t>
            </a:r>
          </a:p>
        </p:txBody>
      </p:sp>
      <p:sp>
        <p:nvSpPr>
          <p:cNvPr id="3" name="Content Placeholder 2">
            <a:extLst>
              <a:ext uri="{FF2B5EF4-FFF2-40B4-BE49-F238E27FC236}">
                <a16:creationId xmlns:a16="http://schemas.microsoft.com/office/drawing/2014/main" id="{E6C45627-BCC9-4A54-B474-72FC92E98270}"/>
              </a:ext>
            </a:extLst>
          </p:cNvPr>
          <p:cNvSpPr>
            <a:spLocks noGrp="1"/>
          </p:cNvSpPr>
          <p:nvPr>
            <p:ph idx="1"/>
          </p:nvPr>
        </p:nvSpPr>
        <p:spPr>
          <a:xfrm>
            <a:off x="496854" y="1268760"/>
            <a:ext cx="7891569" cy="4464496"/>
          </a:xfrm>
        </p:spPr>
        <p:txBody>
          <a:bodyPr>
            <a:normAutofit/>
          </a:bodyPr>
          <a:lstStyle/>
          <a:p>
            <a:pPr marL="0" indent="0">
              <a:buNone/>
            </a:pPr>
            <a:r>
              <a:rPr lang="en-MY" sz="2400" dirty="0"/>
              <a:t> All the four forces may come together to produce this force. All the resources at a company's disposal may be put in to maintain market shares and sales. </a:t>
            </a:r>
          </a:p>
          <a:p>
            <a:pPr marL="0" indent="0">
              <a:buNone/>
            </a:pPr>
            <a:endParaRPr lang="en-MY" sz="2400" dirty="0"/>
          </a:p>
          <a:p>
            <a:pPr marL="0" indent="0">
              <a:buNone/>
            </a:pPr>
            <a:endParaRPr lang="en-MY" sz="2400" dirty="0"/>
          </a:p>
          <a:p>
            <a:pPr marL="0" indent="0">
              <a:buNone/>
            </a:pPr>
            <a:r>
              <a:rPr lang="en-MY" sz="2400" dirty="0"/>
              <a:t>How intense is competitive action, can it be countered?</a:t>
            </a:r>
          </a:p>
        </p:txBody>
      </p:sp>
    </p:spTree>
    <p:extLst>
      <p:ext uri="{BB962C8B-B14F-4D97-AF65-F5344CB8AC3E}">
        <p14:creationId xmlns:p14="http://schemas.microsoft.com/office/powerpoint/2010/main" val="323684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p14="http://schemas.microsoft.com/office/powerpoint/2010/main" val="341050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val="224393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5349548"/>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647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8DDF-73A0-4C4E-A979-06301B8E406C}"/>
              </a:ext>
            </a:extLst>
          </p:cNvPr>
          <p:cNvSpPr>
            <a:spLocks noGrp="1"/>
          </p:cNvSpPr>
          <p:nvPr>
            <p:ph type="title"/>
          </p:nvPr>
        </p:nvSpPr>
        <p:spPr>
          <a:xfrm>
            <a:off x="739552" y="-1630"/>
            <a:ext cx="7200900" cy="1142385"/>
          </a:xfrm>
        </p:spPr>
        <p:txBody>
          <a:bodyPr>
            <a:normAutofit/>
          </a:bodyPr>
          <a:lstStyle/>
          <a:p>
            <a:r>
              <a:rPr lang="en-MY" sz="2800" dirty="0"/>
              <a:t>Resource Based Model</a:t>
            </a:r>
          </a:p>
        </p:txBody>
      </p:sp>
      <p:sp>
        <p:nvSpPr>
          <p:cNvPr id="3" name="Content Placeholder 2">
            <a:extLst>
              <a:ext uri="{FF2B5EF4-FFF2-40B4-BE49-F238E27FC236}">
                <a16:creationId xmlns:a16="http://schemas.microsoft.com/office/drawing/2014/main" id="{378A87F5-D2EF-4A55-A6B5-7FAEE0E58581}"/>
              </a:ext>
            </a:extLst>
          </p:cNvPr>
          <p:cNvSpPr>
            <a:spLocks noGrp="1"/>
          </p:cNvSpPr>
          <p:nvPr>
            <p:ph idx="1"/>
          </p:nvPr>
        </p:nvSpPr>
        <p:spPr>
          <a:xfrm>
            <a:off x="739552" y="1628801"/>
            <a:ext cx="7792888" cy="3600400"/>
          </a:xfrm>
        </p:spPr>
        <p:txBody>
          <a:bodyPr>
            <a:normAutofit/>
          </a:bodyPr>
          <a:lstStyle/>
          <a:p>
            <a:r>
              <a:rPr lang="en-MY" sz="2400" dirty="0"/>
              <a:t>Valuable, allowing the company to exploit opportunities or neutralize threats in the external environment.</a:t>
            </a:r>
          </a:p>
          <a:p>
            <a:r>
              <a:rPr lang="en-MY" sz="2400" dirty="0"/>
              <a:t>Rare or possessed by few, if any, current and potential competitors.</a:t>
            </a:r>
          </a:p>
          <a:p>
            <a:r>
              <a:rPr lang="en-MY" sz="2400" dirty="0"/>
              <a:t>Costly to imitate such that other companies will be able to obtain them only at a cost disadvantage relative to companies that already have them.</a:t>
            </a:r>
          </a:p>
          <a:p>
            <a:r>
              <a:rPr lang="en-MY" sz="2400" dirty="0"/>
              <a:t>Non-substitutable as there are no strategic equivalents.</a:t>
            </a:r>
          </a:p>
        </p:txBody>
      </p:sp>
    </p:spTree>
    <p:extLst>
      <p:ext uri="{BB962C8B-B14F-4D97-AF65-F5344CB8AC3E}">
        <p14:creationId xmlns:p14="http://schemas.microsoft.com/office/powerpoint/2010/main" val="1542160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B8D54-A8ED-B43F-2352-E29C464ABD19}"/>
              </a:ext>
            </a:extLst>
          </p:cNvPr>
          <p:cNvSpPr>
            <a:spLocks noGrp="1"/>
          </p:cNvSpPr>
          <p:nvPr>
            <p:ph type="title"/>
          </p:nvPr>
        </p:nvSpPr>
        <p:spPr>
          <a:xfrm>
            <a:off x="683568" y="332656"/>
            <a:ext cx="7200900" cy="579440"/>
          </a:xfrm>
        </p:spPr>
        <p:txBody>
          <a:bodyPr/>
          <a:lstStyle/>
          <a:p>
            <a:r>
              <a:rPr lang="en-MY" dirty="0"/>
              <a:t>VRIO Model</a:t>
            </a:r>
          </a:p>
        </p:txBody>
      </p:sp>
      <p:sp>
        <p:nvSpPr>
          <p:cNvPr id="3" name="Content Placeholder 2">
            <a:extLst>
              <a:ext uri="{FF2B5EF4-FFF2-40B4-BE49-F238E27FC236}">
                <a16:creationId xmlns:a16="http://schemas.microsoft.com/office/drawing/2014/main" id="{577611E7-87D6-21DA-DA25-8427030F48F3}"/>
              </a:ext>
            </a:extLst>
          </p:cNvPr>
          <p:cNvSpPr>
            <a:spLocks noGrp="1"/>
          </p:cNvSpPr>
          <p:nvPr>
            <p:ph idx="1"/>
          </p:nvPr>
        </p:nvSpPr>
        <p:spPr>
          <a:xfrm>
            <a:off x="683568" y="1124744"/>
            <a:ext cx="7920880" cy="4752528"/>
          </a:xfrm>
        </p:spPr>
        <p:txBody>
          <a:bodyPr>
            <a:normAutofit/>
          </a:bodyPr>
          <a:lstStyle/>
          <a:p>
            <a:r>
              <a:rPr lang="en-MY" sz="2800" dirty="0"/>
              <a:t>Value - Are the resources and capabilities meeting the needs of stakeholders?</a:t>
            </a:r>
          </a:p>
          <a:p>
            <a:r>
              <a:rPr lang="en-MY" sz="2800" dirty="0"/>
              <a:t>Rarity - Do competitors possess these resources or capabilities?</a:t>
            </a:r>
          </a:p>
          <a:p>
            <a:r>
              <a:rPr lang="en-MY" sz="2800" dirty="0"/>
              <a:t>Imitability - Can competitors imitate, develop or obtain these resources and capabilities?</a:t>
            </a:r>
          </a:p>
          <a:p>
            <a:r>
              <a:rPr lang="en-MY" sz="2800" dirty="0"/>
              <a:t>Organisation - How can our resources and capabilities be organised to maximise efficiency?</a:t>
            </a:r>
          </a:p>
        </p:txBody>
      </p:sp>
    </p:spTree>
    <p:extLst>
      <p:ext uri="{BB962C8B-B14F-4D97-AF65-F5344CB8AC3E}">
        <p14:creationId xmlns:p14="http://schemas.microsoft.com/office/powerpoint/2010/main" val="3515091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a16="http://schemas.microsoft.com/office/drawing/2014/main"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p14="http://schemas.microsoft.com/office/powerpoint/2010/main" val="333807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a16="http://schemas.microsoft.com/office/drawing/2014/main"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p14="http://schemas.microsoft.com/office/powerpoint/2010/main" val="2517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F04C4-A751-5EF4-0A7A-46AAB337E381}"/>
              </a:ext>
            </a:extLst>
          </p:cNvPr>
          <p:cNvSpPr>
            <a:spLocks noGrp="1"/>
          </p:cNvSpPr>
          <p:nvPr>
            <p:ph type="title"/>
          </p:nvPr>
        </p:nvSpPr>
        <p:spPr>
          <a:xfrm>
            <a:off x="683568" y="260648"/>
            <a:ext cx="7200900" cy="579440"/>
          </a:xfrm>
        </p:spPr>
        <p:txBody>
          <a:bodyPr/>
          <a:lstStyle/>
          <a:p>
            <a:r>
              <a:rPr lang="en-MY" dirty="0"/>
              <a:t>Question #</a:t>
            </a:r>
          </a:p>
        </p:txBody>
      </p:sp>
      <p:sp>
        <p:nvSpPr>
          <p:cNvPr id="3" name="Content Placeholder 2">
            <a:extLst>
              <a:ext uri="{FF2B5EF4-FFF2-40B4-BE49-F238E27FC236}">
                <a16:creationId xmlns:a16="http://schemas.microsoft.com/office/drawing/2014/main" id="{FDCDDCAB-B07B-E005-3BB8-09BE1BFE65A3}"/>
              </a:ext>
            </a:extLst>
          </p:cNvPr>
          <p:cNvSpPr>
            <a:spLocks noGrp="1"/>
          </p:cNvSpPr>
          <p:nvPr>
            <p:ph idx="1"/>
          </p:nvPr>
        </p:nvSpPr>
        <p:spPr>
          <a:xfrm>
            <a:off x="648260" y="1052736"/>
            <a:ext cx="7884179" cy="4896544"/>
          </a:xfrm>
        </p:spPr>
        <p:txBody>
          <a:bodyPr>
            <a:normAutofit lnSpcReduction="10000"/>
          </a:bodyPr>
          <a:lstStyle/>
          <a:p>
            <a:pPr marL="0" indent="0">
              <a:buNone/>
            </a:pPr>
            <a:r>
              <a:rPr lang="en-MY" sz="2400" dirty="0"/>
              <a:t>Which is the best example of a core competency that an organization could focus on when creating a strategic plan?</a:t>
            </a:r>
          </a:p>
          <a:p>
            <a:pPr marL="0" indent="0">
              <a:buNone/>
            </a:pPr>
            <a:endParaRPr lang="en-MY" sz="2400" dirty="0"/>
          </a:p>
          <a:p>
            <a:pPr marL="342900" indent="-342900">
              <a:buFont typeface="+mj-lt"/>
              <a:buAutoNum type="alphaUcPeriod"/>
            </a:pPr>
            <a:r>
              <a:rPr lang="en-MY" sz="2400" dirty="0"/>
              <a:t>Expansive organizational knowledge of cutting-edge software development tools</a:t>
            </a:r>
          </a:p>
          <a:p>
            <a:pPr marL="342900" indent="-342900">
              <a:buFont typeface="+mj-lt"/>
              <a:buAutoNum type="alphaUcPeriod"/>
            </a:pPr>
            <a:r>
              <a:rPr lang="en-MY" sz="2400" dirty="0"/>
              <a:t>Web development director who is passionate about social causes and outreach initiatives</a:t>
            </a:r>
          </a:p>
          <a:p>
            <a:pPr marL="342900" indent="-342900">
              <a:buFont typeface="+mj-lt"/>
              <a:buAutoNum type="alphaUcPeriod"/>
            </a:pPr>
            <a:r>
              <a:rPr lang="en-MY" sz="2400" dirty="0"/>
              <a:t>Ethnically diverse workforce hailing from across the country</a:t>
            </a:r>
          </a:p>
          <a:p>
            <a:pPr marL="342900" indent="-342900">
              <a:buFont typeface="+mj-lt"/>
              <a:buAutoNum type="alphaUcPeriod"/>
            </a:pPr>
            <a:r>
              <a:rPr lang="en-MY" sz="2400" dirty="0"/>
              <a:t>Pair of instructional designers who do an excellent job of keeping work fun for </a:t>
            </a:r>
            <a:r>
              <a:rPr lang="en-MY" sz="2400" dirty="0" err="1"/>
              <a:t>coworkers</a:t>
            </a:r>
            <a:endParaRPr lang="en-MY" sz="2400" dirty="0"/>
          </a:p>
          <a:p>
            <a:pPr marL="0" indent="0">
              <a:buNone/>
            </a:pPr>
            <a:endParaRPr lang="en-MY" dirty="0"/>
          </a:p>
        </p:txBody>
      </p:sp>
    </p:spTree>
    <p:extLst>
      <p:ext uri="{BB962C8B-B14F-4D97-AF65-F5344CB8AC3E}">
        <p14:creationId xmlns:p14="http://schemas.microsoft.com/office/powerpoint/2010/main" val="1298407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2365B-6382-11F5-0559-270E20DBE4DD}"/>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8A874351-A21F-5A43-B10F-D8CCB19B340B}"/>
              </a:ext>
            </a:extLst>
          </p:cNvPr>
          <p:cNvSpPr>
            <a:spLocks noGrp="1"/>
          </p:cNvSpPr>
          <p:nvPr>
            <p:ph idx="1"/>
          </p:nvPr>
        </p:nvSpPr>
        <p:spPr/>
        <p:txBody>
          <a:bodyPr>
            <a:normAutofit/>
          </a:bodyPr>
          <a:lstStyle/>
          <a:p>
            <a:r>
              <a:rPr lang="en-MY" sz="2400" dirty="0"/>
              <a:t>Option A</a:t>
            </a:r>
          </a:p>
          <a:p>
            <a:pPr marL="0" indent="0">
              <a:buNone/>
            </a:pPr>
            <a:r>
              <a:rPr lang="en-MY" sz="2400" dirty="0"/>
              <a:t>When looking at strategic planning, a core competency is a unique advantage that an organization possesses that is difficult for competitors to imitate. The best example of this is expansive organizational knowledge of cutting-edge software development tools, which could be leveraged in many different ways and is difficult and time-consuming to build from scratch if it is not already present in an organization.</a:t>
            </a:r>
          </a:p>
        </p:txBody>
      </p:sp>
    </p:spTree>
    <p:extLst>
      <p:ext uri="{BB962C8B-B14F-4D97-AF65-F5344CB8AC3E}">
        <p14:creationId xmlns:p14="http://schemas.microsoft.com/office/powerpoint/2010/main" val="3302985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6A95-AB10-302D-ED15-6E5D5318A458}"/>
              </a:ext>
            </a:extLst>
          </p:cNvPr>
          <p:cNvSpPr>
            <a:spLocks noGrp="1"/>
          </p:cNvSpPr>
          <p:nvPr>
            <p:ph type="title"/>
          </p:nvPr>
        </p:nvSpPr>
        <p:spPr>
          <a:xfrm>
            <a:off x="755576" y="260648"/>
            <a:ext cx="7200900" cy="579440"/>
          </a:xfrm>
        </p:spPr>
        <p:txBody>
          <a:bodyPr/>
          <a:lstStyle/>
          <a:p>
            <a:r>
              <a:rPr lang="en-MY" dirty="0"/>
              <a:t>Question #</a:t>
            </a:r>
          </a:p>
        </p:txBody>
      </p:sp>
      <p:sp>
        <p:nvSpPr>
          <p:cNvPr id="3" name="Content Placeholder 2">
            <a:extLst>
              <a:ext uri="{FF2B5EF4-FFF2-40B4-BE49-F238E27FC236}">
                <a16:creationId xmlns:a16="http://schemas.microsoft.com/office/drawing/2014/main" id="{8D500466-8661-05D0-C9AC-AC4245450F68}"/>
              </a:ext>
            </a:extLst>
          </p:cNvPr>
          <p:cNvSpPr>
            <a:spLocks noGrp="1"/>
          </p:cNvSpPr>
          <p:nvPr>
            <p:ph idx="1"/>
          </p:nvPr>
        </p:nvSpPr>
        <p:spPr>
          <a:xfrm>
            <a:off x="611560" y="1196752"/>
            <a:ext cx="7920880" cy="4680520"/>
          </a:xfrm>
        </p:spPr>
        <p:txBody>
          <a:bodyPr>
            <a:normAutofit/>
          </a:bodyPr>
          <a:lstStyle/>
          <a:p>
            <a:pPr marL="0" indent="0">
              <a:buNone/>
            </a:pPr>
            <a:r>
              <a:rPr lang="en-MY" sz="2400" dirty="0"/>
              <a:t>Which HR action is predictive of successful strategic outcomes in an organization?</a:t>
            </a:r>
          </a:p>
          <a:p>
            <a:pPr marL="342900" indent="-342900">
              <a:buFont typeface="+mj-lt"/>
              <a:buAutoNum type="alphaUcPeriod"/>
            </a:pPr>
            <a:r>
              <a:rPr lang="en-MY" sz="2400" dirty="0"/>
              <a:t>Evaluating business unit results to determine the effectiveness of strategic initiatives in each area</a:t>
            </a:r>
          </a:p>
          <a:p>
            <a:pPr marL="342900" indent="-342900">
              <a:buFont typeface="+mj-lt"/>
              <a:buAutoNum type="alphaUcPeriod"/>
            </a:pPr>
            <a:r>
              <a:rPr lang="en-MY" sz="2400" dirty="0"/>
              <a:t>Articulating the organization's strategies and ensuring alignment with the mission, vision, and values</a:t>
            </a:r>
          </a:p>
          <a:p>
            <a:pPr marL="342900" indent="-342900">
              <a:buFont typeface="+mj-lt"/>
              <a:buAutoNum type="alphaUcPeriod"/>
            </a:pPr>
            <a:r>
              <a:rPr lang="en-MY" sz="2400" dirty="0"/>
              <a:t>Focusing on the organization's core competencies in each business unit to evaluate and employ change as needed</a:t>
            </a:r>
          </a:p>
          <a:p>
            <a:pPr marL="342900" indent="-342900">
              <a:buFont typeface="+mj-lt"/>
              <a:buAutoNum type="alphaUcPeriod"/>
            </a:pPr>
            <a:r>
              <a:rPr lang="en-MY" sz="2400" dirty="0"/>
              <a:t>Tracking results across the organization to ensure that business units' goals support the strategic objectives</a:t>
            </a:r>
          </a:p>
          <a:p>
            <a:pPr marL="0" indent="0">
              <a:buNone/>
            </a:pPr>
            <a:endParaRPr lang="en-MY" dirty="0"/>
          </a:p>
        </p:txBody>
      </p:sp>
    </p:spTree>
    <p:extLst>
      <p:ext uri="{BB962C8B-B14F-4D97-AF65-F5344CB8AC3E}">
        <p14:creationId xmlns:p14="http://schemas.microsoft.com/office/powerpoint/2010/main" val="412526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40565-E396-6E23-A563-75B2D652B467}"/>
              </a:ext>
            </a:extLst>
          </p:cNvPr>
          <p:cNvSpPr>
            <a:spLocks noGrp="1"/>
          </p:cNvSpPr>
          <p:nvPr>
            <p:ph type="title"/>
          </p:nvPr>
        </p:nvSpPr>
        <p:spPr>
          <a:xfrm>
            <a:off x="827584" y="332656"/>
            <a:ext cx="7200900" cy="665511"/>
          </a:xfrm>
        </p:spPr>
        <p:txBody>
          <a:bodyPr/>
          <a:lstStyle/>
          <a:p>
            <a:r>
              <a:rPr lang="en-MY" dirty="0"/>
              <a:t>Answer #</a:t>
            </a:r>
          </a:p>
        </p:txBody>
      </p:sp>
      <p:sp>
        <p:nvSpPr>
          <p:cNvPr id="3" name="Content Placeholder 2">
            <a:extLst>
              <a:ext uri="{FF2B5EF4-FFF2-40B4-BE49-F238E27FC236}">
                <a16:creationId xmlns:a16="http://schemas.microsoft.com/office/drawing/2014/main" id="{32DC9757-9E5C-AC81-9AA5-63486CAB68C9}"/>
              </a:ext>
            </a:extLst>
          </p:cNvPr>
          <p:cNvSpPr>
            <a:spLocks noGrp="1"/>
          </p:cNvSpPr>
          <p:nvPr>
            <p:ph idx="1"/>
          </p:nvPr>
        </p:nvSpPr>
        <p:spPr>
          <a:xfrm>
            <a:off x="683568" y="1412776"/>
            <a:ext cx="7848872" cy="4320480"/>
          </a:xfrm>
        </p:spPr>
        <p:txBody>
          <a:bodyPr>
            <a:normAutofit/>
          </a:bodyPr>
          <a:lstStyle/>
          <a:p>
            <a:r>
              <a:rPr lang="en-MY" sz="2400" dirty="0"/>
              <a:t>Option C</a:t>
            </a:r>
          </a:p>
          <a:p>
            <a:pPr marL="0" indent="0">
              <a:buNone/>
            </a:pPr>
            <a:r>
              <a:rPr lang="en-MY" sz="2400" b="0" i="0" dirty="0">
                <a:solidFill>
                  <a:srgbClr val="333333"/>
                </a:solidFill>
                <a:effectLst/>
                <a:latin typeface="Roboto" panose="02000000000000000000" pitchFamily="2" charset="0"/>
              </a:rPr>
              <a:t>Organizations that are successful at strategy master the skills of alignment of effort across all business units, controlling drift by evaluating and correcting course when necessary. In addition, strategic organizations are aware and focused on their core competencies to ensure that the efforts support areas of strength.</a:t>
            </a:r>
            <a:endParaRPr lang="en-MY" sz="2400" dirty="0"/>
          </a:p>
        </p:txBody>
      </p:sp>
    </p:spTree>
    <p:extLst>
      <p:ext uri="{BB962C8B-B14F-4D97-AF65-F5344CB8AC3E}">
        <p14:creationId xmlns:p14="http://schemas.microsoft.com/office/powerpoint/2010/main" val="87693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659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a:xfrm>
            <a:off x="827584" y="0"/>
            <a:ext cx="7200900" cy="1142385"/>
          </a:xfrm>
        </p:spPr>
        <p:txBody>
          <a:bodyPr>
            <a:normAutofit/>
          </a:bodyPr>
          <a:lstStyle/>
          <a:p>
            <a:r>
              <a:rPr lang="en-MY" sz="2800"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a:xfrm>
            <a:off x="913195" y="155882"/>
            <a:ext cx="7200900" cy="1142385"/>
          </a:xfrm>
        </p:spPr>
        <p:txBody>
          <a:bodyPr>
            <a:normAutofit/>
          </a:bodyPr>
          <a:lstStyle/>
          <a:p>
            <a:r>
              <a:rPr lang="en-MY" sz="2800"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a:xfrm>
            <a:off x="971550" y="155882"/>
            <a:ext cx="7200900" cy="1142385"/>
          </a:xfrm>
        </p:spPr>
        <p:txBody>
          <a:bodyPr>
            <a:normAutofit/>
          </a:bodyPr>
          <a:lstStyle/>
          <a:p>
            <a:r>
              <a:rPr lang="en-MY" sz="2800"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767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normAutofit/>
          </a:bodyPr>
          <a:lstStyle/>
          <a:p>
            <a:r>
              <a:rPr lang="en-MY" sz="2800"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normAutofit/>
          </a:bodyPr>
          <a:lstStyle/>
          <a:p>
            <a:r>
              <a:rPr lang="en-MY" sz="2800"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normAutofit/>
          </a:bodyPr>
          <a:lstStyle/>
          <a:p>
            <a:r>
              <a:rPr lang="en-MY" sz="2800"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normAutofit/>
          </a:bodyPr>
          <a:lstStyle/>
          <a:p>
            <a:r>
              <a:rPr lang="en-MY" sz="28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sz="2400" dirty="0"/>
              <a:t>Developing performance metrics for the supply chain.</a:t>
            </a:r>
          </a:p>
          <a:p>
            <a:r>
              <a:rPr lang="en-MY" sz="2400" dirty="0"/>
              <a:t>Aligning performance appraisal dimensions across supply chain partners.</a:t>
            </a:r>
          </a:p>
          <a:p>
            <a:r>
              <a:rPr lang="en-MY" sz="2400"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82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p14="http://schemas.microsoft.com/office/powerpoint/2010/main" val="402400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BBF7-FED9-441F-A965-F660835FB5DE}"/>
              </a:ext>
            </a:extLst>
          </p:cNvPr>
          <p:cNvSpPr>
            <a:spLocks noGrp="1"/>
          </p:cNvSpPr>
          <p:nvPr>
            <p:ph type="title"/>
          </p:nvPr>
        </p:nvSpPr>
        <p:spPr>
          <a:xfrm>
            <a:off x="799420" y="-171400"/>
            <a:ext cx="7084948" cy="1143000"/>
          </a:xfrm>
        </p:spPr>
        <p:txBody>
          <a:bodyPr>
            <a:normAutofit/>
          </a:bodyPr>
          <a:lstStyle/>
          <a:p>
            <a:r>
              <a:rPr lang="en-MY" sz="2800" dirty="0"/>
              <a:t>Greenfield and Brownfield Operations</a:t>
            </a:r>
          </a:p>
        </p:txBody>
      </p:sp>
      <p:sp>
        <p:nvSpPr>
          <p:cNvPr id="3" name="Content Placeholder 2">
            <a:extLst>
              <a:ext uri="{FF2B5EF4-FFF2-40B4-BE49-F238E27FC236}">
                <a16:creationId xmlns:a16="http://schemas.microsoft.com/office/drawing/2014/main" id="{CCFFDEC5-E02D-4FF9-95EF-4A04E8FA5B1B}"/>
              </a:ext>
            </a:extLst>
          </p:cNvPr>
          <p:cNvSpPr>
            <a:spLocks noGrp="1"/>
          </p:cNvSpPr>
          <p:nvPr>
            <p:ph idx="1"/>
          </p:nvPr>
        </p:nvSpPr>
        <p:spPr>
          <a:xfrm>
            <a:off x="914400" y="1600200"/>
            <a:ext cx="7402016" cy="3917032"/>
          </a:xfrm>
        </p:spPr>
        <p:txBody>
          <a:bodyPr/>
          <a:lstStyle/>
          <a:p>
            <a:r>
              <a:rPr lang="en-MY" sz="2400" b="1" dirty="0"/>
              <a:t>Greenfield operation</a:t>
            </a:r>
            <a:r>
              <a:rPr lang="en-MY" sz="2400" dirty="0"/>
              <a:t>: Refers to the company building a new location from the ground up. A major task and commitment to completely staff and equip the new location are required.</a:t>
            </a:r>
          </a:p>
          <a:p>
            <a:r>
              <a:rPr lang="en-MY" sz="2400" b="1" dirty="0"/>
              <a:t>Brownfield operation</a:t>
            </a:r>
            <a:r>
              <a:rPr lang="en-MY" sz="2400"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p14="http://schemas.microsoft.com/office/powerpoint/2010/main" val="425613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855F-E956-4EA3-AC76-B95476DFC606}"/>
              </a:ext>
            </a:extLst>
          </p:cNvPr>
          <p:cNvSpPr>
            <a:spLocks noGrp="1"/>
          </p:cNvSpPr>
          <p:nvPr>
            <p:ph type="title"/>
          </p:nvPr>
        </p:nvSpPr>
        <p:spPr/>
        <p:txBody>
          <a:bodyPr>
            <a:normAutofit/>
          </a:bodyPr>
          <a:lstStyle/>
          <a:p>
            <a:r>
              <a:rPr lang="en-MY" sz="2800" dirty="0"/>
              <a:t>Licensing and Franchising</a:t>
            </a:r>
          </a:p>
        </p:txBody>
      </p:sp>
      <p:sp>
        <p:nvSpPr>
          <p:cNvPr id="3" name="Content Placeholder 2">
            <a:extLst>
              <a:ext uri="{FF2B5EF4-FFF2-40B4-BE49-F238E27FC236}">
                <a16:creationId xmlns:a16="http://schemas.microsoft.com/office/drawing/2014/main" id="{5577B64A-2389-497D-95AE-D70CBF1A1C41}"/>
              </a:ext>
            </a:extLst>
          </p:cNvPr>
          <p:cNvSpPr>
            <a:spLocks noGrp="1"/>
          </p:cNvSpPr>
          <p:nvPr>
            <p:ph idx="1"/>
          </p:nvPr>
        </p:nvSpPr>
        <p:spPr/>
        <p:txBody>
          <a:bodyPr/>
          <a:lstStyle/>
          <a:p>
            <a:r>
              <a:rPr lang="en-MY" sz="2400" b="1" dirty="0"/>
              <a:t>Licensing: </a:t>
            </a:r>
            <a:r>
              <a:rPr lang="en-MY" sz="2400" dirty="0"/>
              <a:t>Firm in the host country is granted the rights to produce or sell a product. A low-risk entry strategy; avoids tariffs and quotas imposed on exports. However, there is little control of the licensee’s activities and results.</a:t>
            </a:r>
          </a:p>
          <a:p>
            <a:endParaRPr lang="en-MY" sz="2400" dirty="0"/>
          </a:p>
          <a:p>
            <a:r>
              <a:rPr lang="en-MY" sz="2400" b="1" dirty="0"/>
              <a:t>Franchising: </a:t>
            </a:r>
            <a:r>
              <a:rPr lang="en-MY" sz="2400" dirty="0"/>
              <a:t>A trademark, product, or service is licensed for an initial fee and ongoing royalties. Often used in the fast-food industry.</a:t>
            </a:r>
          </a:p>
          <a:p>
            <a:endParaRPr lang="en-MY" dirty="0"/>
          </a:p>
        </p:txBody>
      </p:sp>
    </p:spTree>
    <p:extLst>
      <p:ext uri="{BB962C8B-B14F-4D97-AF65-F5344CB8AC3E}">
        <p14:creationId xmlns:p14="http://schemas.microsoft.com/office/powerpoint/2010/main" val="163479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6E6E-263C-421F-8CF4-CB088E3A388C}"/>
              </a:ext>
            </a:extLst>
          </p:cNvPr>
          <p:cNvSpPr>
            <a:spLocks noGrp="1"/>
          </p:cNvSpPr>
          <p:nvPr>
            <p:ph type="title"/>
          </p:nvPr>
        </p:nvSpPr>
        <p:spPr>
          <a:xfrm>
            <a:off x="755576" y="-92953"/>
            <a:ext cx="7200900" cy="1142385"/>
          </a:xfrm>
        </p:spPr>
        <p:txBody>
          <a:bodyPr>
            <a:normAutofit/>
          </a:bodyPr>
          <a:lstStyle/>
          <a:p>
            <a:r>
              <a:rPr lang="en-MY" sz="2800" dirty="0"/>
              <a:t>Global Expansion Strategies</a:t>
            </a:r>
          </a:p>
        </p:txBody>
      </p:sp>
      <p:sp>
        <p:nvSpPr>
          <p:cNvPr id="3" name="Content Placeholder 2">
            <a:extLst>
              <a:ext uri="{FF2B5EF4-FFF2-40B4-BE49-F238E27FC236}">
                <a16:creationId xmlns:a16="http://schemas.microsoft.com/office/drawing/2014/main" id="{8F57E9F1-9986-4944-9B8F-14296073459B}"/>
              </a:ext>
            </a:extLst>
          </p:cNvPr>
          <p:cNvSpPr>
            <a:spLocks noGrp="1"/>
          </p:cNvSpPr>
          <p:nvPr>
            <p:ph idx="1"/>
          </p:nvPr>
        </p:nvSpPr>
        <p:spPr/>
        <p:txBody>
          <a:bodyPr/>
          <a:lstStyle/>
          <a:p>
            <a:r>
              <a:rPr lang="en-MY" sz="2400" b="1" dirty="0"/>
              <a:t>Contract manufacturing</a:t>
            </a:r>
            <a:r>
              <a:rPr lang="en-MY" sz="2400" dirty="0"/>
              <a:t>: Contracting for the manufacture of components or products as a means of lowering </a:t>
            </a:r>
            <a:r>
              <a:rPr lang="en-MY" sz="2400" dirty="0" err="1"/>
              <a:t>labor</a:t>
            </a:r>
            <a:r>
              <a:rPr lang="en-MY" sz="2400" dirty="0"/>
              <a:t> costs.</a:t>
            </a:r>
          </a:p>
          <a:p>
            <a:r>
              <a:rPr lang="en-MY" sz="2400" b="1" dirty="0"/>
              <a:t>Management contract</a:t>
            </a:r>
            <a:r>
              <a:rPr lang="en-MY" sz="2400" dirty="0"/>
              <a:t>: Foreign Company brought in to manage and run the daily operations of the business. Decisions about financing and ownership reside with the host-country owners.</a:t>
            </a:r>
          </a:p>
          <a:p>
            <a:r>
              <a:rPr lang="en-MY" sz="2400" b="1" dirty="0"/>
              <a:t>Turnkey operation</a:t>
            </a:r>
            <a:r>
              <a:rPr lang="en-MY" sz="2400" dirty="0"/>
              <a:t>: A company designing and building a facility and then turning over operation to local management.</a:t>
            </a:r>
          </a:p>
          <a:p>
            <a:endParaRPr lang="en-MY" dirty="0"/>
          </a:p>
        </p:txBody>
      </p:sp>
    </p:spTree>
    <p:extLst>
      <p:ext uri="{BB962C8B-B14F-4D97-AF65-F5344CB8AC3E}">
        <p14:creationId xmlns:p14="http://schemas.microsoft.com/office/powerpoint/2010/main" val="138484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3110</TotalTime>
  <Words>3248</Words>
  <Application>Microsoft Office PowerPoint</Application>
  <PresentationFormat>On-screen Show (4:3)</PresentationFormat>
  <Paragraphs>306</Paragraphs>
  <Slides>76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76</vt:i4>
      </vt:variant>
    </vt:vector>
  </HeadingPairs>
  <TitlesOfParts>
    <vt:vector size="80" baseType="lpstr">
      <vt:lpstr>Arial</vt:lpstr>
      <vt:lpstr>Calibri</vt:lpstr>
      <vt:lpstr>Roboto</vt:lpstr>
      <vt:lpstr>Diamond Grid 16x9</vt:lpstr>
      <vt:lpstr>STRATEGIC GLOBAL HUMAN RESOURCE- III</vt:lpstr>
      <vt:lpstr>PowerPoint Presentation</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1</vt:lpstr>
      <vt:lpstr>Answer # 1</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PowerPoint Presentation</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PowerPoint Presentation</vt:lpstr>
      <vt:lpstr>Five Forces Model (Porter)</vt:lpstr>
      <vt:lpstr>Five Force Model</vt:lpstr>
      <vt:lpstr>Porter’s Five Forces Analysis</vt:lpstr>
      <vt:lpstr>The Threat of Entry</vt:lpstr>
      <vt:lpstr>Supplier power</vt:lpstr>
      <vt:lpstr>Buyer Power</vt:lpstr>
      <vt:lpstr>Threat of substitutes</vt:lpstr>
      <vt:lpstr>Competitive rivalry</vt:lpstr>
      <vt:lpstr>Five Forces Model – Coca Cola</vt:lpstr>
      <vt:lpstr>Example of Five Forces</vt:lpstr>
      <vt:lpstr>PowerPoint Presentation</vt:lpstr>
      <vt:lpstr>Resource Based Model</vt:lpstr>
      <vt:lpstr>VRIO Model</vt:lpstr>
      <vt:lpstr>Resource Based Model</vt:lpstr>
      <vt:lpstr>Resource Based Model</vt:lpstr>
      <vt:lpstr>Question #</vt:lpstr>
      <vt:lpstr>Answer #</vt:lpstr>
      <vt:lpstr>Question #</vt:lpstr>
      <vt:lpstr>Answer #</vt:lpstr>
      <vt:lpstr>PowerPoint Presentation</vt:lpstr>
      <vt:lpstr>Supply Chain</vt:lpstr>
      <vt:lpstr>Supply Chain</vt:lpstr>
      <vt:lpstr>Supply Chain Management</vt:lpstr>
      <vt:lpstr>Supply Chain Management</vt:lpstr>
      <vt:lpstr>Supply Chain Operations Reference model (SCOR)</vt:lpstr>
      <vt:lpstr>Supply Chain Example : Apple Inc</vt:lpstr>
      <vt:lpstr>PowerPoint Presentation</vt:lpstr>
      <vt:lpstr>HR and Supply Chain</vt:lpstr>
      <vt:lpstr>Staffing and Supply Chain</vt:lpstr>
      <vt:lpstr>Training and Supply Chain</vt:lpstr>
      <vt:lpstr>Performance Management and Supply Chain</vt:lpstr>
      <vt:lpstr>PowerPoint Presentation</vt:lpstr>
      <vt:lpstr>Global Expansion Strategies</vt:lpstr>
      <vt:lpstr>Greenfield and Brownfield Operations</vt:lpstr>
      <vt:lpstr>Licensing and Franchising</vt:lpstr>
      <vt:lpstr>Global Expansion Strategies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138</cp:revision>
  <cp:lastPrinted>1601-01-01T00:00:00Z</cp:lastPrinted>
  <dcterms:created xsi:type="dcterms:W3CDTF">2020-07-09T15:12:46Z</dcterms:created>
  <dcterms:modified xsi:type="dcterms:W3CDTF">2022-05-21T15:20:59Z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