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88"/>
  </p:notesMasterIdLst>
  <p:handoutMasterIdLst>
    <p:handoutMasterId r:id="rId89"/>
  </p:handoutMasterIdLst>
  <p:sldIdLst>
    <p:sldId id="256" r:id="rId2"/>
    <p:sldId id="560" r:id="rId3"/>
    <p:sldId id="561" r:id="rId4"/>
    <p:sldId id="562" r:id="rId5"/>
    <p:sldId id="563" r:id="rId6"/>
    <p:sldId id="564" r:id="rId7"/>
    <p:sldId id="565" r:id="rId8"/>
    <p:sldId id="566" r:id="rId9"/>
    <p:sldId id="567" r:id="rId10"/>
    <p:sldId id="568" r:id="rId11"/>
    <p:sldId id="569" r:id="rId12"/>
    <p:sldId id="570" r:id="rId13"/>
    <p:sldId id="571" r:id="rId14"/>
    <p:sldId id="572" r:id="rId15"/>
    <p:sldId id="573" r:id="rId16"/>
    <p:sldId id="574" r:id="rId17"/>
    <p:sldId id="575" r:id="rId18"/>
    <p:sldId id="488" r:id="rId19"/>
    <p:sldId id="410" r:id="rId20"/>
    <p:sldId id="437" r:id="rId21"/>
    <p:sldId id="411" r:id="rId22"/>
    <p:sldId id="413" r:id="rId23"/>
    <p:sldId id="414" r:id="rId24"/>
    <p:sldId id="412" r:id="rId25"/>
    <p:sldId id="416" r:id="rId26"/>
    <p:sldId id="417" r:id="rId27"/>
    <p:sldId id="393" r:id="rId28"/>
    <p:sldId id="394" r:id="rId29"/>
    <p:sldId id="503" r:id="rId30"/>
    <p:sldId id="504" r:id="rId31"/>
    <p:sldId id="505" r:id="rId32"/>
    <p:sldId id="506" r:id="rId33"/>
    <p:sldId id="507" r:id="rId34"/>
    <p:sldId id="508" r:id="rId35"/>
    <p:sldId id="509" r:id="rId36"/>
    <p:sldId id="510" r:id="rId37"/>
    <p:sldId id="511" r:id="rId38"/>
    <p:sldId id="512" r:id="rId39"/>
    <p:sldId id="513" r:id="rId40"/>
    <p:sldId id="514" r:id="rId41"/>
    <p:sldId id="515" r:id="rId42"/>
    <p:sldId id="516" r:id="rId43"/>
    <p:sldId id="517" r:id="rId44"/>
    <p:sldId id="518" r:id="rId45"/>
    <p:sldId id="519" r:id="rId46"/>
    <p:sldId id="520" r:id="rId47"/>
    <p:sldId id="521" r:id="rId48"/>
    <p:sldId id="522" r:id="rId49"/>
    <p:sldId id="523" r:id="rId50"/>
    <p:sldId id="524" r:id="rId51"/>
    <p:sldId id="525" r:id="rId52"/>
    <p:sldId id="526" r:id="rId53"/>
    <p:sldId id="527" r:id="rId54"/>
    <p:sldId id="528" r:id="rId55"/>
    <p:sldId id="529" r:id="rId56"/>
    <p:sldId id="530" r:id="rId57"/>
    <p:sldId id="531" r:id="rId58"/>
    <p:sldId id="532" r:id="rId59"/>
    <p:sldId id="533" r:id="rId60"/>
    <p:sldId id="534" r:id="rId61"/>
    <p:sldId id="535" r:id="rId62"/>
    <p:sldId id="536" r:id="rId63"/>
    <p:sldId id="537" r:id="rId64"/>
    <p:sldId id="538" r:id="rId65"/>
    <p:sldId id="539" r:id="rId66"/>
    <p:sldId id="540" r:id="rId67"/>
    <p:sldId id="541" r:id="rId68"/>
    <p:sldId id="542" r:id="rId69"/>
    <p:sldId id="543" r:id="rId70"/>
    <p:sldId id="544" r:id="rId71"/>
    <p:sldId id="545" r:id="rId72"/>
    <p:sldId id="546" r:id="rId73"/>
    <p:sldId id="547" r:id="rId74"/>
    <p:sldId id="548" r:id="rId75"/>
    <p:sldId id="549" r:id="rId76"/>
    <p:sldId id="550" r:id="rId77"/>
    <p:sldId id="551" r:id="rId78"/>
    <p:sldId id="552" r:id="rId79"/>
    <p:sldId id="553" r:id="rId80"/>
    <p:sldId id="554" r:id="rId81"/>
    <p:sldId id="555" r:id="rId82"/>
    <p:sldId id="556" r:id="rId83"/>
    <p:sldId id="557" r:id="rId84"/>
    <p:sldId id="558" r:id="rId85"/>
    <p:sldId id="559" r:id="rId86"/>
    <p:sldId id="276" r:id="rId8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dirty="0">
              <a:solidFill>
                <a:schemeClr val="tx1"/>
              </a:solidFill>
            </a:rPr>
            <a:t>Value Chain</a:t>
          </a: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chemeClr val="tx1">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7E776D75-42D3-4E8F-94B8-E1E170BFB005}" type="pres">
      <dgm:prSet presAssocID="{19EFB09C-B11B-4498-A66E-D5C4C68885EB}" presName="parentText" presStyleLbl="node1" presStyleIdx="0" presStyleCnt="8">
        <dgm:presLayoutVars>
          <dgm:chMax val="0"/>
          <dgm:bulletEnabled val="1"/>
        </dgm:presLayoutVars>
      </dgm:prSet>
      <dgm:spPr>
        <a:xfrm>
          <a:off x="0" y="46260"/>
          <a:ext cx="7990478" cy="561599"/>
        </a:xfrm>
        <a:prstGeom prst="roundRect">
          <a:avLst/>
        </a:prstGeom>
      </dgm:spPr>
      <dgm:t>
        <a:bodyPr/>
        <a:lstStyle/>
        <a:p>
          <a:endParaRPr lang="en-US"/>
        </a:p>
      </dgm:t>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t>
        <a:bodyPr/>
        <a:lstStyle/>
        <a:p>
          <a:endParaRPr lang="en-US"/>
        </a:p>
      </dgm:t>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t>
        <a:bodyPr/>
        <a:lstStyle/>
        <a:p>
          <a:endParaRPr lang="en-US"/>
        </a:p>
      </dgm:t>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t>
        <a:bodyPr/>
        <a:lstStyle/>
        <a:p>
          <a:endParaRPr lang="en-US"/>
        </a:p>
      </dgm:t>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t>
        <a:bodyPr/>
        <a:lstStyle/>
        <a:p>
          <a:endParaRPr lang="en-US"/>
        </a:p>
      </dgm:t>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t>
        <a:bodyPr/>
        <a:lstStyle/>
        <a:p>
          <a:endParaRPr lang="en-US"/>
        </a:p>
      </dgm:t>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t>
        <a:bodyPr/>
        <a:lstStyle/>
        <a:p>
          <a:endParaRPr lang="en-US"/>
        </a:p>
      </dgm:t>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t>
        <a:bodyPr/>
        <a:lstStyle/>
        <a:p>
          <a:endParaRPr lang="en-US"/>
        </a:p>
      </dgm:t>
    </dgm:pt>
  </dgm:ptLst>
  <dgm:cxnLst>
    <dgm:cxn modelId="{9E2C3062-9CD4-4317-8DA5-C516F5106887}" srcId="{703D4D02-5513-427D-B6E9-B2E187EE0C3A}" destId="{E4640F1F-7D8F-4B65-8CDA-2BFBBBFD14A7}" srcOrd="5" destOrd="0" parTransId="{BFD6E18F-388C-4937-9894-8D62314D6D7D}" sibTransId="{5FC4DF1A-9CB0-4431-A6BB-EE87FF9C7CAD}"/>
    <dgm:cxn modelId="{0FAAADDD-091A-40EC-8BEB-CEC8CFA29536}" srcId="{703D4D02-5513-427D-B6E9-B2E187EE0C3A}" destId="{66ED791E-3789-4213-8BF7-FBFBD7950F46}" srcOrd="7" destOrd="0" parTransId="{55434C46-35EB-4135-B10F-9B8054418A42}" sibTransId="{C9D0E5AF-93CF-467C-A4EE-7ACA6AFDD5FB}"/>
    <dgm:cxn modelId="{30359734-0225-4831-AAED-8B47B4108F65}" srcId="{703D4D02-5513-427D-B6E9-B2E187EE0C3A}" destId="{2DAD025B-122F-40CE-A077-071002D1768E}" srcOrd="6" destOrd="0" parTransId="{8FB4355D-8030-4D80-BE6A-5A403FE36299}" sibTransId="{58EC5EC8-D805-453C-9978-D8CAB54EAC1B}"/>
    <dgm:cxn modelId="{94A21DAA-21F7-4D67-A3EC-11864CB53D2B}" srcId="{703D4D02-5513-427D-B6E9-B2E187EE0C3A}" destId="{19EFB09C-B11B-4498-A66E-D5C4C68885EB}" srcOrd="0" destOrd="0" parTransId="{1B8F5C61-FE08-471E-A6AA-E84EB5A487E7}" sibTransId="{BB3EE579-50A0-4193-95E5-AF684837F084}"/>
    <dgm:cxn modelId="{730669CD-5B1E-4A7A-AFF1-AB005961F123}" srcId="{703D4D02-5513-427D-B6E9-B2E187EE0C3A}" destId="{6AEC7E34-CC06-4632-BBE9-4BDDBAA3685A}" srcOrd="3" destOrd="0" parTransId="{DF9ACDD2-6E90-4E00-A1FF-0404F7A10AD5}" sibTransId="{B41D12AD-BC88-4BD9-B1F5-1FB4BC8099DD}"/>
    <dgm:cxn modelId="{C546EF61-852B-4551-B897-703A71F8D7CC}" type="presOf" srcId="{3AB3D93C-4403-43BA-8289-0611DF53AB5C}" destId="{19BF350E-7ADB-49FB-8595-DAB23B56D5B4}" srcOrd="0" destOrd="0" presId="urn:microsoft.com/office/officeart/2005/8/layout/vList2"/>
    <dgm:cxn modelId="{41AD7D66-023E-41C3-A2FC-745ABBABAF47}" srcId="{703D4D02-5513-427D-B6E9-B2E187EE0C3A}" destId="{3AB3D93C-4403-43BA-8289-0611DF53AB5C}" srcOrd="2" destOrd="0" parTransId="{E5653637-4030-45C0-8129-30C85B570FE0}" sibTransId="{9F6BCD12-E8DF-4C17-9A73-B620D5042920}"/>
    <dgm:cxn modelId="{6A8D33C7-16FE-4707-A160-476E8D12CE68}" type="presOf" srcId="{236C843F-7B91-47EA-A824-9D3A193F9101}" destId="{7E65E505-AC6E-451B-AE11-B0A14C0E3057}" srcOrd="0" destOrd="0" presId="urn:microsoft.com/office/officeart/2005/8/layout/vList2"/>
    <dgm:cxn modelId="{951B98E1-F8FF-4A02-9112-F1427F97EA39}" type="presOf" srcId="{2DAD025B-122F-40CE-A077-071002D1768E}" destId="{9CC755FE-31E4-4F5E-939E-C65213D54856}" srcOrd="0" destOrd="0" presId="urn:microsoft.com/office/officeart/2005/8/layout/vList2"/>
    <dgm:cxn modelId="{87ECC653-7B1B-453E-8450-1EEAA6F4EED7}" type="presOf" srcId="{66ED791E-3789-4213-8BF7-FBFBD7950F46}" destId="{5E309235-A5CE-4376-AD4C-DFBB306DF9F7}" srcOrd="0" destOrd="0" presId="urn:microsoft.com/office/officeart/2005/8/layout/vList2"/>
    <dgm:cxn modelId="{93DAA255-9081-437E-9D6E-91AA6001F9A7}" type="presOf" srcId="{703D4D02-5513-427D-B6E9-B2E187EE0C3A}" destId="{CC8763B3-4621-4666-B669-3C5BA2A30DBE}" srcOrd="0" destOrd="0" presId="urn:microsoft.com/office/officeart/2005/8/layout/vList2"/>
    <dgm:cxn modelId="{3A03B5BD-05FF-4A1B-858C-144F4E50F18D}" type="presOf" srcId="{E4640F1F-7D8F-4B65-8CDA-2BFBBBFD14A7}" destId="{09FE57C5-E40A-43F3-AE7D-8262EE305D12}" srcOrd="0" destOrd="0" presId="urn:microsoft.com/office/officeart/2005/8/layout/vList2"/>
    <dgm:cxn modelId="{593BBC0A-C894-4681-9C3A-B537E10E05FE}" srcId="{703D4D02-5513-427D-B6E9-B2E187EE0C3A}" destId="{328F90D9-2863-4838-83FD-71669A154157}" srcOrd="4" destOrd="0" parTransId="{FD5B5002-508E-4F29-BC0F-9F1BE6A84652}" sibTransId="{12F95923-9E04-4F28-BEE7-155AD4426ADB}"/>
    <dgm:cxn modelId="{6011A239-FC32-4C5D-8C1B-7931052FC849}" type="presOf" srcId="{6AEC7E34-CC06-4632-BBE9-4BDDBAA3685A}" destId="{7133FE99-5CFD-4FA4-A91F-D199A904C758}" srcOrd="0" destOrd="0" presId="urn:microsoft.com/office/officeart/2005/8/layout/vList2"/>
    <dgm:cxn modelId="{FDE06625-E81A-4C3A-A724-E1BB3991D7BF}" type="presOf" srcId="{19EFB09C-B11B-4498-A66E-D5C4C68885EB}" destId="{7E776D75-42D3-4E8F-94B8-E1E170BFB005}" srcOrd="0" destOrd="0" presId="urn:microsoft.com/office/officeart/2005/8/layout/vList2"/>
    <dgm:cxn modelId="{2B27B002-68E7-4F24-8EA4-2123FA5AEF2C}" srcId="{703D4D02-5513-427D-B6E9-B2E187EE0C3A}" destId="{236C843F-7B91-47EA-A824-9D3A193F9101}" srcOrd="1" destOrd="0" parTransId="{F50332E5-E903-42BF-8144-3D35F837C173}" sibTransId="{4387BA7D-C2EE-494E-9D12-9AC018E9A0B4}"/>
    <dgm:cxn modelId="{B4FCC4D6-F769-46D2-A77A-3FDB35F1F075}" type="presOf" srcId="{328F90D9-2863-4838-83FD-71669A154157}" destId="{9AC05C2B-98A4-46A3-95DB-50CD7BF6A906}" srcOrd="0" destOrd="0" presId="urn:microsoft.com/office/officeart/2005/8/layout/vList2"/>
    <dgm:cxn modelId="{3F9FD9A1-26BF-4F64-93DC-BFB8C869F70A}" type="presParOf" srcId="{CC8763B3-4621-4666-B669-3C5BA2A30DBE}" destId="{7E776D75-42D3-4E8F-94B8-E1E170BFB005}" srcOrd="0" destOrd="0" presId="urn:microsoft.com/office/officeart/2005/8/layout/vList2"/>
    <dgm:cxn modelId="{0E34731B-FFC9-4E81-9BE1-8F4F39EAB4F5}" type="presParOf" srcId="{CC8763B3-4621-4666-B669-3C5BA2A30DBE}" destId="{D008141E-EC97-4CD8-B9AA-52C47A6B4960}" srcOrd="1" destOrd="0" presId="urn:microsoft.com/office/officeart/2005/8/layout/vList2"/>
    <dgm:cxn modelId="{2A2CFA11-9B01-4C7A-80CD-FFDF98612970}" type="presParOf" srcId="{CC8763B3-4621-4666-B669-3C5BA2A30DBE}" destId="{7E65E505-AC6E-451B-AE11-B0A14C0E3057}" srcOrd="2" destOrd="0" presId="urn:microsoft.com/office/officeart/2005/8/layout/vList2"/>
    <dgm:cxn modelId="{EEC49782-9263-484C-90F6-C7E6575847FF}" type="presParOf" srcId="{CC8763B3-4621-4666-B669-3C5BA2A30DBE}" destId="{244EB223-F0C8-46EA-9CBC-5BCAAEE0F016}" srcOrd="3" destOrd="0" presId="urn:microsoft.com/office/officeart/2005/8/layout/vList2"/>
    <dgm:cxn modelId="{BABA2C69-CC32-4891-9A79-084B17E96320}" type="presParOf" srcId="{CC8763B3-4621-4666-B669-3C5BA2A30DBE}" destId="{19BF350E-7ADB-49FB-8595-DAB23B56D5B4}" srcOrd="4" destOrd="0" presId="urn:microsoft.com/office/officeart/2005/8/layout/vList2"/>
    <dgm:cxn modelId="{634771CA-10DD-4D3D-AF9B-A51BD58D73D3}" type="presParOf" srcId="{CC8763B3-4621-4666-B669-3C5BA2A30DBE}" destId="{ADE199C1-B46F-4086-A4DF-9C1244B30819}" srcOrd="5" destOrd="0" presId="urn:microsoft.com/office/officeart/2005/8/layout/vList2"/>
    <dgm:cxn modelId="{67D85FD4-D4F0-48E3-98A9-16966FE466C9}" type="presParOf" srcId="{CC8763B3-4621-4666-B669-3C5BA2A30DBE}" destId="{7133FE99-5CFD-4FA4-A91F-D199A904C758}" srcOrd="6" destOrd="0" presId="urn:microsoft.com/office/officeart/2005/8/layout/vList2"/>
    <dgm:cxn modelId="{DA2A9273-AA6E-4A8A-9D53-8B9701FCE819}" type="presParOf" srcId="{CC8763B3-4621-4666-B669-3C5BA2A30DBE}" destId="{108366F3-BBE2-4A51-9433-DD2541FC0A87}" srcOrd="7" destOrd="0" presId="urn:microsoft.com/office/officeart/2005/8/layout/vList2"/>
    <dgm:cxn modelId="{C48CF568-3FAB-4A11-980D-2EA2F3A559F9}" type="presParOf" srcId="{CC8763B3-4621-4666-B669-3C5BA2A30DBE}" destId="{9AC05C2B-98A4-46A3-95DB-50CD7BF6A906}" srcOrd="8" destOrd="0" presId="urn:microsoft.com/office/officeart/2005/8/layout/vList2"/>
    <dgm:cxn modelId="{44322640-9EC8-4A86-B29D-1E5FFD254AA4}" type="presParOf" srcId="{CC8763B3-4621-4666-B669-3C5BA2A30DBE}" destId="{0FB8F895-00D5-4A1F-A321-26C5901D67D7}" srcOrd="9" destOrd="0" presId="urn:microsoft.com/office/officeart/2005/8/layout/vList2"/>
    <dgm:cxn modelId="{B455EC04-9E97-41B1-8346-DA4D5CCF5621}" type="presParOf" srcId="{CC8763B3-4621-4666-B669-3C5BA2A30DBE}" destId="{09FE57C5-E40A-43F3-AE7D-8262EE305D12}" srcOrd="10" destOrd="0" presId="urn:microsoft.com/office/officeart/2005/8/layout/vList2"/>
    <dgm:cxn modelId="{560F424B-97E1-4CE8-BFCF-683179BECE48}" type="presParOf" srcId="{CC8763B3-4621-4666-B669-3C5BA2A30DBE}" destId="{73585F24-3835-4F03-AF50-3374804FF4B0}" srcOrd="11" destOrd="0" presId="urn:microsoft.com/office/officeart/2005/8/layout/vList2"/>
    <dgm:cxn modelId="{AF8CFCBF-AAFE-4D8F-AA93-0B445C69C57B}" type="presParOf" srcId="{CC8763B3-4621-4666-B669-3C5BA2A30DBE}" destId="{9CC755FE-31E4-4F5E-939E-C65213D54856}" srcOrd="12" destOrd="0" presId="urn:microsoft.com/office/officeart/2005/8/layout/vList2"/>
    <dgm:cxn modelId="{42B0E3A6-39D8-4DB5-ACEE-5297047AD916}" type="presParOf" srcId="{CC8763B3-4621-4666-B669-3C5BA2A30DBE}" destId="{D16AE636-EFE2-4067-8977-B871200E7EA1}" srcOrd="13" destOrd="0" presId="urn:microsoft.com/office/officeart/2005/8/layout/vList2"/>
    <dgm:cxn modelId="{CFCA6325-B9A1-474D-970B-EF115367340E}" type="presParOf" srcId="{CC8763B3-4621-4666-B669-3C5BA2A30DBE}" destId="{5E309235-A5CE-4376-AD4C-DFBB306DF9F7}" srcOrd="14"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chemeClr val="tx1">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7E776D75-42D3-4E8F-94B8-E1E170BFB005}" type="pres">
      <dgm:prSet presAssocID="{19EFB09C-B11B-4498-A66E-D5C4C68885EB}" presName="parentText" presStyleLbl="node1" presStyleIdx="0" presStyleCnt="8">
        <dgm:presLayoutVars>
          <dgm:chMax val="0"/>
          <dgm:bulletEnabled val="1"/>
        </dgm:presLayoutVars>
      </dgm:prSet>
      <dgm:spPr>
        <a:xfrm>
          <a:off x="0" y="46260"/>
          <a:ext cx="7990478" cy="561599"/>
        </a:xfrm>
        <a:prstGeom prst="roundRect">
          <a:avLst/>
        </a:prstGeom>
      </dgm:spPr>
      <dgm:t>
        <a:bodyPr/>
        <a:lstStyle/>
        <a:p>
          <a:endParaRPr lang="en-US"/>
        </a:p>
      </dgm:t>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t>
        <a:bodyPr/>
        <a:lstStyle/>
        <a:p>
          <a:endParaRPr lang="en-US"/>
        </a:p>
      </dgm:t>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t>
        <a:bodyPr/>
        <a:lstStyle/>
        <a:p>
          <a:endParaRPr lang="en-US"/>
        </a:p>
      </dgm:t>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t>
        <a:bodyPr/>
        <a:lstStyle/>
        <a:p>
          <a:endParaRPr lang="en-US"/>
        </a:p>
      </dgm:t>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t>
        <a:bodyPr/>
        <a:lstStyle/>
        <a:p>
          <a:endParaRPr lang="en-US"/>
        </a:p>
      </dgm:t>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t>
        <a:bodyPr/>
        <a:lstStyle/>
        <a:p>
          <a:endParaRPr lang="en-US"/>
        </a:p>
      </dgm:t>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t>
        <a:bodyPr/>
        <a:lstStyle/>
        <a:p>
          <a:endParaRPr lang="en-US"/>
        </a:p>
      </dgm:t>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t>
        <a:bodyPr/>
        <a:lstStyle/>
        <a:p>
          <a:endParaRPr lang="en-US"/>
        </a:p>
      </dgm:t>
    </dgm:pt>
  </dgm:ptLst>
  <dgm:cxnLst>
    <dgm:cxn modelId="{9E2C3062-9CD4-4317-8DA5-C516F5106887}" srcId="{703D4D02-5513-427D-B6E9-B2E187EE0C3A}" destId="{E4640F1F-7D8F-4B65-8CDA-2BFBBBFD14A7}" srcOrd="5" destOrd="0" parTransId="{BFD6E18F-388C-4937-9894-8D62314D6D7D}" sibTransId="{5FC4DF1A-9CB0-4431-A6BB-EE87FF9C7CAD}"/>
    <dgm:cxn modelId="{0FAAADDD-091A-40EC-8BEB-CEC8CFA29536}" srcId="{703D4D02-5513-427D-B6E9-B2E187EE0C3A}" destId="{66ED791E-3789-4213-8BF7-FBFBD7950F46}" srcOrd="7" destOrd="0" parTransId="{55434C46-35EB-4135-B10F-9B8054418A42}" sibTransId="{C9D0E5AF-93CF-467C-A4EE-7ACA6AFDD5FB}"/>
    <dgm:cxn modelId="{30359734-0225-4831-AAED-8B47B4108F65}" srcId="{703D4D02-5513-427D-B6E9-B2E187EE0C3A}" destId="{2DAD025B-122F-40CE-A077-071002D1768E}" srcOrd="6" destOrd="0" parTransId="{8FB4355D-8030-4D80-BE6A-5A403FE36299}" sibTransId="{58EC5EC8-D805-453C-9978-D8CAB54EAC1B}"/>
    <dgm:cxn modelId="{30E26820-2856-4D93-A093-DEC7A2360AC9}" type="presOf" srcId="{236C843F-7B91-47EA-A824-9D3A193F9101}" destId="{7E65E505-AC6E-451B-AE11-B0A14C0E3057}"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730669CD-5B1E-4A7A-AFF1-AB005961F123}" srcId="{703D4D02-5513-427D-B6E9-B2E187EE0C3A}" destId="{6AEC7E34-CC06-4632-BBE9-4BDDBAA3685A}" srcOrd="3" destOrd="0" parTransId="{DF9ACDD2-6E90-4E00-A1FF-0404F7A10AD5}" sibTransId="{B41D12AD-BC88-4BD9-B1F5-1FB4BC8099DD}"/>
    <dgm:cxn modelId="{41AD7D66-023E-41C3-A2FC-745ABBABAF47}" srcId="{703D4D02-5513-427D-B6E9-B2E187EE0C3A}" destId="{3AB3D93C-4403-43BA-8289-0611DF53AB5C}" srcOrd="2" destOrd="0" parTransId="{E5653637-4030-45C0-8129-30C85B570FE0}" sibTransId="{9F6BCD12-E8DF-4C17-9A73-B620D5042920}"/>
    <dgm:cxn modelId="{547DE14D-7370-4834-BC9D-7E1D1417083B}" type="presOf" srcId="{2DAD025B-122F-40CE-A077-071002D1768E}" destId="{9CC755FE-31E4-4F5E-939E-C65213D54856}" srcOrd="0" destOrd="0" presId="urn:microsoft.com/office/officeart/2005/8/layout/vList2"/>
    <dgm:cxn modelId="{2F98C0E3-6712-46B6-B9DC-BAC90F9DF7A6}" type="presOf" srcId="{6AEC7E34-CC06-4632-BBE9-4BDDBAA3685A}" destId="{7133FE99-5CFD-4FA4-A91F-D199A904C758}"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764A8D3-6E6A-4515-B57B-60E52D6A9BA9}" type="presOf" srcId="{328F90D9-2863-4838-83FD-71669A154157}" destId="{9AC05C2B-98A4-46A3-95DB-50CD7BF6A906}" srcOrd="0" destOrd="0" presId="urn:microsoft.com/office/officeart/2005/8/layout/vList2"/>
    <dgm:cxn modelId="{3CD8C964-4663-4B58-B837-643E750AE47A}" type="presOf" srcId="{3AB3D93C-4403-43BA-8289-0611DF53AB5C}" destId="{19BF350E-7ADB-49FB-8595-DAB23B56D5B4}" srcOrd="0" destOrd="0" presId="urn:microsoft.com/office/officeart/2005/8/layout/vList2"/>
    <dgm:cxn modelId="{593BBC0A-C894-4681-9C3A-B537E10E05FE}" srcId="{703D4D02-5513-427D-B6E9-B2E187EE0C3A}" destId="{328F90D9-2863-4838-83FD-71669A154157}" srcOrd="4" destOrd="0" parTransId="{FD5B5002-508E-4F29-BC0F-9F1BE6A84652}" sibTransId="{12F95923-9E04-4F28-BEE7-155AD4426ADB}"/>
    <dgm:cxn modelId="{C997C7BB-E5D2-41D8-973E-AC7995D1BA62}" type="presOf" srcId="{19EFB09C-B11B-4498-A66E-D5C4C68885EB}" destId="{7E776D75-42D3-4E8F-94B8-E1E170BFB005}" srcOrd="0" destOrd="0" presId="urn:microsoft.com/office/officeart/2005/8/layout/vList2"/>
    <dgm:cxn modelId="{F35C7F6C-3CE4-48C1-932A-0E32DDAE0874}" type="presOf" srcId="{E4640F1F-7D8F-4B65-8CDA-2BFBBBFD14A7}" destId="{09FE57C5-E40A-43F3-AE7D-8262EE305D12}" srcOrd="0" destOrd="0" presId="urn:microsoft.com/office/officeart/2005/8/layout/vList2"/>
    <dgm:cxn modelId="{2B27B002-68E7-4F24-8EA4-2123FA5AEF2C}" srcId="{703D4D02-5513-427D-B6E9-B2E187EE0C3A}" destId="{236C843F-7B91-47EA-A824-9D3A193F9101}" srcOrd="1" destOrd="0" parTransId="{F50332E5-E903-42BF-8144-3D35F837C173}" sibTransId="{4387BA7D-C2EE-494E-9D12-9AC018E9A0B4}"/>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chemeClr val="tx2">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8985D0A-BC3F-4774-B49B-57D3C9512F4A}" type="pres">
      <dgm:prSet presAssocID="{5579977E-160D-4482-B0C9-074400260336}" presName="parentText" presStyleLbl="node1" presStyleIdx="0" presStyleCnt="9">
        <dgm:presLayoutVars>
          <dgm:chMax val="0"/>
          <dgm:bulletEnabled val="1"/>
        </dgm:presLayoutVars>
      </dgm:prSet>
      <dgm:spPr/>
      <dgm:t>
        <a:bodyPr/>
        <a:lstStyle/>
        <a:p>
          <a:endParaRPr lang="en-US"/>
        </a:p>
      </dgm:t>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t>
        <a:bodyPr/>
        <a:lstStyle/>
        <a:p>
          <a:endParaRPr lang="en-US"/>
        </a:p>
      </dgm:t>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dgm:presLayoutVars>
          <dgm:chMax val="0"/>
          <dgm:bulletEnabled val="1"/>
        </dgm:presLayoutVars>
      </dgm:prSet>
      <dgm:spPr>
        <a:xfrm>
          <a:off x="0" y="1393048"/>
          <a:ext cx="7920880" cy="630630"/>
        </a:xfrm>
        <a:prstGeom prst="roundRect">
          <a:avLst/>
        </a:prstGeom>
      </dgm:spPr>
      <dgm:t>
        <a:bodyPr/>
        <a:lstStyle/>
        <a:p>
          <a:endParaRPr lang="en-US"/>
        </a:p>
      </dgm:t>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t>
        <a:bodyPr/>
        <a:lstStyle/>
        <a:p>
          <a:endParaRPr lang="en-US"/>
        </a:p>
      </dgm:t>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t>
        <a:bodyPr/>
        <a:lstStyle/>
        <a:p>
          <a:endParaRPr lang="en-US"/>
        </a:p>
      </dgm:t>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t>
        <a:bodyPr/>
        <a:lstStyle/>
        <a:p>
          <a:endParaRPr lang="en-US"/>
        </a:p>
      </dgm:t>
    </dgm:pt>
  </dgm:ptLst>
  <dgm:cxnLst>
    <dgm:cxn modelId="{FAA5B97E-9CDA-4211-AA15-4651C24D918A}" srcId="{703D4D02-5513-427D-B6E9-B2E187EE0C3A}" destId="{CFDF7710-10AF-4C91-9622-4711AD4D1147}" srcOrd="6" destOrd="0" parTransId="{8C8DC8DB-B127-4A9B-92C8-B0F025CF2412}" sibTransId="{474E5202-1020-4D3C-B140-98200CB188DD}"/>
    <dgm:cxn modelId="{50976B19-129C-4CC7-B622-33ED267D5D63}" type="presOf" srcId="{B784F38A-2CBF-4477-869E-CC822A9ECE1A}" destId="{8459D55B-5800-472A-BFA7-A7186D26AD4C}" srcOrd="0" destOrd="0" presId="urn:microsoft.com/office/officeart/2005/8/layout/vList2"/>
    <dgm:cxn modelId="{3E777066-34A5-491B-9EA3-3A1DDE45EF63}" srcId="{703D4D02-5513-427D-B6E9-B2E187EE0C3A}" destId="{1C113A82-6E4F-4B60-8626-C4BCC58E54AE}" srcOrd="4" destOrd="0" parTransId="{80926C0B-D7EA-4CEB-ABCE-190DA1666CB6}" sibTransId="{DFDDE20C-84B4-4A52-9C29-764653F30591}"/>
    <dgm:cxn modelId="{FE5B25FC-1A67-4580-8719-CEC150C9CB50}" type="presOf" srcId="{703D4D02-5513-427D-B6E9-B2E187EE0C3A}" destId="{CC8763B3-4621-4666-B669-3C5BA2A30DBE}"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EA44C464-2CE8-43DF-AE70-AD4123B47003}" srcId="{703D4D02-5513-427D-B6E9-B2E187EE0C3A}" destId="{5579977E-160D-4482-B0C9-074400260336}" srcOrd="0" destOrd="0" parTransId="{425A27CA-A23D-46BE-AA04-F67EC2C8A643}" sibTransId="{5016831B-17DF-48A6-8078-41D2AD220E6A}"/>
    <dgm:cxn modelId="{B59CFD41-2FC3-45B7-B670-91F22CF1FC9F}" srcId="{703D4D02-5513-427D-B6E9-B2E187EE0C3A}" destId="{88AC3958-C316-4A55-827E-034A089E49E4}" srcOrd="3" destOrd="0" parTransId="{8DB5C84C-0F37-4A94-9DBA-BD5E7050D2E6}" sibTransId="{C74D488F-4945-4CD8-88CF-C67CA794BB51}"/>
    <dgm:cxn modelId="{1EC05A14-9BD4-4BE0-A861-DA8776C6FD3B}" type="presOf" srcId="{88AC3958-C316-4A55-827E-034A089E49E4}" destId="{C24CBBE1-425E-4B2F-9308-33701B130681}" srcOrd="0" destOrd="0" presId="urn:microsoft.com/office/officeart/2005/8/layout/vList2"/>
    <dgm:cxn modelId="{BA8AF49F-04B9-49EF-8EE7-9B0EB6F28A50}" type="presOf" srcId="{CFDF7710-10AF-4C91-9622-4711AD4D1147}" destId="{E6BB2906-000C-4376-8DBB-E58B06080F00}"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0999F5-A230-4822-A31B-C0F63E54A28A}" type="presOf" srcId="{E06EDB13-5C46-4138-A89D-A2D0F01AC5AE}" destId="{E3A8542C-A8FF-4B41-A7C0-A157F730CD37}"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C525D37D-5041-4922-BD01-447AF6B04EC9}" type="presOf" srcId="{93FF44C1-C515-4ABC-8A5F-04DA24279A5C}" destId="{A0C135CA-3FC9-40EC-B2B3-68691A85DE8C}" srcOrd="0" destOrd="0" presId="urn:microsoft.com/office/officeart/2005/8/layout/vList2"/>
    <dgm:cxn modelId="{223AF745-6E1C-49AC-A8DB-06A73BD2BFAC}" type="presOf" srcId="{5579977E-160D-4482-B0C9-074400260336}" destId="{C8985D0A-BC3F-4774-B49B-57D3C9512F4A}" srcOrd="0" destOrd="0" presId="urn:microsoft.com/office/officeart/2005/8/layout/vList2"/>
    <dgm:cxn modelId="{795B158B-2EC6-4877-9130-5C2A522C35CE}" type="presOf" srcId="{2335D1AE-9CD1-4248-98E7-87001E9533BE}" destId="{DCEA4EB8-A59A-4AC1-9D36-DA441F1AAE14}" srcOrd="0" destOrd="0" presId="urn:microsoft.com/office/officeart/2005/8/layout/vList2"/>
    <dgm:cxn modelId="{33F8D365-BF0D-4DE6-8359-08E184EDF852}" type="presOf" srcId="{1C113A82-6E4F-4B60-8626-C4BCC58E54AE}" destId="{14930B45-8800-4B73-A082-1254B069734A}"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1886A659-6272-4DA1-9AB0-0C15A2368AF5}" srcId="{703D4D02-5513-427D-B6E9-B2E187EE0C3A}" destId="{93FF44C1-C515-4ABC-8A5F-04DA24279A5C}" srcOrd="8" destOrd="0" parTransId="{CD805027-AEED-441E-88F9-63844DE64944}" sibTransId="{4816B75A-93DC-42DA-80C7-FD7299585D9D}"/>
    <dgm:cxn modelId="{5546CF92-79CF-4735-8A0B-F1E8AB398164}" type="presOf" srcId="{0A43059F-04FA-4999-8A86-F82475B66EA4}" destId="{11AC5A0C-0335-4C00-9AB4-DDE689E91B4B}" srcOrd="0" destOrd="0" presId="urn:microsoft.com/office/officeart/2005/8/layout/vList2"/>
    <dgm:cxn modelId="{ACBE83C7-9027-4803-8789-35EB83A39CC8}" type="presParOf" srcId="{CC8763B3-4621-4666-B669-3C5BA2A30DBE}" destId="{C8985D0A-BC3F-4774-B49B-57D3C9512F4A}" srcOrd="0" destOrd="0" presId="urn:microsoft.com/office/officeart/2005/8/layout/vList2"/>
    <dgm:cxn modelId="{C5681CF7-107B-45AB-BB01-16076C87E10B}" type="presParOf" srcId="{CC8763B3-4621-4666-B669-3C5BA2A30DBE}" destId="{17DBF370-332E-4423-9F8E-1DCD47107AAA}" srcOrd="1" destOrd="0" presId="urn:microsoft.com/office/officeart/2005/8/layout/vList2"/>
    <dgm:cxn modelId="{B33396C7-EF83-4C4A-BEF9-F81D25B98C19}" type="presParOf" srcId="{CC8763B3-4621-4666-B669-3C5BA2A30DBE}" destId="{DCEA4EB8-A59A-4AC1-9D36-DA441F1AAE14}" srcOrd="2" destOrd="0" presId="urn:microsoft.com/office/officeart/2005/8/layout/vList2"/>
    <dgm:cxn modelId="{22CBF6DE-B34B-4515-9550-2B7B264DBA88}" type="presParOf" srcId="{CC8763B3-4621-4666-B669-3C5BA2A30DBE}" destId="{EED6E72F-361F-46D0-A313-37C3D7CEFF5B}" srcOrd="3" destOrd="0" presId="urn:microsoft.com/office/officeart/2005/8/layout/vList2"/>
    <dgm:cxn modelId="{55DDF113-82D7-4784-98A4-7ABF074EAB61}" type="presParOf" srcId="{CC8763B3-4621-4666-B669-3C5BA2A30DBE}" destId="{11AC5A0C-0335-4C00-9AB4-DDE689E91B4B}" srcOrd="4" destOrd="0" presId="urn:microsoft.com/office/officeart/2005/8/layout/vList2"/>
    <dgm:cxn modelId="{9F7AAC0A-39F4-4DA8-AE58-152F0B1B8AB0}" type="presParOf" srcId="{CC8763B3-4621-4666-B669-3C5BA2A30DBE}" destId="{051010EC-1F3E-4AC5-AE29-01B35F8F5E09}" srcOrd="5" destOrd="0" presId="urn:microsoft.com/office/officeart/2005/8/layout/vList2"/>
    <dgm:cxn modelId="{779FE578-FD51-44CD-9EE5-2E618665A0C9}" type="presParOf" srcId="{CC8763B3-4621-4666-B669-3C5BA2A30DBE}" destId="{C24CBBE1-425E-4B2F-9308-33701B130681}" srcOrd="6" destOrd="0" presId="urn:microsoft.com/office/officeart/2005/8/layout/vList2"/>
    <dgm:cxn modelId="{CCD4EA2E-7E04-4E32-BD59-B8DBC6AA4E02}" type="presParOf" srcId="{CC8763B3-4621-4666-B669-3C5BA2A30DBE}" destId="{24AA2D0C-8F3B-45BB-B5D3-2B1DC45D6B9F}" srcOrd="7" destOrd="0" presId="urn:microsoft.com/office/officeart/2005/8/layout/vList2"/>
    <dgm:cxn modelId="{CDD3A427-CB6E-4307-9047-D2A2F82B861E}" type="presParOf" srcId="{CC8763B3-4621-4666-B669-3C5BA2A30DBE}" destId="{14930B45-8800-4B73-A082-1254B069734A}" srcOrd="8" destOrd="0" presId="urn:microsoft.com/office/officeart/2005/8/layout/vList2"/>
    <dgm:cxn modelId="{986252EE-2EBA-45AA-AF92-F4A26A16AB63}" type="presParOf" srcId="{CC8763B3-4621-4666-B669-3C5BA2A30DBE}" destId="{368A5CFE-2791-4D41-90D1-5B9862FA3D92}" srcOrd="9" destOrd="0" presId="urn:microsoft.com/office/officeart/2005/8/layout/vList2"/>
    <dgm:cxn modelId="{ED5F29B2-7D7F-4E13-8DCF-66C47B632D9B}" type="presParOf" srcId="{CC8763B3-4621-4666-B669-3C5BA2A30DBE}" destId="{8459D55B-5800-472A-BFA7-A7186D26AD4C}" srcOrd="10" destOrd="0" presId="urn:microsoft.com/office/officeart/2005/8/layout/vList2"/>
    <dgm:cxn modelId="{0393835E-907F-4FA8-BB73-1BA2583AC3EF}" type="presParOf" srcId="{CC8763B3-4621-4666-B669-3C5BA2A30DBE}" destId="{22F28D2E-7EC1-484C-A6C6-64A29DE0597D}" srcOrd="11" destOrd="0" presId="urn:microsoft.com/office/officeart/2005/8/layout/vList2"/>
    <dgm:cxn modelId="{641A0328-1042-4BE2-8268-13F2AE323AF1}" type="presParOf" srcId="{CC8763B3-4621-4666-B669-3C5BA2A30DBE}" destId="{E6BB2906-000C-4376-8DBB-E58B06080F00}" srcOrd="12" destOrd="0" presId="urn:microsoft.com/office/officeart/2005/8/layout/vList2"/>
    <dgm:cxn modelId="{3A4074CD-F3F6-4B51-B5E9-74EAD8330905}" type="presParOf" srcId="{CC8763B3-4621-4666-B669-3C5BA2A30DBE}" destId="{334C796A-DD8B-489F-9EC6-347C8EF0BE00}" srcOrd="13" destOrd="0" presId="urn:microsoft.com/office/officeart/2005/8/layout/vList2"/>
    <dgm:cxn modelId="{E2F50B09-66FE-4380-86D4-99BB88C3E8AF}" type="presParOf" srcId="{CC8763B3-4621-4666-B669-3C5BA2A30DBE}" destId="{E3A8542C-A8FF-4B41-A7C0-A157F730CD37}" srcOrd="14" destOrd="0" presId="urn:microsoft.com/office/officeart/2005/8/layout/vList2"/>
    <dgm:cxn modelId="{4EB225CB-1353-4942-881C-F4BC78C0B3D8}" type="presParOf" srcId="{CC8763B3-4621-4666-B669-3C5BA2A30DBE}" destId="{7F124C6D-5041-46C6-912F-502EE9148F11}" srcOrd="15" destOrd="0" presId="urn:microsoft.com/office/officeart/2005/8/layout/vList2"/>
    <dgm:cxn modelId="{9CC78180-5C53-40F1-8ED7-1A6E25FB5CAE}" type="presParOf" srcId="{CC8763B3-4621-4666-B669-3C5BA2A30DBE}" destId="{A0C135CA-3FC9-40EC-B2B3-68691A85DE8C}" srcOrd="16"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8985D0A-BC3F-4774-B49B-57D3C9512F4A}" type="pres">
      <dgm:prSet presAssocID="{5579977E-160D-4482-B0C9-074400260336}" presName="parentText" presStyleLbl="node1" presStyleIdx="0" presStyleCnt="9" custLinFactNeighborY="-88812">
        <dgm:presLayoutVars>
          <dgm:chMax val="0"/>
          <dgm:bulletEnabled val="1"/>
        </dgm:presLayoutVars>
      </dgm:prSet>
      <dgm:spPr>
        <a:xfrm>
          <a:off x="0" y="0"/>
          <a:ext cx="7920880" cy="630630"/>
        </a:xfrm>
        <a:prstGeom prst="roundRect">
          <a:avLst/>
        </a:prstGeom>
      </dgm:spPr>
      <dgm:t>
        <a:bodyPr/>
        <a:lstStyle/>
        <a:p>
          <a:endParaRPr lang="en-US"/>
        </a:p>
      </dgm:t>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t>
        <a:bodyPr/>
        <a:lstStyle/>
        <a:p>
          <a:endParaRPr lang="en-US"/>
        </a:p>
      </dgm:t>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93048"/>
          <a:ext cx="7920880" cy="630630"/>
        </a:xfrm>
        <a:prstGeom prst="roundRect">
          <a:avLst/>
        </a:prstGeom>
      </dgm:spPr>
      <dgm:t>
        <a:bodyPr/>
        <a:lstStyle/>
        <a:p>
          <a:endParaRPr lang="en-US"/>
        </a:p>
      </dgm:t>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t>
        <a:bodyPr/>
        <a:lstStyle/>
        <a:p>
          <a:endParaRPr lang="en-US"/>
        </a:p>
      </dgm:t>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t>
        <a:bodyPr/>
        <a:lstStyle/>
        <a:p>
          <a:endParaRPr lang="en-US"/>
        </a:p>
      </dgm:t>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t>
        <a:bodyPr/>
        <a:lstStyle/>
        <a:p>
          <a:endParaRPr lang="en-US"/>
        </a:p>
      </dgm:t>
    </dgm:pt>
  </dgm:ptLst>
  <dgm:cxnLst>
    <dgm:cxn modelId="{FAA5B97E-9CDA-4211-AA15-4651C24D918A}" srcId="{703D4D02-5513-427D-B6E9-B2E187EE0C3A}" destId="{CFDF7710-10AF-4C91-9622-4711AD4D1147}" srcOrd="6" destOrd="0" parTransId="{8C8DC8DB-B127-4A9B-92C8-B0F025CF2412}" sibTransId="{474E5202-1020-4D3C-B140-98200CB188DD}"/>
    <dgm:cxn modelId="{3E777066-34A5-491B-9EA3-3A1DDE45EF63}" srcId="{703D4D02-5513-427D-B6E9-B2E187EE0C3A}" destId="{1C113A82-6E4F-4B60-8626-C4BCC58E54AE}" srcOrd="4" destOrd="0" parTransId="{80926C0B-D7EA-4CEB-ABCE-190DA1666CB6}" sibTransId="{DFDDE20C-84B4-4A52-9C29-764653F30591}"/>
    <dgm:cxn modelId="{A2927138-643B-4AED-8E9C-E15295490792}" srcId="{703D4D02-5513-427D-B6E9-B2E187EE0C3A}" destId="{E06EDB13-5C46-4138-A89D-A2D0F01AC5AE}" srcOrd="7" destOrd="0" parTransId="{EE873AAF-41D2-4268-AECF-FA3B8F281B3B}" sibTransId="{77FC6708-3036-41E2-85A4-05899ED0906A}"/>
    <dgm:cxn modelId="{DA2812B0-46CF-4CD6-9B3E-2B4F2E8DC426}" type="presOf" srcId="{CFDF7710-10AF-4C91-9622-4711AD4D1147}" destId="{E6BB2906-000C-4376-8DBB-E58B06080F00}" srcOrd="0" destOrd="0" presId="urn:microsoft.com/office/officeart/2005/8/layout/vList2"/>
    <dgm:cxn modelId="{C3D8B200-6C16-455C-9894-860DE5E00716}" type="presOf" srcId="{2335D1AE-9CD1-4248-98E7-87001E9533BE}" destId="{DCEA4EB8-A59A-4AC1-9D36-DA441F1AAE14}" srcOrd="0" destOrd="0" presId="urn:microsoft.com/office/officeart/2005/8/layout/vList2"/>
    <dgm:cxn modelId="{46AEA511-0A6E-4407-A45F-8ACAAB3A9544}" type="presOf" srcId="{88AC3958-C316-4A55-827E-034A089E49E4}" destId="{C24CBBE1-425E-4B2F-9308-33701B130681}" srcOrd="0" destOrd="0" presId="urn:microsoft.com/office/officeart/2005/8/layout/vList2"/>
    <dgm:cxn modelId="{EA44C464-2CE8-43DF-AE70-AD4123B47003}" srcId="{703D4D02-5513-427D-B6E9-B2E187EE0C3A}" destId="{5579977E-160D-4482-B0C9-074400260336}" srcOrd="0" destOrd="0" parTransId="{425A27CA-A23D-46BE-AA04-F67EC2C8A643}" sibTransId="{5016831B-17DF-48A6-8078-41D2AD220E6A}"/>
    <dgm:cxn modelId="{B59CFD41-2FC3-45B7-B670-91F22CF1FC9F}" srcId="{703D4D02-5513-427D-B6E9-B2E187EE0C3A}" destId="{88AC3958-C316-4A55-827E-034A089E49E4}" srcOrd="3" destOrd="0" parTransId="{8DB5C84C-0F37-4A94-9DBA-BD5E7050D2E6}" sibTransId="{C74D488F-4945-4CD8-88CF-C67CA794BB51}"/>
    <dgm:cxn modelId="{6929BBF1-6682-4F33-B980-6229DDA1CC70}" type="presOf" srcId="{1C113A82-6E4F-4B60-8626-C4BCC58E54AE}" destId="{14930B45-8800-4B73-A082-1254B069734A}" srcOrd="0" destOrd="0" presId="urn:microsoft.com/office/officeart/2005/8/layout/vList2"/>
    <dgm:cxn modelId="{B7328F87-D5D7-49EE-BAE2-45139A43803D}" type="presOf" srcId="{703D4D02-5513-427D-B6E9-B2E187EE0C3A}" destId="{CC8763B3-4621-4666-B669-3C5BA2A30DBE}"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6A9EDC84-3735-4F43-B652-ADFF355EF51D}" srcId="{703D4D02-5513-427D-B6E9-B2E187EE0C3A}" destId="{B784F38A-2CBF-4477-869E-CC822A9ECE1A}" srcOrd="5" destOrd="0" parTransId="{51369C5F-BC70-4764-AE4E-B20562939960}" sibTransId="{B8D6E190-1CA0-4381-9B9B-055919A41833}"/>
    <dgm:cxn modelId="{ECA91A2A-47FF-4575-AA2B-EB70340D77E8}" type="presOf" srcId="{5579977E-160D-4482-B0C9-074400260336}" destId="{C8985D0A-BC3F-4774-B49B-57D3C9512F4A}" srcOrd="0" destOrd="0" presId="urn:microsoft.com/office/officeart/2005/8/layout/vList2"/>
    <dgm:cxn modelId="{01B17AC5-9187-4BF3-AE8F-71760BF6658E}" type="presOf" srcId="{0A43059F-04FA-4999-8A86-F82475B66EA4}" destId="{11AC5A0C-0335-4C00-9AB4-DDE689E91B4B}" srcOrd="0" destOrd="0" presId="urn:microsoft.com/office/officeart/2005/8/layout/vList2"/>
    <dgm:cxn modelId="{338A77AB-7117-497A-9696-9C3CF4B1DB0E}" type="presOf" srcId="{B784F38A-2CBF-4477-869E-CC822A9ECE1A}" destId="{8459D55B-5800-472A-BFA7-A7186D26AD4C}" srcOrd="0" destOrd="0" presId="urn:microsoft.com/office/officeart/2005/8/layout/vList2"/>
    <dgm:cxn modelId="{F1E80A61-5878-4199-9228-AA1ECB2237FA}" type="presOf" srcId="{E06EDB13-5C46-4138-A89D-A2D0F01AC5AE}" destId="{E3A8542C-A8FF-4B41-A7C0-A157F730CD37}"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1886A659-6272-4DA1-9AB0-0C15A2368AF5}" srcId="{703D4D02-5513-427D-B6E9-B2E187EE0C3A}" destId="{93FF44C1-C515-4ABC-8A5F-04DA24279A5C}" srcOrd="8" destOrd="0" parTransId="{CD805027-AEED-441E-88F9-63844DE64944}" sibTransId="{4816B75A-93DC-42DA-80C7-FD7299585D9D}"/>
    <dgm:cxn modelId="{89EF4CA1-F461-4246-B628-2C26373D66E5}" type="presOf" srcId="{93FF44C1-C515-4ABC-8A5F-04DA24279A5C}" destId="{A0C135CA-3FC9-40EC-B2B3-68691A85DE8C}" srcOrd="0" destOrd="0" presId="urn:microsoft.com/office/officeart/2005/8/layout/vList2"/>
    <dgm:cxn modelId="{EA7436A6-AF83-47F7-A50D-F58B5C29F79E}" type="presParOf" srcId="{CC8763B3-4621-4666-B669-3C5BA2A30DBE}" destId="{C8985D0A-BC3F-4774-B49B-57D3C9512F4A}" srcOrd="0" destOrd="0" presId="urn:microsoft.com/office/officeart/2005/8/layout/vList2"/>
    <dgm:cxn modelId="{62E34DF1-7C03-429D-A014-9FE5BD64DB24}" type="presParOf" srcId="{CC8763B3-4621-4666-B669-3C5BA2A30DBE}" destId="{17DBF370-332E-4423-9F8E-1DCD47107AAA}" srcOrd="1" destOrd="0" presId="urn:microsoft.com/office/officeart/2005/8/layout/vList2"/>
    <dgm:cxn modelId="{A529EC16-FC64-4F50-9E1B-511FA1028FAB}" type="presParOf" srcId="{CC8763B3-4621-4666-B669-3C5BA2A30DBE}" destId="{DCEA4EB8-A59A-4AC1-9D36-DA441F1AAE14}" srcOrd="2" destOrd="0" presId="urn:microsoft.com/office/officeart/2005/8/layout/vList2"/>
    <dgm:cxn modelId="{488BF311-D279-47CF-B277-FDE73A2FF3F1}" type="presParOf" srcId="{CC8763B3-4621-4666-B669-3C5BA2A30DBE}" destId="{EED6E72F-361F-46D0-A313-37C3D7CEFF5B}" srcOrd="3" destOrd="0" presId="urn:microsoft.com/office/officeart/2005/8/layout/vList2"/>
    <dgm:cxn modelId="{3BD1CEBE-7577-4E7F-9C11-2004C70BC167}" type="presParOf" srcId="{CC8763B3-4621-4666-B669-3C5BA2A30DBE}" destId="{11AC5A0C-0335-4C00-9AB4-DDE689E91B4B}" srcOrd="4" destOrd="0" presId="urn:microsoft.com/office/officeart/2005/8/layout/vList2"/>
    <dgm:cxn modelId="{C4BE5DA0-1C00-44D9-8257-20FEC5AF0FE6}" type="presParOf" srcId="{CC8763B3-4621-4666-B669-3C5BA2A30DBE}" destId="{051010EC-1F3E-4AC5-AE29-01B35F8F5E09}" srcOrd="5" destOrd="0" presId="urn:microsoft.com/office/officeart/2005/8/layout/vList2"/>
    <dgm:cxn modelId="{CAB86449-3D65-49CF-85D7-7D29DAB00431}" type="presParOf" srcId="{CC8763B3-4621-4666-B669-3C5BA2A30DBE}" destId="{C24CBBE1-425E-4B2F-9308-33701B130681}" srcOrd="6" destOrd="0" presId="urn:microsoft.com/office/officeart/2005/8/layout/vList2"/>
    <dgm:cxn modelId="{40BA1B9A-369A-49C3-A5FE-7F5691B4B808}" type="presParOf" srcId="{CC8763B3-4621-4666-B669-3C5BA2A30DBE}" destId="{24AA2D0C-8F3B-45BB-B5D3-2B1DC45D6B9F}" srcOrd="7" destOrd="0" presId="urn:microsoft.com/office/officeart/2005/8/layout/vList2"/>
    <dgm:cxn modelId="{F919CD52-F4F8-413D-96FD-466DBC247404}" type="presParOf" srcId="{CC8763B3-4621-4666-B669-3C5BA2A30DBE}" destId="{14930B45-8800-4B73-A082-1254B069734A}" srcOrd="8" destOrd="0" presId="urn:microsoft.com/office/officeart/2005/8/layout/vList2"/>
    <dgm:cxn modelId="{50F182E9-D8E5-4843-8DF0-D9F891D07AF7}" type="presParOf" srcId="{CC8763B3-4621-4666-B669-3C5BA2A30DBE}" destId="{368A5CFE-2791-4D41-90D1-5B9862FA3D92}" srcOrd="9" destOrd="0" presId="urn:microsoft.com/office/officeart/2005/8/layout/vList2"/>
    <dgm:cxn modelId="{BF9F2B94-0AE1-42D2-9EFD-259090857F7A}" type="presParOf" srcId="{CC8763B3-4621-4666-B669-3C5BA2A30DBE}" destId="{8459D55B-5800-472A-BFA7-A7186D26AD4C}" srcOrd="10" destOrd="0" presId="urn:microsoft.com/office/officeart/2005/8/layout/vList2"/>
    <dgm:cxn modelId="{49273451-2EBF-494C-A6A4-43A18AF0E987}" type="presParOf" srcId="{CC8763B3-4621-4666-B669-3C5BA2A30DBE}" destId="{22F28D2E-7EC1-484C-A6C6-64A29DE0597D}" srcOrd="11" destOrd="0" presId="urn:microsoft.com/office/officeart/2005/8/layout/vList2"/>
    <dgm:cxn modelId="{4B99F59C-CD59-4AD1-B2B2-503F0132C677}" type="presParOf" srcId="{CC8763B3-4621-4666-B669-3C5BA2A30DBE}" destId="{E6BB2906-000C-4376-8DBB-E58B06080F00}" srcOrd="12" destOrd="0" presId="urn:microsoft.com/office/officeart/2005/8/layout/vList2"/>
    <dgm:cxn modelId="{5A517407-C71E-4606-B698-B5BBC465078F}" type="presParOf" srcId="{CC8763B3-4621-4666-B669-3C5BA2A30DBE}" destId="{334C796A-DD8B-489F-9EC6-347C8EF0BE00}" srcOrd="13" destOrd="0" presId="urn:microsoft.com/office/officeart/2005/8/layout/vList2"/>
    <dgm:cxn modelId="{ABE5D3B4-5C45-4424-BFDE-4CA4D249DA33}" type="presParOf" srcId="{CC8763B3-4621-4666-B669-3C5BA2A30DBE}" destId="{E3A8542C-A8FF-4B41-A7C0-A157F730CD37}" srcOrd="14" destOrd="0" presId="urn:microsoft.com/office/officeart/2005/8/layout/vList2"/>
    <dgm:cxn modelId="{309CD31A-DF9E-49B0-B265-83E909A65275}" type="presParOf" srcId="{CC8763B3-4621-4666-B669-3C5BA2A30DBE}" destId="{7F124C6D-5041-46C6-912F-502EE9148F11}" srcOrd="15" destOrd="0" presId="urn:microsoft.com/office/officeart/2005/8/layout/vList2"/>
    <dgm:cxn modelId="{D79E6CBD-632B-4CB0-9915-B1FD40466E7C}" type="presParOf" srcId="{CC8763B3-4621-4666-B669-3C5BA2A30DBE}" destId="{A0C135CA-3FC9-40EC-B2B3-68691A85DE8C}" srcOrd="16"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Five Forces Model</a:t>
          </a: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8985D0A-BC3F-4774-B49B-57D3C9512F4A}" type="pres">
      <dgm:prSet presAssocID="{5579977E-160D-4482-B0C9-074400260336}" presName="parentText" presStyleLbl="node1" presStyleIdx="0" presStyleCnt="9" custLinFactNeighborY="-88812">
        <dgm:presLayoutVars>
          <dgm:chMax val="0"/>
          <dgm:bulletEnabled val="1"/>
        </dgm:presLayoutVars>
      </dgm:prSet>
      <dgm:spPr>
        <a:xfrm>
          <a:off x="0" y="0"/>
          <a:ext cx="7920880" cy="630630"/>
        </a:xfrm>
        <a:prstGeom prst="roundRect">
          <a:avLst/>
        </a:prstGeom>
      </dgm:spPr>
      <dgm:t>
        <a:bodyPr/>
        <a:lstStyle/>
        <a:p>
          <a:endParaRPr lang="en-US"/>
        </a:p>
      </dgm:t>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t>
        <a:bodyPr/>
        <a:lstStyle/>
        <a:p>
          <a:endParaRPr lang="en-US"/>
        </a:p>
      </dgm:t>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t>
        <a:bodyPr/>
        <a:lstStyle/>
        <a:p>
          <a:endParaRPr lang="en-US"/>
        </a:p>
      </dgm:t>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t>
        <a:bodyPr/>
        <a:lstStyle/>
        <a:p>
          <a:endParaRPr lang="en-US"/>
        </a:p>
      </dgm:t>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t>
        <a:bodyPr/>
        <a:lstStyle/>
        <a:p>
          <a:endParaRPr lang="en-US"/>
        </a:p>
      </dgm:t>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t>
        <a:bodyPr/>
        <a:lstStyle/>
        <a:p>
          <a:endParaRPr lang="en-US"/>
        </a:p>
      </dgm:t>
    </dgm:pt>
  </dgm:ptLst>
  <dgm:cxnLst>
    <dgm:cxn modelId="{699BE063-159F-4D4B-A745-D568A49D22EC}" type="presOf" srcId="{E06EDB13-5C46-4138-A89D-A2D0F01AC5AE}" destId="{E3A8542C-A8FF-4B41-A7C0-A157F730CD37}" srcOrd="0" destOrd="0" presId="urn:microsoft.com/office/officeart/2005/8/layout/vList2"/>
    <dgm:cxn modelId="{6C1A9B20-7F71-4A4B-A96D-675A5C47166D}" type="presOf" srcId="{5579977E-160D-4482-B0C9-074400260336}" destId="{C8985D0A-BC3F-4774-B49B-57D3C9512F4A}"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172172A2-A5DA-4BD3-A1B5-FF34F0BB3E09}" type="presOf" srcId="{88AC3958-C316-4A55-827E-034A089E49E4}" destId="{C24CBBE1-425E-4B2F-9308-33701B130681}" srcOrd="0" destOrd="0" presId="urn:microsoft.com/office/officeart/2005/8/layout/vList2"/>
    <dgm:cxn modelId="{3E777066-34A5-491B-9EA3-3A1DDE45EF63}" srcId="{703D4D02-5513-427D-B6E9-B2E187EE0C3A}" destId="{1C113A82-6E4F-4B60-8626-C4BCC58E54AE}" srcOrd="4" destOrd="0" parTransId="{80926C0B-D7EA-4CEB-ABCE-190DA1666CB6}" sibTransId="{DFDDE20C-84B4-4A52-9C29-764653F30591}"/>
    <dgm:cxn modelId="{A2927138-643B-4AED-8E9C-E15295490792}" srcId="{703D4D02-5513-427D-B6E9-B2E187EE0C3A}" destId="{E06EDB13-5C46-4138-A89D-A2D0F01AC5AE}" srcOrd="7" destOrd="0" parTransId="{EE873AAF-41D2-4268-AECF-FA3B8F281B3B}" sibTransId="{77FC6708-3036-41E2-85A4-05899ED0906A}"/>
    <dgm:cxn modelId="{EEABC90C-9E2E-4835-A717-90E3D5E0EB91}" type="presOf" srcId="{93FF44C1-C515-4ABC-8A5F-04DA24279A5C}" destId="{A0C135CA-3FC9-40EC-B2B3-68691A85DE8C}" srcOrd="0" destOrd="0" presId="urn:microsoft.com/office/officeart/2005/8/layout/vList2"/>
    <dgm:cxn modelId="{2D9143EC-BEA4-40BD-903F-2BD39521D975}" type="presOf" srcId="{703D4D02-5513-427D-B6E9-B2E187EE0C3A}" destId="{CC8763B3-4621-4666-B669-3C5BA2A30DBE}" srcOrd="0" destOrd="0" presId="urn:microsoft.com/office/officeart/2005/8/layout/vList2"/>
    <dgm:cxn modelId="{EA44C464-2CE8-43DF-AE70-AD4123B47003}" srcId="{703D4D02-5513-427D-B6E9-B2E187EE0C3A}" destId="{5579977E-160D-4482-B0C9-074400260336}" srcOrd="0" destOrd="0" parTransId="{425A27CA-A23D-46BE-AA04-F67EC2C8A643}" sibTransId="{5016831B-17DF-48A6-8078-41D2AD220E6A}"/>
    <dgm:cxn modelId="{B59CFD41-2FC3-45B7-B670-91F22CF1FC9F}" srcId="{703D4D02-5513-427D-B6E9-B2E187EE0C3A}" destId="{88AC3958-C316-4A55-827E-034A089E49E4}" srcOrd="3" destOrd="0" parTransId="{8DB5C84C-0F37-4A94-9DBA-BD5E7050D2E6}" sibTransId="{C74D488F-4945-4CD8-88CF-C67CA794BB51}"/>
    <dgm:cxn modelId="{C78718BF-FA48-4B0B-972F-D5BD89E61D43}" type="presOf" srcId="{0A43059F-04FA-4999-8A86-F82475B66EA4}" destId="{11AC5A0C-0335-4C00-9AB4-DDE689E91B4B}" srcOrd="0" destOrd="0" presId="urn:microsoft.com/office/officeart/2005/8/layout/vList2"/>
    <dgm:cxn modelId="{DB4BE83D-12A9-4E91-8510-16470AC8929C}" type="presOf" srcId="{2335D1AE-9CD1-4248-98E7-87001E9533BE}" destId="{DCEA4EB8-A59A-4AC1-9D36-DA441F1AAE14}" srcOrd="0" destOrd="0" presId="urn:microsoft.com/office/officeart/2005/8/layout/vList2"/>
    <dgm:cxn modelId="{42F2CDB8-2714-497A-9AB3-2C9089074372}" type="presOf" srcId="{1C113A82-6E4F-4B60-8626-C4BCC58E54AE}" destId="{14930B45-8800-4B73-A082-1254B069734A}" srcOrd="0" destOrd="0" presId="urn:microsoft.com/office/officeart/2005/8/layout/vList2"/>
    <dgm:cxn modelId="{B254C559-C0D2-4906-93E5-1D7BF5B2D32B}"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6A9EDC84-3735-4F43-B652-ADFF355EF51D}" srcId="{703D4D02-5513-427D-B6E9-B2E187EE0C3A}" destId="{B784F38A-2CBF-4477-869E-CC822A9ECE1A}" srcOrd="5" destOrd="0" parTransId="{51369C5F-BC70-4764-AE4E-B20562939960}" sibTransId="{B8D6E190-1CA0-4381-9B9B-055919A41833}"/>
    <dgm:cxn modelId="{270C33F0-FE96-46EA-ABEC-A7C0F14F6C44}" srcId="{703D4D02-5513-427D-B6E9-B2E187EE0C3A}" destId="{2335D1AE-9CD1-4248-98E7-87001E9533BE}" srcOrd="1" destOrd="0" parTransId="{B72341BA-FB11-44BA-9EE3-4E950E2D7F44}" sibTransId="{C5E3A78D-2C34-4701-894A-491443CC4E71}"/>
    <dgm:cxn modelId="{1886A659-6272-4DA1-9AB0-0C15A2368AF5}" srcId="{703D4D02-5513-427D-B6E9-B2E187EE0C3A}" destId="{93FF44C1-C515-4ABC-8A5F-04DA24279A5C}" srcOrd="8" destOrd="0" parTransId="{CD805027-AEED-441E-88F9-63844DE64944}" sibTransId="{4816B75A-93DC-42DA-80C7-FD7299585D9D}"/>
    <dgm:cxn modelId="{AD5C5F73-51F8-40AF-A5E7-359A0E830775}" type="presOf" srcId="{CFDF7710-10AF-4C91-9622-4711AD4D1147}" destId="{E6BB2906-000C-4376-8DBB-E58B06080F00}" srcOrd="0" destOrd="0" presId="urn:microsoft.com/office/officeart/2005/8/layout/vList2"/>
    <dgm:cxn modelId="{88DC62CC-7ECF-4D5A-ADDB-7459B4E865EA}" type="presParOf" srcId="{CC8763B3-4621-4666-B669-3C5BA2A30DBE}" destId="{C8985D0A-BC3F-4774-B49B-57D3C9512F4A}" srcOrd="0" destOrd="0" presId="urn:microsoft.com/office/officeart/2005/8/layout/vList2"/>
    <dgm:cxn modelId="{A6AB6A8F-E1B0-420C-970A-F0B3B8F272C8}" type="presParOf" srcId="{CC8763B3-4621-4666-B669-3C5BA2A30DBE}" destId="{17DBF370-332E-4423-9F8E-1DCD47107AAA}" srcOrd="1" destOrd="0" presId="urn:microsoft.com/office/officeart/2005/8/layout/vList2"/>
    <dgm:cxn modelId="{2DA7744F-8A2E-4D4E-8B92-B84C3F7BE30B}" type="presParOf" srcId="{CC8763B3-4621-4666-B669-3C5BA2A30DBE}" destId="{DCEA4EB8-A59A-4AC1-9D36-DA441F1AAE14}" srcOrd="2" destOrd="0" presId="urn:microsoft.com/office/officeart/2005/8/layout/vList2"/>
    <dgm:cxn modelId="{6ECB18DF-AED3-4F1F-9120-DA4FE2C069B7}" type="presParOf" srcId="{CC8763B3-4621-4666-B669-3C5BA2A30DBE}" destId="{EED6E72F-361F-46D0-A313-37C3D7CEFF5B}" srcOrd="3" destOrd="0" presId="urn:microsoft.com/office/officeart/2005/8/layout/vList2"/>
    <dgm:cxn modelId="{6E57A18B-F898-4FC0-8B45-5F0A9FE95E83}" type="presParOf" srcId="{CC8763B3-4621-4666-B669-3C5BA2A30DBE}" destId="{11AC5A0C-0335-4C00-9AB4-DDE689E91B4B}" srcOrd="4" destOrd="0" presId="urn:microsoft.com/office/officeart/2005/8/layout/vList2"/>
    <dgm:cxn modelId="{6D2E8E6D-4BFB-49DB-AAFD-27191DD83DB2}" type="presParOf" srcId="{CC8763B3-4621-4666-B669-3C5BA2A30DBE}" destId="{051010EC-1F3E-4AC5-AE29-01B35F8F5E09}" srcOrd="5" destOrd="0" presId="urn:microsoft.com/office/officeart/2005/8/layout/vList2"/>
    <dgm:cxn modelId="{E774980C-C7A3-4570-BFC9-3FEE7BC8A1BE}" type="presParOf" srcId="{CC8763B3-4621-4666-B669-3C5BA2A30DBE}" destId="{C24CBBE1-425E-4B2F-9308-33701B130681}" srcOrd="6" destOrd="0" presId="urn:microsoft.com/office/officeart/2005/8/layout/vList2"/>
    <dgm:cxn modelId="{4F44E439-34BF-40EE-B93E-F2C33112C095}" type="presParOf" srcId="{CC8763B3-4621-4666-B669-3C5BA2A30DBE}" destId="{24AA2D0C-8F3B-45BB-B5D3-2B1DC45D6B9F}" srcOrd="7" destOrd="0" presId="urn:microsoft.com/office/officeart/2005/8/layout/vList2"/>
    <dgm:cxn modelId="{96E3AC4E-B95B-4C46-B496-62510F9F98CB}" type="presParOf" srcId="{CC8763B3-4621-4666-B669-3C5BA2A30DBE}" destId="{14930B45-8800-4B73-A082-1254B069734A}" srcOrd="8" destOrd="0" presId="urn:microsoft.com/office/officeart/2005/8/layout/vList2"/>
    <dgm:cxn modelId="{2D895257-06BF-44E2-B10A-7B8251696C88}" type="presParOf" srcId="{CC8763B3-4621-4666-B669-3C5BA2A30DBE}" destId="{368A5CFE-2791-4D41-90D1-5B9862FA3D92}" srcOrd="9" destOrd="0" presId="urn:microsoft.com/office/officeart/2005/8/layout/vList2"/>
    <dgm:cxn modelId="{1E5CB3AA-7A4E-4EB0-A2DE-7CF596693DDD}" type="presParOf" srcId="{CC8763B3-4621-4666-B669-3C5BA2A30DBE}" destId="{8459D55B-5800-472A-BFA7-A7186D26AD4C}" srcOrd="10" destOrd="0" presId="urn:microsoft.com/office/officeart/2005/8/layout/vList2"/>
    <dgm:cxn modelId="{B1E161E0-1C3E-4001-9851-0DEBF8882657}" type="presParOf" srcId="{CC8763B3-4621-4666-B669-3C5BA2A30DBE}" destId="{22F28D2E-7EC1-484C-A6C6-64A29DE0597D}" srcOrd="11" destOrd="0" presId="urn:microsoft.com/office/officeart/2005/8/layout/vList2"/>
    <dgm:cxn modelId="{467DC368-7870-4F2E-B842-5DB94B1E9B59}" type="presParOf" srcId="{CC8763B3-4621-4666-B669-3C5BA2A30DBE}" destId="{E6BB2906-000C-4376-8DBB-E58B06080F00}" srcOrd="12" destOrd="0" presId="urn:microsoft.com/office/officeart/2005/8/layout/vList2"/>
    <dgm:cxn modelId="{8E464434-37A3-4B35-9C46-010728DF1140}" type="presParOf" srcId="{CC8763B3-4621-4666-B669-3C5BA2A30DBE}" destId="{334C796A-DD8B-489F-9EC6-347C8EF0BE00}" srcOrd="13" destOrd="0" presId="urn:microsoft.com/office/officeart/2005/8/layout/vList2"/>
    <dgm:cxn modelId="{39FD7196-9595-45C9-A1A8-0402AD734752}" type="presParOf" srcId="{CC8763B3-4621-4666-B669-3C5BA2A30DBE}" destId="{E3A8542C-A8FF-4B41-A7C0-A157F730CD37}" srcOrd="14" destOrd="0" presId="urn:microsoft.com/office/officeart/2005/8/layout/vList2"/>
    <dgm:cxn modelId="{F0F19D47-8BCD-4EE8-AE1A-B1EA05EC6CF3}" type="presParOf" srcId="{CC8763B3-4621-4666-B669-3C5BA2A30DBE}" destId="{7F124C6D-5041-46C6-912F-502EE9148F11}" srcOrd="15" destOrd="0" presId="urn:microsoft.com/office/officeart/2005/8/layout/vList2"/>
    <dgm:cxn modelId="{EEEE6BAA-F553-4BB7-B0D2-342D863A35A0}" type="presParOf" srcId="{CC8763B3-4621-4666-B669-3C5BA2A30DBE}" destId="{A0C135CA-3FC9-40EC-B2B3-68691A85DE8C}" srcOrd="16"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t>
        <a:bodyPr/>
        <a:lstStyle/>
        <a:p>
          <a:endParaRPr lang="en-US"/>
        </a:p>
      </dgm:t>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t>
        <a:bodyPr/>
        <a:lstStyle/>
        <a:p>
          <a:endParaRPr lang="en-US"/>
        </a:p>
      </dgm:t>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t>
        <a:bodyPr/>
        <a:lstStyle/>
        <a:p>
          <a:endParaRPr lang="en-US"/>
        </a:p>
      </dgm:t>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t>
        <a:bodyPr/>
        <a:lstStyle/>
        <a:p>
          <a:endParaRPr lang="en-US"/>
        </a:p>
      </dgm:t>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t>
        <a:bodyPr/>
        <a:lstStyle/>
        <a:p>
          <a:endParaRPr lang="en-US"/>
        </a:p>
      </dgm:t>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t>
        <a:bodyPr/>
        <a:lstStyle/>
        <a:p>
          <a:endParaRPr lang="en-US"/>
        </a:p>
      </dgm:t>
    </dgm:pt>
  </dgm:ptLst>
  <dgm:cxnLst>
    <dgm:cxn modelId="{3FFC251F-693A-4B13-B834-78E44463E1E6}" type="presOf" srcId="{0A43059F-04FA-4999-8A86-F82475B66EA4}" destId="{11AC5A0C-0335-4C00-9AB4-DDE689E91B4B}" srcOrd="0" destOrd="0" presId="urn:microsoft.com/office/officeart/2005/8/layout/vList2"/>
    <dgm:cxn modelId="{21BBB9C9-3E43-48DE-9D10-393F6F48AEAB}" type="presOf" srcId="{703D4D02-5513-427D-B6E9-B2E187EE0C3A}" destId="{CC8763B3-4621-4666-B669-3C5BA2A30DBE}" srcOrd="0" destOrd="0" presId="urn:microsoft.com/office/officeart/2005/8/layout/vList2"/>
    <dgm:cxn modelId="{77799811-6C60-4C26-816A-C38F6CB58EC7}" type="presOf" srcId="{CFDF7710-10AF-4C91-9622-4711AD4D1147}" destId="{E6BB2906-000C-4376-8DBB-E58B06080F00}" srcOrd="0" destOrd="0" presId="urn:microsoft.com/office/officeart/2005/8/layout/vList2"/>
    <dgm:cxn modelId="{920262B0-62AB-4234-B39F-E899C4451B4F}" type="presOf" srcId="{2335D1AE-9CD1-4248-98E7-87001E9533BE}" destId="{DCEA4EB8-A59A-4AC1-9D36-DA441F1AAE14}" srcOrd="0" destOrd="0" presId="urn:microsoft.com/office/officeart/2005/8/layout/vList2"/>
    <dgm:cxn modelId="{AE76ECC5-1DFB-4D66-911E-6E9200D9FEC4}" type="presOf" srcId="{88AC3958-C316-4A55-827E-034A089E49E4}" destId="{C24CBBE1-425E-4B2F-9308-33701B130681}"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3E777066-34A5-491B-9EA3-3A1DDE45EF63}" srcId="{703D4D02-5513-427D-B6E9-B2E187EE0C3A}" destId="{1C113A82-6E4F-4B60-8626-C4BCC58E54AE}" srcOrd="4" destOrd="0" parTransId="{80926C0B-D7EA-4CEB-ABCE-190DA1666CB6}" sibTransId="{DFDDE20C-84B4-4A52-9C29-764653F30591}"/>
    <dgm:cxn modelId="{A2927138-643B-4AED-8E9C-E15295490792}" srcId="{703D4D02-5513-427D-B6E9-B2E187EE0C3A}" destId="{E06EDB13-5C46-4138-A89D-A2D0F01AC5AE}" srcOrd="7" destOrd="0" parTransId="{EE873AAF-41D2-4268-AECF-FA3B8F281B3B}" sibTransId="{77FC6708-3036-41E2-85A4-05899ED0906A}"/>
    <dgm:cxn modelId="{EA44C464-2CE8-43DF-AE70-AD4123B47003}" srcId="{703D4D02-5513-427D-B6E9-B2E187EE0C3A}" destId="{5579977E-160D-4482-B0C9-074400260336}" srcOrd="0" destOrd="0" parTransId="{425A27CA-A23D-46BE-AA04-F67EC2C8A643}" sibTransId="{5016831B-17DF-48A6-8078-41D2AD220E6A}"/>
    <dgm:cxn modelId="{B59CFD41-2FC3-45B7-B670-91F22CF1FC9F}" srcId="{703D4D02-5513-427D-B6E9-B2E187EE0C3A}" destId="{88AC3958-C316-4A55-827E-034A089E49E4}" srcOrd="3" destOrd="0" parTransId="{8DB5C84C-0F37-4A94-9DBA-BD5E7050D2E6}" sibTransId="{C74D488F-4945-4CD8-88CF-C67CA794BB51}"/>
    <dgm:cxn modelId="{481B7C87-BC47-4442-B8E4-4D7D93B34383}" type="presOf" srcId="{93FF44C1-C515-4ABC-8A5F-04DA24279A5C}" destId="{A0C135CA-3FC9-40EC-B2B3-68691A85DE8C}" srcOrd="0" destOrd="0" presId="urn:microsoft.com/office/officeart/2005/8/layout/vList2"/>
    <dgm:cxn modelId="{7BFDCA32-D889-449F-A3F2-59EA9F4CB593}"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6A9EDC84-3735-4F43-B652-ADFF355EF51D}" srcId="{703D4D02-5513-427D-B6E9-B2E187EE0C3A}" destId="{B784F38A-2CBF-4477-869E-CC822A9ECE1A}" srcOrd="5" destOrd="0" parTransId="{51369C5F-BC70-4764-AE4E-B20562939960}" sibTransId="{B8D6E190-1CA0-4381-9B9B-055919A41833}"/>
    <dgm:cxn modelId="{895E1F3C-4338-4E99-9F91-AA6E63C77272}" type="presOf" srcId="{5579977E-160D-4482-B0C9-074400260336}" destId="{C8985D0A-BC3F-4774-B49B-57D3C9512F4A}" srcOrd="0" destOrd="0" presId="urn:microsoft.com/office/officeart/2005/8/layout/vList2"/>
    <dgm:cxn modelId="{3579E0B2-2238-4A38-ADDC-7399911D1BF9}" type="presOf" srcId="{E06EDB13-5C46-4138-A89D-A2D0F01AC5AE}" destId="{E3A8542C-A8FF-4B41-A7C0-A157F730CD37}"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1886A659-6272-4DA1-9AB0-0C15A2368AF5}" srcId="{703D4D02-5513-427D-B6E9-B2E187EE0C3A}" destId="{93FF44C1-C515-4ABC-8A5F-04DA24279A5C}" srcOrd="8" destOrd="0" parTransId="{CD805027-AEED-441E-88F9-63844DE64944}" sibTransId="{4816B75A-93DC-42DA-80C7-FD7299585D9D}"/>
    <dgm:cxn modelId="{19B80507-F561-4599-9C7B-C71944F32961}" type="presOf" srcId="{1C113A82-6E4F-4B60-8626-C4BCC58E54AE}" destId="{14930B45-8800-4B73-A082-1254B069734A}" srcOrd="0" destOrd="0" presId="urn:microsoft.com/office/officeart/2005/8/layout/vList2"/>
    <dgm:cxn modelId="{D38DAA14-F058-47B8-92F0-AC8061F1CE66}" type="presParOf" srcId="{CC8763B3-4621-4666-B669-3C5BA2A30DBE}" destId="{C8985D0A-BC3F-4774-B49B-57D3C9512F4A}" srcOrd="0" destOrd="0" presId="urn:microsoft.com/office/officeart/2005/8/layout/vList2"/>
    <dgm:cxn modelId="{E5C0960D-B302-4E60-9D7F-019DB41E9ADC}" type="presParOf" srcId="{CC8763B3-4621-4666-B669-3C5BA2A30DBE}" destId="{17DBF370-332E-4423-9F8E-1DCD47107AAA}" srcOrd="1" destOrd="0" presId="urn:microsoft.com/office/officeart/2005/8/layout/vList2"/>
    <dgm:cxn modelId="{789B54FB-9085-45E2-A591-0B8527BB7A65}" type="presParOf" srcId="{CC8763B3-4621-4666-B669-3C5BA2A30DBE}" destId="{DCEA4EB8-A59A-4AC1-9D36-DA441F1AAE14}" srcOrd="2" destOrd="0" presId="urn:microsoft.com/office/officeart/2005/8/layout/vList2"/>
    <dgm:cxn modelId="{33FC23B3-3D85-4611-B26E-B97F89042BCA}" type="presParOf" srcId="{CC8763B3-4621-4666-B669-3C5BA2A30DBE}" destId="{EED6E72F-361F-46D0-A313-37C3D7CEFF5B}" srcOrd="3" destOrd="0" presId="urn:microsoft.com/office/officeart/2005/8/layout/vList2"/>
    <dgm:cxn modelId="{2E9AC49F-C6C0-4B1A-B31E-CF4C297D203A}" type="presParOf" srcId="{CC8763B3-4621-4666-B669-3C5BA2A30DBE}" destId="{11AC5A0C-0335-4C00-9AB4-DDE689E91B4B}" srcOrd="4" destOrd="0" presId="urn:microsoft.com/office/officeart/2005/8/layout/vList2"/>
    <dgm:cxn modelId="{688D8386-8EDF-4D23-BB9D-D32AA7238911}" type="presParOf" srcId="{CC8763B3-4621-4666-B669-3C5BA2A30DBE}" destId="{051010EC-1F3E-4AC5-AE29-01B35F8F5E09}" srcOrd="5" destOrd="0" presId="urn:microsoft.com/office/officeart/2005/8/layout/vList2"/>
    <dgm:cxn modelId="{E6BD5EFC-C313-48AD-BF38-68B6D152E6AF}" type="presParOf" srcId="{CC8763B3-4621-4666-B669-3C5BA2A30DBE}" destId="{C24CBBE1-425E-4B2F-9308-33701B130681}" srcOrd="6" destOrd="0" presId="urn:microsoft.com/office/officeart/2005/8/layout/vList2"/>
    <dgm:cxn modelId="{4F186268-3DEA-45EA-AB8C-F4355C600EE4}" type="presParOf" srcId="{CC8763B3-4621-4666-B669-3C5BA2A30DBE}" destId="{24AA2D0C-8F3B-45BB-B5D3-2B1DC45D6B9F}" srcOrd="7" destOrd="0" presId="urn:microsoft.com/office/officeart/2005/8/layout/vList2"/>
    <dgm:cxn modelId="{C77DC379-9ECF-4BA2-B299-7F71E0D7CEDE}" type="presParOf" srcId="{CC8763B3-4621-4666-B669-3C5BA2A30DBE}" destId="{14930B45-8800-4B73-A082-1254B069734A}" srcOrd="8" destOrd="0" presId="urn:microsoft.com/office/officeart/2005/8/layout/vList2"/>
    <dgm:cxn modelId="{0B37713A-24EF-400A-9DB5-3EA2B9E273BD}" type="presParOf" srcId="{CC8763B3-4621-4666-B669-3C5BA2A30DBE}" destId="{368A5CFE-2791-4D41-90D1-5B9862FA3D92}" srcOrd="9" destOrd="0" presId="urn:microsoft.com/office/officeart/2005/8/layout/vList2"/>
    <dgm:cxn modelId="{5D46AB7A-64A0-4DEE-B8F8-207B1132BBA6}" type="presParOf" srcId="{CC8763B3-4621-4666-B669-3C5BA2A30DBE}" destId="{8459D55B-5800-472A-BFA7-A7186D26AD4C}" srcOrd="10" destOrd="0" presId="urn:microsoft.com/office/officeart/2005/8/layout/vList2"/>
    <dgm:cxn modelId="{FE177590-6928-4EA2-9E81-B99F13E0AB9B}" type="presParOf" srcId="{CC8763B3-4621-4666-B669-3C5BA2A30DBE}" destId="{22F28D2E-7EC1-484C-A6C6-64A29DE0597D}" srcOrd="11" destOrd="0" presId="urn:microsoft.com/office/officeart/2005/8/layout/vList2"/>
    <dgm:cxn modelId="{C0C5FD2F-8E75-4C79-BA86-222CB18385FC}" type="presParOf" srcId="{CC8763B3-4621-4666-B669-3C5BA2A30DBE}" destId="{E6BB2906-000C-4376-8DBB-E58B06080F00}" srcOrd="12" destOrd="0" presId="urn:microsoft.com/office/officeart/2005/8/layout/vList2"/>
    <dgm:cxn modelId="{4D95F9A0-C001-45E3-92B8-840E8E406E1C}" type="presParOf" srcId="{CC8763B3-4621-4666-B669-3C5BA2A30DBE}" destId="{334C796A-DD8B-489F-9EC6-347C8EF0BE00}" srcOrd="13" destOrd="0" presId="urn:microsoft.com/office/officeart/2005/8/layout/vList2"/>
    <dgm:cxn modelId="{4DCBE26F-460E-4F23-8B84-6CCCBC2A5601}" type="presParOf" srcId="{CC8763B3-4621-4666-B669-3C5BA2A30DBE}" destId="{E3A8542C-A8FF-4B41-A7C0-A157F730CD37}" srcOrd="14" destOrd="0" presId="urn:microsoft.com/office/officeart/2005/8/layout/vList2"/>
    <dgm:cxn modelId="{861AAC47-4508-4734-995B-EC00932C1F0A}" type="presParOf" srcId="{CC8763B3-4621-4666-B669-3C5BA2A30DBE}" destId="{7F124C6D-5041-46C6-912F-502EE9148F11}" srcOrd="15" destOrd="0" presId="urn:microsoft.com/office/officeart/2005/8/layout/vList2"/>
    <dgm:cxn modelId="{47803B92-3BCF-4970-99C5-6E76EE9FDC7C}" type="presParOf" srcId="{CC8763B3-4621-4666-B669-3C5BA2A30DBE}" destId="{A0C135CA-3FC9-40EC-B2B3-68691A85DE8C}" srcOrd="16" destOrd="0" presId="urn:microsoft.com/office/officeart/2005/8/layout/vList2"/>
  </dgm:cxnLst>
  <dgm:bg/>
  <dgm:whole/>
</dgm:dataModel>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57" name="Picture 56" descr="uptop careers logo-01.png"/>
          <p:cNvPicPr>
            <a:picLocks noChangeAspect="1"/>
          </p:cNvPicPr>
          <p:nvPr userDrawn="1"/>
        </p:nvPicPr>
        <p:blipFill>
          <a:blip r:embed="rId2" cstate="print"/>
          <a:stretch>
            <a:fillRect/>
          </a:stretch>
        </p:blipFill>
        <p:spPr>
          <a:xfrm>
            <a:off x="5029200" y="5867400"/>
            <a:ext cx="3837006" cy="762000"/>
          </a:xfrm>
          <a:prstGeom prst="rect">
            <a:avLst/>
          </a:prstGeom>
        </p:spPr>
      </p:pic>
    </p:spTree>
    <p:extLst>
      <p:ext uri="{BB962C8B-B14F-4D97-AF65-F5344CB8AC3E}">
        <p14:creationId xmlns:p14="http://schemas.microsoft.com/office/powerpoint/2010/main" xmlns="" val="24469566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8" name="Picture 7" descr="uptop careers logo-01.png"/>
          <p:cNvPicPr>
            <a:picLocks noChangeAspect="1"/>
          </p:cNvPicPr>
          <p:nvPr userDrawn="1"/>
        </p:nvPicPr>
        <p:blipFill>
          <a:blip r:embed="rId2" cstate="print"/>
          <a:stretch>
            <a:fillRect/>
          </a:stretch>
        </p:blipFill>
        <p:spPr>
          <a:xfrm>
            <a:off x="6629400" y="6464549"/>
            <a:ext cx="1981200" cy="393451"/>
          </a:xfrm>
          <a:prstGeom prst="rect">
            <a:avLst/>
          </a:prstGeom>
        </p:spPr>
      </p:pic>
    </p:spTree>
    <p:extLst>
      <p:ext uri="{BB962C8B-B14F-4D97-AF65-F5344CB8AC3E}">
        <p14:creationId xmlns:p14="http://schemas.microsoft.com/office/powerpoint/2010/main" xmlns="" val="35149246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1429769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904471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11217789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9545744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56730473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7692826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xmlns="" val="11252569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16420152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396659431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39213041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1257300" y="1916832"/>
            <a:ext cx="6629400" cy="2209800"/>
          </a:xfrm>
        </p:spPr>
        <p:txBody>
          <a:bodyPr/>
          <a:lstStyle/>
          <a:p>
            <a:r>
              <a:rPr lang="en-MY" dirty="0"/>
              <a:t>STRATEGIC GLOBAL HUMAN RESOURCE- </a:t>
            </a:r>
            <a:r>
              <a:rPr lang="en-MY" dirty="0" smtClean="0"/>
              <a:t>III</a:t>
            </a:r>
            <a:endParaRPr lang="en-MY"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xmlns="" val="21333420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130974421"/>
              </p:ext>
            </p:extLst>
          </p:nvPr>
        </p:nvGraphicFramePr>
        <p:xfrm>
          <a:off x="576761" y="894420"/>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4881553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17802D-7A82-44E4-A8CB-644499135DFB}"/>
              </a:ext>
            </a:extLst>
          </p:cNvPr>
          <p:cNvSpPr>
            <a:spLocks noGrp="1"/>
          </p:cNvSpPr>
          <p:nvPr>
            <p:ph type="title"/>
          </p:nvPr>
        </p:nvSpPr>
        <p:spPr>
          <a:xfrm>
            <a:off x="755576" y="-99392"/>
            <a:ext cx="7200900" cy="1142385"/>
          </a:xfrm>
        </p:spPr>
        <p:txBody>
          <a:bodyPr>
            <a:normAutofit/>
          </a:bodyPr>
          <a:lstStyle/>
          <a:p>
            <a:r>
              <a:rPr lang="en-MY" sz="2800" dirty="0"/>
              <a:t>Budgeting</a:t>
            </a:r>
          </a:p>
        </p:txBody>
      </p:sp>
      <p:sp>
        <p:nvSpPr>
          <p:cNvPr id="3" name="Content Placeholder 2">
            <a:extLst>
              <a:ext uri="{FF2B5EF4-FFF2-40B4-BE49-F238E27FC236}">
                <a16:creationId xmlns:a16="http://schemas.microsoft.com/office/drawing/2014/main" xmlns="" id="{21A19EA8-0A0D-4C5E-8287-074E3C495BCD}"/>
              </a:ext>
            </a:extLst>
          </p:cNvPr>
          <p:cNvSpPr>
            <a:spLocks noGrp="1"/>
          </p:cNvSpPr>
          <p:nvPr>
            <p:ph idx="1"/>
          </p:nvPr>
        </p:nvSpPr>
        <p:spPr>
          <a:xfrm>
            <a:off x="611560" y="1268760"/>
            <a:ext cx="8122096" cy="4530725"/>
          </a:xfrm>
        </p:spPr>
        <p:txBody>
          <a:bodyPr>
            <a:normAutofit/>
          </a:bodyPr>
          <a:lstStyle/>
          <a:p>
            <a:pPr marL="0" indent="0">
              <a:buNone/>
            </a:pPr>
            <a:r>
              <a:rPr lang="en-MY" sz="2400" dirty="0"/>
              <a:t>Budgeting is a essential management activities in implementing strategy. It can be used to know</a:t>
            </a:r>
          </a:p>
          <a:p>
            <a:r>
              <a:rPr lang="en-MY" sz="2400" dirty="0"/>
              <a:t>Activities that are behind schedule; </a:t>
            </a:r>
          </a:p>
          <a:p>
            <a:r>
              <a:rPr lang="en-MY" sz="2400" dirty="0"/>
              <a:t>Activities that are not achieving the success </a:t>
            </a:r>
          </a:p>
          <a:p>
            <a:r>
              <a:rPr lang="en-MY" sz="2400" dirty="0"/>
              <a:t>Allocation or redistribution of resources to put plans back on track.</a:t>
            </a:r>
          </a:p>
          <a:p>
            <a:pPr marL="0" indent="0">
              <a:buNone/>
            </a:pPr>
            <a:endParaRPr lang="en-MY" sz="2400" dirty="0"/>
          </a:p>
          <a:p>
            <a:pPr marL="0" indent="0">
              <a:buNone/>
            </a:pPr>
            <a:r>
              <a:rPr lang="en-MY" sz="2400" dirty="0"/>
              <a:t>A budget is a plan that contains a quantitative statement of expected results.</a:t>
            </a:r>
          </a:p>
        </p:txBody>
      </p:sp>
    </p:spTree>
    <p:extLst>
      <p:ext uri="{BB962C8B-B14F-4D97-AF65-F5344CB8AC3E}">
        <p14:creationId xmlns:p14="http://schemas.microsoft.com/office/powerpoint/2010/main" xmlns="" val="34899504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E1C8AA-B692-4FB0-BC52-F786CF5C18AA}"/>
              </a:ext>
            </a:extLst>
          </p:cNvPr>
          <p:cNvSpPr>
            <a:spLocks noGrp="1"/>
          </p:cNvSpPr>
          <p:nvPr>
            <p:ph type="title"/>
          </p:nvPr>
        </p:nvSpPr>
        <p:spPr>
          <a:xfrm>
            <a:off x="990600" y="304800"/>
            <a:ext cx="7200900" cy="503239"/>
          </a:xfrm>
        </p:spPr>
        <p:txBody>
          <a:bodyPr>
            <a:normAutofit/>
          </a:bodyPr>
          <a:lstStyle/>
          <a:p>
            <a:r>
              <a:rPr lang="en-MY" sz="2800" dirty="0"/>
              <a:t>Planning and Budgeting Process</a:t>
            </a:r>
          </a:p>
        </p:txBody>
      </p:sp>
      <p:pic>
        <p:nvPicPr>
          <p:cNvPr id="5" name="Picture 4">
            <a:extLst>
              <a:ext uri="{FF2B5EF4-FFF2-40B4-BE49-F238E27FC236}">
                <a16:creationId xmlns:a16="http://schemas.microsoft.com/office/drawing/2014/main" xmlns="" id="{2CDE9269-12EA-4867-8E1D-28D3B7FCA77B}"/>
              </a:ext>
            </a:extLst>
          </p:cNvPr>
          <p:cNvPicPr>
            <a:picLocks noChangeAspect="1"/>
          </p:cNvPicPr>
          <p:nvPr/>
        </p:nvPicPr>
        <p:blipFill>
          <a:blip r:embed="rId2"/>
          <a:stretch>
            <a:fillRect/>
          </a:stretch>
        </p:blipFill>
        <p:spPr>
          <a:xfrm>
            <a:off x="381000" y="1295400"/>
            <a:ext cx="8321040" cy="4206240"/>
          </a:xfrm>
          <a:prstGeom prst="rect">
            <a:avLst/>
          </a:prstGeom>
        </p:spPr>
      </p:pic>
    </p:spTree>
    <p:extLst>
      <p:ext uri="{BB962C8B-B14F-4D97-AF65-F5344CB8AC3E}">
        <p14:creationId xmlns:p14="http://schemas.microsoft.com/office/powerpoint/2010/main" xmlns="" val="28711492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B3C4CD-E447-4A4B-B34E-C5FAFB718AAF}"/>
              </a:ext>
            </a:extLst>
          </p:cNvPr>
          <p:cNvSpPr>
            <a:spLocks noGrp="1"/>
          </p:cNvSpPr>
          <p:nvPr>
            <p:ph type="title"/>
          </p:nvPr>
        </p:nvSpPr>
        <p:spPr>
          <a:xfrm>
            <a:off x="914400" y="381000"/>
            <a:ext cx="7200900" cy="731839"/>
          </a:xfrm>
        </p:spPr>
        <p:txBody>
          <a:bodyPr>
            <a:normAutofit/>
          </a:bodyPr>
          <a:lstStyle/>
          <a:p>
            <a:pPr algn="ctr"/>
            <a:r>
              <a:rPr lang="en-MY" sz="2800" dirty="0"/>
              <a:t>Budgeting Process</a:t>
            </a:r>
          </a:p>
        </p:txBody>
      </p:sp>
      <p:pic>
        <p:nvPicPr>
          <p:cNvPr id="5" name="Picture 4">
            <a:extLst>
              <a:ext uri="{FF2B5EF4-FFF2-40B4-BE49-F238E27FC236}">
                <a16:creationId xmlns:a16="http://schemas.microsoft.com/office/drawing/2014/main" xmlns="" id="{846E08E8-67AD-4A86-B013-CDFB6C9DA91C}"/>
              </a:ext>
            </a:extLst>
          </p:cNvPr>
          <p:cNvPicPr>
            <a:picLocks noChangeAspect="1"/>
          </p:cNvPicPr>
          <p:nvPr/>
        </p:nvPicPr>
        <p:blipFill>
          <a:blip r:embed="rId2"/>
          <a:stretch>
            <a:fillRect/>
          </a:stretch>
        </p:blipFill>
        <p:spPr>
          <a:xfrm>
            <a:off x="1259632" y="2276872"/>
            <a:ext cx="7167503" cy="3000350"/>
          </a:xfrm>
          <a:prstGeom prst="rect">
            <a:avLst/>
          </a:prstGeom>
        </p:spPr>
      </p:pic>
    </p:spTree>
    <p:extLst>
      <p:ext uri="{BB962C8B-B14F-4D97-AF65-F5344CB8AC3E}">
        <p14:creationId xmlns:p14="http://schemas.microsoft.com/office/powerpoint/2010/main" xmlns="" val="9475528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997F07-512E-49AD-8B4A-7EEFDF88AA46}"/>
              </a:ext>
            </a:extLst>
          </p:cNvPr>
          <p:cNvSpPr>
            <a:spLocks noGrp="1"/>
          </p:cNvSpPr>
          <p:nvPr>
            <p:ph type="title"/>
          </p:nvPr>
        </p:nvSpPr>
        <p:spPr>
          <a:xfrm>
            <a:off x="755576" y="-75586"/>
            <a:ext cx="7200900" cy="1142385"/>
          </a:xfrm>
        </p:spPr>
        <p:txBody>
          <a:bodyPr>
            <a:normAutofit/>
          </a:bodyPr>
          <a:lstStyle/>
          <a:p>
            <a:r>
              <a:rPr lang="en-MY" sz="2800" dirty="0"/>
              <a:t>Master Budget</a:t>
            </a:r>
          </a:p>
        </p:txBody>
      </p:sp>
      <p:sp>
        <p:nvSpPr>
          <p:cNvPr id="3" name="Content Placeholder 2">
            <a:extLst>
              <a:ext uri="{FF2B5EF4-FFF2-40B4-BE49-F238E27FC236}">
                <a16:creationId xmlns:a16="http://schemas.microsoft.com/office/drawing/2014/main" xmlns="" id="{4C814E8B-9BD8-4B8E-A2D8-26E4C1C50049}"/>
              </a:ext>
            </a:extLst>
          </p:cNvPr>
          <p:cNvSpPr>
            <a:spLocks noGrp="1"/>
          </p:cNvSpPr>
          <p:nvPr>
            <p:ph idx="1"/>
          </p:nvPr>
        </p:nvSpPr>
        <p:spPr>
          <a:xfrm>
            <a:off x="611560" y="1340768"/>
            <a:ext cx="7920880" cy="4464496"/>
          </a:xfrm>
        </p:spPr>
        <p:txBody>
          <a:bodyPr>
            <a:normAutofit/>
          </a:bodyPr>
          <a:lstStyle/>
          <a:p>
            <a:pPr marL="0" indent="0">
              <a:buNone/>
            </a:pPr>
            <a:r>
              <a:rPr lang="en-MY" sz="2400" dirty="0"/>
              <a:t>The master budget, also called the comprehensive budget or annual profit plan, encompasses the organization’s operating and financial plans for a specified period</a:t>
            </a:r>
          </a:p>
          <a:p>
            <a:pPr marL="0" indent="0">
              <a:buNone/>
            </a:pPr>
            <a:endParaRPr lang="en-MY" sz="2400" dirty="0"/>
          </a:p>
          <a:p>
            <a:pPr marL="0" indent="0">
              <a:buNone/>
            </a:pPr>
            <a:r>
              <a:rPr lang="en-MY" sz="2400" dirty="0"/>
              <a:t>Consists of three principal parts :</a:t>
            </a:r>
          </a:p>
          <a:p>
            <a:pPr lvl="1"/>
            <a:r>
              <a:rPr lang="en-MY" sz="2400" dirty="0"/>
              <a:t>Operating budget.</a:t>
            </a:r>
          </a:p>
          <a:p>
            <a:pPr lvl="1"/>
            <a:r>
              <a:rPr lang="en-MY" sz="2400" dirty="0"/>
              <a:t>Cash budget </a:t>
            </a:r>
          </a:p>
          <a:p>
            <a:pPr lvl="1"/>
            <a:r>
              <a:rPr lang="en-MY" sz="2400" dirty="0"/>
              <a:t>Capital expenditure budget </a:t>
            </a:r>
          </a:p>
        </p:txBody>
      </p:sp>
    </p:spTree>
    <p:extLst>
      <p:ext uri="{BB962C8B-B14F-4D97-AF65-F5344CB8AC3E}">
        <p14:creationId xmlns:p14="http://schemas.microsoft.com/office/powerpoint/2010/main" xmlns="" val="12474289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FBAFF8-70C6-4AAA-97FD-63E00415E122}"/>
              </a:ext>
            </a:extLst>
          </p:cNvPr>
          <p:cNvSpPr>
            <a:spLocks noGrp="1"/>
          </p:cNvSpPr>
          <p:nvPr>
            <p:ph type="title"/>
          </p:nvPr>
        </p:nvSpPr>
        <p:spPr>
          <a:xfrm>
            <a:off x="827584" y="228600"/>
            <a:ext cx="7200900" cy="838199"/>
          </a:xfrm>
        </p:spPr>
        <p:txBody>
          <a:bodyPr>
            <a:normAutofit/>
          </a:bodyPr>
          <a:lstStyle/>
          <a:p>
            <a:r>
              <a:rPr lang="en-MY" sz="2800" dirty="0"/>
              <a:t>Operating Budget</a:t>
            </a:r>
          </a:p>
        </p:txBody>
      </p:sp>
      <p:sp>
        <p:nvSpPr>
          <p:cNvPr id="3" name="Content Placeholder 2">
            <a:extLst>
              <a:ext uri="{FF2B5EF4-FFF2-40B4-BE49-F238E27FC236}">
                <a16:creationId xmlns:a16="http://schemas.microsoft.com/office/drawing/2014/main" xmlns="" id="{873C4D70-4EC5-4200-A950-607999D8B32C}"/>
              </a:ext>
            </a:extLst>
          </p:cNvPr>
          <p:cNvSpPr>
            <a:spLocks noGrp="1"/>
          </p:cNvSpPr>
          <p:nvPr>
            <p:ph idx="1"/>
          </p:nvPr>
        </p:nvSpPr>
        <p:spPr>
          <a:xfrm>
            <a:off x="971550" y="1981203"/>
            <a:ext cx="7056934" cy="2527918"/>
          </a:xfrm>
        </p:spPr>
        <p:txBody>
          <a:bodyPr>
            <a:normAutofit/>
          </a:bodyPr>
          <a:lstStyle/>
          <a:p>
            <a:pPr marL="0" indent="0">
              <a:buNone/>
            </a:pPr>
            <a:r>
              <a:rPr lang="en-MY" sz="2400" dirty="0"/>
              <a:t>Revenues and associated expenses in day-to-day operations are budgeted in detail and are divided into major categories such as revenues, salaries, benefits, and non-salary expenses</a:t>
            </a:r>
          </a:p>
        </p:txBody>
      </p:sp>
    </p:spTree>
    <p:extLst>
      <p:ext uri="{BB962C8B-B14F-4D97-AF65-F5344CB8AC3E}">
        <p14:creationId xmlns:p14="http://schemas.microsoft.com/office/powerpoint/2010/main" xmlns="" val="37337924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038296-952E-4ADB-BEE8-6F69803AF3AA}"/>
              </a:ext>
            </a:extLst>
          </p:cNvPr>
          <p:cNvSpPr>
            <a:spLocks noGrp="1"/>
          </p:cNvSpPr>
          <p:nvPr>
            <p:ph type="title"/>
          </p:nvPr>
        </p:nvSpPr>
        <p:spPr>
          <a:xfrm>
            <a:off x="755576" y="-91283"/>
            <a:ext cx="7200900" cy="1142385"/>
          </a:xfrm>
        </p:spPr>
        <p:txBody>
          <a:bodyPr>
            <a:normAutofit/>
          </a:bodyPr>
          <a:lstStyle/>
          <a:p>
            <a:r>
              <a:rPr lang="en-MY" sz="2800" dirty="0"/>
              <a:t>Cash Budget</a:t>
            </a:r>
          </a:p>
        </p:txBody>
      </p:sp>
      <p:sp>
        <p:nvSpPr>
          <p:cNvPr id="3" name="Content Placeholder 2">
            <a:extLst>
              <a:ext uri="{FF2B5EF4-FFF2-40B4-BE49-F238E27FC236}">
                <a16:creationId xmlns:a16="http://schemas.microsoft.com/office/drawing/2014/main" xmlns="" id="{12B845FA-1948-4738-BB5C-8118A099F31F}"/>
              </a:ext>
            </a:extLst>
          </p:cNvPr>
          <p:cNvSpPr>
            <a:spLocks noGrp="1"/>
          </p:cNvSpPr>
          <p:nvPr>
            <p:ph idx="1"/>
          </p:nvPr>
        </p:nvSpPr>
        <p:spPr>
          <a:xfrm>
            <a:off x="752454" y="1268760"/>
            <a:ext cx="7707977" cy="4392488"/>
          </a:xfrm>
        </p:spPr>
        <p:txBody>
          <a:bodyPr>
            <a:normAutofit/>
          </a:bodyPr>
          <a:lstStyle/>
          <a:p>
            <a:pPr marL="0" indent="0">
              <a:buNone/>
            </a:pPr>
            <a:r>
              <a:rPr lang="en-MY" sz="2400" dirty="0"/>
              <a:t>Cash budgets tie the other two budgets together and take into account the timing of payments and the timing of receipt of cash from revenues. Cash budgets help management track and manage the company’s cash flow effectively by assessing whether additional capital is required, whether the company needs to raise money, or if there is excess capital.</a:t>
            </a:r>
          </a:p>
        </p:txBody>
      </p:sp>
    </p:spTree>
    <p:extLst>
      <p:ext uri="{BB962C8B-B14F-4D97-AF65-F5344CB8AC3E}">
        <p14:creationId xmlns:p14="http://schemas.microsoft.com/office/powerpoint/2010/main" xmlns="" val="2336809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46AC77-D443-4654-92CE-98D83ED52D2E}"/>
              </a:ext>
            </a:extLst>
          </p:cNvPr>
          <p:cNvSpPr>
            <a:spLocks noGrp="1"/>
          </p:cNvSpPr>
          <p:nvPr>
            <p:ph type="title"/>
          </p:nvPr>
        </p:nvSpPr>
        <p:spPr>
          <a:xfrm>
            <a:off x="827584" y="-75586"/>
            <a:ext cx="7200900" cy="1142385"/>
          </a:xfrm>
        </p:spPr>
        <p:txBody>
          <a:bodyPr>
            <a:normAutofit/>
          </a:bodyPr>
          <a:lstStyle/>
          <a:p>
            <a:r>
              <a:rPr lang="en-MY" sz="2800" dirty="0"/>
              <a:t>Capital Budget</a:t>
            </a:r>
          </a:p>
        </p:txBody>
      </p:sp>
      <p:sp>
        <p:nvSpPr>
          <p:cNvPr id="3" name="Content Placeholder 2">
            <a:extLst>
              <a:ext uri="{FF2B5EF4-FFF2-40B4-BE49-F238E27FC236}">
                <a16:creationId xmlns:a16="http://schemas.microsoft.com/office/drawing/2014/main" xmlns="" id="{769CF4AC-C8FC-4F04-93E2-28058589C4F5}"/>
              </a:ext>
            </a:extLst>
          </p:cNvPr>
          <p:cNvSpPr>
            <a:spLocks noGrp="1"/>
          </p:cNvSpPr>
          <p:nvPr>
            <p:ph idx="1"/>
          </p:nvPr>
        </p:nvSpPr>
        <p:spPr>
          <a:xfrm>
            <a:off x="683568" y="1268760"/>
            <a:ext cx="7200900" cy="3809999"/>
          </a:xfrm>
        </p:spPr>
        <p:txBody>
          <a:bodyPr>
            <a:normAutofit/>
          </a:bodyPr>
          <a:lstStyle/>
          <a:p>
            <a:pPr marL="0" indent="0">
              <a:buNone/>
            </a:pPr>
            <a:r>
              <a:rPr lang="en-MY" sz="2400" dirty="0"/>
              <a:t>Capital budgets are typically requests for purchases of large assets such as property, equipment, or IT systems that create major demands on an organization’s cash flow. The purposes of capital budgets are to allocate funds, control risks in decision-making, and set priorities.</a:t>
            </a:r>
          </a:p>
        </p:txBody>
      </p:sp>
    </p:spTree>
    <p:extLst>
      <p:ext uri="{BB962C8B-B14F-4D97-AF65-F5344CB8AC3E}">
        <p14:creationId xmlns:p14="http://schemas.microsoft.com/office/powerpoint/2010/main" xmlns="" val="14041720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2B73D4-51F0-400A-8D5B-C0D488BD80BE}"/>
              </a:ext>
            </a:extLst>
          </p:cNvPr>
          <p:cNvSpPr>
            <a:spLocks noGrp="1"/>
          </p:cNvSpPr>
          <p:nvPr>
            <p:ph type="title"/>
          </p:nvPr>
        </p:nvSpPr>
        <p:spPr>
          <a:xfrm>
            <a:off x="611560" y="-15696"/>
            <a:ext cx="6696744" cy="755518"/>
          </a:xfrm>
        </p:spPr>
        <p:txBody>
          <a:bodyPr>
            <a:normAutofit/>
          </a:bodyPr>
          <a:lstStyle/>
          <a:p>
            <a:r>
              <a:rPr lang="en-MY" sz="2800" dirty="0"/>
              <a:t>Format of a Budget</a:t>
            </a:r>
          </a:p>
        </p:txBody>
      </p:sp>
      <p:pic>
        <p:nvPicPr>
          <p:cNvPr id="5" name="Picture 4">
            <a:extLst>
              <a:ext uri="{FF2B5EF4-FFF2-40B4-BE49-F238E27FC236}">
                <a16:creationId xmlns:a16="http://schemas.microsoft.com/office/drawing/2014/main" xmlns="" id="{BE99DE87-06C5-4AE4-846C-3720D635D35E}"/>
              </a:ext>
            </a:extLst>
          </p:cNvPr>
          <p:cNvPicPr>
            <a:picLocks noChangeAspect="1"/>
          </p:cNvPicPr>
          <p:nvPr/>
        </p:nvPicPr>
        <p:blipFill>
          <a:blip r:embed="rId2"/>
          <a:stretch>
            <a:fillRect/>
          </a:stretch>
        </p:blipFill>
        <p:spPr>
          <a:xfrm>
            <a:off x="1619672" y="933254"/>
            <a:ext cx="4680520" cy="4991491"/>
          </a:xfrm>
          <a:prstGeom prst="rect">
            <a:avLst/>
          </a:prstGeom>
        </p:spPr>
      </p:pic>
    </p:spTree>
    <p:extLst>
      <p:ext uri="{BB962C8B-B14F-4D97-AF65-F5344CB8AC3E}">
        <p14:creationId xmlns:p14="http://schemas.microsoft.com/office/powerpoint/2010/main" xmlns="" val="36364117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818D1D-A233-4B7C-881B-E4D7487DF0B6}"/>
              </a:ext>
            </a:extLst>
          </p:cNvPr>
          <p:cNvSpPr>
            <a:spLocks noGrp="1"/>
          </p:cNvSpPr>
          <p:nvPr>
            <p:ph type="title"/>
          </p:nvPr>
        </p:nvSpPr>
        <p:spPr>
          <a:xfrm>
            <a:off x="838200" y="-15697"/>
            <a:ext cx="7200900" cy="1142385"/>
          </a:xfrm>
        </p:spPr>
        <p:txBody>
          <a:bodyPr>
            <a:normAutofit/>
          </a:bodyPr>
          <a:lstStyle/>
          <a:p>
            <a:r>
              <a:rPr lang="en-MY" sz="2800" dirty="0"/>
              <a:t>Budgeting</a:t>
            </a:r>
          </a:p>
        </p:txBody>
      </p:sp>
      <p:pic>
        <p:nvPicPr>
          <p:cNvPr id="5" name="Picture 4">
            <a:extLst>
              <a:ext uri="{FF2B5EF4-FFF2-40B4-BE49-F238E27FC236}">
                <a16:creationId xmlns:a16="http://schemas.microsoft.com/office/drawing/2014/main" xmlns="" id="{BDAB5D25-01D6-43DA-98F6-EDB42BDB52FB}"/>
              </a:ext>
            </a:extLst>
          </p:cNvPr>
          <p:cNvPicPr>
            <a:picLocks noChangeAspect="1"/>
          </p:cNvPicPr>
          <p:nvPr/>
        </p:nvPicPr>
        <p:blipFill>
          <a:blip r:embed="rId2"/>
          <a:stretch>
            <a:fillRect/>
          </a:stretch>
        </p:blipFill>
        <p:spPr>
          <a:xfrm>
            <a:off x="842004" y="1412776"/>
            <a:ext cx="6934200" cy="4486275"/>
          </a:xfrm>
          <a:prstGeom prst="rect">
            <a:avLst/>
          </a:prstGeom>
        </p:spPr>
      </p:pic>
    </p:spTree>
    <p:extLst>
      <p:ext uri="{BB962C8B-B14F-4D97-AF65-F5344CB8AC3E}">
        <p14:creationId xmlns:p14="http://schemas.microsoft.com/office/powerpoint/2010/main" xmlns="" val="303612777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97D52E-5960-4721-B3A5-EA5AF6E92F85}"/>
              </a:ext>
            </a:extLst>
          </p:cNvPr>
          <p:cNvSpPr>
            <a:spLocks noGrp="1"/>
          </p:cNvSpPr>
          <p:nvPr>
            <p:ph type="title"/>
          </p:nvPr>
        </p:nvSpPr>
        <p:spPr>
          <a:xfrm>
            <a:off x="683568" y="-91283"/>
            <a:ext cx="7200900" cy="1142385"/>
          </a:xfrm>
        </p:spPr>
        <p:txBody>
          <a:bodyPr>
            <a:normAutofit/>
          </a:bodyPr>
          <a:lstStyle/>
          <a:p>
            <a:r>
              <a:rPr lang="en-MY" sz="2800" dirty="0"/>
              <a:t>Zero-based budgeting (ZBB)</a:t>
            </a:r>
          </a:p>
        </p:txBody>
      </p:sp>
      <p:sp>
        <p:nvSpPr>
          <p:cNvPr id="3" name="Content Placeholder 2">
            <a:extLst>
              <a:ext uri="{FF2B5EF4-FFF2-40B4-BE49-F238E27FC236}">
                <a16:creationId xmlns:a16="http://schemas.microsoft.com/office/drawing/2014/main" xmlns="" id="{ABC91B18-43AC-4BE1-9117-2BFE3ED7FAE3}"/>
              </a:ext>
            </a:extLst>
          </p:cNvPr>
          <p:cNvSpPr>
            <a:spLocks noGrp="1"/>
          </p:cNvSpPr>
          <p:nvPr>
            <p:ph idx="1"/>
          </p:nvPr>
        </p:nvSpPr>
        <p:spPr>
          <a:xfrm>
            <a:off x="679734" y="1412776"/>
            <a:ext cx="7708689" cy="4392488"/>
          </a:xfrm>
        </p:spPr>
        <p:txBody>
          <a:bodyPr>
            <a:normAutofit/>
          </a:bodyPr>
          <a:lstStyle/>
          <a:p>
            <a:r>
              <a:rPr lang="en-MY" sz="2400" dirty="0"/>
              <a:t>Zero-based budgeting (ZBB) is an approach to making a budget from scratch. The budget is not based on previous budgets. Instead, the budget starts at zero.</a:t>
            </a:r>
          </a:p>
          <a:p>
            <a:endParaRPr lang="en-MY" sz="2400" dirty="0"/>
          </a:p>
          <a:p>
            <a:r>
              <a:rPr lang="en-MY" sz="2400" dirty="0"/>
              <a:t>With zero-based budgeting, there is a need to justify every expense before adding it to the official budget. The goal of zero-based budgeting is to reduce spending by looking at where costs can be cut.</a:t>
            </a:r>
          </a:p>
          <a:p>
            <a:endParaRPr lang="en-MY" sz="2400" dirty="0"/>
          </a:p>
        </p:txBody>
      </p:sp>
    </p:spTree>
    <p:extLst>
      <p:ext uri="{BB962C8B-B14F-4D97-AF65-F5344CB8AC3E}">
        <p14:creationId xmlns:p14="http://schemas.microsoft.com/office/powerpoint/2010/main" xmlns="" val="254287850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6B0113-75D4-4FFC-B100-B4C7BEFE1915}"/>
              </a:ext>
            </a:extLst>
          </p:cNvPr>
          <p:cNvSpPr>
            <a:spLocks noGrp="1"/>
          </p:cNvSpPr>
          <p:nvPr>
            <p:ph type="title"/>
          </p:nvPr>
        </p:nvSpPr>
        <p:spPr>
          <a:xfrm>
            <a:off x="755576" y="-63148"/>
            <a:ext cx="7200900" cy="1142385"/>
          </a:xfrm>
        </p:spPr>
        <p:txBody>
          <a:bodyPr>
            <a:normAutofit/>
          </a:bodyPr>
          <a:lstStyle/>
          <a:p>
            <a:r>
              <a:rPr lang="en-MY" sz="2800" dirty="0"/>
              <a:t>Activity-based budgeting (ABB)</a:t>
            </a:r>
          </a:p>
        </p:txBody>
      </p:sp>
      <p:sp>
        <p:nvSpPr>
          <p:cNvPr id="3" name="Content Placeholder 2">
            <a:extLst>
              <a:ext uri="{FF2B5EF4-FFF2-40B4-BE49-F238E27FC236}">
                <a16:creationId xmlns:a16="http://schemas.microsoft.com/office/drawing/2014/main" xmlns="" id="{24CB44DE-C182-4B8B-B9DC-68FE2E284CC0}"/>
              </a:ext>
            </a:extLst>
          </p:cNvPr>
          <p:cNvSpPr>
            <a:spLocks noGrp="1"/>
          </p:cNvSpPr>
          <p:nvPr>
            <p:ph idx="1"/>
          </p:nvPr>
        </p:nvSpPr>
        <p:spPr>
          <a:xfrm>
            <a:off x="611560" y="1340768"/>
            <a:ext cx="7920880" cy="4536504"/>
          </a:xfrm>
        </p:spPr>
        <p:txBody>
          <a:bodyPr>
            <a:normAutofit/>
          </a:bodyPr>
          <a:lstStyle/>
          <a:p>
            <a:r>
              <a:rPr lang="en-MY" sz="2400" dirty="0"/>
              <a:t>Activity-based budgeting (ABB) is a system that records, researches, and analyses activities that lead to costs for a company.</a:t>
            </a:r>
          </a:p>
          <a:p>
            <a:r>
              <a:rPr lang="en-MY" sz="2400" dirty="0"/>
              <a:t>Every activity in an organization that incurs a cost is scrutinized for potential ways to create efficiencies. Budgets are then developed based on these results.</a:t>
            </a:r>
          </a:p>
          <a:p>
            <a:r>
              <a:rPr lang="en-MY" sz="2400" dirty="0"/>
              <a:t>It is more rigorous than traditional budgeting processes, which tend to merely adjust previous budgets to account for inflation or business development.</a:t>
            </a:r>
          </a:p>
        </p:txBody>
      </p:sp>
    </p:spTree>
    <p:extLst>
      <p:ext uri="{BB962C8B-B14F-4D97-AF65-F5344CB8AC3E}">
        <p14:creationId xmlns:p14="http://schemas.microsoft.com/office/powerpoint/2010/main" xmlns="" val="28634227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5DEA5F-40EE-4491-B52E-507722191443}"/>
              </a:ext>
            </a:extLst>
          </p:cNvPr>
          <p:cNvSpPr>
            <a:spLocks noGrp="1"/>
          </p:cNvSpPr>
          <p:nvPr>
            <p:ph type="title"/>
          </p:nvPr>
        </p:nvSpPr>
        <p:spPr>
          <a:xfrm>
            <a:off x="683568" y="-75586"/>
            <a:ext cx="7200900" cy="1142385"/>
          </a:xfrm>
        </p:spPr>
        <p:txBody>
          <a:bodyPr>
            <a:normAutofit/>
          </a:bodyPr>
          <a:lstStyle/>
          <a:p>
            <a:r>
              <a:rPr lang="en-MY" sz="2800" dirty="0"/>
              <a:t>Rolling Budget</a:t>
            </a:r>
          </a:p>
        </p:txBody>
      </p:sp>
      <p:sp>
        <p:nvSpPr>
          <p:cNvPr id="3" name="Content Placeholder 2">
            <a:extLst>
              <a:ext uri="{FF2B5EF4-FFF2-40B4-BE49-F238E27FC236}">
                <a16:creationId xmlns:a16="http://schemas.microsoft.com/office/drawing/2014/main" xmlns="" id="{F7CA8B30-46C1-40C0-A778-AF91C4E39D4C}"/>
              </a:ext>
            </a:extLst>
          </p:cNvPr>
          <p:cNvSpPr>
            <a:spLocks noGrp="1"/>
          </p:cNvSpPr>
          <p:nvPr>
            <p:ph idx="1"/>
          </p:nvPr>
        </p:nvSpPr>
        <p:spPr>
          <a:xfrm>
            <a:off x="827693" y="1412776"/>
            <a:ext cx="7488614" cy="2448272"/>
          </a:xfrm>
        </p:spPr>
        <p:txBody>
          <a:bodyPr>
            <a:normAutofit/>
          </a:bodyPr>
          <a:lstStyle/>
          <a:p>
            <a:pPr marL="0" indent="0">
              <a:buNone/>
            </a:pPr>
            <a:r>
              <a:rPr lang="en-MY" sz="2400" dirty="0"/>
              <a:t>Rolling simply means continuous. Rolling budget continuously updated by adding further accounting period when the earlier accounting period is completed. The rolling budget has a dynamic approach. Instead of a static budget of 12 months, it rolls forward by a quarter or a month.</a:t>
            </a:r>
          </a:p>
        </p:txBody>
      </p:sp>
    </p:spTree>
    <p:extLst>
      <p:ext uri="{BB962C8B-B14F-4D97-AF65-F5344CB8AC3E}">
        <p14:creationId xmlns:p14="http://schemas.microsoft.com/office/powerpoint/2010/main" xmlns="" val="29775519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A328DD-1CF0-409F-B635-2E7F2E867B59}"/>
              </a:ext>
            </a:extLst>
          </p:cNvPr>
          <p:cNvSpPr>
            <a:spLocks noGrp="1"/>
          </p:cNvSpPr>
          <p:nvPr>
            <p:ph type="title"/>
          </p:nvPr>
        </p:nvSpPr>
        <p:spPr>
          <a:xfrm>
            <a:off x="740057" y="228600"/>
            <a:ext cx="7200900" cy="912155"/>
          </a:xfrm>
        </p:spPr>
        <p:txBody>
          <a:bodyPr>
            <a:normAutofit/>
          </a:bodyPr>
          <a:lstStyle/>
          <a:p>
            <a:r>
              <a:rPr lang="en-MY" sz="2800" dirty="0"/>
              <a:t>Static Budget</a:t>
            </a:r>
          </a:p>
        </p:txBody>
      </p:sp>
      <p:sp>
        <p:nvSpPr>
          <p:cNvPr id="3" name="Content Placeholder 2">
            <a:extLst>
              <a:ext uri="{FF2B5EF4-FFF2-40B4-BE49-F238E27FC236}">
                <a16:creationId xmlns:a16="http://schemas.microsoft.com/office/drawing/2014/main" xmlns="" id="{915C787B-CD4B-4785-AE05-1554570BAD3A}"/>
              </a:ext>
            </a:extLst>
          </p:cNvPr>
          <p:cNvSpPr>
            <a:spLocks noGrp="1"/>
          </p:cNvSpPr>
          <p:nvPr>
            <p:ph idx="1"/>
          </p:nvPr>
        </p:nvSpPr>
        <p:spPr>
          <a:xfrm>
            <a:off x="755576" y="1600201"/>
            <a:ext cx="7920880" cy="3412976"/>
          </a:xfrm>
        </p:spPr>
        <p:txBody>
          <a:bodyPr>
            <a:normAutofit/>
          </a:bodyPr>
          <a:lstStyle/>
          <a:p>
            <a:r>
              <a:rPr lang="en-MY" sz="2400" dirty="0"/>
              <a:t>A static budget is a type of budget that anticipates a fixed amount in sales, revenue and expenses. </a:t>
            </a:r>
          </a:p>
          <a:p>
            <a:r>
              <a:rPr lang="en-MY" sz="2400" dirty="0"/>
              <a:t>Static budgets can remain unchanged, or fixed, in a company's financial records regardless of fluctuations in revenue volume. </a:t>
            </a:r>
          </a:p>
          <a:p>
            <a:r>
              <a:rPr lang="en-MY" sz="2400" dirty="0"/>
              <a:t>Using a static budget can allow companies to allocate money to resources that they expect to remain the same throughout the stated period.</a:t>
            </a:r>
          </a:p>
        </p:txBody>
      </p:sp>
    </p:spTree>
    <p:extLst>
      <p:ext uri="{BB962C8B-B14F-4D97-AF65-F5344CB8AC3E}">
        <p14:creationId xmlns:p14="http://schemas.microsoft.com/office/powerpoint/2010/main" xmlns="" val="34269781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722688-2F3B-4BEA-BC68-0EF666743129}"/>
              </a:ext>
            </a:extLst>
          </p:cNvPr>
          <p:cNvSpPr>
            <a:spLocks noGrp="1"/>
          </p:cNvSpPr>
          <p:nvPr>
            <p:ph type="title"/>
          </p:nvPr>
        </p:nvSpPr>
        <p:spPr>
          <a:xfrm>
            <a:off x="755576" y="-75586"/>
            <a:ext cx="7200900" cy="1142385"/>
          </a:xfrm>
        </p:spPr>
        <p:txBody>
          <a:bodyPr>
            <a:normAutofit/>
          </a:bodyPr>
          <a:lstStyle/>
          <a:p>
            <a:r>
              <a:rPr lang="en-MY" sz="2800" dirty="0"/>
              <a:t>Question # </a:t>
            </a:r>
          </a:p>
        </p:txBody>
      </p:sp>
      <p:sp>
        <p:nvSpPr>
          <p:cNvPr id="3" name="Content Placeholder 2">
            <a:extLst>
              <a:ext uri="{FF2B5EF4-FFF2-40B4-BE49-F238E27FC236}">
                <a16:creationId xmlns:a16="http://schemas.microsoft.com/office/drawing/2014/main" xmlns="" id="{F9924902-E6D3-40C6-8D15-D5E3CBCCE05A}"/>
              </a:ext>
            </a:extLst>
          </p:cNvPr>
          <p:cNvSpPr>
            <a:spLocks noGrp="1"/>
          </p:cNvSpPr>
          <p:nvPr>
            <p:ph idx="1"/>
          </p:nvPr>
        </p:nvSpPr>
        <p:spPr>
          <a:xfrm>
            <a:off x="755576" y="1340768"/>
            <a:ext cx="7560840" cy="4320480"/>
          </a:xfrm>
        </p:spPr>
        <p:txBody>
          <a:bodyPr>
            <a:normAutofit/>
          </a:bodyPr>
          <a:lstStyle/>
          <a:p>
            <a:pPr marL="0" indent="0">
              <a:buNone/>
            </a:pPr>
            <a:r>
              <a:rPr lang="en-MY" sz="2400" dirty="0"/>
              <a:t>Which of the following is true about activity-based (ABC) budgeting?	</a:t>
            </a:r>
          </a:p>
          <a:p>
            <a:pPr marL="514350" indent="-514350">
              <a:buFont typeface="+mj-lt"/>
              <a:buAutoNum type="alphaLcParenR"/>
            </a:pPr>
            <a:r>
              <a:rPr lang="en-MY" sz="2400" dirty="0"/>
              <a:t>Each unit or goal is ranked, and available funds are given in order.	</a:t>
            </a:r>
          </a:p>
          <a:p>
            <a:pPr marL="514350" indent="-514350">
              <a:buFont typeface="+mj-lt"/>
              <a:buAutoNum type="alphaLcParenR"/>
            </a:pPr>
            <a:r>
              <a:rPr lang="en-MY" sz="2400" dirty="0"/>
              <a:t>General funding is changed by a specific amount, and unit budgets are adjusted accordingly.	</a:t>
            </a:r>
          </a:p>
          <a:p>
            <a:pPr marL="514350" indent="-514350">
              <a:buFont typeface="+mj-lt"/>
              <a:buAutoNum type="alphaLcParenR"/>
            </a:pPr>
            <a:r>
              <a:rPr lang="en-MY" sz="2400" dirty="0"/>
              <a:t>The prior budget is increased by a set percentage.	</a:t>
            </a:r>
          </a:p>
          <a:p>
            <a:pPr marL="514350" indent="-514350">
              <a:buFont typeface="+mj-lt"/>
              <a:buAutoNum type="alphaLcParenR"/>
            </a:pPr>
            <a:r>
              <a:rPr lang="en-MY" sz="2400" dirty="0"/>
              <a:t>It considers cost and strategic significance of key tasks.</a:t>
            </a:r>
          </a:p>
        </p:txBody>
      </p:sp>
    </p:spTree>
    <p:extLst>
      <p:ext uri="{BB962C8B-B14F-4D97-AF65-F5344CB8AC3E}">
        <p14:creationId xmlns:p14="http://schemas.microsoft.com/office/powerpoint/2010/main" xmlns="" val="254437312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1FE712-5F2A-4F36-8FD4-06028EA8550F}"/>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a16="http://schemas.microsoft.com/office/drawing/2014/main" xmlns="" id="{FFC838F1-4711-46EC-9D5E-4520C124C646}"/>
              </a:ext>
            </a:extLst>
          </p:cNvPr>
          <p:cNvSpPr>
            <a:spLocks noGrp="1"/>
          </p:cNvSpPr>
          <p:nvPr>
            <p:ph idx="1"/>
          </p:nvPr>
        </p:nvSpPr>
        <p:spPr/>
        <p:txBody>
          <a:bodyPr>
            <a:normAutofit/>
          </a:bodyPr>
          <a:lstStyle/>
          <a:p>
            <a:r>
              <a:rPr lang="en-MY" sz="2400" dirty="0"/>
              <a:t>Option D</a:t>
            </a:r>
          </a:p>
        </p:txBody>
      </p:sp>
    </p:spTree>
    <p:extLst>
      <p:ext uri="{BB962C8B-B14F-4D97-AF65-F5344CB8AC3E}">
        <p14:creationId xmlns:p14="http://schemas.microsoft.com/office/powerpoint/2010/main" xmlns="" val="15759257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430089441"/>
              </p:ext>
            </p:extLst>
          </p:nvPr>
        </p:nvGraphicFramePr>
        <p:xfrm>
          <a:off x="576761" y="692696"/>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93545349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A921A2-7596-4094-B88A-2097CD334031}"/>
              </a:ext>
            </a:extLst>
          </p:cNvPr>
          <p:cNvSpPr>
            <a:spLocks noGrp="1"/>
          </p:cNvSpPr>
          <p:nvPr>
            <p:ph type="title"/>
          </p:nvPr>
        </p:nvSpPr>
        <p:spPr>
          <a:xfrm>
            <a:off x="683568" y="-75586"/>
            <a:ext cx="7200900" cy="1142385"/>
          </a:xfrm>
        </p:spPr>
        <p:txBody>
          <a:bodyPr>
            <a:normAutofit/>
          </a:bodyPr>
          <a:lstStyle/>
          <a:p>
            <a:r>
              <a:rPr lang="en-MY" sz="2800" dirty="0"/>
              <a:t>McKinsey 7S Framework</a:t>
            </a:r>
          </a:p>
        </p:txBody>
      </p:sp>
      <p:sp>
        <p:nvSpPr>
          <p:cNvPr id="3" name="Content Placeholder 2">
            <a:extLst>
              <a:ext uri="{FF2B5EF4-FFF2-40B4-BE49-F238E27FC236}">
                <a16:creationId xmlns:a16="http://schemas.microsoft.com/office/drawing/2014/main" xmlns="" id="{0ACD1755-FC05-49D3-B862-4E9498D1A6CE}"/>
              </a:ext>
            </a:extLst>
          </p:cNvPr>
          <p:cNvSpPr>
            <a:spLocks noGrp="1"/>
          </p:cNvSpPr>
          <p:nvPr>
            <p:ph idx="1"/>
          </p:nvPr>
        </p:nvSpPr>
        <p:spPr/>
        <p:txBody>
          <a:bodyPr>
            <a:normAutofit/>
          </a:bodyPr>
          <a:lstStyle/>
          <a:p>
            <a:r>
              <a:rPr lang="en-MY" sz="2400" dirty="0"/>
              <a:t>The McKinsey 7-S framework was developed by Tom Peters and Robert Waterman at McKinsey &amp; Company. </a:t>
            </a:r>
          </a:p>
          <a:p>
            <a:r>
              <a:rPr lang="en-MY" sz="2400" dirty="0"/>
              <a:t>The 7 Ss are structure, strategy, systems, skills, style, staff and shared values.</a:t>
            </a:r>
          </a:p>
          <a:p>
            <a:r>
              <a:rPr lang="en-MY" sz="2400" dirty="0"/>
              <a:t>The model is based on the theory that, for an organization to perform well, these seven elements need to be aligned and mutually reinforcing</a:t>
            </a:r>
          </a:p>
        </p:txBody>
      </p:sp>
    </p:spTree>
    <p:extLst>
      <p:ext uri="{BB962C8B-B14F-4D97-AF65-F5344CB8AC3E}">
        <p14:creationId xmlns:p14="http://schemas.microsoft.com/office/powerpoint/2010/main" xmlns="" val="40430603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9F99E6-4510-4D5A-8306-7EC7D7F68DEF}"/>
              </a:ext>
            </a:extLst>
          </p:cNvPr>
          <p:cNvSpPr>
            <a:spLocks noGrp="1"/>
          </p:cNvSpPr>
          <p:nvPr>
            <p:ph type="title"/>
          </p:nvPr>
        </p:nvSpPr>
        <p:spPr/>
        <p:txBody>
          <a:bodyPr/>
          <a:lstStyle/>
          <a:p>
            <a:r>
              <a:rPr lang="en-MY" dirty="0"/>
              <a:t>McKinsey 7S Framework</a:t>
            </a:r>
          </a:p>
        </p:txBody>
      </p:sp>
      <p:pic>
        <p:nvPicPr>
          <p:cNvPr id="5" name="Picture 4">
            <a:extLst>
              <a:ext uri="{FF2B5EF4-FFF2-40B4-BE49-F238E27FC236}">
                <a16:creationId xmlns:a16="http://schemas.microsoft.com/office/drawing/2014/main" xmlns="" id="{30EE0616-F833-486F-AD5E-9DF76A2C12DB}"/>
              </a:ext>
            </a:extLst>
          </p:cNvPr>
          <p:cNvPicPr>
            <a:picLocks noChangeAspect="1"/>
          </p:cNvPicPr>
          <p:nvPr/>
        </p:nvPicPr>
        <p:blipFill>
          <a:blip r:embed="rId2"/>
          <a:stretch>
            <a:fillRect/>
          </a:stretch>
        </p:blipFill>
        <p:spPr>
          <a:xfrm>
            <a:off x="1187624" y="1836999"/>
            <a:ext cx="5600700" cy="4714875"/>
          </a:xfrm>
          <a:prstGeom prst="rect">
            <a:avLst/>
          </a:prstGeom>
        </p:spPr>
      </p:pic>
    </p:spTree>
    <p:extLst>
      <p:ext uri="{BB962C8B-B14F-4D97-AF65-F5344CB8AC3E}">
        <p14:creationId xmlns:p14="http://schemas.microsoft.com/office/powerpoint/2010/main" xmlns="" val="37472681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5C1EB0-20DB-4091-9122-BB47B55B93E4}"/>
              </a:ext>
            </a:extLst>
          </p:cNvPr>
          <p:cNvSpPr>
            <a:spLocks noGrp="1"/>
          </p:cNvSpPr>
          <p:nvPr>
            <p:ph type="title"/>
          </p:nvPr>
        </p:nvSpPr>
        <p:spPr>
          <a:xfrm>
            <a:off x="971550" y="-75586"/>
            <a:ext cx="7200900" cy="1142385"/>
          </a:xfrm>
        </p:spPr>
        <p:txBody>
          <a:bodyPr>
            <a:normAutofit/>
          </a:bodyPr>
          <a:lstStyle/>
          <a:p>
            <a:r>
              <a:rPr lang="en-MY" sz="2800" dirty="0"/>
              <a:t>McKinsey 7S Framework</a:t>
            </a:r>
          </a:p>
        </p:txBody>
      </p:sp>
      <p:sp>
        <p:nvSpPr>
          <p:cNvPr id="3" name="Content Placeholder 2">
            <a:extLst>
              <a:ext uri="{FF2B5EF4-FFF2-40B4-BE49-F238E27FC236}">
                <a16:creationId xmlns:a16="http://schemas.microsoft.com/office/drawing/2014/main" xmlns="" id="{BAA4D69A-FF72-4B60-845E-0076BFB7D9F8}"/>
              </a:ext>
            </a:extLst>
          </p:cNvPr>
          <p:cNvSpPr>
            <a:spLocks noGrp="1"/>
          </p:cNvSpPr>
          <p:nvPr>
            <p:ph idx="1"/>
          </p:nvPr>
        </p:nvSpPr>
        <p:spPr>
          <a:xfrm>
            <a:off x="683568" y="1340768"/>
            <a:ext cx="7704856" cy="4248472"/>
          </a:xfrm>
        </p:spPr>
        <p:txBody>
          <a:bodyPr>
            <a:normAutofit/>
          </a:bodyPr>
          <a:lstStyle/>
          <a:p>
            <a:r>
              <a:rPr lang="en-MY" sz="2400" dirty="0"/>
              <a:t>The model is most often used as an organizational analysis tool to assess and monitor changes in the internal situation of an organization.</a:t>
            </a:r>
          </a:p>
          <a:p>
            <a:endParaRPr lang="en-MY" sz="2400" dirty="0"/>
          </a:p>
          <a:p>
            <a:r>
              <a:rPr lang="en-MY" sz="2400" dirty="0"/>
              <a:t>Whatever the type of change – restructuring, new processes, organizational merger, new systems, change of leadership, and so on – the model can be used to understand how the organizational elements are interrelated, and so ensure that the wider impact of changes made in one area is taken into consideration.</a:t>
            </a:r>
          </a:p>
        </p:txBody>
      </p:sp>
    </p:spTree>
    <p:extLst>
      <p:ext uri="{BB962C8B-B14F-4D97-AF65-F5344CB8AC3E}">
        <p14:creationId xmlns:p14="http://schemas.microsoft.com/office/powerpoint/2010/main" xmlns="" val="5964747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84CF8A-42EE-42BE-95B9-60AF35D095F2}"/>
              </a:ext>
            </a:extLst>
          </p:cNvPr>
          <p:cNvSpPr>
            <a:spLocks noGrp="1"/>
          </p:cNvSpPr>
          <p:nvPr>
            <p:ph type="title"/>
          </p:nvPr>
        </p:nvSpPr>
        <p:spPr>
          <a:xfrm>
            <a:off x="683568" y="-15697"/>
            <a:ext cx="7200900" cy="1142385"/>
          </a:xfrm>
        </p:spPr>
        <p:txBody>
          <a:bodyPr>
            <a:normAutofit/>
          </a:bodyPr>
          <a:lstStyle/>
          <a:p>
            <a:r>
              <a:rPr lang="en-MY" sz="2800" dirty="0"/>
              <a:t>Hard S’s</a:t>
            </a:r>
          </a:p>
        </p:txBody>
      </p:sp>
      <p:sp>
        <p:nvSpPr>
          <p:cNvPr id="3" name="Content Placeholder 2">
            <a:extLst>
              <a:ext uri="{FF2B5EF4-FFF2-40B4-BE49-F238E27FC236}">
                <a16:creationId xmlns:a16="http://schemas.microsoft.com/office/drawing/2014/main" xmlns="" id="{631A3E21-9F96-4770-9EAA-3C34DEAF75BD}"/>
              </a:ext>
            </a:extLst>
          </p:cNvPr>
          <p:cNvSpPr>
            <a:spLocks noGrp="1"/>
          </p:cNvSpPr>
          <p:nvPr>
            <p:ph idx="1"/>
          </p:nvPr>
        </p:nvSpPr>
        <p:spPr>
          <a:xfrm>
            <a:off x="575556" y="1412776"/>
            <a:ext cx="7884876" cy="4176464"/>
          </a:xfrm>
        </p:spPr>
        <p:txBody>
          <a:bodyPr>
            <a:normAutofit/>
          </a:bodyPr>
          <a:lstStyle/>
          <a:p>
            <a:r>
              <a:rPr lang="en-MY" sz="2400" b="1" dirty="0"/>
              <a:t>Strategy</a:t>
            </a:r>
            <a:r>
              <a:rPr lang="en-MY" sz="2400" dirty="0"/>
              <a:t> refers to a well-curated business plan that allows the company to formulate a plan of action to achieve a sustainable competitive advantage.</a:t>
            </a:r>
          </a:p>
          <a:p>
            <a:r>
              <a:rPr lang="en-MY" sz="2400" b="1" dirty="0"/>
              <a:t>Structure</a:t>
            </a:r>
            <a:r>
              <a:rPr lang="en-MY" sz="2400" dirty="0"/>
              <a:t> is the way in which a company is organized – chain of command and accountability relationships that form its organizational chart.</a:t>
            </a:r>
          </a:p>
          <a:p>
            <a:r>
              <a:rPr lang="en-MY" sz="2400" b="1" dirty="0"/>
              <a:t>Systems</a:t>
            </a:r>
            <a:r>
              <a:rPr lang="en-MY" sz="2400" dirty="0"/>
              <a:t> entail the business and technical infrastructure of the company that establishes workflows and the chain of decision-making.</a:t>
            </a:r>
          </a:p>
        </p:txBody>
      </p:sp>
    </p:spTree>
    <p:extLst>
      <p:ext uri="{BB962C8B-B14F-4D97-AF65-F5344CB8AC3E}">
        <p14:creationId xmlns:p14="http://schemas.microsoft.com/office/powerpoint/2010/main" xmlns="" val="464906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3006DD-B94C-456D-BF17-918D880BAEAD}"/>
              </a:ext>
            </a:extLst>
          </p:cNvPr>
          <p:cNvSpPr>
            <a:spLocks noGrp="1"/>
          </p:cNvSpPr>
          <p:nvPr>
            <p:ph type="title"/>
          </p:nvPr>
        </p:nvSpPr>
        <p:spPr>
          <a:xfrm>
            <a:off x="611560" y="-29765"/>
            <a:ext cx="7200900" cy="1142385"/>
          </a:xfrm>
        </p:spPr>
        <p:txBody>
          <a:bodyPr>
            <a:normAutofit/>
          </a:bodyPr>
          <a:lstStyle/>
          <a:p>
            <a:r>
              <a:rPr lang="en-MY" sz="2800" dirty="0"/>
              <a:t>Soft S’s</a:t>
            </a:r>
          </a:p>
        </p:txBody>
      </p:sp>
      <p:sp>
        <p:nvSpPr>
          <p:cNvPr id="3" name="Content Placeholder 2">
            <a:extLst>
              <a:ext uri="{FF2B5EF4-FFF2-40B4-BE49-F238E27FC236}">
                <a16:creationId xmlns:a16="http://schemas.microsoft.com/office/drawing/2014/main" xmlns="" id="{B5DDA01B-D647-4776-8134-3F3853001966}"/>
              </a:ext>
            </a:extLst>
          </p:cNvPr>
          <p:cNvSpPr>
            <a:spLocks noGrp="1"/>
          </p:cNvSpPr>
          <p:nvPr>
            <p:ph idx="1"/>
          </p:nvPr>
        </p:nvSpPr>
        <p:spPr>
          <a:xfrm>
            <a:off x="490464" y="1268760"/>
            <a:ext cx="8041976" cy="4752528"/>
          </a:xfrm>
        </p:spPr>
        <p:txBody>
          <a:bodyPr>
            <a:normAutofit lnSpcReduction="10000"/>
          </a:bodyPr>
          <a:lstStyle/>
          <a:p>
            <a:r>
              <a:rPr lang="en-MY" sz="2400" b="1" dirty="0"/>
              <a:t>Skills</a:t>
            </a:r>
            <a:r>
              <a:rPr lang="en-MY" sz="2400" dirty="0"/>
              <a:t> form the capabilities and competencies of a company that enables its employees to achieve its objectives.</a:t>
            </a:r>
          </a:p>
          <a:p>
            <a:r>
              <a:rPr lang="en-MY" sz="2400" b="1" dirty="0"/>
              <a:t>Style </a:t>
            </a:r>
            <a:r>
              <a:rPr lang="en-MY" sz="2400" dirty="0"/>
              <a:t>: The attitude of senior employees in a company establishes a code of conduct through their ways of interactions and symbolic decision-making, which forms the management style of its leaders.</a:t>
            </a:r>
          </a:p>
          <a:p>
            <a:r>
              <a:rPr lang="en-MY" sz="2400" b="1" dirty="0"/>
              <a:t>Staff</a:t>
            </a:r>
            <a:r>
              <a:rPr lang="en-MY" sz="2400" dirty="0"/>
              <a:t> involves talent management and all human resources related to company decisions, such as training, recruiting, and rewards systems</a:t>
            </a:r>
          </a:p>
          <a:p>
            <a:r>
              <a:rPr lang="en-MY" sz="2400" b="1" dirty="0"/>
              <a:t>Shared Values </a:t>
            </a:r>
            <a:r>
              <a:rPr lang="en-MY" sz="2400" dirty="0"/>
              <a:t>:The mission, objectives, and values form the foundation of every organization and play an important role in aligning all key elements to maintain an effective organizational design.</a:t>
            </a:r>
          </a:p>
          <a:p>
            <a:endParaRPr lang="en-MY" sz="2400" dirty="0"/>
          </a:p>
        </p:txBody>
      </p:sp>
    </p:spTree>
    <p:extLst>
      <p:ext uri="{BB962C8B-B14F-4D97-AF65-F5344CB8AC3E}">
        <p14:creationId xmlns:p14="http://schemas.microsoft.com/office/powerpoint/2010/main" xmlns="" val="212441021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893D2B-5EEA-4E94-8328-75374A4A0978}"/>
              </a:ext>
            </a:extLst>
          </p:cNvPr>
          <p:cNvSpPr>
            <a:spLocks noGrp="1"/>
          </p:cNvSpPr>
          <p:nvPr>
            <p:ph type="title"/>
          </p:nvPr>
        </p:nvSpPr>
        <p:spPr/>
        <p:txBody>
          <a:bodyPr/>
          <a:lstStyle/>
          <a:p>
            <a:r>
              <a:rPr lang="en-MY" dirty="0"/>
              <a:t>Mc Kinsey 7 S Framework</a:t>
            </a:r>
          </a:p>
        </p:txBody>
      </p:sp>
      <p:pic>
        <p:nvPicPr>
          <p:cNvPr id="5" name="Picture 4">
            <a:extLst>
              <a:ext uri="{FF2B5EF4-FFF2-40B4-BE49-F238E27FC236}">
                <a16:creationId xmlns:a16="http://schemas.microsoft.com/office/drawing/2014/main" xmlns="" id="{5D75B549-AF90-4670-A013-E00158A518B0}"/>
              </a:ext>
            </a:extLst>
          </p:cNvPr>
          <p:cNvPicPr>
            <a:picLocks noChangeAspect="1"/>
          </p:cNvPicPr>
          <p:nvPr/>
        </p:nvPicPr>
        <p:blipFill>
          <a:blip r:embed="rId2"/>
          <a:stretch>
            <a:fillRect/>
          </a:stretch>
        </p:blipFill>
        <p:spPr>
          <a:xfrm>
            <a:off x="962814" y="1916832"/>
            <a:ext cx="7723986" cy="3946178"/>
          </a:xfrm>
          <a:prstGeom prst="rect">
            <a:avLst/>
          </a:prstGeom>
        </p:spPr>
      </p:pic>
    </p:spTree>
    <p:extLst>
      <p:ext uri="{BB962C8B-B14F-4D97-AF65-F5344CB8AC3E}">
        <p14:creationId xmlns:p14="http://schemas.microsoft.com/office/powerpoint/2010/main" xmlns="" val="26549873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D61265-1113-4FC7-A313-F634D6DBB0A1}"/>
              </a:ext>
            </a:extLst>
          </p:cNvPr>
          <p:cNvSpPr>
            <a:spLocks noGrp="1"/>
          </p:cNvSpPr>
          <p:nvPr>
            <p:ph type="title"/>
          </p:nvPr>
        </p:nvSpPr>
        <p:spPr>
          <a:xfrm>
            <a:off x="683568" y="-99392"/>
            <a:ext cx="7200900" cy="1142385"/>
          </a:xfrm>
        </p:spPr>
        <p:txBody>
          <a:bodyPr>
            <a:normAutofit/>
          </a:bodyPr>
          <a:lstStyle/>
          <a:p>
            <a:r>
              <a:rPr lang="en-MY" sz="2800" dirty="0"/>
              <a:t>Example of McKinsey 7S</a:t>
            </a:r>
          </a:p>
        </p:txBody>
      </p:sp>
      <p:pic>
        <p:nvPicPr>
          <p:cNvPr id="5" name="Picture 4">
            <a:extLst>
              <a:ext uri="{FF2B5EF4-FFF2-40B4-BE49-F238E27FC236}">
                <a16:creationId xmlns:a16="http://schemas.microsoft.com/office/drawing/2014/main" xmlns="" id="{76F767A3-E53A-4111-A1AF-C9D695CEE96F}"/>
              </a:ext>
            </a:extLst>
          </p:cNvPr>
          <p:cNvPicPr>
            <a:picLocks noChangeAspect="1"/>
          </p:cNvPicPr>
          <p:nvPr/>
        </p:nvPicPr>
        <p:blipFill>
          <a:blip r:embed="rId2"/>
          <a:stretch>
            <a:fillRect/>
          </a:stretch>
        </p:blipFill>
        <p:spPr>
          <a:xfrm>
            <a:off x="3347864" y="2588759"/>
            <a:ext cx="4301813" cy="3475812"/>
          </a:xfrm>
          <a:prstGeom prst="rect">
            <a:avLst/>
          </a:prstGeom>
        </p:spPr>
      </p:pic>
      <p:sp>
        <p:nvSpPr>
          <p:cNvPr id="6" name="TextBox 5">
            <a:extLst>
              <a:ext uri="{FF2B5EF4-FFF2-40B4-BE49-F238E27FC236}">
                <a16:creationId xmlns:a16="http://schemas.microsoft.com/office/drawing/2014/main" xmlns="" id="{F842AF67-8560-4323-9B0B-F24D8EE58C9B}"/>
              </a:ext>
            </a:extLst>
          </p:cNvPr>
          <p:cNvSpPr txBox="1"/>
          <p:nvPr/>
        </p:nvSpPr>
        <p:spPr>
          <a:xfrm>
            <a:off x="702151" y="1054008"/>
            <a:ext cx="8229600" cy="1477328"/>
          </a:xfrm>
          <a:prstGeom prst="rect">
            <a:avLst/>
          </a:prstGeom>
          <a:noFill/>
        </p:spPr>
        <p:txBody>
          <a:bodyPr wrap="square" rtlCol="0">
            <a:spAutoFit/>
          </a:bodyPr>
          <a:lstStyle/>
          <a:p>
            <a:r>
              <a:rPr lang="en-MY" dirty="0">
                <a:solidFill>
                  <a:srgbClr val="333333"/>
                </a:solidFill>
                <a:latin typeface="roboto"/>
              </a:rPr>
              <a:t>A</a:t>
            </a:r>
            <a:r>
              <a:rPr lang="en-MY" b="0" i="0" dirty="0">
                <a:solidFill>
                  <a:srgbClr val="333333"/>
                </a:solidFill>
                <a:effectLst/>
                <a:latin typeface="roboto"/>
              </a:rPr>
              <a:t> small </a:t>
            </a:r>
            <a:r>
              <a:rPr lang="en-MY" b="0" i="0" dirty="0" err="1">
                <a:solidFill>
                  <a:srgbClr val="333333"/>
                </a:solidFill>
                <a:effectLst/>
                <a:latin typeface="roboto"/>
              </a:rPr>
              <a:t>startup</a:t>
            </a:r>
            <a:r>
              <a:rPr lang="en-MY" b="0" i="0" dirty="0">
                <a:solidFill>
                  <a:srgbClr val="333333"/>
                </a:solidFill>
                <a:effectLst/>
                <a:latin typeface="roboto"/>
              </a:rPr>
              <a:t>, which offers services online. The company’s main strategy is to grow its share in the market. The company is new, so its structure is simple and made of a very few managers and bottom level workers, who undertake specific tasks. There are a very few formal systems, mainly because the company doesn’t need many at this time</a:t>
            </a:r>
            <a:endParaRPr lang="en-MY" dirty="0"/>
          </a:p>
        </p:txBody>
      </p:sp>
    </p:spTree>
    <p:extLst>
      <p:ext uri="{BB962C8B-B14F-4D97-AF65-F5344CB8AC3E}">
        <p14:creationId xmlns:p14="http://schemas.microsoft.com/office/powerpoint/2010/main" xmlns="" val="42597747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039EF8-32FB-41BE-B9E8-182D22729A5B}"/>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xmlns="" id="{02DCFB4B-BE72-4009-8C48-BCF063D4D67B}"/>
              </a:ext>
            </a:extLst>
          </p:cNvPr>
          <p:cNvPicPr>
            <a:picLocks noChangeAspect="1"/>
          </p:cNvPicPr>
          <p:nvPr/>
        </p:nvPicPr>
        <p:blipFill>
          <a:blip r:embed="rId2"/>
          <a:stretch>
            <a:fillRect/>
          </a:stretch>
        </p:blipFill>
        <p:spPr>
          <a:xfrm>
            <a:off x="1475656" y="1628800"/>
            <a:ext cx="6585242" cy="4219352"/>
          </a:xfrm>
          <a:prstGeom prst="rect">
            <a:avLst/>
          </a:prstGeom>
        </p:spPr>
      </p:pic>
      <p:sp>
        <p:nvSpPr>
          <p:cNvPr id="6" name="TextBox 5">
            <a:extLst>
              <a:ext uri="{FF2B5EF4-FFF2-40B4-BE49-F238E27FC236}">
                <a16:creationId xmlns:a16="http://schemas.microsoft.com/office/drawing/2014/main" xmlns="" id="{C4A2097D-D581-4DC8-940D-F8C84E0313F7}"/>
              </a:ext>
            </a:extLst>
          </p:cNvPr>
          <p:cNvSpPr txBox="1"/>
          <p:nvPr/>
        </p:nvSpPr>
        <p:spPr>
          <a:xfrm>
            <a:off x="3131840" y="6165304"/>
            <a:ext cx="4608512" cy="369332"/>
          </a:xfrm>
          <a:prstGeom prst="rect">
            <a:avLst/>
          </a:prstGeom>
          <a:noFill/>
        </p:spPr>
        <p:txBody>
          <a:bodyPr wrap="square" rtlCol="0">
            <a:spAutoFit/>
          </a:bodyPr>
          <a:lstStyle/>
          <a:p>
            <a:r>
              <a:rPr lang="en-MY" dirty="0" err="1"/>
              <a:t>Youtube</a:t>
            </a:r>
            <a:r>
              <a:rPr lang="en-MY" dirty="0"/>
              <a:t> Channel business by individual</a:t>
            </a:r>
          </a:p>
        </p:txBody>
      </p:sp>
    </p:spTree>
    <p:extLst>
      <p:ext uri="{BB962C8B-B14F-4D97-AF65-F5344CB8AC3E}">
        <p14:creationId xmlns:p14="http://schemas.microsoft.com/office/powerpoint/2010/main" xmlns="" val="188653768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238123-E1DE-4DB0-AFC7-4A2D18DBF92C}"/>
              </a:ext>
            </a:extLst>
          </p:cNvPr>
          <p:cNvSpPr>
            <a:spLocks noGrp="1"/>
          </p:cNvSpPr>
          <p:nvPr>
            <p:ph type="title"/>
          </p:nvPr>
        </p:nvSpPr>
        <p:spPr/>
        <p:txBody>
          <a:bodyPr>
            <a:normAutofit/>
          </a:bodyPr>
          <a:lstStyle/>
          <a:p>
            <a:r>
              <a:rPr lang="en-MY" sz="2800" dirty="0"/>
              <a:t>Question # </a:t>
            </a:r>
          </a:p>
        </p:txBody>
      </p:sp>
      <p:sp>
        <p:nvSpPr>
          <p:cNvPr id="3" name="Content Placeholder 2">
            <a:extLst>
              <a:ext uri="{FF2B5EF4-FFF2-40B4-BE49-F238E27FC236}">
                <a16:creationId xmlns:a16="http://schemas.microsoft.com/office/drawing/2014/main" xmlns="" id="{D8A2185F-2468-4FFE-BFB5-A8CF9941462B}"/>
              </a:ext>
            </a:extLst>
          </p:cNvPr>
          <p:cNvSpPr>
            <a:spLocks noGrp="1"/>
          </p:cNvSpPr>
          <p:nvPr>
            <p:ph idx="1"/>
          </p:nvPr>
        </p:nvSpPr>
        <p:spPr/>
        <p:txBody>
          <a:bodyPr>
            <a:normAutofit/>
          </a:bodyPr>
          <a:lstStyle/>
          <a:p>
            <a:pPr marL="0" indent="0">
              <a:buNone/>
            </a:pPr>
            <a:r>
              <a:rPr lang="en-MY" sz="2400" dirty="0"/>
              <a:t>Which of the following components of the McKinsey 7-S framework for strategy implementation is most difficult to align with organizational goals?</a:t>
            </a:r>
          </a:p>
          <a:p>
            <a:pPr marL="0" indent="0">
              <a:buNone/>
            </a:pPr>
            <a:r>
              <a:rPr lang="en-MY" sz="2400" dirty="0"/>
              <a:t>a) Strategy</a:t>
            </a:r>
          </a:p>
          <a:p>
            <a:pPr marL="0" indent="0">
              <a:buNone/>
            </a:pPr>
            <a:r>
              <a:rPr lang="en-MY" sz="2400" dirty="0"/>
              <a:t>b) Structure</a:t>
            </a:r>
          </a:p>
          <a:p>
            <a:pPr marL="0" indent="0">
              <a:buNone/>
            </a:pPr>
            <a:r>
              <a:rPr lang="en-MY" sz="2400" dirty="0"/>
              <a:t>c) Style</a:t>
            </a:r>
          </a:p>
          <a:p>
            <a:pPr marL="0" indent="0">
              <a:buNone/>
            </a:pPr>
            <a:r>
              <a:rPr lang="en-MY" sz="2400" dirty="0"/>
              <a:t>d) Systems</a:t>
            </a:r>
          </a:p>
        </p:txBody>
      </p:sp>
    </p:spTree>
    <p:extLst>
      <p:ext uri="{BB962C8B-B14F-4D97-AF65-F5344CB8AC3E}">
        <p14:creationId xmlns:p14="http://schemas.microsoft.com/office/powerpoint/2010/main" xmlns="" val="696411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972EC0-FC85-4285-9F4C-5D1094DDBE30}"/>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a16="http://schemas.microsoft.com/office/drawing/2014/main" xmlns="" id="{C1A05DEF-C105-4407-83F4-12EE3F7A179E}"/>
              </a:ext>
            </a:extLst>
          </p:cNvPr>
          <p:cNvSpPr>
            <a:spLocks noGrp="1"/>
          </p:cNvSpPr>
          <p:nvPr>
            <p:ph idx="1"/>
          </p:nvPr>
        </p:nvSpPr>
        <p:spPr/>
        <p:txBody>
          <a:bodyPr>
            <a:normAutofit/>
          </a:bodyPr>
          <a:lstStyle/>
          <a:p>
            <a:r>
              <a:rPr lang="en-MY" sz="2400" dirty="0"/>
              <a:t>Option C</a:t>
            </a:r>
          </a:p>
        </p:txBody>
      </p:sp>
    </p:spTree>
    <p:extLst>
      <p:ext uri="{BB962C8B-B14F-4D97-AF65-F5344CB8AC3E}">
        <p14:creationId xmlns:p14="http://schemas.microsoft.com/office/powerpoint/2010/main" xmlns="" val="28135923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2702731857"/>
              </p:ext>
            </p:extLst>
          </p:nvPr>
        </p:nvGraphicFramePr>
        <p:xfrm>
          <a:off x="611560" y="11663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4495459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38E8E3-C853-4473-95CB-DB1F00B4C4E9}"/>
              </a:ext>
            </a:extLst>
          </p:cNvPr>
          <p:cNvSpPr>
            <a:spLocks noGrp="1"/>
          </p:cNvSpPr>
          <p:nvPr>
            <p:ph type="title"/>
          </p:nvPr>
        </p:nvSpPr>
        <p:spPr/>
        <p:txBody>
          <a:bodyPr/>
          <a:lstStyle/>
          <a:p>
            <a:r>
              <a:rPr lang="en-MY" dirty="0"/>
              <a:t>Phases of Strategy Management Process</a:t>
            </a:r>
          </a:p>
        </p:txBody>
      </p:sp>
      <p:pic>
        <p:nvPicPr>
          <p:cNvPr id="5" name="Picture 4">
            <a:extLst>
              <a:ext uri="{FF2B5EF4-FFF2-40B4-BE49-F238E27FC236}">
                <a16:creationId xmlns:a16="http://schemas.microsoft.com/office/drawing/2014/main" xmlns="" id="{F5C1695E-6F34-46BC-B082-821E085C61B7}"/>
              </a:ext>
            </a:extLst>
          </p:cNvPr>
          <p:cNvPicPr>
            <a:picLocks noChangeAspect="1"/>
          </p:cNvPicPr>
          <p:nvPr/>
        </p:nvPicPr>
        <p:blipFill>
          <a:blip r:embed="rId2"/>
          <a:stretch>
            <a:fillRect/>
          </a:stretch>
        </p:blipFill>
        <p:spPr>
          <a:xfrm>
            <a:off x="861404" y="1700808"/>
            <a:ext cx="7844280" cy="4248472"/>
          </a:xfrm>
          <a:prstGeom prst="rect">
            <a:avLst/>
          </a:prstGeom>
        </p:spPr>
      </p:pic>
      <p:sp>
        <p:nvSpPr>
          <p:cNvPr id="6" name="Rectangle 5">
            <a:extLst>
              <a:ext uri="{FF2B5EF4-FFF2-40B4-BE49-F238E27FC236}">
                <a16:creationId xmlns:a16="http://schemas.microsoft.com/office/drawing/2014/main" xmlns="" id="{2B9FBFA8-6AE2-4D46-83D6-5BF34DBD12CF}"/>
              </a:ext>
            </a:extLst>
          </p:cNvPr>
          <p:cNvSpPr/>
          <p:nvPr/>
        </p:nvSpPr>
        <p:spPr>
          <a:xfrm>
            <a:off x="1043608" y="5589240"/>
            <a:ext cx="158417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xmlns="" val="22524396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2264F6-D7E1-408B-9D0D-2A2E62C4E6EC}"/>
              </a:ext>
            </a:extLst>
          </p:cNvPr>
          <p:cNvSpPr>
            <a:spLocks noGrp="1"/>
          </p:cNvSpPr>
          <p:nvPr>
            <p:ph type="title"/>
          </p:nvPr>
        </p:nvSpPr>
        <p:spPr/>
        <p:txBody>
          <a:bodyPr/>
          <a:lstStyle/>
          <a:p>
            <a:r>
              <a:rPr lang="en-MY" dirty="0"/>
              <a:t>Difference Strategy Formulation vs Implementation</a:t>
            </a:r>
          </a:p>
        </p:txBody>
      </p:sp>
      <p:pic>
        <p:nvPicPr>
          <p:cNvPr id="5" name="Picture 4">
            <a:extLst>
              <a:ext uri="{FF2B5EF4-FFF2-40B4-BE49-F238E27FC236}">
                <a16:creationId xmlns:a16="http://schemas.microsoft.com/office/drawing/2014/main" xmlns="" id="{09F96514-C3FC-4484-8401-ECBCDF719D84}"/>
              </a:ext>
            </a:extLst>
          </p:cNvPr>
          <p:cNvPicPr>
            <a:picLocks noChangeAspect="1"/>
          </p:cNvPicPr>
          <p:nvPr/>
        </p:nvPicPr>
        <p:blipFill>
          <a:blip r:embed="rId2"/>
          <a:stretch>
            <a:fillRect/>
          </a:stretch>
        </p:blipFill>
        <p:spPr>
          <a:xfrm>
            <a:off x="956603" y="1772816"/>
            <a:ext cx="7800783" cy="4275162"/>
          </a:xfrm>
          <a:prstGeom prst="rect">
            <a:avLst/>
          </a:prstGeom>
        </p:spPr>
      </p:pic>
    </p:spTree>
    <p:extLst>
      <p:ext uri="{BB962C8B-B14F-4D97-AF65-F5344CB8AC3E}">
        <p14:creationId xmlns:p14="http://schemas.microsoft.com/office/powerpoint/2010/main" xmlns="" val="35719452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17B4A0-8C24-4FD6-80A4-A0EA4AE8DD32}"/>
              </a:ext>
            </a:extLst>
          </p:cNvPr>
          <p:cNvSpPr>
            <a:spLocks noGrp="1"/>
          </p:cNvSpPr>
          <p:nvPr>
            <p:ph type="title"/>
          </p:nvPr>
        </p:nvSpPr>
        <p:spPr/>
        <p:txBody>
          <a:bodyPr>
            <a:normAutofit/>
          </a:bodyPr>
          <a:lstStyle/>
          <a:p>
            <a:r>
              <a:rPr lang="en-MY" sz="2800" dirty="0"/>
              <a:t>Strategy Implementation Activities</a:t>
            </a:r>
          </a:p>
        </p:txBody>
      </p:sp>
      <p:sp>
        <p:nvSpPr>
          <p:cNvPr id="3" name="Content Placeholder 2">
            <a:extLst>
              <a:ext uri="{FF2B5EF4-FFF2-40B4-BE49-F238E27FC236}">
                <a16:creationId xmlns:a16="http://schemas.microsoft.com/office/drawing/2014/main" xmlns="" id="{94EEF6A5-5822-4BDF-A292-5E8949B6EA2D}"/>
              </a:ext>
            </a:extLst>
          </p:cNvPr>
          <p:cNvSpPr>
            <a:spLocks noGrp="1"/>
          </p:cNvSpPr>
          <p:nvPr>
            <p:ph idx="1"/>
          </p:nvPr>
        </p:nvSpPr>
        <p:spPr/>
        <p:txBody>
          <a:bodyPr>
            <a:normAutofit/>
          </a:bodyPr>
          <a:lstStyle/>
          <a:p>
            <a:r>
              <a:rPr lang="en-MY" sz="2400" dirty="0"/>
              <a:t>Establish short-term organizational objectives</a:t>
            </a:r>
          </a:p>
          <a:p>
            <a:r>
              <a:rPr lang="en-MY" sz="2400" dirty="0"/>
              <a:t>Formulation of policies for execution of strategies</a:t>
            </a:r>
          </a:p>
          <a:p>
            <a:r>
              <a:rPr lang="en-MY" sz="2400" dirty="0"/>
              <a:t>Allocation of resources</a:t>
            </a:r>
          </a:p>
          <a:p>
            <a:r>
              <a:rPr lang="en-MY" sz="2400" dirty="0"/>
              <a:t>Communicate and train employees</a:t>
            </a:r>
          </a:p>
          <a:p>
            <a:pPr marL="0" indent="0">
              <a:buNone/>
            </a:pPr>
            <a:endParaRPr lang="en-MY" sz="2400" dirty="0"/>
          </a:p>
        </p:txBody>
      </p:sp>
    </p:spTree>
    <p:extLst>
      <p:ext uri="{BB962C8B-B14F-4D97-AF65-F5344CB8AC3E}">
        <p14:creationId xmlns:p14="http://schemas.microsoft.com/office/powerpoint/2010/main" xmlns="" val="104912404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6B6429-39AA-4D1C-9759-C075FFA53202}"/>
              </a:ext>
            </a:extLst>
          </p:cNvPr>
          <p:cNvSpPr>
            <a:spLocks noGrp="1"/>
          </p:cNvSpPr>
          <p:nvPr>
            <p:ph type="title"/>
          </p:nvPr>
        </p:nvSpPr>
        <p:spPr>
          <a:xfrm>
            <a:off x="1066800" y="381000"/>
            <a:ext cx="7200900" cy="808039"/>
          </a:xfrm>
        </p:spPr>
        <p:txBody>
          <a:bodyPr>
            <a:normAutofit/>
          </a:bodyPr>
          <a:lstStyle/>
          <a:p>
            <a:pPr algn="ctr"/>
            <a:r>
              <a:rPr lang="en-MY" sz="2800" dirty="0"/>
              <a:t>Strategy Evaluation</a:t>
            </a:r>
          </a:p>
        </p:txBody>
      </p:sp>
      <p:pic>
        <p:nvPicPr>
          <p:cNvPr id="5" name="Picture 4">
            <a:extLst>
              <a:ext uri="{FF2B5EF4-FFF2-40B4-BE49-F238E27FC236}">
                <a16:creationId xmlns:a16="http://schemas.microsoft.com/office/drawing/2014/main" xmlns="" id="{00248682-F71E-4CD1-8AA8-8D32E78BE334}"/>
              </a:ext>
            </a:extLst>
          </p:cNvPr>
          <p:cNvPicPr>
            <a:picLocks noChangeAspect="1"/>
          </p:cNvPicPr>
          <p:nvPr/>
        </p:nvPicPr>
        <p:blipFill>
          <a:blip r:embed="rId2"/>
          <a:stretch>
            <a:fillRect/>
          </a:stretch>
        </p:blipFill>
        <p:spPr>
          <a:xfrm>
            <a:off x="1371600" y="1447800"/>
            <a:ext cx="6840760" cy="4126763"/>
          </a:xfrm>
          <a:prstGeom prst="rect">
            <a:avLst/>
          </a:prstGeom>
        </p:spPr>
      </p:pic>
    </p:spTree>
    <p:extLst>
      <p:ext uri="{BB962C8B-B14F-4D97-AF65-F5344CB8AC3E}">
        <p14:creationId xmlns:p14="http://schemas.microsoft.com/office/powerpoint/2010/main" xmlns="" val="35436225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132B62-026D-4BBB-B623-203FFA5A5620}"/>
              </a:ext>
            </a:extLst>
          </p:cNvPr>
          <p:cNvSpPr>
            <a:spLocks noGrp="1"/>
          </p:cNvSpPr>
          <p:nvPr>
            <p:ph type="title"/>
          </p:nvPr>
        </p:nvSpPr>
        <p:spPr>
          <a:xfrm>
            <a:off x="827584" y="-75586"/>
            <a:ext cx="7200900" cy="1142385"/>
          </a:xfrm>
        </p:spPr>
        <p:txBody>
          <a:bodyPr>
            <a:normAutofit/>
          </a:bodyPr>
          <a:lstStyle/>
          <a:p>
            <a:r>
              <a:rPr lang="en-MY" sz="2800" dirty="0"/>
              <a:t>Process of Strategy Evaluation </a:t>
            </a:r>
          </a:p>
        </p:txBody>
      </p:sp>
      <p:sp>
        <p:nvSpPr>
          <p:cNvPr id="3" name="Content Placeholder 2">
            <a:extLst>
              <a:ext uri="{FF2B5EF4-FFF2-40B4-BE49-F238E27FC236}">
                <a16:creationId xmlns:a16="http://schemas.microsoft.com/office/drawing/2014/main" xmlns="" id="{D9BA2B98-89E6-452F-AAEC-81D1A1A82A8E}"/>
              </a:ext>
            </a:extLst>
          </p:cNvPr>
          <p:cNvSpPr>
            <a:spLocks noGrp="1"/>
          </p:cNvSpPr>
          <p:nvPr>
            <p:ph idx="1"/>
          </p:nvPr>
        </p:nvSpPr>
        <p:spPr>
          <a:xfrm>
            <a:off x="683568" y="1268760"/>
            <a:ext cx="7200900" cy="3809999"/>
          </a:xfrm>
        </p:spPr>
        <p:txBody>
          <a:bodyPr>
            <a:normAutofit lnSpcReduction="10000"/>
          </a:bodyPr>
          <a:lstStyle/>
          <a:p>
            <a:endParaRPr lang="en-MY" sz="2400" dirty="0"/>
          </a:p>
          <a:p>
            <a:r>
              <a:rPr lang="en-MY" sz="2400" dirty="0"/>
              <a:t>Fixing benchmark of performance</a:t>
            </a:r>
          </a:p>
          <a:p>
            <a:endParaRPr lang="en-MY" sz="2400" dirty="0"/>
          </a:p>
          <a:p>
            <a:r>
              <a:rPr lang="en-MY" sz="2400" dirty="0"/>
              <a:t>Measurement of performance</a:t>
            </a:r>
          </a:p>
          <a:p>
            <a:endParaRPr lang="en-MY" sz="2400" dirty="0"/>
          </a:p>
          <a:p>
            <a:r>
              <a:rPr lang="en-MY" sz="2400" dirty="0" err="1"/>
              <a:t>Analyzing</a:t>
            </a:r>
            <a:r>
              <a:rPr lang="en-MY" sz="2400" dirty="0"/>
              <a:t> Variance</a:t>
            </a:r>
          </a:p>
          <a:p>
            <a:endParaRPr lang="en-MY" sz="2400" dirty="0"/>
          </a:p>
          <a:p>
            <a:r>
              <a:rPr lang="en-MY" sz="2400" dirty="0"/>
              <a:t>Taking Corrective Action</a:t>
            </a:r>
          </a:p>
        </p:txBody>
      </p:sp>
    </p:spTree>
    <p:extLst>
      <p:ext uri="{BB962C8B-B14F-4D97-AF65-F5344CB8AC3E}">
        <p14:creationId xmlns:p14="http://schemas.microsoft.com/office/powerpoint/2010/main" xmlns="" val="233284724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21D394-9FC4-4C4C-90A7-A54F2537C046}"/>
              </a:ext>
            </a:extLst>
          </p:cNvPr>
          <p:cNvSpPr>
            <a:spLocks noGrp="1"/>
          </p:cNvSpPr>
          <p:nvPr>
            <p:ph type="title"/>
          </p:nvPr>
        </p:nvSpPr>
        <p:spPr>
          <a:xfrm>
            <a:off x="827584" y="28175"/>
            <a:ext cx="7200900" cy="1142385"/>
          </a:xfrm>
        </p:spPr>
        <p:txBody>
          <a:bodyPr>
            <a:normAutofit/>
          </a:bodyPr>
          <a:lstStyle/>
          <a:p>
            <a:r>
              <a:rPr lang="en-MY" sz="2800" dirty="0"/>
              <a:t>Fixing benchmark of performance</a:t>
            </a:r>
          </a:p>
        </p:txBody>
      </p:sp>
      <p:sp>
        <p:nvSpPr>
          <p:cNvPr id="3" name="Content Placeholder 2">
            <a:extLst>
              <a:ext uri="{FF2B5EF4-FFF2-40B4-BE49-F238E27FC236}">
                <a16:creationId xmlns:a16="http://schemas.microsoft.com/office/drawing/2014/main" xmlns="" id="{D71214AA-AC6E-42AA-8D77-3DF3E1C862B3}"/>
              </a:ext>
            </a:extLst>
          </p:cNvPr>
          <p:cNvSpPr>
            <a:spLocks noGrp="1"/>
          </p:cNvSpPr>
          <p:nvPr>
            <p:ph idx="1"/>
          </p:nvPr>
        </p:nvSpPr>
        <p:spPr>
          <a:xfrm>
            <a:off x="798954" y="1524000"/>
            <a:ext cx="7517461" cy="4209256"/>
          </a:xfrm>
        </p:spPr>
        <p:txBody>
          <a:bodyPr>
            <a:normAutofit/>
          </a:bodyPr>
          <a:lstStyle/>
          <a:p>
            <a:r>
              <a:rPr lang="en-MY" sz="2400" dirty="0"/>
              <a:t>What benchmarks to set</a:t>
            </a:r>
          </a:p>
          <a:p>
            <a:r>
              <a:rPr lang="en-MY" sz="2400" dirty="0"/>
              <a:t>How to set them</a:t>
            </a:r>
          </a:p>
          <a:p>
            <a:r>
              <a:rPr lang="en-MY" sz="2400" dirty="0"/>
              <a:t>How to express them</a:t>
            </a:r>
          </a:p>
          <a:p>
            <a:pPr marL="0" indent="0">
              <a:buNone/>
            </a:pPr>
            <a:endParaRPr lang="en-MY" sz="2400" dirty="0"/>
          </a:p>
          <a:p>
            <a:pPr marL="0" indent="0">
              <a:buNone/>
            </a:pPr>
            <a:r>
              <a:rPr lang="en-MY" sz="2400" dirty="0"/>
              <a:t>Quantitative criteria include determination of net profit, ROI, earning per share, cost of production, rate of employee turnover etc. Among the Qualitative factors are subjective evaluation of factors such as - skills and competencies, risk taking potential, flexibility etc</a:t>
            </a:r>
          </a:p>
        </p:txBody>
      </p:sp>
    </p:spTree>
    <p:extLst>
      <p:ext uri="{BB962C8B-B14F-4D97-AF65-F5344CB8AC3E}">
        <p14:creationId xmlns:p14="http://schemas.microsoft.com/office/powerpoint/2010/main" xmlns="" val="39635640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27364B-9760-4EDD-BA7B-8382A47FDE7D}"/>
              </a:ext>
            </a:extLst>
          </p:cNvPr>
          <p:cNvSpPr>
            <a:spLocks noGrp="1"/>
          </p:cNvSpPr>
          <p:nvPr>
            <p:ph type="title"/>
          </p:nvPr>
        </p:nvSpPr>
        <p:spPr>
          <a:xfrm>
            <a:off x="906517" y="0"/>
            <a:ext cx="7200900" cy="1142385"/>
          </a:xfrm>
        </p:spPr>
        <p:txBody>
          <a:bodyPr>
            <a:normAutofit/>
          </a:bodyPr>
          <a:lstStyle/>
          <a:p>
            <a:r>
              <a:rPr lang="en-MY" sz="2800" dirty="0"/>
              <a:t>Measurement of performance</a:t>
            </a:r>
          </a:p>
        </p:txBody>
      </p:sp>
      <p:sp>
        <p:nvSpPr>
          <p:cNvPr id="3" name="Content Placeholder 2">
            <a:extLst>
              <a:ext uri="{FF2B5EF4-FFF2-40B4-BE49-F238E27FC236}">
                <a16:creationId xmlns:a16="http://schemas.microsoft.com/office/drawing/2014/main" xmlns="" id="{B780F9B6-213B-4265-93B1-D00EF8F8D046}"/>
              </a:ext>
            </a:extLst>
          </p:cNvPr>
          <p:cNvSpPr>
            <a:spLocks noGrp="1"/>
          </p:cNvSpPr>
          <p:nvPr>
            <p:ph idx="1"/>
          </p:nvPr>
        </p:nvSpPr>
        <p:spPr>
          <a:xfrm>
            <a:off x="755576" y="1163637"/>
            <a:ext cx="7776864" cy="4530725"/>
          </a:xfrm>
        </p:spPr>
        <p:txBody>
          <a:bodyPr>
            <a:normAutofit/>
          </a:bodyPr>
          <a:lstStyle/>
          <a:p>
            <a:endParaRPr lang="en-MY" sz="2400" dirty="0"/>
          </a:p>
          <a:p>
            <a:r>
              <a:rPr lang="en-MY" sz="2400" dirty="0"/>
              <a:t>The reporting and communication system help in measuring the performance. </a:t>
            </a:r>
          </a:p>
          <a:p>
            <a:endParaRPr lang="en-MY" sz="2400" dirty="0"/>
          </a:p>
          <a:p>
            <a:r>
              <a:rPr lang="en-MY" sz="2400" dirty="0"/>
              <a:t>If the standards are set in the right manner, strategy evaluation becomes easier.</a:t>
            </a:r>
          </a:p>
          <a:p>
            <a:endParaRPr lang="en-MY" sz="2400" dirty="0"/>
          </a:p>
          <a:p>
            <a:r>
              <a:rPr lang="en-MY" sz="2400" dirty="0"/>
              <a:t>For measuring the performance, financial statements like - balance sheet, profit and loss account must be prepared on an annual basis.</a:t>
            </a:r>
          </a:p>
        </p:txBody>
      </p:sp>
    </p:spTree>
    <p:extLst>
      <p:ext uri="{BB962C8B-B14F-4D97-AF65-F5344CB8AC3E}">
        <p14:creationId xmlns:p14="http://schemas.microsoft.com/office/powerpoint/2010/main" xmlns="" val="16898066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77A71D-944A-444E-9DB5-ECED1DF6017F}"/>
              </a:ext>
            </a:extLst>
          </p:cNvPr>
          <p:cNvSpPr>
            <a:spLocks noGrp="1"/>
          </p:cNvSpPr>
          <p:nvPr>
            <p:ph type="title"/>
          </p:nvPr>
        </p:nvSpPr>
        <p:spPr>
          <a:xfrm>
            <a:off x="827584" y="0"/>
            <a:ext cx="7200900" cy="1142385"/>
          </a:xfrm>
        </p:spPr>
        <p:txBody>
          <a:bodyPr>
            <a:normAutofit/>
          </a:bodyPr>
          <a:lstStyle/>
          <a:p>
            <a:r>
              <a:rPr lang="en-MY" sz="2800" dirty="0" err="1"/>
              <a:t>Analyzing</a:t>
            </a:r>
            <a:r>
              <a:rPr lang="en-MY" sz="2800" dirty="0"/>
              <a:t> Variance</a:t>
            </a:r>
          </a:p>
        </p:txBody>
      </p:sp>
      <p:sp>
        <p:nvSpPr>
          <p:cNvPr id="3" name="Content Placeholder 2">
            <a:extLst>
              <a:ext uri="{FF2B5EF4-FFF2-40B4-BE49-F238E27FC236}">
                <a16:creationId xmlns:a16="http://schemas.microsoft.com/office/drawing/2014/main" xmlns="" id="{9DE73BFC-E89A-48EC-9AF7-52A5A7783793}"/>
              </a:ext>
            </a:extLst>
          </p:cNvPr>
          <p:cNvSpPr>
            <a:spLocks noGrp="1"/>
          </p:cNvSpPr>
          <p:nvPr>
            <p:ph idx="1"/>
          </p:nvPr>
        </p:nvSpPr>
        <p:spPr>
          <a:xfrm>
            <a:off x="685800" y="1556793"/>
            <a:ext cx="7774632" cy="4248472"/>
          </a:xfrm>
        </p:spPr>
        <p:txBody>
          <a:bodyPr>
            <a:normAutofit/>
          </a:bodyPr>
          <a:lstStyle/>
          <a:p>
            <a:r>
              <a:rPr lang="en-MY" sz="2400" dirty="0"/>
              <a:t>While measuring the actual performance and comparing it with standard performance there may be variances which must be </a:t>
            </a:r>
            <a:r>
              <a:rPr lang="en-MY" sz="2400" dirty="0" err="1"/>
              <a:t>analyzed</a:t>
            </a:r>
            <a:r>
              <a:rPr lang="en-MY" sz="2400" dirty="0"/>
              <a:t>. </a:t>
            </a:r>
          </a:p>
          <a:p>
            <a:r>
              <a:rPr lang="en-MY" sz="2400" dirty="0"/>
              <a:t> the degree of tolerance limits between which the variance between actual and standard performance may be accepted.</a:t>
            </a:r>
          </a:p>
          <a:p>
            <a:r>
              <a:rPr lang="en-MY" sz="2400" dirty="0"/>
              <a:t>The positive deviation indicates a better performance but it is quite unusual exceeding the target always. </a:t>
            </a:r>
          </a:p>
          <a:p>
            <a:r>
              <a:rPr lang="en-MY" sz="2400" dirty="0"/>
              <a:t>The negative deviation is an issue of concern because it indicates a shortfall in performance.</a:t>
            </a:r>
          </a:p>
        </p:txBody>
      </p:sp>
    </p:spTree>
    <p:extLst>
      <p:ext uri="{BB962C8B-B14F-4D97-AF65-F5344CB8AC3E}">
        <p14:creationId xmlns:p14="http://schemas.microsoft.com/office/powerpoint/2010/main" xmlns="" val="19422573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446D67-3E12-455B-A08A-D81A8793668A}"/>
              </a:ext>
            </a:extLst>
          </p:cNvPr>
          <p:cNvSpPr>
            <a:spLocks noGrp="1"/>
          </p:cNvSpPr>
          <p:nvPr>
            <p:ph type="title"/>
          </p:nvPr>
        </p:nvSpPr>
        <p:spPr>
          <a:xfrm>
            <a:off x="827584" y="-91283"/>
            <a:ext cx="7200900" cy="1142385"/>
          </a:xfrm>
        </p:spPr>
        <p:txBody>
          <a:bodyPr>
            <a:normAutofit/>
          </a:bodyPr>
          <a:lstStyle/>
          <a:p>
            <a:r>
              <a:rPr lang="en-MY" sz="2800" dirty="0"/>
              <a:t>Taking Corrective Action</a:t>
            </a:r>
          </a:p>
        </p:txBody>
      </p:sp>
      <p:sp>
        <p:nvSpPr>
          <p:cNvPr id="3" name="Content Placeholder 2">
            <a:extLst>
              <a:ext uri="{FF2B5EF4-FFF2-40B4-BE49-F238E27FC236}">
                <a16:creationId xmlns:a16="http://schemas.microsoft.com/office/drawing/2014/main" xmlns="" id="{B86252C1-2BA4-4944-A853-B4A73A207B3D}"/>
              </a:ext>
            </a:extLst>
          </p:cNvPr>
          <p:cNvSpPr>
            <a:spLocks noGrp="1"/>
          </p:cNvSpPr>
          <p:nvPr>
            <p:ph idx="1"/>
          </p:nvPr>
        </p:nvSpPr>
        <p:spPr>
          <a:xfrm>
            <a:off x="971550" y="1981203"/>
            <a:ext cx="7200900" cy="2815950"/>
          </a:xfrm>
        </p:spPr>
        <p:txBody>
          <a:bodyPr>
            <a:normAutofit/>
          </a:bodyPr>
          <a:lstStyle/>
          <a:p>
            <a:r>
              <a:rPr lang="en-MY" sz="2400" dirty="0"/>
              <a:t>Once the deviation in performance is identified, it is essential to plan for a corrective action. </a:t>
            </a:r>
          </a:p>
          <a:p>
            <a:r>
              <a:rPr lang="en-MY" sz="2400" dirty="0"/>
              <a:t>If the performance is consistently less than the desired performance, the strategists must carry a detailed analysis of the factors responsible for such performance. </a:t>
            </a:r>
          </a:p>
        </p:txBody>
      </p:sp>
    </p:spTree>
    <p:extLst>
      <p:ext uri="{BB962C8B-B14F-4D97-AF65-F5344CB8AC3E}">
        <p14:creationId xmlns:p14="http://schemas.microsoft.com/office/powerpoint/2010/main" xmlns="" val="181410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F58C30-9820-4855-99BD-90AE67AEF64D}"/>
              </a:ext>
            </a:extLst>
          </p:cNvPr>
          <p:cNvSpPr>
            <a:spLocks noGrp="1"/>
          </p:cNvSpPr>
          <p:nvPr>
            <p:ph type="title"/>
          </p:nvPr>
        </p:nvSpPr>
        <p:spPr>
          <a:xfrm>
            <a:off x="683568" y="12438"/>
            <a:ext cx="7200900" cy="1142385"/>
          </a:xfrm>
        </p:spPr>
        <p:txBody>
          <a:bodyPr>
            <a:normAutofit/>
          </a:bodyPr>
          <a:lstStyle/>
          <a:p>
            <a:r>
              <a:rPr lang="en-MY" sz="2800" dirty="0"/>
              <a:t>Responsibility </a:t>
            </a:r>
            <a:r>
              <a:rPr lang="en-MY" sz="2800" dirty="0" err="1"/>
              <a:t>Centers</a:t>
            </a:r>
            <a:endParaRPr lang="en-MY" sz="2800" dirty="0"/>
          </a:p>
        </p:txBody>
      </p:sp>
      <p:sp>
        <p:nvSpPr>
          <p:cNvPr id="3" name="Content Placeholder 2">
            <a:extLst>
              <a:ext uri="{FF2B5EF4-FFF2-40B4-BE49-F238E27FC236}">
                <a16:creationId xmlns:a16="http://schemas.microsoft.com/office/drawing/2014/main" xmlns="" id="{CA965B5B-8202-494C-AD3E-A5A45BE2061A}"/>
              </a:ext>
            </a:extLst>
          </p:cNvPr>
          <p:cNvSpPr>
            <a:spLocks noGrp="1"/>
          </p:cNvSpPr>
          <p:nvPr>
            <p:ph idx="1"/>
          </p:nvPr>
        </p:nvSpPr>
        <p:spPr>
          <a:xfrm>
            <a:off x="501014" y="1556792"/>
            <a:ext cx="8319457" cy="4530725"/>
          </a:xfrm>
        </p:spPr>
        <p:txBody>
          <a:bodyPr>
            <a:normAutofit/>
          </a:bodyPr>
          <a:lstStyle/>
          <a:p>
            <a:r>
              <a:rPr lang="en-MY" sz="2400" dirty="0"/>
              <a:t>In a multinational or large corporation, the organization tasks are divided into a subtask, and each task is given to various small division or groups. In this context, all groups in that organization are responsibility </a:t>
            </a:r>
            <a:r>
              <a:rPr lang="en-MY" sz="2400" dirty="0" err="1"/>
              <a:t>centers</a:t>
            </a:r>
            <a:r>
              <a:rPr lang="en-MY" sz="2400" dirty="0"/>
              <a:t>.</a:t>
            </a:r>
          </a:p>
          <a:p>
            <a:endParaRPr lang="en-MY" sz="2400" dirty="0"/>
          </a:p>
          <a:p>
            <a:r>
              <a:rPr lang="en-MY" sz="2400" dirty="0"/>
              <a:t>A responsibility </a:t>
            </a:r>
            <a:r>
              <a:rPr lang="en-MY" sz="2400" dirty="0" err="1"/>
              <a:t>center</a:t>
            </a:r>
            <a:r>
              <a:rPr lang="en-MY" sz="2400" dirty="0"/>
              <a:t> is an operational unit or entity within an organization, that is responsible for all the activities and tasks structured for that unit. These </a:t>
            </a:r>
            <a:r>
              <a:rPr lang="en-MY" sz="2400" dirty="0" err="1"/>
              <a:t>centers</a:t>
            </a:r>
            <a:r>
              <a:rPr lang="en-MY" sz="2400" dirty="0"/>
              <a:t> have their own goal, staffs, objectives, policies and procedures, and financial reports</a:t>
            </a:r>
          </a:p>
        </p:txBody>
      </p:sp>
    </p:spTree>
    <p:extLst>
      <p:ext uri="{BB962C8B-B14F-4D97-AF65-F5344CB8AC3E}">
        <p14:creationId xmlns:p14="http://schemas.microsoft.com/office/powerpoint/2010/main" xmlns="" val="13966355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817784-E2E7-44E7-B465-D2BA2433EEB9}"/>
              </a:ext>
            </a:extLst>
          </p:cNvPr>
          <p:cNvSpPr>
            <a:spLocks noGrp="1"/>
          </p:cNvSpPr>
          <p:nvPr>
            <p:ph type="title"/>
          </p:nvPr>
        </p:nvSpPr>
        <p:spPr>
          <a:xfrm>
            <a:off x="685800" y="-99392"/>
            <a:ext cx="7200900" cy="1142385"/>
          </a:xfrm>
        </p:spPr>
        <p:txBody>
          <a:bodyPr>
            <a:normAutofit/>
          </a:bodyPr>
          <a:lstStyle/>
          <a:p>
            <a:r>
              <a:rPr lang="en-MY" sz="2800" dirty="0"/>
              <a:t>Types of Responsibility Centre</a:t>
            </a:r>
          </a:p>
        </p:txBody>
      </p:sp>
      <p:sp>
        <p:nvSpPr>
          <p:cNvPr id="3" name="Content Placeholder 2">
            <a:extLst>
              <a:ext uri="{FF2B5EF4-FFF2-40B4-BE49-F238E27FC236}">
                <a16:creationId xmlns:a16="http://schemas.microsoft.com/office/drawing/2014/main" xmlns="" id="{9EF9EFA4-8445-420C-AC6B-7C8005DA8662}"/>
              </a:ext>
            </a:extLst>
          </p:cNvPr>
          <p:cNvSpPr>
            <a:spLocks noGrp="1"/>
          </p:cNvSpPr>
          <p:nvPr>
            <p:ph idx="1"/>
          </p:nvPr>
        </p:nvSpPr>
        <p:spPr>
          <a:xfrm>
            <a:off x="685800" y="1628800"/>
            <a:ext cx="8001000" cy="4530725"/>
          </a:xfrm>
        </p:spPr>
        <p:txBody>
          <a:bodyPr>
            <a:normAutofit/>
          </a:bodyPr>
          <a:lstStyle/>
          <a:p>
            <a:r>
              <a:rPr lang="en-MY" sz="2400" dirty="0"/>
              <a:t>Cost Centre- A Cost Centre is a department or a unit which supervises, allocates, segregates, and eliminates all sorts of the cost related to a company. </a:t>
            </a:r>
          </a:p>
          <a:p>
            <a:r>
              <a:rPr lang="en-MY" sz="2400" dirty="0"/>
              <a:t>Revenue Centre- This </a:t>
            </a:r>
            <a:r>
              <a:rPr lang="en-MY" sz="2400" dirty="0" err="1"/>
              <a:t>center</a:t>
            </a:r>
            <a:r>
              <a:rPr lang="en-MY" sz="2400" dirty="0"/>
              <a:t> is accountable for initiating and monitoring revenue. </a:t>
            </a:r>
          </a:p>
          <a:p>
            <a:r>
              <a:rPr lang="en-MY" sz="2400" dirty="0"/>
              <a:t>Profit Centre-It is a division or department of a company which operates for the calculation of profit.</a:t>
            </a:r>
          </a:p>
          <a:p>
            <a:r>
              <a:rPr lang="en-MY" sz="2400" dirty="0"/>
              <a:t>Investment Centre- This </a:t>
            </a:r>
            <a:r>
              <a:rPr lang="en-MY" sz="2400" dirty="0" err="1"/>
              <a:t>center</a:t>
            </a:r>
            <a:r>
              <a:rPr lang="en-MY" sz="2400" dirty="0"/>
              <a:t> is responsible for both investments and revenue</a:t>
            </a:r>
          </a:p>
          <a:p>
            <a:endParaRPr lang="en-MY" sz="2400" dirty="0"/>
          </a:p>
        </p:txBody>
      </p:sp>
    </p:spTree>
    <p:extLst>
      <p:ext uri="{BB962C8B-B14F-4D97-AF65-F5344CB8AC3E}">
        <p14:creationId xmlns:p14="http://schemas.microsoft.com/office/powerpoint/2010/main" xmlns="" val="2996478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F27BB4-9F09-416E-A94F-87FA74F99B1C}"/>
              </a:ext>
            </a:extLst>
          </p:cNvPr>
          <p:cNvSpPr>
            <a:spLocks noGrp="1"/>
          </p:cNvSpPr>
          <p:nvPr>
            <p:ph type="title"/>
          </p:nvPr>
        </p:nvSpPr>
        <p:spPr>
          <a:xfrm>
            <a:off x="827584" y="-91283"/>
            <a:ext cx="7200900" cy="1142385"/>
          </a:xfrm>
        </p:spPr>
        <p:txBody>
          <a:bodyPr>
            <a:normAutofit/>
          </a:bodyPr>
          <a:lstStyle/>
          <a:p>
            <a:r>
              <a:rPr lang="en-MY" sz="2800" dirty="0"/>
              <a:t>Strategic Evaluation Methods</a:t>
            </a:r>
          </a:p>
        </p:txBody>
      </p:sp>
      <p:sp>
        <p:nvSpPr>
          <p:cNvPr id="3" name="Content Placeholder 2">
            <a:extLst>
              <a:ext uri="{FF2B5EF4-FFF2-40B4-BE49-F238E27FC236}">
                <a16:creationId xmlns:a16="http://schemas.microsoft.com/office/drawing/2014/main" xmlns="" id="{E1607BC4-9813-4BCC-BB52-F83358C3B8C5}"/>
              </a:ext>
            </a:extLst>
          </p:cNvPr>
          <p:cNvSpPr>
            <a:spLocks noGrp="1"/>
          </p:cNvSpPr>
          <p:nvPr>
            <p:ph idx="1"/>
          </p:nvPr>
        </p:nvSpPr>
        <p:spPr>
          <a:xfrm>
            <a:off x="683568" y="1412776"/>
            <a:ext cx="7920880" cy="4536504"/>
          </a:xfrm>
        </p:spPr>
        <p:txBody>
          <a:bodyPr>
            <a:normAutofit lnSpcReduction="10000"/>
          </a:bodyPr>
          <a:lstStyle/>
          <a:p>
            <a:pPr marL="0" indent="0">
              <a:buNone/>
            </a:pPr>
            <a:r>
              <a:rPr lang="en-MY" sz="2400" dirty="0"/>
              <a:t>Financial Measures :</a:t>
            </a:r>
          </a:p>
          <a:p>
            <a:r>
              <a:rPr lang="en-MY" sz="2400" b="1" u="sng" dirty="0"/>
              <a:t>Return on investment (ROI):</a:t>
            </a:r>
          </a:p>
          <a:p>
            <a:pPr marL="400050" lvl="1" indent="0">
              <a:buNone/>
            </a:pPr>
            <a:r>
              <a:rPr lang="en-MY" sz="2400" dirty="0"/>
              <a:t> Net Income ÷ Average total Assets</a:t>
            </a:r>
          </a:p>
          <a:p>
            <a:r>
              <a:rPr lang="en-MY" sz="2400" b="1" u="sng" dirty="0"/>
              <a:t>Residual income</a:t>
            </a:r>
            <a:r>
              <a:rPr lang="en-MY" sz="2400" dirty="0"/>
              <a:t>:</a:t>
            </a:r>
          </a:p>
          <a:p>
            <a:pPr marL="400050" lvl="1" indent="0">
              <a:buNone/>
            </a:pPr>
            <a:r>
              <a:rPr lang="en-MY" sz="2400" dirty="0"/>
              <a:t> Net Income-(Total Investment * Target rate of Return)</a:t>
            </a:r>
          </a:p>
          <a:p>
            <a:r>
              <a:rPr lang="en-MY" sz="2400" b="1" u="sng" dirty="0"/>
              <a:t>Cost-volume-profit analysis: </a:t>
            </a:r>
          </a:p>
          <a:p>
            <a:pPr marL="400050" lvl="1" indent="0">
              <a:buNone/>
            </a:pPr>
            <a:r>
              <a:rPr lang="en-MY" sz="2400" dirty="0"/>
              <a:t>also called breakeven analysis (BEP), is a tool for understanding the interaction of revenues with fixed and variable costs. BEP is the level of output at which total revenues equal total expenses; that is, the point at which operating income is zero.</a:t>
            </a:r>
          </a:p>
        </p:txBody>
      </p:sp>
    </p:spTree>
    <p:extLst>
      <p:ext uri="{BB962C8B-B14F-4D97-AF65-F5344CB8AC3E}">
        <p14:creationId xmlns:p14="http://schemas.microsoft.com/office/powerpoint/2010/main" xmlns="" val="38256709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683568" y="-243408"/>
            <a:ext cx="7200900" cy="1142385"/>
          </a:xfrm>
        </p:spPr>
        <p:txBody>
          <a:bodyPr>
            <a:normAutofit/>
          </a:bodyPr>
          <a:lstStyle/>
          <a:p>
            <a:r>
              <a:rPr lang="en-MY" sz="2800" dirty="0"/>
              <a:t>Question # 2</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683568" y="1052736"/>
            <a:ext cx="7992888" cy="4979987"/>
          </a:xfrm>
        </p:spPr>
        <p:txBody>
          <a:bodyPr/>
          <a:lstStyle/>
          <a:p>
            <a:pPr marL="0" indent="0">
              <a:buNone/>
            </a:pPr>
            <a:r>
              <a:rPr lang="en-MY" sz="2400" dirty="0">
                <a:latin typeface="Arial" panose="020B0604020202020204" pitchFamily="34" charset="0"/>
                <a:cs typeface="Arial" panose="020B0604020202020204" pitchFamily="34" charset="0"/>
              </a:rPr>
              <a:t>Which of the following statements is not true about strategy evaluation?</a:t>
            </a:r>
          </a:p>
          <a:p>
            <a:pPr marL="0" indent="0">
              <a:buNone/>
            </a:pPr>
            <a:endParaRPr lang="en-MY" sz="2400" dirty="0">
              <a:latin typeface="Arial" panose="020B0604020202020204" pitchFamily="34" charset="0"/>
              <a:cs typeface="Arial" panose="020B0604020202020204" pitchFamily="34" charset="0"/>
            </a:endParaRPr>
          </a:p>
          <a:p>
            <a:pPr marL="0" indent="0">
              <a:buNone/>
            </a:pPr>
            <a:r>
              <a:rPr lang="en-MY" sz="2400" dirty="0">
                <a:latin typeface="Arial" panose="020B0604020202020204" pitchFamily="34" charset="0"/>
                <a:cs typeface="Arial" panose="020B0604020202020204" pitchFamily="34" charset="0"/>
              </a:rPr>
              <a:t>A. Evaluating a strategy should include evaluating the manager’s ability to model </a:t>
            </a:r>
            <a:r>
              <a:rPr lang="en-MY" sz="2400" dirty="0" err="1">
                <a:latin typeface="Arial" panose="020B0604020202020204" pitchFamily="34" charset="0"/>
                <a:cs typeface="Arial" panose="020B0604020202020204" pitchFamily="34" charset="0"/>
              </a:rPr>
              <a:t>behavior</a:t>
            </a:r>
            <a:r>
              <a:rPr lang="en-MY" sz="2400" dirty="0">
                <a:latin typeface="Arial" panose="020B0604020202020204" pitchFamily="34" charset="0"/>
                <a:cs typeface="Arial" panose="020B0604020202020204" pitchFamily="34" charset="0"/>
              </a:rPr>
              <a:t> that is in alignment with the organization’s core values.</a:t>
            </a:r>
          </a:p>
          <a:p>
            <a:pPr marL="0" indent="0">
              <a:buNone/>
            </a:pPr>
            <a:r>
              <a:rPr lang="en-MY" sz="2400" dirty="0">
                <a:latin typeface="Arial" panose="020B0604020202020204" pitchFamily="34" charset="0"/>
                <a:cs typeface="Arial" panose="020B0604020202020204" pitchFamily="34" charset="0"/>
              </a:rPr>
              <a:t>B. Strategy evaluation tells planners whether the organization is on track to achieve strategic goals.</a:t>
            </a:r>
          </a:p>
          <a:p>
            <a:pPr marL="0" indent="0">
              <a:buNone/>
            </a:pPr>
            <a:r>
              <a:rPr lang="en-MY" sz="2400" dirty="0">
                <a:latin typeface="Arial" panose="020B0604020202020204" pitchFamily="34" charset="0"/>
                <a:cs typeface="Arial" panose="020B0604020202020204" pitchFamily="34" charset="0"/>
              </a:rPr>
              <a:t>C. Strategy evaluation may include celebrating successes as the plan is executed.</a:t>
            </a:r>
          </a:p>
          <a:p>
            <a:pPr marL="0" indent="0">
              <a:buNone/>
            </a:pPr>
            <a:r>
              <a:rPr lang="en-MY" sz="2400" dirty="0">
                <a:latin typeface="Arial" panose="020B0604020202020204" pitchFamily="34" charset="0"/>
                <a:cs typeface="Arial" panose="020B0604020202020204" pitchFamily="34" charset="0"/>
              </a:rPr>
              <a:t>D. Strategy evaluation is usually done at the end of the year.</a:t>
            </a:r>
          </a:p>
        </p:txBody>
      </p:sp>
    </p:spTree>
    <p:extLst>
      <p:ext uri="{BB962C8B-B14F-4D97-AF65-F5344CB8AC3E}">
        <p14:creationId xmlns:p14="http://schemas.microsoft.com/office/powerpoint/2010/main" xmlns="" val="19496757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683568" y="-47411"/>
            <a:ext cx="7200900" cy="1142385"/>
          </a:xfrm>
        </p:spPr>
        <p:txBody>
          <a:bodyPr>
            <a:normAutofit/>
          </a:bodyPr>
          <a:lstStyle/>
          <a:p>
            <a:r>
              <a:rPr lang="en-MY" sz="2800" dirty="0"/>
              <a:t>Answer # 2</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683568" y="1524000"/>
            <a:ext cx="7848872" cy="4425280"/>
          </a:xfrm>
        </p:spPr>
        <p:txBody>
          <a:bodyPr>
            <a:normAutofit/>
          </a:bodyPr>
          <a:lstStyle/>
          <a:p>
            <a:pPr marL="0" indent="0">
              <a:buNone/>
            </a:pPr>
            <a:r>
              <a:rPr lang="en-MY" sz="2000" b="1" dirty="0"/>
              <a:t>Option - D. </a:t>
            </a:r>
          </a:p>
          <a:p>
            <a:pPr marL="0" indent="0">
              <a:buNone/>
            </a:pPr>
            <a:endParaRPr lang="en-MY" sz="2000" dirty="0"/>
          </a:p>
          <a:p>
            <a:pPr marL="0" indent="0">
              <a:buNone/>
            </a:pPr>
            <a:r>
              <a:rPr lang="en-MY" sz="2000" dirty="0"/>
              <a:t>The evaluation stage of the strategic planning process must occur over time to ensure that the </a:t>
            </a:r>
            <a:r>
              <a:rPr lang="en-MY" sz="2000" dirty="0" err="1"/>
              <a:t>behaviors</a:t>
            </a:r>
            <a:r>
              <a:rPr lang="en-MY" sz="2000" dirty="0"/>
              <a:t> of management and the workforce are resulting in desired outcomes. If evaluation occurs only once, a company may miss the opportunity to respond quickly</a:t>
            </a:r>
          </a:p>
          <a:p>
            <a:pPr marL="0" indent="0">
              <a:buNone/>
            </a:pPr>
            <a:r>
              <a:rPr lang="en-MY" sz="2000" dirty="0"/>
              <a:t>to variables that influence successful execution, as well as miss opportunities to motivate employees through difficult transition periods. For HR, this means communicating and </a:t>
            </a:r>
            <a:r>
              <a:rPr lang="en-MY" sz="2000" dirty="0" err="1"/>
              <a:t>modeling</a:t>
            </a:r>
            <a:r>
              <a:rPr lang="en-MY" sz="2000" dirty="0"/>
              <a:t> strategic initiatives, including those related to the company’s mission, vision,</a:t>
            </a:r>
          </a:p>
          <a:p>
            <a:pPr marL="0" indent="0">
              <a:buNone/>
            </a:pPr>
            <a:r>
              <a:rPr lang="en-MY" sz="2000" dirty="0"/>
              <a:t>values, and other standards of </a:t>
            </a:r>
            <a:r>
              <a:rPr lang="en-MY" sz="2000" dirty="0" err="1"/>
              <a:t>behavior</a:t>
            </a:r>
            <a:r>
              <a:rPr lang="en-MY" sz="2000" dirty="0"/>
              <a:t>.</a:t>
            </a:r>
          </a:p>
        </p:txBody>
      </p:sp>
    </p:spTree>
    <p:extLst>
      <p:ext uri="{BB962C8B-B14F-4D97-AF65-F5344CB8AC3E}">
        <p14:creationId xmlns:p14="http://schemas.microsoft.com/office/powerpoint/2010/main" xmlns="" val="5332151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CFE9C5-A62C-4850-B4BA-A0971A9A7BAC}"/>
              </a:ext>
            </a:extLst>
          </p:cNvPr>
          <p:cNvSpPr>
            <a:spLocks noGrp="1"/>
          </p:cNvSpPr>
          <p:nvPr>
            <p:ph type="title"/>
          </p:nvPr>
        </p:nvSpPr>
        <p:spPr/>
        <p:txBody>
          <a:bodyPr/>
          <a:lstStyle/>
          <a:p>
            <a:r>
              <a:rPr lang="en-MY" dirty="0"/>
              <a:t>Strategic Planning Horizon</a:t>
            </a:r>
          </a:p>
        </p:txBody>
      </p:sp>
      <p:pic>
        <p:nvPicPr>
          <p:cNvPr id="5" name="Picture 4">
            <a:extLst>
              <a:ext uri="{FF2B5EF4-FFF2-40B4-BE49-F238E27FC236}">
                <a16:creationId xmlns:a16="http://schemas.microsoft.com/office/drawing/2014/main" xmlns="" id="{0C42DB47-F37B-43CB-BF90-225A14940D0F}"/>
              </a:ext>
            </a:extLst>
          </p:cNvPr>
          <p:cNvPicPr>
            <a:picLocks noChangeAspect="1"/>
          </p:cNvPicPr>
          <p:nvPr/>
        </p:nvPicPr>
        <p:blipFill>
          <a:blip r:embed="rId2"/>
          <a:stretch>
            <a:fillRect/>
          </a:stretch>
        </p:blipFill>
        <p:spPr>
          <a:xfrm>
            <a:off x="914400" y="1772816"/>
            <a:ext cx="7772400" cy="4514661"/>
          </a:xfrm>
          <a:prstGeom prst="rect">
            <a:avLst/>
          </a:prstGeom>
        </p:spPr>
      </p:pic>
    </p:spTree>
    <p:extLst>
      <p:ext uri="{BB962C8B-B14F-4D97-AF65-F5344CB8AC3E}">
        <p14:creationId xmlns:p14="http://schemas.microsoft.com/office/powerpoint/2010/main" xmlns="" val="5871856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9832A4-E2D8-47A0-87DE-1113085ED79B}"/>
              </a:ext>
            </a:extLst>
          </p:cNvPr>
          <p:cNvSpPr>
            <a:spLocks noGrp="1"/>
          </p:cNvSpPr>
          <p:nvPr>
            <p:ph type="title"/>
          </p:nvPr>
        </p:nvSpPr>
        <p:spPr>
          <a:xfrm>
            <a:off x="683568" y="260648"/>
            <a:ext cx="7200900" cy="579440"/>
          </a:xfrm>
        </p:spPr>
        <p:txBody>
          <a:bodyPr>
            <a:normAutofit/>
          </a:bodyPr>
          <a:lstStyle/>
          <a:p>
            <a:r>
              <a:rPr lang="en-MY" sz="2800" dirty="0"/>
              <a:t>Question # 1</a:t>
            </a:r>
          </a:p>
        </p:txBody>
      </p:sp>
      <p:sp>
        <p:nvSpPr>
          <p:cNvPr id="3" name="Content Placeholder 2">
            <a:extLst>
              <a:ext uri="{FF2B5EF4-FFF2-40B4-BE49-F238E27FC236}">
                <a16:creationId xmlns:a16="http://schemas.microsoft.com/office/drawing/2014/main" xmlns="" id="{68394501-2172-4D22-8E07-F564E61782DD}"/>
              </a:ext>
            </a:extLst>
          </p:cNvPr>
          <p:cNvSpPr>
            <a:spLocks noGrp="1"/>
          </p:cNvSpPr>
          <p:nvPr>
            <p:ph idx="1"/>
          </p:nvPr>
        </p:nvSpPr>
        <p:spPr>
          <a:xfrm>
            <a:off x="539552" y="1124744"/>
            <a:ext cx="7920880" cy="4824536"/>
          </a:xfrm>
        </p:spPr>
        <p:txBody>
          <a:bodyPr>
            <a:normAutofit/>
          </a:bodyPr>
          <a:lstStyle/>
          <a:p>
            <a:pPr marL="0" indent="0">
              <a:buNone/>
            </a:pPr>
            <a:r>
              <a:rPr lang="en-MY" sz="2400" dirty="0"/>
              <a:t>Corporate leadership has requested that HR develop an employee engagement strategy for a newly acquired division, and HR follows the model for strategic planning. Which phase in strategic planning will focus on gathering information to create this strategy?</a:t>
            </a:r>
          </a:p>
          <a:p>
            <a:pPr marL="0" indent="0">
              <a:buNone/>
            </a:pPr>
            <a:endParaRPr lang="en-MY" sz="2400" dirty="0"/>
          </a:p>
          <a:p>
            <a:pPr marL="457200" indent="-457200">
              <a:buFont typeface="+mj-lt"/>
              <a:buAutoNum type="alphaUcPeriod"/>
            </a:pPr>
            <a:r>
              <a:rPr lang="en-MY" sz="2400" dirty="0"/>
              <a:t>Evaluation</a:t>
            </a:r>
          </a:p>
          <a:p>
            <a:pPr marL="457200" indent="-457200">
              <a:buFont typeface="+mj-lt"/>
              <a:buAutoNum type="alphaUcPeriod"/>
            </a:pPr>
            <a:r>
              <a:rPr lang="en-MY" sz="2400" dirty="0"/>
              <a:t>Development</a:t>
            </a:r>
          </a:p>
          <a:p>
            <a:pPr marL="457200" indent="-457200">
              <a:buFont typeface="+mj-lt"/>
              <a:buAutoNum type="alphaUcPeriod"/>
            </a:pPr>
            <a:r>
              <a:rPr lang="en-MY" sz="2400" dirty="0"/>
              <a:t>Implementation</a:t>
            </a:r>
          </a:p>
          <a:p>
            <a:pPr marL="457200" indent="-457200">
              <a:buFont typeface="+mj-lt"/>
              <a:buAutoNum type="alphaUcPeriod"/>
            </a:pPr>
            <a:r>
              <a:rPr lang="en-MY" sz="2400" dirty="0"/>
              <a:t>Formulation</a:t>
            </a:r>
          </a:p>
        </p:txBody>
      </p:sp>
    </p:spTree>
    <p:extLst>
      <p:ext uri="{BB962C8B-B14F-4D97-AF65-F5344CB8AC3E}">
        <p14:creationId xmlns:p14="http://schemas.microsoft.com/office/powerpoint/2010/main" xmlns="" val="23005366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42F1E6-697E-4241-9CE5-EBF2116CAEEC}"/>
              </a:ext>
            </a:extLst>
          </p:cNvPr>
          <p:cNvSpPr>
            <a:spLocks noGrp="1"/>
          </p:cNvSpPr>
          <p:nvPr>
            <p:ph type="title"/>
          </p:nvPr>
        </p:nvSpPr>
        <p:spPr>
          <a:xfrm>
            <a:off x="827584" y="487359"/>
            <a:ext cx="7200900" cy="579440"/>
          </a:xfrm>
        </p:spPr>
        <p:txBody>
          <a:bodyPr>
            <a:normAutofit/>
          </a:bodyPr>
          <a:lstStyle/>
          <a:p>
            <a:r>
              <a:rPr lang="en-MY" sz="2800" dirty="0"/>
              <a:t>Answer # 1</a:t>
            </a:r>
          </a:p>
        </p:txBody>
      </p:sp>
      <p:sp>
        <p:nvSpPr>
          <p:cNvPr id="3" name="Content Placeholder 2">
            <a:extLst>
              <a:ext uri="{FF2B5EF4-FFF2-40B4-BE49-F238E27FC236}">
                <a16:creationId xmlns:a16="http://schemas.microsoft.com/office/drawing/2014/main" xmlns="" id="{9864B1B9-0C90-443E-93AD-410DC55BB9DF}"/>
              </a:ext>
            </a:extLst>
          </p:cNvPr>
          <p:cNvSpPr>
            <a:spLocks noGrp="1"/>
          </p:cNvSpPr>
          <p:nvPr>
            <p:ph idx="1"/>
          </p:nvPr>
        </p:nvSpPr>
        <p:spPr>
          <a:xfrm>
            <a:off x="971550" y="1981203"/>
            <a:ext cx="7848922" cy="2815950"/>
          </a:xfrm>
        </p:spPr>
        <p:txBody>
          <a:bodyPr>
            <a:normAutofit/>
          </a:bodyPr>
          <a:lstStyle/>
          <a:p>
            <a:r>
              <a:rPr lang="en-MY" sz="2400" dirty="0"/>
              <a:t>Option D</a:t>
            </a:r>
          </a:p>
          <a:p>
            <a:endParaRPr lang="en-MY" sz="2400" dirty="0"/>
          </a:p>
          <a:p>
            <a:pPr marL="0" indent="0">
              <a:buNone/>
            </a:pPr>
            <a:r>
              <a:rPr lang="en-MY" sz="2400" dirty="0"/>
              <a:t>The first phase in the strategic planning process is strategy formulation.</a:t>
            </a:r>
          </a:p>
        </p:txBody>
      </p:sp>
    </p:spTree>
    <p:extLst>
      <p:ext uri="{BB962C8B-B14F-4D97-AF65-F5344CB8AC3E}">
        <p14:creationId xmlns:p14="http://schemas.microsoft.com/office/powerpoint/2010/main" xmlns="" val="19943519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2291DD-9AB9-40EA-B1FB-8EF32D0F8ED3}"/>
              </a:ext>
            </a:extLst>
          </p:cNvPr>
          <p:cNvSpPr>
            <a:spLocks noGrp="1"/>
          </p:cNvSpPr>
          <p:nvPr>
            <p:ph type="title"/>
          </p:nvPr>
        </p:nvSpPr>
        <p:spPr/>
        <p:txBody>
          <a:bodyPr>
            <a:normAutofit/>
          </a:bodyPr>
          <a:lstStyle/>
          <a:p>
            <a:r>
              <a:rPr lang="en-MY" sz="2800" dirty="0"/>
              <a:t>HR in Communicating Vision and Mission</a:t>
            </a:r>
          </a:p>
        </p:txBody>
      </p:sp>
      <p:sp>
        <p:nvSpPr>
          <p:cNvPr id="3" name="Content Placeholder 2">
            <a:extLst>
              <a:ext uri="{FF2B5EF4-FFF2-40B4-BE49-F238E27FC236}">
                <a16:creationId xmlns:a16="http://schemas.microsoft.com/office/drawing/2014/main" xmlns="" id="{382D6E44-9ED3-4C70-AEA5-E51B9FD31DE8}"/>
              </a:ext>
            </a:extLst>
          </p:cNvPr>
          <p:cNvSpPr>
            <a:spLocks noGrp="1"/>
          </p:cNvSpPr>
          <p:nvPr>
            <p:ph idx="1"/>
          </p:nvPr>
        </p:nvSpPr>
        <p:spPr/>
        <p:txBody>
          <a:bodyPr>
            <a:normAutofit/>
          </a:bodyPr>
          <a:lstStyle/>
          <a:p>
            <a:pPr marL="0" indent="0">
              <a:buNone/>
            </a:pPr>
            <a:endParaRPr lang="en-MY" sz="2400" dirty="0"/>
          </a:p>
          <a:p>
            <a:pPr marL="0" indent="0">
              <a:buNone/>
            </a:pPr>
            <a:r>
              <a:rPr lang="en-MY" sz="2400" dirty="0"/>
              <a:t>Once the organization’s vision and mission are created, the HR department is responsible to communicate the vision, mission, and core value to their employees</a:t>
            </a:r>
          </a:p>
        </p:txBody>
      </p:sp>
    </p:spTree>
    <p:extLst>
      <p:ext uri="{BB962C8B-B14F-4D97-AF65-F5344CB8AC3E}">
        <p14:creationId xmlns:p14="http://schemas.microsoft.com/office/powerpoint/2010/main" xmlns="" val="246910248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B6E213-5BF1-4E78-9073-A3D7EAB87622}"/>
              </a:ext>
            </a:extLst>
          </p:cNvPr>
          <p:cNvSpPr>
            <a:spLocks noGrp="1"/>
          </p:cNvSpPr>
          <p:nvPr>
            <p:ph type="title"/>
          </p:nvPr>
        </p:nvSpPr>
        <p:spPr/>
        <p:txBody>
          <a:bodyPr>
            <a:normAutofit/>
          </a:bodyPr>
          <a:lstStyle/>
          <a:p>
            <a:r>
              <a:rPr lang="en-MY" sz="2800" dirty="0"/>
              <a:t>HR in SWOT Analysis</a:t>
            </a:r>
          </a:p>
        </p:txBody>
      </p:sp>
      <p:sp>
        <p:nvSpPr>
          <p:cNvPr id="3" name="Content Placeholder 2">
            <a:extLst>
              <a:ext uri="{FF2B5EF4-FFF2-40B4-BE49-F238E27FC236}">
                <a16:creationId xmlns:a16="http://schemas.microsoft.com/office/drawing/2014/main" xmlns="" id="{689EA52D-9797-4CCD-B7DE-4177F5A0C1C4}"/>
              </a:ext>
            </a:extLst>
          </p:cNvPr>
          <p:cNvSpPr>
            <a:spLocks noGrp="1"/>
          </p:cNvSpPr>
          <p:nvPr>
            <p:ph idx="1"/>
          </p:nvPr>
        </p:nvSpPr>
        <p:spPr/>
        <p:txBody>
          <a:bodyPr>
            <a:normAutofit/>
          </a:bodyPr>
          <a:lstStyle/>
          <a:p>
            <a:r>
              <a:rPr lang="en-MY" sz="2400" dirty="0"/>
              <a:t>HR create plans and action items to take advantage of strengths and opportunities and mitigate weaknesses and threats to the workforce and talent pipeline</a:t>
            </a:r>
          </a:p>
          <a:p>
            <a:endParaRPr lang="en-MY" sz="2400" dirty="0"/>
          </a:p>
          <a:p>
            <a:r>
              <a:rPr lang="en-MY" sz="2400" dirty="0"/>
              <a:t>HR conduct a management verification panel ensure the information gathered during the SWOT Analysis sessions is accurate.</a:t>
            </a:r>
          </a:p>
        </p:txBody>
      </p:sp>
    </p:spTree>
    <p:extLst>
      <p:ext uri="{BB962C8B-B14F-4D97-AF65-F5344CB8AC3E}">
        <p14:creationId xmlns:p14="http://schemas.microsoft.com/office/powerpoint/2010/main" xmlns="" val="267419488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675868-8612-4E7E-AE0C-7BFF5C304384}"/>
              </a:ext>
            </a:extLst>
          </p:cNvPr>
          <p:cNvSpPr>
            <a:spLocks noGrp="1"/>
          </p:cNvSpPr>
          <p:nvPr>
            <p:ph type="title"/>
          </p:nvPr>
        </p:nvSpPr>
        <p:spPr/>
        <p:txBody>
          <a:bodyPr>
            <a:normAutofit/>
          </a:bodyPr>
          <a:lstStyle/>
          <a:p>
            <a:r>
              <a:rPr lang="en-MY" sz="2800" dirty="0"/>
              <a:t>HR in Strategy Formulation</a:t>
            </a:r>
          </a:p>
        </p:txBody>
      </p:sp>
      <p:sp>
        <p:nvSpPr>
          <p:cNvPr id="3" name="Content Placeholder 2">
            <a:extLst>
              <a:ext uri="{FF2B5EF4-FFF2-40B4-BE49-F238E27FC236}">
                <a16:creationId xmlns:a16="http://schemas.microsoft.com/office/drawing/2014/main" xmlns="" id="{0B9A68E6-7C37-4D85-BA40-62CDA4FE258D}"/>
              </a:ext>
            </a:extLst>
          </p:cNvPr>
          <p:cNvSpPr>
            <a:spLocks noGrp="1"/>
          </p:cNvSpPr>
          <p:nvPr>
            <p:ph idx="1"/>
          </p:nvPr>
        </p:nvSpPr>
        <p:spPr/>
        <p:txBody>
          <a:bodyPr>
            <a:normAutofit/>
          </a:bodyPr>
          <a:lstStyle/>
          <a:p>
            <a:r>
              <a:rPr lang="en-MY" sz="2400" dirty="0"/>
              <a:t>In conjunction with the SWOT Analysis, HR should perform Scenario Planning to forecast future scenarios for targeted positions or occupations. Looking forward at workforce and workload factors, linkages are developed to build likely scenarios of the future workforce and its drivers.</a:t>
            </a:r>
          </a:p>
        </p:txBody>
      </p:sp>
    </p:spTree>
    <p:extLst>
      <p:ext uri="{BB962C8B-B14F-4D97-AF65-F5344CB8AC3E}">
        <p14:creationId xmlns:p14="http://schemas.microsoft.com/office/powerpoint/2010/main" xmlns="" val="37957846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2AFF22-8662-4B85-B242-1DBCEFB72BC9}"/>
              </a:ext>
            </a:extLst>
          </p:cNvPr>
          <p:cNvSpPr>
            <a:spLocks noGrp="1"/>
          </p:cNvSpPr>
          <p:nvPr>
            <p:ph type="title"/>
          </p:nvPr>
        </p:nvSpPr>
        <p:spPr>
          <a:xfrm>
            <a:off x="880791" y="-99392"/>
            <a:ext cx="7200900" cy="1142385"/>
          </a:xfrm>
        </p:spPr>
        <p:txBody>
          <a:bodyPr>
            <a:normAutofit/>
          </a:bodyPr>
          <a:lstStyle/>
          <a:p>
            <a:r>
              <a:rPr lang="en-MY" sz="2800" dirty="0"/>
              <a:t>HR in Strategy Execution</a:t>
            </a:r>
          </a:p>
        </p:txBody>
      </p:sp>
      <p:sp>
        <p:nvSpPr>
          <p:cNvPr id="3" name="Content Placeholder 2">
            <a:extLst>
              <a:ext uri="{FF2B5EF4-FFF2-40B4-BE49-F238E27FC236}">
                <a16:creationId xmlns:a16="http://schemas.microsoft.com/office/drawing/2014/main" xmlns="" id="{0CC41400-91E6-4C08-86FD-6B9142091042}"/>
              </a:ext>
            </a:extLst>
          </p:cNvPr>
          <p:cNvSpPr>
            <a:spLocks noGrp="1"/>
          </p:cNvSpPr>
          <p:nvPr>
            <p:ph idx="1"/>
          </p:nvPr>
        </p:nvSpPr>
        <p:spPr>
          <a:xfrm>
            <a:off x="685800" y="1163637"/>
            <a:ext cx="7772400" cy="4530725"/>
          </a:xfrm>
        </p:spPr>
        <p:txBody>
          <a:bodyPr/>
          <a:lstStyle/>
          <a:p>
            <a:r>
              <a:rPr lang="en-MY" sz="2400" dirty="0"/>
              <a:t>HR organize cross-functional teams to meet the strategic objectives. </a:t>
            </a:r>
          </a:p>
          <a:p>
            <a:r>
              <a:rPr lang="en-MY" sz="2400" dirty="0"/>
              <a:t>HR manage the HR portfolio through identifying high-potential talent, prioritizing HR programs to align with the start-up strategy, developing talent, and tracking the need for succession planning and retirement.</a:t>
            </a:r>
          </a:p>
          <a:p>
            <a:r>
              <a:rPr lang="en-MY" sz="2400" dirty="0"/>
              <a:t>HR should implement communication technology and processes to promote integration and execution of the organization’s global strategy.</a:t>
            </a:r>
          </a:p>
          <a:p>
            <a:r>
              <a:rPr lang="en-MY" sz="2400" dirty="0"/>
              <a:t> HR should monitor and evaluate the effectiveness of the strategies.</a:t>
            </a:r>
          </a:p>
        </p:txBody>
      </p:sp>
    </p:spTree>
    <p:extLst>
      <p:ext uri="{BB962C8B-B14F-4D97-AF65-F5344CB8AC3E}">
        <p14:creationId xmlns:p14="http://schemas.microsoft.com/office/powerpoint/2010/main" xmlns="" val="11928525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870D3E-DC39-43C9-8882-CF67440B0290}"/>
              </a:ext>
            </a:extLst>
          </p:cNvPr>
          <p:cNvSpPr>
            <a:spLocks noGrp="1"/>
          </p:cNvSpPr>
          <p:nvPr>
            <p:ph type="title"/>
          </p:nvPr>
        </p:nvSpPr>
        <p:spPr>
          <a:xfrm>
            <a:off x="755576" y="-171400"/>
            <a:ext cx="7200900" cy="1142385"/>
          </a:xfrm>
        </p:spPr>
        <p:txBody>
          <a:bodyPr>
            <a:normAutofit/>
          </a:bodyPr>
          <a:lstStyle/>
          <a:p>
            <a:r>
              <a:rPr lang="en-MY" sz="2800" dirty="0"/>
              <a:t>HR in Strategy Planning</a:t>
            </a:r>
          </a:p>
        </p:txBody>
      </p:sp>
      <p:pic>
        <p:nvPicPr>
          <p:cNvPr id="5" name="Picture 4">
            <a:extLst>
              <a:ext uri="{FF2B5EF4-FFF2-40B4-BE49-F238E27FC236}">
                <a16:creationId xmlns:a16="http://schemas.microsoft.com/office/drawing/2014/main" xmlns="" id="{B33BF7ED-23DD-4A49-A9B8-86BB439E378B}"/>
              </a:ext>
            </a:extLst>
          </p:cNvPr>
          <p:cNvPicPr>
            <a:picLocks noChangeAspect="1"/>
          </p:cNvPicPr>
          <p:nvPr/>
        </p:nvPicPr>
        <p:blipFill>
          <a:blip r:embed="rId2"/>
          <a:stretch>
            <a:fillRect/>
          </a:stretch>
        </p:blipFill>
        <p:spPr>
          <a:xfrm>
            <a:off x="883900" y="1124744"/>
            <a:ext cx="7505700" cy="4975689"/>
          </a:xfrm>
          <a:prstGeom prst="rect">
            <a:avLst/>
          </a:prstGeom>
        </p:spPr>
      </p:pic>
    </p:spTree>
    <p:extLst>
      <p:ext uri="{BB962C8B-B14F-4D97-AF65-F5344CB8AC3E}">
        <p14:creationId xmlns:p14="http://schemas.microsoft.com/office/powerpoint/2010/main" xmlns="" val="12498612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0CEA27-9A66-449B-9963-2D3B1E3F80E7}"/>
              </a:ext>
            </a:extLst>
          </p:cNvPr>
          <p:cNvSpPr>
            <a:spLocks noGrp="1"/>
          </p:cNvSpPr>
          <p:nvPr>
            <p:ph type="title"/>
          </p:nvPr>
        </p:nvSpPr>
        <p:spPr>
          <a:xfrm>
            <a:off x="755576" y="-77216"/>
            <a:ext cx="7200900" cy="1142385"/>
          </a:xfrm>
        </p:spPr>
        <p:txBody>
          <a:bodyPr>
            <a:normAutofit/>
          </a:bodyPr>
          <a:lstStyle/>
          <a:p>
            <a:r>
              <a:rPr lang="en-MY" sz="2800" dirty="0"/>
              <a:t>Question # 4</a:t>
            </a:r>
          </a:p>
        </p:txBody>
      </p:sp>
      <p:sp>
        <p:nvSpPr>
          <p:cNvPr id="3" name="Content Placeholder 2">
            <a:extLst>
              <a:ext uri="{FF2B5EF4-FFF2-40B4-BE49-F238E27FC236}">
                <a16:creationId xmlns:a16="http://schemas.microsoft.com/office/drawing/2014/main" xmlns="" id="{1D01B00C-6CE5-4E6C-A2BB-176E93C1050B}"/>
              </a:ext>
            </a:extLst>
          </p:cNvPr>
          <p:cNvSpPr>
            <a:spLocks noGrp="1"/>
          </p:cNvSpPr>
          <p:nvPr>
            <p:ph idx="1"/>
          </p:nvPr>
        </p:nvSpPr>
        <p:spPr>
          <a:xfrm>
            <a:off x="755576" y="1340768"/>
            <a:ext cx="7848872" cy="4536504"/>
          </a:xfrm>
        </p:spPr>
        <p:txBody>
          <a:bodyPr>
            <a:normAutofit/>
          </a:bodyPr>
          <a:lstStyle/>
          <a:p>
            <a:pPr marL="0" indent="0">
              <a:buNone/>
            </a:pPr>
            <a:r>
              <a:rPr lang="en-MY" sz="2400" dirty="0"/>
              <a:t>The HR manager of a multinational corporation has been tasked with developing a global training program that creates a shared corporate culture. She begins by surveying top management members at all locations to ask their opinions on what factors would contribute to this outcome. She is engaged in which of the following practices?</a:t>
            </a:r>
          </a:p>
          <a:p>
            <a:pPr marL="457200" indent="-457200">
              <a:buFont typeface="+mj-lt"/>
              <a:buAutoNum type="alphaUcPeriod"/>
            </a:pPr>
            <a:r>
              <a:rPr lang="en-MY" sz="2400" dirty="0"/>
              <a:t>Communicating from the top down</a:t>
            </a:r>
          </a:p>
          <a:p>
            <a:pPr marL="457200" indent="-457200">
              <a:buFont typeface="+mj-lt"/>
              <a:buAutoNum type="alphaUcPeriod"/>
            </a:pPr>
            <a:r>
              <a:rPr lang="en-MY" sz="2400" dirty="0"/>
              <a:t>Conducting an occupational assessment</a:t>
            </a:r>
          </a:p>
          <a:p>
            <a:pPr marL="457200" indent="-457200">
              <a:buFont typeface="+mj-lt"/>
              <a:buAutoNum type="alphaUcPeriod"/>
            </a:pPr>
            <a:r>
              <a:rPr lang="en-MY" sz="2400" dirty="0"/>
              <a:t>Measuring corporate cultural intelligence</a:t>
            </a:r>
          </a:p>
          <a:p>
            <a:pPr marL="457200" indent="-457200">
              <a:buFont typeface="+mj-lt"/>
              <a:buAutoNum type="alphaUcPeriod"/>
            </a:pPr>
            <a:r>
              <a:rPr lang="en-MY" sz="2400" dirty="0"/>
              <a:t>Conducting a needs assessment</a:t>
            </a:r>
          </a:p>
        </p:txBody>
      </p:sp>
    </p:spTree>
    <p:extLst>
      <p:ext uri="{BB962C8B-B14F-4D97-AF65-F5344CB8AC3E}">
        <p14:creationId xmlns:p14="http://schemas.microsoft.com/office/powerpoint/2010/main" xmlns="" val="9493148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04377B-9106-40E9-96C0-D57C2AEFFA17}"/>
              </a:ext>
            </a:extLst>
          </p:cNvPr>
          <p:cNvSpPr>
            <a:spLocks noGrp="1"/>
          </p:cNvSpPr>
          <p:nvPr>
            <p:ph type="title"/>
          </p:nvPr>
        </p:nvSpPr>
        <p:spPr/>
        <p:txBody>
          <a:bodyPr>
            <a:normAutofit/>
          </a:bodyPr>
          <a:lstStyle/>
          <a:p>
            <a:r>
              <a:rPr lang="en-MY" sz="2800" dirty="0"/>
              <a:t>Answer # 4</a:t>
            </a:r>
          </a:p>
        </p:txBody>
      </p:sp>
      <p:sp>
        <p:nvSpPr>
          <p:cNvPr id="3" name="Content Placeholder 2">
            <a:extLst>
              <a:ext uri="{FF2B5EF4-FFF2-40B4-BE49-F238E27FC236}">
                <a16:creationId xmlns:a16="http://schemas.microsoft.com/office/drawing/2014/main" xmlns="" id="{BAB1CD8C-E8B1-45E9-8147-07C26BCBF784}"/>
              </a:ext>
            </a:extLst>
          </p:cNvPr>
          <p:cNvSpPr>
            <a:spLocks noGrp="1"/>
          </p:cNvSpPr>
          <p:nvPr>
            <p:ph idx="1"/>
          </p:nvPr>
        </p:nvSpPr>
        <p:spPr/>
        <p:txBody>
          <a:bodyPr>
            <a:normAutofit/>
          </a:bodyPr>
          <a:lstStyle/>
          <a:p>
            <a:r>
              <a:rPr lang="en-MY" sz="2400" dirty="0"/>
              <a:t>Option D</a:t>
            </a:r>
          </a:p>
        </p:txBody>
      </p:sp>
    </p:spTree>
    <p:extLst>
      <p:ext uri="{BB962C8B-B14F-4D97-AF65-F5344CB8AC3E}">
        <p14:creationId xmlns:p14="http://schemas.microsoft.com/office/powerpoint/2010/main" xmlns="" val="38808536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447F16-6401-44D5-8678-8E164E96AD26}"/>
              </a:ext>
            </a:extLst>
          </p:cNvPr>
          <p:cNvSpPr>
            <a:spLocks noGrp="1"/>
          </p:cNvSpPr>
          <p:nvPr>
            <p:ph type="title"/>
          </p:nvPr>
        </p:nvSpPr>
        <p:spPr>
          <a:xfrm>
            <a:off x="827584" y="28175"/>
            <a:ext cx="7200900" cy="1142385"/>
          </a:xfrm>
        </p:spPr>
        <p:txBody>
          <a:bodyPr>
            <a:normAutofit/>
          </a:bodyPr>
          <a:lstStyle/>
          <a:p>
            <a:r>
              <a:rPr lang="en-MY" sz="2800" dirty="0"/>
              <a:t>Strategic Workforce Plan</a:t>
            </a:r>
          </a:p>
        </p:txBody>
      </p:sp>
      <p:sp>
        <p:nvSpPr>
          <p:cNvPr id="3" name="Content Placeholder 2">
            <a:extLst>
              <a:ext uri="{FF2B5EF4-FFF2-40B4-BE49-F238E27FC236}">
                <a16:creationId xmlns:a16="http://schemas.microsoft.com/office/drawing/2014/main" xmlns="" id="{748E5949-1AA6-4DEB-AFBF-0A6BEC041BBA}"/>
              </a:ext>
            </a:extLst>
          </p:cNvPr>
          <p:cNvSpPr>
            <a:spLocks noGrp="1"/>
          </p:cNvSpPr>
          <p:nvPr>
            <p:ph idx="1"/>
          </p:nvPr>
        </p:nvSpPr>
        <p:spPr>
          <a:xfrm>
            <a:off x="851886" y="1524000"/>
            <a:ext cx="7464529" cy="4281264"/>
          </a:xfrm>
        </p:spPr>
        <p:txBody>
          <a:bodyPr>
            <a:normAutofit/>
          </a:bodyPr>
          <a:lstStyle/>
          <a:p>
            <a:r>
              <a:rPr lang="en-MY" sz="2400" dirty="0"/>
              <a:t>Strategic Workforce planning, “having the right number of people with the right skills in the right jobs at the right time.”, is the critical part that can bridge the HR functions and the business strategy.</a:t>
            </a:r>
          </a:p>
          <a:p>
            <a:r>
              <a:rPr lang="en-MY" sz="2400" dirty="0"/>
              <a:t>Workforce planning is begin with corporate and business strategies and the annual business plans to support achievement of long-term (strategic plan) and short-time (annual performance) goals and objectives.</a:t>
            </a:r>
          </a:p>
        </p:txBody>
      </p:sp>
    </p:spTree>
    <p:extLst>
      <p:ext uri="{BB962C8B-B14F-4D97-AF65-F5344CB8AC3E}">
        <p14:creationId xmlns:p14="http://schemas.microsoft.com/office/powerpoint/2010/main" xmlns="" val="18246874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447F16-6401-44D5-8678-8E164E96AD26}"/>
              </a:ext>
            </a:extLst>
          </p:cNvPr>
          <p:cNvSpPr>
            <a:spLocks noGrp="1"/>
          </p:cNvSpPr>
          <p:nvPr>
            <p:ph type="title"/>
          </p:nvPr>
        </p:nvSpPr>
        <p:spPr>
          <a:xfrm>
            <a:off x="1066800" y="304800"/>
            <a:ext cx="7200900" cy="655639"/>
          </a:xfrm>
        </p:spPr>
        <p:txBody>
          <a:bodyPr>
            <a:normAutofit/>
          </a:bodyPr>
          <a:lstStyle/>
          <a:p>
            <a:pPr algn="ctr"/>
            <a:r>
              <a:rPr lang="en-MY" sz="2800" dirty="0"/>
              <a:t>Strategic Workforce Plan</a:t>
            </a:r>
          </a:p>
        </p:txBody>
      </p:sp>
      <p:pic>
        <p:nvPicPr>
          <p:cNvPr id="5" name="Picture 4">
            <a:extLst>
              <a:ext uri="{FF2B5EF4-FFF2-40B4-BE49-F238E27FC236}">
                <a16:creationId xmlns:a16="http://schemas.microsoft.com/office/drawing/2014/main" xmlns="" id="{0E45AD66-F485-4527-B9BE-0C0F4F2D2F36}"/>
              </a:ext>
            </a:extLst>
          </p:cNvPr>
          <p:cNvPicPr>
            <a:picLocks noChangeAspect="1"/>
          </p:cNvPicPr>
          <p:nvPr/>
        </p:nvPicPr>
        <p:blipFill>
          <a:blip r:embed="rId2"/>
          <a:stretch>
            <a:fillRect/>
          </a:stretch>
        </p:blipFill>
        <p:spPr>
          <a:xfrm>
            <a:off x="1295400" y="1447800"/>
            <a:ext cx="6724650" cy="4238625"/>
          </a:xfrm>
          <a:prstGeom prst="rect">
            <a:avLst/>
          </a:prstGeom>
        </p:spPr>
      </p:pic>
    </p:spTree>
    <p:extLst>
      <p:ext uri="{BB962C8B-B14F-4D97-AF65-F5344CB8AC3E}">
        <p14:creationId xmlns:p14="http://schemas.microsoft.com/office/powerpoint/2010/main" xmlns="" val="36375977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60327037"/>
              </p:ext>
            </p:extLst>
          </p:nvPr>
        </p:nvGraphicFramePr>
        <p:xfrm>
          <a:off x="533400" y="228600"/>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4022704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A8BD4C-3802-4205-AE18-08997C6B8286}"/>
              </a:ext>
            </a:extLst>
          </p:cNvPr>
          <p:cNvSpPr>
            <a:spLocks noGrp="1"/>
          </p:cNvSpPr>
          <p:nvPr>
            <p:ph type="title"/>
          </p:nvPr>
        </p:nvSpPr>
        <p:spPr>
          <a:xfrm>
            <a:off x="683568" y="-171400"/>
            <a:ext cx="7200900" cy="1142385"/>
          </a:xfrm>
        </p:spPr>
        <p:txBody>
          <a:bodyPr>
            <a:normAutofit/>
          </a:bodyPr>
          <a:lstStyle/>
          <a:p>
            <a:r>
              <a:rPr lang="en-MY" sz="2800" dirty="0"/>
              <a:t>Value and Value Chain</a:t>
            </a:r>
          </a:p>
        </p:txBody>
      </p:sp>
      <p:sp>
        <p:nvSpPr>
          <p:cNvPr id="3" name="Content Placeholder 2">
            <a:extLst>
              <a:ext uri="{FF2B5EF4-FFF2-40B4-BE49-F238E27FC236}">
                <a16:creationId xmlns:a16="http://schemas.microsoft.com/office/drawing/2014/main" xmlns="" id="{4E701C67-7AF7-43E5-B53F-DED198114A63}"/>
              </a:ext>
            </a:extLst>
          </p:cNvPr>
          <p:cNvSpPr>
            <a:spLocks noGrp="1"/>
          </p:cNvSpPr>
          <p:nvPr>
            <p:ph idx="1"/>
          </p:nvPr>
        </p:nvSpPr>
        <p:spPr>
          <a:xfrm>
            <a:off x="683568" y="1600200"/>
            <a:ext cx="7992888" cy="4530725"/>
          </a:xfrm>
        </p:spPr>
        <p:txBody>
          <a:bodyPr>
            <a:normAutofit/>
          </a:bodyPr>
          <a:lstStyle/>
          <a:p>
            <a:r>
              <a:rPr lang="en-MY" sz="2400" dirty="0"/>
              <a:t>The value represents how well the organization has been able to accomplish its strategic goals-which may be higher profit margins or industry position. </a:t>
            </a:r>
          </a:p>
          <a:p>
            <a:endParaRPr lang="en-MY" sz="2400" dirty="0"/>
          </a:p>
          <a:p>
            <a:r>
              <a:rPr lang="en-MY" sz="2400" dirty="0"/>
              <a:t>The value chain represents the process by which an organization creates the product or service it offers to the customer. It is described as a chain because it represents the sequential and simultaneous contributions of a number of internal and external participants.</a:t>
            </a:r>
          </a:p>
        </p:txBody>
      </p:sp>
    </p:spTree>
    <p:extLst>
      <p:ext uri="{BB962C8B-B14F-4D97-AF65-F5344CB8AC3E}">
        <p14:creationId xmlns:p14="http://schemas.microsoft.com/office/powerpoint/2010/main" xmlns="" val="2909524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1FDE2D-3D73-4B7A-9274-E7B4C2CD96C6}"/>
              </a:ext>
            </a:extLst>
          </p:cNvPr>
          <p:cNvSpPr>
            <a:spLocks noGrp="1"/>
          </p:cNvSpPr>
          <p:nvPr>
            <p:ph type="title"/>
          </p:nvPr>
        </p:nvSpPr>
        <p:spPr>
          <a:xfrm>
            <a:off x="914400" y="228600"/>
            <a:ext cx="7200900" cy="655639"/>
          </a:xfrm>
        </p:spPr>
        <p:txBody>
          <a:bodyPr/>
          <a:lstStyle/>
          <a:p>
            <a:pPr algn="ctr"/>
            <a:r>
              <a:rPr lang="en-MY" dirty="0"/>
              <a:t>Porter Value Chain</a:t>
            </a:r>
          </a:p>
        </p:txBody>
      </p:sp>
      <p:pic>
        <p:nvPicPr>
          <p:cNvPr id="5" name="Picture 4">
            <a:extLst>
              <a:ext uri="{FF2B5EF4-FFF2-40B4-BE49-F238E27FC236}">
                <a16:creationId xmlns:a16="http://schemas.microsoft.com/office/drawing/2014/main" xmlns="" id="{1871B38D-2551-496B-80EE-67BEC3FCD6AF}"/>
              </a:ext>
            </a:extLst>
          </p:cNvPr>
          <p:cNvPicPr>
            <a:picLocks noChangeAspect="1"/>
          </p:cNvPicPr>
          <p:nvPr/>
        </p:nvPicPr>
        <p:blipFill>
          <a:blip r:embed="rId2"/>
          <a:stretch>
            <a:fillRect/>
          </a:stretch>
        </p:blipFill>
        <p:spPr>
          <a:xfrm>
            <a:off x="1143000" y="1600200"/>
            <a:ext cx="6896913" cy="4255542"/>
          </a:xfrm>
          <a:prstGeom prst="rect">
            <a:avLst/>
          </a:prstGeom>
        </p:spPr>
      </p:pic>
    </p:spTree>
    <p:extLst>
      <p:ext uri="{BB962C8B-B14F-4D97-AF65-F5344CB8AC3E}">
        <p14:creationId xmlns:p14="http://schemas.microsoft.com/office/powerpoint/2010/main" xmlns="" val="118695911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09C933-FEA6-41B7-91E0-83D0CD13B8D4}"/>
              </a:ext>
            </a:extLst>
          </p:cNvPr>
          <p:cNvSpPr>
            <a:spLocks noGrp="1"/>
          </p:cNvSpPr>
          <p:nvPr>
            <p:ph type="title"/>
          </p:nvPr>
        </p:nvSpPr>
        <p:spPr>
          <a:xfrm>
            <a:off x="914400" y="304800"/>
            <a:ext cx="7200900" cy="655639"/>
          </a:xfrm>
        </p:spPr>
        <p:txBody>
          <a:bodyPr>
            <a:normAutofit/>
          </a:bodyPr>
          <a:lstStyle/>
          <a:p>
            <a:pPr algn="ctr"/>
            <a:r>
              <a:rPr lang="en-MY" sz="2800" dirty="0"/>
              <a:t> Porters Value Chain </a:t>
            </a:r>
          </a:p>
        </p:txBody>
      </p:sp>
      <p:pic>
        <p:nvPicPr>
          <p:cNvPr id="5" name="Picture 4">
            <a:extLst>
              <a:ext uri="{FF2B5EF4-FFF2-40B4-BE49-F238E27FC236}">
                <a16:creationId xmlns:a16="http://schemas.microsoft.com/office/drawing/2014/main" xmlns="" id="{FC83CA67-AD59-43A0-B0DC-0EB351FD0A05}"/>
              </a:ext>
            </a:extLst>
          </p:cNvPr>
          <p:cNvPicPr>
            <a:picLocks noChangeAspect="1"/>
          </p:cNvPicPr>
          <p:nvPr/>
        </p:nvPicPr>
        <p:blipFill>
          <a:blip r:embed="rId2"/>
          <a:stretch>
            <a:fillRect/>
          </a:stretch>
        </p:blipFill>
        <p:spPr>
          <a:xfrm>
            <a:off x="1066800" y="1676400"/>
            <a:ext cx="7662834" cy="4032448"/>
          </a:xfrm>
          <a:prstGeom prst="rect">
            <a:avLst/>
          </a:prstGeom>
        </p:spPr>
      </p:pic>
    </p:spTree>
    <p:extLst>
      <p:ext uri="{BB962C8B-B14F-4D97-AF65-F5344CB8AC3E}">
        <p14:creationId xmlns:p14="http://schemas.microsoft.com/office/powerpoint/2010/main" xmlns="" val="14195143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5C1D3C-2C7C-4B06-AA2E-BD491F6B76D2}"/>
              </a:ext>
            </a:extLst>
          </p:cNvPr>
          <p:cNvSpPr>
            <a:spLocks noGrp="1"/>
          </p:cNvSpPr>
          <p:nvPr>
            <p:ph type="title"/>
          </p:nvPr>
        </p:nvSpPr>
        <p:spPr>
          <a:xfrm>
            <a:off x="784887" y="28175"/>
            <a:ext cx="7200900" cy="1142385"/>
          </a:xfrm>
        </p:spPr>
        <p:txBody>
          <a:bodyPr>
            <a:normAutofit/>
          </a:bodyPr>
          <a:lstStyle/>
          <a:p>
            <a:r>
              <a:rPr lang="en-MY" sz="2800" dirty="0"/>
              <a:t>Primary Activities</a:t>
            </a:r>
          </a:p>
        </p:txBody>
      </p:sp>
      <p:sp>
        <p:nvSpPr>
          <p:cNvPr id="3" name="Content Placeholder 2">
            <a:extLst>
              <a:ext uri="{FF2B5EF4-FFF2-40B4-BE49-F238E27FC236}">
                <a16:creationId xmlns:a16="http://schemas.microsoft.com/office/drawing/2014/main" xmlns="" id="{D9D87C0D-2BF3-4E90-BE47-02C8F8B514C4}"/>
              </a:ext>
            </a:extLst>
          </p:cNvPr>
          <p:cNvSpPr>
            <a:spLocks noGrp="1"/>
          </p:cNvSpPr>
          <p:nvPr>
            <p:ph idx="1"/>
          </p:nvPr>
        </p:nvSpPr>
        <p:spPr>
          <a:xfrm>
            <a:off x="611560" y="1412776"/>
            <a:ext cx="7920880" cy="4530725"/>
          </a:xfrm>
        </p:spPr>
        <p:txBody>
          <a:bodyPr>
            <a:normAutofit/>
          </a:bodyPr>
          <a:lstStyle/>
          <a:p>
            <a:pPr marL="0" indent="0">
              <a:buNone/>
            </a:pPr>
            <a:r>
              <a:rPr lang="en-MY" sz="2400" dirty="0"/>
              <a:t>Primary activities relate directly to the physical creation, sale, maintenance and support of a product or service. They consist of the following:</a:t>
            </a:r>
          </a:p>
          <a:p>
            <a:r>
              <a:rPr lang="en-MY" sz="2400" b="1" dirty="0"/>
              <a:t>Inbound logistics</a:t>
            </a:r>
            <a:r>
              <a:rPr lang="en-MY" sz="2400" dirty="0"/>
              <a:t>: These are all the processes related to receiving, storing, and distributing inputs internally. Your supplier relationships are a key factor in creating value here.</a:t>
            </a:r>
          </a:p>
          <a:p>
            <a:r>
              <a:rPr lang="en-MY" sz="2400" b="1" dirty="0"/>
              <a:t>Operations</a:t>
            </a:r>
            <a:r>
              <a:rPr lang="en-MY" sz="2400" dirty="0"/>
              <a:t>: These are the transformation activities that change inputs into outputs that are sold to customers. Here, your operational systems create value.</a:t>
            </a:r>
          </a:p>
          <a:p>
            <a:pPr marL="0" indent="0">
              <a:buNone/>
            </a:pPr>
            <a:endParaRPr lang="en-MY" sz="2400" dirty="0"/>
          </a:p>
        </p:txBody>
      </p:sp>
    </p:spTree>
    <p:extLst>
      <p:ext uri="{BB962C8B-B14F-4D97-AF65-F5344CB8AC3E}">
        <p14:creationId xmlns:p14="http://schemas.microsoft.com/office/powerpoint/2010/main" xmlns="" val="4951436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2D16C3-0ADC-45EB-BE27-1AFF3635431F}"/>
              </a:ext>
            </a:extLst>
          </p:cNvPr>
          <p:cNvSpPr>
            <a:spLocks noGrp="1"/>
          </p:cNvSpPr>
          <p:nvPr>
            <p:ph type="title"/>
          </p:nvPr>
        </p:nvSpPr>
        <p:spPr>
          <a:xfrm>
            <a:off x="755576" y="228600"/>
            <a:ext cx="7200900" cy="742385"/>
          </a:xfrm>
        </p:spPr>
        <p:txBody>
          <a:bodyPr>
            <a:normAutofit/>
          </a:bodyPr>
          <a:lstStyle/>
          <a:p>
            <a:pPr algn="ctr"/>
            <a:r>
              <a:rPr lang="en-MY" sz="2800" dirty="0"/>
              <a:t>Primary Activities</a:t>
            </a:r>
          </a:p>
        </p:txBody>
      </p:sp>
      <p:sp>
        <p:nvSpPr>
          <p:cNvPr id="3" name="Content Placeholder 2">
            <a:extLst>
              <a:ext uri="{FF2B5EF4-FFF2-40B4-BE49-F238E27FC236}">
                <a16:creationId xmlns:a16="http://schemas.microsoft.com/office/drawing/2014/main" xmlns="" id="{04D58C72-970F-4BBC-8F04-D2EDB4A64F4E}"/>
              </a:ext>
            </a:extLst>
          </p:cNvPr>
          <p:cNvSpPr>
            <a:spLocks noGrp="1"/>
          </p:cNvSpPr>
          <p:nvPr>
            <p:ph idx="1"/>
          </p:nvPr>
        </p:nvSpPr>
        <p:spPr>
          <a:xfrm>
            <a:off x="533400" y="1295400"/>
            <a:ext cx="8208912" cy="4530725"/>
          </a:xfrm>
        </p:spPr>
        <p:txBody>
          <a:bodyPr>
            <a:normAutofit lnSpcReduction="10000"/>
          </a:bodyPr>
          <a:lstStyle/>
          <a:p>
            <a:r>
              <a:rPr lang="en-MY" sz="2600" b="1" dirty="0"/>
              <a:t>Outbound logistics</a:t>
            </a:r>
            <a:r>
              <a:rPr lang="en-MY" sz="2600" dirty="0"/>
              <a:t>: These activities deliver your product or service to your customer. These are things like collection, storage, and distribution systems, and they may be internal or external to your organization.</a:t>
            </a:r>
          </a:p>
          <a:p>
            <a:r>
              <a:rPr lang="en-MY" sz="2600" b="1" dirty="0"/>
              <a:t>Marketing and sales</a:t>
            </a:r>
            <a:r>
              <a:rPr lang="en-MY" sz="2600" dirty="0"/>
              <a:t>: These are the processes you use to persuade clients to purchase from you instead of your competitors. The benefits you offer, and how well you communicate them, are sources of value here.</a:t>
            </a:r>
          </a:p>
          <a:p>
            <a:r>
              <a:rPr lang="en-MY" sz="2600" b="1" dirty="0"/>
              <a:t>Service</a:t>
            </a:r>
            <a:r>
              <a:rPr lang="en-MY" sz="2600" dirty="0"/>
              <a:t>: These are the activities related to maintaining the value of your product or service to your customers, once it's been purchased</a:t>
            </a:r>
          </a:p>
          <a:p>
            <a:endParaRPr lang="en-MY" sz="2600" dirty="0"/>
          </a:p>
        </p:txBody>
      </p:sp>
    </p:spTree>
    <p:extLst>
      <p:ext uri="{BB962C8B-B14F-4D97-AF65-F5344CB8AC3E}">
        <p14:creationId xmlns:p14="http://schemas.microsoft.com/office/powerpoint/2010/main" xmlns="" val="125180501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2DB8E8-875D-4B99-BD85-E4E1BAD9678C}"/>
              </a:ext>
            </a:extLst>
          </p:cNvPr>
          <p:cNvSpPr>
            <a:spLocks noGrp="1"/>
          </p:cNvSpPr>
          <p:nvPr>
            <p:ph type="title"/>
          </p:nvPr>
        </p:nvSpPr>
        <p:spPr>
          <a:xfrm>
            <a:off x="1066800" y="304800"/>
            <a:ext cx="7200900" cy="655639"/>
          </a:xfrm>
        </p:spPr>
        <p:txBody>
          <a:bodyPr>
            <a:normAutofit/>
          </a:bodyPr>
          <a:lstStyle/>
          <a:p>
            <a:pPr algn="ctr"/>
            <a:r>
              <a:rPr lang="en-MY" sz="2800" dirty="0"/>
              <a:t>Support Activities</a:t>
            </a:r>
          </a:p>
        </p:txBody>
      </p:sp>
      <p:sp>
        <p:nvSpPr>
          <p:cNvPr id="3" name="Content Placeholder 2">
            <a:extLst>
              <a:ext uri="{FF2B5EF4-FFF2-40B4-BE49-F238E27FC236}">
                <a16:creationId xmlns:a16="http://schemas.microsoft.com/office/drawing/2014/main" xmlns="" id="{80E437A4-9207-4E11-AC69-43D3BC6F365A}"/>
              </a:ext>
            </a:extLst>
          </p:cNvPr>
          <p:cNvSpPr>
            <a:spLocks noGrp="1"/>
          </p:cNvSpPr>
          <p:nvPr>
            <p:ph idx="1"/>
          </p:nvPr>
        </p:nvSpPr>
        <p:spPr/>
        <p:txBody>
          <a:bodyPr/>
          <a:lstStyle/>
          <a:p>
            <a:r>
              <a:rPr lang="en-MY" sz="2400" b="1" dirty="0"/>
              <a:t>Procurement</a:t>
            </a:r>
            <a:r>
              <a:rPr lang="en-MY" sz="2400" dirty="0"/>
              <a:t> </a:t>
            </a:r>
            <a:r>
              <a:rPr lang="en-MY" sz="2400" b="1" dirty="0"/>
              <a:t>(purchasing): </a:t>
            </a:r>
            <a:r>
              <a:rPr lang="en-MY" sz="2400" dirty="0"/>
              <a:t>This is what the organization does to get the resources it needs to operate. This includes finding vendors and negotiating best prices.</a:t>
            </a:r>
          </a:p>
          <a:p>
            <a:r>
              <a:rPr lang="en-MY" sz="2400" b="1" dirty="0"/>
              <a:t>Human resource management: </a:t>
            </a:r>
            <a:r>
              <a:rPr lang="en-MY" sz="2400" dirty="0"/>
              <a:t>This is how well a company recruits, hires, trains, motivates, rewards, and retains its workers. People are a significant source of value, so businesses can create a clear advantage with good HR practices.</a:t>
            </a:r>
          </a:p>
          <a:p>
            <a:pPr marL="0" indent="0">
              <a:buNone/>
            </a:pPr>
            <a:endParaRPr lang="en-MY" dirty="0"/>
          </a:p>
        </p:txBody>
      </p:sp>
    </p:spTree>
    <p:extLst>
      <p:ext uri="{BB962C8B-B14F-4D97-AF65-F5344CB8AC3E}">
        <p14:creationId xmlns:p14="http://schemas.microsoft.com/office/powerpoint/2010/main" xmlns="" val="18200464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79BB3C-41F2-424E-A154-E3151B5270D4}"/>
              </a:ext>
            </a:extLst>
          </p:cNvPr>
          <p:cNvSpPr>
            <a:spLocks noGrp="1"/>
          </p:cNvSpPr>
          <p:nvPr>
            <p:ph type="title"/>
          </p:nvPr>
        </p:nvSpPr>
        <p:spPr>
          <a:xfrm>
            <a:off x="990600" y="381000"/>
            <a:ext cx="7200900" cy="579220"/>
          </a:xfrm>
        </p:spPr>
        <p:txBody>
          <a:bodyPr>
            <a:normAutofit/>
          </a:bodyPr>
          <a:lstStyle/>
          <a:p>
            <a:pPr algn="ctr"/>
            <a:r>
              <a:rPr lang="en-MY" sz="2800" dirty="0"/>
              <a:t>Support Activities</a:t>
            </a:r>
          </a:p>
        </p:txBody>
      </p:sp>
      <p:sp>
        <p:nvSpPr>
          <p:cNvPr id="3" name="Content Placeholder 2">
            <a:extLst>
              <a:ext uri="{FF2B5EF4-FFF2-40B4-BE49-F238E27FC236}">
                <a16:creationId xmlns:a16="http://schemas.microsoft.com/office/drawing/2014/main" xmlns="" id="{7DC3FA0D-CB38-402F-A15C-61CF4B613AF3}"/>
              </a:ext>
            </a:extLst>
          </p:cNvPr>
          <p:cNvSpPr>
            <a:spLocks noGrp="1"/>
          </p:cNvSpPr>
          <p:nvPr>
            <p:ph idx="1"/>
          </p:nvPr>
        </p:nvSpPr>
        <p:spPr>
          <a:xfrm>
            <a:off x="611560" y="1340768"/>
            <a:ext cx="7920880" cy="4530725"/>
          </a:xfrm>
        </p:spPr>
        <p:txBody>
          <a:bodyPr>
            <a:normAutofit/>
          </a:bodyPr>
          <a:lstStyle/>
          <a:p>
            <a:r>
              <a:rPr lang="en-MY" sz="2400" b="1" dirty="0"/>
              <a:t>Technological development: </a:t>
            </a:r>
            <a:r>
              <a:rPr lang="en-MY" sz="2400" dirty="0"/>
              <a:t>These activities relate to managing and processing information, as well as protecting a company's knowledge base. Minimizing information technology costs, staying current with technological advances, and maintaining technical excellence are sources of value creation.</a:t>
            </a:r>
          </a:p>
          <a:p>
            <a:r>
              <a:rPr lang="en-MY" sz="2400" b="1" dirty="0"/>
              <a:t>Infrastructure: </a:t>
            </a:r>
            <a:r>
              <a:rPr lang="en-MY" sz="2400" dirty="0"/>
              <a:t>These are a company's support systems, and the functions that allow it to maintain daily operations. Accounting, legal, administrative, and general management are examples of necessary infrastructure that businesses can use to their advantage.</a:t>
            </a:r>
          </a:p>
          <a:p>
            <a:endParaRPr lang="en-MY" sz="2600" dirty="0"/>
          </a:p>
        </p:txBody>
      </p:sp>
    </p:spTree>
    <p:extLst>
      <p:ext uri="{BB962C8B-B14F-4D97-AF65-F5344CB8AC3E}">
        <p14:creationId xmlns:p14="http://schemas.microsoft.com/office/powerpoint/2010/main" xmlns="" val="27569427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8150A8-5385-4265-B13C-73788527C02F}"/>
              </a:ext>
            </a:extLst>
          </p:cNvPr>
          <p:cNvSpPr>
            <a:spLocks noGrp="1"/>
          </p:cNvSpPr>
          <p:nvPr>
            <p:ph type="title"/>
          </p:nvPr>
        </p:nvSpPr>
        <p:spPr>
          <a:xfrm>
            <a:off x="838200" y="228600"/>
            <a:ext cx="8122096" cy="735013"/>
          </a:xfrm>
        </p:spPr>
        <p:txBody>
          <a:bodyPr>
            <a:normAutofit/>
          </a:bodyPr>
          <a:lstStyle/>
          <a:p>
            <a:r>
              <a:rPr lang="en-MY" sz="2800" dirty="0"/>
              <a:t>Value Chain for Manufacturing Firms</a:t>
            </a:r>
          </a:p>
        </p:txBody>
      </p:sp>
      <p:pic>
        <p:nvPicPr>
          <p:cNvPr id="5" name="Picture 4">
            <a:extLst>
              <a:ext uri="{FF2B5EF4-FFF2-40B4-BE49-F238E27FC236}">
                <a16:creationId xmlns:a16="http://schemas.microsoft.com/office/drawing/2014/main" xmlns="" id="{73FDC417-A145-426B-9F17-3296AA1E4288}"/>
              </a:ext>
            </a:extLst>
          </p:cNvPr>
          <p:cNvPicPr>
            <a:picLocks noChangeAspect="1"/>
          </p:cNvPicPr>
          <p:nvPr/>
        </p:nvPicPr>
        <p:blipFill>
          <a:blip r:embed="rId2"/>
          <a:stretch>
            <a:fillRect/>
          </a:stretch>
        </p:blipFill>
        <p:spPr>
          <a:xfrm>
            <a:off x="838200" y="1066800"/>
            <a:ext cx="7810500" cy="4953000"/>
          </a:xfrm>
          <a:prstGeom prst="rect">
            <a:avLst/>
          </a:prstGeom>
        </p:spPr>
      </p:pic>
    </p:spTree>
    <p:extLst>
      <p:ext uri="{BB962C8B-B14F-4D97-AF65-F5344CB8AC3E}">
        <p14:creationId xmlns:p14="http://schemas.microsoft.com/office/powerpoint/2010/main" xmlns="" val="20418176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226C24-181C-4664-87B6-65D0CC43E7AD}"/>
              </a:ext>
            </a:extLst>
          </p:cNvPr>
          <p:cNvSpPr>
            <a:spLocks noGrp="1"/>
          </p:cNvSpPr>
          <p:nvPr>
            <p:ph type="title"/>
          </p:nvPr>
        </p:nvSpPr>
        <p:spPr>
          <a:xfrm>
            <a:off x="990600" y="304800"/>
            <a:ext cx="7200900" cy="579439"/>
          </a:xfrm>
        </p:spPr>
        <p:txBody>
          <a:bodyPr>
            <a:normAutofit/>
          </a:bodyPr>
          <a:lstStyle/>
          <a:p>
            <a:pPr algn="ctr"/>
            <a:r>
              <a:rPr lang="en-MY" sz="2800" dirty="0"/>
              <a:t>Porter Value Chain Example</a:t>
            </a:r>
          </a:p>
        </p:txBody>
      </p:sp>
      <p:pic>
        <p:nvPicPr>
          <p:cNvPr id="5" name="Picture 4">
            <a:extLst>
              <a:ext uri="{FF2B5EF4-FFF2-40B4-BE49-F238E27FC236}">
                <a16:creationId xmlns:a16="http://schemas.microsoft.com/office/drawing/2014/main" xmlns="" id="{58ED0B85-6A81-4E58-87E8-C657EEA39583}"/>
              </a:ext>
            </a:extLst>
          </p:cNvPr>
          <p:cNvPicPr>
            <a:picLocks noChangeAspect="1"/>
          </p:cNvPicPr>
          <p:nvPr/>
        </p:nvPicPr>
        <p:blipFill>
          <a:blip r:embed="rId2"/>
          <a:stretch>
            <a:fillRect/>
          </a:stretch>
        </p:blipFill>
        <p:spPr>
          <a:xfrm>
            <a:off x="533400" y="1371600"/>
            <a:ext cx="8404260" cy="4032448"/>
          </a:xfrm>
          <a:prstGeom prst="rect">
            <a:avLst/>
          </a:prstGeom>
        </p:spPr>
      </p:pic>
    </p:spTree>
    <p:extLst>
      <p:ext uri="{BB962C8B-B14F-4D97-AF65-F5344CB8AC3E}">
        <p14:creationId xmlns:p14="http://schemas.microsoft.com/office/powerpoint/2010/main" xmlns="" val="17658183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88413399"/>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36331630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35C310-A28F-4640-8344-127DD3C82C38}"/>
              </a:ext>
            </a:extLst>
          </p:cNvPr>
          <p:cNvSpPr>
            <a:spLocks noGrp="1"/>
          </p:cNvSpPr>
          <p:nvPr>
            <p:ph type="title"/>
          </p:nvPr>
        </p:nvSpPr>
        <p:spPr>
          <a:xfrm>
            <a:off x="1066800" y="381000"/>
            <a:ext cx="7200900" cy="655639"/>
          </a:xfrm>
        </p:spPr>
        <p:txBody>
          <a:bodyPr>
            <a:normAutofit/>
          </a:bodyPr>
          <a:lstStyle/>
          <a:p>
            <a:pPr algn="ctr"/>
            <a:r>
              <a:rPr lang="en-MY" sz="2800" dirty="0"/>
              <a:t>Five Forces Model (Porter)</a:t>
            </a:r>
          </a:p>
        </p:txBody>
      </p:sp>
      <p:pic>
        <p:nvPicPr>
          <p:cNvPr id="5" name="Picture 4">
            <a:extLst>
              <a:ext uri="{FF2B5EF4-FFF2-40B4-BE49-F238E27FC236}">
                <a16:creationId xmlns:a16="http://schemas.microsoft.com/office/drawing/2014/main" xmlns="" id="{DEFBFC41-E120-412F-AC77-8AFA63FC487B}"/>
              </a:ext>
            </a:extLst>
          </p:cNvPr>
          <p:cNvPicPr>
            <a:picLocks noChangeAspect="1"/>
          </p:cNvPicPr>
          <p:nvPr/>
        </p:nvPicPr>
        <p:blipFill>
          <a:blip r:embed="rId2"/>
          <a:stretch>
            <a:fillRect/>
          </a:stretch>
        </p:blipFill>
        <p:spPr>
          <a:xfrm>
            <a:off x="1676400" y="1219200"/>
            <a:ext cx="5742237" cy="4694833"/>
          </a:xfrm>
          <a:prstGeom prst="rect">
            <a:avLst/>
          </a:prstGeom>
        </p:spPr>
      </p:pic>
    </p:spTree>
    <p:extLst>
      <p:ext uri="{BB962C8B-B14F-4D97-AF65-F5344CB8AC3E}">
        <p14:creationId xmlns:p14="http://schemas.microsoft.com/office/powerpoint/2010/main" xmlns="" val="40254466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A01ADD-A246-4CFF-BA87-D660FEC650CF}"/>
              </a:ext>
            </a:extLst>
          </p:cNvPr>
          <p:cNvSpPr>
            <a:spLocks noGrp="1"/>
          </p:cNvSpPr>
          <p:nvPr>
            <p:ph type="title"/>
          </p:nvPr>
        </p:nvSpPr>
        <p:spPr>
          <a:xfrm>
            <a:off x="1066800" y="228600"/>
            <a:ext cx="7200900" cy="655639"/>
          </a:xfrm>
        </p:spPr>
        <p:txBody>
          <a:bodyPr>
            <a:normAutofit/>
          </a:bodyPr>
          <a:lstStyle/>
          <a:p>
            <a:pPr algn="ctr"/>
            <a:r>
              <a:rPr lang="en-MY" sz="2800" dirty="0"/>
              <a:t>Five Force Model</a:t>
            </a:r>
          </a:p>
        </p:txBody>
      </p:sp>
      <p:pic>
        <p:nvPicPr>
          <p:cNvPr id="7" name="Picture 6">
            <a:extLst>
              <a:ext uri="{FF2B5EF4-FFF2-40B4-BE49-F238E27FC236}">
                <a16:creationId xmlns:a16="http://schemas.microsoft.com/office/drawing/2014/main" xmlns="" id="{BF693350-66C3-4C15-94BE-3AE38B6E878F}"/>
              </a:ext>
            </a:extLst>
          </p:cNvPr>
          <p:cNvPicPr>
            <a:picLocks noChangeAspect="1"/>
          </p:cNvPicPr>
          <p:nvPr/>
        </p:nvPicPr>
        <p:blipFill>
          <a:blip r:embed="rId2"/>
          <a:stretch>
            <a:fillRect/>
          </a:stretch>
        </p:blipFill>
        <p:spPr>
          <a:xfrm>
            <a:off x="1524000" y="1371600"/>
            <a:ext cx="6384897" cy="4339470"/>
          </a:xfrm>
          <a:prstGeom prst="rect">
            <a:avLst/>
          </a:prstGeom>
        </p:spPr>
      </p:pic>
    </p:spTree>
    <p:extLst>
      <p:ext uri="{BB962C8B-B14F-4D97-AF65-F5344CB8AC3E}">
        <p14:creationId xmlns:p14="http://schemas.microsoft.com/office/powerpoint/2010/main" xmlns="" val="39982515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28B122-F883-EB78-3C87-FF7E2BF19FBE}"/>
              </a:ext>
            </a:extLst>
          </p:cNvPr>
          <p:cNvSpPr>
            <a:spLocks noGrp="1"/>
          </p:cNvSpPr>
          <p:nvPr>
            <p:ph type="title"/>
          </p:nvPr>
        </p:nvSpPr>
        <p:spPr>
          <a:xfrm>
            <a:off x="683568" y="-2346"/>
            <a:ext cx="7200900" cy="579440"/>
          </a:xfrm>
        </p:spPr>
        <p:txBody>
          <a:bodyPr/>
          <a:lstStyle/>
          <a:p>
            <a:r>
              <a:rPr lang="en-MY" dirty="0"/>
              <a:t>Porter’s Five Forces Analysis</a:t>
            </a:r>
          </a:p>
        </p:txBody>
      </p:sp>
      <p:sp>
        <p:nvSpPr>
          <p:cNvPr id="3" name="Content Placeholder 2">
            <a:extLst>
              <a:ext uri="{FF2B5EF4-FFF2-40B4-BE49-F238E27FC236}">
                <a16:creationId xmlns:a16="http://schemas.microsoft.com/office/drawing/2014/main" xmlns="" id="{3FD342A6-D706-4C76-1E1F-1650D23C7E9E}"/>
              </a:ext>
            </a:extLst>
          </p:cNvPr>
          <p:cNvSpPr>
            <a:spLocks noGrp="1"/>
          </p:cNvSpPr>
          <p:nvPr>
            <p:ph idx="1"/>
          </p:nvPr>
        </p:nvSpPr>
        <p:spPr>
          <a:xfrm>
            <a:off x="467544" y="764704"/>
            <a:ext cx="8064896" cy="5112568"/>
          </a:xfrm>
        </p:spPr>
        <p:txBody>
          <a:bodyPr>
            <a:normAutofit/>
          </a:bodyPr>
          <a:lstStyle/>
          <a:p>
            <a:pPr marL="0" indent="0">
              <a:buNone/>
            </a:pPr>
            <a:r>
              <a:rPr lang="en-MY" sz="2400" dirty="0"/>
              <a:t>Michael Porter’s “Five Forces” framework was originally designed to identify industries that were more likely to be profitable and would provide a return on investment. Applying the framework, however, reveals a great deal of subtle information about the dynamic forces within industries. The analysis can be used to identify opportunities and threats, foresee possible changes in the competitive landscape, and plan strategy.</a:t>
            </a:r>
          </a:p>
          <a:p>
            <a:pPr marL="0" indent="0">
              <a:buNone/>
            </a:pPr>
            <a:endParaRPr lang="en-MY" sz="2400" dirty="0"/>
          </a:p>
          <a:p>
            <a:pPr marL="0" indent="0">
              <a:buNone/>
            </a:pPr>
            <a:r>
              <a:rPr lang="en-MY" sz="2400" dirty="0"/>
              <a:t>The model is based on the premise that every industry (including those in the </a:t>
            </a:r>
            <a:r>
              <a:rPr lang="en-MY" sz="2400" dirty="0" err="1"/>
              <a:t>nonprofit</a:t>
            </a:r>
            <a:r>
              <a:rPr lang="en-MY" sz="2400" dirty="0"/>
              <a:t> and not-for-profit sectors) and its members face similar competitive challenges. Industry conditions directly affect the organization’s business model or how it will create value.</a:t>
            </a:r>
          </a:p>
        </p:txBody>
      </p:sp>
    </p:spTree>
    <p:extLst>
      <p:ext uri="{BB962C8B-B14F-4D97-AF65-F5344CB8AC3E}">
        <p14:creationId xmlns:p14="http://schemas.microsoft.com/office/powerpoint/2010/main" xmlns="" val="414892209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C18F60-6F8A-45D4-81BB-2D3EABB76C53}"/>
              </a:ext>
            </a:extLst>
          </p:cNvPr>
          <p:cNvSpPr>
            <a:spLocks noGrp="1"/>
          </p:cNvSpPr>
          <p:nvPr>
            <p:ph type="title"/>
          </p:nvPr>
        </p:nvSpPr>
        <p:spPr>
          <a:xfrm>
            <a:off x="611560" y="-75586"/>
            <a:ext cx="7200900" cy="1142385"/>
          </a:xfrm>
        </p:spPr>
        <p:txBody>
          <a:bodyPr>
            <a:normAutofit/>
          </a:bodyPr>
          <a:lstStyle/>
          <a:p>
            <a:r>
              <a:rPr lang="en-MY" sz="2800" dirty="0"/>
              <a:t>The Threat of Entry</a:t>
            </a:r>
          </a:p>
        </p:txBody>
      </p:sp>
      <p:sp>
        <p:nvSpPr>
          <p:cNvPr id="3" name="Content Placeholder 2">
            <a:extLst>
              <a:ext uri="{FF2B5EF4-FFF2-40B4-BE49-F238E27FC236}">
                <a16:creationId xmlns:a16="http://schemas.microsoft.com/office/drawing/2014/main" xmlns="" id="{30018317-3841-474F-BC1B-054AFB98AE60}"/>
              </a:ext>
            </a:extLst>
          </p:cNvPr>
          <p:cNvSpPr>
            <a:spLocks noGrp="1"/>
          </p:cNvSpPr>
          <p:nvPr>
            <p:ph idx="1"/>
          </p:nvPr>
        </p:nvSpPr>
        <p:spPr>
          <a:xfrm>
            <a:off x="588650" y="1524000"/>
            <a:ext cx="7943789" cy="4281264"/>
          </a:xfrm>
        </p:spPr>
        <p:txBody>
          <a:bodyPr>
            <a:normAutofit lnSpcReduction="10000"/>
          </a:bodyPr>
          <a:lstStyle/>
          <a:p>
            <a:pPr marL="0" indent="0">
              <a:buNone/>
            </a:pPr>
            <a:endParaRPr lang="en-MY" sz="2400" dirty="0"/>
          </a:p>
          <a:p>
            <a:r>
              <a:rPr lang="en-MY" sz="2400" dirty="0"/>
              <a:t>How easy is it for a new competitor to enter the industry?</a:t>
            </a:r>
          </a:p>
          <a:p>
            <a:r>
              <a:rPr lang="en-MY" sz="2400" dirty="0"/>
              <a:t>How much capital investment is required? </a:t>
            </a:r>
          </a:p>
          <a:p>
            <a:r>
              <a:rPr lang="en-MY" sz="2400" dirty="0"/>
              <a:t>How much time does it generally take for a new entry to become a threat to market share? </a:t>
            </a:r>
          </a:p>
          <a:p>
            <a:r>
              <a:rPr lang="en-MY" sz="2400" dirty="0"/>
              <a:t>If the threat of entry is high, management and the workforce must be nimble. </a:t>
            </a:r>
          </a:p>
          <a:p>
            <a:r>
              <a:rPr lang="en-MY" sz="2400" dirty="0"/>
              <a:t>HR professionals must examine the organization’s structure to support rapid decision making and response.</a:t>
            </a:r>
          </a:p>
        </p:txBody>
      </p:sp>
    </p:spTree>
    <p:extLst>
      <p:ext uri="{BB962C8B-B14F-4D97-AF65-F5344CB8AC3E}">
        <p14:creationId xmlns:p14="http://schemas.microsoft.com/office/powerpoint/2010/main" xmlns="" val="15040424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57680C-2A0C-4A4A-BD52-62BC01AA2B59}"/>
              </a:ext>
            </a:extLst>
          </p:cNvPr>
          <p:cNvSpPr>
            <a:spLocks noGrp="1"/>
          </p:cNvSpPr>
          <p:nvPr>
            <p:ph type="title"/>
          </p:nvPr>
        </p:nvSpPr>
        <p:spPr>
          <a:xfrm>
            <a:off x="611560" y="-75586"/>
            <a:ext cx="7200900" cy="1142385"/>
          </a:xfrm>
        </p:spPr>
        <p:txBody>
          <a:bodyPr>
            <a:normAutofit/>
          </a:bodyPr>
          <a:lstStyle/>
          <a:p>
            <a:r>
              <a:rPr lang="en-MY" sz="2800" dirty="0"/>
              <a:t>Supplier power</a:t>
            </a:r>
          </a:p>
        </p:txBody>
      </p:sp>
      <p:sp>
        <p:nvSpPr>
          <p:cNvPr id="3" name="Content Placeholder 2">
            <a:extLst>
              <a:ext uri="{FF2B5EF4-FFF2-40B4-BE49-F238E27FC236}">
                <a16:creationId xmlns:a16="http://schemas.microsoft.com/office/drawing/2014/main" xmlns="" id="{A1F593AF-4750-42D3-9F6E-A4690B955A1C}"/>
              </a:ext>
            </a:extLst>
          </p:cNvPr>
          <p:cNvSpPr>
            <a:spLocks noGrp="1"/>
          </p:cNvSpPr>
          <p:nvPr>
            <p:ph idx="1"/>
          </p:nvPr>
        </p:nvSpPr>
        <p:spPr>
          <a:xfrm>
            <a:off x="611560" y="1524000"/>
            <a:ext cx="7848872" cy="4425280"/>
          </a:xfrm>
        </p:spPr>
        <p:txBody>
          <a:bodyPr>
            <a:normAutofit/>
          </a:bodyPr>
          <a:lstStyle/>
          <a:p>
            <a:r>
              <a:rPr lang="en-MY" sz="2400" dirty="0"/>
              <a:t>what is the power of suppliers in this industry? </a:t>
            </a:r>
          </a:p>
          <a:p>
            <a:r>
              <a:rPr lang="en-MY" sz="2400" dirty="0"/>
              <a:t>How will their actions affect costs, supplies and developments? </a:t>
            </a:r>
          </a:p>
          <a:p>
            <a:endParaRPr lang="en-MY" sz="2400" dirty="0"/>
          </a:p>
          <a:p>
            <a:r>
              <a:rPr lang="en-MY" sz="2400" dirty="0"/>
              <a:t>If there are a few suppliers, power is in their </a:t>
            </a:r>
            <a:r>
              <a:rPr lang="en-MY" sz="2400" dirty="0" err="1"/>
              <a:t>favor</a:t>
            </a:r>
            <a:r>
              <a:rPr lang="en-MY" sz="2400" dirty="0"/>
              <a:t> and cost of switching may be prohibitive; vice versa for a situation with lots of suppliers. There may be too many buyers from too few suppliers</a:t>
            </a:r>
          </a:p>
        </p:txBody>
      </p:sp>
    </p:spTree>
    <p:extLst>
      <p:ext uri="{BB962C8B-B14F-4D97-AF65-F5344CB8AC3E}">
        <p14:creationId xmlns:p14="http://schemas.microsoft.com/office/powerpoint/2010/main" xmlns="" val="375877020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852267-36EC-491D-BE6A-4EA536317A03}"/>
              </a:ext>
            </a:extLst>
          </p:cNvPr>
          <p:cNvSpPr>
            <a:spLocks noGrp="1"/>
          </p:cNvSpPr>
          <p:nvPr>
            <p:ph type="title"/>
          </p:nvPr>
        </p:nvSpPr>
        <p:spPr>
          <a:xfrm>
            <a:off x="533400" y="228600"/>
            <a:ext cx="7200900" cy="746302"/>
          </a:xfrm>
        </p:spPr>
        <p:txBody>
          <a:bodyPr>
            <a:normAutofit/>
          </a:bodyPr>
          <a:lstStyle/>
          <a:p>
            <a:pPr algn="ctr"/>
            <a:r>
              <a:rPr lang="en-MY" sz="2800" dirty="0"/>
              <a:t>Buyer Power</a:t>
            </a:r>
          </a:p>
        </p:txBody>
      </p:sp>
      <p:sp>
        <p:nvSpPr>
          <p:cNvPr id="3" name="Content Placeholder 2">
            <a:extLst>
              <a:ext uri="{FF2B5EF4-FFF2-40B4-BE49-F238E27FC236}">
                <a16:creationId xmlns:a16="http://schemas.microsoft.com/office/drawing/2014/main" xmlns="" id="{31161227-C495-4996-AD1C-45F3027934A9}"/>
              </a:ext>
            </a:extLst>
          </p:cNvPr>
          <p:cNvSpPr>
            <a:spLocks noGrp="1"/>
          </p:cNvSpPr>
          <p:nvPr>
            <p:ph idx="1"/>
          </p:nvPr>
        </p:nvSpPr>
        <p:spPr>
          <a:xfrm>
            <a:off x="467544" y="1268760"/>
            <a:ext cx="8208912" cy="4608512"/>
          </a:xfrm>
        </p:spPr>
        <p:txBody>
          <a:bodyPr>
            <a:normAutofit/>
          </a:bodyPr>
          <a:lstStyle/>
          <a:p>
            <a:r>
              <a:rPr lang="en-MY" sz="2400" dirty="0"/>
              <a:t>There may be few buyers for the product, which could mean that they would drive down prices and dictate business terms</a:t>
            </a:r>
          </a:p>
          <a:p>
            <a:endParaRPr lang="en-MY" sz="2400" dirty="0"/>
          </a:p>
          <a:p>
            <a:r>
              <a:rPr lang="en-MY" sz="2400" dirty="0"/>
              <a:t>What is their effect on the business? </a:t>
            </a:r>
          </a:p>
          <a:p>
            <a:endParaRPr lang="en-MY" sz="2400" dirty="0"/>
          </a:p>
          <a:p>
            <a:r>
              <a:rPr lang="en-MY" sz="2400" dirty="0"/>
              <a:t>If there are many buyers, sellers could decide not to supply to a few, because other buyers will step in.</a:t>
            </a:r>
          </a:p>
        </p:txBody>
      </p:sp>
    </p:spTree>
    <p:extLst>
      <p:ext uri="{BB962C8B-B14F-4D97-AF65-F5344CB8AC3E}">
        <p14:creationId xmlns:p14="http://schemas.microsoft.com/office/powerpoint/2010/main" xmlns="" val="18742516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9FE30A-BE53-4FA9-98DA-E3C8FC49E8E3}"/>
              </a:ext>
            </a:extLst>
          </p:cNvPr>
          <p:cNvSpPr>
            <a:spLocks noGrp="1"/>
          </p:cNvSpPr>
          <p:nvPr>
            <p:ph type="title"/>
          </p:nvPr>
        </p:nvSpPr>
        <p:spPr>
          <a:xfrm>
            <a:off x="990600" y="381000"/>
            <a:ext cx="7200900" cy="655639"/>
          </a:xfrm>
        </p:spPr>
        <p:txBody>
          <a:bodyPr>
            <a:normAutofit/>
          </a:bodyPr>
          <a:lstStyle/>
          <a:p>
            <a:pPr algn="ctr"/>
            <a:r>
              <a:rPr lang="en-MY" sz="2800" dirty="0"/>
              <a:t>Threat of substitutes</a:t>
            </a:r>
          </a:p>
        </p:txBody>
      </p:sp>
      <p:sp>
        <p:nvSpPr>
          <p:cNvPr id="3" name="Content Placeholder 2">
            <a:extLst>
              <a:ext uri="{FF2B5EF4-FFF2-40B4-BE49-F238E27FC236}">
                <a16:creationId xmlns:a16="http://schemas.microsoft.com/office/drawing/2014/main" xmlns="" id="{A5D74AFC-8E10-4325-9259-EC011D109D88}"/>
              </a:ext>
            </a:extLst>
          </p:cNvPr>
          <p:cNvSpPr>
            <a:spLocks noGrp="1"/>
          </p:cNvSpPr>
          <p:nvPr>
            <p:ph idx="1"/>
          </p:nvPr>
        </p:nvSpPr>
        <p:spPr/>
        <p:txBody>
          <a:bodyPr>
            <a:normAutofit/>
          </a:bodyPr>
          <a:lstStyle/>
          <a:p>
            <a:pPr marL="0" indent="0">
              <a:buNone/>
            </a:pPr>
            <a:r>
              <a:rPr lang="en-MY" sz="2400" dirty="0"/>
              <a:t>can another substitute the product?</a:t>
            </a:r>
          </a:p>
          <a:p>
            <a:pPr marL="0" indent="0">
              <a:buNone/>
            </a:pPr>
            <a:endParaRPr lang="en-MY" sz="2400" dirty="0"/>
          </a:p>
          <a:p>
            <a:pPr marL="0" indent="0">
              <a:buNone/>
            </a:pPr>
            <a:r>
              <a:rPr lang="en-MY" sz="2400" dirty="0"/>
              <a:t> Tea for coffee</a:t>
            </a:r>
          </a:p>
          <a:p>
            <a:pPr marL="0" indent="0">
              <a:buNone/>
            </a:pPr>
            <a:endParaRPr lang="en-MY" sz="2400" dirty="0"/>
          </a:p>
          <a:p>
            <a:pPr marL="0" indent="0">
              <a:buNone/>
            </a:pPr>
            <a:r>
              <a:rPr lang="en-MY" sz="2400" dirty="0"/>
              <a:t>email for fax?</a:t>
            </a:r>
          </a:p>
          <a:p>
            <a:pPr marL="0" indent="0">
              <a:buNone/>
            </a:pPr>
            <a:endParaRPr lang="en-MY" sz="2400" dirty="0"/>
          </a:p>
          <a:p>
            <a:pPr marL="0" indent="0">
              <a:buNone/>
            </a:pPr>
            <a:r>
              <a:rPr lang="en-MY" sz="2400" dirty="0"/>
              <a:t> What is the likely possibility of this and what is its impact?</a:t>
            </a:r>
          </a:p>
        </p:txBody>
      </p:sp>
    </p:spTree>
    <p:extLst>
      <p:ext uri="{BB962C8B-B14F-4D97-AF65-F5344CB8AC3E}">
        <p14:creationId xmlns:p14="http://schemas.microsoft.com/office/powerpoint/2010/main" xmlns="" val="252007103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B37EED0-5D85-4E9D-A621-441706B0291C}"/>
              </a:ext>
            </a:extLst>
          </p:cNvPr>
          <p:cNvSpPr>
            <a:spLocks noGrp="1"/>
          </p:cNvSpPr>
          <p:nvPr>
            <p:ph type="title"/>
          </p:nvPr>
        </p:nvSpPr>
        <p:spPr>
          <a:xfrm>
            <a:off x="467544" y="-171400"/>
            <a:ext cx="7200900" cy="1142385"/>
          </a:xfrm>
        </p:spPr>
        <p:txBody>
          <a:bodyPr>
            <a:normAutofit/>
          </a:bodyPr>
          <a:lstStyle/>
          <a:p>
            <a:r>
              <a:rPr lang="en-MY" sz="2800" dirty="0"/>
              <a:t>Competitive rivalry</a:t>
            </a:r>
          </a:p>
        </p:txBody>
      </p:sp>
      <p:sp>
        <p:nvSpPr>
          <p:cNvPr id="3" name="Content Placeholder 2">
            <a:extLst>
              <a:ext uri="{FF2B5EF4-FFF2-40B4-BE49-F238E27FC236}">
                <a16:creationId xmlns:a16="http://schemas.microsoft.com/office/drawing/2014/main" xmlns="" id="{E6C45627-BCC9-4A54-B474-72FC92E98270}"/>
              </a:ext>
            </a:extLst>
          </p:cNvPr>
          <p:cNvSpPr>
            <a:spLocks noGrp="1"/>
          </p:cNvSpPr>
          <p:nvPr>
            <p:ph idx="1"/>
          </p:nvPr>
        </p:nvSpPr>
        <p:spPr>
          <a:xfrm>
            <a:off x="496854" y="1268760"/>
            <a:ext cx="7891569" cy="4464496"/>
          </a:xfrm>
        </p:spPr>
        <p:txBody>
          <a:bodyPr>
            <a:normAutofit/>
          </a:bodyPr>
          <a:lstStyle/>
          <a:p>
            <a:pPr marL="0" indent="0">
              <a:buNone/>
            </a:pPr>
            <a:r>
              <a:rPr lang="en-MY" sz="2400" dirty="0"/>
              <a:t> All the four forces may come together to produce this force. All the resources at a company's disposal may be put in to maintain market shares and sales. </a:t>
            </a:r>
          </a:p>
          <a:p>
            <a:pPr marL="0" indent="0">
              <a:buNone/>
            </a:pPr>
            <a:endParaRPr lang="en-MY" sz="2400" dirty="0"/>
          </a:p>
          <a:p>
            <a:pPr marL="0" indent="0">
              <a:buNone/>
            </a:pPr>
            <a:endParaRPr lang="en-MY" sz="2400" dirty="0"/>
          </a:p>
          <a:p>
            <a:pPr marL="0" indent="0">
              <a:buNone/>
            </a:pPr>
            <a:r>
              <a:rPr lang="en-MY" sz="2400" dirty="0"/>
              <a:t>How intense is competitive action, can it be countered?</a:t>
            </a:r>
          </a:p>
        </p:txBody>
      </p:sp>
    </p:spTree>
    <p:extLst>
      <p:ext uri="{BB962C8B-B14F-4D97-AF65-F5344CB8AC3E}">
        <p14:creationId xmlns:p14="http://schemas.microsoft.com/office/powerpoint/2010/main" xmlns="" val="32368433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68ECB2-5FF4-4E6A-973E-3B960A91FBDD}"/>
              </a:ext>
            </a:extLst>
          </p:cNvPr>
          <p:cNvSpPr>
            <a:spLocks noGrp="1"/>
          </p:cNvSpPr>
          <p:nvPr>
            <p:ph type="title"/>
          </p:nvPr>
        </p:nvSpPr>
        <p:spPr>
          <a:xfrm>
            <a:off x="914400" y="228600"/>
            <a:ext cx="7200900" cy="731839"/>
          </a:xfrm>
        </p:spPr>
        <p:txBody>
          <a:bodyPr>
            <a:normAutofit/>
          </a:bodyPr>
          <a:lstStyle/>
          <a:p>
            <a:r>
              <a:rPr lang="en-MY" sz="2800" dirty="0"/>
              <a:t>Five Forces Model – Coca Cola</a:t>
            </a:r>
          </a:p>
        </p:txBody>
      </p:sp>
      <p:pic>
        <p:nvPicPr>
          <p:cNvPr id="5" name="Picture 4">
            <a:extLst>
              <a:ext uri="{FF2B5EF4-FFF2-40B4-BE49-F238E27FC236}">
                <a16:creationId xmlns:a16="http://schemas.microsoft.com/office/drawing/2014/main" xmlns="" id="{4356262C-CDAF-4ABF-83C0-946882F4DF2D}"/>
              </a:ext>
            </a:extLst>
          </p:cNvPr>
          <p:cNvPicPr>
            <a:picLocks noChangeAspect="1"/>
          </p:cNvPicPr>
          <p:nvPr/>
        </p:nvPicPr>
        <p:blipFill>
          <a:blip r:embed="rId2"/>
          <a:stretch>
            <a:fillRect/>
          </a:stretch>
        </p:blipFill>
        <p:spPr>
          <a:xfrm>
            <a:off x="1447800" y="1219200"/>
            <a:ext cx="6403867" cy="4694237"/>
          </a:xfrm>
          <a:prstGeom prst="rect">
            <a:avLst/>
          </a:prstGeom>
        </p:spPr>
      </p:pic>
    </p:spTree>
    <p:extLst>
      <p:ext uri="{BB962C8B-B14F-4D97-AF65-F5344CB8AC3E}">
        <p14:creationId xmlns:p14="http://schemas.microsoft.com/office/powerpoint/2010/main" xmlns="" val="34105064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2B906A-DE11-4D4F-ABE0-BED8E624F35E}"/>
              </a:ext>
            </a:extLst>
          </p:cNvPr>
          <p:cNvSpPr>
            <a:spLocks noGrp="1"/>
          </p:cNvSpPr>
          <p:nvPr>
            <p:ph type="title"/>
          </p:nvPr>
        </p:nvSpPr>
        <p:spPr>
          <a:xfrm>
            <a:off x="914400" y="304800"/>
            <a:ext cx="7200900" cy="655639"/>
          </a:xfrm>
        </p:spPr>
        <p:txBody>
          <a:bodyPr>
            <a:normAutofit/>
          </a:bodyPr>
          <a:lstStyle/>
          <a:p>
            <a:pPr algn="ctr"/>
            <a:r>
              <a:rPr lang="en-MY" sz="2800" dirty="0"/>
              <a:t>Example of Five Forces</a:t>
            </a:r>
          </a:p>
        </p:txBody>
      </p:sp>
      <p:pic>
        <p:nvPicPr>
          <p:cNvPr id="5" name="Picture 4">
            <a:extLst>
              <a:ext uri="{FF2B5EF4-FFF2-40B4-BE49-F238E27FC236}">
                <a16:creationId xmlns:a16="http://schemas.microsoft.com/office/drawing/2014/main" xmlns="" id="{1C18C1B6-7DC9-4D7B-A7B5-3DB4ABC69216}"/>
              </a:ext>
            </a:extLst>
          </p:cNvPr>
          <p:cNvPicPr>
            <a:picLocks noChangeAspect="1"/>
          </p:cNvPicPr>
          <p:nvPr/>
        </p:nvPicPr>
        <p:blipFill>
          <a:blip r:embed="rId2"/>
          <a:stretch>
            <a:fillRect/>
          </a:stretch>
        </p:blipFill>
        <p:spPr>
          <a:xfrm>
            <a:off x="1475656" y="1772816"/>
            <a:ext cx="6436196" cy="4112014"/>
          </a:xfrm>
          <a:prstGeom prst="rect">
            <a:avLst/>
          </a:prstGeom>
        </p:spPr>
      </p:pic>
    </p:spTree>
    <p:extLst>
      <p:ext uri="{BB962C8B-B14F-4D97-AF65-F5344CB8AC3E}">
        <p14:creationId xmlns:p14="http://schemas.microsoft.com/office/powerpoint/2010/main" xmlns="" val="22439306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265349548"/>
              </p:ext>
            </p:extLst>
          </p:nvPr>
        </p:nvGraphicFramePr>
        <p:xfrm>
          <a:off x="609600" y="131912"/>
          <a:ext cx="7772400" cy="6116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2864792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218DDF-73A0-4C4E-A979-06301B8E406C}"/>
              </a:ext>
            </a:extLst>
          </p:cNvPr>
          <p:cNvSpPr>
            <a:spLocks noGrp="1"/>
          </p:cNvSpPr>
          <p:nvPr>
            <p:ph type="title"/>
          </p:nvPr>
        </p:nvSpPr>
        <p:spPr>
          <a:xfrm>
            <a:off x="739552" y="381000"/>
            <a:ext cx="7200900" cy="759755"/>
          </a:xfrm>
        </p:spPr>
        <p:txBody>
          <a:bodyPr>
            <a:normAutofit/>
          </a:bodyPr>
          <a:lstStyle/>
          <a:p>
            <a:pPr algn="ctr"/>
            <a:r>
              <a:rPr lang="en-MY" sz="2800" dirty="0"/>
              <a:t>Resource Based Model</a:t>
            </a:r>
          </a:p>
        </p:txBody>
      </p:sp>
      <p:sp>
        <p:nvSpPr>
          <p:cNvPr id="3" name="Content Placeholder 2">
            <a:extLst>
              <a:ext uri="{FF2B5EF4-FFF2-40B4-BE49-F238E27FC236}">
                <a16:creationId xmlns:a16="http://schemas.microsoft.com/office/drawing/2014/main" xmlns="" id="{378A87F5-D2EF-4A55-A6B5-7FAEE0E58581}"/>
              </a:ext>
            </a:extLst>
          </p:cNvPr>
          <p:cNvSpPr>
            <a:spLocks noGrp="1"/>
          </p:cNvSpPr>
          <p:nvPr>
            <p:ph idx="1"/>
          </p:nvPr>
        </p:nvSpPr>
        <p:spPr>
          <a:xfrm>
            <a:off x="739552" y="1628801"/>
            <a:ext cx="7792888" cy="3600400"/>
          </a:xfrm>
        </p:spPr>
        <p:txBody>
          <a:bodyPr>
            <a:normAutofit/>
          </a:bodyPr>
          <a:lstStyle/>
          <a:p>
            <a:r>
              <a:rPr lang="en-MY" sz="2400" dirty="0"/>
              <a:t>Valuable, allowing the company to exploit opportunities or neutralize threats in the external environment.</a:t>
            </a:r>
          </a:p>
          <a:p>
            <a:r>
              <a:rPr lang="en-MY" sz="2400" dirty="0"/>
              <a:t>Rare or possessed by few, if any, current and potential competitors.</a:t>
            </a:r>
          </a:p>
          <a:p>
            <a:r>
              <a:rPr lang="en-MY" sz="2400" dirty="0"/>
              <a:t>Costly to imitate such that other companies will be able to obtain them only at a cost disadvantage relative to companies that already have them.</a:t>
            </a:r>
          </a:p>
          <a:p>
            <a:r>
              <a:rPr lang="en-MY" sz="2400" dirty="0"/>
              <a:t>Non-substitutable as there are no strategic equivalents.</a:t>
            </a:r>
          </a:p>
        </p:txBody>
      </p:sp>
    </p:spTree>
    <p:extLst>
      <p:ext uri="{BB962C8B-B14F-4D97-AF65-F5344CB8AC3E}">
        <p14:creationId xmlns:p14="http://schemas.microsoft.com/office/powerpoint/2010/main" xmlns="" val="15421603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1B8D54-A8ED-B43F-2352-E29C464ABD19}"/>
              </a:ext>
            </a:extLst>
          </p:cNvPr>
          <p:cNvSpPr>
            <a:spLocks noGrp="1"/>
          </p:cNvSpPr>
          <p:nvPr>
            <p:ph type="title"/>
          </p:nvPr>
        </p:nvSpPr>
        <p:spPr>
          <a:xfrm>
            <a:off x="683568" y="332656"/>
            <a:ext cx="7200900" cy="579440"/>
          </a:xfrm>
        </p:spPr>
        <p:txBody>
          <a:bodyPr/>
          <a:lstStyle/>
          <a:p>
            <a:r>
              <a:rPr lang="en-MY" dirty="0"/>
              <a:t>VRIO Model</a:t>
            </a:r>
          </a:p>
        </p:txBody>
      </p:sp>
      <p:sp>
        <p:nvSpPr>
          <p:cNvPr id="3" name="Content Placeholder 2">
            <a:extLst>
              <a:ext uri="{FF2B5EF4-FFF2-40B4-BE49-F238E27FC236}">
                <a16:creationId xmlns:a16="http://schemas.microsoft.com/office/drawing/2014/main" xmlns="" id="{577611E7-87D6-21DA-DA25-8427030F48F3}"/>
              </a:ext>
            </a:extLst>
          </p:cNvPr>
          <p:cNvSpPr>
            <a:spLocks noGrp="1"/>
          </p:cNvSpPr>
          <p:nvPr>
            <p:ph idx="1"/>
          </p:nvPr>
        </p:nvSpPr>
        <p:spPr>
          <a:xfrm>
            <a:off x="683568" y="1124744"/>
            <a:ext cx="7920880" cy="4752528"/>
          </a:xfrm>
        </p:spPr>
        <p:txBody>
          <a:bodyPr>
            <a:normAutofit/>
          </a:bodyPr>
          <a:lstStyle/>
          <a:p>
            <a:r>
              <a:rPr lang="en-MY" sz="2800" dirty="0"/>
              <a:t>Value - Are the resources and capabilities meeting the needs of stakeholders?</a:t>
            </a:r>
          </a:p>
          <a:p>
            <a:r>
              <a:rPr lang="en-MY" sz="2800" dirty="0"/>
              <a:t>Rarity - Do competitors possess these resources or capabilities?</a:t>
            </a:r>
          </a:p>
          <a:p>
            <a:r>
              <a:rPr lang="en-MY" sz="2800" dirty="0"/>
              <a:t>Imitability - Can competitors imitate, develop or obtain these resources and capabilities?</a:t>
            </a:r>
          </a:p>
          <a:p>
            <a:r>
              <a:rPr lang="en-MY" sz="2800" dirty="0"/>
              <a:t>Organisation - How can our resources and capabilities be organised to maximise efficiency?</a:t>
            </a:r>
          </a:p>
        </p:txBody>
      </p:sp>
    </p:spTree>
    <p:extLst>
      <p:ext uri="{BB962C8B-B14F-4D97-AF65-F5344CB8AC3E}">
        <p14:creationId xmlns:p14="http://schemas.microsoft.com/office/powerpoint/2010/main" xmlns="" val="35150917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892ED1-A1FC-41F4-8FC9-F2B2FA8260D9}"/>
              </a:ext>
            </a:extLst>
          </p:cNvPr>
          <p:cNvSpPr>
            <a:spLocks noGrp="1"/>
          </p:cNvSpPr>
          <p:nvPr>
            <p:ph type="title"/>
          </p:nvPr>
        </p:nvSpPr>
        <p:spPr>
          <a:xfrm>
            <a:off x="838200" y="228600"/>
            <a:ext cx="7200900" cy="655639"/>
          </a:xfrm>
        </p:spPr>
        <p:txBody>
          <a:bodyPr/>
          <a:lstStyle/>
          <a:p>
            <a:r>
              <a:rPr lang="en-MY" dirty="0"/>
              <a:t>Resource Based Model</a:t>
            </a:r>
          </a:p>
        </p:txBody>
      </p:sp>
      <p:pic>
        <p:nvPicPr>
          <p:cNvPr id="7" name="Picture 6">
            <a:extLst>
              <a:ext uri="{FF2B5EF4-FFF2-40B4-BE49-F238E27FC236}">
                <a16:creationId xmlns:a16="http://schemas.microsoft.com/office/drawing/2014/main" xmlns="" id="{9F8B56D2-1F20-49ED-AA06-6528DA941698}"/>
              </a:ext>
            </a:extLst>
          </p:cNvPr>
          <p:cNvPicPr>
            <a:picLocks noChangeAspect="1"/>
          </p:cNvPicPr>
          <p:nvPr/>
        </p:nvPicPr>
        <p:blipFill>
          <a:blip r:embed="rId2"/>
          <a:stretch>
            <a:fillRect/>
          </a:stretch>
        </p:blipFill>
        <p:spPr>
          <a:xfrm>
            <a:off x="1295400" y="1524000"/>
            <a:ext cx="6347222" cy="4349991"/>
          </a:xfrm>
          <a:prstGeom prst="rect">
            <a:avLst/>
          </a:prstGeom>
        </p:spPr>
      </p:pic>
    </p:spTree>
    <p:extLst>
      <p:ext uri="{BB962C8B-B14F-4D97-AF65-F5344CB8AC3E}">
        <p14:creationId xmlns:p14="http://schemas.microsoft.com/office/powerpoint/2010/main" xmlns="" val="33380700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84FA21-F22D-466A-9C32-448FFC77E552}"/>
              </a:ext>
            </a:extLst>
          </p:cNvPr>
          <p:cNvSpPr>
            <a:spLocks noGrp="1"/>
          </p:cNvSpPr>
          <p:nvPr>
            <p:ph type="title"/>
          </p:nvPr>
        </p:nvSpPr>
        <p:spPr/>
        <p:txBody>
          <a:bodyPr/>
          <a:lstStyle/>
          <a:p>
            <a:r>
              <a:rPr lang="en-MY" dirty="0"/>
              <a:t>Resource Based Model</a:t>
            </a:r>
          </a:p>
        </p:txBody>
      </p:sp>
      <p:pic>
        <p:nvPicPr>
          <p:cNvPr id="5" name="Picture 4">
            <a:extLst>
              <a:ext uri="{FF2B5EF4-FFF2-40B4-BE49-F238E27FC236}">
                <a16:creationId xmlns:a16="http://schemas.microsoft.com/office/drawing/2014/main" xmlns="" id="{2511148A-DE3A-4C70-8287-7FC481B381D5}"/>
              </a:ext>
            </a:extLst>
          </p:cNvPr>
          <p:cNvPicPr>
            <a:picLocks noChangeAspect="1"/>
          </p:cNvPicPr>
          <p:nvPr/>
        </p:nvPicPr>
        <p:blipFill>
          <a:blip r:embed="rId2"/>
          <a:stretch>
            <a:fillRect/>
          </a:stretch>
        </p:blipFill>
        <p:spPr>
          <a:xfrm>
            <a:off x="1475656" y="2132856"/>
            <a:ext cx="6657139" cy="3938026"/>
          </a:xfrm>
          <a:prstGeom prst="rect">
            <a:avLst/>
          </a:prstGeom>
        </p:spPr>
      </p:pic>
    </p:spTree>
    <p:extLst>
      <p:ext uri="{BB962C8B-B14F-4D97-AF65-F5344CB8AC3E}">
        <p14:creationId xmlns:p14="http://schemas.microsoft.com/office/powerpoint/2010/main" xmlns="" val="25176316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3F04C4-A751-5EF4-0A7A-46AAB337E381}"/>
              </a:ext>
            </a:extLst>
          </p:cNvPr>
          <p:cNvSpPr>
            <a:spLocks noGrp="1"/>
          </p:cNvSpPr>
          <p:nvPr>
            <p:ph type="title"/>
          </p:nvPr>
        </p:nvSpPr>
        <p:spPr>
          <a:xfrm>
            <a:off x="683568" y="260648"/>
            <a:ext cx="7200900" cy="579440"/>
          </a:xfrm>
        </p:spPr>
        <p:txBody>
          <a:bodyPr/>
          <a:lstStyle/>
          <a:p>
            <a:r>
              <a:rPr lang="en-MY" dirty="0"/>
              <a:t>Question #</a:t>
            </a:r>
          </a:p>
        </p:txBody>
      </p:sp>
      <p:sp>
        <p:nvSpPr>
          <p:cNvPr id="3" name="Content Placeholder 2">
            <a:extLst>
              <a:ext uri="{FF2B5EF4-FFF2-40B4-BE49-F238E27FC236}">
                <a16:creationId xmlns:a16="http://schemas.microsoft.com/office/drawing/2014/main" xmlns="" id="{FDCDDCAB-B07B-E005-3BB8-09BE1BFE65A3}"/>
              </a:ext>
            </a:extLst>
          </p:cNvPr>
          <p:cNvSpPr>
            <a:spLocks noGrp="1"/>
          </p:cNvSpPr>
          <p:nvPr>
            <p:ph idx="1"/>
          </p:nvPr>
        </p:nvSpPr>
        <p:spPr>
          <a:xfrm>
            <a:off x="648260" y="1052736"/>
            <a:ext cx="7884179" cy="4896544"/>
          </a:xfrm>
        </p:spPr>
        <p:txBody>
          <a:bodyPr>
            <a:normAutofit lnSpcReduction="10000"/>
          </a:bodyPr>
          <a:lstStyle/>
          <a:p>
            <a:pPr marL="0" indent="0">
              <a:buNone/>
            </a:pPr>
            <a:r>
              <a:rPr lang="en-MY" sz="2400" dirty="0"/>
              <a:t>Which is the best example of a core competency that an organization could focus on when creating a strategic plan?</a:t>
            </a:r>
          </a:p>
          <a:p>
            <a:pPr marL="0" indent="0">
              <a:buNone/>
            </a:pPr>
            <a:endParaRPr lang="en-MY" sz="2400" dirty="0"/>
          </a:p>
          <a:p>
            <a:pPr marL="342900" indent="-342900">
              <a:buFont typeface="+mj-lt"/>
              <a:buAutoNum type="alphaUcPeriod"/>
            </a:pPr>
            <a:r>
              <a:rPr lang="en-MY" sz="2400" dirty="0"/>
              <a:t>Expansive organizational knowledge of cutting-edge software development tools</a:t>
            </a:r>
          </a:p>
          <a:p>
            <a:pPr marL="342900" indent="-342900">
              <a:buFont typeface="+mj-lt"/>
              <a:buAutoNum type="alphaUcPeriod"/>
            </a:pPr>
            <a:r>
              <a:rPr lang="en-MY" sz="2400" dirty="0"/>
              <a:t>Web development director who is passionate about social causes and outreach initiatives</a:t>
            </a:r>
          </a:p>
          <a:p>
            <a:pPr marL="342900" indent="-342900">
              <a:buFont typeface="+mj-lt"/>
              <a:buAutoNum type="alphaUcPeriod"/>
            </a:pPr>
            <a:r>
              <a:rPr lang="en-MY" sz="2400" dirty="0"/>
              <a:t>Ethnically diverse workforce hailing from across the country</a:t>
            </a:r>
          </a:p>
          <a:p>
            <a:pPr marL="342900" indent="-342900">
              <a:buFont typeface="+mj-lt"/>
              <a:buAutoNum type="alphaUcPeriod"/>
            </a:pPr>
            <a:r>
              <a:rPr lang="en-MY" sz="2400" dirty="0"/>
              <a:t>Pair of instructional designers who do an excellent job of keeping work fun for </a:t>
            </a:r>
            <a:r>
              <a:rPr lang="en-MY" sz="2400" dirty="0" err="1"/>
              <a:t>coworkers</a:t>
            </a:r>
            <a:endParaRPr lang="en-MY" sz="2400" dirty="0"/>
          </a:p>
          <a:p>
            <a:pPr marL="0" indent="0">
              <a:buNone/>
            </a:pPr>
            <a:endParaRPr lang="en-MY" dirty="0"/>
          </a:p>
        </p:txBody>
      </p:sp>
    </p:spTree>
    <p:extLst>
      <p:ext uri="{BB962C8B-B14F-4D97-AF65-F5344CB8AC3E}">
        <p14:creationId xmlns:p14="http://schemas.microsoft.com/office/powerpoint/2010/main" xmlns="" val="12984075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92365B-6382-11F5-0559-270E20DBE4DD}"/>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a16="http://schemas.microsoft.com/office/drawing/2014/main" xmlns="" id="{8A874351-A21F-5A43-B10F-D8CCB19B340B}"/>
              </a:ext>
            </a:extLst>
          </p:cNvPr>
          <p:cNvSpPr>
            <a:spLocks noGrp="1"/>
          </p:cNvSpPr>
          <p:nvPr>
            <p:ph idx="1"/>
          </p:nvPr>
        </p:nvSpPr>
        <p:spPr/>
        <p:txBody>
          <a:bodyPr>
            <a:normAutofit/>
          </a:bodyPr>
          <a:lstStyle/>
          <a:p>
            <a:r>
              <a:rPr lang="en-MY" sz="2400" dirty="0"/>
              <a:t>Option A</a:t>
            </a:r>
          </a:p>
          <a:p>
            <a:pPr marL="0" indent="0">
              <a:buNone/>
            </a:pPr>
            <a:r>
              <a:rPr lang="en-MY" sz="2400" dirty="0"/>
              <a:t>When looking at strategic planning, a core competency is a unique advantage that an organization possesses that is difficult for competitors to imitate. The best example of this is expansive organizational knowledge of cutting-edge software development tools, which could be leveraged in many different ways and is difficult and time-consuming to build from scratch if it is not already present in an organization.</a:t>
            </a:r>
          </a:p>
        </p:txBody>
      </p:sp>
    </p:spTree>
    <p:extLst>
      <p:ext uri="{BB962C8B-B14F-4D97-AF65-F5344CB8AC3E}">
        <p14:creationId xmlns:p14="http://schemas.microsoft.com/office/powerpoint/2010/main" xmlns="" val="330298554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EA6A95-AB10-302D-ED15-6E5D5318A458}"/>
              </a:ext>
            </a:extLst>
          </p:cNvPr>
          <p:cNvSpPr>
            <a:spLocks noGrp="1"/>
          </p:cNvSpPr>
          <p:nvPr>
            <p:ph type="title"/>
          </p:nvPr>
        </p:nvSpPr>
        <p:spPr>
          <a:xfrm>
            <a:off x="755576" y="260648"/>
            <a:ext cx="7200900" cy="579440"/>
          </a:xfrm>
        </p:spPr>
        <p:txBody>
          <a:bodyPr/>
          <a:lstStyle/>
          <a:p>
            <a:r>
              <a:rPr lang="en-MY" dirty="0"/>
              <a:t>Question #</a:t>
            </a:r>
          </a:p>
        </p:txBody>
      </p:sp>
      <p:sp>
        <p:nvSpPr>
          <p:cNvPr id="3" name="Content Placeholder 2">
            <a:extLst>
              <a:ext uri="{FF2B5EF4-FFF2-40B4-BE49-F238E27FC236}">
                <a16:creationId xmlns:a16="http://schemas.microsoft.com/office/drawing/2014/main" xmlns="" id="{8D500466-8661-05D0-C9AC-AC4245450F68}"/>
              </a:ext>
            </a:extLst>
          </p:cNvPr>
          <p:cNvSpPr>
            <a:spLocks noGrp="1"/>
          </p:cNvSpPr>
          <p:nvPr>
            <p:ph idx="1"/>
          </p:nvPr>
        </p:nvSpPr>
        <p:spPr>
          <a:xfrm>
            <a:off x="611560" y="1196752"/>
            <a:ext cx="7920880" cy="4680520"/>
          </a:xfrm>
        </p:spPr>
        <p:txBody>
          <a:bodyPr>
            <a:normAutofit/>
          </a:bodyPr>
          <a:lstStyle/>
          <a:p>
            <a:pPr marL="0" indent="0">
              <a:buNone/>
            </a:pPr>
            <a:r>
              <a:rPr lang="en-MY" sz="2400" dirty="0"/>
              <a:t>Which HR action is predictive of successful strategic outcomes in an organization?</a:t>
            </a:r>
          </a:p>
          <a:p>
            <a:pPr marL="342900" indent="-342900">
              <a:buFont typeface="+mj-lt"/>
              <a:buAutoNum type="alphaUcPeriod"/>
            </a:pPr>
            <a:r>
              <a:rPr lang="en-MY" sz="2400" dirty="0"/>
              <a:t>Evaluating business unit results to determine the effectiveness of strategic initiatives in each area</a:t>
            </a:r>
          </a:p>
          <a:p>
            <a:pPr marL="342900" indent="-342900">
              <a:buFont typeface="+mj-lt"/>
              <a:buAutoNum type="alphaUcPeriod"/>
            </a:pPr>
            <a:r>
              <a:rPr lang="en-MY" sz="2400" dirty="0"/>
              <a:t>Articulating the organization's strategies and ensuring alignment with the mission, vision, and values</a:t>
            </a:r>
          </a:p>
          <a:p>
            <a:pPr marL="342900" indent="-342900">
              <a:buFont typeface="+mj-lt"/>
              <a:buAutoNum type="alphaUcPeriod"/>
            </a:pPr>
            <a:r>
              <a:rPr lang="en-MY" sz="2400" dirty="0"/>
              <a:t>Focusing on the organization's core competencies in each business unit to evaluate and employ change as needed</a:t>
            </a:r>
          </a:p>
          <a:p>
            <a:pPr marL="342900" indent="-342900">
              <a:buFont typeface="+mj-lt"/>
              <a:buAutoNum type="alphaUcPeriod"/>
            </a:pPr>
            <a:r>
              <a:rPr lang="en-MY" sz="2400" dirty="0"/>
              <a:t>Tracking results across the organization to ensure that business units' goals support the strategic objectives</a:t>
            </a:r>
          </a:p>
          <a:p>
            <a:pPr marL="0" indent="0">
              <a:buNone/>
            </a:pPr>
            <a:endParaRPr lang="en-MY" dirty="0"/>
          </a:p>
        </p:txBody>
      </p:sp>
    </p:spTree>
    <p:extLst>
      <p:ext uri="{BB962C8B-B14F-4D97-AF65-F5344CB8AC3E}">
        <p14:creationId xmlns:p14="http://schemas.microsoft.com/office/powerpoint/2010/main" xmlns="" val="412526457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740565-E396-6E23-A563-75B2D652B467}"/>
              </a:ext>
            </a:extLst>
          </p:cNvPr>
          <p:cNvSpPr>
            <a:spLocks noGrp="1"/>
          </p:cNvSpPr>
          <p:nvPr>
            <p:ph type="title"/>
          </p:nvPr>
        </p:nvSpPr>
        <p:spPr>
          <a:xfrm>
            <a:off x="827584" y="332656"/>
            <a:ext cx="7200900" cy="665511"/>
          </a:xfrm>
        </p:spPr>
        <p:txBody>
          <a:bodyPr/>
          <a:lstStyle/>
          <a:p>
            <a:r>
              <a:rPr lang="en-MY" dirty="0"/>
              <a:t>Answer #</a:t>
            </a:r>
          </a:p>
        </p:txBody>
      </p:sp>
      <p:sp>
        <p:nvSpPr>
          <p:cNvPr id="3" name="Content Placeholder 2">
            <a:extLst>
              <a:ext uri="{FF2B5EF4-FFF2-40B4-BE49-F238E27FC236}">
                <a16:creationId xmlns:a16="http://schemas.microsoft.com/office/drawing/2014/main" xmlns="" id="{32DC9757-9E5C-AC81-9AA5-63486CAB68C9}"/>
              </a:ext>
            </a:extLst>
          </p:cNvPr>
          <p:cNvSpPr>
            <a:spLocks noGrp="1"/>
          </p:cNvSpPr>
          <p:nvPr>
            <p:ph idx="1"/>
          </p:nvPr>
        </p:nvSpPr>
        <p:spPr>
          <a:xfrm>
            <a:off x="683568" y="1412776"/>
            <a:ext cx="7848872" cy="4320480"/>
          </a:xfrm>
        </p:spPr>
        <p:txBody>
          <a:bodyPr>
            <a:normAutofit/>
          </a:bodyPr>
          <a:lstStyle/>
          <a:p>
            <a:r>
              <a:rPr lang="en-MY" sz="2400" dirty="0"/>
              <a:t>Option C</a:t>
            </a:r>
          </a:p>
          <a:p>
            <a:pPr marL="0" indent="0">
              <a:buNone/>
            </a:pPr>
            <a:r>
              <a:rPr lang="en-MY" sz="2400" b="0" i="0" dirty="0">
                <a:solidFill>
                  <a:srgbClr val="333333"/>
                </a:solidFill>
                <a:effectLst/>
                <a:latin typeface="Roboto" panose="02000000000000000000" pitchFamily="2" charset="0"/>
              </a:rPr>
              <a:t>Organizations that are successful at strategy master the skills of alignment of effort across all business units, controlling drift by evaluating and correcting course when necessary. In addition, strategic organizations are aware and focused on their core competencies to ensure that the efforts support areas of strength.</a:t>
            </a:r>
            <a:endParaRPr lang="en-MY" sz="2400" dirty="0"/>
          </a:p>
        </p:txBody>
      </p:sp>
    </p:spTree>
    <p:extLst>
      <p:ext uri="{BB962C8B-B14F-4D97-AF65-F5344CB8AC3E}">
        <p14:creationId xmlns:p14="http://schemas.microsoft.com/office/powerpoint/2010/main" xmlns="" val="87693998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xmlns="" val="31112767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3021</TotalTime>
  <Words>3529</Words>
  <Application>Microsoft Office PowerPoint</Application>
  <PresentationFormat>On-screen Show (4:3)</PresentationFormat>
  <Paragraphs>331</Paragraphs>
  <Slides>86</Slides>
  <Notes>0</Notes>
  <HiddenSlides>0</HiddenSlides>
  <MMClips>0</MMClips>
  <ScaleCrop>false</ScaleCrop>
  <HeadingPairs>
    <vt:vector size="4" baseType="variant">
      <vt:variant>
        <vt:lpstr>Theme</vt:lpstr>
      </vt:variant>
      <vt:variant>
        <vt:i4>1</vt:i4>
      </vt:variant>
      <vt:variant>
        <vt:lpstr>Slide Titles</vt:lpstr>
      </vt:variant>
      <vt:variant>
        <vt:i4>86</vt:i4>
      </vt:variant>
    </vt:vector>
  </HeadingPairs>
  <TitlesOfParts>
    <vt:vector size="87" baseType="lpstr">
      <vt:lpstr>Diamond Grid 16x9</vt:lpstr>
      <vt:lpstr>STRATEGIC GLOBAL HUMAN RESOURCE- III</vt:lpstr>
      <vt:lpstr>Slide 2</vt:lpstr>
      <vt:lpstr>Budgeting</vt:lpstr>
      <vt:lpstr>Planning and Budgeting Process</vt:lpstr>
      <vt:lpstr>Budgeting Process</vt:lpstr>
      <vt:lpstr>Master Budget</vt:lpstr>
      <vt:lpstr>Operating Budget</vt:lpstr>
      <vt:lpstr>Cash Budget</vt:lpstr>
      <vt:lpstr>Capital Budget</vt:lpstr>
      <vt:lpstr>Format of a Budget</vt:lpstr>
      <vt:lpstr>Budgeting</vt:lpstr>
      <vt:lpstr>Zero-based budgeting (ZBB)</vt:lpstr>
      <vt:lpstr>Activity-based budgeting (ABB)</vt:lpstr>
      <vt:lpstr>Rolling Budget</vt:lpstr>
      <vt:lpstr>Static Budget</vt:lpstr>
      <vt:lpstr>Question # </vt:lpstr>
      <vt:lpstr>Answer # </vt:lpstr>
      <vt:lpstr>Slide 18</vt:lpstr>
      <vt:lpstr>McKinsey 7S Framework</vt:lpstr>
      <vt:lpstr>McKinsey 7S Framework</vt:lpstr>
      <vt:lpstr>McKinsey 7S Framework</vt:lpstr>
      <vt:lpstr>Hard S’s</vt:lpstr>
      <vt:lpstr>Soft S’s</vt:lpstr>
      <vt:lpstr>Mc Kinsey 7 S Framework</vt:lpstr>
      <vt:lpstr>Example of McKinsey 7S</vt:lpstr>
      <vt:lpstr>Example of McKinsey 7S</vt:lpstr>
      <vt:lpstr>Question # </vt:lpstr>
      <vt:lpstr>Answer # </vt:lpstr>
      <vt:lpstr>Slide 29</vt:lpstr>
      <vt:lpstr>Phases of Strategy Management Process</vt:lpstr>
      <vt:lpstr>Difference Strategy Formulation vs Implementation</vt:lpstr>
      <vt:lpstr>Strategy Implementation Activities</vt:lpstr>
      <vt:lpstr>Strategy Evaluation</vt:lpstr>
      <vt:lpstr>Process of Strategy Evaluation </vt:lpstr>
      <vt:lpstr>Fixing benchmark of performance</vt:lpstr>
      <vt:lpstr>Measurement of performance</vt:lpstr>
      <vt:lpstr>Analyzing Variance</vt:lpstr>
      <vt:lpstr>Taking Corrective Action</vt:lpstr>
      <vt:lpstr>Responsibility Centers</vt:lpstr>
      <vt:lpstr>Types of Responsibility Centre</vt:lpstr>
      <vt:lpstr>Strategic Evaluation Methods</vt:lpstr>
      <vt:lpstr>Question # 2</vt:lpstr>
      <vt:lpstr>Answer # 2</vt:lpstr>
      <vt:lpstr>Strategic Planning Horizon</vt:lpstr>
      <vt:lpstr>Question # 1</vt:lpstr>
      <vt:lpstr>Answer # 1</vt:lpstr>
      <vt:lpstr>HR in Communicating Vision and Mission</vt:lpstr>
      <vt:lpstr>HR in SWOT Analysis</vt:lpstr>
      <vt:lpstr>HR in Strategy Formulation</vt:lpstr>
      <vt:lpstr>HR in Strategy Execution</vt:lpstr>
      <vt:lpstr>HR in Strategy Planning</vt:lpstr>
      <vt:lpstr>Question # 4</vt:lpstr>
      <vt:lpstr>Answer # 4</vt:lpstr>
      <vt:lpstr>Strategic Workforce Plan</vt:lpstr>
      <vt:lpstr>Strategic Workforce Plan</vt:lpstr>
      <vt:lpstr>Slide 56</vt:lpstr>
      <vt:lpstr>Value and Value Chain</vt:lpstr>
      <vt:lpstr>Porter Value Chain</vt:lpstr>
      <vt:lpstr> Porters Value Chain </vt:lpstr>
      <vt:lpstr>Primary Activities</vt:lpstr>
      <vt:lpstr>Primary Activities</vt:lpstr>
      <vt:lpstr>Support Activities</vt:lpstr>
      <vt:lpstr>Support Activities</vt:lpstr>
      <vt:lpstr>Value Chain for Manufacturing Firms</vt:lpstr>
      <vt:lpstr>Porter Value Chain Example</vt:lpstr>
      <vt:lpstr>Slide 66</vt:lpstr>
      <vt:lpstr>Five Forces Model (Porter)</vt:lpstr>
      <vt:lpstr>Five Force Model</vt:lpstr>
      <vt:lpstr>Porter’s Five Forces Analysis</vt:lpstr>
      <vt:lpstr>The Threat of Entry</vt:lpstr>
      <vt:lpstr>Supplier power</vt:lpstr>
      <vt:lpstr>Buyer Power</vt:lpstr>
      <vt:lpstr>Threat of substitutes</vt:lpstr>
      <vt:lpstr>Competitive rivalry</vt:lpstr>
      <vt:lpstr>Five Forces Model – Coca Cola</vt:lpstr>
      <vt:lpstr>Example of Five Forces</vt:lpstr>
      <vt:lpstr>Slide 77</vt:lpstr>
      <vt:lpstr>Resource Based Model</vt:lpstr>
      <vt:lpstr>VRIO Model</vt:lpstr>
      <vt:lpstr>Resource Based Model</vt:lpstr>
      <vt:lpstr>Resource Based Model</vt:lpstr>
      <vt:lpstr>Question #</vt:lpstr>
      <vt:lpstr>Answer #</vt:lpstr>
      <vt:lpstr>Question #</vt:lpstr>
      <vt:lpstr>Answer #</vt:lpstr>
      <vt:lpstr>Slide 86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141</cp:revision>
  <cp:lastPrinted>1601-01-01T00:00:00Z</cp:lastPrinted>
  <dcterms:created xsi:type="dcterms:W3CDTF">2020-07-09T15:12:46Z</dcterms:created>
  <dcterms:modified xsi:type="dcterms:W3CDTF">2023-06-25T11:22:06Z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