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4"/>
  </p:notesMasterIdLst>
  <p:handoutMasterIdLst>
    <p:handoutMasterId r:id="rId75"/>
  </p:handoutMasterIdLst>
  <p:sldIdLst>
    <p:sldId id="256" r:id="rId2"/>
    <p:sldId id="377" r:id="rId3"/>
    <p:sldId id="366" r:id="rId4"/>
    <p:sldId id="399" r:id="rId5"/>
    <p:sldId id="400" r:id="rId6"/>
    <p:sldId id="367" r:id="rId7"/>
    <p:sldId id="368" r:id="rId8"/>
    <p:sldId id="401" r:id="rId9"/>
    <p:sldId id="402" r:id="rId10"/>
    <p:sldId id="378" r:id="rId11"/>
    <p:sldId id="357" r:id="rId12"/>
    <p:sldId id="353" r:id="rId13"/>
    <p:sldId id="358" r:id="rId14"/>
    <p:sldId id="359" r:id="rId15"/>
    <p:sldId id="360" r:id="rId16"/>
    <p:sldId id="361" r:id="rId17"/>
    <p:sldId id="362" r:id="rId18"/>
    <p:sldId id="363" r:id="rId19"/>
    <p:sldId id="356" r:id="rId20"/>
    <p:sldId id="379" r:id="rId21"/>
    <p:sldId id="380" r:id="rId22"/>
    <p:sldId id="485" r:id="rId23"/>
    <p:sldId id="442" r:id="rId24"/>
    <p:sldId id="443" r:id="rId25"/>
    <p:sldId id="275" r:id="rId26"/>
    <p:sldId id="498" r:id="rId27"/>
    <p:sldId id="501" r:id="rId28"/>
    <p:sldId id="444" r:id="rId29"/>
    <p:sldId id="445" r:id="rId30"/>
    <p:sldId id="446" r:id="rId31"/>
    <p:sldId id="447" r:id="rId32"/>
    <p:sldId id="502" r:id="rId33"/>
    <p:sldId id="287" r:id="rId34"/>
    <p:sldId id="495" r:id="rId35"/>
    <p:sldId id="496" r:id="rId36"/>
    <p:sldId id="263" r:id="rId37"/>
    <p:sldId id="497" r:id="rId38"/>
    <p:sldId id="486" r:id="rId39"/>
    <p:sldId id="455" r:id="rId40"/>
    <p:sldId id="448" r:id="rId41"/>
    <p:sldId id="456" r:id="rId42"/>
    <p:sldId id="457" r:id="rId43"/>
    <p:sldId id="458" r:id="rId44"/>
    <p:sldId id="283" r:id="rId45"/>
    <p:sldId id="487" r:id="rId46"/>
    <p:sldId id="449" r:id="rId47"/>
    <p:sldId id="434" r:id="rId48"/>
    <p:sldId id="450" r:id="rId49"/>
    <p:sldId id="451" r:id="rId50"/>
    <p:sldId id="452" r:id="rId51"/>
    <p:sldId id="460" r:id="rId52"/>
    <p:sldId id="461" r:id="rId53"/>
    <p:sldId id="405" r:id="rId54"/>
    <p:sldId id="435" r:id="rId55"/>
    <p:sldId id="406" r:id="rId56"/>
    <p:sldId id="407" r:id="rId57"/>
    <p:sldId id="408" r:id="rId58"/>
    <p:sldId id="409" r:id="rId59"/>
    <p:sldId id="397" r:id="rId60"/>
    <p:sldId id="398" r:id="rId61"/>
    <p:sldId id="488" r:id="rId62"/>
    <p:sldId id="410" r:id="rId63"/>
    <p:sldId id="437" r:id="rId64"/>
    <p:sldId id="411" r:id="rId65"/>
    <p:sldId id="413" r:id="rId66"/>
    <p:sldId id="414" r:id="rId67"/>
    <p:sldId id="412" r:id="rId68"/>
    <p:sldId id="416" r:id="rId69"/>
    <p:sldId id="417" r:id="rId70"/>
    <p:sldId id="393" r:id="rId71"/>
    <p:sldId id="394" r:id="rId72"/>
    <p:sldId id="276" r:id="rId7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4805586"/>
          <a:ext cx="7844408" cy="823680"/>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dgm:spPr>
        <a:solidFill>
          <a:schemeClr val="accent5">
            <a:lumMod val="50000"/>
          </a:schemeClr>
        </a:solidFill>
      </dgm:spPr>
      <dgm:t>
        <a:bodyPr/>
        <a:lstStyle/>
        <a:p>
          <a:r>
            <a:rPr lang="en-MY" dirty="0">
              <a:solidFill>
                <a:schemeClr val="accent1">
                  <a:lumMod val="20000"/>
                  <a:lumOff val="80000"/>
                </a:schemeClr>
              </a:solidFill>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E776D75-42D3-4E8F-94B8-E1E170BFB005}" type="pres">
      <dgm:prSet presAssocID="{19EFB09C-B11B-4498-A66E-D5C4C68885EB}" presName="parentText" presStyleLbl="node1" presStyleIdx="0" presStyleCnt="8">
        <dgm:presLayoutVars>
          <dgm:chMax val="0"/>
          <dgm:bulletEnabled val="1"/>
        </dgm:presLayoutVars>
      </dgm:prSet>
      <dgm:spPr/>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pt>
  </dgm:ptLst>
  <dgm:cxnLst>
    <dgm:cxn modelId="{2B27B002-68E7-4F24-8EA4-2123FA5AEF2C}" srcId="{703D4D02-5513-427D-B6E9-B2E187EE0C3A}" destId="{236C843F-7B91-47EA-A824-9D3A193F9101}" srcOrd="1" destOrd="0" parTransId="{F50332E5-E903-42BF-8144-3D35F837C173}" sibTransId="{4387BA7D-C2EE-494E-9D12-9AC018E9A0B4}"/>
    <dgm:cxn modelId="{593BBC0A-C894-4681-9C3A-B537E10E05FE}" srcId="{703D4D02-5513-427D-B6E9-B2E187EE0C3A}" destId="{328F90D9-2863-4838-83FD-71669A154157}" srcOrd="4" destOrd="0" parTransId="{FD5B5002-508E-4F29-BC0F-9F1BE6A84652}" sibTransId="{12F95923-9E04-4F28-BEE7-155AD4426ADB}"/>
    <dgm:cxn modelId="{30E26820-2856-4D93-A093-DEC7A2360AC9}" type="presOf" srcId="{236C843F-7B91-47EA-A824-9D3A193F9101}" destId="{7E65E505-AC6E-451B-AE11-B0A14C0E3057}"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6" destOrd="0" parTransId="{8FB4355D-8030-4D80-BE6A-5A403FE36299}" sibTransId="{58EC5EC8-D805-453C-9978-D8CAB54EAC1B}"/>
    <dgm:cxn modelId="{9E2C3062-9CD4-4317-8DA5-C516F5106887}" srcId="{703D4D02-5513-427D-B6E9-B2E187EE0C3A}" destId="{E4640F1F-7D8F-4B65-8CDA-2BFBBBFD14A7}" srcOrd="5" destOrd="0" parTransId="{BFD6E18F-388C-4937-9894-8D62314D6D7D}" sibTransId="{5FC4DF1A-9CB0-4431-A6BB-EE87FF9C7CAD}"/>
    <dgm:cxn modelId="{3CD8C964-4663-4B58-B837-643E750AE47A}" type="presOf" srcId="{3AB3D93C-4403-43BA-8289-0611DF53AB5C}" destId="{19BF350E-7ADB-49FB-8595-DAB23B56D5B4}" srcOrd="0" destOrd="0" presId="urn:microsoft.com/office/officeart/2005/8/layout/vList2"/>
    <dgm:cxn modelId="{41AD7D66-023E-41C3-A2FC-745ABBABAF47}" srcId="{703D4D02-5513-427D-B6E9-B2E187EE0C3A}" destId="{3AB3D93C-4403-43BA-8289-0611DF53AB5C}" srcOrd="2" destOrd="0" parTransId="{E5653637-4030-45C0-8129-30C85B570FE0}" sibTransId="{9F6BCD12-E8DF-4C17-9A73-B620D5042920}"/>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C997C7BB-E5D2-41D8-973E-AC7995D1BA62}" type="presOf" srcId="{19EFB09C-B11B-4498-A66E-D5C4C68885EB}" destId="{7E776D75-42D3-4E8F-94B8-E1E170BFB005}"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30669CD-5B1E-4A7A-AFF1-AB005961F123}" srcId="{703D4D02-5513-427D-B6E9-B2E187EE0C3A}" destId="{6AEC7E34-CC06-4632-BBE9-4BDDBAA3685A}" srcOrd="3"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7"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pt>
  </dgm:ptLst>
  <dgm:cxnLst>
    <dgm:cxn modelId="{2B27B002-68E7-4F24-8EA4-2123FA5AEF2C}" srcId="{703D4D02-5513-427D-B6E9-B2E187EE0C3A}" destId="{236C843F-7B91-47EA-A824-9D3A193F9101}" srcOrd="1" destOrd="0" parTransId="{F50332E5-E903-42BF-8144-3D35F837C173}" sibTransId="{4387BA7D-C2EE-494E-9D12-9AC018E9A0B4}"/>
    <dgm:cxn modelId="{593BBC0A-C894-4681-9C3A-B537E10E05FE}" srcId="{703D4D02-5513-427D-B6E9-B2E187EE0C3A}" destId="{328F90D9-2863-4838-83FD-71669A154157}" srcOrd="4" destOrd="0" parTransId="{FD5B5002-508E-4F29-BC0F-9F1BE6A84652}" sibTransId="{12F95923-9E04-4F28-BEE7-155AD4426ADB}"/>
    <dgm:cxn modelId="{30E26820-2856-4D93-A093-DEC7A2360AC9}" type="presOf" srcId="{236C843F-7B91-47EA-A824-9D3A193F9101}" destId="{7E65E505-AC6E-451B-AE11-B0A14C0E3057}"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6" destOrd="0" parTransId="{8FB4355D-8030-4D80-BE6A-5A403FE36299}" sibTransId="{58EC5EC8-D805-453C-9978-D8CAB54EAC1B}"/>
    <dgm:cxn modelId="{9E2C3062-9CD4-4317-8DA5-C516F5106887}" srcId="{703D4D02-5513-427D-B6E9-B2E187EE0C3A}" destId="{E4640F1F-7D8F-4B65-8CDA-2BFBBBFD14A7}" srcOrd="5" destOrd="0" parTransId="{BFD6E18F-388C-4937-9894-8D62314D6D7D}" sibTransId="{5FC4DF1A-9CB0-4431-A6BB-EE87FF9C7CAD}"/>
    <dgm:cxn modelId="{3CD8C964-4663-4B58-B837-643E750AE47A}" type="presOf" srcId="{3AB3D93C-4403-43BA-8289-0611DF53AB5C}" destId="{19BF350E-7ADB-49FB-8595-DAB23B56D5B4}" srcOrd="0" destOrd="0" presId="urn:microsoft.com/office/officeart/2005/8/layout/vList2"/>
    <dgm:cxn modelId="{41AD7D66-023E-41C3-A2FC-745ABBABAF47}" srcId="{703D4D02-5513-427D-B6E9-B2E187EE0C3A}" destId="{3AB3D93C-4403-43BA-8289-0611DF53AB5C}" srcOrd="2" destOrd="0" parTransId="{E5653637-4030-45C0-8129-30C85B570FE0}" sibTransId="{9F6BCD12-E8DF-4C17-9A73-B620D5042920}"/>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C997C7BB-E5D2-41D8-973E-AC7995D1BA62}" type="presOf" srcId="{19EFB09C-B11B-4498-A66E-D5C4C68885EB}" destId="{7E776D75-42D3-4E8F-94B8-E1E170BFB005}"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30669CD-5B1E-4A7A-AFF1-AB005961F123}" srcId="{703D4D02-5513-427D-B6E9-B2E187EE0C3A}" destId="{6AEC7E34-CC06-4632-BBE9-4BDDBAA3685A}" srcOrd="3"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7"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pt>
  </dgm:ptLst>
  <dgm:cxnLst>
    <dgm:cxn modelId="{2B27B002-68E7-4F24-8EA4-2123FA5AEF2C}" srcId="{703D4D02-5513-427D-B6E9-B2E187EE0C3A}" destId="{236C843F-7B91-47EA-A824-9D3A193F9101}" srcOrd="1" destOrd="0" parTransId="{F50332E5-E903-42BF-8144-3D35F837C173}" sibTransId="{4387BA7D-C2EE-494E-9D12-9AC018E9A0B4}"/>
    <dgm:cxn modelId="{593BBC0A-C894-4681-9C3A-B537E10E05FE}" srcId="{703D4D02-5513-427D-B6E9-B2E187EE0C3A}" destId="{328F90D9-2863-4838-83FD-71669A154157}" srcOrd="4" destOrd="0" parTransId="{FD5B5002-508E-4F29-BC0F-9F1BE6A84652}" sibTransId="{12F95923-9E04-4F28-BEE7-155AD4426ADB}"/>
    <dgm:cxn modelId="{30E26820-2856-4D93-A093-DEC7A2360AC9}" type="presOf" srcId="{236C843F-7B91-47EA-A824-9D3A193F9101}" destId="{7E65E505-AC6E-451B-AE11-B0A14C0E3057}"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6" destOrd="0" parTransId="{8FB4355D-8030-4D80-BE6A-5A403FE36299}" sibTransId="{58EC5EC8-D805-453C-9978-D8CAB54EAC1B}"/>
    <dgm:cxn modelId="{9E2C3062-9CD4-4317-8DA5-C516F5106887}" srcId="{703D4D02-5513-427D-B6E9-B2E187EE0C3A}" destId="{E4640F1F-7D8F-4B65-8CDA-2BFBBBFD14A7}" srcOrd="5" destOrd="0" parTransId="{BFD6E18F-388C-4937-9894-8D62314D6D7D}" sibTransId="{5FC4DF1A-9CB0-4431-A6BB-EE87FF9C7CAD}"/>
    <dgm:cxn modelId="{3CD8C964-4663-4B58-B837-643E750AE47A}" type="presOf" srcId="{3AB3D93C-4403-43BA-8289-0611DF53AB5C}" destId="{19BF350E-7ADB-49FB-8595-DAB23B56D5B4}" srcOrd="0" destOrd="0" presId="urn:microsoft.com/office/officeart/2005/8/layout/vList2"/>
    <dgm:cxn modelId="{41AD7D66-023E-41C3-A2FC-745ABBABAF47}" srcId="{703D4D02-5513-427D-B6E9-B2E187EE0C3A}" destId="{3AB3D93C-4403-43BA-8289-0611DF53AB5C}" srcOrd="2" destOrd="0" parTransId="{E5653637-4030-45C0-8129-30C85B570FE0}" sibTransId="{9F6BCD12-E8DF-4C17-9A73-B620D5042920}"/>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C997C7BB-E5D2-41D8-973E-AC7995D1BA62}" type="presOf" srcId="{19EFB09C-B11B-4498-A66E-D5C4C68885EB}" destId="{7E776D75-42D3-4E8F-94B8-E1E170BFB005}"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30669CD-5B1E-4A7A-AFF1-AB005961F123}" srcId="{703D4D02-5513-427D-B6E9-B2E187EE0C3A}" destId="{6AEC7E34-CC06-4632-BBE9-4BDDBAA3685A}" srcOrd="3"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7"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AEC7E34-CC06-4632-BBE9-4BDDBAA3685A}">
      <dgm:prSet phldrT="[Text]" custT="1"/>
      <dgm:spPr>
        <a:solidFill>
          <a:srgbClr val="E2E2CA">
            <a:lumMod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McKinsey 7S Framework</a:t>
          </a:r>
        </a:p>
      </dgm:t>
    </dgm:pt>
    <dgm:pt modelId="{DF9ACDD2-6E90-4E00-A1FF-0404F7A10AD5}" type="parTrans" cxnId="{730669CD-5B1E-4A7A-AFF1-AB005961F123}">
      <dgm:prSet/>
      <dgm:spPr/>
      <dgm:t>
        <a:bodyPr/>
        <a:lstStyle/>
        <a:p>
          <a:endParaRPr lang="en-MY"/>
        </a:p>
      </dgm:t>
    </dgm:pt>
    <dgm:pt modelId="{B41D12AD-BC88-4BD9-B1F5-1FB4BC8099DD}" type="sibTrans" cxnId="{730669CD-5B1E-4A7A-AFF1-AB005961F123}">
      <dgm:prSet/>
      <dgm:spPr/>
      <dgm:t>
        <a:bodyPr/>
        <a:lstStyle/>
        <a:p>
          <a:endParaRPr lang="en-MY"/>
        </a:p>
      </dgm:t>
    </dgm:pt>
    <dgm:pt modelId="{328F90D9-2863-4838-83FD-71669A154157}">
      <dgm:prSet phldrT="[Text]"/>
      <dgm:spPr>
        <a:solidFill>
          <a:srgbClr val="FFFFFF"/>
        </a:solidFill>
      </dgm:spPr>
      <dgm:t>
        <a:bodyPr/>
        <a:lstStyle/>
        <a:p>
          <a:r>
            <a:rPr lang="en-MY" dirty="0">
              <a:solidFill>
                <a:schemeClr val="tx1"/>
              </a:solidFill>
            </a:rPr>
            <a:t>Strategy Evaluation</a:t>
          </a:r>
        </a:p>
      </dgm:t>
    </dgm:pt>
    <dgm:pt modelId="{FD5B5002-508E-4F29-BC0F-9F1BE6A84652}" type="parTrans" cxnId="{593BBC0A-C894-4681-9C3A-B537E10E05FE}">
      <dgm:prSet/>
      <dgm:spPr/>
      <dgm:t>
        <a:bodyPr/>
        <a:lstStyle/>
        <a:p>
          <a:endParaRPr lang="en-MY"/>
        </a:p>
      </dgm:t>
    </dgm:pt>
    <dgm:pt modelId="{12F95923-9E04-4F28-BEE7-155AD4426ADB}" type="sibTrans" cxnId="{593BBC0A-C894-4681-9C3A-B537E10E05FE}">
      <dgm:prSet/>
      <dgm:spPr/>
      <dgm:t>
        <a:bodyPr/>
        <a:lstStyle/>
        <a:p>
          <a:endParaRPr lang="en-MY"/>
        </a:p>
      </dgm:t>
    </dgm:pt>
    <dgm:pt modelId="{E4640F1F-7D8F-4B65-8CDA-2BFBBBFD14A7}">
      <dgm:prSet phldrT="[Text]"/>
      <dgm:spPr>
        <a:solidFill>
          <a:srgbClr val="FFFFFF"/>
        </a:solidFill>
      </dgm:spPr>
      <dgm:t>
        <a:bodyPr/>
        <a:lstStyle/>
        <a:p>
          <a:r>
            <a:rPr lang="en-MY" dirty="0">
              <a:solidFill>
                <a:schemeClr val="tx1"/>
              </a:solidFill>
            </a:rPr>
            <a:t>Strategic Workforce Plan</a:t>
          </a:r>
        </a:p>
      </dgm:t>
    </dgm:pt>
    <dgm:pt modelId="{BFD6E18F-388C-4937-9894-8D62314D6D7D}" type="parTrans" cxnId="{9E2C3062-9CD4-4317-8DA5-C516F5106887}">
      <dgm:prSet/>
      <dgm:spPr/>
      <dgm:t>
        <a:bodyPr/>
        <a:lstStyle/>
        <a:p>
          <a:endParaRPr lang="en-MY"/>
        </a:p>
      </dgm:t>
    </dgm:pt>
    <dgm:pt modelId="{5FC4DF1A-9CB0-4431-A6BB-EE87FF9C7CAD}" type="sibTrans" cxnId="{9E2C3062-9CD4-4317-8DA5-C516F5106887}">
      <dgm:prSet/>
      <dgm:spPr/>
      <dgm:t>
        <a:bodyPr/>
        <a:lstStyle/>
        <a:p>
          <a:endParaRPr lang="en-MY"/>
        </a:p>
      </dgm:t>
    </dgm:pt>
    <dgm:pt modelId="{2DAD025B-122F-40CE-A077-071002D1768E}">
      <dgm:prSet phldrT="[Text]"/>
      <dgm:spPr>
        <a:solidFill>
          <a:srgbClr val="FFFFFF"/>
        </a:solidFill>
      </dgm:spPr>
      <dgm:t>
        <a:bodyPr/>
        <a:lstStyle/>
        <a:p>
          <a:r>
            <a:rPr lang="en-MY">
              <a:solidFill>
                <a:schemeClr val="tx1"/>
              </a:solidFill>
            </a:rPr>
            <a:t>Value Chain</a:t>
          </a:r>
          <a:endParaRPr lang="en-MY" dirty="0">
            <a:solidFill>
              <a:schemeClr val="tx1"/>
            </a:solidFill>
          </a:endParaRPr>
        </a:p>
      </dgm:t>
    </dgm:pt>
    <dgm:pt modelId="{8FB4355D-8030-4D80-BE6A-5A403FE36299}" type="parTrans" cxnId="{30359734-0225-4831-AAED-8B47B4108F65}">
      <dgm:prSet/>
      <dgm:spPr/>
      <dgm:t>
        <a:bodyPr/>
        <a:lstStyle/>
        <a:p>
          <a:endParaRPr lang="en-MY"/>
        </a:p>
      </dgm:t>
    </dgm:pt>
    <dgm:pt modelId="{58EC5EC8-D805-453C-9978-D8CAB54EAC1B}" type="sibTrans" cxnId="{30359734-0225-4831-AAED-8B47B4108F65}">
      <dgm:prSet/>
      <dgm:spPr/>
      <dgm:t>
        <a:bodyPr/>
        <a:lstStyle/>
        <a:p>
          <a:endParaRPr lang="en-MY"/>
        </a:p>
      </dgm:t>
    </dgm:pt>
    <dgm:pt modelId="{66ED791E-3789-4213-8BF7-FBFBD7950F46}">
      <dgm:prSet phldrT="[Text]"/>
      <dgm:spPr>
        <a:solidFill>
          <a:srgbClr val="FFFFFF"/>
        </a:solidFill>
      </dgm:spPr>
      <dgm:t>
        <a:bodyPr/>
        <a:lstStyle/>
        <a:p>
          <a:r>
            <a:rPr lang="en-MY" dirty="0">
              <a:solidFill>
                <a:schemeClr val="tx1"/>
              </a:solidFill>
            </a:rPr>
            <a:t>Five Forces Model</a:t>
          </a:r>
        </a:p>
      </dgm:t>
    </dgm:pt>
    <dgm:pt modelId="{55434C46-35EB-4135-B10F-9B8054418A42}" type="parTrans" cxnId="{0FAAADDD-091A-40EC-8BEB-CEC8CFA29536}">
      <dgm:prSet/>
      <dgm:spPr/>
      <dgm:t>
        <a:bodyPr/>
        <a:lstStyle/>
        <a:p>
          <a:endParaRPr lang="en-MY"/>
        </a:p>
      </dgm:t>
    </dgm:pt>
    <dgm:pt modelId="{C9D0E5AF-93CF-467C-A4EE-7ACA6AFDD5FB}" type="sibTrans" cxnId="{0FAAADDD-091A-40EC-8BEB-CEC8CFA29536}">
      <dgm:prSet/>
      <dgm:spPr/>
      <dgm:t>
        <a:bodyPr/>
        <a:lstStyle/>
        <a:p>
          <a:endParaRPr lang="en-MY"/>
        </a:p>
      </dgm:t>
    </dgm:pt>
    <dgm:pt modelId="{19EFB09C-B11B-4498-A66E-D5C4C68885E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gm:t>
    </dgm:pt>
    <dgm:pt modelId="{1B8F5C61-FE08-471E-A6AA-E84EB5A487E7}" type="parTrans" cxnId="{94A21DAA-21F7-4D67-A3EC-11864CB53D2B}">
      <dgm:prSet/>
      <dgm:spPr/>
      <dgm:t>
        <a:bodyPr/>
        <a:lstStyle/>
        <a:p>
          <a:endParaRPr lang="en-MY"/>
        </a:p>
      </dgm:t>
    </dgm:pt>
    <dgm:pt modelId="{BB3EE579-50A0-4193-95E5-AF684837F084}" type="sibTrans" cxnId="{94A21DAA-21F7-4D67-A3EC-11864CB53D2B}">
      <dgm:prSet/>
      <dgm:spPr/>
      <dgm:t>
        <a:bodyPr/>
        <a:lstStyle/>
        <a:p>
          <a:endParaRPr lang="en-MY"/>
        </a:p>
      </dgm:t>
    </dgm:pt>
    <dgm:pt modelId="{236C843F-7B91-47EA-A824-9D3A193F9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gm:t>
    </dgm:pt>
    <dgm:pt modelId="{F50332E5-E903-42BF-8144-3D35F837C173}" type="parTrans" cxnId="{2B27B002-68E7-4F24-8EA4-2123FA5AEF2C}">
      <dgm:prSet/>
      <dgm:spPr/>
      <dgm:t>
        <a:bodyPr/>
        <a:lstStyle/>
        <a:p>
          <a:endParaRPr lang="en-MY"/>
        </a:p>
      </dgm:t>
    </dgm:pt>
    <dgm:pt modelId="{4387BA7D-C2EE-494E-9D12-9AC018E9A0B4}" type="sibTrans" cxnId="{2B27B002-68E7-4F24-8EA4-2123FA5AEF2C}">
      <dgm:prSet/>
      <dgm:spPr/>
      <dgm:t>
        <a:bodyPr/>
        <a:lstStyle/>
        <a:p>
          <a:endParaRPr lang="en-MY"/>
        </a:p>
      </dgm:t>
    </dgm:pt>
    <dgm:pt modelId="{3AB3D93C-4403-43BA-8289-0611DF53AB5C}">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gm:t>
    </dgm:pt>
    <dgm:pt modelId="{E5653637-4030-45C0-8129-30C85B570FE0}" type="parTrans" cxnId="{41AD7D66-023E-41C3-A2FC-745ABBABAF47}">
      <dgm:prSet/>
      <dgm:spPr/>
      <dgm:t>
        <a:bodyPr/>
        <a:lstStyle/>
        <a:p>
          <a:endParaRPr lang="en-MY"/>
        </a:p>
      </dgm:t>
    </dgm:pt>
    <dgm:pt modelId="{9F6BCD12-E8DF-4C17-9A73-B620D5042920}" type="sibTrans" cxnId="{41AD7D66-023E-41C3-A2FC-745ABBABAF4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7E776D75-42D3-4E8F-94B8-E1E170BFB005}" type="pres">
      <dgm:prSet presAssocID="{19EFB09C-B11B-4498-A66E-D5C4C68885EB}" presName="parentText" presStyleLbl="node1" presStyleIdx="0" presStyleCnt="8">
        <dgm:presLayoutVars>
          <dgm:chMax val="0"/>
          <dgm:bulletEnabled val="1"/>
        </dgm:presLayoutVars>
      </dgm:prSet>
      <dgm:spPr>
        <a:xfrm>
          <a:off x="0" y="46260"/>
          <a:ext cx="7990478" cy="561599"/>
        </a:xfrm>
        <a:prstGeom prst="roundRect">
          <a:avLst/>
        </a:prstGeom>
      </dgm:spPr>
    </dgm:pt>
    <dgm:pt modelId="{D008141E-EC97-4CD8-B9AA-52C47A6B4960}" type="pres">
      <dgm:prSet presAssocID="{BB3EE579-50A0-4193-95E5-AF684837F084}" presName="spacer" presStyleCnt="0"/>
      <dgm:spPr/>
    </dgm:pt>
    <dgm:pt modelId="{7E65E505-AC6E-451B-AE11-B0A14C0E3057}" type="pres">
      <dgm:prSet presAssocID="{236C843F-7B91-47EA-A824-9D3A193F9101}" presName="parentText" presStyleLbl="node1" presStyleIdx="1" presStyleCnt="8">
        <dgm:presLayoutVars>
          <dgm:chMax val="0"/>
          <dgm:bulletEnabled val="1"/>
        </dgm:presLayoutVars>
      </dgm:prSet>
      <dgm:spPr>
        <a:xfrm>
          <a:off x="0" y="676980"/>
          <a:ext cx="7990478" cy="561599"/>
        </a:xfrm>
        <a:prstGeom prst="roundRect">
          <a:avLst/>
        </a:prstGeom>
      </dgm:spPr>
    </dgm:pt>
    <dgm:pt modelId="{244EB223-F0C8-46EA-9CBC-5BCAAEE0F016}" type="pres">
      <dgm:prSet presAssocID="{4387BA7D-C2EE-494E-9D12-9AC018E9A0B4}" presName="spacer" presStyleCnt="0"/>
      <dgm:spPr/>
    </dgm:pt>
    <dgm:pt modelId="{19BF350E-7ADB-49FB-8595-DAB23B56D5B4}" type="pres">
      <dgm:prSet presAssocID="{3AB3D93C-4403-43BA-8289-0611DF53AB5C}" presName="parentText" presStyleLbl="node1" presStyleIdx="2" presStyleCnt="8">
        <dgm:presLayoutVars>
          <dgm:chMax val="0"/>
          <dgm:bulletEnabled val="1"/>
        </dgm:presLayoutVars>
      </dgm:prSet>
      <dgm:spPr>
        <a:xfrm>
          <a:off x="0" y="1307700"/>
          <a:ext cx="7990478" cy="561599"/>
        </a:xfrm>
        <a:prstGeom prst="roundRect">
          <a:avLst/>
        </a:prstGeom>
      </dgm:spPr>
    </dgm:pt>
    <dgm:pt modelId="{ADE199C1-B46F-4086-A4DF-9C1244B30819}" type="pres">
      <dgm:prSet presAssocID="{9F6BCD12-E8DF-4C17-9A73-B620D5042920}" presName="spacer" presStyleCnt="0"/>
      <dgm:spPr/>
    </dgm:pt>
    <dgm:pt modelId="{7133FE99-5CFD-4FA4-A91F-D199A904C758}" type="pres">
      <dgm:prSet presAssocID="{6AEC7E34-CC06-4632-BBE9-4BDDBAA3685A}" presName="parentText" presStyleLbl="node1" presStyleIdx="3" presStyleCnt="8">
        <dgm:presLayoutVars>
          <dgm:chMax val="0"/>
          <dgm:bulletEnabled val="1"/>
        </dgm:presLayoutVars>
      </dgm:prSet>
      <dgm:spPr>
        <a:xfrm>
          <a:off x="0" y="1938420"/>
          <a:ext cx="7990478" cy="561599"/>
        </a:xfrm>
        <a:prstGeom prst="roundRect">
          <a:avLst/>
        </a:prstGeom>
      </dgm:spPr>
    </dgm:pt>
    <dgm:pt modelId="{108366F3-BBE2-4A51-9433-DD2541FC0A87}" type="pres">
      <dgm:prSet presAssocID="{B41D12AD-BC88-4BD9-B1F5-1FB4BC8099DD}" presName="spacer" presStyleCnt="0"/>
      <dgm:spPr/>
    </dgm:pt>
    <dgm:pt modelId="{9AC05C2B-98A4-46A3-95DB-50CD7BF6A906}" type="pres">
      <dgm:prSet presAssocID="{328F90D9-2863-4838-83FD-71669A154157}" presName="parentText" presStyleLbl="node1" presStyleIdx="4" presStyleCnt="8" custLinFactNeighborX="-30" custLinFactNeighborY="-29311">
        <dgm:presLayoutVars>
          <dgm:chMax val="0"/>
          <dgm:bulletEnabled val="1"/>
        </dgm:presLayoutVars>
      </dgm:prSet>
      <dgm:spPr/>
    </dgm:pt>
    <dgm:pt modelId="{0FB8F895-00D5-4A1F-A321-26C5901D67D7}" type="pres">
      <dgm:prSet presAssocID="{12F95923-9E04-4F28-BEE7-155AD4426ADB}" presName="spacer" presStyleCnt="0"/>
      <dgm:spPr/>
    </dgm:pt>
    <dgm:pt modelId="{09FE57C5-E40A-43F3-AE7D-8262EE305D12}" type="pres">
      <dgm:prSet presAssocID="{E4640F1F-7D8F-4B65-8CDA-2BFBBBFD14A7}" presName="parentText" presStyleLbl="node1" presStyleIdx="5" presStyleCnt="8">
        <dgm:presLayoutVars>
          <dgm:chMax val="0"/>
          <dgm:bulletEnabled val="1"/>
        </dgm:presLayoutVars>
      </dgm:prSet>
      <dgm:spPr/>
    </dgm:pt>
    <dgm:pt modelId="{73585F24-3835-4F03-AF50-3374804FF4B0}" type="pres">
      <dgm:prSet presAssocID="{5FC4DF1A-9CB0-4431-A6BB-EE87FF9C7CAD}" presName="spacer" presStyleCnt="0"/>
      <dgm:spPr/>
    </dgm:pt>
    <dgm:pt modelId="{9CC755FE-31E4-4F5E-939E-C65213D54856}" type="pres">
      <dgm:prSet presAssocID="{2DAD025B-122F-40CE-A077-071002D1768E}" presName="parentText" presStyleLbl="node1" presStyleIdx="6" presStyleCnt="8">
        <dgm:presLayoutVars>
          <dgm:chMax val="0"/>
          <dgm:bulletEnabled val="1"/>
        </dgm:presLayoutVars>
      </dgm:prSet>
      <dgm:spPr/>
    </dgm:pt>
    <dgm:pt modelId="{D16AE636-EFE2-4067-8977-B871200E7EA1}" type="pres">
      <dgm:prSet presAssocID="{58EC5EC8-D805-453C-9978-D8CAB54EAC1B}" presName="spacer" presStyleCnt="0"/>
      <dgm:spPr/>
    </dgm:pt>
    <dgm:pt modelId="{5E309235-A5CE-4376-AD4C-DFBB306DF9F7}" type="pres">
      <dgm:prSet presAssocID="{66ED791E-3789-4213-8BF7-FBFBD7950F46}" presName="parentText" presStyleLbl="node1" presStyleIdx="7" presStyleCnt="8">
        <dgm:presLayoutVars>
          <dgm:chMax val="0"/>
          <dgm:bulletEnabled val="1"/>
        </dgm:presLayoutVars>
      </dgm:prSet>
      <dgm:spPr/>
    </dgm:pt>
  </dgm:ptLst>
  <dgm:cxnLst>
    <dgm:cxn modelId="{2B27B002-68E7-4F24-8EA4-2123FA5AEF2C}" srcId="{703D4D02-5513-427D-B6E9-B2E187EE0C3A}" destId="{236C843F-7B91-47EA-A824-9D3A193F9101}" srcOrd="1" destOrd="0" parTransId="{F50332E5-E903-42BF-8144-3D35F837C173}" sibTransId="{4387BA7D-C2EE-494E-9D12-9AC018E9A0B4}"/>
    <dgm:cxn modelId="{593BBC0A-C894-4681-9C3A-B537E10E05FE}" srcId="{703D4D02-5513-427D-B6E9-B2E187EE0C3A}" destId="{328F90D9-2863-4838-83FD-71669A154157}" srcOrd="4" destOrd="0" parTransId="{FD5B5002-508E-4F29-BC0F-9F1BE6A84652}" sibTransId="{12F95923-9E04-4F28-BEE7-155AD4426ADB}"/>
    <dgm:cxn modelId="{30E26820-2856-4D93-A093-DEC7A2360AC9}" type="presOf" srcId="{236C843F-7B91-47EA-A824-9D3A193F9101}" destId="{7E65E505-AC6E-451B-AE11-B0A14C0E3057}" srcOrd="0" destOrd="0" presId="urn:microsoft.com/office/officeart/2005/8/layout/vList2"/>
    <dgm:cxn modelId="{F75B4E2C-FAAD-4577-8775-ABC323AF79CB}" type="presOf" srcId="{66ED791E-3789-4213-8BF7-FBFBD7950F46}" destId="{5E309235-A5CE-4376-AD4C-DFBB306DF9F7}" srcOrd="0" destOrd="0" presId="urn:microsoft.com/office/officeart/2005/8/layout/vList2"/>
    <dgm:cxn modelId="{30359734-0225-4831-AAED-8B47B4108F65}" srcId="{703D4D02-5513-427D-B6E9-B2E187EE0C3A}" destId="{2DAD025B-122F-40CE-A077-071002D1768E}" srcOrd="6" destOrd="0" parTransId="{8FB4355D-8030-4D80-BE6A-5A403FE36299}" sibTransId="{58EC5EC8-D805-453C-9978-D8CAB54EAC1B}"/>
    <dgm:cxn modelId="{9E2C3062-9CD4-4317-8DA5-C516F5106887}" srcId="{703D4D02-5513-427D-B6E9-B2E187EE0C3A}" destId="{E4640F1F-7D8F-4B65-8CDA-2BFBBBFD14A7}" srcOrd="5" destOrd="0" parTransId="{BFD6E18F-388C-4937-9894-8D62314D6D7D}" sibTransId="{5FC4DF1A-9CB0-4431-A6BB-EE87FF9C7CAD}"/>
    <dgm:cxn modelId="{3CD8C964-4663-4B58-B837-643E750AE47A}" type="presOf" srcId="{3AB3D93C-4403-43BA-8289-0611DF53AB5C}" destId="{19BF350E-7ADB-49FB-8595-DAB23B56D5B4}" srcOrd="0" destOrd="0" presId="urn:microsoft.com/office/officeart/2005/8/layout/vList2"/>
    <dgm:cxn modelId="{41AD7D66-023E-41C3-A2FC-745ABBABAF47}" srcId="{703D4D02-5513-427D-B6E9-B2E187EE0C3A}" destId="{3AB3D93C-4403-43BA-8289-0611DF53AB5C}" srcOrd="2" destOrd="0" parTransId="{E5653637-4030-45C0-8129-30C85B570FE0}" sibTransId="{9F6BCD12-E8DF-4C17-9A73-B620D5042920}"/>
    <dgm:cxn modelId="{F35C7F6C-3CE4-48C1-932A-0E32DDAE0874}" type="presOf" srcId="{E4640F1F-7D8F-4B65-8CDA-2BFBBBFD14A7}" destId="{09FE57C5-E40A-43F3-AE7D-8262EE305D12}" srcOrd="0" destOrd="0" presId="urn:microsoft.com/office/officeart/2005/8/layout/vList2"/>
    <dgm:cxn modelId="{547DE14D-7370-4834-BC9D-7E1D1417083B}" type="presOf" srcId="{2DAD025B-122F-40CE-A077-071002D1768E}" destId="{9CC755FE-31E4-4F5E-939E-C65213D54856}" srcOrd="0" destOrd="0" presId="urn:microsoft.com/office/officeart/2005/8/layout/vList2"/>
    <dgm:cxn modelId="{94A21DAA-21F7-4D67-A3EC-11864CB53D2B}" srcId="{703D4D02-5513-427D-B6E9-B2E187EE0C3A}" destId="{19EFB09C-B11B-4498-A66E-D5C4C68885EB}" srcOrd="0" destOrd="0" parTransId="{1B8F5C61-FE08-471E-A6AA-E84EB5A487E7}" sibTransId="{BB3EE579-50A0-4193-95E5-AF684837F084}"/>
    <dgm:cxn modelId="{C997C7BB-E5D2-41D8-973E-AC7995D1BA62}" type="presOf" srcId="{19EFB09C-B11B-4498-A66E-D5C4C68885EB}" destId="{7E776D75-42D3-4E8F-94B8-E1E170BFB005}"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30669CD-5B1E-4A7A-AFF1-AB005961F123}" srcId="{703D4D02-5513-427D-B6E9-B2E187EE0C3A}" destId="{6AEC7E34-CC06-4632-BBE9-4BDDBAA3685A}" srcOrd="3" destOrd="0" parTransId="{DF9ACDD2-6E90-4E00-A1FF-0404F7A10AD5}" sibTransId="{B41D12AD-BC88-4BD9-B1F5-1FB4BC8099DD}"/>
    <dgm:cxn modelId="{8764A8D3-6E6A-4515-B57B-60E52D6A9BA9}" type="presOf" srcId="{328F90D9-2863-4838-83FD-71669A154157}" destId="{9AC05C2B-98A4-46A3-95DB-50CD7BF6A906}" srcOrd="0" destOrd="0" presId="urn:microsoft.com/office/officeart/2005/8/layout/vList2"/>
    <dgm:cxn modelId="{0FAAADDD-091A-40EC-8BEB-CEC8CFA29536}" srcId="{703D4D02-5513-427D-B6E9-B2E187EE0C3A}" destId="{66ED791E-3789-4213-8BF7-FBFBD7950F46}" srcOrd="7" destOrd="0" parTransId="{55434C46-35EB-4135-B10F-9B8054418A42}" sibTransId="{C9D0E5AF-93CF-467C-A4EE-7ACA6AFDD5FB}"/>
    <dgm:cxn modelId="{2F98C0E3-6712-46B6-B9DC-BAC90F9DF7A6}" type="presOf" srcId="{6AEC7E34-CC06-4632-BBE9-4BDDBAA3685A}" destId="{7133FE99-5CFD-4FA4-A91F-D199A904C758}" srcOrd="0" destOrd="0" presId="urn:microsoft.com/office/officeart/2005/8/layout/vList2"/>
    <dgm:cxn modelId="{D606F00D-1299-4C45-B356-2F06BAB8FB6F}" type="presParOf" srcId="{CC8763B3-4621-4666-B669-3C5BA2A30DBE}" destId="{7E776D75-42D3-4E8F-94B8-E1E170BFB005}" srcOrd="0" destOrd="0" presId="urn:microsoft.com/office/officeart/2005/8/layout/vList2"/>
    <dgm:cxn modelId="{5BB874EB-8CF5-46B7-8AC5-E6FB91BBECB6}" type="presParOf" srcId="{CC8763B3-4621-4666-B669-3C5BA2A30DBE}" destId="{D008141E-EC97-4CD8-B9AA-52C47A6B4960}" srcOrd="1" destOrd="0" presId="urn:microsoft.com/office/officeart/2005/8/layout/vList2"/>
    <dgm:cxn modelId="{B1C36046-D185-4358-A561-7EECA5957D84}" type="presParOf" srcId="{CC8763B3-4621-4666-B669-3C5BA2A30DBE}" destId="{7E65E505-AC6E-451B-AE11-B0A14C0E3057}" srcOrd="2" destOrd="0" presId="urn:microsoft.com/office/officeart/2005/8/layout/vList2"/>
    <dgm:cxn modelId="{BE24669F-63ED-40EF-9796-B982F878760F}" type="presParOf" srcId="{CC8763B3-4621-4666-B669-3C5BA2A30DBE}" destId="{244EB223-F0C8-46EA-9CBC-5BCAAEE0F016}" srcOrd="3" destOrd="0" presId="urn:microsoft.com/office/officeart/2005/8/layout/vList2"/>
    <dgm:cxn modelId="{1F2BB783-974D-4C55-9387-D59C16A59F31}" type="presParOf" srcId="{CC8763B3-4621-4666-B669-3C5BA2A30DBE}" destId="{19BF350E-7ADB-49FB-8595-DAB23B56D5B4}" srcOrd="4" destOrd="0" presId="urn:microsoft.com/office/officeart/2005/8/layout/vList2"/>
    <dgm:cxn modelId="{55BD371C-4900-4E8F-8C5B-BF2D3362563F}" type="presParOf" srcId="{CC8763B3-4621-4666-B669-3C5BA2A30DBE}" destId="{ADE199C1-B46F-4086-A4DF-9C1244B30819}" srcOrd="5" destOrd="0" presId="urn:microsoft.com/office/officeart/2005/8/layout/vList2"/>
    <dgm:cxn modelId="{005F1274-8944-439C-A42B-A1F4F1296245}" type="presParOf" srcId="{CC8763B3-4621-4666-B669-3C5BA2A30DBE}" destId="{7133FE99-5CFD-4FA4-A91F-D199A904C758}" srcOrd="6" destOrd="0" presId="urn:microsoft.com/office/officeart/2005/8/layout/vList2"/>
    <dgm:cxn modelId="{1E2D32FD-620F-4F6F-AA88-E54228601D53}" type="presParOf" srcId="{CC8763B3-4621-4666-B669-3C5BA2A30DBE}" destId="{108366F3-BBE2-4A51-9433-DD2541FC0A87}" srcOrd="7" destOrd="0" presId="urn:microsoft.com/office/officeart/2005/8/layout/vList2"/>
    <dgm:cxn modelId="{5098C8EC-4B0D-45D7-BFBC-0B33A5CB91A5}" type="presParOf" srcId="{CC8763B3-4621-4666-B669-3C5BA2A30DBE}" destId="{9AC05C2B-98A4-46A3-95DB-50CD7BF6A906}" srcOrd="8" destOrd="0" presId="urn:microsoft.com/office/officeart/2005/8/layout/vList2"/>
    <dgm:cxn modelId="{2C8CED3E-C707-4D3F-A028-5D88B3671D8F}" type="presParOf" srcId="{CC8763B3-4621-4666-B669-3C5BA2A30DBE}" destId="{0FB8F895-00D5-4A1F-A321-26C5901D67D7}" srcOrd="9" destOrd="0" presId="urn:microsoft.com/office/officeart/2005/8/layout/vList2"/>
    <dgm:cxn modelId="{2AAAEDE5-3BFD-4883-9B5D-2F822FD1DC6D}" type="presParOf" srcId="{CC8763B3-4621-4666-B669-3C5BA2A30DBE}" destId="{09FE57C5-E40A-43F3-AE7D-8262EE305D12}" srcOrd="10" destOrd="0" presId="urn:microsoft.com/office/officeart/2005/8/layout/vList2"/>
    <dgm:cxn modelId="{5E2A2C68-AA3C-48C4-A70C-30DEAC8F5DFB}" type="presParOf" srcId="{CC8763B3-4621-4666-B669-3C5BA2A30DBE}" destId="{73585F24-3835-4F03-AF50-3374804FF4B0}" srcOrd="11" destOrd="0" presId="urn:microsoft.com/office/officeart/2005/8/layout/vList2"/>
    <dgm:cxn modelId="{DA373ABB-E924-4ECF-B32E-FD177D4AB4C6}" type="presParOf" srcId="{CC8763B3-4621-4666-B669-3C5BA2A30DBE}" destId="{9CC755FE-31E4-4F5E-939E-C65213D54856}" srcOrd="12" destOrd="0" presId="urn:microsoft.com/office/officeart/2005/8/layout/vList2"/>
    <dgm:cxn modelId="{6ECDEAF6-B5D4-4DF9-9A08-94C1112516AF}" type="presParOf" srcId="{CC8763B3-4621-4666-B669-3C5BA2A30DBE}" destId="{D16AE636-EFE2-4067-8977-B871200E7EA1}" srcOrd="13" destOrd="0" presId="urn:microsoft.com/office/officeart/2005/8/layout/vList2"/>
    <dgm:cxn modelId="{B7DD530A-B187-45FA-9FE7-D423CACB7003}" type="presParOf" srcId="{CC8763B3-4621-4666-B669-3C5BA2A30DBE}" destId="{5E309235-A5CE-4376-AD4C-DFBB306DF9F7}"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sp:txBody>
      <dsp:txXfrm>
        <a:off x="40209" y="4845795"/>
        <a:ext cx="7763990" cy="7432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1">
                  <a:lumMod val="20000"/>
                  <a:lumOff val="80000"/>
                </a:schemeClr>
              </a:solidFill>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76D75-42D3-4E8F-94B8-E1E170BFB005}">
      <dsp:nvSpPr>
        <dsp:cNvPr id="0" name=""/>
        <dsp:cNvSpPr/>
      </dsp:nvSpPr>
      <dsp:spPr>
        <a:xfrm>
          <a:off x="0" y="4626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Balanced Scorecard</a:t>
          </a:r>
        </a:p>
      </dsp:txBody>
      <dsp:txXfrm>
        <a:off x="27415" y="73675"/>
        <a:ext cx="7935648" cy="506769"/>
      </dsp:txXfrm>
    </dsp:sp>
    <dsp:sp modelId="{7E65E505-AC6E-451B-AE11-B0A14C0E3057}">
      <dsp:nvSpPr>
        <dsp:cNvPr id="0" name=""/>
        <dsp:cNvSpPr/>
      </dsp:nvSpPr>
      <dsp:spPr>
        <a:xfrm>
          <a:off x="0" y="67698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MBO</a:t>
          </a:r>
        </a:p>
      </dsp:txBody>
      <dsp:txXfrm>
        <a:off x="27415" y="704395"/>
        <a:ext cx="7935648" cy="506769"/>
      </dsp:txXfrm>
    </dsp:sp>
    <dsp:sp modelId="{19BF350E-7ADB-49FB-8595-DAB23B56D5B4}">
      <dsp:nvSpPr>
        <dsp:cNvPr id="0" name=""/>
        <dsp:cNvSpPr/>
      </dsp:nvSpPr>
      <dsp:spPr>
        <a:xfrm>
          <a:off x="0" y="1307700"/>
          <a:ext cx="7990478"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Budgeting</a:t>
          </a:r>
        </a:p>
      </dsp:txBody>
      <dsp:txXfrm>
        <a:off x="27415" y="1335115"/>
        <a:ext cx="7935648" cy="506769"/>
      </dsp:txXfrm>
    </dsp:sp>
    <dsp:sp modelId="{7133FE99-5CFD-4FA4-A91F-D199A904C758}">
      <dsp:nvSpPr>
        <dsp:cNvPr id="0" name=""/>
        <dsp:cNvSpPr/>
      </dsp:nvSpPr>
      <dsp:spPr>
        <a:xfrm>
          <a:off x="0" y="1938420"/>
          <a:ext cx="7990478" cy="561599"/>
        </a:xfrm>
        <a:prstGeom prst="roundRect">
          <a:avLst/>
        </a:prstGeom>
        <a:solidFill>
          <a:srgbClr val="E2E2CA">
            <a:lumMod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CCCC99">
                  <a:lumMod val="20000"/>
                  <a:lumOff val="80000"/>
                </a:srgbClr>
              </a:solidFill>
              <a:latin typeface="Arial"/>
              <a:ea typeface="+mn-ea"/>
              <a:cs typeface="+mn-cs"/>
            </a:rPr>
            <a:t>McKinsey 7S Framework</a:t>
          </a:r>
        </a:p>
      </dsp:txBody>
      <dsp:txXfrm>
        <a:off x="27415" y="1965835"/>
        <a:ext cx="7935648" cy="506769"/>
      </dsp:txXfrm>
    </dsp:sp>
    <dsp:sp modelId="{9AC05C2B-98A4-46A3-95DB-50CD7BF6A906}">
      <dsp:nvSpPr>
        <dsp:cNvPr id="0" name=""/>
        <dsp:cNvSpPr/>
      </dsp:nvSpPr>
      <dsp:spPr>
        <a:xfrm>
          <a:off x="0" y="25488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Strategy Evaluation</a:t>
          </a:r>
        </a:p>
      </dsp:txBody>
      <dsp:txXfrm>
        <a:off x="27415" y="2576295"/>
        <a:ext cx="7935648" cy="506769"/>
      </dsp:txXfrm>
    </dsp:sp>
    <dsp:sp modelId="{09FE57C5-E40A-43F3-AE7D-8262EE305D12}">
      <dsp:nvSpPr>
        <dsp:cNvPr id="0" name=""/>
        <dsp:cNvSpPr/>
      </dsp:nvSpPr>
      <dsp:spPr>
        <a:xfrm>
          <a:off x="0" y="319986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Strategic Workforce Plan</a:t>
          </a:r>
        </a:p>
      </dsp:txBody>
      <dsp:txXfrm>
        <a:off x="27415" y="3227275"/>
        <a:ext cx="7935648" cy="506769"/>
      </dsp:txXfrm>
    </dsp:sp>
    <dsp:sp modelId="{9CC755FE-31E4-4F5E-939E-C65213D54856}">
      <dsp:nvSpPr>
        <dsp:cNvPr id="0" name=""/>
        <dsp:cNvSpPr/>
      </dsp:nvSpPr>
      <dsp:spPr>
        <a:xfrm>
          <a:off x="0" y="383058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Value Chain</a:t>
          </a:r>
          <a:endParaRPr lang="en-MY" sz="2400" kern="1200" dirty="0">
            <a:solidFill>
              <a:schemeClr val="tx1"/>
            </a:solidFill>
          </a:endParaRPr>
        </a:p>
      </dsp:txBody>
      <dsp:txXfrm>
        <a:off x="27415" y="3857995"/>
        <a:ext cx="7935648" cy="506769"/>
      </dsp:txXfrm>
    </dsp:sp>
    <dsp:sp modelId="{5E309235-A5CE-4376-AD4C-DFBB306DF9F7}">
      <dsp:nvSpPr>
        <dsp:cNvPr id="0" name=""/>
        <dsp:cNvSpPr/>
      </dsp:nvSpPr>
      <dsp:spPr>
        <a:xfrm>
          <a:off x="0" y="4461300"/>
          <a:ext cx="7990478"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Five Forces Model</a:t>
          </a:r>
        </a:p>
      </dsp:txBody>
      <dsp:txXfrm>
        <a:off x="27415" y="4488715"/>
        <a:ext cx="7935648" cy="50676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3961562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10</a:t>
            </a:fld>
            <a:endParaRPr lang="en-MY" altLang="en-US"/>
          </a:p>
        </p:txBody>
      </p:sp>
    </p:spTree>
    <p:extLst>
      <p:ext uri="{BB962C8B-B14F-4D97-AF65-F5344CB8AC3E}">
        <p14:creationId xmlns:p14="http://schemas.microsoft.com/office/powerpoint/2010/main" val="1888654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00CB7670-2195-467B-AE28-A9CF84C71FBC}"/>
              </a:ext>
            </a:extLst>
          </p:cNvPr>
          <p:cNvSpPr/>
          <p:nvPr userDrawn="1"/>
        </p:nvSpPr>
        <p:spPr>
          <a:xfrm>
            <a:off x="8100392" y="5877272"/>
            <a:ext cx="792088" cy="82832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835696" y="1124744"/>
            <a:ext cx="6629400" cy="2209800"/>
          </a:xfrm>
        </p:spPr>
        <p:txBody>
          <a:bodyPr/>
          <a:lstStyle/>
          <a:p>
            <a:r>
              <a:rPr lang="en-MY" dirty="0"/>
              <a:t>STRATEGIC GLOBAL HUMAN RESOURCE-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42519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5056F-7E26-4702-8659-62EC526CD935}"/>
              </a:ext>
            </a:extLst>
          </p:cNvPr>
          <p:cNvSpPr>
            <a:spLocks noGrp="1"/>
          </p:cNvSpPr>
          <p:nvPr>
            <p:ph type="title"/>
          </p:nvPr>
        </p:nvSpPr>
        <p:spPr/>
        <p:txBody>
          <a:bodyPr/>
          <a:lstStyle/>
          <a:p>
            <a:r>
              <a:rPr lang="en-MY" dirty="0"/>
              <a:t>Strategy Choices</a:t>
            </a:r>
          </a:p>
        </p:txBody>
      </p:sp>
      <p:pic>
        <p:nvPicPr>
          <p:cNvPr id="5" name="Picture 4">
            <a:extLst>
              <a:ext uri="{FF2B5EF4-FFF2-40B4-BE49-F238E27FC236}">
                <a16:creationId xmlns:a16="http://schemas.microsoft.com/office/drawing/2014/main" id="{37A32D65-2A86-4671-A7CF-5BB28D0EDD12}"/>
              </a:ext>
            </a:extLst>
          </p:cNvPr>
          <p:cNvPicPr>
            <a:picLocks noChangeAspect="1"/>
          </p:cNvPicPr>
          <p:nvPr/>
        </p:nvPicPr>
        <p:blipFill>
          <a:blip r:embed="rId2"/>
          <a:stretch>
            <a:fillRect/>
          </a:stretch>
        </p:blipFill>
        <p:spPr>
          <a:xfrm>
            <a:off x="1259632" y="1988840"/>
            <a:ext cx="7041520" cy="3847306"/>
          </a:xfrm>
          <a:prstGeom prst="rect">
            <a:avLst/>
          </a:prstGeom>
        </p:spPr>
      </p:pic>
    </p:spTree>
    <p:extLst>
      <p:ext uri="{BB962C8B-B14F-4D97-AF65-F5344CB8AC3E}">
        <p14:creationId xmlns:p14="http://schemas.microsoft.com/office/powerpoint/2010/main" val="4294285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DB019-C972-4FB1-AA77-5A8668012B59}"/>
              </a:ext>
            </a:extLst>
          </p:cNvPr>
          <p:cNvSpPr>
            <a:spLocks noGrp="1"/>
          </p:cNvSpPr>
          <p:nvPr>
            <p:ph type="title"/>
          </p:nvPr>
        </p:nvSpPr>
        <p:spPr/>
        <p:txBody>
          <a:bodyPr/>
          <a:lstStyle/>
          <a:p>
            <a:r>
              <a:rPr lang="en-MY" dirty="0"/>
              <a:t>Corporate strategy</a:t>
            </a:r>
          </a:p>
        </p:txBody>
      </p:sp>
      <p:sp>
        <p:nvSpPr>
          <p:cNvPr id="3" name="Content Placeholder 2">
            <a:extLst>
              <a:ext uri="{FF2B5EF4-FFF2-40B4-BE49-F238E27FC236}">
                <a16:creationId xmlns:a16="http://schemas.microsoft.com/office/drawing/2014/main" id="{DA6ED86A-E475-4B4B-BEF9-394BF266DA34}"/>
              </a:ext>
            </a:extLst>
          </p:cNvPr>
          <p:cNvSpPr>
            <a:spLocks noGrp="1"/>
          </p:cNvSpPr>
          <p:nvPr>
            <p:ph idx="1"/>
          </p:nvPr>
        </p:nvSpPr>
        <p:spPr/>
        <p:txBody>
          <a:bodyPr/>
          <a:lstStyle/>
          <a:p>
            <a:pPr marL="0" indent="0">
              <a:buNone/>
            </a:pPr>
            <a:r>
              <a:rPr lang="en-MY" dirty="0"/>
              <a:t>The Corporate/organization Strategy comprises a directional strategy through a corporate vision and a mission statement. Three main corporate strategies: </a:t>
            </a:r>
          </a:p>
          <a:p>
            <a:pPr marL="0" indent="0">
              <a:buNone/>
            </a:pPr>
            <a:endParaRPr lang="en-MY" dirty="0"/>
          </a:p>
          <a:p>
            <a:r>
              <a:rPr lang="en-MY" dirty="0"/>
              <a:t>Growth (increase in size)</a:t>
            </a:r>
          </a:p>
          <a:p>
            <a:r>
              <a:rPr lang="en-MY" dirty="0"/>
              <a:t>Stability ( retain current size)</a:t>
            </a:r>
          </a:p>
          <a:p>
            <a:r>
              <a:rPr lang="en-MY" dirty="0"/>
              <a:t>Renewal (decrease in size)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2696194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D932-9327-4932-8523-9DFE1C44E194}"/>
              </a:ext>
            </a:extLst>
          </p:cNvPr>
          <p:cNvSpPr>
            <a:spLocks noGrp="1"/>
          </p:cNvSpPr>
          <p:nvPr>
            <p:ph type="title"/>
          </p:nvPr>
        </p:nvSpPr>
        <p:spPr/>
        <p:txBody>
          <a:bodyPr/>
          <a:lstStyle/>
          <a:p>
            <a:r>
              <a:rPr lang="en-MY" dirty="0"/>
              <a:t>Growth Strategy</a:t>
            </a:r>
          </a:p>
        </p:txBody>
      </p:sp>
      <p:sp>
        <p:nvSpPr>
          <p:cNvPr id="3" name="Content Placeholder 2">
            <a:extLst>
              <a:ext uri="{FF2B5EF4-FFF2-40B4-BE49-F238E27FC236}">
                <a16:creationId xmlns:a16="http://schemas.microsoft.com/office/drawing/2014/main" id="{D3E3F543-85FF-4C89-8C5B-692FD6254D82}"/>
              </a:ext>
            </a:extLst>
          </p:cNvPr>
          <p:cNvSpPr>
            <a:spLocks noGrp="1"/>
          </p:cNvSpPr>
          <p:nvPr>
            <p:ph idx="1"/>
          </p:nvPr>
        </p:nvSpPr>
        <p:spPr/>
        <p:txBody>
          <a:bodyPr/>
          <a:lstStyle/>
          <a:p>
            <a:pPr marL="0" indent="0">
              <a:buNone/>
            </a:pPr>
            <a:r>
              <a:rPr lang="en-MY" dirty="0"/>
              <a:t>When an organization expands the number of markets served or products offered, either through its current business(es) or through new business(es).</a:t>
            </a:r>
          </a:p>
          <a:p>
            <a:r>
              <a:rPr lang="en-MY" dirty="0"/>
              <a:t>Internal Growth : Expanding by internally increase in its size and sales</a:t>
            </a:r>
          </a:p>
          <a:p>
            <a:r>
              <a:rPr lang="en-MY" dirty="0"/>
              <a:t>External Growth : Rapid way of growth through acquiring other companies</a:t>
            </a:r>
          </a:p>
          <a:p>
            <a:endParaRPr lang="en-MY" dirty="0"/>
          </a:p>
          <a:p>
            <a:endParaRPr lang="en-MY" dirty="0"/>
          </a:p>
        </p:txBody>
      </p:sp>
    </p:spTree>
    <p:extLst>
      <p:ext uri="{BB962C8B-B14F-4D97-AF65-F5344CB8AC3E}">
        <p14:creationId xmlns:p14="http://schemas.microsoft.com/office/powerpoint/2010/main" val="3947758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1976C-E583-47B5-A64C-FDBFC2FB6772}"/>
              </a:ext>
            </a:extLst>
          </p:cNvPr>
          <p:cNvSpPr>
            <a:spLocks noGrp="1"/>
          </p:cNvSpPr>
          <p:nvPr>
            <p:ph type="title"/>
          </p:nvPr>
        </p:nvSpPr>
        <p:spPr/>
        <p:txBody>
          <a:bodyPr/>
          <a:lstStyle/>
          <a:p>
            <a:r>
              <a:rPr lang="en-MY" dirty="0"/>
              <a:t>Vertical Integration Strategy</a:t>
            </a:r>
          </a:p>
        </p:txBody>
      </p:sp>
      <p:sp>
        <p:nvSpPr>
          <p:cNvPr id="3" name="Content Placeholder 2">
            <a:extLst>
              <a:ext uri="{FF2B5EF4-FFF2-40B4-BE49-F238E27FC236}">
                <a16:creationId xmlns:a16="http://schemas.microsoft.com/office/drawing/2014/main" id="{415DE398-151B-41B5-B11E-82E09AEEBBFF}"/>
              </a:ext>
            </a:extLst>
          </p:cNvPr>
          <p:cNvSpPr>
            <a:spLocks noGrp="1"/>
          </p:cNvSpPr>
          <p:nvPr>
            <p:ph idx="1"/>
          </p:nvPr>
        </p:nvSpPr>
        <p:spPr/>
        <p:txBody>
          <a:bodyPr/>
          <a:lstStyle/>
          <a:p>
            <a:pPr marL="0" indent="0">
              <a:buNone/>
            </a:pPr>
            <a:r>
              <a:rPr lang="en-MY" dirty="0"/>
              <a:t>Vertical integration – company grows by gaining control of inputs or outputs or both when a company acquires its input supplier it is called backward integration. When it acquires companies in its distribution chain it is called forward integration. For example, a vertically integrated oil company may end up owning oilfields, refineries, tankers, trucks, and gas (petrol) filling stations. Also called vertical merger. See also horizontal integration.</a:t>
            </a:r>
          </a:p>
          <a:p>
            <a:pPr marL="0" indent="0">
              <a:buNone/>
            </a:pPr>
            <a:endParaRPr lang="en-MY" dirty="0"/>
          </a:p>
        </p:txBody>
      </p:sp>
    </p:spTree>
    <p:extLst>
      <p:ext uri="{BB962C8B-B14F-4D97-AF65-F5344CB8AC3E}">
        <p14:creationId xmlns:p14="http://schemas.microsoft.com/office/powerpoint/2010/main" val="215457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C4697-3620-4C9B-8F60-1755AFB98B9B}"/>
              </a:ext>
            </a:extLst>
          </p:cNvPr>
          <p:cNvSpPr>
            <a:spLocks noGrp="1"/>
          </p:cNvSpPr>
          <p:nvPr>
            <p:ph type="title"/>
          </p:nvPr>
        </p:nvSpPr>
        <p:spPr/>
        <p:txBody>
          <a:bodyPr/>
          <a:lstStyle/>
          <a:p>
            <a:r>
              <a:rPr lang="en-MY" dirty="0"/>
              <a:t>Horizontal Integration Strategy</a:t>
            </a:r>
          </a:p>
        </p:txBody>
      </p:sp>
      <p:sp>
        <p:nvSpPr>
          <p:cNvPr id="3" name="Content Placeholder 2">
            <a:extLst>
              <a:ext uri="{FF2B5EF4-FFF2-40B4-BE49-F238E27FC236}">
                <a16:creationId xmlns:a16="http://schemas.microsoft.com/office/drawing/2014/main" id="{90A32030-1DBD-4DA9-83CF-12096DE021B5}"/>
              </a:ext>
            </a:extLst>
          </p:cNvPr>
          <p:cNvSpPr>
            <a:spLocks noGrp="1"/>
          </p:cNvSpPr>
          <p:nvPr>
            <p:ph idx="1"/>
          </p:nvPr>
        </p:nvSpPr>
        <p:spPr/>
        <p:txBody>
          <a:bodyPr/>
          <a:lstStyle/>
          <a:p>
            <a:pPr marL="0" indent="0">
              <a:buNone/>
            </a:pPr>
            <a:r>
              <a:rPr lang="en-MY" dirty="0"/>
              <a:t>Horizontal integration – grow by combining with competitors. The merger of companies at the same stage of production in the same or different industries. When the products of both companies are similar, it is a merger of competitors. When all producers of a good or service in a market merge, it is the creation of a monopoly. If only a few competitors remain, it is termed an oligopoly.</a:t>
            </a:r>
          </a:p>
          <a:p>
            <a:pPr marL="0" indent="0">
              <a:buNone/>
            </a:pPr>
            <a:endParaRPr lang="en-MY" dirty="0"/>
          </a:p>
        </p:txBody>
      </p:sp>
    </p:spTree>
    <p:extLst>
      <p:ext uri="{BB962C8B-B14F-4D97-AF65-F5344CB8AC3E}">
        <p14:creationId xmlns:p14="http://schemas.microsoft.com/office/powerpoint/2010/main" val="99348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51B34-3322-4A5B-A717-1D8866C8D9A5}"/>
              </a:ext>
            </a:extLst>
          </p:cNvPr>
          <p:cNvSpPr>
            <a:spLocks noGrp="1"/>
          </p:cNvSpPr>
          <p:nvPr>
            <p:ph type="title"/>
          </p:nvPr>
        </p:nvSpPr>
        <p:spPr/>
        <p:txBody>
          <a:bodyPr/>
          <a:lstStyle/>
          <a:p>
            <a:r>
              <a:rPr lang="en-MY" dirty="0"/>
              <a:t>Stability Strategy</a:t>
            </a:r>
          </a:p>
        </p:txBody>
      </p:sp>
      <p:sp>
        <p:nvSpPr>
          <p:cNvPr id="3" name="Content Placeholder 2">
            <a:extLst>
              <a:ext uri="{FF2B5EF4-FFF2-40B4-BE49-F238E27FC236}">
                <a16:creationId xmlns:a16="http://schemas.microsoft.com/office/drawing/2014/main" id="{DBABA608-4DEC-4B2D-A3C8-DB662C73F443}"/>
              </a:ext>
            </a:extLst>
          </p:cNvPr>
          <p:cNvSpPr>
            <a:spLocks noGrp="1"/>
          </p:cNvSpPr>
          <p:nvPr>
            <p:ph idx="1"/>
          </p:nvPr>
        </p:nvSpPr>
        <p:spPr>
          <a:xfrm>
            <a:off x="914400" y="1656471"/>
            <a:ext cx="7772400" cy="4530725"/>
          </a:xfrm>
        </p:spPr>
        <p:txBody>
          <a:bodyPr/>
          <a:lstStyle/>
          <a:p>
            <a:r>
              <a:rPr lang="en-MY" dirty="0"/>
              <a:t>Stability - attempting to maintain the present size and scope of operations</a:t>
            </a:r>
          </a:p>
          <a:p>
            <a:r>
              <a:rPr lang="en-MY" dirty="0"/>
              <a:t>Industry growth is slow or non-existent</a:t>
            </a:r>
          </a:p>
          <a:p>
            <a:r>
              <a:rPr lang="en-MY" dirty="0"/>
              <a:t>Cost associated with growth do not exceed its benefits</a:t>
            </a:r>
          </a:p>
          <a:p>
            <a:r>
              <a:rPr lang="en-MY" dirty="0"/>
              <a:t>Growth may place great strains on quality and customer service</a:t>
            </a:r>
          </a:p>
          <a:p>
            <a:r>
              <a:rPr lang="en-MY" dirty="0"/>
              <a:t>Large, dominant firms may not want to risk prosecution for monopolistic practices</a:t>
            </a:r>
          </a:p>
          <a:p>
            <a:endParaRPr lang="en-MY" dirty="0"/>
          </a:p>
          <a:p>
            <a:endParaRPr lang="en-MY" dirty="0"/>
          </a:p>
          <a:p>
            <a:endParaRPr lang="en-MY" dirty="0"/>
          </a:p>
        </p:txBody>
      </p:sp>
    </p:spTree>
    <p:extLst>
      <p:ext uri="{BB962C8B-B14F-4D97-AF65-F5344CB8AC3E}">
        <p14:creationId xmlns:p14="http://schemas.microsoft.com/office/powerpoint/2010/main" val="2313601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12DF0-1BA8-4948-AC58-D74B4553EC45}"/>
              </a:ext>
            </a:extLst>
          </p:cNvPr>
          <p:cNvSpPr>
            <a:spLocks noGrp="1"/>
          </p:cNvSpPr>
          <p:nvPr>
            <p:ph type="title"/>
          </p:nvPr>
        </p:nvSpPr>
        <p:spPr/>
        <p:txBody>
          <a:bodyPr/>
          <a:lstStyle/>
          <a:p>
            <a:r>
              <a:rPr lang="en-MY" dirty="0"/>
              <a:t>Retrenchment Strategy</a:t>
            </a:r>
          </a:p>
        </p:txBody>
      </p:sp>
      <p:sp>
        <p:nvSpPr>
          <p:cNvPr id="3" name="Content Placeholder 2">
            <a:extLst>
              <a:ext uri="{FF2B5EF4-FFF2-40B4-BE49-F238E27FC236}">
                <a16:creationId xmlns:a16="http://schemas.microsoft.com/office/drawing/2014/main" id="{FF41B3A9-EA57-41C3-B0D2-AD273D9FE694}"/>
              </a:ext>
            </a:extLst>
          </p:cNvPr>
          <p:cNvSpPr>
            <a:spLocks noGrp="1"/>
          </p:cNvSpPr>
          <p:nvPr>
            <p:ph idx="1"/>
          </p:nvPr>
        </p:nvSpPr>
        <p:spPr>
          <a:xfrm>
            <a:off x="914400" y="1600200"/>
            <a:ext cx="8050088" cy="4530725"/>
          </a:xfrm>
        </p:spPr>
        <p:txBody>
          <a:bodyPr/>
          <a:lstStyle/>
          <a:p>
            <a:r>
              <a:rPr lang="en-MY" dirty="0"/>
              <a:t>A firm deliberately reduces its size when it employs a retrenchment strategy</a:t>
            </a:r>
          </a:p>
          <a:p>
            <a:r>
              <a:rPr lang="en-MY" dirty="0"/>
              <a:t>A retrenchment strategy is often accompanied by a reorganisation process known as corporate restructuring</a:t>
            </a:r>
          </a:p>
          <a:p>
            <a:r>
              <a:rPr lang="en-MY" dirty="0"/>
              <a:t>A turnaround seeks to transform the corporation into a leaner, more effective firm by eliminating unprofitable outputs, reducing workforce size, cutting cost of distribution and reassessing the firm's product lines and customer groups</a:t>
            </a:r>
          </a:p>
        </p:txBody>
      </p:sp>
    </p:spTree>
    <p:extLst>
      <p:ext uri="{BB962C8B-B14F-4D97-AF65-F5344CB8AC3E}">
        <p14:creationId xmlns:p14="http://schemas.microsoft.com/office/powerpoint/2010/main" val="29544423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97841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7B8E3-4146-406A-B80B-203BCBD7447B}"/>
              </a:ext>
            </a:extLst>
          </p:cNvPr>
          <p:cNvSpPr>
            <a:spLocks noGrp="1"/>
          </p:cNvSpPr>
          <p:nvPr>
            <p:ph type="title"/>
          </p:nvPr>
        </p:nvSpPr>
        <p:spPr/>
        <p:txBody>
          <a:bodyPr/>
          <a:lstStyle/>
          <a:p>
            <a:r>
              <a:rPr lang="en-MY" dirty="0"/>
              <a:t>Michael Porter</a:t>
            </a:r>
          </a:p>
        </p:txBody>
      </p:sp>
      <p:sp>
        <p:nvSpPr>
          <p:cNvPr id="3" name="Content Placeholder 2">
            <a:extLst>
              <a:ext uri="{FF2B5EF4-FFF2-40B4-BE49-F238E27FC236}">
                <a16:creationId xmlns:a16="http://schemas.microsoft.com/office/drawing/2014/main" id="{B110E948-D3D7-42E8-B371-8485307F38A6}"/>
              </a:ext>
            </a:extLst>
          </p:cNvPr>
          <p:cNvSpPr>
            <a:spLocks noGrp="1"/>
          </p:cNvSpPr>
          <p:nvPr>
            <p:ph idx="1"/>
          </p:nvPr>
        </p:nvSpPr>
        <p:spPr>
          <a:xfrm>
            <a:off x="914400" y="1600201"/>
            <a:ext cx="5601816" cy="2404863"/>
          </a:xfrm>
        </p:spPr>
        <p:txBody>
          <a:bodyPr/>
          <a:lstStyle/>
          <a:p>
            <a:r>
              <a:rPr lang="en-MY" sz="1800" dirty="0"/>
              <a:t>Degree in aerospace and mechanical engineering from Princeton University in 1969</a:t>
            </a:r>
          </a:p>
          <a:p>
            <a:r>
              <a:rPr lang="en-MY" sz="1800" dirty="0"/>
              <a:t>MBA in 1971 from Harvard Business School</a:t>
            </a:r>
          </a:p>
          <a:p>
            <a:r>
              <a:rPr lang="en-MY" sz="1800" dirty="0"/>
              <a:t>PhD in business economics from Harvard University in 1973</a:t>
            </a:r>
          </a:p>
          <a:p>
            <a:r>
              <a:rPr lang="en-MY" sz="1800" dirty="0"/>
              <a:t>Five forces framework was first published in Harvard Business Review in 1979</a:t>
            </a:r>
          </a:p>
        </p:txBody>
      </p:sp>
      <p:pic>
        <p:nvPicPr>
          <p:cNvPr id="5" name="Picture 4">
            <a:extLst>
              <a:ext uri="{FF2B5EF4-FFF2-40B4-BE49-F238E27FC236}">
                <a16:creationId xmlns:a16="http://schemas.microsoft.com/office/drawing/2014/main" id="{0228AE2D-FD01-4626-83BC-EDA1703A06C3}"/>
              </a:ext>
            </a:extLst>
          </p:cNvPr>
          <p:cNvPicPr>
            <a:picLocks noChangeAspect="1"/>
          </p:cNvPicPr>
          <p:nvPr/>
        </p:nvPicPr>
        <p:blipFill>
          <a:blip r:embed="rId2"/>
          <a:stretch>
            <a:fillRect/>
          </a:stretch>
        </p:blipFill>
        <p:spPr>
          <a:xfrm>
            <a:off x="6732240" y="1704976"/>
            <a:ext cx="1676400" cy="1619250"/>
          </a:xfrm>
          <a:prstGeom prst="rect">
            <a:avLst/>
          </a:prstGeom>
        </p:spPr>
      </p:pic>
    </p:spTree>
    <p:extLst>
      <p:ext uri="{BB962C8B-B14F-4D97-AF65-F5344CB8AC3E}">
        <p14:creationId xmlns:p14="http://schemas.microsoft.com/office/powerpoint/2010/main" val="35360513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C18B-B554-4236-985E-33DA10F0F26D}"/>
              </a:ext>
            </a:extLst>
          </p:cNvPr>
          <p:cNvSpPr>
            <a:spLocks noGrp="1"/>
          </p:cNvSpPr>
          <p:nvPr>
            <p:ph type="title"/>
          </p:nvPr>
        </p:nvSpPr>
        <p:spPr/>
        <p:txBody>
          <a:bodyPr/>
          <a:lstStyle/>
          <a:p>
            <a:r>
              <a:rPr lang="en-MY" dirty="0"/>
              <a:t>Strategy Formulation</a:t>
            </a:r>
          </a:p>
        </p:txBody>
      </p:sp>
      <p:sp>
        <p:nvSpPr>
          <p:cNvPr id="3" name="Content Placeholder 2">
            <a:extLst>
              <a:ext uri="{FF2B5EF4-FFF2-40B4-BE49-F238E27FC236}">
                <a16:creationId xmlns:a16="http://schemas.microsoft.com/office/drawing/2014/main" id="{A298CB56-9851-49E2-8B8B-D4AA3FE6EACF}"/>
              </a:ext>
            </a:extLst>
          </p:cNvPr>
          <p:cNvSpPr>
            <a:spLocks noGrp="1"/>
          </p:cNvSpPr>
          <p:nvPr>
            <p:ph idx="1"/>
          </p:nvPr>
        </p:nvSpPr>
        <p:spPr/>
        <p:txBody>
          <a:bodyPr/>
          <a:lstStyle/>
          <a:p>
            <a:pPr marL="0" indent="0">
              <a:buNone/>
            </a:pPr>
            <a:r>
              <a:rPr lang="en-MY" dirty="0"/>
              <a:t>As the Company’s vision, mission, core value statements, and SWOTs are defined. Businesses can secure a sustainable competitive advantage by adopting one of three generic strategies as follows:</a:t>
            </a:r>
          </a:p>
          <a:p>
            <a:pPr marL="0" indent="0">
              <a:buNone/>
            </a:pPr>
            <a:endParaRPr lang="en-MY" dirty="0"/>
          </a:p>
          <a:p>
            <a:pPr marL="514350" indent="-514350">
              <a:buFont typeface="+mj-lt"/>
              <a:buAutoNum type="arabicPeriod"/>
            </a:pPr>
            <a:r>
              <a:rPr lang="en-MY" dirty="0"/>
              <a:t>Cost leadership Strategy</a:t>
            </a:r>
          </a:p>
          <a:p>
            <a:pPr marL="514350" indent="-514350">
              <a:buFont typeface="+mj-lt"/>
              <a:buAutoNum type="arabicPeriod"/>
            </a:pPr>
            <a:r>
              <a:rPr lang="en-MY" dirty="0"/>
              <a:t>Differentiation Strategy</a:t>
            </a:r>
          </a:p>
          <a:p>
            <a:pPr marL="514350" indent="-514350">
              <a:buFont typeface="+mj-lt"/>
              <a:buAutoNum type="arabicPeriod"/>
            </a:pPr>
            <a:r>
              <a:rPr lang="en-MY" dirty="0"/>
              <a:t>Focus (Niche) Strategy</a:t>
            </a:r>
          </a:p>
          <a:p>
            <a:pPr marL="514350" indent="-514350">
              <a:buFont typeface="+mj-lt"/>
              <a:buAutoNum type="arabicPeriod"/>
            </a:pPr>
            <a:r>
              <a:rPr lang="en-MY" dirty="0"/>
              <a:t>"Middle of the road" strategy</a:t>
            </a:r>
          </a:p>
        </p:txBody>
      </p:sp>
    </p:spTree>
    <p:extLst>
      <p:ext uri="{BB962C8B-B14F-4D97-AF65-F5344CB8AC3E}">
        <p14:creationId xmlns:p14="http://schemas.microsoft.com/office/powerpoint/2010/main" val="1148688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BE820-CEA0-4E61-91C6-610EA7237B8C}"/>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BAD3517C-F27D-48A9-98FC-6A4795CF3FB4}"/>
              </a:ext>
            </a:extLst>
          </p:cNvPr>
          <p:cNvSpPr>
            <a:spLocks noGrp="1"/>
          </p:cNvSpPr>
          <p:nvPr>
            <p:ph idx="1"/>
          </p:nvPr>
        </p:nvSpPr>
        <p:spPr/>
        <p:txBody>
          <a:bodyPr/>
          <a:lstStyle/>
          <a:p>
            <a:r>
              <a:rPr lang="en-MY" sz="2000" dirty="0"/>
              <a:t>Cost leadership is to drive cost down through all the elements of the production of the product from sourcing, to </a:t>
            </a:r>
            <a:r>
              <a:rPr lang="en-MY" sz="2000" dirty="0" err="1"/>
              <a:t>labor</a:t>
            </a:r>
            <a:r>
              <a:rPr lang="en-MY" sz="2000" dirty="0"/>
              <a:t> costs. </a:t>
            </a:r>
          </a:p>
          <a:p>
            <a:endParaRPr lang="en-MY" sz="2000" dirty="0"/>
          </a:p>
          <a:p>
            <a:r>
              <a:rPr lang="en-MY" sz="2000" dirty="0"/>
              <a:t>This strategy involves the organization aiming to be the lowest cost producer and/or distributor within their industry. </a:t>
            </a:r>
          </a:p>
          <a:p>
            <a:endParaRPr lang="en-MY" sz="2000" dirty="0"/>
          </a:p>
          <a:p>
            <a:r>
              <a:rPr lang="en-MY" sz="2000" dirty="0"/>
              <a:t>To achieve cost leadership a business will usually need large scale production so that they can benefit from "economies of scale". </a:t>
            </a:r>
          </a:p>
          <a:p>
            <a:endParaRPr lang="en-MY" sz="2000" dirty="0"/>
          </a:p>
          <a:p>
            <a:r>
              <a:rPr lang="en-MY" sz="2000" dirty="0"/>
              <a:t>Large scale production means that the business will need to appeal to a broad part of the market</a:t>
            </a:r>
          </a:p>
        </p:txBody>
      </p:sp>
    </p:spTree>
    <p:extLst>
      <p:ext uri="{BB962C8B-B14F-4D97-AF65-F5344CB8AC3E}">
        <p14:creationId xmlns:p14="http://schemas.microsoft.com/office/powerpoint/2010/main" val="21298131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7B685-7350-442A-B0A7-5D58447AFF05}"/>
              </a:ext>
            </a:extLst>
          </p:cNvPr>
          <p:cNvSpPr>
            <a:spLocks noGrp="1"/>
          </p:cNvSpPr>
          <p:nvPr>
            <p:ph type="title"/>
          </p:nvPr>
        </p:nvSpPr>
        <p:spPr/>
        <p:txBody>
          <a:bodyPr/>
          <a:lstStyle/>
          <a:p>
            <a:r>
              <a:rPr lang="en-MY" dirty="0"/>
              <a:t>Cost Leadership Strategy</a:t>
            </a:r>
          </a:p>
        </p:txBody>
      </p:sp>
      <p:sp>
        <p:nvSpPr>
          <p:cNvPr id="3" name="Content Placeholder 2">
            <a:extLst>
              <a:ext uri="{FF2B5EF4-FFF2-40B4-BE49-F238E27FC236}">
                <a16:creationId xmlns:a16="http://schemas.microsoft.com/office/drawing/2014/main" id="{0F07FDA8-EC7C-4374-8065-2B7CE3FBAC59}"/>
              </a:ext>
            </a:extLst>
          </p:cNvPr>
          <p:cNvSpPr>
            <a:spLocks noGrp="1"/>
          </p:cNvSpPr>
          <p:nvPr>
            <p:ph idx="1"/>
          </p:nvPr>
        </p:nvSpPr>
        <p:spPr/>
        <p:txBody>
          <a:bodyPr/>
          <a:lstStyle/>
          <a:p>
            <a:pPr marL="0" indent="0">
              <a:buNone/>
            </a:pPr>
            <a:r>
              <a:rPr lang="en-MY" sz="2400" dirty="0"/>
              <a:t>A cost leadership business can create a competitive advantage:</a:t>
            </a:r>
          </a:p>
          <a:p>
            <a:pPr marL="0" indent="0">
              <a:buNone/>
            </a:pPr>
            <a:endParaRPr lang="en-MY" sz="2400" dirty="0"/>
          </a:p>
          <a:p>
            <a:r>
              <a:rPr lang="en-MY" sz="2400" dirty="0"/>
              <a:t>by reducing production costs and therefore increasing the amount of profit made on each sale as the business believes that its brand can command a premium price or</a:t>
            </a:r>
          </a:p>
          <a:p>
            <a:pPr marL="0" indent="0">
              <a:buNone/>
            </a:pPr>
            <a:endParaRPr lang="en-MY" sz="2400" dirty="0"/>
          </a:p>
          <a:p>
            <a:r>
              <a:rPr lang="en-MY" sz="2400" dirty="0"/>
              <a:t>by reducing production costs and passing on the cost saving to customers in the hope that it will increase sales and market share</a:t>
            </a:r>
          </a:p>
          <a:p>
            <a:pPr marL="0" indent="0">
              <a:buNone/>
            </a:pPr>
            <a:endParaRPr lang="en-MY" sz="2400" dirty="0"/>
          </a:p>
        </p:txBody>
      </p:sp>
    </p:spTree>
    <p:extLst>
      <p:ext uri="{BB962C8B-B14F-4D97-AF65-F5344CB8AC3E}">
        <p14:creationId xmlns:p14="http://schemas.microsoft.com/office/powerpoint/2010/main" val="27702914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95DC1-B0D5-4AE7-ABD9-F890D4C06824}"/>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5C86C7A4-0424-4622-ACE7-D5FB92BA16E1}"/>
              </a:ext>
            </a:extLst>
          </p:cNvPr>
          <p:cNvSpPr>
            <a:spLocks noGrp="1"/>
          </p:cNvSpPr>
          <p:nvPr>
            <p:ph idx="1"/>
          </p:nvPr>
        </p:nvSpPr>
        <p:spPr/>
        <p:txBody>
          <a:bodyPr/>
          <a:lstStyle/>
          <a:p>
            <a:r>
              <a:rPr lang="en-MY" sz="2400" dirty="0"/>
              <a:t>Differentiation is to focus its effort on particular segments and charge for the added differentiated value. </a:t>
            </a:r>
          </a:p>
          <a:p>
            <a:endParaRPr lang="en-MY" sz="2400" dirty="0"/>
          </a:p>
          <a:p>
            <a:r>
              <a:rPr lang="en-MY" sz="2400" dirty="0"/>
              <a:t>To be different, is what organization striving for; companies and product ranges that appeal to customers and "stand out from the crowd" have a competitive advantage.</a:t>
            </a:r>
          </a:p>
          <a:p>
            <a:endParaRPr lang="en-MY" sz="2400" dirty="0"/>
          </a:p>
          <a:p>
            <a:pPr marL="0" indent="0">
              <a:buNone/>
            </a:pPr>
            <a:r>
              <a:rPr lang="en-MY" sz="2400" dirty="0"/>
              <a:t>Porter asserts that businesses can stand out from their competitors by developing a differentiation strategy.</a:t>
            </a:r>
          </a:p>
        </p:txBody>
      </p:sp>
    </p:spTree>
    <p:extLst>
      <p:ext uri="{BB962C8B-B14F-4D97-AF65-F5344CB8AC3E}">
        <p14:creationId xmlns:p14="http://schemas.microsoft.com/office/powerpoint/2010/main" val="4457752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11771-3956-48D4-8F71-CF7B278E59E9}"/>
              </a:ext>
            </a:extLst>
          </p:cNvPr>
          <p:cNvSpPr>
            <a:spLocks noGrp="1"/>
          </p:cNvSpPr>
          <p:nvPr>
            <p:ph type="title"/>
          </p:nvPr>
        </p:nvSpPr>
        <p:spPr/>
        <p:txBody>
          <a:bodyPr/>
          <a:lstStyle/>
          <a:p>
            <a:r>
              <a:rPr lang="en-MY" dirty="0"/>
              <a:t>Differentiation Strategy</a:t>
            </a:r>
          </a:p>
        </p:txBody>
      </p:sp>
      <p:sp>
        <p:nvSpPr>
          <p:cNvPr id="3" name="Content Placeholder 2">
            <a:extLst>
              <a:ext uri="{FF2B5EF4-FFF2-40B4-BE49-F238E27FC236}">
                <a16:creationId xmlns:a16="http://schemas.microsoft.com/office/drawing/2014/main" id="{BC235854-F36E-454B-A162-F24E70173D2D}"/>
              </a:ext>
            </a:extLst>
          </p:cNvPr>
          <p:cNvSpPr>
            <a:spLocks noGrp="1"/>
          </p:cNvSpPr>
          <p:nvPr>
            <p:ph idx="1"/>
          </p:nvPr>
        </p:nvSpPr>
        <p:spPr/>
        <p:txBody>
          <a:bodyPr/>
          <a:lstStyle/>
          <a:p>
            <a:r>
              <a:rPr lang="en-MY" sz="2400" dirty="0"/>
              <a:t>With a differentiation strategy the business develops product or service features which are different from competitors and appeal to customers including functionality, customer support and product quality. </a:t>
            </a:r>
          </a:p>
          <a:p>
            <a:endParaRPr lang="en-MY" sz="2400" dirty="0"/>
          </a:p>
          <a:p>
            <a:r>
              <a:rPr lang="en-MY" sz="2400" dirty="0"/>
              <a:t>New concepts which allow for differentiation can be protected through patents and other intellectual property rights.</a:t>
            </a:r>
          </a:p>
        </p:txBody>
      </p:sp>
    </p:spTree>
    <p:extLst>
      <p:ext uri="{BB962C8B-B14F-4D97-AF65-F5344CB8AC3E}">
        <p14:creationId xmlns:p14="http://schemas.microsoft.com/office/powerpoint/2010/main" val="434142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C15E2-0B22-4518-8B1A-FEB6D6F9850E}"/>
              </a:ext>
            </a:extLst>
          </p:cNvPr>
          <p:cNvSpPr>
            <a:spLocks noGrp="1"/>
          </p:cNvSpPr>
          <p:nvPr>
            <p:ph type="title"/>
          </p:nvPr>
        </p:nvSpPr>
        <p:spPr/>
        <p:txBody>
          <a:bodyPr/>
          <a:lstStyle/>
          <a:p>
            <a:r>
              <a:rPr lang="en-MY" dirty="0"/>
              <a:t>Focus (Niche) Strategy</a:t>
            </a:r>
          </a:p>
        </p:txBody>
      </p:sp>
      <p:sp>
        <p:nvSpPr>
          <p:cNvPr id="3" name="Content Placeholder 2">
            <a:extLst>
              <a:ext uri="{FF2B5EF4-FFF2-40B4-BE49-F238E27FC236}">
                <a16:creationId xmlns:a16="http://schemas.microsoft.com/office/drawing/2014/main" id="{1CD13CC1-4DE7-47F9-BAC1-7E6A59459A23}"/>
              </a:ext>
            </a:extLst>
          </p:cNvPr>
          <p:cNvSpPr>
            <a:spLocks noGrp="1"/>
          </p:cNvSpPr>
          <p:nvPr>
            <p:ph idx="1"/>
          </p:nvPr>
        </p:nvSpPr>
        <p:spPr/>
        <p:txBody>
          <a:bodyPr/>
          <a:lstStyle/>
          <a:p>
            <a:r>
              <a:rPr lang="en-MY" sz="2000" dirty="0"/>
              <a:t>Focus or Niche is to form a competitive advantage for this niche market and either succeeds by being a low cost producer or differentiator within that particular segment. </a:t>
            </a:r>
          </a:p>
          <a:p>
            <a:pPr marL="0" indent="0">
              <a:buNone/>
            </a:pPr>
            <a:endParaRPr lang="en-MY" sz="2000" dirty="0"/>
          </a:p>
          <a:p>
            <a:r>
              <a:rPr lang="en-MY" sz="2000" dirty="0"/>
              <a:t>Under a focus strategy a business focuses its effort on one particular segment of the market and aims to become well known for providing products/services for that segment.</a:t>
            </a:r>
          </a:p>
          <a:p>
            <a:pPr marL="0" indent="0">
              <a:buNone/>
            </a:pPr>
            <a:endParaRPr lang="en-MY" sz="2000" dirty="0"/>
          </a:p>
          <a:p>
            <a:r>
              <a:rPr lang="en-MY" sz="2000" dirty="0"/>
              <a:t> They form a competitive advantage by catering for the specific needs and wants of their niche market.</a:t>
            </a:r>
          </a:p>
          <a:p>
            <a:pPr marL="0" indent="0">
              <a:buNone/>
            </a:pPr>
            <a:endParaRPr lang="en-MY" sz="2000" dirty="0"/>
          </a:p>
          <a:p>
            <a:r>
              <a:rPr lang="en-MY" sz="2000" dirty="0"/>
              <a:t> A focus strategy is known as a narrow scope strategy because the business is focusing on a narrow (specific) segment of the market</a:t>
            </a:r>
          </a:p>
        </p:txBody>
      </p:sp>
    </p:spTree>
    <p:extLst>
      <p:ext uri="{BB962C8B-B14F-4D97-AF65-F5344CB8AC3E}">
        <p14:creationId xmlns:p14="http://schemas.microsoft.com/office/powerpoint/2010/main" val="31082215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8FEB-9BCE-41CA-8773-ADB35CD31CDA}"/>
              </a:ext>
            </a:extLst>
          </p:cNvPr>
          <p:cNvSpPr>
            <a:spLocks noGrp="1"/>
          </p:cNvSpPr>
          <p:nvPr>
            <p:ph type="title"/>
          </p:nvPr>
        </p:nvSpPr>
        <p:spPr/>
        <p:txBody>
          <a:bodyPr/>
          <a:lstStyle/>
          <a:p>
            <a:r>
              <a:rPr lang="en-MY" dirty="0"/>
              <a:t>"Middle of the road" strategy</a:t>
            </a:r>
          </a:p>
        </p:txBody>
      </p:sp>
      <p:sp>
        <p:nvSpPr>
          <p:cNvPr id="3" name="Content Placeholder 2">
            <a:extLst>
              <a:ext uri="{FF2B5EF4-FFF2-40B4-BE49-F238E27FC236}">
                <a16:creationId xmlns:a16="http://schemas.microsoft.com/office/drawing/2014/main" id="{8A4C7D5A-CE7B-40D4-A868-A21C658DA2FB}"/>
              </a:ext>
            </a:extLst>
          </p:cNvPr>
          <p:cNvSpPr>
            <a:spLocks noGrp="1"/>
          </p:cNvSpPr>
          <p:nvPr>
            <p:ph idx="1"/>
          </p:nvPr>
        </p:nvSpPr>
        <p:spPr/>
        <p:txBody>
          <a:bodyPr/>
          <a:lstStyle/>
          <a:p>
            <a:r>
              <a:rPr lang="en-MY" sz="2000" dirty="0"/>
              <a:t>Some businesses will attempt to adopt all three strategies; cost leadership, differentiation and niche (focus). </a:t>
            </a:r>
          </a:p>
          <a:p>
            <a:r>
              <a:rPr lang="en-MY" sz="2000" dirty="0"/>
              <a:t>A business adopting all three strategies is known as "stuck in the middle".</a:t>
            </a:r>
          </a:p>
          <a:p>
            <a:r>
              <a:rPr lang="en-MY" sz="2000" dirty="0"/>
              <a:t> They have no clear business strategy and are attempting to be everything to everyone. </a:t>
            </a:r>
          </a:p>
          <a:p>
            <a:r>
              <a:rPr lang="en-MY" sz="2000" dirty="0"/>
              <a:t>This is likely to increase running costs and cause confusion, as it is difficult to please all sectors of the market. </a:t>
            </a:r>
          </a:p>
          <a:p>
            <a:r>
              <a:rPr lang="en-MY" sz="2000" dirty="0"/>
              <a:t>Middle of the road businesses usually do the worst in their industry because they are not concentrating on one business strength.</a:t>
            </a:r>
          </a:p>
          <a:p>
            <a:r>
              <a:rPr lang="en-MY" sz="2000" dirty="0"/>
              <a:t> In other word, try to do all three would become stuck in the middle and danger.</a:t>
            </a:r>
          </a:p>
        </p:txBody>
      </p:sp>
    </p:spTree>
    <p:extLst>
      <p:ext uri="{BB962C8B-B14F-4D97-AF65-F5344CB8AC3E}">
        <p14:creationId xmlns:p14="http://schemas.microsoft.com/office/powerpoint/2010/main" val="13125402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2206B-05E0-4E3F-B2E9-97F418DDF8CF}"/>
              </a:ext>
            </a:extLst>
          </p:cNvPr>
          <p:cNvSpPr>
            <a:spLocks noGrp="1"/>
          </p:cNvSpPr>
          <p:nvPr>
            <p:ph type="title"/>
          </p:nvPr>
        </p:nvSpPr>
        <p:spPr/>
        <p:txBody>
          <a:bodyPr/>
          <a:lstStyle/>
          <a:p>
            <a:r>
              <a:rPr lang="en-MY" dirty="0"/>
              <a:t>Competitive Advantage</a:t>
            </a:r>
          </a:p>
        </p:txBody>
      </p:sp>
      <p:pic>
        <p:nvPicPr>
          <p:cNvPr id="5" name="Picture 4">
            <a:extLst>
              <a:ext uri="{FF2B5EF4-FFF2-40B4-BE49-F238E27FC236}">
                <a16:creationId xmlns:a16="http://schemas.microsoft.com/office/drawing/2014/main" id="{A56C09D4-1A1C-4033-B3CB-A4876AC1B92E}"/>
              </a:ext>
            </a:extLst>
          </p:cNvPr>
          <p:cNvPicPr>
            <a:picLocks noChangeAspect="1"/>
          </p:cNvPicPr>
          <p:nvPr/>
        </p:nvPicPr>
        <p:blipFill>
          <a:blip r:embed="rId2"/>
          <a:stretch>
            <a:fillRect/>
          </a:stretch>
        </p:blipFill>
        <p:spPr>
          <a:xfrm>
            <a:off x="1162050" y="2276872"/>
            <a:ext cx="7277100" cy="3590925"/>
          </a:xfrm>
          <a:prstGeom prst="rect">
            <a:avLst/>
          </a:prstGeom>
        </p:spPr>
      </p:pic>
    </p:spTree>
    <p:extLst>
      <p:ext uri="{BB962C8B-B14F-4D97-AF65-F5344CB8AC3E}">
        <p14:creationId xmlns:p14="http://schemas.microsoft.com/office/powerpoint/2010/main" val="3781707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1DB95-147B-416C-B576-B1B72F3BD741}"/>
              </a:ext>
            </a:extLst>
          </p:cNvPr>
          <p:cNvSpPr>
            <a:spLocks noGrp="1"/>
          </p:cNvSpPr>
          <p:nvPr>
            <p:ph type="title"/>
          </p:nvPr>
        </p:nvSpPr>
        <p:spPr/>
        <p:txBody>
          <a:bodyPr/>
          <a:lstStyle/>
          <a:p>
            <a:r>
              <a:rPr lang="en-MY" dirty="0"/>
              <a:t>Porters Generic Strategies</a:t>
            </a:r>
          </a:p>
        </p:txBody>
      </p:sp>
      <p:pic>
        <p:nvPicPr>
          <p:cNvPr id="5" name="Content Placeholder 4">
            <a:extLst>
              <a:ext uri="{FF2B5EF4-FFF2-40B4-BE49-F238E27FC236}">
                <a16:creationId xmlns:a16="http://schemas.microsoft.com/office/drawing/2014/main" id="{058319EA-DB7B-4E85-A91C-CB1E698D88E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1660" y="1772816"/>
            <a:ext cx="6120680" cy="4710054"/>
          </a:xfrm>
        </p:spPr>
      </p:pic>
    </p:spTree>
    <p:extLst>
      <p:ext uri="{BB962C8B-B14F-4D97-AF65-F5344CB8AC3E}">
        <p14:creationId xmlns:p14="http://schemas.microsoft.com/office/powerpoint/2010/main" val="35237945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DEDDB-F880-4D51-8F39-AF15CCCC6F33}"/>
              </a:ext>
            </a:extLst>
          </p:cNvPr>
          <p:cNvSpPr>
            <a:spLocks noGrp="1"/>
          </p:cNvSpPr>
          <p:nvPr>
            <p:ph type="title"/>
          </p:nvPr>
        </p:nvSpPr>
        <p:spPr>
          <a:xfrm>
            <a:off x="685800" y="116632"/>
            <a:ext cx="8278688" cy="1143000"/>
          </a:xfrm>
        </p:spPr>
        <p:txBody>
          <a:bodyPr/>
          <a:lstStyle/>
          <a:p>
            <a:r>
              <a:rPr lang="en-MY" dirty="0"/>
              <a:t>Examples of Business Level Strategy</a:t>
            </a:r>
          </a:p>
        </p:txBody>
      </p:sp>
      <p:pic>
        <p:nvPicPr>
          <p:cNvPr id="5" name="Content Placeholder 4">
            <a:extLst>
              <a:ext uri="{FF2B5EF4-FFF2-40B4-BE49-F238E27FC236}">
                <a16:creationId xmlns:a16="http://schemas.microsoft.com/office/drawing/2014/main" id="{D00E4584-9396-479C-A018-84EB77A0EC2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0936" y="1844824"/>
            <a:ext cx="5799327" cy="4530725"/>
          </a:xfrm>
        </p:spPr>
      </p:pic>
    </p:spTree>
    <p:extLst>
      <p:ext uri="{BB962C8B-B14F-4D97-AF65-F5344CB8AC3E}">
        <p14:creationId xmlns:p14="http://schemas.microsoft.com/office/powerpoint/2010/main" val="38421032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9994" y="1600200"/>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097242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EC9CA-EF71-4F3F-A266-6A97FD0A7532}"/>
              </a:ext>
            </a:extLst>
          </p:cNvPr>
          <p:cNvSpPr>
            <a:spLocks noGrp="1"/>
          </p:cNvSpPr>
          <p:nvPr>
            <p:ph type="title"/>
          </p:nvPr>
        </p:nvSpPr>
        <p:spPr/>
        <p:txBody>
          <a:bodyPr/>
          <a:lstStyle/>
          <a:p>
            <a:r>
              <a:rPr lang="en-MY" dirty="0"/>
              <a:t>Strategy Execution</a:t>
            </a:r>
          </a:p>
        </p:txBody>
      </p:sp>
      <p:sp>
        <p:nvSpPr>
          <p:cNvPr id="3" name="Content Placeholder 2">
            <a:extLst>
              <a:ext uri="{FF2B5EF4-FFF2-40B4-BE49-F238E27FC236}">
                <a16:creationId xmlns:a16="http://schemas.microsoft.com/office/drawing/2014/main" id="{15F8C638-0311-47B0-877F-3742E05879FE}"/>
              </a:ext>
            </a:extLst>
          </p:cNvPr>
          <p:cNvSpPr>
            <a:spLocks noGrp="1"/>
          </p:cNvSpPr>
          <p:nvPr>
            <p:ph idx="1"/>
          </p:nvPr>
        </p:nvSpPr>
        <p:spPr>
          <a:xfrm>
            <a:off x="636110" y="1556792"/>
            <a:ext cx="8256370" cy="4530725"/>
          </a:xfrm>
        </p:spPr>
        <p:txBody>
          <a:bodyPr/>
          <a:lstStyle/>
          <a:p>
            <a:r>
              <a:rPr lang="en-MY" dirty="0"/>
              <a:t>Strategy execution is the discipline of dynamically managing and implementing strategy to achieve intended outcomes</a:t>
            </a:r>
          </a:p>
          <a:p>
            <a:r>
              <a:rPr lang="en-MY" dirty="0"/>
              <a:t>Research after research finds that between 70-90% of strategies fail miserably or only deliver very marginal results. Fortune Magazine famously reported that just 1 out of 10 strategies were executed successfully.  Research has also consistently found that failure is rarely the result of poor strategy formulation, but rather is due to an inability to execute</a:t>
            </a:r>
          </a:p>
        </p:txBody>
      </p:sp>
    </p:spTree>
    <p:extLst>
      <p:ext uri="{BB962C8B-B14F-4D97-AF65-F5344CB8AC3E}">
        <p14:creationId xmlns:p14="http://schemas.microsoft.com/office/powerpoint/2010/main" val="23534297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02863-939C-4B3E-B1D1-FFEE89270DCA}"/>
              </a:ext>
            </a:extLst>
          </p:cNvPr>
          <p:cNvSpPr>
            <a:spLocks noGrp="1"/>
          </p:cNvSpPr>
          <p:nvPr>
            <p:ph type="title"/>
          </p:nvPr>
        </p:nvSpPr>
        <p:spPr/>
        <p:txBody>
          <a:bodyPr/>
          <a:lstStyle/>
          <a:p>
            <a:r>
              <a:rPr lang="en-MY" dirty="0"/>
              <a:t>The Balanced Scorecard</a:t>
            </a:r>
          </a:p>
        </p:txBody>
      </p:sp>
      <p:sp>
        <p:nvSpPr>
          <p:cNvPr id="3" name="Content Placeholder 2">
            <a:extLst>
              <a:ext uri="{FF2B5EF4-FFF2-40B4-BE49-F238E27FC236}">
                <a16:creationId xmlns:a16="http://schemas.microsoft.com/office/drawing/2014/main" id="{517A5555-B905-4238-BF90-B06F83ABA3C6}"/>
              </a:ext>
            </a:extLst>
          </p:cNvPr>
          <p:cNvSpPr>
            <a:spLocks noGrp="1"/>
          </p:cNvSpPr>
          <p:nvPr>
            <p:ph idx="1"/>
          </p:nvPr>
        </p:nvSpPr>
        <p:spPr>
          <a:xfrm>
            <a:off x="683568" y="1600200"/>
            <a:ext cx="8208912" cy="4530725"/>
          </a:xfrm>
        </p:spPr>
        <p:txBody>
          <a:bodyPr/>
          <a:lstStyle/>
          <a:p>
            <a:r>
              <a:rPr lang="en-MY" dirty="0"/>
              <a:t>The Balanced Scorecard was originally developed by </a:t>
            </a:r>
            <a:r>
              <a:rPr lang="en-MY" dirty="0" err="1"/>
              <a:t>Dr.</a:t>
            </a:r>
            <a:r>
              <a:rPr lang="en-MY" dirty="0"/>
              <a:t> Robert Kaplan of Harvard University and </a:t>
            </a:r>
            <a:r>
              <a:rPr lang="en-MY" dirty="0" err="1"/>
              <a:t>Dr.</a:t>
            </a:r>
            <a:r>
              <a:rPr lang="en-MY" dirty="0"/>
              <a:t> David Norton as a framework for measuring organizational performance using a more balanced set of performance measures. </a:t>
            </a:r>
          </a:p>
          <a:p>
            <a:r>
              <a:rPr lang="en-MY" dirty="0"/>
              <a:t>Traditionally companies used only short-term financial performance as the measure of success. The “balanced scorecard” added additional non-financial strategic measures to the mix in order to better focus on long-term success</a:t>
            </a:r>
          </a:p>
        </p:txBody>
      </p:sp>
    </p:spTree>
    <p:extLst>
      <p:ext uri="{BB962C8B-B14F-4D97-AF65-F5344CB8AC3E}">
        <p14:creationId xmlns:p14="http://schemas.microsoft.com/office/powerpoint/2010/main" val="4584969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91956-BC7F-4B62-AC36-D7D749BD770B}"/>
              </a:ext>
            </a:extLst>
          </p:cNvPr>
          <p:cNvSpPr>
            <a:spLocks noGrp="1"/>
          </p:cNvSpPr>
          <p:nvPr>
            <p:ph type="title"/>
          </p:nvPr>
        </p:nvSpPr>
        <p:spPr/>
        <p:txBody>
          <a:bodyPr/>
          <a:lstStyle/>
          <a:p>
            <a:r>
              <a:rPr lang="en-MY" dirty="0"/>
              <a:t>Balanced Scorecard</a:t>
            </a:r>
          </a:p>
        </p:txBody>
      </p:sp>
      <p:pic>
        <p:nvPicPr>
          <p:cNvPr id="5" name="Picture 4">
            <a:extLst>
              <a:ext uri="{FF2B5EF4-FFF2-40B4-BE49-F238E27FC236}">
                <a16:creationId xmlns:a16="http://schemas.microsoft.com/office/drawing/2014/main" id="{EFDB2952-0FE6-473F-AC54-4B7AA16ECB89}"/>
              </a:ext>
            </a:extLst>
          </p:cNvPr>
          <p:cNvPicPr>
            <a:picLocks noChangeAspect="1"/>
          </p:cNvPicPr>
          <p:nvPr/>
        </p:nvPicPr>
        <p:blipFill>
          <a:blip r:embed="rId2"/>
          <a:stretch>
            <a:fillRect/>
          </a:stretch>
        </p:blipFill>
        <p:spPr>
          <a:xfrm>
            <a:off x="1259632" y="2132856"/>
            <a:ext cx="5172075" cy="4162425"/>
          </a:xfrm>
          <a:prstGeom prst="rect">
            <a:avLst/>
          </a:prstGeom>
        </p:spPr>
      </p:pic>
    </p:spTree>
    <p:extLst>
      <p:ext uri="{BB962C8B-B14F-4D97-AF65-F5344CB8AC3E}">
        <p14:creationId xmlns:p14="http://schemas.microsoft.com/office/powerpoint/2010/main" val="27143983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71AE2-08A5-48CD-B67F-E14DE2F7ABFD}"/>
              </a:ext>
            </a:extLst>
          </p:cNvPr>
          <p:cNvSpPr>
            <a:spLocks noGrp="1"/>
          </p:cNvSpPr>
          <p:nvPr>
            <p:ph type="title"/>
          </p:nvPr>
        </p:nvSpPr>
        <p:spPr/>
        <p:txBody>
          <a:bodyPr/>
          <a:lstStyle/>
          <a:p>
            <a:r>
              <a:rPr lang="en-MY" dirty="0"/>
              <a:t>The Balanced Scorecard</a:t>
            </a:r>
          </a:p>
        </p:txBody>
      </p:sp>
      <p:sp>
        <p:nvSpPr>
          <p:cNvPr id="3" name="Content Placeholder 2">
            <a:extLst>
              <a:ext uri="{FF2B5EF4-FFF2-40B4-BE49-F238E27FC236}">
                <a16:creationId xmlns:a16="http://schemas.microsoft.com/office/drawing/2014/main" id="{0FDB1647-03FB-48E2-B55E-86DAB82BC747}"/>
              </a:ext>
            </a:extLst>
          </p:cNvPr>
          <p:cNvSpPr>
            <a:spLocks noGrp="1"/>
          </p:cNvSpPr>
          <p:nvPr>
            <p:ph idx="1"/>
          </p:nvPr>
        </p:nvSpPr>
        <p:spPr>
          <a:xfrm>
            <a:off x="685800" y="1556792"/>
            <a:ext cx="8350696" cy="4530725"/>
          </a:xfrm>
        </p:spPr>
        <p:txBody>
          <a:bodyPr/>
          <a:lstStyle/>
          <a:p>
            <a:r>
              <a:rPr lang="en-MY" dirty="0"/>
              <a:t>Traditional financial accounting measures, like return-on-investment and earnings-per-share, can give misleading signals for continuous improvement and innovation</a:t>
            </a:r>
          </a:p>
          <a:p>
            <a:r>
              <a:rPr lang="en-MY" dirty="0"/>
              <a:t>It tells us what has happened to the organization, it may not tell us what is currently happening, nor it is a good indicator of future performance. </a:t>
            </a:r>
          </a:p>
          <a:p>
            <a:r>
              <a:rPr lang="en-MY" dirty="0"/>
              <a:t>Kaplan and Norton devised a “balanced scorecard”—a set of measures that gives top managers a fast but comprehensive view of the business.</a:t>
            </a:r>
          </a:p>
        </p:txBody>
      </p:sp>
    </p:spTree>
    <p:extLst>
      <p:ext uri="{BB962C8B-B14F-4D97-AF65-F5344CB8AC3E}">
        <p14:creationId xmlns:p14="http://schemas.microsoft.com/office/powerpoint/2010/main" val="4991302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00DC3-D8DA-4962-A28E-A92932FB6F5B}"/>
              </a:ext>
            </a:extLst>
          </p:cNvPr>
          <p:cNvSpPr>
            <a:spLocks noGrp="1"/>
          </p:cNvSpPr>
          <p:nvPr>
            <p:ph type="title"/>
          </p:nvPr>
        </p:nvSpPr>
        <p:spPr/>
        <p:txBody>
          <a:bodyPr/>
          <a:lstStyle/>
          <a:p>
            <a:r>
              <a:rPr lang="en-MY" dirty="0"/>
              <a:t>The Balanced Scorecard</a:t>
            </a:r>
          </a:p>
        </p:txBody>
      </p:sp>
      <p:sp>
        <p:nvSpPr>
          <p:cNvPr id="3" name="Content Placeholder 2">
            <a:extLst>
              <a:ext uri="{FF2B5EF4-FFF2-40B4-BE49-F238E27FC236}">
                <a16:creationId xmlns:a16="http://schemas.microsoft.com/office/drawing/2014/main" id="{6429505D-AA7D-4A0E-8349-3B69EFCAE008}"/>
              </a:ext>
            </a:extLst>
          </p:cNvPr>
          <p:cNvSpPr>
            <a:spLocks noGrp="1"/>
          </p:cNvSpPr>
          <p:nvPr>
            <p:ph idx="1"/>
          </p:nvPr>
        </p:nvSpPr>
        <p:spPr>
          <a:xfrm>
            <a:off x="683568" y="1600200"/>
            <a:ext cx="8003232" cy="4530725"/>
          </a:xfrm>
        </p:spPr>
        <p:txBody>
          <a:bodyPr/>
          <a:lstStyle/>
          <a:p>
            <a:pPr marL="0" indent="0">
              <a:buNone/>
            </a:pPr>
            <a:r>
              <a:rPr lang="en-MY" dirty="0"/>
              <a:t>The Balanced Scorecard was a way to </a:t>
            </a:r>
          </a:p>
          <a:p>
            <a:pPr marL="514350" indent="-514350">
              <a:buAutoNum type="arabicParenBoth"/>
            </a:pPr>
            <a:r>
              <a:rPr lang="en-MY" dirty="0"/>
              <a:t>Clarify and translate vision and strategy</a:t>
            </a:r>
          </a:p>
          <a:p>
            <a:pPr marL="514350" indent="-514350">
              <a:buAutoNum type="arabicParenBoth"/>
            </a:pPr>
            <a:r>
              <a:rPr lang="en-MY" dirty="0"/>
              <a:t>Communicate and link strategic objectives and measures; </a:t>
            </a:r>
          </a:p>
          <a:p>
            <a:pPr marL="514350" indent="-514350">
              <a:buAutoNum type="arabicParenBoth"/>
            </a:pPr>
            <a:r>
              <a:rPr lang="en-MY" dirty="0"/>
              <a:t>Plan, set targets, and align strategic initiatives; and</a:t>
            </a:r>
          </a:p>
          <a:p>
            <a:pPr marL="514350" indent="-514350">
              <a:buAutoNum type="arabicParenBoth"/>
            </a:pPr>
            <a:r>
              <a:rPr lang="en-MY" dirty="0"/>
              <a:t>Enhance strategic feedback and learning </a:t>
            </a:r>
          </a:p>
          <a:p>
            <a:pPr marL="0" indent="0">
              <a:buNone/>
            </a:pPr>
            <a:r>
              <a:rPr lang="en-MY" dirty="0"/>
              <a:t>The heart of the balanced scorecard is a framework of four major perspectives for strategy implementation – financial, customer, internal business, and  learning &amp; Growth. </a:t>
            </a:r>
          </a:p>
        </p:txBody>
      </p:sp>
    </p:spTree>
    <p:extLst>
      <p:ext uri="{BB962C8B-B14F-4D97-AF65-F5344CB8AC3E}">
        <p14:creationId xmlns:p14="http://schemas.microsoft.com/office/powerpoint/2010/main" val="13568547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123C0-A635-46DE-9963-82533C605C0E}"/>
              </a:ext>
            </a:extLst>
          </p:cNvPr>
          <p:cNvSpPr>
            <a:spLocks noGrp="1"/>
          </p:cNvSpPr>
          <p:nvPr>
            <p:ph type="title"/>
          </p:nvPr>
        </p:nvSpPr>
        <p:spPr/>
        <p:txBody>
          <a:bodyPr/>
          <a:lstStyle/>
          <a:p>
            <a:r>
              <a:rPr lang="en-MY" dirty="0"/>
              <a:t>Financial Perspective</a:t>
            </a:r>
          </a:p>
        </p:txBody>
      </p:sp>
      <p:sp>
        <p:nvSpPr>
          <p:cNvPr id="3" name="Content Placeholder 2">
            <a:extLst>
              <a:ext uri="{FF2B5EF4-FFF2-40B4-BE49-F238E27FC236}">
                <a16:creationId xmlns:a16="http://schemas.microsoft.com/office/drawing/2014/main" id="{706AD5B1-C4AE-4385-A09D-51A3C43058F5}"/>
              </a:ext>
            </a:extLst>
          </p:cNvPr>
          <p:cNvSpPr>
            <a:spLocks noGrp="1"/>
          </p:cNvSpPr>
          <p:nvPr>
            <p:ph idx="1"/>
          </p:nvPr>
        </p:nvSpPr>
        <p:spPr/>
        <p:txBody>
          <a:bodyPr/>
          <a:lstStyle/>
          <a:p>
            <a:pPr marL="0" indent="0">
              <a:buNone/>
            </a:pPr>
            <a:r>
              <a:rPr lang="en-MY" dirty="0"/>
              <a:t>Any key objective that is related to the company’s financial health and performance may be included in this perspective</a:t>
            </a:r>
          </a:p>
          <a:p>
            <a:r>
              <a:rPr lang="en-MY" dirty="0"/>
              <a:t>Revenue Growth</a:t>
            </a:r>
          </a:p>
          <a:p>
            <a:r>
              <a:rPr lang="en-MY" dirty="0"/>
              <a:t>Profit</a:t>
            </a:r>
          </a:p>
          <a:p>
            <a:r>
              <a:rPr lang="en-MY" dirty="0"/>
              <a:t>Cost Reduction</a:t>
            </a:r>
          </a:p>
          <a:p>
            <a:r>
              <a:rPr lang="en-MY" dirty="0"/>
              <a:t>Productivity Improvement</a:t>
            </a:r>
          </a:p>
          <a:p>
            <a:r>
              <a:rPr lang="en-MY" dirty="0"/>
              <a:t>Asset Utilization</a:t>
            </a:r>
          </a:p>
          <a:p>
            <a:r>
              <a:rPr lang="en-MY" dirty="0"/>
              <a:t>Investments</a:t>
            </a:r>
          </a:p>
          <a:p>
            <a:pPr marL="0" indent="0">
              <a:buNone/>
            </a:pPr>
            <a:r>
              <a:rPr lang="en-MY" i="1" dirty="0"/>
              <a:t>How Do We Look to Shareholders?</a:t>
            </a:r>
          </a:p>
          <a:p>
            <a:endParaRPr lang="en-MY" dirty="0"/>
          </a:p>
        </p:txBody>
      </p:sp>
    </p:spTree>
    <p:extLst>
      <p:ext uri="{BB962C8B-B14F-4D97-AF65-F5344CB8AC3E}">
        <p14:creationId xmlns:p14="http://schemas.microsoft.com/office/powerpoint/2010/main" val="28245360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8192-D678-497C-997B-0E67C9AB4618}"/>
              </a:ext>
            </a:extLst>
          </p:cNvPr>
          <p:cNvSpPr>
            <a:spLocks noGrp="1"/>
          </p:cNvSpPr>
          <p:nvPr>
            <p:ph type="title"/>
          </p:nvPr>
        </p:nvSpPr>
        <p:spPr/>
        <p:txBody>
          <a:bodyPr/>
          <a:lstStyle/>
          <a:p>
            <a:pPr>
              <a:spcBef>
                <a:spcPct val="50000"/>
              </a:spcBef>
            </a:pPr>
            <a:r>
              <a:rPr lang="en-MY" dirty="0"/>
              <a:t>Learning and Growth Perspective</a:t>
            </a:r>
          </a:p>
        </p:txBody>
      </p:sp>
      <p:sp>
        <p:nvSpPr>
          <p:cNvPr id="3" name="Content Placeholder 2">
            <a:extLst>
              <a:ext uri="{FF2B5EF4-FFF2-40B4-BE49-F238E27FC236}">
                <a16:creationId xmlns:a16="http://schemas.microsoft.com/office/drawing/2014/main" id="{45B7B1D2-3D43-4E7D-9732-2DD11321E194}"/>
              </a:ext>
            </a:extLst>
          </p:cNvPr>
          <p:cNvSpPr>
            <a:spLocks noGrp="1"/>
          </p:cNvSpPr>
          <p:nvPr>
            <p:ph idx="1"/>
          </p:nvPr>
        </p:nvSpPr>
        <p:spPr>
          <a:xfrm>
            <a:off x="914400" y="1600200"/>
            <a:ext cx="8050088" cy="4530725"/>
          </a:xfrm>
        </p:spPr>
        <p:txBody>
          <a:bodyPr/>
          <a:lstStyle/>
          <a:p>
            <a:pPr marL="0" indent="0">
              <a:spcBef>
                <a:spcPct val="50000"/>
              </a:spcBef>
              <a:buNone/>
            </a:pPr>
            <a:r>
              <a:rPr lang="en-MY" altLang="en-US" sz="2800" dirty="0"/>
              <a:t>This perspective includes employee training and corporate cultural attitudes related to both individual and corporate self-improvement. In a knowledge worker organization, people are the main resource.</a:t>
            </a:r>
          </a:p>
          <a:p>
            <a:pPr>
              <a:spcBef>
                <a:spcPct val="50000"/>
              </a:spcBef>
            </a:pPr>
            <a:r>
              <a:rPr lang="en-MY" altLang="en-US" sz="2800" dirty="0"/>
              <a:t>Employee training and development</a:t>
            </a:r>
          </a:p>
          <a:p>
            <a:pPr>
              <a:spcBef>
                <a:spcPct val="50000"/>
              </a:spcBef>
            </a:pPr>
            <a:r>
              <a:rPr lang="en-MY" altLang="en-US" dirty="0"/>
              <a:t>M</a:t>
            </a:r>
            <a:r>
              <a:rPr lang="en-MY" altLang="en-US" sz="2800" dirty="0"/>
              <a:t>entoring programs</a:t>
            </a:r>
          </a:p>
          <a:p>
            <a:pPr>
              <a:spcBef>
                <a:spcPct val="50000"/>
              </a:spcBef>
            </a:pPr>
            <a:r>
              <a:rPr lang="en-MY" altLang="en-US" dirty="0"/>
              <a:t>S</a:t>
            </a:r>
            <a:r>
              <a:rPr lang="en-MY" altLang="en-US" sz="2800" dirty="0"/>
              <a:t>uccession planning</a:t>
            </a:r>
          </a:p>
          <a:p>
            <a:pPr marL="0" indent="0">
              <a:spcBef>
                <a:spcPct val="50000"/>
              </a:spcBef>
              <a:buNone/>
            </a:pPr>
            <a:r>
              <a:rPr lang="en-MY" altLang="en-US" i="1" dirty="0"/>
              <a:t>Can We Continue to Improve and Create Value?</a:t>
            </a:r>
          </a:p>
          <a:p>
            <a:pPr>
              <a:spcBef>
                <a:spcPct val="50000"/>
              </a:spcBef>
            </a:pPr>
            <a:endParaRPr lang="en-MY" altLang="en-US" sz="2800" dirty="0"/>
          </a:p>
          <a:p>
            <a:pPr marL="0" indent="0">
              <a:spcBef>
                <a:spcPct val="50000"/>
              </a:spcBef>
              <a:buNone/>
            </a:pPr>
            <a:endParaRPr lang="en-MY" dirty="0"/>
          </a:p>
        </p:txBody>
      </p:sp>
    </p:spTree>
    <p:extLst>
      <p:ext uri="{BB962C8B-B14F-4D97-AF65-F5344CB8AC3E}">
        <p14:creationId xmlns:p14="http://schemas.microsoft.com/office/powerpoint/2010/main" val="14935990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A06B7-D89D-4CF5-9320-B782B997A55C}"/>
              </a:ext>
            </a:extLst>
          </p:cNvPr>
          <p:cNvSpPr>
            <a:spLocks noGrp="1"/>
          </p:cNvSpPr>
          <p:nvPr>
            <p:ph type="title"/>
          </p:nvPr>
        </p:nvSpPr>
        <p:spPr/>
        <p:txBody>
          <a:bodyPr/>
          <a:lstStyle/>
          <a:p>
            <a:r>
              <a:rPr lang="en-MY" dirty="0"/>
              <a:t>Business Process Perspective</a:t>
            </a:r>
          </a:p>
        </p:txBody>
      </p:sp>
      <p:sp>
        <p:nvSpPr>
          <p:cNvPr id="3" name="Content Placeholder 2">
            <a:extLst>
              <a:ext uri="{FF2B5EF4-FFF2-40B4-BE49-F238E27FC236}">
                <a16:creationId xmlns:a16="http://schemas.microsoft.com/office/drawing/2014/main" id="{1AC460E5-91BF-4CDB-B069-ADE57C946A02}"/>
              </a:ext>
            </a:extLst>
          </p:cNvPr>
          <p:cNvSpPr>
            <a:spLocks noGrp="1"/>
          </p:cNvSpPr>
          <p:nvPr>
            <p:ph idx="1"/>
          </p:nvPr>
        </p:nvSpPr>
        <p:spPr/>
        <p:txBody>
          <a:bodyPr/>
          <a:lstStyle/>
          <a:p>
            <a:pPr marL="0" indent="0">
              <a:buNone/>
            </a:pPr>
            <a:r>
              <a:rPr lang="en-MY" dirty="0"/>
              <a:t>Critical internal process in which organization must deal. These processes enable to deliver the value propositions to customers and satisfy stake holders expectations.</a:t>
            </a:r>
          </a:p>
          <a:p>
            <a:r>
              <a:rPr lang="en-MY" dirty="0"/>
              <a:t>Innovation Process</a:t>
            </a:r>
          </a:p>
          <a:p>
            <a:r>
              <a:rPr lang="en-MY" dirty="0"/>
              <a:t> Product Design</a:t>
            </a:r>
          </a:p>
          <a:p>
            <a:r>
              <a:rPr lang="en-MY" dirty="0"/>
              <a:t> Product Development</a:t>
            </a:r>
          </a:p>
          <a:p>
            <a:r>
              <a:rPr lang="en-MY" dirty="0"/>
              <a:t> Process Implementation</a:t>
            </a:r>
          </a:p>
          <a:p>
            <a:endParaRPr lang="en-MY" dirty="0"/>
          </a:p>
          <a:p>
            <a:pPr marL="0" indent="0">
              <a:buNone/>
            </a:pPr>
            <a:r>
              <a:rPr lang="en-MY" i="1" dirty="0"/>
              <a:t>What Must We Excel at?</a:t>
            </a:r>
          </a:p>
          <a:p>
            <a:endParaRPr lang="en-MY" dirty="0"/>
          </a:p>
          <a:p>
            <a:endParaRPr lang="en-MY" dirty="0"/>
          </a:p>
        </p:txBody>
      </p:sp>
    </p:spTree>
    <p:extLst>
      <p:ext uri="{BB962C8B-B14F-4D97-AF65-F5344CB8AC3E}">
        <p14:creationId xmlns:p14="http://schemas.microsoft.com/office/powerpoint/2010/main" val="20107338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6C5F6-8DE3-42BA-8652-A88B669E5620}"/>
              </a:ext>
            </a:extLst>
          </p:cNvPr>
          <p:cNvSpPr>
            <a:spLocks noGrp="1"/>
          </p:cNvSpPr>
          <p:nvPr>
            <p:ph type="title"/>
          </p:nvPr>
        </p:nvSpPr>
        <p:spPr/>
        <p:txBody>
          <a:bodyPr/>
          <a:lstStyle/>
          <a:p>
            <a:r>
              <a:rPr lang="en-MY" dirty="0"/>
              <a:t>Customer perspective</a:t>
            </a:r>
          </a:p>
        </p:txBody>
      </p:sp>
      <p:sp>
        <p:nvSpPr>
          <p:cNvPr id="3" name="Content Placeholder 2">
            <a:extLst>
              <a:ext uri="{FF2B5EF4-FFF2-40B4-BE49-F238E27FC236}">
                <a16:creationId xmlns:a16="http://schemas.microsoft.com/office/drawing/2014/main" id="{04133100-4869-4E84-BCB2-97B2D0A3A1BC}"/>
              </a:ext>
            </a:extLst>
          </p:cNvPr>
          <p:cNvSpPr>
            <a:spLocks noGrp="1"/>
          </p:cNvSpPr>
          <p:nvPr>
            <p:ph idx="1"/>
          </p:nvPr>
        </p:nvSpPr>
        <p:spPr/>
        <p:txBody>
          <a:bodyPr/>
          <a:lstStyle/>
          <a:p>
            <a:pPr marL="0" indent="0">
              <a:buNone/>
            </a:pPr>
            <a:r>
              <a:rPr lang="en-MY" dirty="0"/>
              <a:t>This perspective focuses on performance objectives that are related to customers and the market. </a:t>
            </a:r>
          </a:p>
          <a:p>
            <a:r>
              <a:rPr lang="en-MY" dirty="0"/>
              <a:t> Customer Retention</a:t>
            </a:r>
          </a:p>
          <a:p>
            <a:r>
              <a:rPr lang="en-MY" dirty="0"/>
              <a:t>  New Customer Acquisition</a:t>
            </a:r>
          </a:p>
          <a:p>
            <a:r>
              <a:rPr lang="en-MY" dirty="0"/>
              <a:t>  Customer Profitability</a:t>
            </a:r>
          </a:p>
          <a:p>
            <a:r>
              <a:rPr lang="en-MY" dirty="0"/>
              <a:t>  Market Share</a:t>
            </a:r>
          </a:p>
          <a:p>
            <a:pPr marL="0" indent="0">
              <a:buNone/>
            </a:pPr>
            <a:endParaRPr lang="en-MY" dirty="0"/>
          </a:p>
          <a:p>
            <a:pPr marL="0" indent="0">
              <a:buNone/>
            </a:pPr>
            <a:r>
              <a:rPr lang="en-MY" i="1" dirty="0"/>
              <a:t>How Do Customers See Us?</a:t>
            </a:r>
          </a:p>
        </p:txBody>
      </p:sp>
    </p:spTree>
    <p:extLst>
      <p:ext uri="{BB962C8B-B14F-4D97-AF65-F5344CB8AC3E}">
        <p14:creationId xmlns:p14="http://schemas.microsoft.com/office/powerpoint/2010/main" val="22398684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FB436-D80B-43F6-964D-3F0F02083302}"/>
              </a:ext>
            </a:extLst>
          </p:cNvPr>
          <p:cNvSpPr>
            <a:spLocks noGrp="1"/>
          </p:cNvSpPr>
          <p:nvPr>
            <p:ph type="title"/>
          </p:nvPr>
        </p:nvSpPr>
        <p:spPr/>
        <p:txBody>
          <a:bodyPr/>
          <a:lstStyle/>
          <a:p>
            <a:r>
              <a:rPr lang="en-MY" dirty="0"/>
              <a:t>Things to be Monitored</a:t>
            </a:r>
          </a:p>
        </p:txBody>
      </p:sp>
      <p:sp>
        <p:nvSpPr>
          <p:cNvPr id="3" name="Content Placeholder 2">
            <a:extLst>
              <a:ext uri="{FF2B5EF4-FFF2-40B4-BE49-F238E27FC236}">
                <a16:creationId xmlns:a16="http://schemas.microsoft.com/office/drawing/2014/main" id="{B1E1C888-4B45-41D6-ABB6-91E7719B63B4}"/>
              </a:ext>
            </a:extLst>
          </p:cNvPr>
          <p:cNvSpPr>
            <a:spLocks noGrp="1"/>
          </p:cNvSpPr>
          <p:nvPr>
            <p:ph idx="1"/>
          </p:nvPr>
        </p:nvSpPr>
        <p:spPr/>
        <p:txBody>
          <a:bodyPr/>
          <a:lstStyle/>
          <a:p>
            <a:r>
              <a:rPr lang="en-MY" dirty="0"/>
              <a:t>Objectives: major objectives to be achieved, for example, profitable growth</a:t>
            </a:r>
          </a:p>
          <a:p>
            <a:r>
              <a:rPr lang="en-MY" dirty="0"/>
              <a:t>Measures: the observable parameters that will be used to measure progress toward reaching the objective</a:t>
            </a:r>
          </a:p>
          <a:p>
            <a:r>
              <a:rPr lang="en-MY" dirty="0"/>
              <a:t>Targets: the specific target values for the measures</a:t>
            </a:r>
          </a:p>
          <a:p>
            <a:r>
              <a:rPr lang="en-MY" dirty="0"/>
              <a:t>Initiatives: projects or programs to be initiated in order to meet the objective</a:t>
            </a:r>
          </a:p>
        </p:txBody>
      </p:sp>
    </p:spTree>
    <p:extLst>
      <p:ext uri="{BB962C8B-B14F-4D97-AF65-F5344CB8AC3E}">
        <p14:creationId xmlns:p14="http://schemas.microsoft.com/office/powerpoint/2010/main" val="7305697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Balance Scorecard</a:t>
            </a:r>
          </a:p>
        </p:txBody>
      </p:sp>
      <p:pic>
        <p:nvPicPr>
          <p:cNvPr id="5" name="Picture 4">
            <a:extLst>
              <a:ext uri="{FF2B5EF4-FFF2-40B4-BE49-F238E27FC236}">
                <a16:creationId xmlns:a16="http://schemas.microsoft.com/office/drawing/2014/main" id="{1E70CC6E-CFFA-43FA-B945-7C224B23D967}"/>
              </a:ext>
            </a:extLst>
          </p:cNvPr>
          <p:cNvPicPr>
            <a:picLocks noChangeAspect="1"/>
          </p:cNvPicPr>
          <p:nvPr/>
        </p:nvPicPr>
        <p:blipFill>
          <a:blip r:embed="rId2"/>
          <a:stretch>
            <a:fillRect/>
          </a:stretch>
        </p:blipFill>
        <p:spPr>
          <a:xfrm>
            <a:off x="914400" y="1988840"/>
            <a:ext cx="7448550" cy="4667250"/>
          </a:xfrm>
          <a:prstGeom prst="rect">
            <a:avLst/>
          </a:prstGeom>
        </p:spPr>
      </p:pic>
    </p:spTree>
    <p:extLst>
      <p:ext uri="{BB962C8B-B14F-4D97-AF65-F5344CB8AC3E}">
        <p14:creationId xmlns:p14="http://schemas.microsoft.com/office/powerpoint/2010/main" val="38165924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Map</a:t>
            </a:r>
          </a:p>
        </p:txBody>
      </p:sp>
      <p:pic>
        <p:nvPicPr>
          <p:cNvPr id="5" name="Picture 4">
            <a:extLst>
              <a:ext uri="{FF2B5EF4-FFF2-40B4-BE49-F238E27FC236}">
                <a16:creationId xmlns:a16="http://schemas.microsoft.com/office/drawing/2014/main" id="{7ED0B84B-7EFC-4D2C-9451-2D15F208D523}"/>
              </a:ext>
            </a:extLst>
          </p:cNvPr>
          <p:cNvPicPr>
            <a:picLocks noChangeAspect="1"/>
          </p:cNvPicPr>
          <p:nvPr/>
        </p:nvPicPr>
        <p:blipFill>
          <a:blip r:embed="rId2"/>
          <a:stretch>
            <a:fillRect/>
          </a:stretch>
        </p:blipFill>
        <p:spPr>
          <a:xfrm>
            <a:off x="914400" y="1772816"/>
            <a:ext cx="7515225" cy="4248150"/>
          </a:xfrm>
          <a:prstGeom prst="rect">
            <a:avLst/>
          </a:prstGeom>
        </p:spPr>
      </p:pic>
    </p:spTree>
    <p:extLst>
      <p:ext uri="{BB962C8B-B14F-4D97-AF65-F5344CB8AC3E}">
        <p14:creationId xmlns:p14="http://schemas.microsoft.com/office/powerpoint/2010/main" val="27872255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B05A-C7C1-4228-9DB6-E39F52D05E7E}"/>
              </a:ext>
            </a:extLst>
          </p:cNvPr>
          <p:cNvSpPr>
            <a:spLocks noGrp="1"/>
          </p:cNvSpPr>
          <p:nvPr>
            <p:ph type="title"/>
          </p:nvPr>
        </p:nvSpPr>
        <p:spPr/>
        <p:txBody>
          <a:bodyPr/>
          <a:lstStyle/>
          <a:p>
            <a:r>
              <a:rPr lang="en-MY" dirty="0"/>
              <a:t>Strategy Implementation</a:t>
            </a:r>
          </a:p>
        </p:txBody>
      </p:sp>
      <p:pic>
        <p:nvPicPr>
          <p:cNvPr id="5" name="Picture 4">
            <a:extLst>
              <a:ext uri="{FF2B5EF4-FFF2-40B4-BE49-F238E27FC236}">
                <a16:creationId xmlns:a16="http://schemas.microsoft.com/office/drawing/2014/main" id="{B1DDF11A-A98D-48A7-B1D9-8EF12D5919B0}"/>
              </a:ext>
            </a:extLst>
          </p:cNvPr>
          <p:cNvPicPr>
            <a:picLocks noChangeAspect="1"/>
          </p:cNvPicPr>
          <p:nvPr/>
        </p:nvPicPr>
        <p:blipFill>
          <a:blip r:embed="rId2"/>
          <a:stretch>
            <a:fillRect/>
          </a:stretch>
        </p:blipFill>
        <p:spPr>
          <a:xfrm>
            <a:off x="912019" y="1556792"/>
            <a:ext cx="6768752" cy="4843418"/>
          </a:xfrm>
          <a:prstGeom prst="rect">
            <a:avLst/>
          </a:prstGeom>
        </p:spPr>
      </p:pic>
    </p:spTree>
    <p:extLst>
      <p:ext uri="{BB962C8B-B14F-4D97-AF65-F5344CB8AC3E}">
        <p14:creationId xmlns:p14="http://schemas.microsoft.com/office/powerpoint/2010/main" val="15782070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991D7-31D1-4312-AF7C-6CBE66F4C3C9}"/>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C87017F0-2927-4ED0-951C-544F62724C88}"/>
              </a:ext>
            </a:extLst>
          </p:cNvPr>
          <p:cNvSpPr>
            <a:spLocks noGrp="1"/>
          </p:cNvSpPr>
          <p:nvPr>
            <p:ph idx="1"/>
          </p:nvPr>
        </p:nvSpPr>
        <p:spPr/>
        <p:txBody>
          <a:bodyPr/>
          <a:lstStyle/>
          <a:p>
            <a:pPr marL="0" indent="0">
              <a:buNone/>
            </a:pPr>
            <a:r>
              <a:rPr lang="en-MY" dirty="0"/>
              <a:t>The executive management team is seeking an HR tool that ties financial and customer results to the key internal practices that either supported or hindered positive outcomes. Which of the following tools should you recommend?</a:t>
            </a:r>
          </a:p>
          <a:p>
            <a:pPr marL="0" indent="0">
              <a:buNone/>
            </a:pPr>
            <a:r>
              <a:rPr lang="en-MY" dirty="0"/>
              <a:t>A. Human capital management plan</a:t>
            </a:r>
          </a:p>
          <a:p>
            <a:pPr marL="0" indent="0">
              <a:buNone/>
            </a:pPr>
            <a:r>
              <a:rPr lang="en-MY" dirty="0"/>
              <a:t>B. Cost-benefit analysis</a:t>
            </a:r>
          </a:p>
          <a:p>
            <a:pPr marL="0" indent="0">
              <a:buNone/>
            </a:pPr>
            <a:r>
              <a:rPr lang="en-MY" dirty="0"/>
              <a:t>C. Balanced scorecard</a:t>
            </a:r>
          </a:p>
          <a:p>
            <a:pPr marL="0" indent="0">
              <a:buNone/>
            </a:pPr>
            <a:r>
              <a:rPr lang="en-MY" dirty="0"/>
              <a:t>D. Business impact report</a:t>
            </a:r>
          </a:p>
          <a:p>
            <a:pPr marL="0" indent="0">
              <a:buNone/>
            </a:pPr>
            <a:endParaRPr lang="en-MY" dirty="0"/>
          </a:p>
        </p:txBody>
      </p:sp>
    </p:spTree>
    <p:extLst>
      <p:ext uri="{BB962C8B-B14F-4D97-AF65-F5344CB8AC3E}">
        <p14:creationId xmlns:p14="http://schemas.microsoft.com/office/powerpoint/2010/main" val="12623542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2AF16-7DF3-4BFB-B60A-A6003409D9C7}"/>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6781CB28-F4E9-4C76-BCED-98B664E9AEA4}"/>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2060508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9994" y="1600200"/>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22561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96350-220D-423B-9418-A028B102CEAF}"/>
              </a:ext>
            </a:extLst>
          </p:cNvPr>
          <p:cNvSpPr>
            <a:spLocks noGrp="1"/>
          </p:cNvSpPr>
          <p:nvPr>
            <p:ph type="title"/>
          </p:nvPr>
        </p:nvSpPr>
        <p:spPr/>
        <p:txBody>
          <a:bodyPr/>
          <a:lstStyle/>
          <a:p>
            <a:r>
              <a:rPr lang="en-MY" dirty="0"/>
              <a:t>Management by Objectives (MBO)</a:t>
            </a:r>
          </a:p>
        </p:txBody>
      </p:sp>
      <p:sp>
        <p:nvSpPr>
          <p:cNvPr id="3" name="Content Placeholder 2">
            <a:extLst>
              <a:ext uri="{FF2B5EF4-FFF2-40B4-BE49-F238E27FC236}">
                <a16:creationId xmlns:a16="http://schemas.microsoft.com/office/drawing/2014/main" id="{8229FA23-3E65-48D4-8E1B-EE1F50E3E5CA}"/>
              </a:ext>
            </a:extLst>
          </p:cNvPr>
          <p:cNvSpPr>
            <a:spLocks noGrp="1"/>
          </p:cNvSpPr>
          <p:nvPr>
            <p:ph idx="1"/>
          </p:nvPr>
        </p:nvSpPr>
        <p:spPr>
          <a:xfrm>
            <a:off x="753740" y="1772816"/>
            <a:ext cx="8390260" cy="4530725"/>
          </a:xfrm>
        </p:spPr>
        <p:txBody>
          <a:bodyPr/>
          <a:lstStyle/>
          <a:p>
            <a:r>
              <a:rPr lang="en-MY" sz="2400" dirty="0"/>
              <a:t>Management by objectives (MBO) is a strategic management model that aims to improve the performance of an organization by clearly defining objectives that are agreed to by both management and employees. </a:t>
            </a:r>
          </a:p>
          <a:p>
            <a:endParaRPr lang="en-MY" sz="2400" dirty="0"/>
          </a:p>
          <a:p>
            <a:r>
              <a:rPr lang="en-MY" sz="2400" dirty="0"/>
              <a:t>According to the theory, having a say in goal setting and action plans encourages participation and commitment among employees, as well as aligning objectives across the organization.</a:t>
            </a:r>
          </a:p>
          <a:p>
            <a:endParaRPr lang="en-MY" sz="2400" dirty="0"/>
          </a:p>
          <a:p>
            <a:r>
              <a:rPr lang="en-MY" sz="2400" dirty="0"/>
              <a:t>The term was first outlined by management guru Peter Drucker in his 1954 book, </a:t>
            </a:r>
            <a:r>
              <a:rPr lang="en-MY" sz="2400" i="1" dirty="0"/>
              <a:t>The Practice of Management</a:t>
            </a:r>
            <a:r>
              <a:rPr lang="en-MY" sz="2400" dirty="0"/>
              <a:t>.</a:t>
            </a:r>
          </a:p>
          <a:p>
            <a:endParaRPr lang="en-MY" sz="2400" dirty="0"/>
          </a:p>
        </p:txBody>
      </p:sp>
    </p:spTree>
    <p:extLst>
      <p:ext uri="{BB962C8B-B14F-4D97-AF65-F5344CB8AC3E}">
        <p14:creationId xmlns:p14="http://schemas.microsoft.com/office/powerpoint/2010/main" val="6242315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F60BA-31B1-4789-9BB9-597C090ECA6F}"/>
              </a:ext>
            </a:extLst>
          </p:cNvPr>
          <p:cNvSpPr>
            <a:spLocks noGrp="1"/>
          </p:cNvSpPr>
          <p:nvPr>
            <p:ph type="title"/>
          </p:nvPr>
        </p:nvSpPr>
        <p:spPr/>
        <p:txBody>
          <a:bodyPr/>
          <a:lstStyle/>
          <a:p>
            <a:r>
              <a:rPr lang="en-MY" dirty="0"/>
              <a:t>Management by Objectives</a:t>
            </a:r>
          </a:p>
        </p:txBody>
      </p:sp>
      <p:pic>
        <p:nvPicPr>
          <p:cNvPr id="5" name="Picture 4">
            <a:extLst>
              <a:ext uri="{FF2B5EF4-FFF2-40B4-BE49-F238E27FC236}">
                <a16:creationId xmlns:a16="http://schemas.microsoft.com/office/drawing/2014/main" id="{C54D83C4-0EA9-4C44-8EE5-65258979698D}"/>
              </a:ext>
            </a:extLst>
          </p:cNvPr>
          <p:cNvPicPr>
            <a:picLocks noChangeAspect="1"/>
          </p:cNvPicPr>
          <p:nvPr/>
        </p:nvPicPr>
        <p:blipFill>
          <a:blip r:embed="rId2"/>
          <a:stretch>
            <a:fillRect/>
          </a:stretch>
        </p:blipFill>
        <p:spPr>
          <a:xfrm>
            <a:off x="1403648" y="1772816"/>
            <a:ext cx="4572000" cy="4572000"/>
          </a:xfrm>
          <a:prstGeom prst="rect">
            <a:avLst/>
          </a:prstGeom>
        </p:spPr>
      </p:pic>
    </p:spTree>
    <p:extLst>
      <p:ext uri="{BB962C8B-B14F-4D97-AF65-F5344CB8AC3E}">
        <p14:creationId xmlns:p14="http://schemas.microsoft.com/office/powerpoint/2010/main" val="20181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CDEBD-9921-4AE9-AB9F-101D05035EB3}"/>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45B09CBF-0D70-49ED-B3EF-1C760403D417}"/>
              </a:ext>
            </a:extLst>
          </p:cNvPr>
          <p:cNvSpPr>
            <a:spLocks noGrp="1"/>
          </p:cNvSpPr>
          <p:nvPr>
            <p:ph idx="1"/>
          </p:nvPr>
        </p:nvSpPr>
        <p:spPr/>
        <p:txBody>
          <a:bodyPr/>
          <a:lstStyle/>
          <a:p>
            <a:r>
              <a:rPr lang="en-MY" dirty="0"/>
              <a:t>The first step is to either determine or revise organizational objectives for the entire company. This broad overview should be derived from the firm's mission and vision.</a:t>
            </a:r>
          </a:p>
          <a:p>
            <a:endParaRPr lang="en-MY" dirty="0"/>
          </a:p>
          <a:p>
            <a:r>
              <a:rPr lang="en-MY" dirty="0"/>
              <a:t>The second step is to translate the organizational objectives to employees. Drucker used the acronym SMART (specific, measurable, acceptable, realistic, time-bound) to express the concept.</a:t>
            </a:r>
          </a:p>
          <a:p>
            <a:endParaRPr lang="en-MY" dirty="0"/>
          </a:p>
          <a:p>
            <a:endParaRPr lang="en-MY" dirty="0"/>
          </a:p>
        </p:txBody>
      </p:sp>
    </p:spTree>
    <p:extLst>
      <p:ext uri="{BB962C8B-B14F-4D97-AF65-F5344CB8AC3E}">
        <p14:creationId xmlns:p14="http://schemas.microsoft.com/office/powerpoint/2010/main" val="4274451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287FD-559D-430B-A19B-E6C1C0F2C6BF}"/>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083982FA-6A5F-4F6F-884E-A6C692616E21}"/>
              </a:ext>
            </a:extLst>
          </p:cNvPr>
          <p:cNvSpPr>
            <a:spLocks noGrp="1"/>
          </p:cNvSpPr>
          <p:nvPr>
            <p:ph idx="1"/>
          </p:nvPr>
        </p:nvSpPr>
        <p:spPr/>
        <p:txBody>
          <a:bodyPr/>
          <a:lstStyle/>
          <a:p>
            <a:r>
              <a:rPr lang="en-MY" dirty="0"/>
              <a:t>Step three is stimulating the participation of employees in setting individual objectives. After the organization's objectives are shared with employees, from the top to the bottom, employees should be encouraged to help set their own objectives to achieve these larger organizational objectives. This gives employees greater motivation since they have greater empowerment.</a:t>
            </a:r>
          </a:p>
          <a:p>
            <a:endParaRPr lang="en-MY" dirty="0"/>
          </a:p>
        </p:txBody>
      </p:sp>
    </p:spTree>
    <p:extLst>
      <p:ext uri="{BB962C8B-B14F-4D97-AF65-F5344CB8AC3E}">
        <p14:creationId xmlns:p14="http://schemas.microsoft.com/office/powerpoint/2010/main" val="29713767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977B7-E94C-4019-9878-0D3D4EBE9198}"/>
              </a:ext>
            </a:extLst>
          </p:cNvPr>
          <p:cNvSpPr>
            <a:spLocks noGrp="1"/>
          </p:cNvSpPr>
          <p:nvPr>
            <p:ph type="title"/>
          </p:nvPr>
        </p:nvSpPr>
        <p:spPr/>
        <p:txBody>
          <a:bodyPr/>
          <a:lstStyle/>
          <a:p>
            <a:r>
              <a:rPr lang="en-MY" dirty="0"/>
              <a:t>Steps in MBO Process</a:t>
            </a:r>
          </a:p>
        </p:txBody>
      </p:sp>
      <p:sp>
        <p:nvSpPr>
          <p:cNvPr id="3" name="Content Placeholder 2">
            <a:extLst>
              <a:ext uri="{FF2B5EF4-FFF2-40B4-BE49-F238E27FC236}">
                <a16:creationId xmlns:a16="http://schemas.microsoft.com/office/drawing/2014/main" id="{A98CD2A8-200D-42E8-819A-2EC90CEE10CA}"/>
              </a:ext>
            </a:extLst>
          </p:cNvPr>
          <p:cNvSpPr>
            <a:spLocks noGrp="1"/>
          </p:cNvSpPr>
          <p:nvPr>
            <p:ph idx="1"/>
          </p:nvPr>
        </p:nvSpPr>
        <p:spPr/>
        <p:txBody>
          <a:bodyPr/>
          <a:lstStyle/>
          <a:p>
            <a:r>
              <a:rPr lang="en-MY" dirty="0"/>
              <a:t>Step four involves monitoring the progress of employees. In step two, a key component of the objectives was that they are measurable in order for employees and managers to determine how well they are met.</a:t>
            </a:r>
          </a:p>
          <a:p>
            <a:endParaRPr lang="en-MY" dirty="0"/>
          </a:p>
          <a:p>
            <a:r>
              <a:rPr lang="en-MY" dirty="0"/>
              <a:t>The fifth step is to evaluate and reward employee progress. This step includes honest feedback on what was achieved and not achieved for each employee</a:t>
            </a:r>
          </a:p>
          <a:p>
            <a:endParaRPr lang="en-MY" dirty="0"/>
          </a:p>
        </p:txBody>
      </p:sp>
    </p:spTree>
    <p:extLst>
      <p:ext uri="{BB962C8B-B14F-4D97-AF65-F5344CB8AC3E}">
        <p14:creationId xmlns:p14="http://schemas.microsoft.com/office/powerpoint/2010/main" val="13892511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3A01B-6D3A-4D2D-86FD-2332B1FE0CEE}"/>
              </a:ext>
            </a:extLst>
          </p:cNvPr>
          <p:cNvSpPr>
            <a:spLocks noGrp="1"/>
          </p:cNvSpPr>
          <p:nvPr>
            <p:ph type="title"/>
          </p:nvPr>
        </p:nvSpPr>
        <p:spPr/>
        <p:txBody>
          <a:bodyPr/>
          <a:lstStyle/>
          <a:p>
            <a:r>
              <a:rPr lang="en-MY" dirty="0"/>
              <a:t>SMART Goals</a:t>
            </a:r>
          </a:p>
        </p:txBody>
      </p:sp>
      <p:pic>
        <p:nvPicPr>
          <p:cNvPr id="5" name="Picture 4">
            <a:extLst>
              <a:ext uri="{FF2B5EF4-FFF2-40B4-BE49-F238E27FC236}">
                <a16:creationId xmlns:a16="http://schemas.microsoft.com/office/drawing/2014/main" id="{2A589180-7760-4FF0-84B9-5E96AFE387A7}"/>
              </a:ext>
            </a:extLst>
          </p:cNvPr>
          <p:cNvPicPr>
            <a:picLocks noChangeAspect="1"/>
          </p:cNvPicPr>
          <p:nvPr/>
        </p:nvPicPr>
        <p:blipFill>
          <a:blip r:embed="rId2"/>
          <a:stretch>
            <a:fillRect/>
          </a:stretch>
        </p:blipFill>
        <p:spPr>
          <a:xfrm>
            <a:off x="942782" y="1661799"/>
            <a:ext cx="6393904" cy="4918388"/>
          </a:xfrm>
          <a:prstGeom prst="rect">
            <a:avLst/>
          </a:prstGeom>
        </p:spPr>
      </p:pic>
    </p:spTree>
    <p:extLst>
      <p:ext uri="{BB962C8B-B14F-4D97-AF65-F5344CB8AC3E}">
        <p14:creationId xmlns:p14="http://schemas.microsoft.com/office/powerpoint/2010/main" val="16668321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9994" y="1600200"/>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881553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7802D-7A82-44E4-A8CB-644499135DFB}"/>
              </a:ext>
            </a:extLst>
          </p:cNvPr>
          <p:cNvSpPr>
            <a:spLocks noGrp="1"/>
          </p:cNvSpPr>
          <p:nvPr>
            <p:ph type="title"/>
          </p:nvPr>
        </p:nvSpPr>
        <p:spPr/>
        <p:txBody>
          <a:bodyPr/>
          <a:lstStyle/>
          <a:p>
            <a:r>
              <a:rPr lang="en-MY" dirty="0"/>
              <a:t>Budgeting</a:t>
            </a:r>
          </a:p>
        </p:txBody>
      </p:sp>
      <p:sp>
        <p:nvSpPr>
          <p:cNvPr id="3" name="Content Placeholder 2">
            <a:extLst>
              <a:ext uri="{FF2B5EF4-FFF2-40B4-BE49-F238E27FC236}">
                <a16:creationId xmlns:a16="http://schemas.microsoft.com/office/drawing/2014/main" id="{21A19EA8-0A0D-4C5E-8287-074E3C495BCD}"/>
              </a:ext>
            </a:extLst>
          </p:cNvPr>
          <p:cNvSpPr>
            <a:spLocks noGrp="1"/>
          </p:cNvSpPr>
          <p:nvPr>
            <p:ph idx="1"/>
          </p:nvPr>
        </p:nvSpPr>
        <p:spPr>
          <a:xfrm>
            <a:off x="914400" y="1600200"/>
            <a:ext cx="8122096" cy="4530725"/>
          </a:xfrm>
        </p:spPr>
        <p:txBody>
          <a:bodyPr/>
          <a:lstStyle/>
          <a:p>
            <a:pPr marL="0" indent="0">
              <a:buNone/>
            </a:pPr>
            <a:r>
              <a:rPr lang="en-MY" dirty="0"/>
              <a:t>Budgeting is a essential management activities in implementing strategy. It can be used to know</a:t>
            </a:r>
          </a:p>
          <a:p>
            <a:r>
              <a:rPr lang="en-MY" dirty="0"/>
              <a:t>Activities that are behind schedule; </a:t>
            </a:r>
          </a:p>
          <a:p>
            <a:r>
              <a:rPr lang="en-MY" dirty="0"/>
              <a:t>Activities that are not achieving the success </a:t>
            </a:r>
          </a:p>
          <a:p>
            <a:r>
              <a:rPr lang="en-MY" dirty="0"/>
              <a:t>Allocation or redistribution of resources to put plans back on track.</a:t>
            </a:r>
          </a:p>
          <a:p>
            <a:pPr marL="0" indent="0">
              <a:buNone/>
            </a:pPr>
            <a:endParaRPr lang="en-MY" dirty="0"/>
          </a:p>
          <a:p>
            <a:pPr marL="0" indent="0">
              <a:buNone/>
            </a:pPr>
            <a:r>
              <a:rPr lang="en-MY" dirty="0"/>
              <a:t>A budget is a plan that contains a quantitative statement of expected results.</a:t>
            </a:r>
          </a:p>
        </p:txBody>
      </p:sp>
    </p:spTree>
    <p:extLst>
      <p:ext uri="{BB962C8B-B14F-4D97-AF65-F5344CB8AC3E}">
        <p14:creationId xmlns:p14="http://schemas.microsoft.com/office/powerpoint/2010/main" val="34899504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1C8AA-B692-4FB0-BC52-F786CF5C18AA}"/>
              </a:ext>
            </a:extLst>
          </p:cNvPr>
          <p:cNvSpPr>
            <a:spLocks noGrp="1"/>
          </p:cNvSpPr>
          <p:nvPr>
            <p:ph type="title"/>
          </p:nvPr>
        </p:nvSpPr>
        <p:spPr/>
        <p:txBody>
          <a:bodyPr/>
          <a:lstStyle/>
          <a:p>
            <a:r>
              <a:rPr lang="en-MY" dirty="0"/>
              <a:t>Planning and Budgeting Process</a:t>
            </a:r>
          </a:p>
        </p:txBody>
      </p:sp>
      <p:pic>
        <p:nvPicPr>
          <p:cNvPr id="5" name="Picture 4">
            <a:extLst>
              <a:ext uri="{FF2B5EF4-FFF2-40B4-BE49-F238E27FC236}">
                <a16:creationId xmlns:a16="http://schemas.microsoft.com/office/drawing/2014/main" id="{2CDE9269-12EA-4867-8E1D-28D3B7FCA77B}"/>
              </a:ext>
            </a:extLst>
          </p:cNvPr>
          <p:cNvPicPr>
            <a:picLocks noChangeAspect="1"/>
          </p:cNvPicPr>
          <p:nvPr/>
        </p:nvPicPr>
        <p:blipFill>
          <a:blip r:embed="rId2"/>
          <a:stretch>
            <a:fillRect/>
          </a:stretch>
        </p:blipFill>
        <p:spPr>
          <a:xfrm>
            <a:off x="640080" y="1844824"/>
            <a:ext cx="8321040" cy="4206240"/>
          </a:xfrm>
          <a:prstGeom prst="rect">
            <a:avLst/>
          </a:prstGeom>
        </p:spPr>
      </p:pic>
    </p:spTree>
    <p:extLst>
      <p:ext uri="{BB962C8B-B14F-4D97-AF65-F5344CB8AC3E}">
        <p14:creationId xmlns:p14="http://schemas.microsoft.com/office/powerpoint/2010/main" val="28711492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3C4CD-E447-4A4B-B34E-C5FAFB718AAF}"/>
              </a:ext>
            </a:extLst>
          </p:cNvPr>
          <p:cNvSpPr>
            <a:spLocks noGrp="1"/>
          </p:cNvSpPr>
          <p:nvPr>
            <p:ph type="title"/>
          </p:nvPr>
        </p:nvSpPr>
        <p:spPr/>
        <p:txBody>
          <a:bodyPr/>
          <a:lstStyle/>
          <a:p>
            <a:r>
              <a:rPr lang="en-MY" dirty="0"/>
              <a:t>Budgeting Process</a:t>
            </a:r>
          </a:p>
        </p:txBody>
      </p:sp>
      <p:pic>
        <p:nvPicPr>
          <p:cNvPr id="5" name="Picture 4">
            <a:extLst>
              <a:ext uri="{FF2B5EF4-FFF2-40B4-BE49-F238E27FC236}">
                <a16:creationId xmlns:a16="http://schemas.microsoft.com/office/drawing/2014/main" id="{846E08E8-67AD-4A86-B013-CDFB6C9DA91C}"/>
              </a:ext>
            </a:extLst>
          </p:cNvPr>
          <p:cNvPicPr>
            <a:picLocks noChangeAspect="1"/>
          </p:cNvPicPr>
          <p:nvPr/>
        </p:nvPicPr>
        <p:blipFill>
          <a:blip r:embed="rId2"/>
          <a:stretch>
            <a:fillRect/>
          </a:stretch>
        </p:blipFill>
        <p:spPr>
          <a:xfrm>
            <a:off x="1259632" y="2276872"/>
            <a:ext cx="7167503" cy="3000350"/>
          </a:xfrm>
          <a:prstGeom prst="rect">
            <a:avLst/>
          </a:prstGeom>
        </p:spPr>
      </p:pic>
    </p:spTree>
    <p:extLst>
      <p:ext uri="{BB962C8B-B14F-4D97-AF65-F5344CB8AC3E}">
        <p14:creationId xmlns:p14="http://schemas.microsoft.com/office/powerpoint/2010/main" val="9475528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97F07-512E-49AD-8B4A-7EEFDF88AA46}"/>
              </a:ext>
            </a:extLst>
          </p:cNvPr>
          <p:cNvSpPr>
            <a:spLocks noGrp="1"/>
          </p:cNvSpPr>
          <p:nvPr>
            <p:ph type="title"/>
          </p:nvPr>
        </p:nvSpPr>
        <p:spPr/>
        <p:txBody>
          <a:bodyPr/>
          <a:lstStyle/>
          <a:p>
            <a:r>
              <a:rPr lang="en-MY" dirty="0"/>
              <a:t>Master Budget</a:t>
            </a:r>
          </a:p>
        </p:txBody>
      </p:sp>
      <p:sp>
        <p:nvSpPr>
          <p:cNvPr id="3" name="Content Placeholder 2">
            <a:extLst>
              <a:ext uri="{FF2B5EF4-FFF2-40B4-BE49-F238E27FC236}">
                <a16:creationId xmlns:a16="http://schemas.microsoft.com/office/drawing/2014/main" id="{4C814E8B-9BD8-4B8E-A2D8-26E4C1C50049}"/>
              </a:ext>
            </a:extLst>
          </p:cNvPr>
          <p:cNvSpPr>
            <a:spLocks noGrp="1"/>
          </p:cNvSpPr>
          <p:nvPr>
            <p:ph idx="1"/>
          </p:nvPr>
        </p:nvSpPr>
        <p:spPr/>
        <p:txBody>
          <a:bodyPr/>
          <a:lstStyle/>
          <a:p>
            <a:pPr marL="0" indent="0">
              <a:buNone/>
            </a:pPr>
            <a:r>
              <a:rPr lang="en-MY" dirty="0"/>
              <a:t>The master budget, also called the comprehensive budget or annual profit plan, encompasses the organization’s operating and financial plans for a specified period</a:t>
            </a:r>
          </a:p>
          <a:p>
            <a:pPr marL="0" indent="0">
              <a:buNone/>
            </a:pPr>
            <a:endParaRPr lang="en-MY" dirty="0"/>
          </a:p>
          <a:p>
            <a:pPr marL="0" indent="0">
              <a:buNone/>
            </a:pPr>
            <a:r>
              <a:rPr lang="en-MY" dirty="0"/>
              <a:t>Consists of three principal parts :</a:t>
            </a:r>
          </a:p>
          <a:p>
            <a:pPr lvl="1"/>
            <a:r>
              <a:rPr lang="en-MY" dirty="0"/>
              <a:t>Operating budget.</a:t>
            </a:r>
          </a:p>
          <a:p>
            <a:pPr lvl="1"/>
            <a:r>
              <a:rPr lang="en-MY" dirty="0"/>
              <a:t>Cash budget </a:t>
            </a:r>
          </a:p>
          <a:p>
            <a:pPr lvl="1"/>
            <a:r>
              <a:rPr lang="en-MY" dirty="0"/>
              <a:t>Capital expenditure budget </a:t>
            </a:r>
          </a:p>
        </p:txBody>
      </p:sp>
    </p:spTree>
    <p:extLst>
      <p:ext uri="{BB962C8B-B14F-4D97-AF65-F5344CB8AC3E}">
        <p14:creationId xmlns:p14="http://schemas.microsoft.com/office/powerpoint/2010/main" val="12474289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BAFF8-70C6-4AAA-97FD-63E00415E122}"/>
              </a:ext>
            </a:extLst>
          </p:cNvPr>
          <p:cNvSpPr>
            <a:spLocks noGrp="1"/>
          </p:cNvSpPr>
          <p:nvPr>
            <p:ph type="title"/>
          </p:nvPr>
        </p:nvSpPr>
        <p:spPr/>
        <p:txBody>
          <a:bodyPr/>
          <a:lstStyle/>
          <a:p>
            <a:r>
              <a:rPr lang="en-MY" dirty="0"/>
              <a:t>Operating Budget</a:t>
            </a:r>
          </a:p>
        </p:txBody>
      </p:sp>
      <p:sp>
        <p:nvSpPr>
          <p:cNvPr id="3" name="Content Placeholder 2">
            <a:extLst>
              <a:ext uri="{FF2B5EF4-FFF2-40B4-BE49-F238E27FC236}">
                <a16:creationId xmlns:a16="http://schemas.microsoft.com/office/drawing/2014/main" id="{873C4D70-4EC5-4200-A950-607999D8B32C}"/>
              </a:ext>
            </a:extLst>
          </p:cNvPr>
          <p:cNvSpPr>
            <a:spLocks noGrp="1"/>
          </p:cNvSpPr>
          <p:nvPr>
            <p:ph idx="1"/>
          </p:nvPr>
        </p:nvSpPr>
        <p:spPr/>
        <p:txBody>
          <a:bodyPr/>
          <a:lstStyle/>
          <a:p>
            <a:pPr marL="0" indent="0">
              <a:buNone/>
            </a:pPr>
            <a:r>
              <a:rPr lang="en-MY" dirty="0"/>
              <a:t>Revenues and associated expenses in day-to-day operations are budgeted in detail and are divided into major categories such as revenues, salaries, benefits, and non-salary expenses</a:t>
            </a:r>
          </a:p>
        </p:txBody>
      </p:sp>
    </p:spTree>
    <p:extLst>
      <p:ext uri="{BB962C8B-B14F-4D97-AF65-F5344CB8AC3E}">
        <p14:creationId xmlns:p14="http://schemas.microsoft.com/office/powerpoint/2010/main" val="37337924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38296-952E-4ADB-BEE8-6F69803AF3AA}"/>
              </a:ext>
            </a:extLst>
          </p:cNvPr>
          <p:cNvSpPr>
            <a:spLocks noGrp="1"/>
          </p:cNvSpPr>
          <p:nvPr>
            <p:ph type="title"/>
          </p:nvPr>
        </p:nvSpPr>
        <p:spPr/>
        <p:txBody>
          <a:bodyPr/>
          <a:lstStyle/>
          <a:p>
            <a:r>
              <a:rPr lang="en-MY" dirty="0"/>
              <a:t>Cash Budget</a:t>
            </a:r>
          </a:p>
        </p:txBody>
      </p:sp>
      <p:sp>
        <p:nvSpPr>
          <p:cNvPr id="3" name="Content Placeholder 2">
            <a:extLst>
              <a:ext uri="{FF2B5EF4-FFF2-40B4-BE49-F238E27FC236}">
                <a16:creationId xmlns:a16="http://schemas.microsoft.com/office/drawing/2014/main" id="{12B845FA-1948-4738-BB5C-8118A099F31F}"/>
              </a:ext>
            </a:extLst>
          </p:cNvPr>
          <p:cNvSpPr>
            <a:spLocks noGrp="1"/>
          </p:cNvSpPr>
          <p:nvPr>
            <p:ph idx="1"/>
          </p:nvPr>
        </p:nvSpPr>
        <p:spPr/>
        <p:txBody>
          <a:bodyPr/>
          <a:lstStyle/>
          <a:p>
            <a:pPr marL="0" indent="0">
              <a:buNone/>
            </a:pPr>
            <a:r>
              <a:rPr lang="en-MY" dirty="0"/>
              <a:t>Cash budgets tie the other two budgets together and take into account the timing of payments and the timing of receipt of cash from revenues. Cash budgets help management track and manage the company’s cash flow effectively by assessing whether additional capital is required, whether the company needs to raise money, or if there is excess capital.</a:t>
            </a:r>
          </a:p>
        </p:txBody>
      </p:sp>
    </p:spTree>
    <p:extLst>
      <p:ext uri="{BB962C8B-B14F-4D97-AF65-F5344CB8AC3E}">
        <p14:creationId xmlns:p14="http://schemas.microsoft.com/office/powerpoint/2010/main" val="2336809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6AC77-D443-4654-92CE-98D83ED52D2E}"/>
              </a:ext>
            </a:extLst>
          </p:cNvPr>
          <p:cNvSpPr>
            <a:spLocks noGrp="1"/>
          </p:cNvSpPr>
          <p:nvPr>
            <p:ph type="title"/>
          </p:nvPr>
        </p:nvSpPr>
        <p:spPr/>
        <p:txBody>
          <a:bodyPr/>
          <a:lstStyle/>
          <a:p>
            <a:r>
              <a:rPr lang="en-MY" dirty="0"/>
              <a:t>Capital Budget</a:t>
            </a:r>
          </a:p>
        </p:txBody>
      </p:sp>
      <p:sp>
        <p:nvSpPr>
          <p:cNvPr id="3" name="Content Placeholder 2">
            <a:extLst>
              <a:ext uri="{FF2B5EF4-FFF2-40B4-BE49-F238E27FC236}">
                <a16:creationId xmlns:a16="http://schemas.microsoft.com/office/drawing/2014/main" id="{769CF4AC-C8FC-4F04-93E2-28058589C4F5}"/>
              </a:ext>
            </a:extLst>
          </p:cNvPr>
          <p:cNvSpPr>
            <a:spLocks noGrp="1"/>
          </p:cNvSpPr>
          <p:nvPr>
            <p:ph idx="1"/>
          </p:nvPr>
        </p:nvSpPr>
        <p:spPr/>
        <p:txBody>
          <a:bodyPr/>
          <a:lstStyle/>
          <a:p>
            <a:pPr marL="0" indent="0">
              <a:buNone/>
            </a:pPr>
            <a:r>
              <a:rPr lang="en-MY" dirty="0"/>
              <a:t>Capital budgets are typically requests for purchases of large assets such as property, equipment, or IT systems that create major demands on an organization’s cash flow. The purposes of capital budgets are to allocate funds, control risks in decision-making, and set priorities.</a:t>
            </a:r>
          </a:p>
        </p:txBody>
      </p:sp>
    </p:spTree>
    <p:extLst>
      <p:ext uri="{BB962C8B-B14F-4D97-AF65-F5344CB8AC3E}">
        <p14:creationId xmlns:p14="http://schemas.microsoft.com/office/powerpoint/2010/main" val="14041720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B73D4-51F0-400A-8D5B-C0D488BD80BE}"/>
              </a:ext>
            </a:extLst>
          </p:cNvPr>
          <p:cNvSpPr>
            <a:spLocks noGrp="1"/>
          </p:cNvSpPr>
          <p:nvPr>
            <p:ph type="title"/>
          </p:nvPr>
        </p:nvSpPr>
        <p:spPr/>
        <p:txBody>
          <a:bodyPr/>
          <a:lstStyle/>
          <a:p>
            <a:r>
              <a:rPr lang="en-MY" dirty="0"/>
              <a:t>Format of a Budget</a:t>
            </a:r>
          </a:p>
        </p:txBody>
      </p:sp>
      <p:pic>
        <p:nvPicPr>
          <p:cNvPr id="5" name="Picture 4">
            <a:extLst>
              <a:ext uri="{FF2B5EF4-FFF2-40B4-BE49-F238E27FC236}">
                <a16:creationId xmlns:a16="http://schemas.microsoft.com/office/drawing/2014/main" id="{BE99DE87-06C5-4AE4-846C-3720D635D35E}"/>
              </a:ext>
            </a:extLst>
          </p:cNvPr>
          <p:cNvPicPr>
            <a:picLocks noChangeAspect="1"/>
          </p:cNvPicPr>
          <p:nvPr/>
        </p:nvPicPr>
        <p:blipFill>
          <a:blip r:embed="rId2"/>
          <a:stretch>
            <a:fillRect/>
          </a:stretch>
        </p:blipFill>
        <p:spPr>
          <a:xfrm>
            <a:off x="1763688" y="1716435"/>
            <a:ext cx="4680520" cy="4991491"/>
          </a:xfrm>
          <a:prstGeom prst="rect">
            <a:avLst/>
          </a:prstGeom>
        </p:spPr>
      </p:pic>
    </p:spTree>
    <p:extLst>
      <p:ext uri="{BB962C8B-B14F-4D97-AF65-F5344CB8AC3E}">
        <p14:creationId xmlns:p14="http://schemas.microsoft.com/office/powerpoint/2010/main" val="36364117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18D1D-A233-4B7C-881B-E4D7487DF0B6}"/>
              </a:ext>
            </a:extLst>
          </p:cNvPr>
          <p:cNvSpPr>
            <a:spLocks noGrp="1"/>
          </p:cNvSpPr>
          <p:nvPr>
            <p:ph type="title"/>
          </p:nvPr>
        </p:nvSpPr>
        <p:spPr/>
        <p:txBody>
          <a:bodyPr/>
          <a:lstStyle/>
          <a:p>
            <a:r>
              <a:rPr lang="en-MY" dirty="0"/>
              <a:t>Budgeting</a:t>
            </a:r>
          </a:p>
        </p:txBody>
      </p:sp>
      <p:pic>
        <p:nvPicPr>
          <p:cNvPr id="5" name="Picture 4">
            <a:extLst>
              <a:ext uri="{FF2B5EF4-FFF2-40B4-BE49-F238E27FC236}">
                <a16:creationId xmlns:a16="http://schemas.microsoft.com/office/drawing/2014/main" id="{BDAB5D25-01D6-43DA-98F6-EDB42BDB52FB}"/>
              </a:ext>
            </a:extLst>
          </p:cNvPr>
          <p:cNvPicPr>
            <a:picLocks noChangeAspect="1"/>
          </p:cNvPicPr>
          <p:nvPr/>
        </p:nvPicPr>
        <p:blipFill>
          <a:blip r:embed="rId2"/>
          <a:stretch>
            <a:fillRect/>
          </a:stretch>
        </p:blipFill>
        <p:spPr>
          <a:xfrm>
            <a:off x="1104900" y="1772816"/>
            <a:ext cx="6934200" cy="4486275"/>
          </a:xfrm>
          <a:prstGeom prst="rect">
            <a:avLst/>
          </a:prstGeom>
        </p:spPr>
      </p:pic>
    </p:spTree>
    <p:extLst>
      <p:ext uri="{BB962C8B-B14F-4D97-AF65-F5344CB8AC3E}">
        <p14:creationId xmlns:p14="http://schemas.microsoft.com/office/powerpoint/2010/main" val="30361277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7D52E-5960-4721-B3A5-EA5AF6E92F85}"/>
              </a:ext>
            </a:extLst>
          </p:cNvPr>
          <p:cNvSpPr>
            <a:spLocks noGrp="1"/>
          </p:cNvSpPr>
          <p:nvPr>
            <p:ph type="title"/>
          </p:nvPr>
        </p:nvSpPr>
        <p:spPr/>
        <p:txBody>
          <a:bodyPr/>
          <a:lstStyle/>
          <a:p>
            <a:r>
              <a:rPr lang="en-MY" dirty="0"/>
              <a:t>Zero-based budgeting (ZBB)</a:t>
            </a:r>
          </a:p>
        </p:txBody>
      </p:sp>
      <p:sp>
        <p:nvSpPr>
          <p:cNvPr id="3" name="Content Placeholder 2">
            <a:extLst>
              <a:ext uri="{FF2B5EF4-FFF2-40B4-BE49-F238E27FC236}">
                <a16:creationId xmlns:a16="http://schemas.microsoft.com/office/drawing/2014/main" id="{ABC91B18-43AC-4BE1-9117-2BFE3ED7FAE3}"/>
              </a:ext>
            </a:extLst>
          </p:cNvPr>
          <p:cNvSpPr>
            <a:spLocks noGrp="1"/>
          </p:cNvSpPr>
          <p:nvPr>
            <p:ph idx="1"/>
          </p:nvPr>
        </p:nvSpPr>
        <p:spPr/>
        <p:txBody>
          <a:bodyPr/>
          <a:lstStyle/>
          <a:p>
            <a:r>
              <a:rPr lang="en-MY" dirty="0"/>
              <a:t>Zero-based budgeting (ZBB) is an approach to making a budget from scratch. The budget is not based on previous budgets. Instead, the budget starts at zero.</a:t>
            </a:r>
          </a:p>
          <a:p>
            <a:endParaRPr lang="en-MY" dirty="0"/>
          </a:p>
          <a:p>
            <a:r>
              <a:rPr lang="en-MY" dirty="0"/>
              <a:t>With zero-based budgeting, there is a need to justify every expense before adding it to the official budget. The goal of zero-based budgeting is to reduce spending by looking at where costs can be cut.</a:t>
            </a:r>
          </a:p>
          <a:p>
            <a:endParaRPr lang="en-MY" dirty="0"/>
          </a:p>
        </p:txBody>
      </p:sp>
    </p:spTree>
    <p:extLst>
      <p:ext uri="{BB962C8B-B14F-4D97-AF65-F5344CB8AC3E}">
        <p14:creationId xmlns:p14="http://schemas.microsoft.com/office/powerpoint/2010/main" val="25428785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B0113-75D4-4FFC-B100-B4C7BEFE1915}"/>
              </a:ext>
            </a:extLst>
          </p:cNvPr>
          <p:cNvSpPr>
            <a:spLocks noGrp="1"/>
          </p:cNvSpPr>
          <p:nvPr>
            <p:ph type="title"/>
          </p:nvPr>
        </p:nvSpPr>
        <p:spPr/>
        <p:txBody>
          <a:bodyPr/>
          <a:lstStyle/>
          <a:p>
            <a:r>
              <a:rPr lang="en-MY" dirty="0"/>
              <a:t>Activity-based budgeting (ABB)</a:t>
            </a:r>
          </a:p>
        </p:txBody>
      </p:sp>
      <p:sp>
        <p:nvSpPr>
          <p:cNvPr id="3" name="Content Placeholder 2">
            <a:extLst>
              <a:ext uri="{FF2B5EF4-FFF2-40B4-BE49-F238E27FC236}">
                <a16:creationId xmlns:a16="http://schemas.microsoft.com/office/drawing/2014/main" id="{24CB44DE-C182-4B8B-B9DC-68FE2E284CC0}"/>
              </a:ext>
            </a:extLst>
          </p:cNvPr>
          <p:cNvSpPr>
            <a:spLocks noGrp="1"/>
          </p:cNvSpPr>
          <p:nvPr>
            <p:ph idx="1"/>
          </p:nvPr>
        </p:nvSpPr>
        <p:spPr/>
        <p:txBody>
          <a:bodyPr/>
          <a:lstStyle/>
          <a:p>
            <a:r>
              <a:rPr lang="en-MY" dirty="0"/>
              <a:t>Activity-based budgeting (ABB) is a system that records, researches, and analyses activities that lead to costs for a company.</a:t>
            </a:r>
          </a:p>
          <a:p>
            <a:r>
              <a:rPr lang="en-MY" dirty="0"/>
              <a:t>Every activity in an organization that incurs a cost is scrutinized for potential ways to create efficiencies. Budgets are then developed based on these results.</a:t>
            </a:r>
          </a:p>
          <a:p>
            <a:r>
              <a:rPr lang="en-MY" dirty="0"/>
              <a:t>It is more rigorous than traditional budgeting processes, which tend to merely adjust previous budgets to account for inflation or business development.</a:t>
            </a:r>
          </a:p>
        </p:txBody>
      </p:sp>
    </p:spTree>
    <p:extLst>
      <p:ext uri="{BB962C8B-B14F-4D97-AF65-F5344CB8AC3E}">
        <p14:creationId xmlns:p14="http://schemas.microsoft.com/office/powerpoint/2010/main" val="28634227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DEA5F-40EE-4491-B52E-507722191443}"/>
              </a:ext>
            </a:extLst>
          </p:cNvPr>
          <p:cNvSpPr>
            <a:spLocks noGrp="1"/>
          </p:cNvSpPr>
          <p:nvPr>
            <p:ph type="title"/>
          </p:nvPr>
        </p:nvSpPr>
        <p:spPr/>
        <p:txBody>
          <a:bodyPr/>
          <a:lstStyle/>
          <a:p>
            <a:r>
              <a:rPr lang="en-MY" dirty="0"/>
              <a:t>Rolling Budget</a:t>
            </a:r>
          </a:p>
        </p:txBody>
      </p:sp>
      <p:sp>
        <p:nvSpPr>
          <p:cNvPr id="3" name="Content Placeholder 2">
            <a:extLst>
              <a:ext uri="{FF2B5EF4-FFF2-40B4-BE49-F238E27FC236}">
                <a16:creationId xmlns:a16="http://schemas.microsoft.com/office/drawing/2014/main" id="{F7CA8B30-46C1-40C0-A778-AF91C4E39D4C}"/>
              </a:ext>
            </a:extLst>
          </p:cNvPr>
          <p:cNvSpPr>
            <a:spLocks noGrp="1"/>
          </p:cNvSpPr>
          <p:nvPr>
            <p:ph idx="1"/>
          </p:nvPr>
        </p:nvSpPr>
        <p:spPr/>
        <p:txBody>
          <a:bodyPr/>
          <a:lstStyle/>
          <a:p>
            <a:pPr marL="0" indent="0">
              <a:buNone/>
            </a:pPr>
            <a:r>
              <a:rPr lang="en-MY" dirty="0"/>
              <a:t>Rolling simply means continuous. Rolling budget continuously updated by adding further accounting period when the earlier accounting period is completed. The rolling budget has a dynamic approach. Instead of a static budget of 12 months, it rolls forward by a quarter or a month.</a:t>
            </a:r>
          </a:p>
        </p:txBody>
      </p:sp>
    </p:spTree>
    <p:extLst>
      <p:ext uri="{BB962C8B-B14F-4D97-AF65-F5344CB8AC3E}">
        <p14:creationId xmlns:p14="http://schemas.microsoft.com/office/powerpoint/2010/main" val="29775519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328DD-1CF0-409F-B635-2E7F2E867B59}"/>
              </a:ext>
            </a:extLst>
          </p:cNvPr>
          <p:cNvSpPr>
            <a:spLocks noGrp="1"/>
          </p:cNvSpPr>
          <p:nvPr>
            <p:ph type="title"/>
          </p:nvPr>
        </p:nvSpPr>
        <p:spPr/>
        <p:txBody>
          <a:bodyPr/>
          <a:lstStyle/>
          <a:p>
            <a:r>
              <a:rPr lang="en-MY" dirty="0"/>
              <a:t>Static Budget</a:t>
            </a:r>
          </a:p>
        </p:txBody>
      </p:sp>
      <p:sp>
        <p:nvSpPr>
          <p:cNvPr id="3" name="Content Placeholder 2">
            <a:extLst>
              <a:ext uri="{FF2B5EF4-FFF2-40B4-BE49-F238E27FC236}">
                <a16:creationId xmlns:a16="http://schemas.microsoft.com/office/drawing/2014/main" id="{915C787B-CD4B-4785-AE05-1554570BAD3A}"/>
              </a:ext>
            </a:extLst>
          </p:cNvPr>
          <p:cNvSpPr>
            <a:spLocks noGrp="1"/>
          </p:cNvSpPr>
          <p:nvPr>
            <p:ph idx="1"/>
          </p:nvPr>
        </p:nvSpPr>
        <p:spPr>
          <a:xfrm>
            <a:off x="755576" y="1600200"/>
            <a:ext cx="7931224" cy="4530725"/>
          </a:xfrm>
        </p:spPr>
        <p:txBody>
          <a:bodyPr/>
          <a:lstStyle/>
          <a:p>
            <a:r>
              <a:rPr lang="en-MY" dirty="0"/>
              <a:t>A static budget is a type of budget that anticipates a fixed amount in sales, revenue and expenses. </a:t>
            </a:r>
          </a:p>
          <a:p>
            <a:r>
              <a:rPr lang="en-MY" dirty="0"/>
              <a:t>Static budgets can remain unchanged, or fixed, in a company's financial records regardless of fluctuations in revenue volume. </a:t>
            </a:r>
          </a:p>
          <a:p>
            <a:r>
              <a:rPr lang="en-MY" dirty="0"/>
              <a:t>Using a static budget can allow companies to allocate money to resources that they expect to remain the same throughout the stated period.</a:t>
            </a:r>
          </a:p>
        </p:txBody>
      </p:sp>
    </p:spTree>
    <p:extLst>
      <p:ext uri="{BB962C8B-B14F-4D97-AF65-F5344CB8AC3E}">
        <p14:creationId xmlns:p14="http://schemas.microsoft.com/office/powerpoint/2010/main" val="34269781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22688-2F3B-4BEA-BC68-0EF666743129}"/>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F9924902-E6D3-40C6-8D15-D5E3CBCCE05A}"/>
              </a:ext>
            </a:extLst>
          </p:cNvPr>
          <p:cNvSpPr>
            <a:spLocks noGrp="1"/>
          </p:cNvSpPr>
          <p:nvPr>
            <p:ph idx="1"/>
          </p:nvPr>
        </p:nvSpPr>
        <p:spPr/>
        <p:txBody>
          <a:bodyPr/>
          <a:lstStyle/>
          <a:p>
            <a:pPr marL="0" indent="0">
              <a:buNone/>
            </a:pPr>
            <a:r>
              <a:rPr lang="en-MY" dirty="0"/>
              <a:t>Which of the following is true about activity-based (ABC) budgeting?	</a:t>
            </a:r>
          </a:p>
          <a:p>
            <a:pPr marL="514350" indent="-514350">
              <a:buFont typeface="+mj-lt"/>
              <a:buAutoNum type="alphaLcParenR"/>
            </a:pPr>
            <a:r>
              <a:rPr lang="en-MY" dirty="0"/>
              <a:t>Each unit or goal is ranked, and available funds are given in order.	</a:t>
            </a:r>
          </a:p>
          <a:p>
            <a:pPr marL="514350" indent="-514350">
              <a:buFont typeface="+mj-lt"/>
              <a:buAutoNum type="alphaLcParenR"/>
            </a:pPr>
            <a:r>
              <a:rPr lang="en-MY" dirty="0"/>
              <a:t>General funding is changed by a specific amount, and unit budgets are adjusted accordingly.	</a:t>
            </a:r>
          </a:p>
          <a:p>
            <a:pPr marL="514350" indent="-514350">
              <a:buFont typeface="+mj-lt"/>
              <a:buAutoNum type="alphaLcParenR"/>
            </a:pPr>
            <a:r>
              <a:rPr lang="en-MY" dirty="0"/>
              <a:t>The prior budget is increased by a set percentage.	</a:t>
            </a:r>
          </a:p>
          <a:p>
            <a:pPr marL="514350" indent="-514350">
              <a:buFont typeface="+mj-lt"/>
              <a:buAutoNum type="alphaLcParenR"/>
            </a:pPr>
            <a:r>
              <a:rPr lang="en-MY" dirty="0"/>
              <a:t>It considers cost and strategic significance of key tasks.</a:t>
            </a:r>
          </a:p>
        </p:txBody>
      </p:sp>
    </p:spTree>
    <p:extLst>
      <p:ext uri="{BB962C8B-B14F-4D97-AF65-F5344CB8AC3E}">
        <p14:creationId xmlns:p14="http://schemas.microsoft.com/office/powerpoint/2010/main" val="25443731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FE712-5F2A-4F36-8FD4-06028EA8550F}"/>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FFC838F1-4711-46EC-9D5E-4520C124C646}"/>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5759257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9994" y="1600200"/>
          <a:ext cx="7990478"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354534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921A2-7596-4094-B88A-2097CD334031}"/>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0ACD1755-FC05-49D3-B862-4E9498D1A6CE}"/>
              </a:ext>
            </a:extLst>
          </p:cNvPr>
          <p:cNvSpPr>
            <a:spLocks noGrp="1"/>
          </p:cNvSpPr>
          <p:nvPr>
            <p:ph idx="1"/>
          </p:nvPr>
        </p:nvSpPr>
        <p:spPr/>
        <p:txBody>
          <a:bodyPr/>
          <a:lstStyle/>
          <a:p>
            <a:r>
              <a:rPr lang="en-MY" dirty="0"/>
              <a:t>The McKinsey 7-S framework was developed by Tom Peters and Robert Waterman at McKinsey &amp; Company. </a:t>
            </a:r>
          </a:p>
          <a:p>
            <a:r>
              <a:rPr lang="en-MY" dirty="0"/>
              <a:t>The 7 Ss are structure, strategy, systems, skills, style, staff and shared values.</a:t>
            </a:r>
          </a:p>
          <a:p>
            <a:r>
              <a:rPr lang="en-MY" dirty="0"/>
              <a:t>The model is based on the theory that, for an organization to perform well, these seven elements need to be aligned and mutually reinforcing</a:t>
            </a:r>
          </a:p>
        </p:txBody>
      </p:sp>
    </p:spTree>
    <p:extLst>
      <p:ext uri="{BB962C8B-B14F-4D97-AF65-F5344CB8AC3E}">
        <p14:creationId xmlns:p14="http://schemas.microsoft.com/office/powerpoint/2010/main" val="40430603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F99E6-4510-4D5A-8306-7EC7D7F68DEF}"/>
              </a:ext>
            </a:extLst>
          </p:cNvPr>
          <p:cNvSpPr>
            <a:spLocks noGrp="1"/>
          </p:cNvSpPr>
          <p:nvPr>
            <p:ph type="title"/>
          </p:nvPr>
        </p:nvSpPr>
        <p:spPr/>
        <p:txBody>
          <a:bodyPr/>
          <a:lstStyle/>
          <a:p>
            <a:r>
              <a:rPr lang="en-MY" dirty="0"/>
              <a:t>McKinsey 7S Framework</a:t>
            </a:r>
          </a:p>
        </p:txBody>
      </p:sp>
      <p:pic>
        <p:nvPicPr>
          <p:cNvPr id="5" name="Picture 4">
            <a:extLst>
              <a:ext uri="{FF2B5EF4-FFF2-40B4-BE49-F238E27FC236}">
                <a16:creationId xmlns:a16="http://schemas.microsoft.com/office/drawing/2014/main" id="{30EE0616-F833-486F-AD5E-9DF76A2C12DB}"/>
              </a:ext>
            </a:extLst>
          </p:cNvPr>
          <p:cNvPicPr>
            <a:picLocks noChangeAspect="1"/>
          </p:cNvPicPr>
          <p:nvPr/>
        </p:nvPicPr>
        <p:blipFill>
          <a:blip r:embed="rId2"/>
          <a:stretch>
            <a:fillRect/>
          </a:stretch>
        </p:blipFill>
        <p:spPr>
          <a:xfrm>
            <a:off x="1187624" y="1836999"/>
            <a:ext cx="5600700" cy="4714875"/>
          </a:xfrm>
          <a:prstGeom prst="rect">
            <a:avLst/>
          </a:prstGeom>
        </p:spPr>
      </p:pic>
    </p:spTree>
    <p:extLst>
      <p:ext uri="{BB962C8B-B14F-4D97-AF65-F5344CB8AC3E}">
        <p14:creationId xmlns:p14="http://schemas.microsoft.com/office/powerpoint/2010/main" val="37472681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C1EB0-20DB-4091-9122-BB47B55B93E4}"/>
              </a:ext>
            </a:extLst>
          </p:cNvPr>
          <p:cNvSpPr>
            <a:spLocks noGrp="1"/>
          </p:cNvSpPr>
          <p:nvPr>
            <p:ph type="title"/>
          </p:nvPr>
        </p:nvSpPr>
        <p:spPr/>
        <p:txBody>
          <a:bodyPr/>
          <a:lstStyle/>
          <a:p>
            <a:r>
              <a:rPr lang="en-MY" dirty="0"/>
              <a:t>McKinsey 7S Framework</a:t>
            </a:r>
          </a:p>
        </p:txBody>
      </p:sp>
      <p:sp>
        <p:nvSpPr>
          <p:cNvPr id="3" name="Content Placeholder 2">
            <a:extLst>
              <a:ext uri="{FF2B5EF4-FFF2-40B4-BE49-F238E27FC236}">
                <a16:creationId xmlns:a16="http://schemas.microsoft.com/office/drawing/2014/main" id="{BAA4D69A-FF72-4B60-845E-0076BFB7D9F8}"/>
              </a:ext>
            </a:extLst>
          </p:cNvPr>
          <p:cNvSpPr>
            <a:spLocks noGrp="1"/>
          </p:cNvSpPr>
          <p:nvPr>
            <p:ph idx="1"/>
          </p:nvPr>
        </p:nvSpPr>
        <p:spPr/>
        <p:txBody>
          <a:bodyPr/>
          <a:lstStyle/>
          <a:p>
            <a:r>
              <a:rPr lang="en-MY" dirty="0"/>
              <a:t>The model is most often used as an organizational analysis tool to assess and monitor changes in the internal situation of an organization.</a:t>
            </a:r>
          </a:p>
          <a:p>
            <a:r>
              <a:rPr lang="en-MY" dirty="0"/>
              <a:t>Whatever the type of change – restructuring, new processes, organizational merger, new systems, change of leadership, and so on – the model can be used to understand how the organizational elements are interrelated, and so ensure that the wider impact of changes made in one area is taken into consideration.</a:t>
            </a:r>
          </a:p>
        </p:txBody>
      </p:sp>
    </p:spTree>
    <p:extLst>
      <p:ext uri="{BB962C8B-B14F-4D97-AF65-F5344CB8AC3E}">
        <p14:creationId xmlns:p14="http://schemas.microsoft.com/office/powerpoint/2010/main" val="5964747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4CF8A-42EE-42BE-95B9-60AF35D095F2}"/>
              </a:ext>
            </a:extLst>
          </p:cNvPr>
          <p:cNvSpPr>
            <a:spLocks noGrp="1"/>
          </p:cNvSpPr>
          <p:nvPr>
            <p:ph type="title"/>
          </p:nvPr>
        </p:nvSpPr>
        <p:spPr/>
        <p:txBody>
          <a:bodyPr/>
          <a:lstStyle/>
          <a:p>
            <a:r>
              <a:rPr lang="en-MY" dirty="0"/>
              <a:t>Hard S’s</a:t>
            </a:r>
          </a:p>
        </p:txBody>
      </p:sp>
      <p:sp>
        <p:nvSpPr>
          <p:cNvPr id="3" name="Content Placeholder 2">
            <a:extLst>
              <a:ext uri="{FF2B5EF4-FFF2-40B4-BE49-F238E27FC236}">
                <a16:creationId xmlns:a16="http://schemas.microsoft.com/office/drawing/2014/main" id="{631A3E21-9F96-4770-9EAA-3C34DEAF75BD}"/>
              </a:ext>
            </a:extLst>
          </p:cNvPr>
          <p:cNvSpPr>
            <a:spLocks noGrp="1"/>
          </p:cNvSpPr>
          <p:nvPr>
            <p:ph idx="1"/>
          </p:nvPr>
        </p:nvSpPr>
        <p:spPr>
          <a:xfrm>
            <a:off x="683568" y="1664804"/>
            <a:ext cx="8460432" cy="3528392"/>
          </a:xfrm>
        </p:spPr>
        <p:txBody>
          <a:bodyPr/>
          <a:lstStyle/>
          <a:p>
            <a:r>
              <a:rPr lang="en-MY" b="1" dirty="0"/>
              <a:t>Strategy</a:t>
            </a:r>
            <a:r>
              <a:rPr lang="en-MY" dirty="0"/>
              <a:t> refers to a well-curated business plan that allows the company to formulate a plan of action to achieve a sustainable competitive advantage.</a:t>
            </a:r>
          </a:p>
          <a:p>
            <a:r>
              <a:rPr lang="en-MY" b="1" dirty="0"/>
              <a:t>Structure</a:t>
            </a:r>
            <a:r>
              <a:rPr lang="en-MY" dirty="0"/>
              <a:t> is the way in which a company is organized – chain of command and accountability relationships that form its organizational chart.</a:t>
            </a:r>
          </a:p>
          <a:p>
            <a:r>
              <a:rPr lang="en-MY" b="1" dirty="0"/>
              <a:t>Systems</a:t>
            </a:r>
            <a:r>
              <a:rPr lang="en-MY" dirty="0"/>
              <a:t> entail the business and technical infrastructure of the company that establishes workflows and the chain of decision-making.</a:t>
            </a:r>
          </a:p>
        </p:txBody>
      </p:sp>
    </p:spTree>
    <p:extLst>
      <p:ext uri="{BB962C8B-B14F-4D97-AF65-F5344CB8AC3E}">
        <p14:creationId xmlns:p14="http://schemas.microsoft.com/office/powerpoint/2010/main" val="464906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006DD-B94C-456D-BF17-918D880BAEAD}"/>
              </a:ext>
            </a:extLst>
          </p:cNvPr>
          <p:cNvSpPr>
            <a:spLocks noGrp="1"/>
          </p:cNvSpPr>
          <p:nvPr>
            <p:ph type="title"/>
          </p:nvPr>
        </p:nvSpPr>
        <p:spPr/>
        <p:txBody>
          <a:bodyPr/>
          <a:lstStyle/>
          <a:p>
            <a:r>
              <a:rPr lang="en-MY" dirty="0"/>
              <a:t>Soft S’s</a:t>
            </a:r>
          </a:p>
        </p:txBody>
      </p:sp>
      <p:sp>
        <p:nvSpPr>
          <p:cNvPr id="3" name="Content Placeholder 2">
            <a:extLst>
              <a:ext uri="{FF2B5EF4-FFF2-40B4-BE49-F238E27FC236}">
                <a16:creationId xmlns:a16="http://schemas.microsoft.com/office/drawing/2014/main" id="{B5DDA01B-D647-4776-8134-3F3853001966}"/>
              </a:ext>
            </a:extLst>
          </p:cNvPr>
          <p:cNvSpPr>
            <a:spLocks noGrp="1"/>
          </p:cNvSpPr>
          <p:nvPr>
            <p:ph idx="1"/>
          </p:nvPr>
        </p:nvSpPr>
        <p:spPr>
          <a:xfrm>
            <a:off x="323528" y="1556792"/>
            <a:ext cx="8653536" cy="4530725"/>
          </a:xfrm>
        </p:spPr>
        <p:txBody>
          <a:bodyPr/>
          <a:lstStyle/>
          <a:p>
            <a:r>
              <a:rPr lang="en-MY" sz="2400" b="1" dirty="0"/>
              <a:t>Skills</a:t>
            </a:r>
            <a:r>
              <a:rPr lang="en-MY" sz="2400" dirty="0"/>
              <a:t> form the capabilities and competencies of a company that enables its employees to achieve its objectives.</a:t>
            </a:r>
          </a:p>
          <a:p>
            <a:r>
              <a:rPr lang="en-MY" sz="2400" b="1" dirty="0"/>
              <a:t>Style </a:t>
            </a:r>
            <a:r>
              <a:rPr lang="en-MY" sz="2400" dirty="0"/>
              <a:t>: The attitude of senior employees in a company establishes a code of conduct through their ways of interactions and symbolic decision-making, which forms the management style of its leaders.</a:t>
            </a:r>
          </a:p>
          <a:p>
            <a:r>
              <a:rPr lang="en-MY" sz="2400" b="1" dirty="0"/>
              <a:t>Staff</a:t>
            </a:r>
            <a:r>
              <a:rPr lang="en-MY" sz="2400" dirty="0"/>
              <a:t> involves talent management and all human resources related to company decisions, such as training, recruiting, and rewards systems</a:t>
            </a:r>
          </a:p>
          <a:p>
            <a:r>
              <a:rPr lang="en-MY" sz="2400" b="1" dirty="0"/>
              <a:t>Shared Values </a:t>
            </a:r>
            <a:r>
              <a:rPr lang="en-MY" sz="2400" dirty="0"/>
              <a:t>:The mission, objectives, and values form the foundation of every organization and play an important role in aligning all key elements to maintain an effective organizational design.</a:t>
            </a:r>
          </a:p>
          <a:p>
            <a:endParaRPr lang="en-MY" sz="2400" dirty="0"/>
          </a:p>
        </p:txBody>
      </p:sp>
    </p:spTree>
    <p:extLst>
      <p:ext uri="{BB962C8B-B14F-4D97-AF65-F5344CB8AC3E}">
        <p14:creationId xmlns:p14="http://schemas.microsoft.com/office/powerpoint/2010/main" val="21244102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93D2B-5EEA-4E94-8328-75374A4A0978}"/>
              </a:ext>
            </a:extLst>
          </p:cNvPr>
          <p:cNvSpPr>
            <a:spLocks noGrp="1"/>
          </p:cNvSpPr>
          <p:nvPr>
            <p:ph type="title"/>
          </p:nvPr>
        </p:nvSpPr>
        <p:spPr/>
        <p:txBody>
          <a:bodyPr/>
          <a:lstStyle/>
          <a:p>
            <a:r>
              <a:rPr lang="en-MY" dirty="0"/>
              <a:t>Mc Kinsey 7 S Framework</a:t>
            </a:r>
          </a:p>
        </p:txBody>
      </p:sp>
      <p:pic>
        <p:nvPicPr>
          <p:cNvPr id="5" name="Picture 4">
            <a:extLst>
              <a:ext uri="{FF2B5EF4-FFF2-40B4-BE49-F238E27FC236}">
                <a16:creationId xmlns:a16="http://schemas.microsoft.com/office/drawing/2014/main" id="{5D75B549-AF90-4670-A013-E00158A518B0}"/>
              </a:ext>
            </a:extLst>
          </p:cNvPr>
          <p:cNvPicPr>
            <a:picLocks noChangeAspect="1"/>
          </p:cNvPicPr>
          <p:nvPr/>
        </p:nvPicPr>
        <p:blipFill>
          <a:blip r:embed="rId2"/>
          <a:stretch>
            <a:fillRect/>
          </a:stretch>
        </p:blipFill>
        <p:spPr>
          <a:xfrm>
            <a:off x="962814" y="1916832"/>
            <a:ext cx="7723986" cy="3946178"/>
          </a:xfrm>
          <a:prstGeom prst="rect">
            <a:avLst/>
          </a:prstGeom>
        </p:spPr>
      </p:pic>
    </p:spTree>
    <p:extLst>
      <p:ext uri="{BB962C8B-B14F-4D97-AF65-F5344CB8AC3E}">
        <p14:creationId xmlns:p14="http://schemas.microsoft.com/office/powerpoint/2010/main" val="26549873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61265-1113-4FC7-A313-F634D6DBB0A1}"/>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76F767A3-E53A-4111-A1AF-C9D695CEE96F}"/>
              </a:ext>
            </a:extLst>
          </p:cNvPr>
          <p:cNvPicPr>
            <a:picLocks noChangeAspect="1"/>
          </p:cNvPicPr>
          <p:nvPr/>
        </p:nvPicPr>
        <p:blipFill>
          <a:blip r:embed="rId2"/>
          <a:stretch>
            <a:fillRect/>
          </a:stretch>
        </p:blipFill>
        <p:spPr>
          <a:xfrm>
            <a:off x="3275856" y="3104375"/>
            <a:ext cx="4301813" cy="3475812"/>
          </a:xfrm>
          <a:prstGeom prst="rect">
            <a:avLst/>
          </a:prstGeom>
        </p:spPr>
      </p:pic>
      <p:sp>
        <p:nvSpPr>
          <p:cNvPr id="6" name="TextBox 5">
            <a:extLst>
              <a:ext uri="{FF2B5EF4-FFF2-40B4-BE49-F238E27FC236}">
                <a16:creationId xmlns:a16="http://schemas.microsoft.com/office/drawing/2014/main" id="{F842AF67-8560-4323-9B0B-F24D8EE58C9B}"/>
              </a:ext>
            </a:extLst>
          </p:cNvPr>
          <p:cNvSpPr txBox="1"/>
          <p:nvPr/>
        </p:nvSpPr>
        <p:spPr>
          <a:xfrm>
            <a:off x="914400" y="1627047"/>
            <a:ext cx="8229600" cy="1477328"/>
          </a:xfrm>
          <a:prstGeom prst="rect">
            <a:avLst/>
          </a:prstGeom>
          <a:noFill/>
        </p:spPr>
        <p:txBody>
          <a:bodyPr wrap="square" rtlCol="0">
            <a:spAutoFit/>
          </a:bodyPr>
          <a:lstStyle/>
          <a:p>
            <a:r>
              <a:rPr lang="en-MY" dirty="0">
                <a:solidFill>
                  <a:srgbClr val="333333"/>
                </a:solidFill>
                <a:latin typeface="roboto"/>
              </a:rPr>
              <a:t>A</a:t>
            </a:r>
            <a:r>
              <a:rPr lang="en-MY" b="0" i="0" dirty="0">
                <a:solidFill>
                  <a:srgbClr val="333333"/>
                </a:solidFill>
                <a:effectLst/>
                <a:latin typeface="roboto"/>
              </a:rPr>
              <a:t> small </a:t>
            </a:r>
            <a:r>
              <a:rPr lang="en-MY" b="0" i="0" dirty="0" err="1">
                <a:solidFill>
                  <a:srgbClr val="333333"/>
                </a:solidFill>
                <a:effectLst/>
                <a:latin typeface="roboto"/>
              </a:rPr>
              <a:t>startup</a:t>
            </a:r>
            <a:r>
              <a:rPr lang="en-MY" b="0" i="0" dirty="0">
                <a:solidFill>
                  <a:srgbClr val="333333"/>
                </a:solidFill>
                <a:effectLst/>
                <a:latin typeface="roboto"/>
              </a:rPr>
              <a:t>, which offers services online. The company’s main strategy is to grow its share in the market. The company is new, so its structure is simple and made of a very few managers and bottom level workers, who undertake specific tasks. There are a very few formal systems, mainly because the company doesn’t need many at this time</a:t>
            </a:r>
            <a:endParaRPr lang="en-MY" dirty="0"/>
          </a:p>
        </p:txBody>
      </p:sp>
    </p:spTree>
    <p:extLst>
      <p:ext uri="{BB962C8B-B14F-4D97-AF65-F5344CB8AC3E}">
        <p14:creationId xmlns:p14="http://schemas.microsoft.com/office/powerpoint/2010/main" val="425977476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39EF8-32FB-41BE-B9E8-182D22729A5B}"/>
              </a:ext>
            </a:extLst>
          </p:cNvPr>
          <p:cNvSpPr>
            <a:spLocks noGrp="1"/>
          </p:cNvSpPr>
          <p:nvPr>
            <p:ph type="title"/>
          </p:nvPr>
        </p:nvSpPr>
        <p:spPr/>
        <p:txBody>
          <a:bodyPr/>
          <a:lstStyle/>
          <a:p>
            <a:r>
              <a:rPr lang="en-MY" dirty="0"/>
              <a:t>Example of McKinsey 7S</a:t>
            </a:r>
          </a:p>
        </p:txBody>
      </p:sp>
      <p:pic>
        <p:nvPicPr>
          <p:cNvPr id="5" name="Picture 4">
            <a:extLst>
              <a:ext uri="{FF2B5EF4-FFF2-40B4-BE49-F238E27FC236}">
                <a16:creationId xmlns:a16="http://schemas.microsoft.com/office/drawing/2014/main" id="{02DCFB4B-BE72-4009-8C48-BCF063D4D67B}"/>
              </a:ext>
            </a:extLst>
          </p:cNvPr>
          <p:cNvPicPr>
            <a:picLocks noChangeAspect="1"/>
          </p:cNvPicPr>
          <p:nvPr/>
        </p:nvPicPr>
        <p:blipFill>
          <a:blip r:embed="rId2"/>
          <a:stretch>
            <a:fillRect/>
          </a:stretch>
        </p:blipFill>
        <p:spPr>
          <a:xfrm>
            <a:off x="1475656" y="1628800"/>
            <a:ext cx="6585242" cy="4219352"/>
          </a:xfrm>
          <a:prstGeom prst="rect">
            <a:avLst/>
          </a:prstGeom>
        </p:spPr>
      </p:pic>
      <p:sp>
        <p:nvSpPr>
          <p:cNvPr id="6" name="TextBox 5">
            <a:extLst>
              <a:ext uri="{FF2B5EF4-FFF2-40B4-BE49-F238E27FC236}">
                <a16:creationId xmlns:a16="http://schemas.microsoft.com/office/drawing/2014/main" id="{C4A2097D-D581-4DC8-940D-F8C84E0313F7}"/>
              </a:ext>
            </a:extLst>
          </p:cNvPr>
          <p:cNvSpPr txBox="1"/>
          <p:nvPr/>
        </p:nvSpPr>
        <p:spPr>
          <a:xfrm>
            <a:off x="3131840" y="6165304"/>
            <a:ext cx="4608512" cy="369332"/>
          </a:xfrm>
          <a:prstGeom prst="rect">
            <a:avLst/>
          </a:prstGeom>
          <a:noFill/>
        </p:spPr>
        <p:txBody>
          <a:bodyPr wrap="square" rtlCol="0">
            <a:spAutoFit/>
          </a:bodyPr>
          <a:lstStyle/>
          <a:p>
            <a:r>
              <a:rPr lang="en-MY" dirty="0" err="1"/>
              <a:t>Youtube</a:t>
            </a:r>
            <a:r>
              <a:rPr lang="en-MY" dirty="0"/>
              <a:t> Channel business by individual</a:t>
            </a:r>
          </a:p>
        </p:txBody>
      </p:sp>
    </p:spTree>
    <p:extLst>
      <p:ext uri="{BB962C8B-B14F-4D97-AF65-F5344CB8AC3E}">
        <p14:creationId xmlns:p14="http://schemas.microsoft.com/office/powerpoint/2010/main" val="18865376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38123-E1DE-4DB0-AFC7-4A2D18DBF92C}"/>
              </a:ext>
            </a:extLst>
          </p:cNvPr>
          <p:cNvSpPr>
            <a:spLocks noGrp="1"/>
          </p:cNvSpPr>
          <p:nvPr>
            <p:ph type="title"/>
          </p:nvPr>
        </p:nvSpPr>
        <p:spPr/>
        <p:txBody>
          <a:bodyPr/>
          <a:lstStyle/>
          <a:p>
            <a:r>
              <a:rPr lang="en-MY" dirty="0"/>
              <a:t>Question # </a:t>
            </a:r>
          </a:p>
        </p:txBody>
      </p:sp>
      <p:sp>
        <p:nvSpPr>
          <p:cNvPr id="3" name="Content Placeholder 2">
            <a:extLst>
              <a:ext uri="{FF2B5EF4-FFF2-40B4-BE49-F238E27FC236}">
                <a16:creationId xmlns:a16="http://schemas.microsoft.com/office/drawing/2014/main" id="{D8A2185F-2468-4FFE-BFB5-A8CF9941462B}"/>
              </a:ext>
            </a:extLst>
          </p:cNvPr>
          <p:cNvSpPr>
            <a:spLocks noGrp="1"/>
          </p:cNvSpPr>
          <p:nvPr>
            <p:ph idx="1"/>
          </p:nvPr>
        </p:nvSpPr>
        <p:spPr/>
        <p:txBody>
          <a:bodyPr/>
          <a:lstStyle/>
          <a:p>
            <a:pPr marL="0" indent="0">
              <a:buNone/>
            </a:pPr>
            <a:r>
              <a:rPr lang="en-MY" dirty="0"/>
              <a:t>Which of the following components of the McKinsey 7-S framework for strategy implementation is most difficult to align with organizational goals?</a:t>
            </a:r>
          </a:p>
          <a:p>
            <a:pPr marL="0" indent="0">
              <a:buNone/>
            </a:pPr>
            <a:r>
              <a:rPr lang="en-MY" dirty="0"/>
              <a:t>a) Strategy</a:t>
            </a:r>
          </a:p>
          <a:p>
            <a:pPr marL="0" indent="0">
              <a:buNone/>
            </a:pPr>
            <a:r>
              <a:rPr lang="en-MY" dirty="0"/>
              <a:t>b) Structure</a:t>
            </a:r>
          </a:p>
          <a:p>
            <a:pPr marL="0" indent="0">
              <a:buNone/>
            </a:pPr>
            <a:r>
              <a:rPr lang="en-MY" dirty="0"/>
              <a:t>c) Style</a:t>
            </a:r>
          </a:p>
          <a:p>
            <a:pPr marL="0" indent="0">
              <a:buNone/>
            </a:pPr>
            <a:r>
              <a:rPr lang="en-MY" dirty="0"/>
              <a:t>d) Systems</a:t>
            </a:r>
          </a:p>
        </p:txBody>
      </p:sp>
    </p:spTree>
    <p:extLst>
      <p:ext uri="{BB962C8B-B14F-4D97-AF65-F5344CB8AC3E}">
        <p14:creationId xmlns:p14="http://schemas.microsoft.com/office/powerpoint/2010/main" val="696411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72EC0-FC85-4285-9F4C-5D1094DDBE30}"/>
              </a:ext>
            </a:extLst>
          </p:cNvPr>
          <p:cNvSpPr>
            <a:spLocks noGrp="1"/>
          </p:cNvSpPr>
          <p:nvPr>
            <p:ph type="title"/>
          </p:nvPr>
        </p:nvSpPr>
        <p:spPr/>
        <p:txBody>
          <a:bodyPr/>
          <a:lstStyle/>
          <a:p>
            <a:r>
              <a:rPr lang="en-MY" dirty="0"/>
              <a:t>Answer # </a:t>
            </a:r>
          </a:p>
        </p:txBody>
      </p:sp>
      <p:sp>
        <p:nvSpPr>
          <p:cNvPr id="3" name="Content Placeholder 2">
            <a:extLst>
              <a:ext uri="{FF2B5EF4-FFF2-40B4-BE49-F238E27FC236}">
                <a16:creationId xmlns:a16="http://schemas.microsoft.com/office/drawing/2014/main" id="{C1A05DEF-C105-4407-83F4-12EE3F7A179E}"/>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8135923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2516</TotalTime>
  <Words>3007</Words>
  <Application>Microsoft Office PowerPoint</Application>
  <PresentationFormat>On-screen Show (4:3)</PresentationFormat>
  <Paragraphs>288</Paragraphs>
  <Slides>72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72</vt:i4>
      </vt:variant>
    </vt:vector>
  </HeadingPairs>
  <TitlesOfParts>
    <vt:vector size="77" baseType="lpstr">
      <vt:lpstr>Arial</vt:lpstr>
      <vt:lpstr>roboto</vt:lpstr>
      <vt:lpstr>Times New Roman</vt:lpstr>
      <vt:lpstr>Wingdings</vt:lpstr>
      <vt:lpstr>Office Theme</vt:lpstr>
      <vt:lpstr>STRATEGIC GLOBAL HUMAN RESOURCE- II</vt:lpstr>
      <vt:lpstr>PowerPoint Presentation</vt:lpstr>
      <vt:lpstr>Strategy Choices</vt:lpstr>
      <vt:lpstr>Corporate strategy</vt:lpstr>
      <vt:lpstr>Growth Strategy</vt:lpstr>
      <vt:lpstr>Vertical Integration Strategy</vt:lpstr>
      <vt:lpstr>Horizontal Integration Strategy</vt:lpstr>
      <vt:lpstr>Stability Strategy</vt:lpstr>
      <vt:lpstr>Retrenchment Strategy</vt:lpstr>
      <vt:lpstr>PowerPoint Presentation</vt:lpstr>
      <vt:lpstr>Michael Porter</vt:lpstr>
      <vt:lpstr>Strategy Formulation</vt:lpstr>
      <vt:lpstr>Cost Leadership Strategy</vt:lpstr>
      <vt:lpstr>Cost Leadership Strategy</vt:lpstr>
      <vt:lpstr>Differentiation Strategy</vt:lpstr>
      <vt:lpstr>Differentiation Strategy</vt:lpstr>
      <vt:lpstr>Focus (Niche) Strategy</vt:lpstr>
      <vt:lpstr>"Middle of the road" strategy</vt:lpstr>
      <vt:lpstr>Competitive Advantage</vt:lpstr>
      <vt:lpstr>Porters Generic Strategies</vt:lpstr>
      <vt:lpstr>Examples of Business Level Strategy</vt:lpstr>
      <vt:lpstr>PowerPoint Presentation</vt:lpstr>
      <vt:lpstr>Strategy Execution</vt:lpstr>
      <vt:lpstr>The Balanced Scorecard</vt:lpstr>
      <vt:lpstr>Balanced Scorecard</vt:lpstr>
      <vt:lpstr>The Balanced Scorecard</vt:lpstr>
      <vt:lpstr>The Balanced Scorecard</vt:lpstr>
      <vt:lpstr>Financial Perspective</vt:lpstr>
      <vt:lpstr>Learning and Growth Perspective</vt:lpstr>
      <vt:lpstr>Business Process Perspective</vt:lpstr>
      <vt:lpstr>Customer perspective</vt:lpstr>
      <vt:lpstr>Things to be Monitored</vt:lpstr>
      <vt:lpstr>Balance Scorecard</vt:lpstr>
      <vt:lpstr>Strategic Map</vt:lpstr>
      <vt:lpstr>Strategy Implementation</vt:lpstr>
      <vt:lpstr>Question # </vt:lpstr>
      <vt:lpstr>Answer # </vt:lpstr>
      <vt:lpstr>PowerPoint Presentation</vt:lpstr>
      <vt:lpstr>Management by Objectives (MBO)</vt:lpstr>
      <vt:lpstr>Management by Objectives</vt:lpstr>
      <vt:lpstr>Steps in MBO Process</vt:lpstr>
      <vt:lpstr>Steps in MBO Process</vt:lpstr>
      <vt:lpstr>Steps in MBO Process</vt:lpstr>
      <vt:lpstr>SMART Goals</vt:lpstr>
      <vt:lpstr>PowerPoint Presentation</vt:lpstr>
      <vt:lpstr>Budgeting</vt:lpstr>
      <vt:lpstr>Planning and Budgeting Process</vt:lpstr>
      <vt:lpstr>Budgeting Process</vt:lpstr>
      <vt:lpstr>Master Budget</vt:lpstr>
      <vt:lpstr>Operating Budget</vt:lpstr>
      <vt:lpstr>Cash Budget</vt:lpstr>
      <vt:lpstr>Capital Budget</vt:lpstr>
      <vt:lpstr>Format of a Budget</vt:lpstr>
      <vt:lpstr>Budgeting</vt:lpstr>
      <vt:lpstr>Zero-based budgeting (ZBB)</vt:lpstr>
      <vt:lpstr>Activity-based budgeting (ABB)</vt:lpstr>
      <vt:lpstr>Rolling Budget</vt:lpstr>
      <vt:lpstr>Static Budget</vt:lpstr>
      <vt:lpstr>Question # </vt:lpstr>
      <vt:lpstr>Answer # </vt:lpstr>
      <vt:lpstr>PowerPoint Presentation</vt:lpstr>
      <vt:lpstr>McKinsey 7S Framework</vt:lpstr>
      <vt:lpstr>McKinsey 7S Framework</vt:lpstr>
      <vt:lpstr>McKinsey 7S Framework</vt:lpstr>
      <vt:lpstr>Hard S’s</vt:lpstr>
      <vt:lpstr>Soft S’s</vt:lpstr>
      <vt:lpstr>Mc Kinsey 7 S Framework</vt:lpstr>
      <vt:lpstr>Example of McKinsey 7S</vt:lpstr>
      <vt:lpstr>Example of McKinsey 7S</vt:lpstr>
      <vt:lpstr>Question # </vt:lpstr>
      <vt:lpstr>Answer # </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98</cp:revision>
  <cp:lastPrinted>1601-01-01T00:00:00Z</cp:lastPrinted>
  <dcterms:created xsi:type="dcterms:W3CDTF">2020-07-09T15:12:46Z</dcterms:created>
  <dcterms:modified xsi:type="dcterms:W3CDTF">2022-01-06T13:16:22Z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