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6"/>
  </p:notesMasterIdLst>
  <p:handoutMasterIdLst>
    <p:handoutMasterId r:id="rId57"/>
  </p:handoutMasterIdLst>
  <p:sldIdLst>
    <p:sldId id="256" r:id="rId2"/>
    <p:sldId id="485" r:id="rId3"/>
    <p:sldId id="442" r:id="rId4"/>
    <p:sldId id="443" r:id="rId5"/>
    <p:sldId id="275" r:id="rId6"/>
    <p:sldId id="498" r:id="rId7"/>
    <p:sldId id="501" r:id="rId8"/>
    <p:sldId id="444" r:id="rId9"/>
    <p:sldId id="445" r:id="rId10"/>
    <p:sldId id="446" r:id="rId11"/>
    <p:sldId id="447" r:id="rId12"/>
    <p:sldId id="502" r:id="rId13"/>
    <p:sldId id="287" r:id="rId14"/>
    <p:sldId id="495" r:id="rId15"/>
    <p:sldId id="496" r:id="rId16"/>
    <p:sldId id="263" r:id="rId17"/>
    <p:sldId id="497" r:id="rId18"/>
    <p:sldId id="486" r:id="rId19"/>
    <p:sldId id="455" r:id="rId20"/>
    <p:sldId id="448" r:id="rId21"/>
    <p:sldId id="456" r:id="rId22"/>
    <p:sldId id="457" r:id="rId23"/>
    <p:sldId id="458" r:id="rId24"/>
    <p:sldId id="283" r:id="rId25"/>
    <p:sldId id="487" r:id="rId26"/>
    <p:sldId id="449" r:id="rId27"/>
    <p:sldId id="434" r:id="rId28"/>
    <p:sldId id="450" r:id="rId29"/>
    <p:sldId id="451" r:id="rId30"/>
    <p:sldId id="452" r:id="rId31"/>
    <p:sldId id="460" r:id="rId32"/>
    <p:sldId id="461" r:id="rId33"/>
    <p:sldId id="405" r:id="rId34"/>
    <p:sldId id="435" r:id="rId35"/>
    <p:sldId id="406" r:id="rId36"/>
    <p:sldId id="407" r:id="rId37"/>
    <p:sldId id="408" r:id="rId38"/>
    <p:sldId id="409" r:id="rId39"/>
    <p:sldId id="397" r:id="rId40"/>
    <p:sldId id="398" r:id="rId41"/>
    <p:sldId id="279" r:id="rId42"/>
    <p:sldId id="436" r:id="rId43"/>
    <p:sldId id="488" r:id="rId44"/>
    <p:sldId id="410" r:id="rId45"/>
    <p:sldId id="437" r:id="rId46"/>
    <p:sldId id="411" r:id="rId47"/>
    <p:sldId id="413" r:id="rId48"/>
    <p:sldId id="414" r:id="rId49"/>
    <p:sldId id="412" r:id="rId50"/>
    <p:sldId id="416" r:id="rId51"/>
    <p:sldId id="417" r:id="rId52"/>
    <p:sldId id="393" r:id="rId53"/>
    <p:sldId id="394" r:id="rId54"/>
    <p:sldId id="276" r:id="rId5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dgm:spPr>
        <a:solidFill>
          <a:schemeClr val="accent5">
            <a:lumMod val="50000"/>
          </a:schemeClr>
        </a:solidFill>
      </dgm:spPr>
      <dgm:t>
        <a:bodyPr/>
        <a:lstStyle/>
        <a:p>
          <a:r>
            <a:rPr lang="en-MY" dirty="0">
              <a:solidFill>
                <a:schemeClr val="accent1">
                  <a:lumMod val="20000"/>
                  <a:lumOff val="80000"/>
                </a:schemeClr>
              </a:solidFill>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1">
                  <a:lumMod val="20000"/>
                  <a:lumOff val="80000"/>
                </a:schemeClr>
              </a:solidFill>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629400" cy="2209800"/>
          </a:xfrm>
        </p:spPr>
        <p:txBody>
          <a:bodyPr/>
          <a:lstStyle/>
          <a:p>
            <a:r>
              <a:rPr lang="en-MY" dirty="0"/>
              <a:t>STRATEGIC GLOBAL HUMAN RESOURCE-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3103088"/>
              </p:ext>
            </p:extLst>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9724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EC9CA-EF71-4F3F-A266-6A97FD0A7532}"/>
              </a:ext>
            </a:extLst>
          </p:cNvPr>
          <p:cNvSpPr>
            <a:spLocks noGrp="1"/>
          </p:cNvSpPr>
          <p:nvPr>
            <p:ph type="title"/>
          </p:nvPr>
        </p:nvSpPr>
        <p:spPr/>
        <p:txBody>
          <a:bodyPr/>
          <a:lstStyle/>
          <a:p>
            <a:r>
              <a:rPr lang="en-MY" dirty="0"/>
              <a:t>Strategy Execution</a:t>
            </a:r>
          </a:p>
        </p:txBody>
      </p:sp>
      <p:sp>
        <p:nvSpPr>
          <p:cNvPr id="3" name="Content Placeholder 2">
            <a:extLst>
              <a:ext uri="{FF2B5EF4-FFF2-40B4-BE49-F238E27FC236}">
                <a16:creationId xmlns:a16="http://schemas.microsoft.com/office/drawing/2014/main" id="{15F8C638-0311-47B0-877F-3742E05879FE}"/>
              </a:ext>
            </a:extLst>
          </p:cNvPr>
          <p:cNvSpPr>
            <a:spLocks noGrp="1"/>
          </p:cNvSpPr>
          <p:nvPr>
            <p:ph idx="1"/>
          </p:nvPr>
        </p:nvSpPr>
        <p:spPr>
          <a:xfrm>
            <a:off x="636110" y="1556792"/>
            <a:ext cx="8256370" cy="4530725"/>
          </a:xfrm>
        </p:spPr>
        <p:txBody>
          <a:bodyPr/>
          <a:lstStyle/>
          <a:p>
            <a:r>
              <a:rPr lang="en-MY" dirty="0"/>
              <a:t>Strategy execution is the discipline of dynamically managing and implementing strategy to achieve intended outcomes</a:t>
            </a:r>
          </a:p>
          <a:p>
            <a:r>
              <a:rPr lang="en-MY" dirty="0"/>
              <a:t>Research after research finds that between 70-90% of strategies fail miserably or only deliver very marginal results. Fortune Magazine famously reported that just 1 out of 10 strategies were executed successfully.  Research has also consistently found that failure is rarely the result of poor strategy formulation, but rather is due to an inability to execute</a:t>
            </a:r>
          </a:p>
        </p:txBody>
      </p:sp>
    </p:spTree>
    <p:extLst>
      <p:ext uri="{BB962C8B-B14F-4D97-AF65-F5344CB8AC3E}">
        <p14:creationId xmlns:p14="http://schemas.microsoft.com/office/powerpoint/2010/main" val="2353429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2863-939C-4B3E-B1D1-FFEE89270DCA}"/>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517A5555-B905-4238-BF90-B06F83ABA3C6}"/>
              </a:ext>
            </a:extLst>
          </p:cNvPr>
          <p:cNvSpPr>
            <a:spLocks noGrp="1"/>
          </p:cNvSpPr>
          <p:nvPr>
            <p:ph idx="1"/>
          </p:nvPr>
        </p:nvSpPr>
        <p:spPr>
          <a:xfrm>
            <a:off x="683568" y="1600200"/>
            <a:ext cx="8208912" cy="4530725"/>
          </a:xfrm>
        </p:spPr>
        <p:txBody>
          <a:bodyPr/>
          <a:lstStyle/>
          <a:p>
            <a:r>
              <a:rPr lang="en-MY" dirty="0"/>
              <a:t>The Balanced Scorecard was originally developed by </a:t>
            </a:r>
            <a:r>
              <a:rPr lang="en-MY" dirty="0" err="1"/>
              <a:t>Dr.</a:t>
            </a:r>
            <a:r>
              <a:rPr lang="en-MY" dirty="0"/>
              <a:t> Robert Kaplan of Harvard University and </a:t>
            </a:r>
            <a:r>
              <a:rPr lang="en-MY" dirty="0" err="1"/>
              <a:t>Dr.</a:t>
            </a:r>
            <a:r>
              <a:rPr lang="en-MY" dirty="0"/>
              <a:t> David Norton as a framework for measuring organizational performance using a more balanced set of performance measures. </a:t>
            </a:r>
          </a:p>
          <a:p>
            <a:r>
              <a:rPr lang="en-MY"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p14="http://schemas.microsoft.com/office/powerpoint/2010/main" val="458496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71AE2-08A5-48CD-B67F-E14DE2F7ABFD}"/>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0FDB1647-03FB-48E2-B55E-86DAB82BC747}"/>
              </a:ext>
            </a:extLst>
          </p:cNvPr>
          <p:cNvSpPr>
            <a:spLocks noGrp="1"/>
          </p:cNvSpPr>
          <p:nvPr>
            <p:ph idx="1"/>
          </p:nvPr>
        </p:nvSpPr>
        <p:spPr>
          <a:xfrm>
            <a:off x="685800" y="1556792"/>
            <a:ext cx="8350696" cy="4530725"/>
          </a:xfrm>
        </p:spPr>
        <p:txBody>
          <a:bodyPr/>
          <a:lstStyle/>
          <a:p>
            <a:r>
              <a:rPr lang="en-MY" dirty="0"/>
              <a:t>Traditional financial accounting measures, like return-on-investment and earnings-per-share, can give misleading signals for continuous improvement and innovation</a:t>
            </a:r>
          </a:p>
          <a:p>
            <a:r>
              <a:rPr lang="en-MY" dirty="0"/>
              <a:t>It tells us what has happened to the organization, it may not tell us what is currently happening, nor it is a good indicator of future performance. </a:t>
            </a:r>
          </a:p>
          <a:p>
            <a:r>
              <a:rPr lang="en-MY" dirty="0"/>
              <a:t>Kaplan and Norton devised a “balanced scorecard”—a set of measures that gives top managers a fast but comprehensive view of the business.</a:t>
            </a:r>
          </a:p>
        </p:txBody>
      </p:sp>
    </p:spTree>
    <p:extLst>
      <p:ext uri="{BB962C8B-B14F-4D97-AF65-F5344CB8AC3E}">
        <p14:creationId xmlns:p14="http://schemas.microsoft.com/office/powerpoint/2010/main" val="499130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00DC3-D8DA-4962-A28E-A92932FB6F5B}"/>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6429505D-AA7D-4A0E-8349-3B69EFCAE008}"/>
              </a:ext>
            </a:extLst>
          </p:cNvPr>
          <p:cNvSpPr>
            <a:spLocks noGrp="1"/>
          </p:cNvSpPr>
          <p:nvPr>
            <p:ph idx="1"/>
          </p:nvPr>
        </p:nvSpPr>
        <p:spPr>
          <a:xfrm>
            <a:off x="683568" y="1600200"/>
            <a:ext cx="8003232" cy="4530725"/>
          </a:xfrm>
        </p:spPr>
        <p:txBody>
          <a:bodyPr/>
          <a:lstStyle/>
          <a:p>
            <a:pPr marL="0" indent="0">
              <a:buNone/>
            </a:pPr>
            <a:r>
              <a:rPr lang="en-MY" dirty="0"/>
              <a:t>The Balanced Scorecard was a way to </a:t>
            </a:r>
          </a:p>
          <a:p>
            <a:pPr marL="514350" indent="-514350">
              <a:buAutoNum type="arabicParenBoth"/>
            </a:pPr>
            <a:r>
              <a:rPr lang="en-MY" dirty="0"/>
              <a:t>Clarify and translate vision and strategy</a:t>
            </a:r>
          </a:p>
          <a:p>
            <a:pPr marL="514350" indent="-514350">
              <a:buAutoNum type="arabicParenBoth"/>
            </a:pPr>
            <a:r>
              <a:rPr lang="en-MY" dirty="0"/>
              <a:t>Communicate and link strategic objectives and measures; </a:t>
            </a:r>
          </a:p>
          <a:p>
            <a:pPr marL="514350" indent="-514350">
              <a:buAutoNum type="arabicParenBoth"/>
            </a:pPr>
            <a:r>
              <a:rPr lang="en-MY" dirty="0"/>
              <a:t>Plan, set targets, and align strategic initiatives; and</a:t>
            </a:r>
          </a:p>
          <a:p>
            <a:pPr marL="514350" indent="-514350">
              <a:buAutoNum type="arabicParenBoth"/>
            </a:pPr>
            <a:r>
              <a:rPr lang="en-MY" dirty="0"/>
              <a:t>Enhance strategic feedback and learning </a:t>
            </a:r>
          </a:p>
          <a:p>
            <a:pPr marL="0" indent="0">
              <a:buNone/>
            </a:pPr>
            <a:r>
              <a:rPr lang="en-MY" dirty="0"/>
              <a:t>The heart of the balanced scorecard is a framework of four major perspectives for strategy implementation – financial, customer, internal business, and  learning &amp; Growth. </a:t>
            </a:r>
          </a:p>
        </p:txBody>
      </p:sp>
    </p:spTree>
    <p:extLst>
      <p:ext uri="{BB962C8B-B14F-4D97-AF65-F5344CB8AC3E}">
        <p14:creationId xmlns:p14="http://schemas.microsoft.com/office/powerpoint/2010/main" val="1356854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123C0-A635-46DE-9963-82533C605C0E}"/>
              </a:ext>
            </a:extLst>
          </p:cNvPr>
          <p:cNvSpPr>
            <a:spLocks noGrp="1"/>
          </p:cNvSpPr>
          <p:nvPr>
            <p:ph type="title"/>
          </p:nvPr>
        </p:nvSpPr>
        <p:spPr/>
        <p:txBody>
          <a:bodyPr/>
          <a:lstStyle/>
          <a:p>
            <a:r>
              <a:rPr lang="en-MY" dirty="0"/>
              <a:t>Financial Perspective</a:t>
            </a:r>
          </a:p>
        </p:txBody>
      </p:sp>
      <p:sp>
        <p:nvSpPr>
          <p:cNvPr id="3" name="Content Placeholder 2">
            <a:extLst>
              <a:ext uri="{FF2B5EF4-FFF2-40B4-BE49-F238E27FC236}">
                <a16:creationId xmlns:a16="http://schemas.microsoft.com/office/drawing/2014/main" id="{706AD5B1-C4AE-4385-A09D-51A3C43058F5}"/>
              </a:ext>
            </a:extLst>
          </p:cNvPr>
          <p:cNvSpPr>
            <a:spLocks noGrp="1"/>
          </p:cNvSpPr>
          <p:nvPr>
            <p:ph idx="1"/>
          </p:nvPr>
        </p:nvSpPr>
        <p:spPr/>
        <p:txBody>
          <a:bodyPr/>
          <a:lstStyle/>
          <a:p>
            <a:pPr marL="0" indent="0">
              <a:buNone/>
            </a:pPr>
            <a:r>
              <a:rPr lang="en-MY" dirty="0"/>
              <a:t>Any key objective that is related to the company’s financial health and performance may be included in this perspective</a:t>
            </a:r>
          </a:p>
          <a:p>
            <a:r>
              <a:rPr lang="en-MY" dirty="0"/>
              <a:t>Revenue Growth</a:t>
            </a:r>
          </a:p>
          <a:p>
            <a:r>
              <a:rPr lang="en-MY" dirty="0"/>
              <a:t>Profit</a:t>
            </a:r>
          </a:p>
          <a:p>
            <a:r>
              <a:rPr lang="en-MY" dirty="0"/>
              <a:t>Cost Reduction</a:t>
            </a:r>
          </a:p>
          <a:p>
            <a:r>
              <a:rPr lang="en-MY" dirty="0"/>
              <a:t>Productivity Improvement</a:t>
            </a:r>
          </a:p>
          <a:p>
            <a:r>
              <a:rPr lang="en-MY" dirty="0"/>
              <a:t>Asset Utilization</a:t>
            </a:r>
          </a:p>
          <a:p>
            <a:r>
              <a:rPr lang="en-MY" dirty="0"/>
              <a:t>Investments</a:t>
            </a:r>
          </a:p>
          <a:p>
            <a:pPr marL="0" indent="0">
              <a:buNone/>
            </a:pPr>
            <a:r>
              <a:rPr lang="en-MY" i="1" dirty="0"/>
              <a:t>How Do We Look to Shareholders?</a:t>
            </a:r>
          </a:p>
          <a:p>
            <a:endParaRPr lang="en-MY" dirty="0"/>
          </a:p>
        </p:txBody>
      </p:sp>
    </p:spTree>
    <p:extLst>
      <p:ext uri="{BB962C8B-B14F-4D97-AF65-F5344CB8AC3E}">
        <p14:creationId xmlns:p14="http://schemas.microsoft.com/office/powerpoint/2010/main" val="2824536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8192-D678-497C-997B-0E67C9AB4618}"/>
              </a:ext>
            </a:extLst>
          </p:cNvPr>
          <p:cNvSpPr>
            <a:spLocks noGrp="1"/>
          </p:cNvSpPr>
          <p:nvPr>
            <p:ph type="title"/>
          </p:nvPr>
        </p:nvSpPr>
        <p:spPr/>
        <p:txBody>
          <a:bodyPr/>
          <a:lstStyle/>
          <a:p>
            <a:pPr>
              <a:spcBef>
                <a:spcPct val="50000"/>
              </a:spcBef>
            </a:pPr>
            <a:r>
              <a:rPr lang="en-MY" dirty="0"/>
              <a:t>Learning and Growth Perspective</a:t>
            </a:r>
          </a:p>
        </p:txBody>
      </p:sp>
      <p:sp>
        <p:nvSpPr>
          <p:cNvPr id="3" name="Content Placeholder 2">
            <a:extLst>
              <a:ext uri="{FF2B5EF4-FFF2-40B4-BE49-F238E27FC236}">
                <a16:creationId xmlns:a16="http://schemas.microsoft.com/office/drawing/2014/main" id="{45B7B1D2-3D43-4E7D-9732-2DD11321E194}"/>
              </a:ext>
            </a:extLst>
          </p:cNvPr>
          <p:cNvSpPr>
            <a:spLocks noGrp="1"/>
          </p:cNvSpPr>
          <p:nvPr>
            <p:ph idx="1"/>
          </p:nvPr>
        </p:nvSpPr>
        <p:spPr>
          <a:xfrm>
            <a:off x="914400" y="1600200"/>
            <a:ext cx="8050088" cy="4530725"/>
          </a:xfrm>
        </p:spPr>
        <p:txBody>
          <a:bodyPr/>
          <a:lstStyle/>
          <a:p>
            <a:pPr marL="0" indent="0">
              <a:spcBef>
                <a:spcPct val="50000"/>
              </a:spcBef>
              <a:buNone/>
            </a:pPr>
            <a:r>
              <a:rPr lang="en-MY" altLang="en-US" sz="2800" dirty="0"/>
              <a:t>This perspective includes employee training and corporate cultural attitudes related to both individual and corporate self-improvement. In a knowledge worker organization, people are the main resource.</a:t>
            </a:r>
          </a:p>
          <a:p>
            <a:pPr>
              <a:spcBef>
                <a:spcPct val="50000"/>
              </a:spcBef>
            </a:pPr>
            <a:r>
              <a:rPr lang="en-MY" altLang="en-US" sz="2800" dirty="0"/>
              <a:t>Employee training and development</a:t>
            </a:r>
          </a:p>
          <a:p>
            <a:pPr>
              <a:spcBef>
                <a:spcPct val="50000"/>
              </a:spcBef>
            </a:pPr>
            <a:r>
              <a:rPr lang="en-MY" altLang="en-US" dirty="0"/>
              <a:t>M</a:t>
            </a:r>
            <a:r>
              <a:rPr lang="en-MY" altLang="en-US" sz="2800" dirty="0"/>
              <a:t>entoring programs</a:t>
            </a:r>
          </a:p>
          <a:p>
            <a:pPr>
              <a:spcBef>
                <a:spcPct val="50000"/>
              </a:spcBef>
            </a:pPr>
            <a:r>
              <a:rPr lang="en-MY" altLang="en-US" dirty="0"/>
              <a:t>S</a:t>
            </a:r>
            <a:r>
              <a:rPr lang="en-MY" altLang="en-US" sz="2800" dirty="0"/>
              <a:t>uccession planning</a:t>
            </a:r>
          </a:p>
          <a:p>
            <a:pPr marL="0" indent="0">
              <a:spcBef>
                <a:spcPct val="50000"/>
              </a:spcBef>
              <a:buNone/>
            </a:pPr>
            <a:r>
              <a:rPr lang="en-MY" altLang="en-US" i="1" dirty="0"/>
              <a:t>Can We Continue to Improve and Create Value?</a:t>
            </a:r>
          </a:p>
          <a:p>
            <a:pPr>
              <a:spcBef>
                <a:spcPct val="50000"/>
              </a:spcBef>
            </a:pPr>
            <a:endParaRPr lang="en-MY" altLang="en-US" sz="2800" dirty="0"/>
          </a:p>
          <a:p>
            <a:pPr marL="0" indent="0">
              <a:spcBef>
                <a:spcPct val="50000"/>
              </a:spcBef>
              <a:buNone/>
            </a:pPr>
            <a:endParaRPr lang="en-MY" dirty="0"/>
          </a:p>
        </p:txBody>
      </p:sp>
    </p:spTree>
    <p:extLst>
      <p:ext uri="{BB962C8B-B14F-4D97-AF65-F5344CB8AC3E}">
        <p14:creationId xmlns:p14="http://schemas.microsoft.com/office/powerpoint/2010/main" val="1493599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A06B7-D89D-4CF5-9320-B782B997A55C}"/>
              </a:ext>
            </a:extLst>
          </p:cNvPr>
          <p:cNvSpPr>
            <a:spLocks noGrp="1"/>
          </p:cNvSpPr>
          <p:nvPr>
            <p:ph type="title"/>
          </p:nvPr>
        </p:nvSpPr>
        <p:spPr/>
        <p:txBody>
          <a:bodyPr/>
          <a:lstStyle/>
          <a:p>
            <a:r>
              <a:rPr lang="en-MY" dirty="0"/>
              <a:t>Business Process Perspective</a:t>
            </a:r>
          </a:p>
        </p:txBody>
      </p:sp>
      <p:sp>
        <p:nvSpPr>
          <p:cNvPr id="3" name="Content Placeholder 2">
            <a:extLst>
              <a:ext uri="{FF2B5EF4-FFF2-40B4-BE49-F238E27FC236}">
                <a16:creationId xmlns:a16="http://schemas.microsoft.com/office/drawing/2014/main" id="{1AC460E5-91BF-4CDB-B069-ADE57C946A02}"/>
              </a:ext>
            </a:extLst>
          </p:cNvPr>
          <p:cNvSpPr>
            <a:spLocks noGrp="1"/>
          </p:cNvSpPr>
          <p:nvPr>
            <p:ph idx="1"/>
          </p:nvPr>
        </p:nvSpPr>
        <p:spPr/>
        <p:txBody>
          <a:bodyPr/>
          <a:lstStyle/>
          <a:p>
            <a:pPr marL="0" indent="0">
              <a:buNone/>
            </a:pPr>
            <a:r>
              <a:rPr lang="en-MY" dirty="0"/>
              <a:t>Critical internal process in which organization must deal. These processes enable to deliver the value propositions to customers and satisfy stake holders expectations.</a:t>
            </a:r>
          </a:p>
          <a:p>
            <a:r>
              <a:rPr lang="en-MY" dirty="0"/>
              <a:t>Innovation Process</a:t>
            </a:r>
          </a:p>
          <a:p>
            <a:r>
              <a:rPr lang="en-MY" dirty="0"/>
              <a:t> Product Design</a:t>
            </a:r>
          </a:p>
          <a:p>
            <a:r>
              <a:rPr lang="en-MY" dirty="0"/>
              <a:t> Product Development</a:t>
            </a:r>
          </a:p>
          <a:p>
            <a:r>
              <a:rPr lang="en-MY" dirty="0"/>
              <a:t> Process Implementation</a:t>
            </a:r>
          </a:p>
          <a:p>
            <a:endParaRPr lang="en-MY" dirty="0"/>
          </a:p>
          <a:p>
            <a:pPr marL="0" indent="0">
              <a:buNone/>
            </a:pPr>
            <a:r>
              <a:rPr lang="en-MY" i="1" dirty="0"/>
              <a:t>What Must We Excel at?</a:t>
            </a:r>
          </a:p>
          <a:p>
            <a:endParaRPr lang="en-MY" dirty="0"/>
          </a:p>
          <a:p>
            <a:endParaRPr lang="en-MY" dirty="0"/>
          </a:p>
        </p:txBody>
      </p:sp>
    </p:spTree>
    <p:extLst>
      <p:ext uri="{BB962C8B-B14F-4D97-AF65-F5344CB8AC3E}">
        <p14:creationId xmlns:p14="http://schemas.microsoft.com/office/powerpoint/2010/main" val="2010733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C5F6-8DE3-42BA-8652-A88B669E5620}"/>
              </a:ext>
            </a:extLst>
          </p:cNvPr>
          <p:cNvSpPr>
            <a:spLocks noGrp="1"/>
          </p:cNvSpPr>
          <p:nvPr>
            <p:ph type="title"/>
          </p:nvPr>
        </p:nvSpPr>
        <p:spPr/>
        <p:txBody>
          <a:bodyPr/>
          <a:lstStyle/>
          <a:p>
            <a:r>
              <a:rPr lang="en-MY" dirty="0"/>
              <a:t>Customer perspective</a:t>
            </a:r>
          </a:p>
        </p:txBody>
      </p:sp>
      <p:sp>
        <p:nvSpPr>
          <p:cNvPr id="3" name="Content Placeholder 2">
            <a:extLst>
              <a:ext uri="{FF2B5EF4-FFF2-40B4-BE49-F238E27FC236}">
                <a16:creationId xmlns:a16="http://schemas.microsoft.com/office/drawing/2014/main" id="{04133100-4869-4E84-BCB2-97B2D0A3A1BC}"/>
              </a:ext>
            </a:extLst>
          </p:cNvPr>
          <p:cNvSpPr>
            <a:spLocks noGrp="1"/>
          </p:cNvSpPr>
          <p:nvPr>
            <p:ph idx="1"/>
          </p:nvPr>
        </p:nvSpPr>
        <p:spPr/>
        <p:txBody>
          <a:bodyPr/>
          <a:lstStyle/>
          <a:p>
            <a:pPr marL="0" indent="0">
              <a:buNone/>
            </a:pPr>
            <a:r>
              <a:rPr lang="en-MY" dirty="0"/>
              <a:t>This perspective focuses on performance objectives that are related to customers and the market. </a:t>
            </a:r>
          </a:p>
          <a:p>
            <a:r>
              <a:rPr lang="en-MY" dirty="0"/>
              <a:t> Customer Retention</a:t>
            </a:r>
          </a:p>
          <a:p>
            <a:r>
              <a:rPr lang="en-MY" dirty="0"/>
              <a:t>  New Customer Acquisition</a:t>
            </a:r>
          </a:p>
          <a:p>
            <a:r>
              <a:rPr lang="en-MY" dirty="0"/>
              <a:t>  Customer Profitability</a:t>
            </a:r>
          </a:p>
          <a:p>
            <a:r>
              <a:rPr lang="en-MY" dirty="0"/>
              <a:t>  Market Share</a:t>
            </a:r>
          </a:p>
          <a:p>
            <a:pPr marL="0" indent="0">
              <a:buNone/>
            </a:pPr>
            <a:endParaRPr lang="en-MY" dirty="0"/>
          </a:p>
          <a:p>
            <a:pPr marL="0" indent="0">
              <a:buNone/>
            </a:pPr>
            <a:r>
              <a:rPr lang="en-MY" i="1" dirty="0"/>
              <a:t>How Do Customers See Us?</a:t>
            </a:r>
          </a:p>
        </p:txBody>
      </p:sp>
    </p:spTree>
    <p:extLst>
      <p:ext uri="{BB962C8B-B14F-4D97-AF65-F5344CB8AC3E}">
        <p14:creationId xmlns:p14="http://schemas.microsoft.com/office/powerpoint/2010/main" val="2239868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FB436-D80B-43F6-964D-3F0F02083302}"/>
              </a:ext>
            </a:extLst>
          </p:cNvPr>
          <p:cNvSpPr>
            <a:spLocks noGrp="1"/>
          </p:cNvSpPr>
          <p:nvPr>
            <p:ph type="title"/>
          </p:nvPr>
        </p:nvSpPr>
        <p:spPr/>
        <p:txBody>
          <a:bodyPr/>
          <a:lstStyle/>
          <a:p>
            <a:r>
              <a:rPr lang="en-MY" dirty="0"/>
              <a:t>Things to be Monitored</a:t>
            </a:r>
          </a:p>
        </p:txBody>
      </p:sp>
      <p:sp>
        <p:nvSpPr>
          <p:cNvPr id="3" name="Content Placeholder 2">
            <a:extLst>
              <a:ext uri="{FF2B5EF4-FFF2-40B4-BE49-F238E27FC236}">
                <a16:creationId xmlns:a16="http://schemas.microsoft.com/office/drawing/2014/main" id="{B1E1C888-4B45-41D6-ABB6-91E7719B63B4}"/>
              </a:ext>
            </a:extLst>
          </p:cNvPr>
          <p:cNvSpPr>
            <a:spLocks noGrp="1"/>
          </p:cNvSpPr>
          <p:nvPr>
            <p:ph idx="1"/>
          </p:nvPr>
        </p:nvSpPr>
        <p:spPr/>
        <p:txBody>
          <a:bodyPr/>
          <a:lstStyle/>
          <a:p>
            <a:r>
              <a:rPr lang="en-MY" dirty="0"/>
              <a:t>Objectives: major objectives to be achieved, for example, profitable growth</a:t>
            </a:r>
          </a:p>
          <a:p>
            <a:r>
              <a:rPr lang="en-MY" dirty="0"/>
              <a:t>Measures: the observable parameters that will be used to measure progress toward reaching the objective</a:t>
            </a:r>
          </a:p>
          <a:p>
            <a:r>
              <a:rPr lang="en-MY" dirty="0"/>
              <a:t>Targets: the specific target values for the measures</a:t>
            </a:r>
          </a:p>
          <a:p>
            <a:r>
              <a:rPr lang="en-MY" dirty="0"/>
              <a:t>Initiatives: projects or programs to be initiated in order to meet the objective</a:t>
            </a:r>
          </a:p>
        </p:txBody>
      </p:sp>
    </p:spTree>
    <p:extLst>
      <p:ext uri="{BB962C8B-B14F-4D97-AF65-F5344CB8AC3E}">
        <p14:creationId xmlns:p14="http://schemas.microsoft.com/office/powerpoint/2010/main" val="730569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p:txBody>
          <a:bodyPr/>
          <a:lstStyle/>
          <a:p>
            <a:pPr marL="0" indent="0">
              <a:buNone/>
            </a:pPr>
            <a:r>
              <a:rPr lang="en-MY"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dirty="0"/>
              <a:t>A. Human capital management plan</a:t>
            </a:r>
          </a:p>
          <a:p>
            <a:pPr marL="0" indent="0">
              <a:buNone/>
            </a:pPr>
            <a:r>
              <a:rPr lang="en-MY" dirty="0"/>
              <a:t>B. Cost-benefit analysis</a:t>
            </a:r>
          </a:p>
          <a:p>
            <a:pPr marL="0" indent="0">
              <a:buNone/>
            </a:pPr>
            <a:r>
              <a:rPr lang="en-MY" dirty="0"/>
              <a:t>C. Balanced scorecard</a:t>
            </a:r>
          </a:p>
          <a:p>
            <a:pPr marL="0" indent="0">
              <a:buNone/>
            </a:pPr>
            <a:r>
              <a:rPr lang="en-MY" dirty="0"/>
              <a:t>D. Business impact report</a:t>
            </a:r>
          </a:p>
          <a:p>
            <a:pPr marL="0" indent="0">
              <a:buNone/>
            </a:pPr>
            <a:endParaRPr lang="en-MY" dirty="0"/>
          </a:p>
        </p:txBody>
      </p:sp>
    </p:spTree>
    <p:extLst>
      <p:ext uri="{BB962C8B-B14F-4D97-AF65-F5344CB8AC3E}">
        <p14:creationId xmlns:p14="http://schemas.microsoft.com/office/powerpoint/2010/main" val="1262354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06050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82388096"/>
              </p:ext>
            </p:extLst>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2256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753740" y="1772816"/>
            <a:ext cx="8390260" cy="4530725"/>
          </a:xfrm>
        </p:spPr>
        <p:txBody>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val="624231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p:txBody>
          <a:bodyPr/>
          <a:lstStyle/>
          <a:p>
            <a:r>
              <a:rPr lang="en-MY" dirty="0"/>
              <a:t>The first step is to either determine or revise organizational objectives for the entire company. This broad overview should be derived from the firm's mission and vision.</a:t>
            </a:r>
          </a:p>
          <a:p>
            <a:endParaRPr lang="en-MY" dirty="0"/>
          </a:p>
          <a:p>
            <a:r>
              <a:rPr lang="en-MY"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val="427445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p:txBody>
          <a:bodyPr/>
          <a:lstStyle/>
          <a:p>
            <a:r>
              <a:rPr lang="en-MY"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val="29713767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p:txBody>
          <a:bodyPr/>
          <a:lstStyle/>
          <a:p>
            <a:r>
              <a:rPr lang="en-MY" dirty="0"/>
              <a:t>Step four involves monitoring the progress of employees. In step two, a key component of the objectives was that they are measurable in order for employees and managers to determine how well they are met.</a:t>
            </a:r>
          </a:p>
          <a:p>
            <a:endParaRPr lang="en-MY" dirty="0"/>
          </a:p>
          <a:p>
            <a:r>
              <a:rPr lang="en-MY"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val="13892511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9912858"/>
              </p:ext>
            </p:extLst>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8155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802D-7A82-44E4-A8CB-644499135DFB}"/>
              </a:ext>
            </a:extLst>
          </p:cNvPr>
          <p:cNvSpPr>
            <a:spLocks noGrp="1"/>
          </p:cNvSpPr>
          <p:nvPr>
            <p:ph type="title"/>
          </p:nvPr>
        </p:nvSpPr>
        <p:spPr/>
        <p:txBody>
          <a:bodyPr/>
          <a:lstStyle/>
          <a:p>
            <a:r>
              <a:rPr lang="en-MY" dirty="0"/>
              <a:t>Budgeting</a:t>
            </a:r>
          </a:p>
        </p:txBody>
      </p:sp>
      <p:sp>
        <p:nvSpPr>
          <p:cNvPr id="3" name="Content Placeholder 2">
            <a:extLst>
              <a:ext uri="{FF2B5EF4-FFF2-40B4-BE49-F238E27FC236}">
                <a16:creationId xmlns:a16="http://schemas.microsoft.com/office/drawing/2014/main" id="{21A19EA8-0A0D-4C5E-8287-074E3C495BCD}"/>
              </a:ext>
            </a:extLst>
          </p:cNvPr>
          <p:cNvSpPr>
            <a:spLocks noGrp="1"/>
          </p:cNvSpPr>
          <p:nvPr>
            <p:ph idx="1"/>
          </p:nvPr>
        </p:nvSpPr>
        <p:spPr>
          <a:xfrm>
            <a:off x="914400" y="1600200"/>
            <a:ext cx="8122096" cy="4530725"/>
          </a:xfrm>
        </p:spPr>
        <p:txBody>
          <a:bodyPr/>
          <a:lstStyle/>
          <a:p>
            <a:pPr marL="0" indent="0">
              <a:buNone/>
            </a:pPr>
            <a:r>
              <a:rPr lang="en-MY" dirty="0"/>
              <a:t>Budgeting is a essential management activities in implementing strategy. It can be used to know</a:t>
            </a:r>
          </a:p>
          <a:p>
            <a:r>
              <a:rPr lang="en-MY" dirty="0"/>
              <a:t>Activities that are behind schedule; </a:t>
            </a:r>
          </a:p>
          <a:p>
            <a:r>
              <a:rPr lang="en-MY" dirty="0"/>
              <a:t>Activities that are not achieving the success </a:t>
            </a:r>
          </a:p>
          <a:p>
            <a:r>
              <a:rPr lang="en-MY" dirty="0"/>
              <a:t>Allocation or redistribution of resources to put plans back on track.</a:t>
            </a:r>
          </a:p>
          <a:p>
            <a:pPr marL="0" indent="0">
              <a:buNone/>
            </a:pPr>
            <a:endParaRPr lang="en-MY" dirty="0"/>
          </a:p>
          <a:p>
            <a:pPr marL="0" indent="0">
              <a:buNone/>
            </a:pPr>
            <a:r>
              <a:rPr lang="en-MY" dirty="0"/>
              <a:t>A budget is a plan that contains a quantitative statement of expected results.</a:t>
            </a:r>
          </a:p>
        </p:txBody>
      </p:sp>
    </p:spTree>
    <p:extLst>
      <p:ext uri="{BB962C8B-B14F-4D97-AF65-F5344CB8AC3E}">
        <p14:creationId xmlns:p14="http://schemas.microsoft.com/office/powerpoint/2010/main" val="3489950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a16="http://schemas.microsoft.com/office/drawing/2014/main"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p14="http://schemas.microsoft.com/office/powerpoint/2010/main" val="28711492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a16="http://schemas.microsoft.com/office/drawing/2014/main"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val="947552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F07-512E-49AD-8B4A-7EEFDF88AA46}"/>
              </a:ext>
            </a:extLst>
          </p:cNvPr>
          <p:cNvSpPr>
            <a:spLocks noGrp="1"/>
          </p:cNvSpPr>
          <p:nvPr>
            <p:ph type="title"/>
          </p:nvPr>
        </p:nvSpPr>
        <p:spPr/>
        <p:txBody>
          <a:bodyPr/>
          <a:lstStyle/>
          <a:p>
            <a:r>
              <a:rPr lang="en-MY" dirty="0"/>
              <a:t>Master Budget</a:t>
            </a:r>
          </a:p>
        </p:txBody>
      </p:sp>
      <p:sp>
        <p:nvSpPr>
          <p:cNvPr id="3" name="Content Placeholder 2">
            <a:extLst>
              <a:ext uri="{FF2B5EF4-FFF2-40B4-BE49-F238E27FC236}">
                <a16:creationId xmlns:a16="http://schemas.microsoft.com/office/drawing/2014/main" id="{4C814E8B-9BD8-4B8E-A2D8-26E4C1C50049}"/>
              </a:ext>
            </a:extLst>
          </p:cNvPr>
          <p:cNvSpPr>
            <a:spLocks noGrp="1"/>
          </p:cNvSpPr>
          <p:nvPr>
            <p:ph idx="1"/>
          </p:nvPr>
        </p:nvSpPr>
        <p:spPr/>
        <p:txBody>
          <a:bodyPr/>
          <a:lstStyle/>
          <a:p>
            <a:pPr marL="0" indent="0">
              <a:buNone/>
            </a:pPr>
            <a:r>
              <a:rPr lang="en-MY" dirty="0"/>
              <a:t>The master budget, also called the comprehensive budget or annual profit plan, encompasses the organization’s operating and financial plans for a specified period</a:t>
            </a:r>
          </a:p>
          <a:p>
            <a:pPr marL="0" indent="0">
              <a:buNone/>
            </a:pPr>
            <a:endParaRPr lang="en-MY" dirty="0"/>
          </a:p>
          <a:p>
            <a:pPr marL="0" indent="0">
              <a:buNone/>
            </a:pPr>
            <a:r>
              <a:rPr lang="en-MY" dirty="0"/>
              <a:t>Consists of three principal parts :</a:t>
            </a:r>
          </a:p>
          <a:p>
            <a:pPr lvl="1"/>
            <a:r>
              <a:rPr lang="en-MY" dirty="0"/>
              <a:t>Operating budget.</a:t>
            </a:r>
          </a:p>
          <a:p>
            <a:pPr lvl="1"/>
            <a:r>
              <a:rPr lang="en-MY" dirty="0"/>
              <a:t>Cash budget </a:t>
            </a:r>
          </a:p>
          <a:p>
            <a:pPr lvl="1"/>
            <a:r>
              <a:rPr lang="en-MY" dirty="0"/>
              <a:t>Capital expenditure budget </a:t>
            </a:r>
          </a:p>
        </p:txBody>
      </p:sp>
    </p:spTree>
    <p:extLst>
      <p:ext uri="{BB962C8B-B14F-4D97-AF65-F5344CB8AC3E}">
        <p14:creationId xmlns:p14="http://schemas.microsoft.com/office/powerpoint/2010/main" val="12474289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AFF8-70C6-4AAA-97FD-63E00415E122}"/>
              </a:ext>
            </a:extLst>
          </p:cNvPr>
          <p:cNvSpPr>
            <a:spLocks noGrp="1"/>
          </p:cNvSpPr>
          <p:nvPr>
            <p:ph type="title"/>
          </p:nvPr>
        </p:nvSpPr>
        <p:spPr/>
        <p:txBody>
          <a:bodyPr/>
          <a:lstStyle/>
          <a:p>
            <a:r>
              <a:rPr lang="en-MY" dirty="0"/>
              <a:t>Operating Budget</a:t>
            </a:r>
          </a:p>
        </p:txBody>
      </p:sp>
      <p:sp>
        <p:nvSpPr>
          <p:cNvPr id="3" name="Content Placeholder 2">
            <a:extLst>
              <a:ext uri="{FF2B5EF4-FFF2-40B4-BE49-F238E27FC236}">
                <a16:creationId xmlns:a16="http://schemas.microsoft.com/office/drawing/2014/main" id="{873C4D70-4EC5-4200-A950-607999D8B32C}"/>
              </a:ext>
            </a:extLst>
          </p:cNvPr>
          <p:cNvSpPr>
            <a:spLocks noGrp="1"/>
          </p:cNvSpPr>
          <p:nvPr>
            <p:ph idx="1"/>
          </p:nvPr>
        </p:nvSpPr>
        <p:spPr/>
        <p:txBody>
          <a:bodyPr/>
          <a:lstStyle/>
          <a:p>
            <a:pPr marL="0" indent="0">
              <a:buNone/>
            </a:pPr>
            <a:r>
              <a:rPr lang="en-MY"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val="37337924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8296-952E-4ADB-BEE8-6F69803AF3AA}"/>
              </a:ext>
            </a:extLst>
          </p:cNvPr>
          <p:cNvSpPr>
            <a:spLocks noGrp="1"/>
          </p:cNvSpPr>
          <p:nvPr>
            <p:ph type="title"/>
          </p:nvPr>
        </p:nvSpPr>
        <p:spPr/>
        <p:txBody>
          <a:bodyPr/>
          <a:lstStyle/>
          <a:p>
            <a:r>
              <a:rPr lang="en-MY" dirty="0"/>
              <a:t>Cash Budget</a:t>
            </a:r>
          </a:p>
        </p:txBody>
      </p:sp>
      <p:sp>
        <p:nvSpPr>
          <p:cNvPr id="3" name="Content Placeholder 2">
            <a:extLst>
              <a:ext uri="{FF2B5EF4-FFF2-40B4-BE49-F238E27FC236}">
                <a16:creationId xmlns:a16="http://schemas.microsoft.com/office/drawing/2014/main" id="{12B845FA-1948-4738-BB5C-8118A099F31F}"/>
              </a:ext>
            </a:extLst>
          </p:cNvPr>
          <p:cNvSpPr>
            <a:spLocks noGrp="1"/>
          </p:cNvSpPr>
          <p:nvPr>
            <p:ph idx="1"/>
          </p:nvPr>
        </p:nvSpPr>
        <p:spPr/>
        <p:txBody>
          <a:bodyPr/>
          <a:lstStyle/>
          <a:p>
            <a:pPr marL="0" indent="0">
              <a:buNone/>
            </a:pPr>
            <a:r>
              <a:rPr lang="en-MY"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val="2336809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AC77-D443-4654-92CE-98D83ED52D2E}"/>
              </a:ext>
            </a:extLst>
          </p:cNvPr>
          <p:cNvSpPr>
            <a:spLocks noGrp="1"/>
          </p:cNvSpPr>
          <p:nvPr>
            <p:ph type="title"/>
          </p:nvPr>
        </p:nvSpPr>
        <p:spPr/>
        <p:txBody>
          <a:bodyPr/>
          <a:lstStyle/>
          <a:p>
            <a:r>
              <a:rPr lang="en-MY" dirty="0"/>
              <a:t>Capital Budget</a:t>
            </a:r>
          </a:p>
        </p:txBody>
      </p:sp>
      <p:sp>
        <p:nvSpPr>
          <p:cNvPr id="3" name="Content Placeholder 2">
            <a:extLst>
              <a:ext uri="{FF2B5EF4-FFF2-40B4-BE49-F238E27FC236}">
                <a16:creationId xmlns:a16="http://schemas.microsoft.com/office/drawing/2014/main" id="{769CF4AC-C8FC-4F04-93E2-28058589C4F5}"/>
              </a:ext>
            </a:extLst>
          </p:cNvPr>
          <p:cNvSpPr>
            <a:spLocks noGrp="1"/>
          </p:cNvSpPr>
          <p:nvPr>
            <p:ph idx="1"/>
          </p:nvPr>
        </p:nvSpPr>
        <p:spPr/>
        <p:txBody>
          <a:bodyPr/>
          <a:lstStyle/>
          <a:p>
            <a:pPr marL="0" indent="0">
              <a:buNone/>
            </a:pPr>
            <a:r>
              <a:rPr lang="en-MY"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val="1404172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73D4-51F0-400A-8D5B-C0D488BD80BE}"/>
              </a:ext>
            </a:extLst>
          </p:cNvPr>
          <p:cNvSpPr>
            <a:spLocks noGrp="1"/>
          </p:cNvSpPr>
          <p:nvPr>
            <p:ph type="title"/>
          </p:nvPr>
        </p:nvSpPr>
        <p:spPr/>
        <p:txBody>
          <a:bodyPr/>
          <a:lstStyle/>
          <a:p>
            <a:r>
              <a:rPr lang="en-MY" dirty="0"/>
              <a:t>Format of a Budget</a:t>
            </a:r>
          </a:p>
        </p:txBody>
      </p:sp>
      <p:pic>
        <p:nvPicPr>
          <p:cNvPr id="5" name="Picture 4">
            <a:extLst>
              <a:ext uri="{FF2B5EF4-FFF2-40B4-BE49-F238E27FC236}">
                <a16:creationId xmlns:a16="http://schemas.microsoft.com/office/drawing/2014/main" id="{BE99DE87-06C5-4AE4-846C-3720D635D35E}"/>
              </a:ext>
            </a:extLst>
          </p:cNvPr>
          <p:cNvPicPr>
            <a:picLocks noChangeAspect="1"/>
          </p:cNvPicPr>
          <p:nvPr/>
        </p:nvPicPr>
        <p:blipFill>
          <a:blip r:embed="rId2"/>
          <a:stretch>
            <a:fillRect/>
          </a:stretch>
        </p:blipFill>
        <p:spPr>
          <a:xfrm>
            <a:off x="1763688" y="1716435"/>
            <a:ext cx="4680520" cy="4991491"/>
          </a:xfrm>
          <a:prstGeom prst="rect">
            <a:avLst/>
          </a:prstGeom>
        </p:spPr>
      </p:pic>
    </p:spTree>
    <p:extLst>
      <p:ext uri="{BB962C8B-B14F-4D97-AF65-F5344CB8AC3E}">
        <p14:creationId xmlns:p14="http://schemas.microsoft.com/office/powerpoint/2010/main" val="3636411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p:txBody>
          <a:bodyPr/>
          <a:lstStyle/>
          <a:p>
            <a:r>
              <a:rPr lang="en-MY"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1104900" y="1772816"/>
            <a:ext cx="6934200" cy="4486275"/>
          </a:xfrm>
          <a:prstGeom prst="rect">
            <a:avLst/>
          </a:prstGeom>
        </p:spPr>
      </p:pic>
    </p:spTree>
    <p:extLst>
      <p:ext uri="{BB962C8B-B14F-4D97-AF65-F5344CB8AC3E}">
        <p14:creationId xmlns:p14="http://schemas.microsoft.com/office/powerpoint/2010/main" val="30361277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D52E-5960-4721-B3A5-EA5AF6E92F85}"/>
              </a:ext>
            </a:extLst>
          </p:cNvPr>
          <p:cNvSpPr>
            <a:spLocks noGrp="1"/>
          </p:cNvSpPr>
          <p:nvPr>
            <p:ph type="title"/>
          </p:nvPr>
        </p:nvSpPr>
        <p:spPr/>
        <p:txBody>
          <a:bodyPr/>
          <a:lstStyle/>
          <a:p>
            <a:r>
              <a:rPr lang="en-MY" dirty="0"/>
              <a:t>Zero-based budgeting (ZBB)</a:t>
            </a:r>
          </a:p>
        </p:txBody>
      </p:sp>
      <p:sp>
        <p:nvSpPr>
          <p:cNvPr id="3" name="Content Placeholder 2">
            <a:extLst>
              <a:ext uri="{FF2B5EF4-FFF2-40B4-BE49-F238E27FC236}">
                <a16:creationId xmlns:a16="http://schemas.microsoft.com/office/drawing/2014/main" id="{ABC91B18-43AC-4BE1-9117-2BFE3ED7FAE3}"/>
              </a:ext>
            </a:extLst>
          </p:cNvPr>
          <p:cNvSpPr>
            <a:spLocks noGrp="1"/>
          </p:cNvSpPr>
          <p:nvPr>
            <p:ph idx="1"/>
          </p:nvPr>
        </p:nvSpPr>
        <p:spPr/>
        <p:txBody>
          <a:bodyPr/>
          <a:lstStyle/>
          <a:p>
            <a:r>
              <a:rPr lang="en-MY" dirty="0"/>
              <a:t>Zero-based budgeting (ZBB) is an approach to making a budget from scratch. The budget is not based on previous budgets. Instead, the budget starts at zero.</a:t>
            </a:r>
          </a:p>
          <a:p>
            <a:endParaRPr lang="en-MY" dirty="0"/>
          </a:p>
          <a:p>
            <a:r>
              <a:rPr lang="en-MY"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p14="http://schemas.microsoft.com/office/powerpoint/2010/main" val="25428785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B0113-75D4-4FFC-B100-B4C7BEFE1915}"/>
              </a:ext>
            </a:extLst>
          </p:cNvPr>
          <p:cNvSpPr>
            <a:spLocks noGrp="1"/>
          </p:cNvSpPr>
          <p:nvPr>
            <p:ph type="title"/>
          </p:nvPr>
        </p:nvSpPr>
        <p:spPr/>
        <p:txBody>
          <a:bodyPr/>
          <a:lstStyle/>
          <a:p>
            <a:r>
              <a:rPr lang="en-MY" dirty="0"/>
              <a:t>Activity-based budgeting (ABB)</a:t>
            </a:r>
          </a:p>
        </p:txBody>
      </p:sp>
      <p:sp>
        <p:nvSpPr>
          <p:cNvPr id="3" name="Content Placeholder 2">
            <a:extLst>
              <a:ext uri="{FF2B5EF4-FFF2-40B4-BE49-F238E27FC236}">
                <a16:creationId xmlns:a16="http://schemas.microsoft.com/office/drawing/2014/main" id="{24CB44DE-C182-4B8B-B9DC-68FE2E284CC0}"/>
              </a:ext>
            </a:extLst>
          </p:cNvPr>
          <p:cNvSpPr>
            <a:spLocks noGrp="1"/>
          </p:cNvSpPr>
          <p:nvPr>
            <p:ph idx="1"/>
          </p:nvPr>
        </p:nvSpPr>
        <p:spPr/>
        <p:txBody>
          <a:bodyPr/>
          <a:lstStyle/>
          <a:p>
            <a:r>
              <a:rPr lang="en-MY" dirty="0"/>
              <a:t>Activity-based budgeting (ABB) is a system that records, researches, and analyses activities that lead to costs for a company.</a:t>
            </a:r>
          </a:p>
          <a:p>
            <a:r>
              <a:rPr lang="en-MY" dirty="0"/>
              <a:t>Every activity in an organization that incurs a cost is scrutinized for potential ways to create efficiencies. Budgets are then developed based on these results.</a:t>
            </a:r>
          </a:p>
          <a:p>
            <a:r>
              <a:rPr lang="en-MY"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val="28634227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EA5F-40EE-4491-B52E-507722191443}"/>
              </a:ext>
            </a:extLst>
          </p:cNvPr>
          <p:cNvSpPr>
            <a:spLocks noGrp="1"/>
          </p:cNvSpPr>
          <p:nvPr>
            <p:ph type="title"/>
          </p:nvPr>
        </p:nvSpPr>
        <p:spPr/>
        <p:txBody>
          <a:bodyPr/>
          <a:lstStyle/>
          <a:p>
            <a:r>
              <a:rPr lang="en-MY" dirty="0"/>
              <a:t>Rolling Budget</a:t>
            </a:r>
          </a:p>
        </p:txBody>
      </p:sp>
      <p:sp>
        <p:nvSpPr>
          <p:cNvPr id="3" name="Content Placeholder 2">
            <a:extLst>
              <a:ext uri="{FF2B5EF4-FFF2-40B4-BE49-F238E27FC236}">
                <a16:creationId xmlns:a16="http://schemas.microsoft.com/office/drawing/2014/main" id="{F7CA8B30-46C1-40C0-A778-AF91C4E39D4C}"/>
              </a:ext>
            </a:extLst>
          </p:cNvPr>
          <p:cNvSpPr>
            <a:spLocks noGrp="1"/>
          </p:cNvSpPr>
          <p:nvPr>
            <p:ph idx="1"/>
          </p:nvPr>
        </p:nvSpPr>
        <p:spPr/>
        <p:txBody>
          <a:bodyPr/>
          <a:lstStyle/>
          <a:p>
            <a:pPr marL="0" indent="0">
              <a:buNone/>
            </a:pPr>
            <a:r>
              <a:rPr lang="en-MY"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val="29775519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28DD-1CF0-409F-B635-2E7F2E867B59}"/>
              </a:ext>
            </a:extLst>
          </p:cNvPr>
          <p:cNvSpPr>
            <a:spLocks noGrp="1"/>
          </p:cNvSpPr>
          <p:nvPr>
            <p:ph type="title"/>
          </p:nvPr>
        </p:nvSpPr>
        <p:spPr/>
        <p:txBody>
          <a:bodyPr/>
          <a:lstStyle/>
          <a:p>
            <a:r>
              <a:rPr lang="en-MY" dirty="0"/>
              <a:t>Static Budget</a:t>
            </a:r>
          </a:p>
        </p:txBody>
      </p:sp>
      <p:sp>
        <p:nvSpPr>
          <p:cNvPr id="3" name="Content Placeholder 2">
            <a:extLst>
              <a:ext uri="{FF2B5EF4-FFF2-40B4-BE49-F238E27FC236}">
                <a16:creationId xmlns:a16="http://schemas.microsoft.com/office/drawing/2014/main" id="{915C787B-CD4B-4785-AE05-1554570BAD3A}"/>
              </a:ext>
            </a:extLst>
          </p:cNvPr>
          <p:cNvSpPr>
            <a:spLocks noGrp="1"/>
          </p:cNvSpPr>
          <p:nvPr>
            <p:ph idx="1"/>
          </p:nvPr>
        </p:nvSpPr>
        <p:spPr>
          <a:xfrm>
            <a:off x="755576" y="1600200"/>
            <a:ext cx="7931224" cy="4530725"/>
          </a:xfrm>
        </p:spPr>
        <p:txBody>
          <a:bodyPr/>
          <a:lstStyle/>
          <a:p>
            <a:r>
              <a:rPr lang="en-MY" dirty="0"/>
              <a:t>A static budget is a type of budget that anticipates a fixed amount in sales, revenue and expenses. </a:t>
            </a:r>
          </a:p>
          <a:p>
            <a:r>
              <a:rPr lang="en-MY" dirty="0"/>
              <a:t>Static budgets can remain unchanged, or fixed, in a company's financial records regardless of fluctuations in revenue volume. </a:t>
            </a:r>
          </a:p>
          <a:p>
            <a:r>
              <a:rPr lang="en-MY"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val="34269781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22688-2F3B-4BEA-BC68-0EF666743129}"/>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F9924902-E6D3-40C6-8D15-D5E3CBCCE05A}"/>
              </a:ext>
            </a:extLst>
          </p:cNvPr>
          <p:cNvSpPr>
            <a:spLocks noGrp="1"/>
          </p:cNvSpPr>
          <p:nvPr>
            <p:ph idx="1"/>
          </p:nvPr>
        </p:nvSpPr>
        <p:spPr/>
        <p:txBody>
          <a:bodyPr/>
          <a:lstStyle/>
          <a:p>
            <a:pPr marL="0" indent="0">
              <a:buNone/>
            </a:pPr>
            <a:r>
              <a:rPr lang="en-MY" dirty="0"/>
              <a:t>Budget and resource allocations are made during which stage of the strategic planning process?</a:t>
            </a:r>
          </a:p>
          <a:p>
            <a:pPr marL="0" indent="0">
              <a:buNone/>
            </a:pPr>
            <a:r>
              <a:rPr lang="en-MY" dirty="0"/>
              <a:t>a) Budgeting</a:t>
            </a:r>
          </a:p>
          <a:p>
            <a:pPr marL="0" indent="0">
              <a:buNone/>
            </a:pPr>
            <a:r>
              <a:rPr lang="en-MY" dirty="0"/>
              <a:t>b) Development</a:t>
            </a:r>
          </a:p>
          <a:p>
            <a:pPr marL="0" indent="0">
              <a:buNone/>
            </a:pPr>
            <a:r>
              <a:rPr lang="en-MY" dirty="0"/>
              <a:t>c) Implementation</a:t>
            </a:r>
          </a:p>
          <a:p>
            <a:pPr marL="0" indent="0">
              <a:buNone/>
            </a:pPr>
            <a:r>
              <a:rPr lang="en-MY" dirty="0"/>
              <a:t>d) Formulation</a:t>
            </a:r>
          </a:p>
        </p:txBody>
      </p:sp>
    </p:spTree>
    <p:extLst>
      <p:ext uri="{BB962C8B-B14F-4D97-AF65-F5344CB8AC3E}">
        <p14:creationId xmlns:p14="http://schemas.microsoft.com/office/powerpoint/2010/main" val="25443731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FE712-5F2A-4F36-8FD4-06028EA8550F}"/>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FFC838F1-4711-46EC-9D5E-4520C124C646}"/>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5759257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3F637-77CB-4B93-A1E1-A4D3C0F94E09}"/>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EA4407C1-55EB-4F2E-A3FD-A77DE3087E2C}"/>
              </a:ext>
            </a:extLst>
          </p:cNvPr>
          <p:cNvSpPr>
            <a:spLocks noGrp="1"/>
          </p:cNvSpPr>
          <p:nvPr>
            <p:ph idx="1"/>
          </p:nvPr>
        </p:nvSpPr>
        <p:spPr/>
        <p:txBody>
          <a:bodyPr/>
          <a:lstStyle/>
          <a:p>
            <a:pPr marL="0" indent="0">
              <a:buNone/>
            </a:pPr>
            <a:r>
              <a:rPr lang="en-MY" dirty="0"/>
              <a:t>A statement that describes what an organization does that is different from others is a:</a:t>
            </a:r>
          </a:p>
          <a:p>
            <a:pPr marL="0" indent="0">
              <a:buNone/>
            </a:pPr>
            <a:endParaRPr lang="en-MY" dirty="0"/>
          </a:p>
          <a:p>
            <a:pPr marL="0" indent="0">
              <a:buNone/>
            </a:pPr>
            <a:r>
              <a:rPr lang="en-MY" dirty="0"/>
              <a:t>A. Values statement</a:t>
            </a:r>
          </a:p>
          <a:p>
            <a:pPr marL="0" indent="0">
              <a:buNone/>
            </a:pPr>
            <a:r>
              <a:rPr lang="en-MY" dirty="0"/>
              <a:t>B. Corporate goal</a:t>
            </a:r>
          </a:p>
          <a:p>
            <a:pPr marL="0" indent="0">
              <a:buNone/>
            </a:pPr>
            <a:r>
              <a:rPr lang="en-MY" dirty="0"/>
              <a:t>C. Vision statement</a:t>
            </a:r>
          </a:p>
          <a:p>
            <a:pPr marL="0" indent="0">
              <a:buNone/>
            </a:pPr>
            <a:r>
              <a:rPr lang="en-MY" dirty="0"/>
              <a:t>D. Mission statement</a:t>
            </a:r>
          </a:p>
        </p:txBody>
      </p:sp>
    </p:spTree>
    <p:extLst>
      <p:ext uri="{BB962C8B-B14F-4D97-AF65-F5344CB8AC3E}">
        <p14:creationId xmlns:p14="http://schemas.microsoft.com/office/powerpoint/2010/main" val="25580697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A3FB7-BA26-471F-BB35-F82BB7932152}"/>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FA784F53-EE27-4995-B669-0CABDEF37388}"/>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42058510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46958168"/>
              </p:ext>
            </p:extLst>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54534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21A2-7596-4094-B88A-2097CD334031}"/>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0ACD1755-FC05-49D3-B862-4E9498D1A6CE}"/>
              </a:ext>
            </a:extLst>
          </p:cNvPr>
          <p:cNvSpPr>
            <a:spLocks noGrp="1"/>
          </p:cNvSpPr>
          <p:nvPr>
            <p:ph idx="1"/>
          </p:nvPr>
        </p:nvSpPr>
        <p:spPr/>
        <p:txBody>
          <a:bodyPr/>
          <a:lstStyle/>
          <a:p>
            <a:r>
              <a:rPr lang="en-MY" dirty="0"/>
              <a:t>The McKinsey 7-S framework was developed by Tom Peters and Robert Waterman at McKinsey &amp; Company. </a:t>
            </a:r>
          </a:p>
          <a:p>
            <a:r>
              <a:rPr lang="en-MY" dirty="0"/>
              <a:t>The 7 Ss are structure, strategy, systems, skills, style, staff and shared values.</a:t>
            </a:r>
          </a:p>
          <a:p>
            <a:r>
              <a:rPr lang="en-MY"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val="40430603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37472681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1EB0-20DB-4091-9122-BB47B55B93E4}"/>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BAA4D69A-FF72-4B60-845E-0076BFB7D9F8}"/>
              </a:ext>
            </a:extLst>
          </p:cNvPr>
          <p:cNvSpPr>
            <a:spLocks noGrp="1"/>
          </p:cNvSpPr>
          <p:nvPr>
            <p:ph idx="1"/>
          </p:nvPr>
        </p:nvSpPr>
        <p:spPr/>
        <p:txBody>
          <a:bodyPr/>
          <a:lstStyle/>
          <a:p>
            <a:r>
              <a:rPr lang="en-MY" dirty="0"/>
              <a:t>The model is most often used as an organizational analysis tool to assess and monitor changes in the internal situation of an organization.</a:t>
            </a:r>
          </a:p>
          <a:p>
            <a:r>
              <a:rPr lang="en-MY"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val="5964747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CF8A-42EE-42BE-95B9-60AF35D095F2}"/>
              </a:ext>
            </a:extLst>
          </p:cNvPr>
          <p:cNvSpPr>
            <a:spLocks noGrp="1"/>
          </p:cNvSpPr>
          <p:nvPr>
            <p:ph type="title"/>
          </p:nvPr>
        </p:nvSpPr>
        <p:spPr/>
        <p:txBody>
          <a:bodyPr/>
          <a:lstStyle/>
          <a:p>
            <a:r>
              <a:rPr lang="en-MY" dirty="0"/>
              <a:t>Hard S’s</a:t>
            </a:r>
          </a:p>
        </p:txBody>
      </p:sp>
      <p:sp>
        <p:nvSpPr>
          <p:cNvPr id="3" name="Content Placeholder 2">
            <a:extLst>
              <a:ext uri="{FF2B5EF4-FFF2-40B4-BE49-F238E27FC236}">
                <a16:creationId xmlns:a16="http://schemas.microsoft.com/office/drawing/2014/main" id="{631A3E21-9F96-4770-9EAA-3C34DEAF75BD}"/>
              </a:ext>
            </a:extLst>
          </p:cNvPr>
          <p:cNvSpPr>
            <a:spLocks noGrp="1"/>
          </p:cNvSpPr>
          <p:nvPr>
            <p:ph idx="1"/>
          </p:nvPr>
        </p:nvSpPr>
        <p:spPr>
          <a:xfrm>
            <a:off x="683568" y="1664804"/>
            <a:ext cx="8460432" cy="3528392"/>
          </a:xfrm>
        </p:spPr>
        <p:txBody>
          <a:bodyPr/>
          <a:lstStyle/>
          <a:p>
            <a:r>
              <a:rPr lang="en-MY" b="1" dirty="0"/>
              <a:t>Strategy</a:t>
            </a:r>
            <a:r>
              <a:rPr lang="en-MY" dirty="0"/>
              <a:t> refers to a well-curated business plan that allows the company to formulate a plan of action to achieve a sustainable competitive advantage.</a:t>
            </a:r>
          </a:p>
          <a:p>
            <a:r>
              <a:rPr lang="en-MY" b="1" dirty="0"/>
              <a:t>Structure</a:t>
            </a:r>
            <a:r>
              <a:rPr lang="en-MY" dirty="0"/>
              <a:t> is the way in which a company is organized – chain of command and accountability relationships that form its organizational chart.</a:t>
            </a:r>
          </a:p>
          <a:p>
            <a:r>
              <a:rPr lang="en-MY" b="1" dirty="0"/>
              <a:t>Systems</a:t>
            </a:r>
            <a:r>
              <a:rPr lang="en-MY"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val="464906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6DD-B94C-456D-BF17-918D880BAEAD}"/>
              </a:ext>
            </a:extLst>
          </p:cNvPr>
          <p:cNvSpPr>
            <a:spLocks noGrp="1"/>
          </p:cNvSpPr>
          <p:nvPr>
            <p:ph type="title"/>
          </p:nvPr>
        </p:nvSpPr>
        <p:spPr/>
        <p:txBody>
          <a:bodyPr/>
          <a:lstStyle/>
          <a:p>
            <a:r>
              <a:rPr lang="en-MY" dirty="0"/>
              <a:t>Soft S’s</a:t>
            </a:r>
          </a:p>
        </p:txBody>
      </p:sp>
      <p:sp>
        <p:nvSpPr>
          <p:cNvPr id="3" name="Content Placeholder 2">
            <a:extLst>
              <a:ext uri="{FF2B5EF4-FFF2-40B4-BE49-F238E27FC236}">
                <a16:creationId xmlns:a16="http://schemas.microsoft.com/office/drawing/2014/main" id="{B5DDA01B-D647-4776-8134-3F3853001966}"/>
              </a:ext>
            </a:extLst>
          </p:cNvPr>
          <p:cNvSpPr>
            <a:spLocks noGrp="1"/>
          </p:cNvSpPr>
          <p:nvPr>
            <p:ph idx="1"/>
          </p:nvPr>
        </p:nvSpPr>
        <p:spPr>
          <a:xfrm>
            <a:off x="323528" y="1556792"/>
            <a:ext cx="8653536" cy="4530725"/>
          </a:xfrm>
        </p:spPr>
        <p:txBody>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val="21244102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val="26549873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1265-1113-4FC7-A313-F634D6DBB0A1}"/>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76F767A3-E53A-4111-A1AF-C9D695CEE96F}"/>
              </a:ext>
            </a:extLst>
          </p:cNvPr>
          <p:cNvPicPr>
            <a:picLocks noChangeAspect="1"/>
          </p:cNvPicPr>
          <p:nvPr/>
        </p:nvPicPr>
        <p:blipFill>
          <a:blip r:embed="rId2"/>
          <a:stretch>
            <a:fillRect/>
          </a:stretch>
        </p:blipFill>
        <p:spPr>
          <a:xfrm>
            <a:off x="3275856" y="3104375"/>
            <a:ext cx="4301813" cy="3475812"/>
          </a:xfrm>
          <a:prstGeom prst="rect">
            <a:avLst/>
          </a:prstGeom>
        </p:spPr>
      </p:pic>
      <p:sp>
        <p:nvSpPr>
          <p:cNvPr id="6" name="TextBox 5">
            <a:extLst>
              <a:ext uri="{FF2B5EF4-FFF2-40B4-BE49-F238E27FC236}">
                <a16:creationId xmlns:a16="http://schemas.microsoft.com/office/drawing/2014/main" id="{F842AF67-8560-4323-9B0B-F24D8EE58C9B}"/>
              </a:ext>
            </a:extLst>
          </p:cNvPr>
          <p:cNvSpPr txBox="1"/>
          <p:nvPr/>
        </p:nvSpPr>
        <p:spPr>
          <a:xfrm>
            <a:off x="914400" y="1627047"/>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val="42597747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val="18865376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p:txBody>
          <a:bodyPr/>
          <a:lstStyle/>
          <a:p>
            <a:pPr marL="0" indent="0">
              <a:buNone/>
            </a:pPr>
            <a:r>
              <a:rPr lang="en-MY" dirty="0"/>
              <a:t>Which of the following components of the McKinsey 7-S framework for strategy implementation is most difficult to align with organizational goals?</a:t>
            </a:r>
          </a:p>
          <a:p>
            <a:pPr marL="0" indent="0">
              <a:buNone/>
            </a:pPr>
            <a:r>
              <a:rPr lang="en-MY" dirty="0"/>
              <a:t>a) Strategy</a:t>
            </a:r>
          </a:p>
          <a:p>
            <a:pPr marL="0" indent="0">
              <a:buNone/>
            </a:pPr>
            <a:r>
              <a:rPr lang="en-MY" dirty="0"/>
              <a:t>b) Structure</a:t>
            </a:r>
          </a:p>
          <a:p>
            <a:pPr marL="0" indent="0">
              <a:buNone/>
            </a:pPr>
            <a:r>
              <a:rPr lang="en-MY" dirty="0"/>
              <a:t>c) Style</a:t>
            </a:r>
          </a:p>
          <a:p>
            <a:pPr marL="0" indent="0">
              <a:buNone/>
            </a:pPr>
            <a:r>
              <a:rPr lang="en-MY" dirty="0"/>
              <a:t>d) Systems</a:t>
            </a:r>
          </a:p>
        </p:txBody>
      </p:sp>
    </p:spTree>
    <p:extLst>
      <p:ext uri="{BB962C8B-B14F-4D97-AF65-F5344CB8AC3E}">
        <p14:creationId xmlns:p14="http://schemas.microsoft.com/office/powerpoint/2010/main" val="696411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8135923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2493</TotalTime>
  <Words>2009</Words>
  <Application>Microsoft Office PowerPoint</Application>
  <PresentationFormat>On-screen Show (4:3)</PresentationFormat>
  <Paragraphs>203</Paragraphs>
  <Slides>54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Arial</vt:lpstr>
      <vt:lpstr>roboto</vt:lpstr>
      <vt:lpstr>Times New Roman</vt:lpstr>
      <vt:lpstr>Wingdings</vt:lpstr>
      <vt:lpstr>Office Theme</vt:lpstr>
      <vt:lpstr>STRATEGIC GLOBAL HUMAN RESOURCE- II</vt:lpstr>
      <vt:lpstr>PowerPoint Presentation</vt:lpstr>
      <vt:lpstr>Strategy Execution</vt:lpstr>
      <vt:lpstr>The Balanced Scorecard</vt:lpstr>
      <vt:lpstr>Balanced Scorecard</vt:lpstr>
      <vt:lpstr>The Balanced Scorecard</vt:lpstr>
      <vt:lpstr>The Balanced Scorecard</vt:lpstr>
      <vt:lpstr>Financial Perspective</vt:lpstr>
      <vt:lpstr>Learning and Growth Perspective</vt:lpstr>
      <vt:lpstr>Business Process Perspective</vt:lpstr>
      <vt:lpstr>Customer perspective</vt:lpstr>
      <vt:lpstr>Things to be Monitored</vt:lpstr>
      <vt:lpstr>Balance Scorecard</vt:lpstr>
      <vt:lpstr>Strategic Map</vt:lpstr>
      <vt:lpstr>Strategy Implementation</vt:lpstr>
      <vt:lpstr>Question # </vt:lpstr>
      <vt:lpstr>Answer # </vt:lpstr>
      <vt:lpstr>PowerPoint Presentation</vt:lpstr>
      <vt:lpstr>Management by Objectives (MBO)</vt:lpstr>
      <vt:lpstr>Management by Objectives</vt:lpstr>
      <vt:lpstr>Steps in MBO Process</vt:lpstr>
      <vt:lpstr>Steps in MBO Process</vt:lpstr>
      <vt:lpstr>Steps in MBO Process</vt:lpstr>
      <vt:lpstr>SMART Goals</vt:lpstr>
      <vt:lpstr>PowerPoint Presentation</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Question # 1</vt:lpstr>
      <vt:lpstr>Answer # 1</vt:lpstr>
      <vt:lpstr>Question # 2</vt:lpstr>
      <vt:lpstr>Answer # 2</vt:lpstr>
      <vt:lpstr>PowerPoint Presentation</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1</vt:lpstr>
      <vt:lpstr>Answer # 1</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101</cp:revision>
  <cp:lastPrinted>1601-01-01T00:00:00Z</cp:lastPrinted>
  <dcterms:created xsi:type="dcterms:W3CDTF">2020-07-09T15:12:46Z</dcterms:created>
  <dcterms:modified xsi:type="dcterms:W3CDTF">2021-08-28T16:54:40Z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