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9"/>
  </p:notesMasterIdLst>
  <p:handoutMasterIdLst>
    <p:handoutMasterId r:id="rId70"/>
  </p:handoutMasterIdLst>
  <p:sldIdLst>
    <p:sldId id="256" r:id="rId2"/>
    <p:sldId id="266" r:id="rId3"/>
    <p:sldId id="261" r:id="rId4"/>
    <p:sldId id="268" r:id="rId5"/>
    <p:sldId id="262" r:id="rId6"/>
    <p:sldId id="278" r:id="rId7"/>
    <p:sldId id="280" r:id="rId8"/>
    <p:sldId id="313" r:id="rId9"/>
    <p:sldId id="350" r:id="rId10"/>
    <p:sldId id="351" r:id="rId11"/>
    <p:sldId id="260" r:id="rId12"/>
    <p:sldId id="438" r:id="rId13"/>
    <p:sldId id="355" r:id="rId14"/>
    <p:sldId id="259" r:id="rId15"/>
    <p:sldId id="356" r:id="rId16"/>
    <p:sldId id="357" r:id="rId17"/>
    <p:sldId id="358" r:id="rId18"/>
    <p:sldId id="352" r:id="rId19"/>
    <p:sldId id="439" r:id="rId20"/>
    <p:sldId id="364" r:id="rId21"/>
    <p:sldId id="378" r:id="rId22"/>
    <p:sldId id="440" r:id="rId23"/>
    <p:sldId id="449" r:id="rId24"/>
    <p:sldId id="450" r:id="rId25"/>
    <p:sldId id="451" r:id="rId26"/>
    <p:sldId id="366" r:id="rId27"/>
    <p:sldId id="367" r:id="rId28"/>
    <p:sldId id="368" r:id="rId29"/>
    <p:sldId id="359" r:id="rId30"/>
    <p:sldId id="360" r:id="rId31"/>
    <p:sldId id="361" r:id="rId32"/>
    <p:sldId id="362" r:id="rId33"/>
    <p:sldId id="363" r:id="rId34"/>
    <p:sldId id="369" r:id="rId35"/>
    <p:sldId id="370" r:id="rId36"/>
    <p:sldId id="441" r:id="rId37"/>
    <p:sldId id="442" r:id="rId38"/>
    <p:sldId id="443" r:id="rId39"/>
    <p:sldId id="275" r:id="rId40"/>
    <p:sldId id="444" r:id="rId41"/>
    <p:sldId id="445" r:id="rId42"/>
    <p:sldId id="446" r:id="rId43"/>
    <p:sldId id="447" r:id="rId44"/>
    <p:sldId id="372" r:id="rId45"/>
    <p:sldId id="276" r:id="rId46"/>
    <p:sldId id="373" r:id="rId47"/>
    <p:sldId id="375" r:id="rId48"/>
    <p:sldId id="374" r:id="rId49"/>
    <p:sldId id="283" r:id="rId50"/>
    <p:sldId id="399" r:id="rId51"/>
    <p:sldId id="434" r:id="rId52"/>
    <p:sldId id="400" r:id="rId53"/>
    <p:sldId id="401" r:id="rId54"/>
    <p:sldId id="402" r:id="rId55"/>
    <p:sldId id="404" r:id="rId56"/>
    <p:sldId id="403" r:id="rId57"/>
    <p:sldId id="405" r:id="rId58"/>
    <p:sldId id="435" r:id="rId59"/>
    <p:sldId id="406" r:id="rId60"/>
    <p:sldId id="407" r:id="rId61"/>
    <p:sldId id="408" r:id="rId62"/>
    <p:sldId id="409" r:id="rId63"/>
    <p:sldId id="397" r:id="rId64"/>
    <p:sldId id="398" r:id="rId65"/>
    <p:sldId id="279" r:id="rId66"/>
    <p:sldId id="436" r:id="rId67"/>
    <p:sldId id="296" r:id="rId6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err="1"/>
            <a:t>Vission</a:t>
          </a:r>
          <a:r>
            <a:rPr lang="en-MY" dirty="0"/>
            <a:t>, Mission and Values</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SWOT Analysis</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PESTLE Analysis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Strategy Formulation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6AEC7E34-CC06-4632-BBE9-4BDDBAA3685A}">
      <dgm:prSet phldrT="[Text]"/>
      <dgm:spPr>
        <a:solidFill>
          <a:srgbClr val="FFFFFF"/>
        </a:solidFill>
      </dgm:spPr>
      <dgm:t>
        <a:bodyPr/>
        <a:lstStyle/>
        <a:p>
          <a:r>
            <a:rPr lang="en-MY" dirty="0">
              <a:solidFill>
                <a:schemeClr val="tx1"/>
              </a:solidFill>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dgm:spPr>
        <a:solidFill>
          <a:srgbClr val="FFFFFF"/>
        </a:solidFill>
      </dgm:spPr>
      <dgm:t>
        <a:bodyPr/>
        <a:lstStyle/>
        <a:p>
          <a:r>
            <a:rPr lang="en-MY" dirty="0">
              <a:solidFill>
                <a:schemeClr val="tx1"/>
              </a:solidFill>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7">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7">
        <dgm:presLayoutVars>
          <dgm:chMax val="0"/>
          <dgm:bulletEnabled val="1"/>
        </dgm:presLayoutVars>
      </dgm:prSet>
      <dgm:spPr/>
    </dgm:pt>
    <dgm:pt modelId="{7A92695F-1C43-489F-94F2-40B087E12AAE}" type="pres">
      <dgm:prSet presAssocID="{4BD66402-677F-4591-9B72-7A620C72613B}"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3" presStyleCnt="7">
        <dgm:presLayoutVars>
          <dgm:chMax val="0"/>
          <dgm:bulletEnabled val="1"/>
        </dgm:presLayoutVars>
      </dgm:prSet>
      <dgm:spPr/>
    </dgm:pt>
    <dgm:pt modelId="{384D1AE1-CA57-44A8-AE18-0BBDA4765D10}" type="pres">
      <dgm:prSet presAssocID="{9EEE1925-7BAA-43FD-A9D7-A3E1201A8C09}" presName="spacer" presStyleCnt="0"/>
      <dgm:spPr/>
    </dgm:pt>
    <dgm:pt modelId="{7133FE99-5CFD-4FA4-A91F-D199A904C758}" type="pres">
      <dgm:prSet presAssocID="{6AEC7E34-CC06-4632-BBE9-4BDDBAA3685A}" presName="parentText" presStyleLbl="node1" presStyleIdx="4" presStyleCnt="7">
        <dgm:presLayoutVars>
          <dgm:chMax val="0"/>
          <dgm:bulletEnabled val="1"/>
        </dgm:presLayoutVars>
      </dgm:prSet>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5" presStyleCnt="7">
        <dgm:presLayoutVars>
          <dgm:chMax val="0"/>
          <dgm:bulletEnabled val="1"/>
        </dgm:presLayoutVars>
      </dgm:prSet>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5" destOrd="0" parTransId="{FD5B5002-508E-4F29-BC0F-9F1BE6A84652}" sibTransId="{12F95923-9E04-4F28-BEE7-155AD4426ADB}"/>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85471B28-4742-4F13-A99E-C0438BE13579}" type="presOf" srcId="{8C7388FE-E68A-4E8C-996B-3F1DFAE81EC1}" destId="{07829882-6F4D-48E6-92BC-1A22C9FC3D88}"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3" destOrd="0" parTransId="{D8F4EC6C-0403-41E4-A0ED-FA719FF8B739}" sibTransId="{9EEE1925-7BAA-43FD-A9D7-A3E1201A8C09}"/>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03A4CAC5-1E4A-4947-A962-CF77EDDECF8A}" srcId="{703D4D02-5513-427D-B6E9-B2E187EE0C3A}" destId="{8C7388FE-E68A-4E8C-996B-3F1DFAE81EC1}" srcOrd="6" destOrd="0" parTransId="{419F91BB-AEFE-45EE-9183-042B77B50F7E}" sibTransId="{FAB03383-7A5C-4D63-AA1F-BA538AC6077C}"/>
    <dgm:cxn modelId="{730669CD-5B1E-4A7A-AFF1-AB005961F123}" srcId="{703D4D02-5513-427D-B6E9-B2E187EE0C3A}" destId="{6AEC7E34-CC06-4632-BBE9-4BDDBAA3685A}" srcOrd="4"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05DE21C5-4F53-434A-9D04-2E0422FE9C33}" type="presParOf" srcId="{CC8763B3-4621-4666-B669-3C5BA2A30DBE}" destId="{CB38305F-212E-4110-87B1-53DDB06693E0}" srcOrd="5" destOrd="0" presId="urn:microsoft.com/office/officeart/2005/8/layout/vList2"/>
    <dgm:cxn modelId="{01005DD6-06DE-4D1B-B858-086964D0CB92}" type="presParOf" srcId="{CC8763B3-4621-4666-B669-3C5BA2A30DBE}" destId="{B81C3AB5-CD8D-4061-A03B-635F3C7E2742}" srcOrd="6" destOrd="0" presId="urn:microsoft.com/office/officeart/2005/8/layout/vList2"/>
    <dgm:cxn modelId="{259B1E0C-7022-403C-8F6F-A38183AA82B0}" type="presParOf" srcId="{CC8763B3-4621-4666-B669-3C5BA2A30DBE}" destId="{384D1AE1-CA57-44A8-AE18-0BBDA4765D10}" srcOrd="7" destOrd="0" presId="urn:microsoft.com/office/officeart/2005/8/layout/vList2"/>
    <dgm:cxn modelId="{005F1274-8944-439C-A42B-A1F4F1296245}" type="presParOf" srcId="{CC8763B3-4621-4666-B669-3C5BA2A30DBE}" destId="{7133FE99-5CFD-4FA4-A91F-D199A904C758}" srcOrd="8" destOrd="0" presId="urn:microsoft.com/office/officeart/2005/8/layout/vList2"/>
    <dgm:cxn modelId="{1E2D32FD-620F-4F6F-AA88-E54228601D53}" type="presParOf" srcId="{CC8763B3-4621-4666-B669-3C5BA2A30DBE}" destId="{108366F3-BBE2-4A51-9433-DD2541FC0A87}" srcOrd="9" destOrd="0" presId="urn:microsoft.com/office/officeart/2005/8/layout/vList2"/>
    <dgm:cxn modelId="{5098C8EC-4B0D-45D7-BFBC-0B33A5CB91A5}" type="presParOf" srcId="{CC8763B3-4621-4666-B669-3C5BA2A30DBE}" destId="{9AC05C2B-98A4-46A3-95DB-50CD7BF6A906}" srcOrd="10" destOrd="0" presId="urn:microsoft.com/office/officeart/2005/8/layout/vList2"/>
    <dgm:cxn modelId="{2C8CED3E-C707-4D3F-A028-5D88B3671D8F}" type="presParOf" srcId="{CC8763B3-4621-4666-B669-3C5BA2A30DBE}" destId="{0FB8F895-00D5-4A1F-A321-26C5901D67D7}" srcOrd="11" destOrd="0" presId="urn:microsoft.com/office/officeart/2005/8/layout/vList2"/>
    <dgm:cxn modelId="{0612A40C-B7B7-43F1-9DB1-5BE299358E5C}" type="presParOf" srcId="{CC8763B3-4621-4666-B669-3C5BA2A30DBE}" destId="{07829882-6F4D-48E6-92BC-1A22C9FC3D88}"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Vission</a:t>
          </a:r>
          <a:r>
            <a:rPr lang="en-MY" sz="2700" kern="1200" dirty="0">
              <a:solidFill>
                <a:srgbClr val="000000"/>
              </a:solidFill>
              <a:latin typeface="Arial"/>
              <a:ea typeface="+mn-ea"/>
              <a:cs typeface="+mn-cs"/>
            </a:rPr>
            <a:t>, Mission and Values</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1"/>
              </a:solidFill>
              <a:latin typeface="Arial"/>
              <a:ea typeface="+mn-ea"/>
              <a:cs typeface="+mn-cs"/>
            </a:rPr>
            <a:t>SWOT Analysis</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PESTLE Analysis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Strategy Formulation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6AEC7E34-CC06-4632-BBE9-4BDDBAA3685A}">
      <dgm:prSet phldrT="[Text]"/>
      <dgm:spPr>
        <a:solidFill>
          <a:srgbClr val="FFFFFF"/>
        </a:solidFill>
      </dgm:spPr>
      <dgm:t>
        <a:bodyPr/>
        <a:lstStyle/>
        <a:p>
          <a:r>
            <a:rPr lang="en-MY" dirty="0">
              <a:solidFill>
                <a:schemeClr val="tx1"/>
              </a:solidFill>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dgm:spPr>
        <a:solidFill>
          <a:srgbClr val="FFFFFF"/>
        </a:solidFill>
      </dgm:spPr>
      <dgm:t>
        <a:bodyPr/>
        <a:lstStyle/>
        <a:p>
          <a:r>
            <a:rPr lang="en-MY" dirty="0">
              <a:solidFill>
                <a:schemeClr val="tx1"/>
              </a:solidFill>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7" custLinFactNeighborX="-187" custLinFactNeighborY="13642">
        <dgm:presLayoutVars>
          <dgm:chMax val="0"/>
          <dgm:bulletEnabled val="1"/>
        </dgm:presLayoutVars>
      </dgm:prSet>
      <dgm:spPr>
        <a:xfrm>
          <a:off x="0" y="100608"/>
          <a:ext cx="7906072" cy="631800"/>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7">
        <dgm:presLayoutVars>
          <dgm:chMax val="0"/>
          <dgm:bulletEnabled val="1"/>
        </dgm:presLayoutVars>
      </dgm:prSet>
      <dgm:spPr>
        <a:xfrm>
          <a:off x="0" y="799560"/>
          <a:ext cx="7906072" cy="631800"/>
        </a:xfrm>
        <a:prstGeom prst="roundRect">
          <a:avLst/>
        </a:prstGeom>
      </dgm:spPr>
    </dgm:pt>
    <dgm:pt modelId="{7A92695F-1C43-489F-94F2-40B087E12AAE}" type="pres">
      <dgm:prSet presAssocID="{4BD66402-677F-4591-9B72-7A620C72613B}"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3" presStyleCnt="7">
        <dgm:presLayoutVars>
          <dgm:chMax val="0"/>
          <dgm:bulletEnabled val="1"/>
        </dgm:presLayoutVars>
      </dgm:prSet>
      <dgm:spPr/>
    </dgm:pt>
    <dgm:pt modelId="{384D1AE1-CA57-44A8-AE18-0BBDA4765D10}" type="pres">
      <dgm:prSet presAssocID="{9EEE1925-7BAA-43FD-A9D7-A3E1201A8C09}" presName="spacer" presStyleCnt="0"/>
      <dgm:spPr/>
    </dgm:pt>
    <dgm:pt modelId="{7133FE99-5CFD-4FA4-A91F-D199A904C758}" type="pres">
      <dgm:prSet presAssocID="{6AEC7E34-CC06-4632-BBE9-4BDDBAA3685A}" presName="parentText" presStyleLbl="node1" presStyleIdx="4" presStyleCnt="7">
        <dgm:presLayoutVars>
          <dgm:chMax val="0"/>
          <dgm:bulletEnabled val="1"/>
        </dgm:presLayoutVars>
      </dgm:prSet>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5" presStyleCnt="7">
        <dgm:presLayoutVars>
          <dgm:chMax val="0"/>
          <dgm:bulletEnabled val="1"/>
        </dgm:presLayoutVars>
      </dgm:prSet>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5" destOrd="0" parTransId="{FD5B5002-508E-4F29-BC0F-9F1BE6A84652}" sibTransId="{12F95923-9E04-4F28-BEE7-155AD4426ADB}"/>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85471B28-4742-4F13-A99E-C0438BE13579}" type="presOf" srcId="{8C7388FE-E68A-4E8C-996B-3F1DFAE81EC1}" destId="{07829882-6F4D-48E6-92BC-1A22C9FC3D88}"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3" destOrd="0" parTransId="{D8F4EC6C-0403-41E4-A0ED-FA719FF8B739}" sibTransId="{9EEE1925-7BAA-43FD-A9D7-A3E1201A8C09}"/>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03A4CAC5-1E4A-4947-A962-CF77EDDECF8A}" srcId="{703D4D02-5513-427D-B6E9-B2E187EE0C3A}" destId="{8C7388FE-E68A-4E8C-996B-3F1DFAE81EC1}" srcOrd="6" destOrd="0" parTransId="{419F91BB-AEFE-45EE-9183-042B77B50F7E}" sibTransId="{FAB03383-7A5C-4D63-AA1F-BA538AC6077C}"/>
    <dgm:cxn modelId="{730669CD-5B1E-4A7A-AFF1-AB005961F123}" srcId="{703D4D02-5513-427D-B6E9-B2E187EE0C3A}" destId="{6AEC7E34-CC06-4632-BBE9-4BDDBAA3685A}" srcOrd="4"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05DE21C5-4F53-434A-9D04-2E0422FE9C33}" type="presParOf" srcId="{CC8763B3-4621-4666-B669-3C5BA2A30DBE}" destId="{CB38305F-212E-4110-87B1-53DDB06693E0}" srcOrd="5" destOrd="0" presId="urn:microsoft.com/office/officeart/2005/8/layout/vList2"/>
    <dgm:cxn modelId="{01005DD6-06DE-4D1B-B858-086964D0CB92}" type="presParOf" srcId="{CC8763B3-4621-4666-B669-3C5BA2A30DBE}" destId="{B81C3AB5-CD8D-4061-A03B-635F3C7E2742}" srcOrd="6" destOrd="0" presId="urn:microsoft.com/office/officeart/2005/8/layout/vList2"/>
    <dgm:cxn modelId="{259B1E0C-7022-403C-8F6F-A38183AA82B0}" type="presParOf" srcId="{CC8763B3-4621-4666-B669-3C5BA2A30DBE}" destId="{384D1AE1-CA57-44A8-AE18-0BBDA4765D10}" srcOrd="7" destOrd="0" presId="urn:microsoft.com/office/officeart/2005/8/layout/vList2"/>
    <dgm:cxn modelId="{005F1274-8944-439C-A42B-A1F4F1296245}" type="presParOf" srcId="{CC8763B3-4621-4666-B669-3C5BA2A30DBE}" destId="{7133FE99-5CFD-4FA4-A91F-D199A904C758}" srcOrd="8" destOrd="0" presId="urn:microsoft.com/office/officeart/2005/8/layout/vList2"/>
    <dgm:cxn modelId="{1E2D32FD-620F-4F6F-AA88-E54228601D53}" type="presParOf" srcId="{CC8763B3-4621-4666-B669-3C5BA2A30DBE}" destId="{108366F3-BBE2-4A51-9433-DD2541FC0A87}" srcOrd="9" destOrd="0" presId="urn:microsoft.com/office/officeart/2005/8/layout/vList2"/>
    <dgm:cxn modelId="{5098C8EC-4B0D-45D7-BFBC-0B33A5CB91A5}" type="presParOf" srcId="{CC8763B3-4621-4666-B669-3C5BA2A30DBE}" destId="{9AC05C2B-98A4-46A3-95DB-50CD7BF6A906}" srcOrd="10" destOrd="0" presId="urn:microsoft.com/office/officeart/2005/8/layout/vList2"/>
    <dgm:cxn modelId="{2C8CED3E-C707-4D3F-A028-5D88B3671D8F}" type="presParOf" srcId="{CC8763B3-4621-4666-B669-3C5BA2A30DBE}" destId="{0FB8F895-00D5-4A1F-A321-26C5901D67D7}" srcOrd="11" destOrd="0" presId="urn:microsoft.com/office/officeart/2005/8/layout/vList2"/>
    <dgm:cxn modelId="{0612A40C-B7B7-43F1-9DB1-5BE299358E5C}" type="presParOf" srcId="{CC8763B3-4621-4666-B669-3C5BA2A30DBE}" destId="{07829882-6F4D-48E6-92BC-1A22C9FC3D88}"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Vission</a:t>
          </a:r>
          <a:r>
            <a:rPr lang="en-MY" sz="2700" kern="1200" dirty="0">
              <a:solidFill>
                <a:srgbClr val="000000"/>
              </a:solidFill>
              <a:latin typeface="Arial"/>
              <a:ea typeface="+mn-ea"/>
              <a:cs typeface="+mn-cs"/>
            </a:rPr>
            <a:t>, Mission and Values</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SWOT Analysis</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1"/>
              </a:solidFill>
              <a:latin typeface="Arial"/>
              <a:ea typeface="+mn-ea"/>
              <a:cs typeface="+mn-cs"/>
            </a:rPr>
            <a:t>PESTLE Analysis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Strategy Formulation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6AEC7E34-CC06-4632-BBE9-4BDDBAA3685A}">
      <dgm:prSet phldrT="[Text]"/>
      <dgm:spPr>
        <a:solidFill>
          <a:srgbClr val="FFFFFF"/>
        </a:solidFill>
      </dgm:spPr>
      <dgm:t>
        <a:bodyPr/>
        <a:lstStyle/>
        <a:p>
          <a:r>
            <a:rPr lang="en-MY" dirty="0">
              <a:solidFill>
                <a:schemeClr val="tx1"/>
              </a:solidFill>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dgm:spPr>
        <a:solidFill>
          <a:srgbClr val="FFFFFF"/>
        </a:solidFill>
      </dgm:spPr>
      <dgm:t>
        <a:bodyPr/>
        <a:lstStyle/>
        <a:p>
          <a:r>
            <a:rPr lang="en-MY" dirty="0">
              <a:solidFill>
                <a:schemeClr val="tx1"/>
              </a:solidFill>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7">
        <dgm:presLayoutVars>
          <dgm:chMax val="0"/>
          <dgm:bulletEnabled val="1"/>
        </dgm:presLayoutVars>
      </dgm:prSet>
      <dgm:spPr>
        <a:xfrm>
          <a:off x="0" y="90000"/>
          <a:ext cx="7906072" cy="631800"/>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7">
        <dgm:presLayoutVars>
          <dgm:chMax val="0"/>
          <dgm:bulletEnabled val="1"/>
        </dgm:presLayoutVars>
      </dgm:prSet>
      <dgm:spPr/>
    </dgm:pt>
    <dgm:pt modelId="{7A92695F-1C43-489F-94F2-40B087E12AAE}" type="pres">
      <dgm:prSet presAssocID="{4BD66402-677F-4591-9B72-7A620C72613B}"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a:xfrm>
          <a:off x="0" y="1509120"/>
          <a:ext cx="7906072" cy="631800"/>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3" presStyleCnt="7">
        <dgm:presLayoutVars>
          <dgm:chMax val="0"/>
          <dgm:bulletEnabled val="1"/>
        </dgm:presLayoutVars>
      </dgm:prSet>
      <dgm:spPr/>
    </dgm:pt>
    <dgm:pt modelId="{384D1AE1-CA57-44A8-AE18-0BBDA4765D10}" type="pres">
      <dgm:prSet presAssocID="{9EEE1925-7BAA-43FD-A9D7-A3E1201A8C09}" presName="spacer" presStyleCnt="0"/>
      <dgm:spPr/>
    </dgm:pt>
    <dgm:pt modelId="{7133FE99-5CFD-4FA4-A91F-D199A904C758}" type="pres">
      <dgm:prSet presAssocID="{6AEC7E34-CC06-4632-BBE9-4BDDBAA3685A}" presName="parentText" presStyleLbl="node1" presStyleIdx="4" presStyleCnt="7">
        <dgm:presLayoutVars>
          <dgm:chMax val="0"/>
          <dgm:bulletEnabled val="1"/>
        </dgm:presLayoutVars>
      </dgm:prSet>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5" presStyleCnt="7">
        <dgm:presLayoutVars>
          <dgm:chMax val="0"/>
          <dgm:bulletEnabled val="1"/>
        </dgm:presLayoutVars>
      </dgm:prSet>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5" destOrd="0" parTransId="{FD5B5002-508E-4F29-BC0F-9F1BE6A84652}" sibTransId="{12F95923-9E04-4F28-BEE7-155AD4426ADB}"/>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85471B28-4742-4F13-A99E-C0438BE13579}" type="presOf" srcId="{8C7388FE-E68A-4E8C-996B-3F1DFAE81EC1}" destId="{07829882-6F4D-48E6-92BC-1A22C9FC3D88}"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3" destOrd="0" parTransId="{D8F4EC6C-0403-41E4-A0ED-FA719FF8B739}" sibTransId="{9EEE1925-7BAA-43FD-A9D7-A3E1201A8C09}"/>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03A4CAC5-1E4A-4947-A962-CF77EDDECF8A}" srcId="{703D4D02-5513-427D-B6E9-B2E187EE0C3A}" destId="{8C7388FE-E68A-4E8C-996B-3F1DFAE81EC1}" srcOrd="6" destOrd="0" parTransId="{419F91BB-AEFE-45EE-9183-042B77B50F7E}" sibTransId="{FAB03383-7A5C-4D63-AA1F-BA538AC6077C}"/>
    <dgm:cxn modelId="{730669CD-5B1E-4A7A-AFF1-AB005961F123}" srcId="{703D4D02-5513-427D-B6E9-B2E187EE0C3A}" destId="{6AEC7E34-CC06-4632-BBE9-4BDDBAA3685A}" srcOrd="4"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05DE21C5-4F53-434A-9D04-2E0422FE9C33}" type="presParOf" srcId="{CC8763B3-4621-4666-B669-3C5BA2A30DBE}" destId="{CB38305F-212E-4110-87B1-53DDB06693E0}" srcOrd="5" destOrd="0" presId="urn:microsoft.com/office/officeart/2005/8/layout/vList2"/>
    <dgm:cxn modelId="{01005DD6-06DE-4D1B-B858-086964D0CB92}" type="presParOf" srcId="{CC8763B3-4621-4666-B669-3C5BA2A30DBE}" destId="{B81C3AB5-CD8D-4061-A03B-635F3C7E2742}" srcOrd="6" destOrd="0" presId="urn:microsoft.com/office/officeart/2005/8/layout/vList2"/>
    <dgm:cxn modelId="{259B1E0C-7022-403C-8F6F-A38183AA82B0}" type="presParOf" srcId="{CC8763B3-4621-4666-B669-3C5BA2A30DBE}" destId="{384D1AE1-CA57-44A8-AE18-0BBDA4765D10}" srcOrd="7" destOrd="0" presId="urn:microsoft.com/office/officeart/2005/8/layout/vList2"/>
    <dgm:cxn modelId="{005F1274-8944-439C-A42B-A1F4F1296245}" type="presParOf" srcId="{CC8763B3-4621-4666-B669-3C5BA2A30DBE}" destId="{7133FE99-5CFD-4FA4-A91F-D199A904C758}" srcOrd="8" destOrd="0" presId="urn:microsoft.com/office/officeart/2005/8/layout/vList2"/>
    <dgm:cxn modelId="{1E2D32FD-620F-4F6F-AA88-E54228601D53}" type="presParOf" srcId="{CC8763B3-4621-4666-B669-3C5BA2A30DBE}" destId="{108366F3-BBE2-4A51-9433-DD2541FC0A87}" srcOrd="9" destOrd="0" presId="urn:microsoft.com/office/officeart/2005/8/layout/vList2"/>
    <dgm:cxn modelId="{5098C8EC-4B0D-45D7-BFBC-0B33A5CB91A5}" type="presParOf" srcId="{CC8763B3-4621-4666-B669-3C5BA2A30DBE}" destId="{9AC05C2B-98A4-46A3-95DB-50CD7BF6A906}" srcOrd="10" destOrd="0" presId="urn:microsoft.com/office/officeart/2005/8/layout/vList2"/>
    <dgm:cxn modelId="{2C8CED3E-C707-4D3F-A028-5D88B3671D8F}" type="presParOf" srcId="{CC8763B3-4621-4666-B669-3C5BA2A30DBE}" destId="{0FB8F895-00D5-4A1F-A321-26C5901D67D7}" srcOrd="11" destOrd="0" presId="urn:microsoft.com/office/officeart/2005/8/layout/vList2"/>
    <dgm:cxn modelId="{0612A40C-B7B7-43F1-9DB1-5BE299358E5C}" type="presParOf" srcId="{CC8763B3-4621-4666-B669-3C5BA2A30DBE}" destId="{07829882-6F4D-48E6-92BC-1A22C9FC3D88}"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Vission</a:t>
          </a:r>
          <a:r>
            <a:rPr lang="en-MY" sz="2700" kern="1200" dirty="0">
              <a:solidFill>
                <a:srgbClr val="000000"/>
              </a:solidFill>
              <a:latin typeface="Arial"/>
              <a:ea typeface="+mn-ea"/>
              <a:cs typeface="+mn-cs"/>
            </a:rPr>
            <a:t>, Mission and Values</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SWOT Analysis</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0E8A125C-57D8-4962-B2BC-515A47D78819}">
      <dgm:prSet phldrT="[Text]" custT="1"/>
      <dgm:spPr>
        <a:solidFill>
          <a:srgbClr val="FFFFFF"/>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PESTLE Analysis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1"/>
              </a:solidFill>
              <a:latin typeface="Arial"/>
              <a:ea typeface="+mn-ea"/>
              <a:cs typeface="+mn-cs"/>
            </a:rPr>
            <a:t>Strategy Formulation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6AEC7E34-CC06-4632-BBE9-4BDDBAA3685A}">
      <dgm:prSet phldrT="[Text]"/>
      <dgm:spPr>
        <a:solidFill>
          <a:srgbClr val="FFFFFF"/>
        </a:solidFill>
      </dgm:spPr>
      <dgm:t>
        <a:bodyPr/>
        <a:lstStyle/>
        <a:p>
          <a:r>
            <a:rPr lang="en-MY" dirty="0">
              <a:solidFill>
                <a:schemeClr val="tx1"/>
              </a:solidFill>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dgm:spPr>
        <a:solidFill>
          <a:srgbClr val="FFFFFF"/>
        </a:solidFill>
      </dgm:spPr>
      <dgm:t>
        <a:bodyPr/>
        <a:lstStyle/>
        <a:p>
          <a:r>
            <a:rPr lang="en-MY" dirty="0">
              <a:solidFill>
                <a:schemeClr val="tx1"/>
              </a:solidFill>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7">
        <dgm:presLayoutVars>
          <dgm:chMax val="0"/>
          <dgm:bulletEnabled val="1"/>
        </dgm:presLayoutVars>
      </dgm:prSet>
      <dgm:spPr>
        <a:xfrm>
          <a:off x="0" y="90000"/>
          <a:ext cx="7906072" cy="631800"/>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7">
        <dgm:presLayoutVars>
          <dgm:chMax val="0"/>
          <dgm:bulletEnabled val="1"/>
        </dgm:presLayoutVars>
      </dgm:prSet>
      <dgm:spPr/>
    </dgm:pt>
    <dgm:pt modelId="{7A92695F-1C43-489F-94F2-40B087E12AAE}" type="pres">
      <dgm:prSet presAssocID="{4BD66402-677F-4591-9B72-7A620C72613B}"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a:xfrm>
          <a:off x="0" y="1509120"/>
          <a:ext cx="7906072" cy="631800"/>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3" presStyleCnt="7">
        <dgm:presLayoutVars>
          <dgm:chMax val="0"/>
          <dgm:bulletEnabled val="1"/>
        </dgm:presLayoutVars>
      </dgm:prSet>
      <dgm:spPr>
        <a:xfrm>
          <a:off x="0" y="2218680"/>
          <a:ext cx="7906072" cy="631800"/>
        </a:xfrm>
        <a:prstGeom prst="roundRect">
          <a:avLst/>
        </a:prstGeom>
      </dgm:spPr>
    </dgm:pt>
    <dgm:pt modelId="{384D1AE1-CA57-44A8-AE18-0BBDA4765D10}" type="pres">
      <dgm:prSet presAssocID="{9EEE1925-7BAA-43FD-A9D7-A3E1201A8C09}" presName="spacer" presStyleCnt="0"/>
      <dgm:spPr/>
    </dgm:pt>
    <dgm:pt modelId="{7133FE99-5CFD-4FA4-A91F-D199A904C758}" type="pres">
      <dgm:prSet presAssocID="{6AEC7E34-CC06-4632-BBE9-4BDDBAA3685A}" presName="parentText" presStyleLbl="node1" presStyleIdx="4" presStyleCnt="7">
        <dgm:presLayoutVars>
          <dgm:chMax val="0"/>
          <dgm:bulletEnabled val="1"/>
        </dgm:presLayoutVars>
      </dgm:prSet>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5" presStyleCnt="7">
        <dgm:presLayoutVars>
          <dgm:chMax val="0"/>
          <dgm:bulletEnabled val="1"/>
        </dgm:presLayoutVars>
      </dgm:prSet>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5" destOrd="0" parTransId="{FD5B5002-508E-4F29-BC0F-9F1BE6A84652}" sibTransId="{12F95923-9E04-4F28-BEE7-155AD4426ADB}"/>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85471B28-4742-4F13-A99E-C0438BE13579}" type="presOf" srcId="{8C7388FE-E68A-4E8C-996B-3F1DFAE81EC1}" destId="{07829882-6F4D-48E6-92BC-1A22C9FC3D88}"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3" destOrd="0" parTransId="{D8F4EC6C-0403-41E4-A0ED-FA719FF8B739}" sibTransId="{9EEE1925-7BAA-43FD-A9D7-A3E1201A8C09}"/>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03A4CAC5-1E4A-4947-A962-CF77EDDECF8A}" srcId="{703D4D02-5513-427D-B6E9-B2E187EE0C3A}" destId="{8C7388FE-E68A-4E8C-996B-3F1DFAE81EC1}" srcOrd="6" destOrd="0" parTransId="{419F91BB-AEFE-45EE-9183-042B77B50F7E}" sibTransId="{FAB03383-7A5C-4D63-AA1F-BA538AC6077C}"/>
    <dgm:cxn modelId="{730669CD-5B1E-4A7A-AFF1-AB005961F123}" srcId="{703D4D02-5513-427D-B6E9-B2E187EE0C3A}" destId="{6AEC7E34-CC06-4632-BBE9-4BDDBAA3685A}" srcOrd="4"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05DE21C5-4F53-434A-9D04-2E0422FE9C33}" type="presParOf" srcId="{CC8763B3-4621-4666-B669-3C5BA2A30DBE}" destId="{CB38305F-212E-4110-87B1-53DDB06693E0}" srcOrd="5" destOrd="0" presId="urn:microsoft.com/office/officeart/2005/8/layout/vList2"/>
    <dgm:cxn modelId="{01005DD6-06DE-4D1B-B858-086964D0CB92}" type="presParOf" srcId="{CC8763B3-4621-4666-B669-3C5BA2A30DBE}" destId="{B81C3AB5-CD8D-4061-A03B-635F3C7E2742}" srcOrd="6" destOrd="0" presId="urn:microsoft.com/office/officeart/2005/8/layout/vList2"/>
    <dgm:cxn modelId="{259B1E0C-7022-403C-8F6F-A38183AA82B0}" type="presParOf" srcId="{CC8763B3-4621-4666-B669-3C5BA2A30DBE}" destId="{384D1AE1-CA57-44A8-AE18-0BBDA4765D10}" srcOrd="7" destOrd="0" presId="urn:microsoft.com/office/officeart/2005/8/layout/vList2"/>
    <dgm:cxn modelId="{005F1274-8944-439C-A42B-A1F4F1296245}" type="presParOf" srcId="{CC8763B3-4621-4666-B669-3C5BA2A30DBE}" destId="{7133FE99-5CFD-4FA4-A91F-D199A904C758}" srcOrd="8" destOrd="0" presId="urn:microsoft.com/office/officeart/2005/8/layout/vList2"/>
    <dgm:cxn modelId="{1E2D32FD-620F-4F6F-AA88-E54228601D53}" type="presParOf" srcId="{CC8763B3-4621-4666-B669-3C5BA2A30DBE}" destId="{108366F3-BBE2-4A51-9433-DD2541FC0A87}" srcOrd="9" destOrd="0" presId="urn:microsoft.com/office/officeart/2005/8/layout/vList2"/>
    <dgm:cxn modelId="{5098C8EC-4B0D-45D7-BFBC-0B33A5CB91A5}" type="presParOf" srcId="{CC8763B3-4621-4666-B669-3C5BA2A30DBE}" destId="{9AC05C2B-98A4-46A3-95DB-50CD7BF6A906}" srcOrd="10" destOrd="0" presId="urn:microsoft.com/office/officeart/2005/8/layout/vList2"/>
    <dgm:cxn modelId="{2C8CED3E-C707-4D3F-A028-5D88B3671D8F}" type="presParOf" srcId="{CC8763B3-4621-4666-B669-3C5BA2A30DBE}" destId="{0FB8F895-00D5-4A1F-A321-26C5901D67D7}" srcOrd="11" destOrd="0" presId="urn:microsoft.com/office/officeart/2005/8/layout/vList2"/>
    <dgm:cxn modelId="{0612A40C-B7B7-43F1-9DB1-5BE299358E5C}" type="presParOf" srcId="{CC8763B3-4621-4666-B669-3C5BA2A30DBE}" destId="{07829882-6F4D-48E6-92BC-1A22C9FC3D88}"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Vission</a:t>
          </a:r>
          <a:r>
            <a:rPr lang="en-MY" sz="2700" kern="1200" dirty="0">
              <a:solidFill>
                <a:srgbClr val="000000"/>
              </a:solidFill>
              <a:latin typeface="Arial"/>
              <a:ea typeface="+mn-ea"/>
              <a:cs typeface="+mn-cs"/>
            </a:rPr>
            <a:t>, Mission and Values</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SWOT Analysis</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0E8A125C-57D8-4962-B2BC-515A47D78819}">
      <dgm:prSet phldrT="[Text]" custT="1"/>
      <dgm:spPr>
        <a:solidFill>
          <a:srgbClr val="FFFFFF"/>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PESTLE Analysis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Formulation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6AEC7E34-CC06-4632-BBE9-4BDDBAA3685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1"/>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dgm:spPr>
        <a:solidFill>
          <a:srgbClr val="FFFFFF"/>
        </a:solidFill>
      </dgm:spPr>
      <dgm:t>
        <a:bodyPr/>
        <a:lstStyle/>
        <a:p>
          <a:r>
            <a:rPr lang="en-MY" dirty="0">
              <a:solidFill>
                <a:schemeClr val="tx1"/>
              </a:solidFill>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7">
        <dgm:presLayoutVars>
          <dgm:chMax val="0"/>
          <dgm:bulletEnabled val="1"/>
        </dgm:presLayoutVars>
      </dgm:prSet>
      <dgm:spPr>
        <a:xfrm>
          <a:off x="0" y="90000"/>
          <a:ext cx="7906072" cy="631800"/>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7">
        <dgm:presLayoutVars>
          <dgm:chMax val="0"/>
          <dgm:bulletEnabled val="1"/>
        </dgm:presLayoutVars>
      </dgm:prSet>
      <dgm:spPr/>
    </dgm:pt>
    <dgm:pt modelId="{7A92695F-1C43-489F-94F2-40B087E12AAE}" type="pres">
      <dgm:prSet presAssocID="{4BD66402-677F-4591-9B72-7A620C72613B}"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a:xfrm>
          <a:off x="0" y="1509120"/>
          <a:ext cx="7906072" cy="631800"/>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3" presStyleCnt="7">
        <dgm:presLayoutVars>
          <dgm:chMax val="0"/>
          <dgm:bulletEnabled val="1"/>
        </dgm:presLayoutVars>
      </dgm:prSet>
      <dgm:spPr>
        <a:xfrm>
          <a:off x="0" y="2218680"/>
          <a:ext cx="7906072" cy="631800"/>
        </a:xfrm>
        <a:prstGeom prst="roundRect">
          <a:avLst/>
        </a:prstGeom>
      </dgm:spPr>
    </dgm:pt>
    <dgm:pt modelId="{384D1AE1-CA57-44A8-AE18-0BBDA4765D10}" type="pres">
      <dgm:prSet presAssocID="{9EEE1925-7BAA-43FD-A9D7-A3E1201A8C09}" presName="spacer" presStyleCnt="0"/>
      <dgm:spPr/>
    </dgm:pt>
    <dgm:pt modelId="{7133FE99-5CFD-4FA4-A91F-D199A904C758}" type="pres">
      <dgm:prSet presAssocID="{6AEC7E34-CC06-4632-BBE9-4BDDBAA3685A}" presName="parentText" presStyleLbl="node1" presStyleIdx="4" presStyleCnt="7">
        <dgm:presLayoutVars>
          <dgm:chMax val="0"/>
          <dgm:bulletEnabled val="1"/>
        </dgm:presLayoutVars>
      </dgm:prSet>
      <dgm:spPr>
        <a:xfrm>
          <a:off x="0" y="292824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5" presStyleCnt="7">
        <dgm:presLayoutVars>
          <dgm:chMax val="0"/>
          <dgm:bulletEnabled val="1"/>
        </dgm:presLayoutVars>
      </dgm:prSet>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5" destOrd="0" parTransId="{FD5B5002-508E-4F29-BC0F-9F1BE6A84652}" sibTransId="{12F95923-9E04-4F28-BEE7-155AD4426ADB}"/>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85471B28-4742-4F13-A99E-C0438BE13579}" type="presOf" srcId="{8C7388FE-E68A-4E8C-996B-3F1DFAE81EC1}" destId="{07829882-6F4D-48E6-92BC-1A22C9FC3D88}"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3" destOrd="0" parTransId="{D8F4EC6C-0403-41E4-A0ED-FA719FF8B739}" sibTransId="{9EEE1925-7BAA-43FD-A9D7-A3E1201A8C09}"/>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03A4CAC5-1E4A-4947-A962-CF77EDDECF8A}" srcId="{703D4D02-5513-427D-B6E9-B2E187EE0C3A}" destId="{8C7388FE-E68A-4E8C-996B-3F1DFAE81EC1}" srcOrd="6" destOrd="0" parTransId="{419F91BB-AEFE-45EE-9183-042B77B50F7E}" sibTransId="{FAB03383-7A5C-4D63-AA1F-BA538AC6077C}"/>
    <dgm:cxn modelId="{730669CD-5B1E-4A7A-AFF1-AB005961F123}" srcId="{703D4D02-5513-427D-B6E9-B2E187EE0C3A}" destId="{6AEC7E34-CC06-4632-BBE9-4BDDBAA3685A}" srcOrd="4"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05DE21C5-4F53-434A-9D04-2E0422FE9C33}" type="presParOf" srcId="{CC8763B3-4621-4666-B669-3C5BA2A30DBE}" destId="{CB38305F-212E-4110-87B1-53DDB06693E0}" srcOrd="5" destOrd="0" presId="urn:microsoft.com/office/officeart/2005/8/layout/vList2"/>
    <dgm:cxn modelId="{01005DD6-06DE-4D1B-B858-086964D0CB92}" type="presParOf" srcId="{CC8763B3-4621-4666-B669-3C5BA2A30DBE}" destId="{B81C3AB5-CD8D-4061-A03B-635F3C7E2742}" srcOrd="6" destOrd="0" presId="urn:microsoft.com/office/officeart/2005/8/layout/vList2"/>
    <dgm:cxn modelId="{259B1E0C-7022-403C-8F6F-A38183AA82B0}" type="presParOf" srcId="{CC8763B3-4621-4666-B669-3C5BA2A30DBE}" destId="{384D1AE1-CA57-44A8-AE18-0BBDA4765D10}" srcOrd="7" destOrd="0" presId="urn:microsoft.com/office/officeart/2005/8/layout/vList2"/>
    <dgm:cxn modelId="{005F1274-8944-439C-A42B-A1F4F1296245}" type="presParOf" srcId="{CC8763B3-4621-4666-B669-3C5BA2A30DBE}" destId="{7133FE99-5CFD-4FA4-A91F-D199A904C758}" srcOrd="8" destOrd="0" presId="urn:microsoft.com/office/officeart/2005/8/layout/vList2"/>
    <dgm:cxn modelId="{1E2D32FD-620F-4F6F-AA88-E54228601D53}" type="presParOf" srcId="{CC8763B3-4621-4666-B669-3C5BA2A30DBE}" destId="{108366F3-BBE2-4A51-9433-DD2541FC0A87}" srcOrd="9" destOrd="0" presId="urn:microsoft.com/office/officeart/2005/8/layout/vList2"/>
    <dgm:cxn modelId="{5098C8EC-4B0D-45D7-BFBC-0B33A5CB91A5}" type="presParOf" srcId="{CC8763B3-4621-4666-B669-3C5BA2A30DBE}" destId="{9AC05C2B-98A4-46A3-95DB-50CD7BF6A906}" srcOrd="10" destOrd="0" presId="urn:microsoft.com/office/officeart/2005/8/layout/vList2"/>
    <dgm:cxn modelId="{2C8CED3E-C707-4D3F-A028-5D88B3671D8F}" type="presParOf" srcId="{CC8763B3-4621-4666-B669-3C5BA2A30DBE}" destId="{0FB8F895-00D5-4A1F-A321-26C5901D67D7}" srcOrd="11" destOrd="0" presId="urn:microsoft.com/office/officeart/2005/8/layout/vList2"/>
    <dgm:cxn modelId="{0612A40C-B7B7-43F1-9DB1-5BE299358E5C}" type="presParOf" srcId="{CC8763B3-4621-4666-B669-3C5BA2A30DBE}" destId="{07829882-6F4D-48E6-92BC-1A22C9FC3D88}"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90000"/>
          <a:ext cx="7906072" cy="6318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t>Vission</a:t>
          </a:r>
          <a:r>
            <a:rPr lang="en-MY" sz="2700" kern="1200" dirty="0"/>
            <a:t>, Mission and Values</a:t>
          </a:r>
        </a:p>
      </dsp:txBody>
      <dsp:txXfrm>
        <a:off x="30842" y="120842"/>
        <a:ext cx="7844388" cy="570116"/>
      </dsp:txXfrm>
    </dsp:sp>
    <dsp:sp modelId="{A4CC9735-B172-48E4-BD42-49857572E9A5}">
      <dsp:nvSpPr>
        <dsp:cNvPr id="0" name=""/>
        <dsp:cNvSpPr/>
      </dsp:nvSpPr>
      <dsp:spPr>
        <a:xfrm>
          <a:off x="0" y="799560"/>
          <a:ext cx="7906072" cy="6318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SWOT Analysis</a:t>
          </a:r>
        </a:p>
      </dsp:txBody>
      <dsp:txXfrm>
        <a:off x="30842" y="830402"/>
        <a:ext cx="7844388" cy="570116"/>
      </dsp:txXfrm>
    </dsp:sp>
    <dsp:sp modelId="{F674B1EB-7C16-427C-9D7D-944E5157F0F6}">
      <dsp:nvSpPr>
        <dsp:cNvPr id="0" name=""/>
        <dsp:cNvSpPr/>
      </dsp:nvSpPr>
      <dsp:spPr>
        <a:xfrm>
          <a:off x="0" y="150912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PESTLE Analysis</a:t>
          </a:r>
        </a:p>
      </dsp:txBody>
      <dsp:txXfrm>
        <a:off x="30842" y="1539962"/>
        <a:ext cx="7844388" cy="570116"/>
      </dsp:txXfrm>
    </dsp:sp>
    <dsp:sp modelId="{B81C3AB5-CD8D-4061-A03B-635F3C7E2742}">
      <dsp:nvSpPr>
        <dsp:cNvPr id="0" name=""/>
        <dsp:cNvSpPr/>
      </dsp:nvSpPr>
      <dsp:spPr>
        <a:xfrm>
          <a:off x="0" y="221868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Formulation</a:t>
          </a:r>
        </a:p>
      </dsp:txBody>
      <dsp:txXfrm>
        <a:off x="30842" y="2249522"/>
        <a:ext cx="7844388" cy="570116"/>
      </dsp:txXfrm>
    </dsp:sp>
    <dsp:sp modelId="{7133FE99-5CFD-4FA4-A91F-D199A904C758}">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Execution</a:t>
          </a:r>
        </a:p>
      </dsp:txBody>
      <dsp:txXfrm>
        <a:off x="30842" y="2959082"/>
        <a:ext cx="7844388" cy="570116"/>
      </dsp:txXfrm>
    </dsp:sp>
    <dsp:sp modelId="{9AC05C2B-98A4-46A3-95DB-50CD7BF6A906}">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a:t>
          </a:r>
        </a:p>
      </dsp:txBody>
      <dsp:txXfrm>
        <a:off x="30842" y="3668642"/>
        <a:ext cx="7844388" cy="570116"/>
      </dsp:txXfrm>
    </dsp:sp>
    <dsp:sp modelId="{07829882-6F4D-48E6-92BC-1A22C9FC3D88}">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 Methods</a:t>
          </a:r>
        </a:p>
      </dsp:txBody>
      <dsp:txXfrm>
        <a:off x="30842" y="4378202"/>
        <a:ext cx="7844388"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00608"/>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Vission</a:t>
          </a:r>
          <a:r>
            <a:rPr lang="en-MY" sz="2700" kern="1200" dirty="0">
              <a:solidFill>
                <a:srgbClr val="000000"/>
              </a:solidFill>
              <a:latin typeface="Arial"/>
              <a:ea typeface="+mn-ea"/>
              <a:cs typeface="+mn-cs"/>
            </a:rPr>
            <a:t>, Mission and Values</a:t>
          </a:r>
        </a:p>
      </dsp:txBody>
      <dsp:txXfrm>
        <a:off x="30842" y="131450"/>
        <a:ext cx="7844388" cy="570116"/>
      </dsp:txXfrm>
    </dsp:sp>
    <dsp:sp modelId="{A4CC9735-B172-48E4-BD42-49857572E9A5}">
      <dsp:nvSpPr>
        <dsp:cNvPr id="0" name=""/>
        <dsp:cNvSpPr/>
      </dsp:nvSpPr>
      <dsp:spPr>
        <a:xfrm>
          <a:off x="0" y="799560"/>
          <a:ext cx="7906072" cy="631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1"/>
              </a:solidFill>
              <a:latin typeface="Arial"/>
              <a:ea typeface="+mn-ea"/>
              <a:cs typeface="+mn-cs"/>
            </a:rPr>
            <a:t>SWOT Analysis</a:t>
          </a:r>
        </a:p>
      </dsp:txBody>
      <dsp:txXfrm>
        <a:off x="30842" y="830402"/>
        <a:ext cx="7844388" cy="570116"/>
      </dsp:txXfrm>
    </dsp:sp>
    <dsp:sp modelId="{F674B1EB-7C16-427C-9D7D-944E5157F0F6}">
      <dsp:nvSpPr>
        <dsp:cNvPr id="0" name=""/>
        <dsp:cNvSpPr/>
      </dsp:nvSpPr>
      <dsp:spPr>
        <a:xfrm>
          <a:off x="0" y="150912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PESTLE Analysis</a:t>
          </a:r>
        </a:p>
      </dsp:txBody>
      <dsp:txXfrm>
        <a:off x="30842" y="1539962"/>
        <a:ext cx="7844388" cy="570116"/>
      </dsp:txXfrm>
    </dsp:sp>
    <dsp:sp modelId="{B81C3AB5-CD8D-4061-A03B-635F3C7E2742}">
      <dsp:nvSpPr>
        <dsp:cNvPr id="0" name=""/>
        <dsp:cNvSpPr/>
      </dsp:nvSpPr>
      <dsp:spPr>
        <a:xfrm>
          <a:off x="0" y="221868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Formulation</a:t>
          </a:r>
        </a:p>
      </dsp:txBody>
      <dsp:txXfrm>
        <a:off x="30842" y="2249522"/>
        <a:ext cx="7844388" cy="570116"/>
      </dsp:txXfrm>
    </dsp:sp>
    <dsp:sp modelId="{7133FE99-5CFD-4FA4-A91F-D199A904C758}">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Execution</a:t>
          </a:r>
        </a:p>
      </dsp:txBody>
      <dsp:txXfrm>
        <a:off x="30842" y="2959082"/>
        <a:ext cx="7844388" cy="570116"/>
      </dsp:txXfrm>
    </dsp:sp>
    <dsp:sp modelId="{9AC05C2B-98A4-46A3-95DB-50CD7BF6A906}">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a:t>
          </a:r>
        </a:p>
      </dsp:txBody>
      <dsp:txXfrm>
        <a:off x="30842" y="3668642"/>
        <a:ext cx="7844388" cy="570116"/>
      </dsp:txXfrm>
    </dsp:sp>
    <dsp:sp modelId="{07829882-6F4D-48E6-92BC-1A22C9FC3D88}">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 Methods</a:t>
          </a:r>
        </a:p>
      </dsp:txBody>
      <dsp:txXfrm>
        <a:off x="30842" y="4378202"/>
        <a:ext cx="7844388"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90000"/>
          <a:ext cx="7906072" cy="6318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Vission</a:t>
          </a:r>
          <a:r>
            <a:rPr lang="en-MY" sz="2700" kern="1200" dirty="0">
              <a:solidFill>
                <a:srgbClr val="000000"/>
              </a:solidFill>
              <a:latin typeface="Arial"/>
              <a:ea typeface="+mn-ea"/>
              <a:cs typeface="+mn-cs"/>
            </a:rPr>
            <a:t>, Mission and Values</a:t>
          </a:r>
        </a:p>
      </dsp:txBody>
      <dsp:txXfrm>
        <a:off x="30842" y="120842"/>
        <a:ext cx="7844388" cy="570116"/>
      </dsp:txXfrm>
    </dsp:sp>
    <dsp:sp modelId="{A4CC9735-B172-48E4-BD42-49857572E9A5}">
      <dsp:nvSpPr>
        <dsp:cNvPr id="0" name=""/>
        <dsp:cNvSpPr/>
      </dsp:nvSpPr>
      <dsp:spPr>
        <a:xfrm>
          <a:off x="0" y="799560"/>
          <a:ext cx="7906072" cy="6318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SWOT Analysis</a:t>
          </a:r>
        </a:p>
      </dsp:txBody>
      <dsp:txXfrm>
        <a:off x="30842" y="830402"/>
        <a:ext cx="7844388" cy="570116"/>
      </dsp:txXfrm>
    </dsp:sp>
    <dsp:sp modelId="{F674B1EB-7C16-427C-9D7D-944E5157F0F6}">
      <dsp:nvSpPr>
        <dsp:cNvPr id="0" name=""/>
        <dsp:cNvSpPr/>
      </dsp:nvSpPr>
      <dsp:spPr>
        <a:xfrm>
          <a:off x="0" y="1509120"/>
          <a:ext cx="7906072" cy="631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1"/>
              </a:solidFill>
              <a:latin typeface="Arial"/>
              <a:ea typeface="+mn-ea"/>
              <a:cs typeface="+mn-cs"/>
            </a:rPr>
            <a:t>PESTLE Analysis</a:t>
          </a:r>
        </a:p>
      </dsp:txBody>
      <dsp:txXfrm>
        <a:off x="30842" y="1539962"/>
        <a:ext cx="7844388" cy="570116"/>
      </dsp:txXfrm>
    </dsp:sp>
    <dsp:sp modelId="{B81C3AB5-CD8D-4061-A03B-635F3C7E2742}">
      <dsp:nvSpPr>
        <dsp:cNvPr id="0" name=""/>
        <dsp:cNvSpPr/>
      </dsp:nvSpPr>
      <dsp:spPr>
        <a:xfrm>
          <a:off x="0" y="221868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Formulation</a:t>
          </a:r>
        </a:p>
      </dsp:txBody>
      <dsp:txXfrm>
        <a:off x="30842" y="2249522"/>
        <a:ext cx="7844388" cy="570116"/>
      </dsp:txXfrm>
    </dsp:sp>
    <dsp:sp modelId="{7133FE99-5CFD-4FA4-A91F-D199A904C758}">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Execution</a:t>
          </a:r>
        </a:p>
      </dsp:txBody>
      <dsp:txXfrm>
        <a:off x="30842" y="2959082"/>
        <a:ext cx="7844388" cy="570116"/>
      </dsp:txXfrm>
    </dsp:sp>
    <dsp:sp modelId="{9AC05C2B-98A4-46A3-95DB-50CD7BF6A906}">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a:t>
          </a:r>
        </a:p>
      </dsp:txBody>
      <dsp:txXfrm>
        <a:off x="30842" y="3668642"/>
        <a:ext cx="7844388" cy="570116"/>
      </dsp:txXfrm>
    </dsp:sp>
    <dsp:sp modelId="{07829882-6F4D-48E6-92BC-1A22C9FC3D88}">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 Methods</a:t>
          </a:r>
        </a:p>
      </dsp:txBody>
      <dsp:txXfrm>
        <a:off x="30842" y="4378202"/>
        <a:ext cx="7844388"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90000"/>
          <a:ext cx="7906072" cy="6318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Vission</a:t>
          </a:r>
          <a:r>
            <a:rPr lang="en-MY" sz="2700" kern="1200" dirty="0">
              <a:solidFill>
                <a:srgbClr val="000000"/>
              </a:solidFill>
              <a:latin typeface="Arial"/>
              <a:ea typeface="+mn-ea"/>
              <a:cs typeface="+mn-cs"/>
            </a:rPr>
            <a:t>, Mission and Values</a:t>
          </a:r>
        </a:p>
      </dsp:txBody>
      <dsp:txXfrm>
        <a:off x="30842" y="120842"/>
        <a:ext cx="7844388" cy="570116"/>
      </dsp:txXfrm>
    </dsp:sp>
    <dsp:sp modelId="{A4CC9735-B172-48E4-BD42-49857572E9A5}">
      <dsp:nvSpPr>
        <dsp:cNvPr id="0" name=""/>
        <dsp:cNvSpPr/>
      </dsp:nvSpPr>
      <dsp:spPr>
        <a:xfrm>
          <a:off x="0" y="799560"/>
          <a:ext cx="7906072" cy="6318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SWOT Analysis</a:t>
          </a:r>
        </a:p>
      </dsp:txBody>
      <dsp:txXfrm>
        <a:off x="30842" y="830402"/>
        <a:ext cx="7844388" cy="570116"/>
      </dsp:txXfrm>
    </dsp:sp>
    <dsp:sp modelId="{F674B1EB-7C16-427C-9D7D-944E5157F0F6}">
      <dsp:nvSpPr>
        <dsp:cNvPr id="0" name=""/>
        <dsp:cNvSpPr/>
      </dsp:nvSpPr>
      <dsp:spPr>
        <a:xfrm>
          <a:off x="0" y="1509120"/>
          <a:ext cx="7906072" cy="6318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PESTLE Analysis</a:t>
          </a:r>
        </a:p>
      </dsp:txBody>
      <dsp:txXfrm>
        <a:off x="30842" y="1539962"/>
        <a:ext cx="7844388" cy="570116"/>
      </dsp:txXfrm>
    </dsp:sp>
    <dsp:sp modelId="{B81C3AB5-CD8D-4061-A03B-635F3C7E2742}">
      <dsp:nvSpPr>
        <dsp:cNvPr id="0" name=""/>
        <dsp:cNvSpPr/>
      </dsp:nvSpPr>
      <dsp:spPr>
        <a:xfrm>
          <a:off x="0" y="2218680"/>
          <a:ext cx="7906072" cy="631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1"/>
              </a:solidFill>
              <a:latin typeface="Arial"/>
              <a:ea typeface="+mn-ea"/>
              <a:cs typeface="+mn-cs"/>
            </a:rPr>
            <a:t>Strategy Formulation</a:t>
          </a:r>
        </a:p>
      </dsp:txBody>
      <dsp:txXfrm>
        <a:off x="30842" y="2249522"/>
        <a:ext cx="7844388" cy="570116"/>
      </dsp:txXfrm>
    </dsp:sp>
    <dsp:sp modelId="{7133FE99-5CFD-4FA4-A91F-D199A904C758}">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Execution</a:t>
          </a:r>
        </a:p>
      </dsp:txBody>
      <dsp:txXfrm>
        <a:off x="30842" y="2959082"/>
        <a:ext cx="7844388" cy="570116"/>
      </dsp:txXfrm>
    </dsp:sp>
    <dsp:sp modelId="{9AC05C2B-98A4-46A3-95DB-50CD7BF6A906}">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a:t>
          </a:r>
        </a:p>
      </dsp:txBody>
      <dsp:txXfrm>
        <a:off x="30842" y="3668642"/>
        <a:ext cx="7844388" cy="570116"/>
      </dsp:txXfrm>
    </dsp:sp>
    <dsp:sp modelId="{07829882-6F4D-48E6-92BC-1A22C9FC3D88}">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 Methods</a:t>
          </a:r>
        </a:p>
      </dsp:txBody>
      <dsp:txXfrm>
        <a:off x="30842" y="4378202"/>
        <a:ext cx="7844388"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90000"/>
          <a:ext cx="7906072" cy="6318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err="1">
              <a:solidFill>
                <a:srgbClr val="000000"/>
              </a:solidFill>
              <a:latin typeface="Arial"/>
              <a:ea typeface="+mn-ea"/>
              <a:cs typeface="+mn-cs"/>
            </a:rPr>
            <a:t>Vission</a:t>
          </a:r>
          <a:r>
            <a:rPr lang="en-MY" sz="2700" kern="1200" dirty="0">
              <a:solidFill>
                <a:srgbClr val="000000"/>
              </a:solidFill>
              <a:latin typeface="Arial"/>
              <a:ea typeface="+mn-ea"/>
              <a:cs typeface="+mn-cs"/>
            </a:rPr>
            <a:t>, Mission and Values</a:t>
          </a:r>
        </a:p>
      </dsp:txBody>
      <dsp:txXfrm>
        <a:off x="30842" y="120842"/>
        <a:ext cx="7844388" cy="570116"/>
      </dsp:txXfrm>
    </dsp:sp>
    <dsp:sp modelId="{A4CC9735-B172-48E4-BD42-49857572E9A5}">
      <dsp:nvSpPr>
        <dsp:cNvPr id="0" name=""/>
        <dsp:cNvSpPr/>
      </dsp:nvSpPr>
      <dsp:spPr>
        <a:xfrm>
          <a:off x="0" y="799560"/>
          <a:ext cx="7906072" cy="6318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SWOT Analysis</a:t>
          </a:r>
        </a:p>
      </dsp:txBody>
      <dsp:txXfrm>
        <a:off x="30842" y="830402"/>
        <a:ext cx="7844388" cy="570116"/>
      </dsp:txXfrm>
    </dsp:sp>
    <dsp:sp modelId="{F674B1EB-7C16-427C-9D7D-944E5157F0F6}">
      <dsp:nvSpPr>
        <dsp:cNvPr id="0" name=""/>
        <dsp:cNvSpPr/>
      </dsp:nvSpPr>
      <dsp:spPr>
        <a:xfrm>
          <a:off x="0" y="1509120"/>
          <a:ext cx="7906072" cy="6318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PESTLE Analysis</a:t>
          </a:r>
        </a:p>
      </dsp:txBody>
      <dsp:txXfrm>
        <a:off x="30842" y="1539962"/>
        <a:ext cx="7844388" cy="570116"/>
      </dsp:txXfrm>
    </dsp:sp>
    <dsp:sp modelId="{B81C3AB5-CD8D-4061-A03B-635F3C7E2742}">
      <dsp:nvSpPr>
        <dsp:cNvPr id="0" name=""/>
        <dsp:cNvSpPr/>
      </dsp:nvSpPr>
      <dsp:spPr>
        <a:xfrm>
          <a:off x="0" y="2218680"/>
          <a:ext cx="7906072" cy="6318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Formulation</a:t>
          </a:r>
        </a:p>
      </dsp:txBody>
      <dsp:txXfrm>
        <a:off x="30842" y="2249522"/>
        <a:ext cx="7844388" cy="570116"/>
      </dsp:txXfrm>
    </dsp:sp>
    <dsp:sp modelId="{7133FE99-5CFD-4FA4-A91F-D199A904C758}">
      <dsp:nvSpPr>
        <dsp:cNvPr id="0" name=""/>
        <dsp:cNvSpPr/>
      </dsp:nvSpPr>
      <dsp:spPr>
        <a:xfrm>
          <a:off x="0" y="2928240"/>
          <a:ext cx="7906072" cy="631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1"/>
              </a:solidFill>
              <a:latin typeface="Arial"/>
              <a:ea typeface="+mn-ea"/>
              <a:cs typeface="+mn-cs"/>
            </a:rPr>
            <a:t>Strategy Execution</a:t>
          </a:r>
        </a:p>
      </dsp:txBody>
      <dsp:txXfrm>
        <a:off x="30842" y="2959082"/>
        <a:ext cx="7844388" cy="570116"/>
      </dsp:txXfrm>
    </dsp:sp>
    <dsp:sp modelId="{9AC05C2B-98A4-46A3-95DB-50CD7BF6A906}">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a:t>
          </a:r>
        </a:p>
      </dsp:txBody>
      <dsp:txXfrm>
        <a:off x="30842" y="3668642"/>
        <a:ext cx="7844388" cy="570116"/>
      </dsp:txXfrm>
    </dsp:sp>
    <dsp:sp modelId="{07829882-6F4D-48E6-92BC-1A22C9FC3D88}">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 Methods</a:t>
          </a:r>
        </a:p>
      </dsp:txBody>
      <dsp:txXfrm>
        <a:off x="30842" y="4378202"/>
        <a:ext cx="7844388" cy="5701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143000"/>
            <a:ext cx="7200800" cy="2209800"/>
          </a:xfrm>
        </p:spPr>
        <p:txBody>
          <a:bodyPr/>
          <a:lstStyle/>
          <a:p>
            <a:r>
              <a:rPr lang="en-MY" dirty="0"/>
              <a:t>STRATEGIC GLOBAL HUMAN RESOURCES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6837310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914400" y="1600200"/>
            <a:ext cx="8229600"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A mission statement is a short statement of why an organization exists, what its overall goal is, identifying the goal of its operations: what kind of product or service it provides, its primary customers or market, and its geographical region of operation</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7894-B03C-4801-99D4-0CEAAA23CC63}"/>
              </a:ext>
            </a:extLst>
          </p:cNvPr>
          <p:cNvSpPr>
            <a:spLocks noGrp="1"/>
          </p:cNvSpPr>
          <p:nvPr>
            <p:ph type="title"/>
          </p:nvPr>
        </p:nvSpPr>
        <p:spPr/>
        <p:txBody>
          <a:bodyPr/>
          <a:lstStyle/>
          <a:p>
            <a:r>
              <a:rPr lang="en-MY" dirty="0"/>
              <a:t>Value Statement</a:t>
            </a:r>
          </a:p>
        </p:txBody>
      </p:sp>
      <p:sp>
        <p:nvSpPr>
          <p:cNvPr id="3" name="Content Placeholder 2">
            <a:extLst>
              <a:ext uri="{FF2B5EF4-FFF2-40B4-BE49-F238E27FC236}">
                <a16:creationId xmlns:a16="http://schemas.microsoft.com/office/drawing/2014/main" id="{CAE129D6-2996-455B-9FF1-690AC4351F10}"/>
              </a:ext>
            </a:extLst>
          </p:cNvPr>
          <p:cNvSpPr>
            <a:spLocks noGrp="1"/>
          </p:cNvSpPr>
          <p:nvPr>
            <p:ph idx="1"/>
          </p:nvPr>
        </p:nvSpPr>
        <p:spPr>
          <a:xfrm>
            <a:off x="685800" y="1556792"/>
            <a:ext cx="8001000" cy="4752528"/>
          </a:xfrm>
        </p:spPr>
        <p:txBody>
          <a:bodyPr/>
          <a:lstStyle/>
          <a:p>
            <a:pPr marL="0" indent="0">
              <a:buNone/>
            </a:pPr>
            <a:r>
              <a:rPr lang="en-MY" dirty="0"/>
              <a:t>A Values Statement is a message which conveys the values and priorities of the company, organization or team it represents. This lets your customers and staff know what’s important to your business and the kind of culture it has.</a:t>
            </a:r>
          </a:p>
          <a:p>
            <a:r>
              <a:rPr lang="en-MY" dirty="0"/>
              <a:t>“what values will need to be present in the community for your vision to come to pass?”</a:t>
            </a:r>
          </a:p>
          <a:p>
            <a:r>
              <a:rPr lang="en-MY" dirty="0"/>
              <a:t>“what values would the community need to emphasize?”</a:t>
            </a:r>
          </a:p>
          <a:p>
            <a:r>
              <a:rPr lang="en-MY" dirty="0"/>
              <a:t> “what values would have to be the norm?”</a:t>
            </a:r>
          </a:p>
        </p:txBody>
      </p:sp>
    </p:spTree>
    <p:extLst>
      <p:ext uri="{BB962C8B-B14F-4D97-AF65-F5344CB8AC3E}">
        <p14:creationId xmlns:p14="http://schemas.microsoft.com/office/powerpoint/2010/main" val="1484862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BEB36-D873-46FC-932C-87E66A51274E}"/>
              </a:ext>
            </a:extLst>
          </p:cNvPr>
          <p:cNvSpPr>
            <a:spLocks noGrp="1"/>
          </p:cNvSpPr>
          <p:nvPr>
            <p:ph type="title"/>
          </p:nvPr>
        </p:nvSpPr>
        <p:spPr/>
        <p:txBody>
          <a:bodyPr/>
          <a:lstStyle/>
          <a:p>
            <a:r>
              <a:rPr lang="en-MY" dirty="0"/>
              <a:t>Value Statement Example</a:t>
            </a:r>
          </a:p>
        </p:txBody>
      </p:sp>
      <p:sp>
        <p:nvSpPr>
          <p:cNvPr id="3" name="Content Placeholder 2">
            <a:extLst>
              <a:ext uri="{FF2B5EF4-FFF2-40B4-BE49-F238E27FC236}">
                <a16:creationId xmlns:a16="http://schemas.microsoft.com/office/drawing/2014/main" id="{D2187305-DA0B-41F7-A835-4A0F6765867C}"/>
              </a:ext>
            </a:extLst>
          </p:cNvPr>
          <p:cNvSpPr>
            <a:spLocks noGrp="1"/>
          </p:cNvSpPr>
          <p:nvPr>
            <p:ph idx="1"/>
          </p:nvPr>
        </p:nvSpPr>
        <p:spPr/>
        <p:txBody>
          <a:bodyPr/>
          <a:lstStyle/>
          <a:p>
            <a:pPr marL="0" indent="0">
              <a:buNone/>
            </a:pPr>
            <a:r>
              <a:rPr lang="en-MY" dirty="0"/>
              <a:t>American Express</a:t>
            </a:r>
          </a:p>
          <a:p>
            <a:r>
              <a:rPr lang="en-MY" dirty="0"/>
              <a:t>Customer Commitment</a:t>
            </a:r>
          </a:p>
          <a:p>
            <a:r>
              <a:rPr lang="en-MY" dirty="0"/>
              <a:t>Quality</a:t>
            </a:r>
          </a:p>
          <a:p>
            <a:r>
              <a:rPr lang="en-MY" dirty="0"/>
              <a:t>Integrity</a:t>
            </a:r>
          </a:p>
          <a:p>
            <a:r>
              <a:rPr lang="en-MY" dirty="0"/>
              <a:t>Teamwork</a:t>
            </a:r>
          </a:p>
          <a:p>
            <a:r>
              <a:rPr lang="en-MY" dirty="0"/>
              <a:t>Respect for People</a:t>
            </a:r>
          </a:p>
          <a:p>
            <a:r>
              <a:rPr lang="en-MY" dirty="0"/>
              <a:t>Good Citizenship</a:t>
            </a:r>
          </a:p>
          <a:p>
            <a:r>
              <a:rPr lang="en-MY" dirty="0"/>
              <a:t>A Will to Win</a:t>
            </a:r>
          </a:p>
          <a:p>
            <a:r>
              <a:rPr lang="en-MY" dirty="0"/>
              <a:t>Personal Accountability</a:t>
            </a:r>
          </a:p>
          <a:p>
            <a:endParaRPr lang="en-MY" dirty="0"/>
          </a:p>
        </p:txBody>
      </p:sp>
    </p:spTree>
    <p:extLst>
      <p:ext uri="{BB962C8B-B14F-4D97-AF65-F5344CB8AC3E}">
        <p14:creationId xmlns:p14="http://schemas.microsoft.com/office/powerpoint/2010/main" val="3551382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A025E-2C03-4904-B5E8-AB15BDC167C2}"/>
              </a:ext>
            </a:extLst>
          </p:cNvPr>
          <p:cNvSpPr>
            <a:spLocks noGrp="1"/>
          </p:cNvSpPr>
          <p:nvPr>
            <p:ph type="title"/>
          </p:nvPr>
        </p:nvSpPr>
        <p:spPr/>
        <p:txBody>
          <a:bodyPr/>
          <a:lstStyle/>
          <a:p>
            <a:r>
              <a:rPr lang="en-MY" dirty="0"/>
              <a:t>Mission, Vision and Values</a:t>
            </a:r>
          </a:p>
        </p:txBody>
      </p:sp>
      <p:pic>
        <p:nvPicPr>
          <p:cNvPr id="5" name="Picture 4">
            <a:extLst>
              <a:ext uri="{FF2B5EF4-FFF2-40B4-BE49-F238E27FC236}">
                <a16:creationId xmlns:a16="http://schemas.microsoft.com/office/drawing/2014/main" id="{85F8504F-1DC4-4AD2-9047-83DCECE60714}"/>
              </a:ext>
            </a:extLst>
          </p:cNvPr>
          <p:cNvPicPr>
            <a:picLocks noChangeAspect="1"/>
          </p:cNvPicPr>
          <p:nvPr/>
        </p:nvPicPr>
        <p:blipFill>
          <a:blip r:embed="rId2"/>
          <a:stretch>
            <a:fillRect/>
          </a:stretch>
        </p:blipFill>
        <p:spPr>
          <a:xfrm>
            <a:off x="914400" y="1844824"/>
            <a:ext cx="7674256" cy="4097013"/>
          </a:xfrm>
          <a:prstGeom prst="rect">
            <a:avLst/>
          </a:prstGeom>
        </p:spPr>
      </p:pic>
    </p:spTree>
    <p:extLst>
      <p:ext uri="{BB962C8B-B14F-4D97-AF65-F5344CB8AC3E}">
        <p14:creationId xmlns:p14="http://schemas.microsoft.com/office/powerpoint/2010/main" val="1056216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3956135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5449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28272374"/>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097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PESTLE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PESTLE analysis (political, economic, social, technological, Legal and Environmental)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3AFD-AE85-4C9E-8C4C-B707A823C8B7}"/>
              </a:ext>
            </a:extLst>
          </p:cNvPr>
          <p:cNvSpPr>
            <a:spLocks noGrp="1"/>
          </p:cNvSpPr>
          <p:nvPr>
            <p:ph type="title"/>
          </p:nvPr>
        </p:nvSpPr>
        <p:spPr/>
        <p:txBody>
          <a:bodyPr/>
          <a:lstStyle/>
          <a:p>
            <a:r>
              <a:rPr lang="en-MY" dirty="0"/>
              <a:t>PESTLE Analysis</a:t>
            </a:r>
          </a:p>
        </p:txBody>
      </p:sp>
      <p:pic>
        <p:nvPicPr>
          <p:cNvPr id="5" name="Picture 4">
            <a:extLst>
              <a:ext uri="{FF2B5EF4-FFF2-40B4-BE49-F238E27FC236}">
                <a16:creationId xmlns:a16="http://schemas.microsoft.com/office/drawing/2014/main" id="{F02FB13F-4A15-4DE2-9548-2D6B6FDE436D}"/>
              </a:ext>
            </a:extLst>
          </p:cNvPr>
          <p:cNvPicPr>
            <a:picLocks noChangeAspect="1"/>
          </p:cNvPicPr>
          <p:nvPr/>
        </p:nvPicPr>
        <p:blipFill>
          <a:blip r:embed="rId2"/>
          <a:stretch>
            <a:fillRect/>
          </a:stretch>
        </p:blipFill>
        <p:spPr>
          <a:xfrm>
            <a:off x="1300162" y="2010830"/>
            <a:ext cx="7000875" cy="4543425"/>
          </a:xfrm>
          <a:prstGeom prst="rect">
            <a:avLst/>
          </a:prstGeom>
        </p:spPr>
      </p:pic>
    </p:spTree>
    <p:extLst>
      <p:ext uri="{BB962C8B-B14F-4D97-AF65-F5344CB8AC3E}">
        <p14:creationId xmlns:p14="http://schemas.microsoft.com/office/powerpoint/2010/main" val="441565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24310396"/>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4913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60819-5A15-4348-B6CA-20997DB3B59D}"/>
              </a:ext>
            </a:extLst>
          </p:cNvPr>
          <p:cNvSpPr>
            <a:spLocks noGrp="1"/>
          </p:cNvSpPr>
          <p:nvPr>
            <p:ph type="title"/>
          </p:nvPr>
        </p:nvSpPr>
        <p:spPr/>
        <p:txBody>
          <a:bodyPr/>
          <a:lstStyle/>
          <a:p>
            <a:r>
              <a:rPr lang="en-MY" dirty="0"/>
              <a:t>Porter Generic Strategy</a:t>
            </a:r>
          </a:p>
        </p:txBody>
      </p:sp>
      <p:pic>
        <p:nvPicPr>
          <p:cNvPr id="5" name="Picture 4">
            <a:extLst>
              <a:ext uri="{FF2B5EF4-FFF2-40B4-BE49-F238E27FC236}">
                <a16:creationId xmlns:a16="http://schemas.microsoft.com/office/drawing/2014/main" id="{D07538AD-B941-454E-BE82-8DF417D91FCD}"/>
              </a:ext>
            </a:extLst>
          </p:cNvPr>
          <p:cNvPicPr>
            <a:picLocks noChangeAspect="1"/>
          </p:cNvPicPr>
          <p:nvPr/>
        </p:nvPicPr>
        <p:blipFill>
          <a:blip r:embed="rId2"/>
          <a:stretch>
            <a:fillRect/>
          </a:stretch>
        </p:blipFill>
        <p:spPr>
          <a:xfrm>
            <a:off x="2132000" y="1700808"/>
            <a:ext cx="4880000" cy="4734161"/>
          </a:xfrm>
          <a:prstGeom prst="rect">
            <a:avLst/>
          </a:prstGeom>
        </p:spPr>
      </p:pic>
    </p:spTree>
    <p:extLst>
      <p:ext uri="{BB962C8B-B14F-4D97-AF65-F5344CB8AC3E}">
        <p14:creationId xmlns:p14="http://schemas.microsoft.com/office/powerpoint/2010/main" val="20314765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0769033"/>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6146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EC9CA-EF71-4F3F-A266-6A97FD0A7532}"/>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15F8C638-0311-47B0-877F-3742E05879FE}"/>
              </a:ext>
            </a:extLst>
          </p:cNvPr>
          <p:cNvSpPr>
            <a:spLocks noGrp="1"/>
          </p:cNvSpPr>
          <p:nvPr>
            <p:ph idx="1"/>
          </p:nvPr>
        </p:nvSpPr>
        <p:spPr>
          <a:xfrm>
            <a:off x="636110" y="1556792"/>
            <a:ext cx="8256370" cy="4530725"/>
          </a:xfrm>
        </p:spPr>
        <p:txBody>
          <a:bodyPr/>
          <a:lstStyle/>
          <a:p>
            <a:r>
              <a:rPr lang="en-MY" dirty="0"/>
              <a:t>Strategy execution is the discipline of dynamically managing and implementing strategy to achieve intended outcomes</a:t>
            </a:r>
          </a:p>
          <a:p>
            <a:r>
              <a:rPr lang="en-MY"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p14="http://schemas.microsoft.com/office/powerpoint/2010/main" val="2353429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p:txBody>
      </p:sp>
    </p:spTree>
    <p:extLst>
      <p:ext uri="{BB962C8B-B14F-4D97-AF65-F5344CB8AC3E}">
        <p14:creationId xmlns:p14="http://schemas.microsoft.com/office/powerpoint/2010/main" val="22398684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2688-2F3B-4BEA-BC68-0EF666743129}"/>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F9924902-E6D3-40C6-8D15-D5E3CBCCE05A}"/>
              </a:ext>
            </a:extLst>
          </p:cNvPr>
          <p:cNvSpPr>
            <a:spLocks noGrp="1"/>
          </p:cNvSpPr>
          <p:nvPr>
            <p:ph idx="1"/>
          </p:nvPr>
        </p:nvSpPr>
        <p:spPr/>
        <p:txBody>
          <a:bodyPr/>
          <a:lstStyle/>
          <a:p>
            <a:pPr marL="0" indent="0">
              <a:buNone/>
            </a:pPr>
            <a:r>
              <a:rPr lang="en-MY" dirty="0"/>
              <a:t>Budget and resource allocations are made during which stage of the strategic planning process?</a:t>
            </a:r>
          </a:p>
          <a:p>
            <a:pPr marL="0" indent="0">
              <a:buNone/>
            </a:pPr>
            <a:r>
              <a:rPr lang="en-MY" dirty="0"/>
              <a:t>a) Budgeting</a:t>
            </a:r>
          </a:p>
          <a:p>
            <a:pPr marL="0" indent="0">
              <a:buNone/>
            </a:pPr>
            <a:r>
              <a:rPr lang="en-MY" dirty="0"/>
              <a:t>b) Development</a:t>
            </a:r>
          </a:p>
          <a:p>
            <a:pPr marL="0" indent="0">
              <a:buNone/>
            </a:pPr>
            <a:r>
              <a:rPr lang="en-MY" dirty="0"/>
              <a:t>c) Implementation</a:t>
            </a:r>
          </a:p>
          <a:p>
            <a:pPr marL="0" indent="0">
              <a:buNone/>
            </a:pPr>
            <a:r>
              <a:rPr lang="en-MY" dirty="0"/>
              <a:t>d) Formulation</a:t>
            </a:r>
          </a:p>
        </p:txBody>
      </p:sp>
    </p:spTree>
    <p:extLst>
      <p:ext uri="{BB962C8B-B14F-4D97-AF65-F5344CB8AC3E}">
        <p14:creationId xmlns:p14="http://schemas.microsoft.com/office/powerpoint/2010/main" val="25443731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E712-5F2A-4F36-8FD4-06028EA8550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FFC838F1-4711-46EC-9D5E-4520C124C646}"/>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5759257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F637-77CB-4B93-A1E1-A4D3C0F94E0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A4407C1-55EB-4F2E-A3FD-A77DE3087E2C}"/>
              </a:ext>
            </a:extLst>
          </p:cNvPr>
          <p:cNvSpPr>
            <a:spLocks noGrp="1"/>
          </p:cNvSpPr>
          <p:nvPr>
            <p:ph idx="1"/>
          </p:nvPr>
        </p:nvSpPr>
        <p:spPr/>
        <p:txBody>
          <a:bodyPr/>
          <a:lstStyle/>
          <a:p>
            <a:pPr marL="0" indent="0">
              <a:buNone/>
            </a:pPr>
            <a:r>
              <a:rPr lang="en-MY" dirty="0"/>
              <a:t>A statement that describes what an organization does that is different from others is a:</a:t>
            </a:r>
          </a:p>
          <a:p>
            <a:pPr marL="0" indent="0">
              <a:buNone/>
            </a:pPr>
            <a:endParaRPr lang="en-MY" dirty="0"/>
          </a:p>
          <a:p>
            <a:pPr marL="0" indent="0">
              <a:buNone/>
            </a:pPr>
            <a:r>
              <a:rPr lang="en-MY" dirty="0"/>
              <a:t>A. Values statement</a:t>
            </a:r>
          </a:p>
          <a:p>
            <a:pPr marL="0" indent="0">
              <a:buNone/>
            </a:pPr>
            <a:r>
              <a:rPr lang="en-MY" dirty="0"/>
              <a:t>B. Corporate goal</a:t>
            </a:r>
          </a:p>
          <a:p>
            <a:pPr marL="0" indent="0">
              <a:buNone/>
            </a:pPr>
            <a:r>
              <a:rPr lang="en-MY" dirty="0"/>
              <a:t>C. Vision statement</a:t>
            </a:r>
          </a:p>
          <a:p>
            <a:pPr marL="0" indent="0">
              <a:buNone/>
            </a:pPr>
            <a:r>
              <a:rPr lang="en-MY" dirty="0"/>
              <a:t>D. Mission statement</a:t>
            </a:r>
          </a:p>
        </p:txBody>
      </p:sp>
    </p:spTree>
    <p:extLst>
      <p:ext uri="{BB962C8B-B14F-4D97-AF65-F5344CB8AC3E}">
        <p14:creationId xmlns:p14="http://schemas.microsoft.com/office/powerpoint/2010/main" val="25580697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A3FB7-BA26-471F-BB35-F82BB7932152}"/>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FA784F53-EE27-4995-B669-0CABDEF3738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42058510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761</TotalTime>
  <Words>2862</Words>
  <Application>Microsoft Office PowerPoint</Application>
  <PresentationFormat>On-screen Show (4:3)</PresentationFormat>
  <Paragraphs>294</Paragraphs>
  <Slides>67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Times New Roman</vt:lpstr>
      <vt:lpstr>Wingdings</vt:lpstr>
      <vt:lpstr>Office Theme</vt:lpstr>
      <vt:lpstr>STRATEGIC GLOBAL HUMAN RESOURCES - II</vt:lpstr>
      <vt:lpstr>PowerPoint Presentation</vt:lpstr>
      <vt:lpstr>Vision Statement</vt:lpstr>
      <vt:lpstr>Examples of Vision Statement</vt:lpstr>
      <vt:lpstr>Mission Statement</vt:lpstr>
      <vt:lpstr>Examples of Mission Statement</vt:lpstr>
      <vt:lpstr>Differences in terms</vt:lpstr>
      <vt:lpstr>Value Statement</vt:lpstr>
      <vt:lpstr>Value Statement Example</vt:lpstr>
      <vt:lpstr>Mission, Vision and Values</vt:lpstr>
      <vt:lpstr>Different Terms</vt:lpstr>
      <vt:lpstr>PowerPoint Presentation</vt:lpstr>
      <vt:lpstr>SWOT</vt:lpstr>
      <vt:lpstr>SWOT Analysis</vt:lpstr>
      <vt:lpstr>Strengths</vt:lpstr>
      <vt:lpstr>Weaknesses</vt:lpstr>
      <vt:lpstr>Opportunities</vt:lpstr>
      <vt:lpstr>Threats</vt:lpstr>
      <vt:lpstr>PowerPoint Presentation</vt:lpstr>
      <vt:lpstr>PESTLE Analysis</vt:lpstr>
      <vt:lpstr>PESTLE Analysis</vt:lpstr>
      <vt:lpstr>PowerPoint Presentation</vt:lpstr>
      <vt:lpstr>Strategy Choices</vt:lpstr>
      <vt:lpstr>Corporate Strategy</vt:lpstr>
      <vt:lpstr>Corporate Strategy</vt:lpstr>
      <vt:lpstr>Strategy Formulation</vt:lpstr>
      <vt:lpstr>Michael Porter</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 Generic Strategy</vt:lpstr>
      <vt:lpstr>PowerPoint Presentation</vt:lpstr>
      <vt:lpstr>Strategy Execution</vt:lpstr>
      <vt:lpstr>The Balanced Scorecard</vt:lpstr>
      <vt:lpstr>Balanced Scorecard</vt:lpstr>
      <vt:lpstr>Financial Perspective</vt:lpstr>
      <vt:lpstr>Learning and Growth Perspective</vt:lpstr>
      <vt:lpstr>Business Process Perspective</vt:lpstr>
      <vt:lpstr>Customer perspective</vt:lpstr>
      <vt:lpstr>Management by Objectives (MBO)</vt:lpstr>
      <vt:lpstr>Management by Objectives</vt:lpstr>
      <vt:lpstr>Steps in MBO Process</vt:lpstr>
      <vt:lpstr>Steps in MBO Process</vt:lpstr>
      <vt:lpstr>Steps in MBO Process</vt:lpstr>
      <vt:lpstr>SMART Goals</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1</vt:lpstr>
      <vt:lpstr>Answer # 1</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56</cp:revision>
  <cp:lastPrinted>1601-01-01T00:00:00Z</cp:lastPrinted>
  <dcterms:created xsi:type="dcterms:W3CDTF">2020-07-09T15:12:46Z</dcterms:created>
  <dcterms:modified xsi:type="dcterms:W3CDTF">2021-02-27T17:12:25Z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