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slides/slide117.xml" ContentType="application/vnd.openxmlformats-officedocument.presentationml.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9"/>
  </p:notesMasterIdLst>
  <p:handoutMasterIdLst>
    <p:handoutMasterId r:id="rId120"/>
  </p:handoutMasterIdLst>
  <p:sldIdLst>
    <p:sldId id="256" r:id="rId2"/>
    <p:sldId id="534" r:id="rId3"/>
    <p:sldId id="535" r:id="rId4"/>
    <p:sldId id="536" r:id="rId5"/>
    <p:sldId id="537" r:id="rId6"/>
    <p:sldId id="538" r:id="rId7"/>
    <p:sldId id="539" r:id="rId8"/>
    <p:sldId id="540" r:id="rId9"/>
    <p:sldId id="541" r:id="rId10"/>
    <p:sldId id="542" r:id="rId11"/>
    <p:sldId id="543" r:id="rId12"/>
    <p:sldId id="544" r:id="rId13"/>
    <p:sldId id="545" r:id="rId14"/>
    <p:sldId id="546" r:id="rId15"/>
    <p:sldId id="547" r:id="rId16"/>
    <p:sldId id="377" r:id="rId17"/>
    <p:sldId id="366" r:id="rId18"/>
    <p:sldId id="399" r:id="rId19"/>
    <p:sldId id="400" r:id="rId20"/>
    <p:sldId id="367" r:id="rId21"/>
    <p:sldId id="368" r:id="rId22"/>
    <p:sldId id="530" r:id="rId23"/>
    <p:sldId id="531" r:id="rId24"/>
    <p:sldId id="532" r:id="rId25"/>
    <p:sldId id="533" r:id="rId26"/>
    <p:sldId id="401" r:id="rId27"/>
    <p:sldId id="402" r:id="rId28"/>
    <p:sldId id="378" r:id="rId29"/>
    <p:sldId id="357" r:id="rId30"/>
    <p:sldId id="353" r:id="rId31"/>
    <p:sldId id="358" r:id="rId32"/>
    <p:sldId id="359" r:id="rId33"/>
    <p:sldId id="360" r:id="rId34"/>
    <p:sldId id="361" r:id="rId35"/>
    <p:sldId id="362" r:id="rId36"/>
    <p:sldId id="363" r:id="rId37"/>
    <p:sldId id="356" r:id="rId38"/>
    <p:sldId id="379" r:id="rId39"/>
    <p:sldId id="380" r:id="rId40"/>
    <p:sldId id="485" r:id="rId41"/>
    <p:sldId id="442" r:id="rId42"/>
    <p:sldId id="443" r:id="rId43"/>
    <p:sldId id="275" r:id="rId44"/>
    <p:sldId id="498" r:id="rId45"/>
    <p:sldId id="501" r:id="rId46"/>
    <p:sldId id="444" r:id="rId47"/>
    <p:sldId id="445" r:id="rId48"/>
    <p:sldId id="446" r:id="rId49"/>
    <p:sldId id="447" r:id="rId50"/>
    <p:sldId id="502" r:id="rId51"/>
    <p:sldId id="287" r:id="rId52"/>
    <p:sldId id="495" r:id="rId53"/>
    <p:sldId id="496" r:id="rId54"/>
    <p:sldId id="263" r:id="rId55"/>
    <p:sldId id="497" r:id="rId56"/>
    <p:sldId id="486" r:id="rId57"/>
    <p:sldId id="455" r:id="rId58"/>
    <p:sldId id="448" r:id="rId59"/>
    <p:sldId id="456" r:id="rId60"/>
    <p:sldId id="457" r:id="rId61"/>
    <p:sldId id="458" r:id="rId62"/>
    <p:sldId id="283" r:id="rId63"/>
    <p:sldId id="487" r:id="rId64"/>
    <p:sldId id="449" r:id="rId65"/>
    <p:sldId id="434" r:id="rId66"/>
    <p:sldId id="450" r:id="rId67"/>
    <p:sldId id="451" r:id="rId68"/>
    <p:sldId id="452" r:id="rId69"/>
    <p:sldId id="460" r:id="rId70"/>
    <p:sldId id="461" r:id="rId71"/>
    <p:sldId id="405" r:id="rId72"/>
    <p:sldId id="435" r:id="rId73"/>
    <p:sldId id="406" r:id="rId74"/>
    <p:sldId id="407" r:id="rId75"/>
    <p:sldId id="408" r:id="rId76"/>
    <p:sldId id="409" r:id="rId77"/>
    <p:sldId id="397" r:id="rId78"/>
    <p:sldId id="398" r:id="rId79"/>
    <p:sldId id="488" r:id="rId80"/>
    <p:sldId id="410" r:id="rId81"/>
    <p:sldId id="437" r:id="rId82"/>
    <p:sldId id="411" r:id="rId83"/>
    <p:sldId id="413" r:id="rId84"/>
    <p:sldId id="414" r:id="rId85"/>
    <p:sldId id="412" r:id="rId86"/>
    <p:sldId id="416" r:id="rId87"/>
    <p:sldId id="417" r:id="rId88"/>
    <p:sldId id="393" r:id="rId89"/>
    <p:sldId id="394" r:id="rId90"/>
    <p:sldId id="503" r:id="rId91"/>
    <p:sldId id="504" r:id="rId92"/>
    <p:sldId id="505" r:id="rId93"/>
    <p:sldId id="506" r:id="rId94"/>
    <p:sldId id="507" r:id="rId95"/>
    <p:sldId id="508" r:id="rId96"/>
    <p:sldId id="509" r:id="rId97"/>
    <p:sldId id="510" r:id="rId98"/>
    <p:sldId id="511" r:id="rId99"/>
    <p:sldId id="512" r:id="rId100"/>
    <p:sldId id="513" r:id="rId101"/>
    <p:sldId id="514" r:id="rId102"/>
    <p:sldId id="515" r:id="rId103"/>
    <p:sldId id="516" r:id="rId104"/>
    <p:sldId id="517" r:id="rId105"/>
    <p:sldId id="518" r:id="rId106"/>
    <p:sldId id="519" r:id="rId107"/>
    <p:sldId id="520" r:id="rId108"/>
    <p:sldId id="521" r:id="rId109"/>
    <p:sldId id="522" r:id="rId110"/>
    <p:sldId id="523" r:id="rId111"/>
    <p:sldId id="524" r:id="rId112"/>
    <p:sldId id="525" r:id="rId113"/>
    <p:sldId id="526" r:id="rId114"/>
    <p:sldId id="527" r:id="rId115"/>
    <p:sldId id="528" r:id="rId116"/>
    <p:sldId id="529" r:id="rId117"/>
    <p:sldId id="276"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5E5EAFC4-44B3-4549-AC9A-997C897F1B4D}" srcId="{703D4D02-5513-427D-B6E9-B2E187EE0C3A}" destId="{6045ACAC-5E4F-4F21-A66B-AB5CDA262068}" srcOrd="3" destOrd="0" parTransId="{11DAFEE1-F611-4BD6-B139-CD15394BFBA6}" sibTransId="{B4C2AAE5-D99A-459F-BDEC-4FFC3545C099}"/>
    <dgm:cxn modelId="{590B9FB7-9633-468E-93DC-BDEE76671891}" type="presOf" srcId="{0665DC02-B792-4630-A897-0DA290FA588A}" destId="{24D32922-BF99-4CE5-821E-A240C3092535}" srcOrd="0" destOrd="0" presId="urn:microsoft.com/office/officeart/2005/8/layout/vList2"/>
    <dgm:cxn modelId="{98E3A441-DD02-42CF-847A-5D10B63F1A73}" type="presOf" srcId="{F5553F49-200C-429E-B2FE-66F02FAE90B4}" destId="{D48A0430-83D5-4B19-8536-50A19B29FA93}" srcOrd="0" destOrd="0" presId="urn:microsoft.com/office/officeart/2005/8/layout/vList2"/>
    <dgm:cxn modelId="{BA562389-F326-440E-AE01-4EE88B340632}" type="presOf" srcId="{0ED06F71-722D-4D98-8A78-76B9D17B094B}" destId="{F209ACB3-3444-40CC-BCCA-513ABA9ADB86}" srcOrd="0" destOrd="0" presId="urn:microsoft.com/office/officeart/2005/8/layout/vList2"/>
    <dgm:cxn modelId="{AA833261-ECDC-42F3-BB92-20C49C9ABA34}" type="presOf" srcId="{62CB3C78-1DA1-4746-BD0D-6B96A3CEA09A}" destId="{C8CBCA26-9D20-4838-B1F9-53234775E96B}" srcOrd="0" destOrd="0" presId="urn:microsoft.com/office/officeart/2005/8/layout/vList2"/>
    <dgm:cxn modelId="{AB7FC88B-8A57-45CC-9AE4-20BF23B391F4}" type="presOf" srcId="{703D4D02-5513-427D-B6E9-B2E187EE0C3A}" destId="{CC8763B3-4621-4666-B669-3C5BA2A30DBE}"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EB2CE11D-046C-428A-981E-EB7A14F2E4E1}"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DCEE1A6-16C2-4B5B-AEAC-D605357C7918}" type="presOf" srcId="{6045ACAC-5E4F-4F21-A66B-AB5CDA262068}" destId="{C30047F0-DB09-4604-AC54-FC0221E4A689}" srcOrd="0" destOrd="0" presId="urn:microsoft.com/office/officeart/2005/8/layout/vList2"/>
    <dgm:cxn modelId="{2A2941F4-2922-4E84-936E-5059644D157F}" type="presParOf" srcId="{CC8763B3-4621-4666-B669-3C5BA2A30DBE}" destId="{D48A0430-83D5-4B19-8536-50A19B29FA93}" srcOrd="0" destOrd="0" presId="urn:microsoft.com/office/officeart/2005/8/layout/vList2"/>
    <dgm:cxn modelId="{A7C8CE6E-9A4F-4836-BBDC-B558AAC3C855}" type="presParOf" srcId="{CC8763B3-4621-4666-B669-3C5BA2A30DBE}" destId="{AA8BFF40-B5CF-4042-A2B1-48878B1DC651}" srcOrd="1" destOrd="0" presId="urn:microsoft.com/office/officeart/2005/8/layout/vList2"/>
    <dgm:cxn modelId="{F99C109A-1231-40BA-8340-C497369DEC22}" type="presParOf" srcId="{CC8763B3-4621-4666-B669-3C5BA2A30DBE}" destId="{02733F7B-8381-46B4-A62D-60C94EF49351}" srcOrd="2" destOrd="0" presId="urn:microsoft.com/office/officeart/2005/8/layout/vList2"/>
    <dgm:cxn modelId="{DCA45889-AC86-4931-B03E-94D5D7E1B5B9}" type="presParOf" srcId="{CC8763B3-4621-4666-B669-3C5BA2A30DBE}" destId="{D11942FF-04E3-49E6-B922-9EFB2DC49F41}" srcOrd="3" destOrd="0" presId="urn:microsoft.com/office/officeart/2005/8/layout/vList2"/>
    <dgm:cxn modelId="{31CC2B2A-AF11-4075-AAA2-28F710AA7651}" type="presParOf" srcId="{CC8763B3-4621-4666-B669-3C5BA2A30DBE}" destId="{C8CBCA26-9D20-4838-B1F9-53234775E96B}" srcOrd="4" destOrd="0" presId="urn:microsoft.com/office/officeart/2005/8/layout/vList2"/>
    <dgm:cxn modelId="{484CD65C-F036-4DD3-BF39-4CCCB51EA48A}" type="presParOf" srcId="{CC8763B3-4621-4666-B669-3C5BA2A30DBE}" destId="{671B3283-BB64-487F-AB90-C94002C94229}" srcOrd="5" destOrd="0" presId="urn:microsoft.com/office/officeart/2005/8/layout/vList2"/>
    <dgm:cxn modelId="{603F9159-D6C3-4BF4-B6A1-EA647EC37B27}" type="presParOf" srcId="{CC8763B3-4621-4666-B669-3C5BA2A30DBE}" destId="{C30047F0-DB09-4604-AC54-FC0221E4A689}" srcOrd="6" destOrd="0" presId="urn:microsoft.com/office/officeart/2005/8/layout/vList2"/>
    <dgm:cxn modelId="{4488DADF-E104-4040-A9FD-AD812EEF5312}" type="presParOf" srcId="{CC8763B3-4621-4666-B669-3C5BA2A30DBE}" destId="{130EF046-02F9-4526-B16D-075FE651A93E}" srcOrd="7" destOrd="0" presId="urn:microsoft.com/office/officeart/2005/8/layout/vList2"/>
    <dgm:cxn modelId="{C2C85B7F-F2DB-4353-AED7-F30A8F33EE96}" type="presParOf" srcId="{CC8763B3-4621-4666-B669-3C5BA2A30DBE}" destId="{F209ACB3-3444-40CC-BCCA-513ABA9ADB86}" srcOrd="8" destOrd="0" presId="urn:microsoft.com/office/officeart/2005/8/layout/vList2"/>
    <dgm:cxn modelId="{A276BDCD-340F-4F92-B20E-82EACCA03426}" type="presParOf" srcId="{CC8763B3-4621-4666-B669-3C5BA2A30DBE}" destId="{3021E19B-D6F7-4D3A-9633-E49336FDC5DD}" srcOrd="9" destOrd="0" presId="urn:microsoft.com/office/officeart/2005/8/layout/vList2"/>
    <dgm:cxn modelId="{D77D4CF8-B091-4C0F-8779-A4F7325A1201}"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7B27D877-691D-4F20-91CE-80E7CA104C08}" type="presOf" srcId="{0665DC02-B792-4630-A897-0DA290FA588A}" destId="{24D32922-BF99-4CE5-821E-A240C3092535}" srcOrd="0" destOrd="0" presId="urn:microsoft.com/office/officeart/2005/8/layout/vList2"/>
    <dgm:cxn modelId="{F2DEC2E1-08E1-4E5B-8DE3-7720C317ACE2}" type="presOf" srcId="{F5553F49-200C-429E-B2FE-66F02FAE90B4}" destId="{D48A0430-83D5-4B19-8536-50A19B29FA93}"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5E5EAFC4-44B3-4549-AC9A-997C897F1B4D}" srcId="{703D4D02-5513-427D-B6E9-B2E187EE0C3A}" destId="{6045ACAC-5E4F-4F21-A66B-AB5CDA262068}" srcOrd="3" destOrd="0" parTransId="{11DAFEE1-F611-4BD6-B139-CD15394BFBA6}" sibTransId="{B4C2AAE5-D99A-459F-BDEC-4FFC3545C099}"/>
    <dgm:cxn modelId="{C7A70C48-D1B8-40BB-9BA5-FD9B78AC2E6C}" srcId="{703D4D02-5513-427D-B6E9-B2E187EE0C3A}" destId="{9FF9C588-5AC7-4213-AC10-D7BF2859CFD7}" srcOrd="1" destOrd="0" parTransId="{AEC3E7C9-70D8-4F0A-835B-202C5BFB7DBD}" sibTransId="{3EEB248A-4EBB-4A62-9632-F990F5DC9389}"/>
    <dgm:cxn modelId="{8A3C2F75-52D7-4258-BCAC-347F6C96DB4B}" type="presOf" srcId="{6045ACAC-5E4F-4F21-A66B-AB5CDA262068}" destId="{C30047F0-DB09-4604-AC54-FC0221E4A689}" srcOrd="0" destOrd="0" presId="urn:microsoft.com/office/officeart/2005/8/layout/vList2"/>
    <dgm:cxn modelId="{A681D3B4-F4A8-4AB3-9C53-D5665A6672E2}"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52E41A2-F322-4A54-A201-3A0B2BD8B8F2}" type="presOf" srcId="{703D4D02-5513-427D-B6E9-B2E187EE0C3A}" destId="{CC8763B3-4621-4666-B669-3C5BA2A30DBE}" srcOrd="0" destOrd="0" presId="urn:microsoft.com/office/officeart/2005/8/layout/vList2"/>
    <dgm:cxn modelId="{1FE93B7F-61D4-4496-9A78-B2F6DAA73C33}" type="presOf" srcId="{9FF9C588-5AC7-4213-AC10-D7BF2859CFD7}" destId="{02733F7B-8381-46B4-A62D-60C94EF49351}" srcOrd="0" destOrd="0" presId="urn:microsoft.com/office/officeart/2005/8/layout/vList2"/>
    <dgm:cxn modelId="{513545E6-768E-4E3E-9D2D-0E259803489B}" type="presOf" srcId="{62CB3C78-1DA1-4746-BD0D-6B96A3CEA09A}" destId="{C8CBCA26-9D20-4838-B1F9-53234775E96B}" srcOrd="0" destOrd="0" presId="urn:microsoft.com/office/officeart/2005/8/layout/vList2"/>
    <dgm:cxn modelId="{A4AF4C23-2EE5-473E-A741-B9309DD85E80}" type="presParOf" srcId="{CC8763B3-4621-4666-B669-3C5BA2A30DBE}" destId="{D48A0430-83D5-4B19-8536-50A19B29FA93}" srcOrd="0" destOrd="0" presId="urn:microsoft.com/office/officeart/2005/8/layout/vList2"/>
    <dgm:cxn modelId="{2494ABFC-6C46-458C-A017-D4A3464D950E}" type="presParOf" srcId="{CC8763B3-4621-4666-B669-3C5BA2A30DBE}" destId="{AA8BFF40-B5CF-4042-A2B1-48878B1DC651}" srcOrd="1" destOrd="0" presId="urn:microsoft.com/office/officeart/2005/8/layout/vList2"/>
    <dgm:cxn modelId="{C08ECD02-D593-4D49-A065-7F06632DBB58}" type="presParOf" srcId="{CC8763B3-4621-4666-B669-3C5BA2A30DBE}" destId="{02733F7B-8381-46B4-A62D-60C94EF49351}" srcOrd="2" destOrd="0" presId="urn:microsoft.com/office/officeart/2005/8/layout/vList2"/>
    <dgm:cxn modelId="{B47EFC8D-4D0F-46F7-B23B-AC699DEBEA04}" type="presParOf" srcId="{CC8763B3-4621-4666-B669-3C5BA2A30DBE}" destId="{D11942FF-04E3-49E6-B922-9EFB2DC49F41}" srcOrd="3" destOrd="0" presId="urn:microsoft.com/office/officeart/2005/8/layout/vList2"/>
    <dgm:cxn modelId="{2C5215CB-9B42-4501-B282-1748281BFAAE}" type="presParOf" srcId="{CC8763B3-4621-4666-B669-3C5BA2A30DBE}" destId="{C8CBCA26-9D20-4838-B1F9-53234775E96B}" srcOrd="4" destOrd="0" presId="urn:microsoft.com/office/officeart/2005/8/layout/vList2"/>
    <dgm:cxn modelId="{6874093B-98C3-47D0-A841-5A195179BBD5}" type="presParOf" srcId="{CC8763B3-4621-4666-B669-3C5BA2A30DBE}" destId="{671B3283-BB64-487F-AB90-C94002C94229}" srcOrd="5" destOrd="0" presId="urn:microsoft.com/office/officeart/2005/8/layout/vList2"/>
    <dgm:cxn modelId="{2E35DAC7-605F-47B2-8AE5-7451E9B17DE5}" type="presParOf" srcId="{CC8763B3-4621-4666-B669-3C5BA2A30DBE}" destId="{C30047F0-DB09-4604-AC54-FC0221E4A689}" srcOrd="6" destOrd="0" presId="urn:microsoft.com/office/officeart/2005/8/layout/vList2"/>
    <dgm:cxn modelId="{08383FDF-BB5B-4E96-A63F-E9E4E12DCBEF}" type="presParOf" srcId="{CC8763B3-4621-4666-B669-3C5BA2A30DBE}" destId="{130EF046-02F9-4526-B16D-075FE651A93E}" srcOrd="7" destOrd="0" presId="urn:microsoft.com/office/officeart/2005/8/layout/vList2"/>
    <dgm:cxn modelId="{32F86FF0-BB75-4681-AC75-2006831F079A}" type="presParOf" srcId="{CC8763B3-4621-4666-B669-3C5BA2A30DBE}" destId="{F209ACB3-3444-40CC-BCCA-513ABA9ADB86}" srcOrd="8" destOrd="0" presId="urn:microsoft.com/office/officeart/2005/8/layout/vList2"/>
    <dgm:cxn modelId="{AC046CEA-8913-4FB7-AFA7-73519CC230EE}" type="presParOf" srcId="{CC8763B3-4621-4666-B669-3C5BA2A30DBE}" destId="{3021E19B-D6F7-4D3A-9633-E49336FDC5DD}" srcOrd="9" destOrd="0" presId="urn:microsoft.com/office/officeart/2005/8/layout/vList2"/>
    <dgm:cxn modelId="{2E278C12-1373-4110-8B3A-11F23BED16AB}" type="presParOf" srcId="{CC8763B3-4621-4666-B669-3C5BA2A30DBE}" destId="{24D32922-BF99-4CE5-821E-A240C3092535}"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dgm:presLayoutVars>
          <dgm:chMax val="0"/>
          <dgm:bulletEnabled val="1"/>
        </dgm:presLayoutVars>
      </dgm:prSet>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50976B19-129C-4CC7-B622-33ED267D5D63}" type="presOf" srcId="{B784F38A-2CBF-4477-869E-CC822A9ECE1A}" destId="{8459D55B-5800-472A-BFA7-A7186D26AD4C}"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FE5B25FC-1A67-4580-8719-CEC150C9CB50}" type="presOf" srcId="{703D4D02-5513-427D-B6E9-B2E187EE0C3A}" destId="{CC8763B3-4621-4666-B669-3C5BA2A30DBE}"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EC05A14-9BD4-4BE0-A861-DA8776C6FD3B}" type="presOf" srcId="{88AC3958-C316-4A55-827E-034A089E49E4}" destId="{C24CBBE1-425E-4B2F-9308-33701B130681}" srcOrd="0" destOrd="0" presId="urn:microsoft.com/office/officeart/2005/8/layout/vList2"/>
    <dgm:cxn modelId="{BA8AF49F-04B9-49EF-8EE7-9B0EB6F28A50}" type="presOf" srcId="{CFDF7710-10AF-4C91-9622-4711AD4D1147}" destId="{E6BB2906-000C-4376-8DBB-E58B06080F00}"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0999F5-A230-4822-A31B-C0F63E54A28A}" type="presOf" srcId="{E06EDB13-5C46-4138-A89D-A2D0F01AC5AE}" destId="{E3A8542C-A8FF-4B41-A7C0-A157F730CD37}"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525D37D-5041-4922-BD01-447AF6B04EC9}" type="presOf" srcId="{93FF44C1-C515-4ABC-8A5F-04DA24279A5C}" destId="{A0C135CA-3FC9-40EC-B2B3-68691A85DE8C}" srcOrd="0" destOrd="0" presId="urn:microsoft.com/office/officeart/2005/8/layout/vList2"/>
    <dgm:cxn modelId="{223AF745-6E1C-49AC-A8DB-06A73BD2BFAC}" type="presOf" srcId="{5579977E-160D-4482-B0C9-074400260336}" destId="{C8985D0A-BC3F-4774-B49B-57D3C9512F4A}" srcOrd="0" destOrd="0" presId="urn:microsoft.com/office/officeart/2005/8/layout/vList2"/>
    <dgm:cxn modelId="{795B158B-2EC6-4877-9130-5C2A522C35CE}" type="presOf" srcId="{2335D1AE-9CD1-4248-98E7-87001E9533BE}" destId="{DCEA4EB8-A59A-4AC1-9D36-DA441F1AAE14}" srcOrd="0" destOrd="0" presId="urn:microsoft.com/office/officeart/2005/8/layout/vList2"/>
    <dgm:cxn modelId="{33F8D365-BF0D-4DE6-8359-08E184EDF852}" type="presOf" srcId="{1C113A82-6E4F-4B60-8626-C4BCC58E54AE}" destId="{14930B45-8800-4B73-A082-1254B069734A}"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546CF92-79CF-4735-8A0B-F1E8AB398164}" type="presOf" srcId="{0A43059F-04FA-4999-8A86-F82475B66EA4}" destId="{11AC5A0C-0335-4C00-9AB4-DDE689E91B4B}" srcOrd="0" destOrd="0" presId="urn:microsoft.com/office/officeart/2005/8/layout/vList2"/>
    <dgm:cxn modelId="{ACBE83C7-9027-4803-8789-35EB83A39CC8}" type="presParOf" srcId="{CC8763B3-4621-4666-B669-3C5BA2A30DBE}" destId="{C8985D0A-BC3F-4774-B49B-57D3C9512F4A}" srcOrd="0" destOrd="0" presId="urn:microsoft.com/office/officeart/2005/8/layout/vList2"/>
    <dgm:cxn modelId="{C5681CF7-107B-45AB-BB01-16076C87E10B}" type="presParOf" srcId="{CC8763B3-4621-4666-B669-3C5BA2A30DBE}" destId="{17DBF370-332E-4423-9F8E-1DCD47107AAA}" srcOrd="1" destOrd="0" presId="urn:microsoft.com/office/officeart/2005/8/layout/vList2"/>
    <dgm:cxn modelId="{B33396C7-EF83-4C4A-BEF9-F81D25B98C19}" type="presParOf" srcId="{CC8763B3-4621-4666-B669-3C5BA2A30DBE}" destId="{DCEA4EB8-A59A-4AC1-9D36-DA441F1AAE14}" srcOrd="2" destOrd="0" presId="urn:microsoft.com/office/officeart/2005/8/layout/vList2"/>
    <dgm:cxn modelId="{22CBF6DE-B34B-4515-9550-2B7B264DBA88}" type="presParOf" srcId="{CC8763B3-4621-4666-B669-3C5BA2A30DBE}" destId="{EED6E72F-361F-46D0-A313-37C3D7CEFF5B}" srcOrd="3" destOrd="0" presId="urn:microsoft.com/office/officeart/2005/8/layout/vList2"/>
    <dgm:cxn modelId="{55DDF113-82D7-4784-98A4-7ABF074EAB61}" type="presParOf" srcId="{CC8763B3-4621-4666-B669-3C5BA2A30DBE}" destId="{11AC5A0C-0335-4C00-9AB4-DDE689E91B4B}" srcOrd="4" destOrd="0" presId="urn:microsoft.com/office/officeart/2005/8/layout/vList2"/>
    <dgm:cxn modelId="{9F7AAC0A-39F4-4DA8-AE58-152F0B1B8AB0}" type="presParOf" srcId="{CC8763B3-4621-4666-B669-3C5BA2A30DBE}" destId="{051010EC-1F3E-4AC5-AE29-01B35F8F5E09}" srcOrd="5" destOrd="0" presId="urn:microsoft.com/office/officeart/2005/8/layout/vList2"/>
    <dgm:cxn modelId="{779FE578-FD51-44CD-9EE5-2E618665A0C9}" type="presParOf" srcId="{CC8763B3-4621-4666-B669-3C5BA2A30DBE}" destId="{C24CBBE1-425E-4B2F-9308-33701B130681}" srcOrd="6" destOrd="0" presId="urn:microsoft.com/office/officeart/2005/8/layout/vList2"/>
    <dgm:cxn modelId="{CCD4EA2E-7E04-4E32-BD59-B8DBC6AA4E02}" type="presParOf" srcId="{CC8763B3-4621-4666-B669-3C5BA2A30DBE}" destId="{24AA2D0C-8F3B-45BB-B5D3-2B1DC45D6B9F}" srcOrd="7" destOrd="0" presId="urn:microsoft.com/office/officeart/2005/8/layout/vList2"/>
    <dgm:cxn modelId="{CDD3A427-CB6E-4307-9047-D2A2F82B861E}" type="presParOf" srcId="{CC8763B3-4621-4666-B669-3C5BA2A30DBE}" destId="{14930B45-8800-4B73-A082-1254B069734A}" srcOrd="8" destOrd="0" presId="urn:microsoft.com/office/officeart/2005/8/layout/vList2"/>
    <dgm:cxn modelId="{986252EE-2EBA-45AA-AF92-F4A26A16AB63}" type="presParOf" srcId="{CC8763B3-4621-4666-B669-3C5BA2A30DBE}" destId="{368A5CFE-2791-4D41-90D1-5B9862FA3D92}" srcOrd="9" destOrd="0" presId="urn:microsoft.com/office/officeart/2005/8/layout/vList2"/>
    <dgm:cxn modelId="{ED5F29B2-7D7F-4E13-8DCF-66C47B632D9B}" type="presParOf" srcId="{CC8763B3-4621-4666-B669-3C5BA2A30DBE}" destId="{8459D55B-5800-472A-BFA7-A7186D26AD4C}" srcOrd="10" destOrd="0" presId="urn:microsoft.com/office/officeart/2005/8/layout/vList2"/>
    <dgm:cxn modelId="{0393835E-907F-4FA8-BB73-1BA2583AC3EF}" type="presParOf" srcId="{CC8763B3-4621-4666-B669-3C5BA2A30DBE}" destId="{22F28D2E-7EC1-484C-A6C6-64A29DE0597D}" srcOrd="11" destOrd="0" presId="urn:microsoft.com/office/officeart/2005/8/layout/vList2"/>
    <dgm:cxn modelId="{641A0328-1042-4BE2-8268-13F2AE323AF1}" type="presParOf" srcId="{CC8763B3-4621-4666-B669-3C5BA2A30DBE}" destId="{E6BB2906-000C-4376-8DBB-E58B06080F00}" srcOrd="12" destOrd="0" presId="urn:microsoft.com/office/officeart/2005/8/layout/vList2"/>
    <dgm:cxn modelId="{3A4074CD-F3F6-4B51-B5E9-74EAD8330905}" type="presParOf" srcId="{CC8763B3-4621-4666-B669-3C5BA2A30DBE}" destId="{334C796A-DD8B-489F-9EC6-347C8EF0BE00}" srcOrd="13" destOrd="0" presId="urn:microsoft.com/office/officeart/2005/8/layout/vList2"/>
    <dgm:cxn modelId="{E2F50B09-66FE-4380-86D4-99BB88C3E8AF}" type="presParOf" srcId="{CC8763B3-4621-4666-B669-3C5BA2A30DBE}" destId="{E3A8542C-A8FF-4B41-A7C0-A157F730CD37}" srcOrd="14" destOrd="0" presId="urn:microsoft.com/office/officeart/2005/8/layout/vList2"/>
    <dgm:cxn modelId="{4EB225CB-1353-4942-881C-F4BC78C0B3D8}" type="presParOf" srcId="{CC8763B3-4621-4666-B669-3C5BA2A30DBE}" destId="{7F124C6D-5041-46C6-912F-502EE9148F11}" srcOrd="15" destOrd="0" presId="urn:microsoft.com/office/officeart/2005/8/layout/vList2"/>
    <dgm:cxn modelId="{9CC78180-5C53-40F1-8ED7-1A6E25FB5CAE}" type="presParOf" srcId="{CC8763B3-4621-4666-B669-3C5BA2A30DBE}" destId="{A0C135CA-3FC9-40EC-B2B3-68691A85DE8C}" srcOrd="16"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358954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 xmlns:p14="http://schemas.microsoft.com/office/powerpoint/2010/main" val="361629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 xmlns:p14="http://schemas.microsoft.com/office/powerpoint/2010/main" val="3961562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32509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 xmlns:a16="http://schemas.microsoft.com/office/drawing/2014/main"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 xmlns:p14="http://schemas.microsoft.com/office/powerpoint/2010/main" val="33887854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 xmlns:p14="http://schemas.microsoft.com/office/powerpoint/2010/main" val="25787406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5A195F-FA82-4905-B66A-3B182E5E6A53}"/>
              </a:ext>
            </a:extLst>
          </p:cNvPr>
          <p:cNvSpPr>
            <a:spLocks noGrp="1"/>
          </p:cNvSpPr>
          <p:nvPr>
            <p:ph type="title"/>
          </p:nvPr>
        </p:nvSpPr>
        <p:spPr>
          <a:xfrm>
            <a:off x="685800" y="-15697"/>
            <a:ext cx="7200900" cy="1142385"/>
          </a:xfrm>
        </p:spPr>
        <p:txBody>
          <a:bodyPr>
            <a:normAutofit/>
          </a:bodyPr>
          <a:lstStyle/>
          <a:p>
            <a:r>
              <a:rPr lang="en-MY" sz="3200" dirty="0"/>
              <a:t>Strengths</a:t>
            </a:r>
          </a:p>
        </p:txBody>
      </p:sp>
      <p:sp>
        <p:nvSpPr>
          <p:cNvPr id="3" name="Content Placeholder 2">
            <a:extLst>
              <a:ext uri="{FF2B5EF4-FFF2-40B4-BE49-F238E27FC236}">
                <a16:creationId xmlns="" xmlns:a16="http://schemas.microsoft.com/office/drawing/2014/main" id="{BE3EF4AB-9E04-4DB5-BECA-D94AF162CFE4}"/>
              </a:ext>
            </a:extLst>
          </p:cNvPr>
          <p:cNvSpPr>
            <a:spLocks noGrp="1"/>
          </p:cNvSpPr>
          <p:nvPr>
            <p:ph idx="1"/>
          </p:nvPr>
        </p:nvSpPr>
        <p:spPr>
          <a:xfrm>
            <a:off x="414096" y="1340768"/>
            <a:ext cx="8315808" cy="4822592"/>
          </a:xfrm>
        </p:spPr>
        <p:txBody>
          <a:bodyPr>
            <a:noAutofit/>
          </a:bodyPr>
          <a:lstStyle/>
          <a:p>
            <a:pPr marL="0" indent="0">
              <a:buNone/>
            </a:pPr>
            <a:r>
              <a:rPr lang="en-MY" sz="2600" dirty="0"/>
              <a:t>They are characteristics of the business or team that give it an advantage over others in the industry. Strengths must focus upon what the firm can do with its internal resources. </a:t>
            </a:r>
          </a:p>
          <a:p>
            <a:r>
              <a:rPr lang="en-MY" sz="2600" dirty="0"/>
              <a:t>Any asset that the firm owns could certainly be classified as strength, </a:t>
            </a:r>
          </a:p>
          <a:p>
            <a:r>
              <a:rPr lang="en-MY" sz="2600" dirty="0"/>
              <a:t> State-of-the-art production line machinery</a:t>
            </a:r>
          </a:p>
          <a:p>
            <a:r>
              <a:rPr lang="en-MY" sz="2600" dirty="0"/>
              <a:t>A strong brand-name presence</a:t>
            </a:r>
          </a:p>
          <a:p>
            <a:r>
              <a:rPr lang="en-MY" sz="2600" dirty="0"/>
              <a:t>Recognized customer service excellence,</a:t>
            </a:r>
          </a:p>
          <a:p>
            <a:r>
              <a:rPr lang="en-MY" sz="2600" dirty="0"/>
              <a:t>Exclusive access to a strong supply chain network</a:t>
            </a:r>
          </a:p>
        </p:txBody>
      </p:sp>
    </p:spTree>
    <p:extLst>
      <p:ext uri="{BB962C8B-B14F-4D97-AF65-F5344CB8AC3E}">
        <p14:creationId xmlns="" xmlns:p14="http://schemas.microsoft.com/office/powerpoint/2010/main" val="23450693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BEC7E-D26D-4C8C-BBD2-1A85ABC15714}"/>
              </a:ext>
            </a:extLst>
          </p:cNvPr>
          <p:cNvSpPr>
            <a:spLocks noGrp="1"/>
          </p:cNvSpPr>
          <p:nvPr>
            <p:ph type="title"/>
          </p:nvPr>
        </p:nvSpPr>
        <p:spPr>
          <a:xfrm>
            <a:off x="681405" y="-243408"/>
            <a:ext cx="7200900" cy="1142385"/>
          </a:xfrm>
        </p:spPr>
        <p:txBody>
          <a:bodyPr>
            <a:normAutofit/>
          </a:bodyPr>
          <a:lstStyle/>
          <a:p>
            <a:r>
              <a:rPr lang="en-MY" sz="3200" dirty="0"/>
              <a:t>Weaknesses</a:t>
            </a:r>
          </a:p>
        </p:txBody>
      </p:sp>
      <p:sp>
        <p:nvSpPr>
          <p:cNvPr id="3" name="Content Placeholder 2">
            <a:extLst>
              <a:ext uri="{FF2B5EF4-FFF2-40B4-BE49-F238E27FC236}">
                <a16:creationId xmlns="" xmlns:a16="http://schemas.microsoft.com/office/drawing/2014/main" id="{4C180FDF-44D9-47DD-9546-0250A30BA9DD}"/>
              </a:ext>
            </a:extLst>
          </p:cNvPr>
          <p:cNvSpPr>
            <a:spLocks noGrp="1"/>
          </p:cNvSpPr>
          <p:nvPr>
            <p:ph idx="1"/>
          </p:nvPr>
        </p:nvSpPr>
        <p:spPr>
          <a:xfrm>
            <a:off x="656826" y="1052736"/>
            <a:ext cx="8019629" cy="4896544"/>
          </a:xfrm>
        </p:spPr>
        <p:txBody>
          <a:bodyPr>
            <a:noAutofit/>
          </a:bodyPr>
          <a:lstStyle/>
          <a:p>
            <a:pPr marL="0" indent="0">
              <a:buNone/>
            </a:pPr>
            <a:r>
              <a:rPr lang="en-MY" sz="2800" dirty="0"/>
              <a:t>Characteristics that place the firm at a disadvantage relative to others. </a:t>
            </a:r>
          </a:p>
          <a:p>
            <a:pPr marL="0" indent="0">
              <a:buNone/>
            </a:pPr>
            <a:endParaRPr lang="en-MY" sz="2800" dirty="0"/>
          </a:p>
          <a:p>
            <a:r>
              <a:rPr lang="en-MY" sz="2800" dirty="0"/>
              <a:t>Poor product positioning</a:t>
            </a:r>
          </a:p>
          <a:p>
            <a:r>
              <a:rPr lang="en-MY" sz="2800" dirty="0"/>
              <a:t>Deteriorating physical assets</a:t>
            </a:r>
          </a:p>
          <a:p>
            <a:r>
              <a:rPr lang="en-MY" sz="2800" dirty="0"/>
              <a:t>Out-of-date production equipment</a:t>
            </a:r>
          </a:p>
          <a:p>
            <a:r>
              <a:rPr lang="en-MY" sz="2800" dirty="0"/>
              <a:t>Poor customer service</a:t>
            </a:r>
          </a:p>
          <a:p>
            <a:r>
              <a:rPr lang="en-MY" sz="2800" dirty="0"/>
              <a:t>High employee turnover that causes the firm to lose talented people can be a major weakness of the firm</a:t>
            </a:r>
          </a:p>
        </p:txBody>
      </p:sp>
    </p:spTree>
    <p:extLst>
      <p:ext uri="{BB962C8B-B14F-4D97-AF65-F5344CB8AC3E}">
        <p14:creationId xmlns="" xmlns:p14="http://schemas.microsoft.com/office/powerpoint/2010/main" val="3606569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8C71FB-93FD-4309-A77D-A9196AC0AEDA}"/>
              </a:ext>
            </a:extLst>
          </p:cNvPr>
          <p:cNvSpPr>
            <a:spLocks noGrp="1"/>
          </p:cNvSpPr>
          <p:nvPr>
            <p:ph type="title"/>
          </p:nvPr>
        </p:nvSpPr>
        <p:spPr>
          <a:xfrm>
            <a:off x="755576" y="-145924"/>
            <a:ext cx="7200900" cy="1142385"/>
          </a:xfrm>
        </p:spPr>
        <p:txBody>
          <a:bodyPr>
            <a:normAutofit/>
          </a:bodyPr>
          <a:lstStyle/>
          <a:p>
            <a:r>
              <a:rPr lang="en-MY" sz="3200" dirty="0"/>
              <a:t>Opportunities</a:t>
            </a:r>
          </a:p>
        </p:txBody>
      </p:sp>
      <p:sp>
        <p:nvSpPr>
          <p:cNvPr id="3" name="Content Placeholder 2">
            <a:extLst>
              <a:ext uri="{FF2B5EF4-FFF2-40B4-BE49-F238E27FC236}">
                <a16:creationId xmlns="" xmlns:a16="http://schemas.microsoft.com/office/drawing/2014/main" id="{8774C223-6EFC-45A7-BE5D-84CF73C273CD}"/>
              </a:ext>
            </a:extLst>
          </p:cNvPr>
          <p:cNvSpPr>
            <a:spLocks noGrp="1"/>
          </p:cNvSpPr>
          <p:nvPr>
            <p:ph idx="1"/>
          </p:nvPr>
        </p:nvSpPr>
        <p:spPr>
          <a:xfrm>
            <a:off x="755576" y="1124744"/>
            <a:ext cx="7776864" cy="4752528"/>
          </a:xfrm>
        </p:spPr>
        <p:txBody>
          <a:bodyPr>
            <a:noAutofit/>
          </a:bodyPr>
          <a:lstStyle/>
          <a:p>
            <a:pPr marL="0" indent="0">
              <a:buNone/>
            </a:pPr>
            <a:r>
              <a:rPr lang="en-MY" sz="2800" dirty="0"/>
              <a:t>In general, any changes in the external environment can be an opportunity to the firm</a:t>
            </a:r>
          </a:p>
          <a:p>
            <a:pPr marL="0" indent="0">
              <a:buNone/>
            </a:pPr>
            <a:endParaRPr lang="en-MY" sz="2800" dirty="0"/>
          </a:p>
          <a:p>
            <a:r>
              <a:rPr lang="en-MY" sz="2800" dirty="0"/>
              <a:t>Changes in tax structure</a:t>
            </a:r>
          </a:p>
          <a:p>
            <a:r>
              <a:rPr lang="en-MY" sz="2800" dirty="0"/>
              <a:t>Improvements in economic trends</a:t>
            </a:r>
          </a:p>
          <a:p>
            <a:r>
              <a:rPr lang="en-MY" sz="2800" dirty="0"/>
              <a:t>The passage of favourable laws</a:t>
            </a:r>
          </a:p>
          <a:p>
            <a:r>
              <a:rPr lang="en-MY" sz="2800" dirty="0"/>
              <a:t>Market positioning</a:t>
            </a:r>
          </a:p>
          <a:p>
            <a:r>
              <a:rPr lang="en-MY" sz="2800" dirty="0"/>
              <a:t>New technologies</a:t>
            </a:r>
          </a:p>
          <a:p>
            <a:r>
              <a:rPr lang="en-MY" sz="2800" dirty="0"/>
              <a:t>International trade agreements</a:t>
            </a:r>
          </a:p>
        </p:txBody>
      </p:sp>
    </p:spTree>
    <p:extLst>
      <p:ext uri="{BB962C8B-B14F-4D97-AF65-F5344CB8AC3E}">
        <p14:creationId xmlns="" xmlns:p14="http://schemas.microsoft.com/office/powerpoint/2010/main" val="2411552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6C622A-D2CF-40E2-BAA4-9C587C9966ED}"/>
              </a:ext>
            </a:extLst>
          </p:cNvPr>
          <p:cNvSpPr>
            <a:spLocks noGrp="1"/>
          </p:cNvSpPr>
          <p:nvPr>
            <p:ph type="title"/>
          </p:nvPr>
        </p:nvSpPr>
        <p:spPr>
          <a:xfrm>
            <a:off x="755576" y="-315416"/>
            <a:ext cx="7200900" cy="1142385"/>
          </a:xfrm>
        </p:spPr>
        <p:txBody>
          <a:bodyPr>
            <a:normAutofit/>
          </a:bodyPr>
          <a:lstStyle/>
          <a:p>
            <a:r>
              <a:rPr lang="en-MY" sz="3200" dirty="0"/>
              <a:t>Threats</a:t>
            </a:r>
          </a:p>
        </p:txBody>
      </p:sp>
      <p:sp>
        <p:nvSpPr>
          <p:cNvPr id="3" name="Content Placeholder 2">
            <a:extLst>
              <a:ext uri="{FF2B5EF4-FFF2-40B4-BE49-F238E27FC236}">
                <a16:creationId xmlns="" xmlns:a16="http://schemas.microsoft.com/office/drawing/2014/main" id="{AE1C4139-92DB-4678-A418-44B66B2BC1CC}"/>
              </a:ext>
            </a:extLst>
          </p:cNvPr>
          <p:cNvSpPr>
            <a:spLocks noGrp="1"/>
          </p:cNvSpPr>
          <p:nvPr>
            <p:ph idx="1"/>
          </p:nvPr>
        </p:nvSpPr>
        <p:spPr>
          <a:xfrm>
            <a:off x="755576" y="980728"/>
            <a:ext cx="7200900" cy="3809999"/>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pPr marL="0" indent="0">
              <a:buNone/>
            </a:pPr>
            <a:r>
              <a:rPr lang="en-MY" sz="2400" dirty="0"/>
              <a:t>Anything that can threaten the firm’s market position</a:t>
            </a:r>
          </a:p>
        </p:txBody>
      </p:sp>
    </p:spTree>
    <p:extLst>
      <p:ext uri="{BB962C8B-B14F-4D97-AF65-F5344CB8AC3E}">
        <p14:creationId xmlns="" xmlns:p14="http://schemas.microsoft.com/office/powerpoint/2010/main" val="36494385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79E667-9A43-390F-6255-17434B1C6B98}"/>
              </a:ext>
            </a:extLst>
          </p:cNvPr>
          <p:cNvSpPr>
            <a:spLocks noGrp="1"/>
          </p:cNvSpPr>
          <p:nvPr>
            <p:ph type="title"/>
          </p:nvPr>
        </p:nvSpPr>
        <p:spPr>
          <a:xfrm>
            <a:off x="755576" y="-315416"/>
            <a:ext cx="7200900" cy="1142385"/>
          </a:xfrm>
        </p:spPr>
        <p:txBody>
          <a:bodyPr>
            <a:normAutofit/>
          </a:bodyPr>
          <a:lstStyle/>
          <a:p>
            <a:r>
              <a:rPr lang="en-MY" sz="3200" dirty="0"/>
              <a:t>Question # 3</a:t>
            </a:r>
          </a:p>
        </p:txBody>
      </p:sp>
      <p:sp>
        <p:nvSpPr>
          <p:cNvPr id="3" name="Content Placeholder 2">
            <a:extLst>
              <a:ext uri="{FF2B5EF4-FFF2-40B4-BE49-F238E27FC236}">
                <a16:creationId xmlns="" xmlns:a16="http://schemas.microsoft.com/office/drawing/2014/main" id="{4BEA262E-7C86-CB0F-DBDC-CC0ED8149F38}"/>
              </a:ext>
            </a:extLst>
          </p:cNvPr>
          <p:cNvSpPr>
            <a:spLocks noGrp="1"/>
          </p:cNvSpPr>
          <p:nvPr>
            <p:ph idx="1"/>
          </p:nvPr>
        </p:nvSpPr>
        <p:spPr>
          <a:xfrm>
            <a:off x="395536" y="1052736"/>
            <a:ext cx="8208912" cy="5040560"/>
          </a:xfrm>
        </p:spPr>
        <p:txBody>
          <a:bodyPr>
            <a:normAutofit fontScale="77500" lnSpcReduction="20000"/>
          </a:bodyPr>
          <a:lstStyle/>
          <a:p>
            <a:pPr marL="0" indent="0">
              <a:buNone/>
            </a:pPr>
            <a:r>
              <a:rPr lang="en-MY" sz="3100" b="0" i="0" dirty="0">
                <a:solidFill>
                  <a:srgbClr val="333333"/>
                </a:solidFill>
                <a:effectLst/>
              </a:rPr>
              <a:t>A company is about to launch strategic planning sessions to evaluate possible directions the company might go in the future. They have not invited the HR manager to participate, but there are critical HR issues that must be addressed in order for the company to be successful no matter what direction they choose to move forward. The HR manager must be able to participate in this critical preparation for the future. Which step in the strategic planning process is most critical for the HR manager’s input?</a:t>
            </a:r>
          </a:p>
          <a:p>
            <a:pPr marL="0" indent="0">
              <a:buNone/>
            </a:pPr>
            <a:endParaRPr lang="en-MY" sz="3100" b="0" i="0" dirty="0">
              <a:solidFill>
                <a:srgbClr val="333333"/>
              </a:solidFill>
              <a:effectLst/>
            </a:endParaRPr>
          </a:p>
          <a:p>
            <a:pPr marL="0" indent="0" algn="l">
              <a:buNone/>
            </a:pPr>
            <a:r>
              <a:rPr lang="en-MY" sz="3100" b="0" i="0" dirty="0">
                <a:solidFill>
                  <a:srgbClr val="333333"/>
                </a:solidFill>
                <a:effectLst/>
              </a:rPr>
              <a:t>A. The SWOT analysis during strategy development</a:t>
            </a:r>
          </a:p>
          <a:p>
            <a:pPr marL="0" indent="0" algn="l">
              <a:buNone/>
            </a:pPr>
            <a:r>
              <a:rPr lang="en-MY" sz="3100" b="0" i="0" dirty="0">
                <a:solidFill>
                  <a:srgbClr val="333333"/>
                </a:solidFill>
                <a:effectLst/>
              </a:rPr>
              <a:t>B. The during strategy formulation</a:t>
            </a:r>
          </a:p>
          <a:p>
            <a:pPr marL="0" indent="0" algn="l">
              <a:buNone/>
            </a:pPr>
            <a:r>
              <a:rPr lang="en-MY" sz="3100" b="0" i="0" dirty="0">
                <a:solidFill>
                  <a:srgbClr val="333333"/>
                </a:solidFill>
                <a:effectLst/>
              </a:rPr>
              <a:t>C. The initiative during strategy implementation</a:t>
            </a:r>
          </a:p>
          <a:p>
            <a:pPr marL="0" indent="0" algn="l">
              <a:buNone/>
            </a:pPr>
            <a:r>
              <a:rPr lang="en-MY" sz="3100" b="0" i="0" dirty="0">
                <a:solidFill>
                  <a:srgbClr val="333333"/>
                </a:solidFill>
                <a:effectLst/>
              </a:rPr>
              <a:t>D. The process during strategy evaluation</a:t>
            </a:r>
          </a:p>
          <a:p>
            <a:pPr marL="0" indent="0">
              <a:buNone/>
            </a:pPr>
            <a:endParaRPr lang="en-MY" dirty="0"/>
          </a:p>
        </p:txBody>
      </p:sp>
    </p:spTree>
    <p:extLst>
      <p:ext uri="{BB962C8B-B14F-4D97-AF65-F5344CB8AC3E}">
        <p14:creationId xmlns="" xmlns:p14="http://schemas.microsoft.com/office/powerpoint/2010/main" val="34736406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0F728B-AA18-ED18-2212-0C946BC52999}"/>
              </a:ext>
            </a:extLst>
          </p:cNvPr>
          <p:cNvSpPr>
            <a:spLocks noGrp="1"/>
          </p:cNvSpPr>
          <p:nvPr>
            <p:ph type="title"/>
          </p:nvPr>
        </p:nvSpPr>
        <p:spPr/>
        <p:txBody>
          <a:bodyPr>
            <a:normAutofit/>
          </a:bodyPr>
          <a:lstStyle/>
          <a:p>
            <a:r>
              <a:rPr lang="en-MY" sz="3200" dirty="0"/>
              <a:t>Answer # 3</a:t>
            </a:r>
          </a:p>
        </p:txBody>
      </p:sp>
      <p:sp>
        <p:nvSpPr>
          <p:cNvPr id="3" name="Content Placeholder 2">
            <a:extLst>
              <a:ext uri="{FF2B5EF4-FFF2-40B4-BE49-F238E27FC236}">
                <a16:creationId xmlns="" xmlns:a16="http://schemas.microsoft.com/office/drawing/2014/main" id="{FDAA4D00-61B5-D186-768F-D77017EAAA27}"/>
              </a:ext>
            </a:extLst>
          </p:cNvPr>
          <p:cNvSpPr>
            <a:spLocks noGrp="1"/>
          </p:cNvSpPr>
          <p:nvPr>
            <p:ph idx="1"/>
          </p:nvPr>
        </p:nvSpPr>
        <p:spPr/>
        <p:txBody>
          <a:bodyPr>
            <a:normAutofit/>
          </a:bodyPr>
          <a:lstStyle/>
          <a:p>
            <a:r>
              <a:rPr lang="en-MY" sz="3600" dirty="0"/>
              <a:t>Option A</a:t>
            </a:r>
          </a:p>
        </p:txBody>
      </p:sp>
    </p:spTree>
    <p:extLst>
      <p:ext uri="{BB962C8B-B14F-4D97-AF65-F5344CB8AC3E}">
        <p14:creationId xmlns="" xmlns:p14="http://schemas.microsoft.com/office/powerpoint/2010/main" val="3250352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0386548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6F8186-5B32-484F-BBE4-DEB5F4AFEDAB}"/>
              </a:ext>
            </a:extLst>
          </p:cNvPr>
          <p:cNvSpPr>
            <a:spLocks noGrp="1"/>
          </p:cNvSpPr>
          <p:nvPr>
            <p:ph type="title"/>
          </p:nvPr>
        </p:nvSpPr>
        <p:spPr/>
        <p:txBody>
          <a:bodyPr>
            <a:normAutofit/>
          </a:bodyPr>
          <a:lstStyle/>
          <a:p>
            <a:r>
              <a:rPr lang="en-MY" sz="3200" dirty="0"/>
              <a:t>PEST Analysis</a:t>
            </a:r>
          </a:p>
        </p:txBody>
      </p:sp>
      <p:sp>
        <p:nvSpPr>
          <p:cNvPr id="3" name="Content Placeholder 2">
            <a:extLst>
              <a:ext uri="{FF2B5EF4-FFF2-40B4-BE49-F238E27FC236}">
                <a16:creationId xmlns="" xmlns:a16="http://schemas.microsoft.com/office/drawing/2014/main" id="{E60261A9-5944-4A0C-B0B1-D92C8DBC4E50}"/>
              </a:ext>
            </a:extLst>
          </p:cNvPr>
          <p:cNvSpPr>
            <a:spLocks noGrp="1"/>
          </p:cNvSpPr>
          <p:nvPr>
            <p:ph idx="1"/>
          </p:nvPr>
        </p:nvSpPr>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 xmlns:p14="http://schemas.microsoft.com/office/powerpoint/2010/main" val="3909791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 xmlns:p14="http://schemas.microsoft.com/office/powerpoint/2010/main" val="3485097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9D5AB7-EA93-4FA0-8265-9605DAF342A3}"/>
              </a:ext>
            </a:extLst>
          </p:cNvPr>
          <p:cNvSpPr>
            <a:spLocks noGrp="1"/>
          </p:cNvSpPr>
          <p:nvPr>
            <p:ph type="title"/>
          </p:nvPr>
        </p:nvSpPr>
        <p:spPr/>
        <p:txBody>
          <a:bodyPr>
            <a:normAutofit/>
          </a:bodyPr>
          <a:lstStyle/>
          <a:p>
            <a:r>
              <a:rPr lang="en-MY" sz="3200" dirty="0"/>
              <a:t>Question # 4 </a:t>
            </a:r>
          </a:p>
        </p:txBody>
      </p:sp>
      <p:sp>
        <p:nvSpPr>
          <p:cNvPr id="3" name="Content Placeholder 2">
            <a:extLst>
              <a:ext uri="{FF2B5EF4-FFF2-40B4-BE49-F238E27FC236}">
                <a16:creationId xmlns="" xmlns:a16="http://schemas.microsoft.com/office/drawing/2014/main" id="{C60C7162-6B39-4D58-957C-F25DF1AE7C93}"/>
              </a:ext>
            </a:extLst>
          </p:cNvPr>
          <p:cNvSpPr>
            <a:spLocks noGrp="1"/>
          </p:cNvSpPr>
          <p:nvPr>
            <p:ph idx="1"/>
          </p:nvPr>
        </p:nvSpPr>
        <p:spPr/>
        <p:txBody>
          <a:bodyPr>
            <a:normAutofit/>
          </a:bodyPr>
          <a:lstStyle/>
          <a:p>
            <a:pPr marL="0" indent="0">
              <a:buNone/>
            </a:pPr>
            <a:r>
              <a:rPr lang="en-MY" sz="2800" dirty="0"/>
              <a:t>Which of the following is an external factor that is considered in an environmental scan?</a:t>
            </a:r>
          </a:p>
          <a:p>
            <a:pPr marL="0" indent="0">
              <a:buNone/>
            </a:pPr>
            <a:r>
              <a:rPr lang="en-MY" sz="2800" dirty="0"/>
              <a:t>a) Company culture</a:t>
            </a:r>
          </a:p>
          <a:p>
            <a:pPr marL="0" indent="0">
              <a:buNone/>
            </a:pPr>
            <a:r>
              <a:rPr lang="en-MY" sz="2800" dirty="0"/>
              <a:t>b) Local legal policies</a:t>
            </a:r>
          </a:p>
          <a:p>
            <a:pPr marL="0" indent="0">
              <a:buNone/>
            </a:pPr>
            <a:r>
              <a:rPr lang="en-MY" sz="2800" dirty="0"/>
              <a:t>c) Organizational structure</a:t>
            </a:r>
          </a:p>
          <a:p>
            <a:pPr marL="0" indent="0">
              <a:buNone/>
            </a:pPr>
            <a:r>
              <a:rPr lang="en-MY" sz="2800" dirty="0"/>
              <a:t>d) Strategy</a:t>
            </a:r>
          </a:p>
        </p:txBody>
      </p:sp>
    </p:spTree>
    <p:extLst>
      <p:ext uri="{BB962C8B-B14F-4D97-AF65-F5344CB8AC3E}">
        <p14:creationId xmlns="" xmlns:p14="http://schemas.microsoft.com/office/powerpoint/2010/main" val="12841637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87E43A-6C48-44E6-8F36-6A4BE1D7A0F8}"/>
              </a:ext>
            </a:extLst>
          </p:cNvPr>
          <p:cNvSpPr>
            <a:spLocks noGrp="1"/>
          </p:cNvSpPr>
          <p:nvPr>
            <p:ph type="title"/>
          </p:nvPr>
        </p:nvSpPr>
        <p:spPr>
          <a:xfrm>
            <a:off x="971550" y="260648"/>
            <a:ext cx="7200900" cy="1142385"/>
          </a:xfrm>
        </p:spPr>
        <p:txBody>
          <a:bodyPr>
            <a:normAutofit/>
          </a:bodyPr>
          <a:lstStyle/>
          <a:p>
            <a:r>
              <a:rPr lang="en-MY" sz="3200" dirty="0"/>
              <a:t>Answer # 4</a:t>
            </a:r>
          </a:p>
        </p:txBody>
      </p:sp>
      <p:sp>
        <p:nvSpPr>
          <p:cNvPr id="3" name="Content Placeholder 2">
            <a:extLst>
              <a:ext uri="{FF2B5EF4-FFF2-40B4-BE49-F238E27FC236}">
                <a16:creationId xmlns="" xmlns:a16="http://schemas.microsoft.com/office/drawing/2014/main" id="{AD9358F7-9E7B-43C2-9242-58822E29B472}"/>
              </a:ext>
            </a:extLst>
          </p:cNvPr>
          <p:cNvSpPr>
            <a:spLocks noGrp="1"/>
          </p:cNvSpPr>
          <p:nvPr>
            <p:ph idx="1"/>
          </p:nvPr>
        </p:nvSpPr>
        <p:spPr/>
        <p:txBody>
          <a:bodyPr>
            <a:normAutofit/>
          </a:bodyPr>
          <a:lstStyle/>
          <a:p>
            <a:r>
              <a:rPr lang="en-MY" sz="2800" dirty="0"/>
              <a:t>Option B</a:t>
            </a:r>
          </a:p>
        </p:txBody>
      </p:sp>
    </p:spTree>
    <p:extLst>
      <p:ext uri="{BB962C8B-B14F-4D97-AF65-F5344CB8AC3E}">
        <p14:creationId xmlns="" xmlns:p14="http://schemas.microsoft.com/office/powerpoint/2010/main" val="42746544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82114045"/>
              </p:ext>
            </p:extLst>
          </p:nvPr>
        </p:nvGraphicFramePr>
        <p:xfrm>
          <a:off x="64979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742519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 xmlns:p14="http://schemas.microsoft.com/office/powerpoint/2010/main" val="42942850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7DB019-C972-4FB1-AA77-5A8668012B59}"/>
              </a:ext>
            </a:extLst>
          </p:cNvPr>
          <p:cNvSpPr>
            <a:spLocks noGrp="1"/>
          </p:cNvSpPr>
          <p:nvPr>
            <p:ph type="title"/>
          </p:nvPr>
        </p:nvSpPr>
        <p:spPr/>
        <p:txBody>
          <a:bodyPr>
            <a:normAutofit/>
          </a:bodyPr>
          <a:lstStyle/>
          <a:p>
            <a:r>
              <a:rPr lang="en-MY" sz="2800" dirty="0"/>
              <a:t>Corporate strategy</a:t>
            </a:r>
          </a:p>
        </p:txBody>
      </p:sp>
      <p:sp>
        <p:nvSpPr>
          <p:cNvPr id="3" name="Content Placeholder 2">
            <a:extLst>
              <a:ext uri="{FF2B5EF4-FFF2-40B4-BE49-F238E27FC236}">
                <a16:creationId xmlns="" xmlns:a16="http://schemas.microsoft.com/office/drawing/2014/main" id="{DA6ED86A-E475-4B4B-BEF9-394BF266DA34}"/>
              </a:ext>
            </a:extLst>
          </p:cNvPr>
          <p:cNvSpPr>
            <a:spLocks noGrp="1"/>
          </p:cNvSpPr>
          <p:nvPr>
            <p:ph idx="1"/>
          </p:nvPr>
        </p:nvSpPr>
        <p:spPr/>
        <p:txBody>
          <a:bodyPr>
            <a:noAutofit/>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sz="2800" dirty="0"/>
          </a:p>
          <a:p>
            <a:pPr marL="0" indent="0">
              <a:buNone/>
            </a:pPr>
            <a:endParaRPr lang="en-MY" sz="2800" dirty="0"/>
          </a:p>
        </p:txBody>
      </p:sp>
    </p:spTree>
    <p:extLst>
      <p:ext uri="{BB962C8B-B14F-4D97-AF65-F5344CB8AC3E}">
        <p14:creationId xmlns="" xmlns:p14="http://schemas.microsoft.com/office/powerpoint/2010/main" val="26961941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23D932-9327-4932-8523-9DFE1C44E194}"/>
              </a:ext>
            </a:extLst>
          </p:cNvPr>
          <p:cNvSpPr>
            <a:spLocks noGrp="1"/>
          </p:cNvSpPr>
          <p:nvPr>
            <p:ph type="title"/>
          </p:nvPr>
        </p:nvSpPr>
        <p:spPr/>
        <p:txBody>
          <a:bodyPr>
            <a:normAutofit/>
          </a:bodyPr>
          <a:lstStyle/>
          <a:p>
            <a:r>
              <a:rPr lang="en-MY" sz="3200" dirty="0"/>
              <a:t>Growth Strategy</a:t>
            </a:r>
          </a:p>
        </p:txBody>
      </p:sp>
      <p:sp>
        <p:nvSpPr>
          <p:cNvPr id="3" name="Content Placeholder 2">
            <a:extLst>
              <a:ext uri="{FF2B5EF4-FFF2-40B4-BE49-F238E27FC236}">
                <a16:creationId xmlns="" xmlns:a16="http://schemas.microsoft.com/office/drawing/2014/main" id="{D3E3F543-85FF-4C89-8C5B-692FD6254D82}"/>
              </a:ext>
            </a:extLst>
          </p:cNvPr>
          <p:cNvSpPr>
            <a:spLocks noGrp="1"/>
          </p:cNvSpPr>
          <p:nvPr>
            <p:ph idx="1"/>
          </p:nvPr>
        </p:nvSpPr>
        <p:spPr/>
        <p:txBody>
          <a:bodyPr>
            <a:normAutofit/>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sz="2800" dirty="0"/>
          </a:p>
          <a:p>
            <a:endParaRPr lang="en-MY" sz="2800" dirty="0"/>
          </a:p>
        </p:txBody>
      </p:sp>
    </p:spTree>
    <p:extLst>
      <p:ext uri="{BB962C8B-B14F-4D97-AF65-F5344CB8AC3E}">
        <p14:creationId xmlns="" xmlns:p14="http://schemas.microsoft.com/office/powerpoint/2010/main" val="39477581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21976C-E583-47B5-A64C-FDBFC2FB6772}"/>
              </a:ext>
            </a:extLst>
          </p:cNvPr>
          <p:cNvSpPr>
            <a:spLocks noGrp="1"/>
          </p:cNvSpPr>
          <p:nvPr>
            <p:ph type="title"/>
          </p:nvPr>
        </p:nvSpPr>
        <p:spPr>
          <a:xfrm>
            <a:off x="687125" y="238384"/>
            <a:ext cx="7200900" cy="1142385"/>
          </a:xfrm>
        </p:spPr>
        <p:txBody>
          <a:bodyPr>
            <a:normAutofit/>
          </a:bodyPr>
          <a:lstStyle/>
          <a:p>
            <a:r>
              <a:rPr lang="en-MY" sz="3200" dirty="0"/>
              <a:t>Vertical Integration Strategy</a:t>
            </a:r>
          </a:p>
        </p:txBody>
      </p:sp>
      <p:sp>
        <p:nvSpPr>
          <p:cNvPr id="3" name="Content Placeholder 2">
            <a:extLst>
              <a:ext uri="{FF2B5EF4-FFF2-40B4-BE49-F238E27FC236}">
                <a16:creationId xmlns="" xmlns:a16="http://schemas.microsoft.com/office/drawing/2014/main" id="{415DE398-151B-41B5-B11E-82E09AEEBBFF}"/>
              </a:ext>
            </a:extLst>
          </p:cNvPr>
          <p:cNvSpPr>
            <a:spLocks noGrp="1"/>
          </p:cNvSpPr>
          <p:nvPr>
            <p:ph idx="1"/>
          </p:nvPr>
        </p:nvSpPr>
        <p:spPr>
          <a:xfrm>
            <a:off x="683568" y="1665602"/>
            <a:ext cx="7776864" cy="3809999"/>
          </a:xfrm>
        </p:spPr>
        <p:txBody>
          <a:bodyPr>
            <a:noAutofit/>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sz="2800" dirty="0"/>
          </a:p>
        </p:txBody>
      </p:sp>
    </p:spTree>
    <p:extLst>
      <p:ext uri="{BB962C8B-B14F-4D97-AF65-F5344CB8AC3E}">
        <p14:creationId xmlns="" xmlns:p14="http://schemas.microsoft.com/office/powerpoint/2010/main" val="215457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6C4697-3620-4C9B-8F60-1755AFB98B9B}"/>
              </a:ext>
            </a:extLst>
          </p:cNvPr>
          <p:cNvSpPr>
            <a:spLocks noGrp="1"/>
          </p:cNvSpPr>
          <p:nvPr>
            <p:ph type="title"/>
          </p:nvPr>
        </p:nvSpPr>
        <p:spPr/>
        <p:txBody>
          <a:bodyPr>
            <a:normAutofit/>
          </a:bodyPr>
          <a:lstStyle/>
          <a:p>
            <a:r>
              <a:rPr lang="en-MY" sz="3200" dirty="0"/>
              <a:t>Horizontal Integration Strategy</a:t>
            </a:r>
          </a:p>
        </p:txBody>
      </p:sp>
      <p:sp>
        <p:nvSpPr>
          <p:cNvPr id="3" name="Content Placeholder 2">
            <a:extLst>
              <a:ext uri="{FF2B5EF4-FFF2-40B4-BE49-F238E27FC236}">
                <a16:creationId xmlns="" xmlns:a16="http://schemas.microsoft.com/office/drawing/2014/main" id="{90A32030-1DBD-4DA9-83CF-12096DE021B5}"/>
              </a:ext>
            </a:extLst>
          </p:cNvPr>
          <p:cNvSpPr>
            <a:spLocks noGrp="1"/>
          </p:cNvSpPr>
          <p:nvPr>
            <p:ph idx="1"/>
          </p:nvPr>
        </p:nvSpPr>
        <p:spPr/>
        <p:txBody>
          <a:bodyPr>
            <a:no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sz="2800" dirty="0"/>
          </a:p>
        </p:txBody>
      </p:sp>
    </p:spTree>
    <p:extLst>
      <p:ext uri="{BB962C8B-B14F-4D97-AF65-F5344CB8AC3E}">
        <p14:creationId xmlns="" xmlns:p14="http://schemas.microsoft.com/office/powerpoint/2010/main" val="993480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609600" y="1066800"/>
            <a:ext cx="7848600" cy="4876800"/>
          </a:xfrm>
        </p:spPr>
        <p:txBody>
          <a:bodyPr>
            <a:normAutofit/>
          </a:bodyPr>
          <a:lstStyle/>
          <a:p>
            <a:pPr>
              <a:buNone/>
            </a:pPr>
            <a:r>
              <a:rPr lang="en-US" sz="2400" dirty="0" smtClean="0"/>
              <a:t>Which growth strategy for a small manufacturer of specialized electrical controls will probably have the greatest impact on its HR function?</a:t>
            </a:r>
          </a:p>
          <a:p>
            <a:pPr marL="342900" indent="-342900">
              <a:buFont typeface="+mj-lt"/>
              <a:buAutoNum type="alphaUcPeriod"/>
            </a:pPr>
            <a:r>
              <a:rPr lang="en-US" sz="2400" dirty="0" smtClean="0"/>
              <a:t>Add capacity by building a new plant in a different part of the country.</a:t>
            </a:r>
          </a:p>
          <a:p>
            <a:pPr marL="342900" indent="-342900">
              <a:buFont typeface="+mj-lt"/>
              <a:buAutoNum type="alphaUcPeriod"/>
            </a:pPr>
            <a:r>
              <a:rPr lang="en-US" sz="2400" dirty="0" smtClean="0"/>
              <a:t>Create an alliance with a larger manufacturer who can market these products more effectively.</a:t>
            </a:r>
          </a:p>
          <a:p>
            <a:pPr marL="342900" indent="-342900">
              <a:buFont typeface="+mj-lt"/>
              <a:buAutoNum type="alphaUcPeriod"/>
            </a:pPr>
            <a:r>
              <a:rPr lang="en-US" sz="2400" dirty="0" smtClean="0"/>
              <a:t>Contract with a qualified manufacturer in a country with lower labor costs to produce a specific product.</a:t>
            </a:r>
          </a:p>
          <a:p>
            <a:pPr marL="342900" indent="-342900">
              <a:buFont typeface="+mj-lt"/>
              <a:buAutoNum type="alphaUcPeriod"/>
            </a:pPr>
            <a:r>
              <a:rPr lang="en-US" sz="2400" dirty="0" smtClean="0"/>
              <a:t>Acquire an existing business with similar processes and products.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579439"/>
          </a:xfrm>
        </p:spPr>
        <p:txBody>
          <a:bodyPr/>
          <a:lstStyle/>
          <a:p>
            <a:r>
              <a:rPr lang="en-US" dirty="0" smtClean="0"/>
              <a:t>Answer # 1</a:t>
            </a:r>
            <a:endParaRPr lang="en-US" dirty="0"/>
          </a:p>
        </p:txBody>
      </p:sp>
      <p:sp>
        <p:nvSpPr>
          <p:cNvPr id="3" name="Content Placeholder 2"/>
          <p:cNvSpPr>
            <a:spLocks noGrp="1"/>
          </p:cNvSpPr>
          <p:nvPr>
            <p:ph idx="1"/>
          </p:nvPr>
        </p:nvSpPr>
        <p:spPr>
          <a:xfrm>
            <a:off x="609600" y="1524000"/>
            <a:ext cx="7200900" cy="3809999"/>
          </a:xfrm>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03239"/>
          </a:xfrm>
        </p:spPr>
        <p:txBody>
          <a:bodyPr/>
          <a:lstStyle/>
          <a:p>
            <a:r>
              <a:rPr lang="en-US" dirty="0" smtClean="0"/>
              <a:t>Question # 2</a:t>
            </a:r>
            <a:endParaRPr lang="en-US" dirty="0"/>
          </a:p>
        </p:txBody>
      </p:sp>
      <p:sp>
        <p:nvSpPr>
          <p:cNvPr id="3" name="Content Placeholder 2"/>
          <p:cNvSpPr>
            <a:spLocks noGrp="1"/>
          </p:cNvSpPr>
          <p:nvPr>
            <p:ph idx="1"/>
          </p:nvPr>
        </p:nvSpPr>
        <p:spPr>
          <a:xfrm>
            <a:off x="762000" y="990600"/>
            <a:ext cx="7620000" cy="4876800"/>
          </a:xfrm>
        </p:spPr>
        <p:txBody>
          <a:bodyPr>
            <a:noAutofit/>
          </a:bodyPr>
          <a:lstStyle/>
          <a:p>
            <a:pPr>
              <a:buNone/>
            </a:pPr>
            <a:r>
              <a:rPr lang="en-US" sz="2400" dirty="0" smtClean="0"/>
              <a:t>An organization recently revised its strategic plan to enter a new vertical market. What is the MOST important thing the training department can do to support the initiative?</a:t>
            </a:r>
          </a:p>
          <a:p>
            <a:pPr marL="342900" indent="-342900">
              <a:buFont typeface="+mj-lt"/>
              <a:buAutoNum type="alphaUcPeriod"/>
            </a:pPr>
            <a:r>
              <a:rPr lang="en-US" sz="2400" dirty="0" smtClean="0"/>
              <a:t>Identify the cost of training associated with the new strategy.</a:t>
            </a:r>
          </a:p>
          <a:p>
            <a:pPr marL="342900" indent="-342900">
              <a:buFont typeface="+mj-lt"/>
              <a:buAutoNum type="alphaUcPeriod"/>
            </a:pPr>
            <a:r>
              <a:rPr lang="en-US" sz="2400" dirty="0" smtClean="0"/>
              <a:t>Determine how training can align with and support the strategy.</a:t>
            </a:r>
          </a:p>
          <a:p>
            <a:pPr marL="342900" indent="-342900">
              <a:buFont typeface="+mj-lt"/>
              <a:buAutoNum type="alphaUcPeriod"/>
            </a:pPr>
            <a:r>
              <a:rPr lang="en-US" sz="2400" dirty="0" smtClean="0"/>
              <a:t>Monitor the effects of the change on the workforce.</a:t>
            </a:r>
          </a:p>
          <a:p>
            <a:pPr marL="342900" indent="-342900">
              <a:buFont typeface="+mj-lt"/>
              <a:buAutoNum type="alphaUcPeriod"/>
            </a:pPr>
            <a:r>
              <a:rPr lang="en-US" sz="2400" dirty="0" smtClean="0"/>
              <a:t>Recruit salespeople with experience in the new vertical market.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 </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B51B34-3322-4A5B-A717-1D8866C8D9A5}"/>
              </a:ext>
            </a:extLst>
          </p:cNvPr>
          <p:cNvSpPr>
            <a:spLocks noGrp="1"/>
          </p:cNvSpPr>
          <p:nvPr>
            <p:ph type="title"/>
          </p:nvPr>
        </p:nvSpPr>
        <p:spPr>
          <a:xfrm>
            <a:off x="882432" y="188640"/>
            <a:ext cx="7200900" cy="1142385"/>
          </a:xfrm>
        </p:spPr>
        <p:txBody>
          <a:bodyPr>
            <a:normAutofit/>
          </a:bodyPr>
          <a:lstStyle/>
          <a:p>
            <a:r>
              <a:rPr lang="en-MY" sz="3200" dirty="0"/>
              <a:t>Stability Strategy</a:t>
            </a:r>
          </a:p>
        </p:txBody>
      </p:sp>
      <p:sp>
        <p:nvSpPr>
          <p:cNvPr id="3" name="Content Placeholder 2">
            <a:extLst>
              <a:ext uri="{FF2B5EF4-FFF2-40B4-BE49-F238E27FC236}">
                <a16:creationId xmlns="" xmlns:a16="http://schemas.microsoft.com/office/drawing/2014/main" id="{DBABA608-4DEC-4B2D-A3C8-DB662C73F443}"/>
              </a:ext>
            </a:extLst>
          </p:cNvPr>
          <p:cNvSpPr>
            <a:spLocks noGrp="1"/>
          </p:cNvSpPr>
          <p:nvPr>
            <p:ph idx="1"/>
          </p:nvPr>
        </p:nvSpPr>
        <p:spPr>
          <a:xfrm>
            <a:off x="914400" y="1656471"/>
            <a:ext cx="7772400" cy="4530725"/>
          </a:xfrm>
        </p:spPr>
        <p:txBody>
          <a:bodyPr>
            <a:normAutofit/>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sz="2800" dirty="0"/>
          </a:p>
          <a:p>
            <a:endParaRPr lang="en-MY" sz="2800" dirty="0"/>
          </a:p>
          <a:p>
            <a:endParaRPr lang="en-MY" sz="2800" dirty="0"/>
          </a:p>
        </p:txBody>
      </p:sp>
    </p:spTree>
    <p:extLst>
      <p:ext uri="{BB962C8B-B14F-4D97-AF65-F5344CB8AC3E}">
        <p14:creationId xmlns="" xmlns:p14="http://schemas.microsoft.com/office/powerpoint/2010/main" val="23136010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312DF0-1BA8-4948-AC58-D74B4553EC45}"/>
              </a:ext>
            </a:extLst>
          </p:cNvPr>
          <p:cNvSpPr>
            <a:spLocks noGrp="1"/>
          </p:cNvSpPr>
          <p:nvPr>
            <p:ph type="title"/>
          </p:nvPr>
        </p:nvSpPr>
        <p:spPr>
          <a:xfrm>
            <a:off x="914400" y="155882"/>
            <a:ext cx="7200900" cy="1142385"/>
          </a:xfrm>
        </p:spPr>
        <p:txBody>
          <a:bodyPr>
            <a:normAutofit/>
          </a:bodyPr>
          <a:lstStyle/>
          <a:p>
            <a:r>
              <a:rPr lang="en-MY" sz="3200" dirty="0"/>
              <a:t>Retrenchment Strategy</a:t>
            </a:r>
          </a:p>
        </p:txBody>
      </p:sp>
      <p:sp>
        <p:nvSpPr>
          <p:cNvPr id="3" name="Content Placeholder 2">
            <a:extLst>
              <a:ext uri="{FF2B5EF4-FFF2-40B4-BE49-F238E27FC236}">
                <a16:creationId xmlns="" xmlns:a16="http://schemas.microsoft.com/office/drawing/2014/main" id="{FF41B3A9-EA57-41C3-B0D2-AD273D9FE694}"/>
              </a:ext>
            </a:extLst>
          </p:cNvPr>
          <p:cNvSpPr>
            <a:spLocks noGrp="1"/>
          </p:cNvSpPr>
          <p:nvPr>
            <p:ph idx="1"/>
          </p:nvPr>
        </p:nvSpPr>
        <p:spPr>
          <a:xfrm>
            <a:off x="914400" y="1600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 xmlns:p14="http://schemas.microsoft.com/office/powerpoint/2010/main" val="2954442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538931011"/>
              </p:ext>
            </p:extLst>
          </p:nvPr>
        </p:nvGraphicFramePr>
        <p:xfrm>
          <a:off x="899592" y="476672"/>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97841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F7B8E3-4146-406A-B80B-203BCBD7447B}"/>
              </a:ext>
            </a:extLst>
          </p:cNvPr>
          <p:cNvSpPr>
            <a:spLocks noGrp="1"/>
          </p:cNvSpPr>
          <p:nvPr>
            <p:ph type="title"/>
          </p:nvPr>
        </p:nvSpPr>
        <p:spPr>
          <a:xfrm>
            <a:off x="914400" y="-1630"/>
            <a:ext cx="7200900" cy="1142385"/>
          </a:xfrm>
        </p:spPr>
        <p:txBody>
          <a:bodyPr>
            <a:normAutofit/>
          </a:bodyPr>
          <a:lstStyle/>
          <a:p>
            <a:r>
              <a:rPr lang="en-MY" sz="3200" dirty="0"/>
              <a:t>Michael Porter</a:t>
            </a:r>
          </a:p>
        </p:txBody>
      </p:sp>
      <p:sp>
        <p:nvSpPr>
          <p:cNvPr id="3" name="Content Placeholder 2">
            <a:extLst>
              <a:ext uri="{FF2B5EF4-FFF2-40B4-BE49-F238E27FC236}">
                <a16:creationId xmlns="" xmlns:a16="http://schemas.microsoft.com/office/drawing/2014/main" id="{B110E948-D3D7-42E8-B371-8485307F38A6}"/>
              </a:ext>
            </a:extLst>
          </p:cNvPr>
          <p:cNvSpPr>
            <a:spLocks noGrp="1"/>
          </p:cNvSpPr>
          <p:nvPr>
            <p:ph idx="1"/>
          </p:nvPr>
        </p:nvSpPr>
        <p:spPr>
          <a:xfrm>
            <a:off x="908898" y="1364556"/>
            <a:ext cx="5607318" cy="4656732"/>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 xmlns:a16="http://schemas.microsoft.com/office/drawing/2014/main" id="{0228AE2D-FD01-4626-83BC-EDA1703A06C3}"/>
              </a:ext>
            </a:extLst>
          </p:cNvPr>
          <p:cNvPicPr>
            <a:picLocks noChangeAspect="1"/>
          </p:cNvPicPr>
          <p:nvPr/>
        </p:nvPicPr>
        <p:blipFill>
          <a:blip r:embed="rId2"/>
          <a:stretch>
            <a:fillRect/>
          </a:stretch>
        </p:blipFill>
        <p:spPr>
          <a:xfrm>
            <a:off x="6623768" y="1704976"/>
            <a:ext cx="1784872" cy="1724024"/>
          </a:xfrm>
          <a:prstGeom prst="rect">
            <a:avLst/>
          </a:prstGeom>
        </p:spPr>
      </p:pic>
    </p:spTree>
    <p:extLst>
      <p:ext uri="{BB962C8B-B14F-4D97-AF65-F5344CB8AC3E}">
        <p14:creationId xmlns="" xmlns:p14="http://schemas.microsoft.com/office/powerpoint/2010/main" val="35360513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D5C18B-B554-4236-985E-33DA10F0F26D}"/>
              </a:ext>
            </a:extLst>
          </p:cNvPr>
          <p:cNvSpPr>
            <a:spLocks noGrp="1"/>
          </p:cNvSpPr>
          <p:nvPr>
            <p:ph type="title"/>
          </p:nvPr>
        </p:nvSpPr>
        <p:spPr>
          <a:xfrm>
            <a:off x="755576" y="-84406"/>
            <a:ext cx="7200900" cy="1142385"/>
          </a:xfrm>
        </p:spPr>
        <p:txBody>
          <a:bodyPr>
            <a:normAutofit/>
          </a:bodyPr>
          <a:lstStyle/>
          <a:p>
            <a:r>
              <a:rPr lang="en-MY" sz="3200" dirty="0"/>
              <a:t>Strategy Formulation</a:t>
            </a:r>
          </a:p>
        </p:txBody>
      </p:sp>
      <p:sp>
        <p:nvSpPr>
          <p:cNvPr id="3" name="Content Placeholder 2">
            <a:extLst>
              <a:ext uri="{FF2B5EF4-FFF2-40B4-BE49-F238E27FC236}">
                <a16:creationId xmlns="" xmlns:a16="http://schemas.microsoft.com/office/drawing/2014/main" id="{A298CB56-9851-49E2-8B8B-D4AA3FE6EACF}"/>
              </a:ext>
            </a:extLst>
          </p:cNvPr>
          <p:cNvSpPr>
            <a:spLocks noGrp="1"/>
          </p:cNvSpPr>
          <p:nvPr>
            <p:ph idx="1"/>
          </p:nvPr>
        </p:nvSpPr>
        <p:spPr>
          <a:xfrm>
            <a:off x="755576" y="1196752"/>
            <a:ext cx="7848872" cy="4824536"/>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 xmlns:p14="http://schemas.microsoft.com/office/powerpoint/2010/main" val="1148688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CBE820-CEA0-4E61-91C6-610EA7237B8C}"/>
              </a:ext>
            </a:extLst>
          </p:cNvPr>
          <p:cNvSpPr>
            <a:spLocks noGrp="1"/>
          </p:cNvSpPr>
          <p:nvPr>
            <p:ph type="title"/>
          </p:nvPr>
        </p:nvSpPr>
        <p:spPr>
          <a:xfrm>
            <a:off x="827584" y="-107020"/>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 xmlns:a16="http://schemas.microsoft.com/office/drawing/2014/main" id="{BAD3517C-F27D-48A9-98FC-6A4795CF3FB4}"/>
              </a:ext>
            </a:extLst>
          </p:cNvPr>
          <p:cNvSpPr>
            <a:spLocks noGrp="1"/>
          </p:cNvSpPr>
          <p:nvPr>
            <p:ph idx="1"/>
          </p:nvPr>
        </p:nvSpPr>
        <p:spPr>
          <a:xfrm>
            <a:off x="602106" y="1340768"/>
            <a:ext cx="8002341" cy="4680520"/>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a:t>This strategy involves the organization aiming to be the lowest cost producer and/or distributor within their industry. </a:t>
            </a:r>
          </a:p>
          <a:p>
            <a:r>
              <a:rPr lang="en-MY" sz="2400" dirty="0"/>
              <a:t>To achieve cost leadership a business will usually need large scale production so that they can benefit from "economies of scale". </a:t>
            </a:r>
          </a:p>
          <a:p>
            <a:r>
              <a:rPr lang="en-MY" sz="2400" dirty="0"/>
              <a:t>Large scale production means that the business will need to appeal to a broad part of the market</a:t>
            </a:r>
          </a:p>
        </p:txBody>
      </p:sp>
    </p:spTree>
    <p:extLst>
      <p:ext uri="{BB962C8B-B14F-4D97-AF65-F5344CB8AC3E}">
        <p14:creationId xmlns="" xmlns:p14="http://schemas.microsoft.com/office/powerpoint/2010/main" val="21298131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C7B685-7350-442A-B0A7-5D58447AFF05}"/>
              </a:ext>
            </a:extLst>
          </p:cNvPr>
          <p:cNvSpPr>
            <a:spLocks noGrp="1"/>
          </p:cNvSpPr>
          <p:nvPr>
            <p:ph type="title"/>
          </p:nvPr>
        </p:nvSpPr>
        <p:spPr>
          <a:xfrm>
            <a:off x="827584" y="-243408"/>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 xmlns:a16="http://schemas.microsoft.com/office/drawing/2014/main" id="{0F07FDA8-EC7C-4374-8065-2B7CE3FBAC59}"/>
              </a:ext>
            </a:extLst>
          </p:cNvPr>
          <p:cNvSpPr>
            <a:spLocks noGrp="1"/>
          </p:cNvSpPr>
          <p:nvPr>
            <p:ph idx="1"/>
          </p:nvPr>
        </p:nvSpPr>
        <p:spPr>
          <a:xfrm>
            <a:off x="827584" y="1124744"/>
            <a:ext cx="7632848" cy="4680520"/>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 xmlns:p14="http://schemas.microsoft.com/office/powerpoint/2010/main" val="27702914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C95DC1-B0D5-4AE7-ABD9-F890D4C06824}"/>
              </a:ext>
            </a:extLst>
          </p:cNvPr>
          <p:cNvSpPr>
            <a:spLocks noGrp="1"/>
          </p:cNvSpPr>
          <p:nvPr>
            <p:ph type="title"/>
          </p:nvPr>
        </p:nvSpPr>
        <p:spPr>
          <a:xfrm>
            <a:off x="683568" y="-91283"/>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 xmlns:a16="http://schemas.microsoft.com/office/drawing/2014/main" id="{5C86C7A4-0424-4622-ACE7-D5FB92BA16E1}"/>
              </a:ext>
            </a:extLst>
          </p:cNvPr>
          <p:cNvSpPr>
            <a:spLocks noGrp="1"/>
          </p:cNvSpPr>
          <p:nvPr>
            <p:ph idx="1"/>
          </p:nvPr>
        </p:nvSpPr>
        <p:spPr>
          <a:xfrm>
            <a:off x="683568" y="1196753"/>
            <a:ext cx="7920880" cy="4536504"/>
          </a:xfrm>
        </p:spPr>
        <p:txBody>
          <a:bodyPr>
            <a:normAutofit/>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 xmlns:p14="http://schemas.microsoft.com/office/powerpoint/2010/main" val="4457752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11771-3956-48D4-8F71-CF7B278E59E9}"/>
              </a:ext>
            </a:extLst>
          </p:cNvPr>
          <p:cNvSpPr>
            <a:spLocks noGrp="1"/>
          </p:cNvSpPr>
          <p:nvPr>
            <p:ph type="title"/>
          </p:nvPr>
        </p:nvSpPr>
        <p:spPr>
          <a:xfrm>
            <a:off x="683568" y="-77216"/>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 xmlns:a16="http://schemas.microsoft.com/office/drawing/2014/main" id="{BC235854-F36E-454B-A162-F24E70173D2D}"/>
              </a:ext>
            </a:extLst>
          </p:cNvPr>
          <p:cNvSpPr>
            <a:spLocks noGrp="1"/>
          </p:cNvSpPr>
          <p:nvPr>
            <p:ph idx="1"/>
          </p:nvPr>
        </p:nvSpPr>
        <p:spPr>
          <a:xfrm>
            <a:off x="683568" y="1556792"/>
            <a:ext cx="7488882" cy="452244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 xmlns:p14="http://schemas.microsoft.com/office/powerpoint/2010/main" val="4341428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6C15E2-0B22-4518-8B1A-FEB6D6F9850E}"/>
              </a:ext>
            </a:extLst>
          </p:cNvPr>
          <p:cNvSpPr>
            <a:spLocks noGrp="1"/>
          </p:cNvSpPr>
          <p:nvPr>
            <p:ph type="title"/>
          </p:nvPr>
        </p:nvSpPr>
        <p:spPr>
          <a:xfrm>
            <a:off x="971550" y="-243408"/>
            <a:ext cx="7200900" cy="1142385"/>
          </a:xfrm>
        </p:spPr>
        <p:txBody>
          <a:bodyPr>
            <a:normAutofit/>
          </a:bodyPr>
          <a:lstStyle/>
          <a:p>
            <a:r>
              <a:rPr lang="en-MY" sz="3200" dirty="0"/>
              <a:t>Focus (Niche) Strategy</a:t>
            </a:r>
          </a:p>
        </p:txBody>
      </p:sp>
      <p:sp>
        <p:nvSpPr>
          <p:cNvPr id="3" name="Content Placeholder 2">
            <a:extLst>
              <a:ext uri="{FF2B5EF4-FFF2-40B4-BE49-F238E27FC236}">
                <a16:creationId xmlns="" xmlns:a16="http://schemas.microsoft.com/office/drawing/2014/main" id="{1CD13CC1-4DE7-47F9-BAC1-7E6A59459A23}"/>
              </a:ext>
            </a:extLst>
          </p:cNvPr>
          <p:cNvSpPr>
            <a:spLocks noGrp="1"/>
          </p:cNvSpPr>
          <p:nvPr>
            <p:ph idx="1"/>
          </p:nvPr>
        </p:nvSpPr>
        <p:spPr>
          <a:xfrm>
            <a:off x="611560" y="1052736"/>
            <a:ext cx="7848872" cy="4896544"/>
          </a:xfrm>
        </p:spPr>
        <p:txBody>
          <a:bodyPr>
            <a:normAutofit lnSpcReduction="10000"/>
          </a:bodyPr>
          <a:lstStyle/>
          <a:p>
            <a:r>
              <a:rPr lang="en-MY" sz="2400" dirty="0"/>
              <a:t>Focus or Niche is to form a competitive advantage for this niche market and either succeeds by being a low cost producer or differentiator within that particular segment. </a:t>
            </a:r>
          </a:p>
          <a:p>
            <a:r>
              <a:rPr lang="en-MY" sz="2400" dirty="0"/>
              <a:t>Under a focus strategy a business focuses its effort on one particular segment of the market and aims to become well known for providing products/services for that segment.</a:t>
            </a:r>
          </a:p>
          <a:p>
            <a:r>
              <a:rPr lang="en-MY" sz="2400" dirty="0"/>
              <a:t> They form a competitive advantage by catering for the specific needs and wants of their niche market.</a:t>
            </a:r>
          </a:p>
          <a:p>
            <a:r>
              <a:rPr lang="en-MY" sz="2400" dirty="0"/>
              <a:t> A focus strategy is known as a narrow scope strategy because the business is focusing on a narrow (specific) segment of the market</a:t>
            </a:r>
          </a:p>
        </p:txBody>
      </p:sp>
    </p:spTree>
    <p:extLst>
      <p:ext uri="{BB962C8B-B14F-4D97-AF65-F5344CB8AC3E}">
        <p14:creationId xmlns="" xmlns:p14="http://schemas.microsoft.com/office/powerpoint/2010/main" val="3108221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8D8FEB-9BCE-41CA-8773-ADB35CD31CDA}"/>
              </a:ext>
            </a:extLst>
          </p:cNvPr>
          <p:cNvSpPr>
            <a:spLocks noGrp="1"/>
          </p:cNvSpPr>
          <p:nvPr>
            <p:ph type="title"/>
          </p:nvPr>
        </p:nvSpPr>
        <p:spPr>
          <a:xfrm>
            <a:off x="827584" y="-75586"/>
            <a:ext cx="7200900" cy="1142385"/>
          </a:xfrm>
        </p:spPr>
        <p:txBody>
          <a:bodyPr>
            <a:normAutofit/>
          </a:bodyPr>
          <a:lstStyle/>
          <a:p>
            <a:r>
              <a:rPr lang="en-MY" sz="3200" dirty="0"/>
              <a:t>"Middle of the road" strategy</a:t>
            </a:r>
          </a:p>
        </p:txBody>
      </p:sp>
      <p:sp>
        <p:nvSpPr>
          <p:cNvPr id="3" name="Content Placeholder 2">
            <a:extLst>
              <a:ext uri="{FF2B5EF4-FFF2-40B4-BE49-F238E27FC236}">
                <a16:creationId xmlns="" xmlns:a16="http://schemas.microsoft.com/office/drawing/2014/main" id="{8A4C7D5A-CE7B-40D4-A868-A21C658DA2FB}"/>
              </a:ext>
            </a:extLst>
          </p:cNvPr>
          <p:cNvSpPr>
            <a:spLocks noGrp="1"/>
          </p:cNvSpPr>
          <p:nvPr>
            <p:ph idx="1"/>
          </p:nvPr>
        </p:nvSpPr>
        <p:spPr>
          <a:xfrm>
            <a:off x="683568" y="1196752"/>
            <a:ext cx="7776864" cy="4752528"/>
          </a:xfrm>
        </p:spPr>
        <p:txBody>
          <a:bodyPr>
            <a:normAutofit/>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 xmlns:p14="http://schemas.microsoft.com/office/powerpoint/2010/main" val="13125402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 xmlns:p14="http://schemas.microsoft.com/office/powerpoint/2010/main" val="37817077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511660" y="1772816"/>
            <a:ext cx="6120680" cy="4710054"/>
          </a:xfrm>
        </p:spPr>
      </p:pic>
    </p:spTree>
    <p:extLst>
      <p:ext uri="{BB962C8B-B14F-4D97-AF65-F5344CB8AC3E}">
        <p14:creationId xmlns="" xmlns:p14="http://schemas.microsoft.com/office/powerpoint/2010/main" val="35237945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2133600" y="1981200"/>
            <a:ext cx="4876799" cy="3810000"/>
          </a:xfrm>
        </p:spPr>
      </p:pic>
    </p:spTree>
    <p:extLst>
      <p:ext uri="{BB962C8B-B14F-4D97-AF65-F5344CB8AC3E}">
        <p14:creationId xmlns="" xmlns:p14="http://schemas.microsoft.com/office/powerpoint/2010/main" val="38421032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00478769"/>
              </p:ext>
            </p:extLst>
          </p:nvPr>
        </p:nvGraphicFramePr>
        <p:xfrm>
          <a:off x="576761" y="620688"/>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097242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0EC9CA-EF71-4F3F-A266-6A97FD0A7532}"/>
              </a:ext>
            </a:extLst>
          </p:cNvPr>
          <p:cNvSpPr>
            <a:spLocks noGrp="1"/>
          </p:cNvSpPr>
          <p:nvPr>
            <p:ph type="title"/>
          </p:nvPr>
        </p:nvSpPr>
        <p:spPr>
          <a:xfrm>
            <a:off x="899592" y="-99392"/>
            <a:ext cx="7200900" cy="1142385"/>
          </a:xfrm>
        </p:spPr>
        <p:txBody>
          <a:bodyPr>
            <a:normAutofit/>
          </a:bodyPr>
          <a:lstStyle/>
          <a:p>
            <a:r>
              <a:rPr lang="en-MY" sz="2800" dirty="0"/>
              <a:t>Strategy Execution</a:t>
            </a:r>
          </a:p>
        </p:txBody>
      </p:sp>
      <p:sp>
        <p:nvSpPr>
          <p:cNvPr id="3" name="Content Placeholder 2">
            <a:extLst>
              <a:ext uri="{FF2B5EF4-FFF2-40B4-BE49-F238E27FC236}">
                <a16:creationId xmlns="" xmlns:a16="http://schemas.microsoft.com/office/drawing/2014/main" id="{15F8C638-0311-47B0-877F-3742E05879FE}"/>
              </a:ext>
            </a:extLst>
          </p:cNvPr>
          <p:cNvSpPr>
            <a:spLocks noGrp="1"/>
          </p:cNvSpPr>
          <p:nvPr>
            <p:ph idx="1"/>
          </p:nvPr>
        </p:nvSpPr>
        <p:spPr>
          <a:xfrm>
            <a:off x="611560" y="1340768"/>
            <a:ext cx="8256370" cy="4530725"/>
          </a:xfrm>
        </p:spPr>
        <p:txBody>
          <a:bodyPr>
            <a:normAutofit/>
          </a:bodyPr>
          <a:lstStyle/>
          <a:p>
            <a:r>
              <a:rPr lang="en-MY" sz="2400" dirty="0"/>
              <a:t>Strategy execution is the discipline of dynamically managing and implementing strategy to achieve intended outcomes</a:t>
            </a:r>
          </a:p>
          <a:p>
            <a:endParaRPr lang="en-MY" sz="2400" dirty="0"/>
          </a:p>
          <a:p>
            <a:r>
              <a:rPr lang="en-MY" sz="2400"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 xmlns:p14="http://schemas.microsoft.com/office/powerpoint/2010/main" val="23534297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C02863-939C-4B3E-B1D1-FFEE89270DCA}"/>
              </a:ext>
            </a:extLst>
          </p:cNvPr>
          <p:cNvSpPr>
            <a:spLocks noGrp="1"/>
          </p:cNvSpPr>
          <p:nvPr>
            <p:ph type="title"/>
          </p:nvPr>
        </p:nvSpPr>
        <p:spPr>
          <a:xfrm>
            <a:off x="755576" y="-171400"/>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 xmlns:a16="http://schemas.microsoft.com/office/drawing/2014/main" id="{517A5555-B905-4238-BF90-B06F83ABA3C6}"/>
              </a:ext>
            </a:extLst>
          </p:cNvPr>
          <p:cNvSpPr>
            <a:spLocks noGrp="1"/>
          </p:cNvSpPr>
          <p:nvPr>
            <p:ph idx="1"/>
          </p:nvPr>
        </p:nvSpPr>
        <p:spPr>
          <a:xfrm>
            <a:off x="683568" y="1600200"/>
            <a:ext cx="8208912" cy="4530725"/>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a:t>
            </a:r>
          </a:p>
          <a:p>
            <a:pPr marL="0" indent="0">
              <a:buNone/>
            </a:pPr>
            <a:r>
              <a:rPr lang="en-MY" sz="2400" dirty="0"/>
              <a:t> </a:t>
            </a:r>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 xmlns:p14="http://schemas.microsoft.com/office/powerpoint/2010/main" val="4584969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91956-BC7F-4B62-AC36-D7D749BD770B}"/>
              </a:ext>
            </a:extLst>
          </p:cNvPr>
          <p:cNvSpPr>
            <a:spLocks noGrp="1"/>
          </p:cNvSpPr>
          <p:nvPr>
            <p:ph type="title"/>
          </p:nvPr>
        </p:nvSpPr>
        <p:spPr>
          <a:xfrm>
            <a:off x="971550" y="-8474"/>
            <a:ext cx="7200900" cy="1142385"/>
          </a:xfrm>
        </p:spPr>
        <p:txBody>
          <a:bodyPr>
            <a:normAutofit/>
          </a:bodyPr>
          <a:lstStyle/>
          <a:p>
            <a:r>
              <a:rPr lang="en-MY" sz="2800" dirty="0"/>
              <a:t>Balanced Scorecard</a:t>
            </a:r>
          </a:p>
        </p:txBody>
      </p:sp>
      <p:pic>
        <p:nvPicPr>
          <p:cNvPr id="5" name="Picture 4">
            <a:extLst>
              <a:ext uri="{FF2B5EF4-FFF2-40B4-BE49-F238E27FC236}">
                <a16:creationId xmlns="" xmlns:a16="http://schemas.microsoft.com/office/drawing/2014/main" id="{EFDB2952-0FE6-473F-AC54-4B7AA16ECB89}"/>
              </a:ext>
            </a:extLst>
          </p:cNvPr>
          <p:cNvPicPr>
            <a:picLocks noChangeAspect="1"/>
          </p:cNvPicPr>
          <p:nvPr/>
        </p:nvPicPr>
        <p:blipFill>
          <a:blip r:embed="rId2"/>
          <a:stretch>
            <a:fillRect/>
          </a:stretch>
        </p:blipFill>
        <p:spPr>
          <a:xfrm>
            <a:off x="1403648" y="1628800"/>
            <a:ext cx="5172075" cy="4162425"/>
          </a:xfrm>
          <a:prstGeom prst="rect">
            <a:avLst/>
          </a:prstGeom>
        </p:spPr>
      </p:pic>
    </p:spTree>
    <p:extLst>
      <p:ext uri="{BB962C8B-B14F-4D97-AF65-F5344CB8AC3E}">
        <p14:creationId xmlns="" xmlns:p14="http://schemas.microsoft.com/office/powerpoint/2010/main" val="2714398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071AE2-08A5-48CD-B67F-E14DE2F7ABFD}"/>
              </a:ext>
            </a:extLst>
          </p:cNvPr>
          <p:cNvSpPr>
            <a:spLocks noGrp="1"/>
          </p:cNvSpPr>
          <p:nvPr>
            <p:ph type="title"/>
          </p:nvPr>
        </p:nvSpPr>
        <p:spPr>
          <a:xfrm>
            <a:off x="827584" y="-99392"/>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 xmlns:a16="http://schemas.microsoft.com/office/drawing/2014/main" id="{0FDB1647-03FB-48E2-B55E-86DAB82BC747}"/>
              </a:ext>
            </a:extLst>
          </p:cNvPr>
          <p:cNvSpPr>
            <a:spLocks noGrp="1"/>
          </p:cNvSpPr>
          <p:nvPr>
            <p:ph idx="1"/>
          </p:nvPr>
        </p:nvSpPr>
        <p:spPr>
          <a:xfrm>
            <a:off x="685800" y="1556792"/>
            <a:ext cx="791864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 xmlns:p14="http://schemas.microsoft.com/office/powerpoint/2010/main" val="499130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200DC3-D8DA-4962-A28E-A92932FB6F5B}"/>
              </a:ext>
            </a:extLst>
          </p:cNvPr>
          <p:cNvSpPr>
            <a:spLocks noGrp="1"/>
          </p:cNvSpPr>
          <p:nvPr>
            <p:ph type="title"/>
          </p:nvPr>
        </p:nvSpPr>
        <p:spPr>
          <a:xfrm>
            <a:off x="971550" y="26506"/>
            <a:ext cx="7200900" cy="1142385"/>
          </a:xfrm>
        </p:spPr>
        <p:txBody>
          <a:bodyPr>
            <a:normAutofit/>
          </a:bodyPr>
          <a:lstStyle/>
          <a:p>
            <a:r>
              <a:rPr lang="en-MY" sz="2800" dirty="0"/>
              <a:t>The Balanced Scorecard</a:t>
            </a:r>
          </a:p>
        </p:txBody>
      </p:sp>
      <p:sp>
        <p:nvSpPr>
          <p:cNvPr id="3" name="Content Placeholder 2">
            <a:extLst>
              <a:ext uri="{FF2B5EF4-FFF2-40B4-BE49-F238E27FC236}">
                <a16:creationId xmlns="" xmlns:a16="http://schemas.microsoft.com/office/drawing/2014/main" id="{6429505D-AA7D-4A0E-8349-3B69EFCAE008}"/>
              </a:ext>
            </a:extLst>
          </p:cNvPr>
          <p:cNvSpPr>
            <a:spLocks noGrp="1"/>
          </p:cNvSpPr>
          <p:nvPr>
            <p:ph idx="1"/>
          </p:nvPr>
        </p:nvSpPr>
        <p:spPr>
          <a:xfrm>
            <a:off x="683568" y="1484784"/>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 xmlns:p14="http://schemas.microsoft.com/office/powerpoint/2010/main" val="13568547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0123C0-A635-46DE-9963-82533C605C0E}"/>
              </a:ext>
            </a:extLst>
          </p:cNvPr>
          <p:cNvSpPr>
            <a:spLocks noGrp="1"/>
          </p:cNvSpPr>
          <p:nvPr>
            <p:ph type="title"/>
          </p:nvPr>
        </p:nvSpPr>
        <p:spPr>
          <a:xfrm>
            <a:off x="971550" y="-29765"/>
            <a:ext cx="7200900" cy="1142385"/>
          </a:xfrm>
        </p:spPr>
        <p:txBody>
          <a:bodyPr>
            <a:normAutofit/>
          </a:bodyPr>
          <a:lstStyle/>
          <a:p>
            <a:r>
              <a:rPr lang="en-MY" sz="2800" dirty="0"/>
              <a:t>Financial Perspective</a:t>
            </a:r>
          </a:p>
        </p:txBody>
      </p:sp>
      <p:sp>
        <p:nvSpPr>
          <p:cNvPr id="3" name="Content Placeholder 2">
            <a:extLst>
              <a:ext uri="{FF2B5EF4-FFF2-40B4-BE49-F238E27FC236}">
                <a16:creationId xmlns="" xmlns:a16="http://schemas.microsoft.com/office/drawing/2014/main" id="{706AD5B1-C4AE-4385-A09D-51A3C43058F5}"/>
              </a:ext>
            </a:extLst>
          </p:cNvPr>
          <p:cNvSpPr>
            <a:spLocks noGrp="1"/>
          </p:cNvSpPr>
          <p:nvPr>
            <p:ph idx="1"/>
          </p:nvPr>
        </p:nvSpPr>
        <p:spPr>
          <a:xfrm>
            <a:off x="683568" y="1524000"/>
            <a:ext cx="7920880" cy="4425280"/>
          </a:xfrm>
        </p:spPr>
        <p:txBody>
          <a:bodyPr>
            <a:normAutofit lnSpcReduction="10000"/>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sz="2400" dirty="0"/>
          </a:p>
        </p:txBody>
      </p:sp>
    </p:spTree>
    <p:extLst>
      <p:ext uri="{BB962C8B-B14F-4D97-AF65-F5344CB8AC3E}">
        <p14:creationId xmlns="" xmlns:p14="http://schemas.microsoft.com/office/powerpoint/2010/main" val="28245360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818192-D678-497C-997B-0E67C9AB4618}"/>
              </a:ext>
            </a:extLst>
          </p:cNvPr>
          <p:cNvSpPr>
            <a:spLocks noGrp="1"/>
          </p:cNvSpPr>
          <p:nvPr>
            <p:ph type="title"/>
          </p:nvPr>
        </p:nvSpPr>
        <p:spPr>
          <a:xfrm>
            <a:off x="882432" y="0"/>
            <a:ext cx="7200900" cy="1142385"/>
          </a:xfrm>
        </p:spPr>
        <p:txBody>
          <a:bodyPr>
            <a:normAutofit/>
          </a:bodyPr>
          <a:lstStyle/>
          <a:p>
            <a:pPr>
              <a:spcBef>
                <a:spcPct val="50000"/>
              </a:spcBef>
            </a:pPr>
            <a:r>
              <a:rPr lang="en-MY" sz="2800" dirty="0"/>
              <a:t>Learning and Growth Perspective</a:t>
            </a:r>
          </a:p>
        </p:txBody>
      </p:sp>
      <p:sp>
        <p:nvSpPr>
          <p:cNvPr id="3" name="Content Placeholder 2">
            <a:extLst>
              <a:ext uri="{FF2B5EF4-FFF2-40B4-BE49-F238E27FC236}">
                <a16:creationId xmlns="" xmlns:a16="http://schemas.microsoft.com/office/drawing/2014/main" id="{45B7B1D2-3D43-4E7D-9732-2DD11321E194}"/>
              </a:ext>
            </a:extLst>
          </p:cNvPr>
          <p:cNvSpPr>
            <a:spLocks noGrp="1"/>
          </p:cNvSpPr>
          <p:nvPr>
            <p:ph idx="1"/>
          </p:nvPr>
        </p:nvSpPr>
        <p:spPr>
          <a:xfrm>
            <a:off x="467544" y="1628800"/>
            <a:ext cx="8208912" cy="4349080"/>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marL="0" indent="0">
              <a:spcBef>
                <a:spcPct val="50000"/>
              </a:spcBef>
              <a:buNone/>
            </a:pPr>
            <a:endParaRPr lang="en-MY" altLang="en-US" sz="2400" i="1" dirty="0"/>
          </a:p>
          <a:p>
            <a:pPr marL="0" indent="0">
              <a:spcBef>
                <a:spcPct val="50000"/>
              </a:spcBef>
              <a:buNone/>
            </a:pPr>
            <a:r>
              <a:rPr lang="en-MY" altLang="en-US" sz="2400" i="1" dirty="0"/>
              <a:t>Can We Continue to Improve and Create Value?</a:t>
            </a:r>
          </a:p>
          <a:p>
            <a:pPr>
              <a:spcBef>
                <a:spcPct val="50000"/>
              </a:spcBef>
            </a:pPr>
            <a:endParaRPr lang="en-MY" altLang="en-US" sz="2400" dirty="0"/>
          </a:p>
          <a:p>
            <a:pPr marL="0" indent="0">
              <a:spcBef>
                <a:spcPct val="50000"/>
              </a:spcBef>
              <a:buNone/>
            </a:pPr>
            <a:endParaRPr lang="en-MY" sz="2400" dirty="0"/>
          </a:p>
        </p:txBody>
      </p:sp>
    </p:spTree>
    <p:extLst>
      <p:ext uri="{BB962C8B-B14F-4D97-AF65-F5344CB8AC3E}">
        <p14:creationId xmlns="" xmlns:p14="http://schemas.microsoft.com/office/powerpoint/2010/main" val="14935990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BA06B7-D89D-4CF5-9320-B782B997A55C}"/>
              </a:ext>
            </a:extLst>
          </p:cNvPr>
          <p:cNvSpPr>
            <a:spLocks noGrp="1"/>
          </p:cNvSpPr>
          <p:nvPr>
            <p:ph type="title"/>
          </p:nvPr>
        </p:nvSpPr>
        <p:spPr>
          <a:xfrm>
            <a:off x="827584" y="-75586"/>
            <a:ext cx="7200900" cy="1142385"/>
          </a:xfrm>
        </p:spPr>
        <p:txBody>
          <a:bodyPr>
            <a:normAutofit/>
          </a:bodyPr>
          <a:lstStyle/>
          <a:p>
            <a:r>
              <a:rPr lang="en-MY" sz="2800" dirty="0"/>
              <a:t>Business Process Perspective</a:t>
            </a:r>
          </a:p>
        </p:txBody>
      </p:sp>
      <p:sp>
        <p:nvSpPr>
          <p:cNvPr id="3" name="Content Placeholder 2">
            <a:extLst>
              <a:ext uri="{FF2B5EF4-FFF2-40B4-BE49-F238E27FC236}">
                <a16:creationId xmlns="" xmlns:a16="http://schemas.microsoft.com/office/drawing/2014/main" id="{1AC460E5-91BF-4CDB-B069-ADE57C946A02}"/>
              </a:ext>
            </a:extLst>
          </p:cNvPr>
          <p:cNvSpPr>
            <a:spLocks noGrp="1"/>
          </p:cNvSpPr>
          <p:nvPr>
            <p:ph idx="1"/>
          </p:nvPr>
        </p:nvSpPr>
        <p:spPr>
          <a:xfrm>
            <a:off x="683568" y="1268760"/>
            <a:ext cx="7920880" cy="4680520"/>
          </a:xfrm>
        </p:spPr>
        <p:txBody>
          <a:bodyPr>
            <a:normAutofit/>
          </a:bodyPr>
          <a:lstStyle/>
          <a:p>
            <a:pPr marL="0" indent="0">
              <a:buNone/>
            </a:pPr>
            <a:r>
              <a:rPr lang="en-MY" sz="2400" dirty="0"/>
              <a:t>Critical internal process in which organization must deal. These processes enable to deliver the value propositions to customers and satisfy stake holders expectations.</a:t>
            </a:r>
          </a:p>
          <a:p>
            <a:r>
              <a:rPr lang="en-MY" sz="2400" dirty="0"/>
              <a:t>Innovation Process</a:t>
            </a:r>
          </a:p>
          <a:p>
            <a:r>
              <a:rPr lang="en-MY" sz="2400" dirty="0"/>
              <a:t> Product Design</a:t>
            </a:r>
          </a:p>
          <a:p>
            <a:r>
              <a:rPr lang="en-MY" sz="2400" dirty="0"/>
              <a:t> Product Development</a:t>
            </a:r>
          </a:p>
          <a:p>
            <a:r>
              <a:rPr lang="en-MY" sz="2400" dirty="0"/>
              <a:t> Process Implementation</a:t>
            </a:r>
          </a:p>
          <a:p>
            <a:endParaRPr lang="en-MY" sz="2400" dirty="0"/>
          </a:p>
          <a:p>
            <a:pPr marL="0" indent="0">
              <a:buNone/>
            </a:pPr>
            <a:r>
              <a:rPr lang="en-MY" sz="2400" i="1" dirty="0"/>
              <a:t>What Must We Excel at?</a:t>
            </a:r>
          </a:p>
          <a:p>
            <a:endParaRPr lang="en-MY" sz="2400" dirty="0"/>
          </a:p>
          <a:p>
            <a:endParaRPr lang="en-MY" sz="2400" dirty="0"/>
          </a:p>
        </p:txBody>
      </p:sp>
    </p:spTree>
    <p:extLst>
      <p:ext uri="{BB962C8B-B14F-4D97-AF65-F5344CB8AC3E}">
        <p14:creationId xmlns="" xmlns:p14="http://schemas.microsoft.com/office/powerpoint/2010/main" val="20107338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86C5F6-8DE3-42BA-8652-A88B669E5620}"/>
              </a:ext>
            </a:extLst>
          </p:cNvPr>
          <p:cNvSpPr>
            <a:spLocks noGrp="1"/>
          </p:cNvSpPr>
          <p:nvPr>
            <p:ph type="title"/>
          </p:nvPr>
        </p:nvSpPr>
        <p:spPr>
          <a:xfrm>
            <a:off x="755576" y="-75586"/>
            <a:ext cx="7200900" cy="1142385"/>
          </a:xfrm>
        </p:spPr>
        <p:txBody>
          <a:bodyPr>
            <a:normAutofit/>
          </a:bodyPr>
          <a:lstStyle/>
          <a:p>
            <a:r>
              <a:rPr lang="en-MY" sz="2800" dirty="0"/>
              <a:t>Customer perspective</a:t>
            </a:r>
          </a:p>
        </p:txBody>
      </p:sp>
      <p:sp>
        <p:nvSpPr>
          <p:cNvPr id="3" name="Content Placeholder 2">
            <a:extLst>
              <a:ext uri="{FF2B5EF4-FFF2-40B4-BE49-F238E27FC236}">
                <a16:creationId xmlns="" xmlns:a16="http://schemas.microsoft.com/office/drawing/2014/main" id="{04133100-4869-4E84-BCB2-97B2D0A3A1BC}"/>
              </a:ext>
            </a:extLst>
          </p:cNvPr>
          <p:cNvSpPr>
            <a:spLocks noGrp="1"/>
          </p:cNvSpPr>
          <p:nvPr>
            <p:ph idx="1"/>
          </p:nvPr>
        </p:nvSpPr>
        <p:spPr>
          <a:xfrm>
            <a:off x="755576" y="1340768"/>
            <a:ext cx="7776864" cy="4464496"/>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 xmlns:p14="http://schemas.microsoft.com/office/powerpoint/2010/main" val="22398684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5FB436-D80B-43F6-964D-3F0F02083302}"/>
              </a:ext>
            </a:extLst>
          </p:cNvPr>
          <p:cNvSpPr>
            <a:spLocks noGrp="1"/>
          </p:cNvSpPr>
          <p:nvPr>
            <p:ph type="title"/>
          </p:nvPr>
        </p:nvSpPr>
        <p:spPr>
          <a:xfrm>
            <a:off x="755576" y="-75586"/>
            <a:ext cx="7200900" cy="1142385"/>
          </a:xfrm>
        </p:spPr>
        <p:txBody>
          <a:bodyPr>
            <a:normAutofit/>
          </a:bodyPr>
          <a:lstStyle/>
          <a:p>
            <a:r>
              <a:rPr lang="en-MY" sz="2800" dirty="0"/>
              <a:t>Things to be Monitored</a:t>
            </a:r>
          </a:p>
        </p:txBody>
      </p:sp>
      <p:sp>
        <p:nvSpPr>
          <p:cNvPr id="3" name="Content Placeholder 2">
            <a:extLst>
              <a:ext uri="{FF2B5EF4-FFF2-40B4-BE49-F238E27FC236}">
                <a16:creationId xmlns="" xmlns:a16="http://schemas.microsoft.com/office/drawing/2014/main" id="{B1E1C888-4B45-41D6-ABB6-91E7719B63B4}"/>
              </a:ext>
            </a:extLst>
          </p:cNvPr>
          <p:cNvSpPr>
            <a:spLocks noGrp="1"/>
          </p:cNvSpPr>
          <p:nvPr>
            <p:ph idx="1"/>
          </p:nvPr>
        </p:nvSpPr>
        <p:spPr>
          <a:xfrm>
            <a:off x="750074" y="1340768"/>
            <a:ext cx="7638350" cy="4392488"/>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 xmlns:p14="http://schemas.microsoft.com/office/powerpoint/2010/main" val="7305697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 xmlns:p14="http://schemas.microsoft.com/office/powerpoint/2010/main" val="38165924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 xmlns:p14="http://schemas.microsoft.com/office/powerpoint/2010/main" val="27872255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 xmlns:p14="http://schemas.microsoft.com/office/powerpoint/2010/main" val="15782070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F991D7-31D1-4312-AF7C-6CBE66F4C3C9}"/>
              </a:ext>
            </a:extLst>
          </p:cNvPr>
          <p:cNvSpPr>
            <a:spLocks noGrp="1"/>
          </p:cNvSpPr>
          <p:nvPr>
            <p:ph type="title"/>
          </p:nvPr>
        </p:nvSpPr>
        <p:spPr>
          <a:xfrm>
            <a:off x="683568" y="-105351"/>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C87017F0-2927-4ED0-951C-544F62724C88}"/>
              </a:ext>
            </a:extLst>
          </p:cNvPr>
          <p:cNvSpPr>
            <a:spLocks noGrp="1"/>
          </p:cNvSpPr>
          <p:nvPr>
            <p:ph idx="1"/>
          </p:nvPr>
        </p:nvSpPr>
        <p:spPr>
          <a:xfrm>
            <a:off x="611560" y="1268760"/>
            <a:ext cx="7920880" cy="4680520"/>
          </a:xfrm>
        </p:spPr>
        <p:txBody>
          <a:bodyPr>
            <a:normAutofit/>
          </a:bodyPr>
          <a:lstStyle/>
          <a:p>
            <a:pPr marL="0" indent="0">
              <a:buNone/>
            </a:pPr>
            <a:r>
              <a:rPr lang="en-MY" sz="2400"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sz="2400" dirty="0"/>
              <a:t>A. Human capital management plan</a:t>
            </a:r>
          </a:p>
          <a:p>
            <a:pPr marL="0" indent="0">
              <a:buNone/>
            </a:pPr>
            <a:r>
              <a:rPr lang="en-MY" sz="2400" dirty="0"/>
              <a:t>B. Cost-benefit analysis</a:t>
            </a:r>
          </a:p>
          <a:p>
            <a:pPr marL="0" indent="0">
              <a:buNone/>
            </a:pPr>
            <a:r>
              <a:rPr lang="en-MY" sz="2400" dirty="0"/>
              <a:t>C. Balanced scorecard</a:t>
            </a:r>
          </a:p>
          <a:p>
            <a:pPr marL="0" indent="0">
              <a:buNone/>
            </a:pPr>
            <a:r>
              <a:rPr lang="en-MY" sz="2400" dirty="0"/>
              <a:t>D. Business impact report</a:t>
            </a:r>
          </a:p>
          <a:p>
            <a:pPr marL="0" indent="0">
              <a:buNone/>
            </a:pPr>
            <a:endParaRPr lang="en-MY" sz="2400" dirty="0"/>
          </a:p>
        </p:txBody>
      </p:sp>
    </p:spTree>
    <p:extLst>
      <p:ext uri="{BB962C8B-B14F-4D97-AF65-F5344CB8AC3E}">
        <p14:creationId xmlns="" xmlns:p14="http://schemas.microsoft.com/office/powerpoint/2010/main" val="12623542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42AF16-7DF3-4BFB-B60A-A6003409D9C7}"/>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6781CB28-F4E9-4C76-BCED-98B664E9AEA4}"/>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1206050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54566764"/>
              </p:ext>
            </p:extLst>
          </p:nvPr>
        </p:nvGraphicFramePr>
        <p:xfrm>
          <a:off x="755576" y="764704"/>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32256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896350-220D-423B-9418-A028B102CEAF}"/>
              </a:ext>
            </a:extLst>
          </p:cNvPr>
          <p:cNvSpPr>
            <a:spLocks noGrp="1"/>
          </p:cNvSpPr>
          <p:nvPr>
            <p:ph type="title"/>
          </p:nvPr>
        </p:nvSpPr>
        <p:spPr>
          <a:xfrm>
            <a:off x="719391" y="-171400"/>
            <a:ext cx="7200900" cy="1142385"/>
          </a:xfrm>
        </p:spPr>
        <p:txBody>
          <a:bodyPr/>
          <a:lstStyle/>
          <a:p>
            <a:r>
              <a:rPr lang="en-MY" dirty="0"/>
              <a:t>Management by Objectives (MBO)</a:t>
            </a:r>
          </a:p>
        </p:txBody>
      </p:sp>
      <p:sp>
        <p:nvSpPr>
          <p:cNvPr id="3" name="Content Placeholder 2">
            <a:extLst>
              <a:ext uri="{FF2B5EF4-FFF2-40B4-BE49-F238E27FC236}">
                <a16:creationId xmlns="" xmlns:a16="http://schemas.microsoft.com/office/drawing/2014/main" id="{8229FA23-3E65-48D4-8E1B-EE1F50E3E5CA}"/>
              </a:ext>
            </a:extLst>
          </p:cNvPr>
          <p:cNvSpPr>
            <a:spLocks noGrp="1"/>
          </p:cNvSpPr>
          <p:nvPr>
            <p:ph idx="1"/>
          </p:nvPr>
        </p:nvSpPr>
        <p:spPr>
          <a:xfrm>
            <a:off x="539552" y="1340768"/>
            <a:ext cx="8064896" cy="4530725"/>
          </a:xfrm>
        </p:spPr>
        <p:txBody>
          <a:bodyPr>
            <a:normAutofit fontScale="92500"/>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 xmlns:p14="http://schemas.microsoft.com/office/powerpoint/2010/main" val="624231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 xmlns:p14="http://schemas.microsoft.com/office/powerpoint/2010/main" val="201816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6CDEBD-9921-4AE9-AB9F-101D05035EB3}"/>
              </a:ext>
            </a:extLst>
          </p:cNvPr>
          <p:cNvSpPr>
            <a:spLocks noGrp="1"/>
          </p:cNvSpPr>
          <p:nvPr>
            <p:ph type="title"/>
          </p:nvPr>
        </p:nvSpPr>
        <p:spPr>
          <a:xfrm>
            <a:off x="683568" y="-63148"/>
            <a:ext cx="7200900" cy="1142385"/>
          </a:xfrm>
        </p:spPr>
        <p:txBody>
          <a:bodyPr>
            <a:normAutofit/>
          </a:bodyPr>
          <a:lstStyle/>
          <a:p>
            <a:r>
              <a:rPr lang="en-MY" sz="2800" dirty="0"/>
              <a:t>Steps in MBO Process</a:t>
            </a:r>
          </a:p>
        </p:txBody>
      </p:sp>
      <p:sp>
        <p:nvSpPr>
          <p:cNvPr id="3" name="Content Placeholder 2">
            <a:extLst>
              <a:ext uri="{FF2B5EF4-FFF2-40B4-BE49-F238E27FC236}">
                <a16:creationId xmlns="" xmlns:a16="http://schemas.microsoft.com/office/drawing/2014/main" id="{45B09CBF-0D70-49ED-B3EF-1C760403D417}"/>
              </a:ext>
            </a:extLst>
          </p:cNvPr>
          <p:cNvSpPr>
            <a:spLocks noGrp="1"/>
          </p:cNvSpPr>
          <p:nvPr>
            <p:ph idx="1"/>
          </p:nvPr>
        </p:nvSpPr>
        <p:spPr>
          <a:xfrm>
            <a:off x="699523" y="1412776"/>
            <a:ext cx="7688902" cy="3816424"/>
          </a:xfrm>
        </p:spPr>
        <p:txBody>
          <a:bodyPr>
            <a:normAutofit/>
          </a:bodyPr>
          <a:lstStyle/>
          <a:p>
            <a:r>
              <a:rPr lang="en-MY" sz="2400" dirty="0"/>
              <a:t>The first step is to either determine or revise organizational objectives for the entire company. This broad overview should be derived from the firm's mission and vision.</a:t>
            </a:r>
          </a:p>
          <a:p>
            <a:endParaRPr lang="en-MY" sz="2400" dirty="0"/>
          </a:p>
          <a:p>
            <a:r>
              <a:rPr lang="en-MY" sz="2400" dirty="0"/>
              <a:t>The second step is to translate the organizational objectives to employees. Drucker used the acronym SMART (specific, measurable, acceptable, realistic, time-bound) to express the concept.</a:t>
            </a:r>
          </a:p>
          <a:p>
            <a:endParaRPr lang="en-MY" sz="2400" dirty="0"/>
          </a:p>
          <a:p>
            <a:endParaRPr lang="en-MY" sz="2400" dirty="0"/>
          </a:p>
        </p:txBody>
      </p:sp>
    </p:spTree>
    <p:extLst>
      <p:ext uri="{BB962C8B-B14F-4D97-AF65-F5344CB8AC3E}">
        <p14:creationId xmlns="" xmlns:p14="http://schemas.microsoft.com/office/powerpoint/2010/main" val="427445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F287FD-559D-430B-A19B-E6C1C0F2C6BF}"/>
              </a:ext>
            </a:extLst>
          </p:cNvPr>
          <p:cNvSpPr>
            <a:spLocks noGrp="1"/>
          </p:cNvSpPr>
          <p:nvPr>
            <p:ph type="title"/>
          </p:nvPr>
        </p:nvSpPr>
        <p:spPr>
          <a:xfrm>
            <a:off x="827584" y="-47411"/>
            <a:ext cx="7200900" cy="1142385"/>
          </a:xfrm>
        </p:spPr>
        <p:txBody>
          <a:bodyPr>
            <a:normAutofit/>
          </a:bodyPr>
          <a:lstStyle/>
          <a:p>
            <a:r>
              <a:rPr lang="en-MY" sz="2800" dirty="0"/>
              <a:t>Steps in MBO Process</a:t>
            </a:r>
          </a:p>
        </p:txBody>
      </p:sp>
      <p:sp>
        <p:nvSpPr>
          <p:cNvPr id="3" name="Content Placeholder 2">
            <a:extLst>
              <a:ext uri="{FF2B5EF4-FFF2-40B4-BE49-F238E27FC236}">
                <a16:creationId xmlns="" xmlns:a16="http://schemas.microsoft.com/office/drawing/2014/main" id="{083982FA-6A5F-4F6F-884E-A6C692616E21}"/>
              </a:ext>
            </a:extLst>
          </p:cNvPr>
          <p:cNvSpPr>
            <a:spLocks noGrp="1"/>
          </p:cNvSpPr>
          <p:nvPr>
            <p:ph idx="1"/>
          </p:nvPr>
        </p:nvSpPr>
        <p:spPr>
          <a:xfrm>
            <a:off x="683568" y="1412776"/>
            <a:ext cx="7848872" cy="4536504"/>
          </a:xfrm>
        </p:spPr>
        <p:txBody>
          <a:bodyPr>
            <a:normAutofit/>
          </a:bodyPr>
          <a:lstStyle/>
          <a:p>
            <a:r>
              <a:rPr lang="en-MY" sz="24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sz="2400" dirty="0"/>
          </a:p>
        </p:txBody>
      </p:sp>
    </p:spTree>
    <p:extLst>
      <p:ext uri="{BB962C8B-B14F-4D97-AF65-F5344CB8AC3E}">
        <p14:creationId xmlns="" xmlns:p14="http://schemas.microsoft.com/office/powerpoint/2010/main" val="29713767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4977B7-E94C-4019-9878-0D3D4EBE9198}"/>
              </a:ext>
            </a:extLst>
          </p:cNvPr>
          <p:cNvSpPr>
            <a:spLocks noGrp="1"/>
          </p:cNvSpPr>
          <p:nvPr>
            <p:ph type="title"/>
          </p:nvPr>
        </p:nvSpPr>
        <p:spPr>
          <a:xfrm>
            <a:off x="827584" y="-77216"/>
            <a:ext cx="7200900" cy="1142385"/>
          </a:xfrm>
        </p:spPr>
        <p:txBody>
          <a:bodyPr>
            <a:normAutofit/>
          </a:bodyPr>
          <a:lstStyle/>
          <a:p>
            <a:r>
              <a:rPr lang="en-MY" sz="2800" dirty="0"/>
              <a:t>Steps in MBO Process</a:t>
            </a:r>
          </a:p>
        </p:txBody>
      </p:sp>
      <p:sp>
        <p:nvSpPr>
          <p:cNvPr id="3" name="Content Placeholder 2">
            <a:extLst>
              <a:ext uri="{FF2B5EF4-FFF2-40B4-BE49-F238E27FC236}">
                <a16:creationId xmlns="" xmlns:a16="http://schemas.microsoft.com/office/drawing/2014/main" id="{A98CD2A8-200D-42E8-819A-2EC90CEE10CA}"/>
              </a:ext>
            </a:extLst>
          </p:cNvPr>
          <p:cNvSpPr>
            <a:spLocks noGrp="1"/>
          </p:cNvSpPr>
          <p:nvPr>
            <p:ph idx="1"/>
          </p:nvPr>
        </p:nvSpPr>
        <p:spPr>
          <a:xfrm>
            <a:off x="611560" y="1412776"/>
            <a:ext cx="7920880" cy="4464496"/>
          </a:xfrm>
        </p:spPr>
        <p:txBody>
          <a:bodyPr>
            <a:normAutofit/>
          </a:bodyPr>
          <a:lstStyle/>
          <a:p>
            <a:r>
              <a:rPr lang="en-MY" sz="2400" dirty="0"/>
              <a:t>Step four involves monitoring the progress of employees. In step two, a key component of the objectives was that they are measurable in order for employees and managers to determine how well they are met.</a:t>
            </a:r>
          </a:p>
          <a:p>
            <a:endParaRPr lang="en-MY" sz="2400" dirty="0"/>
          </a:p>
          <a:p>
            <a:r>
              <a:rPr lang="en-MY" sz="2400" dirty="0"/>
              <a:t>The fifth step is to evaluate and reward employee progress. This step includes honest feedback on what was achieved and not achieved for each employee</a:t>
            </a:r>
          </a:p>
          <a:p>
            <a:endParaRPr lang="en-MY" sz="2400" dirty="0"/>
          </a:p>
        </p:txBody>
      </p:sp>
    </p:spTree>
    <p:extLst>
      <p:ext uri="{BB962C8B-B14F-4D97-AF65-F5344CB8AC3E}">
        <p14:creationId xmlns="" xmlns:p14="http://schemas.microsoft.com/office/powerpoint/2010/main" val="1389251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 xmlns:p14="http://schemas.microsoft.com/office/powerpoint/2010/main" val="16668321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130974421"/>
              </p:ext>
            </p:extLst>
          </p:nvPr>
        </p:nvGraphicFramePr>
        <p:xfrm>
          <a:off x="576761" y="89442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881553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17802D-7A82-44E4-A8CB-644499135DFB}"/>
              </a:ext>
            </a:extLst>
          </p:cNvPr>
          <p:cNvSpPr>
            <a:spLocks noGrp="1"/>
          </p:cNvSpPr>
          <p:nvPr>
            <p:ph type="title"/>
          </p:nvPr>
        </p:nvSpPr>
        <p:spPr>
          <a:xfrm>
            <a:off x="755576" y="-99392"/>
            <a:ext cx="7200900" cy="1142385"/>
          </a:xfrm>
        </p:spPr>
        <p:txBody>
          <a:bodyPr>
            <a:normAutofit/>
          </a:bodyPr>
          <a:lstStyle/>
          <a:p>
            <a:r>
              <a:rPr lang="en-MY" sz="2800" dirty="0"/>
              <a:t>Budgeting</a:t>
            </a:r>
          </a:p>
        </p:txBody>
      </p:sp>
      <p:sp>
        <p:nvSpPr>
          <p:cNvPr id="3" name="Content Placeholder 2">
            <a:extLst>
              <a:ext uri="{FF2B5EF4-FFF2-40B4-BE49-F238E27FC236}">
                <a16:creationId xmlns="" xmlns:a16="http://schemas.microsoft.com/office/drawing/2014/main" id="{21A19EA8-0A0D-4C5E-8287-074E3C495BCD}"/>
              </a:ext>
            </a:extLst>
          </p:cNvPr>
          <p:cNvSpPr>
            <a:spLocks noGrp="1"/>
          </p:cNvSpPr>
          <p:nvPr>
            <p:ph idx="1"/>
          </p:nvPr>
        </p:nvSpPr>
        <p:spPr>
          <a:xfrm>
            <a:off x="611560" y="1268760"/>
            <a:ext cx="8122096" cy="4530725"/>
          </a:xfrm>
        </p:spPr>
        <p:txBody>
          <a:bodyPr>
            <a:normAutofit/>
          </a:bodyPr>
          <a:lstStyle/>
          <a:p>
            <a:pPr marL="0" indent="0">
              <a:buNone/>
            </a:pPr>
            <a:r>
              <a:rPr lang="en-MY" sz="2400" dirty="0"/>
              <a:t>Budgeting is a essential management activities in implementing strategy. It can be used to know</a:t>
            </a:r>
          </a:p>
          <a:p>
            <a:r>
              <a:rPr lang="en-MY" sz="2400" dirty="0"/>
              <a:t>Activities that are behind schedule; </a:t>
            </a:r>
          </a:p>
          <a:p>
            <a:r>
              <a:rPr lang="en-MY" sz="2400" dirty="0"/>
              <a:t>Activities that are not achieving the success </a:t>
            </a:r>
          </a:p>
          <a:p>
            <a:r>
              <a:rPr lang="en-MY" sz="2400" dirty="0"/>
              <a:t>Allocation or redistribution of resources to put plans back on track.</a:t>
            </a:r>
          </a:p>
          <a:p>
            <a:pPr marL="0" indent="0">
              <a:buNone/>
            </a:pPr>
            <a:endParaRPr lang="en-MY" sz="2400" dirty="0"/>
          </a:p>
          <a:p>
            <a:pPr marL="0" indent="0">
              <a:buNone/>
            </a:pPr>
            <a:r>
              <a:rPr lang="en-MY" sz="2400" dirty="0"/>
              <a:t>A budget is a plan that contains a quantitative statement of expected results.</a:t>
            </a:r>
          </a:p>
        </p:txBody>
      </p:sp>
    </p:spTree>
    <p:extLst>
      <p:ext uri="{BB962C8B-B14F-4D97-AF65-F5344CB8AC3E}">
        <p14:creationId xmlns="" xmlns:p14="http://schemas.microsoft.com/office/powerpoint/2010/main" val="3489950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 xmlns:p14="http://schemas.microsoft.com/office/powerpoint/2010/main" val="28711492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 xmlns:p14="http://schemas.microsoft.com/office/powerpoint/2010/main" val="9475528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997F07-512E-49AD-8B4A-7EEFDF88AA46}"/>
              </a:ext>
            </a:extLst>
          </p:cNvPr>
          <p:cNvSpPr>
            <a:spLocks noGrp="1"/>
          </p:cNvSpPr>
          <p:nvPr>
            <p:ph type="title"/>
          </p:nvPr>
        </p:nvSpPr>
        <p:spPr>
          <a:xfrm>
            <a:off x="755576" y="-75586"/>
            <a:ext cx="7200900" cy="1142385"/>
          </a:xfrm>
        </p:spPr>
        <p:txBody>
          <a:bodyPr>
            <a:normAutofit/>
          </a:bodyPr>
          <a:lstStyle/>
          <a:p>
            <a:r>
              <a:rPr lang="en-MY" sz="2800" dirty="0"/>
              <a:t>Master Budget</a:t>
            </a:r>
          </a:p>
        </p:txBody>
      </p:sp>
      <p:sp>
        <p:nvSpPr>
          <p:cNvPr id="3" name="Content Placeholder 2">
            <a:extLst>
              <a:ext uri="{FF2B5EF4-FFF2-40B4-BE49-F238E27FC236}">
                <a16:creationId xmlns="" xmlns:a16="http://schemas.microsoft.com/office/drawing/2014/main" id="{4C814E8B-9BD8-4B8E-A2D8-26E4C1C50049}"/>
              </a:ext>
            </a:extLst>
          </p:cNvPr>
          <p:cNvSpPr>
            <a:spLocks noGrp="1"/>
          </p:cNvSpPr>
          <p:nvPr>
            <p:ph idx="1"/>
          </p:nvPr>
        </p:nvSpPr>
        <p:spPr>
          <a:xfrm>
            <a:off x="611560" y="1340768"/>
            <a:ext cx="7920880" cy="4464496"/>
          </a:xfrm>
        </p:spPr>
        <p:txBody>
          <a:bodyPr>
            <a:normAutofit/>
          </a:bodyPr>
          <a:lstStyle/>
          <a:p>
            <a:pPr marL="0" indent="0">
              <a:buNone/>
            </a:pPr>
            <a:r>
              <a:rPr lang="en-MY" sz="2400" dirty="0"/>
              <a:t>The master budget, also called the comprehensive budget or annual profit plan, encompasses the organization’s operating and financial plans for a specified period</a:t>
            </a:r>
          </a:p>
          <a:p>
            <a:pPr marL="0" indent="0">
              <a:buNone/>
            </a:pPr>
            <a:endParaRPr lang="en-MY" sz="2400" dirty="0"/>
          </a:p>
          <a:p>
            <a:pPr marL="0" indent="0">
              <a:buNone/>
            </a:pPr>
            <a:r>
              <a:rPr lang="en-MY" sz="2400" dirty="0"/>
              <a:t>Consists of three principal parts :</a:t>
            </a:r>
          </a:p>
          <a:p>
            <a:pPr lvl="1"/>
            <a:r>
              <a:rPr lang="en-MY" sz="2400" dirty="0"/>
              <a:t>Operating budget.</a:t>
            </a:r>
          </a:p>
          <a:p>
            <a:pPr lvl="1"/>
            <a:r>
              <a:rPr lang="en-MY" sz="2400" dirty="0"/>
              <a:t>Cash budget </a:t>
            </a:r>
          </a:p>
          <a:p>
            <a:pPr lvl="1"/>
            <a:r>
              <a:rPr lang="en-MY" sz="2400" dirty="0"/>
              <a:t>Capital expenditure budget </a:t>
            </a:r>
          </a:p>
        </p:txBody>
      </p:sp>
    </p:spTree>
    <p:extLst>
      <p:ext uri="{BB962C8B-B14F-4D97-AF65-F5344CB8AC3E}">
        <p14:creationId xmlns="" xmlns:p14="http://schemas.microsoft.com/office/powerpoint/2010/main" val="12474289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FBAFF8-70C6-4AAA-97FD-63E00415E122}"/>
              </a:ext>
            </a:extLst>
          </p:cNvPr>
          <p:cNvSpPr>
            <a:spLocks noGrp="1"/>
          </p:cNvSpPr>
          <p:nvPr>
            <p:ph type="title"/>
          </p:nvPr>
        </p:nvSpPr>
        <p:spPr>
          <a:xfrm>
            <a:off x="827584" y="-75586"/>
            <a:ext cx="7200900" cy="1142385"/>
          </a:xfrm>
        </p:spPr>
        <p:txBody>
          <a:bodyPr>
            <a:normAutofit/>
          </a:bodyPr>
          <a:lstStyle/>
          <a:p>
            <a:r>
              <a:rPr lang="en-MY" sz="2800" dirty="0"/>
              <a:t>Operating Budget</a:t>
            </a:r>
          </a:p>
        </p:txBody>
      </p:sp>
      <p:sp>
        <p:nvSpPr>
          <p:cNvPr id="3" name="Content Placeholder 2">
            <a:extLst>
              <a:ext uri="{FF2B5EF4-FFF2-40B4-BE49-F238E27FC236}">
                <a16:creationId xmlns="" xmlns:a16="http://schemas.microsoft.com/office/drawing/2014/main" id="{873C4D70-4EC5-4200-A950-607999D8B32C}"/>
              </a:ext>
            </a:extLst>
          </p:cNvPr>
          <p:cNvSpPr>
            <a:spLocks noGrp="1"/>
          </p:cNvSpPr>
          <p:nvPr>
            <p:ph idx="1"/>
          </p:nvPr>
        </p:nvSpPr>
        <p:spPr>
          <a:xfrm>
            <a:off x="971550" y="1981203"/>
            <a:ext cx="7056934" cy="2527918"/>
          </a:xfrm>
        </p:spPr>
        <p:txBody>
          <a:bodyPr>
            <a:normAutofit/>
          </a:bodyPr>
          <a:lstStyle/>
          <a:p>
            <a:pPr marL="0" indent="0">
              <a:buNone/>
            </a:pPr>
            <a:r>
              <a:rPr lang="en-MY" sz="24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 xmlns:p14="http://schemas.microsoft.com/office/powerpoint/2010/main" val="37337924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038296-952E-4ADB-BEE8-6F69803AF3AA}"/>
              </a:ext>
            </a:extLst>
          </p:cNvPr>
          <p:cNvSpPr>
            <a:spLocks noGrp="1"/>
          </p:cNvSpPr>
          <p:nvPr>
            <p:ph type="title"/>
          </p:nvPr>
        </p:nvSpPr>
        <p:spPr>
          <a:xfrm>
            <a:off x="755576" y="-91283"/>
            <a:ext cx="7200900" cy="1142385"/>
          </a:xfrm>
        </p:spPr>
        <p:txBody>
          <a:bodyPr>
            <a:normAutofit/>
          </a:bodyPr>
          <a:lstStyle/>
          <a:p>
            <a:r>
              <a:rPr lang="en-MY" sz="2800" dirty="0"/>
              <a:t>Cash Budget</a:t>
            </a:r>
          </a:p>
        </p:txBody>
      </p:sp>
      <p:sp>
        <p:nvSpPr>
          <p:cNvPr id="3" name="Content Placeholder 2">
            <a:extLst>
              <a:ext uri="{FF2B5EF4-FFF2-40B4-BE49-F238E27FC236}">
                <a16:creationId xmlns="" xmlns:a16="http://schemas.microsoft.com/office/drawing/2014/main" id="{12B845FA-1948-4738-BB5C-8118A099F31F}"/>
              </a:ext>
            </a:extLst>
          </p:cNvPr>
          <p:cNvSpPr>
            <a:spLocks noGrp="1"/>
          </p:cNvSpPr>
          <p:nvPr>
            <p:ph idx="1"/>
          </p:nvPr>
        </p:nvSpPr>
        <p:spPr>
          <a:xfrm>
            <a:off x="752454" y="1268760"/>
            <a:ext cx="7707977" cy="4392488"/>
          </a:xfrm>
        </p:spPr>
        <p:txBody>
          <a:bodyPr>
            <a:normAutofit/>
          </a:bodyPr>
          <a:lstStyle/>
          <a:p>
            <a:pPr marL="0" indent="0">
              <a:buNone/>
            </a:pPr>
            <a:r>
              <a:rPr lang="en-MY" sz="24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 xmlns:p14="http://schemas.microsoft.com/office/powerpoint/2010/main" val="233680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46AC77-D443-4654-92CE-98D83ED52D2E}"/>
              </a:ext>
            </a:extLst>
          </p:cNvPr>
          <p:cNvSpPr>
            <a:spLocks noGrp="1"/>
          </p:cNvSpPr>
          <p:nvPr>
            <p:ph type="title"/>
          </p:nvPr>
        </p:nvSpPr>
        <p:spPr>
          <a:xfrm>
            <a:off x="827584" y="-75586"/>
            <a:ext cx="7200900" cy="1142385"/>
          </a:xfrm>
        </p:spPr>
        <p:txBody>
          <a:bodyPr>
            <a:normAutofit/>
          </a:bodyPr>
          <a:lstStyle/>
          <a:p>
            <a:r>
              <a:rPr lang="en-MY" sz="2800" dirty="0"/>
              <a:t>Capital Budget</a:t>
            </a:r>
          </a:p>
        </p:txBody>
      </p:sp>
      <p:sp>
        <p:nvSpPr>
          <p:cNvPr id="3" name="Content Placeholder 2">
            <a:extLst>
              <a:ext uri="{FF2B5EF4-FFF2-40B4-BE49-F238E27FC236}">
                <a16:creationId xmlns="" xmlns:a16="http://schemas.microsoft.com/office/drawing/2014/main" id="{769CF4AC-C8FC-4F04-93E2-28058589C4F5}"/>
              </a:ext>
            </a:extLst>
          </p:cNvPr>
          <p:cNvSpPr>
            <a:spLocks noGrp="1"/>
          </p:cNvSpPr>
          <p:nvPr>
            <p:ph idx="1"/>
          </p:nvPr>
        </p:nvSpPr>
        <p:spPr>
          <a:xfrm>
            <a:off x="683568" y="1268760"/>
            <a:ext cx="7200900" cy="3809999"/>
          </a:xfrm>
        </p:spPr>
        <p:txBody>
          <a:bodyPr>
            <a:normAutofit/>
          </a:bodyPr>
          <a:lstStyle/>
          <a:p>
            <a:pPr marL="0" indent="0">
              <a:buNone/>
            </a:pPr>
            <a:r>
              <a:rPr lang="en-MY" sz="24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 xmlns:p14="http://schemas.microsoft.com/office/powerpoint/2010/main" val="1404172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B73D4-51F0-400A-8D5B-C0D488BD80BE}"/>
              </a:ext>
            </a:extLst>
          </p:cNvPr>
          <p:cNvSpPr>
            <a:spLocks noGrp="1"/>
          </p:cNvSpPr>
          <p:nvPr>
            <p:ph type="title"/>
          </p:nvPr>
        </p:nvSpPr>
        <p:spPr>
          <a:xfrm>
            <a:off x="611560" y="-15696"/>
            <a:ext cx="6696744" cy="755518"/>
          </a:xfrm>
        </p:spPr>
        <p:txBody>
          <a:bodyPr>
            <a:normAutofit/>
          </a:bodyPr>
          <a:lstStyle/>
          <a:p>
            <a:r>
              <a:rPr lang="en-MY" sz="2800" dirty="0"/>
              <a:t>Format of a Budget</a:t>
            </a:r>
          </a:p>
        </p:txBody>
      </p:sp>
      <p:pic>
        <p:nvPicPr>
          <p:cNvPr id="5" name="Picture 4">
            <a:extLst>
              <a:ext uri="{FF2B5EF4-FFF2-40B4-BE49-F238E27FC236}">
                <a16:creationId xmlns="" xmlns:a16="http://schemas.microsoft.com/office/drawing/2014/main"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 xmlns:p14="http://schemas.microsoft.com/office/powerpoint/2010/main" val="3636411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818D1D-A233-4B7C-881B-E4D7487DF0B6}"/>
              </a:ext>
            </a:extLst>
          </p:cNvPr>
          <p:cNvSpPr>
            <a:spLocks noGrp="1"/>
          </p:cNvSpPr>
          <p:nvPr>
            <p:ph type="title"/>
          </p:nvPr>
        </p:nvSpPr>
        <p:spPr>
          <a:xfrm>
            <a:off x="838200" y="-15697"/>
            <a:ext cx="7200900" cy="1142385"/>
          </a:xfrm>
        </p:spPr>
        <p:txBody>
          <a:bodyPr>
            <a:normAutofit/>
          </a:bodyPr>
          <a:lstStyle/>
          <a:p>
            <a:r>
              <a:rPr lang="en-MY" sz="2800" dirty="0"/>
              <a:t>Budgeting</a:t>
            </a:r>
          </a:p>
        </p:txBody>
      </p:sp>
      <p:pic>
        <p:nvPicPr>
          <p:cNvPr id="5" name="Picture 4">
            <a:extLst>
              <a:ext uri="{FF2B5EF4-FFF2-40B4-BE49-F238E27FC236}">
                <a16:creationId xmlns="" xmlns:a16="http://schemas.microsoft.com/office/drawing/2014/main" id="{BDAB5D25-01D6-43DA-98F6-EDB42BDB52FB}"/>
              </a:ext>
            </a:extLst>
          </p:cNvPr>
          <p:cNvPicPr>
            <a:picLocks noChangeAspect="1"/>
          </p:cNvPicPr>
          <p:nvPr/>
        </p:nvPicPr>
        <p:blipFill>
          <a:blip r:embed="rId2"/>
          <a:stretch>
            <a:fillRect/>
          </a:stretch>
        </p:blipFill>
        <p:spPr>
          <a:xfrm>
            <a:off x="842004" y="1412776"/>
            <a:ext cx="6934200" cy="4486275"/>
          </a:xfrm>
          <a:prstGeom prst="rect">
            <a:avLst/>
          </a:prstGeom>
        </p:spPr>
      </p:pic>
    </p:spTree>
    <p:extLst>
      <p:ext uri="{BB962C8B-B14F-4D97-AF65-F5344CB8AC3E}">
        <p14:creationId xmlns="" xmlns:p14="http://schemas.microsoft.com/office/powerpoint/2010/main" val="30361277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7D52E-5960-4721-B3A5-EA5AF6E92F85}"/>
              </a:ext>
            </a:extLst>
          </p:cNvPr>
          <p:cNvSpPr>
            <a:spLocks noGrp="1"/>
          </p:cNvSpPr>
          <p:nvPr>
            <p:ph type="title"/>
          </p:nvPr>
        </p:nvSpPr>
        <p:spPr>
          <a:xfrm>
            <a:off x="683568" y="-91283"/>
            <a:ext cx="7200900" cy="1142385"/>
          </a:xfrm>
        </p:spPr>
        <p:txBody>
          <a:bodyPr>
            <a:normAutofit/>
          </a:bodyPr>
          <a:lstStyle/>
          <a:p>
            <a:r>
              <a:rPr lang="en-MY" sz="2800" dirty="0"/>
              <a:t>Zero-based budgeting (ZBB)</a:t>
            </a:r>
          </a:p>
        </p:txBody>
      </p:sp>
      <p:sp>
        <p:nvSpPr>
          <p:cNvPr id="3" name="Content Placeholder 2">
            <a:extLst>
              <a:ext uri="{FF2B5EF4-FFF2-40B4-BE49-F238E27FC236}">
                <a16:creationId xmlns="" xmlns:a16="http://schemas.microsoft.com/office/drawing/2014/main" id="{ABC91B18-43AC-4BE1-9117-2BFE3ED7FAE3}"/>
              </a:ext>
            </a:extLst>
          </p:cNvPr>
          <p:cNvSpPr>
            <a:spLocks noGrp="1"/>
          </p:cNvSpPr>
          <p:nvPr>
            <p:ph idx="1"/>
          </p:nvPr>
        </p:nvSpPr>
        <p:spPr>
          <a:xfrm>
            <a:off x="679734" y="1412776"/>
            <a:ext cx="7708689" cy="4392488"/>
          </a:xfrm>
        </p:spPr>
        <p:txBody>
          <a:bodyPr>
            <a:normAutofit/>
          </a:bodyPr>
          <a:lstStyle/>
          <a:p>
            <a:r>
              <a:rPr lang="en-MY" sz="2400" dirty="0"/>
              <a:t>Zero-based budgeting (ZBB) is an approach to making a budget from scratch. The budget is not based on previous budgets. Instead, the budget starts at zero.</a:t>
            </a:r>
          </a:p>
          <a:p>
            <a:endParaRPr lang="en-MY" sz="2400" dirty="0"/>
          </a:p>
          <a:p>
            <a:r>
              <a:rPr lang="en-MY" sz="2400" dirty="0"/>
              <a:t>With zero-based budgeting, there is a need to justify every expense before adding it to the official budget. The goal of zero-based budgeting is to reduce spending by looking at where costs can be cut.</a:t>
            </a:r>
          </a:p>
          <a:p>
            <a:endParaRPr lang="en-MY" sz="2400" dirty="0"/>
          </a:p>
        </p:txBody>
      </p:sp>
    </p:spTree>
    <p:extLst>
      <p:ext uri="{BB962C8B-B14F-4D97-AF65-F5344CB8AC3E}">
        <p14:creationId xmlns="" xmlns:p14="http://schemas.microsoft.com/office/powerpoint/2010/main" val="25428785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6B0113-75D4-4FFC-B100-B4C7BEFE1915}"/>
              </a:ext>
            </a:extLst>
          </p:cNvPr>
          <p:cNvSpPr>
            <a:spLocks noGrp="1"/>
          </p:cNvSpPr>
          <p:nvPr>
            <p:ph type="title"/>
          </p:nvPr>
        </p:nvSpPr>
        <p:spPr>
          <a:xfrm>
            <a:off x="755576" y="-63148"/>
            <a:ext cx="7200900" cy="1142385"/>
          </a:xfrm>
        </p:spPr>
        <p:txBody>
          <a:bodyPr>
            <a:normAutofit/>
          </a:bodyPr>
          <a:lstStyle/>
          <a:p>
            <a:r>
              <a:rPr lang="en-MY" sz="2800" dirty="0"/>
              <a:t>Activity-based budgeting (ABB)</a:t>
            </a:r>
          </a:p>
        </p:txBody>
      </p:sp>
      <p:sp>
        <p:nvSpPr>
          <p:cNvPr id="3" name="Content Placeholder 2">
            <a:extLst>
              <a:ext uri="{FF2B5EF4-FFF2-40B4-BE49-F238E27FC236}">
                <a16:creationId xmlns="" xmlns:a16="http://schemas.microsoft.com/office/drawing/2014/main" id="{24CB44DE-C182-4B8B-B9DC-68FE2E284CC0}"/>
              </a:ext>
            </a:extLst>
          </p:cNvPr>
          <p:cNvSpPr>
            <a:spLocks noGrp="1"/>
          </p:cNvSpPr>
          <p:nvPr>
            <p:ph idx="1"/>
          </p:nvPr>
        </p:nvSpPr>
        <p:spPr>
          <a:xfrm>
            <a:off x="611560" y="1340768"/>
            <a:ext cx="7920880" cy="4536504"/>
          </a:xfrm>
        </p:spPr>
        <p:txBody>
          <a:bodyPr>
            <a:normAutofit/>
          </a:bodyPr>
          <a:lstStyle/>
          <a:p>
            <a:r>
              <a:rPr lang="en-MY" sz="2400" dirty="0"/>
              <a:t>Activity-based budgeting (ABB) is a system that records, researches, and analyses activities that lead to costs for a company.</a:t>
            </a:r>
          </a:p>
          <a:p>
            <a:r>
              <a:rPr lang="en-MY" sz="2400" dirty="0"/>
              <a:t>Every activity in an organization that incurs a cost is scrutinized for potential ways to create efficiencies. Budgets are then developed based on these results.</a:t>
            </a:r>
          </a:p>
          <a:p>
            <a:r>
              <a:rPr lang="en-MY" sz="2400" dirty="0"/>
              <a:t>It is more rigorous than traditional budgeting processes, which tend to merely adjust previous budgets to account for inflation or business development.</a:t>
            </a:r>
          </a:p>
        </p:txBody>
      </p:sp>
    </p:spTree>
    <p:extLst>
      <p:ext uri="{BB962C8B-B14F-4D97-AF65-F5344CB8AC3E}">
        <p14:creationId xmlns="" xmlns:p14="http://schemas.microsoft.com/office/powerpoint/2010/main" val="28634227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5DEA5F-40EE-4491-B52E-507722191443}"/>
              </a:ext>
            </a:extLst>
          </p:cNvPr>
          <p:cNvSpPr>
            <a:spLocks noGrp="1"/>
          </p:cNvSpPr>
          <p:nvPr>
            <p:ph type="title"/>
          </p:nvPr>
        </p:nvSpPr>
        <p:spPr>
          <a:xfrm>
            <a:off x="683568" y="-75586"/>
            <a:ext cx="7200900" cy="1142385"/>
          </a:xfrm>
        </p:spPr>
        <p:txBody>
          <a:bodyPr>
            <a:normAutofit/>
          </a:bodyPr>
          <a:lstStyle/>
          <a:p>
            <a:r>
              <a:rPr lang="en-MY" sz="2800" dirty="0"/>
              <a:t>Rolling Budget</a:t>
            </a:r>
          </a:p>
        </p:txBody>
      </p:sp>
      <p:sp>
        <p:nvSpPr>
          <p:cNvPr id="3" name="Content Placeholder 2">
            <a:extLst>
              <a:ext uri="{FF2B5EF4-FFF2-40B4-BE49-F238E27FC236}">
                <a16:creationId xmlns="" xmlns:a16="http://schemas.microsoft.com/office/drawing/2014/main" id="{F7CA8B30-46C1-40C0-A778-AF91C4E39D4C}"/>
              </a:ext>
            </a:extLst>
          </p:cNvPr>
          <p:cNvSpPr>
            <a:spLocks noGrp="1"/>
          </p:cNvSpPr>
          <p:nvPr>
            <p:ph idx="1"/>
          </p:nvPr>
        </p:nvSpPr>
        <p:spPr>
          <a:xfrm>
            <a:off x="827693" y="1412776"/>
            <a:ext cx="7488614" cy="2448272"/>
          </a:xfrm>
        </p:spPr>
        <p:txBody>
          <a:bodyPr>
            <a:normAutofit/>
          </a:bodyPr>
          <a:lstStyle/>
          <a:p>
            <a:pPr marL="0" indent="0">
              <a:buNone/>
            </a:pPr>
            <a:r>
              <a:rPr lang="en-MY" sz="24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 xmlns:p14="http://schemas.microsoft.com/office/powerpoint/2010/main" val="2977551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A328DD-1CF0-409F-B635-2E7F2E867B59}"/>
              </a:ext>
            </a:extLst>
          </p:cNvPr>
          <p:cNvSpPr>
            <a:spLocks noGrp="1"/>
          </p:cNvSpPr>
          <p:nvPr>
            <p:ph type="title"/>
          </p:nvPr>
        </p:nvSpPr>
        <p:spPr>
          <a:xfrm>
            <a:off x="740057" y="-1630"/>
            <a:ext cx="7200900" cy="1142385"/>
          </a:xfrm>
        </p:spPr>
        <p:txBody>
          <a:bodyPr>
            <a:normAutofit/>
          </a:bodyPr>
          <a:lstStyle/>
          <a:p>
            <a:r>
              <a:rPr lang="en-MY" sz="2800" dirty="0"/>
              <a:t>Static Budget</a:t>
            </a:r>
          </a:p>
        </p:txBody>
      </p:sp>
      <p:sp>
        <p:nvSpPr>
          <p:cNvPr id="3" name="Content Placeholder 2">
            <a:extLst>
              <a:ext uri="{FF2B5EF4-FFF2-40B4-BE49-F238E27FC236}">
                <a16:creationId xmlns="" xmlns:a16="http://schemas.microsoft.com/office/drawing/2014/main" id="{915C787B-CD4B-4785-AE05-1554570BAD3A}"/>
              </a:ext>
            </a:extLst>
          </p:cNvPr>
          <p:cNvSpPr>
            <a:spLocks noGrp="1"/>
          </p:cNvSpPr>
          <p:nvPr>
            <p:ph idx="1"/>
          </p:nvPr>
        </p:nvSpPr>
        <p:spPr>
          <a:xfrm>
            <a:off x="755576" y="1600201"/>
            <a:ext cx="7920880" cy="3412976"/>
          </a:xfrm>
        </p:spPr>
        <p:txBody>
          <a:bodyPr>
            <a:normAutofit/>
          </a:bodyPr>
          <a:lstStyle/>
          <a:p>
            <a:r>
              <a:rPr lang="en-MY" sz="2400" dirty="0"/>
              <a:t>A static budget is a type of budget that anticipates a fixed amount in sales, revenue and expenses. </a:t>
            </a:r>
          </a:p>
          <a:p>
            <a:r>
              <a:rPr lang="en-MY" sz="2400" dirty="0"/>
              <a:t>Static budgets can remain unchanged, or fixed, in a company's financial records regardless of fluctuations in revenue volume. </a:t>
            </a:r>
          </a:p>
          <a:p>
            <a:r>
              <a:rPr lang="en-MY" sz="2400" dirty="0"/>
              <a:t>Using a static budget can allow companies to allocate money to resources that they expect to remain the same throughout the stated period.</a:t>
            </a:r>
          </a:p>
        </p:txBody>
      </p:sp>
    </p:spTree>
    <p:extLst>
      <p:ext uri="{BB962C8B-B14F-4D97-AF65-F5344CB8AC3E}">
        <p14:creationId xmlns="" xmlns:p14="http://schemas.microsoft.com/office/powerpoint/2010/main" val="34269781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722688-2F3B-4BEA-BC68-0EF666743129}"/>
              </a:ext>
            </a:extLst>
          </p:cNvPr>
          <p:cNvSpPr>
            <a:spLocks noGrp="1"/>
          </p:cNvSpPr>
          <p:nvPr>
            <p:ph type="title"/>
          </p:nvPr>
        </p:nvSpPr>
        <p:spPr>
          <a:xfrm>
            <a:off x="755576" y="-75586"/>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F9924902-E6D3-40C6-8D15-D5E3CBCCE05A}"/>
              </a:ext>
            </a:extLst>
          </p:cNvPr>
          <p:cNvSpPr>
            <a:spLocks noGrp="1"/>
          </p:cNvSpPr>
          <p:nvPr>
            <p:ph idx="1"/>
          </p:nvPr>
        </p:nvSpPr>
        <p:spPr>
          <a:xfrm>
            <a:off x="755576" y="1340768"/>
            <a:ext cx="7560840" cy="4320480"/>
          </a:xfrm>
        </p:spPr>
        <p:txBody>
          <a:bodyPr>
            <a:normAutofit/>
          </a:bodyPr>
          <a:lstStyle/>
          <a:p>
            <a:pPr marL="0" indent="0">
              <a:buNone/>
            </a:pPr>
            <a:r>
              <a:rPr lang="en-MY" sz="2400" dirty="0"/>
              <a:t>Which of the following is true about activity-based (ABC) budgeting?	</a:t>
            </a:r>
          </a:p>
          <a:p>
            <a:pPr marL="514350" indent="-514350">
              <a:buFont typeface="+mj-lt"/>
              <a:buAutoNum type="alphaLcParenR"/>
            </a:pPr>
            <a:r>
              <a:rPr lang="en-MY" sz="2400" dirty="0"/>
              <a:t>Each unit or goal is ranked, and available funds are given in order.	</a:t>
            </a:r>
          </a:p>
          <a:p>
            <a:pPr marL="514350" indent="-514350">
              <a:buFont typeface="+mj-lt"/>
              <a:buAutoNum type="alphaLcParenR"/>
            </a:pPr>
            <a:r>
              <a:rPr lang="en-MY" sz="2400" dirty="0"/>
              <a:t>General funding is changed by a specific amount, and unit budgets are adjusted accordingly.	</a:t>
            </a:r>
          </a:p>
          <a:p>
            <a:pPr marL="514350" indent="-514350">
              <a:buFont typeface="+mj-lt"/>
              <a:buAutoNum type="alphaLcParenR"/>
            </a:pPr>
            <a:r>
              <a:rPr lang="en-MY" sz="2400" dirty="0"/>
              <a:t>The prior budget is increased by a set percentage.	</a:t>
            </a:r>
          </a:p>
          <a:p>
            <a:pPr marL="514350" indent="-514350">
              <a:buFont typeface="+mj-lt"/>
              <a:buAutoNum type="alphaLcParenR"/>
            </a:pPr>
            <a:r>
              <a:rPr lang="en-MY" sz="2400" dirty="0"/>
              <a:t>It considers cost and strategic significance of key tasks.</a:t>
            </a:r>
          </a:p>
        </p:txBody>
      </p:sp>
    </p:spTree>
    <p:extLst>
      <p:ext uri="{BB962C8B-B14F-4D97-AF65-F5344CB8AC3E}">
        <p14:creationId xmlns="" xmlns:p14="http://schemas.microsoft.com/office/powerpoint/2010/main" val="25443731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1FE712-5F2A-4F36-8FD4-06028EA8550F}"/>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FFC838F1-4711-46EC-9D5E-4520C124C646}"/>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15759257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354534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 xmlns:p14="http://schemas.microsoft.com/office/powerpoint/2010/main" val="4043060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 xmlns:p14="http://schemas.microsoft.com/office/powerpoint/2010/main" val="3747268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 xmlns:p14="http://schemas.microsoft.com/office/powerpoint/2010/main" val="5964747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 xmlns:a16="http://schemas.microsoft.com/office/drawing/2014/main"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 xmlns:p14="http://schemas.microsoft.com/office/powerpoint/2010/main" val="464906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 xmlns:a16="http://schemas.microsoft.com/office/drawing/2014/main"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 xmlns:p14="http://schemas.microsoft.com/office/powerpoint/2010/main" val="21244102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 xmlns:p14="http://schemas.microsoft.com/office/powerpoint/2010/main" val="2654987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 xmlns:a16="http://schemas.microsoft.com/office/drawing/2014/main"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 xmlns:a16="http://schemas.microsoft.com/office/drawing/2014/main"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 xmlns:p14="http://schemas.microsoft.com/office/powerpoint/2010/main" val="42597747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 xmlns:p14="http://schemas.microsoft.com/office/powerpoint/2010/main" val="18865376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 xmlns:p14="http://schemas.microsoft.com/office/powerpoint/2010/main" val="696411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28135923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495459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 xmlns:p14="http://schemas.microsoft.com/office/powerpoint/2010/main" val="22524396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 xmlns:p14="http://schemas.microsoft.com/office/powerpoint/2010/main" val="3571945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 xmlns:a16="http://schemas.microsoft.com/office/drawing/2014/main"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 xmlns:p14="http://schemas.microsoft.com/office/powerpoint/2010/main" val="10491240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 xmlns:p14="http://schemas.microsoft.com/office/powerpoint/2010/main" val="3543622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 xmlns:a16="http://schemas.microsoft.com/office/drawing/2014/main"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 xmlns:p14="http://schemas.microsoft.com/office/powerpoint/2010/main" val="2332847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 xmlns:a16="http://schemas.microsoft.com/office/drawing/2014/main"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 xmlns:p14="http://schemas.microsoft.com/office/powerpoint/2010/main" val="39635640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 xmlns:a16="http://schemas.microsoft.com/office/drawing/2014/main"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 xmlns:p14="http://schemas.microsoft.com/office/powerpoint/2010/main" val="1689806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 xmlns:a16="http://schemas.microsoft.com/office/drawing/2014/main"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 xmlns:p14="http://schemas.microsoft.com/office/powerpoint/2010/main" val="194225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 xmlns:a16="http://schemas.microsoft.com/office/drawing/2014/main"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 xmlns:p14="http://schemas.microsoft.com/office/powerpoint/2010/main" val="181410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 xmlns:a16="http://schemas.microsoft.com/office/drawing/2014/main"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 xmlns:p14="http://schemas.microsoft.com/office/powerpoint/2010/main" val="13966355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 xmlns:a16="http://schemas.microsoft.com/office/drawing/2014/main"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 xmlns:p14="http://schemas.microsoft.com/office/powerpoint/2010/main" val="2996478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 xmlns:a16="http://schemas.microsoft.com/office/drawing/2014/main"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 xmlns:p14="http://schemas.microsoft.com/office/powerpoint/2010/main" val="3825670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 xmlns:p14="http://schemas.microsoft.com/office/powerpoint/2010/main" val="5332151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 xmlns:p14="http://schemas.microsoft.com/office/powerpoint/2010/main" val="5871856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 xmlns:p14="http://schemas.microsoft.com/office/powerpoint/2010/main" val="23005366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 xmlns:p14="http://schemas.microsoft.com/office/powerpoint/2010/main" val="19943519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 xmlns:a16="http://schemas.microsoft.com/office/drawing/2014/main"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 xmlns:p14="http://schemas.microsoft.com/office/powerpoint/2010/main" val="2469102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 xmlns:a16="http://schemas.microsoft.com/office/drawing/2014/main"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 xmlns:p14="http://schemas.microsoft.com/office/powerpoint/2010/main" val="2674194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 xmlns:a16="http://schemas.microsoft.com/office/drawing/2014/main"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 xmlns:p14="http://schemas.microsoft.com/office/powerpoint/2010/main" val="37957846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 xmlns:p14="http://schemas.microsoft.com/office/powerpoint/2010/main" val="1192852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 xmlns:a16="http://schemas.microsoft.com/office/drawing/2014/main"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 xmlns:p14="http://schemas.microsoft.com/office/powerpoint/2010/main" val="1249861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 xmlns:a16="http://schemas.microsoft.com/office/drawing/2014/main"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 xmlns:p14="http://schemas.microsoft.com/office/powerpoint/2010/main" val="9493148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 xmlns:a16="http://schemas.microsoft.com/office/drawing/2014/main"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3880853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 xmlns:a16="http://schemas.microsoft.com/office/drawing/2014/main"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 xmlns:p14="http://schemas.microsoft.com/office/powerpoint/2010/main" val="1824687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 xmlns:p14="http://schemas.microsoft.com/office/powerpoint/2010/main" val="36375977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2859</TotalTime>
  <Words>4823</Words>
  <Application>Microsoft Office PowerPoint</Application>
  <PresentationFormat>On-screen Show (4:3)</PresentationFormat>
  <Paragraphs>491</Paragraphs>
  <Slides>117</Slides>
  <Notes>4</Notes>
  <HiddenSlides>0</HiddenSlides>
  <MMClips>0</MMClips>
  <ScaleCrop>false</ScaleCrop>
  <HeadingPairs>
    <vt:vector size="4" baseType="variant">
      <vt:variant>
        <vt:lpstr>Theme</vt:lpstr>
      </vt:variant>
      <vt:variant>
        <vt:i4>1</vt:i4>
      </vt:variant>
      <vt:variant>
        <vt:lpstr>Slide Titles</vt:lpstr>
      </vt:variant>
      <vt:variant>
        <vt:i4>117</vt:i4>
      </vt:variant>
    </vt:vector>
  </HeadingPairs>
  <TitlesOfParts>
    <vt:vector size="118" baseType="lpstr">
      <vt:lpstr>Diamond Grid 16x9</vt:lpstr>
      <vt:lpstr>STRATEGIC GLOBAL HUMAN RESOURCE- II</vt:lpstr>
      <vt:lpstr>Slide 2</vt:lpstr>
      <vt:lpstr>SWOT</vt:lpstr>
      <vt:lpstr>SWOT Analysis</vt:lpstr>
      <vt:lpstr>Strengths</vt:lpstr>
      <vt:lpstr>Weaknesses</vt:lpstr>
      <vt:lpstr>Opportunities</vt:lpstr>
      <vt:lpstr>Threats</vt:lpstr>
      <vt:lpstr>Question # 3</vt:lpstr>
      <vt:lpstr>Answer # 3</vt:lpstr>
      <vt:lpstr>Slide 11</vt:lpstr>
      <vt:lpstr>PEST Analysis</vt:lpstr>
      <vt:lpstr>PEST Analysis</vt:lpstr>
      <vt:lpstr>Question # 4 </vt:lpstr>
      <vt:lpstr>Answer # 4</vt:lpstr>
      <vt:lpstr>Slide 16</vt:lpstr>
      <vt:lpstr>Strategy Choices</vt:lpstr>
      <vt:lpstr>Corporate strategy</vt:lpstr>
      <vt:lpstr>Growth Strategy</vt:lpstr>
      <vt:lpstr>Vertical Integration Strategy</vt:lpstr>
      <vt:lpstr>Horizontal Integration Strategy</vt:lpstr>
      <vt:lpstr>Question # 1</vt:lpstr>
      <vt:lpstr>Answer # 1</vt:lpstr>
      <vt:lpstr>Question # 2</vt:lpstr>
      <vt:lpstr>Answer # 2 </vt:lpstr>
      <vt:lpstr>Stability Strategy</vt:lpstr>
      <vt:lpstr>Retrenchment Strategy</vt:lpstr>
      <vt:lpstr>Slide 28</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Slide 40</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Strategic Map</vt:lpstr>
      <vt:lpstr>Strategy Implementation</vt:lpstr>
      <vt:lpstr>Question # </vt:lpstr>
      <vt:lpstr>Answer # </vt:lpstr>
      <vt:lpstr>Slide 56</vt:lpstr>
      <vt:lpstr>Management by Objectives (MBO)</vt:lpstr>
      <vt:lpstr>Management by Objectives</vt:lpstr>
      <vt:lpstr>Steps in MBO Process</vt:lpstr>
      <vt:lpstr>Steps in MBO Process</vt:lpstr>
      <vt:lpstr>Steps in MBO Process</vt:lpstr>
      <vt:lpstr>SMART Goals</vt:lpstr>
      <vt:lpstr>Slide 63</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Slide 79</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Slide 90</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Slide 117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132</cp:revision>
  <cp:lastPrinted>1601-01-01T00:00:00Z</cp:lastPrinted>
  <dcterms:created xsi:type="dcterms:W3CDTF">2020-07-09T15:12:46Z</dcterms:created>
  <dcterms:modified xsi:type="dcterms:W3CDTF">2023-02-25T12:18:58Z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