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slides/slide129.xml" ContentType="application/vnd.openxmlformats-officedocument.presentationml.slide+xml"/>
  <Override PartName="/ppt/diagrams/colors8.xml" ContentType="application/vnd.openxmlformats-officedocument.drawingml.diagramColors+xml"/>
  <Override PartName="/ppt/slides/slide99.xml" ContentType="application/vnd.openxmlformats-officedocument.presentationml.slide+xml"/>
  <Override PartName="/ppt/slides/slide118.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slides/slide119.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Default Extension="jpeg" ContentType="image/jpeg"/>
  <Override PartName="/ppt/diagrams/layout8.xml" ContentType="application/vnd.openxmlformats-officedocument.drawingml.diagram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slides/slide20.xml" ContentType="application/vnd.openxmlformats-officedocument.presentationml.slide+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diagrams/drawing6.xml" ContentType="application/vnd.ms-office.drawingml.diagramDrawing+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34"/>
  </p:notesMasterIdLst>
  <p:handoutMasterIdLst>
    <p:handoutMasterId r:id="rId135"/>
  </p:handoutMasterIdLst>
  <p:sldIdLst>
    <p:sldId id="256" r:id="rId2"/>
    <p:sldId id="548" r:id="rId3"/>
    <p:sldId id="549" r:id="rId4"/>
    <p:sldId id="550" r:id="rId5"/>
    <p:sldId id="551" r:id="rId6"/>
    <p:sldId id="552" r:id="rId7"/>
    <p:sldId id="553" r:id="rId8"/>
    <p:sldId id="554" r:id="rId9"/>
    <p:sldId id="555" r:id="rId10"/>
    <p:sldId id="556" r:id="rId11"/>
    <p:sldId id="557" r:id="rId12"/>
    <p:sldId id="558" r:id="rId13"/>
    <p:sldId id="559" r:id="rId14"/>
    <p:sldId id="560" r:id="rId15"/>
    <p:sldId id="561" r:id="rId16"/>
    <p:sldId id="562" r:id="rId17"/>
    <p:sldId id="534" r:id="rId18"/>
    <p:sldId id="535" r:id="rId19"/>
    <p:sldId id="536" r:id="rId20"/>
    <p:sldId id="537" r:id="rId21"/>
    <p:sldId id="538" r:id="rId22"/>
    <p:sldId id="539" r:id="rId23"/>
    <p:sldId id="540" r:id="rId24"/>
    <p:sldId id="541" r:id="rId25"/>
    <p:sldId id="542" r:id="rId26"/>
    <p:sldId id="543" r:id="rId27"/>
    <p:sldId id="544" r:id="rId28"/>
    <p:sldId id="545" r:id="rId29"/>
    <p:sldId id="546" r:id="rId30"/>
    <p:sldId id="547" r:id="rId31"/>
    <p:sldId id="377" r:id="rId32"/>
    <p:sldId id="366" r:id="rId33"/>
    <p:sldId id="399" r:id="rId34"/>
    <p:sldId id="400" r:id="rId35"/>
    <p:sldId id="367" r:id="rId36"/>
    <p:sldId id="368" r:id="rId37"/>
    <p:sldId id="530" r:id="rId38"/>
    <p:sldId id="531" r:id="rId39"/>
    <p:sldId id="532" r:id="rId40"/>
    <p:sldId id="533" r:id="rId41"/>
    <p:sldId id="401" r:id="rId42"/>
    <p:sldId id="402" r:id="rId43"/>
    <p:sldId id="378" r:id="rId44"/>
    <p:sldId id="357" r:id="rId45"/>
    <p:sldId id="353" r:id="rId46"/>
    <p:sldId id="358" r:id="rId47"/>
    <p:sldId id="359" r:id="rId48"/>
    <p:sldId id="360" r:id="rId49"/>
    <p:sldId id="361" r:id="rId50"/>
    <p:sldId id="362" r:id="rId51"/>
    <p:sldId id="363" r:id="rId52"/>
    <p:sldId id="356" r:id="rId53"/>
    <p:sldId id="379" r:id="rId54"/>
    <p:sldId id="380" r:id="rId55"/>
    <p:sldId id="485" r:id="rId56"/>
    <p:sldId id="442" r:id="rId57"/>
    <p:sldId id="443" r:id="rId58"/>
    <p:sldId id="275" r:id="rId59"/>
    <p:sldId id="498" r:id="rId60"/>
    <p:sldId id="501" r:id="rId61"/>
    <p:sldId id="444" r:id="rId62"/>
    <p:sldId id="445" r:id="rId63"/>
    <p:sldId id="446" r:id="rId64"/>
    <p:sldId id="447" r:id="rId65"/>
    <p:sldId id="502" r:id="rId66"/>
    <p:sldId id="287" r:id="rId67"/>
    <p:sldId id="495" r:id="rId68"/>
    <p:sldId id="496" r:id="rId69"/>
    <p:sldId id="263" r:id="rId70"/>
    <p:sldId id="497" r:id="rId71"/>
    <p:sldId id="486" r:id="rId72"/>
    <p:sldId id="455" r:id="rId73"/>
    <p:sldId id="448" r:id="rId74"/>
    <p:sldId id="456" r:id="rId75"/>
    <p:sldId id="457" r:id="rId76"/>
    <p:sldId id="458" r:id="rId77"/>
    <p:sldId id="283" r:id="rId78"/>
    <p:sldId id="487" r:id="rId79"/>
    <p:sldId id="449" r:id="rId80"/>
    <p:sldId id="434" r:id="rId81"/>
    <p:sldId id="450" r:id="rId82"/>
    <p:sldId id="451" r:id="rId83"/>
    <p:sldId id="452" r:id="rId84"/>
    <p:sldId id="460" r:id="rId85"/>
    <p:sldId id="461" r:id="rId86"/>
    <p:sldId id="405" r:id="rId87"/>
    <p:sldId id="435" r:id="rId88"/>
    <p:sldId id="406" r:id="rId89"/>
    <p:sldId id="407" r:id="rId90"/>
    <p:sldId id="408" r:id="rId91"/>
    <p:sldId id="409" r:id="rId92"/>
    <p:sldId id="397" r:id="rId93"/>
    <p:sldId id="398" r:id="rId94"/>
    <p:sldId id="488" r:id="rId95"/>
    <p:sldId id="410" r:id="rId96"/>
    <p:sldId id="437" r:id="rId97"/>
    <p:sldId id="411" r:id="rId98"/>
    <p:sldId id="413" r:id="rId99"/>
    <p:sldId id="414" r:id="rId100"/>
    <p:sldId id="412" r:id="rId101"/>
    <p:sldId id="416" r:id="rId102"/>
    <p:sldId id="417" r:id="rId103"/>
    <p:sldId id="393" r:id="rId104"/>
    <p:sldId id="394" r:id="rId105"/>
    <p:sldId id="503" r:id="rId106"/>
    <p:sldId id="504" r:id="rId107"/>
    <p:sldId id="505" r:id="rId108"/>
    <p:sldId id="506" r:id="rId109"/>
    <p:sldId id="507" r:id="rId110"/>
    <p:sldId id="508" r:id="rId111"/>
    <p:sldId id="509" r:id="rId112"/>
    <p:sldId id="510" r:id="rId113"/>
    <p:sldId id="511" r:id="rId114"/>
    <p:sldId id="512" r:id="rId115"/>
    <p:sldId id="513" r:id="rId116"/>
    <p:sldId id="514" r:id="rId117"/>
    <p:sldId id="515" r:id="rId118"/>
    <p:sldId id="516" r:id="rId119"/>
    <p:sldId id="517" r:id="rId120"/>
    <p:sldId id="518" r:id="rId121"/>
    <p:sldId id="519" r:id="rId122"/>
    <p:sldId id="520" r:id="rId123"/>
    <p:sldId id="521" r:id="rId124"/>
    <p:sldId id="522" r:id="rId125"/>
    <p:sldId id="523" r:id="rId126"/>
    <p:sldId id="524" r:id="rId127"/>
    <p:sldId id="525" r:id="rId128"/>
    <p:sldId id="526" r:id="rId129"/>
    <p:sldId id="527" r:id="rId130"/>
    <p:sldId id="528" r:id="rId131"/>
    <p:sldId id="529" r:id="rId132"/>
    <p:sldId id="276" r:id="rId1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notesMaster" Target="notesMasters/notesMaster1.xml"/><Relationship Id="rId13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17C00D36-44C5-48EA-A292-85588082EC38}" srcId="{703D4D02-5513-427D-B6E9-B2E187EE0C3A}" destId="{0665DC02-B792-4630-A897-0DA290FA588A}" srcOrd="5" destOrd="0" parTransId="{7EE42A0E-6BF4-4765-93EF-F1D2F7C35AF4}" sibTransId="{60484752-0D8A-40CE-9AB1-ED97EF463E69}"/>
    <dgm:cxn modelId="{FBACF352-C962-4ACB-9938-1F4C4976C133}" type="presOf" srcId="{62CB3C78-1DA1-4746-BD0D-6B96A3CEA09A}" destId="{C8CBCA26-9D20-4838-B1F9-53234775E96B}" srcOrd="0" destOrd="0" presId="urn:microsoft.com/office/officeart/2005/8/layout/vList2"/>
    <dgm:cxn modelId="{D9917803-728B-4A60-BFA8-569B9CD3BC09}" srcId="{703D4D02-5513-427D-B6E9-B2E187EE0C3A}" destId="{0ED06F71-722D-4D98-8A78-76B9D17B094B}" srcOrd="4" destOrd="0" parTransId="{64A37167-2FEF-412B-977A-6C319213DCF5}" sibTransId="{95E5FBCD-B8E9-4948-B577-4614DE77EA4F}"/>
    <dgm:cxn modelId="{5E5EAFC4-44B3-4549-AC9A-997C897F1B4D}" srcId="{703D4D02-5513-427D-B6E9-B2E187EE0C3A}" destId="{6045ACAC-5E4F-4F21-A66B-AB5CDA262068}" srcOrd="3" destOrd="0" parTransId="{11DAFEE1-F611-4BD6-B139-CD15394BFBA6}" sibTransId="{B4C2AAE5-D99A-459F-BDEC-4FFC3545C099}"/>
    <dgm:cxn modelId="{C35C6703-125F-4674-A179-40940AD87557}" type="presOf" srcId="{703D4D02-5513-427D-B6E9-B2E187EE0C3A}" destId="{CC8763B3-4621-4666-B669-3C5BA2A30DBE}" srcOrd="0" destOrd="0" presId="urn:microsoft.com/office/officeart/2005/8/layout/vList2"/>
    <dgm:cxn modelId="{00813011-C3B0-4295-920F-8AA0B3C90EBC}" type="presOf" srcId="{9FF9C588-5AC7-4213-AC10-D7BF2859CFD7}" destId="{02733F7B-8381-46B4-A62D-60C94EF49351}" srcOrd="0" destOrd="0" presId="urn:microsoft.com/office/officeart/2005/8/layout/vList2"/>
    <dgm:cxn modelId="{0E444C97-952A-4B44-9E46-55E50A9CFB06}" type="presOf" srcId="{0665DC02-B792-4630-A897-0DA290FA588A}" destId="{24D32922-BF99-4CE5-821E-A240C3092535}" srcOrd="0" destOrd="0" presId="urn:microsoft.com/office/officeart/2005/8/layout/vList2"/>
    <dgm:cxn modelId="{66728138-91AA-461D-9265-7224D6BBD986}" type="presOf" srcId="{0ED06F71-722D-4D98-8A78-76B9D17B094B}" destId="{F209ACB3-3444-40CC-BCCA-513ABA9ADB86}"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7A856CA-D583-460A-AAEB-9DE389533976}" srcId="{703D4D02-5513-427D-B6E9-B2E187EE0C3A}" destId="{62CB3C78-1DA1-4746-BD0D-6B96A3CEA09A}" srcOrd="2" destOrd="0" parTransId="{D6BFE600-101E-43B0-9656-8573B6404A8B}" sibTransId="{7D8071C4-BB68-4D6B-A620-51DB78C20E88}"/>
    <dgm:cxn modelId="{8D05DDAB-712B-4E94-A139-0D77318338AA}" type="presOf" srcId="{F5553F49-200C-429E-B2FE-66F02FAE90B4}" destId="{D48A0430-83D5-4B19-8536-50A19B29FA93}" srcOrd="0" destOrd="0" presId="urn:microsoft.com/office/officeart/2005/8/layout/vList2"/>
    <dgm:cxn modelId="{F2BCCDAC-86CA-4C17-B5F9-2817453637D8}" type="presOf" srcId="{6045ACAC-5E4F-4F21-A66B-AB5CDA262068}" destId="{C30047F0-DB09-4604-AC54-FC0221E4A689}" srcOrd="0" destOrd="0" presId="urn:microsoft.com/office/officeart/2005/8/layout/vList2"/>
    <dgm:cxn modelId="{7F0D0C8C-E988-4E48-B67E-9EF3615A9C47}" type="presParOf" srcId="{CC8763B3-4621-4666-B669-3C5BA2A30DBE}" destId="{D48A0430-83D5-4B19-8536-50A19B29FA93}" srcOrd="0" destOrd="0" presId="urn:microsoft.com/office/officeart/2005/8/layout/vList2"/>
    <dgm:cxn modelId="{AF503466-E9CB-4DCD-8C03-6BF06D7F35E3}" type="presParOf" srcId="{CC8763B3-4621-4666-B669-3C5BA2A30DBE}" destId="{AA8BFF40-B5CF-4042-A2B1-48878B1DC651}" srcOrd="1" destOrd="0" presId="urn:microsoft.com/office/officeart/2005/8/layout/vList2"/>
    <dgm:cxn modelId="{A31D6350-6363-43B8-A67D-123BAE96C8E6}" type="presParOf" srcId="{CC8763B3-4621-4666-B669-3C5BA2A30DBE}" destId="{02733F7B-8381-46B4-A62D-60C94EF49351}" srcOrd="2" destOrd="0" presId="urn:microsoft.com/office/officeart/2005/8/layout/vList2"/>
    <dgm:cxn modelId="{7F5ACD2E-D5E9-47A4-B3BD-B5FA61942DFF}" type="presParOf" srcId="{CC8763B3-4621-4666-B669-3C5BA2A30DBE}" destId="{D11942FF-04E3-49E6-B922-9EFB2DC49F41}" srcOrd="3" destOrd="0" presId="urn:microsoft.com/office/officeart/2005/8/layout/vList2"/>
    <dgm:cxn modelId="{C0AA9506-7F14-44C1-BCEE-007E796BE8F6}" type="presParOf" srcId="{CC8763B3-4621-4666-B669-3C5BA2A30DBE}" destId="{C8CBCA26-9D20-4838-B1F9-53234775E96B}" srcOrd="4" destOrd="0" presId="urn:microsoft.com/office/officeart/2005/8/layout/vList2"/>
    <dgm:cxn modelId="{62191705-9B5E-4675-81F6-2AEA5FE42459}" type="presParOf" srcId="{CC8763B3-4621-4666-B669-3C5BA2A30DBE}" destId="{671B3283-BB64-487F-AB90-C94002C94229}" srcOrd="5" destOrd="0" presId="urn:microsoft.com/office/officeart/2005/8/layout/vList2"/>
    <dgm:cxn modelId="{CE6388EC-8B82-477C-A498-3D4FF8A0DB09}" type="presParOf" srcId="{CC8763B3-4621-4666-B669-3C5BA2A30DBE}" destId="{C30047F0-DB09-4604-AC54-FC0221E4A689}" srcOrd="6" destOrd="0" presId="urn:microsoft.com/office/officeart/2005/8/layout/vList2"/>
    <dgm:cxn modelId="{3846EEB3-5539-4C9E-844C-0D8B4721EB1E}" type="presParOf" srcId="{CC8763B3-4621-4666-B669-3C5BA2A30DBE}" destId="{130EF046-02F9-4526-B16D-075FE651A93E}" srcOrd="7" destOrd="0" presId="urn:microsoft.com/office/officeart/2005/8/layout/vList2"/>
    <dgm:cxn modelId="{1EFF67C1-2202-4A99-95B5-D49AE9FDF205}" type="presParOf" srcId="{CC8763B3-4621-4666-B669-3C5BA2A30DBE}" destId="{F209ACB3-3444-40CC-BCCA-513ABA9ADB86}" srcOrd="8" destOrd="0" presId="urn:microsoft.com/office/officeart/2005/8/layout/vList2"/>
    <dgm:cxn modelId="{70FCFD56-5531-4D8A-8E7F-4E634C3A78CE}" type="presParOf" srcId="{CC8763B3-4621-4666-B669-3C5BA2A30DBE}" destId="{3021E19B-D6F7-4D3A-9633-E49336FDC5DD}" srcOrd="9" destOrd="0" presId="urn:microsoft.com/office/officeart/2005/8/layout/vList2"/>
    <dgm:cxn modelId="{C7F899C7-AD89-46BB-824C-69FA1D468E8E}" type="presParOf" srcId="{CC8763B3-4621-4666-B669-3C5BA2A30DBE}" destId="{24D32922-BF99-4CE5-821E-A240C3092535}" srcOrd="1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17C00D36-44C5-48EA-A292-85588082EC38}" srcId="{703D4D02-5513-427D-B6E9-B2E187EE0C3A}" destId="{0665DC02-B792-4630-A897-0DA290FA588A}" srcOrd="5" destOrd="0" parTransId="{7EE42A0E-6BF4-4765-93EF-F1D2F7C35AF4}" sibTransId="{60484752-0D8A-40CE-9AB1-ED97EF463E69}"/>
    <dgm:cxn modelId="{D9917803-728B-4A60-BFA8-569B9CD3BC09}" srcId="{703D4D02-5513-427D-B6E9-B2E187EE0C3A}" destId="{0ED06F71-722D-4D98-8A78-76B9D17B094B}" srcOrd="4" destOrd="0" parTransId="{64A37167-2FEF-412B-977A-6C319213DCF5}" sibTransId="{95E5FBCD-B8E9-4948-B577-4614DE77EA4F}"/>
    <dgm:cxn modelId="{5E5EAFC4-44B3-4549-AC9A-997C897F1B4D}" srcId="{703D4D02-5513-427D-B6E9-B2E187EE0C3A}" destId="{6045ACAC-5E4F-4F21-A66B-AB5CDA262068}" srcOrd="3" destOrd="0" parTransId="{11DAFEE1-F611-4BD6-B139-CD15394BFBA6}" sibTransId="{B4C2AAE5-D99A-459F-BDEC-4FFC3545C099}"/>
    <dgm:cxn modelId="{590B9FB7-9633-468E-93DC-BDEE76671891}" type="presOf" srcId="{0665DC02-B792-4630-A897-0DA290FA588A}" destId="{24D32922-BF99-4CE5-821E-A240C3092535}" srcOrd="0" destOrd="0" presId="urn:microsoft.com/office/officeart/2005/8/layout/vList2"/>
    <dgm:cxn modelId="{98E3A441-DD02-42CF-847A-5D10B63F1A73}" type="presOf" srcId="{F5553F49-200C-429E-B2FE-66F02FAE90B4}" destId="{D48A0430-83D5-4B19-8536-50A19B29FA93}" srcOrd="0" destOrd="0" presId="urn:microsoft.com/office/officeart/2005/8/layout/vList2"/>
    <dgm:cxn modelId="{BA562389-F326-440E-AE01-4EE88B340632}" type="presOf" srcId="{0ED06F71-722D-4D98-8A78-76B9D17B094B}" destId="{F209ACB3-3444-40CC-BCCA-513ABA9ADB86}" srcOrd="0" destOrd="0" presId="urn:microsoft.com/office/officeart/2005/8/layout/vList2"/>
    <dgm:cxn modelId="{AA833261-ECDC-42F3-BB92-20C49C9ABA34}" type="presOf" srcId="{62CB3C78-1DA1-4746-BD0D-6B96A3CEA09A}" destId="{C8CBCA26-9D20-4838-B1F9-53234775E96B}" srcOrd="0" destOrd="0" presId="urn:microsoft.com/office/officeart/2005/8/layout/vList2"/>
    <dgm:cxn modelId="{AB7FC88B-8A57-45CC-9AE4-20BF23B391F4}" type="presOf" srcId="{703D4D02-5513-427D-B6E9-B2E187EE0C3A}" destId="{CC8763B3-4621-4666-B669-3C5BA2A30DBE}"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EB2CE11D-046C-428A-981E-EB7A14F2E4E1}" type="presOf" srcId="{9FF9C588-5AC7-4213-AC10-D7BF2859CFD7}" destId="{02733F7B-8381-46B4-A62D-60C94EF49351}"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DCEE1A6-16C2-4B5B-AEAC-D605357C7918}" type="presOf" srcId="{6045ACAC-5E4F-4F21-A66B-AB5CDA262068}" destId="{C30047F0-DB09-4604-AC54-FC0221E4A689}" srcOrd="0" destOrd="0" presId="urn:microsoft.com/office/officeart/2005/8/layout/vList2"/>
    <dgm:cxn modelId="{2A2941F4-2922-4E84-936E-5059644D157F}" type="presParOf" srcId="{CC8763B3-4621-4666-B669-3C5BA2A30DBE}" destId="{D48A0430-83D5-4B19-8536-50A19B29FA93}" srcOrd="0" destOrd="0" presId="urn:microsoft.com/office/officeart/2005/8/layout/vList2"/>
    <dgm:cxn modelId="{A7C8CE6E-9A4F-4836-BBDC-B558AAC3C855}" type="presParOf" srcId="{CC8763B3-4621-4666-B669-3C5BA2A30DBE}" destId="{AA8BFF40-B5CF-4042-A2B1-48878B1DC651}" srcOrd="1" destOrd="0" presId="urn:microsoft.com/office/officeart/2005/8/layout/vList2"/>
    <dgm:cxn modelId="{F99C109A-1231-40BA-8340-C497369DEC22}" type="presParOf" srcId="{CC8763B3-4621-4666-B669-3C5BA2A30DBE}" destId="{02733F7B-8381-46B4-A62D-60C94EF49351}" srcOrd="2" destOrd="0" presId="urn:microsoft.com/office/officeart/2005/8/layout/vList2"/>
    <dgm:cxn modelId="{DCA45889-AC86-4931-B03E-94D5D7E1B5B9}" type="presParOf" srcId="{CC8763B3-4621-4666-B669-3C5BA2A30DBE}" destId="{D11942FF-04E3-49E6-B922-9EFB2DC49F41}" srcOrd="3" destOrd="0" presId="urn:microsoft.com/office/officeart/2005/8/layout/vList2"/>
    <dgm:cxn modelId="{31CC2B2A-AF11-4075-AAA2-28F710AA7651}" type="presParOf" srcId="{CC8763B3-4621-4666-B669-3C5BA2A30DBE}" destId="{C8CBCA26-9D20-4838-B1F9-53234775E96B}" srcOrd="4" destOrd="0" presId="urn:microsoft.com/office/officeart/2005/8/layout/vList2"/>
    <dgm:cxn modelId="{484CD65C-F036-4DD3-BF39-4CCCB51EA48A}" type="presParOf" srcId="{CC8763B3-4621-4666-B669-3C5BA2A30DBE}" destId="{671B3283-BB64-487F-AB90-C94002C94229}" srcOrd="5" destOrd="0" presId="urn:microsoft.com/office/officeart/2005/8/layout/vList2"/>
    <dgm:cxn modelId="{603F9159-D6C3-4BF4-B6A1-EA647EC37B27}" type="presParOf" srcId="{CC8763B3-4621-4666-B669-3C5BA2A30DBE}" destId="{C30047F0-DB09-4604-AC54-FC0221E4A689}" srcOrd="6" destOrd="0" presId="urn:microsoft.com/office/officeart/2005/8/layout/vList2"/>
    <dgm:cxn modelId="{4488DADF-E104-4040-A9FD-AD812EEF5312}" type="presParOf" srcId="{CC8763B3-4621-4666-B669-3C5BA2A30DBE}" destId="{130EF046-02F9-4526-B16D-075FE651A93E}" srcOrd="7" destOrd="0" presId="urn:microsoft.com/office/officeart/2005/8/layout/vList2"/>
    <dgm:cxn modelId="{C2C85B7F-F2DB-4353-AED7-F30A8F33EE96}" type="presParOf" srcId="{CC8763B3-4621-4666-B669-3C5BA2A30DBE}" destId="{F209ACB3-3444-40CC-BCCA-513ABA9ADB86}" srcOrd="8" destOrd="0" presId="urn:microsoft.com/office/officeart/2005/8/layout/vList2"/>
    <dgm:cxn modelId="{A276BDCD-340F-4F92-B20E-82EACCA03426}" type="presParOf" srcId="{CC8763B3-4621-4666-B669-3C5BA2A30DBE}" destId="{3021E19B-D6F7-4D3A-9633-E49336FDC5DD}" srcOrd="9" destOrd="0" presId="urn:microsoft.com/office/officeart/2005/8/layout/vList2"/>
    <dgm:cxn modelId="{D77D4CF8-B091-4C0F-8779-A4F7325A1201}" type="presParOf" srcId="{CC8763B3-4621-4666-B669-3C5BA2A30DBE}" destId="{24D32922-BF99-4CE5-821E-A240C3092535}" srcOrd="10"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7B27D877-691D-4F20-91CE-80E7CA104C08}" type="presOf" srcId="{0665DC02-B792-4630-A897-0DA290FA588A}" destId="{24D32922-BF99-4CE5-821E-A240C3092535}" srcOrd="0" destOrd="0" presId="urn:microsoft.com/office/officeart/2005/8/layout/vList2"/>
    <dgm:cxn modelId="{F2DEC2E1-08E1-4E5B-8DE3-7720C317ACE2}" type="presOf" srcId="{F5553F49-200C-429E-B2FE-66F02FAE90B4}" destId="{D48A0430-83D5-4B19-8536-50A19B29FA93}" srcOrd="0" destOrd="0" presId="urn:microsoft.com/office/officeart/2005/8/layout/vList2"/>
    <dgm:cxn modelId="{E8B053D0-3997-420C-AC78-8FCC4BE5CB12}" srcId="{703D4D02-5513-427D-B6E9-B2E187EE0C3A}" destId="{F5553F49-200C-429E-B2FE-66F02FAE90B4}" srcOrd="0" destOrd="0" parTransId="{8C1A1C67-2ED7-4542-B670-21D8F9336250}" sibTransId="{B7367A90-54FB-45CF-8F45-B2B10FFECC55}"/>
    <dgm:cxn modelId="{17C00D36-44C5-48EA-A292-85588082EC38}" srcId="{703D4D02-5513-427D-B6E9-B2E187EE0C3A}" destId="{0665DC02-B792-4630-A897-0DA290FA588A}" srcOrd="5" destOrd="0" parTransId="{7EE42A0E-6BF4-4765-93EF-F1D2F7C35AF4}" sibTransId="{60484752-0D8A-40CE-9AB1-ED97EF463E69}"/>
    <dgm:cxn modelId="{D9917803-728B-4A60-BFA8-569B9CD3BC09}" srcId="{703D4D02-5513-427D-B6E9-B2E187EE0C3A}" destId="{0ED06F71-722D-4D98-8A78-76B9D17B094B}" srcOrd="4" destOrd="0" parTransId="{64A37167-2FEF-412B-977A-6C319213DCF5}" sibTransId="{95E5FBCD-B8E9-4948-B577-4614DE77EA4F}"/>
    <dgm:cxn modelId="{5E5EAFC4-44B3-4549-AC9A-997C897F1B4D}" srcId="{703D4D02-5513-427D-B6E9-B2E187EE0C3A}" destId="{6045ACAC-5E4F-4F21-A66B-AB5CDA262068}" srcOrd="3" destOrd="0" parTransId="{11DAFEE1-F611-4BD6-B139-CD15394BFBA6}" sibTransId="{B4C2AAE5-D99A-459F-BDEC-4FFC3545C099}"/>
    <dgm:cxn modelId="{C7A70C48-D1B8-40BB-9BA5-FD9B78AC2E6C}" srcId="{703D4D02-5513-427D-B6E9-B2E187EE0C3A}" destId="{9FF9C588-5AC7-4213-AC10-D7BF2859CFD7}" srcOrd="1" destOrd="0" parTransId="{AEC3E7C9-70D8-4F0A-835B-202C5BFB7DBD}" sibTransId="{3EEB248A-4EBB-4A62-9632-F990F5DC9389}"/>
    <dgm:cxn modelId="{8A3C2F75-52D7-4258-BCAC-347F6C96DB4B}" type="presOf" srcId="{6045ACAC-5E4F-4F21-A66B-AB5CDA262068}" destId="{C30047F0-DB09-4604-AC54-FC0221E4A689}" srcOrd="0" destOrd="0" presId="urn:microsoft.com/office/officeart/2005/8/layout/vList2"/>
    <dgm:cxn modelId="{A681D3B4-F4A8-4AB3-9C53-D5665A6672E2}" type="presOf" srcId="{0ED06F71-722D-4D98-8A78-76B9D17B094B}" destId="{F209ACB3-3444-40CC-BCCA-513ABA9ADB86}"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52E41A2-F322-4A54-A201-3A0B2BD8B8F2}" type="presOf" srcId="{703D4D02-5513-427D-B6E9-B2E187EE0C3A}" destId="{CC8763B3-4621-4666-B669-3C5BA2A30DBE}" srcOrd="0" destOrd="0" presId="urn:microsoft.com/office/officeart/2005/8/layout/vList2"/>
    <dgm:cxn modelId="{1FE93B7F-61D4-4496-9A78-B2F6DAA73C33}" type="presOf" srcId="{9FF9C588-5AC7-4213-AC10-D7BF2859CFD7}" destId="{02733F7B-8381-46B4-A62D-60C94EF49351}" srcOrd="0" destOrd="0" presId="urn:microsoft.com/office/officeart/2005/8/layout/vList2"/>
    <dgm:cxn modelId="{513545E6-768E-4E3E-9D2D-0E259803489B}" type="presOf" srcId="{62CB3C78-1DA1-4746-BD0D-6B96A3CEA09A}" destId="{C8CBCA26-9D20-4838-B1F9-53234775E96B}" srcOrd="0" destOrd="0" presId="urn:microsoft.com/office/officeart/2005/8/layout/vList2"/>
    <dgm:cxn modelId="{A4AF4C23-2EE5-473E-A741-B9309DD85E80}" type="presParOf" srcId="{CC8763B3-4621-4666-B669-3C5BA2A30DBE}" destId="{D48A0430-83D5-4B19-8536-50A19B29FA93}" srcOrd="0" destOrd="0" presId="urn:microsoft.com/office/officeart/2005/8/layout/vList2"/>
    <dgm:cxn modelId="{2494ABFC-6C46-458C-A017-D4A3464D950E}" type="presParOf" srcId="{CC8763B3-4621-4666-B669-3C5BA2A30DBE}" destId="{AA8BFF40-B5CF-4042-A2B1-48878B1DC651}" srcOrd="1" destOrd="0" presId="urn:microsoft.com/office/officeart/2005/8/layout/vList2"/>
    <dgm:cxn modelId="{C08ECD02-D593-4D49-A065-7F06632DBB58}" type="presParOf" srcId="{CC8763B3-4621-4666-B669-3C5BA2A30DBE}" destId="{02733F7B-8381-46B4-A62D-60C94EF49351}" srcOrd="2" destOrd="0" presId="urn:microsoft.com/office/officeart/2005/8/layout/vList2"/>
    <dgm:cxn modelId="{B47EFC8D-4D0F-46F7-B23B-AC699DEBEA04}" type="presParOf" srcId="{CC8763B3-4621-4666-B669-3C5BA2A30DBE}" destId="{D11942FF-04E3-49E6-B922-9EFB2DC49F41}" srcOrd="3" destOrd="0" presId="urn:microsoft.com/office/officeart/2005/8/layout/vList2"/>
    <dgm:cxn modelId="{2C5215CB-9B42-4501-B282-1748281BFAAE}" type="presParOf" srcId="{CC8763B3-4621-4666-B669-3C5BA2A30DBE}" destId="{C8CBCA26-9D20-4838-B1F9-53234775E96B}" srcOrd="4" destOrd="0" presId="urn:microsoft.com/office/officeart/2005/8/layout/vList2"/>
    <dgm:cxn modelId="{6874093B-98C3-47D0-A841-5A195179BBD5}" type="presParOf" srcId="{CC8763B3-4621-4666-B669-3C5BA2A30DBE}" destId="{671B3283-BB64-487F-AB90-C94002C94229}" srcOrd="5" destOrd="0" presId="urn:microsoft.com/office/officeart/2005/8/layout/vList2"/>
    <dgm:cxn modelId="{2E35DAC7-605F-47B2-8AE5-7451E9B17DE5}" type="presParOf" srcId="{CC8763B3-4621-4666-B669-3C5BA2A30DBE}" destId="{C30047F0-DB09-4604-AC54-FC0221E4A689}" srcOrd="6" destOrd="0" presId="urn:microsoft.com/office/officeart/2005/8/layout/vList2"/>
    <dgm:cxn modelId="{08383FDF-BB5B-4E96-A63F-E9E4E12DCBEF}" type="presParOf" srcId="{CC8763B3-4621-4666-B669-3C5BA2A30DBE}" destId="{130EF046-02F9-4526-B16D-075FE651A93E}" srcOrd="7" destOrd="0" presId="urn:microsoft.com/office/officeart/2005/8/layout/vList2"/>
    <dgm:cxn modelId="{32F86FF0-BB75-4681-AC75-2006831F079A}" type="presParOf" srcId="{CC8763B3-4621-4666-B669-3C5BA2A30DBE}" destId="{F209ACB3-3444-40CC-BCCA-513ABA9ADB86}" srcOrd="8" destOrd="0" presId="urn:microsoft.com/office/officeart/2005/8/layout/vList2"/>
    <dgm:cxn modelId="{AC046CEA-8913-4FB7-AFA7-73519CC230EE}" type="presParOf" srcId="{CC8763B3-4621-4666-B669-3C5BA2A30DBE}" destId="{3021E19B-D6F7-4D3A-9633-E49336FDC5DD}" srcOrd="9" destOrd="0" presId="urn:microsoft.com/office/officeart/2005/8/layout/vList2"/>
    <dgm:cxn modelId="{2E278C12-1373-4110-8B3A-11F23BED16AB}" type="presParOf" srcId="{CC8763B3-4621-4666-B669-3C5BA2A30DBE}" destId="{24D32922-BF99-4CE5-821E-A240C3092535}" srcOrd="10"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6B850294-C6BF-429B-BA43-5EB29AABFDA4}" type="presOf" srcId="{F5553F49-200C-429E-B2FE-66F02FAE90B4}" destId="{D48A0430-83D5-4B19-8536-50A19B29FA93}"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87A92DBF-812C-47C9-8DD6-6138E484BBFF}" type="presOf" srcId="{703D4D02-5513-427D-B6E9-B2E187EE0C3A}" destId="{CC8763B3-4621-4666-B669-3C5BA2A30DBE}"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7A70C48-D1B8-40BB-9BA5-FD9B78AC2E6C}" srcId="{703D4D02-5513-427D-B6E9-B2E187EE0C3A}" destId="{9FF9C588-5AC7-4213-AC10-D7BF2859CFD7}" srcOrd="1"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4175C92B-27A2-48AB-BE45-43A581354040}" type="presOf" srcId="{62CB3C78-1DA1-4746-BD0D-6B96A3CEA09A}" destId="{C8CBCA26-9D20-4838-B1F9-53234775E96B}" srcOrd="0" destOrd="0" presId="urn:microsoft.com/office/officeart/2005/8/layout/vList2"/>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4805586"/>
          <a:ext cx="7844408" cy="823680"/>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6B850294-C6BF-429B-BA43-5EB29AABFDA4}" type="presOf" srcId="{F5553F49-200C-429E-B2FE-66F02FAE90B4}" destId="{D48A0430-83D5-4B19-8536-50A19B29FA93}"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87A92DBF-812C-47C9-8DD6-6138E484BBFF}" type="presOf" srcId="{703D4D02-5513-427D-B6E9-B2E187EE0C3A}" destId="{CC8763B3-4621-4666-B669-3C5BA2A30DBE}"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7A70C48-D1B8-40BB-9BA5-FD9B78AC2E6C}" srcId="{703D4D02-5513-427D-B6E9-B2E187EE0C3A}" destId="{9FF9C588-5AC7-4213-AC10-D7BF2859CFD7}" srcOrd="1"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4175C92B-27A2-48AB-BE45-43A581354040}" type="presOf" srcId="{62CB3C78-1DA1-4746-BD0D-6B96A3CEA09A}" destId="{C8CBCA26-9D20-4838-B1F9-53234775E96B}" srcOrd="0" destOrd="0" presId="urn:microsoft.com/office/officeart/2005/8/layout/vList2"/>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dgm:spPr>
        <a:solidFill>
          <a:schemeClr val="accent5">
            <a:lumMod val="50000"/>
          </a:schemeClr>
        </a:solidFill>
      </dgm:spPr>
      <dgm:t>
        <a:bodyPr/>
        <a:lstStyle/>
        <a:p>
          <a:r>
            <a:rPr lang="en-MY" dirty="0">
              <a:solidFill>
                <a:schemeClr val="accent1">
                  <a:lumMod val="20000"/>
                  <a:lumOff val="80000"/>
                </a:schemeClr>
              </a:solidFill>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7E776D75-42D3-4E8F-94B8-E1E170BFB005}" type="pres">
      <dgm:prSet presAssocID="{19EFB09C-B11B-4498-A66E-D5C4C68885EB}" presName="parentText" presStyleLbl="node1" presStyleIdx="0" presStyleCnt="8">
        <dgm:presLayoutVars>
          <dgm:chMax val="0"/>
          <dgm:bulletEnabled val="1"/>
        </dgm:presLayoutVars>
      </dgm:prSet>
      <dgm:spPr/>
      <dgm:t>
        <a:bodyPr/>
        <a:lstStyle/>
        <a:p>
          <a:endParaRPr lang="en-US"/>
        </a:p>
      </dgm:t>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t>
        <a:bodyPr/>
        <a:lstStyle/>
        <a:p>
          <a:endParaRPr lang="en-US"/>
        </a:p>
      </dgm:t>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t>
        <a:bodyPr/>
        <a:lstStyle/>
        <a:p>
          <a:endParaRPr lang="en-US"/>
        </a:p>
      </dgm:t>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t>
        <a:bodyPr/>
        <a:lstStyle/>
        <a:p>
          <a:endParaRPr lang="en-US"/>
        </a:p>
      </dgm:t>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t>
        <a:bodyPr/>
        <a:lstStyle/>
        <a:p>
          <a:endParaRPr lang="en-US"/>
        </a:p>
      </dgm:t>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t>
        <a:bodyPr/>
        <a:lstStyle/>
        <a:p>
          <a:endParaRPr lang="en-US"/>
        </a:p>
      </dgm:t>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t>
        <a:bodyPr/>
        <a:lstStyle/>
        <a:p>
          <a:endParaRPr lang="en-US"/>
        </a:p>
      </dgm:t>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t>
        <a:bodyPr/>
        <a:lstStyle/>
        <a:p>
          <a:endParaRPr lang="en-US"/>
        </a:p>
      </dgm:t>
    </dgm:pt>
  </dgm:ptLst>
  <dgm:cxnLst>
    <dgm:cxn modelId="{9E2C3062-9CD4-4317-8DA5-C516F5106887}" srcId="{703D4D02-5513-427D-B6E9-B2E187EE0C3A}" destId="{E4640F1F-7D8F-4B65-8CDA-2BFBBBFD14A7}" srcOrd="5" destOrd="0" parTransId="{BFD6E18F-388C-4937-9894-8D62314D6D7D}" sibTransId="{5FC4DF1A-9CB0-4431-A6BB-EE87FF9C7CAD}"/>
    <dgm:cxn modelId="{0FAAADDD-091A-40EC-8BEB-CEC8CFA29536}" srcId="{703D4D02-5513-427D-B6E9-B2E187EE0C3A}" destId="{66ED791E-3789-4213-8BF7-FBFBD7950F46}" srcOrd="7" destOrd="0" parTransId="{55434C46-35EB-4135-B10F-9B8054418A42}" sibTransId="{C9D0E5AF-93CF-467C-A4EE-7ACA6AFDD5FB}"/>
    <dgm:cxn modelId="{30359734-0225-4831-AAED-8B47B4108F65}" srcId="{703D4D02-5513-427D-B6E9-B2E187EE0C3A}" destId="{2DAD025B-122F-40CE-A077-071002D1768E}" srcOrd="6" destOrd="0" parTransId="{8FB4355D-8030-4D80-BE6A-5A403FE36299}" sibTransId="{58EC5EC8-D805-453C-9978-D8CAB54EAC1B}"/>
    <dgm:cxn modelId="{30E26820-2856-4D93-A093-DEC7A2360AC9}" type="presOf" srcId="{236C843F-7B91-47EA-A824-9D3A193F9101}" destId="{7E65E505-AC6E-451B-AE11-B0A14C0E3057}"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730669CD-5B1E-4A7A-AFF1-AB005961F123}" srcId="{703D4D02-5513-427D-B6E9-B2E187EE0C3A}" destId="{6AEC7E34-CC06-4632-BBE9-4BDDBAA3685A}" srcOrd="3" destOrd="0" parTransId="{DF9ACDD2-6E90-4E00-A1FF-0404F7A10AD5}" sibTransId="{B41D12AD-BC88-4BD9-B1F5-1FB4BC8099DD}"/>
    <dgm:cxn modelId="{41AD7D66-023E-41C3-A2FC-745ABBABAF47}" srcId="{703D4D02-5513-427D-B6E9-B2E187EE0C3A}" destId="{3AB3D93C-4403-43BA-8289-0611DF53AB5C}" srcOrd="2" destOrd="0" parTransId="{E5653637-4030-45C0-8129-30C85B570FE0}" sibTransId="{9F6BCD12-E8DF-4C17-9A73-B620D5042920}"/>
    <dgm:cxn modelId="{547DE14D-7370-4834-BC9D-7E1D1417083B}" type="presOf" srcId="{2DAD025B-122F-40CE-A077-071002D1768E}" destId="{9CC755FE-31E4-4F5E-939E-C65213D54856}" srcOrd="0" destOrd="0" presId="urn:microsoft.com/office/officeart/2005/8/layout/vList2"/>
    <dgm:cxn modelId="{2F98C0E3-6712-46B6-B9DC-BAC90F9DF7A6}" type="presOf" srcId="{6AEC7E34-CC06-4632-BBE9-4BDDBAA3685A}" destId="{7133FE99-5CFD-4FA4-A91F-D199A904C75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764A8D3-6E6A-4515-B57B-60E52D6A9BA9}" type="presOf" srcId="{328F90D9-2863-4838-83FD-71669A154157}" destId="{9AC05C2B-98A4-46A3-95DB-50CD7BF6A906}" srcOrd="0" destOrd="0" presId="urn:microsoft.com/office/officeart/2005/8/layout/vList2"/>
    <dgm:cxn modelId="{3CD8C964-4663-4B58-B837-643E750AE47A}" type="presOf" srcId="{3AB3D93C-4403-43BA-8289-0611DF53AB5C}" destId="{19BF350E-7ADB-49FB-8595-DAB23B56D5B4}" srcOrd="0" destOrd="0" presId="urn:microsoft.com/office/officeart/2005/8/layout/vList2"/>
    <dgm:cxn modelId="{593BBC0A-C894-4681-9C3A-B537E10E05FE}" srcId="{703D4D02-5513-427D-B6E9-B2E187EE0C3A}" destId="{328F90D9-2863-4838-83FD-71669A154157}" srcOrd="4" destOrd="0" parTransId="{FD5B5002-508E-4F29-BC0F-9F1BE6A84652}" sibTransId="{12F95923-9E04-4F28-BEE7-155AD4426ADB}"/>
    <dgm:cxn modelId="{C997C7BB-E5D2-41D8-973E-AC7995D1BA62}" type="presOf" srcId="{19EFB09C-B11B-4498-A66E-D5C4C68885EB}" destId="{7E776D75-42D3-4E8F-94B8-E1E170BFB005}" srcOrd="0" destOrd="0" presId="urn:microsoft.com/office/officeart/2005/8/layout/vList2"/>
    <dgm:cxn modelId="{F35C7F6C-3CE4-48C1-932A-0E32DDAE0874}" type="presOf" srcId="{E4640F1F-7D8F-4B65-8CDA-2BFBBBFD14A7}" destId="{09FE57C5-E40A-43F3-AE7D-8262EE305D12}" srcOrd="0" destOrd="0" presId="urn:microsoft.com/office/officeart/2005/8/layout/vList2"/>
    <dgm:cxn modelId="{2B27B002-68E7-4F24-8EA4-2123FA5AEF2C}" srcId="{703D4D02-5513-427D-B6E9-B2E187EE0C3A}" destId="{236C843F-7B91-47EA-A824-9D3A193F9101}" srcOrd="1" destOrd="0" parTransId="{F50332E5-E903-42BF-8144-3D35F837C173}" sibTransId="{4387BA7D-C2EE-494E-9D12-9AC018E9A0B4}"/>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t>
        <a:bodyPr/>
        <a:lstStyle/>
        <a:p>
          <a:endParaRPr lang="en-US"/>
        </a:p>
      </dgm:t>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t>
        <a:bodyPr/>
        <a:lstStyle/>
        <a:p>
          <a:endParaRPr lang="en-US"/>
        </a:p>
      </dgm:t>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t>
        <a:bodyPr/>
        <a:lstStyle/>
        <a:p>
          <a:endParaRPr lang="en-US"/>
        </a:p>
      </dgm:t>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t>
        <a:bodyPr/>
        <a:lstStyle/>
        <a:p>
          <a:endParaRPr lang="en-US"/>
        </a:p>
      </dgm:t>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t>
        <a:bodyPr/>
        <a:lstStyle/>
        <a:p>
          <a:endParaRPr lang="en-US"/>
        </a:p>
      </dgm:t>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t>
        <a:bodyPr/>
        <a:lstStyle/>
        <a:p>
          <a:endParaRPr lang="en-US"/>
        </a:p>
      </dgm:t>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t>
        <a:bodyPr/>
        <a:lstStyle/>
        <a:p>
          <a:endParaRPr lang="en-US"/>
        </a:p>
      </dgm:t>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t>
        <a:bodyPr/>
        <a:lstStyle/>
        <a:p>
          <a:endParaRPr lang="en-US"/>
        </a:p>
      </dgm:t>
    </dgm:pt>
  </dgm:ptLst>
  <dgm:cxnLst>
    <dgm:cxn modelId="{9E2C3062-9CD4-4317-8DA5-C516F5106887}" srcId="{703D4D02-5513-427D-B6E9-B2E187EE0C3A}" destId="{E4640F1F-7D8F-4B65-8CDA-2BFBBBFD14A7}" srcOrd="5" destOrd="0" parTransId="{BFD6E18F-388C-4937-9894-8D62314D6D7D}" sibTransId="{5FC4DF1A-9CB0-4431-A6BB-EE87FF9C7CAD}"/>
    <dgm:cxn modelId="{0FAAADDD-091A-40EC-8BEB-CEC8CFA29536}" srcId="{703D4D02-5513-427D-B6E9-B2E187EE0C3A}" destId="{66ED791E-3789-4213-8BF7-FBFBD7950F46}" srcOrd="7" destOrd="0" parTransId="{55434C46-35EB-4135-B10F-9B8054418A42}" sibTransId="{C9D0E5AF-93CF-467C-A4EE-7ACA6AFDD5FB}"/>
    <dgm:cxn modelId="{30359734-0225-4831-AAED-8B47B4108F65}" srcId="{703D4D02-5513-427D-B6E9-B2E187EE0C3A}" destId="{2DAD025B-122F-40CE-A077-071002D1768E}" srcOrd="6" destOrd="0" parTransId="{8FB4355D-8030-4D80-BE6A-5A403FE36299}" sibTransId="{58EC5EC8-D805-453C-9978-D8CAB54EAC1B}"/>
    <dgm:cxn modelId="{30E26820-2856-4D93-A093-DEC7A2360AC9}" type="presOf" srcId="{236C843F-7B91-47EA-A824-9D3A193F9101}" destId="{7E65E505-AC6E-451B-AE11-B0A14C0E3057}"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730669CD-5B1E-4A7A-AFF1-AB005961F123}" srcId="{703D4D02-5513-427D-B6E9-B2E187EE0C3A}" destId="{6AEC7E34-CC06-4632-BBE9-4BDDBAA3685A}" srcOrd="3" destOrd="0" parTransId="{DF9ACDD2-6E90-4E00-A1FF-0404F7A10AD5}" sibTransId="{B41D12AD-BC88-4BD9-B1F5-1FB4BC8099DD}"/>
    <dgm:cxn modelId="{41AD7D66-023E-41C3-A2FC-745ABBABAF47}" srcId="{703D4D02-5513-427D-B6E9-B2E187EE0C3A}" destId="{3AB3D93C-4403-43BA-8289-0611DF53AB5C}" srcOrd="2" destOrd="0" parTransId="{E5653637-4030-45C0-8129-30C85B570FE0}" sibTransId="{9F6BCD12-E8DF-4C17-9A73-B620D5042920}"/>
    <dgm:cxn modelId="{547DE14D-7370-4834-BC9D-7E1D1417083B}" type="presOf" srcId="{2DAD025B-122F-40CE-A077-071002D1768E}" destId="{9CC755FE-31E4-4F5E-939E-C65213D54856}" srcOrd="0" destOrd="0" presId="urn:microsoft.com/office/officeart/2005/8/layout/vList2"/>
    <dgm:cxn modelId="{2F98C0E3-6712-46B6-B9DC-BAC90F9DF7A6}" type="presOf" srcId="{6AEC7E34-CC06-4632-BBE9-4BDDBAA3685A}" destId="{7133FE99-5CFD-4FA4-A91F-D199A904C75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764A8D3-6E6A-4515-B57B-60E52D6A9BA9}" type="presOf" srcId="{328F90D9-2863-4838-83FD-71669A154157}" destId="{9AC05C2B-98A4-46A3-95DB-50CD7BF6A906}" srcOrd="0" destOrd="0" presId="urn:microsoft.com/office/officeart/2005/8/layout/vList2"/>
    <dgm:cxn modelId="{3CD8C964-4663-4B58-B837-643E750AE47A}" type="presOf" srcId="{3AB3D93C-4403-43BA-8289-0611DF53AB5C}" destId="{19BF350E-7ADB-49FB-8595-DAB23B56D5B4}" srcOrd="0" destOrd="0" presId="urn:microsoft.com/office/officeart/2005/8/layout/vList2"/>
    <dgm:cxn modelId="{593BBC0A-C894-4681-9C3A-B537E10E05FE}" srcId="{703D4D02-5513-427D-B6E9-B2E187EE0C3A}" destId="{328F90D9-2863-4838-83FD-71669A154157}" srcOrd="4" destOrd="0" parTransId="{FD5B5002-508E-4F29-BC0F-9F1BE6A84652}" sibTransId="{12F95923-9E04-4F28-BEE7-155AD4426ADB}"/>
    <dgm:cxn modelId="{C997C7BB-E5D2-41D8-973E-AC7995D1BA62}" type="presOf" srcId="{19EFB09C-B11B-4498-A66E-D5C4C68885EB}" destId="{7E776D75-42D3-4E8F-94B8-E1E170BFB005}" srcOrd="0" destOrd="0" presId="urn:microsoft.com/office/officeart/2005/8/layout/vList2"/>
    <dgm:cxn modelId="{F35C7F6C-3CE4-48C1-932A-0E32DDAE0874}" type="presOf" srcId="{E4640F1F-7D8F-4B65-8CDA-2BFBBBFD14A7}" destId="{09FE57C5-E40A-43F3-AE7D-8262EE305D12}" srcOrd="0" destOrd="0" presId="urn:microsoft.com/office/officeart/2005/8/layout/vList2"/>
    <dgm:cxn modelId="{2B27B002-68E7-4F24-8EA4-2123FA5AEF2C}" srcId="{703D4D02-5513-427D-B6E9-B2E187EE0C3A}" destId="{236C843F-7B91-47EA-A824-9D3A193F9101}" srcOrd="1" destOrd="0" parTransId="{F50332E5-E903-42BF-8144-3D35F837C173}" sibTransId="{4387BA7D-C2EE-494E-9D12-9AC018E9A0B4}"/>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t>
        <a:bodyPr/>
        <a:lstStyle/>
        <a:p>
          <a:endParaRPr lang="en-US"/>
        </a:p>
      </dgm:t>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t>
        <a:bodyPr/>
        <a:lstStyle/>
        <a:p>
          <a:endParaRPr lang="en-US"/>
        </a:p>
      </dgm:t>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t>
        <a:bodyPr/>
        <a:lstStyle/>
        <a:p>
          <a:endParaRPr lang="en-US"/>
        </a:p>
      </dgm:t>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t>
        <a:bodyPr/>
        <a:lstStyle/>
        <a:p>
          <a:endParaRPr lang="en-US"/>
        </a:p>
      </dgm:t>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t>
        <a:bodyPr/>
        <a:lstStyle/>
        <a:p>
          <a:endParaRPr lang="en-US"/>
        </a:p>
      </dgm:t>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t>
        <a:bodyPr/>
        <a:lstStyle/>
        <a:p>
          <a:endParaRPr lang="en-US"/>
        </a:p>
      </dgm:t>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t>
        <a:bodyPr/>
        <a:lstStyle/>
        <a:p>
          <a:endParaRPr lang="en-US"/>
        </a:p>
      </dgm:t>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t>
        <a:bodyPr/>
        <a:lstStyle/>
        <a:p>
          <a:endParaRPr lang="en-US"/>
        </a:p>
      </dgm:t>
    </dgm:pt>
  </dgm:ptLst>
  <dgm:cxnLst>
    <dgm:cxn modelId="{9E2C3062-9CD4-4317-8DA5-C516F5106887}" srcId="{703D4D02-5513-427D-B6E9-B2E187EE0C3A}" destId="{E4640F1F-7D8F-4B65-8CDA-2BFBBBFD14A7}" srcOrd="5" destOrd="0" parTransId="{BFD6E18F-388C-4937-9894-8D62314D6D7D}" sibTransId="{5FC4DF1A-9CB0-4431-A6BB-EE87FF9C7CAD}"/>
    <dgm:cxn modelId="{0FAAADDD-091A-40EC-8BEB-CEC8CFA29536}" srcId="{703D4D02-5513-427D-B6E9-B2E187EE0C3A}" destId="{66ED791E-3789-4213-8BF7-FBFBD7950F46}" srcOrd="7" destOrd="0" parTransId="{55434C46-35EB-4135-B10F-9B8054418A42}" sibTransId="{C9D0E5AF-93CF-467C-A4EE-7ACA6AFDD5FB}"/>
    <dgm:cxn modelId="{30359734-0225-4831-AAED-8B47B4108F65}" srcId="{703D4D02-5513-427D-B6E9-B2E187EE0C3A}" destId="{2DAD025B-122F-40CE-A077-071002D1768E}" srcOrd="6" destOrd="0" parTransId="{8FB4355D-8030-4D80-BE6A-5A403FE36299}" sibTransId="{58EC5EC8-D805-453C-9978-D8CAB54EAC1B}"/>
    <dgm:cxn modelId="{30E26820-2856-4D93-A093-DEC7A2360AC9}" type="presOf" srcId="{236C843F-7B91-47EA-A824-9D3A193F9101}" destId="{7E65E505-AC6E-451B-AE11-B0A14C0E3057}"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730669CD-5B1E-4A7A-AFF1-AB005961F123}" srcId="{703D4D02-5513-427D-B6E9-B2E187EE0C3A}" destId="{6AEC7E34-CC06-4632-BBE9-4BDDBAA3685A}" srcOrd="3" destOrd="0" parTransId="{DF9ACDD2-6E90-4E00-A1FF-0404F7A10AD5}" sibTransId="{B41D12AD-BC88-4BD9-B1F5-1FB4BC8099DD}"/>
    <dgm:cxn modelId="{41AD7D66-023E-41C3-A2FC-745ABBABAF47}" srcId="{703D4D02-5513-427D-B6E9-B2E187EE0C3A}" destId="{3AB3D93C-4403-43BA-8289-0611DF53AB5C}" srcOrd="2" destOrd="0" parTransId="{E5653637-4030-45C0-8129-30C85B570FE0}" sibTransId="{9F6BCD12-E8DF-4C17-9A73-B620D5042920}"/>
    <dgm:cxn modelId="{547DE14D-7370-4834-BC9D-7E1D1417083B}" type="presOf" srcId="{2DAD025B-122F-40CE-A077-071002D1768E}" destId="{9CC755FE-31E4-4F5E-939E-C65213D54856}" srcOrd="0" destOrd="0" presId="urn:microsoft.com/office/officeart/2005/8/layout/vList2"/>
    <dgm:cxn modelId="{2F98C0E3-6712-46B6-B9DC-BAC90F9DF7A6}" type="presOf" srcId="{6AEC7E34-CC06-4632-BBE9-4BDDBAA3685A}" destId="{7133FE99-5CFD-4FA4-A91F-D199A904C75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764A8D3-6E6A-4515-B57B-60E52D6A9BA9}" type="presOf" srcId="{328F90D9-2863-4838-83FD-71669A154157}" destId="{9AC05C2B-98A4-46A3-95DB-50CD7BF6A906}" srcOrd="0" destOrd="0" presId="urn:microsoft.com/office/officeart/2005/8/layout/vList2"/>
    <dgm:cxn modelId="{3CD8C964-4663-4B58-B837-643E750AE47A}" type="presOf" srcId="{3AB3D93C-4403-43BA-8289-0611DF53AB5C}" destId="{19BF350E-7ADB-49FB-8595-DAB23B56D5B4}" srcOrd="0" destOrd="0" presId="urn:microsoft.com/office/officeart/2005/8/layout/vList2"/>
    <dgm:cxn modelId="{593BBC0A-C894-4681-9C3A-B537E10E05FE}" srcId="{703D4D02-5513-427D-B6E9-B2E187EE0C3A}" destId="{328F90D9-2863-4838-83FD-71669A154157}" srcOrd="4" destOrd="0" parTransId="{FD5B5002-508E-4F29-BC0F-9F1BE6A84652}" sibTransId="{12F95923-9E04-4F28-BEE7-155AD4426ADB}"/>
    <dgm:cxn modelId="{C997C7BB-E5D2-41D8-973E-AC7995D1BA62}" type="presOf" srcId="{19EFB09C-B11B-4498-A66E-D5C4C68885EB}" destId="{7E776D75-42D3-4E8F-94B8-E1E170BFB005}" srcOrd="0" destOrd="0" presId="urn:microsoft.com/office/officeart/2005/8/layout/vList2"/>
    <dgm:cxn modelId="{F35C7F6C-3CE4-48C1-932A-0E32DDAE0874}" type="presOf" srcId="{E4640F1F-7D8F-4B65-8CDA-2BFBBBFD14A7}" destId="{09FE57C5-E40A-43F3-AE7D-8262EE305D12}" srcOrd="0" destOrd="0" presId="urn:microsoft.com/office/officeart/2005/8/layout/vList2"/>
    <dgm:cxn modelId="{2B27B002-68E7-4F24-8EA4-2123FA5AEF2C}" srcId="{703D4D02-5513-427D-B6E9-B2E187EE0C3A}" destId="{236C843F-7B91-47EA-A824-9D3A193F9101}" srcOrd="1" destOrd="0" parTransId="{F50332E5-E903-42BF-8144-3D35F837C173}" sibTransId="{4387BA7D-C2EE-494E-9D12-9AC018E9A0B4}"/>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t>
        <a:bodyPr/>
        <a:lstStyle/>
        <a:p>
          <a:endParaRPr lang="en-US"/>
        </a:p>
      </dgm:t>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t>
        <a:bodyPr/>
        <a:lstStyle/>
        <a:p>
          <a:endParaRPr lang="en-US"/>
        </a:p>
      </dgm:t>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t>
        <a:bodyPr/>
        <a:lstStyle/>
        <a:p>
          <a:endParaRPr lang="en-US"/>
        </a:p>
      </dgm:t>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t>
        <a:bodyPr/>
        <a:lstStyle/>
        <a:p>
          <a:endParaRPr lang="en-US"/>
        </a:p>
      </dgm:t>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t>
        <a:bodyPr/>
        <a:lstStyle/>
        <a:p>
          <a:endParaRPr lang="en-US"/>
        </a:p>
      </dgm:t>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t>
        <a:bodyPr/>
        <a:lstStyle/>
        <a:p>
          <a:endParaRPr lang="en-US"/>
        </a:p>
      </dgm:t>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t>
        <a:bodyPr/>
        <a:lstStyle/>
        <a:p>
          <a:endParaRPr lang="en-US"/>
        </a:p>
      </dgm:t>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t>
        <a:bodyPr/>
        <a:lstStyle/>
        <a:p>
          <a:endParaRPr lang="en-US"/>
        </a:p>
      </dgm:t>
    </dgm:pt>
  </dgm:ptLst>
  <dgm:cxnLst>
    <dgm:cxn modelId="{9E2C3062-9CD4-4317-8DA5-C516F5106887}" srcId="{703D4D02-5513-427D-B6E9-B2E187EE0C3A}" destId="{E4640F1F-7D8F-4B65-8CDA-2BFBBBFD14A7}" srcOrd="5" destOrd="0" parTransId="{BFD6E18F-388C-4937-9894-8D62314D6D7D}" sibTransId="{5FC4DF1A-9CB0-4431-A6BB-EE87FF9C7CAD}"/>
    <dgm:cxn modelId="{0FAAADDD-091A-40EC-8BEB-CEC8CFA29536}" srcId="{703D4D02-5513-427D-B6E9-B2E187EE0C3A}" destId="{66ED791E-3789-4213-8BF7-FBFBD7950F46}" srcOrd="7" destOrd="0" parTransId="{55434C46-35EB-4135-B10F-9B8054418A42}" sibTransId="{C9D0E5AF-93CF-467C-A4EE-7ACA6AFDD5FB}"/>
    <dgm:cxn modelId="{30359734-0225-4831-AAED-8B47B4108F65}" srcId="{703D4D02-5513-427D-B6E9-B2E187EE0C3A}" destId="{2DAD025B-122F-40CE-A077-071002D1768E}" srcOrd="6" destOrd="0" parTransId="{8FB4355D-8030-4D80-BE6A-5A403FE36299}" sibTransId="{58EC5EC8-D805-453C-9978-D8CAB54EAC1B}"/>
    <dgm:cxn modelId="{30E26820-2856-4D93-A093-DEC7A2360AC9}" type="presOf" srcId="{236C843F-7B91-47EA-A824-9D3A193F9101}" destId="{7E65E505-AC6E-451B-AE11-B0A14C0E3057}"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730669CD-5B1E-4A7A-AFF1-AB005961F123}" srcId="{703D4D02-5513-427D-B6E9-B2E187EE0C3A}" destId="{6AEC7E34-CC06-4632-BBE9-4BDDBAA3685A}" srcOrd="3" destOrd="0" parTransId="{DF9ACDD2-6E90-4E00-A1FF-0404F7A10AD5}" sibTransId="{B41D12AD-BC88-4BD9-B1F5-1FB4BC8099DD}"/>
    <dgm:cxn modelId="{41AD7D66-023E-41C3-A2FC-745ABBABAF47}" srcId="{703D4D02-5513-427D-B6E9-B2E187EE0C3A}" destId="{3AB3D93C-4403-43BA-8289-0611DF53AB5C}" srcOrd="2" destOrd="0" parTransId="{E5653637-4030-45C0-8129-30C85B570FE0}" sibTransId="{9F6BCD12-E8DF-4C17-9A73-B620D5042920}"/>
    <dgm:cxn modelId="{547DE14D-7370-4834-BC9D-7E1D1417083B}" type="presOf" srcId="{2DAD025B-122F-40CE-A077-071002D1768E}" destId="{9CC755FE-31E4-4F5E-939E-C65213D54856}" srcOrd="0" destOrd="0" presId="urn:microsoft.com/office/officeart/2005/8/layout/vList2"/>
    <dgm:cxn modelId="{2F98C0E3-6712-46B6-B9DC-BAC90F9DF7A6}" type="presOf" srcId="{6AEC7E34-CC06-4632-BBE9-4BDDBAA3685A}" destId="{7133FE99-5CFD-4FA4-A91F-D199A904C75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764A8D3-6E6A-4515-B57B-60E52D6A9BA9}" type="presOf" srcId="{328F90D9-2863-4838-83FD-71669A154157}" destId="{9AC05C2B-98A4-46A3-95DB-50CD7BF6A906}" srcOrd="0" destOrd="0" presId="urn:microsoft.com/office/officeart/2005/8/layout/vList2"/>
    <dgm:cxn modelId="{3CD8C964-4663-4B58-B837-643E750AE47A}" type="presOf" srcId="{3AB3D93C-4403-43BA-8289-0611DF53AB5C}" destId="{19BF350E-7ADB-49FB-8595-DAB23B56D5B4}" srcOrd="0" destOrd="0" presId="urn:microsoft.com/office/officeart/2005/8/layout/vList2"/>
    <dgm:cxn modelId="{593BBC0A-C894-4681-9C3A-B537E10E05FE}" srcId="{703D4D02-5513-427D-B6E9-B2E187EE0C3A}" destId="{328F90D9-2863-4838-83FD-71669A154157}" srcOrd="4" destOrd="0" parTransId="{FD5B5002-508E-4F29-BC0F-9F1BE6A84652}" sibTransId="{12F95923-9E04-4F28-BEE7-155AD4426ADB}"/>
    <dgm:cxn modelId="{C997C7BB-E5D2-41D8-973E-AC7995D1BA62}" type="presOf" srcId="{19EFB09C-B11B-4498-A66E-D5C4C68885EB}" destId="{7E776D75-42D3-4E8F-94B8-E1E170BFB005}" srcOrd="0" destOrd="0" presId="urn:microsoft.com/office/officeart/2005/8/layout/vList2"/>
    <dgm:cxn modelId="{F35C7F6C-3CE4-48C1-932A-0E32DDAE0874}" type="presOf" srcId="{E4640F1F-7D8F-4B65-8CDA-2BFBBBFD14A7}" destId="{09FE57C5-E40A-43F3-AE7D-8262EE305D12}" srcOrd="0" destOrd="0" presId="urn:microsoft.com/office/officeart/2005/8/layout/vList2"/>
    <dgm:cxn modelId="{2B27B002-68E7-4F24-8EA4-2123FA5AEF2C}" srcId="{703D4D02-5513-427D-B6E9-B2E187EE0C3A}" destId="{236C843F-7B91-47EA-A824-9D3A193F9101}" srcOrd="1" destOrd="0" parTransId="{F50332E5-E903-42BF-8144-3D35F837C173}" sibTransId="{4387BA7D-C2EE-494E-9D12-9AC018E9A0B4}"/>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chemeClr val="tx2">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dgm:presLayoutVars>
          <dgm:chMax val="0"/>
          <dgm:bulletEnabled val="1"/>
        </dgm:presLayoutVars>
      </dgm:prSet>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dgm:presLayoutVars>
          <dgm:chMax val="0"/>
          <dgm:bulletEnabled val="1"/>
        </dgm:presLayoutVars>
      </dgm:prSet>
      <dgm:spPr>
        <a:xfrm>
          <a:off x="0" y="1393048"/>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FAA5B97E-9CDA-4211-AA15-4651C24D918A}" srcId="{703D4D02-5513-427D-B6E9-B2E187EE0C3A}" destId="{CFDF7710-10AF-4C91-9622-4711AD4D1147}" srcOrd="6" destOrd="0" parTransId="{8C8DC8DB-B127-4A9B-92C8-B0F025CF2412}" sibTransId="{474E5202-1020-4D3C-B140-98200CB188DD}"/>
    <dgm:cxn modelId="{50976B19-129C-4CC7-B622-33ED267D5D63}" type="presOf" srcId="{B784F38A-2CBF-4477-869E-CC822A9ECE1A}" destId="{8459D55B-5800-472A-BFA7-A7186D26AD4C}" srcOrd="0" destOrd="0" presId="urn:microsoft.com/office/officeart/2005/8/layout/vList2"/>
    <dgm:cxn modelId="{3E777066-34A5-491B-9EA3-3A1DDE45EF63}" srcId="{703D4D02-5513-427D-B6E9-B2E187EE0C3A}" destId="{1C113A82-6E4F-4B60-8626-C4BCC58E54AE}" srcOrd="4" destOrd="0" parTransId="{80926C0B-D7EA-4CEB-ABCE-190DA1666CB6}" sibTransId="{DFDDE20C-84B4-4A52-9C29-764653F30591}"/>
    <dgm:cxn modelId="{FE5B25FC-1A67-4580-8719-CEC150C9CB50}" type="presOf" srcId="{703D4D02-5513-427D-B6E9-B2E187EE0C3A}" destId="{CC8763B3-4621-4666-B669-3C5BA2A30DBE}"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1EC05A14-9BD4-4BE0-A861-DA8776C6FD3B}" type="presOf" srcId="{88AC3958-C316-4A55-827E-034A089E49E4}" destId="{C24CBBE1-425E-4B2F-9308-33701B130681}" srcOrd="0" destOrd="0" presId="urn:microsoft.com/office/officeart/2005/8/layout/vList2"/>
    <dgm:cxn modelId="{BA8AF49F-04B9-49EF-8EE7-9B0EB6F28A50}" type="presOf" srcId="{CFDF7710-10AF-4C91-9622-4711AD4D1147}" destId="{E6BB2906-000C-4376-8DBB-E58B06080F00}"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0999F5-A230-4822-A31B-C0F63E54A28A}" type="presOf" srcId="{E06EDB13-5C46-4138-A89D-A2D0F01AC5AE}" destId="{E3A8542C-A8FF-4B41-A7C0-A157F730CD37}"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525D37D-5041-4922-BD01-447AF6B04EC9}" type="presOf" srcId="{93FF44C1-C515-4ABC-8A5F-04DA24279A5C}" destId="{A0C135CA-3FC9-40EC-B2B3-68691A85DE8C}" srcOrd="0" destOrd="0" presId="urn:microsoft.com/office/officeart/2005/8/layout/vList2"/>
    <dgm:cxn modelId="{223AF745-6E1C-49AC-A8DB-06A73BD2BFAC}" type="presOf" srcId="{5579977E-160D-4482-B0C9-074400260336}" destId="{C8985D0A-BC3F-4774-B49B-57D3C9512F4A}" srcOrd="0" destOrd="0" presId="urn:microsoft.com/office/officeart/2005/8/layout/vList2"/>
    <dgm:cxn modelId="{795B158B-2EC6-4877-9130-5C2A522C35CE}" type="presOf" srcId="{2335D1AE-9CD1-4248-98E7-87001E9533BE}" destId="{DCEA4EB8-A59A-4AC1-9D36-DA441F1AAE14}" srcOrd="0" destOrd="0" presId="urn:microsoft.com/office/officeart/2005/8/layout/vList2"/>
    <dgm:cxn modelId="{33F8D365-BF0D-4DE6-8359-08E184EDF852}" type="presOf" srcId="{1C113A82-6E4F-4B60-8626-C4BCC58E54AE}" destId="{14930B45-8800-4B73-A082-1254B069734A}"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1886A659-6272-4DA1-9AB0-0C15A2368AF5}" srcId="{703D4D02-5513-427D-B6E9-B2E187EE0C3A}" destId="{93FF44C1-C515-4ABC-8A5F-04DA24279A5C}" srcOrd="8" destOrd="0" parTransId="{CD805027-AEED-441E-88F9-63844DE64944}" sibTransId="{4816B75A-93DC-42DA-80C7-FD7299585D9D}"/>
    <dgm:cxn modelId="{5546CF92-79CF-4735-8A0B-F1E8AB398164}" type="presOf" srcId="{0A43059F-04FA-4999-8A86-F82475B66EA4}" destId="{11AC5A0C-0335-4C00-9AB4-DDE689E91B4B}" srcOrd="0" destOrd="0" presId="urn:microsoft.com/office/officeart/2005/8/layout/vList2"/>
    <dgm:cxn modelId="{ACBE83C7-9027-4803-8789-35EB83A39CC8}" type="presParOf" srcId="{CC8763B3-4621-4666-B669-3C5BA2A30DBE}" destId="{C8985D0A-BC3F-4774-B49B-57D3C9512F4A}" srcOrd="0" destOrd="0" presId="urn:microsoft.com/office/officeart/2005/8/layout/vList2"/>
    <dgm:cxn modelId="{C5681CF7-107B-45AB-BB01-16076C87E10B}" type="presParOf" srcId="{CC8763B3-4621-4666-B669-3C5BA2A30DBE}" destId="{17DBF370-332E-4423-9F8E-1DCD47107AAA}" srcOrd="1" destOrd="0" presId="urn:microsoft.com/office/officeart/2005/8/layout/vList2"/>
    <dgm:cxn modelId="{B33396C7-EF83-4C4A-BEF9-F81D25B98C19}" type="presParOf" srcId="{CC8763B3-4621-4666-B669-3C5BA2A30DBE}" destId="{DCEA4EB8-A59A-4AC1-9D36-DA441F1AAE14}" srcOrd="2" destOrd="0" presId="urn:microsoft.com/office/officeart/2005/8/layout/vList2"/>
    <dgm:cxn modelId="{22CBF6DE-B34B-4515-9550-2B7B264DBA88}" type="presParOf" srcId="{CC8763B3-4621-4666-B669-3C5BA2A30DBE}" destId="{EED6E72F-361F-46D0-A313-37C3D7CEFF5B}" srcOrd="3" destOrd="0" presId="urn:microsoft.com/office/officeart/2005/8/layout/vList2"/>
    <dgm:cxn modelId="{55DDF113-82D7-4784-98A4-7ABF074EAB61}" type="presParOf" srcId="{CC8763B3-4621-4666-B669-3C5BA2A30DBE}" destId="{11AC5A0C-0335-4C00-9AB4-DDE689E91B4B}" srcOrd="4" destOrd="0" presId="urn:microsoft.com/office/officeart/2005/8/layout/vList2"/>
    <dgm:cxn modelId="{9F7AAC0A-39F4-4DA8-AE58-152F0B1B8AB0}" type="presParOf" srcId="{CC8763B3-4621-4666-B669-3C5BA2A30DBE}" destId="{051010EC-1F3E-4AC5-AE29-01B35F8F5E09}" srcOrd="5" destOrd="0" presId="urn:microsoft.com/office/officeart/2005/8/layout/vList2"/>
    <dgm:cxn modelId="{779FE578-FD51-44CD-9EE5-2E618665A0C9}" type="presParOf" srcId="{CC8763B3-4621-4666-B669-3C5BA2A30DBE}" destId="{C24CBBE1-425E-4B2F-9308-33701B130681}" srcOrd="6" destOrd="0" presId="urn:microsoft.com/office/officeart/2005/8/layout/vList2"/>
    <dgm:cxn modelId="{CCD4EA2E-7E04-4E32-BD59-B8DBC6AA4E02}" type="presParOf" srcId="{CC8763B3-4621-4666-B669-3C5BA2A30DBE}" destId="{24AA2D0C-8F3B-45BB-B5D3-2B1DC45D6B9F}" srcOrd="7" destOrd="0" presId="urn:microsoft.com/office/officeart/2005/8/layout/vList2"/>
    <dgm:cxn modelId="{CDD3A427-CB6E-4307-9047-D2A2F82B861E}" type="presParOf" srcId="{CC8763B3-4621-4666-B669-3C5BA2A30DBE}" destId="{14930B45-8800-4B73-A082-1254B069734A}" srcOrd="8" destOrd="0" presId="urn:microsoft.com/office/officeart/2005/8/layout/vList2"/>
    <dgm:cxn modelId="{986252EE-2EBA-45AA-AF92-F4A26A16AB63}" type="presParOf" srcId="{CC8763B3-4621-4666-B669-3C5BA2A30DBE}" destId="{368A5CFE-2791-4D41-90D1-5B9862FA3D92}" srcOrd="9" destOrd="0" presId="urn:microsoft.com/office/officeart/2005/8/layout/vList2"/>
    <dgm:cxn modelId="{ED5F29B2-7D7F-4E13-8DCF-66C47B632D9B}" type="presParOf" srcId="{CC8763B3-4621-4666-B669-3C5BA2A30DBE}" destId="{8459D55B-5800-472A-BFA7-A7186D26AD4C}" srcOrd="10" destOrd="0" presId="urn:microsoft.com/office/officeart/2005/8/layout/vList2"/>
    <dgm:cxn modelId="{0393835E-907F-4FA8-BB73-1BA2583AC3EF}" type="presParOf" srcId="{CC8763B3-4621-4666-B669-3C5BA2A30DBE}" destId="{22F28D2E-7EC1-484C-A6C6-64A29DE0597D}" srcOrd="11" destOrd="0" presId="urn:microsoft.com/office/officeart/2005/8/layout/vList2"/>
    <dgm:cxn modelId="{641A0328-1042-4BE2-8268-13F2AE323AF1}" type="presParOf" srcId="{CC8763B3-4621-4666-B669-3C5BA2A30DBE}" destId="{E6BB2906-000C-4376-8DBB-E58B06080F00}" srcOrd="12" destOrd="0" presId="urn:microsoft.com/office/officeart/2005/8/layout/vList2"/>
    <dgm:cxn modelId="{3A4074CD-F3F6-4B51-B5E9-74EAD8330905}" type="presParOf" srcId="{CC8763B3-4621-4666-B669-3C5BA2A30DBE}" destId="{334C796A-DD8B-489F-9EC6-347C8EF0BE00}" srcOrd="13" destOrd="0" presId="urn:microsoft.com/office/officeart/2005/8/layout/vList2"/>
    <dgm:cxn modelId="{E2F50B09-66FE-4380-86D4-99BB88C3E8AF}" type="presParOf" srcId="{CC8763B3-4621-4666-B669-3C5BA2A30DBE}" destId="{E3A8542C-A8FF-4B41-A7C0-A157F730CD37}" srcOrd="14" destOrd="0" presId="urn:microsoft.com/office/officeart/2005/8/layout/vList2"/>
    <dgm:cxn modelId="{4EB225CB-1353-4942-881C-F4BC78C0B3D8}" type="presParOf" srcId="{CC8763B3-4621-4666-B669-3C5BA2A30DBE}" destId="{7F124C6D-5041-46C6-912F-502EE9148F11}" srcOrd="15" destOrd="0" presId="urn:microsoft.com/office/officeart/2005/8/layout/vList2"/>
    <dgm:cxn modelId="{9CC78180-5C53-40F1-8ED7-1A6E25FB5CAE}" type="presParOf" srcId="{CC8763B3-4621-4666-B669-3C5BA2A30DBE}" destId="{A0C135CA-3FC9-40EC-B2B3-68691A85DE8C}" srcOrd="16"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sp:txBody>
      <dsp:txXfrm>
        <a:off x="40209" y="4845795"/>
        <a:ext cx="7763990" cy="743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1">
                  <a:lumMod val="20000"/>
                  <a:lumOff val="80000"/>
                </a:schemeClr>
              </a:solidFill>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 xmlns:p14="http://schemas.microsoft.com/office/powerpoint/2010/main" val="998104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p14="http://schemas.microsoft.com/office/powerpoint/2010/main" xmlns="" val="3589541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26</a:t>
            </a:fld>
            <a:endParaRPr lang="en-MY" altLang="en-US"/>
          </a:p>
        </p:txBody>
      </p:sp>
    </p:spTree>
    <p:extLst>
      <p:ext uri="{BB962C8B-B14F-4D97-AF65-F5344CB8AC3E}">
        <p14:creationId xmlns:p14="http://schemas.microsoft.com/office/powerpoint/2010/main" xmlns="" val="3616296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31</a:t>
            </a:fld>
            <a:endParaRPr lang="en-MY" altLang="en-US"/>
          </a:p>
        </p:txBody>
      </p:sp>
    </p:spTree>
    <p:extLst>
      <p:ext uri="{BB962C8B-B14F-4D97-AF65-F5344CB8AC3E}">
        <p14:creationId xmlns:p14="http://schemas.microsoft.com/office/powerpoint/2010/main" xmlns="" val="3961562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43</a:t>
            </a:fld>
            <a:endParaRPr lang="en-MY" altLang="en-US"/>
          </a:p>
        </p:txBody>
      </p:sp>
    </p:spTree>
    <p:extLst>
      <p:ext uri="{BB962C8B-B14F-4D97-AF65-F5344CB8AC3E}">
        <p14:creationId xmlns:p14="http://schemas.microsoft.com/office/powerpoint/2010/main" xmlns="" val="18886546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xmlns="" id="{55AC2F9F-5552-D6A4-316E-F848658A2F01}"/>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6995234" y="5882246"/>
            <a:ext cx="1979697" cy="830627"/>
          </a:xfrm>
          <a:prstGeom prst="rect">
            <a:avLst/>
          </a:prstGeom>
        </p:spPr>
      </p:pic>
    </p:spTree>
    <p:extLst>
      <p:ext uri="{BB962C8B-B14F-4D97-AF65-F5344CB8AC3E}">
        <p14:creationId xmlns:p14="http://schemas.microsoft.com/office/powerpoint/2010/main" xmlns="" val="24469566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xmlns="" id="{2F1A32B4-50B6-6509-F764-B7E8A95B95A6}"/>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960024" y="6289679"/>
            <a:ext cx="1044849" cy="438390"/>
          </a:xfrm>
          <a:prstGeom prst="rect">
            <a:avLst/>
          </a:prstGeom>
        </p:spPr>
      </p:pic>
    </p:spTree>
    <p:extLst>
      <p:ext uri="{BB962C8B-B14F-4D97-AF65-F5344CB8AC3E}">
        <p14:creationId xmlns:p14="http://schemas.microsoft.com/office/powerpoint/2010/main" xmlns="" val="35149246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42976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904471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1121778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9545744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5673047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7692826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11252569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16420152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39665943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39213041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0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1257300" y="1916832"/>
            <a:ext cx="6629400" cy="2209800"/>
          </a:xfrm>
        </p:spPr>
        <p:txBody>
          <a:bodyPr/>
          <a:lstStyle/>
          <a:p>
            <a:r>
              <a:rPr lang="en-MY" dirty="0"/>
              <a:t>STRATEGIC GLOBAL HUMAN RESOURCE- II</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42800915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AC7466-C09C-4353-9DC4-CE6EF5367690}"/>
              </a:ext>
            </a:extLst>
          </p:cNvPr>
          <p:cNvSpPr>
            <a:spLocks noGrp="1"/>
          </p:cNvSpPr>
          <p:nvPr>
            <p:ph type="title"/>
          </p:nvPr>
        </p:nvSpPr>
        <p:spPr>
          <a:xfrm>
            <a:off x="914400" y="155882"/>
            <a:ext cx="7200900" cy="1142385"/>
          </a:xfrm>
        </p:spPr>
        <p:txBody>
          <a:bodyPr>
            <a:normAutofit/>
          </a:bodyPr>
          <a:lstStyle/>
          <a:p>
            <a:r>
              <a:rPr lang="en-MY" sz="3200" dirty="0"/>
              <a:t>Strategic Planning</a:t>
            </a:r>
          </a:p>
        </p:txBody>
      </p:sp>
      <p:sp>
        <p:nvSpPr>
          <p:cNvPr id="3" name="Content Placeholder 2">
            <a:extLst>
              <a:ext uri="{FF2B5EF4-FFF2-40B4-BE49-F238E27FC236}">
                <a16:creationId xmlns="" xmlns:a16="http://schemas.microsoft.com/office/drawing/2014/main" id="{6234141C-394C-4199-B5B5-8D13CF060CC5}"/>
              </a:ext>
            </a:extLst>
          </p:cNvPr>
          <p:cNvSpPr>
            <a:spLocks noGrp="1"/>
          </p:cNvSpPr>
          <p:nvPr>
            <p:ph idx="1"/>
          </p:nvPr>
        </p:nvSpPr>
        <p:spPr>
          <a:xfrm>
            <a:off x="914400" y="1600200"/>
            <a:ext cx="8050088" cy="4530725"/>
          </a:xfrm>
        </p:spPr>
        <p:txBody>
          <a:bodyPr>
            <a:normAutofit/>
          </a:bodyPr>
          <a:lstStyle/>
          <a:p>
            <a:pPr marL="0" indent="0">
              <a:buNone/>
            </a:pPr>
            <a:r>
              <a:rPr lang="en-MY" sz="2800" dirty="0"/>
              <a:t>Strategic planning is a function of strategic management, which is the continuing process of pursuing a favourable competitive fit between the firm and its dynamic environment. </a:t>
            </a:r>
          </a:p>
          <a:p>
            <a:pPr marL="0" indent="0">
              <a:buNone/>
            </a:pPr>
            <a:endParaRPr lang="en-MY" sz="2800" dirty="0"/>
          </a:p>
          <a:p>
            <a:pPr marL="0" indent="0">
              <a:buNone/>
            </a:pPr>
            <a:r>
              <a:rPr lang="en-MY" sz="2800" dirty="0"/>
              <a:t>A strategic plan is a document used to communicate with the organization the organizations goals, the actions needed to achieve those goals and all of the other critical elements developed during the planning exercise.</a:t>
            </a:r>
          </a:p>
        </p:txBody>
      </p:sp>
    </p:spTree>
    <p:extLst>
      <p:ext uri="{BB962C8B-B14F-4D97-AF65-F5344CB8AC3E}">
        <p14:creationId xmlns="" xmlns:p14="http://schemas.microsoft.com/office/powerpoint/2010/main" val="21164136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352AD5-1256-4ED9-AAE6-0269C8471530}"/>
              </a:ext>
            </a:extLst>
          </p:cNvPr>
          <p:cNvSpPr>
            <a:spLocks noGrp="1"/>
          </p:cNvSpPr>
          <p:nvPr>
            <p:ph type="title"/>
          </p:nvPr>
        </p:nvSpPr>
        <p:spPr/>
        <p:txBody>
          <a:bodyPr/>
          <a:lstStyle/>
          <a:p>
            <a:r>
              <a:rPr lang="en-MY" dirty="0"/>
              <a:t>Strategic Planning</a:t>
            </a:r>
          </a:p>
        </p:txBody>
      </p:sp>
      <p:pic>
        <p:nvPicPr>
          <p:cNvPr id="5" name="Content Placeholder 4">
            <a:extLst>
              <a:ext uri="{FF2B5EF4-FFF2-40B4-BE49-F238E27FC236}">
                <a16:creationId xmlns="" xmlns:a16="http://schemas.microsoft.com/office/drawing/2014/main" id="{D1191DB0-7290-4266-83FC-750F12126DD6}"/>
              </a:ext>
            </a:extLst>
          </p:cNvPr>
          <p:cNvPicPr>
            <a:picLocks noGrp="1" noChangeAspect="1"/>
          </p:cNvPicPr>
          <p:nvPr>
            <p:ph idx="1"/>
          </p:nvPr>
        </p:nvPicPr>
        <p:blipFill>
          <a:blip r:embed="rId2"/>
          <a:stretch>
            <a:fillRect/>
          </a:stretch>
        </p:blipFill>
        <p:spPr>
          <a:xfrm>
            <a:off x="970670" y="1988839"/>
            <a:ext cx="7561769" cy="4476365"/>
          </a:xfrm>
        </p:spPr>
      </p:pic>
    </p:spTree>
    <p:extLst>
      <p:ext uri="{BB962C8B-B14F-4D97-AF65-F5344CB8AC3E}">
        <p14:creationId xmlns="" xmlns:p14="http://schemas.microsoft.com/office/powerpoint/2010/main" val="32082788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0A04FC-1385-4CE8-BCD4-2CD4A35B6D13}"/>
              </a:ext>
            </a:extLst>
          </p:cNvPr>
          <p:cNvSpPr>
            <a:spLocks noGrp="1"/>
          </p:cNvSpPr>
          <p:nvPr>
            <p:ph type="title"/>
          </p:nvPr>
        </p:nvSpPr>
        <p:spPr>
          <a:xfrm>
            <a:off x="539552" y="-171400"/>
            <a:ext cx="7200900" cy="1142385"/>
          </a:xfrm>
        </p:spPr>
        <p:txBody>
          <a:bodyPr>
            <a:normAutofit/>
          </a:bodyPr>
          <a:lstStyle/>
          <a:p>
            <a:r>
              <a:rPr lang="en-MY" sz="3200" dirty="0"/>
              <a:t>Vision Statement</a:t>
            </a:r>
          </a:p>
        </p:txBody>
      </p:sp>
      <p:sp>
        <p:nvSpPr>
          <p:cNvPr id="3" name="Content Placeholder 2">
            <a:extLst>
              <a:ext uri="{FF2B5EF4-FFF2-40B4-BE49-F238E27FC236}">
                <a16:creationId xmlns="" xmlns:a16="http://schemas.microsoft.com/office/drawing/2014/main" id="{EDAA9638-DD1B-4CF1-A0A6-8E12D5AEB8B0}"/>
              </a:ext>
            </a:extLst>
          </p:cNvPr>
          <p:cNvSpPr>
            <a:spLocks noGrp="1"/>
          </p:cNvSpPr>
          <p:nvPr>
            <p:ph idx="1"/>
          </p:nvPr>
        </p:nvSpPr>
        <p:spPr>
          <a:xfrm>
            <a:off x="539552" y="1268760"/>
            <a:ext cx="8297151" cy="4832658"/>
          </a:xfrm>
        </p:spPr>
        <p:txBody>
          <a:bodyPr>
            <a:noAutofit/>
          </a:bodyPr>
          <a:lstStyle/>
          <a:p>
            <a:pPr marL="0" indent="0">
              <a:buNone/>
            </a:pPr>
            <a:r>
              <a:rPr lang="en-MY" sz="1800" b="0" i="0" dirty="0">
                <a:solidFill>
                  <a:srgbClr val="202122"/>
                </a:solidFill>
                <a:effectLst/>
              </a:rPr>
              <a:t>A vision statement is a company's road map, indicating what the company wants to become by setting a defined direction for the company's growth. </a:t>
            </a:r>
          </a:p>
          <a:p>
            <a:pPr marL="0" indent="0">
              <a:buNone/>
            </a:pPr>
            <a:r>
              <a:rPr lang="en-US" sz="1800" dirty="0">
                <a:solidFill>
                  <a:srgbClr val="202122"/>
                </a:solidFill>
              </a:rPr>
              <a:t>Big picture idea of what you want to achieve</a:t>
            </a:r>
            <a:endParaRPr lang="en-MY" sz="1800" dirty="0">
              <a:solidFill>
                <a:srgbClr val="202122"/>
              </a:solidFill>
            </a:endParaRPr>
          </a:p>
          <a:p>
            <a:pPr marL="0" indent="0">
              <a:buNone/>
            </a:pPr>
            <a:endParaRPr lang="en-MY" sz="1800" dirty="0">
              <a:solidFill>
                <a:srgbClr val="202122"/>
              </a:solidFill>
            </a:endParaRPr>
          </a:p>
          <a:p>
            <a:r>
              <a:rPr lang="en-MY" sz="1800" dirty="0"/>
              <a:t>Concise: able to be easily remembered and repeated</a:t>
            </a:r>
          </a:p>
          <a:p>
            <a:r>
              <a:rPr lang="en-MY" sz="1800" dirty="0"/>
              <a:t>Clear: defines a prime goal</a:t>
            </a:r>
          </a:p>
          <a:p>
            <a:r>
              <a:rPr lang="en-MY" sz="1800" dirty="0"/>
              <a:t>Time horizon: defines a time horizon</a:t>
            </a:r>
          </a:p>
          <a:p>
            <a:r>
              <a:rPr lang="en-MY" sz="1800" dirty="0"/>
              <a:t>Future-oriented: describes where the company is going</a:t>
            </a:r>
          </a:p>
          <a:p>
            <a:r>
              <a:rPr lang="en-MY" sz="1800" dirty="0"/>
              <a:t>Stable: offers a long-term perspective</a:t>
            </a:r>
          </a:p>
          <a:p>
            <a:r>
              <a:rPr lang="en-MY" sz="1800" dirty="0"/>
              <a:t>Challenging: not something that can be easily met and discarded</a:t>
            </a:r>
          </a:p>
          <a:p>
            <a:r>
              <a:rPr lang="en-MY" sz="1800" dirty="0"/>
              <a:t>Abstract: encompass all of the organization's interests and direction</a:t>
            </a:r>
          </a:p>
          <a:p>
            <a:r>
              <a:rPr lang="en-MY" sz="1800" dirty="0"/>
              <a:t>Inspiring: motivates employees</a:t>
            </a:r>
          </a:p>
        </p:txBody>
      </p:sp>
    </p:spTree>
    <p:extLst>
      <p:ext uri="{BB962C8B-B14F-4D97-AF65-F5344CB8AC3E}">
        <p14:creationId xmlns="" xmlns:p14="http://schemas.microsoft.com/office/powerpoint/2010/main" val="21229010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511F1EE-0F60-4F7A-BCC8-1477D4DD9D7D}"/>
              </a:ext>
            </a:extLst>
          </p:cNvPr>
          <p:cNvSpPr>
            <a:spLocks noGrp="1"/>
          </p:cNvSpPr>
          <p:nvPr>
            <p:ph type="title"/>
          </p:nvPr>
        </p:nvSpPr>
        <p:spPr>
          <a:xfrm>
            <a:off x="999192" y="-243408"/>
            <a:ext cx="7200900" cy="1142385"/>
          </a:xfrm>
        </p:spPr>
        <p:txBody>
          <a:bodyPr>
            <a:normAutofit/>
          </a:bodyPr>
          <a:lstStyle/>
          <a:p>
            <a:r>
              <a:rPr lang="en-MY" sz="3200" dirty="0"/>
              <a:t>Examples of Vision Statement</a:t>
            </a:r>
          </a:p>
        </p:txBody>
      </p:sp>
      <p:sp>
        <p:nvSpPr>
          <p:cNvPr id="3" name="Content Placeholder 2">
            <a:extLst>
              <a:ext uri="{FF2B5EF4-FFF2-40B4-BE49-F238E27FC236}">
                <a16:creationId xmlns="" xmlns:a16="http://schemas.microsoft.com/office/drawing/2014/main" id="{BF082678-E104-42B9-B3A9-2830064499E7}"/>
              </a:ext>
            </a:extLst>
          </p:cNvPr>
          <p:cNvSpPr>
            <a:spLocks noGrp="1"/>
          </p:cNvSpPr>
          <p:nvPr>
            <p:ph idx="1"/>
          </p:nvPr>
        </p:nvSpPr>
        <p:spPr>
          <a:xfrm>
            <a:off x="647564" y="1239787"/>
            <a:ext cx="7884876" cy="4781501"/>
          </a:xfrm>
        </p:spPr>
        <p:txBody>
          <a:bodyPr>
            <a:noAutofit/>
          </a:bodyPr>
          <a:lstStyle/>
          <a:p>
            <a:r>
              <a:rPr lang="en-MY" sz="2400" dirty="0">
                <a:solidFill>
                  <a:srgbClr val="202122"/>
                </a:solidFill>
                <a:latin typeface="Arial" panose="020B0604020202020204" pitchFamily="34" charset="0"/>
              </a:rPr>
              <a:t>Bring inspiration and innovation to every athlete in the world ~ Nike</a:t>
            </a:r>
          </a:p>
          <a:p>
            <a:r>
              <a:rPr lang="en-MY" sz="2400" dirty="0">
                <a:solidFill>
                  <a:srgbClr val="202122"/>
                </a:solidFill>
                <a:latin typeface="Arial" panose="020B0604020202020204" pitchFamily="34" charset="0"/>
              </a:rPr>
              <a:t>Our vision is to create a better everyday life for many people ~ IKEA</a:t>
            </a:r>
          </a:p>
          <a:p>
            <a:r>
              <a:rPr lang="en-MY" sz="2400" dirty="0">
                <a:solidFill>
                  <a:srgbClr val="202122"/>
                </a:solidFill>
                <a:latin typeface="Arial" panose="020B0604020202020204" pitchFamily="34" charset="0"/>
              </a:rPr>
              <a:t>To be the best quick service restaurant experience. Being the best means providing outstanding quality, service, cleanliness and value, so that we make every customer in every restaurant smile ~ McDonald</a:t>
            </a:r>
          </a:p>
          <a:p>
            <a:r>
              <a:rPr lang="en-MY" sz="2400" dirty="0">
                <a:solidFill>
                  <a:srgbClr val="202122"/>
                </a:solidFill>
                <a:latin typeface="Arial" panose="020B0604020202020204" pitchFamily="34" charset="0"/>
              </a:rPr>
              <a:t>Connect with friends and the world around you on Facebook</a:t>
            </a:r>
          </a:p>
          <a:p>
            <a:r>
              <a:rPr lang="en-MY" sz="2400" dirty="0">
                <a:solidFill>
                  <a:srgbClr val="202122"/>
                </a:solidFill>
                <a:latin typeface="Arial" panose="020B0604020202020204" pitchFamily="34" charset="0"/>
              </a:rPr>
              <a:t>Create economic opportunity for every member of the global workforce ~ </a:t>
            </a:r>
            <a:r>
              <a:rPr lang="en-MY" sz="2400" dirty="0" err="1">
                <a:solidFill>
                  <a:srgbClr val="202122"/>
                </a:solidFill>
                <a:latin typeface="Arial" panose="020B0604020202020204" pitchFamily="34" charset="0"/>
              </a:rPr>
              <a:t>Linkedin</a:t>
            </a:r>
            <a:endParaRPr lang="en-MY" sz="2400" dirty="0">
              <a:solidFill>
                <a:srgbClr val="202122"/>
              </a:solidFill>
              <a:latin typeface="Arial" panose="020B0604020202020204" pitchFamily="34" charset="0"/>
            </a:endParaRPr>
          </a:p>
        </p:txBody>
      </p:sp>
    </p:spTree>
    <p:extLst>
      <p:ext uri="{BB962C8B-B14F-4D97-AF65-F5344CB8AC3E}">
        <p14:creationId xmlns="" xmlns:p14="http://schemas.microsoft.com/office/powerpoint/2010/main" val="3327230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843ABF5-9E35-4CBB-98B7-F448C5EB1E58}"/>
              </a:ext>
            </a:extLst>
          </p:cNvPr>
          <p:cNvSpPr>
            <a:spLocks noGrp="1"/>
          </p:cNvSpPr>
          <p:nvPr>
            <p:ph type="title"/>
          </p:nvPr>
        </p:nvSpPr>
        <p:spPr>
          <a:xfrm>
            <a:off x="827584" y="-171400"/>
            <a:ext cx="7200900" cy="1142385"/>
          </a:xfrm>
        </p:spPr>
        <p:txBody>
          <a:bodyPr>
            <a:normAutofit/>
          </a:bodyPr>
          <a:lstStyle/>
          <a:p>
            <a:r>
              <a:rPr lang="en-MY" sz="3200" dirty="0"/>
              <a:t>Mission Statement</a:t>
            </a:r>
          </a:p>
        </p:txBody>
      </p:sp>
      <p:sp>
        <p:nvSpPr>
          <p:cNvPr id="3" name="Content Placeholder 2">
            <a:extLst>
              <a:ext uri="{FF2B5EF4-FFF2-40B4-BE49-F238E27FC236}">
                <a16:creationId xmlns="" xmlns:a16="http://schemas.microsoft.com/office/drawing/2014/main" id="{2C42646B-8D92-41B5-965E-EEEB5B7FF808}"/>
              </a:ext>
            </a:extLst>
          </p:cNvPr>
          <p:cNvSpPr>
            <a:spLocks noGrp="1"/>
          </p:cNvSpPr>
          <p:nvPr>
            <p:ph idx="1"/>
          </p:nvPr>
        </p:nvSpPr>
        <p:spPr>
          <a:xfrm>
            <a:off x="395536" y="1196752"/>
            <a:ext cx="8604448" cy="4890765"/>
          </a:xfrm>
        </p:spPr>
        <p:txBody>
          <a:bodyPr>
            <a:normAutofit lnSpcReduction="10000"/>
          </a:bodyPr>
          <a:lstStyle/>
          <a:p>
            <a:pPr marL="0" indent="0">
              <a:buNone/>
            </a:pPr>
            <a:r>
              <a:rPr lang="en-MY" sz="2400" dirty="0"/>
              <a:t>Mission is a general statement of how you will achieve your vision. Developing mission statements are the next step in the action planning process. An organization's mission statement describes what the group is going to do, and why it's going to do that mission statements are similar to vision statements, but they're more concrete, and they are definitely more "action-oriented" than vision statements</a:t>
            </a:r>
          </a:p>
          <a:p>
            <a:pPr marL="0" indent="0">
              <a:buNone/>
            </a:pPr>
            <a:endParaRPr lang="en-MY" sz="2400" dirty="0"/>
          </a:p>
          <a:p>
            <a:r>
              <a:rPr lang="en-MY" sz="2400" dirty="0"/>
              <a:t>“What do we do?” — The main purpose of the organisation</a:t>
            </a:r>
          </a:p>
          <a:p>
            <a:r>
              <a:rPr lang="en-MY" sz="2400" dirty="0"/>
              <a:t>“How do we do it?” — Achieving the mission statement.</a:t>
            </a:r>
          </a:p>
          <a:p>
            <a:r>
              <a:rPr lang="en-MY" sz="2400" dirty="0"/>
              <a:t>“Whom do we do it for?” — Target audience.</a:t>
            </a:r>
          </a:p>
          <a:p>
            <a:r>
              <a:rPr lang="en-MY" sz="2400" dirty="0"/>
              <a:t>“What value are we bringing?” — The benefits and values</a:t>
            </a:r>
          </a:p>
        </p:txBody>
      </p:sp>
    </p:spTree>
    <p:extLst>
      <p:ext uri="{BB962C8B-B14F-4D97-AF65-F5344CB8AC3E}">
        <p14:creationId xmlns="" xmlns:p14="http://schemas.microsoft.com/office/powerpoint/2010/main" val="15343479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8C1546-0CF3-4B1E-95F8-6A5C7BC2D56C}"/>
              </a:ext>
            </a:extLst>
          </p:cNvPr>
          <p:cNvSpPr>
            <a:spLocks noGrp="1"/>
          </p:cNvSpPr>
          <p:nvPr>
            <p:ph type="title"/>
          </p:nvPr>
        </p:nvSpPr>
        <p:spPr/>
        <p:txBody>
          <a:bodyPr/>
          <a:lstStyle/>
          <a:p>
            <a:r>
              <a:rPr lang="en-MY" dirty="0"/>
              <a:t>Examples of Mission Statement</a:t>
            </a:r>
          </a:p>
        </p:txBody>
      </p:sp>
      <p:sp>
        <p:nvSpPr>
          <p:cNvPr id="3" name="Content Placeholder 2">
            <a:extLst>
              <a:ext uri="{FF2B5EF4-FFF2-40B4-BE49-F238E27FC236}">
                <a16:creationId xmlns="" xmlns:a16="http://schemas.microsoft.com/office/drawing/2014/main" id="{BF0FE4EE-62EB-49D4-9439-979C7F023AF5}"/>
              </a:ext>
            </a:extLst>
          </p:cNvPr>
          <p:cNvSpPr>
            <a:spLocks noGrp="1"/>
          </p:cNvSpPr>
          <p:nvPr>
            <p:ph idx="1"/>
          </p:nvPr>
        </p:nvSpPr>
        <p:spPr/>
        <p:txBody>
          <a:bodyPr>
            <a:normAutofit lnSpcReduction="10000"/>
          </a:bodyPr>
          <a:lstStyle/>
          <a:p>
            <a:r>
              <a:rPr lang="en-MY" sz="2400" dirty="0"/>
              <a:t>To give people the power to share and make the world more open and connected ~ Facebook</a:t>
            </a:r>
          </a:p>
          <a:p>
            <a:r>
              <a:rPr lang="en-MY" sz="2400" dirty="0"/>
              <a:t>“To connect the world’s professionals to make them more productive and successful” ~ </a:t>
            </a:r>
            <a:r>
              <a:rPr lang="en-MY" sz="2400" dirty="0" err="1"/>
              <a:t>Linkedin</a:t>
            </a:r>
            <a:endParaRPr lang="en-MY" sz="2400" dirty="0"/>
          </a:p>
          <a:p>
            <a:r>
              <a:rPr lang="en-MY" sz="2400" dirty="0"/>
              <a:t>“To be one of the world’s leading producers and providers of entertainment and information, using its portfolio of brands to differentiate its content, services and consumer products.” ~ Walt Disney</a:t>
            </a:r>
          </a:p>
          <a:p>
            <a:r>
              <a:rPr lang="en-MY" sz="2400" dirty="0"/>
              <a:t>“To be a company that inspires and fulfils your curiosity.” ~ Sony</a:t>
            </a:r>
          </a:p>
          <a:p>
            <a:endParaRPr lang="en-MY" sz="2400" dirty="0"/>
          </a:p>
        </p:txBody>
      </p:sp>
    </p:spTree>
    <p:extLst>
      <p:ext uri="{BB962C8B-B14F-4D97-AF65-F5344CB8AC3E}">
        <p14:creationId xmlns="" xmlns:p14="http://schemas.microsoft.com/office/powerpoint/2010/main" val="37774771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63BD61-B39B-46E4-95BA-9CB314E41893}"/>
              </a:ext>
            </a:extLst>
          </p:cNvPr>
          <p:cNvSpPr>
            <a:spLocks noGrp="1"/>
          </p:cNvSpPr>
          <p:nvPr>
            <p:ph type="title"/>
          </p:nvPr>
        </p:nvSpPr>
        <p:spPr/>
        <p:txBody>
          <a:bodyPr/>
          <a:lstStyle/>
          <a:p>
            <a:r>
              <a:rPr lang="en-MY" dirty="0"/>
              <a:t>Differences in terms</a:t>
            </a:r>
          </a:p>
        </p:txBody>
      </p:sp>
      <p:pic>
        <p:nvPicPr>
          <p:cNvPr id="5" name="Picture 4">
            <a:extLst>
              <a:ext uri="{FF2B5EF4-FFF2-40B4-BE49-F238E27FC236}">
                <a16:creationId xmlns="" xmlns:a16="http://schemas.microsoft.com/office/drawing/2014/main" id="{ED0E4172-4F37-4EC0-BA65-83EA93521219}"/>
              </a:ext>
            </a:extLst>
          </p:cNvPr>
          <p:cNvPicPr>
            <a:picLocks noChangeAspect="1"/>
          </p:cNvPicPr>
          <p:nvPr/>
        </p:nvPicPr>
        <p:blipFill>
          <a:blip r:embed="rId2"/>
          <a:stretch>
            <a:fillRect/>
          </a:stretch>
        </p:blipFill>
        <p:spPr>
          <a:xfrm>
            <a:off x="3995937" y="2211911"/>
            <a:ext cx="5058264" cy="3873341"/>
          </a:xfrm>
          <a:prstGeom prst="rect">
            <a:avLst/>
          </a:prstGeom>
        </p:spPr>
      </p:pic>
      <p:pic>
        <p:nvPicPr>
          <p:cNvPr id="7" name="Picture 6">
            <a:extLst>
              <a:ext uri="{FF2B5EF4-FFF2-40B4-BE49-F238E27FC236}">
                <a16:creationId xmlns="" xmlns:a16="http://schemas.microsoft.com/office/drawing/2014/main" id="{658784EE-C75F-4B71-85F7-187EEE4CC232}"/>
              </a:ext>
            </a:extLst>
          </p:cNvPr>
          <p:cNvPicPr>
            <a:picLocks noChangeAspect="1"/>
          </p:cNvPicPr>
          <p:nvPr/>
        </p:nvPicPr>
        <p:blipFill>
          <a:blip r:embed="rId3"/>
          <a:stretch>
            <a:fillRect/>
          </a:stretch>
        </p:blipFill>
        <p:spPr>
          <a:xfrm>
            <a:off x="755576" y="1844824"/>
            <a:ext cx="3371850" cy="4400550"/>
          </a:xfrm>
          <a:prstGeom prst="rect">
            <a:avLst/>
          </a:prstGeom>
        </p:spPr>
      </p:pic>
    </p:spTree>
    <p:extLst>
      <p:ext uri="{BB962C8B-B14F-4D97-AF65-F5344CB8AC3E}">
        <p14:creationId xmlns="" xmlns:p14="http://schemas.microsoft.com/office/powerpoint/2010/main" val="32152745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B1D2A0-25FC-4CEA-86C5-00B7A414013F}"/>
              </a:ext>
            </a:extLst>
          </p:cNvPr>
          <p:cNvSpPr>
            <a:spLocks noGrp="1"/>
          </p:cNvSpPr>
          <p:nvPr>
            <p:ph type="title"/>
          </p:nvPr>
        </p:nvSpPr>
        <p:spPr/>
        <p:txBody>
          <a:bodyPr>
            <a:normAutofit/>
          </a:bodyPr>
          <a:lstStyle/>
          <a:p>
            <a:r>
              <a:rPr lang="en-MY" sz="3200" dirty="0"/>
              <a:t>Question # 1</a:t>
            </a:r>
          </a:p>
        </p:txBody>
      </p:sp>
      <p:sp>
        <p:nvSpPr>
          <p:cNvPr id="3" name="Content Placeholder 2">
            <a:extLst>
              <a:ext uri="{FF2B5EF4-FFF2-40B4-BE49-F238E27FC236}">
                <a16:creationId xmlns="" xmlns:a16="http://schemas.microsoft.com/office/drawing/2014/main" id="{1FA89B29-EEAC-4E8B-BBE8-BFCC0C143CC1}"/>
              </a:ext>
            </a:extLst>
          </p:cNvPr>
          <p:cNvSpPr>
            <a:spLocks noGrp="1"/>
          </p:cNvSpPr>
          <p:nvPr>
            <p:ph idx="1"/>
          </p:nvPr>
        </p:nvSpPr>
        <p:spPr/>
        <p:txBody>
          <a:bodyPr>
            <a:normAutofit/>
          </a:bodyPr>
          <a:lstStyle/>
          <a:p>
            <a:pPr marL="0" indent="0">
              <a:buNone/>
            </a:pPr>
            <a:r>
              <a:rPr lang="en-MY" sz="2800" dirty="0"/>
              <a:t>A mission statement does NOT need to include?	</a:t>
            </a:r>
          </a:p>
          <a:p>
            <a:pPr marL="0" indent="0">
              <a:buNone/>
            </a:pPr>
            <a:r>
              <a:rPr lang="en-MY" sz="2800" dirty="0"/>
              <a:t>    </a:t>
            </a:r>
          </a:p>
          <a:p>
            <a:pPr marL="0" indent="0">
              <a:buNone/>
            </a:pPr>
            <a:r>
              <a:rPr lang="en-MY" sz="2800" dirty="0"/>
              <a:t>a) State what the company does.	    </a:t>
            </a:r>
          </a:p>
          <a:p>
            <a:pPr marL="0" indent="0">
              <a:buNone/>
            </a:pPr>
            <a:r>
              <a:rPr lang="en-MY" sz="2800" dirty="0"/>
              <a:t>b) State time frame for completion.	    </a:t>
            </a:r>
          </a:p>
          <a:p>
            <a:pPr marL="0" indent="0">
              <a:buNone/>
            </a:pPr>
            <a:r>
              <a:rPr lang="en-MY" sz="2800" dirty="0"/>
              <a:t>c) State where the company is headed.	    </a:t>
            </a:r>
          </a:p>
          <a:p>
            <a:pPr marL="0" indent="0">
              <a:buNone/>
            </a:pPr>
            <a:r>
              <a:rPr lang="en-MY" sz="2800" dirty="0"/>
              <a:t>d) State who its customers are.</a:t>
            </a:r>
          </a:p>
          <a:p>
            <a:pPr marL="0" indent="0">
              <a:buNone/>
            </a:pPr>
            <a:endParaRPr lang="en-MY" sz="2800" dirty="0"/>
          </a:p>
        </p:txBody>
      </p:sp>
    </p:spTree>
    <p:extLst>
      <p:ext uri="{BB962C8B-B14F-4D97-AF65-F5344CB8AC3E}">
        <p14:creationId xmlns="" xmlns:p14="http://schemas.microsoft.com/office/powerpoint/2010/main" val="5488773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751D0C2-B679-4A23-B3A8-6DE42B968BF9}"/>
              </a:ext>
            </a:extLst>
          </p:cNvPr>
          <p:cNvSpPr>
            <a:spLocks noGrp="1"/>
          </p:cNvSpPr>
          <p:nvPr>
            <p:ph type="title"/>
          </p:nvPr>
        </p:nvSpPr>
        <p:spPr/>
        <p:txBody>
          <a:bodyPr>
            <a:normAutofit/>
          </a:bodyPr>
          <a:lstStyle/>
          <a:p>
            <a:r>
              <a:rPr lang="en-MY" sz="3200" dirty="0"/>
              <a:t>Answer # 1</a:t>
            </a:r>
          </a:p>
        </p:txBody>
      </p:sp>
      <p:sp>
        <p:nvSpPr>
          <p:cNvPr id="3" name="Content Placeholder 2">
            <a:extLst>
              <a:ext uri="{FF2B5EF4-FFF2-40B4-BE49-F238E27FC236}">
                <a16:creationId xmlns="" xmlns:a16="http://schemas.microsoft.com/office/drawing/2014/main" id="{3EC25FB4-F639-485A-BDDF-F1AE83A37A1B}"/>
              </a:ext>
            </a:extLst>
          </p:cNvPr>
          <p:cNvSpPr>
            <a:spLocks noGrp="1"/>
          </p:cNvSpPr>
          <p:nvPr>
            <p:ph idx="1"/>
          </p:nvPr>
        </p:nvSpPr>
        <p:spPr/>
        <p:txBody>
          <a:bodyPr>
            <a:normAutofit/>
          </a:bodyPr>
          <a:lstStyle/>
          <a:p>
            <a:r>
              <a:rPr lang="en-MY" sz="2800" dirty="0"/>
              <a:t>Option B</a:t>
            </a:r>
          </a:p>
          <a:p>
            <a:endParaRPr lang="en-MY" sz="2800" dirty="0"/>
          </a:p>
          <a:p>
            <a:pPr marL="0" indent="0">
              <a:buNone/>
            </a:pPr>
            <a:r>
              <a:rPr lang="en-MY" sz="2800" dirty="0"/>
              <a:t>Mission statement is a formal, written document that defines the organization’s purpose in society. In that, there is no timeframe for mission with an organization</a:t>
            </a:r>
          </a:p>
        </p:txBody>
      </p:sp>
    </p:spTree>
    <p:extLst>
      <p:ext uri="{BB962C8B-B14F-4D97-AF65-F5344CB8AC3E}">
        <p14:creationId xmlns="" xmlns:p14="http://schemas.microsoft.com/office/powerpoint/2010/main" val="3560398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C4591A-1B64-479E-A0A6-EEBE98AADC59}"/>
              </a:ext>
            </a:extLst>
          </p:cNvPr>
          <p:cNvSpPr>
            <a:spLocks noGrp="1"/>
          </p:cNvSpPr>
          <p:nvPr>
            <p:ph type="title"/>
          </p:nvPr>
        </p:nvSpPr>
        <p:spPr>
          <a:xfrm>
            <a:off x="827584" y="-61478"/>
            <a:ext cx="7200900" cy="1142385"/>
          </a:xfrm>
        </p:spPr>
        <p:txBody>
          <a:bodyPr>
            <a:normAutofit/>
          </a:bodyPr>
          <a:lstStyle/>
          <a:p>
            <a:r>
              <a:rPr lang="en-MY" sz="3200" dirty="0"/>
              <a:t>Values Statement</a:t>
            </a:r>
          </a:p>
        </p:txBody>
      </p:sp>
      <p:sp>
        <p:nvSpPr>
          <p:cNvPr id="3" name="Content Placeholder 2">
            <a:extLst>
              <a:ext uri="{FF2B5EF4-FFF2-40B4-BE49-F238E27FC236}">
                <a16:creationId xmlns="" xmlns:a16="http://schemas.microsoft.com/office/drawing/2014/main" id="{2AB61FD1-DCA0-4720-AA66-02635F70C23A}"/>
              </a:ext>
            </a:extLst>
          </p:cNvPr>
          <p:cNvSpPr>
            <a:spLocks noGrp="1"/>
          </p:cNvSpPr>
          <p:nvPr>
            <p:ph idx="1"/>
          </p:nvPr>
        </p:nvSpPr>
        <p:spPr>
          <a:xfrm>
            <a:off x="611560" y="1268760"/>
            <a:ext cx="7776864" cy="3809999"/>
          </a:xfrm>
        </p:spPr>
        <p:txBody>
          <a:bodyPr>
            <a:noAutofit/>
          </a:bodyPr>
          <a:lstStyle/>
          <a:p>
            <a:r>
              <a:rPr lang="en-MY" sz="2800" dirty="0"/>
              <a:t>A values statement lists the core principles that guide and direct the organization and its culture.</a:t>
            </a:r>
          </a:p>
          <a:p>
            <a:r>
              <a:rPr lang="en-MY" sz="2800" dirty="0"/>
              <a:t> In a values-led organization, the values create a moral compass for the organization and its employees.</a:t>
            </a:r>
          </a:p>
          <a:p>
            <a:r>
              <a:rPr lang="en-MY" sz="2800" dirty="0"/>
              <a:t>It guides decision-making and establishes a standard against which actions can be assessed. These core values are an internalized framework that is shared and acted on by leadership. </a:t>
            </a:r>
          </a:p>
        </p:txBody>
      </p:sp>
    </p:spTree>
    <p:extLst>
      <p:ext uri="{BB962C8B-B14F-4D97-AF65-F5344CB8AC3E}">
        <p14:creationId xmlns="" xmlns:p14="http://schemas.microsoft.com/office/powerpoint/2010/main" val="22479257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665FE7-1606-4B56-A8FB-B1FF9EA8423E}"/>
              </a:ext>
            </a:extLst>
          </p:cNvPr>
          <p:cNvSpPr>
            <a:spLocks noGrp="1"/>
          </p:cNvSpPr>
          <p:nvPr>
            <p:ph type="title"/>
          </p:nvPr>
        </p:nvSpPr>
        <p:spPr>
          <a:xfrm>
            <a:off x="942921" y="12438"/>
            <a:ext cx="7200900" cy="1142385"/>
          </a:xfrm>
        </p:spPr>
        <p:txBody>
          <a:bodyPr>
            <a:normAutofit/>
          </a:bodyPr>
          <a:lstStyle/>
          <a:p>
            <a:r>
              <a:rPr lang="en-MY" sz="3200" dirty="0"/>
              <a:t>Value Statement</a:t>
            </a:r>
          </a:p>
        </p:txBody>
      </p:sp>
      <p:sp>
        <p:nvSpPr>
          <p:cNvPr id="3" name="Content Placeholder 2">
            <a:extLst>
              <a:ext uri="{FF2B5EF4-FFF2-40B4-BE49-F238E27FC236}">
                <a16:creationId xmlns="" xmlns:a16="http://schemas.microsoft.com/office/drawing/2014/main" id="{077B7A4D-B854-441A-9C50-31E1BCF0F426}"/>
              </a:ext>
            </a:extLst>
          </p:cNvPr>
          <p:cNvSpPr>
            <a:spLocks noGrp="1"/>
          </p:cNvSpPr>
          <p:nvPr>
            <p:ph idx="1"/>
          </p:nvPr>
        </p:nvSpPr>
        <p:spPr>
          <a:xfrm>
            <a:off x="683568" y="1412776"/>
            <a:ext cx="7776864" cy="4392488"/>
          </a:xfrm>
        </p:spPr>
        <p:txBody>
          <a:bodyPr>
            <a:noAutofit/>
          </a:bodyPr>
          <a:lstStyle/>
          <a:p>
            <a:pPr marL="0" indent="0">
              <a:buNone/>
            </a:pPr>
            <a:r>
              <a:rPr lang="en-MY" sz="2800" dirty="0"/>
              <a:t>When drafting values statements, questions to consider might include:</a:t>
            </a:r>
          </a:p>
          <a:p>
            <a:r>
              <a:rPr lang="en-MY" sz="2800" dirty="0"/>
              <a:t>What values are unique to our organization?</a:t>
            </a:r>
          </a:p>
          <a:p>
            <a:r>
              <a:rPr lang="en-MY" sz="2800" dirty="0"/>
              <a:t>What values should guide the operations of our company?</a:t>
            </a:r>
          </a:p>
          <a:p>
            <a:r>
              <a:rPr lang="en-MY" sz="2800" dirty="0"/>
              <a:t>What conduct should our employees uphold?</a:t>
            </a:r>
          </a:p>
          <a:p>
            <a:endParaRPr lang="en-MY" sz="2800" dirty="0"/>
          </a:p>
          <a:p>
            <a:pPr marL="0" indent="0">
              <a:buNone/>
            </a:pPr>
            <a:r>
              <a:rPr lang="en-MY" sz="2800" dirty="0"/>
              <a:t>In conjunction with a values statement, a code of ethics puts those values into practice.</a:t>
            </a:r>
          </a:p>
        </p:txBody>
      </p:sp>
    </p:spTree>
    <p:extLst>
      <p:ext uri="{BB962C8B-B14F-4D97-AF65-F5344CB8AC3E}">
        <p14:creationId xmlns="" xmlns:p14="http://schemas.microsoft.com/office/powerpoint/2010/main" val="24965308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06867C-E491-4557-86B0-7257B3964211}"/>
              </a:ext>
            </a:extLst>
          </p:cNvPr>
          <p:cNvSpPr>
            <a:spLocks noGrp="1"/>
          </p:cNvSpPr>
          <p:nvPr>
            <p:ph type="title"/>
          </p:nvPr>
        </p:nvSpPr>
        <p:spPr>
          <a:xfrm>
            <a:off x="971550" y="0"/>
            <a:ext cx="7200900" cy="1142385"/>
          </a:xfrm>
        </p:spPr>
        <p:txBody>
          <a:bodyPr>
            <a:normAutofit/>
          </a:bodyPr>
          <a:lstStyle/>
          <a:p>
            <a:r>
              <a:rPr lang="en-MY" sz="3200" dirty="0"/>
              <a:t>Example of Value Statement</a:t>
            </a:r>
          </a:p>
        </p:txBody>
      </p:sp>
      <p:sp>
        <p:nvSpPr>
          <p:cNvPr id="3" name="Content Placeholder 2">
            <a:extLst>
              <a:ext uri="{FF2B5EF4-FFF2-40B4-BE49-F238E27FC236}">
                <a16:creationId xmlns="" xmlns:a16="http://schemas.microsoft.com/office/drawing/2014/main" id="{65186A5B-3230-4318-8B2A-2D3E75A995C0}"/>
              </a:ext>
            </a:extLst>
          </p:cNvPr>
          <p:cNvSpPr>
            <a:spLocks noGrp="1"/>
          </p:cNvSpPr>
          <p:nvPr>
            <p:ph idx="1"/>
          </p:nvPr>
        </p:nvSpPr>
        <p:spPr>
          <a:xfrm>
            <a:off x="683568" y="1340768"/>
            <a:ext cx="7920880" cy="3809999"/>
          </a:xfrm>
        </p:spPr>
        <p:txBody>
          <a:bodyPr>
            <a:noAutofit/>
          </a:bodyPr>
          <a:lstStyle/>
          <a:p>
            <a:pPr marL="0" indent="0">
              <a:buNone/>
            </a:pPr>
            <a:r>
              <a:rPr lang="en-MY" sz="2800" dirty="0"/>
              <a:t>Coca-Cola :</a:t>
            </a:r>
          </a:p>
          <a:p>
            <a:r>
              <a:rPr lang="en-MY" sz="2800" dirty="0"/>
              <a:t>Leadership: The courage to shape a better future</a:t>
            </a:r>
          </a:p>
          <a:p>
            <a:r>
              <a:rPr lang="en-MY" sz="2800" dirty="0"/>
              <a:t>Collaboration: Leverage collective genius</a:t>
            </a:r>
          </a:p>
          <a:p>
            <a:r>
              <a:rPr lang="en-MY" sz="2800" dirty="0"/>
              <a:t>Integrity: Be real</a:t>
            </a:r>
          </a:p>
          <a:p>
            <a:r>
              <a:rPr lang="en-MY" sz="2800" dirty="0"/>
              <a:t>Accountability: If it is to be, it’s up to me</a:t>
            </a:r>
          </a:p>
          <a:p>
            <a:r>
              <a:rPr lang="en-MY" sz="2800" dirty="0"/>
              <a:t>Passion: Committed in heart and mind</a:t>
            </a:r>
          </a:p>
          <a:p>
            <a:r>
              <a:rPr lang="en-MY" sz="2800" dirty="0"/>
              <a:t>Diversity: As inclusive as our brands</a:t>
            </a:r>
          </a:p>
          <a:p>
            <a:r>
              <a:rPr lang="en-MY" sz="2800" dirty="0"/>
              <a:t>Quality: What we do, we do well</a:t>
            </a:r>
          </a:p>
        </p:txBody>
      </p:sp>
    </p:spTree>
    <p:extLst>
      <p:ext uri="{BB962C8B-B14F-4D97-AF65-F5344CB8AC3E}">
        <p14:creationId xmlns="" xmlns:p14="http://schemas.microsoft.com/office/powerpoint/2010/main" val="37685021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3D0F7E2-F54A-9AED-AACF-19F8C2D55D9B}"/>
              </a:ext>
            </a:extLst>
          </p:cNvPr>
          <p:cNvSpPr>
            <a:spLocks noGrp="1"/>
          </p:cNvSpPr>
          <p:nvPr>
            <p:ph type="title"/>
          </p:nvPr>
        </p:nvSpPr>
        <p:spPr>
          <a:xfrm>
            <a:off x="956989" y="116632"/>
            <a:ext cx="7200900" cy="1142385"/>
          </a:xfrm>
        </p:spPr>
        <p:txBody>
          <a:bodyPr>
            <a:normAutofit/>
          </a:bodyPr>
          <a:lstStyle/>
          <a:p>
            <a:r>
              <a:rPr lang="en-MY" sz="3200" dirty="0"/>
              <a:t>Question # 2</a:t>
            </a:r>
          </a:p>
        </p:txBody>
      </p:sp>
      <p:sp>
        <p:nvSpPr>
          <p:cNvPr id="3" name="Content Placeholder 2">
            <a:extLst>
              <a:ext uri="{FF2B5EF4-FFF2-40B4-BE49-F238E27FC236}">
                <a16:creationId xmlns="" xmlns:a16="http://schemas.microsoft.com/office/drawing/2014/main" id="{59DECF52-451C-FED5-5DAD-C9F342DBA73B}"/>
              </a:ext>
            </a:extLst>
          </p:cNvPr>
          <p:cNvSpPr>
            <a:spLocks noGrp="1"/>
          </p:cNvSpPr>
          <p:nvPr>
            <p:ph idx="1"/>
          </p:nvPr>
        </p:nvSpPr>
        <p:spPr>
          <a:xfrm>
            <a:off x="838200" y="1676400"/>
            <a:ext cx="7181850" cy="4343401"/>
          </a:xfrm>
        </p:spPr>
        <p:txBody>
          <a:bodyPr/>
          <a:lstStyle/>
          <a:p>
            <a:pPr marL="0" indent="0">
              <a:buNone/>
            </a:pPr>
            <a:r>
              <a:rPr lang="en-MY" sz="2800" dirty="0"/>
              <a:t>Which describes the core beliefs for an organization</a:t>
            </a:r>
            <a:r>
              <a:rPr lang="en-MY" sz="2800" dirty="0" smtClean="0"/>
              <a:t>?</a:t>
            </a:r>
          </a:p>
          <a:p>
            <a:pPr marL="0" indent="0">
              <a:buNone/>
            </a:pPr>
            <a:endParaRPr lang="en-MY" sz="2800" dirty="0"/>
          </a:p>
          <a:p>
            <a:pPr marL="342900" indent="-342900">
              <a:buFont typeface="+mj-lt"/>
              <a:buAutoNum type="alphaUcPeriod"/>
            </a:pPr>
            <a:r>
              <a:rPr lang="en-MY" sz="2800" dirty="0"/>
              <a:t>Mission statement</a:t>
            </a:r>
          </a:p>
          <a:p>
            <a:pPr marL="342900" indent="-342900">
              <a:buFont typeface="+mj-lt"/>
              <a:buAutoNum type="alphaUcPeriod"/>
            </a:pPr>
            <a:r>
              <a:rPr lang="en-MY" sz="2800" dirty="0"/>
              <a:t>Quality guide</a:t>
            </a:r>
          </a:p>
          <a:p>
            <a:pPr marL="342900" indent="-342900">
              <a:buFont typeface="+mj-lt"/>
              <a:buAutoNum type="alphaUcPeriod"/>
            </a:pPr>
            <a:r>
              <a:rPr lang="en-MY" sz="2800" dirty="0"/>
              <a:t>Value statement</a:t>
            </a:r>
          </a:p>
          <a:p>
            <a:pPr marL="342900" indent="-342900">
              <a:buFont typeface="+mj-lt"/>
              <a:buAutoNum type="alphaUcPeriod"/>
            </a:pPr>
            <a:r>
              <a:rPr lang="en-MY" sz="2800" dirty="0"/>
              <a:t>Vision statement</a:t>
            </a:r>
          </a:p>
          <a:p>
            <a:pPr marL="0" indent="0">
              <a:buNone/>
            </a:pPr>
            <a:endParaRPr lang="en-MY" dirty="0"/>
          </a:p>
        </p:txBody>
      </p:sp>
    </p:spTree>
    <p:extLst>
      <p:ext uri="{BB962C8B-B14F-4D97-AF65-F5344CB8AC3E}">
        <p14:creationId xmlns="" xmlns:p14="http://schemas.microsoft.com/office/powerpoint/2010/main" val="7174864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F34C43-CF87-D68B-49BB-323D6023EC20}"/>
              </a:ext>
            </a:extLst>
          </p:cNvPr>
          <p:cNvSpPr>
            <a:spLocks noGrp="1"/>
          </p:cNvSpPr>
          <p:nvPr>
            <p:ph type="title"/>
          </p:nvPr>
        </p:nvSpPr>
        <p:spPr/>
        <p:txBody>
          <a:bodyPr>
            <a:normAutofit/>
          </a:bodyPr>
          <a:lstStyle/>
          <a:p>
            <a:r>
              <a:rPr lang="en-MY" sz="2800" dirty="0"/>
              <a:t>Answer # 2</a:t>
            </a:r>
          </a:p>
        </p:txBody>
      </p:sp>
      <p:sp>
        <p:nvSpPr>
          <p:cNvPr id="3" name="Content Placeholder 2">
            <a:extLst>
              <a:ext uri="{FF2B5EF4-FFF2-40B4-BE49-F238E27FC236}">
                <a16:creationId xmlns="" xmlns:a16="http://schemas.microsoft.com/office/drawing/2014/main" id="{3244A2FB-1974-273F-254C-70E1551A1DB1}"/>
              </a:ext>
            </a:extLst>
          </p:cNvPr>
          <p:cNvSpPr>
            <a:spLocks noGrp="1"/>
          </p:cNvSpPr>
          <p:nvPr>
            <p:ph idx="1"/>
          </p:nvPr>
        </p:nvSpPr>
        <p:spPr/>
        <p:txBody>
          <a:bodyPr>
            <a:normAutofit/>
          </a:bodyPr>
          <a:lstStyle/>
          <a:p>
            <a:r>
              <a:rPr lang="en-MY" sz="2800" dirty="0"/>
              <a:t>Option C</a:t>
            </a:r>
          </a:p>
          <a:p>
            <a:endParaRPr lang="en-MY" sz="2800" dirty="0"/>
          </a:p>
          <a:p>
            <a:pPr marL="0" indent="0">
              <a:buNone/>
            </a:pPr>
            <a:r>
              <a:rPr lang="en-MY" sz="2800" dirty="0"/>
              <a:t>This is correct because the value statement outlines principles that are the </a:t>
            </a:r>
            <a:r>
              <a:rPr lang="en-MY" sz="2800" dirty="0" err="1"/>
              <a:t>center</a:t>
            </a:r>
            <a:r>
              <a:rPr lang="en-MY" sz="2800" dirty="0"/>
              <a:t> and foundation of the group.</a:t>
            </a:r>
          </a:p>
        </p:txBody>
      </p:sp>
    </p:spTree>
    <p:extLst>
      <p:ext uri="{BB962C8B-B14F-4D97-AF65-F5344CB8AC3E}">
        <p14:creationId xmlns="" xmlns:p14="http://schemas.microsoft.com/office/powerpoint/2010/main" val="29514063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9325094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5993E4-A25A-4928-B620-2128412CA0B3}"/>
              </a:ext>
            </a:extLst>
          </p:cNvPr>
          <p:cNvSpPr>
            <a:spLocks noGrp="1"/>
          </p:cNvSpPr>
          <p:nvPr>
            <p:ph type="title"/>
          </p:nvPr>
        </p:nvSpPr>
        <p:spPr/>
        <p:txBody>
          <a:bodyPr/>
          <a:lstStyle/>
          <a:p>
            <a:r>
              <a:rPr lang="en-MY" dirty="0"/>
              <a:t>SWOT</a:t>
            </a:r>
          </a:p>
        </p:txBody>
      </p:sp>
      <p:sp>
        <p:nvSpPr>
          <p:cNvPr id="3" name="Content Placeholder 2">
            <a:extLst>
              <a:ext uri="{FF2B5EF4-FFF2-40B4-BE49-F238E27FC236}">
                <a16:creationId xmlns:a16="http://schemas.microsoft.com/office/drawing/2014/main" xmlns="" id="{E874EC89-59C6-4DBE-A4E5-1E48B9F43AF2}"/>
              </a:ext>
            </a:extLst>
          </p:cNvPr>
          <p:cNvSpPr>
            <a:spLocks noGrp="1"/>
          </p:cNvSpPr>
          <p:nvPr>
            <p:ph idx="1"/>
          </p:nvPr>
        </p:nvSpPr>
        <p:spPr/>
        <p:txBody>
          <a:bodyPr>
            <a:normAutofit fontScale="92500" lnSpcReduction="20000"/>
          </a:bodyPr>
          <a:lstStyle/>
          <a:p>
            <a:pPr marL="0" indent="0">
              <a:buNone/>
            </a:pPr>
            <a:r>
              <a:rPr lang="en-MY" sz="2600"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a:p>
            <a:pPr marL="0" indent="0">
              <a:buNone/>
            </a:pPr>
            <a:endParaRPr lang="en-MY" sz="2600" dirty="0"/>
          </a:p>
          <a:p>
            <a:pPr marL="0" indent="0">
              <a:buNone/>
            </a:pPr>
            <a:r>
              <a:rPr lang="en-MY" sz="2600" dirty="0"/>
              <a:t>SWOT analysis was invented in the 1960s by a management consultant named Albert Humphrey at the Stanford Research Institute. </a:t>
            </a:r>
          </a:p>
        </p:txBody>
      </p:sp>
    </p:spTree>
    <p:extLst>
      <p:ext uri="{BB962C8B-B14F-4D97-AF65-F5344CB8AC3E}">
        <p14:creationId xmlns:p14="http://schemas.microsoft.com/office/powerpoint/2010/main" xmlns="" val="33887854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13566E-B8ED-4111-AA28-029482BD76FE}"/>
              </a:ext>
            </a:extLst>
          </p:cNvPr>
          <p:cNvSpPr>
            <a:spLocks noGrp="1"/>
          </p:cNvSpPr>
          <p:nvPr>
            <p:ph type="title"/>
          </p:nvPr>
        </p:nvSpPr>
        <p:spPr/>
        <p:txBody>
          <a:bodyPr/>
          <a:lstStyle/>
          <a:p>
            <a:r>
              <a:rPr lang="en-MY" dirty="0"/>
              <a:t>SWOT Analysis</a:t>
            </a:r>
          </a:p>
        </p:txBody>
      </p:sp>
      <p:pic>
        <p:nvPicPr>
          <p:cNvPr id="5" name="Content Placeholder 4">
            <a:extLst>
              <a:ext uri="{FF2B5EF4-FFF2-40B4-BE49-F238E27FC236}">
                <a16:creationId xmlns:a16="http://schemas.microsoft.com/office/drawing/2014/main" xmlns="" id="{2CC02B3F-A0F7-439D-A238-F7B035CF1DE2}"/>
              </a:ext>
            </a:extLst>
          </p:cNvPr>
          <p:cNvPicPr>
            <a:picLocks noGrp="1" noChangeAspect="1"/>
          </p:cNvPicPr>
          <p:nvPr>
            <p:ph idx="1"/>
          </p:nvPr>
        </p:nvPicPr>
        <p:blipFill>
          <a:blip r:embed="rId2"/>
          <a:stretch>
            <a:fillRect/>
          </a:stretch>
        </p:blipFill>
        <p:spPr>
          <a:xfrm>
            <a:off x="1043608" y="1772816"/>
            <a:ext cx="5783219" cy="4519339"/>
          </a:xfrm>
        </p:spPr>
      </p:pic>
    </p:spTree>
    <p:extLst>
      <p:ext uri="{BB962C8B-B14F-4D97-AF65-F5344CB8AC3E}">
        <p14:creationId xmlns:p14="http://schemas.microsoft.com/office/powerpoint/2010/main" xmlns="" val="25787406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5A195F-FA82-4905-B66A-3B182E5E6A53}"/>
              </a:ext>
            </a:extLst>
          </p:cNvPr>
          <p:cNvSpPr>
            <a:spLocks noGrp="1"/>
          </p:cNvSpPr>
          <p:nvPr>
            <p:ph type="title"/>
          </p:nvPr>
        </p:nvSpPr>
        <p:spPr>
          <a:xfrm>
            <a:off x="685800" y="-15697"/>
            <a:ext cx="7200900" cy="1142385"/>
          </a:xfrm>
        </p:spPr>
        <p:txBody>
          <a:bodyPr>
            <a:normAutofit/>
          </a:bodyPr>
          <a:lstStyle/>
          <a:p>
            <a:r>
              <a:rPr lang="en-MY" sz="3200" dirty="0"/>
              <a:t>Strengths</a:t>
            </a:r>
          </a:p>
        </p:txBody>
      </p:sp>
      <p:sp>
        <p:nvSpPr>
          <p:cNvPr id="3" name="Content Placeholder 2">
            <a:extLst>
              <a:ext uri="{FF2B5EF4-FFF2-40B4-BE49-F238E27FC236}">
                <a16:creationId xmlns:a16="http://schemas.microsoft.com/office/drawing/2014/main" xmlns="" id="{BE3EF4AB-9E04-4DB5-BECA-D94AF162CFE4}"/>
              </a:ext>
            </a:extLst>
          </p:cNvPr>
          <p:cNvSpPr>
            <a:spLocks noGrp="1"/>
          </p:cNvSpPr>
          <p:nvPr>
            <p:ph idx="1"/>
          </p:nvPr>
        </p:nvSpPr>
        <p:spPr>
          <a:xfrm>
            <a:off x="414096" y="1340768"/>
            <a:ext cx="8315808" cy="4822592"/>
          </a:xfrm>
        </p:spPr>
        <p:txBody>
          <a:bodyPr>
            <a:noAutofit/>
          </a:bodyPr>
          <a:lstStyle/>
          <a:p>
            <a:pPr marL="0" indent="0">
              <a:buNone/>
            </a:pPr>
            <a:r>
              <a:rPr lang="en-MY" sz="2600" dirty="0"/>
              <a:t>They are characteristics of the business or team that give it an advantage over others in the industry. Strengths must focus upon what the firm can do with its internal resources. </a:t>
            </a:r>
          </a:p>
          <a:p>
            <a:r>
              <a:rPr lang="en-MY" sz="2600" dirty="0"/>
              <a:t>Any asset that the firm owns could certainly be classified as strength, </a:t>
            </a:r>
          </a:p>
          <a:p>
            <a:r>
              <a:rPr lang="en-MY" sz="2600" dirty="0"/>
              <a:t> State-of-the-art production line machinery</a:t>
            </a:r>
          </a:p>
          <a:p>
            <a:r>
              <a:rPr lang="en-MY" sz="2600" dirty="0"/>
              <a:t>A strong brand-name presence</a:t>
            </a:r>
          </a:p>
          <a:p>
            <a:r>
              <a:rPr lang="en-MY" sz="2600" dirty="0"/>
              <a:t>Recognized customer service excellence,</a:t>
            </a:r>
          </a:p>
          <a:p>
            <a:r>
              <a:rPr lang="en-MY" sz="2600" dirty="0"/>
              <a:t>Exclusive access to a strong supply chain network</a:t>
            </a:r>
          </a:p>
        </p:txBody>
      </p:sp>
    </p:spTree>
    <p:extLst>
      <p:ext uri="{BB962C8B-B14F-4D97-AF65-F5344CB8AC3E}">
        <p14:creationId xmlns:p14="http://schemas.microsoft.com/office/powerpoint/2010/main" xmlns="" val="23450693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EBEC7E-D26D-4C8C-BBD2-1A85ABC15714}"/>
              </a:ext>
            </a:extLst>
          </p:cNvPr>
          <p:cNvSpPr>
            <a:spLocks noGrp="1"/>
          </p:cNvSpPr>
          <p:nvPr>
            <p:ph type="title"/>
          </p:nvPr>
        </p:nvSpPr>
        <p:spPr>
          <a:xfrm>
            <a:off x="681405" y="-243408"/>
            <a:ext cx="7200900" cy="1142385"/>
          </a:xfrm>
        </p:spPr>
        <p:txBody>
          <a:bodyPr>
            <a:normAutofit/>
          </a:bodyPr>
          <a:lstStyle/>
          <a:p>
            <a:r>
              <a:rPr lang="en-MY" sz="3200" dirty="0"/>
              <a:t>Weaknesses</a:t>
            </a:r>
          </a:p>
        </p:txBody>
      </p:sp>
      <p:sp>
        <p:nvSpPr>
          <p:cNvPr id="3" name="Content Placeholder 2">
            <a:extLst>
              <a:ext uri="{FF2B5EF4-FFF2-40B4-BE49-F238E27FC236}">
                <a16:creationId xmlns:a16="http://schemas.microsoft.com/office/drawing/2014/main" xmlns="" id="{4C180FDF-44D9-47DD-9546-0250A30BA9DD}"/>
              </a:ext>
            </a:extLst>
          </p:cNvPr>
          <p:cNvSpPr>
            <a:spLocks noGrp="1"/>
          </p:cNvSpPr>
          <p:nvPr>
            <p:ph idx="1"/>
          </p:nvPr>
        </p:nvSpPr>
        <p:spPr>
          <a:xfrm>
            <a:off x="656826" y="1052736"/>
            <a:ext cx="8019629" cy="4896544"/>
          </a:xfrm>
        </p:spPr>
        <p:txBody>
          <a:bodyPr>
            <a:noAutofit/>
          </a:bodyPr>
          <a:lstStyle/>
          <a:p>
            <a:pPr marL="0" indent="0">
              <a:buNone/>
            </a:pPr>
            <a:r>
              <a:rPr lang="en-MY" sz="2800" dirty="0"/>
              <a:t>Characteristics that place the firm at a disadvantage relative to others. </a:t>
            </a:r>
          </a:p>
          <a:p>
            <a:pPr marL="0" indent="0">
              <a:buNone/>
            </a:pPr>
            <a:endParaRPr lang="en-MY" sz="2800" dirty="0"/>
          </a:p>
          <a:p>
            <a:r>
              <a:rPr lang="en-MY" sz="2800" dirty="0"/>
              <a:t>Poor product positioning</a:t>
            </a:r>
          </a:p>
          <a:p>
            <a:r>
              <a:rPr lang="en-MY" sz="2800" dirty="0"/>
              <a:t>Deteriorating physical assets</a:t>
            </a:r>
          </a:p>
          <a:p>
            <a:r>
              <a:rPr lang="en-MY" sz="2800" dirty="0"/>
              <a:t>Out-of-date production equipment</a:t>
            </a:r>
          </a:p>
          <a:p>
            <a:r>
              <a:rPr lang="en-MY" sz="2800" dirty="0"/>
              <a:t>Poor customer service</a:t>
            </a:r>
          </a:p>
          <a:p>
            <a:r>
              <a:rPr lang="en-MY" sz="2800" dirty="0"/>
              <a:t>High employee turnover that causes the firm to lose talented people can be a major weakness of the firm</a:t>
            </a:r>
          </a:p>
        </p:txBody>
      </p:sp>
    </p:spTree>
    <p:extLst>
      <p:ext uri="{BB962C8B-B14F-4D97-AF65-F5344CB8AC3E}">
        <p14:creationId xmlns:p14="http://schemas.microsoft.com/office/powerpoint/2010/main" xmlns="" val="36065691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8C71FB-93FD-4309-A77D-A9196AC0AEDA}"/>
              </a:ext>
            </a:extLst>
          </p:cNvPr>
          <p:cNvSpPr>
            <a:spLocks noGrp="1"/>
          </p:cNvSpPr>
          <p:nvPr>
            <p:ph type="title"/>
          </p:nvPr>
        </p:nvSpPr>
        <p:spPr>
          <a:xfrm>
            <a:off x="755576" y="-145924"/>
            <a:ext cx="7200900" cy="1142385"/>
          </a:xfrm>
        </p:spPr>
        <p:txBody>
          <a:bodyPr>
            <a:normAutofit/>
          </a:bodyPr>
          <a:lstStyle/>
          <a:p>
            <a:r>
              <a:rPr lang="en-MY" sz="3200" dirty="0"/>
              <a:t>Opportunities</a:t>
            </a:r>
          </a:p>
        </p:txBody>
      </p:sp>
      <p:sp>
        <p:nvSpPr>
          <p:cNvPr id="3" name="Content Placeholder 2">
            <a:extLst>
              <a:ext uri="{FF2B5EF4-FFF2-40B4-BE49-F238E27FC236}">
                <a16:creationId xmlns:a16="http://schemas.microsoft.com/office/drawing/2014/main" xmlns="" id="{8774C223-6EFC-45A7-BE5D-84CF73C273CD}"/>
              </a:ext>
            </a:extLst>
          </p:cNvPr>
          <p:cNvSpPr>
            <a:spLocks noGrp="1"/>
          </p:cNvSpPr>
          <p:nvPr>
            <p:ph idx="1"/>
          </p:nvPr>
        </p:nvSpPr>
        <p:spPr>
          <a:xfrm>
            <a:off x="755576" y="1124744"/>
            <a:ext cx="7776864" cy="4752528"/>
          </a:xfrm>
        </p:spPr>
        <p:txBody>
          <a:bodyPr>
            <a:noAutofit/>
          </a:bodyPr>
          <a:lstStyle/>
          <a:p>
            <a:pPr marL="0" indent="0">
              <a:buNone/>
            </a:pPr>
            <a:r>
              <a:rPr lang="en-MY" sz="2800" dirty="0"/>
              <a:t>In general, any changes in the external environment can be an opportunity to the firm</a:t>
            </a:r>
          </a:p>
          <a:p>
            <a:pPr marL="0" indent="0">
              <a:buNone/>
            </a:pPr>
            <a:endParaRPr lang="en-MY" sz="2800" dirty="0"/>
          </a:p>
          <a:p>
            <a:r>
              <a:rPr lang="en-MY" sz="2800" dirty="0"/>
              <a:t>Changes in tax structure</a:t>
            </a:r>
          </a:p>
          <a:p>
            <a:r>
              <a:rPr lang="en-MY" sz="2800" dirty="0"/>
              <a:t>Improvements in economic trends</a:t>
            </a:r>
          </a:p>
          <a:p>
            <a:r>
              <a:rPr lang="en-MY" sz="2800" dirty="0"/>
              <a:t>The passage of favourable laws</a:t>
            </a:r>
          </a:p>
          <a:p>
            <a:r>
              <a:rPr lang="en-MY" sz="2800" dirty="0"/>
              <a:t>Market positioning</a:t>
            </a:r>
          </a:p>
          <a:p>
            <a:r>
              <a:rPr lang="en-MY" sz="2800" dirty="0"/>
              <a:t>New technologies</a:t>
            </a:r>
          </a:p>
          <a:p>
            <a:r>
              <a:rPr lang="en-MY" sz="2800" dirty="0"/>
              <a:t>International trade agreements</a:t>
            </a:r>
          </a:p>
        </p:txBody>
      </p:sp>
    </p:spTree>
    <p:extLst>
      <p:ext uri="{BB962C8B-B14F-4D97-AF65-F5344CB8AC3E}">
        <p14:creationId xmlns:p14="http://schemas.microsoft.com/office/powerpoint/2010/main" xmlns="" val="24115523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6C622A-D2CF-40E2-BAA4-9C587C9966ED}"/>
              </a:ext>
            </a:extLst>
          </p:cNvPr>
          <p:cNvSpPr>
            <a:spLocks noGrp="1"/>
          </p:cNvSpPr>
          <p:nvPr>
            <p:ph type="title"/>
          </p:nvPr>
        </p:nvSpPr>
        <p:spPr>
          <a:xfrm>
            <a:off x="755576" y="-315416"/>
            <a:ext cx="7200900" cy="1142385"/>
          </a:xfrm>
        </p:spPr>
        <p:txBody>
          <a:bodyPr>
            <a:normAutofit/>
          </a:bodyPr>
          <a:lstStyle/>
          <a:p>
            <a:r>
              <a:rPr lang="en-MY" sz="3200" dirty="0"/>
              <a:t>Threats</a:t>
            </a:r>
          </a:p>
        </p:txBody>
      </p:sp>
      <p:sp>
        <p:nvSpPr>
          <p:cNvPr id="3" name="Content Placeholder 2">
            <a:extLst>
              <a:ext uri="{FF2B5EF4-FFF2-40B4-BE49-F238E27FC236}">
                <a16:creationId xmlns:a16="http://schemas.microsoft.com/office/drawing/2014/main" xmlns="" id="{AE1C4139-92DB-4678-A418-44B66B2BC1CC}"/>
              </a:ext>
            </a:extLst>
          </p:cNvPr>
          <p:cNvSpPr>
            <a:spLocks noGrp="1"/>
          </p:cNvSpPr>
          <p:nvPr>
            <p:ph idx="1"/>
          </p:nvPr>
        </p:nvSpPr>
        <p:spPr>
          <a:xfrm>
            <a:off x="755576" y="980728"/>
            <a:ext cx="7200900" cy="3809999"/>
          </a:xfrm>
        </p:spPr>
        <p:txBody>
          <a:bodyPr>
            <a:noAutofit/>
          </a:bodyPr>
          <a:lstStyle/>
          <a:p>
            <a:pPr marL="0" indent="0">
              <a:buNone/>
            </a:pPr>
            <a:r>
              <a:rPr lang="en-MY" sz="2400" dirty="0"/>
              <a:t>They are external elements in the environment that could cause trouble for the business. </a:t>
            </a:r>
          </a:p>
          <a:p>
            <a:pPr marL="0" indent="0">
              <a:buNone/>
            </a:pPr>
            <a:endParaRPr lang="en-MY" sz="24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p>
          <a:p>
            <a:pPr marL="0" indent="0">
              <a:buNone/>
            </a:pPr>
            <a:r>
              <a:rPr lang="en-MY" sz="2400" dirty="0"/>
              <a:t>Anything that can threaten the firm’s market position</a:t>
            </a:r>
          </a:p>
        </p:txBody>
      </p:sp>
    </p:spTree>
    <p:extLst>
      <p:ext uri="{BB962C8B-B14F-4D97-AF65-F5344CB8AC3E}">
        <p14:creationId xmlns:p14="http://schemas.microsoft.com/office/powerpoint/2010/main" xmlns="" val="36494385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79E667-9A43-390F-6255-17434B1C6B98}"/>
              </a:ext>
            </a:extLst>
          </p:cNvPr>
          <p:cNvSpPr>
            <a:spLocks noGrp="1"/>
          </p:cNvSpPr>
          <p:nvPr>
            <p:ph type="title"/>
          </p:nvPr>
        </p:nvSpPr>
        <p:spPr>
          <a:xfrm>
            <a:off x="755576" y="-315416"/>
            <a:ext cx="7200900" cy="1142385"/>
          </a:xfrm>
        </p:spPr>
        <p:txBody>
          <a:bodyPr>
            <a:normAutofit/>
          </a:bodyPr>
          <a:lstStyle/>
          <a:p>
            <a:r>
              <a:rPr lang="en-MY" sz="3200" dirty="0"/>
              <a:t>Question # 3</a:t>
            </a:r>
          </a:p>
        </p:txBody>
      </p:sp>
      <p:sp>
        <p:nvSpPr>
          <p:cNvPr id="3" name="Content Placeholder 2">
            <a:extLst>
              <a:ext uri="{FF2B5EF4-FFF2-40B4-BE49-F238E27FC236}">
                <a16:creationId xmlns:a16="http://schemas.microsoft.com/office/drawing/2014/main" xmlns="" id="{4BEA262E-7C86-CB0F-DBDC-CC0ED8149F38}"/>
              </a:ext>
            </a:extLst>
          </p:cNvPr>
          <p:cNvSpPr>
            <a:spLocks noGrp="1"/>
          </p:cNvSpPr>
          <p:nvPr>
            <p:ph idx="1"/>
          </p:nvPr>
        </p:nvSpPr>
        <p:spPr>
          <a:xfrm>
            <a:off x="395536" y="1052736"/>
            <a:ext cx="8208912" cy="5040560"/>
          </a:xfrm>
        </p:spPr>
        <p:txBody>
          <a:bodyPr>
            <a:normAutofit fontScale="77500" lnSpcReduction="20000"/>
          </a:bodyPr>
          <a:lstStyle/>
          <a:p>
            <a:pPr marL="0" indent="0">
              <a:buNone/>
            </a:pPr>
            <a:r>
              <a:rPr lang="en-MY" sz="3100" b="0" i="0" dirty="0">
                <a:solidFill>
                  <a:srgbClr val="333333"/>
                </a:solidFill>
                <a:effectLst/>
              </a:rPr>
              <a:t>A company is about to launch strategic planning sessions to evaluate possible directions the company might go in the future. They have not invited the HR manager to participate, but there are critical HR issues that must be addressed in order for the company to be successful no matter what direction they choose to move forward. The HR manager must be able to participate in this critical preparation for the future. Which step in the strategic planning process is most critical for the HR manager’s input?</a:t>
            </a:r>
          </a:p>
          <a:p>
            <a:pPr marL="0" indent="0">
              <a:buNone/>
            </a:pPr>
            <a:endParaRPr lang="en-MY" sz="3100" b="0" i="0" dirty="0">
              <a:solidFill>
                <a:srgbClr val="333333"/>
              </a:solidFill>
              <a:effectLst/>
            </a:endParaRPr>
          </a:p>
          <a:p>
            <a:pPr marL="0" indent="0" algn="l">
              <a:buNone/>
            </a:pPr>
            <a:r>
              <a:rPr lang="en-MY" sz="3100" b="0" i="0" dirty="0">
                <a:solidFill>
                  <a:srgbClr val="333333"/>
                </a:solidFill>
                <a:effectLst/>
              </a:rPr>
              <a:t>A. The SWOT analysis during strategy development</a:t>
            </a:r>
          </a:p>
          <a:p>
            <a:pPr marL="0" indent="0" algn="l">
              <a:buNone/>
            </a:pPr>
            <a:r>
              <a:rPr lang="en-MY" sz="3100" b="0" i="0" dirty="0">
                <a:solidFill>
                  <a:srgbClr val="333333"/>
                </a:solidFill>
                <a:effectLst/>
              </a:rPr>
              <a:t>B. The during strategy formulation</a:t>
            </a:r>
          </a:p>
          <a:p>
            <a:pPr marL="0" indent="0" algn="l">
              <a:buNone/>
            </a:pPr>
            <a:r>
              <a:rPr lang="en-MY" sz="3100" b="0" i="0" dirty="0">
                <a:solidFill>
                  <a:srgbClr val="333333"/>
                </a:solidFill>
                <a:effectLst/>
              </a:rPr>
              <a:t>C. The initiative during strategy implementation</a:t>
            </a:r>
          </a:p>
          <a:p>
            <a:pPr marL="0" indent="0" algn="l">
              <a:buNone/>
            </a:pPr>
            <a:r>
              <a:rPr lang="en-MY" sz="3100" b="0" i="0" dirty="0">
                <a:solidFill>
                  <a:srgbClr val="333333"/>
                </a:solidFill>
                <a:effectLst/>
              </a:rPr>
              <a:t>D. The process during strategy evaluation</a:t>
            </a:r>
          </a:p>
          <a:p>
            <a:pPr marL="0" indent="0">
              <a:buNone/>
            </a:pPr>
            <a:endParaRPr lang="en-MY" dirty="0"/>
          </a:p>
        </p:txBody>
      </p:sp>
    </p:spTree>
    <p:extLst>
      <p:ext uri="{BB962C8B-B14F-4D97-AF65-F5344CB8AC3E}">
        <p14:creationId xmlns:p14="http://schemas.microsoft.com/office/powerpoint/2010/main" xmlns="" val="347364064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0F728B-AA18-ED18-2212-0C946BC52999}"/>
              </a:ext>
            </a:extLst>
          </p:cNvPr>
          <p:cNvSpPr>
            <a:spLocks noGrp="1"/>
          </p:cNvSpPr>
          <p:nvPr>
            <p:ph type="title"/>
          </p:nvPr>
        </p:nvSpPr>
        <p:spPr/>
        <p:txBody>
          <a:bodyPr>
            <a:normAutofit/>
          </a:bodyPr>
          <a:lstStyle/>
          <a:p>
            <a:r>
              <a:rPr lang="en-MY" sz="3200" dirty="0"/>
              <a:t>Answer # 3</a:t>
            </a:r>
          </a:p>
        </p:txBody>
      </p:sp>
      <p:sp>
        <p:nvSpPr>
          <p:cNvPr id="3" name="Content Placeholder 2">
            <a:extLst>
              <a:ext uri="{FF2B5EF4-FFF2-40B4-BE49-F238E27FC236}">
                <a16:creationId xmlns:a16="http://schemas.microsoft.com/office/drawing/2014/main" xmlns="" id="{FDAA4D00-61B5-D186-768F-D77017EAAA27}"/>
              </a:ext>
            </a:extLst>
          </p:cNvPr>
          <p:cNvSpPr>
            <a:spLocks noGrp="1"/>
          </p:cNvSpPr>
          <p:nvPr>
            <p:ph idx="1"/>
          </p:nvPr>
        </p:nvSpPr>
        <p:spPr/>
        <p:txBody>
          <a:bodyPr>
            <a:normAutofit/>
          </a:bodyPr>
          <a:lstStyle/>
          <a:p>
            <a:r>
              <a:rPr lang="en-MY" sz="3600" dirty="0"/>
              <a:t>Option A</a:t>
            </a:r>
          </a:p>
        </p:txBody>
      </p:sp>
    </p:spTree>
    <p:extLst>
      <p:ext uri="{BB962C8B-B14F-4D97-AF65-F5344CB8AC3E}">
        <p14:creationId xmlns:p14="http://schemas.microsoft.com/office/powerpoint/2010/main" xmlns="" val="32503526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0386548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6F8186-5B32-484F-BBE4-DEB5F4AFEDAB}"/>
              </a:ext>
            </a:extLst>
          </p:cNvPr>
          <p:cNvSpPr>
            <a:spLocks noGrp="1"/>
          </p:cNvSpPr>
          <p:nvPr>
            <p:ph type="title"/>
          </p:nvPr>
        </p:nvSpPr>
        <p:spPr/>
        <p:txBody>
          <a:bodyPr>
            <a:normAutofit/>
          </a:bodyPr>
          <a:lstStyle/>
          <a:p>
            <a:r>
              <a:rPr lang="en-MY" sz="3200" dirty="0"/>
              <a:t>PEST Analysis</a:t>
            </a:r>
          </a:p>
        </p:txBody>
      </p:sp>
      <p:sp>
        <p:nvSpPr>
          <p:cNvPr id="3" name="Content Placeholder 2">
            <a:extLst>
              <a:ext uri="{FF2B5EF4-FFF2-40B4-BE49-F238E27FC236}">
                <a16:creationId xmlns:a16="http://schemas.microsoft.com/office/drawing/2014/main" xmlns="" id="{E60261A9-5944-4A0C-B0B1-D92C8DBC4E50}"/>
              </a:ext>
            </a:extLst>
          </p:cNvPr>
          <p:cNvSpPr>
            <a:spLocks noGrp="1"/>
          </p:cNvSpPr>
          <p:nvPr>
            <p:ph idx="1"/>
          </p:nvPr>
        </p:nvSpPr>
        <p:spPr/>
        <p:txBody>
          <a:bodyPr>
            <a:noAutofit/>
          </a:bodyPr>
          <a:lstStyle/>
          <a:p>
            <a:pPr marL="0" indent="0">
              <a:buNone/>
            </a:pPr>
            <a:r>
              <a:rPr lang="en-MY" sz="2800" dirty="0"/>
              <a:t>PEST analysis (political, economic, social and technological) describes a framework of macro-environmental factors used in the environmental scanning component of strategic management. It is part of an external analysis when conducting a strategic analysis or doing market research, and gives an overview of the different macro-environmental factors to be taken into consideration.</a:t>
            </a:r>
          </a:p>
        </p:txBody>
      </p:sp>
    </p:spTree>
    <p:extLst>
      <p:ext uri="{BB962C8B-B14F-4D97-AF65-F5344CB8AC3E}">
        <p14:creationId xmlns:p14="http://schemas.microsoft.com/office/powerpoint/2010/main" xmlns="" val="3909791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BCEED8-821D-4D98-B730-28FD7AA4288E}"/>
              </a:ext>
            </a:extLst>
          </p:cNvPr>
          <p:cNvSpPr>
            <a:spLocks noGrp="1"/>
          </p:cNvSpPr>
          <p:nvPr>
            <p:ph type="title"/>
          </p:nvPr>
        </p:nvSpPr>
        <p:spPr/>
        <p:txBody>
          <a:bodyPr/>
          <a:lstStyle/>
          <a:p>
            <a:r>
              <a:rPr lang="en-MY" dirty="0"/>
              <a:t>PEST Analysis</a:t>
            </a:r>
          </a:p>
        </p:txBody>
      </p:sp>
      <p:pic>
        <p:nvPicPr>
          <p:cNvPr id="5" name="Picture 4">
            <a:extLst>
              <a:ext uri="{FF2B5EF4-FFF2-40B4-BE49-F238E27FC236}">
                <a16:creationId xmlns:a16="http://schemas.microsoft.com/office/drawing/2014/main" xmlns="" id="{D7BCEC6B-7ECA-42D0-8698-C711110F310D}"/>
              </a:ext>
            </a:extLst>
          </p:cNvPr>
          <p:cNvPicPr>
            <a:picLocks noChangeAspect="1"/>
          </p:cNvPicPr>
          <p:nvPr/>
        </p:nvPicPr>
        <p:blipFill>
          <a:blip r:embed="rId2"/>
          <a:stretch>
            <a:fillRect/>
          </a:stretch>
        </p:blipFill>
        <p:spPr>
          <a:xfrm>
            <a:off x="1115616" y="2060848"/>
            <a:ext cx="7126142" cy="3960440"/>
          </a:xfrm>
          <a:prstGeom prst="rect">
            <a:avLst/>
          </a:prstGeom>
        </p:spPr>
      </p:pic>
    </p:spTree>
    <p:extLst>
      <p:ext uri="{BB962C8B-B14F-4D97-AF65-F5344CB8AC3E}">
        <p14:creationId xmlns:p14="http://schemas.microsoft.com/office/powerpoint/2010/main" xmlns="" val="34850974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9D5AB7-EA93-4FA0-8265-9605DAF342A3}"/>
              </a:ext>
            </a:extLst>
          </p:cNvPr>
          <p:cNvSpPr>
            <a:spLocks noGrp="1"/>
          </p:cNvSpPr>
          <p:nvPr>
            <p:ph type="title"/>
          </p:nvPr>
        </p:nvSpPr>
        <p:spPr/>
        <p:txBody>
          <a:bodyPr>
            <a:normAutofit/>
          </a:bodyPr>
          <a:lstStyle/>
          <a:p>
            <a:r>
              <a:rPr lang="en-MY" sz="3200" dirty="0"/>
              <a:t>Question # 4 </a:t>
            </a:r>
          </a:p>
        </p:txBody>
      </p:sp>
      <p:sp>
        <p:nvSpPr>
          <p:cNvPr id="3" name="Content Placeholder 2">
            <a:extLst>
              <a:ext uri="{FF2B5EF4-FFF2-40B4-BE49-F238E27FC236}">
                <a16:creationId xmlns:a16="http://schemas.microsoft.com/office/drawing/2014/main" xmlns="" id="{C60C7162-6B39-4D58-957C-F25DF1AE7C93}"/>
              </a:ext>
            </a:extLst>
          </p:cNvPr>
          <p:cNvSpPr>
            <a:spLocks noGrp="1"/>
          </p:cNvSpPr>
          <p:nvPr>
            <p:ph idx="1"/>
          </p:nvPr>
        </p:nvSpPr>
        <p:spPr/>
        <p:txBody>
          <a:bodyPr>
            <a:normAutofit/>
          </a:bodyPr>
          <a:lstStyle/>
          <a:p>
            <a:pPr marL="0" indent="0">
              <a:buNone/>
            </a:pPr>
            <a:r>
              <a:rPr lang="en-MY" sz="2800" dirty="0"/>
              <a:t>Which of the following is an external factor that is considered in an environmental scan?</a:t>
            </a:r>
          </a:p>
          <a:p>
            <a:pPr marL="0" indent="0">
              <a:buNone/>
            </a:pPr>
            <a:r>
              <a:rPr lang="en-MY" sz="2800" dirty="0"/>
              <a:t>a) Company culture</a:t>
            </a:r>
          </a:p>
          <a:p>
            <a:pPr marL="0" indent="0">
              <a:buNone/>
            </a:pPr>
            <a:r>
              <a:rPr lang="en-MY" sz="2800" dirty="0"/>
              <a:t>b) Local legal policies</a:t>
            </a:r>
          </a:p>
          <a:p>
            <a:pPr marL="0" indent="0">
              <a:buNone/>
            </a:pPr>
            <a:r>
              <a:rPr lang="en-MY" sz="2800" dirty="0"/>
              <a:t>c) Organizational structure</a:t>
            </a:r>
          </a:p>
          <a:p>
            <a:pPr marL="0" indent="0">
              <a:buNone/>
            </a:pPr>
            <a:r>
              <a:rPr lang="en-MY" sz="2800" dirty="0"/>
              <a:t>d) Strategy</a:t>
            </a:r>
          </a:p>
        </p:txBody>
      </p:sp>
    </p:spTree>
    <p:extLst>
      <p:ext uri="{BB962C8B-B14F-4D97-AF65-F5344CB8AC3E}">
        <p14:creationId xmlns:p14="http://schemas.microsoft.com/office/powerpoint/2010/main" xmlns="" val="12841637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87E43A-6C48-44E6-8F36-6A4BE1D7A0F8}"/>
              </a:ext>
            </a:extLst>
          </p:cNvPr>
          <p:cNvSpPr>
            <a:spLocks noGrp="1"/>
          </p:cNvSpPr>
          <p:nvPr>
            <p:ph type="title"/>
          </p:nvPr>
        </p:nvSpPr>
        <p:spPr>
          <a:xfrm>
            <a:off x="971550" y="260648"/>
            <a:ext cx="7200900" cy="1142385"/>
          </a:xfrm>
        </p:spPr>
        <p:txBody>
          <a:bodyPr>
            <a:normAutofit/>
          </a:bodyPr>
          <a:lstStyle/>
          <a:p>
            <a:r>
              <a:rPr lang="en-MY" sz="3200" dirty="0"/>
              <a:t>Answer # 4</a:t>
            </a:r>
          </a:p>
        </p:txBody>
      </p:sp>
      <p:sp>
        <p:nvSpPr>
          <p:cNvPr id="3" name="Content Placeholder 2">
            <a:extLst>
              <a:ext uri="{FF2B5EF4-FFF2-40B4-BE49-F238E27FC236}">
                <a16:creationId xmlns:a16="http://schemas.microsoft.com/office/drawing/2014/main" xmlns="" id="{AD9358F7-9E7B-43C2-9242-58822E29B472}"/>
              </a:ext>
            </a:extLst>
          </p:cNvPr>
          <p:cNvSpPr>
            <a:spLocks noGrp="1"/>
          </p:cNvSpPr>
          <p:nvPr>
            <p:ph idx="1"/>
          </p:nvPr>
        </p:nvSpPr>
        <p:spPr/>
        <p:txBody>
          <a:bodyPr>
            <a:normAutofit/>
          </a:bodyPr>
          <a:lstStyle/>
          <a:p>
            <a:r>
              <a:rPr lang="en-MY" sz="2800" dirty="0"/>
              <a:t>Option B</a:t>
            </a:r>
          </a:p>
        </p:txBody>
      </p:sp>
    </p:spTree>
    <p:extLst>
      <p:ext uri="{BB962C8B-B14F-4D97-AF65-F5344CB8AC3E}">
        <p14:creationId xmlns:p14="http://schemas.microsoft.com/office/powerpoint/2010/main" xmlns="" val="42746544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282114045"/>
              </p:ext>
            </p:extLst>
          </p:nvPr>
        </p:nvGraphicFramePr>
        <p:xfrm>
          <a:off x="649796" y="40466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7425193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F5056F-7E26-4702-8659-62EC526CD935}"/>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a16="http://schemas.microsoft.com/office/drawing/2014/main" xmlns="" id="{37A32D65-2A86-4671-A7CF-5BB28D0EDD12}"/>
              </a:ext>
            </a:extLst>
          </p:cNvPr>
          <p:cNvPicPr>
            <a:picLocks noChangeAspect="1"/>
          </p:cNvPicPr>
          <p:nvPr/>
        </p:nvPicPr>
        <p:blipFill>
          <a:blip r:embed="rId2"/>
          <a:stretch>
            <a:fillRect/>
          </a:stretch>
        </p:blipFill>
        <p:spPr>
          <a:xfrm>
            <a:off x="1259632" y="1988840"/>
            <a:ext cx="7041520" cy="3847306"/>
          </a:xfrm>
          <a:prstGeom prst="rect">
            <a:avLst/>
          </a:prstGeom>
        </p:spPr>
      </p:pic>
    </p:spTree>
    <p:extLst>
      <p:ext uri="{BB962C8B-B14F-4D97-AF65-F5344CB8AC3E}">
        <p14:creationId xmlns:p14="http://schemas.microsoft.com/office/powerpoint/2010/main" xmlns="" val="42942850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7DB019-C972-4FB1-AA77-5A8668012B59}"/>
              </a:ext>
            </a:extLst>
          </p:cNvPr>
          <p:cNvSpPr>
            <a:spLocks noGrp="1"/>
          </p:cNvSpPr>
          <p:nvPr>
            <p:ph type="title"/>
          </p:nvPr>
        </p:nvSpPr>
        <p:spPr/>
        <p:txBody>
          <a:bodyPr>
            <a:normAutofit/>
          </a:bodyPr>
          <a:lstStyle/>
          <a:p>
            <a:r>
              <a:rPr lang="en-MY" sz="2800" dirty="0"/>
              <a:t>Corporate strategy</a:t>
            </a:r>
          </a:p>
        </p:txBody>
      </p:sp>
      <p:sp>
        <p:nvSpPr>
          <p:cNvPr id="3" name="Content Placeholder 2">
            <a:extLst>
              <a:ext uri="{FF2B5EF4-FFF2-40B4-BE49-F238E27FC236}">
                <a16:creationId xmlns:a16="http://schemas.microsoft.com/office/drawing/2014/main" xmlns="" id="{DA6ED86A-E475-4B4B-BEF9-394BF266DA34}"/>
              </a:ext>
            </a:extLst>
          </p:cNvPr>
          <p:cNvSpPr>
            <a:spLocks noGrp="1"/>
          </p:cNvSpPr>
          <p:nvPr>
            <p:ph idx="1"/>
          </p:nvPr>
        </p:nvSpPr>
        <p:spPr/>
        <p:txBody>
          <a:bodyPr>
            <a:noAutofit/>
          </a:bodyPr>
          <a:lstStyle/>
          <a:p>
            <a:pPr marL="0" indent="0">
              <a:buNone/>
            </a:pPr>
            <a:r>
              <a:rPr lang="en-MY" sz="2800" dirty="0"/>
              <a:t>The Corporate/organization Strategy comprises a directional strategy through a corporate vision and a mission statement. Three main corporate strategies: </a:t>
            </a:r>
          </a:p>
          <a:p>
            <a:pPr marL="0" indent="0">
              <a:buNone/>
            </a:pPr>
            <a:endParaRPr lang="en-MY" sz="2800" dirty="0"/>
          </a:p>
          <a:p>
            <a:r>
              <a:rPr lang="en-MY" sz="2800" dirty="0"/>
              <a:t>Growth (increase in size)</a:t>
            </a:r>
          </a:p>
          <a:p>
            <a:r>
              <a:rPr lang="en-MY" sz="2800" dirty="0"/>
              <a:t>Stability ( retain current size)</a:t>
            </a:r>
          </a:p>
          <a:p>
            <a:r>
              <a:rPr lang="en-MY" sz="2800" dirty="0"/>
              <a:t>Renewal (decrease in size)</a:t>
            </a:r>
          </a:p>
          <a:p>
            <a:pPr marL="0" indent="0">
              <a:buNone/>
            </a:pPr>
            <a:endParaRPr lang="en-MY" sz="2800" dirty="0"/>
          </a:p>
          <a:p>
            <a:pPr marL="0" indent="0">
              <a:buNone/>
            </a:pPr>
            <a:endParaRPr lang="en-MY" sz="2800" dirty="0"/>
          </a:p>
        </p:txBody>
      </p:sp>
    </p:spTree>
    <p:extLst>
      <p:ext uri="{BB962C8B-B14F-4D97-AF65-F5344CB8AC3E}">
        <p14:creationId xmlns:p14="http://schemas.microsoft.com/office/powerpoint/2010/main" xmlns="" val="26961941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23D932-9327-4932-8523-9DFE1C44E194}"/>
              </a:ext>
            </a:extLst>
          </p:cNvPr>
          <p:cNvSpPr>
            <a:spLocks noGrp="1"/>
          </p:cNvSpPr>
          <p:nvPr>
            <p:ph type="title"/>
          </p:nvPr>
        </p:nvSpPr>
        <p:spPr/>
        <p:txBody>
          <a:bodyPr>
            <a:normAutofit/>
          </a:bodyPr>
          <a:lstStyle/>
          <a:p>
            <a:r>
              <a:rPr lang="en-MY" sz="3200" dirty="0"/>
              <a:t>Growth Strategy</a:t>
            </a:r>
          </a:p>
        </p:txBody>
      </p:sp>
      <p:sp>
        <p:nvSpPr>
          <p:cNvPr id="3" name="Content Placeholder 2">
            <a:extLst>
              <a:ext uri="{FF2B5EF4-FFF2-40B4-BE49-F238E27FC236}">
                <a16:creationId xmlns:a16="http://schemas.microsoft.com/office/drawing/2014/main" xmlns="" id="{D3E3F543-85FF-4C89-8C5B-692FD6254D82}"/>
              </a:ext>
            </a:extLst>
          </p:cNvPr>
          <p:cNvSpPr>
            <a:spLocks noGrp="1"/>
          </p:cNvSpPr>
          <p:nvPr>
            <p:ph idx="1"/>
          </p:nvPr>
        </p:nvSpPr>
        <p:spPr/>
        <p:txBody>
          <a:bodyPr>
            <a:normAutofit/>
          </a:bodyPr>
          <a:lstStyle/>
          <a:p>
            <a:pPr marL="0" indent="0">
              <a:buNone/>
            </a:pPr>
            <a:r>
              <a:rPr lang="en-MY" sz="2800" dirty="0"/>
              <a:t>When an organization expands the number of markets served or products offered, either through its current business(es) or through new business(es).</a:t>
            </a:r>
          </a:p>
          <a:p>
            <a:r>
              <a:rPr lang="en-MY" sz="2800" dirty="0"/>
              <a:t>Internal Growth : Expanding by internally increase in its size and sales</a:t>
            </a:r>
          </a:p>
          <a:p>
            <a:r>
              <a:rPr lang="en-MY" sz="2800" dirty="0"/>
              <a:t>External Growth : Rapid way of growth through acquiring other companies</a:t>
            </a:r>
          </a:p>
          <a:p>
            <a:endParaRPr lang="en-MY" sz="2800" dirty="0"/>
          </a:p>
          <a:p>
            <a:endParaRPr lang="en-MY" sz="2800" dirty="0"/>
          </a:p>
        </p:txBody>
      </p:sp>
    </p:spTree>
    <p:extLst>
      <p:ext uri="{BB962C8B-B14F-4D97-AF65-F5344CB8AC3E}">
        <p14:creationId xmlns:p14="http://schemas.microsoft.com/office/powerpoint/2010/main" xmlns="" val="39477581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21976C-E583-47B5-A64C-FDBFC2FB6772}"/>
              </a:ext>
            </a:extLst>
          </p:cNvPr>
          <p:cNvSpPr>
            <a:spLocks noGrp="1"/>
          </p:cNvSpPr>
          <p:nvPr>
            <p:ph type="title"/>
          </p:nvPr>
        </p:nvSpPr>
        <p:spPr>
          <a:xfrm>
            <a:off x="687125" y="238384"/>
            <a:ext cx="7200900" cy="1142385"/>
          </a:xfrm>
        </p:spPr>
        <p:txBody>
          <a:bodyPr>
            <a:normAutofit/>
          </a:bodyPr>
          <a:lstStyle/>
          <a:p>
            <a:r>
              <a:rPr lang="en-MY" sz="3200" dirty="0"/>
              <a:t>Vertical Integration Strategy</a:t>
            </a:r>
          </a:p>
        </p:txBody>
      </p:sp>
      <p:sp>
        <p:nvSpPr>
          <p:cNvPr id="3" name="Content Placeholder 2">
            <a:extLst>
              <a:ext uri="{FF2B5EF4-FFF2-40B4-BE49-F238E27FC236}">
                <a16:creationId xmlns:a16="http://schemas.microsoft.com/office/drawing/2014/main" xmlns="" id="{415DE398-151B-41B5-B11E-82E09AEEBBFF}"/>
              </a:ext>
            </a:extLst>
          </p:cNvPr>
          <p:cNvSpPr>
            <a:spLocks noGrp="1"/>
          </p:cNvSpPr>
          <p:nvPr>
            <p:ph idx="1"/>
          </p:nvPr>
        </p:nvSpPr>
        <p:spPr>
          <a:xfrm>
            <a:off x="683568" y="1665602"/>
            <a:ext cx="7776864" cy="3809999"/>
          </a:xfrm>
        </p:spPr>
        <p:txBody>
          <a:bodyPr>
            <a:noAutofit/>
          </a:bodyPr>
          <a:lstStyle/>
          <a:p>
            <a:pPr marL="0" indent="0">
              <a:buNone/>
            </a:pPr>
            <a:r>
              <a:rPr lang="en-MY" sz="2800" dirty="0"/>
              <a:t>Vertical integration – company grows by gaining control of inputs or outputs or both when a company acquires its input supplier it is called backward integration. When it acquires companies in its distribution chain it is called forward integration. For example, a vertically integrated oil company may end up owning oilfields, refineries, tankers, trucks, and gas (petrol) filling stations. Also called vertical merger. See also horizontal integration.</a:t>
            </a:r>
          </a:p>
          <a:p>
            <a:pPr marL="0" indent="0">
              <a:buNone/>
            </a:pPr>
            <a:endParaRPr lang="en-MY" sz="2800" dirty="0"/>
          </a:p>
        </p:txBody>
      </p:sp>
    </p:spTree>
    <p:extLst>
      <p:ext uri="{BB962C8B-B14F-4D97-AF65-F5344CB8AC3E}">
        <p14:creationId xmlns:p14="http://schemas.microsoft.com/office/powerpoint/2010/main" xmlns="" val="2154573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6C4697-3620-4C9B-8F60-1755AFB98B9B}"/>
              </a:ext>
            </a:extLst>
          </p:cNvPr>
          <p:cNvSpPr>
            <a:spLocks noGrp="1"/>
          </p:cNvSpPr>
          <p:nvPr>
            <p:ph type="title"/>
          </p:nvPr>
        </p:nvSpPr>
        <p:spPr/>
        <p:txBody>
          <a:bodyPr>
            <a:normAutofit/>
          </a:bodyPr>
          <a:lstStyle/>
          <a:p>
            <a:r>
              <a:rPr lang="en-MY" sz="3200" dirty="0"/>
              <a:t>Horizontal Integration Strategy</a:t>
            </a:r>
          </a:p>
        </p:txBody>
      </p:sp>
      <p:sp>
        <p:nvSpPr>
          <p:cNvPr id="3" name="Content Placeholder 2">
            <a:extLst>
              <a:ext uri="{FF2B5EF4-FFF2-40B4-BE49-F238E27FC236}">
                <a16:creationId xmlns:a16="http://schemas.microsoft.com/office/drawing/2014/main" xmlns="" id="{90A32030-1DBD-4DA9-83CF-12096DE021B5}"/>
              </a:ext>
            </a:extLst>
          </p:cNvPr>
          <p:cNvSpPr>
            <a:spLocks noGrp="1"/>
          </p:cNvSpPr>
          <p:nvPr>
            <p:ph idx="1"/>
          </p:nvPr>
        </p:nvSpPr>
        <p:spPr/>
        <p:txBody>
          <a:bodyPr>
            <a:noAutofit/>
          </a:bodyPr>
          <a:lstStyle/>
          <a:p>
            <a:pPr marL="0" indent="0">
              <a:buNone/>
            </a:pPr>
            <a:r>
              <a:rPr lang="en-MY" sz="2800" dirty="0"/>
              <a:t>Horizontal integration – grow by combining with competitors. The merger of companies at the same stage of production in the same or different industries. When the products of both companies are similar, it is a merger of competitors. When all producers of a good or service in a market merge, it is the creation of a monopoly. If only a few competitors remain, it is termed an oligopoly.</a:t>
            </a:r>
          </a:p>
          <a:p>
            <a:pPr marL="0" indent="0">
              <a:buNone/>
            </a:pPr>
            <a:endParaRPr lang="en-MY" sz="2800" dirty="0"/>
          </a:p>
        </p:txBody>
      </p:sp>
    </p:spTree>
    <p:extLst>
      <p:ext uri="{BB962C8B-B14F-4D97-AF65-F5344CB8AC3E}">
        <p14:creationId xmlns:p14="http://schemas.microsoft.com/office/powerpoint/2010/main" xmlns="" val="993480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503239"/>
          </a:xfrm>
        </p:spPr>
        <p:txBody>
          <a:bodyPr/>
          <a:lstStyle/>
          <a:p>
            <a:r>
              <a:rPr lang="en-US" dirty="0" smtClean="0"/>
              <a:t>Question # 1</a:t>
            </a:r>
            <a:endParaRPr lang="en-US" dirty="0"/>
          </a:p>
        </p:txBody>
      </p:sp>
      <p:sp>
        <p:nvSpPr>
          <p:cNvPr id="3" name="Content Placeholder 2"/>
          <p:cNvSpPr>
            <a:spLocks noGrp="1"/>
          </p:cNvSpPr>
          <p:nvPr>
            <p:ph idx="1"/>
          </p:nvPr>
        </p:nvSpPr>
        <p:spPr>
          <a:xfrm>
            <a:off x="609600" y="1066800"/>
            <a:ext cx="7848600" cy="4876800"/>
          </a:xfrm>
        </p:spPr>
        <p:txBody>
          <a:bodyPr>
            <a:normAutofit/>
          </a:bodyPr>
          <a:lstStyle/>
          <a:p>
            <a:pPr>
              <a:buNone/>
            </a:pPr>
            <a:r>
              <a:rPr lang="en-US" sz="2400" dirty="0" smtClean="0"/>
              <a:t>Which growth strategy for a small manufacturer of specialized electrical controls will probably have the greatest impact on its HR function?</a:t>
            </a:r>
          </a:p>
          <a:p>
            <a:pPr marL="342900" indent="-342900">
              <a:buFont typeface="+mj-lt"/>
              <a:buAutoNum type="alphaUcPeriod"/>
            </a:pPr>
            <a:r>
              <a:rPr lang="en-US" sz="2400" dirty="0" smtClean="0"/>
              <a:t>Add capacity by building a new plant in a different part of the country.</a:t>
            </a:r>
          </a:p>
          <a:p>
            <a:pPr marL="342900" indent="-342900">
              <a:buFont typeface="+mj-lt"/>
              <a:buAutoNum type="alphaUcPeriod"/>
            </a:pPr>
            <a:r>
              <a:rPr lang="en-US" sz="2400" dirty="0" smtClean="0"/>
              <a:t>Create an alliance with a larger manufacturer who can market these products more effectively.</a:t>
            </a:r>
          </a:p>
          <a:p>
            <a:pPr marL="342900" indent="-342900">
              <a:buFont typeface="+mj-lt"/>
              <a:buAutoNum type="alphaUcPeriod"/>
            </a:pPr>
            <a:r>
              <a:rPr lang="en-US" sz="2400" dirty="0" smtClean="0"/>
              <a:t>Contract with a qualified manufacturer in a country with lower labor costs to produce a specific product.</a:t>
            </a:r>
          </a:p>
          <a:p>
            <a:pPr marL="342900" indent="-342900">
              <a:buFont typeface="+mj-lt"/>
              <a:buAutoNum type="alphaUcPeriod"/>
            </a:pPr>
            <a:r>
              <a:rPr lang="en-US" sz="2400" dirty="0" smtClean="0"/>
              <a:t>Acquire an existing business with similar processes and products.</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200900" cy="579439"/>
          </a:xfrm>
        </p:spPr>
        <p:txBody>
          <a:bodyPr/>
          <a:lstStyle/>
          <a:p>
            <a:r>
              <a:rPr lang="en-US" dirty="0" smtClean="0"/>
              <a:t>Answer # 1</a:t>
            </a:r>
            <a:endParaRPr lang="en-US" dirty="0"/>
          </a:p>
        </p:txBody>
      </p:sp>
      <p:sp>
        <p:nvSpPr>
          <p:cNvPr id="3" name="Content Placeholder 2"/>
          <p:cNvSpPr>
            <a:spLocks noGrp="1"/>
          </p:cNvSpPr>
          <p:nvPr>
            <p:ph idx="1"/>
          </p:nvPr>
        </p:nvSpPr>
        <p:spPr>
          <a:xfrm>
            <a:off x="609600" y="1524000"/>
            <a:ext cx="7200900" cy="3809999"/>
          </a:xfrm>
        </p:spPr>
        <p:txBody>
          <a:bodyPr>
            <a:normAutofit/>
          </a:bodyPr>
          <a:lstStyle/>
          <a:p>
            <a:r>
              <a:rPr lang="en-US" sz="2800" dirty="0" smtClean="0"/>
              <a:t>Option A</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03239"/>
          </a:xfrm>
        </p:spPr>
        <p:txBody>
          <a:bodyPr/>
          <a:lstStyle/>
          <a:p>
            <a:r>
              <a:rPr lang="en-US" dirty="0" smtClean="0"/>
              <a:t>Question # 2</a:t>
            </a:r>
            <a:endParaRPr lang="en-US" dirty="0"/>
          </a:p>
        </p:txBody>
      </p:sp>
      <p:sp>
        <p:nvSpPr>
          <p:cNvPr id="3" name="Content Placeholder 2"/>
          <p:cNvSpPr>
            <a:spLocks noGrp="1"/>
          </p:cNvSpPr>
          <p:nvPr>
            <p:ph idx="1"/>
          </p:nvPr>
        </p:nvSpPr>
        <p:spPr>
          <a:xfrm>
            <a:off x="762000" y="990600"/>
            <a:ext cx="7620000" cy="4876800"/>
          </a:xfrm>
        </p:spPr>
        <p:txBody>
          <a:bodyPr>
            <a:noAutofit/>
          </a:bodyPr>
          <a:lstStyle/>
          <a:p>
            <a:pPr>
              <a:buNone/>
            </a:pPr>
            <a:r>
              <a:rPr lang="en-US" sz="2400" dirty="0" smtClean="0"/>
              <a:t>An organization recently revised its strategic plan to enter a new vertical market. What is the MOST important thing the training department can do to support the initiative?</a:t>
            </a:r>
          </a:p>
          <a:p>
            <a:pPr marL="342900" indent="-342900">
              <a:buFont typeface="+mj-lt"/>
              <a:buAutoNum type="alphaUcPeriod"/>
            </a:pPr>
            <a:r>
              <a:rPr lang="en-US" sz="2400" dirty="0" smtClean="0"/>
              <a:t>Identify the cost of training associated with the new strategy.</a:t>
            </a:r>
          </a:p>
          <a:p>
            <a:pPr marL="342900" indent="-342900">
              <a:buFont typeface="+mj-lt"/>
              <a:buAutoNum type="alphaUcPeriod"/>
            </a:pPr>
            <a:r>
              <a:rPr lang="en-US" sz="2400" dirty="0" smtClean="0"/>
              <a:t>Determine how training can align with and support the strategy.</a:t>
            </a:r>
          </a:p>
          <a:p>
            <a:pPr marL="342900" indent="-342900">
              <a:buFont typeface="+mj-lt"/>
              <a:buAutoNum type="alphaUcPeriod"/>
            </a:pPr>
            <a:r>
              <a:rPr lang="en-US" sz="2400" dirty="0" smtClean="0"/>
              <a:t>Monitor the effects of the change on the workforce.</a:t>
            </a:r>
          </a:p>
          <a:p>
            <a:pPr marL="342900" indent="-342900">
              <a:buFont typeface="+mj-lt"/>
              <a:buAutoNum type="alphaUcPeriod"/>
            </a:pPr>
            <a:r>
              <a:rPr lang="en-US" sz="2400" dirty="0" smtClean="0"/>
              <a:t>Recruit salespeople with experience in the new vertical market.</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 2 </a:t>
            </a:r>
            <a:endParaRPr lang="en-US" dirty="0"/>
          </a:p>
        </p:txBody>
      </p:sp>
      <p:sp>
        <p:nvSpPr>
          <p:cNvPr id="3" name="Content Placeholder 2"/>
          <p:cNvSpPr>
            <a:spLocks noGrp="1"/>
          </p:cNvSpPr>
          <p:nvPr>
            <p:ph idx="1"/>
          </p:nvPr>
        </p:nvSpPr>
        <p:spPr/>
        <p:txBody>
          <a:bodyPr>
            <a:normAutofit/>
          </a:bodyPr>
          <a:lstStyle/>
          <a:p>
            <a:r>
              <a:rPr lang="en-US" sz="2800" dirty="0" smtClean="0"/>
              <a:t>Option B</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B51B34-3322-4A5B-A717-1D8866C8D9A5}"/>
              </a:ext>
            </a:extLst>
          </p:cNvPr>
          <p:cNvSpPr>
            <a:spLocks noGrp="1"/>
          </p:cNvSpPr>
          <p:nvPr>
            <p:ph type="title"/>
          </p:nvPr>
        </p:nvSpPr>
        <p:spPr>
          <a:xfrm>
            <a:off x="882432" y="188640"/>
            <a:ext cx="7200900" cy="1142385"/>
          </a:xfrm>
        </p:spPr>
        <p:txBody>
          <a:bodyPr>
            <a:normAutofit/>
          </a:bodyPr>
          <a:lstStyle/>
          <a:p>
            <a:r>
              <a:rPr lang="en-MY" sz="3200" dirty="0"/>
              <a:t>Stability Strategy</a:t>
            </a:r>
          </a:p>
        </p:txBody>
      </p:sp>
      <p:sp>
        <p:nvSpPr>
          <p:cNvPr id="3" name="Content Placeholder 2">
            <a:extLst>
              <a:ext uri="{FF2B5EF4-FFF2-40B4-BE49-F238E27FC236}">
                <a16:creationId xmlns:a16="http://schemas.microsoft.com/office/drawing/2014/main" xmlns="" id="{DBABA608-4DEC-4B2D-A3C8-DB662C73F443}"/>
              </a:ext>
            </a:extLst>
          </p:cNvPr>
          <p:cNvSpPr>
            <a:spLocks noGrp="1"/>
          </p:cNvSpPr>
          <p:nvPr>
            <p:ph idx="1"/>
          </p:nvPr>
        </p:nvSpPr>
        <p:spPr>
          <a:xfrm>
            <a:off x="914400" y="1656471"/>
            <a:ext cx="7772400" cy="4530725"/>
          </a:xfrm>
        </p:spPr>
        <p:txBody>
          <a:bodyPr>
            <a:normAutofit/>
          </a:bodyPr>
          <a:lstStyle/>
          <a:p>
            <a:r>
              <a:rPr lang="en-MY" sz="2800" dirty="0"/>
              <a:t>Stability - attempting to maintain the present size and scope of operations</a:t>
            </a:r>
          </a:p>
          <a:p>
            <a:r>
              <a:rPr lang="en-MY" sz="2800" dirty="0"/>
              <a:t>Industry growth is slow or non-existent</a:t>
            </a:r>
          </a:p>
          <a:p>
            <a:r>
              <a:rPr lang="en-MY" sz="2800" dirty="0"/>
              <a:t>Cost associated with growth do not exceed its benefits</a:t>
            </a:r>
          </a:p>
          <a:p>
            <a:r>
              <a:rPr lang="en-MY" sz="2800" dirty="0"/>
              <a:t>Growth may place great strains on quality and customer service</a:t>
            </a:r>
          </a:p>
          <a:p>
            <a:r>
              <a:rPr lang="en-MY" sz="2800" dirty="0"/>
              <a:t>Large, dominant firms may not want to risk prosecution for monopolistic practices</a:t>
            </a:r>
          </a:p>
          <a:p>
            <a:endParaRPr lang="en-MY" sz="2800" dirty="0"/>
          </a:p>
          <a:p>
            <a:endParaRPr lang="en-MY" sz="2800" dirty="0"/>
          </a:p>
          <a:p>
            <a:endParaRPr lang="en-MY" sz="2800" dirty="0"/>
          </a:p>
        </p:txBody>
      </p:sp>
    </p:spTree>
    <p:extLst>
      <p:ext uri="{BB962C8B-B14F-4D97-AF65-F5344CB8AC3E}">
        <p14:creationId xmlns:p14="http://schemas.microsoft.com/office/powerpoint/2010/main" xmlns="" val="23136010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312DF0-1BA8-4948-AC58-D74B4553EC45}"/>
              </a:ext>
            </a:extLst>
          </p:cNvPr>
          <p:cNvSpPr>
            <a:spLocks noGrp="1"/>
          </p:cNvSpPr>
          <p:nvPr>
            <p:ph type="title"/>
          </p:nvPr>
        </p:nvSpPr>
        <p:spPr>
          <a:xfrm>
            <a:off x="914400" y="155882"/>
            <a:ext cx="7200900" cy="1142385"/>
          </a:xfrm>
        </p:spPr>
        <p:txBody>
          <a:bodyPr>
            <a:normAutofit/>
          </a:bodyPr>
          <a:lstStyle/>
          <a:p>
            <a:r>
              <a:rPr lang="en-MY" sz="3200" dirty="0"/>
              <a:t>Retrenchment Strategy</a:t>
            </a:r>
          </a:p>
        </p:txBody>
      </p:sp>
      <p:sp>
        <p:nvSpPr>
          <p:cNvPr id="3" name="Content Placeholder 2">
            <a:extLst>
              <a:ext uri="{FF2B5EF4-FFF2-40B4-BE49-F238E27FC236}">
                <a16:creationId xmlns:a16="http://schemas.microsoft.com/office/drawing/2014/main" xmlns="" id="{FF41B3A9-EA57-41C3-B0D2-AD273D9FE694}"/>
              </a:ext>
            </a:extLst>
          </p:cNvPr>
          <p:cNvSpPr>
            <a:spLocks noGrp="1"/>
          </p:cNvSpPr>
          <p:nvPr>
            <p:ph idx="1"/>
          </p:nvPr>
        </p:nvSpPr>
        <p:spPr>
          <a:xfrm>
            <a:off x="914400" y="1600200"/>
            <a:ext cx="8050088" cy="4530725"/>
          </a:xfrm>
        </p:spPr>
        <p:txBody>
          <a:bodyPr>
            <a:normAutofit/>
          </a:bodyPr>
          <a:lstStyle/>
          <a:p>
            <a:r>
              <a:rPr lang="en-MY" sz="2800" dirty="0"/>
              <a:t>A firm deliberately reduces its size when it employs a retrenchment strategy</a:t>
            </a:r>
          </a:p>
          <a:p>
            <a:r>
              <a:rPr lang="en-MY" sz="2800" dirty="0"/>
              <a:t>A retrenchment strategy is often accompanied by a reorganisation process known as corporate restructuring</a:t>
            </a:r>
          </a:p>
          <a:p>
            <a:r>
              <a:rPr lang="en-MY" sz="2800" dirty="0"/>
              <a:t>A turnaround seeks to transform the corporation into a leaner, more effective firm by eliminating unprofitable outputs, reducing workforce size, cutting cost of distribution and reassessing the firm's product lines and customer groups</a:t>
            </a:r>
          </a:p>
        </p:txBody>
      </p:sp>
    </p:spTree>
    <p:extLst>
      <p:ext uri="{BB962C8B-B14F-4D97-AF65-F5344CB8AC3E}">
        <p14:creationId xmlns:p14="http://schemas.microsoft.com/office/powerpoint/2010/main" xmlns="" val="29544423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538931011"/>
              </p:ext>
            </p:extLst>
          </p:nvPr>
        </p:nvGraphicFramePr>
        <p:xfrm>
          <a:off x="899592" y="476672"/>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9497841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F7B8E3-4146-406A-B80B-203BCBD7447B}"/>
              </a:ext>
            </a:extLst>
          </p:cNvPr>
          <p:cNvSpPr>
            <a:spLocks noGrp="1"/>
          </p:cNvSpPr>
          <p:nvPr>
            <p:ph type="title"/>
          </p:nvPr>
        </p:nvSpPr>
        <p:spPr>
          <a:xfrm>
            <a:off x="914400" y="-1630"/>
            <a:ext cx="7200900" cy="1142385"/>
          </a:xfrm>
        </p:spPr>
        <p:txBody>
          <a:bodyPr>
            <a:normAutofit/>
          </a:bodyPr>
          <a:lstStyle/>
          <a:p>
            <a:r>
              <a:rPr lang="en-MY" sz="3200" dirty="0"/>
              <a:t>Michael Porter</a:t>
            </a:r>
          </a:p>
        </p:txBody>
      </p:sp>
      <p:sp>
        <p:nvSpPr>
          <p:cNvPr id="3" name="Content Placeholder 2">
            <a:extLst>
              <a:ext uri="{FF2B5EF4-FFF2-40B4-BE49-F238E27FC236}">
                <a16:creationId xmlns:a16="http://schemas.microsoft.com/office/drawing/2014/main" xmlns="" id="{B110E948-D3D7-42E8-B371-8485307F38A6}"/>
              </a:ext>
            </a:extLst>
          </p:cNvPr>
          <p:cNvSpPr>
            <a:spLocks noGrp="1"/>
          </p:cNvSpPr>
          <p:nvPr>
            <p:ph idx="1"/>
          </p:nvPr>
        </p:nvSpPr>
        <p:spPr>
          <a:xfrm>
            <a:off x="908898" y="1364556"/>
            <a:ext cx="5607318" cy="4656732"/>
          </a:xfrm>
        </p:spPr>
        <p:txBody>
          <a:bodyPr>
            <a:noAutofit/>
          </a:bodyPr>
          <a:lstStyle/>
          <a:p>
            <a:r>
              <a:rPr lang="en-MY" sz="2800" dirty="0"/>
              <a:t>Degree in aerospace and mechanical engineering from Princeton University in 1969</a:t>
            </a:r>
          </a:p>
          <a:p>
            <a:r>
              <a:rPr lang="en-MY" sz="2800" dirty="0"/>
              <a:t>MBA in 1971 from Harvard Business School</a:t>
            </a:r>
          </a:p>
          <a:p>
            <a:r>
              <a:rPr lang="en-MY" sz="2800" dirty="0"/>
              <a:t>PhD in business economics from Harvard University in 1973</a:t>
            </a:r>
          </a:p>
          <a:p>
            <a:r>
              <a:rPr lang="en-MY" sz="2800" dirty="0"/>
              <a:t>Five forces framework was first published in Harvard Business Review in 1979</a:t>
            </a:r>
          </a:p>
        </p:txBody>
      </p:sp>
      <p:pic>
        <p:nvPicPr>
          <p:cNvPr id="5" name="Picture 4">
            <a:extLst>
              <a:ext uri="{FF2B5EF4-FFF2-40B4-BE49-F238E27FC236}">
                <a16:creationId xmlns:a16="http://schemas.microsoft.com/office/drawing/2014/main" xmlns="" id="{0228AE2D-FD01-4626-83BC-EDA1703A06C3}"/>
              </a:ext>
            </a:extLst>
          </p:cNvPr>
          <p:cNvPicPr>
            <a:picLocks noChangeAspect="1"/>
          </p:cNvPicPr>
          <p:nvPr/>
        </p:nvPicPr>
        <p:blipFill>
          <a:blip r:embed="rId2"/>
          <a:stretch>
            <a:fillRect/>
          </a:stretch>
        </p:blipFill>
        <p:spPr>
          <a:xfrm>
            <a:off x="6623768" y="1704976"/>
            <a:ext cx="1784872" cy="1724024"/>
          </a:xfrm>
          <a:prstGeom prst="rect">
            <a:avLst/>
          </a:prstGeom>
        </p:spPr>
      </p:pic>
    </p:spTree>
    <p:extLst>
      <p:ext uri="{BB962C8B-B14F-4D97-AF65-F5344CB8AC3E}">
        <p14:creationId xmlns:p14="http://schemas.microsoft.com/office/powerpoint/2010/main" xmlns="" val="35360513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D5C18B-B554-4236-985E-33DA10F0F26D}"/>
              </a:ext>
            </a:extLst>
          </p:cNvPr>
          <p:cNvSpPr>
            <a:spLocks noGrp="1"/>
          </p:cNvSpPr>
          <p:nvPr>
            <p:ph type="title"/>
          </p:nvPr>
        </p:nvSpPr>
        <p:spPr>
          <a:xfrm>
            <a:off x="755576" y="-84406"/>
            <a:ext cx="7200900" cy="1142385"/>
          </a:xfrm>
        </p:spPr>
        <p:txBody>
          <a:bodyPr>
            <a:normAutofit/>
          </a:bodyPr>
          <a:lstStyle/>
          <a:p>
            <a:r>
              <a:rPr lang="en-MY" sz="3200" dirty="0"/>
              <a:t>Strategy Formulation</a:t>
            </a:r>
          </a:p>
        </p:txBody>
      </p:sp>
      <p:sp>
        <p:nvSpPr>
          <p:cNvPr id="3" name="Content Placeholder 2">
            <a:extLst>
              <a:ext uri="{FF2B5EF4-FFF2-40B4-BE49-F238E27FC236}">
                <a16:creationId xmlns:a16="http://schemas.microsoft.com/office/drawing/2014/main" xmlns="" id="{A298CB56-9851-49E2-8B8B-D4AA3FE6EACF}"/>
              </a:ext>
            </a:extLst>
          </p:cNvPr>
          <p:cNvSpPr>
            <a:spLocks noGrp="1"/>
          </p:cNvSpPr>
          <p:nvPr>
            <p:ph idx="1"/>
          </p:nvPr>
        </p:nvSpPr>
        <p:spPr>
          <a:xfrm>
            <a:off x="755576" y="1196752"/>
            <a:ext cx="7848872" cy="4824536"/>
          </a:xfrm>
        </p:spPr>
        <p:txBody>
          <a:bodyPr>
            <a:noAutofit/>
          </a:bodyPr>
          <a:lstStyle/>
          <a:p>
            <a:pPr marL="0" indent="0">
              <a:buNone/>
            </a:pPr>
            <a:r>
              <a:rPr lang="en-MY" sz="2800" dirty="0"/>
              <a:t>As the Company’s vision, mission, core value statements, and SWOTs are defined. Businesses can secure a sustainable competitive advantage by adopting one of three generic strategies as follows:</a:t>
            </a:r>
          </a:p>
          <a:p>
            <a:pPr marL="0" indent="0">
              <a:buNone/>
            </a:pPr>
            <a:endParaRPr lang="en-MY" sz="2800" dirty="0"/>
          </a:p>
          <a:p>
            <a:pPr marL="514350" indent="-514350">
              <a:buFont typeface="+mj-lt"/>
              <a:buAutoNum type="arabicPeriod"/>
            </a:pPr>
            <a:r>
              <a:rPr lang="en-MY" sz="2800" dirty="0"/>
              <a:t>Cost leadership Strategy</a:t>
            </a:r>
          </a:p>
          <a:p>
            <a:pPr marL="514350" indent="-514350">
              <a:buFont typeface="+mj-lt"/>
              <a:buAutoNum type="arabicPeriod"/>
            </a:pPr>
            <a:r>
              <a:rPr lang="en-MY" sz="2800" dirty="0"/>
              <a:t>Differentiation Strategy</a:t>
            </a:r>
          </a:p>
          <a:p>
            <a:pPr marL="514350" indent="-514350">
              <a:buFont typeface="+mj-lt"/>
              <a:buAutoNum type="arabicPeriod"/>
            </a:pPr>
            <a:r>
              <a:rPr lang="en-MY" sz="2800" dirty="0"/>
              <a:t>Focus (Niche) Strategy</a:t>
            </a:r>
          </a:p>
          <a:p>
            <a:pPr marL="514350" indent="-514350">
              <a:buFont typeface="+mj-lt"/>
              <a:buAutoNum type="arabicPeriod"/>
            </a:pPr>
            <a:r>
              <a:rPr lang="en-MY" sz="2800" dirty="0"/>
              <a:t>"Middle of the road" strategy</a:t>
            </a:r>
          </a:p>
        </p:txBody>
      </p:sp>
    </p:spTree>
    <p:extLst>
      <p:ext uri="{BB962C8B-B14F-4D97-AF65-F5344CB8AC3E}">
        <p14:creationId xmlns:p14="http://schemas.microsoft.com/office/powerpoint/2010/main" xmlns="" val="11486886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CBE820-CEA0-4E61-91C6-610EA7237B8C}"/>
              </a:ext>
            </a:extLst>
          </p:cNvPr>
          <p:cNvSpPr>
            <a:spLocks noGrp="1"/>
          </p:cNvSpPr>
          <p:nvPr>
            <p:ph type="title"/>
          </p:nvPr>
        </p:nvSpPr>
        <p:spPr>
          <a:xfrm>
            <a:off x="827584" y="-107020"/>
            <a:ext cx="7200900" cy="1142385"/>
          </a:xfrm>
        </p:spPr>
        <p:txBody>
          <a:bodyPr>
            <a:normAutofit/>
          </a:bodyPr>
          <a:lstStyle/>
          <a:p>
            <a:r>
              <a:rPr lang="en-MY" sz="3200" dirty="0"/>
              <a:t>Cost Leadership Strategy</a:t>
            </a:r>
          </a:p>
        </p:txBody>
      </p:sp>
      <p:sp>
        <p:nvSpPr>
          <p:cNvPr id="3" name="Content Placeholder 2">
            <a:extLst>
              <a:ext uri="{FF2B5EF4-FFF2-40B4-BE49-F238E27FC236}">
                <a16:creationId xmlns:a16="http://schemas.microsoft.com/office/drawing/2014/main" xmlns="" id="{BAD3517C-F27D-48A9-98FC-6A4795CF3FB4}"/>
              </a:ext>
            </a:extLst>
          </p:cNvPr>
          <p:cNvSpPr>
            <a:spLocks noGrp="1"/>
          </p:cNvSpPr>
          <p:nvPr>
            <p:ph idx="1"/>
          </p:nvPr>
        </p:nvSpPr>
        <p:spPr>
          <a:xfrm>
            <a:off x="602106" y="1340768"/>
            <a:ext cx="8002341" cy="4680520"/>
          </a:xfrm>
        </p:spPr>
        <p:txBody>
          <a:bodyPr>
            <a:noAutofit/>
          </a:bodyPr>
          <a:lstStyle/>
          <a:p>
            <a:r>
              <a:rPr lang="en-MY" sz="2400" dirty="0"/>
              <a:t>Cost leadership is to drive cost down through all the elements of the production of the product from sourcing, to </a:t>
            </a:r>
            <a:r>
              <a:rPr lang="en-MY" sz="2400" dirty="0" err="1"/>
              <a:t>labor</a:t>
            </a:r>
            <a:r>
              <a:rPr lang="en-MY" sz="2400" dirty="0"/>
              <a:t> costs. </a:t>
            </a:r>
          </a:p>
          <a:p>
            <a:r>
              <a:rPr lang="en-MY" sz="2400" dirty="0"/>
              <a:t>This strategy involves the organization aiming to be the lowest cost producer and/or distributor within their industry. </a:t>
            </a:r>
          </a:p>
          <a:p>
            <a:r>
              <a:rPr lang="en-MY" sz="2400" dirty="0"/>
              <a:t>To achieve cost leadership a business will usually need large scale production so that they can benefit from "economies of scale". </a:t>
            </a:r>
          </a:p>
          <a:p>
            <a:r>
              <a:rPr lang="en-MY" sz="2400" dirty="0"/>
              <a:t>Large scale production means that the business will need to appeal to a broad part of the market</a:t>
            </a:r>
          </a:p>
        </p:txBody>
      </p:sp>
    </p:spTree>
    <p:extLst>
      <p:ext uri="{BB962C8B-B14F-4D97-AF65-F5344CB8AC3E}">
        <p14:creationId xmlns:p14="http://schemas.microsoft.com/office/powerpoint/2010/main" xmlns="" val="21298131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C7B685-7350-442A-B0A7-5D58447AFF05}"/>
              </a:ext>
            </a:extLst>
          </p:cNvPr>
          <p:cNvSpPr>
            <a:spLocks noGrp="1"/>
          </p:cNvSpPr>
          <p:nvPr>
            <p:ph type="title"/>
          </p:nvPr>
        </p:nvSpPr>
        <p:spPr>
          <a:xfrm>
            <a:off x="827584" y="-243408"/>
            <a:ext cx="7200900" cy="1142385"/>
          </a:xfrm>
        </p:spPr>
        <p:txBody>
          <a:bodyPr>
            <a:normAutofit/>
          </a:bodyPr>
          <a:lstStyle/>
          <a:p>
            <a:r>
              <a:rPr lang="en-MY" sz="3200" dirty="0"/>
              <a:t>Cost Leadership Strategy</a:t>
            </a:r>
          </a:p>
        </p:txBody>
      </p:sp>
      <p:sp>
        <p:nvSpPr>
          <p:cNvPr id="3" name="Content Placeholder 2">
            <a:extLst>
              <a:ext uri="{FF2B5EF4-FFF2-40B4-BE49-F238E27FC236}">
                <a16:creationId xmlns:a16="http://schemas.microsoft.com/office/drawing/2014/main" xmlns="" id="{0F07FDA8-EC7C-4374-8065-2B7CE3FBAC59}"/>
              </a:ext>
            </a:extLst>
          </p:cNvPr>
          <p:cNvSpPr>
            <a:spLocks noGrp="1"/>
          </p:cNvSpPr>
          <p:nvPr>
            <p:ph idx="1"/>
          </p:nvPr>
        </p:nvSpPr>
        <p:spPr>
          <a:xfrm>
            <a:off x="827584" y="1124744"/>
            <a:ext cx="7632848" cy="4680520"/>
          </a:xfrm>
        </p:spPr>
        <p:txBody>
          <a:bodyPr>
            <a:normAutofit/>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p14="http://schemas.microsoft.com/office/powerpoint/2010/main" xmlns="" val="27702914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C95DC1-B0D5-4AE7-ABD9-F890D4C06824}"/>
              </a:ext>
            </a:extLst>
          </p:cNvPr>
          <p:cNvSpPr>
            <a:spLocks noGrp="1"/>
          </p:cNvSpPr>
          <p:nvPr>
            <p:ph type="title"/>
          </p:nvPr>
        </p:nvSpPr>
        <p:spPr>
          <a:xfrm>
            <a:off x="683568" y="-91283"/>
            <a:ext cx="7200900" cy="1142385"/>
          </a:xfrm>
        </p:spPr>
        <p:txBody>
          <a:bodyPr>
            <a:normAutofit/>
          </a:bodyPr>
          <a:lstStyle/>
          <a:p>
            <a:r>
              <a:rPr lang="en-MY" sz="3200" dirty="0"/>
              <a:t>Differentiation Strategy</a:t>
            </a:r>
          </a:p>
        </p:txBody>
      </p:sp>
      <p:sp>
        <p:nvSpPr>
          <p:cNvPr id="3" name="Content Placeholder 2">
            <a:extLst>
              <a:ext uri="{FF2B5EF4-FFF2-40B4-BE49-F238E27FC236}">
                <a16:creationId xmlns:a16="http://schemas.microsoft.com/office/drawing/2014/main" xmlns="" id="{5C86C7A4-0424-4622-ACE7-D5FB92BA16E1}"/>
              </a:ext>
            </a:extLst>
          </p:cNvPr>
          <p:cNvSpPr>
            <a:spLocks noGrp="1"/>
          </p:cNvSpPr>
          <p:nvPr>
            <p:ph idx="1"/>
          </p:nvPr>
        </p:nvSpPr>
        <p:spPr>
          <a:xfrm>
            <a:off x="683568" y="1196753"/>
            <a:ext cx="7920880" cy="4536504"/>
          </a:xfrm>
        </p:spPr>
        <p:txBody>
          <a:bodyPr>
            <a:normAutofit/>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p14="http://schemas.microsoft.com/office/powerpoint/2010/main" xmlns="" val="44577527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911771-3956-48D4-8F71-CF7B278E59E9}"/>
              </a:ext>
            </a:extLst>
          </p:cNvPr>
          <p:cNvSpPr>
            <a:spLocks noGrp="1"/>
          </p:cNvSpPr>
          <p:nvPr>
            <p:ph type="title"/>
          </p:nvPr>
        </p:nvSpPr>
        <p:spPr>
          <a:xfrm>
            <a:off x="683568" y="-77216"/>
            <a:ext cx="7200900" cy="1142385"/>
          </a:xfrm>
        </p:spPr>
        <p:txBody>
          <a:bodyPr>
            <a:normAutofit/>
          </a:bodyPr>
          <a:lstStyle/>
          <a:p>
            <a:r>
              <a:rPr lang="en-MY" sz="3200" dirty="0"/>
              <a:t>Differentiation Strategy</a:t>
            </a:r>
          </a:p>
        </p:txBody>
      </p:sp>
      <p:sp>
        <p:nvSpPr>
          <p:cNvPr id="3" name="Content Placeholder 2">
            <a:extLst>
              <a:ext uri="{FF2B5EF4-FFF2-40B4-BE49-F238E27FC236}">
                <a16:creationId xmlns:a16="http://schemas.microsoft.com/office/drawing/2014/main" xmlns="" id="{BC235854-F36E-454B-A162-F24E70173D2D}"/>
              </a:ext>
            </a:extLst>
          </p:cNvPr>
          <p:cNvSpPr>
            <a:spLocks noGrp="1"/>
          </p:cNvSpPr>
          <p:nvPr>
            <p:ph idx="1"/>
          </p:nvPr>
        </p:nvSpPr>
        <p:spPr>
          <a:xfrm>
            <a:off x="683568" y="1556792"/>
            <a:ext cx="7488882" cy="4522441"/>
          </a:xfrm>
        </p:spPr>
        <p:txBody>
          <a:bodyPr>
            <a:normAutofit/>
          </a:bodyPr>
          <a:lstStyle/>
          <a:p>
            <a:r>
              <a:rPr lang="en-MY" sz="2800" dirty="0"/>
              <a:t>With a differentiation strategy the business develops product or service features which are different from competitors and appeal to customers including functionality, customer support and product quality. </a:t>
            </a:r>
          </a:p>
          <a:p>
            <a:endParaRPr lang="en-MY" sz="2800" dirty="0"/>
          </a:p>
          <a:p>
            <a:r>
              <a:rPr lang="en-MY" sz="2800" dirty="0"/>
              <a:t>New concepts which allow for differentiation can be protected through patents and other intellectual property rights.</a:t>
            </a:r>
          </a:p>
        </p:txBody>
      </p:sp>
    </p:spTree>
    <p:extLst>
      <p:ext uri="{BB962C8B-B14F-4D97-AF65-F5344CB8AC3E}">
        <p14:creationId xmlns:p14="http://schemas.microsoft.com/office/powerpoint/2010/main" xmlns="" val="4341428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6C15E2-0B22-4518-8B1A-FEB6D6F9850E}"/>
              </a:ext>
            </a:extLst>
          </p:cNvPr>
          <p:cNvSpPr>
            <a:spLocks noGrp="1"/>
          </p:cNvSpPr>
          <p:nvPr>
            <p:ph type="title"/>
          </p:nvPr>
        </p:nvSpPr>
        <p:spPr>
          <a:xfrm>
            <a:off x="971550" y="-243408"/>
            <a:ext cx="7200900" cy="1142385"/>
          </a:xfrm>
        </p:spPr>
        <p:txBody>
          <a:bodyPr>
            <a:normAutofit/>
          </a:bodyPr>
          <a:lstStyle/>
          <a:p>
            <a:r>
              <a:rPr lang="en-MY" sz="3200" dirty="0"/>
              <a:t>Focus (Niche) Strategy</a:t>
            </a:r>
          </a:p>
        </p:txBody>
      </p:sp>
      <p:sp>
        <p:nvSpPr>
          <p:cNvPr id="3" name="Content Placeholder 2">
            <a:extLst>
              <a:ext uri="{FF2B5EF4-FFF2-40B4-BE49-F238E27FC236}">
                <a16:creationId xmlns:a16="http://schemas.microsoft.com/office/drawing/2014/main" xmlns="" id="{1CD13CC1-4DE7-47F9-BAC1-7E6A59459A23}"/>
              </a:ext>
            </a:extLst>
          </p:cNvPr>
          <p:cNvSpPr>
            <a:spLocks noGrp="1"/>
          </p:cNvSpPr>
          <p:nvPr>
            <p:ph idx="1"/>
          </p:nvPr>
        </p:nvSpPr>
        <p:spPr>
          <a:xfrm>
            <a:off x="611560" y="1052736"/>
            <a:ext cx="7848872" cy="4896544"/>
          </a:xfrm>
        </p:spPr>
        <p:txBody>
          <a:bodyPr>
            <a:normAutofit lnSpcReduction="10000"/>
          </a:bodyPr>
          <a:lstStyle/>
          <a:p>
            <a:r>
              <a:rPr lang="en-MY" sz="2400" dirty="0"/>
              <a:t>Focus or Niche is to form a competitive advantage for this niche market and either succeeds by being a low cost producer or differentiator within that particular segment. </a:t>
            </a:r>
          </a:p>
          <a:p>
            <a:r>
              <a:rPr lang="en-MY" sz="2400" dirty="0"/>
              <a:t>Under a focus strategy a business focuses its effort on one particular segment of the market and aims to become well known for providing products/services for that segment.</a:t>
            </a:r>
          </a:p>
          <a:p>
            <a:r>
              <a:rPr lang="en-MY" sz="2400" dirty="0"/>
              <a:t> They form a competitive advantage by catering for the specific needs and wants of their niche market.</a:t>
            </a:r>
          </a:p>
          <a:p>
            <a:r>
              <a:rPr lang="en-MY" sz="2400" dirty="0"/>
              <a:t> A focus strategy is known as a narrow scope strategy because the business is focusing on a narrow (specific) segment of the market</a:t>
            </a:r>
          </a:p>
        </p:txBody>
      </p:sp>
    </p:spTree>
    <p:extLst>
      <p:ext uri="{BB962C8B-B14F-4D97-AF65-F5344CB8AC3E}">
        <p14:creationId xmlns:p14="http://schemas.microsoft.com/office/powerpoint/2010/main" xmlns="" val="31082215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8D8FEB-9BCE-41CA-8773-ADB35CD31CDA}"/>
              </a:ext>
            </a:extLst>
          </p:cNvPr>
          <p:cNvSpPr>
            <a:spLocks noGrp="1"/>
          </p:cNvSpPr>
          <p:nvPr>
            <p:ph type="title"/>
          </p:nvPr>
        </p:nvSpPr>
        <p:spPr>
          <a:xfrm>
            <a:off x="827584" y="-75586"/>
            <a:ext cx="7200900" cy="1142385"/>
          </a:xfrm>
        </p:spPr>
        <p:txBody>
          <a:bodyPr>
            <a:normAutofit/>
          </a:bodyPr>
          <a:lstStyle/>
          <a:p>
            <a:r>
              <a:rPr lang="en-MY" sz="3200" dirty="0"/>
              <a:t>"Middle of the road" strategy</a:t>
            </a:r>
          </a:p>
        </p:txBody>
      </p:sp>
      <p:sp>
        <p:nvSpPr>
          <p:cNvPr id="3" name="Content Placeholder 2">
            <a:extLst>
              <a:ext uri="{FF2B5EF4-FFF2-40B4-BE49-F238E27FC236}">
                <a16:creationId xmlns:a16="http://schemas.microsoft.com/office/drawing/2014/main" xmlns="" id="{8A4C7D5A-CE7B-40D4-A868-A21C658DA2FB}"/>
              </a:ext>
            </a:extLst>
          </p:cNvPr>
          <p:cNvSpPr>
            <a:spLocks noGrp="1"/>
          </p:cNvSpPr>
          <p:nvPr>
            <p:ph idx="1"/>
          </p:nvPr>
        </p:nvSpPr>
        <p:spPr>
          <a:xfrm>
            <a:off x="683568" y="1196752"/>
            <a:ext cx="7776864" cy="4752528"/>
          </a:xfrm>
        </p:spPr>
        <p:txBody>
          <a:bodyPr>
            <a:normAutofit/>
          </a:bodyPr>
          <a:lstStyle/>
          <a:p>
            <a:r>
              <a:rPr lang="en-MY" sz="2000" dirty="0"/>
              <a:t>Some businesses will attempt to adopt all three strategies; cost leadership, differentiation and niche (focus). </a:t>
            </a:r>
          </a:p>
          <a:p>
            <a:r>
              <a:rPr lang="en-MY" sz="2000" dirty="0"/>
              <a:t>A business adopting all three strategies is known as "stuck in the middle".</a:t>
            </a:r>
          </a:p>
          <a:p>
            <a:r>
              <a:rPr lang="en-MY" sz="2000" dirty="0"/>
              <a:t> They have no clear business strategy and are attempting to be everything to everyone. </a:t>
            </a:r>
          </a:p>
          <a:p>
            <a:r>
              <a:rPr lang="en-MY" sz="2000" dirty="0"/>
              <a:t>This is likely to increase running costs and cause confusion, as it is difficult to please all sectors of the market. </a:t>
            </a:r>
          </a:p>
          <a:p>
            <a:r>
              <a:rPr lang="en-MY" sz="2000" dirty="0"/>
              <a:t>Middle of the road businesses usually do the worst in their industry because they are not concentrating on one business strength.</a:t>
            </a:r>
          </a:p>
          <a:p>
            <a:r>
              <a:rPr lang="en-MY" sz="2000" dirty="0"/>
              <a:t> In other word, try to do all three would become stuck in the middle and danger.</a:t>
            </a:r>
          </a:p>
        </p:txBody>
      </p:sp>
    </p:spTree>
    <p:extLst>
      <p:ext uri="{BB962C8B-B14F-4D97-AF65-F5344CB8AC3E}">
        <p14:creationId xmlns:p14="http://schemas.microsoft.com/office/powerpoint/2010/main" xmlns="" val="13125402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B2206B-05E0-4E3F-B2E9-97F418DDF8CF}"/>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a16="http://schemas.microsoft.com/office/drawing/2014/main" xmlns="" id="{A56C09D4-1A1C-4033-B3CB-A4876AC1B92E}"/>
              </a:ext>
            </a:extLst>
          </p:cNvPr>
          <p:cNvPicPr>
            <a:picLocks noChangeAspect="1"/>
          </p:cNvPicPr>
          <p:nvPr/>
        </p:nvPicPr>
        <p:blipFill>
          <a:blip r:embed="rId2"/>
          <a:stretch>
            <a:fillRect/>
          </a:stretch>
        </p:blipFill>
        <p:spPr>
          <a:xfrm>
            <a:off x="1162050" y="2276872"/>
            <a:ext cx="7277100" cy="3590925"/>
          </a:xfrm>
          <a:prstGeom prst="rect">
            <a:avLst/>
          </a:prstGeom>
        </p:spPr>
      </p:pic>
    </p:spTree>
    <p:extLst>
      <p:ext uri="{BB962C8B-B14F-4D97-AF65-F5344CB8AC3E}">
        <p14:creationId xmlns:p14="http://schemas.microsoft.com/office/powerpoint/2010/main" xmlns="" val="37817077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A1DB95-147B-416C-B576-B1B72F3BD741}"/>
              </a:ext>
            </a:extLst>
          </p:cNvPr>
          <p:cNvSpPr>
            <a:spLocks noGrp="1"/>
          </p:cNvSpPr>
          <p:nvPr>
            <p:ph type="title"/>
          </p:nvPr>
        </p:nvSpPr>
        <p:spPr/>
        <p:txBody>
          <a:bodyPr/>
          <a:lstStyle/>
          <a:p>
            <a:r>
              <a:rPr lang="en-MY" dirty="0"/>
              <a:t>Porters Generic Strategies</a:t>
            </a:r>
          </a:p>
        </p:txBody>
      </p:sp>
      <p:pic>
        <p:nvPicPr>
          <p:cNvPr id="5" name="Content Placeholder 4">
            <a:extLst>
              <a:ext uri="{FF2B5EF4-FFF2-40B4-BE49-F238E27FC236}">
                <a16:creationId xmlns:a16="http://schemas.microsoft.com/office/drawing/2014/main" xmlns="" id="{058319EA-DB7B-4E85-A91C-CB1E698D88E7}"/>
              </a:ext>
            </a:extLst>
          </p:cNvPr>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511660" y="1772816"/>
            <a:ext cx="6120680" cy="4710054"/>
          </a:xfrm>
        </p:spPr>
      </p:pic>
    </p:spTree>
    <p:extLst>
      <p:ext uri="{BB962C8B-B14F-4D97-AF65-F5344CB8AC3E}">
        <p14:creationId xmlns:p14="http://schemas.microsoft.com/office/powerpoint/2010/main" xmlns="" val="35237945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5DEDDB-F880-4D51-8F39-AF15CCCC6F33}"/>
              </a:ext>
            </a:extLst>
          </p:cNvPr>
          <p:cNvSpPr>
            <a:spLocks noGrp="1"/>
          </p:cNvSpPr>
          <p:nvPr>
            <p:ph type="title"/>
          </p:nvPr>
        </p:nvSpPr>
        <p:spPr>
          <a:xfrm>
            <a:off x="685800" y="116632"/>
            <a:ext cx="8278688" cy="1143000"/>
          </a:xfrm>
        </p:spPr>
        <p:txBody>
          <a:bodyPr/>
          <a:lstStyle/>
          <a:p>
            <a:r>
              <a:rPr lang="en-MY" dirty="0"/>
              <a:t>Examples of Business Level Strategy</a:t>
            </a:r>
          </a:p>
        </p:txBody>
      </p:sp>
      <p:pic>
        <p:nvPicPr>
          <p:cNvPr id="5" name="Content Placeholder 4">
            <a:extLst>
              <a:ext uri="{FF2B5EF4-FFF2-40B4-BE49-F238E27FC236}">
                <a16:creationId xmlns:a16="http://schemas.microsoft.com/office/drawing/2014/main" xmlns="" id="{D00E4584-9396-479C-A018-84EB77A0EC26}"/>
              </a:ext>
            </a:extLst>
          </p:cNvPr>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2133600" y="1981200"/>
            <a:ext cx="4876799" cy="3810000"/>
          </a:xfrm>
        </p:spPr>
      </p:pic>
    </p:spTree>
    <p:extLst>
      <p:ext uri="{BB962C8B-B14F-4D97-AF65-F5344CB8AC3E}">
        <p14:creationId xmlns:p14="http://schemas.microsoft.com/office/powerpoint/2010/main" xmlns="" val="38421032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00478769"/>
              </p:ext>
            </p:extLst>
          </p:nvPr>
        </p:nvGraphicFramePr>
        <p:xfrm>
          <a:off x="576761" y="620688"/>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5097242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0EC9CA-EF71-4F3F-A266-6A97FD0A7532}"/>
              </a:ext>
            </a:extLst>
          </p:cNvPr>
          <p:cNvSpPr>
            <a:spLocks noGrp="1"/>
          </p:cNvSpPr>
          <p:nvPr>
            <p:ph type="title"/>
          </p:nvPr>
        </p:nvSpPr>
        <p:spPr>
          <a:xfrm>
            <a:off x="899592" y="-99392"/>
            <a:ext cx="7200900" cy="1142385"/>
          </a:xfrm>
        </p:spPr>
        <p:txBody>
          <a:bodyPr>
            <a:normAutofit/>
          </a:bodyPr>
          <a:lstStyle/>
          <a:p>
            <a:r>
              <a:rPr lang="en-MY" sz="2800" dirty="0"/>
              <a:t>Strategy Execution</a:t>
            </a:r>
          </a:p>
        </p:txBody>
      </p:sp>
      <p:sp>
        <p:nvSpPr>
          <p:cNvPr id="3" name="Content Placeholder 2">
            <a:extLst>
              <a:ext uri="{FF2B5EF4-FFF2-40B4-BE49-F238E27FC236}">
                <a16:creationId xmlns:a16="http://schemas.microsoft.com/office/drawing/2014/main" xmlns="" id="{15F8C638-0311-47B0-877F-3742E05879FE}"/>
              </a:ext>
            </a:extLst>
          </p:cNvPr>
          <p:cNvSpPr>
            <a:spLocks noGrp="1"/>
          </p:cNvSpPr>
          <p:nvPr>
            <p:ph idx="1"/>
          </p:nvPr>
        </p:nvSpPr>
        <p:spPr>
          <a:xfrm>
            <a:off x="611560" y="1340768"/>
            <a:ext cx="8256370" cy="4530725"/>
          </a:xfrm>
        </p:spPr>
        <p:txBody>
          <a:bodyPr>
            <a:normAutofit/>
          </a:bodyPr>
          <a:lstStyle/>
          <a:p>
            <a:r>
              <a:rPr lang="en-MY" sz="2400" dirty="0"/>
              <a:t>Strategy execution is the discipline of dynamically managing and implementing strategy to achieve intended outcomes</a:t>
            </a:r>
          </a:p>
          <a:p>
            <a:endParaRPr lang="en-MY" sz="2400" dirty="0"/>
          </a:p>
          <a:p>
            <a:r>
              <a:rPr lang="en-MY" sz="2400" dirty="0"/>
              <a:t>Research after research finds that between 70-90% of strategies fail miserably or only deliver very marginal results. Fortune Magazine famously reported that just 1 out of 10 strategies were executed successfully.  Research has also consistently found that failure is rarely the result of poor strategy formulation, but rather is due to an inability to execute</a:t>
            </a:r>
          </a:p>
        </p:txBody>
      </p:sp>
    </p:spTree>
    <p:extLst>
      <p:ext uri="{BB962C8B-B14F-4D97-AF65-F5344CB8AC3E}">
        <p14:creationId xmlns:p14="http://schemas.microsoft.com/office/powerpoint/2010/main" xmlns="" val="235342975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C02863-939C-4B3E-B1D1-FFEE89270DCA}"/>
              </a:ext>
            </a:extLst>
          </p:cNvPr>
          <p:cNvSpPr>
            <a:spLocks noGrp="1"/>
          </p:cNvSpPr>
          <p:nvPr>
            <p:ph type="title"/>
          </p:nvPr>
        </p:nvSpPr>
        <p:spPr>
          <a:xfrm>
            <a:off x="755576" y="-171400"/>
            <a:ext cx="7200900" cy="1142385"/>
          </a:xfrm>
        </p:spPr>
        <p:txBody>
          <a:bodyPr>
            <a:normAutofit/>
          </a:bodyPr>
          <a:lstStyle/>
          <a:p>
            <a:r>
              <a:rPr lang="en-MY" sz="2800" dirty="0"/>
              <a:t>The Balanced Scorecard</a:t>
            </a:r>
          </a:p>
        </p:txBody>
      </p:sp>
      <p:sp>
        <p:nvSpPr>
          <p:cNvPr id="3" name="Content Placeholder 2">
            <a:extLst>
              <a:ext uri="{FF2B5EF4-FFF2-40B4-BE49-F238E27FC236}">
                <a16:creationId xmlns:a16="http://schemas.microsoft.com/office/drawing/2014/main" xmlns="" id="{517A5555-B905-4238-BF90-B06F83ABA3C6}"/>
              </a:ext>
            </a:extLst>
          </p:cNvPr>
          <p:cNvSpPr>
            <a:spLocks noGrp="1"/>
          </p:cNvSpPr>
          <p:nvPr>
            <p:ph idx="1"/>
          </p:nvPr>
        </p:nvSpPr>
        <p:spPr>
          <a:xfrm>
            <a:off x="683568" y="1600200"/>
            <a:ext cx="8208912" cy="4530725"/>
          </a:xfrm>
        </p:spPr>
        <p:txBody>
          <a:bodyPr>
            <a:normAutofit/>
          </a:bodyPr>
          <a:lstStyle/>
          <a:p>
            <a:r>
              <a:rPr lang="en-MY" sz="2400" dirty="0"/>
              <a:t>The Balanced Scorecard was originally developed by </a:t>
            </a:r>
            <a:r>
              <a:rPr lang="en-MY" sz="2400" dirty="0" err="1"/>
              <a:t>Dr.</a:t>
            </a:r>
            <a:r>
              <a:rPr lang="en-MY" sz="2400" dirty="0"/>
              <a:t> Robert Kaplan of Harvard University and </a:t>
            </a:r>
            <a:r>
              <a:rPr lang="en-MY" sz="2400" dirty="0" err="1"/>
              <a:t>Dr.</a:t>
            </a:r>
            <a:r>
              <a:rPr lang="en-MY" sz="2400" dirty="0"/>
              <a:t> David Norton as a framework for measuring organizational performance using a more balanced set of performance measures.</a:t>
            </a:r>
          </a:p>
          <a:p>
            <a:pPr marL="0" indent="0">
              <a:buNone/>
            </a:pPr>
            <a:r>
              <a:rPr lang="en-MY" sz="2400" dirty="0"/>
              <a:t> </a:t>
            </a:r>
          </a:p>
          <a:p>
            <a:r>
              <a:rPr lang="en-MY" sz="2400" dirty="0"/>
              <a:t>Traditionally companies used only short-term financial performance as the measure of success. The “balanced scorecard” added additional non-financial strategic measures to the mix in order to better focus on long-term success</a:t>
            </a:r>
          </a:p>
        </p:txBody>
      </p:sp>
    </p:spTree>
    <p:extLst>
      <p:ext uri="{BB962C8B-B14F-4D97-AF65-F5344CB8AC3E}">
        <p14:creationId xmlns:p14="http://schemas.microsoft.com/office/powerpoint/2010/main" xmlns="" val="4584969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891956-BC7F-4B62-AC36-D7D749BD770B}"/>
              </a:ext>
            </a:extLst>
          </p:cNvPr>
          <p:cNvSpPr>
            <a:spLocks noGrp="1"/>
          </p:cNvSpPr>
          <p:nvPr>
            <p:ph type="title"/>
          </p:nvPr>
        </p:nvSpPr>
        <p:spPr>
          <a:xfrm>
            <a:off x="971550" y="-8474"/>
            <a:ext cx="7200900" cy="1142385"/>
          </a:xfrm>
        </p:spPr>
        <p:txBody>
          <a:bodyPr>
            <a:normAutofit/>
          </a:bodyPr>
          <a:lstStyle/>
          <a:p>
            <a:r>
              <a:rPr lang="en-MY" sz="2800" dirty="0"/>
              <a:t>Balanced Scorecard</a:t>
            </a:r>
          </a:p>
        </p:txBody>
      </p:sp>
      <p:pic>
        <p:nvPicPr>
          <p:cNvPr id="5" name="Picture 4">
            <a:extLst>
              <a:ext uri="{FF2B5EF4-FFF2-40B4-BE49-F238E27FC236}">
                <a16:creationId xmlns:a16="http://schemas.microsoft.com/office/drawing/2014/main" xmlns="" id="{EFDB2952-0FE6-473F-AC54-4B7AA16ECB89}"/>
              </a:ext>
            </a:extLst>
          </p:cNvPr>
          <p:cNvPicPr>
            <a:picLocks noChangeAspect="1"/>
          </p:cNvPicPr>
          <p:nvPr/>
        </p:nvPicPr>
        <p:blipFill>
          <a:blip r:embed="rId2"/>
          <a:stretch>
            <a:fillRect/>
          </a:stretch>
        </p:blipFill>
        <p:spPr>
          <a:xfrm>
            <a:off x="1403648" y="1628800"/>
            <a:ext cx="5172075" cy="4162425"/>
          </a:xfrm>
          <a:prstGeom prst="rect">
            <a:avLst/>
          </a:prstGeom>
        </p:spPr>
      </p:pic>
    </p:spTree>
    <p:extLst>
      <p:ext uri="{BB962C8B-B14F-4D97-AF65-F5344CB8AC3E}">
        <p14:creationId xmlns:p14="http://schemas.microsoft.com/office/powerpoint/2010/main" xmlns="" val="27143983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071AE2-08A5-48CD-B67F-E14DE2F7ABFD}"/>
              </a:ext>
            </a:extLst>
          </p:cNvPr>
          <p:cNvSpPr>
            <a:spLocks noGrp="1"/>
          </p:cNvSpPr>
          <p:nvPr>
            <p:ph type="title"/>
          </p:nvPr>
        </p:nvSpPr>
        <p:spPr>
          <a:xfrm>
            <a:off x="827584" y="-99392"/>
            <a:ext cx="7200900" cy="1142385"/>
          </a:xfrm>
        </p:spPr>
        <p:txBody>
          <a:bodyPr>
            <a:normAutofit/>
          </a:bodyPr>
          <a:lstStyle/>
          <a:p>
            <a:r>
              <a:rPr lang="en-MY" sz="2800" dirty="0"/>
              <a:t>The Balanced Scorecard</a:t>
            </a:r>
          </a:p>
        </p:txBody>
      </p:sp>
      <p:sp>
        <p:nvSpPr>
          <p:cNvPr id="3" name="Content Placeholder 2">
            <a:extLst>
              <a:ext uri="{FF2B5EF4-FFF2-40B4-BE49-F238E27FC236}">
                <a16:creationId xmlns:a16="http://schemas.microsoft.com/office/drawing/2014/main" xmlns="" id="{0FDB1647-03FB-48E2-B55E-86DAB82BC747}"/>
              </a:ext>
            </a:extLst>
          </p:cNvPr>
          <p:cNvSpPr>
            <a:spLocks noGrp="1"/>
          </p:cNvSpPr>
          <p:nvPr>
            <p:ph idx="1"/>
          </p:nvPr>
        </p:nvSpPr>
        <p:spPr>
          <a:xfrm>
            <a:off x="685800" y="1556792"/>
            <a:ext cx="7918648" cy="4530725"/>
          </a:xfrm>
        </p:spPr>
        <p:txBody>
          <a:bodyPr>
            <a:normAutofit/>
          </a:bodyPr>
          <a:lstStyle/>
          <a:p>
            <a:r>
              <a:rPr lang="en-MY" sz="2400" dirty="0"/>
              <a:t>Traditional financial accounting measures, like return-on-investment and earnings-per-share, can give misleading signals for continuous improvement and innovation</a:t>
            </a:r>
          </a:p>
          <a:p>
            <a:r>
              <a:rPr lang="en-MY" sz="2400" dirty="0"/>
              <a:t>It tells us what has happened to the organization, it may not tell us what is currently happening, nor it is a good indicator of future performance. </a:t>
            </a:r>
          </a:p>
          <a:p>
            <a:r>
              <a:rPr lang="en-MY" sz="2400" dirty="0"/>
              <a:t>Kaplan and Norton devised a “balanced scorecard”—a set of measures that gives top managers a fast but comprehensive view of the business.</a:t>
            </a:r>
          </a:p>
        </p:txBody>
      </p:sp>
    </p:spTree>
    <p:extLst>
      <p:ext uri="{BB962C8B-B14F-4D97-AF65-F5344CB8AC3E}">
        <p14:creationId xmlns:p14="http://schemas.microsoft.com/office/powerpoint/2010/main" xmlns="" val="4991302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200DC3-D8DA-4962-A28E-A92932FB6F5B}"/>
              </a:ext>
            </a:extLst>
          </p:cNvPr>
          <p:cNvSpPr>
            <a:spLocks noGrp="1"/>
          </p:cNvSpPr>
          <p:nvPr>
            <p:ph type="title"/>
          </p:nvPr>
        </p:nvSpPr>
        <p:spPr>
          <a:xfrm>
            <a:off x="971550" y="26506"/>
            <a:ext cx="7200900" cy="1142385"/>
          </a:xfrm>
        </p:spPr>
        <p:txBody>
          <a:bodyPr>
            <a:normAutofit/>
          </a:bodyPr>
          <a:lstStyle/>
          <a:p>
            <a:r>
              <a:rPr lang="en-MY" sz="2800" dirty="0"/>
              <a:t>The Balanced Scorecard</a:t>
            </a:r>
          </a:p>
        </p:txBody>
      </p:sp>
      <p:sp>
        <p:nvSpPr>
          <p:cNvPr id="3" name="Content Placeholder 2">
            <a:extLst>
              <a:ext uri="{FF2B5EF4-FFF2-40B4-BE49-F238E27FC236}">
                <a16:creationId xmlns:a16="http://schemas.microsoft.com/office/drawing/2014/main" xmlns="" id="{6429505D-AA7D-4A0E-8349-3B69EFCAE008}"/>
              </a:ext>
            </a:extLst>
          </p:cNvPr>
          <p:cNvSpPr>
            <a:spLocks noGrp="1"/>
          </p:cNvSpPr>
          <p:nvPr>
            <p:ph idx="1"/>
          </p:nvPr>
        </p:nvSpPr>
        <p:spPr>
          <a:xfrm>
            <a:off x="683568" y="1484784"/>
            <a:ext cx="8003232" cy="4530725"/>
          </a:xfrm>
        </p:spPr>
        <p:txBody>
          <a:bodyPr>
            <a:normAutofit/>
          </a:bodyPr>
          <a:lstStyle/>
          <a:p>
            <a:pPr marL="0" indent="0">
              <a:buNone/>
            </a:pPr>
            <a:r>
              <a:rPr lang="en-MY" sz="2400" dirty="0"/>
              <a:t>The Balanced Scorecard was a way to </a:t>
            </a:r>
          </a:p>
          <a:p>
            <a:pPr marL="514350" indent="-514350">
              <a:buAutoNum type="arabicParenBoth"/>
            </a:pPr>
            <a:r>
              <a:rPr lang="en-MY" sz="2400" dirty="0"/>
              <a:t>Clarify and translate vision and strategy</a:t>
            </a:r>
          </a:p>
          <a:p>
            <a:pPr marL="514350" indent="-514350">
              <a:buAutoNum type="arabicParenBoth"/>
            </a:pPr>
            <a:r>
              <a:rPr lang="en-MY" sz="2400" dirty="0"/>
              <a:t>Communicate and link strategic objectives and measures; </a:t>
            </a:r>
          </a:p>
          <a:p>
            <a:pPr marL="514350" indent="-514350">
              <a:buAutoNum type="arabicParenBoth"/>
            </a:pPr>
            <a:r>
              <a:rPr lang="en-MY" sz="2400" dirty="0"/>
              <a:t>Plan, set targets, and align strategic initiatives; and</a:t>
            </a:r>
          </a:p>
          <a:p>
            <a:pPr marL="514350" indent="-514350">
              <a:buAutoNum type="arabicParenBoth"/>
            </a:pPr>
            <a:r>
              <a:rPr lang="en-MY" sz="2400" dirty="0"/>
              <a:t>Enhance strategic feedback and learning </a:t>
            </a:r>
          </a:p>
          <a:p>
            <a:pPr marL="0" indent="0">
              <a:buNone/>
            </a:pPr>
            <a:r>
              <a:rPr lang="en-MY" sz="2400" dirty="0"/>
              <a:t>The heart of the balanced scorecard is a framework of four major perspectives for strategy implementation – financial, customer, internal business, and  learning &amp; Growth. </a:t>
            </a:r>
          </a:p>
        </p:txBody>
      </p:sp>
    </p:spTree>
    <p:extLst>
      <p:ext uri="{BB962C8B-B14F-4D97-AF65-F5344CB8AC3E}">
        <p14:creationId xmlns:p14="http://schemas.microsoft.com/office/powerpoint/2010/main" xmlns="" val="13568547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0123C0-A635-46DE-9963-82533C605C0E}"/>
              </a:ext>
            </a:extLst>
          </p:cNvPr>
          <p:cNvSpPr>
            <a:spLocks noGrp="1"/>
          </p:cNvSpPr>
          <p:nvPr>
            <p:ph type="title"/>
          </p:nvPr>
        </p:nvSpPr>
        <p:spPr>
          <a:xfrm>
            <a:off x="971550" y="-29765"/>
            <a:ext cx="7200900" cy="1142385"/>
          </a:xfrm>
        </p:spPr>
        <p:txBody>
          <a:bodyPr>
            <a:normAutofit/>
          </a:bodyPr>
          <a:lstStyle/>
          <a:p>
            <a:r>
              <a:rPr lang="en-MY" sz="2800" dirty="0"/>
              <a:t>Financial Perspective</a:t>
            </a:r>
          </a:p>
        </p:txBody>
      </p:sp>
      <p:sp>
        <p:nvSpPr>
          <p:cNvPr id="3" name="Content Placeholder 2">
            <a:extLst>
              <a:ext uri="{FF2B5EF4-FFF2-40B4-BE49-F238E27FC236}">
                <a16:creationId xmlns:a16="http://schemas.microsoft.com/office/drawing/2014/main" xmlns="" id="{706AD5B1-C4AE-4385-A09D-51A3C43058F5}"/>
              </a:ext>
            </a:extLst>
          </p:cNvPr>
          <p:cNvSpPr>
            <a:spLocks noGrp="1"/>
          </p:cNvSpPr>
          <p:nvPr>
            <p:ph idx="1"/>
          </p:nvPr>
        </p:nvSpPr>
        <p:spPr>
          <a:xfrm>
            <a:off x="683568" y="1524000"/>
            <a:ext cx="7920880" cy="4425280"/>
          </a:xfrm>
        </p:spPr>
        <p:txBody>
          <a:bodyPr>
            <a:normAutofit lnSpcReduction="10000"/>
          </a:bodyPr>
          <a:lstStyle/>
          <a:p>
            <a:pPr marL="0" indent="0">
              <a:buNone/>
            </a:pPr>
            <a:r>
              <a:rPr lang="en-MY" sz="2400" dirty="0"/>
              <a:t>Any key objective that is related to the company’s financial health and performance may be included in this perspective</a:t>
            </a:r>
          </a:p>
          <a:p>
            <a:r>
              <a:rPr lang="en-MY" sz="2400" dirty="0"/>
              <a:t>Revenue Growth</a:t>
            </a:r>
          </a:p>
          <a:p>
            <a:r>
              <a:rPr lang="en-MY" sz="2400" dirty="0"/>
              <a:t>Profit</a:t>
            </a:r>
          </a:p>
          <a:p>
            <a:r>
              <a:rPr lang="en-MY" sz="2400" dirty="0"/>
              <a:t>Cost Reduction</a:t>
            </a:r>
          </a:p>
          <a:p>
            <a:r>
              <a:rPr lang="en-MY" sz="2400" dirty="0"/>
              <a:t>Productivity Improvement</a:t>
            </a:r>
          </a:p>
          <a:p>
            <a:r>
              <a:rPr lang="en-MY" sz="2400" dirty="0"/>
              <a:t>Asset Utilization</a:t>
            </a:r>
          </a:p>
          <a:p>
            <a:r>
              <a:rPr lang="en-MY" sz="2400" dirty="0"/>
              <a:t>Investments</a:t>
            </a:r>
          </a:p>
          <a:p>
            <a:pPr marL="0" indent="0">
              <a:buNone/>
            </a:pPr>
            <a:r>
              <a:rPr lang="en-MY" sz="2400" i="1" dirty="0"/>
              <a:t>How Do We Look to Shareholders?</a:t>
            </a:r>
          </a:p>
          <a:p>
            <a:endParaRPr lang="en-MY" sz="2400" dirty="0"/>
          </a:p>
        </p:txBody>
      </p:sp>
    </p:spTree>
    <p:extLst>
      <p:ext uri="{BB962C8B-B14F-4D97-AF65-F5344CB8AC3E}">
        <p14:creationId xmlns:p14="http://schemas.microsoft.com/office/powerpoint/2010/main" xmlns="" val="28245360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818192-D678-497C-997B-0E67C9AB4618}"/>
              </a:ext>
            </a:extLst>
          </p:cNvPr>
          <p:cNvSpPr>
            <a:spLocks noGrp="1"/>
          </p:cNvSpPr>
          <p:nvPr>
            <p:ph type="title"/>
          </p:nvPr>
        </p:nvSpPr>
        <p:spPr>
          <a:xfrm>
            <a:off x="882432" y="0"/>
            <a:ext cx="7200900" cy="1142385"/>
          </a:xfrm>
        </p:spPr>
        <p:txBody>
          <a:bodyPr>
            <a:normAutofit/>
          </a:bodyPr>
          <a:lstStyle/>
          <a:p>
            <a:pPr>
              <a:spcBef>
                <a:spcPct val="50000"/>
              </a:spcBef>
            </a:pPr>
            <a:r>
              <a:rPr lang="en-MY" sz="2800" dirty="0"/>
              <a:t>Learning and Growth Perspective</a:t>
            </a:r>
          </a:p>
        </p:txBody>
      </p:sp>
      <p:sp>
        <p:nvSpPr>
          <p:cNvPr id="3" name="Content Placeholder 2">
            <a:extLst>
              <a:ext uri="{FF2B5EF4-FFF2-40B4-BE49-F238E27FC236}">
                <a16:creationId xmlns:a16="http://schemas.microsoft.com/office/drawing/2014/main" xmlns="" id="{45B7B1D2-3D43-4E7D-9732-2DD11321E194}"/>
              </a:ext>
            </a:extLst>
          </p:cNvPr>
          <p:cNvSpPr>
            <a:spLocks noGrp="1"/>
          </p:cNvSpPr>
          <p:nvPr>
            <p:ph idx="1"/>
          </p:nvPr>
        </p:nvSpPr>
        <p:spPr>
          <a:xfrm>
            <a:off x="467544" y="1628800"/>
            <a:ext cx="8208912" cy="4349080"/>
          </a:xfrm>
        </p:spPr>
        <p:txBody>
          <a:bodyPr>
            <a:normAutofit/>
          </a:bodyPr>
          <a:lstStyle/>
          <a:p>
            <a:pPr marL="0" indent="0">
              <a:spcBef>
                <a:spcPct val="50000"/>
              </a:spcBef>
              <a:buNone/>
            </a:pPr>
            <a:r>
              <a:rPr lang="en-MY" altLang="en-US" sz="2400" dirty="0"/>
              <a:t>This perspective includes employee training and corporate cultural attitudes related to both individual and corporate self-improvement. In a knowledge worker organization, people are the main resource.</a:t>
            </a:r>
          </a:p>
          <a:p>
            <a:pPr>
              <a:spcBef>
                <a:spcPct val="50000"/>
              </a:spcBef>
            </a:pPr>
            <a:r>
              <a:rPr lang="en-MY" altLang="en-US" sz="2400" dirty="0"/>
              <a:t>Employee training and development</a:t>
            </a:r>
          </a:p>
          <a:p>
            <a:pPr>
              <a:spcBef>
                <a:spcPct val="50000"/>
              </a:spcBef>
            </a:pPr>
            <a:r>
              <a:rPr lang="en-MY" altLang="en-US" sz="2400" dirty="0"/>
              <a:t>Mentoring programs</a:t>
            </a:r>
          </a:p>
          <a:p>
            <a:pPr>
              <a:spcBef>
                <a:spcPct val="50000"/>
              </a:spcBef>
            </a:pPr>
            <a:r>
              <a:rPr lang="en-MY" altLang="en-US" sz="2400" dirty="0"/>
              <a:t>Succession planning</a:t>
            </a:r>
          </a:p>
          <a:p>
            <a:pPr marL="0" indent="0">
              <a:spcBef>
                <a:spcPct val="50000"/>
              </a:spcBef>
              <a:buNone/>
            </a:pPr>
            <a:endParaRPr lang="en-MY" altLang="en-US" sz="2400" i="1" dirty="0"/>
          </a:p>
          <a:p>
            <a:pPr marL="0" indent="0">
              <a:spcBef>
                <a:spcPct val="50000"/>
              </a:spcBef>
              <a:buNone/>
            </a:pPr>
            <a:r>
              <a:rPr lang="en-MY" altLang="en-US" sz="2400" i="1" dirty="0"/>
              <a:t>Can We Continue to Improve and Create Value?</a:t>
            </a:r>
          </a:p>
          <a:p>
            <a:pPr>
              <a:spcBef>
                <a:spcPct val="50000"/>
              </a:spcBef>
            </a:pPr>
            <a:endParaRPr lang="en-MY" altLang="en-US" sz="2400" dirty="0"/>
          </a:p>
          <a:p>
            <a:pPr marL="0" indent="0">
              <a:spcBef>
                <a:spcPct val="50000"/>
              </a:spcBef>
              <a:buNone/>
            </a:pPr>
            <a:endParaRPr lang="en-MY" sz="2400" dirty="0"/>
          </a:p>
        </p:txBody>
      </p:sp>
    </p:spTree>
    <p:extLst>
      <p:ext uri="{BB962C8B-B14F-4D97-AF65-F5344CB8AC3E}">
        <p14:creationId xmlns:p14="http://schemas.microsoft.com/office/powerpoint/2010/main" xmlns="" val="14935990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BA06B7-D89D-4CF5-9320-B782B997A55C}"/>
              </a:ext>
            </a:extLst>
          </p:cNvPr>
          <p:cNvSpPr>
            <a:spLocks noGrp="1"/>
          </p:cNvSpPr>
          <p:nvPr>
            <p:ph type="title"/>
          </p:nvPr>
        </p:nvSpPr>
        <p:spPr>
          <a:xfrm>
            <a:off x="827584" y="-75586"/>
            <a:ext cx="7200900" cy="1142385"/>
          </a:xfrm>
        </p:spPr>
        <p:txBody>
          <a:bodyPr>
            <a:normAutofit/>
          </a:bodyPr>
          <a:lstStyle/>
          <a:p>
            <a:r>
              <a:rPr lang="en-MY" sz="2800" dirty="0"/>
              <a:t>Business Process Perspective</a:t>
            </a:r>
          </a:p>
        </p:txBody>
      </p:sp>
      <p:sp>
        <p:nvSpPr>
          <p:cNvPr id="3" name="Content Placeholder 2">
            <a:extLst>
              <a:ext uri="{FF2B5EF4-FFF2-40B4-BE49-F238E27FC236}">
                <a16:creationId xmlns:a16="http://schemas.microsoft.com/office/drawing/2014/main" xmlns="" id="{1AC460E5-91BF-4CDB-B069-ADE57C946A02}"/>
              </a:ext>
            </a:extLst>
          </p:cNvPr>
          <p:cNvSpPr>
            <a:spLocks noGrp="1"/>
          </p:cNvSpPr>
          <p:nvPr>
            <p:ph idx="1"/>
          </p:nvPr>
        </p:nvSpPr>
        <p:spPr>
          <a:xfrm>
            <a:off x="683568" y="1268760"/>
            <a:ext cx="7920880" cy="4680520"/>
          </a:xfrm>
        </p:spPr>
        <p:txBody>
          <a:bodyPr>
            <a:normAutofit/>
          </a:bodyPr>
          <a:lstStyle/>
          <a:p>
            <a:pPr marL="0" indent="0">
              <a:buNone/>
            </a:pPr>
            <a:r>
              <a:rPr lang="en-MY" sz="2400" dirty="0"/>
              <a:t>Critical internal process in which organization must deal. These processes enable to deliver the value propositions to customers and satisfy stake holders expectations.</a:t>
            </a:r>
          </a:p>
          <a:p>
            <a:r>
              <a:rPr lang="en-MY" sz="2400" dirty="0"/>
              <a:t>Innovation Process</a:t>
            </a:r>
          </a:p>
          <a:p>
            <a:r>
              <a:rPr lang="en-MY" sz="2400" dirty="0"/>
              <a:t> Product Design</a:t>
            </a:r>
          </a:p>
          <a:p>
            <a:r>
              <a:rPr lang="en-MY" sz="2400" dirty="0"/>
              <a:t> Product Development</a:t>
            </a:r>
          </a:p>
          <a:p>
            <a:r>
              <a:rPr lang="en-MY" sz="2400" dirty="0"/>
              <a:t> Process Implementation</a:t>
            </a:r>
          </a:p>
          <a:p>
            <a:endParaRPr lang="en-MY" sz="2400" dirty="0"/>
          </a:p>
          <a:p>
            <a:pPr marL="0" indent="0">
              <a:buNone/>
            </a:pPr>
            <a:r>
              <a:rPr lang="en-MY" sz="2400" i="1" dirty="0"/>
              <a:t>What Must We Excel at?</a:t>
            </a:r>
          </a:p>
          <a:p>
            <a:endParaRPr lang="en-MY" sz="2400" dirty="0"/>
          </a:p>
          <a:p>
            <a:endParaRPr lang="en-MY" sz="2400" dirty="0"/>
          </a:p>
        </p:txBody>
      </p:sp>
    </p:spTree>
    <p:extLst>
      <p:ext uri="{BB962C8B-B14F-4D97-AF65-F5344CB8AC3E}">
        <p14:creationId xmlns:p14="http://schemas.microsoft.com/office/powerpoint/2010/main" xmlns="" val="20107338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86C5F6-8DE3-42BA-8652-A88B669E5620}"/>
              </a:ext>
            </a:extLst>
          </p:cNvPr>
          <p:cNvSpPr>
            <a:spLocks noGrp="1"/>
          </p:cNvSpPr>
          <p:nvPr>
            <p:ph type="title"/>
          </p:nvPr>
        </p:nvSpPr>
        <p:spPr>
          <a:xfrm>
            <a:off x="755576" y="-75586"/>
            <a:ext cx="7200900" cy="1142385"/>
          </a:xfrm>
        </p:spPr>
        <p:txBody>
          <a:bodyPr>
            <a:normAutofit/>
          </a:bodyPr>
          <a:lstStyle/>
          <a:p>
            <a:r>
              <a:rPr lang="en-MY" sz="2800" dirty="0"/>
              <a:t>Customer perspective</a:t>
            </a:r>
          </a:p>
        </p:txBody>
      </p:sp>
      <p:sp>
        <p:nvSpPr>
          <p:cNvPr id="3" name="Content Placeholder 2">
            <a:extLst>
              <a:ext uri="{FF2B5EF4-FFF2-40B4-BE49-F238E27FC236}">
                <a16:creationId xmlns:a16="http://schemas.microsoft.com/office/drawing/2014/main" xmlns="" id="{04133100-4869-4E84-BCB2-97B2D0A3A1BC}"/>
              </a:ext>
            </a:extLst>
          </p:cNvPr>
          <p:cNvSpPr>
            <a:spLocks noGrp="1"/>
          </p:cNvSpPr>
          <p:nvPr>
            <p:ph idx="1"/>
          </p:nvPr>
        </p:nvSpPr>
        <p:spPr>
          <a:xfrm>
            <a:off x="755576" y="1340768"/>
            <a:ext cx="7776864" cy="4464496"/>
          </a:xfrm>
        </p:spPr>
        <p:txBody>
          <a:bodyPr>
            <a:normAutofit/>
          </a:bodyPr>
          <a:lstStyle/>
          <a:p>
            <a:pPr marL="0" indent="0">
              <a:buNone/>
            </a:pPr>
            <a:r>
              <a:rPr lang="en-MY" sz="2400" dirty="0"/>
              <a:t>This perspective focuses on performance objectives that are related to customers and the market. </a:t>
            </a:r>
          </a:p>
          <a:p>
            <a:r>
              <a:rPr lang="en-MY" sz="2400" dirty="0"/>
              <a:t> Customer Retention</a:t>
            </a:r>
          </a:p>
          <a:p>
            <a:r>
              <a:rPr lang="en-MY" sz="2400" dirty="0"/>
              <a:t>  New Customer Acquisition</a:t>
            </a:r>
          </a:p>
          <a:p>
            <a:r>
              <a:rPr lang="en-MY" sz="2400" dirty="0"/>
              <a:t>  Customer Profitability</a:t>
            </a:r>
          </a:p>
          <a:p>
            <a:r>
              <a:rPr lang="en-MY" sz="2400" dirty="0"/>
              <a:t>  Market Share</a:t>
            </a:r>
          </a:p>
          <a:p>
            <a:pPr marL="0" indent="0">
              <a:buNone/>
            </a:pPr>
            <a:endParaRPr lang="en-MY" sz="2400" dirty="0"/>
          </a:p>
          <a:p>
            <a:pPr marL="0" indent="0">
              <a:buNone/>
            </a:pPr>
            <a:r>
              <a:rPr lang="en-MY" sz="2400" i="1" dirty="0"/>
              <a:t>How Do Customers See Us?</a:t>
            </a:r>
          </a:p>
        </p:txBody>
      </p:sp>
    </p:spTree>
    <p:extLst>
      <p:ext uri="{BB962C8B-B14F-4D97-AF65-F5344CB8AC3E}">
        <p14:creationId xmlns:p14="http://schemas.microsoft.com/office/powerpoint/2010/main" xmlns="" val="22398684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5FB436-D80B-43F6-964D-3F0F02083302}"/>
              </a:ext>
            </a:extLst>
          </p:cNvPr>
          <p:cNvSpPr>
            <a:spLocks noGrp="1"/>
          </p:cNvSpPr>
          <p:nvPr>
            <p:ph type="title"/>
          </p:nvPr>
        </p:nvSpPr>
        <p:spPr>
          <a:xfrm>
            <a:off x="755576" y="-75586"/>
            <a:ext cx="7200900" cy="1142385"/>
          </a:xfrm>
        </p:spPr>
        <p:txBody>
          <a:bodyPr>
            <a:normAutofit/>
          </a:bodyPr>
          <a:lstStyle/>
          <a:p>
            <a:r>
              <a:rPr lang="en-MY" sz="2800" dirty="0"/>
              <a:t>Things to be Monitored</a:t>
            </a:r>
          </a:p>
        </p:txBody>
      </p:sp>
      <p:sp>
        <p:nvSpPr>
          <p:cNvPr id="3" name="Content Placeholder 2">
            <a:extLst>
              <a:ext uri="{FF2B5EF4-FFF2-40B4-BE49-F238E27FC236}">
                <a16:creationId xmlns:a16="http://schemas.microsoft.com/office/drawing/2014/main" xmlns="" id="{B1E1C888-4B45-41D6-ABB6-91E7719B63B4}"/>
              </a:ext>
            </a:extLst>
          </p:cNvPr>
          <p:cNvSpPr>
            <a:spLocks noGrp="1"/>
          </p:cNvSpPr>
          <p:nvPr>
            <p:ph idx="1"/>
          </p:nvPr>
        </p:nvSpPr>
        <p:spPr>
          <a:xfrm>
            <a:off x="750074" y="1340768"/>
            <a:ext cx="7638350" cy="4392488"/>
          </a:xfrm>
        </p:spPr>
        <p:txBody>
          <a:bodyPr>
            <a:normAutofit/>
          </a:bodyPr>
          <a:lstStyle/>
          <a:p>
            <a:r>
              <a:rPr lang="en-MY" sz="2400" dirty="0"/>
              <a:t>Objectives: major objectives to be achieved, for example, profitable growth</a:t>
            </a:r>
          </a:p>
          <a:p>
            <a:r>
              <a:rPr lang="en-MY" sz="2400" dirty="0"/>
              <a:t>Measures: the observable parameters that will be used to measure progress toward reaching the objective</a:t>
            </a:r>
          </a:p>
          <a:p>
            <a:r>
              <a:rPr lang="en-MY" sz="2400" dirty="0"/>
              <a:t>Targets: the specific target values for the measures</a:t>
            </a:r>
          </a:p>
          <a:p>
            <a:r>
              <a:rPr lang="en-MY" sz="2400" dirty="0"/>
              <a:t>Initiatives: projects or programs to be initiated in order to meet the objective</a:t>
            </a:r>
          </a:p>
        </p:txBody>
      </p:sp>
    </p:spTree>
    <p:extLst>
      <p:ext uri="{BB962C8B-B14F-4D97-AF65-F5344CB8AC3E}">
        <p14:creationId xmlns:p14="http://schemas.microsoft.com/office/powerpoint/2010/main" xmlns="" val="73056975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a:t>Balanced </a:t>
            </a:r>
            <a:r>
              <a:rPr lang="en-MY" dirty="0"/>
              <a:t>Scorecard</a:t>
            </a:r>
          </a:p>
        </p:txBody>
      </p:sp>
      <p:pic>
        <p:nvPicPr>
          <p:cNvPr id="5" name="Picture 4">
            <a:extLst>
              <a:ext uri="{FF2B5EF4-FFF2-40B4-BE49-F238E27FC236}">
                <a16:creationId xmlns:a16="http://schemas.microsoft.com/office/drawing/2014/main" xmlns=""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p14="http://schemas.microsoft.com/office/powerpoint/2010/main" xmlns="" val="38165924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p:txBody>
          <a:bodyPr/>
          <a:lstStyle/>
          <a:p>
            <a:r>
              <a:rPr lang="en-MY" dirty="0"/>
              <a:t>Strategic Map</a:t>
            </a:r>
          </a:p>
        </p:txBody>
      </p:sp>
      <p:pic>
        <p:nvPicPr>
          <p:cNvPr id="5" name="Picture 4">
            <a:extLst>
              <a:ext uri="{FF2B5EF4-FFF2-40B4-BE49-F238E27FC236}">
                <a16:creationId xmlns:a16="http://schemas.microsoft.com/office/drawing/2014/main" xmlns=""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p14="http://schemas.microsoft.com/office/powerpoint/2010/main" xmlns="" val="27872255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a16="http://schemas.microsoft.com/office/drawing/2014/main" xmlns=""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p14="http://schemas.microsoft.com/office/powerpoint/2010/main" xmlns="" val="15782070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F991D7-31D1-4312-AF7C-6CBE66F4C3C9}"/>
              </a:ext>
            </a:extLst>
          </p:cNvPr>
          <p:cNvSpPr>
            <a:spLocks noGrp="1"/>
          </p:cNvSpPr>
          <p:nvPr>
            <p:ph type="title"/>
          </p:nvPr>
        </p:nvSpPr>
        <p:spPr>
          <a:xfrm>
            <a:off x="683568" y="-105351"/>
            <a:ext cx="7200900" cy="1142385"/>
          </a:xfrm>
        </p:spPr>
        <p:txBody>
          <a:bodyPr>
            <a:normAutofit/>
          </a:bodyPr>
          <a:lstStyle/>
          <a:p>
            <a:r>
              <a:rPr lang="en-MY" sz="2800" dirty="0"/>
              <a:t>Question # </a:t>
            </a:r>
          </a:p>
        </p:txBody>
      </p:sp>
      <p:sp>
        <p:nvSpPr>
          <p:cNvPr id="3" name="Content Placeholder 2">
            <a:extLst>
              <a:ext uri="{FF2B5EF4-FFF2-40B4-BE49-F238E27FC236}">
                <a16:creationId xmlns:a16="http://schemas.microsoft.com/office/drawing/2014/main" xmlns="" id="{C87017F0-2927-4ED0-951C-544F62724C88}"/>
              </a:ext>
            </a:extLst>
          </p:cNvPr>
          <p:cNvSpPr>
            <a:spLocks noGrp="1"/>
          </p:cNvSpPr>
          <p:nvPr>
            <p:ph idx="1"/>
          </p:nvPr>
        </p:nvSpPr>
        <p:spPr>
          <a:xfrm>
            <a:off x="611560" y="1268760"/>
            <a:ext cx="7920880" cy="4680520"/>
          </a:xfrm>
        </p:spPr>
        <p:txBody>
          <a:bodyPr>
            <a:normAutofit/>
          </a:bodyPr>
          <a:lstStyle/>
          <a:p>
            <a:pPr marL="0" indent="0">
              <a:buNone/>
            </a:pPr>
            <a:r>
              <a:rPr lang="en-MY" sz="2400" dirty="0"/>
              <a:t>The executive management team is seeking an HR tool that ties financial and customer results to the key internal practices that either supported or hindered positive outcomes. Which of the following tools should you recommend?</a:t>
            </a:r>
          </a:p>
          <a:p>
            <a:pPr marL="0" indent="0">
              <a:buNone/>
            </a:pPr>
            <a:r>
              <a:rPr lang="en-MY" sz="2400" dirty="0"/>
              <a:t>A. Human capital management plan</a:t>
            </a:r>
          </a:p>
          <a:p>
            <a:pPr marL="0" indent="0">
              <a:buNone/>
            </a:pPr>
            <a:r>
              <a:rPr lang="en-MY" sz="2400" dirty="0"/>
              <a:t>B. Cost-benefit analysis</a:t>
            </a:r>
          </a:p>
          <a:p>
            <a:pPr marL="0" indent="0">
              <a:buNone/>
            </a:pPr>
            <a:r>
              <a:rPr lang="en-MY" sz="2400" dirty="0"/>
              <a:t>C. Balanced scorecard</a:t>
            </a:r>
          </a:p>
          <a:p>
            <a:pPr marL="0" indent="0">
              <a:buNone/>
            </a:pPr>
            <a:r>
              <a:rPr lang="en-MY" sz="2400" dirty="0"/>
              <a:t>D. Business impact report</a:t>
            </a:r>
          </a:p>
          <a:p>
            <a:pPr marL="0" indent="0">
              <a:buNone/>
            </a:pPr>
            <a:endParaRPr lang="en-MY" sz="2400" dirty="0"/>
          </a:p>
        </p:txBody>
      </p:sp>
    </p:spTree>
    <p:extLst>
      <p:ext uri="{BB962C8B-B14F-4D97-AF65-F5344CB8AC3E}">
        <p14:creationId xmlns:p14="http://schemas.microsoft.com/office/powerpoint/2010/main" xmlns="" val="12623542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42AF16-7DF3-4BFB-B60A-A6003409D9C7}"/>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xmlns="" id="{6781CB28-F4E9-4C76-BCED-98B664E9AEA4}"/>
              </a:ext>
            </a:extLst>
          </p:cNvPr>
          <p:cNvSpPr>
            <a:spLocks noGrp="1"/>
          </p:cNvSpPr>
          <p:nvPr>
            <p:ph idx="1"/>
          </p:nvPr>
        </p:nvSpPr>
        <p:spPr/>
        <p:txBody>
          <a:bodyPr>
            <a:normAutofit/>
          </a:bodyPr>
          <a:lstStyle/>
          <a:p>
            <a:r>
              <a:rPr lang="en-MY" sz="2400" dirty="0"/>
              <a:t>Option C</a:t>
            </a:r>
          </a:p>
        </p:txBody>
      </p:sp>
    </p:spTree>
    <p:extLst>
      <p:ext uri="{BB962C8B-B14F-4D97-AF65-F5344CB8AC3E}">
        <p14:creationId xmlns:p14="http://schemas.microsoft.com/office/powerpoint/2010/main" xmlns="" val="12060508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554566764"/>
              </p:ext>
            </p:extLst>
          </p:nvPr>
        </p:nvGraphicFramePr>
        <p:xfrm>
          <a:off x="755576" y="764704"/>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4322561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896350-220D-423B-9418-A028B102CEAF}"/>
              </a:ext>
            </a:extLst>
          </p:cNvPr>
          <p:cNvSpPr>
            <a:spLocks noGrp="1"/>
          </p:cNvSpPr>
          <p:nvPr>
            <p:ph type="title"/>
          </p:nvPr>
        </p:nvSpPr>
        <p:spPr>
          <a:xfrm>
            <a:off x="719391" y="-171400"/>
            <a:ext cx="7200900" cy="1142385"/>
          </a:xfrm>
        </p:spPr>
        <p:txBody>
          <a:bodyPr/>
          <a:lstStyle/>
          <a:p>
            <a:r>
              <a:rPr lang="en-MY" dirty="0"/>
              <a:t>Management by Objectives (MBO)</a:t>
            </a:r>
          </a:p>
        </p:txBody>
      </p:sp>
      <p:sp>
        <p:nvSpPr>
          <p:cNvPr id="3" name="Content Placeholder 2">
            <a:extLst>
              <a:ext uri="{FF2B5EF4-FFF2-40B4-BE49-F238E27FC236}">
                <a16:creationId xmlns:a16="http://schemas.microsoft.com/office/drawing/2014/main" xmlns="" id="{8229FA23-3E65-48D4-8E1B-EE1F50E3E5CA}"/>
              </a:ext>
            </a:extLst>
          </p:cNvPr>
          <p:cNvSpPr>
            <a:spLocks noGrp="1"/>
          </p:cNvSpPr>
          <p:nvPr>
            <p:ph idx="1"/>
          </p:nvPr>
        </p:nvSpPr>
        <p:spPr>
          <a:xfrm>
            <a:off x="539552" y="1340768"/>
            <a:ext cx="8064896" cy="4530725"/>
          </a:xfrm>
        </p:spPr>
        <p:txBody>
          <a:bodyPr>
            <a:normAutofit fontScale="92500"/>
          </a:bodyPr>
          <a:lstStyle/>
          <a:p>
            <a:r>
              <a:rPr lang="en-MY" sz="2400" dirty="0"/>
              <a:t>Management by objectives (MBO) is a strategic management model that aims to improve the performance of an organization by clearly defining objectives that are agreed to by both management and employees. </a:t>
            </a:r>
          </a:p>
          <a:p>
            <a:endParaRPr lang="en-MY" sz="2400" dirty="0"/>
          </a:p>
          <a:p>
            <a:r>
              <a:rPr lang="en-MY" sz="2400" dirty="0"/>
              <a:t>According to the theory, having a say in goal setting and action plans encourages participation and commitment among employees, as well as aligning objectives across the organization.</a:t>
            </a:r>
          </a:p>
          <a:p>
            <a:endParaRPr lang="en-MY" sz="2400" dirty="0"/>
          </a:p>
          <a:p>
            <a:r>
              <a:rPr lang="en-MY" sz="2400" dirty="0"/>
              <a:t>The term was first outlined by management guru Peter Drucker in his 1954 book, </a:t>
            </a:r>
            <a:r>
              <a:rPr lang="en-MY" sz="2400" i="1" dirty="0"/>
              <a:t>The Practice of Management</a:t>
            </a:r>
            <a:r>
              <a:rPr lang="en-MY" sz="2400" dirty="0"/>
              <a:t>.</a:t>
            </a:r>
          </a:p>
          <a:p>
            <a:endParaRPr lang="en-MY" sz="2400" dirty="0"/>
          </a:p>
        </p:txBody>
      </p:sp>
    </p:spTree>
    <p:extLst>
      <p:ext uri="{BB962C8B-B14F-4D97-AF65-F5344CB8AC3E}">
        <p14:creationId xmlns:p14="http://schemas.microsoft.com/office/powerpoint/2010/main" xmlns="" val="6242315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8F60BA-31B1-4789-9BB9-597C090ECA6F}"/>
              </a:ext>
            </a:extLst>
          </p:cNvPr>
          <p:cNvSpPr>
            <a:spLocks noGrp="1"/>
          </p:cNvSpPr>
          <p:nvPr>
            <p:ph type="title"/>
          </p:nvPr>
        </p:nvSpPr>
        <p:spPr/>
        <p:txBody>
          <a:bodyPr/>
          <a:lstStyle/>
          <a:p>
            <a:r>
              <a:rPr lang="en-MY" dirty="0"/>
              <a:t>Management by Objectives</a:t>
            </a:r>
          </a:p>
        </p:txBody>
      </p:sp>
      <p:pic>
        <p:nvPicPr>
          <p:cNvPr id="5" name="Picture 4">
            <a:extLst>
              <a:ext uri="{FF2B5EF4-FFF2-40B4-BE49-F238E27FC236}">
                <a16:creationId xmlns:a16="http://schemas.microsoft.com/office/drawing/2014/main" xmlns="" id="{C54D83C4-0EA9-4C44-8EE5-65258979698D}"/>
              </a:ext>
            </a:extLst>
          </p:cNvPr>
          <p:cNvPicPr>
            <a:picLocks noChangeAspect="1"/>
          </p:cNvPicPr>
          <p:nvPr/>
        </p:nvPicPr>
        <p:blipFill>
          <a:blip r:embed="rId2"/>
          <a:stretch>
            <a:fillRect/>
          </a:stretch>
        </p:blipFill>
        <p:spPr>
          <a:xfrm>
            <a:off x="1403648" y="1772816"/>
            <a:ext cx="4572000" cy="4572000"/>
          </a:xfrm>
          <a:prstGeom prst="rect">
            <a:avLst/>
          </a:prstGeom>
        </p:spPr>
      </p:pic>
    </p:spTree>
    <p:extLst>
      <p:ext uri="{BB962C8B-B14F-4D97-AF65-F5344CB8AC3E}">
        <p14:creationId xmlns:p14="http://schemas.microsoft.com/office/powerpoint/2010/main" xmlns="" val="201816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6CDEBD-9921-4AE9-AB9F-101D05035EB3}"/>
              </a:ext>
            </a:extLst>
          </p:cNvPr>
          <p:cNvSpPr>
            <a:spLocks noGrp="1"/>
          </p:cNvSpPr>
          <p:nvPr>
            <p:ph type="title"/>
          </p:nvPr>
        </p:nvSpPr>
        <p:spPr>
          <a:xfrm>
            <a:off x="683568" y="-63148"/>
            <a:ext cx="7200900" cy="1142385"/>
          </a:xfrm>
        </p:spPr>
        <p:txBody>
          <a:bodyPr>
            <a:normAutofit/>
          </a:bodyPr>
          <a:lstStyle/>
          <a:p>
            <a:r>
              <a:rPr lang="en-MY" sz="2800" dirty="0"/>
              <a:t>Steps in MBO Process</a:t>
            </a:r>
          </a:p>
        </p:txBody>
      </p:sp>
      <p:sp>
        <p:nvSpPr>
          <p:cNvPr id="3" name="Content Placeholder 2">
            <a:extLst>
              <a:ext uri="{FF2B5EF4-FFF2-40B4-BE49-F238E27FC236}">
                <a16:creationId xmlns:a16="http://schemas.microsoft.com/office/drawing/2014/main" xmlns="" id="{45B09CBF-0D70-49ED-B3EF-1C760403D417}"/>
              </a:ext>
            </a:extLst>
          </p:cNvPr>
          <p:cNvSpPr>
            <a:spLocks noGrp="1"/>
          </p:cNvSpPr>
          <p:nvPr>
            <p:ph idx="1"/>
          </p:nvPr>
        </p:nvSpPr>
        <p:spPr>
          <a:xfrm>
            <a:off x="699523" y="1412776"/>
            <a:ext cx="7688902" cy="3816424"/>
          </a:xfrm>
        </p:spPr>
        <p:txBody>
          <a:bodyPr>
            <a:normAutofit/>
          </a:bodyPr>
          <a:lstStyle/>
          <a:p>
            <a:r>
              <a:rPr lang="en-MY" sz="2400" dirty="0"/>
              <a:t>The first step is to either determine or revise organizational objectives for the entire company. This broad overview should be derived from the firm's mission and vision.</a:t>
            </a:r>
          </a:p>
          <a:p>
            <a:endParaRPr lang="en-MY" sz="2400" dirty="0"/>
          </a:p>
          <a:p>
            <a:r>
              <a:rPr lang="en-MY" sz="2400" dirty="0"/>
              <a:t>The second step is to translate the organizational objectives to employees. Drucker used the acronym SMART (specific, measurable, acceptable, realistic, time-bound) to express the concept.</a:t>
            </a:r>
          </a:p>
          <a:p>
            <a:endParaRPr lang="en-MY" sz="2400" dirty="0"/>
          </a:p>
          <a:p>
            <a:endParaRPr lang="en-MY" sz="2400" dirty="0"/>
          </a:p>
        </p:txBody>
      </p:sp>
    </p:spTree>
    <p:extLst>
      <p:ext uri="{BB962C8B-B14F-4D97-AF65-F5344CB8AC3E}">
        <p14:creationId xmlns:p14="http://schemas.microsoft.com/office/powerpoint/2010/main" xmlns="" val="4274451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F287FD-559D-430B-A19B-E6C1C0F2C6BF}"/>
              </a:ext>
            </a:extLst>
          </p:cNvPr>
          <p:cNvSpPr>
            <a:spLocks noGrp="1"/>
          </p:cNvSpPr>
          <p:nvPr>
            <p:ph type="title"/>
          </p:nvPr>
        </p:nvSpPr>
        <p:spPr>
          <a:xfrm>
            <a:off x="827584" y="-47411"/>
            <a:ext cx="7200900" cy="1142385"/>
          </a:xfrm>
        </p:spPr>
        <p:txBody>
          <a:bodyPr>
            <a:normAutofit/>
          </a:bodyPr>
          <a:lstStyle/>
          <a:p>
            <a:r>
              <a:rPr lang="en-MY" sz="2800" dirty="0"/>
              <a:t>Steps in MBO Process</a:t>
            </a:r>
          </a:p>
        </p:txBody>
      </p:sp>
      <p:sp>
        <p:nvSpPr>
          <p:cNvPr id="3" name="Content Placeholder 2">
            <a:extLst>
              <a:ext uri="{FF2B5EF4-FFF2-40B4-BE49-F238E27FC236}">
                <a16:creationId xmlns:a16="http://schemas.microsoft.com/office/drawing/2014/main" xmlns="" id="{083982FA-6A5F-4F6F-884E-A6C692616E21}"/>
              </a:ext>
            </a:extLst>
          </p:cNvPr>
          <p:cNvSpPr>
            <a:spLocks noGrp="1"/>
          </p:cNvSpPr>
          <p:nvPr>
            <p:ph idx="1"/>
          </p:nvPr>
        </p:nvSpPr>
        <p:spPr>
          <a:xfrm>
            <a:off x="683568" y="1412776"/>
            <a:ext cx="7848872" cy="4536504"/>
          </a:xfrm>
        </p:spPr>
        <p:txBody>
          <a:bodyPr>
            <a:normAutofit/>
          </a:bodyPr>
          <a:lstStyle/>
          <a:p>
            <a:r>
              <a:rPr lang="en-MY" sz="2400" dirty="0"/>
              <a:t>Step three is stimulating the participation of employees in setting individual objectives. After the organization's objectives are shared with employees, from the top to the bottom, employees should be encouraged to help set their own objectives to achieve these larger organizational objectives. This gives employees greater motivation since they have greater empowerment.</a:t>
            </a:r>
          </a:p>
          <a:p>
            <a:endParaRPr lang="en-MY" sz="2400" dirty="0"/>
          </a:p>
        </p:txBody>
      </p:sp>
    </p:spTree>
    <p:extLst>
      <p:ext uri="{BB962C8B-B14F-4D97-AF65-F5344CB8AC3E}">
        <p14:creationId xmlns:p14="http://schemas.microsoft.com/office/powerpoint/2010/main" xmlns="" val="29713767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4977B7-E94C-4019-9878-0D3D4EBE9198}"/>
              </a:ext>
            </a:extLst>
          </p:cNvPr>
          <p:cNvSpPr>
            <a:spLocks noGrp="1"/>
          </p:cNvSpPr>
          <p:nvPr>
            <p:ph type="title"/>
          </p:nvPr>
        </p:nvSpPr>
        <p:spPr>
          <a:xfrm>
            <a:off x="827584" y="-77216"/>
            <a:ext cx="7200900" cy="1142385"/>
          </a:xfrm>
        </p:spPr>
        <p:txBody>
          <a:bodyPr>
            <a:normAutofit/>
          </a:bodyPr>
          <a:lstStyle/>
          <a:p>
            <a:r>
              <a:rPr lang="en-MY" sz="2800" dirty="0"/>
              <a:t>Steps in MBO Process</a:t>
            </a:r>
          </a:p>
        </p:txBody>
      </p:sp>
      <p:sp>
        <p:nvSpPr>
          <p:cNvPr id="3" name="Content Placeholder 2">
            <a:extLst>
              <a:ext uri="{FF2B5EF4-FFF2-40B4-BE49-F238E27FC236}">
                <a16:creationId xmlns:a16="http://schemas.microsoft.com/office/drawing/2014/main" xmlns="" id="{A98CD2A8-200D-42E8-819A-2EC90CEE10CA}"/>
              </a:ext>
            </a:extLst>
          </p:cNvPr>
          <p:cNvSpPr>
            <a:spLocks noGrp="1"/>
          </p:cNvSpPr>
          <p:nvPr>
            <p:ph idx="1"/>
          </p:nvPr>
        </p:nvSpPr>
        <p:spPr>
          <a:xfrm>
            <a:off x="611560" y="1412776"/>
            <a:ext cx="7920880" cy="4464496"/>
          </a:xfrm>
        </p:spPr>
        <p:txBody>
          <a:bodyPr>
            <a:normAutofit/>
          </a:bodyPr>
          <a:lstStyle/>
          <a:p>
            <a:r>
              <a:rPr lang="en-MY" sz="2400" dirty="0"/>
              <a:t>Step four involves monitoring the progress of employees. In step two, a key component of the objectives was that they are measurable in order for employees and managers to determine how well they are met.</a:t>
            </a:r>
          </a:p>
          <a:p>
            <a:endParaRPr lang="en-MY" sz="2400" dirty="0"/>
          </a:p>
          <a:p>
            <a:r>
              <a:rPr lang="en-MY" sz="2400" dirty="0"/>
              <a:t>The fifth step is to evaluate and reward employee progress. This step includes honest feedback on what was achieved and not achieved for each employee</a:t>
            </a:r>
          </a:p>
          <a:p>
            <a:endParaRPr lang="en-MY" sz="2400" dirty="0"/>
          </a:p>
        </p:txBody>
      </p:sp>
    </p:spTree>
    <p:extLst>
      <p:ext uri="{BB962C8B-B14F-4D97-AF65-F5344CB8AC3E}">
        <p14:creationId xmlns:p14="http://schemas.microsoft.com/office/powerpoint/2010/main" xmlns="" val="13892511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C3A01B-6D3A-4D2D-86FD-2332B1FE0CEE}"/>
              </a:ext>
            </a:extLst>
          </p:cNvPr>
          <p:cNvSpPr>
            <a:spLocks noGrp="1"/>
          </p:cNvSpPr>
          <p:nvPr>
            <p:ph type="title"/>
          </p:nvPr>
        </p:nvSpPr>
        <p:spPr/>
        <p:txBody>
          <a:bodyPr/>
          <a:lstStyle/>
          <a:p>
            <a:r>
              <a:rPr lang="en-MY" dirty="0"/>
              <a:t>SMART Goals</a:t>
            </a:r>
          </a:p>
        </p:txBody>
      </p:sp>
      <p:pic>
        <p:nvPicPr>
          <p:cNvPr id="5" name="Picture 4">
            <a:extLst>
              <a:ext uri="{FF2B5EF4-FFF2-40B4-BE49-F238E27FC236}">
                <a16:creationId xmlns:a16="http://schemas.microsoft.com/office/drawing/2014/main" xmlns="" id="{2A589180-7760-4FF0-84B9-5E96AFE387A7}"/>
              </a:ext>
            </a:extLst>
          </p:cNvPr>
          <p:cNvPicPr>
            <a:picLocks noChangeAspect="1"/>
          </p:cNvPicPr>
          <p:nvPr/>
        </p:nvPicPr>
        <p:blipFill>
          <a:blip r:embed="rId2"/>
          <a:stretch>
            <a:fillRect/>
          </a:stretch>
        </p:blipFill>
        <p:spPr>
          <a:xfrm>
            <a:off x="942782" y="1661799"/>
            <a:ext cx="6393904" cy="4918388"/>
          </a:xfrm>
          <a:prstGeom prst="rect">
            <a:avLst/>
          </a:prstGeom>
        </p:spPr>
      </p:pic>
    </p:spTree>
    <p:extLst>
      <p:ext uri="{BB962C8B-B14F-4D97-AF65-F5344CB8AC3E}">
        <p14:creationId xmlns:p14="http://schemas.microsoft.com/office/powerpoint/2010/main" xmlns="" val="16668321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130974421"/>
              </p:ext>
            </p:extLst>
          </p:nvPr>
        </p:nvGraphicFramePr>
        <p:xfrm>
          <a:off x="576761" y="894420"/>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4881553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17802D-7A82-44E4-A8CB-644499135DFB}"/>
              </a:ext>
            </a:extLst>
          </p:cNvPr>
          <p:cNvSpPr>
            <a:spLocks noGrp="1"/>
          </p:cNvSpPr>
          <p:nvPr>
            <p:ph type="title"/>
          </p:nvPr>
        </p:nvSpPr>
        <p:spPr>
          <a:xfrm>
            <a:off x="755576" y="-99392"/>
            <a:ext cx="7200900" cy="1142385"/>
          </a:xfrm>
        </p:spPr>
        <p:txBody>
          <a:bodyPr>
            <a:normAutofit/>
          </a:bodyPr>
          <a:lstStyle/>
          <a:p>
            <a:r>
              <a:rPr lang="en-MY" sz="2800" dirty="0"/>
              <a:t>Budgeting</a:t>
            </a:r>
          </a:p>
        </p:txBody>
      </p:sp>
      <p:sp>
        <p:nvSpPr>
          <p:cNvPr id="3" name="Content Placeholder 2">
            <a:extLst>
              <a:ext uri="{FF2B5EF4-FFF2-40B4-BE49-F238E27FC236}">
                <a16:creationId xmlns:a16="http://schemas.microsoft.com/office/drawing/2014/main" xmlns="" id="{21A19EA8-0A0D-4C5E-8287-074E3C495BCD}"/>
              </a:ext>
            </a:extLst>
          </p:cNvPr>
          <p:cNvSpPr>
            <a:spLocks noGrp="1"/>
          </p:cNvSpPr>
          <p:nvPr>
            <p:ph idx="1"/>
          </p:nvPr>
        </p:nvSpPr>
        <p:spPr>
          <a:xfrm>
            <a:off x="611560" y="1268760"/>
            <a:ext cx="8122096" cy="4530725"/>
          </a:xfrm>
        </p:spPr>
        <p:txBody>
          <a:bodyPr>
            <a:normAutofit/>
          </a:bodyPr>
          <a:lstStyle/>
          <a:p>
            <a:pPr marL="0" indent="0">
              <a:buNone/>
            </a:pPr>
            <a:r>
              <a:rPr lang="en-MY" sz="2400" dirty="0"/>
              <a:t>Budgeting is a essential management activities in implementing strategy. It can be used to know</a:t>
            </a:r>
          </a:p>
          <a:p>
            <a:r>
              <a:rPr lang="en-MY" sz="2400" dirty="0"/>
              <a:t>Activities that are behind schedule; </a:t>
            </a:r>
          </a:p>
          <a:p>
            <a:r>
              <a:rPr lang="en-MY" sz="2400" dirty="0"/>
              <a:t>Activities that are not achieving the success </a:t>
            </a:r>
          </a:p>
          <a:p>
            <a:r>
              <a:rPr lang="en-MY" sz="2400" dirty="0"/>
              <a:t>Allocation or redistribution of resources to put plans back on track.</a:t>
            </a:r>
          </a:p>
          <a:p>
            <a:pPr marL="0" indent="0">
              <a:buNone/>
            </a:pPr>
            <a:endParaRPr lang="en-MY" sz="2400" dirty="0"/>
          </a:p>
          <a:p>
            <a:pPr marL="0" indent="0">
              <a:buNone/>
            </a:pPr>
            <a:r>
              <a:rPr lang="en-MY" sz="2400" dirty="0"/>
              <a:t>A budget is a plan that contains a quantitative statement of expected results.</a:t>
            </a:r>
          </a:p>
        </p:txBody>
      </p:sp>
    </p:spTree>
    <p:extLst>
      <p:ext uri="{BB962C8B-B14F-4D97-AF65-F5344CB8AC3E}">
        <p14:creationId xmlns:p14="http://schemas.microsoft.com/office/powerpoint/2010/main" xmlns="" val="34899504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E1C8AA-B692-4FB0-BC52-F786CF5C18AA}"/>
              </a:ext>
            </a:extLst>
          </p:cNvPr>
          <p:cNvSpPr>
            <a:spLocks noGrp="1"/>
          </p:cNvSpPr>
          <p:nvPr>
            <p:ph type="title"/>
          </p:nvPr>
        </p:nvSpPr>
        <p:spPr/>
        <p:txBody>
          <a:bodyPr/>
          <a:lstStyle/>
          <a:p>
            <a:r>
              <a:rPr lang="en-MY" dirty="0"/>
              <a:t>Planning and Budgeting Process</a:t>
            </a:r>
          </a:p>
        </p:txBody>
      </p:sp>
      <p:pic>
        <p:nvPicPr>
          <p:cNvPr id="5" name="Picture 4">
            <a:extLst>
              <a:ext uri="{FF2B5EF4-FFF2-40B4-BE49-F238E27FC236}">
                <a16:creationId xmlns:a16="http://schemas.microsoft.com/office/drawing/2014/main" xmlns="" id="{2CDE9269-12EA-4867-8E1D-28D3B7FCA77B}"/>
              </a:ext>
            </a:extLst>
          </p:cNvPr>
          <p:cNvPicPr>
            <a:picLocks noChangeAspect="1"/>
          </p:cNvPicPr>
          <p:nvPr/>
        </p:nvPicPr>
        <p:blipFill>
          <a:blip r:embed="rId2"/>
          <a:stretch>
            <a:fillRect/>
          </a:stretch>
        </p:blipFill>
        <p:spPr>
          <a:xfrm>
            <a:off x="640080" y="1844824"/>
            <a:ext cx="8321040" cy="4206240"/>
          </a:xfrm>
          <a:prstGeom prst="rect">
            <a:avLst/>
          </a:prstGeom>
        </p:spPr>
      </p:pic>
    </p:spTree>
    <p:extLst>
      <p:ext uri="{BB962C8B-B14F-4D97-AF65-F5344CB8AC3E}">
        <p14:creationId xmlns:p14="http://schemas.microsoft.com/office/powerpoint/2010/main" xmlns="" val="28711492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B3C4CD-E447-4A4B-B34E-C5FAFB718AAF}"/>
              </a:ext>
            </a:extLst>
          </p:cNvPr>
          <p:cNvSpPr>
            <a:spLocks noGrp="1"/>
          </p:cNvSpPr>
          <p:nvPr>
            <p:ph type="title"/>
          </p:nvPr>
        </p:nvSpPr>
        <p:spPr/>
        <p:txBody>
          <a:bodyPr/>
          <a:lstStyle/>
          <a:p>
            <a:r>
              <a:rPr lang="en-MY" dirty="0"/>
              <a:t>Budgeting Process</a:t>
            </a:r>
          </a:p>
        </p:txBody>
      </p:sp>
      <p:pic>
        <p:nvPicPr>
          <p:cNvPr id="5" name="Picture 4">
            <a:extLst>
              <a:ext uri="{FF2B5EF4-FFF2-40B4-BE49-F238E27FC236}">
                <a16:creationId xmlns:a16="http://schemas.microsoft.com/office/drawing/2014/main" xmlns="" id="{846E08E8-67AD-4A86-B013-CDFB6C9DA91C}"/>
              </a:ext>
            </a:extLst>
          </p:cNvPr>
          <p:cNvPicPr>
            <a:picLocks noChangeAspect="1"/>
          </p:cNvPicPr>
          <p:nvPr/>
        </p:nvPicPr>
        <p:blipFill>
          <a:blip r:embed="rId2"/>
          <a:stretch>
            <a:fillRect/>
          </a:stretch>
        </p:blipFill>
        <p:spPr>
          <a:xfrm>
            <a:off x="1259632" y="2276872"/>
            <a:ext cx="7167503" cy="3000350"/>
          </a:xfrm>
          <a:prstGeom prst="rect">
            <a:avLst/>
          </a:prstGeom>
        </p:spPr>
      </p:pic>
    </p:spTree>
    <p:extLst>
      <p:ext uri="{BB962C8B-B14F-4D97-AF65-F5344CB8AC3E}">
        <p14:creationId xmlns:p14="http://schemas.microsoft.com/office/powerpoint/2010/main" xmlns="" val="9475528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997F07-512E-49AD-8B4A-7EEFDF88AA46}"/>
              </a:ext>
            </a:extLst>
          </p:cNvPr>
          <p:cNvSpPr>
            <a:spLocks noGrp="1"/>
          </p:cNvSpPr>
          <p:nvPr>
            <p:ph type="title"/>
          </p:nvPr>
        </p:nvSpPr>
        <p:spPr>
          <a:xfrm>
            <a:off x="755576" y="-75586"/>
            <a:ext cx="7200900" cy="1142385"/>
          </a:xfrm>
        </p:spPr>
        <p:txBody>
          <a:bodyPr>
            <a:normAutofit/>
          </a:bodyPr>
          <a:lstStyle/>
          <a:p>
            <a:r>
              <a:rPr lang="en-MY" sz="2800" dirty="0"/>
              <a:t>Master Budget</a:t>
            </a:r>
          </a:p>
        </p:txBody>
      </p:sp>
      <p:sp>
        <p:nvSpPr>
          <p:cNvPr id="3" name="Content Placeholder 2">
            <a:extLst>
              <a:ext uri="{FF2B5EF4-FFF2-40B4-BE49-F238E27FC236}">
                <a16:creationId xmlns:a16="http://schemas.microsoft.com/office/drawing/2014/main" xmlns="" id="{4C814E8B-9BD8-4B8E-A2D8-26E4C1C50049}"/>
              </a:ext>
            </a:extLst>
          </p:cNvPr>
          <p:cNvSpPr>
            <a:spLocks noGrp="1"/>
          </p:cNvSpPr>
          <p:nvPr>
            <p:ph idx="1"/>
          </p:nvPr>
        </p:nvSpPr>
        <p:spPr>
          <a:xfrm>
            <a:off x="611560" y="1340768"/>
            <a:ext cx="7920880" cy="4464496"/>
          </a:xfrm>
        </p:spPr>
        <p:txBody>
          <a:bodyPr>
            <a:normAutofit/>
          </a:bodyPr>
          <a:lstStyle/>
          <a:p>
            <a:pPr marL="0" indent="0">
              <a:buNone/>
            </a:pPr>
            <a:r>
              <a:rPr lang="en-MY" sz="2400" dirty="0"/>
              <a:t>The master budget, also called the comprehensive budget or annual profit plan, encompasses the organization’s operating and financial plans for a specified period</a:t>
            </a:r>
          </a:p>
          <a:p>
            <a:pPr marL="0" indent="0">
              <a:buNone/>
            </a:pPr>
            <a:endParaRPr lang="en-MY" sz="2400" dirty="0"/>
          </a:p>
          <a:p>
            <a:pPr marL="0" indent="0">
              <a:buNone/>
            </a:pPr>
            <a:r>
              <a:rPr lang="en-MY" sz="2400" dirty="0"/>
              <a:t>Consists of three principal parts :</a:t>
            </a:r>
          </a:p>
          <a:p>
            <a:pPr lvl="1"/>
            <a:r>
              <a:rPr lang="en-MY" sz="2400" dirty="0"/>
              <a:t>Operating budget.</a:t>
            </a:r>
          </a:p>
          <a:p>
            <a:pPr lvl="1"/>
            <a:r>
              <a:rPr lang="en-MY" sz="2400" dirty="0"/>
              <a:t>Cash budget </a:t>
            </a:r>
          </a:p>
          <a:p>
            <a:pPr lvl="1"/>
            <a:r>
              <a:rPr lang="en-MY" sz="2400" dirty="0"/>
              <a:t>Capital expenditure budget </a:t>
            </a:r>
          </a:p>
        </p:txBody>
      </p:sp>
    </p:spTree>
    <p:extLst>
      <p:ext uri="{BB962C8B-B14F-4D97-AF65-F5344CB8AC3E}">
        <p14:creationId xmlns:p14="http://schemas.microsoft.com/office/powerpoint/2010/main" xmlns="" val="12474289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FBAFF8-70C6-4AAA-97FD-63E00415E122}"/>
              </a:ext>
            </a:extLst>
          </p:cNvPr>
          <p:cNvSpPr>
            <a:spLocks noGrp="1"/>
          </p:cNvSpPr>
          <p:nvPr>
            <p:ph type="title"/>
          </p:nvPr>
        </p:nvSpPr>
        <p:spPr>
          <a:xfrm>
            <a:off x="827584" y="-75586"/>
            <a:ext cx="7200900" cy="1142385"/>
          </a:xfrm>
        </p:spPr>
        <p:txBody>
          <a:bodyPr>
            <a:normAutofit/>
          </a:bodyPr>
          <a:lstStyle/>
          <a:p>
            <a:r>
              <a:rPr lang="en-MY" sz="2800" dirty="0"/>
              <a:t>Operating Budget</a:t>
            </a:r>
          </a:p>
        </p:txBody>
      </p:sp>
      <p:sp>
        <p:nvSpPr>
          <p:cNvPr id="3" name="Content Placeholder 2">
            <a:extLst>
              <a:ext uri="{FF2B5EF4-FFF2-40B4-BE49-F238E27FC236}">
                <a16:creationId xmlns:a16="http://schemas.microsoft.com/office/drawing/2014/main" xmlns="" id="{873C4D70-4EC5-4200-A950-607999D8B32C}"/>
              </a:ext>
            </a:extLst>
          </p:cNvPr>
          <p:cNvSpPr>
            <a:spLocks noGrp="1"/>
          </p:cNvSpPr>
          <p:nvPr>
            <p:ph idx="1"/>
          </p:nvPr>
        </p:nvSpPr>
        <p:spPr>
          <a:xfrm>
            <a:off x="971550" y="1981203"/>
            <a:ext cx="7056934" cy="2527918"/>
          </a:xfrm>
        </p:spPr>
        <p:txBody>
          <a:bodyPr>
            <a:normAutofit/>
          </a:bodyPr>
          <a:lstStyle/>
          <a:p>
            <a:pPr marL="0" indent="0">
              <a:buNone/>
            </a:pPr>
            <a:r>
              <a:rPr lang="en-MY" sz="2400" dirty="0"/>
              <a:t>Revenues and associated expenses in day-to-day operations are budgeted in detail and are divided into major categories such as revenues, salaries, benefits, and non-salary expenses</a:t>
            </a:r>
          </a:p>
        </p:txBody>
      </p:sp>
    </p:spTree>
    <p:extLst>
      <p:ext uri="{BB962C8B-B14F-4D97-AF65-F5344CB8AC3E}">
        <p14:creationId xmlns:p14="http://schemas.microsoft.com/office/powerpoint/2010/main" xmlns="" val="37337924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038296-952E-4ADB-BEE8-6F69803AF3AA}"/>
              </a:ext>
            </a:extLst>
          </p:cNvPr>
          <p:cNvSpPr>
            <a:spLocks noGrp="1"/>
          </p:cNvSpPr>
          <p:nvPr>
            <p:ph type="title"/>
          </p:nvPr>
        </p:nvSpPr>
        <p:spPr>
          <a:xfrm>
            <a:off x="755576" y="-91283"/>
            <a:ext cx="7200900" cy="1142385"/>
          </a:xfrm>
        </p:spPr>
        <p:txBody>
          <a:bodyPr>
            <a:normAutofit/>
          </a:bodyPr>
          <a:lstStyle/>
          <a:p>
            <a:r>
              <a:rPr lang="en-MY" sz="2800" dirty="0"/>
              <a:t>Cash Budget</a:t>
            </a:r>
          </a:p>
        </p:txBody>
      </p:sp>
      <p:sp>
        <p:nvSpPr>
          <p:cNvPr id="3" name="Content Placeholder 2">
            <a:extLst>
              <a:ext uri="{FF2B5EF4-FFF2-40B4-BE49-F238E27FC236}">
                <a16:creationId xmlns:a16="http://schemas.microsoft.com/office/drawing/2014/main" xmlns="" id="{12B845FA-1948-4738-BB5C-8118A099F31F}"/>
              </a:ext>
            </a:extLst>
          </p:cNvPr>
          <p:cNvSpPr>
            <a:spLocks noGrp="1"/>
          </p:cNvSpPr>
          <p:nvPr>
            <p:ph idx="1"/>
          </p:nvPr>
        </p:nvSpPr>
        <p:spPr>
          <a:xfrm>
            <a:off x="752454" y="1268760"/>
            <a:ext cx="7707977" cy="4392488"/>
          </a:xfrm>
        </p:spPr>
        <p:txBody>
          <a:bodyPr>
            <a:normAutofit/>
          </a:bodyPr>
          <a:lstStyle/>
          <a:p>
            <a:pPr marL="0" indent="0">
              <a:buNone/>
            </a:pPr>
            <a:r>
              <a:rPr lang="en-MY" sz="2400" dirty="0"/>
              <a:t>Cash budgets tie the other two budgets together and take into account the timing of payments and the timing of receipt of cash from revenues. Cash budgets help management track and manage the company’s cash flow effectively by assessing whether additional capital is required, whether the company needs to raise money, or if there is excess capital.</a:t>
            </a:r>
          </a:p>
        </p:txBody>
      </p:sp>
    </p:spTree>
    <p:extLst>
      <p:ext uri="{BB962C8B-B14F-4D97-AF65-F5344CB8AC3E}">
        <p14:creationId xmlns:p14="http://schemas.microsoft.com/office/powerpoint/2010/main" xmlns="" val="2336809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46AC77-D443-4654-92CE-98D83ED52D2E}"/>
              </a:ext>
            </a:extLst>
          </p:cNvPr>
          <p:cNvSpPr>
            <a:spLocks noGrp="1"/>
          </p:cNvSpPr>
          <p:nvPr>
            <p:ph type="title"/>
          </p:nvPr>
        </p:nvSpPr>
        <p:spPr>
          <a:xfrm>
            <a:off x="827584" y="-75586"/>
            <a:ext cx="7200900" cy="1142385"/>
          </a:xfrm>
        </p:spPr>
        <p:txBody>
          <a:bodyPr>
            <a:normAutofit/>
          </a:bodyPr>
          <a:lstStyle/>
          <a:p>
            <a:r>
              <a:rPr lang="en-MY" sz="2800" dirty="0"/>
              <a:t>Capital Budget</a:t>
            </a:r>
          </a:p>
        </p:txBody>
      </p:sp>
      <p:sp>
        <p:nvSpPr>
          <p:cNvPr id="3" name="Content Placeholder 2">
            <a:extLst>
              <a:ext uri="{FF2B5EF4-FFF2-40B4-BE49-F238E27FC236}">
                <a16:creationId xmlns:a16="http://schemas.microsoft.com/office/drawing/2014/main" xmlns="" id="{769CF4AC-C8FC-4F04-93E2-28058589C4F5}"/>
              </a:ext>
            </a:extLst>
          </p:cNvPr>
          <p:cNvSpPr>
            <a:spLocks noGrp="1"/>
          </p:cNvSpPr>
          <p:nvPr>
            <p:ph idx="1"/>
          </p:nvPr>
        </p:nvSpPr>
        <p:spPr>
          <a:xfrm>
            <a:off x="683568" y="1268760"/>
            <a:ext cx="7200900" cy="3809999"/>
          </a:xfrm>
        </p:spPr>
        <p:txBody>
          <a:bodyPr>
            <a:normAutofit/>
          </a:bodyPr>
          <a:lstStyle/>
          <a:p>
            <a:pPr marL="0" indent="0">
              <a:buNone/>
            </a:pPr>
            <a:r>
              <a:rPr lang="en-MY" sz="2400" dirty="0"/>
              <a:t>Capital budgets are typically requests for purchases of large assets such as property, equipment, or IT systems that create major demands on an organization’s cash flow. The purposes of capital budgets are to allocate funds, control risks in decision-making, and set priorities.</a:t>
            </a:r>
          </a:p>
        </p:txBody>
      </p:sp>
    </p:spTree>
    <p:extLst>
      <p:ext uri="{BB962C8B-B14F-4D97-AF65-F5344CB8AC3E}">
        <p14:creationId xmlns:p14="http://schemas.microsoft.com/office/powerpoint/2010/main" xmlns="" val="14041720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2B73D4-51F0-400A-8D5B-C0D488BD80BE}"/>
              </a:ext>
            </a:extLst>
          </p:cNvPr>
          <p:cNvSpPr>
            <a:spLocks noGrp="1"/>
          </p:cNvSpPr>
          <p:nvPr>
            <p:ph type="title"/>
          </p:nvPr>
        </p:nvSpPr>
        <p:spPr>
          <a:xfrm>
            <a:off x="611560" y="-15696"/>
            <a:ext cx="6696744" cy="755518"/>
          </a:xfrm>
        </p:spPr>
        <p:txBody>
          <a:bodyPr>
            <a:normAutofit/>
          </a:bodyPr>
          <a:lstStyle/>
          <a:p>
            <a:r>
              <a:rPr lang="en-MY" sz="2800" dirty="0"/>
              <a:t>Format of a Budget</a:t>
            </a:r>
          </a:p>
        </p:txBody>
      </p:sp>
      <p:pic>
        <p:nvPicPr>
          <p:cNvPr id="5" name="Picture 4">
            <a:extLst>
              <a:ext uri="{FF2B5EF4-FFF2-40B4-BE49-F238E27FC236}">
                <a16:creationId xmlns:a16="http://schemas.microsoft.com/office/drawing/2014/main" xmlns="" id="{BE99DE87-06C5-4AE4-846C-3720D635D35E}"/>
              </a:ext>
            </a:extLst>
          </p:cNvPr>
          <p:cNvPicPr>
            <a:picLocks noChangeAspect="1"/>
          </p:cNvPicPr>
          <p:nvPr/>
        </p:nvPicPr>
        <p:blipFill>
          <a:blip r:embed="rId2"/>
          <a:stretch>
            <a:fillRect/>
          </a:stretch>
        </p:blipFill>
        <p:spPr>
          <a:xfrm>
            <a:off x="1619672" y="933254"/>
            <a:ext cx="4680520" cy="4991491"/>
          </a:xfrm>
          <a:prstGeom prst="rect">
            <a:avLst/>
          </a:prstGeom>
        </p:spPr>
      </p:pic>
    </p:spTree>
    <p:extLst>
      <p:ext uri="{BB962C8B-B14F-4D97-AF65-F5344CB8AC3E}">
        <p14:creationId xmlns:p14="http://schemas.microsoft.com/office/powerpoint/2010/main" xmlns="" val="36364117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818D1D-A233-4B7C-881B-E4D7487DF0B6}"/>
              </a:ext>
            </a:extLst>
          </p:cNvPr>
          <p:cNvSpPr>
            <a:spLocks noGrp="1"/>
          </p:cNvSpPr>
          <p:nvPr>
            <p:ph type="title"/>
          </p:nvPr>
        </p:nvSpPr>
        <p:spPr>
          <a:xfrm>
            <a:off x="838200" y="-15697"/>
            <a:ext cx="7200900" cy="1142385"/>
          </a:xfrm>
        </p:spPr>
        <p:txBody>
          <a:bodyPr>
            <a:normAutofit/>
          </a:bodyPr>
          <a:lstStyle/>
          <a:p>
            <a:r>
              <a:rPr lang="en-MY" sz="2800" dirty="0"/>
              <a:t>Budgeting</a:t>
            </a:r>
          </a:p>
        </p:txBody>
      </p:sp>
      <p:pic>
        <p:nvPicPr>
          <p:cNvPr id="5" name="Picture 4">
            <a:extLst>
              <a:ext uri="{FF2B5EF4-FFF2-40B4-BE49-F238E27FC236}">
                <a16:creationId xmlns:a16="http://schemas.microsoft.com/office/drawing/2014/main" xmlns="" id="{BDAB5D25-01D6-43DA-98F6-EDB42BDB52FB}"/>
              </a:ext>
            </a:extLst>
          </p:cNvPr>
          <p:cNvPicPr>
            <a:picLocks noChangeAspect="1"/>
          </p:cNvPicPr>
          <p:nvPr/>
        </p:nvPicPr>
        <p:blipFill>
          <a:blip r:embed="rId2"/>
          <a:stretch>
            <a:fillRect/>
          </a:stretch>
        </p:blipFill>
        <p:spPr>
          <a:xfrm>
            <a:off x="842004" y="1412776"/>
            <a:ext cx="6934200" cy="4486275"/>
          </a:xfrm>
          <a:prstGeom prst="rect">
            <a:avLst/>
          </a:prstGeom>
        </p:spPr>
      </p:pic>
    </p:spTree>
    <p:extLst>
      <p:ext uri="{BB962C8B-B14F-4D97-AF65-F5344CB8AC3E}">
        <p14:creationId xmlns:p14="http://schemas.microsoft.com/office/powerpoint/2010/main" xmlns="" val="30361277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97D52E-5960-4721-B3A5-EA5AF6E92F85}"/>
              </a:ext>
            </a:extLst>
          </p:cNvPr>
          <p:cNvSpPr>
            <a:spLocks noGrp="1"/>
          </p:cNvSpPr>
          <p:nvPr>
            <p:ph type="title"/>
          </p:nvPr>
        </p:nvSpPr>
        <p:spPr>
          <a:xfrm>
            <a:off x="683568" y="-91283"/>
            <a:ext cx="7200900" cy="1142385"/>
          </a:xfrm>
        </p:spPr>
        <p:txBody>
          <a:bodyPr>
            <a:normAutofit/>
          </a:bodyPr>
          <a:lstStyle/>
          <a:p>
            <a:r>
              <a:rPr lang="en-MY" sz="2800" dirty="0"/>
              <a:t>Zero-based budgeting (ZBB)</a:t>
            </a:r>
          </a:p>
        </p:txBody>
      </p:sp>
      <p:sp>
        <p:nvSpPr>
          <p:cNvPr id="3" name="Content Placeholder 2">
            <a:extLst>
              <a:ext uri="{FF2B5EF4-FFF2-40B4-BE49-F238E27FC236}">
                <a16:creationId xmlns:a16="http://schemas.microsoft.com/office/drawing/2014/main" xmlns="" id="{ABC91B18-43AC-4BE1-9117-2BFE3ED7FAE3}"/>
              </a:ext>
            </a:extLst>
          </p:cNvPr>
          <p:cNvSpPr>
            <a:spLocks noGrp="1"/>
          </p:cNvSpPr>
          <p:nvPr>
            <p:ph idx="1"/>
          </p:nvPr>
        </p:nvSpPr>
        <p:spPr>
          <a:xfrm>
            <a:off x="679734" y="1412776"/>
            <a:ext cx="7708689" cy="4392488"/>
          </a:xfrm>
        </p:spPr>
        <p:txBody>
          <a:bodyPr>
            <a:normAutofit/>
          </a:bodyPr>
          <a:lstStyle/>
          <a:p>
            <a:r>
              <a:rPr lang="en-MY" sz="2400" dirty="0"/>
              <a:t>Zero-based budgeting (ZBB) is an approach to making a budget from scratch. The budget is not based on previous budgets. Instead, the budget starts at zero.</a:t>
            </a:r>
          </a:p>
          <a:p>
            <a:endParaRPr lang="en-MY" sz="2400" dirty="0"/>
          </a:p>
          <a:p>
            <a:r>
              <a:rPr lang="en-MY" sz="2400" dirty="0"/>
              <a:t>With zero-based budgeting, there is a need to justify every expense before adding it to the official budget. The goal of zero-based budgeting is to reduce spending by looking at where costs can be cut.</a:t>
            </a:r>
          </a:p>
          <a:p>
            <a:endParaRPr lang="en-MY" sz="2400" dirty="0"/>
          </a:p>
        </p:txBody>
      </p:sp>
    </p:spTree>
    <p:extLst>
      <p:ext uri="{BB962C8B-B14F-4D97-AF65-F5344CB8AC3E}">
        <p14:creationId xmlns:p14="http://schemas.microsoft.com/office/powerpoint/2010/main" xmlns="" val="254287850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6B0113-75D4-4FFC-B100-B4C7BEFE1915}"/>
              </a:ext>
            </a:extLst>
          </p:cNvPr>
          <p:cNvSpPr>
            <a:spLocks noGrp="1"/>
          </p:cNvSpPr>
          <p:nvPr>
            <p:ph type="title"/>
          </p:nvPr>
        </p:nvSpPr>
        <p:spPr>
          <a:xfrm>
            <a:off x="755576" y="-63148"/>
            <a:ext cx="7200900" cy="1142385"/>
          </a:xfrm>
        </p:spPr>
        <p:txBody>
          <a:bodyPr>
            <a:normAutofit/>
          </a:bodyPr>
          <a:lstStyle/>
          <a:p>
            <a:r>
              <a:rPr lang="en-MY" sz="2800" dirty="0"/>
              <a:t>Activity-based budgeting (ABB)</a:t>
            </a:r>
          </a:p>
        </p:txBody>
      </p:sp>
      <p:sp>
        <p:nvSpPr>
          <p:cNvPr id="3" name="Content Placeholder 2">
            <a:extLst>
              <a:ext uri="{FF2B5EF4-FFF2-40B4-BE49-F238E27FC236}">
                <a16:creationId xmlns:a16="http://schemas.microsoft.com/office/drawing/2014/main" xmlns="" id="{24CB44DE-C182-4B8B-B9DC-68FE2E284CC0}"/>
              </a:ext>
            </a:extLst>
          </p:cNvPr>
          <p:cNvSpPr>
            <a:spLocks noGrp="1"/>
          </p:cNvSpPr>
          <p:nvPr>
            <p:ph idx="1"/>
          </p:nvPr>
        </p:nvSpPr>
        <p:spPr>
          <a:xfrm>
            <a:off x="611560" y="1340768"/>
            <a:ext cx="7920880" cy="4536504"/>
          </a:xfrm>
        </p:spPr>
        <p:txBody>
          <a:bodyPr>
            <a:normAutofit/>
          </a:bodyPr>
          <a:lstStyle/>
          <a:p>
            <a:r>
              <a:rPr lang="en-MY" sz="2400" dirty="0"/>
              <a:t>Activity-based budgeting (ABB) is a system that records, researches, and analyses activities that lead to costs for a company.</a:t>
            </a:r>
          </a:p>
          <a:p>
            <a:r>
              <a:rPr lang="en-MY" sz="2400" dirty="0"/>
              <a:t>Every activity in an organization that incurs a cost is scrutinized for potential ways to create efficiencies. Budgets are then developed based on these results.</a:t>
            </a:r>
          </a:p>
          <a:p>
            <a:r>
              <a:rPr lang="en-MY" sz="2400" dirty="0"/>
              <a:t>It is more rigorous than traditional budgeting processes, which tend to merely adjust previous budgets to account for inflation or business development.</a:t>
            </a:r>
          </a:p>
        </p:txBody>
      </p:sp>
    </p:spTree>
    <p:extLst>
      <p:ext uri="{BB962C8B-B14F-4D97-AF65-F5344CB8AC3E}">
        <p14:creationId xmlns:p14="http://schemas.microsoft.com/office/powerpoint/2010/main" xmlns="" val="28634227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5DEA5F-40EE-4491-B52E-507722191443}"/>
              </a:ext>
            </a:extLst>
          </p:cNvPr>
          <p:cNvSpPr>
            <a:spLocks noGrp="1"/>
          </p:cNvSpPr>
          <p:nvPr>
            <p:ph type="title"/>
          </p:nvPr>
        </p:nvSpPr>
        <p:spPr>
          <a:xfrm>
            <a:off x="683568" y="-75586"/>
            <a:ext cx="7200900" cy="1142385"/>
          </a:xfrm>
        </p:spPr>
        <p:txBody>
          <a:bodyPr>
            <a:normAutofit/>
          </a:bodyPr>
          <a:lstStyle/>
          <a:p>
            <a:r>
              <a:rPr lang="en-MY" sz="2800" dirty="0"/>
              <a:t>Rolling Budget</a:t>
            </a:r>
          </a:p>
        </p:txBody>
      </p:sp>
      <p:sp>
        <p:nvSpPr>
          <p:cNvPr id="3" name="Content Placeholder 2">
            <a:extLst>
              <a:ext uri="{FF2B5EF4-FFF2-40B4-BE49-F238E27FC236}">
                <a16:creationId xmlns:a16="http://schemas.microsoft.com/office/drawing/2014/main" xmlns="" id="{F7CA8B30-46C1-40C0-A778-AF91C4E39D4C}"/>
              </a:ext>
            </a:extLst>
          </p:cNvPr>
          <p:cNvSpPr>
            <a:spLocks noGrp="1"/>
          </p:cNvSpPr>
          <p:nvPr>
            <p:ph idx="1"/>
          </p:nvPr>
        </p:nvSpPr>
        <p:spPr>
          <a:xfrm>
            <a:off x="827693" y="1412776"/>
            <a:ext cx="7488614" cy="2448272"/>
          </a:xfrm>
        </p:spPr>
        <p:txBody>
          <a:bodyPr>
            <a:normAutofit/>
          </a:bodyPr>
          <a:lstStyle/>
          <a:p>
            <a:pPr marL="0" indent="0">
              <a:buNone/>
            </a:pPr>
            <a:r>
              <a:rPr lang="en-MY" sz="2400" dirty="0"/>
              <a:t>Rolling simply means continuous. Rolling budget continuously updated by adding further accounting period when the earlier accounting period is completed. The rolling budget has a dynamic approach. Instead of a static budget of 12 months, it rolls forward by a quarter or a month.</a:t>
            </a:r>
          </a:p>
        </p:txBody>
      </p:sp>
    </p:spTree>
    <p:extLst>
      <p:ext uri="{BB962C8B-B14F-4D97-AF65-F5344CB8AC3E}">
        <p14:creationId xmlns:p14="http://schemas.microsoft.com/office/powerpoint/2010/main" xmlns="" val="29775519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A328DD-1CF0-409F-B635-2E7F2E867B59}"/>
              </a:ext>
            </a:extLst>
          </p:cNvPr>
          <p:cNvSpPr>
            <a:spLocks noGrp="1"/>
          </p:cNvSpPr>
          <p:nvPr>
            <p:ph type="title"/>
          </p:nvPr>
        </p:nvSpPr>
        <p:spPr>
          <a:xfrm>
            <a:off x="740057" y="-1630"/>
            <a:ext cx="7200900" cy="1142385"/>
          </a:xfrm>
        </p:spPr>
        <p:txBody>
          <a:bodyPr>
            <a:normAutofit/>
          </a:bodyPr>
          <a:lstStyle/>
          <a:p>
            <a:r>
              <a:rPr lang="en-MY" sz="2800" dirty="0"/>
              <a:t>Static Budget</a:t>
            </a:r>
          </a:p>
        </p:txBody>
      </p:sp>
      <p:sp>
        <p:nvSpPr>
          <p:cNvPr id="3" name="Content Placeholder 2">
            <a:extLst>
              <a:ext uri="{FF2B5EF4-FFF2-40B4-BE49-F238E27FC236}">
                <a16:creationId xmlns:a16="http://schemas.microsoft.com/office/drawing/2014/main" xmlns="" id="{915C787B-CD4B-4785-AE05-1554570BAD3A}"/>
              </a:ext>
            </a:extLst>
          </p:cNvPr>
          <p:cNvSpPr>
            <a:spLocks noGrp="1"/>
          </p:cNvSpPr>
          <p:nvPr>
            <p:ph idx="1"/>
          </p:nvPr>
        </p:nvSpPr>
        <p:spPr>
          <a:xfrm>
            <a:off x="755576" y="1600201"/>
            <a:ext cx="7920880" cy="3412976"/>
          </a:xfrm>
        </p:spPr>
        <p:txBody>
          <a:bodyPr>
            <a:normAutofit/>
          </a:bodyPr>
          <a:lstStyle/>
          <a:p>
            <a:r>
              <a:rPr lang="en-MY" sz="2400" dirty="0"/>
              <a:t>A static budget is a type of budget that anticipates a fixed amount in sales, revenue and expenses. </a:t>
            </a:r>
          </a:p>
          <a:p>
            <a:r>
              <a:rPr lang="en-MY" sz="2400" dirty="0"/>
              <a:t>Static budgets can remain unchanged, or fixed, in a company's financial records regardless of fluctuations in revenue volume. </a:t>
            </a:r>
          </a:p>
          <a:p>
            <a:r>
              <a:rPr lang="en-MY" sz="2400" dirty="0"/>
              <a:t>Using a static budget can allow companies to allocate money to resources that they expect to remain the same throughout the stated period.</a:t>
            </a:r>
          </a:p>
        </p:txBody>
      </p:sp>
    </p:spTree>
    <p:extLst>
      <p:ext uri="{BB962C8B-B14F-4D97-AF65-F5344CB8AC3E}">
        <p14:creationId xmlns:p14="http://schemas.microsoft.com/office/powerpoint/2010/main" xmlns="" val="34269781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722688-2F3B-4BEA-BC68-0EF666743129}"/>
              </a:ext>
            </a:extLst>
          </p:cNvPr>
          <p:cNvSpPr>
            <a:spLocks noGrp="1"/>
          </p:cNvSpPr>
          <p:nvPr>
            <p:ph type="title"/>
          </p:nvPr>
        </p:nvSpPr>
        <p:spPr>
          <a:xfrm>
            <a:off x="755576" y="-75586"/>
            <a:ext cx="7200900" cy="1142385"/>
          </a:xfrm>
        </p:spPr>
        <p:txBody>
          <a:bodyPr>
            <a:normAutofit/>
          </a:bodyPr>
          <a:lstStyle/>
          <a:p>
            <a:r>
              <a:rPr lang="en-MY" sz="2800" dirty="0"/>
              <a:t>Question # </a:t>
            </a:r>
          </a:p>
        </p:txBody>
      </p:sp>
      <p:sp>
        <p:nvSpPr>
          <p:cNvPr id="3" name="Content Placeholder 2">
            <a:extLst>
              <a:ext uri="{FF2B5EF4-FFF2-40B4-BE49-F238E27FC236}">
                <a16:creationId xmlns:a16="http://schemas.microsoft.com/office/drawing/2014/main" xmlns="" id="{F9924902-E6D3-40C6-8D15-D5E3CBCCE05A}"/>
              </a:ext>
            </a:extLst>
          </p:cNvPr>
          <p:cNvSpPr>
            <a:spLocks noGrp="1"/>
          </p:cNvSpPr>
          <p:nvPr>
            <p:ph idx="1"/>
          </p:nvPr>
        </p:nvSpPr>
        <p:spPr>
          <a:xfrm>
            <a:off x="755576" y="1340768"/>
            <a:ext cx="7560840" cy="4320480"/>
          </a:xfrm>
        </p:spPr>
        <p:txBody>
          <a:bodyPr>
            <a:normAutofit/>
          </a:bodyPr>
          <a:lstStyle/>
          <a:p>
            <a:pPr marL="0" indent="0">
              <a:buNone/>
            </a:pPr>
            <a:r>
              <a:rPr lang="en-MY" sz="2400" dirty="0"/>
              <a:t>Which of the following is true about activity-based (ABC) budgeting?	</a:t>
            </a:r>
          </a:p>
          <a:p>
            <a:pPr marL="514350" indent="-514350">
              <a:buFont typeface="+mj-lt"/>
              <a:buAutoNum type="alphaLcParenR"/>
            </a:pPr>
            <a:r>
              <a:rPr lang="en-MY" sz="2400" dirty="0"/>
              <a:t>Each unit or goal is ranked, and available funds are given in order.	</a:t>
            </a:r>
          </a:p>
          <a:p>
            <a:pPr marL="514350" indent="-514350">
              <a:buFont typeface="+mj-lt"/>
              <a:buAutoNum type="alphaLcParenR"/>
            </a:pPr>
            <a:r>
              <a:rPr lang="en-MY" sz="2400" dirty="0"/>
              <a:t>General funding is changed by a specific amount, and unit budgets are adjusted accordingly.	</a:t>
            </a:r>
          </a:p>
          <a:p>
            <a:pPr marL="514350" indent="-514350">
              <a:buFont typeface="+mj-lt"/>
              <a:buAutoNum type="alphaLcParenR"/>
            </a:pPr>
            <a:r>
              <a:rPr lang="en-MY" sz="2400" dirty="0"/>
              <a:t>The prior budget is increased by a set percentage.	</a:t>
            </a:r>
          </a:p>
          <a:p>
            <a:pPr marL="514350" indent="-514350">
              <a:buFont typeface="+mj-lt"/>
              <a:buAutoNum type="alphaLcParenR"/>
            </a:pPr>
            <a:r>
              <a:rPr lang="en-MY" sz="2400" dirty="0"/>
              <a:t>It considers cost and strategic significance of key tasks.</a:t>
            </a:r>
          </a:p>
        </p:txBody>
      </p:sp>
    </p:spTree>
    <p:extLst>
      <p:ext uri="{BB962C8B-B14F-4D97-AF65-F5344CB8AC3E}">
        <p14:creationId xmlns:p14="http://schemas.microsoft.com/office/powerpoint/2010/main" xmlns="" val="25443731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1FE712-5F2A-4F36-8FD4-06028EA8550F}"/>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xmlns="" id="{FFC838F1-4711-46EC-9D5E-4520C124C646}"/>
              </a:ext>
            </a:extLst>
          </p:cNvPr>
          <p:cNvSpPr>
            <a:spLocks noGrp="1"/>
          </p:cNvSpPr>
          <p:nvPr>
            <p:ph idx="1"/>
          </p:nvPr>
        </p:nvSpPr>
        <p:spPr/>
        <p:txBody>
          <a:bodyPr>
            <a:normAutofit/>
          </a:bodyPr>
          <a:lstStyle/>
          <a:p>
            <a:r>
              <a:rPr lang="en-MY" sz="2400" dirty="0"/>
              <a:t>Option D</a:t>
            </a:r>
          </a:p>
        </p:txBody>
      </p:sp>
    </p:spTree>
    <p:extLst>
      <p:ext uri="{BB962C8B-B14F-4D97-AF65-F5344CB8AC3E}">
        <p14:creationId xmlns:p14="http://schemas.microsoft.com/office/powerpoint/2010/main" xmlns="" val="15759257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430089441"/>
              </p:ext>
            </p:extLst>
          </p:nvPr>
        </p:nvGraphicFramePr>
        <p:xfrm>
          <a:off x="576761" y="692696"/>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9354534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A921A2-7596-4094-B88A-2097CD334031}"/>
              </a:ext>
            </a:extLst>
          </p:cNvPr>
          <p:cNvSpPr>
            <a:spLocks noGrp="1"/>
          </p:cNvSpPr>
          <p:nvPr>
            <p:ph type="title"/>
          </p:nvPr>
        </p:nvSpPr>
        <p:spPr>
          <a:xfrm>
            <a:off x="683568" y="-75586"/>
            <a:ext cx="7200900" cy="1142385"/>
          </a:xfrm>
        </p:spPr>
        <p:txBody>
          <a:bodyPr>
            <a:normAutofit/>
          </a:bodyPr>
          <a:lstStyle/>
          <a:p>
            <a:r>
              <a:rPr lang="en-MY" sz="2800" dirty="0"/>
              <a:t>McKinsey 7S Framework</a:t>
            </a:r>
          </a:p>
        </p:txBody>
      </p:sp>
      <p:sp>
        <p:nvSpPr>
          <p:cNvPr id="3" name="Content Placeholder 2">
            <a:extLst>
              <a:ext uri="{FF2B5EF4-FFF2-40B4-BE49-F238E27FC236}">
                <a16:creationId xmlns:a16="http://schemas.microsoft.com/office/drawing/2014/main" xmlns="" id="{0ACD1755-FC05-49D3-B862-4E9498D1A6CE}"/>
              </a:ext>
            </a:extLst>
          </p:cNvPr>
          <p:cNvSpPr>
            <a:spLocks noGrp="1"/>
          </p:cNvSpPr>
          <p:nvPr>
            <p:ph idx="1"/>
          </p:nvPr>
        </p:nvSpPr>
        <p:spPr/>
        <p:txBody>
          <a:bodyPr>
            <a:normAutofit/>
          </a:bodyPr>
          <a:lstStyle/>
          <a:p>
            <a:r>
              <a:rPr lang="en-MY" sz="2400" dirty="0"/>
              <a:t>The McKinsey 7-S framework was developed by Tom Peters and Robert Waterman at McKinsey &amp; Company. </a:t>
            </a:r>
          </a:p>
          <a:p>
            <a:r>
              <a:rPr lang="en-MY" sz="2400" dirty="0"/>
              <a:t>The 7 Ss are structure, strategy, systems, skills, style, staff and shared values.</a:t>
            </a:r>
          </a:p>
          <a:p>
            <a:r>
              <a:rPr lang="en-MY" sz="2400" dirty="0"/>
              <a:t>The model is based on the theory that, for an organization to perform well, these seven elements need to be aligned and mutually reinforcing</a:t>
            </a:r>
          </a:p>
        </p:txBody>
      </p:sp>
    </p:spTree>
    <p:extLst>
      <p:ext uri="{BB962C8B-B14F-4D97-AF65-F5344CB8AC3E}">
        <p14:creationId xmlns:p14="http://schemas.microsoft.com/office/powerpoint/2010/main" xmlns="" val="40430603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a16="http://schemas.microsoft.com/office/drawing/2014/main" xmlns=""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p14="http://schemas.microsoft.com/office/powerpoint/2010/main" xmlns="" val="37472681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5C1EB0-20DB-4091-9122-BB47B55B93E4}"/>
              </a:ext>
            </a:extLst>
          </p:cNvPr>
          <p:cNvSpPr>
            <a:spLocks noGrp="1"/>
          </p:cNvSpPr>
          <p:nvPr>
            <p:ph type="title"/>
          </p:nvPr>
        </p:nvSpPr>
        <p:spPr>
          <a:xfrm>
            <a:off x="971550" y="-75586"/>
            <a:ext cx="7200900" cy="1142385"/>
          </a:xfrm>
        </p:spPr>
        <p:txBody>
          <a:bodyPr>
            <a:normAutofit/>
          </a:bodyPr>
          <a:lstStyle/>
          <a:p>
            <a:r>
              <a:rPr lang="en-MY" sz="2800" dirty="0"/>
              <a:t>McKinsey 7S Framework</a:t>
            </a:r>
          </a:p>
        </p:txBody>
      </p:sp>
      <p:sp>
        <p:nvSpPr>
          <p:cNvPr id="3" name="Content Placeholder 2">
            <a:extLst>
              <a:ext uri="{FF2B5EF4-FFF2-40B4-BE49-F238E27FC236}">
                <a16:creationId xmlns:a16="http://schemas.microsoft.com/office/drawing/2014/main" xmlns="" id="{BAA4D69A-FF72-4B60-845E-0076BFB7D9F8}"/>
              </a:ext>
            </a:extLst>
          </p:cNvPr>
          <p:cNvSpPr>
            <a:spLocks noGrp="1"/>
          </p:cNvSpPr>
          <p:nvPr>
            <p:ph idx="1"/>
          </p:nvPr>
        </p:nvSpPr>
        <p:spPr>
          <a:xfrm>
            <a:off x="683568" y="1340768"/>
            <a:ext cx="7704856" cy="4248472"/>
          </a:xfrm>
        </p:spPr>
        <p:txBody>
          <a:bodyPr>
            <a:normAutofit/>
          </a:bodyPr>
          <a:lstStyle/>
          <a:p>
            <a:r>
              <a:rPr lang="en-MY" sz="2400" dirty="0"/>
              <a:t>The model is most often used as an organizational analysis tool to assess and monitor changes in the internal situation of an organization.</a:t>
            </a:r>
          </a:p>
          <a:p>
            <a:endParaRPr lang="en-MY" sz="2400" dirty="0"/>
          </a:p>
          <a:p>
            <a:r>
              <a:rPr lang="en-MY" sz="2400"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p14="http://schemas.microsoft.com/office/powerpoint/2010/main" xmlns="" val="5964747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84CF8A-42EE-42BE-95B9-60AF35D095F2}"/>
              </a:ext>
            </a:extLst>
          </p:cNvPr>
          <p:cNvSpPr>
            <a:spLocks noGrp="1"/>
          </p:cNvSpPr>
          <p:nvPr>
            <p:ph type="title"/>
          </p:nvPr>
        </p:nvSpPr>
        <p:spPr>
          <a:xfrm>
            <a:off x="683568" y="-15697"/>
            <a:ext cx="7200900" cy="1142385"/>
          </a:xfrm>
        </p:spPr>
        <p:txBody>
          <a:bodyPr>
            <a:normAutofit/>
          </a:bodyPr>
          <a:lstStyle/>
          <a:p>
            <a:r>
              <a:rPr lang="en-MY" sz="2800" dirty="0"/>
              <a:t>Hard S’s</a:t>
            </a:r>
          </a:p>
        </p:txBody>
      </p:sp>
      <p:sp>
        <p:nvSpPr>
          <p:cNvPr id="3" name="Content Placeholder 2">
            <a:extLst>
              <a:ext uri="{FF2B5EF4-FFF2-40B4-BE49-F238E27FC236}">
                <a16:creationId xmlns:a16="http://schemas.microsoft.com/office/drawing/2014/main" xmlns="" id="{631A3E21-9F96-4770-9EAA-3C34DEAF75BD}"/>
              </a:ext>
            </a:extLst>
          </p:cNvPr>
          <p:cNvSpPr>
            <a:spLocks noGrp="1"/>
          </p:cNvSpPr>
          <p:nvPr>
            <p:ph idx="1"/>
          </p:nvPr>
        </p:nvSpPr>
        <p:spPr>
          <a:xfrm>
            <a:off x="575556" y="1412776"/>
            <a:ext cx="7884876" cy="4176464"/>
          </a:xfrm>
        </p:spPr>
        <p:txBody>
          <a:bodyPr>
            <a:normAutofit/>
          </a:bodyPr>
          <a:lstStyle/>
          <a:p>
            <a:r>
              <a:rPr lang="en-MY" sz="2400" b="1" dirty="0"/>
              <a:t>Strategy</a:t>
            </a:r>
            <a:r>
              <a:rPr lang="en-MY" sz="2400" dirty="0"/>
              <a:t> refers to a well-curated business plan that allows the company to formulate a plan of action to achieve a sustainable competitive advantage.</a:t>
            </a:r>
          </a:p>
          <a:p>
            <a:r>
              <a:rPr lang="en-MY" sz="2400" b="1" dirty="0"/>
              <a:t>Structure</a:t>
            </a:r>
            <a:r>
              <a:rPr lang="en-MY" sz="2400" dirty="0"/>
              <a:t> is the way in which a company is organized – chain of command and accountability relationships that form its organizational chart.</a:t>
            </a:r>
          </a:p>
          <a:p>
            <a:r>
              <a:rPr lang="en-MY" sz="2400" b="1" dirty="0"/>
              <a:t>Systems</a:t>
            </a:r>
            <a:r>
              <a:rPr lang="en-MY" sz="2400" dirty="0"/>
              <a:t> entail the business and technical infrastructure of the company that establishes workflows and the chain of decision-making.</a:t>
            </a:r>
          </a:p>
        </p:txBody>
      </p:sp>
    </p:spTree>
    <p:extLst>
      <p:ext uri="{BB962C8B-B14F-4D97-AF65-F5344CB8AC3E}">
        <p14:creationId xmlns:p14="http://schemas.microsoft.com/office/powerpoint/2010/main" xmlns="" val="464906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3006DD-B94C-456D-BF17-918D880BAEAD}"/>
              </a:ext>
            </a:extLst>
          </p:cNvPr>
          <p:cNvSpPr>
            <a:spLocks noGrp="1"/>
          </p:cNvSpPr>
          <p:nvPr>
            <p:ph type="title"/>
          </p:nvPr>
        </p:nvSpPr>
        <p:spPr>
          <a:xfrm>
            <a:off x="611560" y="-29765"/>
            <a:ext cx="7200900" cy="1142385"/>
          </a:xfrm>
        </p:spPr>
        <p:txBody>
          <a:bodyPr>
            <a:normAutofit/>
          </a:bodyPr>
          <a:lstStyle/>
          <a:p>
            <a:r>
              <a:rPr lang="en-MY" sz="2800" dirty="0"/>
              <a:t>Soft S’s</a:t>
            </a:r>
          </a:p>
        </p:txBody>
      </p:sp>
      <p:sp>
        <p:nvSpPr>
          <p:cNvPr id="3" name="Content Placeholder 2">
            <a:extLst>
              <a:ext uri="{FF2B5EF4-FFF2-40B4-BE49-F238E27FC236}">
                <a16:creationId xmlns:a16="http://schemas.microsoft.com/office/drawing/2014/main" xmlns="" id="{B5DDA01B-D647-4776-8134-3F3853001966}"/>
              </a:ext>
            </a:extLst>
          </p:cNvPr>
          <p:cNvSpPr>
            <a:spLocks noGrp="1"/>
          </p:cNvSpPr>
          <p:nvPr>
            <p:ph idx="1"/>
          </p:nvPr>
        </p:nvSpPr>
        <p:spPr>
          <a:xfrm>
            <a:off x="490464" y="1268760"/>
            <a:ext cx="8041976" cy="4752528"/>
          </a:xfrm>
        </p:spPr>
        <p:txBody>
          <a:bodyPr>
            <a:normAutofit lnSpcReduction="10000"/>
          </a:bodyPr>
          <a:lstStyle/>
          <a:p>
            <a:r>
              <a:rPr lang="en-MY" sz="2400" b="1" dirty="0"/>
              <a:t>Skills</a:t>
            </a:r>
            <a:r>
              <a:rPr lang="en-MY" sz="2400" dirty="0"/>
              <a:t> form the capabilities and competencies of a company that enables its employees to achieve its objectives.</a:t>
            </a:r>
          </a:p>
          <a:p>
            <a:r>
              <a:rPr lang="en-MY" sz="2400" b="1" dirty="0"/>
              <a:t>Style </a:t>
            </a:r>
            <a:r>
              <a:rPr lang="en-MY" sz="2400" dirty="0"/>
              <a:t>: The attitude of senior employees in a company establishes a code of conduct through their ways of interactions and symbolic decision-making, which forms the management style of its leaders.</a:t>
            </a:r>
          </a:p>
          <a:p>
            <a:r>
              <a:rPr lang="en-MY" sz="2400" b="1" dirty="0"/>
              <a:t>Staff</a:t>
            </a:r>
            <a:r>
              <a:rPr lang="en-MY" sz="2400" dirty="0"/>
              <a:t> involves talent management and all human resources related to company decisions, such as training, recruiting, and rewards systems</a:t>
            </a:r>
          </a:p>
          <a:p>
            <a:r>
              <a:rPr lang="en-MY" sz="2400" b="1" dirty="0"/>
              <a:t>Shared Values </a:t>
            </a:r>
            <a:r>
              <a:rPr lang="en-MY" sz="24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p14="http://schemas.microsoft.com/office/powerpoint/2010/main" xmlns="" val="212441021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93D2B-5EEA-4E94-8328-75374A4A0978}"/>
              </a:ext>
            </a:extLst>
          </p:cNvPr>
          <p:cNvSpPr>
            <a:spLocks noGrp="1"/>
          </p:cNvSpPr>
          <p:nvPr>
            <p:ph type="title"/>
          </p:nvPr>
        </p:nvSpPr>
        <p:spPr/>
        <p:txBody>
          <a:bodyPr/>
          <a:lstStyle/>
          <a:p>
            <a:r>
              <a:rPr lang="en-MY" dirty="0"/>
              <a:t>Mc Kinsey 7 S Framework</a:t>
            </a:r>
          </a:p>
        </p:txBody>
      </p:sp>
      <p:pic>
        <p:nvPicPr>
          <p:cNvPr id="5" name="Picture 4">
            <a:extLst>
              <a:ext uri="{FF2B5EF4-FFF2-40B4-BE49-F238E27FC236}">
                <a16:creationId xmlns:a16="http://schemas.microsoft.com/office/drawing/2014/main" xmlns="" id="{5D75B549-AF90-4670-A013-E00158A518B0}"/>
              </a:ext>
            </a:extLst>
          </p:cNvPr>
          <p:cNvPicPr>
            <a:picLocks noChangeAspect="1"/>
          </p:cNvPicPr>
          <p:nvPr/>
        </p:nvPicPr>
        <p:blipFill>
          <a:blip r:embed="rId2"/>
          <a:stretch>
            <a:fillRect/>
          </a:stretch>
        </p:blipFill>
        <p:spPr>
          <a:xfrm>
            <a:off x="962814" y="1916832"/>
            <a:ext cx="7723986" cy="3946178"/>
          </a:xfrm>
          <a:prstGeom prst="rect">
            <a:avLst/>
          </a:prstGeom>
        </p:spPr>
      </p:pic>
    </p:spTree>
    <p:extLst>
      <p:ext uri="{BB962C8B-B14F-4D97-AF65-F5344CB8AC3E}">
        <p14:creationId xmlns:p14="http://schemas.microsoft.com/office/powerpoint/2010/main" xmlns="" val="26549873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D61265-1113-4FC7-A313-F634D6DBB0A1}"/>
              </a:ext>
            </a:extLst>
          </p:cNvPr>
          <p:cNvSpPr>
            <a:spLocks noGrp="1"/>
          </p:cNvSpPr>
          <p:nvPr>
            <p:ph type="title"/>
          </p:nvPr>
        </p:nvSpPr>
        <p:spPr>
          <a:xfrm>
            <a:off x="683568" y="-99392"/>
            <a:ext cx="7200900" cy="1142385"/>
          </a:xfrm>
        </p:spPr>
        <p:txBody>
          <a:bodyPr>
            <a:normAutofit/>
          </a:bodyPr>
          <a:lstStyle/>
          <a:p>
            <a:r>
              <a:rPr lang="en-MY" sz="2800" dirty="0"/>
              <a:t>Example of McKinsey 7S</a:t>
            </a:r>
          </a:p>
        </p:txBody>
      </p:sp>
      <p:pic>
        <p:nvPicPr>
          <p:cNvPr id="5" name="Picture 4">
            <a:extLst>
              <a:ext uri="{FF2B5EF4-FFF2-40B4-BE49-F238E27FC236}">
                <a16:creationId xmlns:a16="http://schemas.microsoft.com/office/drawing/2014/main" xmlns="" id="{76F767A3-E53A-4111-A1AF-C9D695CEE96F}"/>
              </a:ext>
            </a:extLst>
          </p:cNvPr>
          <p:cNvPicPr>
            <a:picLocks noChangeAspect="1"/>
          </p:cNvPicPr>
          <p:nvPr/>
        </p:nvPicPr>
        <p:blipFill>
          <a:blip r:embed="rId2"/>
          <a:stretch>
            <a:fillRect/>
          </a:stretch>
        </p:blipFill>
        <p:spPr>
          <a:xfrm>
            <a:off x="3347864" y="2588759"/>
            <a:ext cx="4301813" cy="3475812"/>
          </a:xfrm>
          <a:prstGeom prst="rect">
            <a:avLst/>
          </a:prstGeom>
        </p:spPr>
      </p:pic>
      <p:sp>
        <p:nvSpPr>
          <p:cNvPr id="6" name="TextBox 5">
            <a:extLst>
              <a:ext uri="{FF2B5EF4-FFF2-40B4-BE49-F238E27FC236}">
                <a16:creationId xmlns:a16="http://schemas.microsoft.com/office/drawing/2014/main" xmlns="" id="{F842AF67-8560-4323-9B0B-F24D8EE58C9B}"/>
              </a:ext>
            </a:extLst>
          </p:cNvPr>
          <p:cNvSpPr txBox="1"/>
          <p:nvPr/>
        </p:nvSpPr>
        <p:spPr>
          <a:xfrm>
            <a:off x="702151" y="1054008"/>
            <a:ext cx="8229600" cy="1477328"/>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p14="http://schemas.microsoft.com/office/powerpoint/2010/main" xmlns="" val="42597747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039EF8-32FB-41BE-B9E8-182D22729A5B}"/>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xmlns="" id="{02DCFB4B-BE72-4009-8C48-BCF063D4D67B}"/>
              </a:ext>
            </a:extLst>
          </p:cNvPr>
          <p:cNvPicPr>
            <a:picLocks noChangeAspect="1"/>
          </p:cNvPicPr>
          <p:nvPr/>
        </p:nvPicPr>
        <p:blipFill>
          <a:blip r:embed="rId2"/>
          <a:stretch>
            <a:fillRect/>
          </a:stretch>
        </p:blipFill>
        <p:spPr>
          <a:xfrm>
            <a:off x="1475656" y="1628800"/>
            <a:ext cx="6585242" cy="4219352"/>
          </a:xfrm>
          <a:prstGeom prst="rect">
            <a:avLst/>
          </a:prstGeom>
        </p:spPr>
      </p:pic>
      <p:sp>
        <p:nvSpPr>
          <p:cNvPr id="6" name="TextBox 5">
            <a:extLst>
              <a:ext uri="{FF2B5EF4-FFF2-40B4-BE49-F238E27FC236}">
                <a16:creationId xmlns:a16="http://schemas.microsoft.com/office/drawing/2014/main" xmlns="" id="{C4A2097D-D581-4DC8-940D-F8C84E0313F7}"/>
              </a:ext>
            </a:extLst>
          </p:cNvPr>
          <p:cNvSpPr txBox="1"/>
          <p:nvPr/>
        </p:nvSpPr>
        <p:spPr>
          <a:xfrm>
            <a:off x="3131840" y="6165304"/>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p14="http://schemas.microsoft.com/office/powerpoint/2010/main" xmlns="" val="18865376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238123-E1DE-4DB0-AFC7-4A2D18DBF92C}"/>
              </a:ext>
            </a:extLst>
          </p:cNvPr>
          <p:cNvSpPr>
            <a:spLocks noGrp="1"/>
          </p:cNvSpPr>
          <p:nvPr>
            <p:ph type="title"/>
          </p:nvPr>
        </p:nvSpPr>
        <p:spPr/>
        <p:txBody>
          <a:bodyPr>
            <a:normAutofit/>
          </a:bodyPr>
          <a:lstStyle/>
          <a:p>
            <a:r>
              <a:rPr lang="en-MY" sz="2800" dirty="0"/>
              <a:t>Question # </a:t>
            </a:r>
          </a:p>
        </p:txBody>
      </p:sp>
      <p:sp>
        <p:nvSpPr>
          <p:cNvPr id="3" name="Content Placeholder 2">
            <a:extLst>
              <a:ext uri="{FF2B5EF4-FFF2-40B4-BE49-F238E27FC236}">
                <a16:creationId xmlns:a16="http://schemas.microsoft.com/office/drawing/2014/main" xmlns="" id="{D8A2185F-2468-4FFE-BFB5-A8CF9941462B}"/>
              </a:ext>
            </a:extLst>
          </p:cNvPr>
          <p:cNvSpPr>
            <a:spLocks noGrp="1"/>
          </p:cNvSpPr>
          <p:nvPr>
            <p:ph idx="1"/>
          </p:nvPr>
        </p:nvSpPr>
        <p:spPr/>
        <p:txBody>
          <a:bodyPr>
            <a:normAutofit/>
          </a:bodyPr>
          <a:lstStyle/>
          <a:p>
            <a:pPr marL="0" indent="0">
              <a:buNone/>
            </a:pPr>
            <a:r>
              <a:rPr lang="en-MY" sz="2400" dirty="0"/>
              <a:t>Which of the following components of the McKinsey 7-S framework for strategy implementation is most difficult to align with organizational goals?</a:t>
            </a:r>
          </a:p>
          <a:p>
            <a:pPr marL="0" indent="0">
              <a:buNone/>
            </a:pPr>
            <a:r>
              <a:rPr lang="en-MY" sz="2400" dirty="0"/>
              <a:t>a) Strategy</a:t>
            </a:r>
          </a:p>
          <a:p>
            <a:pPr marL="0" indent="0">
              <a:buNone/>
            </a:pPr>
            <a:r>
              <a:rPr lang="en-MY" sz="2400" dirty="0"/>
              <a:t>b) Structure</a:t>
            </a:r>
          </a:p>
          <a:p>
            <a:pPr marL="0" indent="0">
              <a:buNone/>
            </a:pPr>
            <a:r>
              <a:rPr lang="en-MY" sz="2400" dirty="0"/>
              <a:t>c) Style</a:t>
            </a:r>
          </a:p>
          <a:p>
            <a:pPr marL="0" indent="0">
              <a:buNone/>
            </a:pPr>
            <a:r>
              <a:rPr lang="en-MY" sz="2400" dirty="0"/>
              <a:t>d) Systems</a:t>
            </a:r>
          </a:p>
        </p:txBody>
      </p:sp>
    </p:spTree>
    <p:extLst>
      <p:ext uri="{BB962C8B-B14F-4D97-AF65-F5344CB8AC3E}">
        <p14:creationId xmlns:p14="http://schemas.microsoft.com/office/powerpoint/2010/main" xmlns="" val="696411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972EC0-FC85-4285-9F4C-5D1094DDBE30}"/>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xmlns="" id="{C1A05DEF-C105-4407-83F4-12EE3F7A179E}"/>
              </a:ext>
            </a:extLst>
          </p:cNvPr>
          <p:cNvSpPr>
            <a:spLocks noGrp="1"/>
          </p:cNvSpPr>
          <p:nvPr>
            <p:ph idx="1"/>
          </p:nvPr>
        </p:nvSpPr>
        <p:spPr/>
        <p:txBody>
          <a:bodyPr>
            <a:normAutofit/>
          </a:bodyPr>
          <a:lstStyle/>
          <a:p>
            <a:r>
              <a:rPr lang="en-MY" sz="2400" dirty="0"/>
              <a:t>Option C</a:t>
            </a:r>
          </a:p>
        </p:txBody>
      </p:sp>
    </p:spTree>
    <p:extLst>
      <p:ext uri="{BB962C8B-B14F-4D97-AF65-F5344CB8AC3E}">
        <p14:creationId xmlns:p14="http://schemas.microsoft.com/office/powerpoint/2010/main" xmlns="" val="28135923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2702731857"/>
              </p:ext>
            </p:extLst>
          </p:nvPr>
        </p:nvGraphicFramePr>
        <p:xfrm>
          <a:off x="611560" y="11663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4495459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38E8E3-C853-4473-95CB-DB1F00B4C4E9}"/>
              </a:ext>
            </a:extLst>
          </p:cNvPr>
          <p:cNvSpPr>
            <a:spLocks noGrp="1"/>
          </p:cNvSpPr>
          <p:nvPr>
            <p:ph type="title"/>
          </p:nvPr>
        </p:nvSpPr>
        <p:spPr/>
        <p:txBody>
          <a:bodyPr/>
          <a:lstStyle/>
          <a:p>
            <a:r>
              <a:rPr lang="en-MY" dirty="0"/>
              <a:t>Phases of Strategy Management Process</a:t>
            </a:r>
          </a:p>
        </p:txBody>
      </p:sp>
      <p:pic>
        <p:nvPicPr>
          <p:cNvPr id="5" name="Picture 4">
            <a:extLst>
              <a:ext uri="{FF2B5EF4-FFF2-40B4-BE49-F238E27FC236}">
                <a16:creationId xmlns:a16="http://schemas.microsoft.com/office/drawing/2014/main" xmlns="" id="{F5C1695E-6F34-46BC-B082-821E085C61B7}"/>
              </a:ext>
            </a:extLst>
          </p:cNvPr>
          <p:cNvPicPr>
            <a:picLocks noChangeAspect="1"/>
          </p:cNvPicPr>
          <p:nvPr/>
        </p:nvPicPr>
        <p:blipFill>
          <a:blip r:embed="rId2"/>
          <a:stretch>
            <a:fillRect/>
          </a:stretch>
        </p:blipFill>
        <p:spPr>
          <a:xfrm>
            <a:off x="861404" y="1700808"/>
            <a:ext cx="7844280" cy="4248472"/>
          </a:xfrm>
          <a:prstGeom prst="rect">
            <a:avLst/>
          </a:prstGeom>
        </p:spPr>
      </p:pic>
      <p:sp>
        <p:nvSpPr>
          <p:cNvPr id="6" name="Rectangle 5">
            <a:extLst>
              <a:ext uri="{FF2B5EF4-FFF2-40B4-BE49-F238E27FC236}">
                <a16:creationId xmlns:a16="http://schemas.microsoft.com/office/drawing/2014/main" xmlns=""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xmlns="" val="22524396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2264F6-D7E1-408B-9D0D-2A2E62C4E6EC}"/>
              </a:ext>
            </a:extLst>
          </p:cNvPr>
          <p:cNvSpPr>
            <a:spLocks noGrp="1"/>
          </p:cNvSpPr>
          <p:nvPr>
            <p:ph type="title"/>
          </p:nvPr>
        </p:nvSpPr>
        <p:spPr/>
        <p:txBody>
          <a:bodyPr/>
          <a:lstStyle/>
          <a:p>
            <a:r>
              <a:rPr lang="en-MY" dirty="0"/>
              <a:t>Difference Strategy Formulation vs Implementation</a:t>
            </a:r>
          </a:p>
        </p:txBody>
      </p:sp>
      <p:pic>
        <p:nvPicPr>
          <p:cNvPr id="5" name="Picture 4">
            <a:extLst>
              <a:ext uri="{FF2B5EF4-FFF2-40B4-BE49-F238E27FC236}">
                <a16:creationId xmlns:a16="http://schemas.microsoft.com/office/drawing/2014/main" xmlns="" id="{09F96514-C3FC-4484-8401-ECBCDF719D84}"/>
              </a:ext>
            </a:extLst>
          </p:cNvPr>
          <p:cNvPicPr>
            <a:picLocks noChangeAspect="1"/>
          </p:cNvPicPr>
          <p:nvPr/>
        </p:nvPicPr>
        <p:blipFill>
          <a:blip r:embed="rId2"/>
          <a:stretch>
            <a:fillRect/>
          </a:stretch>
        </p:blipFill>
        <p:spPr>
          <a:xfrm>
            <a:off x="956603" y="1772816"/>
            <a:ext cx="7800783" cy="4275162"/>
          </a:xfrm>
          <a:prstGeom prst="rect">
            <a:avLst/>
          </a:prstGeom>
        </p:spPr>
      </p:pic>
    </p:spTree>
    <p:extLst>
      <p:ext uri="{BB962C8B-B14F-4D97-AF65-F5344CB8AC3E}">
        <p14:creationId xmlns:p14="http://schemas.microsoft.com/office/powerpoint/2010/main" xmlns="" val="35719452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17B4A0-8C24-4FD6-80A4-A0EA4AE8DD32}"/>
              </a:ext>
            </a:extLst>
          </p:cNvPr>
          <p:cNvSpPr>
            <a:spLocks noGrp="1"/>
          </p:cNvSpPr>
          <p:nvPr>
            <p:ph type="title"/>
          </p:nvPr>
        </p:nvSpPr>
        <p:spPr/>
        <p:txBody>
          <a:bodyPr>
            <a:normAutofit/>
          </a:bodyPr>
          <a:lstStyle/>
          <a:p>
            <a:r>
              <a:rPr lang="en-MY" sz="2800" dirty="0"/>
              <a:t>Strategy Implementation Activities</a:t>
            </a:r>
          </a:p>
        </p:txBody>
      </p:sp>
      <p:sp>
        <p:nvSpPr>
          <p:cNvPr id="3" name="Content Placeholder 2">
            <a:extLst>
              <a:ext uri="{FF2B5EF4-FFF2-40B4-BE49-F238E27FC236}">
                <a16:creationId xmlns:a16="http://schemas.microsoft.com/office/drawing/2014/main" xmlns="" id="{94EEF6A5-5822-4BDF-A292-5E8949B6EA2D}"/>
              </a:ext>
            </a:extLst>
          </p:cNvPr>
          <p:cNvSpPr>
            <a:spLocks noGrp="1"/>
          </p:cNvSpPr>
          <p:nvPr>
            <p:ph idx="1"/>
          </p:nvPr>
        </p:nvSpPr>
        <p:spPr/>
        <p:txBody>
          <a:bodyPr>
            <a:normAutofit/>
          </a:bodyPr>
          <a:lstStyle/>
          <a:p>
            <a:r>
              <a:rPr lang="en-MY" sz="2400" dirty="0"/>
              <a:t>Establish short-term organizational objectives</a:t>
            </a:r>
          </a:p>
          <a:p>
            <a:r>
              <a:rPr lang="en-MY" sz="2400" dirty="0"/>
              <a:t>Formulation of policies for execution of strategies</a:t>
            </a:r>
          </a:p>
          <a:p>
            <a:r>
              <a:rPr lang="en-MY" sz="2400" dirty="0"/>
              <a:t>Allocation of resources</a:t>
            </a:r>
          </a:p>
          <a:p>
            <a:r>
              <a:rPr lang="en-MY" sz="2400" dirty="0"/>
              <a:t>Communicate and train employees</a:t>
            </a:r>
          </a:p>
          <a:p>
            <a:pPr marL="0" indent="0">
              <a:buNone/>
            </a:pPr>
            <a:endParaRPr lang="en-MY" sz="2400" dirty="0"/>
          </a:p>
        </p:txBody>
      </p:sp>
    </p:spTree>
    <p:extLst>
      <p:ext uri="{BB962C8B-B14F-4D97-AF65-F5344CB8AC3E}">
        <p14:creationId xmlns:p14="http://schemas.microsoft.com/office/powerpoint/2010/main" xmlns="" val="104912404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6B6429-39AA-4D1C-9759-C075FFA53202}"/>
              </a:ext>
            </a:extLst>
          </p:cNvPr>
          <p:cNvSpPr>
            <a:spLocks noGrp="1"/>
          </p:cNvSpPr>
          <p:nvPr>
            <p:ph type="title"/>
          </p:nvPr>
        </p:nvSpPr>
        <p:spPr/>
        <p:txBody>
          <a:bodyPr/>
          <a:lstStyle/>
          <a:p>
            <a:r>
              <a:rPr lang="en-MY" dirty="0"/>
              <a:t>Strategy Evaluation</a:t>
            </a:r>
          </a:p>
        </p:txBody>
      </p:sp>
      <p:pic>
        <p:nvPicPr>
          <p:cNvPr id="5" name="Picture 4">
            <a:extLst>
              <a:ext uri="{FF2B5EF4-FFF2-40B4-BE49-F238E27FC236}">
                <a16:creationId xmlns:a16="http://schemas.microsoft.com/office/drawing/2014/main" xmlns="" id="{00248682-F71E-4CD1-8AA8-8D32E78BE334}"/>
              </a:ext>
            </a:extLst>
          </p:cNvPr>
          <p:cNvPicPr>
            <a:picLocks noChangeAspect="1"/>
          </p:cNvPicPr>
          <p:nvPr/>
        </p:nvPicPr>
        <p:blipFill>
          <a:blip r:embed="rId2"/>
          <a:stretch>
            <a:fillRect/>
          </a:stretch>
        </p:blipFill>
        <p:spPr>
          <a:xfrm>
            <a:off x="1403648" y="1843087"/>
            <a:ext cx="6840760" cy="4126763"/>
          </a:xfrm>
          <a:prstGeom prst="rect">
            <a:avLst/>
          </a:prstGeom>
        </p:spPr>
      </p:pic>
    </p:spTree>
    <p:extLst>
      <p:ext uri="{BB962C8B-B14F-4D97-AF65-F5344CB8AC3E}">
        <p14:creationId xmlns:p14="http://schemas.microsoft.com/office/powerpoint/2010/main" xmlns="" val="35436225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132B62-026D-4BBB-B623-203FFA5A5620}"/>
              </a:ext>
            </a:extLst>
          </p:cNvPr>
          <p:cNvSpPr>
            <a:spLocks noGrp="1"/>
          </p:cNvSpPr>
          <p:nvPr>
            <p:ph type="title"/>
          </p:nvPr>
        </p:nvSpPr>
        <p:spPr>
          <a:xfrm>
            <a:off x="827584" y="-75586"/>
            <a:ext cx="7200900" cy="1142385"/>
          </a:xfrm>
        </p:spPr>
        <p:txBody>
          <a:bodyPr>
            <a:normAutofit/>
          </a:bodyPr>
          <a:lstStyle/>
          <a:p>
            <a:r>
              <a:rPr lang="en-MY" sz="2800" dirty="0"/>
              <a:t>Process of Strategy Evaluation </a:t>
            </a:r>
          </a:p>
        </p:txBody>
      </p:sp>
      <p:sp>
        <p:nvSpPr>
          <p:cNvPr id="3" name="Content Placeholder 2">
            <a:extLst>
              <a:ext uri="{FF2B5EF4-FFF2-40B4-BE49-F238E27FC236}">
                <a16:creationId xmlns:a16="http://schemas.microsoft.com/office/drawing/2014/main" xmlns="" id="{D9BA2B98-89E6-452F-AAEC-81D1A1A82A8E}"/>
              </a:ext>
            </a:extLst>
          </p:cNvPr>
          <p:cNvSpPr>
            <a:spLocks noGrp="1"/>
          </p:cNvSpPr>
          <p:nvPr>
            <p:ph idx="1"/>
          </p:nvPr>
        </p:nvSpPr>
        <p:spPr>
          <a:xfrm>
            <a:off x="683568" y="1268760"/>
            <a:ext cx="7200900" cy="3809999"/>
          </a:xfrm>
        </p:spPr>
        <p:txBody>
          <a:bodyPr>
            <a:normAutofit lnSpcReduction="10000"/>
          </a:bodyPr>
          <a:lstStyle/>
          <a:p>
            <a:endParaRPr lang="en-MY" sz="2400" dirty="0"/>
          </a:p>
          <a:p>
            <a:r>
              <a:rPr lang="en-MY" sz="2400" dirty="0"/>
              <a:t>Fixing benchmark of performance</a:t>
            </a:r>
          </a:p>
          <a:p>
            <a:endParaRPr lang="en-MY" sz="2400" dirty="0"/>
          </a:p>
          <a:p>
            <a:r>
              <a:rPr lang="en-MY" sz="2400" dirty="0"/>
              <a:t>Measurement of performance</a:t>
            </a:r>
          </a:p>
          <a:p>
            <a:endParaRPr lang="en-MY" sz="2400" dirty="0"/>
          </a:p>
          <a:p>
            <a:r>
              <a:rPr lang="en-MY" sz="2400" dirty="0" err="1"/>
              <a:t>Analyzing</a:t>
            </a:r>
            <a:r>
              <a:rPr lang="en-MY" sz="2400" dirty="0"/>
              <a:t> Variance</a:t>
            </a:r>
          </a:p>
          <a:p>
            <a:endParaRPr lang="en-MY" sz="2400" dirty="0"/>
          </a:p>
          <a:p>
            <a:r>
              <a:rPr lang="en-MY" sz="2400" dirty="0"/>
              <a:t>Taking Corrective Action</a:t>
            </a:r>
          </a:p>
        </p:txBody>
      </p:sp>
    </p:spTree>
    <p:extLst>
      <p:ext uri="{BB962C8B-B14F-4D97-AF65-F5344CB8AC3E}">
        <p14:creationId xmlns:p14="http://schemas.microsoft.com/office/powerpoint/2010/main" xmlns="" val="233284724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21D394-9FC4-4C4C-90A7-A54F2537C046}"/>
              </a:ext>
            </a:extLst>
          </p:cNvPr>
          <p:cNvSpPr>
            <a:spLocks noGrp="1"/>
          </p:cNvSpPr>
          <p:nvPr>
            <p:ph type="title"/>
          </p:nvPr>
        </p:nvSpPr>
        <p:spPr>
          <a:xfrm>
            <a:off x="827584" y="28175"/>
            <a:ext cx="7200900" cy="1142385"/>
          </a:xfrm>
        </p:spPr>
        <p:txBody>
          <a:bodyPr>
            <a:normAutofit/>
          </a:bodyPr>
          <a:lstStyle/>
          <a:p>
            <a:r>
              <a:rPr lang="en-MY" sz="2800" dirty="0"/>
              <a:t>Fixing benchmark of performance</a:t>
            </a:r>
          </a:p>
        </p:txBody>
      </p:sp>
      <p:sp>
        <p:nvSpPr>
          <p:cNvPr id="3" name="Content Placeholder 2">
            <a:extLst>
              <a:ext uri="{FF2B5EF4-FFF2-40B4-BE49-F238E27FC236}">
                <a16:creationId xmlns:a16="http://schemas.microsoft.com/office/drawing/2014/main" xmlns="" id="{D71214AA-AC6E-42AA-8D77-3DF3E1C862B3}"/>
              </a:ext>
            </a:extLst>
          </p:cNvPr>
          <p:cNvSpPr>
            <a:spLocks noGrp="1"/>
          </p:cNvSpPr>
          <p:nvPr>
            <p:ph idx="1"/>
          </p:nvPr>
        </p:nvSpPr>
        <p:spPr>
          <a:xfrm>
            <a:off x="798954" y="1524000"/>
            <a:ext cx="7517461" cy="4209256"/>
          </a:xfrm>
        </p:spPr>
        <p:txBody>
          <a:bodyPr>
            <a:normAutofit/>
          </a:bodyPr>
          <a:lstStyle/>
          <a:p>
            <a:r>
              <a:rPr lang="en-MY" sz="2400" dirty="0"/>
              <a:t>What benchmarks to set</a:t>
            </a:r>
          </a:p>
          <a:p>
            <a:r>
              <a:rPr lang="en-MY" sz="2400" dirty="0"/>
              <a:t>How to set them</a:t>
            </a:r>
          </a:p>
          <a:p>
            <a:r>
              <a:rPr lang="en-MY" sz="2400" dirty="0"/>
              <a:t>How to express them</a:t>
            </a:r>
          </a:p>
          <a:p>
            <a:pPr marL="0" indent="0">
              <a:buNone/>
            </a:pPr>
            <a:endParaRPr lang="en-MY" sz="2400" dirty="0"/>
          </a:p>
          <a:p>
            <a:pPr marL="0" indent="0">
              <a:buNone/>
            </a:pPr>
            <a:r>
              <a:rPr lang="en-MY" sz="2400"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p14="http://schemas.microsoft.com/office/powerpoint/2010/main" xmlns="" val="39635640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27364B-9760-4EDD-BA7B-8382A47FDE7D}"/>
              </a:ext>
            </a:extLst>
          </p:cNvPr>
          <p:cNvSpPr>
            <a:spLocks noGrp="1"/>
          </p:cNvSpPr>
          <p:nvPr>
            <p:ph type="title"/>
          </p:nvPr>
        </p:nvSpPr>
        <p:spPr>
          <a:xfrm>
            <a:off x="906517" y="0"/>
            <a:ext cx="7200900" cy="1142385"/>
          </a:xfrm>
        </p:spPr>
        <p:txBody>
          <a:bodyPr>
            <a:normAutofit/>
          </a:bodyPr>
          <a:lstStyle/>
          <a:p>
            <a:r>
              <a:rPr lang="en-MY" sz="2800" dirty="0"/>
              <a:t>Measurement of performance</a:t>
            </a:r>
          </a:p>
        </p:txBody>
      </p:sp>
      <p:sp>
        <p:nvSpPr>
          <p:cNvPr id="3" name="Content Placeholder 2">
            <a:extLst>
              <a:ext uri="{FF2B5EF4-FFF2-40B4-BE49-F238E27FC236}">
                <a16:creationId xmlns:a16="http://schemas.microsoft.com/office/drawing/2014/main" xmlns="" id="{B780F9B6-213B-4265-93B1-D00EF8F8D046}"/>
              </a:ext>
            </a:extLst>
          </p:cNvPr>
          <p:cNvSpPr>
            <a:spLocks noGrp="1"/>
          </p:cNvSpPr>
          <p:nvPr>
            <p:ph idx="1"/>
          </p:nvPr>
        </p:nvSpPr>
        <p:spPr>
          <a:xfrm>
            <a:off x="755576" y="1163637"/>
            <a:ext cx="7776864" cy="4530725"/>
          </a:xfrm>
        </p:spPr>
        <p:txBody>
          <a:bodyPr>
            <a:normAutofit/>
          </a:bodyPr>
          <a:lstStyle/>
          <a:p>
            <a:endParaRPr lang="en-MY" sz="2400" dirty="0"/>
          </a:p>
          <a:p>
            <a:r>
              <a:rPr lang="en-MY" sz="2400" dirty="0"/>
              <a:t>The reporting and communication system help in measuring the performance. </a:t>
            </a:r>
          </a:p>
          <a:p>
            <a:endParaRPr lang="en-MY" sz="2400" dirty="0"/>
          </a:p>
          <a:p>
            <a:r>
              <a:rPr lang="en-MY" sz="2400" dirty="0"/>
              <a:t>If the standards are set in the right manner, strategy evaluation becomes easier.</a:t>
            </a:r>
          </a:p>
          <a:p>
            <a:endParaRPr lang="en-MY" sz="2400" dirty="0"/>
          </a:p>
          <a:p>
            <a:r>
              <a:rPr lang="en-MY" sz="2400" dirty="0"/>
              <a:t>For measuring the performance, financial statements like - balance sheet, profit and loss account must be prepared on an annual basis.</a:t>
            </a:r>
          </a:p>
        </p:txBody>
      </p:sp>
    </p:spTree>
    <p:extLst>
      <p:ext uri="{BB962C8B-B14F-4D97-AF65-F5344CB8AC3E}">
        <p14:creationId xmlns:p14="http://schemas.microsoft.com/office/powerpoint/2010/main" xmlns="" val="16898066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77A71D-944A-444E-9DB5-ECED1DF6017F}"/>
              </a:ext>
            </a:extLst>
          </p:cNvPr>
          <p:cNvSpPr>
            <a:spLocks noGrp="1"/>
          </p:cNvSpPr>
          <p:nvPr>
            <p:ph type="title"/>
          </p:nvPr>
        </p:nvSpPr>
        <p:spPr>
          <a:xfrm>
            <a:off x="827584" y="0"/>
            <a:ext cx="7200900" cy="1142385"/>
          </a:xfrm>
        </p:spPr>
        <p:txBody>
          <a:bodyPr>
            <a:normAutofit/>
          </a:bodyPr>
          <a:lstStyle/>
          <a:p>
            <a:r>
              <a:rPr lang="en-MY" sz="2800" dirty="0" err="1"/>
              <a:t>Analyzing</a:t>
            </a:r>
            <a:r>
              <a:rPr lang="en-MY" sz="2800" dirty="0"/>
              <a:t> Variance</a:t>
            </a:r>
          </a:p>
        </p:txBody>
      </p:sp>
      <p:sp>
        <p:nvSpPr>
          <p:cNvPr id="3" name="Content Placeholder 2">
            <a:extLst>
              <a:ext uri="{FF2B5EF4-FFF2-40B4-BE49-F238E27FC236}">
                <a16:creationId xmlns:a16="http://schemas.microsoft.com/office/drawing/2014/main" xmlns="" id="{9DE73BFC-E89A-48EC-9AF7-52A5A7783793}"/>
              </a:ext>
            </a:extLst>
          </p:cNvPr>
          <p:cNvSpPr>
            <a:spLocks noGrp="1"/>
          </p:cNvSpPr>
          <p:nvPr>
            <p:ph idx="1"/>
          </p:nvPr>
        </p:nvSpPr>
        <p:spPr>
          <a:xfrm>
            <a:off x="685800" y="1556793"/>
            <a:ext cx="7774632" cy="4248472"/>
          </a:xfrm>
        </p:spPr>
        <p:txBody>
          <a:bodyPr>
            <a:normAutofit/>
          </a:bodyPr>
          <a:lstStyle/>
          <a:p>
            <a:r>
              <a:rPr lang="en-MY" sz="2400" dirty="0"/>
              <a:t>While measuring the actual performance and comparing it with standard performance there may be variances which must be </a:t>
            </a:r>
            <a:r>
              <a:rPr lang="en-MY" sz="2400" dirty="0" err="1"/>
              <a:t>analyzed</a:t>
            </a:r>
            <a:r>
              <a:rPr lang="en-MY" sz="2400" dirty="0"/>
              <a:t>. </a:t>
            </a:r>
          </a:p>
          <a:p>
            <a:r>
              <a:rPr lang="en-MY" sz="2400" dirty="0"/>
              <a:t> the degree of tolerance limits between which the variance between actual and standard performance may be accepted.</a:t>
            </a:r>
          </a:p>
          <a:p>
            <a:r>
              <a:rPr lang="en-MY" sz="2400" dirty="0"/>
              <a:t>The positive deviation indicates a better performance but it is quite unusual exceeding the target always. </a:t>
            </a:r>
          </a:p>
          <a:p>
            <a:r>
              <a:rPr lang="en-MY" sz="2400" dirty="0"/>
              <a:t>The negative deviation is an issue of concern because it indicates a shortfall in performance.</a:t>
            </a:r>
          </a:p>
        </p:txBody>
      </p:sp>
    </p:spTree>
    <p:extLst>
      <p:ext uri="{BB962C8B-B14F-4D97-AF65-F5344CB8AC3E}">
        <p14:creationId xmlns:p14="http://schemas.microsoft.com/office/powerpoint/2010/main" xmlns="" val="19422573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446D67-3E12-455B-A08A-D81A8793668A}"/>
              </a:ext>
            </a:extLst>
          </p:cNvPr>
          <p:cNvSpPr>
            <a:spLocks noGrp="1"/>
          </p:cNvSpPr>
          <p:nvPr>
            <p:ph type="title"/>
          </p:nvPr>
        </p:nvSpPr>
        <p:spPr>
          <a:xfrm>
            <a:off x="827584" y="-91283"/>
            <a:ext cx="7200900" cy="1142385"/>
          </a:xfrm>
        </p:spPr>
        <p:txBody>
          <a:bodyPr>
            <a:normAutofit/>
          </a:bodyPr>
          <a:lstStyle/>
          <a:p>
            <a:r>
              <a:rPr lang="en-MY" sz="2800" dirty="0"/>
              <a:t>Taking Corrective Action</a:t>
            </a:r>
          </a:p>
        </p:txBody>
      </p:sp>
      <p:sp>
        <p:nvSpPr>
          <p:cNvPr id="3" name="Content Placeholder 2">
            <a:extLst>
              <a:ext uri="{FF2B5EF4-FFF2-40B4-BE49-F238E27FC236}">
                <a16:creationId xmlns:a16="http://schemas.microsoft.com/office/drawing/2014/main" xmlns="" id="{B86252C1-2BA4-4944-A853-B4A73A207B3D}"/>
              </a:ext>
            </a:extLst>
          </p:cNvPr>
          <p:cNvSpPr>
            <a:spLocks noGrp="1"/>
          </p:cNvSpPr>
          <p:nvPr>
            <p:ph idx="1"/>
          </p:nvPr>
        </p:nvSpPr>
        <p:spPr>
          <a:xfrm>
            <a:off x="971550" y="1981203"/>
            <a:ext cx="7200900" cy="2815950"/>
          </a:xfrm>
        </p:spPr>
        <p:txBody>
          <a:bodyPr>
            <a:normAutofit/>
          </a:bodyPr>
          <a:lstStyle/>
          <a:p>
            <a:r>
              <a:rPr lang="en-MY" sz="2400" dirty="0"/>
              <a:t>Once the deviation in performance is identified, it is essential to plan for a corrective action. </a:t>
            </a:r>
          </a:p>
          <a:p>
            <a:r>
              <a:rPr lang="en-MY" sz="2400" dirty="0"/>
              <a:t>If the performance is consistently less than the desired performance, the strategists must carry a detailed analysis of the factors responsible for such performance. </a:t>
            </a:r>
          </a:p>
        </p:txBody>
      </p:sp>
    </p:spTree>
    <p:extLst>
      <p:ext uri="{BB962C8B-B14F-4D97-AF65-F5344CB8AC3E}">
        <p14:creationId xmlns:p14="http://schemas.microsoft.com/office/powerpoint/2010/main" xmlns="" val="181410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F58C30-9820-4855-99BD-90AE67AEF64D}"/>
              </a:ext>
            </a:extLst>
          </p:cNvPr>
          <p:cNvSpPr>
            <a:spLocks noGrp="1"/>
          </p:cNvSpPr>
          <p:nvPr>
            <p:ph type="title"/>
          </p:nvPr>
        </p:nvSpPr>
        <p:spPr>
          <a:xfrm>
            <a:off x="683568" y="12438"/>
            <a:ext cx="7200900" cy="1142385"/>
          </a:xfrm>
        </p:spPr>
        <p:txBody>
          <a:bodyPr>
            <a:normAutofit/>
          </a:bodyPr>
          <a:lstStyle/>
          <a:p>
            <a:r>
              <a:rPr lang="en-MY" sz="2800" dirty="0"/>
              <a:t>Responsibility </a:t>
            </a:r>
            <a:r>
              <a:rPr lang="en-MY" sz="2800" dirty="0" err="1"/>
              <a:t>Centers</a:t>
            </a:r>
            <a:endParaRPr lang="en-MY" sz="2800" dirty="0"/>
          </a:p>
        </p:txBody>
      </p:sp>
      <p:sp>
        <p:nvSpPr>
          <p:cNvPr id="3" name="Content Placeholder 2">
            <a:extLst>
              <a:ext uri="{FF2B5EF4-FFF2-40B4-BE49-F238E27FC236}">
                <a16:creationId xmlns:a16="http://schemas.microsoft.com/office/drawing/2014/main" xmlns="" id="{CA965B5B-8202-494C-AD3E-A5A45BE2061A}"/>
              </a:ext>
            </a:extLst>
          </p:cNvPr>
          <p:cNvSpPr>
            <a:spLocks noGrp="1"/>
          </p:cNvSpPr>
          <p:nvPr>
            <p:ph idx="1"/>
          </p:nvPr>
        </p:nvSpPr>
        <p:spPr>
          <a:xfrm>
            <a:off x="501014" y="1556792"/>
            <a:ext cx="8319457" cy="4530725"/>
          </a:xfrm>
        </p:spPr>
        <p:txBody>
          <a:bodyPr>
            <a:normAutofit/>
          </a:bodyPr>
          <a:lstStyle/>
          <a:p>
            <a:r>
              <a:rPr lang="en-MY" sz="2400" dirty="0"/>
              <a:t>In a multinational or large corporation, the organization tasks are divided into a subtask, and each task is given to various small division or groups. In this context, all groups in that organization are responsibility </a:t>
            </a:r>
            <a:r>
              <a:rPr lang="en-MY" sz="2400" dirty="0" err="1"/>
              <a:t>centers</a:t>
            </a:r>
            <a:r>
              <a:rPr lang="en-MY" sz="2400" dirty="0"/>
              <a:t>.</a:t>
            </a:r>
          </a:p>
          <a:p>
            <a:endParaRPr lang="en-MY" sz="2400" dirty="0"/>
          </a:p>
          <a:p>
            <a:r>
              <a:rPr lang="en-MY" sz="2400" dirty="0"/>
              <a:t>A responsibility </a:t>
            </a:r>
            <a:r>
              <a:rPr lang="en-MY" sz="2400" dirty="0" err="1"/>
              <a:t>center</a:t>
            </a:r>
            <a:r>
              <a:rPr lang="en-MY" sz="2400" dirty="0"/>
              <a:t> is an operational unit or entity within an organization, that is responsible for all the activities and tasks structured for that unit. These </a:t>
            </a:r>
            <a:r>
              <a:rPr lang="en-MY" sz="2400" dirty="0" err="1"/>
              <a:t>centers</a:t>
            </a:r>
            <a:r>
              <a:rPr lang="en-MY" sz="2400" dirty="0"/>
              <a:t> have their own goal, staffs, objectives, policies and procedures, and financial reports</a:t>
            </a:r>
          </a:p>
        </p:txBody>
      </p:sp>
    </p:spTree>
    <p:extLst>
      <p:ext uri="{BB962C8B-B14F-4D97-AF65-F5344CB8AC3E}">
        <p14:creationId xmlns:p14="http://schemas.microsoft.com/office/powerpoint/2010/main" xmlns="" val="13966355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817784-E2E7-44E7-B465-D2BA2433EEB9}"/>
              </a:ext>
            </a:extLst>
          </p:cNvPr>
          <p:cNvSpPr>
            <a:spLocks noGrp="1"/>
          </p:cNvSpPr>
          <p:nvPr>
            <p:ph type="title"/>
          </p:nvPr>
        </p:nvSpPr>
        <p:spPr>
          <a:xfrm>
            <a:off x="685800" y="-99392"/>
            <a:ext cx="7200900" cy="1142385"/>
          </a:xfrm>
        </p:spPr>
        <p:txBody>
          <a:bodyPr>
            <a:normAutofit/>
          </a:bodyPr>
          <a:lstStyle/>
          <a:p>
            <a:r>
              <a:rPr lang="en-MY" sz="2800" dirty="0"/>
              <a:t>Types of Responsibility Centre</a:t>
            </a:r>
          </a:p>
        </p:txBody>
      </p:sp>
      <p:sp>
        <p:nvSpPr>
          <p:cNvPr id="3" name="Content Placeholder 2">
            <a:extLst>
              <a:ext uri="{FF2B5EF4-FFF2-40B4-BE49-F238E27FC236}">
                <a16:creationId xmlns:a16="http://schemas.microsoft.com/office/drawing/2014/main" xmlns="" id="{9EF9EFA4-8445-420C-AC6B-7C8005DA8662}"/>
              </a:ext>
            </a:extLst>
          </p:cNvPr>
          <p:cNvSpPr>
            <a:spLocks noGrp="1"/>
          </p:cNvSpPr>
          <p:nvPr>
            <p:ph idx="1"/>
          </p:nvPr>
        </p:nvSpPr>
        <p:spPr>
          <a:xfrm>
            <a:off x="685800" y="1628800"/>
            <a:ext cx="8001000" cy="4530725"/>
          </a:xfrm>
        </p:spPr>
        <p:txBody>
          <a:bodyPr>
            <a:normAutofit/>
          </a:bodyPr>
          <a:lstStyle/>
          <a:p>
            <a:r>
              <a:rPr lang="en-MY" sz="2400" dirty="0"/>
              <a:t>Cost Centre- A Cost Centre is a department or a unit which supervises, allocates, segregates, and eliminates all sorts of the cost related to a company. </a:t>
            </a:r>
          </a:p>
          <a:p>
            <a:r>
              <a:rPr lang="en-MY" sz="2400" dirty="0"/>
              <a:t>Revenue Centre- This </a:t>
            </a:r>
            <a:r>
              <a:rPr lang="en-MY" sz="2400" dirty="0" err="1"/>
              <a:t>center</a:t>
            </a:r>
            <a:r>
              <a:rPr lang="en-MY" sz="2400" dirty="0"/>
              <a:t> is accountable for initiating and monitoring revenue. </a:t>
            </a:r>
          </a:p>
          <a:p>
            <a:r>
              <a:rPr lang="en-MY" sz="2400" dirty="0"/>
              <a:t>Profit Centre-It is a division or department of a company which operates for the calculation of profit.</a:t>
            </a:r>
          </a:p>
          <a:p>
            <a:r>
              <a:rPr lang="en-MY" sz="2400" dirty="0"/>
              <a:t>Investment Centre- This </a:t>
            </a:r>
            <a:r>
              <a:rPr lang="en-MY" sz="2400" dirty="0" err="1"/>
              <a:t>center</a:t>
            </a:r>
            <a:r>
              <a:rPr lang="en-MY" sz="2400" dirty="0"/>
              <a:t> is responsible for both investments and revenue</a:t>
            </a:r>
          </a:p>
          <a:p>
            <a:endParaRPr lang="en-MY" sz="2400" dirty="0"/>
          </a:p>
        </p:txBody>
      </p:sp>
    </p:spTree>
    <p:extLst>
      <p:ext uri="{BB962C8B-B14F-4D97-AF65-F5344CB8AC3E}">
        <p14:creationId xmlns:p14="http://schemas.microsoft.com/office/powerpoint/2010/main" xmlns="" val="2996478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F27BB4-9F09-416E-A94F-87FA74F99B1C}"/>
              </a:ext>
            </a:extLst>
          </p:cNvPr>
          <p:cNvSpPr>
            <a:spLocks noGrp="1"/>
          </p:cNvSpPr>
          <p:nvPr>
            <p:ph type="title"/>
          </p:nvPr>
        </p:nvSpPr>
        <p:spPr>
          <a:xfrm>
            <a:off x="827584" y="-91283"/>
            <a:ext cx="7200900" cy="1142385"/>
          </a:xfrm>
        </p:spPr>
        <p:txBody>
          <a:bodyPr>
            <a:normAutofit/>
          </a:bodyPr>
          <a:lstStyle/>
          <a:p>
            <a:r>
              <a:rPr lang="en-MY" sz="2800" dirty="0"/>
              <a:t>Strategic Evaluation Methods</a:t>
            </a:r>
          </a:p>
        </p:txBody>
      </p:sp>
      <p:sp>
        <p:nvSpPr>
          <p:cNvPr id="3" name="Content Placeholder 2">
            <a:extLst>
              <a:ext uri="{FF2B5EF4-FFF2-40B4-BE49-F238E27FC236}">
                <a16:creationId xmlns:a16="http://schemas.microsoft.com/office/drawing/2014/main" xmlns="" id="{E1607BC4-9813-4BCC-BB52-F83358C3B8C5}"/>
              </a:ext>
            </a:extLst>
          </p:cNvPr>
          <p:cNvSpPr>
            <a:spLocks noGrp="1"/>
          </p:cNvSpPr>
          <p:nvPr>
            <p:ph idx="1"/>
          </p:nvPr>
        </p:nvSpPr>
        <p:spPr>
          <a:xfrm>
            <a:off x="683568" y="1412776"/>
            <a:ext cx="7920880" cy="4536504"/>
          </a:xfrm>
        </p:spPr>
        <p:txBody>
          <a:bodyPr>
            <a:normAutofit lnSpcReduction="10000"/>
          </a:bodyPr>
          <a:lstStyle/>
          <a:p>
            <a:pPr marL="0" indent="0">
              <a:buNone/>
            </a:pPr>
            <a:r>
              <a:rPr lang="en-MY" sz="2400" dirty="0"/>
              <a:t>Financial Measures :</a:t>
            </a:r>
          </a:p>
          <a:p>
            <a:r>
              <a:rPr lang="en-MY" sz="2400" b="1" u="sng" dirty="0"/>
              <a:t>Return on investment (ROI):</a:t>
            </a:r>
          </a:p>
          <a:p>
            <a:pPr marL="400050" lvl="1" indent="0">
              <a:buNone/>
            </a:pPr>
            <a:r>
              <a:rPr lang="en-MY" sz="2400" dirty="0"/>
              <a:t> Net Income ÷ Average total Assets</a:t>
            </a:r>
          </a:p>
          <a:p>
            <a:r>
              <a:rPr lang="en-MY" sz="2400" b="1" u="sng" dirty="0"/>
              <a:t>Residual income</a:t>
            </a:r>
            <a:r>
              <a:rPr lang="en-MY" sz="2400" dirty="0"/>
              <a:t>:</a:t>
            </a:r>
          </a:p>
          <a:p>
            <a:pPr marL="400050" lvl="1" indent="0">
              <a:buNone/>
            </a:pPr>
            <a:r>
              <a:rPr lang="en-MY" sz="2400" dirty="0"/>
              <a:t> Net Income-(Total Investment * Target rate of Return)</a:t>
            </a:r>
          </a:p>
          <a:p>
            <a:r>
              <a:rPr lang="en-MY" sz="2400" b="1" u="sng" dirty="0"/>
              <a:t>Cost-volume-profit analysis: </a:t>
            </a:r>
          </a:p>
          <a:p>
            <a:pPr marL="400050" lvl="1" indent="0">
              <a:buNone/>
            </a:pPr>
            <a:r>
              <a:rPr lang="en-MY" sz="2400" dirty="0"/>
              <a:t>also called breakeven analysis (BEP), is a tool for understanding the interaction of revenues with fixed and variable costs. BEP is the level of output at which total revenues equal total expenses; that is, the point at which operating income is zero.</a:t>
            </a:r>
          </a:p>
        </p:txBody>
      </p:sp>
    </p:spTree>
    <p:extLst>
      <p:ext uri="{BB962C8B-B14F-4D97-AF65-F5344CB8AC3E}">
        <p14:creationId xmlns:p14="http://schemas.microsoft.com/office/powerpoint/2010/main" xmlns="" val="38256709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683568" y="-243408"/>
            <a:ext cx="7200900" cy="1142385"/>
          </a:xfrm>
        </p:spPr>
        <p:txBody>
          <a:bodyPr>
            <a:normAutofit/>
          </a:bodyPr>
          <a:lstStyle/>
          <a:p>
            <a:r>
              <a:rPr lang="en-MY" sz="2800" dirty="0"/>
              <a:t>Question # 2</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683568" y="1052736"/>
            <a:ext cx="7992888" cy="4979987"/>
          </a:xfrm>
        </p:spPr>
        <p:txBody>
          <a:bodyPr/>
          <a:lstStyle/>
          <a:p>
            <a:pPr marL="0" indent="0">
              <a:buNone/>
            </a:pPr>
            <a:r>
              <a:rPr lang="en-MY" sz="2400" dirty="0">
                <a:latin typeface="Arial" panose="020B0604020202020204" pitchFamily="34" charset="0"/>
                <a:cs typeface="Arial" panose="020B0604020202020204" pitchFamily="34" charset="0"/>
              </a:rPr>
              <a:t>Which of the following statements is not true about strategy evaluation?</a:t>
            </a:r>
          </a:p>
          <a:p>
            <a:pPr marL="0" indent="0">
              <a:buNone/>
            </a:pPr>
            <a:endParaRPr lang="en-MY" sz="2400" dirty="0">
              <a:latin typeface="Arial" panose="020B0604020202020204" pitchFamily="34" charset="0"/>
              <a:cs typeface="Arial" panose="020B0604020202020204" pitchFamily="34" charset="0"/>
            </a:endParaRPr>
          </a:p>
          <a:p>
            <a:pPr marL="0" indent="0">
              <a:buNone/>
            </a:pPr>
            <a:r>
              <a:rPr lang="en-MY" sz="2400" dirty="0">
                <a:latin typeface="Arial" panose="020B0604020202020204" pitchFamily="34" charset="0"/>
                <a:cs typeface="Arial" panose="020B0604020202020204" pitchFamily="34" charset="0"/>
              </a:rPr>
              <a:t>A. Evaluating a strategy should include evaluating the manager’s ability to model </a:t>
            </a:r>
            <a:r>
              <a:rPr lang="en-MY" sz="2400" dirty="0" err="1">
                <a:latin typeface="Arial" panose="020B0604020202020204" pitchFamily="34" charset="0"/>
                <a:cs typeface="Arial" panose="020B0604020202020204" pitchFamily="34" charset="0"/>
              </a:rPr>
              <a:t>behavior</a:t>
            </a:r>
            <a:r>
              <a:rPr lang="en-MY" sz="2400" dirty="0">
                <a:latin typeface="Arial" panose="020B0604020202020204" pitchFamily="34" charset="0"/>
                <a:cs typeface="Arial" panose="020B0604020202020204" pitchFamily="34" charset="0"/>
              </a:rPr>
              <a:t> that is in alignment with the organization’s core values.</a:t>
            </a:r>
          </a:p>
          <a:p>
            <a:pPr marL="0" indent="0">
              <a:buNone/>
            </a:pPr>
            <a:r>
              <a:rPr lang="en-MY" sz="2400" dirty="0">
                <a:latin typeface="Arial" panose="020B0604020202020204" pitchFamily="34" charset="0"/>
                <a:cs typeface="Arial" panose="020B0604020202020204" pitchFamily="34" charset="0"/>
              </a:rPr>
              <a:t>B. Strategy evaluation tells planners whether the organization is on track to achieve strategic goals.</a:t>
            </a:r>
          </a:p>
          <a:p>
            <a:pPr marL="0" indent="0">
              <a:buNone/>
            </a:pPr>
            <a:r>
              <a:rPr lang="en-MY" sz="2400" dirty="0">
                <a:latin typeface="Arial" panose="020B0604020202020204" pitchFamily="34" charset="0"/>
                <a:cs typeface="Arial" panose="020B0604020202020204" pitchFamily="34" charset="0"/>
              </a:rPr>
              <a:t>C. Strategy evaluation may include celebrating successes as the plan is executed.</a:t>
            </a:r>
          </a:p>
          <a:p>
            <a:pPr marL="0" indent="0">
              <a:buNone/>
            </a:pPr>
            <a:r>
              <a:rPr lang="en-MY" sz="2400" dirty="0">
                <a:latin typeface="Arial" panose="020B0604020202020204" pitchFamily="34" charset="0"/>
                <a:cs typeface="Arial" panose="020B0604020202020204" pitchFamily="34" charset="0"/>
              </a:rPr>
              <a:t>D. Strategy evaluation is usually done at the end of the year.</a:t>
            </a:r>
          </a:p>
        </p:txBody>
      </p:sp>
    </p:spTree>
    <p:extLst>
      <p:ext uri="{BB962C8B-B14F-4D97-AF65-F5344CB8AC3E}">
        <p14:creationId xmlns:p14="http://schemas.microsoft.com/office/powerpoint/2010/main" xmlns="" val="19496757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683568" y="-47411"/>
            <a:ext cx="7200900" cy="1142385"/>
          </a:xfrm>
        </p:spPr>
        <p:txBody>
          <a:bodyPr>
            <a:normAutofit/>
          </a:bodyPr>
          <a:lstStyle/>
          <a:p>
            <a:r>
              <a:rPr lang="en-MY" sz="2800" dirty="0"/>
              <a:t>Answer # 2</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683568" y="1524000"/>
            <a:ext cx="7848872" cy="4425280"/>
          </a:xfrm>
        </p:spPr>
        <p:txBody>
          <a:bodyPr>
            <a:normAutofit/>
          </a:bodyPr>
          <a:lstStyle/>
          <a:p>
            <a:pPr marL="0" indent="0">
              <a:buNone/>
            </a:pPr>
            <a:r>
              <a:rPr lang="en-MY" sz="2000" b="1" dirty="0"/>
              <a:t>Option - D. </a:t>
            </a:r>
          </a:p>
          <a:p>
            <a:pPr marL="0" indent="0">
              <a:buNone/>
            </a:pPr>
            <a:endParaRPr lang="en-MY" sz="2000" dirty="0"/>
          </a:p>
          <a:p>
            <a:pPr marL="0" indent="0">
              <a:buNone/>
            </a:pPr>
            <a:r>
              <a:rPr lang="en-MY" sz="2000" dirty="0"/>
              <a:t>The evaluation stage of the strategic planning process must occur over time to ensure that the </a:t>
            </a:r>
            <a:r>
              <a:rPr lang="en-MY" sz="2000" dirty="0" err="1"/>
              <a:t>behaviors</a:t>
            </a:r>
            <a:r>
              <a:rPr lang="en-MY" sz="2000" dirty="0"/>
              <a:t> of management and the workforce are resulting in desired outcomes. If evaluation occurs only once, a company may miss the opportunity to respond quickly</a:t>
            </a:r>
          </a:p>
          <a:p>
            <a:pPr marL="0" indent="0">
              <a:buNone/>
            </a:pPr>
            <a:r>
              <a:rPr lang="en-MY" sz="2000" dirty="0"/>
              <a:t>to variables that influence successful execution, as well as miss opportunities to motivate employees through difficult transition periods. For HR, this means communicating and </a:t>
            </a:r>
            <a:r>
              <a:rPr lang="en-MY" sz="2000" dirty="0" err="1"/>
              <a:t>modeling</a:t>
            </a:r>
            <a:r>
              <a:rPr lang="en-MY" sz="2000" dirty="0"/>
              <a:t> strategic initiatives, including those related to the company’s mission, vision,</a:t>
            </a:r>
          </a:p>
          <a:p>
            <a:pPr marL="0" indent="0">
              <a:buNone/>
            </a:pPr>
            <a:r>
              <a:rPr lang="en-MY" sz="2000" dirty="0"/>
              <a:t>values, and other standards of </a:t>
            </a:r>
            <a:r>
              <a:rPr lang="en-MY" sz="2000" dirty="0" err="1"/>
              <a:t>behavior</a:t>
            </a:r>
            <a:r>
              <a:rPr lang="en-MY" sz="2000" dirty="0"/>
              <a:t>.</a:t>
            </a:r>
          </a:p>
        </p:txBody>
      </p:sp>
    </p:spTree>
    <p:extLst>
      <p:ext uri="{BB962C8B-B14F-4D97-AF65-F5344CB8AC3E}">
        <p14:creationId xmlns:p14="http://schemas.microsoft.com/office/powerpoint/2010/main" xmlns="" val="5332151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CFE9C5-A62C-4850-B4BA-A0971A9A7BAC}"/>
              </a:ext>
            </a:extLst>
          </p:cNvPr>
          <p:cNvSpPr>
            <a:spLocks noGrp="1"/>
          </p:cNvSpPr>
          <p:nvPr>
            <p:ph type="title"/>
          </p:nvPr>
        </p:nvSpPr>
        <p:spPr/>
        <p:txBody>
          <a:bodyPr/>
          <a:lstStyle/>
          <a:p>
            <a:r>
              <a:rPr lang="en-MY" dirty="0"/>
              <a:t>Strategic Planning Horizon</a:t>
            </a:r>
          </a:p>
        </p:txBody>
      </p:sp>
      <p:pic>
        <p:nvPicPr>
          <p:cNvPr id="5" name="Picture 4">
            <a:extLst>
              <a:ext uri="{FF2B5EF4-FFF2-40B4-BE49-F238E27FC236}">
                <a16:creationId xmlns:a16="http://schemas.microsoft.com/office/drawing/2014/main" xmlns="" id="{0C42DB47-F37B-43CB-BF90-225A14940D0F}"/>
              </a:ext>
            </a:extLst>
          </p:cNvPr>
          <p:cNvPicPr>
            <a:picLocks noChangeAspect="1"/>
          </p:cNvPicPr>
          <p:nvPr/>
        </p:nvPicPr>
        <p:blipFill>
          <a:blip r:embed="rId2"/>
          <a:stretch>
            <a:fillRect/>
          </a:stretch>
        </p:blipFill>
        <p:spPr>
          <a:xfrm>
            <a:off x="914400" y="1772816"/>
            <a:ext cx="7772400" cy="4514661"/>
          </a:xfrm>
          <a:prstGeom prst="rect">
            <a:avLst/>
          </a:prstGeom>
        </p:spPr>
      </p:pic>
    </p:spTree>
    <p:extLst>
      <p:ext uri="{BB962C8B-B14F-4D97-AF65-F5344CB8AC3E}">
        <p14:creationId xmlns:p14="http://schemas.microsoft.com/office/powerpoint/2010/main" xmlns="" val="5871856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9832A4-E2D8-47A0-87DE-1113085ED79B}"/>
              </a:ext>
            </a:extLst>
          </p:cNvPr>
          <p:cNvSpPr>
            <a:spLocks noGrp="1"/>
          </p:cNvSpPr>
          <p:nvPr>
            <p:ph type="title"/>
          </p:nvPr>
        </p:nvSpPr>
        <p:spPr>
          <a:xfrm>
            <a:off x="683568" y="260648"/>
            <a:ext cx="7200900" cy="579440"/>
          </a:xfrm>
        </p:spPr>
        <p:txBody>
          <a:bodyPr>
            <a:normAutofit/>
          </a:bodyPr>
          <a:lstStyle/>
          <a:p>
            <a:r>
              <a:rPr lang="en-MY" sz="2800" dirty="0"/>
              <a:t>Question # 1</a:t>
            </a:r>
          </a:p>
        </p:txBody>
      </p:sp>
      <p:sp>
        <p:nvSpPr>
          <p:cNvPr id="3" name="Content Placeholder 2">
            <a:extLst>
              <a:ext uri="{FF2B5EF4-FFF2-40B4-BE49-F238E27FC236}">
                <a16:creationId xmlns:a16="http://schemas.microsoft.com/office/drawing/2014/main" xmlns="" id="{68394501-2172-4D22-8E07-F564E61782DD}"/>
              </a:ext>
            </a:extLst>
          </p:cNvPr>
          <p:cNvSpPr>
            <a:spLocks noGrp="1"/>
          </p:cNvSpPr>
          <p:nvPr>
            <p:ph idx="1"/>
          </p:nvPr>
        </p:nvSpPr>
        <p:spPr>
          <a:xfrm>
            <a:off x="539552" y="1124744"/>
            <a:ext cx="7920880" cy="4824536"/>
          </a:xfrm>
        </p:spPr>
        <p:txBody>
          <a:bodyPr>
            <a:normAutofit/>
          </a:bodyPr>
          <a:lstStyle/>
          <a:p>
            <a:pPr marL="0" indent="0">
              <a:buNone/>
            </a:pPr>
            <a:r>
              <a:rPr lang="en-MY" sz="2400" dirty="0"/>
              <a:t>Corporate leadership has requested that HR develop an employee engagement strategy for a newly acquired division, and HR follows the model for strategic planning. Which phase in strategic planning will focus on gathering information to create this strategy?</a:t>
            </a:r>
          </a:p>
          <a:p>
            <a:pPr marL="0" indent="0">
              <a:buNone/>
            </a:pPr>
            <a:endParaRPr lang="en-MY" sz="2400" dirty="0"/>
          </a:p>
          <a:p>
            <a:pPr marL="457200" indent="-457200">
              <a:buFont typeface="+mj-lt"/>
              <a:buAutoNum type="alphaUcPeriod"/>
            </a:pPr>
            <a:r>
              <a:rPr lang="en-MY" sz="2400" dirty="0"/>
              <a:t>Evaluation</a:t>
            </a:r>
          </a:p>
          <a:p>
            <a:pPr marL="457200" indent="-457200">
              <a:buFont typeface="+mj-lt"/>
              <a:buAutoNum type="alphaUcPeriod"/>
            </a:pPr>
            <a:r>
              <a:rPr lang="en-MY" sz="2400" dirty="0"/>
              <a:t>Development</a:t>
            </a:r>
          </a:p>
          <a:p>
            <a:pPr marL="457200" indent="-457200">
              <a:buFont typeface="+mj-lt"/>
              <a:buAutoNum type="alphaUcPeriod"/>
            </a:pPr>
            <a:r>
              <a:rPr lang="en-MY" sz="2400" dirty="0"/>
              <a:t>Implementation</a:t>
            </a:r>
          </a:p>
          <a:p>
            <a:pPr marL="457200" indent="-457200">
              <a:buFont typeface="+mj-lt"/>
              <a:buAutoNum type="alphaUcPeriod"/>
            </a:pPr>
            <a:r>
              <a:rPr lang="en-MY" sz="2400" dirty="0"/>
              <a:t>Formulation</a:t>
            </a:r>
          </a:p>
        </p:txBody>
      </p:sp>
    </p:spTree>
    <p:extLst>
      <p:ext uri="{BB962C8B-B14F-4D97-AF65-F5344CB8AC3E}">
        <p14:creationId xmlns:p14="http://schemas.microsoft.com/office/powerpoint/2010/main" xmlns="" val="23005366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42F1E6-697E-4241-9CE5-EBF2116CAEEC}"/>
              </a:ext>
            </a:extLst>
          </p:cNvPr>
          <p:cNvSpPr>
            <a:spLocks noGrp="1"/>
          </p:cNvSpPr>
          <p:nvPr>
            <p:ph type="title"/>
          </p:nvPr>
        </p:nvSpPr>
        <p:spPr>
          <a:xfrm>
            <a:off x="827584" y="487359"/>
            <a:ext cx="7200900" cy="579440"/>
          </a:xfrm>
        </p:spPr>
        <p:txBody>
          <a:bodyPr>
            <a:normAutofit/>
          </a:bodyPr>
          <a:lstStyle/>
          <a:p>
            <a:r>
              <a:rPr lang="en-MY" sz="2800" dirty="0"/>
              <a:t>Answer # 1</a:t>
            </a:r>
          </a:p>
        </p:txBody>
      </p:sp>
      <p:sp>
        <p:nvSpPr>
          <p:cNvPr id="3" name="Content Placeholder 2">
            <a:extLst>
              <a:ext uri="{FF2B5EF4-FFF2-40B4-BE49-F238E27FC236}">
                <a16:creationId xmlns:a16="http://schemas.microsoft.com/office/drawing/2014/main" xmlns="" id="{9864B1B9-0C90-443E-93AD-410DC55BB9DF}"/>
              </a:ext>
            </a:extLst>
          </p:cNvPr>
          <p:cNvSpPr>
            <a:spLocks noGrp="1"/>
          </p:cNvSpPr>
          <p:nvPr>
            <p:ph idx="1"/>
          </p:nvPr>
        </p:nvSpPr>
        <p:spPr>
          <a:xfrm>
            <a:off x="971550" y="1981203"/>
            <a:ext cx="7848922" cy="2815950"/>
          </a:xfrm>
        </p:spPr>
        <p:txBody>
          <a:bodyPr>
            <a:normAutofit/>
          </a:bodyPr>
          <a:lstStyle/>
          <a:p>
            <a:r>
              <a:rPr lang="en-MY" sz="2400" dirty="0"/>
              <a:t>Option D</a:t>
            </a:r>
          </a:p>
          <a:p>
            <a:endParaRPr lang="en-MY" sz="2400" dirty="0"/>
          </a:p>
          <a:p>
            <a:pPr marL="0" indent="0">
              <a:buNone/>
            </a:pPr>
            <a:r>
              <a:rPr lang="en-MY" sz="2400" dirty="0"/>
              <a:t>The first phase in the strategic planning process is strategy formulation.</a:t>
            </a:r>
          </a:p>
        </p:txBody>
      </p:sp>
    </p:spTree>
    <p:extLst>
      <p:ext uri="{BB962C8B-B14F-4D97-AF65-F5344CB8AC3E}">
        <p14:creationId xmlns:p14="http://schemas.microsoft.com/office/powerpoint/2010/main" xmlns="" val="19943519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2291DD-9AB9-40EA-B1FB-8EF32D0F8ED3}"/>
              </a:ext>
            </a:extLst>
          </p:cNvPr>
          <p:cNvSpPr>
            <a:spLocks noGrp="1"/>
          </p:cNvSpPr>
          <p:nvPr>
            <p:ph type="title"/>
          </p:nvPr>
        </p:nvSpPr>
        <p:spPr/>
        <p:txBody>
          <a:bodyPr>
            <a:normAutofit/>
          </a:bodyPr>
          <a:lstStyle/>
          <a:p>
            <a:r>
              <a:rPr lang="en-MY" sz="2800" dirty="0"/>
              <a:t>HR in Communicating Vision and Mission</a:t>
            </a:r>
          </a:p>
        </p:txBody>
      </p:sp>
      <p:sp>
        <p:nvSpPr>
          <p:cNvPr id="3" name="Content Placeholder 2">
            <a:extLst>
              <a:ext uri="{FF2B5EF4-FFF2-40B4-BE49-F238E27FC236}">
                <a16:creationId xmlns:a16="http://schemas.microsoft.com/office/drawing/2014/main" xmlns="" id="{382D6E44-9ED3-4C70-AEA5-E51B9FD31DE8}"/>
              </a:ext>
            </a:extLst>
          </p:cNvPr>
          <p:cNvSpPr>
            <a:spLocks noGrp="1"/>
          </p:cNvSpPr>
          <p:nvPr>
            <p:ph idx="1"/>
          </p:nvPr>
        </p:nvSpPr>
        <p:spPr/>
        <p:txBody>
          <a:bodyPr>
            <a:normAutofit/>
          </a:bodyPr>
          <a:lstStyle/>
          <a:p>
            <a:pPr marL="0" indent="0">
              <a:buNone/>
            </a:pPr>
            <a:endParaRPr lang="en-MY" sz="2400" dirty="0"/>
          </a:p>
          <a:p>
            <a:pPr marL="0" indent="0">
              <a:buNone/>
            </a:pPr>
            <a:r>
              <a:rPr lang="en-MY" sz="2400" dirty="0"/>
              <a:t>Once the organization’s vision and mission are created, the HR department is responsible to communicate the vision, mission, and core value to their employees</a:t>
            </a:r>
          </a:p>
        </p:txBody>
      </p:sp>
    </p:spTree>
    <p:extLst>
      <p:ext uri="{BB962C8B-B14F-4D97-AF65-F5344CB8AC3E}">
        <p14:creationId xmlns:p14="http://schemas.microsoft.com/office/powerpoint/2010/main" xmlns="" val="24691024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B6E213-5BF1-4E78-9073-A3D7EAB87622}"/>
              </a:ext>
            </a:extLst>
          </p:cNvPr>
          <p:cNvSpPr>
            <a:spLocks noGrp="1"/>
          </p:cNvSpPr>
          <p:nvPr>
            <p:ph type="title"/>
          </p:nvPr>
        </p:nvSpPr>
        <p:spPr/>
        <p:txBody>
          <a:bodyPr>
            <a:normAutofit/>
          </a:bodyPr>
          <a:lstStyle/>
          <a:p>
            <a:r>
              <a:rPr lang="en-MY" sz="2800" dirty="0"/>
              <a:t>HR in SWOT Analysis</a:t>
            </a:r>
          </a:p>
        </p:txBody>
      </p:sp>
      <p:sp>
        <p:nvSpPr>
          <p:cNvPr id="3" name="Content Placeholder 2">
            <a:extLst>
              <a:ext uri="{FF2B5EF4-FFF2-40B4-BE49-F238E27FC236}">
                <a16:creationId xmlns:a16="http://schemas.microsoft.com/office/drawing/2014/main" xmlns="" id="{689EA52D-9797-4CCD-B7DE-4177F5A0C1C4}"/>
              </a:ext>
            </a:extLst>
          </p:cNvPr>
          <p:cNvSpPr>
            <a:spLocks noGrp="1"/>
          </p:cNvSpPr>
          <p:nvPr>
            <p:ph idx="1"/>
          </p:nvPr>
        </p:nvSpPr>
        <p:spPr/>
        <p:txBody>
          <a:bodyPr>
            <a:normAutofit/>
          </a:bodyPr>
          <a:lstStyle/>
          <a:p>
            <a:r>
              <a:rPr lang="en-MY" sz="2400" dirty="0"/>
              <a:t>HR create plans and action items to take advantage of strengths and opportunities and mitigate weaknesses and threats to the workforce and talent pipeline</a:t>
            </a:r>
          </a:p>
          <a:p>
            <a:endParaRPr lang="en-MY" sz="2400" dirty="0"/>
          </a:p>
          <a:p>
            <a:r>
              <a:rPr lang="en-MY" sz="2400" dirty="0"/>
              <a:t>HR conduct a management verification panel ensure the information gathered during the SWOT Analysis sessions is accurate.</a:t>
            </a:r>
          </a:p>
        </p:txBody>
      </p:sp>
    </p:spTree>
    <p:extLst>
      <p:ext uri="{BB962C8B-B14F-4D97-AF65-F5344CB8AC3E}">
        <p14:creationId xmlns:p14="http://schemas.microsoft.com/office/powerpoint/2010/main" xmlns="" val="26741948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675868-8612-4E7E-AE0C-7BFF5C304384}"/>
              </a:ext>
            </a:extLst>
          </p:cNvPr>
          <p:cNvSpPr>
            <a:spLocks noGrp="1"/>
          </p:cNvSpPr>
          <p:nvPr>
            <p:ph type="title"/>
          </p:nvPr>
        </p:nvSpPr>
        <p:spPr/>
        <p:txBody>
          <a:bodyPr>
            <a:normAutofit/>
          </a:bodyPr>
          <a:lstStyle/>
          <a:p>
            <a:r>
              <a:rPr lang="en-MY" sz="2800" dirty="0"/>
              <a:t>HR in Strategy Formulation</a:t>
            </a:r>
          </a:p>
        </p:txBody>
      </p:sp>
      <p:sp>
        <p:nvSpPr>
          <p:cNvPr id="3" name="Content Placeholder 2">
            <a:extLst>
              <a:ext uri="{FF2B5EF4-FFF2-40B4-BE49-F238E27FC236}">
                <a16:creationId xmlns:a16="http://schemas.microsoft.com/office/drawing/2014/main" xmlns="" id="{0B9A68E6-7C37-4D85-BA40-62CDA4FE258D}"/>
              </a:ext>
            </a:extLst>
          </p:cNvPr>
          <p:cNvSpPr>
            <a:spLocks noGrp="1"/>
          </p:cNvSpPr>
          <p:nvPr>
            <p:ph idx="1"/>
          </p:nvPr>
        </p:nvSpPr>
        <p:spPr/>
        <p:txBody>
          <a:bodyPr>
            <a:normAutofit/>
          </a:bodyPr>
          <a:lstStyle/>
          <a:p>
            <a:r>
              <a:rPr lang="en-MY" sz="2400"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p14="http://schemas.microsoft.com/office/powerpoint/2010/main" xmlns="" val="37957846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2AFF22-8662-4B85-B242-1DBCEFB72BC9}"/>
              </a:ext>
            </a:extLst>
          </p:cNvPr>
          <p:cNvSpPr>
            <a:spLocks noGrp="1"/>
          </p:cNvSpPr>
          <p:nvPr>
            <p:ph type="title"/>
          </p:nvPr>
        </p:nvSpPr>
        <p:spPr>
          <a:xfrm>
            <a:off x="880791" y="-99392"/>
            <a:ext cx="7200900" cy="1142385"/>
          </a:xfrm>
        </p:spPr>
        <p:txBody>
          <a:bodyPr>
            <a:normAutofit/>
          </a:bodyPr>
          <a:lstStyle/>
          <a:p>
            <a:r>
              <a:rPr lang="en-MY" sz="2800" dirty="0"/>
              <a:t>HR in Strategy Execution</a:t>
            </a:r>
          </a:p>
        </p:txBody>
      </p:sp>
      <p:sp>
        <p:nvSpPr>
          <p:cNvPr id="3" name="Content Placeholder 2">
            <a:extLst>
              <a:ext uri="{FF2B5EF4-FFF2-40B4-BE49-F238E27FC236}">
                <a16:creationId xmlns:a16="http://schemas.microsoft.com/office/drawing/2014/main" xmlns="" id="{0CC41400-91E6-4C08-86FD-6B9142091042}"/>
              </a:ext>
            </a:extLst>
          </p:cNvPr>
          <p:cNvSpPr>
            <a:spLocks noGrp="1"/>
          </p:cNvSpPr>
          <p:nvPr>
            <p:ph idx="1"/>
          </p:nvPr>
        </p:nvSpPr>
        <p:spPr>
          <a:xfrm>
            <a:off x="685800" y="1163637"/>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p14="http://schemas.microsoft.com/office/powerpoint/2010/main" xmlns="" val="11928525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870D3E-DC39-43C9-8882-CF67440B0290}"/>
              </a:ext>
            </a:extLst>
          </p:cNvPr>
          <p:cNvSpPr>
            <a:spLocks noGrp="1"/>
          </p:cNvSpPr>
          <p:nvPr>
            <p:ph type="title"/>
          </p:nvPr>
        </p:nvSpPr>
        <p:spPr>
          <a:xfrm>
            <a:off x="755576" y="-171400"/>
            <a:ext cx="7200900" cy="1142385"/>
          </a:xfrm>
        </p:spPr>
        <p:txBody>
          <a:bodyPr>
            <a:normAutofit/>
          </a:bodyPr>
          <a:lstStyle/>
          <a:p>
            <a:r>
              <a:rPr lang="en-MY" sz="2800" dirty="0"/>
              <a:t>HR in Strategy Planning</a:t>
            </a:r>
          </a:p>
        </p:txBody>
      </p:sp>
      <p:pic>
        <p:nvPicPr>
          <p:cNvPr id="5" name="Picture 4">
            <a:extLst>
              <a:ext uri="{FF2B5EF4-FFF2-40B4-BE49-F238E27FC236}">
                <a16:creationId xmlns:a16="http://schemas.microsoft.com/office/drawing/2014/main" xmlns="" id="{B33BF7ED-23DD-4A49-A9B8-86BB439E378B}"/>
              </a:ext>
            </a:extLst>
          </p:cNvPr>
          <p:cNvPicPr>
            <a:picLocks noChangeAspect="1"/>
          </p:cNvPicPr>
          <p:nvPr/>
        </p:nvPicPr>
        <p:blipFill>
          <a:blip r:embed="rId2"/>
          <a:stretch>
            <a:fillRect/>
          </a:stretch>
        </p:blipFill>
        <p:spPr>
          <a:xfrm>
            <a:off x="883900" y="1124744"/>
            <a:ext cx="7505700" cy="4975689"/>
          </a:xfrm>
          <a:prstGeom prst="rect">
            <a:avLst/>
          </a:prstGeom>
        </p:spPr>
      </p:pic>
    </p:spTree>
    <p:extLst>
      <p:ext uri="{BB962C8B-B14F-4D97-AF65-F5344CB8AC3E}">
        <p14:creationId xmlns:p14="http://schemas.microsoft.com/office/powerpoint/2010/main" xmlns="" val="12498612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0CEA27-9A66-449B-9963-2D3B1E3F80E7}"/>
              </a:ext>
            </a:extLst>
          </p:cNvPr>
          <p:cNvSpPr>
            <a:spLocks noGrp="1"/>
          </p:cNvSpPr>
          <p:nvPr>
            <p:ph type="title"/>
          </p:nvPr>
        </p:nvSpPr>
        <p:spPr>
          <a:xfrm>
            <a:off x="755576" y="-77216"/>
            <a:ext cx="7200900" cy="1142385"/>
          </a:xfrm>
        </p:spPr>
        <p:txBody>
          <a:bodyPr>
            <a:normAutofit/>
          </a:bodyPr>
          <a:lstStyle/>
          <a:p>
            <a:r>
              <a:rPr lang="en-MY" sz="2800" dirty="0"/>
              <a:t>Question # 4</a:t>
            </a:r>
          </a:p>
        </p:txBody>
      </p:sp>
      <p:sp>
        <p:nvSpPr>
          <p:cNvPr id="3" name="Content Placeholder 2">
            <a:extLst>
              <a:ext uri="{FF2B5EF4-FFF2-40B4-BE49-F238E27FC236}">
                <a16:creationId xmlns:a16="http://schemas.microsoft.com/office/drawing/2014/main" xmlns="" id="{1D01B00C-6CE5-4E6C-A2BB-176E93C1050B}"/>
              </a:ext>
            </a:extLst>
          </p:cNvPr>
          <p:cNvSpPr>
            <a:spLocks noGrp="1"/>
          </p:cNvSpPr>
          <p:nvPr>
            <p:ph idx="1"/>
          </p:nvPr>
        </p:nvSpPr>
        <p:spPr>
          <a:xfrm>
            <a:off x="755576" y="1340768"/>
            <a:ext cx="7848872" cy="4536504"/>
          </a:xfrm>
        </p:spPr>
        <p:txBody>
          <a:bodyPr>
            <a:normAutofit/>
          </a:bodyPr>
          <a:lstStyle/>
          <a:p>
            <a:pPr marL="0" indent="0">
              <a:buNone/>
            </a:pPr>
            <a:r>
              <a:rPr lang="en-MY" sz="2400" dirty="0"/>
              <a:t>The HR manager of a multinational corporation has been tasked with developing a global training program that creates a shared corporate culture. She begins by surveying top management members at all locations to ask their opinions on what factors would contribute to this outcome. She is engaged in which of the following practices?</a:t>
            </a:r>
          </a:p>
          <a:p>
            <a:pPr marL="457200" indent="-457200">
              <a:buFont typeface="+mj-lt"/>
              <a:buAutoNum type="alphaUcPeriod"/>
            </a:pPr>
            <a:r>
              <a:rPr lang="en-MY" sz="2400" dirty="0"/>
              <a:t>Communicating from the top down</a:t>
            </a:r>
          </a:p>
          <a:p>
            <a:pPr marL="457200" indent="-457200">
              <a:buFont typeface="+mj-lt"/>
              <a:buAutoNum type="alphaUcPeriod"/>
            </a:pPr>
            <a:r>
              <a:rPr lang="en-MY" sz="2400" dirty="0"/>
              <a:t>Conducting an occupational assessment</a:t>
            </a:r>
          </a:p>
          <a:p>
            <a:pPr marL="457200" indent="-457200">
              <a:buFont typeface="+mj-lt"/>
              <a:buAutoNum type="alphaUcPeriod"/>
            </a:pPr>
            <a:r>
              <a:rPr lang="en-MY" sz="2400" dirty="0"/>
              <a:t>Measuring corporate cultural intelligence</a:t>
            </a:r>
          </a:p>
          <a:p>
            <a:pPr marL="457200" indent="-457200">
              <a:buFont typeface="+mj-lt"/>
              <a:buAutoNum type="alphaUcPeriod"/>
            </a:pPr>
            <a:r>
              <a:rPr lang="en-MY" sz="2400" dirty="0"/>
              <a:t>Conducting a needs assessment</a:t>
            </a:r>
          </a:p>
        </p:txBody>
      </p:sp>
    </p:spTree>
    <p:extLst>
      <p:ext uri="{BB962C8B-B14F-4D97-AF65-F5344CB8AC3E}">
        <p14:creationId xmlns:p14="http://schemas.microsoft.com/office/powerpoint/2010/main" xmlns="" val="9493148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04377B-9106-40E9-96C0-D57C2AEFFA17}"/>
              </a:ext>
            </a:extLst>
          </p:cNvPr>
          <p:cNvSpPr>
            <a:spLocks noGrp="1"/>
          </p:cNvSpPr>
          <p:nvPr>
            <p:ph type="title"/>
          </p:nvPr>
        </p:nvSpPr>
        <p:spPr/>
        <p:txBody>
          <a:bodyPr>
            <a:normAutofit/>
          </a:bodyPr>
          <a:lstStyle/>
          <a:p>
            <a:r>
              <a:rPr lang="en-MY" sz="2800" dirty="0"/>
              <a:t>Answer # 4</a:t>
            </a:r>
          </a:p>
        </p:txBody>
      </p:sp>
      <p:sp>
        <p:nvSpPr>
          <p:cNvPr id="3" name="Content Placeholder 2">
            <a:extLst>
              <a:ext uri="{FF2B5EF4-FFF2-40B4-BE49-F238E27FC236}">
                <a16:creationId xmlns:a16="http://schemas.microsoft.com/office/drawing/2014/main" xmlns="" id="{BAB1CD8C-E8B1-45E9-8147-07C26BCBF784}"/>
              </a:ext>
            </a:extLst>
          </p:cNvPr>
          <p:cNvSpPr>
            <a:spLocks noGrp="1"/>
          </p:cNvSpPr>
          <p:nvPr>
            <p:ph idx="1"/>
          </p:nvPr>
        </p:nvSpPr>
        <p:spPr/>
        <p:txBody>
          <a:bodyPr>
            <a:normAutofit/>
          </a:bodyPr>
          <a:lstStyle/>
          <a:p>
            <a:r>
              <a:rPr lang="en-MY" sz="2400" dirty="0"/>
              <a:t>Option D</a:t>
            </a:r>
          </a:p>
        </p:txBody>
      </p:sp>
    </p:spTree>
    <p:extLst>
      <p:ext uri="{BB962C8B-B14F-4D97-AF65-F5344CB8AC3E}">
        <p14:creationId xmlns:p14="http://schemas.microsoft.com/office/powerpoint/2010/main" xmlns="" val="38808536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447F16-6401-44D5-8678-8E164E96AD26}"/>
              </a:ext>
            </a:extLst>
          </p:cNvPr>
          <p:cNvSpPr>
            <a:spLocks noGrp="1"/>
          </p:cNvSpPr>
          <p:nvPr>
            <p:ph type="title"/>
          </p:nvPr>
        </p:nvSpPr>
        <p:spPr>
          <a:xfrm>
            <a:off x="827584" y="28175"/>
            <a:ext cx="7200900" cy="1142385"/>
          </a:xfrm>
        </p:spPr>
        <p:txBody>
          <a:bodyPr>
            <a:normAutofit/>
          </a:bodyPr>
          <a:lstStyle/>
          <a:p>
            <a:r>
              <a:rPr lang="en-MY" sz="2800" dirty="0"/>
              <a:t>Strategic Workforce Plan</a:t>
            </a:r>
          </a:p>
        </p:txBody>
      </p:sp>
      <p:sp>
        <p:nvSpPr>
          <p:cNvPr id="3" name="Content Placeholder 2">
            <a:extLst>
              <a:ext uri="{FF2B5EF4-FFF2-40B4-BE49-F238E27FC236}">
                <a16:creationId xmlns:a16="http://schemas.microsoft.com/office/drawing/2014/main" xmlns="" id="{748E5949-1AA6-4DEB-AFBF-0A6BEC041BBA}"/>
              </a:ext>
            </a:extLst>
          </p:cNvPr>
          <p:cNvSpPr>
            <a:spLocks noGrp="1"/>
          </p:cNvSpPr>
          <p:nvPr>
            <p:ph idx="1"/>
          </p:nvPr>
        </p:nvSpPr>
        <p:spPr>
          <a:xfrm>
            <a:off x="851886" y="1524000"/>
            <a:ext cx="7464529" cy="4281264"/>
          </a:xfrm>
        </p:spPr>
        <p:txBody>
          <a:bodyPr>
            <a:normAutofit/>
          </a:bodyPr>
          <a:lstStyle/>
          <a:p>
            <a:r>
              <a:rPr lang="en-MY" sz="2400" dirty="0"/>
              <a:t>Strategic Workforce planning, “having the right number of people with the right skills in the right jobs at the right time.”, is the critical part that can bridge the HR functions and the business strategy.</a:t>
            </a:r>
          </a:p>
          <a:p>
            <a:r>
              <a:rPr lang="en-MY" sz="2400" dirty="0"/>
              <a:t>Workforce planning is begin with corporate and business strategies and the annual business plans to support achievement of long-term (strategic plan) and short-time (annual performance) goals and objectives.</a:t>
            </a:r>
          </a:p>
        </p:txBody>
      </p:sp>
    </p:spTree>
    <p:extLst>
      <p:ext uri="{BB962C8B-B14F-4D97-AF65-F5344CB8AC3E}">
        <p14:creationId xmlns:p14="http://schemas.microsoft.com/office/powerpoint/2010/main" xmlns="" val="18246874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447F16-6401-44D5-8678-8E164E96AD26}"/>
              </a:ext>
            </a:extLst>
          </p:cNvPr>
          <p:cNvSpPr>
            <a:spLocks noGrp="1"/>
          </p:cNvSpPr>
          <p:nvPr>
            <p:ph type="title"/>
          </p:nvPr>
        </p:nvSpPr>
        <p:spPr/>
        <p:txBody>
          <a:bodyPr/>
          <a:lstStyle/>
          <a:p>
            <a:r>
              <a:rPr lang="en-MY" dirty="0"/>
              <a:t>Strategic Workforce Plan</a:t>
            </a:r>
          </a:p>
        </p:txBody>
      </p:sp>
      <p:pic>
        <p:nvPicPr>
          <p:cNvPr id="5" name="Picture 4">
            <a:extLst>
              <a:ext uri="{FF2B5EF4-FFF2-40B4-BE49-F238E27FC236}">
                <a16:creationId xmlns:a16="http://schemas.microsoft.com/office/drawing/2014/main" xmlns="" id="{0E45AD66-F485-4527-B9BE-0C0F4F2D2F36}"/>
              </a:ext>
            </a:extLst>
          </p:cNvPr>
          <p:cNvPicPr>
            <a:picLocks noChangeAspect="1"/>
          </p:cNvPicPr>
          <p:nvPr/>
        </p:nvPicPr>
        <p:blipFill>
          <a:blip r:embed="rId2"/>
          <a:stretch>
            <a:fillRect/>
          </a:stretch>
        </p:blipFill>
        <p:spPr>
          <a:xfrm>
            <a:off x="1209675" y="1772816"/>
            <a:ext cx="6724650" cy="4238625"/>
          </a:xfrm>
          <a:prstGeom prst="rect">
            <a:avLst/>
          </a:prstGeom>
        </p:spPr>
      </p:pic>
    </p:spTree>
    <p:extLst>
      <p:ext uri="{BB962C8B-B14F-4D97-AF65-F5344CB8AC3E}">
        <p14:creationId xmlns:p14="http://schemas.microsoft.com/office/powerpoint/2010/main" xmlns="" val="36375977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xmlns="" val="31112767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2860</TotalTime>
  <Words>5570</Words>
  <Application>Microsoft Office PowerPoint</Application>
  <PresentationFormat>On-screen Show (4:3)</PresentationFormat>
  <Paragraphs>576</Paragraphs>
  <Slides>132</Slides>
  <Notes>5</Notes>
  <HiddenSlides>0</HiddenSlides>
  <MMClips>0</MMClips>
  <ScaleCrop>false</ScaleCrop>
  <HeadingPairs>
    <vt:vector size="4" baseType="variant">
      <vt:variant>
        <vt:lpstr>Theme</vt:lpstr>
      </vt:variant>
      <vt:variant>
        <vt:i4>1</vt:i4>
      </vt:variant>
      <vt:variant>
        <vt:lpstr>Slide Titles</vt:lpstr>
      </vt:variant>
      <vt:variant>
        <vt:i4>132</vt:i4>
      </vt:variant>
    </vt:vector>
  </HeadingPairs>
  <TitlesOfParts>
    <vt:vector size="133" baseType="lpstr">
      <vt:lpstr>Diamond Grid 16x9</vt:lpstr>
      <vt:lpstr>STRATEGIC GLOBAL HUMAN RESOURCE- II</vt:lpstr>
      <vt:lpstr>Slide 2</vt:lpstr>
      <vt:lpstr>Strategic Planning</vt:lpstr>
      <vt:lpstr>Strategic Planning</vt:lpstr>
      <vt:lpstr>Vision Statement</vt:lpstr>
      <vt:lpstr>Examples of Vision Statement</vt:lpstr>
      <vt:lpstr>Mission Statement</vt:lpstr>
      <vt:lpstr>Examples of Mission Statement</vt:lpstr>
      <vt:lpstr>Differences in terms</vt:lpstr>
      <vt:lpstr>Question # 1</vt:lpstr>
      <vt:lpstr>Answer # 1</vt:lpstr>
      <vt:lpstr>Values Statement</vt:lpstr>
      <vt:lpstr>Value Statement</vt:lpstr>
      <vt:lpstr>Example of Value Statement</vt:lpstr>
      <vt:lpstr>Question # 2</vt:lpstr>
      <vt:lpstr>Answer # 2</vt:lpstr>
      <vt:lpstr>Slide 17</vt:lpstr>
      <vt:lpstr>SWOT</vt:lpstr>
      <vt:lpstr>SWOT Analysis</vt:lpstr>
      <vt:lpstr>Strengths</vt:lpstr>
      <vt:lpstr>Weaknesses</vt:lpstr>
      <vt:lpstr>Opportunities</vt:lpstr>
      <vt:lpstr>Threats</vt:lpstr>
      <vt:lpstr>Question # 3</vt:lpstr>
      <vt:lpstr>Answer # 3</vt:lpstr>
      <vt:lpstr>Slide 26</vt:lpstr>
      <vt:lpstr>PEST Analysis</vt:lpstr>
      <vt:lpstr>PEST Analysis</vt:lpstr>
      <vt:lpstr>Question # 4 </vt:lpstr>
      <vt:lpstr>Answer # 4</vt:lpstr>
      <vt:lpstr>Slide 31</vt:lpstr>
      <vt:lpstr>Strategy Choices</vt:lpstr>
      <vt:lpstr>Corporate strategy</vt:lpstr>
      <vt:lpstr>Growth Strategy</vt:lpstr>
      <vt:lpstr>Vertical Integration Strategy</vt:lpstr>
      <vt:lpstr>Horizontal Integration Strategy</vt:lpstr>
      <vt:lpstr>Question # 1</vt:lpstr>
      <vt:lpstr>Answer # 1</vt:lpstr>
      <vt:lpstr>Question # 2</vt:lpstr>
      <vt:lpstr>Answer # 2 </vt:lpstr>
      <vt:lpstr>Stability Strategy</vt:lpstr>
      <vt:lpstr>Retrenchment Strategy</vt:lpstr>
      <vt:lpstr>Slide 43</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Porters Generic Strategies</vt:lpstr>
      <vt:lpstr>Examples of Business Level Strategy</vt:lpstr>
      <vt:lpstr>Slide 55</vt:lpstr>
      <vt:lpstr>Strategy Execution</vt:lpstr>
      <vt:lpstr>The Balanced Scorecard</vt:lpstr>
      <vt:lpstr>Balanced Scorecard</vt:lpstr>
      <vt:lpstr>The Balanced Scorecard</vt:lpstr>
      <vt:lpstr>The Balanced Scorecard</vt:lpstr>
      <vt:lpstr>Financial Perspective</vt:lpstr>
      <vt:lpstr>Learning and Growth Perspective</vt:lpstr>
      <vt:lpstr>Business Process Perspective</vt:lpstr>
      <vt:lpstr>Customer perspective</vt:lpstr>
      <vt:lpstr>Things to be Monitored</vt:lpstr>
      <vt:lpstr>Balanced Scorecard</vt:lpstr>
      <vt:lpstr>Strategic Map</vt:lpstr>
      <vt:lpstr>Strategy Implementation</vt:lpstr>
      <vt:lpstr>Question # </vt:lpstr>
      <vt:lpstr>Answer # </vt:lpstr>
      <vt:lpstr>Slide 71</vt:lpstr>
      <vt:lpstr>Management by Objectives (MBO)</vt:lpstr>
      <vt:lpstr>Management by Objectives</vt:lpstr>
      <vt:lpstr>Steps in MBO Process</vt:lpstr>
      <vt:lpstr>Steps in MBO Process</vt:lpstr>
      <vt:lpstr>Steps in MBO Process</vt:lpstr>
      <vt:lpstr>SMART Goals</vt:lpstr>
      <vt:lpstr>Slide 78</vt:lpstr>
      <vt:lpstr>Budgeting</vt:lpstr>
      <vt:lpstr>Planning and Budgeting Process</vt:lpstr>
      <vt:lpstr>Budgeting Process</vt:lpstr>
      <vt:lpstr>Master Budget</vt:lpstr>
      <vt:lpstr>Operating Budget</vt:lpstr>
      <vt:lpstr>Cash Budget</vt:lpstr>
      <vt:lpstr>Capital Budget</vt:lpstr>
      <vt:lpstr>Format of a Budget</vt:lpstr>
      <vt:lpstr>Budgeting</vt:lpstr>
      <vt:lpstr>Zero-based budgeting (ZBB)</vt:lpstr>
      <vt:lpstr>Activity-based budgeting (ABB)</vt:lpstr>
      <vt:lpstr>Rolling Budget</vt:lpstr>
      <vt:lpstr>Static Budget</vt:lpstr>
      <vt:lpstr>Question # </vt:lpstr>
      <vt:lpstr>Answer # </vt:lpstr>
      <vt:lpstr>Slide 94</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vt:lpstr>
      <vt:lpstr>Answer # </vt:lpstr>
      <vt:lpstr>Slide 105</vt:lpstr>
      <vt:lpstr>Phases of Strategy Management Process</vt:lpstr>
      <vt:lpstr>Difference Strategy Formulation vs Implementation</vt:lpstr>
      <vt:lpstr>Strategy Implementation Activities</vt:lpstr>
      <vt:lpstr>Strategy Evaluation</vt:lpstr>
      <vt:lpstr>Process of Strategy Evaluation </vt:lpstr>
      <vt:lpstr>Fixing benchmark of performance</vt:lpstr>
      <vt:lpstr>Measurement of performance</vt:lpstr>
      <vt:lpstr>Analyzing Variance</vt:lpstr>
      <vt:lpstr>Taking Corrective Action</vt:lpstr>
      <vt:lpstr>Responsibility Centers</vt:lpstr>
      <vt:lpstr>Types of Responsibility Centre</vt:lpstr>
      <vt:lpstr>Strategic Evaluation Methods</vt:lpstr>
      <vt:lpstr>Question # 2</vt:lpstr>
      <vt:lpstr>Answer # 2</vt:lpstr>
      <vt:lpstr>Strategic Planning Horizon</vt:lpstr>
      <vt:lpstr>Question # 1</vt:lpstr>
      <vt:lpstr>Answer # 1</vt:lpstr>
      <vt:lpstr>HR in Communicating Vision and Mission</vt:lpstr>
      <vt:lpstr>HR in SWOT Analysis</vt:lpstr>
      <vt:lpstr>HR in Strategy Formulation</vt:lpstr>
      <vt:lpstr>HR in Strategy Execution</vt:lpstr>
      <vt:lpstr>HR in Strategy Planning</vt:lpstr>
      <vt:lpstr>Question # 4</vt:lpstr>
      <vt:lpstr>Answer # 4</vt:lpstr>
      <vt:lpstr>Strategic Workforce Plan</vt:lpstr>
      <vt:lpstr>Strategic Workforce Plan</vt:lpstr>
      <vt:lpstr>Slide 132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133</cp:revision>
  <cp:lastPrinted>1601-01-01T00:00:00Z</cp:lastPrinted>
  <dcterms:created xsi:type="dcterms:W3CDTF">2020-07-09T15:12:46Z</dcterms:created>
  <dcterms:modified xsi:type="dcterms:W3CDTF">2023-06-23T15:37:31Z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