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4"/>
  </p:notesMasterIdLst>
  <p:handoutMasterIdLst>
    <p:handoutMasterId r:id="rId75"/>
  </p:handoutMasterIdLst>
  <p:sldIdLst>
    <p:sldId id="256" r:id="rId2"/>
    <p:sldId id="377" r:id="rId3"/>
    <p:sldId id="366" r:id="rId4"/>
    <p:sldId id="399" r:id="rId5"/>
    <p:sldId id="400" r:id="rId6"/>
    <p:sldId id="367" r:id="rId7"/>
    <p:sldId id="368" r:id="rId8"/>
    <p:sldId id="401" r:id="rId9"/>
    <p:sldId id="402" r:id="rId10"/>
    <p:sldId id="378" r:id="rId11"/>
    <p:sldId id="357" r:id="rId12"/>
    <p:sldId id="353" r:id="rId13"/>
    <p:sldId id="358" r:id="rId14"/>
    <p:sldId id="359" r:id="rId15"/>
    <p:sldId id="360" r:id="rId16"/>
    <p:sldId id="361" r:id="rId17"/>
    <p:sldId id="362" r:id="rId18"/>
    <p:sldId id="363" r:id="rId19"/>
    <p:sldId id="356" r:id="rId20"/>
    <p:sldId id="379" r:id="rId21"/>
    <p:sldId id="380" r:id="rId22"/>
    <p:sldId id="485" r:id="rId23"/>
    <p:sldId id="442" r:id="rId24"/>
    <p:sldId id="443" r:id="rId25"/>
    <p:sldId id="275" r:id="rId26"/>
    <p:sldId id="498" r:id="rId27"/>
    <p:sldId id="501" r:id="rId28"/>
    <p:sldId id="444" r:id="rId29"/>
    <p:sldId id="445" r:id="rId30"/>
    <p:sldId id="446" r:id="rId31"/>
    <p:sldId id="447" r:id="rId32"/>
    <p:sldId id="502" r:id="rId33"/>
    <p:sldId id="287" r:id="rId34"/>
    <p:sldId id="495" r:id="rId35"/>
    <p:sldId id="496" r:id="rId36"/>
    <p:sldId id="263" r:id="rId37"/>
    <p:sldId id="497" r:id="rId38"/>
    <p:sldId id="486" r:id="rId39"/>
    <p:sldId id="455" r:id="rId40"/>
    <p:sldId id="448" r:id="rId41"/>
    <p:sldId id="456" r:id="rId42"/>
    <p:sldId id="457" r:id="rId43"/>
    <p:sldId id="458" r:id="rId44"/>
    <p:sldId id="283" r:id="rId45"/>
    <p:sldId id="487" r:id="rId46"/>
    <p:sldId id="449" r:id="rId47"/>
    <p:sldId id="434" r:id="rId48"/>
    <p:sldId id="450" r:id="rId49"/>
    <p:sldId id="451" r:id="rId50"/>
    <p:sldId id="452" r:id="rId51"/>
    <p:sldId id="460" r:id="rId52"/>
    <p:sldId id="461" r:id="rId53"/>
    <p:sldId id="405" r:id="rId54"/>
    <p:sldId id="435" r:id="rId55"/>
    <p:sldId id="406" r:id="rId56"/>
    <p:sldId id="407" r:id="rId57"/>
    <p:sldId id="408" r:id="rId58"/>
    <p:sldId id="409" r:id="rId59"/>
    <p:sldId id="397" r:id="rId60"/>
    <p:sldId id="398" r:id="rId61"/>
    <p:sldId id="488" r:id="rId62"/>
    <p:sldId id="410" r:id="rId63"/>
    <p:sldId id="437" r:id="rId64"/>
    <p:sldId id="411" r:id="rId65"/>
    <p:sldId id="413" r:id="rId66"/>
    <p:sldId id="414" r:id="rId67"/>
    <p:sldId id="412" r:id="rId68"/>
    <p:sldId id="416" r:id="rId69"/>
    <p:sldId id="417" r:id="rId70"/>
    <p:sldId id="393" r:id="rId71"/>
    <p:sldId id="394" r:id="rId72"/>
    <p:sldId id="276" r:id="rId7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dgm:spPr>
        <a:solidFill>
          <a:schemeClr val="accent5">
            <a:lumMod val="50000"/>
          </a:schemeClr>
        </a:solidFill>
      </dgm:spPr>
      <dgm:t>
        <a:bodyPr/>
        <a:lstStyle/>
        <a:p>
          <a:r>
            <a:rPr lang="en-MY" dirty="0">
              <a:solidFill>
                <a:schemeClr val="accent1">
                  <a:lumMod val="20000"/>
                  <a:lumOff val="80000"/>
                </a:schemeClr>
              </a:solidFill>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1">
                  <a:lumMod val="20000"/>
                  <a:lumOff val="80000"/>
                </a:schemeClr>
              </a:solidFill>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9724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C9CA-EF71-4F3F-A266-6A97FD0A7532}"/>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15F8C638-0311-47B0-877F-3742E05879FE}"/>
              </a:ext>
            </a:extLst>
          </p:cNvPr>
          <p:cNvSpPr>
            <a:spLocks noGrp="1"/>
          </p:cNvSpPr>
          <p:nvPr>
            <p:ph idx="1"/>
          </p:nvPr>
        </p:nvSpPr>
        <p:spPr>
          <a:xfrm>
            <a:off x="636110" y="1556792"/>
            <a:ext cx="8256370" cy="4530725"/>
          </a:xfrm>
        </p:spPr>
        <p:txBody>
          <a:bodyPr/>
          <a:lstStyle/>
          <a:p>
            <a:r>
              <a:rPr lang="en-MY" dirty="0"/>
              <a:t>Strategy execution is the discipline of dynamically managing and implementing strategy to achieve intended outcomes</a:t>
            </a:r>
          </a:p>
          <a:p>
            <a:r>
              <a:rPr lang="en-MY"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p14="http://schemas.microsoft.com/office/powerpoint/2010/main" val="2353429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8350696" cy="4530725"/>
          </a:xfrm>
        </p:spPr>
        <p:txBody>
          <a:bodyPr/>
          <a:lstStyle/>
          <a:p>
            <a:r>
              <a:rPr lang="en-MY" dirty="0"/>
              <a:t>Traditional financial accounting measures, like return-on-investment and earnings-per-share, can give misleading signals for continuous improvement and innovation</a:t>
            </a:r>
          </a:p>
          <a:p>
            <a:r>
              <a:rPr lang="en-MY" dirty="0"/>
              <a:t>It tells us what has happened to the organization, it may not tell us what is currently happening, nor it is a good indicator of future performance. </a:t>
            </a:r>
          </a:p>
          <a:p>
            <a:r>
              <a:rPr lang="en-MY"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600200"/>
            <a:ext cx="8003232" cy="4530725"/>
          </a:xfrm>
        </p:spPr>
        <p:txBody>
          <a:bodyPr/>
          <a:lstStyle/>
          <a:p>
            <a:pPr marL="0" indent="0">
              <a:buNone/>
            </a:pPr>
            <a:r>
              <a:rPr lang="en-MY" dirty="0"/>
              <a:t>The Balanced Scorecard was a way to </a:t>
            </a:r>
          </a:p>
          <a:p>
            <a:pPr marL="514350" indent="-514350">
              <a:buAutoNum type="arabicParenBoth"/>
            </a:pPr>
            <a:r>
              <a:rPr lang="en-MY" dirty="0"/>
              <a:t>Clarify and translate vision and strategy</a:t>
            </a:r>
          </a:p>
          <a:p>
            <a:pPr marL="514350" indent="-514350">
              <a:buAutoNum type="arabicParenBoth"/>
            </a:pPr>
            <a:r>
              <a:rPr lang="en-MY" dirty="0"/>
              <a:t>Communicate and link strategic objectives and measures; </a:t>
            </a:r>
          </a:p>
          <a:p>
            <a:pPr marL="514350" indent="-514350">
              <a:buAutoNum type="arabicParenBoth"/>
            </a:pPr>
            <a:r>
              <a:rPr lang="en-MY" dirty="0"/>
              <a:t>Plan, set targets, and align strategic initiatives; and</a:t>
            </a:r>
          </a:p>
          <a:p>
            <a:pPr marL="514350" indent="-514350">
              <a:buAutoNum type="arabicParenBoth"/>
            </a:pPr>
            <a:r>
              <a:rPr lang="en-MY" dirty="0"/>
              <a:t>Enhance strategic feedback and learning </a:t>
            </a:r>
          </a:p>
          <a:p>
            <a:pPr marL="0" indent="0">
              <a:buNone/>
            </a:pPr>
            <a:r>
              <a:rPr lang="en-MY"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pPr marL="0" indent="0">
              <a:buNone/>
            </a:pPr>
            <a:r>
              <a:rPr lang="en-MY"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914400" y="1600200"/>
            <a:ext cx="8050088" cy="4530725"/>
          </a:xfrm>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r>
              <a:rPr lang="en-MY" altLang="en-US"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pPr marL="0" indent="0">
              <a:buNone/>
            </a:pPr>
            <a:r>
              <a:rPr lang="en-MY"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a:p>
            <a:pPr marL="0" indent="0">
              <a:buNone/>
            </a:pPr>
            <a:endParaRPr lang="en-MY" dirty="0"/>
          </a:p>
          <a:p>
            <a:pPr marL="0" indent="0">
              <a:buNone/>
            </a:pPr>
            <a:r>
              <a:rPr lang="en-MY" i="1" dirty="0"/>
              <a:t>How Do Customers See Us?</a:t>
            </a:r>
          </a:p>
        </p:txBody>
      </p:sp>
    </p:spTree>
    <p:extLst>
      <p:ext uri="{BB962C8B-B14F-4D97-AF65-F5344CB8AC3E}">
        <p14:creationId xmlns:p14="http://schemas.microsoft.com/office/powerpoint/2010/main" val="2239868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p:txBody>
          <a:bodyPr/>
          <a:lstStyle/>
          <a:p>
            <a:r>
              <a:rPr lang="en-MY"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p:txBody>
          <a:bodyPr/>
          <a:lstStyle/>
          <a:p>
            <a:r>
              <a:rPr lang="en-MY" dirty="0"/>
              <a:t>Objectives: major objectives to be achieved, for example, profitable growth</a:t>
            </a:r>
          </a:p>
          <a:p>
            <a:r>
              <a:rPr lang="en-MY" dirty="0"/>
              <a:t>Measures: the observable parameters that will be used to measure progress toward reaching the objective</a:t>
            </a:r>
          </a:p>
          <a:p>
            <a:r>
              <a:rPr lang="en-MY" dirty="0"/>
              <a:t>Targets: the specific target values for the measures</a:t>
            </a:r>
          </a:p>
          <a:p>
            <a:r>
              <a:rPr lang="en-MY"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2256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155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p:txBody>
          <a:bodyPr/>
          <a:lstStyle/>
          <a:p>
            <a:pPr marL="0" indent="0">
              <a:buNone/>
            </a:pPr>
            <a:r>
              <a:rPr lang="en-MY" dirty="0"/>
              <a:t>Which of the following is true about activity-based (ABC) budgeting?	</a:t>
            </a:r>
          </a:p>
          <a:p>
            <a:pPr marL="514350" indent="-514350">
              <a:buFont typeface="+mj-lt"/>
              <a:buAutoNum type="alphaLcParenR"/>
            </a:pPr>
            <a:r>
              <a:rPr lang="en-MY" dirty="0"/>
              <a:t>Each unit or goal is ranked, and available funds are given in order.	</a:t>
            </a:r>
          </a:p>
          <a:p>
            <a:pPr marL="514350" indent="-514350">
              <a:buFont typeface="+mj-lt"/>
              <a:buAutoNum type="alphaLcParenR"/>
            </a:pPr>
            <a:r>
              <a:rPr lang="en-MY" dirty="0"/>
              <a:t>General funding is changed by a specific amount, and unit budgets are adjusted accordingly.	</a:t>
            </a:r>
          </a:p>
          <a:p>
            <a:pPr marL="514350" indent="-514350">
              <a:buFont typeface="+mj-lt"/>
              <a:buAutoNum type="alphaLcParenR"/>
            </a:pPr>
            <a:r>
              <a:rPr lang="en-MY" dirty="0"/>
              <a:t>The prior budget is increased by a set percentage.	</a:t>
            </a:r>
          </a:p>
          <a:p>
            <a:pPr marL="514350" indent="-514350">
              <a:buFont typeface="+mj-lt"/>
              <a:buAutoNum type="alphaLcParenR"/>
            </a:pPr>
            <a:r>
              <a:rPr lang="en-MY" dirty="0"/>
              <a:t>It considers cost and strategic significance of key tasks.</a:t>
            </a:r>
          </a:p>
        </p:txBody>
      </p:sp>
    </p:spTree>
    <p:extLst>
      <p:ext uri="{BB962C8B-B14F-4D97-AF65-F5344CB8AC3E}">
        <p14:creationId xmlns:p14="http://schemas.microsoft.com/office/powerpoint/2010/main" val="25443731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759257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54534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696411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8135923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2493</TotalTime>
  <Words>3007</Words>
  <Application>Microsoft Office PowerPoint</Application>
  <PresentationFormat>On-screen Show (4:3)</PresentationFormat>
  <Paragraphs>288</Paragraphs>
  <Slides>72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72</vt:i4>
      </vt:variant>
    </vt:vector>
  </HeadingPairs>
  <TitlesOfParts>
    <vt:vector size="77" baseType="lpstr">
      <vt:lpstr>Arial</vt:lpstr>
      <vt:lpstr>roboto</vt:lpstr>
      <vt:lpstr>Times New Roman</vt:lpstr>
      <vt:lpstr>Wingdings</vt:lpstr>
      <vt:lpstr>Office Theme</vt:lpstr>
      <vt:lpstr>STRATEGIC GLOBAL HUMAN RESOURCE- II</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Strategic Map</vt:lpstr>
      <vt:lpstr>Strategy Implementation</vt:lpstr>
      <vt:lpstr>Question # </vt:lpstr>
      <vt:lpstr>Answer # </vt:lpstr>
      <vt:lpstr>PowerPoint Presentation</vt:lpstr>
      <vt:lpstr>Management by Objectives (MBO)</vt:lpstr>
      <vt:lpstr>Management by Objectives</vt:lpstr>
      <vt:lpstr>Steps in MBO Process</vt:lpstr>
      <vt:lpstr>Steps in MBO Process</vt:lpstr>
      <vt:lpstr>Steps in MBO Process</vt:lpstr>
      <vt:lpstr>SMART Goals</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vt:lpstr>
      <vt:lpstr>Answer # </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98</cp:revision>
  <cp:lastPrinted>1601-01-01T00:00:00Z</cp:lastPrinted>
  <dcterms:created xsi:type="dcterms:W3CDTF">2020-07-09T15:12:46Z</dcterms:created>
  <dcterms:modified xsi:type="dcterms:W3CDTF">2021-10-22T11:20:12Z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