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slides/slide9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5"/>
  </p:notesMasterIdLst>
  <p:handoutMasterIdLst>
    <p:handoutMasterId r:id="rId106"/>
  </p:handoutMasterIdLst>
  <p:sldIdLst>
    <p:sldId id="256" r:id="rId2"/>
    <p:sldId id="377" r:id="rId3"/>
    <p:sldId id="366" r:id="rId4"/>
    <p:sldId id="399" r:id="rId5"/>
    <p:sldId id="400" r:id="rId6"/>
    <p:sldId id="367" r:id="rId7"/>
    <p:sldId id="368" r:id="rId8"/>
    <p:sldId id="530" r:id="rId9"/>
    <p:sldId id="531" r:id="rId10"/>
    <p:sldId id="532" r:id="rId11"/>
    <p:sldId id="533" r:id="rId12"/>
    <p:sldId id="401" r:id="rId13"/>
    <p:sldId id="402" r:id="rId14"/>
    <p:sldId id="378" r:id="rId15"/>
    <p:sldId id="357" r:id="rId16"/>
    <p:sldId id="353" r:id="rId17"/>
    <p:sldId id="358" r:id="rId18"/>
    <p:sldId id="359" r:id="rId19"/>
    <p:sldId id="360" r:id="rId20"/>
    <p:sldId id="361" r:id="rId21"/>
    <p:sldId id="362" r:id="rId22"/>
    <p:sldId id="363" r:id="rId23"/>
    <p:sldId id="356" r:id="rId24"/>
    <p:sldId id="379" r:id="rId25"/>
    <p:sldId id="380" r:id="rId26"/>
    <p:sldId id="485" r:id="rId27"/>
    <p:sldId id="442" r:id="rId28"/>
    <p:sldId id="443" r:id="rId29"/>
    <p:sldId id="275" r:id="rId30"/>
    <p:sldId id="498" r:id="rId31"/>
    <p:sldId id="501" r:id="rId32"/>
    <p:sldId id="444" r:id="rId33"/>
    <p:sldId id="445" r:id="rId34"/>
    <p:sldId id="446" r:id="rId35"/>
    <p:sldId id="447" r:id="rId36"/>
    <p:sldId id="502" r:id="rId37"/>
    <p:sldId id="287" r:id="rId38"/>
    <p:sldId id="495" r:id="rId39"/>
    <p:sldId id="496" r:id="rId40"/>
    <p:sldId id="263" r:id="rId41"/>
    <p:sldId id="497" r:id="rId42"/>
    <p:sldId id="486" r:id="rId43"/>
    <p:sldId id="455" r:id="rId44"/>
    <p:sldId id="448" r:id="rId45"/>
    <p:sldId id="456" r:id="rId46"/>
    <p:sldId id="457" r:id="rId47"/>
    <p:sldId id="458" r:id="rId48"/>
    <p:sldId id="283" r:id="rId49"/>
    <p:sldId id="487" r:id="rId50"/>
    <p:sldId id="449" r:id="rId51"/>
    <p:sldId id="434" r:id="rId52"/>
    <p:sldId id="450" r:id="rId53"/>
    <p:sldId id="451" r:id="rId54"/>
    <p:sldId id="452" r:id="rId55"/>
    <p:sldId id="460" r:id="rId56"/>
    <p:sldId id="461" r:id="rId57"/>
    <p:sldId id="405" r:id="rId58"/>
    <p:sldId id="435" r:id="rId59"/>
    <p:sldId id="406" r:id="rId60"/>
    <p:sldId id="407" r:id="rId61"/>
    <p:sldId id="408" r:id="rId62"/>
    <p:sldId id="409" r:id="rId63"/>
    <p:sldId id="397" r:id="rId64"/>
    <p:sldId id="398" r:id="rId65"/>
    <p:sldId id="488" r:id="rId66"/>
    <p:sldId id="410" r:id="rId67"/>
    <p:sldId id="437" r:id="rId68"/>
    <p:sldId id="411" r:id="rId69"/>
    <p:sldId id="413" r:id="rId70"/>
    <p:sldId id="414" r:id="rId71"/>
    <p:sldId id="412" r:id="rId72"/>
    <p:sldId id="416" r:id="rId73"/>
    <p:sldId id="417" r:id="rId74"/>
    <p:sldId id="393" r:id="rId75"/>
    <p:sldId id="394" r:id="rId76"/>
    <p:sldId id="503" r:id="rId77"/>
    <p:sldId id="504" r:id="rId78"/>
    <p:sldId id="505" r:id="rId79"/>
    <p:sldId id="506" r:id="rId80"/>
    <p:sldId id="507" r:id="rId81"/>
    <p:sldId id="508" r:id="rId82"/>
    <p:sldId id="509" r:id="rId83"/>
    <p:sldId id="510" r:id="rId84"/>
    <p:sldId id="511" r:id="rId85"/>
    <p:sldId id="512" r:id="rId86"/>
    <p:sldId id="513" r:id="rId87"/>
    <p:sldId id="514" r:id="rId88"/>
    <p:sldId id="515" r:id="rId89"/>
    <p:sldId id="516" r:id="rId90"/>
    <p:sldId id="517" r:id="rId91"/>
    <p:sldId id="518" r:id="rId92"/>
    <p:sldId id="519" r:id="rId93"/>
    <p:sldId id="520" r:id="rId94"/>
    <p:sldId id="521" r:id="rId95"/>
    <p:sldId id="522" r:id="rId96"/>
    <p:sldId id="523" r:id="rId97"/>
    <p:sldId id="524" r:id="rId98"/>
    <p:sldId id="525" r:id="rId99"/>
    <p:sldId id="526" r:id="rId100"/>
    <p:sldId id="527" r:id="rId101"/>
    <p:sldId id="528" r:id="rId102"/>
    <p:sldId id="529" r:id="rId103"/>
    <p:sldId id="276"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dgm:presLayoutVars>
          <dgm:chMax val="0"/>
          <dgm:bulletEnabled val="1"/>
        </dgm:presLayoutVars>
      </dgm:prSet>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50976B19-129C-4CC7-B622-33ED267D5D63}" type="presOf" srcId="{B784F38A-2CBF-4477-869E-CC822A9ECE1A}" destId="{8459D55B-5800-472A-BFA7-A7186D26AD4C}"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FE5B25FC-1A67-4580-8719-CEC150C9CB50}" type="presOf" srcId="{703D4D02-5513-427D-B6E9-B2E187EE0C3A}" destId="{CC8763B3-4621-4666-B669-3C5BA2A30DBE}"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EC05A14-9BD4-4BE0-A861-DA8776C6FD3B}" type="presOf" srcId="{88AC3958-C316-4A55-827E-034A089E49E4}" destId="{C24CBBE1-425E-4B2F-9308-33701B130681}" srcOrd="0" destOrd="0" presId="urn:microsoft.com/office/officeart/2005/8/layout/vList2"/>
    <dgm:cxn modelId="{BA8AF49F-04B9-49EF-8EE7-9B0EB6F28A50}" type="presOf" srcId="{CFDF7710-10AF-4C91-9622-4711AD4D1147}" destId="{E6BB2906-000C-4376-8DBB-E58B06080F00}"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0999F5-A230-4822-A31B-C0F63E54A28A}" type="presOf" srcId="{E06EDB13-5C46-4138-A89D-A2D0F01AC5AE}" destId="{E3A8542C-A8FF-4B41-A7C0-A157F730CD37}"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525D37D-5041-4922-BD01-447AF6B04EC9}" type="presOf" srcId="{93FF44C1-C515-4ABC-8A5F-04DA24279A5C}" destId="{A0C135CA-3FC9-40EC-B2B3-68691A85DE8C}" srcOrd="0" destOrd="0" presId="urn:microsoft.com/office/officeart/2005/8/layout/vList2"/>
    <dgm:cxn modelId="{223AF745-6E1C-49AC-A8DB-06A73BD2BFAC}" type="presOf" srcId="{5579977E-160D-4482-B0C9-074400260336}" destId="{C8985D0A-BC3F-4774-B49B-57D3C9512F4A}" srcOrd="0" destOrd="0" presId="urn:microsoft.com/office/officeart/2005/8/layout/vList2"/>
    <dgm:cxn modelId="{795B158B-2EC6-4877-9130-5C2A522C35CE}" type="presOf" srcId="{2335D1AE-9CD1-4248-98E7-87001E9533BE}" destId="{DCEA4EB8-A59A-4AC1-9D36-DA441F1AAE14}" srcOrd="0" destOrd="0" presId="urn:microsoft.com/office/officeart/2005/8/layout/vList2"/>
    <dgm:cxn modelId="{33F8D365-BF0D-4DE6-8359-08E184EDF852}" type="presOf" srcId="{1C113A82-6E4F-4B60-8626-C4BCC58E54AE}" destId="{14930B45-8800-4B73-A082-1254B069734A}"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546CF92-79CF-4735-8A0B-F1E8AB398164}" type="presOf" srcId="{0A43059F-04FA-4999-8A86-F82475B66EA4}" destId="{11AC5A0C-0335-4C00-9AB4-DDE689E91B4B}" srcOrd="0" destOrd="0" presId="urn:microsoft.com/office/officeart/2005/8/layout/vList2"/>
    <dgm:cxn modelId="{ACBE83C7-9027-4803-8789-35EB83A39CC8}" type="presParOf" srcId="{CC8763B3-4621-4666-B669-3C5BA2A30DBE}" destId="{C8985D0A-BC3F-4774-B49B-57D3C9512F4A}" srcOrd="0" destOrd="0" presId="urn:microsoft.com/office/officeart/2005/8/layout/vList2"/>
    <dgm:cxn modelId="{C5681CF7-107B-45AB-BB01-16076C87E10B}" type="presParOf" srcId="{CC8763B3-4621-4666-B669-3C5BA2A30DBE}" destId="{17DBF370-332E-4423-9F8E-1DCD47107AAA}" srcOrd="1" destOrd="0" presId="urn:microsoft.com/office/officeart/2005/8/layout/vList2"/>
    <dgm:cxn modelId="{B33396C7-EF83-4C4A-BEF9-F81D25B98C19}" type="presParOf" srcId="{CC8763B3-4621-4666-B669-3C5BA2A30DBE}" destId="{DCEA4EB8-A59A-4AC1-9D36-DA441F1AAE14}" srcOrd="2" destOrd="0" presId="urn:microsoft.com/office/officeart/2005/8/layout/vList2"/>
    <dgm:cxn modelId="{22CBF6DE-B34B-4515-9550-2B7B264DBA88}" type="presParOf" srcId="{CC8763B3-4621-4666-B669-3C5BA2A30DBE}" destId="{EED6E72F-361F-46D0-A313-37C3D7CEFF5B}" srcOrd="3" destOrd="0" presId="urn:microsoft.com/office/officeart/2005/8/layout/vList2"/>
    <dgm:cxn modelId="{55DDF113-82D7-4784-98A4-7ABF074EAB61}" type="presParOf" srcId="{CC8763B3-4621-4666-B669-3C5BA2A30DBE}" destId="{11AC5A0C-0335-4C00-9AB4-DDE689E91B4B}" srcOrd="4" destOrd="0" presId="urn:microsoft.com/office/officeart/2005/8/layout/vList2"/>
    <dgm:cxn modelId="{9F7AAC0A-39F4-4DA8-AE58-152F0B1B8AB0}" type="presParOf" srcId="{CC8763B3-4621-4666-B669-3C5BA2A30DBE}" destId="{051010EC-1F3E-4AC5-AE29-01B35F8F5E09}" srcOrd="5" destOrd="0" presId="urn:microsoft.com/office/officeart/2005/8/layout/vList2"/>
    <dgm:cxn modelId="{779FE578-FD51-44CD-9EE5-2E618665A0C9}" type="presParOf" srcId="{CC8763B3-4621-4666-B669-3C5BA2A30DBE}" destId="{C24CBBE1-425E-4B2F-9308-33701B130681}" srcOrd="6" destOrd="0" presId="urn:microsoft.com/office/officeart/2005/8/layout/vList2"/>
    <dgm:cxn modelId="{CCD4EA2E-7E04-4E32-BD59-B8DBC6AA4E02}" type="presParOf" srcId="{CC8763B3-4621-4666-B669-3C5BA2A30DBE}" destId="{24AA2D0C-8F3B-45BB-B5D3-2B1DC45D6B9F}" srcOrd="7" destOrd="0" presId="urn:microsoft.com/office/officeart/2005/8/layout/vList2"/>
    <dgm:cxn modelId="{CDD3A427-CB6E-4307-9047-D2A2F82B861E}" type="presParOf" srcId="{CC8763B3-4621-4666-B669-3C5BA2A30DBE}" destId="{14930B45-8800-4B73-A082-1254B069734A}" srcOrd="8" destOrd="0" presId="urn:microsoft.com/office/officeart/2005/8/layout/vList2"/>
    <dgm:cxn modelId="{986252EE-2EBA-45AA-AF92-F4A26A16AB63}" type="presParOf" srcId="{CC8763B3-4621-4666-B669-3C5BA2A30DBE}" destId="{368A5CFE-2791-4D41-90D1-5B9862FA3D92}" srcOrd="9" destOrd="0" presId="urn:microsoft.com/office/officeart/2005/8/layout/vList2"/>
    <dgm:cxn modelId="{ED5F29B2-7D7F-4E13-8DCF-66C47B632D9B}" type="presParOf" srcId="{CC8763B3-4621-4666-B669-3C5BA2A30DBE}" destId="{8459D55B-5800-472A-BFA7-A7186D26AD4C}" srcOrd="10" destOrd="0" presId="urn:microsoft.com/office/officeart/2005/8/layout/vList2"/>
    <dgm:cxn modelId="{0393835E-907F-4FA8-BB73-1BA2583AC3EF}" type="presParOf" srcId="{CC8763B3-4621-4666-B669-3C5BA2A30DBE}" destId="{22F28D2E-7EC1-484C-A6C6-64A29DE0597D}" srcOrd="11" destOrd="0" presId="urn:microsoft.com/office/officeart/2005/8/layout/vList2"/>
    <dgm:cxn modelId="{641A0328-1042-4BE2-8268-13F2AE323AF1}" type="presParOf" srcId="{CC8763B3-4621-4666-B669-3C5BA2A30DBE}" destId="{E6BB2906-000C-4376-8DBB-E58B06080F00}" srcOrd="12" destOrd="0" presId="urn:microsoft.com/office/officeart/2005/8/layout/vList2"/>
    <dgm:cxn modelId="{3A4074CD-F3F6-4B51-B5E9-74EAD8330905}" type="presParOf" srcId="{CC8763B3-4621-4666-B669-3C5BA2A30DBE}" destId="{334C796A-DD8B-489F-9EC6-347C8EF0BE00}" srcOrd="13" destOrd="0" presId="urn:microsoft.com/office/officeart/2005/8/layout/vList2"/>
    <dgm:cxn modelId="{E2F50B09-66FE-4380-86D4-99BB88C3E8AF}" type="presParOf" srcId="{CC8763B3-4621-4666-B669-3C5BA2A30DBE}" destId="{E3A8542C-A8FF-4B41-A7C0-A157F730CD37}" srcOrd="14" destOrd="0" presId="urn:microsoft.com/office/officeart/2005/8/layout/vList2"/>
    <dgm:cxn modelId="{4EB225CB-1353-4942-881C-F4BC78C0B3D8}" type="presParOf" srcId="{CC8763B3-4621-4666-B669-3C5BA2A30DBE}" destId="{7F124C6D-5041-46C6-912F-502EE9148F11}" srcOrd="15" destOrd="0" presId="urn:microsoft.com/office/officeart/2005/8/layout/vList2"/>
    <dgm:cxn modelId="{9CC78180-5C53-40F1-8ED7-1A6E25FB5CAE}" type="presParOf" srcId="{CC8763B3-4621-4666-B669-3C5BA2A30DBE}" destId="{A0C135CA-3FC9-40EC-B2B3-68691A85DE8C}" srcOrd="16"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396156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82114045"/>
              </p:ext>
            </p:extLst>
          </p:nvPr>
        </p:nvGraphicFramePr>
        <p:xfrm>
          <a:off x="64979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742519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 xmlns:p14="http://schemas.microsoft.com/office/powerpoint/2010/main" val="42942850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7DB019-C972-4FB1-AA77-5A8668012B59}"/>
              </a:ext>
            </a:extLst>
          </p:cNvPr>
          <p:cNvSpPr>
            <a:spLocks noGrp="1"/>
          </p:cNvSpPr>
          <p:nvPr>
            <p:ph type="title"/>
          </p:nvPr>
        </p:nvSpPr>
        <p:spPr/>
        <p:txBody>
          <a:bodyPr>
            <a:normAutofit/>
          </a:bodyPr>
          <a:lstStyle/>
          <a:p>
            <a:r>
              <a:rPr lang="en-MY" sz="2800" dirty="0"/>
              <a:t>Corporate strategy</a:t>
            </a:r>
          </a:p>
        </p:txBody>
      </p:sp>
      <p:sp>
        <p:nvSpPr>
          <p:cNvPr id="3" name="Content Placeholder 2">
            <a:extLst>
              <a:ext uri="{FF2B5EF4-FFF2-40B4-BE49-F238E27FC236}">
                <a16:creationId xmlns="" xmlns:a16="http://schemas.microsoft.com/office/drawing/2014/main" id="{DA6ED86A-E475-4B4B-BEF9-394BF266DA34}"/>
              </a:ext>
            </a:extLst>
          </p:cNvPr>
          <p:cNvSpPr>
            <a:spLocks noGrp="1"/>
          </p:cNvSpPr>
          <p:nvPr>
            <p:ph idx="1"/>
          </p:nvPr>
        </p:nvSpPr>
        <p:spPr/>
        <p:txBody>
          <a:bodyPr>
            <a:noAutofit/>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sz="2800" dirty="0"/>
          </a:p>
          <a:p>
            <a:pPr marL="0" indent="0">
              <a:buNone/>
            </a:pPr>
            <a:endParaRPr lang="en-MY" sz="2800" dirty="0"/>
          </a:p>
        </p:txBody>
      </p:sp>
    </p:spTree>
    <p:extLst>
      <p:ext uri="{BB962C8B-B14F-4D97-AF65-F5344CB8AC3E}">
        <p14:creationId xmlns="" xmlns:p14="http://schemas.microsoft.com/office/powerpoint/2010/main" val="26961941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23D932-9327-4932-8523-9DFE1C44E194}"/>
              </a:ext>
            </a:extLst>
          </p:cNvPr>
          <p:cNvSpPr>
            <a:spLocks noGrp="1"/>
          </p:cNvSpPr>
          <p:nvPr>
            <p:ph type="title"/>
          </p:nvPr>
        </p:nvSpPr>
        <p:spPr/>
        <p:txBody>
          <a:bodyPr>
            <a:normAutofit/>
          </a:bodyPr>
          <a:lstStyle/>
          <a:p>
            <a:r>
              <a:rPr lang="en-MY" sz="3200" dirty="0"/>
              <a:t>Growth Strategy</a:t>
            </a:r>
          </a:p>
        </p:txBody>
      </p:sp>
      <p:sp>
        <p:nvSpPr>
          <p:cNvPr id="3" name="Content Placeholder 2">
            <a:extLst>
              <a:ext uri="{FF2B5EF4-FFF2-40B4-BE49-F238E27FC236}">
                <a16:creationId xmlns="" xmlns:a16="http://schemas.microsoft.com/office/drawing/2014/main" id="{D3E3F543-85FF-4C89-8C5B-692FD6254D82}"/>
              </a:ext>
            </a:extLst>
          </p:cNvPr>
          <p:cNvSpPr>
            <a:spLocks noGrp="1"/>
          </p:cNvSpPr>
          <p:nvPr>
            <p:ph idx="1"/>
          </p:nvPr>
        </p:nvSpPr>
        <p:spPr/>
        <p:txBody>
          <a:bodyPr>
            <a:normAutofit/>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sz="2800" dirty="0"/>
          </a:p>
          <a:p>
            <a:endParaRPr lang="en-MY" sz="2800" dirty="0"/>
          </a:p>
        </p:txBody>
      </p:sp>
    </p:spTree>
    <p:extLst>
      <p:ext uri="{BB962C8B-B14F-4D97-AF65-F5344CB8AC3E}">
        <p14:creationId xmlns="" xmlns:p14="http://schemas.microsoft.com/office/powerpoint/2010/main" val="39477581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21976C-E583-47B5-A64C-FDBFC2FB6772}"/>
              </a:ext>
            </a:extLst>
          </p:cNvPr>
          <p:cNvSpPr>
            <a:spLocks noGrp="1"/>
          </p:cNvSpPr>
          <p:nvPr>
            <p:ph type="title"/>
          </p:nvPr>
        </p:nvSpPr>
        <p:spPr>
          <a:xfrm>
            <a:off x="687125" y="238384"/>
            <a:ext cx="7200900" cy="1142385"/>
          </a:xfrm>
        </p:spPr>
        <p:txBody>
          <a:bodyPr>
            <a:normAutofit/>
          </a:bodyPr>
          <a:lstStyle/>
          <a:p>
            <a:r>
              <a:rPr lang="en-MY" sz="3200" dirty="0"/>
              <a:t>Vertical Integration Strategy</a:t>
            </a:r>
          </a:p>
        </p:txBody>
      </p:sp>
      <p:sp>
        <p:nvSpPr>
          <p:cNvPr id="3" name="Content Placeholder 2">
            <a:extLst>
              <a:ext uri="{FF2B5EF4-FFF2-40B4-BE49-F238E27FC236}">
                <a16:creationId xmlns="" xmlns:a16="http://schemas.microsoft.com/office/drawing/2014/main" id="{415DE398-151B-41B5-B11E-82E09AEEBBFF}"/>
              </a:ext>
            </a:extLst>
          </p:cNvPr>
          <p:cNvSpPr>
            <a:spLocks noGrp="1"/>
          </p:cNvSpPr>
          <p:nvPr>
            <p:ph idx="1"/>
          </p:nvPr>
        </p:nvSpPr>
        <p:spPr>
          <a:xfrm>
            <a:off x="683568" y="1665602"/>
            <a:ext cx="7776864" cy="3809999"/>
          </a:xfrm>
        </p:spPr>
        <p:txBody>
          <a:bodyPr>
            <a:noAutofit/>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sz="2800" dirty="0"/>
          </a:p>
        </p:txBody>
      </p:sp>
    </p:spTree>
    <p:extLst>
      <p:ext uri="{BB962C8B-B14F-4D97-AF65-F5344CB8AC3E}">
        <p14:creationId xmlns="" xmlns:p14="http://schemas.microsoft.com/office/powerpoint/2010/main" val="215457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6C4697-3620-4C9B-8F60-1755AFB98B9B}"/>
              </a:ext>
            </a:extLst>
          </p:cNvPr>
          <p:cNvSpPr>
            <a:spLocks noGrp="1"/>
          </p:cNvSpPr>
          <p:nvPr>
            <p:ph type="title"/>
          </p:nvPr>
        </p:nvSpPr>
        <p:spPr/>
        <p:txBody>
          <a:bodyPr>
            <a:normAutofit/>
          </a:bodyPr>
          <a:lstStyle/>
          <a:p>
            <a:r>
              <a:rPr lang="en-MY" sz="3200" dirty="0"/>
              <a:t>Horizontal Integration Strategy</a:t>
            </a:r>
          </a:p>
        </p:txBody>
      </p:sp>
      <p:sp>
        <p:nvSpPr>
          <p:cNvPr id="3" name="Content Placeholder 2">
            <a:extLst>
              <a:ext uri="{FF2B5EF4-FFF2-40B4-BE49-F238E27FC236}">
                <a16:creationId xmlns="" xmlns:a16="http://schemas.microsoft.com/office/drawing/2014/main" id="{90A32030-1DBD-4DA9-83CF-12096DE021B5}"/>
              </a:ext>
            </a:extLst>
          </p:cNvPr>
          <p:cNvSpPr>
            <a:spLocks noGrp="1"/>
          </p:cNvSpPr>
          <p:nvPr>
            <p:ph idx="1"/>
          </p:nvPr>
        </p:nvSpPr>
        <p:spPr/>
        <p:txBody>
          <a:bodyPr>
            <a:no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sz="2800" dirty="0"/>
          </a:p>
        </p:txBody>
      </p:sp>
    </p:spTree>
    <p:extLst>
      <p:ext uri="{BB962C8B-B14F-4D97-AF65-F5344CB8AC3E}">
        <p14:creationId xmlns="" xmlns:p14="http://schemas.microsoft.com/office/powerpoint/2010/main" val="993480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609600" y="1066800"/>
            <a:ext cx="7848600" cy="4876800"/>
          </a:xfrm>
        </p:spPr>
        <p:txBody>
          <a:bodyPr>
            <a:normAutofit/>
          </a:bodyPr>
          <a:lstStyle/>
          <a:p>
            <a:pPr>
              <a:buNone/>
            </a:pPr>
            <a:r>
              <a:rPr lang="en-US" sz="2400" dirty="0" smtClean="0"/>
              <a:t>Which growth strategy for a small manufacturer of specialized electrical controls will probably have the greatest impact on its HR function</a:t>
            </a:r>
            <a:r>
              <a:rPr lang="en-US" sz="2400" dirty="0" smtClean="0"/>
              <a:t>?</a:t>
            </a:r>
          </a:p>
          <a:p>
            <a:pPr marL="342900" indent="-342900">
              <a:buFont typeface="+mj-lt"/>
              <a:buAutoNum type="alphaUcPeriod"/>
            </a:pPr>
            <a:r>
              <a:rPr lang="en-US" sz="2400" dirty="0" smtClean="0"/>
              <a:t>Add capacity by building a new plant in a different part of the country.</a:t>
            </a:r>
          </a:p>
          <a:p>
            <a:pPr marL="342900" indent="-342900">
              <a:buFont typeface="+mj-lt"/>
              <a:buAutoNum type="alphaUcPeriod"/>
            </a:pPr>
            <a:r>
              <a:rPr lang="en-US" sz="2400" dirty="0" smtClean="0"/>
              <a:t>Create an alliance with a larger manufacturer who can market these products more effectively.</a:t>
            </a:r>
          </a:p>
          <a:p>
            <a:pPr marL="342900" indent="-342900">
              <a:buFont typeface="+mj-lt"/>
              <a:buAutoNum type="alphaUcPeriod"/>
            </a:pPr>
            <a:r>
              <a:rPr lang="en-US" sz="2400" dirty="0" smtClean="0"/>
              <a:t>Contract with a qualified manufacturer in a country with lower labor costs to produce a specific product.</a:t>
            </a:r>
          </a:p>
          <a:p>
            <a:pPr marL="342900" indent="-342900">
              <a:buFont typeface="+mj-lt"/>
              <a:buAutoNum type="alphaUcPeriod"/>
            </a:pPr>
            <a:r>
              <a:rPr lang="en-US" sz="2400" dirty="0" smtClean="0"/>
              <a:t>Acquire an existing business with similar processes and products.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579439"/>
          </a:xfrm>
        </p:spPr>
        <p:txBody>
          <a:bodyPr/>
          <a:lstStyle/>
          <a:p>
            <a:r>
              <a:rPr lang="en-US" dirty="0" smtClean="0"/>
              <a:t>Answer # 1</a:t>
            </a:r>
            <a:endParaRPr lang="en-US" dirty="0"/>
          </a:p>
        </p:txBody>
      </p:sp>
      <p:sp>
        <p:nvSpPr>
          <p:cNvPr id="3" name="Content Placeholder 2"/>
          <p:cNvSpPr>
            <a:spLocks noGrp="1"/>
          </p:cNvSpPr>
          <p:nvPr>
            <p:ph idx="1"/>
          </p:nvPr>
        </p:nvSpPr>
        <p:spPr>
          <a:xfrm>
            <a:off x="609600" y="1524000"/>
            <a:ext cx="7200900" cy="3809999"/>
          </a:xfrm>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03239"/>
          </a:xfrm>
        </p:spPr>
        <p:txBody>
          <a:bodyPr/>
          <a:lstStyle/>
          <a:p>
            <a:r>
              <a:rPr lang="en-US" dirty="0" smtClean="0"/>
              <a:t>Question # 2</a:t>
            </a:r>
            <a:endParaRPr lang="en-US" dirty="0"/>
          </a:p>
        </p:txBody>
      </p:sp>
      <p:sp>
        <p:nvSpPr>
          <p:cNvPr id="3" name="Content Placeholder 2"/>
          <p:cNvSpPr>
            <a:spLocks noGrp="1"/>
          </p:cNvSpPr>
          <p:nvPr>
            <p:ph idx="1"/>
          </p:nvPr>
        </p:nvSpPr>
        <p:spPr>
          <a:xfrm>
            <a:off x="762000" y="990600"/>
            <a:ext cx="7620000" cy="4876800"/>
          </a:xfrm>
        </p:spPr>
        <p:txBody>
          <a:bodyPr>
            <a:noAutofit/>
          </a:bodyPr>
          <a:lstStyle/>
          <a:p>
            <a:pPr>
              <a:buNone/>
            </a:pPr>
            <a:r>
              <a:rPr lang="en-US" sz="2400" dirty="0" smtClean="0"/>
              <a:t>An organization recently revised its strategic plan to enter a new vertical market. What is the MOST important thing the training department can do to support the initiative</a:t>
            </a:r>
            <a:r>
              <a:rPr lang="en-US" sz="2400" dirty="0" smtClean="0"/>
              <a:t>?</a:t>
            </a:r>
          </a:p>
          <a:p>
            <a:pPr marL="342900" indent="-342900">
              <a:buFont typeface="+mj-lt"/>
              <a:buAutoNum type="alphaUcPeriod"/>
            </a:pPr>
            <a:r>
              <a:rPr lang="en-US" sz="2400" dirty="0" smtClean="0"/>
              <a:t>Identify the cost of training associated with the new strategy.</a:t>
            </a:r>
          </a:p>
          <a:p>
            <a:pPr marL="342900" indent="-342900">
              <a:buFont typeface="+mj-lt"/>
              <a:buAutoNum type="alphaUcPeriod"/>
            </a:pPr>
            <a:r>
              <a:rPr lang="en-US" sz="2400" dirty="0" smtClean="0"/>
              <a:t>Determine how training can align with and support the strategy.</a:t>
            </a:r>
          </a:p>
          <a:p>
            <a:pPr marL="342900" indent="-342900">
              <a:buFont typeface="+mj-lt"/>
              <a:buAutoNum type="alphaUcPeriod"/>
            </a:pPr>
            <a:r>
              <a:rPr lang="en-US" sz="2400" dirty="0" smtClean="0"/>
              <a:t>Monitor the effects of the change on the workforce.</a:t>
            </a:r>
          </a:p>
          <a:p>
            <a:pPr marL="342900" indent="-342900">
              <a:buFont typeface="+mj-lt"/>
              <a:buAutoNum type="alphaUcPeriod"/>
            </a:pPr>
            <a:r>
              <a:rPr lang="en-US" sz="2400" dirty="0" smtClean="0"/>
              <a:t>Recruit salespeople with experience in the new vertical market.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 </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B51B34-3322-4A5B-A717-1D8866C8D9A5}"/>
              </a:ext>
            </a:extLst>
          </p:cNvPr>
          <p:cNvSpPr>
            <a:spLocks noGrp="1"/>
          </p:cNvSpPr>
          <p:nvPr>
            <p:ph type="title"/>
          </p:nvPr>
        </p:nvSpPr>
        <p:spPr>
          <a:xfrm>
            <a:off x="882432" y="188640"/>
            <a:ext cx="7200900" cy="1142385"/>
          </a:xfrm>
        </p:spPr>
        <p:txBody>
          <a:bodyPr>
            <a:normAutofit/>
          </a:bodyPr>
          <a:lstStyle/>
          <a:p>
            <a:r>
              <a:rPr lang="en-MY" sz="3200" dirty="0"/>
              <a:t>Stability Strategy</a:t>
            </a:r>
          </a:p>
        </p:txBody>
      </p:sp>
      <p:sp>
        <p:nvSpPr>
          <p:cNvPr id="3" name="Content Placeholder 2">
            <a:extLst>
              <a:ext uri="{FF2B5EF4-FFF2-40B4-BE49-F238E27FC236}">
                <a16:creationId xmlns="" xmlns:a16="http://schemas.microsoft.com/office/drawing/2014/main" id="{DBABA608-4DEC-4B2D-A3C8-DB662C73F443}"/>
              </a:ext>
            </a:extLst>
          </p:cNvPr>
          <p:cNvSpPr>
            <a:spLocks noGrp="1"/>
          </p:cNvSpPr>
          <p:nvPr>
            <p:ph idx="1"/>
          </p:nvPr>
        </p:nvSpPr>
        <p:spPr>
          <a:xfrm>
            <a:off x="914400" y="1656471"/>
            <a:ext cx="7772400" cy="4530725"/>
          </a:xfrm>
        </p:spPr>
        <p:txBody>
          <a:bodyPr>
            <a:normAutofit/>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sz="2800" dirty="0"/>
          </a:p>
          <a:p>
            <a:endParaRPr lang="en-MY" sz="2800" dirty="0"/>
          </a:p>
          <a:p>
            <a:endParaRPr lang="en-MY" sz="2800" dirty="0"/>
          </a:p>
        </p:txBody>
      </p:sp>
    </p:spTree>
    <p:extLst>
      <p:ext uri="{BB962C8B-B14F-4D97-AF65-F5344CB8AC3E}">
        <p14:creationId xmlns="" xmlns:p14="http://schemas.microsoft.com/office/powerpoint/2010/main" val="23136010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312DF0-1BA8-4948-AC58-D74B4553EC45}"/>
              </a:ext>
            </a:extLst>
          </p:cNvPr>
          <p:cNvSpPr>
            <a:spLocks noGrp="1"/>
          </p:cNvSpPr>
          <p:nvPr>
            <p:ph type="title"/>
          </p:nvPr>
        </p:nvSpPr>
        <p:spPr>
          <a:xfrm>
            <a:off x="914400" y="155882"/>
            <a:ext cx="7200900" cy="1142385"/>
          </a:xfrm>
        </p:spPr>
        <p:txBody>
          <a:bodyPr>
            <a:normAutofit/>
          </a:bodyPr>
          <a:lstStyle/>
          <a:p>
            <a:r>
              <a:rPr lang="en-MY" sz="3200" dirty="0"/>
              <a:t>Retrenchment Strategy</a:t>
            </a:r>
          </a:p>
        </p:txBody>
      </p:sp>
      <p:sp>
        <p:nvSpPr>
          <p:cNvPr id="3" name="Content Placeholder 2">
            <a:extLst>
              <a:ext uri="{FF2B5EF4-FFF2-40B4-BE49-F238E27FC236}">
                <a16:creationId xmlns="" xmlns:a16="http://schemas.microsoft.com/office/drawing/2014/main" id="{FF41B3A9-EA57-41C3-B0D2-AD273D9FE694}"/>
              </a:ext>
            </a:extLst>
          </p:cNvPr>
          <p:cNvSpPr>
            <a:spLocks noGrp="1"/>
          </p:cNvSpPr>
          <p:nvPr>
            <p:ph idx="1"/>
          </p:nvPr>
        </p:nvSpPr>
        <p:spPr>
          <a:xfrm>
            <a:off x="914400" y="1600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 xmlns:p14="http://schemas.microsoft.com/office/powerpoint/2010/main" val="2954442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538931011"/>
              </p:ext>
            </p:extLst>
          </p:nvPr>
        </p:nvGraphicFramePr>
        <p:xfrm>
          <a:off x="899592" y="476672"/>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97841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F7B8E3-4146-406A-B80B-203BCBD7447B}"/>
              </a:ext>
            </a:extLst>
          </p:cNvPr>
          <p:cNvSpPr>
            <a:spLocks noGrp="1"/>
          </p:cNvSpPr>
          <p:nvPr>
            <p:ph type="title"/>
          </p:nvPr>
        </p:nvSpPr>
        <p:spPr>
          <a:xfrm>
            <a:off x="914400" y="-1630"/>
            <a:ext cx="7200900" cy="1142385"/>
          </a:xfrm>
        </p:spPr>
        <p:txBody>
          <a:bodyPr>
            <a:normAutofit/>
          </a:bodyPr>
          <a:lstStyle/>
          <a:p>
            <a:r>
              <a:rPr lang="en-MY" sz="3200" dirty="0"/>
              <a:t>Michael Porter</a:t>
            </a:r>
          </a:p>
        </p:txBody>
      </p:sp>
      <p:sp>
        <p:nvSpPr>
          <p:cNvPr id="3" name="Content Placeholder 2">
            <a:extLst>
              <a:ext uri="{FF2B5EF4-FFF2-40B4-BE49-F238E27FC236}">
                <a16:creationId xmlns="" xmlns:a16="http://schemas.microsoft.com/office/drawing/2014/main" id="{B110E948-D3D7-42E8-B371-8485307F38A6}"/>
              </a:ext>
            </a:extLst>
          </p:cNvPr>
          <p:cNvSpPr>
            <a:spLocks noGrp="1"/>
          </p:cNvSpPr>
          <p:nvPr>
            <p:ph idx="1"/>
          </p:nvPr>
        </p:nvSpPr>
        <p:spPr>
          <a:xfrm>
            <a:off x="908898" y="1364556"/>
            <a:ext cx="5607318" cy="4656732"/>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 xmlns:a16="http://schemas.microsoft.com/office/drawing/2014/main" id="{0228AE2D-FD01-4626-83BC-EDA1703A06C3}"/>
              </a:ext>
            </a:extLst>
          </p:cNvPr>
          <p:cNvPicPr>
            <a:picLocks noChangeAspect="1"/>
          </p:cNvPicPr>
          <p:nvPr/>
        </p:nvPicPr>
        <p:blipFill>
          <a:blip r:embed="rId2"/>
          <a:stretch>
            <a:fillRect/>
          </a:stretch>
        </p:blipFill>
        <p:spPr>
          <a:xfrm>
            <a:off x="6623768" y="1704976"/>
            <a:ext cx="1784872" cy="1724024"/>
          </a:xfrm>
          <a:prstGeom prst="rect">
            <a:avLst/>
          </a:prstGeom>
        </p:spPr>
      </p:pic>
    </p:spTree>
    <p:extLst>
      <p:ext uri="{BB962C8B-B14F-4D97-AF65-F5344CB8AC3E}">
        <p14:creationId xmlns="" xmlns:p14="http://schemas.microsoft.com/office/powerpoint/2010/main" val="35360513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D5C18B-B554-4236-985E-33DA10F0F26D}"/>
              </a:ext>
            </a:extLst>
          </p:cNvPr>
          <p:cNvSpPr>
            <a:spLocks noGrp="1"/>
          </p:cNvSpPr>
          <p:nvPr>
            <p:ph type="title"/>
          </p:nvPr>
        </p:nvSpPr>
        <p:spPr>
          <a:xfrm>
            <a:off x="755576" y="-84406"/>
            <a:ext cx="7200900" cy="1142385"/>
          </a:xfrm>
        </p:spPr>
        <p:txBody>
          <a:bodyPr>
            <a:normAutofit/>
          </a:bodyPr>
          <a:lstStyle/>
          <a:p>
            <a:r>
              <a:rPr lang="en-MY" sz="3200" dirty="0"/>
              <a:t>Strategy Formulation</a:t>
            </a:r>
          </a:p>
        </p:txBody>
      </p:sp>
      <p:sp>
        <p:nvSpPr>
          <p:cNvPr id="3" name="Content Placeholder 2">
            <a:extLst>
              <a:ext uri="{FF2B5EF4-FFF2-40B4-BE49-F238E27FC236}">
                <a16:creationId xmlns="" xmlns:a16="http://schemas.microsoft.com/office/drawing/2014/main" id="{A298CB56-9851-49E2-8B8B-D4AA3FE6EACF}"/>
              </a:ext>
            </a:extLst>
          </p:cNvPr>
          <p:cNvSpPr>
            <a:spLocks noGrp="1"/>
          </p:cNvSpPr>
          <p:nvPr>
            <p:ph idx="1"/>
          </p:nvPr>
        </p:nvSpPr>
        <p:spPr>
          <a:xfrm>
            <a:off x="755576" y="1196752"/>
            <a:ext cx="7848872" cy="4824536"/>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 xmlns:p14="http://schemas.microsoft.com/office/powerpoint/2010/main" val="1148688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CBE820-CEA0-4E61-91C6-610EA7237B8C}"/>
              </a:ext>
            </a:extLst>
          </p:cNvPr>
          <p:cNvSpPr>
            <a:spLocks noGrp="1"/>
          </p:cNvSpPr>
          <p:nvPr>
            <p:ph type="title"/>
          </p:nvPr>
        </p:nvSpPr>
        <p:spPr>
          <a:xfrm>
            <a:off x="827584" y="-107020"/>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 xmlns:a16="http://schemas.microsoft.com/office/drawing/2014/main" id="{BAD3517C-F27D-48A9-98FC-6A4795CF3FB4}"/>
              </a:ext>
            </a:extLst>
          </p:cNvPr>
          <p:cNvSpPr>
            <a:spLocks noGrp="1"/>
          </p:cNvSpPr>
          <p:nvPr>
            <p:ph idx="1"/>
          </p:nvPr>
        </p:nvSpPr>
        <p:spPr>
          <a:xfrm>
            <a:off x="602106" y="1340768"/>
            <a:ext cx="8002341" cy="4680520"/>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a:t>This strategy involves the organization aiming to be the lowest cost producer and/or distributor within their industry. </a:t>
            </a:r>
          </a:p>
          <a:p>
            <a:r>
              <a:rPr lang="en-MY" sz="2400" dirty="0"/>
              <a:t>To achieve cost leadership a business will usually need large scale production so that they can benefit from "economies of scale". </a:t>
            </a:r>
          </a:p>
          <a:p>
            <a:r>
              <a:rPr lang="en-MY" sz="2400" dirty="0"/>
              <a:t>Large scale production means that the business will need to appeal to a broad part of the market</a:t>
            </a:r>
          </a:p>
        </p:txBody>
      </p:sp>
    </p:spTree>
    <p:extLst>
      <p:ext uri="{BB962C8B-B14F-4D97-AF65-F5344CB8AC3E}">
        <p14:creationId xmlns="" xmlns:p14="http://schemas.microsoft.com/office/powerpoint/2010/main" val="21298131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C7B685-7350-442A-B0A7-5D58447AFF05}"/>
              </a:ext>
            </a:extLst>
          </p:cNvPr>
          <p:cNvSpPr>
            <a:spLocks noGrp="1"/>
          </p:cNvSpPr>
          <p:nvPr>
            <p:ph type="title"/>
          </p:nvPr>
        </p:nvSpPr>
        <p:spPr>
          <a:xfrm>
            <a:off x="827584" y="-243408"/>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 xmlns:a16="http://schemas.microsoft.com/office/drawing/2014/main" id="{0F07FDA8-EC7C-4374-8065-2B7CE3FBAC59}"/>
              </a:ext>
            </a:extLst>
          </p:cNvPr>
          <p:cNvSpPr>
            <a:spLocks noGrp="1"/>
          </p:cNvSpPr>
          <p:nvPr>
            <p:ph idx="1"/>
          </p:nvPr>
        </p:nvSpPr>
        <p:spPr>
          <a:xfrm>
            <a:off x="827584" y="1124744"/>
            <a:ext cx="7632848" cy="4680520"/>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 xmlns:p14="http://schemas.microsoft.com/office/powerpoint/2010/main" val="27702914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C95DC1-B0D5-4AE7-ABD9-F890D4C06824}"/>
              </a:ext>
            </a:extLst>
          </p:cNvPr>
          <p:cNvSpPr>
            <a:spLocks noGrp="1"/>
          </p:cNvSpPr>
          <p:nvPr>
            <p:ph type="title"/>
          </p:nvPr>
        </p:nvSpPr>
        <p:spPr>
          <a:xfrm>
            <a:off x="683568" y="-91283"/>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 xmlns:a16="http://schemas.microsoft.com/office/drawing/2014/main" id="{5C86C7A4-0424-4622-ACE7-D5FB92BA16E1}"/>
              </a:ext>
            </a:extLst>
          </p:cNvPr>
          <p:cNvSpPr>
            <a:spLocks noGrp="1"/>
          </p:cNvSpPr>
          <p:nvPr>
            <p:ph idx="1"/>
          </p:nvPr>
        </p:nvSpPr>
        <p:spPr>
          <a:xfrm>
            <a:off x="683568" y="1196753"/>
            <a:ext cx="7920880" cy="4536504"/>
          </a:xfrm>
        </p:spPr>
        <p:txBody>
          <a:bodyPr>
            <a:normAutofit/>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 xmlns:p14="http://schemas.microsoft.com/office/powerpoint/2010/main" val="4457752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11771-3956-48D4-8F71-CF7B278E59E9}"/>
              </a:ext>
            </a:extLst>
          </p:cNvPr>
          <p:cNvSpPr>
            <a:spLocks noGrp="1"/>
          </p:cNvSpPr>
          <p:nvPr>
            <p:ph type="title"/>
          </p:nvPr>
        </p:nvSpPr>
        <p:spPr>
          <a:xfrm>
            <a:off x="683568" y="-77216"/>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 xmlns:a16="http://schemas.microsoft.com/office/drawing/2014/main" id="{BC235854-F36E-454B-A162-F24E70173D2D}"/>
              </a:ext>
            </a:extLst>
          </p:cNvPr>
          <p:cNvSpPr>
            <a:spLocks noGrp="1"/>
          </p:cNvSpPr>
          <p:nvPr>
            <p:ph idx="1"/>
          </p:nvPr>
        </p:nvSpPr>
        <p:spPr>
          <a:xfrm>
            <a:off x="683568" y="1556792"/>
            <a:ext cx="7488882" cy="452244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 xmlns:p14="http://schemas.microsoft.com/office/powerpoint/2010/main" val="4341428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6C15E2-0B22-4518-8B1A-FEB6D6F9850E}"/>
              </a:ext>
            </a:extLst>
          </p:cNvPr>
          <p:cNvSpPr>
            <a:spLocks noGrp="1"/>
          </p:cNvSpPr>
          <p:nvPr>
            <p:ph type="title"/>
          </p:nvPr>
        </p:nvSpPr>
        <p:spPr>
          <a:xfrm>
            <a:off x="971550" y="-243408"/>
            <a:ext cx="7200900" cy="1142385"/>
          </a:xfrm>
        </p:spPr>
        <p:txBody>
          <a:bodyPr>
            <a:normAutofit/>
          </a:bodyPr>
          <a:lstStyle/>
          <a:p>
            <a:r>
              <a:rPr lang="en-MY" sz="3200" dirty="0"/>
              <a:t>Focus (Niche) Strategy</a:t>
            </a:r>
          </a:p>
        </p:txBody>
      </p:sp>
      <p:sp>
        <p:nvSpPr>
          <p:cNvPr id="3" name="Content Placeholder 2">
            <a:extLst>
              <a:ext uri="{FF2B5EF4-FFF2-40B4-BE49-F238E27FC236}">
                <a16:creationId xmlns="" xmlns:a16="http://schemas.microsoft.com/office/drawing/2014/main" id="{1CD13CC1-4DE7-47F9-BAC1-7E6A59459A23}"/>
              </a:ext>
            </a:extLst>
          </p:cNvPr>
          <p:cNvSpPr>
            <a:spLocks noGrp="1"/>
          </p:cNvSpPr>
          <p:nvPr>
            <p:ph idx="1"/>
          </p:nvPr>
        </p:nvSpPr>
        <p:spPr>
          <a:xfrm>
            <a:off x="611560" y="1052736"/>
            <a:ext cx="7848872" cy="4896544"/>
          </a:xfrm>
        </p:spPr>
        <p:txBody>
          <a:bodyPr>
            <a:normAutofit lnSpcReduction="10000"/>
          </a:bodyPr>
          <a:lstStyle/>
          <a:p>
            <a:r>
              <a:rPr lang="en-MY" sz="2400" dirty="0"/>
              <a:t>Focus or Niche is to form a competitive advantage for this niche market and either succeeds by being a low cost producer or differentiator within that particular segment. </a:t>
            </a:r>
          </a:p>
          <a:p>
            <a:r>
              <a:rPr lang="en-MY" sz="2400" dirty="0"/>
              <a:t>Under a focus strategy a business focuses its effort on one particular segment of the market and aims to become well known for providing products/services for that segment.</a:t>
            </a:r>
          </a:p>
          <a:p>
            <a:r>
              <a:rPr lang="en-MY" sz="2400" dirty="0"/>
              <a:t> They form a competitive advantage by catering for the specific needs and wants of their niche market.</a:t>
            </a:r>
          </a:p>
          <a:p>
            <a:r>
              <a:rPr lang="en-MY" sz="2400" dirty="0"/>
              <a:t> A focus strategy is known as a narrow scope strategy because the business is focusing on a narrow (specific) segment of the market</a:t>
            </a:r>
          </a:p>
        </p:txBody>
      </p:sp>
    </p:spTree>
    <p:extLst>
      <p:ext uri="{BB962C8B-B14F-4D97-AF65-F5344CB8AC3E}">
        <p14:creationId xmlns="" xmlns:p14="http://schemas.microsoft.com/office/powerpoint/2010/main" val="3108221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8D8FEB-9BCE-41CA-8773-ADB35CD31CDA}"/>
              </a:ext>
            </a:extLst>
          </p:cNvPr>
          <p:cNvSpPr>
            <a:spLocks noGrp="1"/>
          </p:cNvSpPr>
          <p:nvPr>
            <p:ph type="title"/>
          </p:nvPr>
        </p:nvSpPr>
        <p:spPr>
          <a:xfrm>
            <a:off x="827584" y="-75586"/>
            <a:ext cx="7200900" cy="1142385"/>
          </a:xfrm>
        </p:spPr>
        <p:txBody>
          <a:bodyPr>
            <a:normAutofit/>
          </a:bodyPr>
          <a:lstStyle/>
          <a:p>
            <a:r>
              <a:rPr lang="en-MY" sz="3200" dirty="0"/>
              <a:t>"Middle of the road" strategy</a:t>
            </a:r>
          </a:p>
        </p:txBody>
      </p:sp>
      <p:sp>
        <p:nvSpPr>
          <p:cNvPr id="3" name="Content Placeholder 2">
            <a:extLst>
              <a:ext uri="{FF2B5EF4-FFF2-40B4-BE49-F238E27FC236}">
                <a16:creationId xmlns="" xmlns:a16="http://schemas.microsoft.com/office/drawing/2014/main" id="{8A4C7D5A-CE7B-40D4-A868-A21C658DA2FB}"/>
              </a:ext>
            </a:extLst>
          </p:cNvPr>
          <p:cNvSpPr>
            <a:spLocks noGrp="1"/>
          </p:cNvSpPr>
          <p:nvPr>
            <p:ph idx="1"/>
          </p:nvPr>
        </p:nvSpPr>
        <p:spPr>
          <a:xfrm>
            <a:off x="683568" y="1196752"/>
            <a:ext cx="7776864" cy="4752528"/>
          </a:xfrm>
        </p:spPr>
        <p:txBody>
          <a:bodyPr>
            <a:normAutofit/>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 xmlns:p14="http://schemas.microsoft.com/office/powerpoint/2010/main" val="13125402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 xmlns:p14="http://schemas.microsoft.com/office/powerpoint/2010/main" val="37817077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511660" y="1772816"/>
            <a:ext cx="6120680" cy="4710054"/>
          </a:xfrm>
        </p:spPr>
      </p:pic>
    </p:spTree>
    <p:extLst>
      <p:ext uri="{BB962C8B-B14F-4D97-AF65-F5344CB8AC3E}">
        <p14:creationId xmlns="" xmlns:p14="http://schemas.microsoft.com/office/powerpoint/2010/main" val="35237945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2133600" y="1981200"/>
            <a:ext cx="4876799" cy="3810000"/>
          </a:xfrm>
        </p:spPr>
      </p:pic>
    </p:spTree>
    <p:extLst>
      <p:ext uri="{BB962C8B-B14F-4D97-AF65-F5344CB8AC3E}">
        <p14:creationId xmlns="" xmlns:p14="http://schemas.microsoft.com/office/powerpoint/2010/main" val="38421032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00478769"/>
              </p:ext>
            </p:extLst>
          </p:nvPr>
        </p:nvGraphicFramePr>
        <p:xfrm>
          <a:off x="576761" y="620688"/>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097242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0EC9CA-EF71-4F3F-A266-6A97FD0A7532}"/>
              </a:ext>
            </a:extLst>
          </p:cNvPr>
          <p:cNvSpPr>
            <a:spLocks noGrp="1"/>
          </p:cNvSpPr>
          <p:nvPr>
            <p:ph type="title"/>
          </p:nvPr>
        </p:nvSpPr>
        <p:spPr>
          <a:xfrm>
            <a:off x="899592" y="-99392"/>
            <a:ext cx="7200900" cy="1142385"/>
          </a:xfrm>
        </p:spPr>
        <p:txBody>
          <a:bodyPr>
            <a:normAutofit/>
          </a:bodyPr>
          <a:lstStyle/>
          <a:p>
            <a:r>
              <a:rPr lang="en-MY" sz="2800" dirty="0"/>
              <a:t>Strategy Execution</a:t>
            </a:r>
          </a:p>
        </p:txBody>
      </p:sp>
      <p:sp>
        <p:nvSpPr>
          <p:cNvPr id="3" name="Content Placeholder 2">
            <a:extLst>
              <a:ext uri="{FF2B5EF4-FFF2-40B4-BE49-F238E27FC236}">
                <a16:creationId xmlns="" xmlns:a16="http://schemas.microsoft.com/office/drawing/2014/main" id="{15F8C638-0311-47B0-877F-3742E05879FE}"/>
              </a:ext>
            </a:extLst>
          </p:cNvPr>
          <p:cNvSpPr>
            <a:spLocks noGrp="1"/>
          </p:cNvSpPr>
          <p:nvPr>
            <p:ph idx="1"/>
          </p:nvPr>
        </p:nvSpPr>
        <p:spPr>
          <a:xfrm>
            <a:off x="611560" y="1340768"/>
            <a:ext cx="8256370" cy="4530725"/>
          </a:xfrm>
        </p:spPr>
        <p:txBody>
          <a:bodyPr>
            <a:normAutofit/>
          </a:bodyPr>
          <a:lstStyle/>
          <a:p>
            <a:r>
              <a:rPr lang="en-MY" sz="2400" dirty="0"/>
              <a:t>Strategy execution is the discipline of dynamically managing and implementing strategy to achieve intended outcomes</a:t>
            </a:r>
          </a:p>
          <a:p>
            <a:endParaRPr lang="en-MY" sz="2400" dirty="0"/>
          </a:p>
          <a:p>
            <a:r>
              <a:rPr lang="en-MY" sz="2400"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 xmlns:p14="http://schemas.microsoft.com/office/powerpoint/2010/main" val="23534297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C02863-939C-4B3E-B1D1-FFEE89270DCA}"/>
              </a:ext>
            </a:extLst>
          </p:cNvPr>
          <p:cNvSpPr>
            <a:spLocks noGrp="1"/>
          </p:cNvSpPr>
          <p:nvPr>
            <p:ph type="title"/>
          </p:nvPr>
        </p:nvSpPr>
        <p:spPr>
          <a:xfrm>
            <a:off x="755576" y="-171400"/>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 xmlns:a16="http://schemas.microsoft.com/office/drawing/2014/main" id="{517A5555-B905-4238-BF90-B06F83ABA3C6}"/>
              </a:ext>
            </a:extLst>
          </p:cNvPr>
          <p:cNvSpPr>
            <a:spLocks noGrp="1"/>
          </p:cNvSpPr>
          <p:nvPr>
            <p:ph idx="1"/>
          </p:nvPr>
        </p:nvSpPr>
        <p:spPr>
          <a:xfrm>
            <a:off x="683568" y="1600200"/>
            <a:ext cx="8208912" cy="4530725"/>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a:t>
            </a:r>
          </a:p>
          <a:p>
            <a:pPr marL="0" indent="0">
              <a:buNone/>
            </a:pPr>
            <a:r>
              <a:rPr lang="en-MY" sz="2400" dirty="0"/>
              <a:t> </a:t>
            </a:r>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 xmlns:p14="http://schemas.microsoft.com/office/powerpoint/2010/main" val="4584969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91956-BC7F-4B62-AC36-D7D749BD770B}"/>
              </a:ext>
            </a:extLst>
          </p:cNvPr>
          <p:cNvSpPr>
            <a:spLocks noGrp="1"/>
          </p:cNvSpPr>
          <p:nvPr>
            <p:ph type="title"/>
          </p:nvPr>
        </p:nvSpPr>
        <p:spPr>
          <a:xfrm>
            <a:off x="971550" y="-8474"/>
            <a:ext cx="7200900" cy="1142385"/>
          </a:xfrm>
        </p:spPr>
        <p:txBody>
          <a:bodyPr>
            <a:normAutofit/>
          </a:bodyPr>
          <a:lstStyle/>
          <a:p>
            <a:r>
              <a:rPr lang="en-MY" sz="2800" dirty="0"/>
              <a:t>Balanced Scorecard</a:t>
            </a:r>
          </a:p>
        </p:txBody>
      </p:sp>
      <p:pic>
        <p:nvPicPr>
          <p:cNvPr id="5" name="Picture 4">
            <a:extLst>
              <a:ext uri="{FF2B5EF4-FFF2-40B4-BE49-F238E27FC236}">
                <a16:creationId xmlns="" xmlns:a16="http://schemas.microsoft.com/office/drawing/2014/main" id="{EFDB2952-0FE6-473F-AC54-4B7AA16ECB89}"/>
              </a:ext>
            </a:extLst>
          </p:cNvPr>
          <p:cNvPicPr>
            <a:picLocks noChangeAspect="1"/>
          </p:cNvPicPr>
          <p:nvPr/>
        </p:nvPicPr>
        <p:blipFill>
          <a:blip r:embed="rId2"/>
          <a:stretch>
            <a:fillRect/>
          </a:stretch>
        </p:blipFill>
        <p:spPr>
          <a:xfrm>
            <a:off x="1403648" y="1628800"/>
            <a:ext cx="5172075" cy="4162425"/>
          </a:xfrm>
          <a:prstGeom prst="rect">
            <a:avLst/>
          </a:prstGeom>
        </p:spPr>
      </p:pic>
    </p:spTree>
    <p:extLst>
      <p:ext uri="{BB962C8B-B14F-4D97-AF65-F5344CB8AC3E}">
        <p14:creationId xmlns="" xmlns:p14="http://schemas.microsoft.com/office/powerpoint/2010/main" val="2714398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071AE2-08A5-48CD-B67F-E14DE2F7ABFD}"/>
              </a:ext>
            </a:extLst>
          </p:cNvPr>
          <p:cNvSpPr>
            <a:spLocks noGrp="1"/>
          </p:cNvSpPr>
          <p:nvPr>
            <p:ph type="title"/>
          </p:nvPr>
        </p:nvSpPr>
        <p:spPr>
          <a:xfrm>
            <a:off x="827584" y="-99392"/>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 xmlns:a16="http://schemas.microsoft.com/office/drawing/2014/main" id="{0FDB1647-03FB-48E2-B55E-86DAB82BC747}"/>
              </a:ext>
            </a:extLst>
          </p:cNvPr>
          <p:cNvSpPr>
            <a:spLocks noGrp="1"/>
          </p:cNvSpPr>
          <p:nvPr>
            <p:ph idx="1"/>
          </p:nvPr>
        </p:nvSpPr>
        <p:spPr>
          <a:xfrm>
            <a:off x="685800" y="1556792"/>
            <a:ext cx="791864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 xmlns:p14="http://schemas.microsoft.com/office/powerpoint/2010/main" val="499130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200DC3-D8DA-4962-A28E-A92932FB6F5B}"/>
              </a:ext>
            </a:extLst>
          </p:cNvPr>
          <p:cNvSpPr>
            <a:spLocks noGrp="1"/>
          </p:cNvSpPr>
          <p:nvPr>
            <p:ph type="title"/>
          </p:nvPr>
        </p:nvSpPr>
        <p:spPr>
          <a:xfrm>
            <a:off x="971550" y="26506"/>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 xmlns:a16="http://schemas.microsoft.com/office/drawing/2014/main" id="{6429505D-AA7D-4A0E-8349-3B69EFCAE008}"/>
              </a:ext>
            </a:extLst>
          </p:cNvPr>
          <p:cNvSpPr>
            <a:spLocks noGrp="1"/>
          </p:cNvSpPr>
          <p:nvPr>
            <p:ph idx="1"/>
          </p:nvPr>
        </p:nvSpPr>
        <p:spPr>
          <a:xfrm>
            <a:off x="683568" y="1484784"/>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 xmlns:p14="http://schemas.microsoft.com/office/powerpoint/2010/main" val="13568547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0123C0-A635-46DE-9963-82533C605C0E}"/>
              </a:ext>
            </a:extLst>
          </p:cNvPr>
          <p:cNvSpPr>
            <a:spLocks noGrp="1"/>
          </p:cNvSpPr>
          <p:nvPr>
            <p:ph type="title"/>
          </p:nvPr>
        </p:nvSpPr>
        <p:spPr>
          <a:xfrm>
            <a:off x="971550" y="-29765"/>
            <a:ext cx="7200900" cy="1142385"/>
          </a:xfrm>
        </p:spPr>
        <p:txBody>
          <a:bodyPr>
            <a:normAutofit/>
          </a:bodyPr>
          <a:lstStyle/>
          <a:p>
            <a:r>
              <a:rPr lang="en-MY" sz="2800" dirty="0"/>
              <a:t>Financial Perspective</a:t>
            </a:r>
          </a:p>
        </p:txBody>
      </p:sp>
      <p:sp>
        <p:nvSpPr>
          <p:cNvPr id="3" name="Content Placeholder 2">
            <a:extLst>
              <a:ext uri="{FF2B5EF4-FFF2-40B4-BE49-F238E27FC236}">
                <a16:creationId xmlns="" xmlns:a16="http://schemas.microsoft.com/office/drawing/2014/main" id="{706AD5B1-C4AE-4385-A09D-51A3C43058F5}"/>
              </a:ext>
            </a:extLst>
          </p:cNvPr>
          <p:cNvSpPr>
            <a:spLocks noGrp="1"/>
          </p:cNvSpPr>
          <p:nvPr>
            <p:ph idx="1"/>
          </p:nvPr>
        </p:nvSpPr>
        <p:spPr>
          <a:xfrm>
            <a:off x="683568" y="1524000"/>
            <a:ext cx="7920880" cy="4425280"/>
          </a:xfrm>
        </p:spPr>
        <p:txBody>
          <a:bodyPr>
            <a:normAutofit lnSpcReduction="10000"/>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sz="2400" dirty="0"/>
          </a:p>
        </p:txBody>
      </p:sp>
    </p:spTree>
    <p:extLst>
      <p:ext uri="{BB962C8B-B14F-4D97-AF65-F5344CB8AC3E}">
        <p14:creationId xmlns="" xmlns:p14="http://schemas.microsoft.com/office/powerpoint/2010/main" val="28245360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818192-D678-497C-997B-0E67C9AB4618}"/>
              </a:ext>
            </a:extLst>
          </p:cNvPr>
          <p:cNvSpPr>
            <a:spLocks noGrp="1"/>
          </p:cNvSpPr>
          <p:nvPr>
            <p:ph type="title"/>
          </p:nvPr>
        </p:nvSpPr>
        <p:spPr>
          <a:xfrm>
            <a:off x="882432" y="0"/>
            <a:ext cx="7200900" cy="1142385"/>
          </a:xfrm>
        </p:spPr>
        <p:txBody>
          <a:bodyPr>
            <a:normAutofit/>
          </a:bodyPr>
          <a:lstStyle/>
          <a:p>
            <a:pPr>
              <a:spcBef>
                <a:spcPct val="50000"/>
              </a:spcBef>
            </a:pPr>
            <a:r>
              <a:rPr lang="en-MY" sz="2800" dirty="0"/>
              <a:t>Learning and Growth Perspective</a:t>
            </a:r>
          </a:p>
        </p:txBody>
      </p:sp>
      <p:sp>
        <p:nvSpPr>
          <p:cNvPr id="3" name="Content Placeholder 2">
            <a:extLst>
              <a:ext uri="{FF2B5EF4-FFF2-40B4-BE49-F238E27FC236}">
                <a16:creationId xmlns="" xmlns:a16="http://schemas.microsoft.com/office/drawing/2014/main" id="{45B7B1D2-3D43-4E7D-9732-2DD11321E194}"/>
              </a:ext>
            </a:extLst>
          </p:cNvPr>
          <p:cNvSpPr>
            <a:spLocks noGrp="1"/>
          </p:cNvSpPr>
          <p:nvPr>
            <p:ph idx="1"/>
          </p:nvPr>
        </p:nvSpPr>
        <p:spPr>
          <a:xfrm>
            <a:off x="467544" y="1628800"/>
            <a:ext cx="8208912" cy="4349080"/>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marL="0" indent="0">
              <a:spcBef>
                <a:spcPct val="50000"/>
              </a:spcBef>
              <a:buNone/>
            </a:pPr>
            <a:endParaRPr lang="en-MY" altLang="en-US" sz="2400" i="1" dirty="0"/>
          </a:p>
          <a:p>
            <a:pPr marL="0" indent="0">
              <a:spcBef>
                <a:spcPct val="50000"/>
              </a:spcBef>
              <a:buNone/>
            </a:pPr>
            <a:r>
              <a:rPr lang="en-MY" altLang="en-US" sz="2400" i="1" dirty="0"/>
              <a:t>Can We Continue to Improve and Create Value?</a:t>
            </a:r>
          </a:p>
          <a:p>
            <a:pPr>
              <a:spcBef>
                <a:spcPct val="50000"/>
              </a:spcBef>
            </a:pPr>
            <a:endParaRPr lang="en-MY" altLang="en-US" sz="2400" dirty="0"/>
          </a:p>
          <a:p>
            <a:pPr marL="0" indent="0">
              <a:spcBef>
                <a:spcPct val="50000"/>
              </a:spcBef>
              <a:buNone/>
            </a:pPr>
            <a:endParaRPr lang="en-MY" sz="2400" dirty="0"/>
          </a:p>
        </p:txBody>
      </p:sp>
    </p:spTree>
    <p:extLst>
      <p:ext uri="{BB962C8B-B14F-4D97-AF65-F5344CB8AC3E}">
        <p14:creationId xmlns="" xmlns:p14="http://schemas.microsoft.com/office/powerpoint/2010/main" val="14935990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BA06B7-D89D-4CF5-9320-B782B997A55C}"/>
              </a:ext>
            </a:extLst>
          </p:cNvPr>
          <p:cNvSpPr>
            <a:spLocks noGrp="1"/>
          </p:cNvSpPr>
          <p:nvPr>
            <p:ph type="title"/>
          </p:nvPr>
        </p:nvSpPr>
        <p:spPr>
          <a:xfrm>
            <a:off x="827584" y="-75586"/>
            <a:ext cx="7200900" cy="1142385"/>
          </a:xfrm>
        </p:spPr>
        <p:txBody>
          <a:bodyPr>
            <a:normAutofit/>
          </a:bodyPr>
          <a:lstStyle/>
          <a:p>
            <a:r>
              <a:rPr lang="en-MY" sz="2800" dirty="0"/>
              <a:t>Business Process Perspective</a:t>
            </a:r>
          </a:p>
        </p:txBody>
      </p:sp>
      <p:sp>
        <p:nvSpPr>
          <p:cNvPr id="3" name="Content Placeholder 2">
            <a:extLst>
              <a:ext uri="{FF2B5EF4-FFF2-40B4-BE49-F238E27FC236}">
                <a16:creationId xmlns="" xmlns:a16="http://schemas.microsoft.com/office/drawing/2014/main" id="{1AC460E5-91BF-4CDB-B069-ADE57C946A02}"/>
              </a:ext>
            </a:extLst>
          </p:cNvPr>
          <p:cNvSpPr>
            <a:spLocks noGrp="1"/>
          </p:cNvSpPr>
          <p:nvPr>
            <p:ph idx="1"/>
          </p:nvPr>
        </p:nvSpPr>
        <p:spPr>
          <a:xfrm>
            <a:off x="683568" y="1268760"/>
            <a:ext cx="7920880" cy="4680520"/>
          </a:xfrm>
        </p:spPr>
        <p:txBody>
          <a:bodyPr>
            <a:normAutofit/>
          </a:bodyPr>
          <a:lstStyle/>
          <a:p>
            <a:pPr marL="0" indent="0">
              <a:buNone/>
            </a:pPr>
            <a:r>
              <a:rPr lang="en-MY" sz="2400" dirty="0"/>
              <a:t>Critical internal process in which organization must deal. These processes enable to deliver the value propositions to customers and satisfy stake holders expectations.</a:t>
            </a:r>
          </a:p>
          <a:p>
            <a:r>
              <a:rPr lang="en-MY" sz="2400" dirty="0"/>
              <a:t>Innovation Process</a:t>
            </a:r>
          </a:p>
          <a:p>
            <a:r>
              <a:rPr lang="en-MY" sz="2400" dirty="0"/>
              <a:t> Product Design</a:t>
            </a:r>
          </a:p>
          <a:p>
            <a:r>
              <a:rPr lang="en-MY" sz="2400" dirty="0"/>
              <a:t> Product Development</a:t>
            </a:r>
          </a:p>
          <a:p>
            <a:r>
              <a:rPr lang="en-MY" sz="2400" dirty="0"/>
              <a:t> Process Implementation</a:t>
            </a:r>
          </a:p>
          <a:p>
            <a:endParaRPr lang="en-MY" sz="2400" dirty="0"/>
          </a:p>
          <a:p>
            <a:pPr marL="0" indent="0">
              <a:buNone/>
            </a:pPr>
            <a:r>
              <a:rPr lang="en-MY" sz="2400" i="1" dirty="0"/>
              <a:t>What Must We Excel at?</a:t>
            </a:r>
          </a:p>
          <a:p>
            <a:endParaRPr lang="en-MY" sz="2400" dirty="0"/>
          </a:p>
          <a:p>
            <a:endParaRPr lang="en-MY" sz="2400" dirty="0"/>
          </a:p>
        </p:txBody>
      </p:sp>
    </p:spTree>
    <p:extLst>
      <p:ext uri="{BB962C8B-B14F-4D97-AF65-F5344CB8AC3E}">
        <p14:creationId xmlns="" xmlns:p14="http://schemas.microsoft.com/office/powerpoint/2010/main" val="20107338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86C5F6-8DE3-42BA-8652-A88B669E5620}"/>
              </a:ext>
            </a:extLst>
          </p:cNvPr>
          <p:cNvSpPr>
            <a:spLocks noGrp="1"/>
          </p:cNvSpPr>
          <p:nvPr>
            <p:ph type="title"/>
          </p:nvPr>
        </p:nvSpPr>
        <p:spPr>
          <a:xfrm>
            <a:off x="755576" y="-75586"/>
            <a:ext cx="7200900" cy="1142385"/>
          </a:xfrm>
        </p:spPr>
        <p:txBody>
          <a:bodyPr>
            <a:normAutofit/>
          </a:bodyPr>
          <a:lstStyle/>
          <a:p>
            <a:r>
              <a:rPr lang="en-MY" sz="2800" dirty="0"/>
              <a:t>Customer perspective</a:t>
            </a:r>
          </a:p>
        </p:txBody>
      </p:sp>
      <p:sp>
        <p:nvSpPr>
          <p:cNvPr id="3" name="Content Placeholder 2">
            <a:extLst>
              <a:ext uri="{FF2B5EF4-FFF2-40B4-BE49-F238E27FC236}">
                <a16:creationId xmlns="" xmlns:a16="http://schemas.microsoft.com/office/drawing/2014/main" id="{04133100-4869-4E84-BCB2-97B2D0A3A1BC}"/>
              </a:ext>
            </a:extLst>
          </p:cNvPr>
          <p:cNvSpPr>
            <a:spLocks noGrp="1"/>
          </p:cNvSpPr>
          <p:nvPr>
            <p:ph idx="1"/>
          </p:nvPr>
        </p:nvSpPr>
        <p:spPr>
          <a:xfrm>
            <a:off x="755576" y="1340768"/>
            <a:ext cx="7776864" cy="4464496"/>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 xmlns:p14="http://schemas.microsoft.com/office/powerpoint/2010/main" val="22398684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5FB436-D80B-43F6-964D-3F0F02083302}"/>
              </a:ext>
            </a:extLst>
          </p:cNvPr>
          <p:cNvSpPr>
            <a:spLocks noGrp="1"/>
          </p:cNvSpPr>
          <p:nvPr>
            <p:ph type="title"/>
          </p:nvPr>
        </p:nvSpPr>
        <p:spPr>
          <a:xfrm>
            <a:off x="755576" y="-75586"/>
            <a:ext cx="7200900" cy="1142385"/>
          </a:xfrm>
        </p:spPr>
        <p:txBody>
          <a:bodyPr>
            <a:normAutofit/>
          </a:bodyPr>
          <a:lstStyle/>
          <a:p>
            <a:r>
              <a:rPr lang="en-MY" sz="2800" dirty="0"/>
              <a:t>Things to be Monitored</a:t>
            </a:r>
          </a:p>
        </p:txBody>
      </p:sp>
      <p:sp>
        <p:nvSpPr>
          <p:cNvPr id="3" name="Content Placeholder 2">
            <a:extLst>
              <a:ext uri="{FF2B5EF4-FFF2-40B4-BE49-F238E27FC236}">
                <a16:creationId xmlns="" xmlns:a16="http://schemas.microsoft.com/office/drawing/2014/main" id="{B1E1C888-4B45-41D6-ABB6-91E7719B63B4}"/>
              </a:ext>
            </a:extLst>
          </p:cNvPr>
          <p:cNvSpPr>
            <a:spLocks noGrp="1"/>
          </p:cNvSpPr>
          <p:nvPr>
            <p:ph idx="1"/>
          </p:nvPr>
        </p:nvSpPr>
        <p:spPr>
          <a:xfrm>
            <a:off x="750074" y="1340768"/>
            <a:ext cx="7638350" cy="4392488"/>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 xmlns:p14="http://schemas.microsoft.com/office/powerpoint/2010/main" val="7305697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 xmlns:p14="http://schemas.microsoft.com/office/powerpoint/2010/main" val="38165924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 xmlns:p14="http://schemas.microsoft.com/office/powerpoint/2010/main" val="27872255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 xmlns:p14="http://schemas.microsoft.com/office/powerpoint/2010/main" val="15782070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F991D7-31D1-4312-AF7C-6CBE66F4C3C9}"/>
              </a:ext>
            </a:extLst>
          </p:cNvPr>
          <p:cNvSpPr>
            <a:spLocks noGrp="1"/>
          </p:cNvSpPr>
          <p:nvPr>
            <p:ph type="title"/>
          </p:nvPr>
        </p:nvSpPr>
        <p:spPr>
          <a:xfrm>
            <a:off x="683568" y="-105351"/>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C87017F0-2927-4ED0-951C-544F62724C88}"/>
              </a:ext>
            </a:extLst>
          </p:cNvPr>
          <p:cNvSpPr>
            <a:spLocks noGrp="1"/>
          </p:cNvSpPr>
          <p:nvPr>
            <p:ph idx="1"/>
          </p:nvPr>
        </p:nvSpPr>
        <p:spPr>
          <a:xfrm>
            <a:off x="611560" y="1268760"/>
            <a:ext cx="7920880" cy="4680520"/>
          </a:xfrm>
        </p:spPr>
        <p:txBody>
          <a:bodyPr>
            <a:normAutofit/>
          </a:bodyPr>
          <a:lstStyle/>
          <a:p>
            <a:pPr marL="0" indent="0">
              <a:buNone/>
            </a:pPr>
            <a:r>
              <a:rPr lang="en-MY" sz="2400"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sz="2400" dirty="0"/>
              <a:t>A. Human capital management plan</a:t>
            </a:r>
          </a:p>
          <a:p>
            <a:pPr marL="0" indent="0">
              <a:buNone/>
            </a:pPr>
            <a:r>
              <a:rPr lang="en-MY" sz="2400" dirty="0"/>
              <a:t>B. Cost-benefit analysis</a:t>
            </a:r>
          </a:p>
          <a:p>
            <a:pPr marL="0" indent="0">
              <a:buNone/>
            </a:pPr>
            <a:r>
              <a:rPr lang="en-MY" sz="2400" dirty="0"/>
              <a:t>C. Balanced scorecard</a:t>
            </a:r>
          </a:p>
          <a:p>
            <a:pPr marL="0" indent="0">
              <a:buNone/>
            </a:pPr>
            <a:r>
              <a:rPr lang="en-MY" sz="2400" dirty="0"/>
              <a:t>D. Business impact report</a:t>
            </a:r>
          </a:p>
          <a:p>
            <a:pPr marL="0" indent="0">
              <a:buNone/>
            </a:pPr>
            <a:endParaRPr lang="en-MY" sz="2400" dirty="0"/>
          </a:p>
        </p:txBody>
      </p:sp>
    </p:spTree>
    <p:extLst>
      <p:ext uri="{BB962C8B-B14F-4D97-AF65-F5344CB8AC3E}">
        <p14:creationId xmlns="" xmlns:p14="http://schemas.microsoft.com/office/powerpoint/2010/main" val="12623542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42AF16-7DF3-4BFB-B60A-A6003409D9C7}"/>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6781CB28-F4E9-4C76-BCED-98B664E9AEA4}"/>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1206050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54566764"/>
              </p:ext>
            </p:extLst>
          </p:nvPr>
        </p:nvGraphicFramePr>
        <p:xfrm>
          <a:off x="755576" y="764704"/>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32256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896350-220D-423B-9418-A028B102CEAF}"/>
              </a:ext>
            </a:extLst>
          </p:cNvPr>
          <p:cNvSpPr>
            <a:spLocks noGrp="1"/>
          </p:cNvSpPr>
          <p:nvPr>
            <p:ph type="title"/>
          </p:nvPr>
        </p:nvSpPr>
        <p:spPr>
          <a:xfrm>
            <a:off x="719391" y="-171400"/>
            <a:ext cx="7200900" cy="1142385"/>
          </a:xfrm>
        </p:spPr>
        <p:txBody>
          <a:bodyPr/>
          <a:lstStyle/>
          <a:p>
            <a:r>
              <a:rPr lang="en-MY" dirty="0"/>
              <a:t>Management by Objectives (MBO)</a:t>
            </a:r>
          </a:p>
        </p:txBody>
      </p:sp>
      <p:sp>
        <p:nvSpPr>
          <p:cNvPr id="3" name="Content Placeholder 2">
            <a:extLst>
              <a:ext uri="{FF2B5EF4-FFF2-40B4-BE49-F238E27FC236}">
                <a16:creationId xmlns="" xmlns:a16="http://schemas.microsoft.com/office/drawing/2014/main" id="{8229FA23-3E65-48D4-8E1B-EE1F50E3E5CA}"/>
              </a:ext>
            </a:extLst>
          </p:cNvPr>
          <p:cNvSpPr>
            <a:spLocks noGrp="1"/>
          </p:cNvSpPr>
          <p:nvPr>
            <p:ph idx="1"/>
          </p:nvPr>
        </p:nvSpPr>
        <p:spPr>
          <a:xfrm>
            <a:off x="539552" y="1340768"/>
            <a:ext cx="8064896" cy="4530725"/>
          </a:xfrm>
        </p:spPr>
        <p:txBody>
          <a:bodyPr>
            <a:normAutofit fontScale="92500"/>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 xmlns:p14="http://schemas.microsoft.com/office/powerpoint/2010/main" val="624231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 xmlns:p14="http://schemas.microsoft.com/office/powerpoint/2010/main" val="201816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6CDEBD-9921-4AE9-AB9F-101D05035EB3}"/>
              </a:ext>
            </a:extLst>
          </p:cNvPr>
          <p:cNvSpPr>
            <a:spLocks noGrp="1"/>
          </p:cNvSpPr>
          <p:nvPr>
            <p:ph type="title"/>
          </p:nvPr>
        </p:nvSpPr>
        <p:spPr>
          <a:xfrm>
            <a:off x="683568" y="-63148"/>
            <a:ext cx="7200900" cy="1142385"/>
          </a:xfrm>
        </p:spPr>
        <p:txBody>
          <a:bodyPr>
            <a:normAutofit/>
          </a:bodyPr>
          <a:lstStyle/>
          <a:p>
            <a:r>
              <a:rPr lang="en-MY" sz="2800" dirty="0"/>
              <a:t>Steps in MBO Process</a:t>
            </a:r>
          </a:p>
        </p:txBody>
      </p:sp>
      <p:sp>
        <p:nvSpPr>
          <p:cNvPr id="3" name="Content Placeholder 2">
            <a:extLst>
              <a:ext uri="{FF2B5EF4-FFF2-40B4-BE49-F238E27FC236}">
                <a16:creationId xmlns="" xmlns:a16="http://schemas.microsoft.com/office/drawing/2014/main" id="{45B09CBF-0D70-49ED-B3EF-1C760403D417}"/>
              </a:ext>
            </a:extLst>
          </p:cNvPr>
          <p:cNvSpPr>
            <a:spLocks noGrp="1"/>
          </p:cNvSpPr>
          <p:nvPr>
            <p:ph idx="1"/>
          </p:nvPr>
        </p:nvSpPr>
        <p:spPr>
          <a:xfrm>
            <a:off x="699523" y="1412776"/>
            <a:ext cx="7688902" cy="3816424"/>
          </a:xfrm>
        </p:spPr>
        <p:txBody>
          <a:bodyPr>
            <a:normAutofit/>
          </a:bodyPr>
          <a:lstStyle/>
          <a:p>
            <a:r>
              <a:rPr lang="en-MY" sz="2400" dirty="0"/>
              <a:t>The first step is to either determine or revise organizational objectives for the entire company. This broad overview should be derived from the firm's mission and vision.</a:t>
            </a:r>
          </a:p>
          <a:p>
            <a:endParaRPr lang="en-MY" sz="2400" dirty="0"/>
          </a:p>
          <a:p>
            <a:r>
              <a:rPr lang="en-MY" sz="2400" dirty="0"/>
              <a:t>The second step is to translate the organizational objectives to employees. Drucker used the acronym SMART (specific, measurable, acceptable, realistic, time-bound) to express the concept.</a:t>
            </a:r>
          </a:p>
          <a:p>
            <a:endParaRPr lang="en-MY" sz="2400" dirty="0"/>
          </a:p>
          <a:p>
            <a:endParaRPr lang="en-MY" sz="2400" dirty="0"/>
          </a:p>
        </p:txBody>
      </p:sp>
    </p:spTree>
    <p:extLst>
      <p:ext uri="{BB962C8B-B14F-4D97-AF65-F5344CB8AC3E}">
        <p14:creationId xmlns="" xmlns:p14="http://schemas.microsoft.com/office/powerpoint/2010/main" val="427445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F287FD-559D-430B-A19B-E6C1C0F2C6BF}"/>
              </a:ext>
            </a:extLst>
          </p:cNvPr>
          <p:cNvSpPr>
            <a:spLocks noGrp="1"/>
          </p:cNvSpPr>
          <p:nvPr>
            <p:ph type="title"/>
          </p:nvPr>
        </p:nvSpPr>
        <p:spPr>
          <a:xfrm>
            <a:off x="827584" y="-47411"/>
            <a:ext cx="7200900" cy="1142385"/>
          </a:xfrm>
        </p:spPr>
        <p:txBody>
          <a:bodyPr>
            <a:normAutofit/>
          </a:bodyPr>
          <a:lstStyle/>
          <a:p>
            <a:r>
              <a:rPr lang="en-MY" sz="2800" dirty="0"/>
              <a:t>Steps in MBO Process</a:t>
            </a:r>
          </a:p>
        </p:txBody>
      </p:sp>
      <p:sp>
        <p:nvSpPr>
          <p:cNvPr id="3" name="Content Placeholder 2">
            <a:extLst>
              <a:ext uri="{FF2B5EF4-FFF2-40B4-BE49-F238E27FC236}">
                <a16:creationId xmlns="" xmlns:a16="http://schemas.microsoft.com/office/drawing/2014/main" id="{083982FA-6A5F-4F6F-884E-A6C692616E21}"/>
              </a:ext>
            </a:extLst>
          </p:cNvPr>
          <p:cNvSpPr>
            <a:spLocks noGrp="1"/>
          </p:cNvSpPr>
          <p:nvPr>
            <p:ph idx="1"/>
          </p:nvPr>
        </p:nvSpPr>
        <p:spPr>
          <a:xfrm>
            <a:off x="683568" y="1412776"/>
            <a:ext cx="7848872" cy="4536504"/>
          </a:xfrm>
        </p:spPr>
        <p:txBody>
          <a:bodyPr>
            <a:normAutofit/>
          </a:bodyPr>
          <a:lstStyle/>
          <a:p>
            <a:r>
              <a:rPr lang="en-MY" sz="24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sz="2400" dirty="0"/>
          </a:p>
        </p:txBody>
      </p:sp>
    </p:spTree>
    <p:extLst>
      <p:ext uri="{BB962C8B-B14F-4D97-AF65-F5344CB8AC3E}">
        <p14:creationId xmlns="" xmlns:p14="http://schemas.microsoft.com/office/powerpoint/2010/main" val="29713767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4977B7-E94C-4019-9878-0D3D4EBE9198}"/>
              </a:ext>
            </a:extLst>
          </p:cNvPr>
          <p:cNvSpPr>
            <a:spLocks noGrp="1"/>
          </p:cNvSpPr>
          <p:nvPr>
            <p:ph type="title"/>
          </p:nvPr>
        </p:nvSpPr>
        <p:spPr>
          <a:xfrm>
            <a:off x="827584" y="-77216"/>
            <a:ext cx="7200900" cy="1142385"/>
          </a:xfrm>
        </p:spPr>
        <p:txBody>
          <a:bodyPr>
            <a:normAutofit/>
          </a:bodyPr>
          <a:lstStyle/>
          <a:p>
            <a:r>
              <a:rPr lang="en-MY" sz="2800" dirty="0"/>
              <a:t>Steps in MBO Process</a:t>
            </a:r>
          </a:p>
        </p:txBody>
      </p:sp>
      <p:sp>
        <p:nvSpPr>
          <p:cNvPr id="3" name="Content Placeholder 2">
            <a:extLst>
              <a:ext uri="{FF2B5EF4-FFF2-40B4-BE49-F238E27FC236}">
                <a16:creationId xmlns="" xmlns:a16="http://schemas.microsoft.com/office/drawing/2014/main" id="{A98CD2A8-200D-42E8-819A-2EC90CEE10CA}"/>
              </a:ext>
            </a:extLst>
          </p:cNvPr>
          <p:cNvSpPr>
            <a:spLocks noGrp="1"/>
          </p:cNvSpPr>
          <p:nvPr>
            <p:ph idx="1"/>
          </p:nvPr>
        </p:nvSpPr>
        <p:spPr>
          <a:xfrm>
            <a:off x="611560" y="1412776"/>
            <a:ext cx="7920880" cy="4464496"/>
          </a:xfrm>
        </p:spPr>
        <p:txBody>
          <a:bodyPr>
            <a:normAutofit/>
          </a:bodyPr>
          <a:lstStyle/>
          <a:p>
            <a:r>
              <a:rPr lang="en-MY" sz="2400" dirty="0"/>
              <a:t>Step four involves monitoring the progress of employees. In step two, a key component of the objectives was that they are measurable in order for employees and managers to determine how well they are met.</a:t>
            </a:r>
          </a:p>
          <a:p>
            <a:endParaRPr lang="en-MY" sz="2400" dirty="0"/>
          </a:p>
          <a:p>
            <a:r>
              <a:rPr lang="en-MY" sz="2400" dirty="0"/>
              <a:t>The fifth step is to evaluate and reward employee progress. This step includes honest feedback on what was achieved and not achieved for each employee</a:t>
            </a:r>
          </a:p>
          <a:p>
            <a:endParaRPr lang="en-MY" sz="2400" dirty="0"/>
          </a:p>
        </p:txBody>
      </p:sp>
    </p:spTree>
    <p:extLst>
      <p:ext uri="{BB962C8B-B14F-4D97-AF65-F5344CB8AC3E}">
        <p14:creationId xmlns="" xmlns:p14="http://schemas.microsoft.com/office/powerpoint/2010/main" val="1389251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 xmlns:p14="http://schemas.microsoft.com/office/powerpoint/2010/main" val="16668321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130974421"/>
              </p:ext>
            </p:extLst>
          </p:nvPr>
        </p:nvGraphicFramePr>
        <p:xfrm>
          <a:off x="576761" y="89442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881553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17802D-7A82-44E4-A8CB-644499135DFB}"/>
              </a:ext>
            </a:extLst>
          </p:cNvPr>
          <p:cNvSpPr>
            <a:spLocks noGrp="1"/>
          </p:cNvSpPr>
          <p:nvPr>
            <p:ph type="title"/>
          </p:nvPr>
        </p:nvSpPr>
        <p:spPr>
          <a:xfrm>
            <a:off x="755576" y="-99392"/>
            <a:ext cx="7200900" cy="1142385"/>
          </a:xfrm>
        </p:spPr>
        <p:txBody>
          <a:bodyPr>
            <a:normAutofit/>
          </a:bodyPr>
          <a:lstStyle/>
          <a:p>
            <a:r>
              <a:rPr lang="en-MY" sz="2800" dirty="0"/>
              <a:t>Budgeting</a:t>
            </a:r>
          </a:p>
        </p:txBody>
      </p:sp>
      <p:sp>
        <p:nvSpPr>
          <p:cNvPr id="3" name="Content Placeholder 2">
            <a:extLst>
              <a:ext uri="{FF2B5EF4-FFF2-40B4-BE49-F238E27FC236}">
                <a16:creationId xmlns="" xmlns:a16="http://schemas.microsoft.com/office/drawing/2014/main" id="{21A19EA8-0A0D-4C5E-8287-074E3C495BCD}"/>
              </a:ext>
            </a:extLst>
          </p:cNvPr>
          <p:cNvSpPr>
            <a:spLocks noGrp="1"/>
          </p:cNvSpPr>
          <p:nvPr>
            <p:ph idx="1"/>
          </p:nvPr>
        </p:nvSpPr>
        <p:spPr>
          <a:xfrm>
            <a:off x="611560" y="1268760"/>
            <a:ext cx="8122096" cy="4530725"/>
          </a:xfrm>
        </p:spPr>
        <p:txBody>
          <a:bodyPr>
            <a:normAutofit/>
          </a:bodyPr>
          <a:lstStyle/>
          <a:p>
            <a:pPr marL="0" indent="0">
              <a:buNone/>
            </a:pPr>
            <a:r>
              <a:rPr lang="en-MY" sz="2400" dirty="0"/>
              <a:t>Budgeting is a essential management activities in implementing strategy. It can be used to know</a:t>
            </a:r>
          </a:p>
          <a:p>
            <a:r>
              <a:rPr lang="en-MY" sz="2400" dirty="0"/>
              <a:t>Activities that are behind schedule; </a:t>
            </a:r>
          </a:p>
          <a:p>
            <a:r>
              <a:rPr lang="en-MY" sz="2400" dirty="0"/>
              <a:t>Activities that are not achieving the success </a:t>
            </a:r>
          </a:p>
          <a:p>
            <a:r>
              <a:rPr lang="en-MY" sz="2400" dirty="0"/>
              <a:t>Allocation or redistribution of resources to put plans back on track.</a:t>
            </a:r>
          </a:p>
          <a:p>
            <a:pPr marL="0" indent="0">
              <a:buNone/>
            </a:pPr>
            <a:endParaRPr lang="en-MY" sz="2400" dirty="0"/>
          </a:p>
          <a:p>
            <a:pPr marL="0" indent="0">
              <a:buNone/>
            </a:pPr>
            <a:r>
              <a:rPr lang="en-MY" sz="2400" dirty="0"/>
              <a:t>A budget is a plan that contains a quantitative statement of expected results.</a:t>
            </a:r>
          </a:p>
        </p:txBody>
      </p:sp>
    </p:spTree>
    <p:extLst>
      <p:ext uri="{BB962C8B-B14F-4D97-AF65-F5344CB8AC3E}">
        <p14:creationId xmlns="" xmlns:p14="http://schemas.microsoft.com/office/powerpoint/2010/main" val="3489950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 xmlns:p14="http://schemas.microsoft.com/office/powerpoint/2010/main" val="28711492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 xmlns:p14="http://schemas.microsoft.com/office/powerpoint/2010/main" val="9475528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997F07-512E-49AD-8B4A-7EEFDF88AA46}"/>
              </a:ext>
            </a:extLst>
          </p:cNvPr>
          <p:cNvSpPr>
            <a:spLocks noGrp="1"/>
          </p:cNvSpPr>
          <p:nvPr>
            <p:ph type="title"/>
          </p:nvPr>
        </p:nvSpPr>
        <p:spPr>
          <a:xfrm>
            <a:off x="755576" y="-75586"/>
            <a:ext cx="7200900" cy="1142385"/>
          </a:xfrm>
        </p:spPr>
        <p:txBody>
          <a:bodyPr>
            <a:normAutofit/>
          </a:bodyPr>
          <a:lstStyle/>
          <a:p>
            <a:r>
              <a:rPr lang="en-MY" sz="2800" dirty="0"/>
              <a:t>Master Budget</a:t>
            </a:r>
          </a:p>
        </p:txBody>
      </p:sp>
      <p:sp>
        <p:nvSpPr>
          <p:cNvPr id="3" name="Content Placeholder 2">
            <a:extLst>
              <a:ext uri="{FF2B5EF4-FFF2-40B4-BE49-F238E27FC236}">
                <a16:creationId xmlns="" xmlns:a16="http://schemas.microsoft.com/office/drawing/2014/main" id="{4C814E8B-9BD8-4B8E-A2D8-26E4C1C50049}"/>
              </a:ext>
            </a:extLst>
          </p:cNvPr>
          <p:cNvSpPr>
            <a:spLocks noGrp="1"/>
          </p:cNvSpPr>
          <p:nvPr>
            <p:ph idx="1"/>
          </p:nvPr>
        </p:nvSpPr>
        <p:spPr>
          <a:xfrm>
            <a:off x="611560" y="1340768"/>
            <a:ext cx="7920880" cy="4464496"/>
          </a:xfrm>
        </p:spPr>
        <p:txBody>
          <a:bodyPr>
            <a:normAutofit/>
          </a:bodyPr>
          <a:lstStyle/>
          <a:p>
            <a:pPr marL="0" indent="0">
              <a:buNone/>
            </a:pPr>
            <a:r>
              <a:rPr lang="en-MY" sz="2400" dirty="0"/>
              <a:t>The master budget, also called the comprehensive budget or annual profit plan, encompasses the organization’s operating and financial plans for a specified period</a:t>
            </a:r>
          </a:p>
          <a:p>
            <a:pPr marL="0" indent="0">
              <a:buNone/>
            </a:pPr>
            <a:endParaRPr lang="en-MY" sz="2400" dirty="0"/>
          </a:p>
          <a:p>
            <a:pPr marL="0" indent="0">
              <a:buNone/>
            </a:pPr>
            <a:r>
              <a:rPr lang="en-MY" sz="2400" dirty="0"/>
              <a:t>Consists of three principal parts :</a:t>
            </a:r>
          </a:p>
          <a:p>
            <a:pPr lvl="1"/>
            <a:r>
              <a:rPr lang="en-MY" sz="2400" dirty="0"/>
              <a:t>Operating budget.</a:t>
            </a:r>
          </a:p>
          <a:p>
            <a:pPr lvl="1"/>
            <a:r>
              <a:rPr lang="en-MY" sz="2400" dirty="0"/>
              <a:t>Cash budget </a:t>
            </a:r>
          </a:p>
          <a:p>
            <a:pPr lvl="1"/>
            <a:r>
              <a:rPr lang="en-MY" sz="2400" dirty="0"/>
              <a:t>Capital expenditure budget </a:t>
            </a:r>
          </a:p>
        </p:txBody>
      </p:sp>
    </p:spTree>
    <p:extLst>
      <p:ext uri="{BB962C8B-B14F-4D97-AF65-F5344CB8AC3E}">
        <p14:creationId xmlns="" xmlns:p14="http://schemas.microsoft.com/office/powerpoint/2010/main" val="12474289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FBAFF8-70C6-4AAA-97FD-63E00415E122}"/>
              </a:ext>
            </a:extLst>
          </p:cNvPr>
          <p:cNvSpPr>
            <a:spLocks noGrp="1"/>
          </p:cNvSpPr>
          <p:nvPr>
            <p:ph type="title"/>
          </p:nvPr>
        </p:nvSpPr>
        <p:spPr>
          <a:xfrm>
            <a:off x="827584" y="-75586"/>
            <a:ext cx="7200900" cy="1142385"/>
          </a:xfrm>
        </p:spPr>
        <p:txBody>
          <a:bodyPr>
            <a:normAutofit/>
          </a:bodyPr>
          <a:lstStyle/>
          <a:p>
            <a:r>
              <a:rPr lang="en-MY" sz="2800" dirty="0"/>
              <a:t>Operating Budget</a:t>
            </a:r>
          </a:p>
        </p:txBody>
      </p:sp>
      <p:sp>
        <p:nvSpPr>
          <p:cNvPr id="3" name="Content Placeholder 2">
            <a:extLst>
              <a:ext uri="{FF2B5EF4-FFF2-40B4-BE49-F238E27FC236}">
                <a16:creationId xmlns="" xmlns:a16="http://schemas.microsoft.com/office/drawing/2014/main" id="{873C4D70-4EC5-4200-A950-607999D8B32C}"/>
              </a:ext>
            </a:extLst>
          </p:cNvPr>
          <p:cNvSpPr>
            <a:spLocks noGrp="1"/>
          </p:cNvSpPr>
          <p:nvPr>
            <p:ph idx="1"/>
          </p:nvPr>
        </p:nvSpPr>
        <p:spPr>
          <a:xfrm>
            <a:off x="971550" y="1981203"/>
            <a:ext cx="7056934" cy="2527918"/>
          </a:xfrm>
        </p:spPr>
        <p:txBody>
          <a:bodyPr>
            <a:normAutofit/>
          </a:bodyPr>
          <a:lstStyle/>
          <a:p>
            <a:pPr marL="0" indent="0">
              <a:buNone/>
            </a:pPr>
            <a:r>
              <a:rPr lang="en-MY" sz="24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 xmlns:p14="http://schemas.microsoft.com/office/powerpoint/2010/main" val="37337924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038296-952E-4ADB-BEE8-6F69803AF3AA}"/>
              </a:ext>
            </a:extLst>
          </p:cNvPr>
          <p:cNvSpPr>
            <a:spLocks noGrp="1"/>
          </p:cNvSpPr>
          <p:nvPr>
            <p:ph type="title"/>
          </p:nvPr>
        </p:nvSpPr>
        <p:spPr>
          <a:xfrm>
            <a:off x="755576" y="-91283"/>
            <a:ext cx="7200900" cy="1142385"/>
          </a:xfrm>
        </p:spPr>
        <p:txBody>
          <a:bodyPr>
            <a:normAutofit/>
          </a:bodyPr>
          <a:lstStyle/>
          <a:p>
            <a:r>
              <a:rPr lang="en-MY" sz="2800" dirty="0"/>
              <a:t>Cash Budget</a:t>
            </a:r>
          </a:p>
        </p:txBody>
      </p:sp>
      <p:sp>
        <p:nvSpPr>
          <p:cNvPr id="3" name="Content Placeholder 2">
            <a:extLst>
              <a:ext uri="{FF2B5EF4-FFF2-40B4-BE49-F238E27FC236}">
                <a16:creationId xmlns="" xmlns:a16="http://schemas.microsoft.com/office/drawing/2014/main" id="{12B845FA-1948-4738-BB5C-8118A099F31F}"/>
              </a:ext>
            </a:extLst>
          </p:cNvPr>
          <p:cNvSpPr>
            <a:spLocks noGrp="1"/>
          </p:cNvSpPr>
          <p:nvPr>
            <p:ph idx="1"/>
          </p:nvPr>
        </p:nvSpPr>
        <p:spPr>
          <a:xfrm>
            <a:off x="752454" y="1268760"/>
            <a:ext cx="7707977" cy="4392488"/>
          </a:xfrm>
        </p:spPr>
        <p:txBody>
          <a:bodyPr>
            <a:normAutofit/>
          </a:bodyPr>
          <a:lstStyle/>
          <a:p>
            <a:pPr marL="0" indent="0">
              <a:buNone/>
            </a:pPr>
            <a:r>
              <a:rPr lang="en-MY" sz="24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 xmlns:p14="http://schemas.microsoft.com/office/powerpoint/2010/main" val="233680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46AC77-D443-4654-92CE-98D83ED52D2E}"/>
              </a:ext>
            </a:extLst>
          </p:cNvPr>
          <p:cNvSpPr>
            <a:spLocks noGrp="1"/>
          </p:cNvSpPr>
          <p:nvPr>
            <p:ph type="title"/>
          </p:nvPr>
        </p:nvSpPr>
        <p:spPr>
          <a:xfrm>
            <a:off x="827584" y="-75586"/>
            <a:ext cx="7200900" cy="1142385"/>
          </a:xfrm>
        </p:spPr>
        <p:txBody>
          <a:bodyPr>
            <a:normAutofit/>
          </a:bodyPr>
          <a:lstStyle/>
          <a:p>
            <a:r>
              <a:rPr lang="en-MY" sz="2800" dirty="0"/>
              <a:t>Capital Budget</a:t>
            </a:r>
          </a:p>
        </p:txBody>
      </p:sp>
      <p:sp>
        <p:nvSpPr>
          <p:cNvPr id="3" name="Content Placeholder 2">
            <a:extLst>
              <a:ext uri="{FF2B5EF4-FFF2-40B4-BE49-F238E27FC236}">
                <a16:creationId xmlns="" xmlns:a16="http://schemas.microsoft.com/office/drawing/2014/main" id="{769CF4AC-C8FC-4F04-93E2-28058589C4F5}"/>
              </a:ext>
            </a:extLst>
          </p:cNvPr>
          <p:cNvSpPr>
            <a:spLocks noGrp="1"/>
          </p:cNvSpPr>
          <p:nvPr>
            <p:ph idx="1"/>
          </p:nvPr>
        </p:nvSpPr>
        <p:spPr>
          <a:xfrm>
            <a:off x="683568" y="1268760"/>
            <a:ext cx="7200900" cy="3809999"/>
          </a:xfrm>
        </p:spPr>
        <p:txBody>
          <a:bodyPr>
            <a:normAutofit/>
          </a:bodyPr>
          <a:lstStyle/>
          <a:p>
            <a:pPr marL="0" indent="0">
              <a:buNone/>
            </a:pPr>
            <a:r>
              <a:rPr lang="en-MY" sz="24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 xmlns:p14="http://schemas.microsoft.com/office/powerpoint/2010/main" val="1404172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B73D4-51F0-400A-8D5B-C0D488BD80BE}"/>
              </a:ext>
            </a:extLst>
          </p:cNvPr>
          <p:cNvSpPr>
            <a:spLocks noGrp="1"/>
          </p:cNvSpPr>
          <p:nvPr>
            <p:ph type="title"/>
          </p:nvPr>
        </p:nvSpPr>
        <p:spPr>
          <a:xfrm>
            <a:off x="611560" y="-15696"/>
            <a:ext cx="6696744" cy="755518"/>
          </a:xfrm>
        </p:spPr>
        <p:txBody>
          <a:bodyPr>
            <a:normAutofit/>
          </a:bodyPr>
          <a:lstStyle/>
          <a:p>
            <a:r>
              <a:rPr lang="en-MY" sz="2800" dirty="0"/>
              <a:t>Format of a Budget</a:t>
            </a:r>
          </a:p>
        </p:txBody>
      </p:sp>
      <p:pic>
        <p:nvPicPr>
          <p:cNvPr id="5" name="Picture 4">
            <a:extLst>
              <a:ext uri="{FF2B5EF4-FFF2-40B4-BE49-F238E27FC236}">
                <a16:creationId xmlns="" xmlns:a16="http://schemas.microsoft.com/office/drawing/2014/main"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 xmlns:p14="http://schemas.microsoft.com/office/powerpoint/2010/main" val="3636411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818D1D-A233-4B7C-881B-E4D7487DF0B6}"/>
              </a:ext>
            </a:extLst>
          </p:cNvPr>
          <p:cNvSpPr>
            <a:spLocks noGrp="1"/>
          </p:cNvSpPr>
          <p:nvPr>
            <p:ph type="title"/>
          </p:nvPr>
        </p:nvSpPr>
        <p:spPr>
          <a:xfrm>
            <a:off x="838200" y="-15697"/>
            <a:ext cx="7200900" cy="1142385"/>
          </a:xfrm>
        </p:spPr>
        <p:txBody>
          <a:bodyPr>
            <a:normAutofit/>
          </a:bodyPr>
          <a:lstStyle/>
          <a:p>
            <a:r>
              <a:rPr lang="en-MY" sz="2800" dirty="0"/>
              <a:t>Budgeting</a:t>
            </a:r>
          </a:p>
        </p:txBody>
      </p:sp>
      <p:pic>
        <p:nvPicPr>
          <p:cNvPr id="5" name="Picture 4">
            <a:extLst>
              <a:ext uri="{FF2B5EF4-FFF2-40B4-BE49-F238E27FC236}">
                <a16:creationId xmlns="" xmlns:a16="http://schemas.microsoft.com/office/drawing/2014/main" id="{BDAB5D25-01D6-43DA-98F6-EDB42BDB52FB}"/>
              </a:ext>
            </a:extLst>
          </p:cNvPr>
          <p:cNvPicPr>
            <a:picLocks noChangeAspect="1"/>
          </p:cNvPicPr>
          <p:nvPr/>
        </p:nvPicPr>
        <p:blipFill>
          <a:blip r:embed="rId2"/>
          <a:stretch>
            <a:fillRect/>
          </a:stretch>
        </p:blipFill>
        <p:spPr>
          <a:xfrm>
            <a:off x="842004" y="1412776"/>
            <a:ext cx="6934200" cy="4486275"/>
          </a:xfrm>
          <a:prstGeom prst="rect">
            <a:avLst/>
          </a:prstGeom>
        </p:spPr>
      </p:pic>
    </p:spTree>
    <p:extLst>
      <p:ext uri="{BB962C8B-B14F-4D97-AF65-F5344CB8AC3E}">
        <p14:creationId xmlns="" xmlns:p14="http://schemas.microsoft.com/office/powerpoint/2010/main" val="30361277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7D52E-5960-4721-B3A5-EA5AF6E92F85}"/>
              </a:ext>
            </a:extLst>
          </p:cNvPr>
          <p:cNvSpPr>
            <a:spLocks noGrp="1"/>
          </p:cNvSpPr>
          <p:nvPr>
            <p:ph type="title"/>
          </p:nvPr>
        </p:nvSpPr>
        <p:spPr>
          <a:xfrm>
            <a:off x="683568" y="-91283"/>
            <a:ext cx="7200900" cy="1142385"/>
          </a:xfrm>
        </p:spPr>
        <p:txBody>
          <a:bodyPr>
            <a:normAutofit/>
          </a:bodyPr>
          <a:lstStyle/>
          <a:p>
            <a:r>
              <a:rPr lang="en-MY" sz="2800" dirty="0"/>
              <a:t>Zero-based budgeting (ZBB)</a:t>
            </a:r>
          </a:p>
        </p:txBody>
      </p:sp>
      <p:sp>
        <p:nvSpPr>
          <p:cNvPr id="3" name="Content Placeholder 2">
            <a:extLst>
              <a:ext uri="{FF2B5EF4-FFF2-40B4-BE49-F238E27FC236}">
                <a16:creationId xmlns="" xmlns:a16="http://schemas.microsoft.com/office/drawing/2014/main" id="{ABC91B18-43AC-4BE1-9117-2BFE3ED7FAE3}"/>
              </a:ext>
            </a:extLst>
          </p:cNvPr>
          <p:cNvSpPr>
            <a:spLocks noGrp="1"/>
          </p:cNvSpPr>
          <p:nvPr>
            <p:ph idx="1"/>
          </p:nvPr>
        </p:nvSpPr>
        <p:spPr>
          <a:xfrm>
            <a:off x="679734" y="1412776"/>
            <a:ext cx="7708689" cy="4392488"/>
          </a:xfrm>
        </p:spPr>
        <p:txBody>
          <a:bodyPr>
            <a:normAutofit/>
          </a:bodyPr>
          <a:lstStyle/>
          <a:p>
            <a:r>
              <a:rPr lang="en-MY" sz="2400" dirty="0"/>
              <a:t>Zero-based budgeting (ZBB) is an approach to making a budget from scratch. The budget is not based on previous budgets. Instead, the budget starts at zero.</a:t>
            </a:r>
          </a:p>
          <a:p>
            <a:endParaRPr lang="en-MY" sz="2400" dirty="0"/>
          </a:p>
          <a:p>
            <a:r>
              <a:rPr lang="en-MY" sz="2400" dirty="0"/>
              <a:t>With zero-based budgeting, there is a need to justify every expense before adding it to the official budget. The goal of zero-based budgeting is to reduce spending by looking at where costs can be cut.</a:t>
            </a:r>
          </a:p>
          <a:p>
            <a:endParaRPr lang="en-MY" sz="2400" dirty="0"/>
          </a:p>
        </p:txBody>
      </p:sp>
    </p:spTree>
    <p:extLst>
      <p:ext uri="{BB962C8B-B14F-4D97-AF65-F5344CB8AC3E}">
        <p14:creationId xmlns="" xmlns:p14="http://schemas.microsoft.com/office/powerpoint/2010/main" val="25428785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6B0113-75D4-4FFC-B100-B4C7BEFE1915}"/>
              </a:ext>
            </a:extLst>
          </p:cNvPr>
          <p:cNvSpPr>
            <a:spLocks noGrp="1"/>
          </p:cNvSpPr>
          <p:nvPr>
            <p:ph type="title"/>
          </p:nvPr>
        </p:nvSpPr>
        <p:spPr>
          <a:xfrm>
            <a:off x="755576" y="-63148"/>
            <a:ext cx="7200900" cy="1142385"/>
          </a:xfrm>
        </p:spPr>
        <p:txBody>
          <a:bodyPr>
            <a:normAutofit/>
          </a:bodyPr>
          <a:lstStyle/>
          <a:p>
            <a:r>
              <a:rPr lang="en-MY" sz="2800" dirty="0"/>
              <a:t>Activity-based budgeting (ABB)</a:t>
            </a:r>
          </a:p>
        </p:txBody>
      </p:sp>
      <p:sp>
        <p:nvSpPr>
          <p:cNvPr id="3" name="Content Placeholder 2">
            <a:extLst>
              <a:ext uri="{FF2B5EF4-FFF2-40B4-BE49-F238E27FC236}">
                <a16:creationId xmlns="" xmlns:a16="http://schemas.microsoft.com/office/drawing/2014/main" id="{24CB44DE-C182-4B8B-B9DC-68FE2E284CC0}"/>
              </a:ext>
            </a:extLst>
          </p:cNvPr>
          <p:cNvSpPr>
            <a:spLocks noGrp="1"/>
          </p:cNvSpPr>
          <p:nvPr>
            <p:ph idx="1"/>
          </p:nvPr>
        </p:nvSpPr>
        <p:spPr>
          <a:xfrm>
            <a:off x="611560" y="1340768"/>
            <a:ext cx="7920880" cy="4536504"/>
          </a:xfrm>
        </p:spPr>
        <p:txBody>
          <a:bodyPr>
            <a:normAutofit/>
          </a:bodyPr>
          <a:lstStyle/>
          <a:p>
            <a:r>
              <a:rPr lang="en-MY" sz="2400" dirty="0"/>
              <a:t>Activity-based budgeting (ABB) is a system that records, researches, and analyses activities that lead to costs for a company.</a:t>
            </a:r>
          </a:p>
          <a:p>
            <a:r>
              <a:rPr lang="en-MY" sz="2400" dirty="0"/>
              <a:t>Every activity in an organization that incurs a cost is scrutinized for potential ways to create efficiencies. Budgets are then developed based on these results.</a:t>
            </a:r>
          </a:p>
          <a:p>
            <a:r>
              <a:rPr lang="en-MY" sz="2400" dirty="0"/>
              <a:t>It is more rigorous than traditional budgeting processes, which tend to merely adjust previous budgets to account for inflation or business development.</a:t>
            </a:r>
          </a:p>
        </p:txBody>
      </p:sp>
    </p:spTree>
    <p:extLst>
      <p:ext uri="{BB962C8B-B14F-4D97-AF65-F5344CB8AC3E}">
        <p14:creationId xmlns="" xmlns:p14="http://schemas.microsoft.com/office/powerpoint/2010/main" val="28634227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5DEA5F-40EE-4491-B52E-507722191443}"/>
              </a:ext>
            </a:extLst>
          </p:cNvPr>
          <p:cNvSpPr>
            <a:spLocks noGrp="1"/>
          </p:cNvSpPr>
          <p:nvPr>
            <p:ph type="title"/>
          </p:nvPr>
        </p:nvSpPr>
        <p:spPr>
          <a:xfrm>
            <a:off x="683568" y="-75586"/>
            <a:ext cx="7200900" cy="1142385"/>
          </a:xfrm>
        </p:spPr>
        <p:txBody>
          <a:bodyPr>
            <a:normAutofit/>
          </a:bodyPr>
          <a:lstStyle/>
          <a:p>
            <a:r>
              <a:rPr lang="en-MY" sz="2800" dirty="0"/>
              <a:t>Rolling Budget</a:t>
            </a:r>
          </a:p>
        </p:txBody>
      </p:sp>
      <p:sp>
        <p:nvSpPr>
          <p:cNvPr id="3" name="Content Placeholder 2">
            <a:extLst>
              <a:ext uri="{FF2B5EF4-FFF2-40B4-BE49-F238E27FC236}">
                <a16:creationId xmlns="" xmlns:a16="http://schemas.microsoft.com/office/drawing/2014/main" id="{F7CA8B30-46C1-40C0-A778-AF91C4E39D4C}"/>
              </a:ext>
            </a:extLst>
          </p:cNvPr>
          <p:cNvSpPr>
            <a:spLocks noGrp="1"/>
          </p:cNvSpPr>
          <p:nvPr>
            <p:ph idx="1"/>
          </p:nvPr>
        </p:nvSpPr>
        <p:spPr>
          <a:xfrm>
            <a:off x="827693" y="1412776"/>
            <a:ext cx="7488614" cy="2448272"/>
          </a:xfrm>
        </p:spPr>
        <p:txBody>
          <a:bodyPr>
            <a:normAutofit/>
          </a:bodyPr>
          <a:lstStyle/>
          <a:p>
            <a:pPr marL="0" indent="0">
              <a:buNone/>
            </a:pPr>
            <a:r>
              <a:rPr lang="en-MY" sz="24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 xmlns:p14="http://schemas.microsoft.com/office/powerpoint/2010/main" val="2977551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A328DD-1CF0-409F-B635-2E7F2E867B59}"/>
              </a:ext>
            </a:extLst>
          </p:cNvPr>
          <p:cNvSpPr>
            <a:spLocks noGrp="1"/>
          </p:cNvSpPr>
          <p:nvPr>
            <p:ph type="title"/>
          </p:nvPr>
        </p:nvSpPr>
        <p:spPr>
          <a:xfrm>
            <a:off x="740057" y="-1630"/>
            <a:ext cx="7200900" cy="1142385"/>
          </a:xfrm>
        </p:spPr>
        <p:txBody>
          <a:bodyPr>
            <a:normAutofit/>
          </a:bodyPr>
          <a:lstStyle/>
          <a:p>
            <a:r>
              <a:rPr lang="en-MY" sz="2800" dirty="0"/>
              <a:t>Static Budget</a:t>
            </a:r>
          </a:p>
        </p:txBody>
      </p:sp>
      <p:sp>
        <p:nvSpPr>
          <p:cNvPr id="3" name="Content Placeholder 2">
            <a:extLst>
              <a:ext uri="{FF2B5EF4-FFF2-40B4-BE49-F238E27FC236}">
                <a16:creationId xmlns="" xmlns:a16="http://schemas.microsoft.com/office/drawing/2014/main" id="{915C787B-CD4B-4785-AE05-1554570BAD3A}"/>
              </a:ext>
            </a:extLst>
          </p:cNvPr>
          <p:cNvSpPr>
            <a:spLocks noGrp="1"/>
          </p:cNvSpPr>
          <p:nvPr>
            <p:ph idx="1"/>
          </p:nvPr>
        </p:nvSpPr>
        <p:spPr>
          <a:xfrm>
            <a:off x="755576" y="1600201"/>
            <a:ext cx="7920880" cy="3412976"/>
          </a:xfrm>
        </p:spPr>
        <p:txBody>
          <a:bodyPr>
            <a:normAutofit/>
          </a:bodyPr>
          <a:lstStyle/>
          <a:p>
            <a:r>
              <a:rPr lang="en-MY" sz="2400" dirty="0"/>
              <a:t>A static budget is a type of budget that anticipates a fixed amount in sales, revenue and expenses. </a:t>
            </a:r>
          </a:p>
          <a:p>
            <a:r>
              <a:rPr lang="en-MY" sz="2400" dirty="0"/>
              <a:t>Static budgets can remain unchanged, or fixed, in a company's financial records regardless of fluctuations in revenue volume. </a:t>
            </a:r>
          </a:p>
          <a:p>
            <a:r>
              <a:rPr lang="en-MY" sz="2400" dirty="0"/>
              <a:t>Using a static budget can allow companies to allocate money to resources that they expect to remain the same throughout the stated period.</a:t>
            </a:r>
          </a:p>
        </p:txBody>
      </p:sp>
    </p:spTree>
    <p:extLst>
      <p:ext uri="{BB962C8B-B14F-4D97-AF65-F5344CB8AC3E}">
        <p14:creationId xmlns="" xmlns:p14="http://schemas.microsoft.com/office/powerpoint/2010/main" val="34269781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722688-2F3B-4BEA-BC68-0EF666743129}"/>
              </a:ext>
            </a:extLst>
          </p:cNvPr>
          <p:cNvSpPr>
            <a:spLocks noGrp="1"/>
          </p:cNvSpPr>
          <p:nvPr>
            <p:ph type="title"/>
          </p:nvPr>
        </p:nvSpPr>
        <p:spPr>
          <a:xfrm>
            <a:off x="755576" y="-75586"/>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F9924902-E6D3-40C6-8D15-D5E3CBCCE05A}"/>
              </a:ext>
            </a:extLst>
          </p:cNvPr>
          <p:cNvSpPr>
            <a:spLocks noGrp="1"/>
          </p:cNvSpPr>
          <p:nvPr>
            <p:ph idx="1"/>
          </p:nvPr>
        </p:nvSpPr>
        <p:spPr>
          <a:xfrm>
            <a:off x="755576" y="1340768"/>
            <a:ext cx="7560840" cy="4320480"/>
          </a:xfrm>
        </p:spPr>
        <p:txBody>
          <a:bodyPr>
            <a:normAutofit/>
          </a:bodyPr>
          <a:lstStyle/>
          <a:p>
            <a:pPr marL="0" indent="0">
              <a:buNone/>
            </a:pPr>
            <a:r>
              <a:rPr lang="en-MY" sz="2400" dirty="0"/>
              <a:t>Which of the following is true about activity-based (ABC) budgeting?	</a:t>
            </a:r>
          </a:p>
          <a:p>
            <a:pPr marL="514350" indent="-514350">
              <a:buFont typeface="+mj-lt"/>
              <a:buAutoNum type="alphaLcParenR"/>
            </a:pPr>
            <a:r>
              <a:rPr lang="en-MY" sz="2400" dirty="0"/>
              <a:t>Each unit or goal is ranked, and available funds are given in order.	</a:t>
            </a:r>
          </a:p>
          <a:p>
            <a:pPr marL="514350" indent="-514350">
              <a:buFont typeface="+mj-lt"/>
              <a:buAutoNum type="alphaLcParenR"/>
            </a:pPr>
            <a:r>
              <a:rPr lang="en-MY" sz="2400" dirty="0"/>
              <a:t>General funding is changed by a specific amount, and unit budgets are adjusted accordingly.	</a:t>
            </a:r>
          </a:p>
          <a:p>
            <a:pPr marL="514350" indent="-514350">
              <a:buFont typeface="+mj-lt"/>
              <a:buAutoNum type="alphaLcParenR"/>
            </a:pPr>
            <a:r>
              <a:rPr lang="en-MY" sz="2400" dirty="0"/>
              <a:t>The prior budget is increased by a set percentage.	</a:t>
            </a:r>
          </a:p>
          <a:p>
            <a:pPr marL="514350" indent="-514350">
              <a:buFont typeface="+mj-lt"/>
              <a:buAutoNum type="alphaLcParenR"/>
            </a:pPr>
            <a:r>
              <a:rPr lang="en-MY" sz="2400" dirty="0"/>
              <a:t>It considers cost and strategic significance of key tasks.</a:t>
            </a:r>
          </a:p>
        </p:txBody>
      </p:sp>
    </p:spTree>
    <p:extLst>
      <p:ext uri="{BB962C8B-B14F-4D97-AF65-F5344CB8AC3E}">
        <p14:creationId xmlns="" xmlns:p14="http://schemas.microsoft.com/office/powerpoint/2010/main" val="25443731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1FE712-5F2A-4F36-8FD4-06028EA8550F}"/>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FFC838F1-4711-46EC-9D5E-4520C124C646}"/>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15759257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354534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 xmlns:p14="http://schemas.microsoft.com/office/powerpoint/2010/main" val="4043060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 xmlns:p14="http://schemas.microsoft.com/office/powerpoint/2010/main" val="3747268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 xmlns:p14="http://schemas.microsoft.com/office/powerpoint/2010/main" val="5964747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 xmlns:a16="http://schemas.microsoft.com/office/drawing/2014/main"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 xmlns:p14="http://schemas.microsoft.com/office/powerpoint/2010/main" val="464906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 xmlns:a16="http://schemas.microsoft.com/office/drawing/2014/main"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 xmlns:p14="http://schemas.microsoft.com/office/powerpoint/2010/main" val="21244102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 xmlns:p14="http://schemas.microsoft.com/office/powerpoint/2010/main" val="2654987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 xmlns:a16="http://schemas.microsoft.com/office/drawing/2014/main"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 xmlns:a16="http://schemas.microsoft.com/office/drawing/2014/main"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 xmlns:p14="http://schemas.microsoft.com/office/powerpoint/2010/main" val="42597747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 xmlns:p14="http://schemas.microsoft.com/office/powerpoint/2010/main" val="18865376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 xmlns:p14="http://schemas.microsoft.com/office/powerpoint/2010/main" val="696411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28135923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495459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 xmlns:p14="http://schemas.microsoft.com/office/powerpoint/2010/main" val="22524396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 xmlns:p14="http://schemas.microsoft.com/office/powerpoint/2010/main" val="3571945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 xmlns:a16="http://schemas.microsoft.com/office/drawing/2014/main"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 xmlns:p14="http://schemas.microsoft.com/office/powerpoint/2010/main" val="10491240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 xmlns:p14="http://schemas.microsoft.com/office/powerpoint/2010/main" val="3543622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 xmlns:a16="http://schemas.microsoft.com/office/drawing/2014/main"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 xmlns:p14="http://schemas.microsoft.com/office/powerpoint/2010/main" val="2332847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 xmlns:a16="http://schemas.microsoft.com/office/drawing/2014/main"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 xmlns:p14="http://schemas.microsoft.com/office/powerpoint/2010/main" val="39635640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 xmlns:a16="http://schemas.microsoft.com/office/drawing/2014/main"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 xmlns:p14="http://schemas.microsoft.com/office/powerpoint/2010/main" val="1689806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 xmlns:a16="http://schemas.microsoft.com/office/drawing/2014/main"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 xmlns:p14="http://schemas.microsoft.com/office/powerpoint/2010/main" val="194225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 xmlns:a16="http://schemas.microsoft.com/office/drawing/2014/main"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 xmlns:p14="http://schemas.microsoft.com/office/powerpoint/2010/main" val="181410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 xmlns:a16="http://schemas.microsoft.com/office/drawing/2014/main"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 xmlns:p14="http://schemas.microsoft.com/office/powerpoint/2010/main" val="13966355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 xmlns:a16="http://schemas.microsoft.com/office/drawing/2014/main"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 xmlns:p14="http://schemas.microsoft.com/office/powerpoint/2010/main" val="2996478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 xmlns:a16="http://schemas.microsoft.com/office/drawing/2014/main"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 xmlns:p14="http://schemas.microsoft.com/office/powerpoint/2010/main" val="3825670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 xmlns:p14="http://schemas.microsoft.com/office/powerpoint/2010/main" val="5332151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 xmlns:p14="http://schemas.microsoft.com/office/powerpoint/2010/main" val="5871856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 xmlns:p14="http://schemas.microsoft.com/office/powerpoint/2010/main" val="23005366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 xmlns:p14="http://schemas.microsoft.com/office/powerpoint/2010/main" val="19943519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 xmlns:a16="http://schemas.microsoft.com/office/drawing/2014/main"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 xmlns:p14="http://schemas.microsoft.com/office/powerpoint/2010/main" val="2469102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 xmlns:a16="http://schemas.microsoft.com/office/drawing/2014/main"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 xmlns:p14="http://schemas.microsoft.com/office/powerpoint/2010/main" val="2674194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 xmlns:a16="http://schemas.microsoft.com/office/drawing/2014/main"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 xmlns:p14="http://schemas.microsoft.com/office/powerpoint/2010/main" val="37957846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 xmlns:p14="http://schemas.microsoft.com/office/powerpoint/2010/main" val="1192852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 xmlns:a16="http://schemas.microsoft.com/office/drawing/2014/main"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 xmlns:p14="http://schemas.microsoft.com/office/powerpoint/2010/main" val="1249861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 xmlns:a16="http://schemas.microsoft.com/office/drawing/2014/main"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 xmlns:p14="http://schemas.microsoft.com/office/powerpoint/2010/main" val="9493148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 xmlns:a16="http://schemas.microsoft.com/office/drawing/2014/main"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3880853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 xmlns:a16="http://schemas.microsoft.com/office/drawing/2014/main"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 xmlns:p14="http://schemas.microsoft.com/office/powerpoint/2010/main" val="1824687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 xmlns:p14="http://schemas.microsoft.com/office/powerpoint/2010/main" val="36375977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2852</TotalTime>
  <Words>4289</Words>
  <Application>Microsoft Office PowerPoint</Application>
  <PresentationFormat>On-screen Show (4:3)</PresentationFormat>
  <Paragraphs>418</Paragraphs>
  <Slides>103</Slides>
  <Notes>2</Notes>
  <HiddenSlides>0</HiddenSlides>
  <MMClips>0</MMClips>
  <ScaleCrop>false</ScaleCrop>
  <HeadingPairs>
    <vt:vector size="4" baseType="variant">
      <vt:variant>
        <vt:lpstr>Theme</vt:lpstr>
      </vt:variant>
      <vt:variant>
        <vt:i4>1</vt:i4>
      </vt:variant>
      <vt:variant>
        <vt:lpstr>Slide Titles</vt:lpstr>
      </vt:variant>
      <vt:variant>
        <vt:i4>103</vt:i4>
      </vt:variant>
    </vt:vector>
  </HeadingPairs>
  <TitlesOfParts>
    <vt:vector size="104" baseType="lpstr">
      <vt:lpstr>Diamond Grid 16x9</vt:lpstr>
      <vt:lpstr>STRATEGIC GLOBAL HUMAN RESOURCE- II</vt:lpstr>
      <vt:lpstr>Slide 2</vt:lpstr>
      <vt:lpstr>Strategy Choices</vt:lpstr>
      <vt:lpstr>Corporate strategy</vt:lpstr>
      <vt:lpstr>Growth Strategy</vt:lpstr>
      <vt:lpstr>Vertical Integration Strategy</vt:lpstr>
      <vt:lpstr>Horizontal Integration Strategy</vt:lpstr>
      <vt:lpstr>Question # 1</vt:lpstr>
      <vt:lpstr>Answer # 1</vt:lpstr>
      <vt:lpstr>Question # 2</vt:lpstr>
      <vt:lpstr>Answer # 2 </vt:lpstr>
      <vt:lpstr>Stability Strategy</vt:lpstr>
      <vt:lpstr>Retrenchment Strategy</vt:lpstr>
      <vt:lpstr>Slide 14</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Slide 26</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Strategic Map</vt:lpstr>
      <vt:lpstr>Strategy Implementation</vt:lpstr>
      <vt:lpstr>Question # </vt:lpstr>
      <vt:lpstr>Answer # </vt:lpstr>
      <vt:lpstr>Slide 42</vt:lpstr>
      <vt:lpstr>Management by Objectives (MBO)</vt:lpstr>
      <vt:lpstr>Management by Objectives</vt:lpstr>
      <vt:lpstr>Steps in MBO Process</vt:lpstr>
      <vt:lpstr>Steps in MBO Process</vt:lpstr>
      <vt:lpstr>Steps in MBO Process</vt:lpstr>
      <vt:lpstr>SMART Goals</vt:lpstr>
      <vt:lpstr>Slide 49</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Slide 65</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Slide 76</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Slide 103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130</cp:revision>
  <cp:lastPrinted>1601-01-01T00:00:00Z</cp:lastPrinted>
  <dcterms:created xsi:type="dcterms:W3CDTF">2020-07-09T15:12:46Z</dcterms:created>
  <dcterms:modified xsi:type="dcterms:W3CDTF">2022-08-14T11:55:11Z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