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8"/>
  </p:notesMasterIdLst>
  <p:handoutMasterIdLst>
    <p:handoutMasterId r:id="rId59"/>
  </p:handoutMasterIdLst>
  <p:sldIdLst>
    <p:sldId id="256" r:id="rId2"/>
    <p:sldId id="403" r:id="rId3"/>
    <p:sldId id="404" r:id="rId4"/>
    <p:sldId id="372" r:id="rId5"/>
    <p:sldId id="266" r:id="rId6"/>
    <p:sldId id="373" r:id="rId7"/>
    <p:sldId id="277" r:id="rId8"/>
    <p:sldId id="265" r:id="rId9"/>
    <p:sldId id="348" r:id="rId10"/>
    <p:sldId id="374" r:id="rId11"/>
    <p:sldId id="349" r:id="rId12"/>
    <p:sldId id="258" r:id="rId13"/>
    <p:sldId id="261" r:id="rId14"/>
    <p:sldId id="268" r:id="rId15"/>
    <p:sldId id="262" r:id="rId16"/>
    <p:sldId id="278" r:id="rId17"/>
    <p:sldId id="280" r:id="rId18"/>
    <p:sldId id="381" r:id="rId19"/>
    <p:sldId id="382" r:id="rId20"/>
    <p:sldId id="383" r:id="rId21"/>
    <p:sldId id="260" r:id="rId22"/>
    <p:sldId id="384" r:id="rId23"/>
    <p:sldId id="385" r:id="rId24"/>
    <p:sldId id="375" r:id="rId25"/>
    <p:sldId id="354" r:id="rId26"/>
    <p:sldId id="259" r:id="rId27"/>
    <p:sldId id="350" r:id="rId28"/>
    <p:sldId id="355" r:id="rId29"/>
    <p:sldId id="351" r:id="rId30"/>
    <p:sldId id="352" r:id="rId31"/>
    <p:sldId id="376" r:id="rId32"/>
    <p:sldId id="364" r:id="rId33"/>
    <p:sldId id="365" r:id="rId34"/>
    <p:sldId id="395" r:id="rId35"/>
    <p:sldId id="396" r:id="rId36"/>
    <p:sldId id="377" r:id="rId37"/>
    <p:sldId id="366" r:id="rId38"/>
    <p:sldId id="399" r:id="rId39"/>
    <p:sldId id="400" r:id="rId40"/>
    <p:sldId id="367" r:id="rId41"/>
    <p:sldId id="368" r:id="rId42"/>
    <p:sldId id="401" r:id="rId43"/>
    <p:sldId id="402" r:id="rId44"/>
    <p:sldId id="378" r:id="rId45"/>
    <p:sldId id="357" r:id="rId46"/>
    <p:sldId id="353" r:id="rId47"/>
    <p:sldId id="358" r:id="rId48"/>
    <p:sldId id="359" r:id="rId49"/>
    <p:sldId id="360" r:id="rId50"/>
    <p:sldId id="361" r:id="rId51"/>
    <p:sldId id="362" r:id="rId52"/>
    <p:sldId id="363" r:id="rId53"/>
    <p:sldId id="356" r:id="rId54"/>
    <p:sldId id="379" r:id="rId55"/>
    <p:sldId id="380" r:id="rId56"/>
    <p:sldId id="276" r:id="rId5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40209" y="4845795"/>
        <a:ext cx="7763990"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val="998104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24</a:t>
            </a:fld>
            <a:endParaRPr lang="en-MY" altLang="en-US"/>
          </a:p>
        </p:txBody>
      </p:sp>
    </p:spTree>
    <p:extLst>
      <p:ext uri="{BB962C8B-B14F-4D97-AF65-F5344CB8AC3E}">
        <p14:creationId xmlns:p14="http://schemas.microsoft.com/office/powerpoint/2010/main" val="3589541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31</a:t>
            </a:fld>
            <a:endParaRPr lang="en-MY" altLang="en-US"/>
          </a:p>
        </p:txBody>
      </p:sp>
    </p:spTree>
    <p:extLst>
      <p:ext uri="{BB962C8B-B14F-4D97-AF65-F5344CB8AC3E}">
        <p14:creationId xmlns:p14="http://schemas.microsoft.com/office/powerpoint/2010/main" val="3616296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36</a:t>
            </a:fld>
            <a:endParaRPr lang="en-MY" altLang="en-US"/>
          </a:p>
        </p:txBody>
      </p:sp>
    </p:spTree>
    <p:extLst>
      <p:ext uri="{BB962C8B-B14F-4D97-AF65-F5344CB8AC3E}">
        <p14:creationId xmlns:p14="http://schemas.microsoft.com/office/powerpoint/2010/main" val="3961562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44</a:t>
            </a:fld>
            <a:endParaRPr lang="en-MY" altLang="en-US"/>
          </a:p>
        </p:txBody>
      </p:sp>
    </p:spTree>
    <p:extLst>
      <p:ext uri="{BB962C8B-B14F-4D97-AF65-F5344CB8AC3E}">
        <p14:creationId xmlns:p14="http://schemas.microsoft.com/office/powerpoint/2010/main" val="1888654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629400" cy="2209800"/>
          </a:xfrm>
        </p:spPr>
        <p:txBody>
          <a:bodyPr/>
          <a:lstStyle/>
          <a:p>
            <a:r>
              <a:rPr lang="en-MY" dirty="0"/>
              <a:t>STRATEGIC GLOBAL HUMAN RESOURCE-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A6E33-A37A-4779-9F90-8D8962A151DB}"/>
              </a:ext>
            </a:extLst>
          </p:cNvPr>
          <p:cNvSpPr>
            <a:spLocks noGrp="1"/>
          </p:cNvSpPr>
          <p:nvPr>
            <p:ph type="title"/>
          </p:nvPr>
        </p:nvSpPr>
        <p:spPr/>
        <p:txBody>
          <a:bodyPr/>
          <a:lstStyle/>
          <a:p>
            <a:r>
              <a:rPr lang="en-MY" dirty="0"/>
              <a:t>Class Timings</a:t>
            </a:r>
          </a:p>
        </p:txBody>
      </p:sp>
      <p:sp>
        <p:nvSpPr>
          <p:cNvPr id="3" name="Content Placeholder 2">
            <a:extLst>
              <a:ext uri="{FF2B5EF4-FFF2-40B4-BE49-F238E27FC236}">
                <a16:creationId xmlns:a16="http://schemas.microsoft.com/office/drawing/2014/main" id="{0E523766-C47C-472F-8248-45FDFAB4C325}"/>
              </a:ext>
            </a:extLst>
          </p:cNvPr>
          <p:cNvSpPr>
            <a:spLocks noGrp="1"/>
          </p:cNvSpPr>
          <p:nvPr>
            <p:ph idx="1"/>
          </p:nvPr>
        </p:nvSpPr>
        <p:spPr>
          <a:xfrm>
            <a:off x="914400" y="1875657"/>
            <a:ext cx="7772400" cy="2836912"/>
          </a:xfrm>
        </p:spPr>
        <p:txBody>
          <a:bodyPr/>
          <a:lstStyle/>
          <a:p>
            <a:r>
              <a:rPr lang="en-MY" dirty="0"/>
              <a:t>6:00 to 9:00 PM </a:t>
            </a:r>
          </a:p>
          <a:p>
            <a:r>
              <a:rPr lang="en-MY" dirty="0"/>
              <a:t>Divided into two halves</a:t>
            </a:r>
          </a:p>
          <a:p>
            <a:r>
              <a:rPr lang="en-MY" dirty="0"/>
              <a:t>1</a:t>
            </a:r>
            <a:r>
              <a:rPr lang="en-MY" baseline="30000" dirty="0"/>
              <a:t>st</a:t>
            </a:r>
            <a:r>
              <a:rPr lang="en-MY" dirty="0"/>
              <a:t> half from 6:00 to 7:15 PM</a:t>
            </a:r>
          </a:p>
          <a:p>
            <a:r>
              <a:rPr lang="en-MY" dirty="0"/>
              <a:t>15 mins break - 7:15 to 7:30 PM</a:t>
            </a:r>
          </a:p>
          <a:p>
            <a:r>
              <a:rPr lang="en-MY" dirty="0"/>
              <a:t>2</a:t>
            </a:r>
            <a:r>
              <a:rPr lang="en-MY" baseline="30000" dirty="0"/>
              <a:t>nd</a:t>
            </a:r>
            <a:r>
              <a:rPr lang="en-MY" dirty="0"/>
              <a:t> half from 7:30 to 8:45 PM</a:t>
            </a:r>
          </a:p>
        </p:txBody>
      </p:sp>
    </p:spTree>
    <p:extLst>
      <p:ext uri="{BB962C8B-B14F-4D97-AF65-F5344CB8AC3E}">
        <p14:creationId xmlns:p14="http://schemas.microsoft.com/office/powerpoint/2010/main" val="492140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498B7-B04E-4F21-8ED6-269D26004667}"/>
              </a:ext>
            </a:extLst>
          </p:cNvPr>
          <p:cNvSpPr>
            <a:spLocks noGrp="1"/>
          </p:cNvSpPr>
          <p:nvPr>
            <p:ph type="title"/>
          </p:nvPr>
        </p:nvSpPr>
        <p:spPr/>
        <p:txBody>
          <a:bodyPr/>
          <a:lstStyle/>
          <a:p>
            <a:r>
              <a:rPr lang="en-MY" dirty="0"/>
              <a:t>Participation is the key</a:t>
            </a:r>
          </a:p>
        </p:txBody>
      </p:sp>
      <p:sp>
        <p:nvSpPr>
          <p:cNvPr id="3" name="Content Placeholder 2">
            <a:extLst>
              <a:ext uri="{FF2B5EF4-FFF2-40B4-BE49-F238E27FC236}">
                <a16:creationId xmlns:a16="http://schemas.microsoft.com/office/drawing/2014/main" id="{58657B80-42D7-47E7-A5A6-5DCF43F4CFF0}"/>
              </a:ext>
            </a:extLst>
          </p:cNvPr>
          <p:cNvSpPr>
            <a:spLocks noGrp="1"/>
          </p:cNvSpPr>
          <p:nvPr>
            <p:ph idx="1"/>
          </p:nvPr>
        </p:nvSpPr>
        <p:spPr>
          <a:xfrm>
            <a:off x="685800" y="1628800"/>
            <a:ext cx="8134672" cy="4530725"/>
          </a:xfrm>
        </p:spPr>
        <p:txBody>
          <a:bodyPr/>
          <a:lstStyle/>
          <a:p>
            <a:r>
              <a:rPr lang="en-MY" dirty="0"/>
              <a:t>Students who regularly participate in class are constantly involved with the material and are more likely to remember a greater portion of the information. </a:t>
            </a:r>
          </a:p>
          <a:p>
            <a:endParaRPr lang="en-MY" dirty="0"/>
          </a:p>
          <a:p>
            <a:r>
              <a:rPr lang="en-MY" dirty="0"/>
              <a:t>Active class participation also improves critical and higher level thinking skills.</a:t>
            </a:r>
          </a:p>
          <a:p>
            <a:endParaRPr lang="en-MY" dirty="0"/>
          </a:p>
          <a:p>
            <a:r>
              <a:rPr lang="en-MY" dirty="0"/>
              <a:t>When students participate, they learn from each other and internalize the knowledge better.</a:t>
            </a:r>
          </a:p>
          <a:p>
            <a:endParaRPr lang="en-MY" dirty="0"/>
          </a:p>
        </p:txBody>
      </p:sp>
    </p:spTree>
    <p:extLst>
      <p:ext uri="{BB962C8B-B14F-4D97-AF65-F5344CB8AC3E}">
        <p14:creationId xmlns:p14="http://schemas.microsoft.com/office/powerpoint/2010/main" val="1275055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E2F-C781-4C33-A7B5-9584B9E95656}"/>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1C66776-EE4F-4193-A97A-29B34E42CC6E}"/>
              </a:ext>
            </a:extLst>
          </p:cNvPr>
          <p:cNvSpPr>
            <a:spLocks noGrp="1"/>
          </p:cNvSpPr>
          <p:nvPr>
            <p:ph idx="1"/>
          </p:nvPr>
        </p:nvSpPr>
        <p:spPr>
          <a:xfrm>
            <a:off x="775556" y="1758516"/>
            <a:ext cx="8044916" cy="4334780"/>
          </a:xfrm>
        </p:spPr>
        <p:txBody>
          <a:bodyPr/>
          <a:lstStyle/>
          <a:p>
            <a:pPr marL="0" indent="0">
              <a:buNone/>
            </a:pPr>
            <a:r>
              <a:rPr lang="en-MY" dirty="0"/>
              <a:t>Strategy is a plan, pattern, position, perspective</a:t>
            </a:r>
          </a:p>
          <a:p>
            <a:pPr marL="400050" lvl="1" indent="0">
              <a:buNone/>
            </a:pPr>
            <a:r>
              <a:rPr lang="en-MY" dirty="0"/>
              <a:t>		</a:t>
            </a:r>
            <a:r>
              <a:rPr lang="en-MY" sz="1800" i="1" dirty="0"/>
              <a:t>Henry Mintzberg, The Rise and Fall of Strategic Planning</a:t>
            </a:r>
          </a:p>
          <a:p>
            <a:pPr marL="0" indent="0">
              <a:buNone/>
            </a:pPr>
            <a:endParaRPr lang="en-MY" dirty="0"/>
          </a:p>
          <a:p>
            <a:pPr marL="0" indent="0">
              <a:buNone/>
            </a:pPr>
            <a:r>
              <a:rPr lang="en-MY" dirty="0"/>
              <a:t>It basically answers – </a:t>
            </a:r>
          </a:p>
          <a:p>
            <a:pPr marL="1353820" marR="639445" lvl="1" indent="-457200">
              <a:spcBef>
                <a:spcPts val="900"/>
              </a:spcBef>
              <a:spcAft>
                <a:spcPts val="0"/>
              </a:spcAft>
            </a:pPr>
            <a:r>
              <a:rPr lang="en-MY" sz="2800" dirty="0"/>
              <a:t>Where we are now?</a:t>
            </a:r>
          </a:p>
          <a:p>
            <a:pPr marL="1353820" marR="639445" lvl="1" indent="-457200">
              <a:spcBef>
                <a:spcPts val="900"/>
              </a:spcBef>
              <a:spcAft>
                <a:spcPts val="0"/>
              </a:spcAft>
            </a:pPr>
            <a:r>
              <a:rPr lang="en-MY" sz="2800" dirty="0"/>
              <a:t>Where do we want to be?</a:t>
            </a:r>
          </a:p>
          <a:p>
            <a:pPr marL="1353820" marR="639445" lvl="1" indent="-457200">
              <a:spcBef>
                <a:spcPts val="900"/>
              </a:spcBef>
              <a:spcAft>
                <a:spcPts val="0"/>
              </a:spcAft>
            </a:pPr>
            <a:r>
              <a:rPr lang="en-MY" sz="2800" dirty="0"/>
              <a:t>How will we get there?</a:t>
            </a:r>
          </a:p>
          <a:p>
            <a:pPr marL="0" indent="0">
              <a:buNone/>
            </a:pPr>
            <a:endParaRPr lang="en-MY" sz="1800" dirty="0">
              <a:latin typeface="Arial" panose="020B0604020202020204" pitchFamily="34" charset="0"/>
              <a:cs typeface="Arial" panose="020B0604020202020204" pitchFamily="34" charset="0"/>
            </a:endParaRPr>
          </a:p>
          <a:p>
            <a:pPr marL="0" indent="0">
              <a:buNone/>
            </a:pPr>
            <a:endParaRPr lang="en-MY"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5689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B981F-756C-4F48-8FE9-44A8748494EA}"/>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C975FB56-3650-4B3F-B23B-50F108FD83B0}"/>
              </a:ext>
            </a:extLst>
          </p:cNvPr>
          <p:cNvSpPr>
            <a:spLocks noGrp="1"/>
          </p:cNvSpPr>
          <p:nvPr>
            <p:ph idx="1"/>
          </p:nvPr>
        </p:nvSpPr>
        <p:spPr>
          <a:xfrm>
            <a:off x="683568" y="1600200"/>
            <a:ext cx="8352928" cy="4530725"/>
          </a:xfrm>
        </p:spPr>
        <p:txBody>
          <a:bodyPr/>
          <a:lstStyle/>
          <a:p>
            <a:pPr marL="782320" marR="639445" indent="-285750">
              <a:spcBef>
                <a:spcPts val="900"/>
              </a:spcBef>
              <a:spcAft>
                <a:spcPts val="0"/>
              </a:spcAft>
            </a:pPr>
            <a:r>
              <a:rPr lang="en-MY" sz="2800" dirty="0"/>
              <a:t>Strategy is a plan, a "how," a means of getting from here to there.</a:t>
            </a:r>
          </a:p>
          <a:p>
            <a:pPr marL="782320" marR="639445" indent="-285750">
              <a:spcBef>
                <a:spcPts val="900"/>
              </a:spcBef>
              <a:spcAft>
                <a:spcPts val="0"/>
              </a:spcAft>
            </a:pPr>
            <a:r>
              <a:rPr lang="en-MY" sz="28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2800" dirty="0"/>
              <a:t>Strategy is position; that is, it reflects decisions to offer particular products or services in particular markets.</a:t>
            </a:r>
          </a:p>
          <a:p>
            <a:pPr marL="782320" marR="639445" indent="-285750">
              <a:spcBef>
                <a:spcPts val="900"/>
              </a:spcBef>
              <a:spcAft>
                <a:spcPts val="0"/>
              </a:spcAft>
            </a:pPr>
            <a:r>
              <a:rPr lang="en-MY" sz="2800" dirty="0"/>
              <a:t>Strategy is perspective, that is, vision and direction</a:t>
            </a:r>
          </a:p>
          <a:p>
            <a:endParaRPr lang="en-MY" dirty="0"/>
          </a:p>
        </p:txBody>
      </p:sp>
    </p:spTree>
    <p:extLst>
      <p:ext uri="{BB962C8B-B14F-4D97-AF65-F5344CB8AC3E}">
        <p14:creationId xmlns:p14="http://schemas.microsoft.com/office/powerpoint/2010/main" val="1771116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8032" y="1556791"/>
            <a:ext cx="8204448" cy="3456385"/>
          </a:xfrm>
        </p:spPr>
        <p:txBody>
          <a:bodyPr/>
          <a:lstStyle/>
          <a:p>
            <a:pPr marL="496570" marR="639445" indent="0">
              <a:spcBef>
                <a:spcPts val="900"/>
              </a:spcBef>
              <a:spcAft>
                <a:spcPts val="0"/>
              </a:spcAft>
              <a:buNone/>
            </a:pPr>
            <a:endParaRPr lang="en-MY" sz="1800" dirty="0"/>
          </a:p>
          <a:p>
            <a:pPr marL="496570" marR="639445" indent="0">
              <a:spcBef>
                <a:spcPts val="900"/>
              </a:spcBef>
              <a:spcAft>
                <a:spcPts val="0"/>
              </a:spcAft>
              <a:buNone/>
            </a:pPr>
            <a:r>
              <a:rPr lang="en-MY" dirty="0"/>
              <a:t>Strategy is about competitive position, about differentiating yourself in the eyes of the customer, about adding value through a mix of activities different from those used by competitors 	</a:t>
            </a:r>
            <a:r>
              <a:rPr lang="en-MY" sz="1800"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1800" i="1"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1800" i="1" dirty="0">
                <a:latin typeface="Arial" panose="020B0604020202020204" pitchFamily="34" charset="0"/>
                <a:cs typeface="Arial" panose="020B0604020202020204" pitchFamily="34" charset="0"/>
              </a:rPr>
              <a:t>			</a:t>
            </a:r>
            <a:r>
              <a:rPr lang="en-MY" sz="1800" i="1" dirty="0"/>
              <a:t>Michael Porter, Competitive Advantage</a:t>
            </a:r>
          </a:p>
          <a:p>
            <a:pPr marL="496570" marR="639445" indent="0">
              <a:spcBef>
                <a:spcPts val="900"/>
              </a:spcBef>
              <a:spcAft>
                <a:spcPts val="0"/>
              </a:spcAft>
              <a:buNone/>
            </a:pPr>
            <a:endParaRPr lang="en-MY" sz="1800" dirty="0"/>
          </a:p>
        </p:txBody>
      </p:sp>
    </p:spTree>
    <p:extLst>
      <p:ext uri="{BB962C8B-B14F-4D97-AF65-F5344CB8AC3E}">
        <p14:creationId xmlns:p14="http://schemas.microsoft.com/office/powerpoint/2010/main" val="783118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B29E-9D63-4213-AE89-FB13D50DAFC1}"/>
              </a:ext>
            </a:extLst>
          </p:cNvPr>
          <p:cNvSpPr>
            <a:spLocks noGrp="1"/>
          </p:cNvSpPr>
          <p:nvPr>
            <p:ph type="title"/>
          </p:nvPr>
        </p:nvSpPr>
        <p:spPr/>
        <p:txBody>
          <a:bodyPr/>
          <a:lstStyle/>
          <a:p>
            <a:r>
              <a:rPr lang="en-MY" dirty="0"/>
              <a:t>Tactics</a:t>
            </a:r>
          </a:p>
        </p:txBody>
      </p:sp>
      <p:sp>
        <p:nvSpPr>
          <p:cNvPr id="3" name="Content Placeholder 2">
            <a:extLst>
              <a:ext uri="{FF2B5EF4-FFF2-40B4-BE49-F238E27FC236}">
                <a16:creationId xmlns:a16="http://schemas.microsoft.com/office/drawing/2014/main" id="{A8D4E547-ED6A-4364-9044-7F1A13B2E564}"/>
              </a:ext>
            </a:extLst>
          </p:cNvPr>
          <p:cNvSpPr>
            <a:spLocks noGrp="1"/>
          </p:cNvSpPr>
          <p:nvPr>
            <p:ph idx="1"/>
          </p:nvPr>
        </p:nvSpPr>
        <p:spPr/>
        <p:txBody>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val="1899358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C817E-0269-476B-AB23-2BA1C883B7B3}"/>
              </a:ext>
            </a:extLst>
          </p:cNvPr>
          <p:cNvSpPr>
            <a:spLocks noGrp="1"/>
          </p:cNvSpPr>
          <p:nvPr>
            <p:ph type="title"/>
          </p:nvPr>
        </p:nvSpPr>
        <p:spPr/>
        <p:txBody>
          <a:bodyPr/>
          <a:lstStyle/>
          <a:p>
            <a:r>
              <a:rPr lang="en-MY" dirty="0"/>
              <a:t>Strategy in Business</a:t>
            </a:r>
          </a:p>
        </p:txBody>
      </p:sp>
      <p:sp>
        <p:nvSpPr>
          <p:cNvPr id="3" name="Content Placeholder 2">
            <a:extLst>
              <a:ext uri="{FF2B5EF4-FFF2-40B4-BE49-F238E27FC236}">
                <a16:creationId xmlns:a16="http://schemas.microsoft.com/office/drawing/2014/main" id="{1ED69DA0-CD55-4F7B-8F74-A7AB26B20EDE}"/>
              </a:ext>
            </a:extLst>
          </p:cNvPr>
          <p:cNvSpPr>
            <a:spLocks noGrp="1"/>
          </p:cNvSpPr>
          <p:nvPr>
            <p:ph idx="1"/>
          </p:nvPr>
        </p:nvSpPr>
        <p:spPr>
          <a:xfrm>
            <a:off x="914400" y="1656471"/>
            <a:ext cx="7772400" cy="4530725"/>
          </a:xfrm>
        </p:spPr>
        <p:txBody>
          <a:bodyPr/>
          <a:lstStyle/>
          <a:p>
            <a:pPr marL="0" indent="0">
              <a:buNone/>
            </a:pPr>
            <a:r>
              <a:rPr lang="en-MY" dirty="0"/>
              <a:t>Strategy is about positioning an organization to have a competitive advantage by making choices about:</a:t>
            </a:r>
          </a:p>
          <a:p>
            <a:pPr marL="0" indent="0">
              <a:buNone/>
            </a:pPr>
            <a:endParaRPr lang="en-MY" dirty="0"/>
          </a:p>
          <a:p>
            <a:pPr marL="514350" indent="-514350">
              <a:buFont typeface="+mj-lt"/>
              <a:buAutoNum type="arabicPeriod"/>
            </a:pPr>
            <a:r>
              <a:rPr lang="en-MY" dirty="0"/>
              <a:t> which countries/industries to participate in;</a:t>
            </a:r>
          </a:p>
          <a:p>
            <a:pPr marL="514350" indent="-514350">
              <a:buFont typeface="+mj-lt"/>
              <a:buAutoNum type="arabicPeriod"/>
            </a:pPr>
            <a:endParaRPr lang="en-MY" dirty="0"/>
          </a:p>
          <a:p>
            <a:pPr marL="514350" indent="-514350">
              <a:buFont typeface="+mj-lt"/>
              <a:buAutoNum type="arabicPeriod"/>
            </a:pPr>
            <a:r>
              <a:rPr lang="en-MY" dirty="0"/>
              <a:t>what products/services to offer; </a:t>
            </a:r>
          </a:p>
          <a:p>
            <a:pPr marL="514350" indent="-514350">
              <a:buFont typeface="+mj-lt"/>
              <a:buAutoNum type="arabicPeriod"/>
            </a:pPr>
            <a:endParaRPr lang="en-MY" dirty="0"/>
          </a:p>
          <a:p>
            <a:pPr marL="514350" indent="-514350">
              <a:buFont typeface="+mj-lt"/>
              <a:buAutoNum type="arabicPeriod"/>
            </a:pPr>
            <a:r>
              <a:rPr lang="en-MY" dirty="0"/>
              <a:t>how to allocate corporate resources.</a:t>
            </a:r>
          </a:p>
        </p:txBody>
      </p:sp>
    </p:spTree>
    <p:extLst>
      <p:ext uri="{BB962C8B-B14F-4D97-AF65-F5344CB8AC3E}">
        <p14:creationId xmlns:p14="http://schemas.microsoft.com/office/powerpoint/2010/main" val="3442114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0091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C7466-C09C-4353-9DC4-CE6EF5367690}"/>
              </a:ext>
            </a:extLst>
          </p:cNvPr>
          <p:cNvSpPr>
            <a:spLocks noGrp="1"/>
          </p:cNvSpPr>
          <p:nvPr>
            <p:ph type="title"/>
          </p:nvPr>
        </p:nvSpPr>
        <p:spPr/>
        <p:txBody>
          <a:bodyPr/>
          <a:lstStyle/>
          <a:p>
            <a:r>
              <a:rPr lang="en-MY" dirty="0"/>
              <a:t>Strategic Planning</a:t>
            </a:r>
          </a:p>
        </p:txBody>
      </p:sp>
      <p:sp>
        <p:nvSpPr>
          <p:cNvPr id="3" name="Content Placeholder 2">
            <a:extLst>
              <a:ext uri="{FF2B5EF4-FFF2-40B4-BE49-F238E27FC236}">
                <a16:creationId xmlns:a16="http://schemas.microsoft.com/office/drawing/2014/main" id="{6234141C-394C-4199-B5B5-8D13CF060CC5}"/>
              </a:ext>
            </a:extLst>
          </p:cNvPr>
          <p:cNvSpPr>
            <a:spLocks noGrp="1"/>
          </p:cNvSpPr>
          <p:nvPr>
            <p:ph idx="1"/>
          </p:nvPr>
        </p:nvSpPr>
        <p:spPr>
          <a:xfrm>
            <a:off x="914400" y="1600200"/>
            <a:ext cx="8050088" cy="4530725"/>
          </a:xfrm>
        </p:spPr>
        <p:txBody>
          <a:bodyPr/>
          <a:lstStyle/>
          <a:p>
            <a:pPr marL="0" indent="0">
              <a:buNone/>
            </a:pPr>
            <a:r>
              <a:rPr lang="en-MY" dirty="0"/>
              <a:t>Strategic planning is a function of strategic management, which is the continuing process of pursuing a favourable competitive fit between the firm and its dynamic environment. </a:t>
            </a:r>
          </a:p>
          <a:p>
            <a:pPr marL="0" indent="0">
              <a:buNone/>
            </a:pPr>
            <a:endParaRPr lang="en-MY" dirty="0"/>
          </a:p>
          <a:p>
            <a:pPr marL="0" indent="0">
              <a:buNone/>
            </a:pPr>
            <a:r>
              <a:rPr lang="en-MY"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val="2116413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a16="http://schemas.microsoft.com/office/drawing/2014/main"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p14="http://schemas.microsoft.com/office/powerpoint/2010/main" val="3208278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04FC-1385-4CE8-BCD4-2CD4A35B6D13}"/>
              </a:ext>
            </a:extLst>
          </p:cNvPr>
          <p:cNvSpPr>
            <a:spLocks noGrp="1"/>
          </p:cNvSpPr>
          <p:nvPr>
            <p:ph type="title"/>
          </p:nvPr>
        </p:nvSpPr>
        <p:spPr/>
        <p:txBody>
          <a:bodyPr/>
          <a:lstStyle/>
          <a:p>
            <a:r>
              <a:rPr lang="en-MY" dirty="0"/>
              <a:t>Vision Statement</a:t>
            </a:r>
          </a:p>
        </p:txBody>
      </p:sp>
      <p:sp>
        <p:nvSpPr>
          <p:cNvPr id="3" name="Content Placeholder 2">
            <a:extLst>
              <a:ext uri="{FF2B5EF4-FFF2-40B4-BE49-F238E27FC236}">
                <a16:creationId xmlns:a16="http://schemas.microsoft.com/office/drawing/2014/main" id="{EDAA9638-DD1B-4CF1-A0A6-8E12D5AEB8B0}"/>
              </a:ext>
            </a:extLst>
          </p:cNvPr>
          <p:cNvSpPr>
            <a:spLocks noGrp="1"/>
          </p:cNvSpPr>
          <p:nvPr>
            <p:ph idx="1"/>
          </p:nvPr>
        </p:nvSpPr>
        <p:spPr>
          <a:xfrm>
            <a:off x="611560" y="1600200"/>
            <a:ext cx="8208912" cy="4530725"/>
          </a:xfrm>
        </p:spPr>
        <p:txBody>
          <a:bodyPr/>
          <a:lstStyle/>
          <a:p>
            <a:pPr marL="0" indent="0">
              <a:buNone/>
            </a:pPr>
            <a:r>
              <a:rPr lang="en-MY" sz="2000" b="0" i="0" dirty="0">
                <a:solidFill>
                  <a:srgbClr val="202122"/>
                </a:solidFill>
                <a:effectLst/>
                <a:latin typeface="Arial" panose="020B0604020202020204" pitchFamily="34" charset="0"/>
              </a:rPr>
              <a:t>A vision statement is a company's road map, indicating what the company wants to become by setting a defined direction for the company's growth. </a:t>
            </a:r>
          </a:p>
          <a:p>
            <a:pPr marL="0" indent="0">
              <a:buNone/>
            </a:pPr>
            <a:endParaRPr lang="en-US" sz="2000" dirty="0">
              <a:solidFill>
                <a:srgbClr val="202122"/>
              </a:solidFill>
              <a:latin typeface="Arial" panose="020B0604020202020204" pitchFamily="34" charset="0"/>
            </a:endParaRPr>
          </a:p>
          <a:p>
            <a:pPr marL="0" indent="0">
              <a:buNone/>
            </a:pPr>
            <a:r>
              <a:rPr lang="en-US" sz="2000" dirty="0">
                <a:solidFill>
                  <a:srgbClr val="202122"/>
                </a:solidFill>
                <a:latin typeface="Arial" panose="020B0604020202020204" pitchFamily="34" charset="0"/>
              </a:rPr>
              <a:t>Big picture idea of what you want to achieve</a:t>
            </a:r>
            <a:endParaRPr lang="en-MY" sz="2000" dirty="0">
              <a:solidFill>
                <a:srgbClr val="202122"/>
              </a:solidFill>
              <a:latin typeface="Arial" panose="020B0604020202020204" pitchFamily="34" charset="0"/>
            </a:endParaRPr>
          </a:p>
          <a:p>
            <a:pPr marL="0" indent="0">
              <a:buNone/>
            </a:pPr>
            <a:endParaRPr lang="en-MY" sz="2000" dirty="0">
              <a:solidFill>
                <a:srgbClr val="202122"/>
              </a:solidFill>
              <a:latin typeface="Arial" panose="020B0604020202020204" pitchFamily="34" charset="0"/>
            </a:endParaRPr>
          </a:p>
          <a:p>
            <a:r>
              <a:rPr lang="en-MY" sz="2000" dirty="0"/>
              <a:t>Concise: able to be easily remembered and repeated</a:t>
            </a:r>
          </a:p>
          <a:p>
            <a:r>
              <a:rPr lang="en-MY" sz="2000" dirty="0"/>
              <a:t>Clear: defines a prime goal</a:t>
            </a:r>
          </a:p>
          <a:p>
            <a:r>
              <a:rPr lang="en-MY" sz="2000" dirty="0"/>
              <a:t>Time horizon: defines a time horizon</a:t>
            </a:r>
          </a:p>
          <a:p>
            <a:r>
              <a:rPr lang="en-MY" sz="2000" dirty="0"/>
              <a:t>Future-oriented: describes where the company is going</a:t>
            </a:r>
          </a:p>
          <a:p>
            <a:r>
              <a:rPr lang="en-MY" sz="2000" dirty="0"/>
              <a:t>Stable: offers a long-term perspective</a:t>
            </a:r>
          </a:p>
          <a:p>
            <a:r>
              <a:rPr lang="en-MY" sz="2000" dirty="0"/>
              <a:t>Challenging: not something that can be easily met and discarded</a:t>
            </a:r>
          </a:p>
          <a:p>
            <a:r>
              <a:rPr lang="en-MY" sz="2000" dirty="0"/>
              <a:t>Abstract: encompass all of the organization's interests and direction</a:t>
            </a:r>
          </a:p>
          <a:p>
            <a:r>
              <a:rPr lang="en-MY" sz="2000" dirty="0"/>
              <a:t>Inspiring: motivates employees</a:t>
            </a:r>
          </a:p>
        </p:txBody>
      </p:sp>
    </p:spTree>
    <p:extLst>
      <p:ext uri="{BB962C8B-B14F-4D97-AF65-F5344CB8AC3E}">
        <p14:creationId xmlns:p14="http://schemas.microsoft.com/office/powerpoint/2010/main" val="2122901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1F1EE-0F60-4F7A-BCC8-1477D4DD9D7D}"/>
              </a:ext>
            </a:extLst>
          </p:cNvPr>
          <p:cNvSpPr>
            <a:spLocks noGrp="1"/>
          </p:cNvSpPr>
          <p:nvPr>
            <p:ph type="title"/>
          </p:nvPr>
        </p:nvSpPr>
        <p:spPr/>
        <p:txBody>
          <a:bodyPr/>
          <a:lstStyle/>
          <a:p>
            <a:r>
              <a:rPr lang="en-MY" dirty="0"/>
              <a:t>Examples of Vision Statement</a:t>
            </a:r>
          </a:p>
        </p:txBody>
      </p:sp>
      <p:sp>
        <p:nvSpPr>
          <p:cNvPr id="3" name="Content Placeholder 2">
            <a:extLst>
              <a:ext uri="{FF2B5EF4-FFF2-40B4-BE49-F238E27FC236}">
                <a16:creationId xmlns:a16="http://schemas.microsoft.com/office/drawing/2014/main" id="{BF082678-E104-42B9-B3A9-2830064499E7}"/>
              </a:ext>
            </a:extLst>
          </p:cNvPr>
          <p:cNvSpPr>
            <a:spLocks noGrp="1"/>
          </p:cNvSpPr>
          <p:nvPr>
            <p:ph idx="1"/>
          </p:nvPr>
        </p:nvSpPr>
        <p:spPr/>
        <p:txBody>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val="332723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ABF5-9E35-4CBB-98B7-F448C5EB1E58}"/>
              </a:ext>
            </a:extLst>
          </p:cNvPr>
          <p:cNvSpPr>
            <a:spLocks noGrp="1"/>
          </p:cNvSpPr>
          <p:nvPr>
            <p:ph type="title"/>
          </p:nvPr>
        </p:nvSpPr>
        <p:spPr/>
        <p:txBody>
          <a:bodyPr/>
          <a:lstStyle/>
          <a:p>
            <a:r>
              <a:rPr lang="en-MY" dirty="0"/>
              <a:t>Mission Statement</a:t>
            </a:r>
          </a:p>
        </p:txBody>
      </p:sp>
      <p:sp>
        <p:nvSpPr>
          <p:cNvPr id="3" name="Content Placeholder 2">
            <a:extLst>
              <a:ext uri="{FF2B5EF4-FFF2-40B4-BE49-F238E27FC236}">
                <a16:creationId xmlns:a16="http://schemas.microsoft.com/office/drawing/2014/main" id="{2C42646B-8D92-41B5-965E-EEEB5B7FF808}"/>
              </a:ext>
            </a:extLst>
          </p:cNvPr>
          <p:cNvSpPr>
            <a:spLocks noGrp="1"/>
          </p:cNvSpPr>
          <p:nvPr>
            <p:ph idx="1"/>
          </p:nvPr>
        </p:nvSpPr>
        <p:spPr>
          <a:xfrm>
            <a:off x="685800" y="1628800"/>
            <a:ext cx="8458200" cy="4530725"/>
          </a:xfrm>
        </p:spPr>
        <p:txBody>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val="1534347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a16="http://schemas.microsoft.com/office/drawing/2014/main" id="{BF0FE4EE-62EB-49D4-9439-979C7F023AF5}"/>
              </a:ext>
            </a:extLst>
          </p:cNvPr>
          <p:cNvSpPr>
            <a:spLocks noGrp="1"/>
          </p:cNvSpPr>
          <p:nvPr>
            <p:ph idx="1"/>
          </p:nvPr>
        </p:nvSpPr>
        <p:spPr/>
        <p:txBody>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val="3777477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a16="http://schemas.microsoft.com/office/drawing/2014/main"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a16="http://schemas.microsoft.com/office/drawing/2014/main"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p14="http://schemas.microsoft.com/office/powerpoint/2010/main" val="3215274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4591A-1B64-479E-A0A6-EEBE98AADC59}"/>
              </a:ext>
            </a:extLst>
          </p:cNvPr>
          <p:cNvSpPr>
            <a:spLocks noGrp="1"/>
          </p:cNvSpPr>
          <p:nvPr>
            <p:ph type="title"/>
          </p:nvPr>
        </p:nvSpPr>
        <p:spPr/>
        <p:txBody>
          <a:bodyPr/>
          <a:lstStyle/>
          <a:p>
            <a:r>
              <a:rPr lang="en-MY" dirty="0"/>
              <a:t>Values Statement</a:t>
            </a:r>
          </a:p>
        </p:txBody>
      </p:sp>
      <p:sp>
        <p:nvSpPr>
          <p:cNvPr id="3" name="Content Placeholder 2">
            <a:extLst>
              <a:ext uri="{FF2B5EF4-FFF2-40B4-BE49-F238E27FC236}">
                <a16:creationId xmlns:a16="http://schemas.microsoft.com/office/drawing/2014/main" id="{2AB61FD1-DCA0-4720-AA66-02635F70C23A}"/>
              </a:ext>
            </a:extLst>
          </p:cNvPr>
          <p:cNvSpPr>
            <a:spLocks noGrp="1"/>
          </p:cNvSpPr>
          <p:nvPr>
            <p:ph idx="1"/>
          </p:nvPr>
        </p:nvSpPr>
        <p:spPr/>
        <p:txBody>
          <a:bodyPr/>
          <a:lstStyle/>
          <a:p>
            <a:r>
              <a:rPr lang="en-MY" dirty="0"/>
              <a:t>A values statement lists the core principles that guide and direct the organization and its culture.</a:t>
            </a:r>
          </a:p>
          <a:p>
            <a:r>
              <a:rPr lang="en-MY" dirty="0"/>
              <a:t> In a values-led organization, the values create a moral compass for the organization and its employees.</a:t>
            </a:r>
          </a:p>
          <a:p>
            <a:r>
              <a:rPr lang="en-MY" dirty="0"/>
              <a:t>It guides decision-making and establishes a standard against which actions can be assessed. These core values are an internalized framework that is shared and acted on by leadership. </a:t>
            </a:r>
          </a:p>
        </p:txBody>
      </p:sp>
    </p:spTree>
    <p:extLst>
      <p:ext uri="{BB962C8B-B14F-4D97-AF65-F5344CB8AC3E}">
        <p14:creationId xmlns:p14="http://schemas.microsoft.com/office/powerpoint/2010/main" val="2247925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65FE7-1606-4B56-A8FB-B1FF9EA8423E}"/>
              </a:ext>
            </a:extLst>
          </p:cNvPr>
          <p:cNvSpPr>
            <a:spLocks noGrp="1"/>
          </p:cNvSpPr>
          <p:nvPr>
            <p:ph type="title"/>
          </p:nvPr>
        </p:nvSpPr>
        <p:spPr/>
        <p:txBody>
          <a:bodyPr/>
          <a:lstStyle/>
          <a:p>
            <a:r>
              <a:rPr lang="en-MY" dirty="0"/>
              <a:t>Value Statement</a:t>
            </a:r>
          </a:p>
        </p:txBody>
      </p:sp>
      <p:sp>
        <p:nvSpPr>
          <p:cNvPr id="3" name="Content Placeholder 2">
            <a:extLst>
              <a:ext uri="{FF2B5EF4-FFF2-40B4-BE49-F238E27FC236}">
                <a16:creationId xmlns:a16="http://schemas.microsoft.com/office/drawing/2014/main" id="{077B7A4D-B854-441A-9C50-31E1BCF0F426}"/>
              </a:ext>
            </a:extLst>
          </p:cNvPr>
          <p:cNvSpPr>
            <a:spLocks noGrp="1"/>
          </p:cNvSpPr>
          <p:nvPr>
            <p:ph idx="1"/>
          </p:nvPr>
        </p:nvSpPr>
        <p:spPr/>
        <p:txBody>
          <a:bodyPr/>
          <a:lstStyle/>
          <a:p>
            <a:pPr marL="0" indent="0">
              <a:buNone/>
            </a:pPr>
            <a:r>
              <a:rPr lang="en-MY" dirty="0"/>
              <a:t>When drafting values statements, questions to consider might include:</a:t>
            </a:r>
          </a:p>
          <a:p>
            <a:r>
              <a:rPr lang="en-MY" dirty="0"/>
              <a:t>What values are unique to our organization?</a:t>
            </a:r>
          </a:p>
          <a:p>
            <a:r>
              <a:rPr lang="en-MY" dirty="0"/>
              <a:t>What values should guide the operations of our company?</a:t>
            </a:r>
          </a:p>
          <a:p>
            <a:r>
              <a:rPr lang="en-MY" dirty="0"/>
              <a:t>What conduct should our employees uphold?</a:t>
            </a:r>
          </a:p>
          <a:p>
            <a:endParaRPr lang="en-MY" dirty="0"/>
          </a:p>
          <a:p>
            <a:pPr marL="0" indent="0">
              <a:buNone/>
            </a:pPr>
            <a:r>
              <a:rPr lang="en-MY" dirty="0"/>
              <a:t>In conjunction with a values statement, a code of ethics puts those values into practice.</a:t>
            </a:r>
          </a:p>
        </p:txBody>
      </p:sp>
    </p:spTree>
    <p:extLst>
      <p:ext uri="{BB962C8B-B14F-4D97-AF65-F5344CB8AC3E}">
        <p14:creationId xmlns:p14="http://schemas.microsoft.com/office/powerpoint/2010/main" val="24965308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6867C-E491-4557-86B0-7257B3964211}"/>
              </a:ext>
            </a:extLst>
          </p:cNvPr>
          <p:cNvSpPr>
            <a:spLocks noGrp="1"/>
          </p:cNvSpPr>
          <p:nvPr>
            <p:ph type="title"/>
          </p:nvPr>
        </p:nvSpPr>
        <p:spPr/>
        <p:txBody>
          <a:bodyPr/>
          <a:lstStyle/>
          <a:p>
            <a:r>
              <a:rPr lang="en-MY" dirty="0"/>
              <a:t>Example of Value Statement</a:t>
            </a:r>
          </a:p>
        </p:txBody>
      </p:sp>
      <p:sp>
        <p:nvSpPr>
          <p:cNvPr id="3" name="Content Placeholder 2">
            <a:extLst>
              <a:ext uri="{FF2B5EF4-FFF2-40B4-BE49-F238E27FC236}">
                <a16:creationId xmlns:a16="http://schemas.microsoft.com/office/drawing/2014/main" id="{65186A5B-3230-4318-8B2A-2D3E75A995C0}"/>
              </a:ext>
            </a:extLst>
          </p:cNvPr>
          <p:cNvSpPr>
            <a:spLocks noGrp="1"/>
          </p:cNvSpPr>
          <p:nvPr>
            <p:ph idx="1"/>
          </p:nvPr>
        </p:nvSpPr>
        <p:spPr/>
        <p:txBody>
          <a:bodyPr/>
          <a:lstStyle/>
          <a:p>
            <a:pPr marL="0" indent="0">
              <a:buNone/>
            </a:pPr>
            <a:r>
              <a:rPr lang="en-MY" dirty="0"/>
              <a:t>Coca-Cola :</a:t>
            </a:r>
          </a:p>
          <a:p>
            <a:r>
              <a:rPr lang="en-MY" dirty="0"/>
              <a:t>Leadership: The courage to shape a better future</a:t>
            </a:r>
          </a:p>
          <a:p>
            <a:r>
              <a:rPr lang="en-MY" dirty="0"/>
              <a:t>Collaboration: Leverage collective genius</a:t>
            </a:r>
          </a:p>
          <a:p>
            <a:r>
              <a:rPr lang="en-MY" dirty="0"/>
              <a:t>Integrity: Be real</a:t>
            </a:r>
          </a:p>
          <a:p>
            <a:r>
              <a:rPr lang="en-MY" dirty="0"/>
              <a:t>Accountability: If it is to be, it’s up to me</a:t>
            </a:r>
          </a:p>
          <a:p>
            <a:r>
              <a:rPr lang="en-MY" dirty="0"/>
              <a:t>Passion: Committed in heart and mind</a:t>
            </a:r>
          </a:p>
          <a:p>
            <a:r>
              <a:rPr lang="en-MY" dirty="0"/>
              <a:t>Diversity: As inclusive as our brands</a:t>
            </a:r>
          </a:p>
          <a:p>
            <a:r>
              <a:rPr lang="en-MY" dirty="0"/>
              <a:t>Quality: What we do, we do well</a:t>
            </a:r>
          </a:p>
        </p:txBody>
      </p:sp>
    </p:spTree>
    <p:extLst>
      <p:ext uri="{BB962C8B-B14F-4D97-AF65-F5344CB8AC3E}">
        <p14:creationId xmlns:p14="http://schemas.microsoft.com/office/powerpoint/2010/main" val="3768502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CE744-88E9-4012-847F-636B17E54AF7}"/>
              </a:ext>
            </a:extLst>
          </p:cNvPr>
          <p:cNvSpPr>
            <a:spLocks noGrp="1"/>
          </p:cNvSpPr>
          <p:nvPr>
            <p:ph type="title"/>
          </p:nvPr>
        </p:nvSpPr>
        <p:spPr/>
        <p:txBody>
          <a:bodyPr/>
          <a:lstStyle/>
          <a:p>
            <a:r>
              <a:rPr lang="en-MY" dirty="0"/>
              <a:t>Different Terms</a:t>
            </a:r>
          </a:p>
        </p:txBody>
      </p:sp>
      <p:pic>
        <p:nvPicPr>
          <p:cNvPr id="5" name="Picture 4">
            <a:extLst>
              <a:ext uri="{FF2B5EF4-FFF2-40B4-BE49-F238E27FC236}">
                <a16:creationId xmlns:a16="http://schemas.microsoft.com/office/drawing/2014/main" id="{F20D6152-08B2-46AE-9779-703032F8AECD}"/>
              </a:ext>
            </a:extLst>
          </p:cNvPr>
          <p:cNvPicPr>
            <a:picLocks noChangeAspect="1"/>
          </p:cNvPicPr>
          <p:nvPr/>
        </p:nvPicPr>
        <p:blipFill>
          <a:blip r:embed="rId2"/>
          <a:stretch>
            <a:fillRect/>
          </a:stretch>
        </p:blipFill>
        <p:spPr>
          <a:xfrm>
            <a:off x="2051720" y="1700808"/>
            <a:ext cx="5040560" cy="4672252"/>
          </a:xfrm>
          <a:prstGeom prst="rect">
            <a:avLst/>
          </a:prstGeom>
        </p:spPr>
      </p:pic>
    </p:spTree>
    <p:extLst>
      <p:ext uri="{BB962C8B-B14F-4D97-AF65-F5344CB8AC3E}">
        <p14:creationId xmlns:p14="http://schemas.microsoft.com/office/powerpoint/2010/main" val="370538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1D2A0-25FC-4CEA-86C5-00B7A414013F}"/>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1FA89B29-EEAC-4E8B-BBE8-BFCC0C143CC1}"/>
              </a:ext>
            </a:extLst>
          </p:cNvPr>
          <p:cNvSpPr>
            <a:spLocks noGrp="1"/>
          </p:cNvSpPr>
          <p:nvPr>
            <p:ph idx="1"/>
          </p:nvPr>
        </p:nvSpPr>
        <p:spPr/>
        <p:txBody>
          <a:bodyPr/>
          <a:lstStyle/>
          <a:p>
            <a:pPr marL="0" indent="0">
              <a:buNone/>
            </a:pPr>
            <a:r>
              <a:rPr lang="en-MY" dirty="0"/>
              <a:t>A mission statement does NOT need to include?	</a:t>
            </a:r>
          </a:p>
          <a:p>
            <a:pPr marL="0" indent="0">
              <a:buNone/>
            </a:pPr>
            <a:r>
              <a:rPr lang="en-MY" dirty="0"/>
              <a:t>    </a:t>
            </a:r>
          </a:p>
          <a:p>
            <a:pPr marL="0" indent="0">
              <a:buNone/>
            </a:pPr>
            <a:r>
              <a:rPr lang="en-MY" dirty="0"/>
              <a:t>a) State what the company does.	    </a:t>
            </a:r>
          </a:p>
          <a:p>
            <a:pPr marL="0" indent="0">
              <a:buNone/>
            </a:pPr>
            <a:r>
              <a:rPr lang="en-MY" dirty="0"/>
              <a:t>b) State time frame for completion.	    </a:t>
            </a:r>
          </a:p>
          <a:p>
            <a:pPr marL="0" indent="0">
              <a:buNone/>
            </a:pPr>
            <a:r>
              <a:rPr lang="en-MY" dirty="0"/>
              <a:t>c) State where the company is headed.	    </a:t>
            </a:r>
          </a:p>
          <a:p>
            <a:pPr marL="0" indent="0">
              <a:buNone/>
            </a:pPr>
            <a:r>
              <a:rPr lang="en-MY" dirty="0"/>
              <a:t>d) State who its customers are.</a:t>
            </a:r>
          </a:p>
          <a:p>
            <a:pPr marL="0" indent="0">
              <a:buNone/>
            </a:pPr>
            <a:endParaRPr lang="en-MY" dirty="0"/>
          </a:p>
        </p:txBody>
      </p:sp>
    </p:spTree>
    <p:extLst>
      <p:ext uri="{BB962C8B-B14F-4D97-AF65-F5344CB8AC3E}">
        <p14:creationId xmlns:p14="http://schemas.microsoft.com/office/powerpoint/2010/main" val="5488773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1D0C2-B679-4A23-B3A8-6DE42B968BF9}"/>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3EC25FB4-F639-485A-BDDF-F1AE83A37A1B}"/>
              </a:ext>
            </a:extLst>
          </p:cNvPr>
          <p:cNvSpPr>
            <a:spLocks noGrp="1"/>
          </p:cNvSpPr>
          <p:nvPr>
            <p:ph idx="1"/>
          </p:nvPr>
        </p:nvSpPr>
        <p:spPr/>
        <p:txBody>
          <a:bodyPr/>
          <a:lstStyle/>
          <a:p>
            <a:r>
              <a:rPr lang="en-MY" dirty="0"/>
              <a:t>Option B</a:t>
            </a:r>
          </a:p>
          <a:p>
            <a:endParaRPr lang="en-MY" dirty="0"/>
          </a:p>
          <a:p>
            <a:pPr marL="0" indent="0">
              <a:buNone/>
            </a:pPr>
            <a:r>
              <a:rPr lang="en-MY" dirty="0"/>
              <a:t>Mission statement is a formal, written document that defines the organization’s purpose in society. In that, there is no timeframe for mission with an organization</a:t>
            </a:r>
          </a:p>
        </p:txBody>
      </p:sp>
    </p:spTree>
    <p:extLst>
      <p:ext uri="{BB962C8B-B14F-4D97-AF65-F5344CB8AC3E}">
        <p14:creationId xmlns:p14="http://schemas.microsoft.com/office/powerpoint/2010/main" val="356039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25094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id="{E874EC89-59C6-4DBE-A4E5-1E48B9F43AF2}"/>
              </a:ext>
            </a:extLst>
          </p:cNvPr>
          <p:cNvSpPr>
            <a:spLocks noGrp="1"/>
          </p:cNvSpPr>
          <p:nvPr>
            <p:ph idx="1"/>
          </p:nvPr>
        </p:nvSpPr>
        <p:spPr/>
        <p:txBody>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val="33887854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val="2578740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195F-FA82-4905-B66A-3B182E5E6A53}"/>
              </a:ext>
            </a:extLst>
          </p:cNvPr>
          <p:cNvSpPr>
            <a:spLocks noGrp="1"/>
          </p:cNvSpPr>
          <p:nvPr>
            <p:ph type="title"/>
          </p:nvPr>
        </p:nvSpPr>
        <p:spPr/>
        <p:txBody>
          <a:bodyPr/>
          <a:lstStyle/>
          <a:p>
            <a:r>
              <a:rPr lang="en-MY" dirty="0"/>
              <a:t>Strengths</a:t>
            </a:r>
          </a:p>
        </p:txBody>
      </p:sp>
      <p:sp>
        <p:nvSpPr>
          <p:cNvPr id="3" name="Content Placeholder 2">
            <a:extLst>
              <a:ext uri="{FF2B5EF4-FFF2-40B4-BE49-F238E27FC236}">
                <a16:creationId xmlns:a16="http://schemas.microsoft.com/office/drawing/2014/main" id="{BE3EF4AB-9E04-4DB5-BECA-D94AF162CFE4}"/>
              </a:ext>
            </a:extLst>
          </p:cNvPr>
          <p:cNvSpPr>
            <a:spLocks noGrp="1"/>
          </p:cNvSpPr>
          <p:nvPr>
            <p:ph idx="1"/>
          </p:nvPr>
        </p:nvSpPr>
        <p:spPr>
          <a:xfrm>
            <a:off x="685800" y="1556792"/>
            <a:ext cx="8278688" cy="5023395"/>
          </a:xfrm>
        </p:spPr>
        <p:txBody>
          <a:bodyPr/>
          <a:lstStyle/>
          <a:p>
            <a:pPr marL="0" indent="0">
              <a:buNone/>
            </a:pPr>
            <a:r>
              <a:rPr lang="en-MY" sz="2400" dirty="0"/>
              <a:t>They are characteristics of the business or team that give it an advantage over others in the industry. Strengths must focus upon what the firm can do with its internal resources. </a:t>
            </a:r>
          </a:p>
          <a:p>
            <a:pPr marL="0" indent="0">
              <a:buNone/>
            </a:pPr>
            <a:endParaRPr lang="en-MY" sz="2400" dirty="0"/>
          </a:p>
          <a:p>
            <a:r>
              <a:rPr lang="en-MY" sz="2400" dirty="0"/>
              <a:t>Any asset that the firm owns could certainly be classified as strength, </a:t>
            </a:r>
          </a:p>
          <a:p>
            <a:r>
              <a:rPr lang="en-MY" sz="2400" dirty="0"/>
              <a:t> State-of-the-art production line machinery</a:t>
            </a:r>
          </a:p>
          <a:p>
            <a:r>
              <a:rPr lang="en-MY" sz="2400" dirty="0"/>
              <a:t>A strong brand-name presence</a:t>
            </a:r>
          </a:p>
          <a:p>
            <a:r>
              <a:rPr lang="en-MY" sz="2400" dirty="0"/>
              <a:t>Recognized customer service excellence,</a:t>
            </a:r>
          </a:p>
          <a:p>
            <a:r>
              <a:rPr lang="en-MY" sz="2400" dirty="0"/>
              <a:t>Exclusive access to a strong supply chain network</a:t>
            </a:r>
          </a:p>
        </p:txBody>
      </p:sp>
    </p:spTree>
    <p:extLst>
      <p:ext uri="{BB962C8B-B14F-4D97-AF65-F5344CB8AC3E}">
        <p14:creationId xmlns:p14="http://schemas.microsoft.com/office/powerpoint/2010/main" val="23450693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EC7E-D26D-4C8C-BBD2-1A85ABC15714}"/>
              </a:ext>
            </a:extLst>
          </p:cNvPr>
          <p:cNvSpPr>
            <a:spLocks noGrp="1"/>
          </p:cNvSpPr>
          <p:nvPr>
            <p:ph type="title"/>
          </p:nvPr>
        </p:nvSpPr>
        <p:spPr/>
        <p:txBody>
          <a:bodyPr/>
          <a:lstStyle/>
          <a:p>
            <a:r>
              <a:rPr lang="en-MY" dirty="0"/>
              <a:t>Weaknesses</a:t>
            </a:r>
          </a:p>
        </p:txBody>
      </p:sp>
      <p:sp>
        <p:nvSpPr>
          <p:cNvPr id="3" name="Content Placeholder 2">
            <a:extLst>
              <a:ext uri="{FF2B5EF4-FFF2-40B4-BE49-F238E27FC236}">
                <a16:creationId xmlns:a16="http://schemas.microsoft.com/office/drawing/2014/main" id="{4C180FDF-44D9-47DD-9546-0250A30BA9DD}"/>
              </a:ext>
            </a:extLst>
          </p:cNvPr>
          <p:cNvSpPr>
            <a:spLocks noGrp="1"/>
          </p:cNvSpPr>
          <p:nvPr>
            <p:ph idx="1"/>
          </p:nvPr>
        </p:nvSpPr>
        <p:spPr/>
        <p:txBody>
          <a:bodyPr/>
          <a:lstStyle/>
          <a:p>
            <a:pPr marL="0" indent="0">
              <a:buNone/>
            </a:pPr>
            <a:r>
              <a:rPr lang="en-MY" sz="2400" dirty="0"/>
              <a:t>Characteristics that place the firm at a disadvantage relative to others. </a:t>
            </a:r>
          </a:p>
          <a:p>
            <a:pPr marL="0" indent="0">
              <a:buNone/>
            </a:pPr>
            <a:endParaRPr lang="en-MY" sz="2400" dirty="0"/>
          </a:p>
          <a:p>
            <a:r>
              <a:rPr lang="en-MY" sz="2400" dirty="0"/>
              <a:t>Poor product positioning</a:t>
            </a:r>
          </a:p>
          <a:p>
            <a:r>
              <a:rPr lang="en-MY" sz="2400" dirty="0"/>
              <a:t>Deteriorating physical assets</a:t>
            </a:r>
          </a:p>
          <a:p>
            <a:r>
              <a:rPr lang="en-MY" sz="2400" dirty="0"/>
              <a:t>Out-of-date production equipment</a:t>
            </a:r>
          </a:p>
          <a:p>
            <a:r>
              <a:rPr lang="en-MY" sz="2400" dirty="0"/>
              <a:t>Poor customer service</a:t>
            </a:r>
          </a:p>
          <a:p>
            <a:r>
              <a:rPr lang="en-MY" sz="2400" dirty="0"/>
              <a:t>High employee turnover that causes the firm to lose talented people can be a major weakness of the firm</a:t>
            </a:r>
          </a:p>
        </p:txBody>
      </p:sp>
    </p:spTree>
    <p:extLst>
      <p:ext uri="{BB962C8B-B14F-4D97-AF65-F5344CB8AC3E}">
        <p14:creationId xmlns:p14="http://schemas.microsoft.com/office/powerpoint/2010/main" val="36065691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71FB-93FD-4309-A77D-A9196AC0AEDA}"/>
              </a:ext>
            </a:extLst>
          </p:cNvPr>
          <p:cNvSpPr>
            <a:spLocks noGrp="1"/>
          </p:cNvSpPr>
          <p:nvPr>
            <p:ph type="title"/>
          </p:nvPr>
        </p:nvSpPr>
        <p:spPr/>
        <p:txBody>
          <a:bodyPr/>
          <a:lstStyle/>
          <a:p>
            <a:r>
              <a:rPr lang="en-MY" dirty="0"/>
              <a:t>Opportunities</a:t>
            </a:r>
          </a:p>
        </p:txBody>
      </p:sp>
      <p:sp>
        <p:nvSpPr>
          <p:cNvPr id="3" name="Content Placeholder 2">
            <a:extLst>
              <a:ext uri="{FF2B5EF4-FFF2-40B4-BE49-F238E27FC236}">
                <a16:creationId xmlns:a16="http://schemas.microsoft.com/office/drawing/2014/main" id="{8774C223-6EFC-45A7-BE5D-84CF73C273CD}"/>
              </a:ext>
            </a:extLst>
          </p:cNvPr>
          <p:cNvSpPr>
            <a:spLocks noGrp="1"/>
          </p:cNvSpPr>
          <p:nvPr>
            <p:ph idx="1"/>
          </p:nvPr>
        </p:nvSpPr>
        <p:spPr/>
        <p:txBody>
          <a:bodyPr/>
          <a:lstStyle/>
          <a:p>
            <a:pPr marL="0" indent="0">
              <a:buNone/>
            </a:pPr>
            <a:r>
              <a:rPr lang="en-MY" sz="2400" dirty="0"/>
              <a:t>In general, any changes in the external environment can be an opportunity to the firm</a:t>
            </a:r>
          </a:p>
          <a:p>
            <a:pPr marL="0" indent="0">
              <a:buNone/>
            </a:pPr>
            <a:endParaRPr lang="en-MY" sz="2400" dirty="0"/>
          </a:p>
          <a:p>
            <a:r>
              <a:rPr lang="en-MY" sz="2400" dirty="0"/>
              <a:t>Changes in tax structure</a:t>
            </a:r>
          </a:p>
          <a:p>
            <a:r>
              <a:rPr lang="en-MY" sz="2400" dirty="0"/>
              <a:t>Improvements in economic trends</a:t>
            </a:r>
          </a:p>
          <a:p>
            <a:r>
              <a:rPr lang="en-MY" sz="2400" dirty="0"/>
              <a:t>The passage of favourable laws</a:t>
            </a:r>
          </a:p>
          <a:p>
            <a:r>
              <a:rPr lang="en-MY" sz="2400" dirty="0"/>
              <a:t>Market positioning</a:t>
            </a:r>
          </a:p>
          <a:p>
            <a:r>
              <a:rPr lang="en-MY" sz="2400" dirty="0"/>
              <a:t>New technologies</a:t>
            </a:r>
          </a:p>
          <a:p>
            <a:r>
              <a:rPr lang="en-MY" sz="2400" dirty="0"/>
              <a:t>International trade agreements</a:t>
            </a:r>
          </a:p>
        </p:txBody>
      </p:sp>
    </p:spTree>
    <p:extLst>
      <p:ext uri="{BB962C8B-B14F-4D97-AF65-F5344CB8AC3E}">
        <p14:creationId xmlns:p14="http://schemas.microsoft.com/office/powerpoint/2010/main" val="24115523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622A-D2CF-40E2-BAA4-9C587C9966ED}"/>
              </a:ext>
            </a:extLst>
          </p:cNvPr>
          <p:cNvSpPr>
            <a:spLocks noGrp="1"/>
          </p:cNvSpPr>
          <p:nvPr>
            <p:ph type="title"/>
          </p:nvPr>
        </p:nvSpPr>
        <p:spPr/>
        <p:txBody>
          <a:bodyPr/>
          <a:lstStyle/>
          <a:p>
            <a:r>
              <a:rPr lang="en-MY" dirty="0"/>
              <a:t>Threats</a:t>
            </a:r>
          </a:p>
        </p:txBody>
      </p:sp>
      <p:sp>
        <p:nvSpPr>
          <p:cNvPr id="3" name="Content Placeholder 2">
            <a:extLst>
              <a:ext uri="{FF2B5EF4-FFF2-40B4-BE49-F238E27FC236}">
                <a16:creationId xmlns:a16="http://schemas.microsoft.com/office/drawing/2014/main" id="{AE1C4139-92DB-4678-A418-44B66B2BC1CC}"/>
              </a:ext>
            </a:extLst>
          </p:cNvPr>
          <p:cNvSpPr>
            <a:spLocks noGrp="1"/>
          </p:cNvSpPr>
          <p:nvPr>
            <p:ph idx="1"/>
          </p:nvPr>
        </p:nvSpPr>
        <p:spPr/>
        <p:txBody>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endParaRPr lang="en-MY" sz="2400" dirty="0"/>
          </a:p>
          <a:p>
            <a:pPr marL="0" indent="0">
              <a:buNone/>
            </a:pPr>
            <a:r>
              <a:rPr lang="en-MY" sz="2400" dirty="0"/>
              <a:t>Anything that can threaten the firm’s market position</a:t>
            </a:r>
          </a:p>
        </p:txBody>
      </p:sp>
    </p:spTree>
    <p:extLst>
      <p:ext uri="{BB962C8B-B14F-4D97-AF65-F5344CB8AC3E}">
        <p14:creationId xmlns:p14="http://schemas.microsoft.com/office/powerpoint/2010/main" val="36494385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86548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F8186-5B32-484F-BBE4-DEB5F4AFEDAB}"/>
              </a:ext>
            </a:extLst>
          </p:cNvPr>
          <p:cNvSpPr>
            <a:spLocks noGrp="1"/>
          </p:cNvSpPr>
          <p:nvPr>
            <p:ph type="title"/>
          </p:nvPr>
        </p:nvSpPr>
        <p:spPr/>
        <p:txBody>
          <a:bodyPr/>
          <a:lstStyle/>
          <a:p>
            <a:r>
              <a:rPr lang="en-MY" dirty="0"/>
              <a:t>PEST Analysis</a:t>
            </a:r>
          </a:p>
        </p:txBody>
      </p:sp>
      <p:sp>
        <p:nvSpPr>
          <p:cNvPr id="3" name="Content Placeholder 2">
            <a:extLst>
              <a:ext uri="{FF2B5EF4-FFF2-40B4-BE49-F238E27FC236}">
                <a16:creationId xmlns:a16="http://schemas.microsoft.com/office/drawing/2014/main" id="{E60261A9-5944-4A0C-B0B1-D92C8DBC4E50}"/>
              </a:ext>
            </a:extLst>
          </p:cNvPr>
          <p:cNvSpPr>
            <a:spLocks noGrp="1"/>
          </p:cNvSpPr>
          <p:nvPr>
            <p:ph idx="1"/>
          </p:nvPr>
        </p:nvSpPr>
        <p:spPr/>
        <p:txBody>
          <a:bodyPr/>
          <a:lstStyle/>
          <a:p>
            <a:pPr marL="0" indent="0">
              <a:buNone/>
            </a:pPr>
            <a:r>
              <a:rPr lang="en-MY"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val="39097911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a16="http://schemas.microsoft.com/office/drawing/2014/main"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p14="http://schemas.microsoft.com/office/powerpoint/2010/main" val="34850974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D5AB7-EA93-4FA0-8265-9605DAF342A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C60C7162-6B39-4D58-957C-F25DF1AE7C93}"/>
              </a:ext>
            </a:extLst>
          </p:cNvPr>
          <p:cNvSpPr>
            <a:spLocks noGrp="1"/>
          </p:cNvSpPr>
          <p:nvPr>
            <p:ph idx="1"/>
          </p:nvPr>
        </p:nvSpPr>
        <p:spPr/>
        <p:txBody>
          <a:bodyPr/>
          <a:lstStyle/>
          <a:p>
            <a:pPr marL="0" indent="0">
              <a:buNone/>
            </a:pPr>
            <a:r>
              <a:rPr lang="en-MY" dirty="0"/>
              <a:t>Which of the following is an external factor that is considered in an environmental scan?</a:t>
            </a:r>
          </a:p>
          <a:p>
            <a:pPr marL="0" indent="0">
              <a:buNone/>
            </a:pPr>
            <a:r>
              <a:rPr lang="en-MY" dirty="0"/>
              <a:t>a) Company culture</a:t>
            </a:r>
          </a:p>
          <a:p>
            <a:pPr marL="0" indent="0">
              <a:buNone/>
            </a:pPr>
            <a:r>
              <a:rPr lang="en-MY" dirty="0"/>
              <a:t>b) Local legal policies</a:t>
            </a:r>
          </a:p>
          <a:p>
            <a:pPr marL="0" indent="0">
              <a:buNone/>
            </a:pPr>
            <a:r>
              <a:rPr lang="en-MY" dirty="0"/>
              <a:t>c) Organizational structure</a:t>
            </a:r>
          </a:p>
          <a:p>
            <a:pPr marL="0" indent="0">
              <a:buNone/>
            </a:pPr>
            <a:r>
              <a:rPr lang="en-MY" dirty="0"/>
              <a:t>d) Strategy</a:t>
            </a:r>
          </a:p>
        </p:txBody>
      </p:sp>
    </p:spTree>
    <p:extLst>
      <p:ext uri="{BB962C8B-B14F-4D97-AF65-F5344CB8AC3E}">
        <p14:creationId xmlns:p14="http://schemas.microsoft.com/office/powerpoint/2010/main" val="12841637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7E43A-6C48-44E6-8F36-6A4BE1D7A0F8}"/>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AD9358F7-9E7B-43C2-9242-58822E29B472}"/>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42746544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25193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val="42942850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B019-C972-4FB1-AA77-5A8668012B59}"/>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DA6ED86A-E475-4B4B-BEF9-394BF266DA34}"/>
              </a:ext>
            </a:extLst>
          </p:cNvPr>
          <p:cNvSpPr>
            <a:spLocks noGrp="1"/>
          </p:cNvSpPr>
          <p:nvPr>
            <p:ph idx="1"/>
          </p:nvPr>
        </p:nvSpPr>
        <p:spPr/>
        <p:txBody>
          <a:bodyPr/>
          <a:lstStyle/>
          <a:p>
            <a:pPr marL="0" indent="0">
              <a:buNone/>
            </a:pPr>
            <a:r>
              <a:rPr lang="en-MY" dirty="0"/>
              <a:t>The Corporate/organization Strategy comprises a directional strategy through a corporate vision and a mission statement. Three main corporate strategies: </a:t>
            </a:r>
          </a:p>
          <a:p>
            <a:pPr marL="0" indent="0">
              <a:buNone/>
            </a:pPr>
            <a:endParaRPr lang="en-MY" dirty="0"/>
          </a:p>
          <a:p>
            <a:r>
              <a:rPr lang="en-MY" dirty="0"/>
              <a:t>Growth (increase in size)</a:t>
            </a:r>
          </a:p>
          <a:p>
            <a:r>
              <a:rPr lang="en-MY" dirty="0"/>
              <a:t>Stability ( retain current size)</a:t>
            </a:r>
          </a:p>
          <a:p>
            <a:r>
              <a:rPr lang="en-MY" dirty="0"/>
              <a:t>Renewal (decrease in size)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26961941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D932-9327-4932-8523-9DFE1C44E194}"/>
              </a:ext>
            </a:extLst>
          </p:cNvPr>
          <p:cNvSpPr>
            <a:spLocks noGrp="1"/>
          </p:cNvSpPr>
          <p:nvPr>
            <p:ph type="title"/>
          </p:nvPr>
        </p:nvSpPr>
        <p:spPr/>
        <p:txBody>
          <a:bodyPr/>
          <a:lstStyle/>
          <a:p>
            <a:r>
              <a:rPr lang="en-MY" dirty="0"/>
              <a:t>Growth Strategy</a:t>
            </a:r>
          </a:p>
        </p:txBody>
      </p:sp>
      <p:sp>
        <p:nvSpPr>
          <p:cNvPr id="3" name="Content Placeholder 2">
            <a:extLst>
              <a:ext uri="{FF2B5EF4-FFF2-40B4-BE49-F238E27FC236}">
                <a16:creationId xmlns:a16="http://schemas.microsoft.com/office/drawing/2014/main" id="{D3E3F543-85FF-4C89-8C5B-692FD6254D82}"/>
              </a:ext>
            </a:extLst>
          </p:cNvPr>
          <p:cNvSpPr>
            <a:spLocks noGrp="1"/>
          </p:cNvSpPr>
          <p:nvPr>
            <p:ph idx="1"/>
          </p:nvPr>
        </p:nvSpPr>
        <p:spPr/>
        <p:txBody>
          <a:bodyPr/>
          <a:lstStyle/>
          <a:p>
            <a:pPr marL="0" indent="0">
              <a:buNone/>
            </a:pPr>
            <a:r>
              <a:rPr lang="en-MY" dirty="0"/>
              <a:t>When an organization expands the number of markets served or products offered, either through its current business(es) or through new business(es).</a:t>
            </a:r>
          </a:p>
          <a:p>
            <a:r>
              <a:rPr lang="en-MY" dirty="0"/>
              <a:t>Internal Growth : Expanding by internally increase in its size and sales</a:t>
            </a:r>
          </a:p>
          <a:p>
            <a:r>
              <a:rPr lang="en-MY" dirty="0"/>
              <a:t>External Growth : Rapid way of growth through acquiring other companies</a:t>
            </a:r>
          </a:p>
          <a:p>
            <a:endParaRPr lang="en-MY" dirty="0"/>
          </a:p>
          <a:p>
            <a:endParaRPr lang="en-MY" dirty="0"/>
          </a:p>
        </p:txBody>
      </p:sp>
    </p:spTree>
    <p:extLst>
      <p:ext uri="{BB962C8B-B14F-4D97-AF65-F5344CB8AC3E}">
        <p14:creationId xmlns:p14="http://schemas.microsoft.com/office/powerpoint/2010/main" val="39477581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976C-E583-47B5-A64C-FDBFC2FB6772}"/>
              </a:ext>
            </a:extLst>
          </p:cNvPr>
          <p:cNvSpPr>
            <a:spLocks noGrp="1"/>
          </p:cNvSpPr>
          <p:nvPr>
            <p:ph type="title"/>
          </p:nvPr>
        </p:nvSpPr>
        <p:spPr/>
        <p:txBody>
          <a:bodyPr/>
          <a:lstStyle/>
          <a:p>
            <a:r>
              <a:rPr lang="en-MY" dirty="0"/>
              <a:t>Vertical Integration Strategy</a:t>
            </a:r>
          </a:p>
        </p:txBody>
      </p:sp>
      <p:sp>
        <p:nvSpPr>
          <p:cNvPr id="3" name="Content Placeholder 2">
            <a:extLst>
              <a:ext uri="{FF2B5EF4-FFF2-40B4-BE49-F238E27FC236}">
                <a16:creationId xmlns:a16="http://schemas.microsoft.com/office/drawing/2014/main" id="{415DE398-151B-41B5-B11E-82E09AEEBBFF}"/>
              </a:ext>
            </a:extLst>
          </p:cNvPr>
          <p:cNvSpPr>
            <a:spLocks noGrp="1"/>
          </p:cNvSpPr>
          <p:nvPr>
            <p:ph idx="1"/>
          </p:nvPr>
        </p:nvSpPr>
        <p:spPr/>
        <p:txBody>
          <a:bodyPr/>
          <a:lstStyle/>
          <a:p>
            <a:pPr marL="0" indent="0">
              <a:buNone/>
            </a:pPr>
            <a:r>
              <a:rPr lang="en-MY"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dirty="0"/>
          </a:p>
        </p:txBody>
      </p:sp>
    </p:spTree>
    <p:extLst>
      <p:ext uri="{BB962C8B-B14F-4D97-AF65-F5344CB8AC3E}">
        <p14:creationId xmlns:p14="http://schemas.microsoft.com/office/powerpoint/2010/main" val="2154573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4697-3620-4C9B-8F60-1755AFB98B9B}"/>
              </a:ext>
            </a:extLst>
          </p:cNvPr>
          <p:cNvSpPr>
            <a:spLocks noGrp="1"/>
          </p:cNvSpPr>
          <p:nvPr>
            <p:ph type="title"/>
          </p:nvPr>
        </p:nvSpPr>
        <p:spPr/>
        <p:txBody>
          <a:bodyPr/>
          <a:lstStyle/>
          <a:p>
            <a:r>
              <a:rPr lang="en-MY" dirty="0"/>
              <a:t>Horizontal Integration Strategy</a:t>
            </a:r>
          </a:p>
        </p:txBody>
      </p:sp>
      <p:sp>
        <p:nvSpPr>
          <p:cNvPr id="3" name="Content Placeholder 2">
            <a:extLst>
              <a:ext uri="{FF2B5EF4-FFF2-40B4-BE49-F238E27FC236}">
                <a16:creationId xmlns:a16="http://schemas.microsoft.com/office/drawing/2014/main" id="{90A32030-1DBD-4DA9-83CF-12096DE021B5}"/>
              </a:ext>
            </a:extLst>
          </p:cNvPr>
          <p:cNvSpPr>
            <a:spLocks noGrp="1"/>
          </p:cNvSpPr>
          <p:nvPr>
            <p:ph idx="1"/>
          </p:nvPr>
        </p:nvSpPr>
        <p:spPr/>
        <p:txBody>
          <a:bodyPr/>
          <a:lstStyle/>
          <a:p>
            <a:pPr marL="0" indent="0">
              <a:buNone/>
            </a:pPr>
            <a:r>
              <a:rPr lang="en-MY"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dirty="0"/>
          </a:p>
        </p:txBody>
      </p:sp>
    </p:spTree>
    <p:extLst>
      <p:ext uri="{BB962C8B-B14F-4D97-AF65-F5344CB8AC3E}">
        <p14:creationId xmlns:p14="http://schemas.microsoft.com/office/powerpoint/2010/main" val="993480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51B34-3322-4A5B-A717-1D8866C8D9A5}"/>
              </a:ext>
            </a:extLst>
          </p:cNvPr>
          <p:cNvSpPr>
            <a:spLocks noGrp="1"/>
          </p:cNvSpPr>
          <p:nvPr>
            <p:ph type="title"/>
          </p:nvPr>
        </p:nvSpPr>
        <p:spPr/>
        <p:txBody>
          <a:bodyPr/>
          <a:lstStyle/>
          <a:p>
            <a:r>
              <a:rPr lang="en-MY" dirty="0"/>
              <a:t>Stability Strategy</a:t>
            </a:r>
          </a:p>
        </p:txBody>
      </p:sp>
      <p:sp>
        <p:nvSpPr>
          <p:cNvPr id="3" name="Content Placeholder 2">
            <a:extLst>
              <a:ext uri="{FF2B5EF4-FFF2-40B4-BE49-F238E27FC236}">
                <a16:creationId xmlns:a16="http://schemas.microsoft.com/office/drawing/2014/main" id="{DBABA608-4DEC-4B2D-A3C8-DB662C73F443}"/>
              </a:ext>
            </a:extLst>
          </p:cNvPr>
          <p:cNvSpPr>
            <a:spLocks noGrp="1"/>
          </p:cNvSpPr>
          <p:nvPr>
            <p:ph idx="1"/>
          </p:nvPr>
        </p:nvSpPr>
        <p:spPr>
          <a:xfrm>
            <a:off x="914400" y="1656471"/>
            <a:ext cx="7772400" cy="4530725"/>
          </a:xfrm>
        </p:spPr>
        <p:txBody>
          <a:bodyPr/>
          <a:lstStyle/>
          <a:p>
            <a:r>
              <a:rPr lang="en-MY" dirty="0"/>
              <a:t>Stability - attempting to maintain the present size and scope of operations</a:t>
            </a:r>
          </a:p>
          <a:p>
            <a:r>
              <a:rPr lang="en-MY" dirty="0"/>
              <a:t>Industry growth is slow or non-existent</a:t>
            </a:r>
          </a:p>
          <a:p>
            <a:r>
              <a:rPr lang="en-MY" dirty="0"/>
              <a:t>Cost associated with growth do not exceed its benefits</a:t>
            </a:r>
          </a:p>
          <a:p>
            <a:r>
              <a:rPr lang="en-MY" dirty="0"/>
              <a:t>Growth may place great strains on quality and customer service</a:t>
            </a:r>
          </a:p>
          <a:p>
            <a:r>
              <a:rPr lang="en-MY" dirty="0"/>
              <a:t>Large, dominant firms may not want to risk prosecution for monopolistic practices</a:t>
            </a:r>
          </a:p>
          <a:p>
            <a:endParaRPr lang="en-MY" dirty="0"/>
          </a:p>
          <a:p>
            <a:endParaRPr lang="en-MY" dirty="0"/>
          </a:p>
          <a:p>
            <a:endParaRPr lang="en-MY" dirty="0"/>
          </a:p>
        </p:txBody>
      </p:sp>
    </p:spTree>
    <p:extLst>
      <p:ext uri="{BB962C8B-B14F-4D97-AF65-F5344CB8AC3E}">
        <p14:creationId xmlns:p14="http://schemas.microsoft.com/office/powerpoint/2010/main" val="23136010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2DF0-1BA8-4948-AC58-D74B4553EC45}"/>
              </a:ext>
            </a:extLst>
          </p:cNvPr>
          <p:cNvSpPr>
            <a:spLocks noGrp="1"/>
          </p:cNvSpPr>
          <p:nvPr>
            <p:ph type="title"/>
          </p:nvPr>
        </p:nvSpPr>
        <p:spPr/>
        <p:txBody>
          <a:bodyPr/>
          <a:lstStyle/>
          <a:p>
            <a:r>
              <a:rPr lang="en-MY" dirty="0"/>
              <a:t>Retrenchment Strategy</a:t>
            </a:r>
          </a:p>
        </p:txBody>
      </p:sp>
      <p:sp>
        <p:nvSpPr>
          <p:cNvPr id="3" name="Content Placeholder 2">
            <a:extLst>
              <a:ext uri="{FF2B5EF4-FFF2-40B4-BE49-F238E27FC236}">
                <a16:creationId xmlns:a16="http://schemas.microsoft.com/office/drawing/2014/main" id="{FF41B3A9-EA57-41C3-B0D2-AD273D9FE694}"/>
              </a:ext>
            </a:extLst>
          </p:cNvPr>
          <p:cNvSpPr>
            <a:spLocks noGrp="1"/>
          </p:cNvSpPr>
          <p:nvPr>
            <p:ph idx="1"/>
          </p:nvPr>
        </p:nvSpPr>
        <p:spPr>
          <a:xfrm>
            <a:off x="914400" y="1600200"/>
            <a:ext cx="8050088" cy="4530725"/>
          </a:xfrm>
        </p:spPr>
        <p:txBody>
          <a:bodyPr/>
          <a:lstStyle/>
          <a:p>
            <a:r>
              <a:rPr lang="en-MY" dirty="0"/>
              <a:t>A firm deliberately reduces its size when it employs a retrenchment strategy</a:t>
            </a:r>
          </a:p>
          <a:p>
            <a:r>
              <a:rPr lang="en-MY" dirty="0"/>
              <a:t>A retrenchment strategy is often accompanied by a reorganisation process known as corporate restructuring</a:t>
            </a:r>
          </a:p>
          <a:p>
            <a:r>
              <a:rPr lang="en-MY"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p14="http://schemas.microsoft.com/office/powerpoint/2010/main" val="29544423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97841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B8E3-4146-406A-B80B-203BCBD7447B}"/>
              </a:ext>
            </a:extLst>
          </p:cNvPr>
          <p:cNvSpPr>
            <a:spLocks noGrp="1"/>
          </p:cNvSpPr>
          <p:nvPr>
            <p:ph type="title"/>
          </p:nvPr>
        </p:nvSpPr>
        <p:spPr/>
        <p:txBody>
          <a:bodyPr/>
          <a:lstStyle/>
          <a:p>
            <a:r>
              <a:rPr lang="en-MY" dirty="0"/>
              <a:t>Michael Porter</a:t>
            </a:r>
          </a:p>
        </p:txBody>
      </p:sp>
      <p:sp>
        <p:nvSpPr>
          <p:cNvPr id="3" name="Content Placeholder 2">
            <a:extLst>
              <a:ext uri="{FF2B5EF4-FFF2-40B4-BE49-F238E27FC236}">
                <a16:creationId xmlns:a16="http://schemas.microsoft.com/office/drawing/2014/main" id="{B110E948-D3D7-42E8-B371-8485307F38A6}"/>
              </a:ext>
            </a:extLst>
          </p:cNvPr>
          <p:cNvSpPr>
            <a:spLocks noGrp="1"/>
          </p:cNvSpPr>
          <p:nvPr>
            <p:ph idx="1"/>
          </p:nvPr>
        </p:nvSpPr>
        <p:spPr>
          <a:xfrm>
            <a:off x="914400" y="1600201"/>
            <a:ext cx="5601816" cy="2404863"/>
          </a:xfrm>
        </p:spPr>
        <p:txBody>
          <a:bodyPr/>
          <a:lstStyle/>
          <a:p>
            <a:r>
              <a:rPr lang="en-MY" sz="1800" dirty="0"/>
              <a:t>Degree in aerospace and mechanical engineering from Princeton University in 1969</a:t>
            </a:r>
          </a:p>
          <a:p>
            <a:r>
              <a:rPr lang="en-MY" sz="1800" dirty="0"/>
              <a:t>MBA in 1971 from Harvard Business School</a:t>
            </a:r>
          </a:p>
          <a:p>
            <a:r>
              <a:rPr lang="en-MY" sz="1800" dirty="0"/>
              <a:t>PhD in business economics from Harvard University in 1973</a:t>
            </a:r>
          </a:p>
          <a:p>
            <a:r>
              <a:rPr lang="en-MY" sz="1800" dirty="0"/>
              <a:t>Five forces framework was first published in Harvard Business Review in 1979</a:t>
            </a:r>
          </a:p>
        </p:txBody>
      </p:sp>
      <p:pic>
        <p:nvPicPr>
          <p:cNvPr id="5" name="Picture 4">
            <a:extLst>
              <a:ext uri="{FF2B5EF4-FFF2-40B4-BE49-F238E27FC236}">
                <a16:creationId xmlns:a16="http://schemas.microsoft.com/office/drawing/2014/main" id="{0228AE2D-FD01-4626-83BC-EDA1703A06C3}"/>
              </a:ext>
            </a:extLst>
          </p:cNvPr>
          <p:cNvPicPr>
            <a:picLocks noChangeAspect="1"/>
          </p:cNvPicPr>
          <p:nvPr/>
        </p:nvPicPr>
        <p:blipFill>
          <a:blip r:embed="rId2"/>
          <a:stretch>
            <a:fillRect/>
          </a:stretch>
        </p:blipFill>
        <p:spPr>
          <a:xfrm>
            <a:off x="6732240" y="1704976"/>
            <a:ext cx="1676400" cy="1619250"/>
          </a:xfrm>
          <a:prstGeom prst="rect">
            <a:avLst/>
          </a:prstGeom>
        </p:spPr>
      </p:pic>
    </p:spTree>
    <p:extLst>
      <p:ext uri="{BB962C8B-B14F-4D97-AF65-F5344CB8AC3E}">
        <p14:creationId xmlns:p14="http://schemas.microsoft.com/office/powerpoint/2010/main" val="35360513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18B-B554-4236-985E-33DA10F0F26D}"/>
              </a:ext>
            </a:extLst>
          </p:cNvPr>
          <p:cNvSpPr>
            <a:spLocks noGrp="1"/>
          </p:cNvSpPr>
          <p:nvPr>
            <p:ph type="title"/>
          </p:nvPr>
        </p:nvSpPr>
        <p:spPr/>
        <p:txBody>
          <a:bodyPr/>
          <a:lstStyle/>
          <a:p>
            <a:r>
              <a:rPr lang="en-MY" dirty="0"/>
              <a:t>Strategy Formulation</a:t>
            </a:r>
          </a:p>
        </p:txBody>
      </p:sp>
      <p:sp>
        <p:nvSpPr>
          <p:cNvPr id="3" name="Content Placeholder 2">
            <a:extLst>
              <a:ext uri="{FF2B5EF4-FFF2-40B4-BE49-F238E27FC236}">
                <a16:creationId xmlns:a16="http://schemas.microsoft.com/office/drawing/2014/main" id="{A298CB56-9851-49E2-8B8B-D4AA3FE6EACF}"/>
              </a:ext>
            </a:extLst>
          </p:cNvPr>
          <p:cNvSpPr>
            <a:spLocks noGrp="1"/>
          </p:cNvSpPr>
          <p:nvPr>
            <p:ph idx="1"/>
          </p:nvPr>
        </p:nvSpPr>
        <p:spPr/>
        <p:txBody>
          <a:bodyPr/>
          <a:lstStyle/>
          <a:p>
            <a:pPr marL="0" indent="0">
              <a:buNone/>
            </a:pPr>
            <a:r>
              <a:rPr lang="en-MY" dirty="0"/>
              <a:t>As the Company’s vision, mission, core value statements, and SWOTs are defined. Businesses can secure a sustainable competitive advantage by adopting one of three generic strategies as follows:</a:t>
            </a:r>
          </a:p>
          <a:p>
            <a:pPr marL="0" indent="0">
              <a:buNone/>
            </a:pPr>
            <a:endParaRPr lang="en-MY" dirty="0"/>
          </a:p>
          <a:p>
            <a:pPr marL="514350" indent="-514350">
              <a:buFont typeface="+mj-lt"/>
              <a:buAutoNum type="arabicPeriod"/>
            </a:pPr>
            <a:r>
              <a:rPr lang="en-MY" dirty="0"/>
              <a:t>Cost leadership Strategy</a:t>
            </a:r>
          </a:p>
          <a:p>
            <a:pPr marL="514350" indent="-514350">
              <a:buFont typeface="+mj-lt"/>
              <a:buAutoNum type="arabicPeriod"/>
            </a:pPr>
            <a:r>
              <a:rPr lang="en-MY" dirty="0"/>
              <a:t>Differentiation Strategy</a:t>
            </a:r>
          </a:p>
          <a:p>
            <a:pPr marL="514350" indent="-514350">
              <a:buFont typeface="+mj-lt"/>
              <a:buAutoNum type="arabicPeriod"/>
            </a:pPr>
            <a:r>
              <a:rPr lang="en-MY" dirty="0"/>
              <a:t>Focus (Niche) Strategy</a:t>
            </a:r>
          </a:p>
          <a:p>
            <a:pPr marL="514350" indent="-514350">
              <a:buFont typeface="+mj-lt"/>
              <a:buAutoNum type="arabicPeriod"/>
            </a:pPr>
            <a:r>
              <a:rPr lang="en-MY" dirty="0"/>
              <a:t>"Middle of the road" strategy</a:t>
            </a:r>
          </a:p>
        </p:txBody>
      </p:sp>
    </p:spTree>
    <p:extLst>
      <p:ext uri="{BB962C8B-B14F-4D97-AF65-F5344CB8AC3E}">
        <p14:creationId xmlns:p14="http://schemas.microsoft.com/office/powerpoint/2010/main" val="11486886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E820-CEA0-4E61-91C6-610EA7237B8C}"/>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BAD3517C-F27D-48A9-98FC-6A4795CF3FB4}"/>
              </a:ext>
            </a:extLst>
          </p:cNvPr>
          <p:cNvSpPr>
            <a:spLocks noGrp="1"/>
          </p:cNvSpPr>
          <p:nvPr>
            <p:ph idx="1"/>
          </p:nvPr>
        </p:nvSpPr>
        <p:spPr/>
        <p:txBody>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val="21298131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B685-7350-442A-B0A7-5D58447AFF05}"/>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0F07FDA8-EC7C-4374-8065-2B7CE3FBAC59}"/>
              </a:ext>
            </a:extLst>
          </p:cNvPr>
          <p:cNvSpPr>
            <a:spLocks noGrp="1"/>
          </p:cNvSpPr>
          <p:nvPr>
            <p:ph idx="1"/>
          </p:nvPr>
        </p:nvSpPr>
        <p:spPr/>
        <p:txBody>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val="27702914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5DC1-B0D5-4AE7-ABD9-F890D4C06824}"/>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5C86C7A4-0424-4622-ACE7-D5FB92BA16E1}"/>
              </a:ext>
            </a:extLst>
          </p:cNvPr>
          <p:cNvSpPr>
            <a:spLocks noGrp="1"/>
          </p:cNvSpPr>
          <p:nvPr>
            <p:ph idx="1"/>
          </p:nvPr>
        </p:nvSpPr>
        <p:spPr/>
        <p:txBody>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val="4457752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1771-3956-48D4-8F71-CF7B278E59E9}"/>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BC235854-F36E-454B-A162-F24E70173D2D}"/>
              </a:ext>
            </a:extLst>
          </p:cNvPr>
          <p:cNvSpPr>
            <a:spLocks noGrp="1"/>
          </p:cNvSpPr>
          <p:nvPr>
            <p:ph idx="1"/>
          </p:nvPr>
        </p:nvSpPr>
        <p:spPr/>
        <p:txBody>
          <a:bodyPr/>
          <a:lstStyle/>
          <a:p>
            <a:r>
              <a:rPr lang="en-MY" sz="2400" dirty="0"/>
              <a:t>With a differentiation strategy the business develops product or service features which are different from competitors and appeal to customers including functionality, customer support and product quality. </a:t>
            </a:r>
          </a:p>
          <a:p>
            <a:endParaRPr lang="en-MY" sz="2400" dirty="0"/>
          </a:p>
          <a:p>
            <a:r>
              <a:rPr lang="en-MY" sz="2400" dirty="0"/>
              <a:t>New concepts which allow for differentiation can be protected through patents and other intellectual property rights.</a:t>
            </a:r>
          </a:p>
        </p:txBody>
      </p:sp>
    </p:spTree>
    <p:extLst>
      <p:ext uri="{BB962C8B-B14F-4D97-AF65-F5344CB8AC3E}">
        <p14:creationId xmlns:p14="http://schemas.microsoft.com/office/powerpoint/2010/main" val="4341428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5E2-0B22-4518-8B1A-FEB6D6F9850E}"/>
              </a:ext>
            </a:extLst>
          </p:cNvPr>
          <p:cNvSpPr>
            <a:spLocks noGrp="1"/>
          </p:cNvSpPr>
          <p:nvPr>
            <p:ph type="title"/>
          </p:nvPr>
        </p:nvSpPr>
        <p:spPr/>
        <p:txBody>
          <a:bodyPr/>
          <a:lstStyle/>
          <a:p>
            <a:r>
              <a:rPr lang="en-MY" dirty="0"/>
              <a:t>Focus (Niche) Strategy</a:t>
            </a:r>
          </a:p>
        </p:txBody>
      </p:sp>
      <p:sp>
        <p:nvSpPr>
          <p:cNvPr id="3" name="Content Placeholder 2">
            <a:extLst>
              <a:ext uri="{FF2B5EF4-FFF2-40B4-BE49-F238E27FC236}">
                <a16:creationId xmlns:a16="http://schemas.microsoft.com/office/drawing/2014/main" id="{1CD13CC1-4DE7-47F9-BAC1-7E6A59459A23}"/>
              </a:ext>
            </a:extLst>
          </p:cNvPr>
          <p:cNvSpPr>
            <a:spLocks noGrp="1"/>
          </p:cNvSpPr>
          <p:nvPr>
            <p:ph idx="1"/>
          </p:nvPr>
        </p:nvSpPr>
        <p:spPr/>
        <p:txBody>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val="31082215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8FEB-9BCE-41CA-8773-ADB35CD31CDA}"/>
              </a:ext>
            </a:extLst>
          </p:cNvPr>
          <p:cNvSpPr>
            <a:spLocks noGrp="1"/>
          </p:cNvSpPr>
          <p:nvPr>
            <p:ph type="title"/>
          </p:nvPr>
        </p:nvSpPr>
        <p:spPr/>
        <p:txBody>
          <a:bodyPr/>
          <a:lstStyle/>
          <a:p>
            <a:r>
              <a:rPr lang="en-MY" dirty="0"/>
              <a:t>"Middle of the road" strategy</a:t>
            </a:r>
          </a:p>
        </p:txBody>
      </p:sp>
      <p:sp>
        <p:nvSpPr>
          <p:cNvPr id="3" name="Content Placeholder 2">
            <a:extLst>
              <a:ext uri="{FF2B5EF4-FFF2-40B4-BE49-F238E27FC236}">
                <a16:creationId xmlns:a16="http://schemas.microsoft.com/office/drawing/2014/main" id="{8A4C7D5A-CE7B-40D4-A868-A21C658DA2FB}"/>
              </a:ext>
            </a:extLst>
          </p:cNvPr>
          <p:cNvSpPr>
            <a:spLocks noGrp="1"/>
          </p:cNvSpPr>
          <p:nvPr>
            <p:ph idx="1"/>
          </p:nvPr>
        </p:nvSpPr>
        <p:spPr/>
        <p:txBody>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val="13125402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val="37817077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a16="http://schemas.microsoft.com/office/drawing/2014/main"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1660" y="1772816"/>
            <a:ext cx="6120680" cy="4710054"/>
          </a:xfrm>
        </p:spPr>
      </p:pic>
    </p:spTree>
    <p:extLst>
      <p:ext uri="{BB962C8B-B14F-4D97-AF65-F5344CB8AC3E}">
        <p14:creationId xmlns:p14="http://schemas.microsoft.com/office/powerpoint/2010/main" val="35237945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DEDDB-F880-4D51-8F39-AF15CCCC6F33}"/>
              </a:ext>
            </a:extLst>
          </p:cNvPr>
          <p:cNvSpPr>
            <a:spLocks noGrp="1"/>
          </p:cNvSpPr>
          <p:nvPr>
            <p:ph type="title"/>
          </p:nvPr>
        </p:nvSpPr>
        <p:spPr>
          <a:xfrm>
            <a:off x="685800" y="116632"/>
            <a:ext cx="8278688" cy="1143000"/>
          </a:xfrm>
        </p:spPr>
        <p:txBody>
          <a:bodyPr/>
          <a:lstStyle/>
          <a:p>
            <a:r>
              <a:rPr lang="en-MY" dirty="0"/>
              <a:t>Examples of Business Level Strategy</a:t>
            </a:r>
          </a:p>
        </p:txBody>
      </p:sp>
      <p:pic>
        <p:nvPicPr>
          <p:cNvPr id="5" name="Content Placeholder 4">
            <a:extLst>
              <a:ext uri="{FF2B5EF4-FFF2-40B4-BE49-F238E27FC236}">
                <a16:creationId xmlns:a16="http://schemas.microsoft.com/office/drawing/2014/main" id="{D00E4584-9396-479C-A018-84EB77A0EC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0936" y="1844824"/>
            <a:ext cx="5799327" cy="4530725"/>
          </a:xfrm>
        </p:spPr>
      </p:pic>
    </p:spTree>
    <p:extLst>
      <p:ext uri="{BB962C8B-B14F-4D97-AF65-F5344CB8AC3E}">
        <p14:creationId xmlns:p14="http://schemas.microsoft.com/office/powerpoint/2010/main" val="38421032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2436</TotalTime>
  <Words>2541</Words>
  <Application>Microsoft Office PowerPoint</Application>
  <PresentationFormat>On-screen Show (4:3)</PresentationFormat>
  <Paragraphs>291</Paragraphs>
  <Slides>56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56</vt:i4>
      </vt:variant>
    </vt:vector>
  </HeadingPairs>
  <TitlesOfParts>
    <vt:vector size="60" baseType="lpstr">
      <vt:lpstr>Arial</vt:lpstr>
      <vt:lpstr>Times New Roman</vt:lpstr>
      <vt:lpstr>Wingdings</vt:lpstr>
      <vt:lpstr>Office Theme</vt:lpstr>
      <vt:lpstr>STRATEGIC GLOBAL HUMAN RESOURCE- I</vt:lpstr>
      <vt:lpstr>Class Timings</vt:lpstr>
      <vt:lpstr>Participation is the key</vt:lpstr>
      <vt:lpstr>PowerPoint Presentation</vt:lpstr>
      <vt:lpstr>Strategy</vt:lpstr>
      <vt:lpstr>Strategy</vt:lpstr>
      <vt:lpstr>Strategy</vt:lpstr>
      <vt:lpstr>Tactics</vt:lpstr>
      <vt:lpstr>Strategy in Business</vt:lpstr>
      <vt:lpstr>PowerPoint Presentation</vt:lpstr>
      <vt:lpstr>Strategic Planning</vt:lpstr>
      <vt:lpstr>Strategic Planning</vt:lpstr>
      <vt:lpstr>Vision Statement</vt:lpstr>
      <vt:lpstr>Examples of Vision Statement</vt:lpstr>
      <vt:lpstr>Mission Statement</vt:lpstr>
      <vt:lpstr>Examples of Mission Statement</vt:lpstr>
      <vt:lpstr>Differences in terms</vt:lpstr>
      <vt:lpstr>Values Statement</vt:lpstr>
      <vt:lpstr>Value Statement</vt:lpstr>
      <vt:lpstr>Example of Value Statement</vt:lpstr>
      <vt:lpstr>Different Terms</vt:lpstr>
      <vt:lpstr>Question # 1</vt:lpstr>
      <vt:lpstr>Answer # 1</vt:lpstr>
      <vt:lpstr>PowerPoint Presentation</vt:lpstr>
      <vt:lpstr>SWOT</vt:lpstr>
      <vt:lpstr>SWOT Analysis</vt:lpstr>
      <vt:lpstr>Strengths</vt:lpstr>
      <vt:lpstr>Weaknesses</vt:lpstr>
      <vt:lpstr>Opportunities</vt:lpstr>
      <vt:lpstr>Threats</vt:lpstr>
      <vt:lpstr>PowerPoint Presentation</vt:lpstr>
      <vt:lpstr>PEST Analysis</vt:lpstr>
      <vt:lpstr>PEST Analysis</vt:lpstr>
      <vt:lpstr>Question # 2</vt:lpstr>
      <vt:lpstr>Answer # 2</vt:lpstr>
      <vt:lpstr>PowerPoint Presentation</vt:lpstr>
      <vt:lpstr>Strategy Choices</vt:lpstr>
      <vt:lpstr>Corporate strategy</vt:lpstr>
      <vt:lpstr>Growth Strategy</vt:lpstr>
      <vt:lpstr>Vertical Integration Strategy</vt:lpstr>
      <vt:lpstr>Horizontal Integration Strategy</vt:lpstr>
      <vt:lpstr>Stability Strategy</vt:lpstr>
      <vt:lpstr>Retrenchment Strategy</vt:lpstr>
      <vt:lpstr>PowerPoint Presentation</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Examples of Business Level Strategy</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93</cp:revision>
  <cp:lastPrinted>1601-01-01T00:00:00Z</cp:lastPrinted>
  <dcterms:created xsi:type="dcterms:W3CDTF">2020-07-09T15:12:46Z</dcterms:created>
  <dcterms:modified xsi:type="dcterms:W3CDTF">2021-07-05T16:08:53Z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