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8"/>
  </p:notesMasterIdLst>
  <p:handoutMasterIdLst>
    <p:handoutMasterId r:id="rId19"/>
  </p:handoutMasterIdLst>
  <p:sldIdLst>
    <p:sldId id="256" r:id="rId2"/>
    <p:sldId id="310" r:id="rId3"/>
    <p:sldId id="311" r:id="rId4"/>
    <p:sldId id="312" r:id="rId5"/>
    <p:sldId id="266" r:id="rId6"/>
    <p:sldId id="277" r:id="rId7"/>
    <p:sldId id="314" r:id="rId8"/>
    <p:sldId id="267" r:id="rId9"/>
    <p:sldId id="265" r:id="rId10"/>
    <p:sldId id="348" r:id="rId11"/>
    <p:sldId id="349" r:id="rId12"/>
    <p:sldId id="258" r:id="rId13"/>
    <p:sldId id="259" r:id="rId14"/>
    <p:sldId id="260" r:id="rId15"/>
    <p:sldId id="261" r:id="rId16"/>
    <p:sldId id="262" r:id="rId1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Strategic Planning</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Strategic HR Management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Value Chain</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Supply Chain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a:solidFill>
                <a:schemeClr val="tx1"/>
              </a:solidFill>
            </a:rPr>
            <a:t>Global Expansion</a:t>
          </a:r>
          <a:endParaRPr lang="en-MY" dirty="0">
            <a:solidFill>
              <a:schemeClr val="tx1"/>
            </a:solidFill>
          </a:endParaRP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6AEC7E34-CC06-4632-BBE9-4BDDBAA3685A}">
      <dgm:prSet phldrT="[Text]"/>
      <dgm:spPr>
        <a:solidFill>
          <a:srgbClr val="FFFFFF"/>
        </a:solidFill>
      </dgm:spPr>
      <dgm:t>
        <a:bodyPr/>
        <a:lstStyle/>
        <a:p>
          <a:r>
            <a:rPr lang="en-MY">
              <a:solidFill>
                <a:schemeClr val="tx1"/>
              </a:solidFill>
            </a:rPr>
            <a:t>Mergers and Acquisitions (M&amp;A)</a:t>
          </a:r>
          <a:endParaRPr lang="en-MY" dirty="0">
            <a:solidFill>
              <a:schemeClr val="tx1"/>
            </a:solidFill>
          </a:endParaRP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a:solidFill>
                <a:schemeClr val="tx1"/>
              </a:solidFill>
            </a:rPr>
            <a:t>HR Integration in Global M&amp;A</a:t>
          </a:r>
          <a:endParaRPr lang="en-MY" dirty="0">
            <a:solidFill>
              <a:schemeClr val="tx1"/>
            </a:solidFill>
          </a:endParaRP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7">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7">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7">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7">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7">
        <dgm:presLayoutVars>
          <dgm:chMax val="0"/>
          <dgm:bulletEnabled val="1"/>
        </dgm:presLayoutVars>
      </dgm:prSet>
      <dgm:spPr/>
    </dgm:pt>
    <dgm:pt modelId="{384D1AE1-CA57-44A8-AE18-0BBDA4765D10}" type="pres">
      <dgm:prSet presAssocID="{9EEE1925-7BAA-43FD-A9D7-A3E1201A8C09}" presName="spacer" presStyleCnt="0"/>
      <dgm:spPr/>
    </dgm:pt>
    <dgm:pt modelId="{7133FE99-5CFD-4FA4-A91F-D199A904C758}" type="pres">
      <dgm:prSet presAssocID="{6AEC7E34-CC06-4632-BBE9-4BDDBAA3685A}" presName="parentText" presStyleLbl="node1" presStyleIdx="5" presStyleCnt="7">
        <dgm:presLayoutVars>
          <dgm:chMax val="0"/>
          <dgm:bulletEnabled val="1"/>
        </dgm:presLayoutVars>
      </dgm:prSet>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6" destOrd="0" parTransId="{FD5B5002-508E-4F29-BC0F-9F1BE6A84652}" sibTransId="{12F95923-9E04-4F28-BEE7-155AD4426ADB}"/>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730669CD-5B1E-4A7A-AFF1-AB005961F123}" srcId="{703D4D02-5513-427D-B6E9-B2E187EE0C3A}" destId="{6AEC7E34-CC06-4632-BBE9-4BDDBAA3685A}" srcOrd="5"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 modelId="{259B1E0C-7022-403C-8F6F-A38183AA82B0}" type="presParOf" srcId="{CC8763B3-4621-4666-B669-3C5BA2A30DBE}" destId="{384D1AE1-CA57-44A8-AE18-0BBDA4765D10}" srcOrd="9" destOrd="0" presId="urn:microsoft.com/office/officeart/2005/8/layout/vList2"/>
    <dgm:cxn modelId="{005F1274-8944-439C-A42B-A1F4F1296245}" type="presParOf" srcId="{CC8763B3-4621-4666-B669-3C5BA2A30DBE}" destId="{7133FE99-5CFD-4FA4-A91F-D199A904C758}" srcOrd="10" destOrd="0" presId="urn:microsoft.com/office/officeart/2005/8/layout/vList2"/>
    <dgm:cxn modelId="{1E2D32FD-620F-4F6F-AA88-E54228601D53}" type="presParOf" srcId="{CC8763B3-4621-4666-B669-3C5BA2A30DBE}" destId="{108366F3-BBE2-4A51-9433-DD2541FC0A87}" srcOrd="11" destOrd="0" presId="urn:microsoft.com/office/officeart/2005/8/layout/vList2"/>
    <dgm:cxn modelId="{5098C8EC-4B0D-45D7-BFBC-0B33A5CB91A5}" type="presParOf" srcId="{CC8763B3-4621-4666-B669-3C5BA2A30DBE}" destId="{9AC05C2B-98A4-46A3-95DB-50CD7BF6A906}"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862"/>
          <a:ext cx="7772400" cy="5850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t>Strategic Planning</a:t>
          </a:r>
        </a:p>
      </dsp:txBody>
      <dsp:txXfrm>
        <a:off x="28557" y="30419"/>
        <a:ext cx="7715286" cy="527886"/>
      </dsp:txXfrm>
    </dsp:sp>
    <dsp:sp modelId="{A4CC9735-B172-48E4-BD42-49857572E9A5}">
      <dsp:nvSpPr>
        <dsp:cNvPr id="0" name=""/>
        <dsp:cNvSpPr/>
      </dsp:nvSpPr>
      <dsp:spPr>
        <a:xfrm>
          <a:off x="0" y="658862"/>
          <a:ext cx="7772400" cy="5850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Strategic HR Management</a:t>
          </a:r>
        </a:p>
      </dsp:txBody>
      <dsp:txXfrm>
        <a:off x="28557" y="687419"/>
        <a:ext cx="7715286" cy="527886"/>
      </dsp:txXfrm>
    </dsp:sp>
    <dsp:sp modelId="{DF1768A1-F5E4-4152-9DE2-8FFC4D413F5A}">
      <dsp:nvSpPr>
        <dsp:cNvPr id="0" name=""/>
        <dsp:cNvSpPr/>
      </dsp:nvSpPr>
      <dsp:spPr>
        <a:xfrm>
          <a:off x="0" y="1315862"/>
          <a:ext cx="7772400" cy="5850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1344419"/>
        <a:ext cx="7715286" cy="527886"/>
      </dsp:txXfrm>
    </dsp:sp>
    <dsp:sp modelId="{F674B1EB-7C16-427C-9D7D-944E5157F0F6}">
      <dsp:nvSpPr>
        <dsp:cNvPr id="0" name=""/>
        <dsp:cNvSpPr/>
      </dsp:nvSpPr>
      <dsp:spPr>
        <a:xfrm>
          <a:off x="0" y="1972862"/>
          <a:ext cx="7772400" cy="5850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2001419"/>
        <a:ext cx="7715286" cy="527886"/>
      </dsp:txXfrm>
    </dsp:sp>
    <dsp:sp modelId="{B81C3AB5-CD8D-4061-A03B-635F3C7E2742}">
      <dsp:nvSpPr>
        <dsp:cNvPr id="0" name=""/>
        <dsp:cNvSpPr/>
      </dsp:nvSpPr>
      <dsp:spPr>
        <a:xfrm>
          <a:off x="0" y="2629862"/>
          <a:ext cx="7772400" cy="5850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a:solidFill>
                <a:schemeClr val="tx1"/>
              </a:solidFill>
            </a:rPr>
            <a:t>Global Expansion</a:t>
          </a:r>
          <a:endParaRPr lang="en-MY" sz="2500" kern="1200" dirty="0">
            <a:solidFill>
              <a:schemeClr val="tx1"/>
            </a:solidFill>
          </a:endParaRPr>
        </a:p>
      </dsp:txBody>
      <dsp:txXfrm>
        <a:off x="28557" y="2658419"/>
        <a:ext cx="7715286" cy="527886"/>
      </dsp:txXfrm>
    </dsp:sp>
    <dsp:sp modelId="{7133FE99-5CFD-4FA4-A91F-D199A904C758}">
      <dsp:nvSpPr>
        <dsp:cNvPr id="0" name=""/>
        <dsp:cNvSpPr/>
      </dsp:nvSpPr>
      <dsp:spPr>
        <a:xfrm>
          <a:off x="0" y="3286862"/>
          <a:ext cx="7772400" cy="5850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a:solidFill>
                <a:schemeClr val="tx1"/>
              </a:solidFill>
            </a:rPr>
            <a:t>Mergers and Acquisitions (M&amp;A)</a:t>
          </a:r>
          <a:endParaRPr lang="en-MY" sz="2500" kern="1200" dirty="0">
            <a:solidFill>
              <a:schemeClr val="tx1"/>
            </a:solidFill>
          </a:endParaRPr>
        </a:p>
      </dsp:txBody>
      <dsp:txXfrm>
        <a:off x="28557" y="3315419"/>
        <a:ext cx="7715286" cy="527886"/>
      </dsp:txXfrm>
    </dsp:sp>
    <dsp:sp modelId="{9AC05C2B-98A4-46A3-95DB-50CD7BF6A906}">
      <dsp:nvSpPr>
        <dsp:cNvPr id="0" name=""/>
        <dsp:cNvSpPr/>
      </dsp:nvSpPr>
      <dsp:spPr>
        <a:xfrm>
          <a:off x="0" y="3943862"/>
          <a:ext cx="7772400" cy="5850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a:solidFill>
                <a:schemeClr val="tx1"/>
              </a:solidFill>
            </a:rPr>
            <a:t>HR Integration in Global M&amp;A</a:t>
          </a:r>
          <a:endParaRPr lang="en-MY" sz="2500" kern="1200" dirty="0">
            <a:solidFill>
              <a:schemeClr val="tx1"/>
            </a:solidFill>
          </a:endParaRPr>
        </a:p>
      </dsp:txBody>
      <dsp:txXfrm>
        <a:off x="28557" y="3972419"/>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143000"/>
            <a:ext cx="6923112" cy="2209800"/>
          </a:xfrm>
        </p:spPr>
        <p:txBody>
          <a:bodyPr/>
          <a:lstStyle/>
          <a:p>
            <a:r>
              <a:rPr lang="en-MY" dirty="0"/>
              <a:t>STRATEGIC GLOBAL HUMAN RESOURCES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F24E-5F85-41AB-8F2B-2F6F44DC73A3}"/>
              </a:ext>
            </a:extLst>
          </p:cNvPr>
          <p:cNvSpPr>
            <a:spLocks noGrp="1"/>
          </p:cNvSpPr>
          <p:nvPr>
            <p:ph type="title"/>
          </p:nvPr>
        </p:nvSpPr>
        <p:spPr/>
        <p:txBody>
          <a:bodyPr/>
          <a:lstStyle/>
          <a:p>
            <a:r>
              <a:rPr lang="en-MY" dirty="0"/>
              <a:t>Strategic Global Human Resources</a:t>
            </a:r>
          </a:p>
        </p:txBody>
      </p:sp>
      <p:sp>
        <p:nvSpPr>
          <p:cNvPr id="3" name="Content Placeholder 2">
            <a:extLst>
              <a:ext uri="{FF2B5EF4-FFF2-40B4-BE49-F238E27FC236}">
                <a16:creationId xmlns:a16="http://schemas.microsoft.com/office/drawing/2014/main" id="{9D78A373-C052-4F10-9996-2864F8DBA20B}"/>
              </a:ext>
            </a:extLst>
          </p:cNvPr>
          <p:cNvSpPr>
            <a:spLocks noGrp="1"/>
          </p:cNvSpPr>
          <p:nvPr>
            <p:ph idx="1"/>
          </p:nvPr>
        </p:nvSpPr>
        <p:spPr/>
        <p:txBody>
          <a:bodyPr/>
          <a:lstStyle/>
          <a:p>
            <a:r>
              <a:rPr lang="en-MY" dirty="0"/>
              <a:t>Strategic Global Human Resources (25%)</a:t>
            </a:r>
          </a:p>
          <a:p>
            <a:endParaRPr lang="en-MY" dirty="0"/>
          </a:p>
          <a:p>
            <a:pPr marL="0" indent="0">
              <a:buNone/>
            </a:pPr>
            <a:r>
              <a:rPr lang="en-MY" dirty="0"/>
              <a:t>Combining an understanding of global business factors and the unique HR challenges faced by such organizations while serving as a strategic business partner.</a:t>
            </a:r>
          </a:p>
        </p:txBody>
      </p:sp>
    </p:spTree>
    <p:extLst>
      <p:ext uri="{BB962C8B-B14F-4D97-AF65-F5344CB8AC3E}">
        <p14:creationId xmlns:p14="http://schemas.microsoft.com/office/powerpoint/2010/main" val="370931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01ABD-ED95-4E07-AE7E-62C48B9951F8}"/>
              </a:ext>
            </a:extLst>
          </p:cNvPr>
          <p:cNvSpPr>
            <a:spLocks noGrp="1"/>
          </p:cNvSpPr>
          <p:nvPr>
            <p:ph type="title"/>
          </p:nvPr>
        </p:nvSpPr>
        <p:spPr/>
        <p:txBody>
          <a:bodyPr/>
          <a:lstStyle/>
          <a:p>
            <a:r>
              <a:rPr lang="en-MY" dirty="0"/>
              <a:t>Strategic Global Human Resources</a:t>
            </a:r>
          </a:p>
        </p:txBody>
      </p:sp>
      <p:sp>
        <p:nvSpPr>
          <p:cNvPr id="3" name="Content Placeholder 2">
            <a:extLst>
              <a:ext uri="{FF2B5EF4-FFF2-40B4-BE49-F238E27FC236}">
                <a16:creationId xmlns:a16="http://schemas.microsoft.com/office/drawing/2014/main" id="{7C743A35-C008-4132-9736-102EFED34A5D}"/>
              </a:ext>
            </a:extLst>
          </p:cNvPr>
          <p:cNvSpPr>
            <a:spLocks noGrp="1"/>
          </p:cNvSpPr>
          <p:nvPr>
            <p:ph idx="1"/>
          </p:nvPr>
        </p:nvSpPr>
        <p:spPr/>
        <p:txBody>
          <a:bodyPr/>
          <a:lstStyle/>
          <a:p>
            <a:r>
              <a:rPr lang="en-MY" dirty="0"/>
              <a:t>Global HR Strategic Planning</a:t>
            </a:r>
          </a:p>
          <a:p>
            <a:r>
              <a:rPr lang="en-MY" dirty="0"/>
              <a:t>Global HR Organizations</a:t>
            </a:r>
          </a:p>
          <a:p>
            <a:r>
              <a:rPr lang="en-MY" dirty="0"/>
              <a:t>Global HR Outsourcing</a:t>
            </a:r>
          </a:p>
          <a:p>
            <a:r>
              <a:rPr lang="en-MY" dirty="0"/>
              <a:t>Global HR Measures</a:t>
            </a:r>
          </a:p>
        </p:txBody>
      </p:sp>
    </p:spTree>
    <p:extLst>
      <p:ext uri="{BB962C8B-B14F-4D97-AF65-F5344CB8AC3E}">
        <p14:creationId xmlns:p14="http://schemas.microsoft.com/office/powerpoint/2010/main" val="674233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5683429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556791"/>
            <a:ext cx="7978080" cy="5023395"/>
          </a:xfrm>
        </p:spPr>
        <p:txBody>
          <a:bodyPr/>
          <a:lstStyle/>
          <a:p>
            <a:pPr marL="496570" marR="639445" indent="0">
              <a:spcBef>
                <a:spcPts val="900"/>
              </a:spcBef>
              <a:spcAft>
                <a:spcPts val="0"/>
              </a:spcAft>
              <a:buNone/>
            </a:pPr>
            <a:r>
              <a:rPr lang="en-MY" sz="1800" dirty="0"/>
              <a:t>Strategy is a term that comes from the Greek word strategos meaning “Army Leader”.</a:t>
            </a:r>
          </a:p>
          <a:p>
            <a:pPr marL="496570" marR="639445" indent="0">
              <a:spcBef>
                <a:spcPts val="900"/>
              </a:spcBef>
              <a:spcAft>
                <a:spcPts val="0"/>
              </a:spcAft>
              <a:buNone/>
            </a:pPr>
            <a:endParaRPr lang="en-MY" sz="1800" dirty="0"/>
          </a:p>
          <a:p>
            <a:pPr marL="782320" marR="639445" indent="-285750">
              <a:spcBef>
                <a:spcPts val="900"/>
              </a:spcBef>
              <a:spcAft>
                <a:spcPts val="0"/>
              </a:spcAft>
            </a:pPr>
            <a:r>
              <a:rPr lang="en-MY" sz="1800" dirty="0"/>
              <a:t>Strategy is a plan, a "how," a means of getting from here to there.</a:t>
            </a:r>
          </a:p>
          <a:p>
            <a:pPr marL="782320" marR="639445" indent="-285750">
              <a:spcBef>
                <a:spcPts val="900"/>
              </a:spcBef>
              <a:spcAft>
                <a:spcPts val="0"/>
              </a:spcAft>
            </a:pPr>
            <a:r>
              <a:rPr lang="en-MY" sz="1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1800" dirty="0"/>
              <a:t>Strategy is position; that is, it reflects decisions to offer particular products or services in particular markets.</a:t>
            </a:r>
          </a:p>
          <a:p>
            <a:pPr marL="782320" marR="639445" indent="-285750">
              <a:spcBef>
                <a:spcPts val="900"/>
              </a:spcBef>
              <a:spcAft>
                <a:spcPts val="0"/>
              </a:spcAft>
            </a:pPr>
            <a:r>
              <a:rPr lang="en-MY" sz="1800" dirty="0"/>
              <a:t>Strategy is perspective, that is, vision and direction</a:t>
            </a:r>
          </a:p>
          <a:p>
            <a:pPr marL="782320" marR="639445" indent="-285750">
              <a:spcBef>
                <a:spcPts val="900"/>
              </a:spcBef>
              <a:spcAft>
                <a:spcPts val="0"/>
              </a:spcAft>
            </a:pPr>
            <a:endParaRPr lang="en-MY" sz="1800" dirty="0"/>
          </a:p>
          <a:p>
            <a:pPr marL="782320" marR="639445" indent="-285750">
              <a:spcBef>
                <a:spcPts val="900"/>
              </a:spcBef>
              <a:spcAft>
                <a:spcPts val="0"/>
              </a:spcAft>
            </a:pPr>
            <a:endParaRPr lang="en-MY" sz="1800" dirty="0"/>
          </a:p>
        </p:txBody>
      </p:sp>
      <p:sp>
        <p:nvSpPr>
          <p:cNvPr id="4" name="TextBox 3">
            <a:extLst>
              <a:ext uri="{FF2B5EF4-FFF2-40B4-BE49-F238E27FC236}">
                <a16:creationId xmlns:a16="http://schemas.microsoft.com/office/drawing/2014/main" id="{1818157E-24B5-4C2C-9DA4-023A0A3D089A}"/>
              </a:ext>
            </a:extLst>
          </p:cNvPr>
          <p:cNvSpPr txBox="1"/>
          <p:nvPr/>
        </p:nvSpPr>
        <p:spPr>
          <a:xfrm>
            <a:off x="1403648" y="5661248"/>
            <a:ext cx="6192688" cy="369332"/>
          </a:xfrm>
          <a:prstGeom prst="rect">
            <a:avLst/>
          </a:prstGeom>
          <a:noFill/>
        </p:spPr>
        <p:txBody>
          <a:bodyPr wrap="square" rtlCol="0">
            <a:spAutoFit/>
          </a:bodyPr>
          <a:lstStyle/>
          <a:p>
            <a:r>
              <a:rPr lang="en-MY" sz="1800" i="1" dirty="0"/>
              <a:t>Henry Mintzberg, The Rise and Fall of Strategic</a:t>
            </a:r>
            <a:endParaRPr lang="en-MY" i="1" dirty="0"/>
          </a:p>
        </p:txBody>
      </p:sp>
    </p:spTree>
    <p:extLst>
      <p:ext uri="{BB962C8B-B14F-4D97-AF65-F5344CB8AC3E}">
        <p14:creationId xmlns:p14="http://schemas.microsoft.com/office/powerpoint/2010/main" val="783118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p:txBody>
          <a:bodyPr/>
          <a:lstStyle/>
          <a:p>
            <a:pPr marL="0" indent="0">
              <a:buNone/>
            </a:pPr>
            <a:r>
              <a:rPr lang="en-MY" sz="2000" dirty="0"/>
              <a:t>Strategy is a plan, pattern, position, perspective</a:t>
            </a:r>
          </a:p>
          <a:p>
            <a:endParaRPr lang="en-MY" sz="2000" dirty="0"/>
          </a:p>
          <a:p>
            <a:pPr marL="496570" marR="639445" indent="0">
              <a:spcBef>
                <a:spcPts val="900"/>
              </a:spcBef>
              <a:spcAft>
                <a:spcPts val="0"/>
              </a:spcAft>
              <a:buNone/>
            </a:pPr>
            <a:r>
              <a:rPr lang="en-MY" sz="2000" dirty="0"/>
              <a:t>It basically answers – </a:t>
            </a:r>
          </a:p>
          <a:p>
            <a:pPr marL="953770" marR="639445" indent="-457200">
              <a:spcBef>
                <a:spcPts val="900"/>
              </a:spcBef>
              <a:spcAft>
                <a:spcPts val="0"/>
              </a:spcAft>
            </a:pPr>
            <a:r>
              <a:rPr lang="en-MY" sz="2000" dirty="0"/>
              <a:t>Where we are now?</a:t>
            </a:r>
          </a:p>
          <a:p>
            <a:pPr marL="953770" marR="639445" indent="-457200">
              <a:spcBef>
                <a:spcPts val="900"/>
              </a:spcBef>
              <a:spcAft>
                <a:spcPts val="0"/>
              </a:spcAft>
            </a:pPr>
            <a:r>
              <a:rPr lang="en-MY" sz="2000" dirty="0"/>
              <a:t>Where do we want to be?</a:t>
            </a:r>
          </a:p>
          <a:p>
            <a:pPr marL="953770" marR="639445" indent="-457200">
              <a:spcBef>
                <a:spcPts val="900"/>
              </a:spcBef>
              <a:spcAft>
                <a:spcPts val="0"/>
              </a:spcAft>
            </a:pPr>
            <a:r>
              <a:rPr lang="en-MY" sz="2000" dirty="0"/>
              <a:t>How will we get there?</a:t>
            </a:r>
          </a:p>
          <a:p>
            <a:pPr marL="0" indent="0">
              <a:buNone/>
            </a:pPr>
            <a:endParaRPr lang="en-MY" sz="2000" dirty="0"/>
          </a:p>
          <a:p>
            <a:pPr marL="0" indent="0">
              <a:buNone/>
            </a:pPr>
            <a:r>
              <a:rPr lang="en-MY" sz="2000" dirty="0"/>
              <a:t>Strategy is about competitive position, about differentiating yourself in the eyes of the customer, about adding value through a mix of activities different from those used by competitors</a:t>
            </a:r>
          </a:p>
          <a:p>
            <a:endParaRPr lang="en-MY" dirty="0"/>
          </a:p>
        </p:txBody>
      </p:sp>
      <p:sp>
        <p:nvSpPr>
          <p:cNvPr id="6" name="TextBox 5">
            <a:extLst>
              <a:ext uri="{FF2B5EF4-FFF2-40B4-BE49-F238E27FC236}">
                <a16:creationId xmlns:a16="http://schemas.microsoft.com/office/drawing/2014/main" id="{55A09BBB-ED8E-4021-91AB-C5FB3B511F7A}"/>
              </a:ext>
            </a:extLst>
          </p:cNvPr>
          <p:cNvSpPr txBox="1"/>
          <p:nvPr/>
        </p:nvSpPr>
        <p:spPr>
          <a:xfrm>
            <a:off x="4067944" y="5445224"/>
            <a:ext cx="6192688" cy="369332"/>
          </a:xfrm>
          <a:prstGeom prst="rect">
            <a:avLst/>
          </a:prstGeom>
          <a:noFill/>
        </p:spPr>
        <p:txBody>
          <a:bodyPr wrap="square" rtlCol="0">
            <a:spAutoFit/>
          </a:bodyPr>
          <a:lstStyle/>
          <a:p>
            <a:r>
              <a:rPr lang="en-MY" sz="1800" i="1" dirty="0"/>
              <a:t>Michael Porter, Competitive Advantage</a:t>
            </a:r>
            <a:endParaRPr lang="en-MY" i="1" dirty="0"/>
          </a:p>
        </p:txBody>
      </p:sp>
    </p:spTree>
    <p:extLst>
      <p:ext uri="{BB962C8B-B14F-4D97-AF65-F5344CB8AC3E}">
        <p14:creationId xmlns:p14="http://schemas.microsoft.com/office/powerpoint/2010/main" val="2675689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2841-1840-4CFB-9898-0E35F799227A}"/>
              </a:ext>
            </a:extLst>
          </p:cNvPr>
          <p:cNvSpPr>
            <a:spLocks noGrp="1"/>
          </p:cNvSpPr>
          <p:nvPr>
            <p:ph type="title"/>
          </p:nvPr>
        </p:nvSpPr>
        <p:spPr/>
        <p:txBody>
          <a:bodyPr/>
          <a:lstStyle/>
          <a:p>
            <a:r>
              <a:rPr lang="en-MY" dirty="0"/>
              <a:t>Strategy</a:t>
            </a:r>
          </a:p>
        </p:txBody>
      </p:sp>
      <p:pic>
        <p:nvPicPr>
          <p:cNvPr id="5" name="Content Placeholder 4">
            <a:extLst>
              <a:ext uri="{FF2B5EF4-FFF2-40B4-BE49-F238E27FC236}">
                <a16:creationId xmlns:a16="http://schemas.microsoft.com/office/drawing/2014/main" id="{3B92652A-BB05-466E-BE2D-53B5B872E3DB}"/>
              </a:ext>
            </a:extLst>
          </p:cNvPr>
          <p:cNvPicPr>
            <a:picLocks noGrp="1" noChangeAspect="1"/>
          </p:cNvPicPr>
          <p:nvPr>
            <p:ph idx="1"/>
          </p:nvPr>
        </p:nvPicPr>
        <p:blipFill>
          <a:blip r:embed="rId2"/>
          <a:stretch>
            <a:fillRect/>
          </a:stretch>
        </p:blipFill>
        <p:spPr>
          <a:xfrm>
            <a:off x="1619672" y="1916831"/>
            <a:ext cx="5976664" cy="3581059"/>
          </a:xfrm>
        </p:spPr>
      </p:pic>
    </p:spTree>
    <p:extLst>
      <p:ext uri="{BB962C8B-B14F-4D97-AF65-F5344CB8AC3E}">
        <p14:creationId xmlns:p14="http://schemas.microsoft.com/office/powerpoint/2010/main" val="40125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a:xfrm>
            <a:off x="914400" y="1600200"/>
            <a:ext cx="8050088" cy="5257800"/>
          </a:xfrm>
        </p:spPr>
        <p:txBody>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val="674823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914400" y="1600200"/>
            <a:ext cx="7906072" cy="4530725"/>
          </a:xfrm>
        </p:spPr>
        <p:txBody>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val="674993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883393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587</TotalTime>
  <Words>696</Words>
  <Application>Microsoft Office PowerPoint</Application>
  <PresentationFormat>On-screen Show (4:3)</PresentationFormat>
  <Paragraphs>82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Wingdings</vt:lpstr>
      <vt:lpstr>Office Theme</vt:lpstr>
      <vt:lpstr>STRATEGIC GLOBAL HUMAN RESOURCES - I</vt:lpstr>
      <vt:lpstr>GPHR Exam Content Outline</vt:lpstr>
      <vt:lpstr>Strategic Global Human Resources</vt:lpstr>
      <vt:lpstr>Strategic Global Human Resources</vt:lpstr>
      <vt:lpstr>PowerPoint Presentation</vt:lpstr>
      <vt:lpstr>Strategy</vt:lpstr>
      <vt:lpstr>Strategy</vt:lpstr>
      <vt:lpstr>Strategy</vt:lpstr>
      <vt:lpstr>Tactics</vt:lpstr>
      <vt:lpstr>Strategy in Business</vt:lpstr>
      <vt:lpstr>Strategic Planning</vt:lpstr>
      <vt:lpstr>Strategic Planning</vt:lpstr>
      <vt:lpstr>Question # 1</vt:lpstr>
      <vt:lpstr>Answer # 1</vt:lpstr>
      <vt:lpstr>Question # 2</vt:lpstr>
      <vt:lpstr>Answer # 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43</cp:revision>
  <cp:lastPrinted>1601-01-01T00:00:00Z</cp:lastPrinted>
  <dcterms:created xsi:type="dcterms:W3CDTF">2020-07-09T15:12:46Z</dcterms:created>
  <dcterms:modified xsi:type="dcterms:W3CDTF">2021-02-27T11:17:41Z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