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notesSlides/notesSlide6.xml" ContentType="application/vnd.openxmlformats-officedocument.presentationml.notesSlide+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colors6.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5"/>
  </p:notesMasterIdLst>
  <p:handoutMasterIdLst>
    <p:handoutMasterId r:id="rId76"/>
  </p:handoutMasterIdLst>
  <p:sldIdLst>
    <p:sldId id="256" r:id="rId2"/>
    <p:sldId id="410" r:id="rId3"/>
    <p:sldId id="409" r:id="rId4"/>
    <p:sldId id="450" r:id="rId5"/>
    <p:sldId id="451" r:id="rId6"/>
    <p:sldId id="452" r:id="rId7"/>
    <p:sldId id="453" r:id="rId8"/>
    <p:sldId id="454" r:id="rId9"/>
    <p:sldId id="455" r:id="rId10"/>
    <p:sldId id="456" r:id="rId11"/>
    <p:sldId id="457" r:id="rId12"/>
    <p:sldId id="458" r:id="rId13"/>
    <p:sldId id="459" r:id="rId14"/>
    <p:sldId id="460" r:id="rId15"/>
    <p:sldId id="461" r:id="rId16"/>
    <p:sldId id="462" r:id="rId17"/>
    <p:sldId id="372" r:id="rId18"/>
    <p:sldId id="266" r:id="rId19"/>
    <p:sldId id="373" r:id="rId20"/>
    <p:sldId id="277" r:id="rId21"/>
    <p:sldId id="265" r:id="rId22"/>
    <p:sldId id="348" r:id="rId23"/>
    <p:sldId id="374" r:id="rId24"/>
    <p:sldId id="349" r:id="rId25"/>
    <p:sldId id="258" r:id="rId26"/>
    <p:sldId id="261" r:id="rId27"/>
    <p:sldId id="268" r:id="rId28"/>
    <p:sldId id="262" r:id="rId29"/>
    <p:sldId id="278" r:id="rId30"/>
    <p:sldId id="280" r:id="rId31"/>
    <p:sldId id="384" r:id="rId32"/>
    <p:sldId id="385" r:id="rId33"/>
    <p:sldId id="381" r:id="rId34"/>
    <p:sldId id="382" r:id="rId35"/>
    <p:sldId id="383" r:id="rId36"/>
    <p:sldId id="405" r:id="rId37"/>
    <p:sldId id="406" r:id="rId38"/>
    <p:sldId id="260" r:id="rId39"/>
    <p:sldId id="375" r:id="rId40"/>
    <p:sldId id="354" r:id="rId41"/>
    <p:sldId id="259" r:id="rId42"/>
    <p:sldId id="350" r:id="rId43"/>
    <p:sldId id="355" r:id="rId44"/>
    <p:sldId id="351" r:id="rId45"/>
    <p:sldId id="352" r:id="rId46"/>
    <p:sldId id="407" r:id="rId47"/>
    <p:sldId id="408" r:id="rId48"/>
    <p:sldId id="376" r:id="rId49"/>
    <p:sldId id="364" r:id="rId50"/>
    <p:sldId id="365" r:id="rId51"/>
    <p:sldId id="395" r:id="rId52"/>
    <p:sldId id="396" r:id="rId53"/>
    <p:sldId id="377" r:id="rId54"/>
    <p:sldId id="366" r:id="rId55"/>
    <p:sldId id="399" r:id="rId56"/>
    <p:sldId id="400" r:id="rId57"/>
    <p:sldId id="367" r:id="rId58"/>
    <p:sldId id="368" r:id="rId59"/>
    <p:sldId id="401" r:id="rId60"/>
    <p:sldId id="402" r:id="rId61"/>
    <p:sldId id="378" r:id="rId62"/>
    <p:sldId id="357" r:id="rId63"/>
    <p:sldId id="353" r:id="rId64"/>
    <p:sldId id="358" r:id="rId65"/>
    <p:sldId id="359" r:id="rId66"/>
    <p:sldId id="360" r:id="rId67"/>
    <p:sldId id="361" r:id="rId68"/>
    <p:sldId id="362" r:id="rId69"/>
    <p:sldId id="363" r:id="rId70"/>
    <p:sldId id="356" r:id="rId71"/>
    <p:sldId id="379" r:id="rId72"/>
    <p:sldId id="380" r:id="rId73"/>
    <p:sldId id="276" r:id="rId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6B850294-C6BF-429B-BA43-5EB29AABFDA4}"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6B850294-C6BF-429B-BA43-5EB29AABFDA4}"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6B850294-C6BF-429B-BA43-5EB29AABFDA4}"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6B850294-C6BF-429B-BA43-5EB29AABFDA4}"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6B850294-C6BF-429B-BA43-5EB29AABFDA4}"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6B850294-C6BF-429B-BA43-5EB29AABFDA4}"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40209" y="4845795"/>
        <a:ext cx="7763990"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Planning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where the organization wants to be in the future and how to get there.</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Organizing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how the organization tries to accomplish the plan. Organizing involves assigning tasks, grouping tasks into departments, delegating authority and allocating resources across the organization.</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Leading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 use of influence to motivate employees to achieve organizational goals. Leading means creating a shared culture and values, communicating goals to employees throughout the organization, and infusing employees with the desire to perform at a high level.</a:t>
            </a:r>
          </a:p>
          <a:p>
            <a:pPr marL="1143000" lvl="2" indent="-228600">
              <a:spcAft>
                <a:spcPts val="0"/>
              </a:spcAft>
              <a:buSzPts val="1200"/>
              <a:buFont typeface="+mj-lt"/>
              <a:buAutoNum type="arabicPeriod"/>
              <a:tabLst>
                <a:tab pos="1453515" algn="l"/>
              </a:tabLst>
            </a:pPr>
            <a:endParaRPr lang="en-MY" spc="-10"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dirty="0">
                <a:effectLst/>
                <a:ea typeface="Calibri" panose="020F0502020204030204" pitchFamily="34" charset="0"/>
                <a:cs typeface="Arial" panose="020B0604020202020204" pitchFamily="34" charset="0"/>
              </a:rPr>
              <a:t>Controlling is monitoring employees’ activities, determining whether the organization is on target toward its goals, and making corrections as necessary.</a:t>
            </a:r>
            <a:endParaRPr lang="en-MY" dirty="0">
              <a:effectLst/>
              <a:ea typeface="Calibri" panose="020F0502020204030204" pitchFamily="34" charset="0"/>
              <a:cs typeface="Arial" panose="020B0604020202020204" pitchFamily="34" charset="0"/>
            </a:endParaRPr>
          </a:p>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 xmlns:p14="http://schemas.microsoft.com/office/powerpoint/2010/main" val="3867459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xmlns="" val="2982570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xmlns="" val="998104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39</a:t>
            </a:fld>
            <a:endParaRPr lang="en-MY" altLang="en-US"/>
          </a:p>
        </p:txBody>
      </p:sp>
    </p:spTree>
    <p:extLst>
      <p:ext uri="{BB962C8B-B14F-4D97-AF65-F5344CB8AC3E}">
        <p14:creationId xmlns:p14="http://schemas.microsoft.com/office/powerpoint/2010/main" xmlns="" val="3589541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48</a:t>
            </a:fld>
            <a:endParaRPr lang="en-MY" altLang="en-US"/>
          </a:p>
        </p:txBody>
      </p:sp>
    </p:spTree>
    <p:extLst>
      <p:ext uri="{BB962C8B-B14F-4D97-AF65-F5344CB8AC3E}">
        <p14:creationId xmlns:p14="http://schemas.microsoft.com/office/powerpoint/2010/main" xmlns="" val="3616296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53</a:t>
            </a:fld>
            <a:endParaRPr lang="en-MY" altLang="en-US"/>
          </a:p>
        </p:txBody>
      </p:sp>
    </p:spTree>
    <p:extLst>
      <p:ext uri="{BB962C8B-B14F-4D97-AF65-F5344CB8AC3E}">
        <p14:creationId xmlns:p14="http://schemas.microsoft.com/office/powerpoint/2010/main" xmlns="" val="3961562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61</a:t>
            </a:fld>
            <a:endParaRPr lang="en-MY" altLang="en-US"/>
          </a:p>
        </p:txBody>
      </p:sp>
    </p:spTree>
    <p:extLst>
      <p:ext uri="{BB962C8B-B14F-4D97-AF65-F5344CB8AC3E}">
        <p14:creationId xmlns:p14="http://schemas.microsoft.com/office/powerpoint/2010/main" xmlns="" val="18886546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55AC2F9F-5552-D6A4-316E-F848658A2F01}"/>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6995234" y="5882246"/>
            <a:ext cx="1979697" cy="830627"/>
          </a:xfrm>
          <a:prstGeom prst="rect">
            <a:avLst/>
          </a:prstGeom>
        </p:spPr>
      </p:pic>
    </p:spTree>
    <p:extLst>
      <p:ext uri="{BB962C8B-B14F-4D97-AF65-F5344CB8AC3E}">
        <p14:creationId xmlns:p14="http://schemas.microsoft.com/office/powerpoint/2010/main" xmlns="" val="24469566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xmlns="" id="{2F1A32B4-50B6-6509-F764-B7E8A95B95A6}"/>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960024" y="6289679"/>
            <a:ext cx="1044849" cy="438390"/>
          </a:xfrm>
          <a:prstGeom prst="rect">
            <a:avLst/>
          </a:prstGeom>
        </p:spPr>
      </p:pic>
    </p:spTree>
    <p:extLst>
      <p:ext uri="{BB962C8B-B14F-4D97-AF65-F5344CB8AC3E}">
        <p14:creationId xmlns:p14="http://schemas.microsoft.com/office/powerpoint/2010/main" xmlns="" val="35149246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904471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1121778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9545744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5673047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7692826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11252569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16420152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39665943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1257300" y="1916832"/>
            <a:ext cx="6629400" cy="2209800"/>
          </a:xfrm>
        </p:spPr>
        <p:txBody>
          <a:bodyPr/>
          <a:lstStyle/>
          <a:p>
            <a:r>
              <a:rPr lang="en-MY" dirty="0"/>
              <a:t>STRATEGIC GLOBAL HUMAN RESOURCE- 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E498B7-B04E-4F21-8ED6-269D26004667}"/>
              </a:ext>
            </a:extLst>
          </p:cNvPr>
          <p:cNvSpPr>
            <a:spLocks noGrp="1"/>
          </p:cNvSpPr>
          <p:nvPr>
            <p:ph type="title"/>
          </p:nvPr>
        </p:nvSpPr>
        <p:spPr>
          <a:xfrm>
            <a:off x="827584" y="188640"/>
            <a:ext cx="7200900" cy="1142385"/>
          </a:xfrm>
        </p:spPr>
        <p:txBody>
          <a:bodyPr>
            <a:normAutofit/>
          </a:bodyPr>
          <a:lstStyle/>
          <a:p>
            <a:r>
              <a:rPr lang="en-MY" sz="3200" dirty="0"/>
              <a:t>Key Points</a:t>
            </a:r>
          </a:p>
        </p:txBody>
      </p:sp>
      <p:sp>
        <p:nvSpPr>
          <p:cNvPr id="3" name="Content Placeholder 2">
            <a:extLst>
              <a:ext uri="{FF2B5EF4-FFF2-40B4-BE49-F238E27FC236}">
                <a16:creationId xmlns:a16="http://schemas.microsoft.com/office/drawing/2014/main" xmlns="" id="{58657B80-42D7-47E7-A5A6-5DCF43F4CFF0}"/>
              </a:ext>
            </a:extLst>
          </p:cNvPr>
          <p:cNvSpPr>
            <a:spLocks noGrp="1"/>
          </p:cNvSpPr>
          <p:nvPr>
            <p:ph idx="1"/>
          </p:nvPr>
        </p:nvSpPr>
        <p:spPr>
          <a:xfrm>
            <a:off x="504664" y="1556792"/>
            <a:ext cx="8134672" cy="4824536"/>
          </a:xfrm>
        </p:spPr>
        <p:txBody>
          <a:bodyPr>
            <a:normAutofit lnSpcReduction="10000"/>
          </a:bodyPr>
          <a:lstStyle/>
          <a:p>
            <a:r>
              <a:rPr lang="en-MY" sz="2800" dirty="0"/>
              <a:t>Students who regularly participate in class are constantly involved with the material and are more likely to remember a greater portion of the information. </a:t>
            </a:r>
          </a:p>
          <a:p>
            <a:pPr marL="0" indent="0">
              <a:buNone/>
            </a:pPr>
            <a:endParaRPr lang="en-MY" sz="2800" dirty="0"/>
          </a:p>
          <a:p>
            <a:r>
              <a:rPr lang="en-MY" sz="2800" dirty="0"/>
              <a:t>Attendance builds consistency.</a:t>
            </a:r>
          </a:p>
          <a:p>
            <a:endParaRPr lang="en-MY" sz="2800" dirty="0"/>
          </a:p>
          <a:p>
            <a:r>
              <a:rPr lang="en-MY" sz="2800" dirty="0"/>
              <a:t>Actively take notes.</a:t>
            </a:r>
          </a:p>
          <a:p>
            <a:endParaRPr lang="en-MY" sz="2800" dirty="0"/>
          </a:p>
          <a:p>
            <a:r>
              <a:rPr lang="en-MY" sz="2800" dirty="0"/>
              <a:t>Have your own </a:t>
            </a:r>
            <a:r>
              <a:rPr lang="en-MY" sz="2800" dirty="0" err="1"/>
              <a:t>whatsapp</a:t>
            </a:r>
            <a:r>
              <a:rPr lang="en-MY" sz="2800" dirty="0"/>
              <a:t> group</a:t>
            </a:r>
          </a:p>
          <a:p>
            <a:endParaRPr lang="en-MY" dirty="0"/>
          </a:p>
          <a:p>
            <a:endParaRPr lang="en-MY" dirty="0"/>
          </a:p>
          <a:p>
            <a:endParaRPr lang="en-MY" dirty="0"/>
          </a:p>
          <a:p>
            <a:endParaRPr lang="en-MY" dirty="0"/>
          </a:p>
        </p:txBody>
      </p:sp>
    </p:spTree>
    <p:extLst>
      <p:ext uri="{BB962C8B-B14F-4D97-AF65-F5344CB8AC3E}">
        <p14:creationId xmlns:p14="http://schemas.microsoft.com/office/powerpoint/2010/main" xmlns="" val="21757633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FA4C01-0144-71A6-8588-3CDC2CC73B69}"/>
              </a:ext>
            </a:extLst>
          </p:cNvPr>
          <p:cNvSpPr>
            <a:spLocks noGrp="1"/>
          </p:cNvSpPr>
          <p:nvPr>
            <p:ph type="title"/>
          </p:nvPr>
        </p:nvSpPr>
        <p:spPr/>
        <p:txBody>
          <a:bodyPr>
            <a:normAutofit/>
          </a:bodyPr>
          <a:lstStyle/>
          <a:p>
            <a:r>
              <a:rPr lang="en-MY" sz="3200" dirty="0"/>
              <a:t>GPHR Exam</a:t>
            </a:r>
          </a:p>
        </p:txBody>
      </p:sp>
      <p:sp>
        <p:nvSpPr>
          <p:cNvPr id="3" name="Content Placeholder 2">
            <a:extLst>
              <a:ext uri="{FF2B5EF4-FFF2-40B4-BE49-F238E27FC236}">
                <a16:creationId xmlns:a16="http://schemas.microsoft.com/office/drawing/2014/main" xmlns="" id="{300E817E-1637-69FD-E683-B7FADF522E92}"/>
              </a:ext>
            </a:extLst>
          </p:cNvPr>
          <p:cNvSpPr>
            <a:spLocks noGrp="1"/>
          </p:cNvSpPr>
          <p:nvPr>
            <p:ph idx="1"/>
          </p:nvPr>
        </p:nvSpPr>
        <p:spPr>
          <a:xfrm>
            <a:off x="971550" y="1981202"/>
            <a:ext cx="7632898" cy="3809999"/>
          </a:xfrm>
        </p:spPr>
        <p:txBody>
          <a:bodyPr>
            <a:normAutofit/>
          </a:bodyPr>
          <a:lstStyle/>
          <a:p>
            <a:pPr marL="0" indent="0">
              <a:buNone/>
            </a:pPr>
            <a:r>
              <a:rPr lang="en-MY" sz="2800" dirty="0"/>
              <a:t>01 | Strategic Global Human Resources (25%)</a:t>
            </a:r>
          </a:p>
          <a:p>
            <a:pPr marL="0" indent="0">
              <a:buNone/>
            </a:pPr>
            <a:r>
              <a:rPr lang="en-MY" sz="2800" dirty="0"/>
              <a:t>02 | Global Talent Management (20%)</a:t>
            </a:r>
          </a:p>
          <a:p>
            <a:pPr marL="0" indent="0">
              <a:buNone/>
            </a:pPr>
            <a:r>
              <a:rPr lang="en-MY" sz="2800" dirty="0"/>
              <a:t>03 | Global Mobility (15%)</a:t>
            </a:r>
          </a:p>
          <a:p>
            <a:pPr marL="0" indent="0">
              <a:buNone/>
            </a:pPr>
            <a:r>
              <a:rPr lang="en-MY" sz="2800" dirty="0"/>
              <a:t>04 | Workplace Culture (15%)</a:t>
            </a:r>
          </a:p>
          <a:p>
            <a:pPr marL="0" indent="0">
              <a:buNone/>
            </a:pPr>
            <a:r>
              <a:rPr lang="en-MY" sz="2800" dirty="0"/>
              <a:t>05 | Total Rewards (15%)</a:t>
            </a:r>
          </a:p>
          <a:p>
            <a:pPr marL="0" indent="0">
              <a:buNone/>
            </a:pPr>
            <a:r>
              <a:rPr lang="en-MY" sz="2800" dirty="0"/>
              <a:t>06 | Risk Management and Compliance (10%)</a:t>
            </a:r>
          </a:p>
          <a:p>
            <a:endParaRPr lang="en-MY" dirty="0"/>
          </a:p>
        </p:txBody>
      </p:sp>
    </p:spTree>
    <p:extLst>
      <p:ext uri="{BB962C8B-B14F-4D97-AF65-F5344CB8AC3E}">
        <p14:creationId xmlns:p14="http://schemas.microsoft.com/office/powerpoint/2010/main" xmlns="" val="5057935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CDF3203-DB6E-48B2-9553-61972279E02E}"/>
              </a:ext>
            </a:extLst>
          </p:cNvPr>
          <p:cNvSpPr>
            <a:spLocks noGrp="1"/>
          </p:cNvSpPr>
          <p:nvPr>
            <p:ph type="title"/>
          </p:nvPr>
        </p:nvSpPr>
        <p:spPr>
          <a:xfrm>
            <a:off x="1219200" y="228600"/>
            <a:ext cx="7200900" cy="734398"/>
          </a:xfrm>
        </p:spPr>
        <p:txBody>
          <a:bodyPr>
            <a:normAutofit/>
          </a:bodyPr>
          <a:lstStyle/>
          <a:p>
            <a:r>
              <a:rPr lang="en-MY" sz="3200" dirty="0"/>
              <a:t>Historical Context</a:t>
            </a:r>
          </a:p>
        </p:txBody>
      </p:sp>
      <p:sp>
        <p:nvSpPr>
          <p:cNvPr id="3" name="Content Placeholder 2">
            <a:extLst>
              <a:ext uri="{FF2B5EF4-FFF2-40B4-BE49-F238E27FC236}">
                <a16:creationId xmlns="" xmlns:a16="http://schemas.microsoft.com/office/drawing/2014/main" id="{54BCEC52-80E1-4631-A61A-AF8E18DEDEE6}"/>
              </a:ext>
            </a:extLst>
          </p:cNvPr>
          <p:cNvSpPr>
            <a:spLocks noGrp="1"/>
          </p:cNvSpPr>
          <p:nvPr>
            <p:ph idx="1"/>
          </p:nvPr>
        </p:nvSpPr>
        <p:spPr>
          <a:xfrm>
            <a:off x="457200" y="1219200"/>
            <a:ext cx="8229600" cy="4979987"/>
          </a:xfrm>
        </p:spPr>
        <p:txBody>
          <a:bodyPr>
            <a:normAutofit/>
          </a:bodyPr>
          <a:lstStyle/>
          <a:p>
            <a:pPr marL="0" indent="0">
              <a:buNone/>
            </a:pPr>
            <a:r>
              <a:rPr lang="en-MY" sz="2800" dirty="0"/>
              <a:t>Management Theories came as a reaction to Industrial Revolution from late 1700 to late 1800</a:t>
            </a:r>
          </a:p>
          <a:p>
            <a:pPr marL="0" indent="0">
              <a:buNone/>
            </a:pPr>
            <a:endParaRPr lang="en-MY" sz="2800" dirty="0"/>
          </a:p>
          <a:p>
            <a:pPr marL="0" indent="0">
              <a:buNone/>
            </a:pPr>
            <a:r>
              <a:rPr lang="en-MY" sz="2800" dirty="0"/>
              <a:t>Industry </a:t>
            </a:r>
            <a:r>
              <a:rPr lang="en-MY" sz="2800" i="1" dirty="0"/>
              <a:t>means</a:t>
            </a:r>
            <a:r>
              <a:rPr lang="en-MY" sz="2800" dirty="0"/>
              <a:t> work</a:t>
            </a:r>
          </a:p>
          <a:p>
            <a:pPr marL="0" indent="0">
              <a:buNone/>
            </a:pPr>
            <a:r>
              <a:rPr lang="en-MY" sz="2800" dirty="0"/>
              <a:t>Revolution </a:t>
            </a:r>
            <a:r>
              <a:rPr lang="en-MY" sz="2800" i="1" dirty="0"/>
              <a:t>means</a:t>
            </a:r>
            <a:r>
              <a:rPr lang="en-MY" sz="2800" dirty="0"/>
              <a:t> rapid change</a:t>
            </a:r>
          </a:p>
          <a:p>
            <a:pPr marL="0" indent="0">
              <a:buNone/>
            </a:pPr>
            <a:endParaRPr lang="en-MY" sz="2800" dirty="0"/>
          </a:p>
          <a:p>
            <a:pPr marL="0" indent="0">
              <a:buNone/>
            </a:pPr>
            <a:r>
              <a:rPr lang="en-MY" sz="2800" dirty="0"/>
              <a:t>Rapid explosion of big factories. That was what happening at that time. People were moving from Farms to factories from small shops to large companies.</a:t>
            </a:r>
          </a:p>
        </p:txBody>
      </p:sp>
    </p:spTree>
    <p:extLst>
      <p:ext uri="{BB962C8B-B14F-4D97-AF65-F5344CB8AC3E}">
        <p14:creationId xmlns="" xmlns:p14="http://schemas.microsoft.com/office/powerpoint/2010/main" val="404221528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5A5247-5FD5-4762-B25E-C3638D9D7BC4}"/>
              </a:ext>
            </a:extLst>
          </p:cNvPr>
          <p:cNvSpPr>
            <a:spLocks noGrp="1"/>
          </p:cNvSpPr>
          <p:nvPr>
            <p:ph type="title"/>
          </p:nvPr>
        </p:nvSpPr>
        <p:spPr>
          <a:xfrm>
            <a:off x="467555" y="0"/>
            <a:ext cx="7200900" cy="1142385"/>
          </a:xfrm>
        </p:spPr>
        <p:txBody>
          <a:bodyPr>
            <a:normAutofit/>
          </a:bodyPr>
          <a:lstStyle/>
          <a:p>
            <a:r>
              <a:rPr lang="en-MY" sz="3200" dirty="0"/>
              <a:t>Reason for rapid expansion</a:t>
            </a:r>
          </a:p>
        </p:txBody>
      </p:sp>
      <p:sp>
        <p:nvSpPr>
          <p:cNvPr id="3" name="Content Placeholder 2">
            <a:extLst>
              <a:ext uri="{FF2B5EF4-FFF2-40B4-BE49-F238E27FC236}">
                <a16:creationId xmlns="" xmlns:a16="http://schemas.microsoft.com/office/drawing/2014/main" id="{E97B2C6D-1126-43DA-B11E-858C7D64FD00}"/>
              </a:ext>
            </a:extLst>
          </p:cNvPr>
          <p:cNvSpPr>
            <a:spLocks noGrp="1"/>
          </p:cNvSpPr>
          <p:nvPr>
            <p:ph idx="1"/>
          </p:nvPr>
        </p:nvSpPr>
        <p:spPr>
          <a:xfrm>
            <a:off x="431565" y="1340371"/>
            <a:ext cx="7848922" cy="5145360"/>
          </a:xfrm>
        </p:spPr>
        <p:txBody>
          <a:bodyPr>
            <a:noAutofit/>
          </a:bodyPr>
          <a:lstStyle/>
          <a:p>
            <a:r>
              <a:rPr lang="en-MY" sz="2800" dirty="0"/>
              <a:t>Power</a:t>
            </a:r>
          </a:p>
          <a:p>
            <a:r>
              <a:rPr lang="en-MY" sz="2800" dirty="0"/>
              <a:t>Machinery Innovations</a:t>
            </a:r>
          </a:p>
          <a:p>
            <a:r>
              <a:rPr lang="en-MY" sz="2800" dirty="0"/>
              <a:t>Transportation</a:t>
            </a:r>
          </a:p>
          <a:p>
            <a:pPr marL="0" indent="0">
              <a:buNone/>
            </a:pPr>
            <a:endParaRPr lang="en-MY" sz="2800" dirty="0"/>
          </a:p>
          <a:p>
            <a:pPr marL="0" indent="0">
              <a:buNone/>
            </a:pPr>
            <a:r>
              <a:rPr lang="en-MY" sz="2800" dirty="0"/>
              <a:t>One of the major reason was power - steam power and hydro power specifically</a:t>
            </a:r>
          </a:p>
          <a:p>
            <a:pPr marL="0" indent="0">
              <a:buNone/>
            </a:pPr>
            <a:endParaRPr lang="en-MY" sz="2800" dirty="0"/>
          </a:p>
          <a:p>
            <a:pPr marL="0" indent="0">
              <a:buNone/>
            </a:pPr>
            <a:r>
              <a:rPr lang="en-MY" sz="2800" dirty="0"/>
              <a:t>Then came machinery innovation, example cotton gin which separated cotton from seeds.</a:t>
            </a:r>
          </a:p>
        </p:txBody>
      </p:sp>
    </p:spTree>
    <p:extLst>
      <p:ext uri="{BB962C8B-B14F-4D97-AF65-F5344CB8AC3E}">
        <p14:creationId xmlns="" xmlns:p14="http://schemas.microsoft.com/office/powerpoint/2010/main" val="4388249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BE79B9-EF47-48B1-BAAB-EBAD40713C12}"/>
              </a:ext>
            </a:extLst>
          </p:cNvPr>
          <p:cNvSpPr>
            <a:spLocks noGrp="1"/>
          </p:cNvSpPr>
          <p:nvPr>
            <p:ph type="title"/>
          </p:nvPr>
        </p:nvSpPr>
        <p:spPr>
          <a:xfrm>
            <a:off x="683568" y="28175"/>
            <a:ext cx="7200900" cy="1142385"/>
          </a:xfrm>
        </p:spPr>
        <p:txBody>
          <a:bodyPr>
            <a:normAutofit/>
          </a:bodyPr>
          <a:lstStyle/>
          <a:p>
            <a:r>
              <a:rPr lang="en-MY" sz="3200" dirty="0"/>
              <a:t>Cotton Gin Machine</a:t>
            </a:r>
          </a:p>
        </p:txBody>
      </p:sp>
      <p:pic>
        <p:nvPicPr>
          <p:cNvPr id="5" name="Picture 4">
            <a:extLst>
              <a:ext uri="{FF2B5EF4-FFF2-40B4-BE49-F238E27FC236}">
                <a16:creationId xmlns="" xmlns:a16="http://schemas.microsoft.com/office/drawing/2014/main" id="{7549CF74-5495-4C54-A8A8-27F06ED3D563}"/>
              </a:ext>
            </a:extLst>
          </p:cNvPr>
          <p:cNvPicPr>
            <a:picLocks noChangeAspect="1"/>
          </p:cNvPicPr>
          <p:nvPr/>
        </p:nvPicPr>
        <p:blipFill>
          <a:blip r:embed="rId2"/>
          <a:stretch>
            <a:fillRect/>
          </a:stretch>
        </p:blipFill>
        <p:spPr>
          <a:xfrm>
            <a:off x="1952625" y="1828800"/>
            <a:ext cx="5238750" cy="3200400"/>
          </a:xfrm>
          <a:prstGeom prst="rect">
            <a:avLst/>
          </a:prstGeom>
        </p:spPr>
      </p:pic>
    </p:spTree>
    <p:extLst>
      <p:ext uri="{BB962C8B-B14F-4D97-AF65-F5344CB8AC3E}">
        <p14:creationId xmlns="" xmlns:p14="http://schemas.microsoft.com/office/powerpoint/2010/main" val="38494830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DAD87F-ED7B-419C-BFCF-D377B2776205}"/>
              </a:ext>
            </a:extLst>
          </p:cNvPr>
          <p:cNvSpPr>
            <a:spLocks noGrp="1"/>
          </p:cNvSpPr>
          <p:nvPr>
            <p:ph type="title"/>
          </p:nvPr>
        </p:nvSpPr>
        <p:spPr>
          <a:xfrm>
            <a:off x="611560" y="28175"/>
            <a:ext cx="7200900" cy="1142385"/>
          </a:xfrm>
        </p:spPr>
        <p:txBody>
          <a:bodyPr>
            <a:normAutofit/>
          </a:bodyPr>
          <a:lstStyle/>
          <a:p>
            <a:r>
              <a:rPr lang="en-MY" sz="3200" dirty="0"/>
              <a:t>Industrial Revolution</a:t>
            </a:r>
          </a:p>
        </p:txBody>
      </p:sp>
      <p:sp>
        <p:nvSpPr>
          <p:cNvPr id="3" name="Content Placeholder 2">
            <a:extLst>
              <a:ext uri="{FF2B5EF4-FFF2-40B4-BE49-F238E27FC236}">
                <a16:creationId xmlns="" xmlns:a16="http://schemas.microsoft.com/office/drawing/2014/main" id="{648583C5-16F7-42C4-B732-5DACF1768FFB}"/>
              </a:ext>
            </a:extLst>
          </p:cNvPr>
          <p:cNvSpPr>
            <a:spLocks noGrp="1"/>
          </p:cNvSpPr>
          <p:nvPr>
            <p:ph idx="1"/>
          </p:nvPr>
        </p:nvSpPr>
        <p:spPr>
          <a:xfrm>
            <a:off x="755576" y="1524000"/>
            <a:ext cx="7560840" cy="3809999"/>
          </a:xfrm>
        </p:spPr>
        <p:txBody>
          <a:bodyPr>
            <a:normAutofit fontScale="85000" lnSpcReduction="20000"/>
          </a:bodyPr>
          <a:lstStyle/>
          <a:p>
            <a:pPr marL="0" indent="0">
              <a:buNone/>
            </a:pPr>
            <a:r>
              <a:rPr lang="en-MY" sz="3000" dirty="0"/>
              <a:t>Transportation even kept booming at that time for example : Railways, Steam boats and roads were improving</a:t>
            </a:r>
          </a:p>
          <a:p>
            <a:pPr marL="0" indent="0">
              <a:buNone/>
            </a:pPr>
            <a:endParaRPr lang="en-MY" sz="3000" dirty="0"/>
          </a:p>
          <a:p>
            <a:pPr marL="0" indent="0">
              <a:buNone/>
            </a:pPr>
            <a:r>
              <a:rPr lang="en-MY" sz="3000" dirty="0"/>
              <a:t>Due to the rapid expansion companies were looking for solution to their problems.</a:t>
            </a:r>
          </a:p>
          <a:p>
            <a:pPr marL="0" indent="0">
              <a:buNone/>
            </a:pPr>
            <a:endParaRPr lang="en-MY" sz="3000" dirty="0"/>
          </a:p>
          <a:p>
            <a:pPr>
              <a:buFont typeface="Wingdings" panose="05000000000000000000" pitchFamily="2" charset="2"/>
              <a:buChar char="§"/>
            </a:pPr>
            <a:r>
              <a:rPr lang="en-MY" sz="3000" dirty="0"/>
              <a:t> How are we going to maximise productivity</a:t>
            </a:r>
          </a:p>
          <a:p>
            <a:pPr>
              <a:buFont typeface="Wingdings" panose="05000000000000000000" pitchFamily="2" charset="2"/>
              <a:buChar char="§"/>
            </a:pPr>
            <a:r>
              <a:rPr lang="en-MY" sz="3000" dirty="0"/>
              <a:t> How are we going to manage all of these people</a:t>
            </a:r>
          </a:p>
          <a:p>
            <a:pPr marL="0" indent="0">
              <a:buNone/>
            </a:pPr>
            <a:endParaRPr lang="en-MY" dirty="0"/>
          </a:p>
          <a:p>
            <a:pPr marL="0" indent="0">
              <a:buNone/>
            </a:pPr>
            <a:endParaRPr lang="en-MY" dirty="0"/>
          </a:p>
        </p:txBody>
      </p:sp>
    </p:spTree>
    <p:extLst>
      <p:ext uri="{BB962C8B-B14F-4D97-AF65-F5344CB8AC3E}">
        <p14:creationId xmlns="" xmlns:p14="http://schemas.microsoft.com/office/powerpoint/2010/main" val="18885976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CDF977-A64D-4ABD-86F2-AFB59939CEE2}"/>
              </a:ext>
            </a:extLst>
          </p:cNvPr>
          <p:cNvSpPr>
            <a:spLocks noGrp="1"/>
          </p:cNvSpPr>
          <p:nvPr>
            <p:ph type="title"/>
          </p:nvPr>
        </p:nvSpPr>
        <p:spPr>
          <a:xfrm>
            <a:off x="539552" y="98638"/>
            <a:ext cx="7200900" cy="1142385"/>
          </a:xfrm>
        </p:spPr>
        <p:txBody>
          <a:bodyPr>
            <a:normAutofit/>
          </a:bodyPr>
          <a:lstStyle/>
          <a:p>
            <a:r>
              <a:rPr lang="en-MY" sz="3200" dirty="0"/>
              <a:t>Three Primary Theories</a:t>
            </a:r>
          </a:p>
        </p:txBody>
      </p:sp>
      <p:pic>
        <p:nvPicPr>
          <p:cNvPr id="6" name="Picture 5">
            <a:extLst>
              <a:ext uri="{FF2B5EF4-FFF2-40B4-BE49-F238E27FC236}">
                <a16:creationId xmlns="" xmlns:a16="http://schemas.microsoft.com/office/drawing/2014/main" id="{A678AEA4-AEDB-4398-868A-49B79BDFB8F5}"/>
              </a:ext>
            </a:extLst>
          </p:cNvPr>
          <p:cNvPicPr>
            <a:picLocks noChangeAspect="1"/>
          </p:cNvPicPr>
          <p:nvPr/>
        </p:nvPicPr>
        <p:blipFill>
          <a:blip r:embed="rId2"/>
          <a:stretch>
            <a:fillRect/>
          </a:stretch>
        </p:blipFill>
        <p:spPr>
          <a:xfrm>
            <a:off x="6660232" y="1927465"/>
            <a:ext cx="1757257" cy="2219018"/>
          </a:xfrm>
          <a:prstGeom prst="rect">
            <a:avLst/>
          </a:prstGeom>
        </p:spPr>
      </p:pic>
      <p:sp>
        <p:nvSpPr>
          <p:cNvPr id="7" name="TextBox 6">
            <a:extLst>
              <a:ext uri="{FF2B5EF4-FFF2-40B4-BE49-F238E27FC236}">
                <a16:creationId xmlns="" xmlns:a16="http://schemas.microsoft.com/office/drawing/2014/main" id="{3887F0C6-08B7-4CA3-B5E2-405674282291}"/>
              </a:ext>
            </a:extLst>
          </p:cNvPr>
          <p:cNvSpPr txBox="1"/>
          <p:nvPr/>
        </p:nvSpPr>
        <p:spPr>
          <a:xfrm>
            <a:off x="6778930" y="4468469"/>
            <a:ext cx="1656184" cy="369332"/>
          </a:xfrm>
          <a:prstGeom prst="rect">
            <a:avLst/>
          </a:prstGeom>
          <a:noFill/>
        </p:spPr>
        <p:txBody>
          <a:bodyPr wrap="square" rtlCol="0">
            <a:spAutoFit/>
          </a:bodyPr>
          <a:lstStyle/>
          <a:p>
            <a:r>
              <a:rPr lang="en-MY" dirty="0"/>
              <a:t>Max Weber</a:t>
            </a:r>
          </a:p>
        </p:txBody>
      </p:sp>
      <p:pic>
        <p:nvPicPr>
          <p:cNvPr id="9" name="Picture 8">
            <a:extLst>
              <a:ext uri="{FF2B5EF4-FFF2-40B4-BE49-F238E27FC236}">
                <a16:creationId xmlns="" xmlns:a16="http://schemas.microsoft.com/office/drawing/2014/main" id="{CFDF084C-CEB9-4E01-B97B-844841BC9511}"/>
              </a:ext>
            </a:extLst>
          </p:cNvPr>
          <p:cNvPicPr>
            <a:picLocks noChangeAspect="1"/>
          </p:cNvPicPr>
          <p:nvPr/>
        </p:nvPicPr>
        <p:blipFill>
          <a:blip r:embed="rId3"/>
          <a:stretch>
            <a:fillRect/>
          </a:stretch>
        </p:blipFill>
        <p:spPr>
          <a:xfrm>
            <a:off x="914400" y="1927465"/>
            <a:ext cx="1757257" cy="2187090"/>
          </a:xfrm>
          <a:prstGeom prst="rect">
            <a:avLst/>
          </a:prstGeom>
        </p:spPr>
      </p:pic>
      <p:sp>
        <p:nvSpPr>
          <p:cNvPr id="10" name="TextBox 9">
            <a:extLst>
              <a:ext uri="{FF2B5EF4-FFF2-40B4-BE49-F238E27FC236}">
                <a16:creationId xmlns="" xmlns:a16="http://schemas.microsoft.com/office/drawing/2014/main" id="{BEE7A109-0EB0-4365-8CBC-D0EDA1340DDF}"/>
              </a:ext>
            </a:extLst>
          </p:cNvPr>
          <p:cNvSpPr txBox="1"/>
          <p:nvPr/>
        </p:nvSpPr>
        <p:spPr>
          <a:xfrm>
            <a:off x="914400" y="4468469"/>
            <a:ext cx="1757257" cy="369332"/>
          </a:xfrm>
          <a:prstGeom prst="rect">
            <a:avLst/>
          </a:prstGeom>
          <a:noFill/>
        </p:spPr>
        <p:txBody>
          <a:bodyPr wrap="square" rtlCol="0">
            <a:spAutoFit/>
          </a:bodyPr>
          <a:lstStyle/>
          <a:p>
            <a:r>
              <a:rPr lang="en-MY" dirty="0"/>
              <a:t>Henri Fayol</a:t>
            </a:r>
          </a:p>
        </p:txBody>
      </p:sp>
      <p:pic>
        <p:nvPicPr>
          <p:cNvPr id="12" name="Picture 11">
            <a:extLst>
              <a:ext uri="{FF2B5EF4-FFF2-40B4-BE49-F238E27FC236}">
                <a16:creationId xmlns="" xmlns:a16="http://schemas.microsoft.com/office/drawing/2014/main" id="{D47AD351-9C01-40E3-8DCA-A5D9F3E2D4E3}"/>
              </a:ext>
            </a:extLst>
          </p:cNvPr>
          <p:cNvPicPr>
            <a:picLocks noChangeAspect="1"/>
          </p:cNvPicPr>
          <p:nvPr/>
        </p:nvPicPr>
        <p:blipFill>
          <a:blip r:embed="rId4"/>
          <a:stretch>
            <a:fillRect/>
          </a:stretch>
        </p:blipFill>
        <p:spPr>
          <a:xfrm>
            <a:off x="3784435" y="1927465"/>
            <a:ext cx="1651661" cy="2222912"/>
          </a:xfrm>
          <a:prstGeom prst="rect">
            <a:avLst/>
          </a:prstGeom>
        </p:spPr>
      </p:pic>
      <p:sp>
        <p:nvSpPr>
          <p:cNvPr id="13" name="TextBox 12">
            <a:extLst>
              <a:ext uri="{FF2B5EF4-FFF2-40B4-BE49-F238E27FC236}">
                <a16:creationId xmlns="" xmlns:a16="http://schemas.microsoft.com/office/drawing/2014/main" id="{3E615952-6A3E-49EC-BEB4-DB7F0EA3A11E}"/>
              </a:ext>
            </a:extLst>
          </p:cNvPr>
          <p:cNvSpPr txBox="1"/>
          <p:nvPr/>
        </p:nvSpPr>
        <p:spPr>
          <a:xfrm>
            <a:off x="3609169" y="4540478"/>
            <a:ext cx="2232248" cy="369332"/>
          </a:xfrm>
          <a:prstGeom prst="rect">
            <a:avLst/>
          </a:prstGeom>
          <a:noFill/>
        </p:spPr>
        <p:txBody>
          <a:bodyPr wrap="square" rtlCol="0">
            <a:spAutoFit/>
          </a:bodyPr>
          <a:lstStyle/>
          <a:p>
            <a:r>
              <a:rPr lang="en-MY" dirty="0"/>
              <a:t>Frederick Taylor</a:t>
            </a:r>
          </a:p>
        </p:txBody>
      </p:sp>
      <p:sp>
        <p:nvSpPr>
          <p:cNvPr id="3" name="TextBox 2">
            <a:extLst>
              <a:ext uri="{FF2B5EF4-FFF2-40B4-BE49-F238E27FC236}">
                <a16:creationId xmlns="" xmlns:a16="http://schemas.microsoft.com/office/drawing/2014/main" id="{2F8820F1-D62F-4526-9F5B-6CD2C64EE2DB}"/>
              </a:ext>
            </a:extLst>
          </p:cNvPr>
          <p:cNvSpPr txBox="1"/>
          <p:nvPr/>
        </p:nvSpPr>
        <p:spPr>
          <a:xfrm>
            <a:off x="561474" y="5159787"/>
            <a:ext cx="8340364" cy="954107"/>
          </a:xfrm>
          <a:prstGeom prst="rect">
            <a:avLst/>
          </a:prstGeom>
          <a:noFill/>
        </p:spPr>
        <p:txBody>
          <a:bodyPr wrap="square" rtlCol="0">
            <a:spAutoFit/>
          </a:bodyPr>
          <a:lstStyle/>
          <a:p>
            <a:r>
              <a:rPr lang="en-MY" sz="2800" dirty="0">
                <a:latin typeface="+mn-lt"/>
              </a:rPr>
              <a:t>These are the founding fathers of the classical management theories</a:t>
            </a:r>
          </a:p>
        </p:txBody>
      </p:sp>
    </p:spTree>
    <p:extLst>
      <p:ext uri="{BB962C8B-B14F-4D97-AF65-F5344CB8AC3E}">
        <p14:creationId xmlns="" xmlns:p14="http://schemas.microsoft.com/office/powerpoint/2010/main" val="18366963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36845E-B49C-4679-BAB1-D0322936A8DB}"/>
              </a:ext>
            </a:extLst>
          </p:cNvPr>
          <p:cNvSpPr>
            <a:spLocks noGrp="1"/>
          </p:cNvSpPr>
          <p:nvPr>
            <p:ph type="title"/>
          </p:nvPr>
        </p:nvSpPr>
        <p:spPr>
          <a:xfrm>
            <a:off x="683568" y="-202714"/>
            <a:ext cx="7200900" cy="1142385"/>
          </a:xfrm>
        </p:spPr>
        <p:txBody>
          <a:bodyPr>
            <a:normAutofit/>
          </a:bodyPr>
          <a:lstStyle/>
          <a:p>
            <a:r>
              <a:rPr lang="en-MY" sz="3200" dirty="0"/>
              <a:t>Henry Fayol</a:t>
            </a:r>
          </a:p>
        </p:txBody>
      </p:sp>
      <p:pic>
        <p:nvPicPr>
          <p:cNvPr id="7" name="Content Placeholder 6">
            <a:extLst>
              <a:ext uri="{FF2B5EF4-FFF2-40B4-BE49-F238E27FC236}">
                <a16:creationId xmlns="" xmlns:a16="http://schemas.microsoft.com/office/drawing/2014/main" id="{1039B9DD-0910-4D8D-8FE0-6C98556AF9AA}"/>
              </a:ext>
            </a:extLst>
          </p:cNvPr>
          <p:cNvPicPr>
            <a:picLocks noGrp="1" noChangeAspect="1"/>
          </p:cNvPicPr>
          <p:nvPr>
            <p:ph idx="1"/>
          </p:nvPr>
        </p:nvPicPr>
        <p:blipFill>
          <a:blip r:embed="rId2"/>
          <a:stretch>
            <a:fillRect/>
          </a:stretch>
        </p:blipFill>
        <p:spPr>
          <a:xfrm>
            <a:off x="871126" y="1165430"/>
            <a:ext cx="1323975" cy="1647825"/>
          </a:xfrm>
          <a:prstGeom prst="rect">
            <a:avLst/>
          </a:prstGeom>
        </p:spPr>
      </p:pic>
      <p:sp>
        <p:nvSpPr>
          <p:cNvPr id="8" name="TextBox 7">
            <a:extLst>
              <a:ext uri="{FF2B5EF4-FFF2-40B4-BE49-F238E27FC236}">
                <a16:creationId xmlns="" xmlns:a16="http://schemas.microsoft.com/office/drawing/2014/main" id="{6A4EC59F-4D37-4483-9147-AFF6BBDD1936}"/>
              </a:ext>
            </a:extLst>
          </p:cNvPr>
          <p:cNvSpPr txBox="1"/>
          <p:nvPr/>
        </p:nvSpPr>
        <p:spPr>
          <a:xfrm>
            <a:off x="2594012" y="1462721"/>
            <a:ext cx="6131024" cy="1477328"/>
          </a:xfrm>
          <a:prstGeom prst="rect">
            <a:avLst/>
          </a:prstGeom>
          <a:noFill/>
        </p:spPr>
        <p:txBody>
          <a:bodyPr wrap="square" rtlCol="0">
            <a:spAutoFit/>
          </a:bodyPr>
          <a:lstStyle/>
          <a:p>
            <a:pPr marL="457200" indent="-457200">
              <a:buFont typeface="Wingdings" panose="05000000000000000000" pitchFamily="2" charset="2"/>
              <a:buChar char="§"/>
            </a:pPr>
            <a:r>
              <a:rPr lang="en-MY" dirty="0">
                <a:latin typeface="+mn-lt"/>
              </a:rPr>
              <a:t>French Mining Engineer</a:t>
            </a:r>
          </a:p>
          <a:p>
            <a:pPr marL="457200" indent="-457200">
              <a:buFont typeface="Wingdings" panose="05000000000000000000" pitchFamily="2" charset="2"/>
              <a:buChar char="§"/>
            </a:pPr>
            <a:endParaRPr lang="en-MY" dirty="0">
              <a:latin typeface="+mn-lt"/>
            </a:endParaRPr>
          </a:p>
          <a:p>
            <a:pPr marL="457200" indent="-457200">
              <a:buFont typeface="Wingdings" panose="05000000000000000000" pitchFamily="2" charset="2"/>
              <a:buChar char="§"/>
            </a:pPr>
            <a:r>
              <a:rPr lang="en-MY" dirty="0">
                <a:latin typeface="+mn-lt"/>
              </a:rPr>
              <a:t>Henri Fayol wrote the book - </a:t>
            </a:r>
            <a:r>
              <a:rPr lang="en-MY" i="1" dirty="0">
                <a:latin typeface="+mn-lt"/>
              </a:rPr>
              <a:t>General and Industrial Management</a:t>
            </a:r>
          </a:p>
          <a:p>
            <a:pPr marL="457200" indent="-457200">
              <a:buFont typeface="Wingdings" panose="05000000000000000000" pitchFamily="2" charset="2"/>
              <a:buChar char="§"/>
            </a:pPr>
            <a:endParaRPr lang="en-MY" dirty="0">
              <a:latin typeface="+mn-lt"/>
            </a:endParaRPr>
          </a:p>
        </p:txBody>
      </p:sp>
      <p:sp>
        <p:nvSpPr>
          <p:cNvPr id="9" name="TextBox 8">
            <a:extLst>
              <a:ext uri="{FF2B5EF4-FFF2-40B4-BE49-F238E27FC236}">
                <a16:creationId xmlns="" xmlns:a16="http://schemas.microsoft.com/office/drawing/2014/main" id="{4981646B-133C-4AF3-B9EA-7CEFE2760C37}"/>
              </a:ext>
            </a:extLst>
          </p:cNvPr>
          <p:cNvSpPr txBox="1"/>
          <p:nvPr/>
        </p:nvSpPr>
        <p:spPr>
          <a:xfrm>
            <a:off x="647564" y="3463099"/>
            <a:ext cx="7848872" cy="2554545"/>
          </a:xfrm>
          <a:prstGeom prst="rect">
            <a:avLst/>
          </a:prstGeom>
          <a:noFill/>
        </p:spPr>
        <p:txBody>
          <a:bodyPr wrap="square" rtlCol="0">
            <a:spAutoFit/>
          </a:bodyPr>
          <a:lstStyle/>
          <a:p>
            <a:r>
              <a:rPr lang="en-MY" sz="2000" dirty="0"/>
              <a:t>During early part of the twentieth century, Henri Fayol French industrialist proposed that all managers perform five management activities that are: </a:t>
            </a:r>
          </a:p>
          <a:p>
            <a:endParaRPr lang="en-MY" sz="2000" dirty="0"/>
          </a:p>
          <a:p>
            <a:r>
              <a:rPr lang="en-MY" sz="2000" dirty="0"/>
              <a:t>Plan, Organize, Command, Coordinate, and Control.	</a:t>
            </a:r>
          </a:p>
          <a:p>
            <a:endParaRPr lang="en-MY" sz="2000" dirty="0"/>
          </a:p>
          <a:p>
            <a:r>
              <a:rPr lang="en-MY" sz="2000" dirty="0"/>
              <a:t>But nowadays there management functions have been condensed to four: Planning, Organizing, Leading, and Controlling. </a:t>
            </a:r>
          </a:p>
        </p:txBody>
      </p:sp>
      <p:sp>
        <p:nvSpPr>
          <p:cNvPr id="10" name="TextBox 9">
            <a:extLst>
              <a:ext uri="{FF2B5EF4-FFF2-40B4-BE49-F238E27FC236}">
                <a16:creationId xmlns="" xmlns:a16="http://schemas.microsoft.com/office/drawing/2014/main" id="{DF1065E1-7896-4640-9235-061890F147CA}"/>
              </a:ext>
            </a:extLst>
          </p:cNvPr>
          <p:cNvSpPr txBox="1"/>
          <p:nvPr/>
        </p:nvSpPr>
        <p:spPr>
          <a:xfrm>
            <a:off x="684991" y="2925698"/>
            <a:ext cx="3888432" cy="369332"/>
          </a:xfrm>
          <a:prstGeom prst="rect">
            <a:avLst/>
          </a:prstGeom>
          <a:noFill/>
        </p:spPr>
        <p:txBody>
          <a:bodyPr wrap="square" rtlCol="0">
            <a:spAutoFit/>
          </a:bodyPr>
          <a:lstStyle/>
          <a:p>
            <a:r>
              <a:rPr lang="en-MY" b="0" i="0" dirty="0">
                <a:solidFill>
                  <a:srgbClr val="202122"/>
                </a:solidFill>
                <a:effectLst/>
                <a:latin typeface="Arial" panose="020B0604020202020204" pitchFamily="34" charset="0"/>
              </a:rPr>
              <a:t>(29 July 1841 – 19 November 1925)</a:t>
            </a:r>
            <a:endParaRPr lang="en-MY" dirty="0"/>
          </a:p>
        </p:txBody>
      </p:sp>
    </p:spTree>
    <p:extLst>
      <p:ext uri="{BB962C8B-B14F-4D97-AF65-F5344CB8AC3E}">
        <p14:creationId xmlns="" xmlns:p14="http://schemas.microsoft.com/office/powerpoint/2010/main" val="5084861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044350-AA28-4D53-941C-6A58CE53C9B2}"/>
              </a:ext>
            </a:extLst>
          </p:cNvPr>
          <p:cNvSpPr>
            <a:spLocks noGrp="1"/>
          </p:cNvSpPr>
          <p:nvPr>
            <p:ph type="title"/>
          </p:nvPr>
        </p:nvSpPr>
        <p:spPr/>
        <p:txBody>
          <a:bodyPr/>
          <a:lstStyle/>
          <a:p>
            <a:r>
              <a:rPr lang="en-MY" dirty="0"/>
              <a:t>Functions of Management</a:t>
            </a:r>
          </a:p>
        </p:txBody>
      </p:sp>
      <p:pic>
        <p:nvPicPr>
          <p:cNvPr id="7" name="Picture 6">
            <a:extLst>
              <a:ext uri="{FF2B5EF4-FFF2-40B4-BE49-F238E27FC236}">
                <a16:creationId xmlns="" xmlns:a16="http://schemas.microsoft.com/office/drawing/2014/main" id="{3BF58960-39E0-4B1E-A986-8703D9FCDA2D}"/>
              </a:ext>
            </a:extLst>
          </p:cNvPr>
          <p:cNvPicPr>
            <a:picLocks noChangeAspect="1"/>
          </p:cNvPicPr>
          <p:nvPr/>
        </p:nvPicPr>
        <p:blipFill>
          <a:blip r:embed="rId3"/>
          <a:stretch>
            <a:fillRect/>
          </a:stretch>
        </p:blipFill>
        <p:spPr>
          <a:xfrm>
            <a:off x="884348" y="1556792"/>
            <a:ext cx="4676775" cy="3143250"/>
          </a:xfrm>
          <a:prstGeom prst="rect">
            <a:avLst/>
          </a:prstGeom>
        </p:spPr>
      </p:pic>
      <p:pic>
        <p:nvPicPr>
          <p:cNvPr id="9" name="Picture 8">
            <a:extLst>
              <a:ext uri="{FF2B5EF4-FFF2-40B4-BE49-F238E27FC236}">
                <a16:creationId xmlns="" xmlns:a16="http://schemas.microsoft.com/office/drawing/2014/main" id="{185AC68C-C437-408F-A404-B1EE0BD62086}"/>
              </a:ext>
            </a:extLst>
          </p:cNvPr>
          <p:cNvPicPr>
            <a:picLocks noChangeAspect="1"/>
          </p:cNvPicPr>
          <p:nvPr/>
        </p:nvPicPr>
        <p:blipFill>
          <a:blip r:embed="rId4"/>
          <a:stretch>
            <a:fillRect/>
          </a:stretch>
        </p:blipFill>
        <p:spPr>
          <a:xfrm>
            <a:off x="5525263" y="2060848"/>
            <a:ext cx="3592053" cy="3406601"/>
          </a:xfrm>
          <a:prstGeom prst="rect">
            <a:avLst/>
          </a:prstGeom>
        </p:spPr>
      </p:pic>
    </p:spTree>
    <p:extLst>
      <p:ext uri="{BB962C8B-B14F-4D97-AF65-F5344CB8AC3E}">
        <p14:creationId xmlns="" xmlns:p14="http://schemas.microsoft.com/office/powerpoint/2010/main" val="2971064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BA4153-1E71-4C21-9A28-0596E8321FA0}"/>
              </a:ext>
            </a:extLst>
          </p:cNvPr>
          <p:cNvSpPr>
            <a:spLocks noGrp="1"/>
          </p:cNvSpPr>
          <p:nvPr>
            <p:ph type="title"/>
          </p:nvPr>
        </p:nvSpPr>
        <p:spPr>
          <a:xfrm>
            <a:off x="755576" y="-18227"/>
            <a:ext cx="7200900" cy="1142385"/>
          </a:xfrm>
        </p:spPr>
        <p:txBody>
          <a:bodyPr>
            <a:normAutofit/>
          </a:bodyPr>
          <a:lstStyle/>
          <a:p>
            <a:r>
              <a:rPr lang="en-MY" sz="3200" dirty="0"/>
              <a:t>Frederick Taylor</a:t>
            </a:r>
          </a:p>
        </p:txBody>
      </p:sp>
      <p:sp>
        <p:nvSpPr>
          <p:cNvPr id="4" name="TextBox 3">
            <a:extLst>
              <a:ext uri="{FF2B5EF4-FFF2-40B4-BE49-F238E27FC236}">
                <a16:creationId xmlns="" xmlns:a16="http://schemas.microsoft.com/office/drawing/2014/main" id="{1A26EFD0-D908-4183-AEFD-9CD73F39E9B1}"/>
              </a:ext>
            </a:extLst>
          </p:cNvPr>
          <p:cNvSpPr txBox="1"/>
          <p:nvPr/>
        </p:nvSpPr>
        <p:spPr>
          <a:xfrm>
            <a:off x="3419872" y="1229577"/>
            <a:ext cx="5842992" cy="3416320"/>
          </a:xfrm>
          <a:prstGeom prst="rect">
            <a:avLst/>
          </a:prstGeom>
          <a:noFill/>
        </p:spPr>
        <p:txBody>
          <a:bodyPr wrap="square" rtlCol="0">
            <a:spAutoFit/>
          </a:bodyPr>
          <a:lstStyle/>
          <a:p>
            <a:pPr marL="285750" indent="-285750">
              <a:buFont typeface="Wingdings" panose="05000000000000000000" pitchFamily="2" charset="2"/>
              <a:buChar char="§"/>
            </a:pPr>
            <a:r>
              <a:rPr lang="en-MY" sz="2400" dirty="0"/>
              <a:t>American mechanical engineer who sought to improve industrial efficiency.</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Used </a:t>
            </a:r>
            <a:r>
              <a:rPr lang="en-MY" sz="2400" i="1" dirty="0"/>
              <a:t>time and motion </a:t>
            </a:r>
            <a:r>
              <a:rPr lang="en-MY" sz="2400" dirty="0"/>
              <a:t>study to improve productivity</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Taylor summed up his efficiency techniques in his book </a:t>
            </a:r>
            <a:r>
              <a:rPr lang="en-MY" sz="2400" i="1" dirty="0"/>
              <a:t>The Principles of Scientific Management </a:t>
            </a:r>
          </a:p>
        </p:txBody>
      </p:sp>
      <p:pic>
        <p:nvPicPr>
          <p:cNvPr id="6" name="Picture 5">
            <a:extLst>
              <a:ext uri="{FF2B5EF4-FFF2-40B4-BE49-F238E27FC236}">
                <a16:creationId xmlns="" xmlns:a16="http://schemas.microsoft.com/office/drawing/2014/main" id="{3B7B611D-2B1E-46F8-B403-B1E3E221D4E4}"/>
              </a:ext>
            </a:extLst>
          </p:cNvPr>
          <p:cNvPicPr>
            <a:picLocks noChangeAspect="1"/>
          </p:cNvPicPr>
          <p:nvPr/>
        </p:nvPicPr>
        <p:blipFill>
          <a:blip r:embed="rId2"/>
          <a:stretch>
            <a:fillRect/>
          </a:stretch>
        </p:blipFill>
        <p:spPr>
          <a:xfrm>
            <a:off x="1187624" y="1556792"/>
            <a:ext cx="1651661" cy="2222912"/>
          </a:xfrm>
          <a:prstGeom prst="rect">
            <a:avLst/>
          </a:prstGeom>
        </p:spPr>
      </p:pic>
      <p:sp>
        <p:nvSpPr>
          <p:cNvPr id="7" name="TextBox 6">
            <a:extLst>
              <a:ext uri="{FF2B5EF4-FFF2-40B4-BE49-F238E27FC236}">
                <a16:creationId xmlns="" xmlns:a16="http://schemas.microsoft.com/office/drawing/2014/main" id="{ACD141EE-6E10-4402-A30D-8ED50BBC0232}"/>
              </a:ext>
            </a:extLst>
          </p:cNvPr>
          <p:cNvSpPr txBox="1"/>
          <p:nvPr/>
        </p:nvSpPr>
        <p:spPr>
          <a:xfrm>
            <a:off x="251520" y="4671553"/>
            <a:ext cx="3888432" cy="369332"/>
          </a:xfrm>
          <a:prstGeom prst="rect">
            <a:avLst/>
          </a:prstGeom>
          <a:noFill/>
        </p:spPr>
        <p:txBody>
          <a:bodyPr wrap="square" rtlCol="0">
            <a:spAutoFit/>
          </a:bodyPr>
          <a:lstStyle/>
          <a:p>
            <a:r>
              <a:rPr lang="en-MY" dirty="0"/>
              <a:t>(March 20, 1856 – March 21, 1915)</a:t>
            </a:r>
          </a:p>
        </p:txBody>
      </p:sp>
    </p:spTree>
    <p:extLst>
      <p:ext uri="{BB962C8B-B14F-4D97-AF65-F5344CB8AC3E}">
        <p14:creationId xmlns="" xmlns:p14="http://schemas.microsoft.com/office/powerpoint/2010/main" val="239937284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1184B6-AB37-4291-8EFD-7AF0FE916ECA}"/>
              </a:ext>
            </a:extLst>
          </p:cNvPr>
          <p:cNvSpPr>
            <a:spLocks noGrp="1"/>
          </p:cNvSpPr>
          <p:nvPr>
            <p:ph type="title"/>
          </p:nvPr>
        </p:nvSpPr>
        <p:spPr>
          <a:xfrm>
            <a:off x="869105" y="-196497"/>
            <a:ext cx="7200900" cy="1142385"/>
          </a:xfrm>
        </p:spPr>
        <p:txBody>
          <a:bodyPr>
            <a:normAutofit/>
          </a:bodyPr>
          <a:lstStyle/>
          <a:p>
            <a:r>
              <a:rPr lang="en-MY" sz="3200" dirty="0"/>
              <a:t>Max Weber</a:t>
            </a:r>
          </a:p>
        </p:txBody>
      </p:sp>
      <p:pic>
        <p:nvPicPr>
          <p:cNvPr id="5" name="Picture 4">
            <a:extLst>
              <a:ext uri="{FF2B5EF4-FFF2-40B4-BE49-F238E27FC236}">
                <a16:creationId xmlns="" xmlns:a16="http://schemas.microsoft.com/office/drawing/2014/main" id="{2EC77BE5-9F20-429E-B7DC-DF9A7CB0A39B}"/>
              </a:ext>
            </a:extLst>
          </p:cNvPr>
          <p:cNvPicPr>
            <a:picLocks noChangeAspect="1"/>
          </p:cNvPicPr>
          <p:nvPr/>
        </p:nvPicPr>
        <p:blipFill>
          <a:blip r:embed="rId2"/>
          <a:stretch>
            <a:fillRect/>
          </a:stretch>
        </p:blipFill>
        <p:spPr>
          <a:xfrm>
            <a:off x="864590" y="1156558"/>
            <a:ext cx="1757257" cy="2219018"/>
          </a:xfrm>
          <a:prstGeom prst="rect">
            <a:avLst/>
          </a:prstGeom>
        </p:spPr>
      </p:pic>
      <p:sp>
        <p:nvSpPr>
          <p:cNvPr id="6" name="TextBox 5">
            <a:extLst>
              <a:ext uri="{FF2B5EF4-FFF2-40B4-BE49-F238E27FC236}">
                <a16:creationId xmlns="" xmlns:a16="http://schemas.microsoft.com/office/drawing/2014/main" id="{7FC5FA81-1F46-4BE2-80C5-EB1EDEFDF3C4}"/>
              </a:ext>
            </a:extLst>
          </p:cNvPr>
          <p:cNvSpPr txBox="1"/>
          <p:nvPr/>
        </p:nvSpPr>
        <p:spPr>
          <a:xfrm>
            <a:off x="107504" y="3401580"/>
            <a:ext cx="3441576" cy="369332"/>
          </a:xfrm>
          <a:prstGeom prst="rect">
            <a:avLst/>
          </a:prstGeom>
          <a:noFill/>
        </p:spPr>
        <p:txBody>
          <a:bodyPr wrap="square" rtlCol="0">
            <a:spAutoFit/>
          </a:bodyPr>
          <a:lstStyle/>
          <a:p>
            <a:r>
              <a:rPr lang="da-DK" b="0" i="0" dirty="0">
                <a:solidFill>
                  <a:srgbClr val="202122"/>
                </a:solidFill>
                <a:effectLst/>
                <a:latin typeface="Arial" panose="020B0604020202020204" pitchFamily="34" charset="0"/>
              </a:rPr>
              <a:t> (21 April 1864 – 14 June 1920)</a:t>
            </a:r>
            <a:endParaRPr lang="en-MY" dirty="0"/>
          </a:p>
        </p:txBody>
      </p:sp>
      <p:sp>
        <p:nvSpPr>
          <p:cNvPr id="7" name="TextBox 6">
            <a:extLst>
              <a:ext uri="{FF2B5EF4-FFF2-40B4-BE49-F238E27FC236}">
                <a16:creationId xmlns="" xmlns:a16="http://schemas.microsoft.com/office/drawing/2014/main" id="{970455C8-FD5B-4E2B-8A42-74EE43CE6052}"/>
              </a:ext>
            </a:extLst>
          </p:cNvPr>
          <p:cNvSpPr txBox="1"/>
          <p:nvPr/>
        </p:nvSpPr>
        <p:spPr>
          <a:xfrm>
            <a:off x="2915816" y="1156558"/>
            <a:ext cx="5554960" cy="1938992"/>
          </a:xfrm>
          <a:prstGeom prst="rect">
            <a:avLst/>
          </a:prstGeom>
          <a:noFill/>
        </p:spPr>
        <p:txBody>
          <a:bodyPr wrap="square" rtlCol="0">
            <a:spAutoFit/>
          </a:bodyPr>
          <a:lstStyle/>
          <a:p>
            <a:pPr marL="285750" indent="-285750">
              <a:buFont typeface="Wingdings" panose="05000000000000000000" pitchFamily="2" charset="2"/>
              <a:buChar char="§"/>
            </a:pPr>
            <a:r>
              <a:rPr lang="en-MY" sz="2000" dirty="0"/>
              <a:t> German sociologist, jurist, and political economist</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He is regarded today as one of the most important theorists on the development of modern Western society.</a:t>
            </a:r>
          </a:p>
        </p:txBody>
      </p:sp>
      <p:sp>
        <p:nvSpPr>
          <p:cNvPr id="8" name="TextBox 7">
            <a:extLst>
              <a:ext uri="{FF2B5EF4-FFF2-40B4-BE49-F238E27FC236}">
                <a16:creationId xmlns="" xmlns:a16="http://schemas.microsoft.com/office/drawing/2014/main" id="{00807F63-397A-4B8A-9054-024B6C1E87CB}"/>
              </a:ext>
            </a:extLst>
          </p:cNvPr>
          <p:cNvSpPr txBox="1"/>
          <p:nvPr/>
        </p:nvSpPr>
        <p:spPr>
          <a:xfrm>
            <a:off x="829312" y="3796916"/>
            <a:ext cx="8116924" cy="2585323"/>
          </a:xfrm>
          <a:prstGeom prst="rect">
            <a:avLst/>
          </a:prstGeom>
          <a:noFill/>
        </p:spPr>
        <p:txBody>
          <a:bodyPr wrap="square" rtlCol="0">
            <a:spAutoFit/>
          </a:bodyPr>
          <a:lstStyle/>
          <a:p>
            <a:r>
              <a:rPr lang="en-MY" dirty="0"/>
              <a:t>Max Weber's theory of bureaucracy, also known as the "rational-legal" model</a:t>
            </a:r>
          </a:p>
          <a:p>
            <a:endParaRPr lang="en-MY" dirty="0"/>
          </a:p>
          <a:p>
            <a:pPr marL="285750" indent="-285750">
              <a:buFont typeface="Wingdings" panose="05000000000000000000" pitchFamily="2" charset="2"/>
              <a:buChar char="§"/>
            </a:pPr>
            <a:r>
              <a:rPr lang="en-MY" dirty="0"/>
              <a:t>A rigid division of </a:t>
            </a:r>
            <a:r>
              <a:rPr lang="en-MY" dirty="0" err="1"/>
              <a:t>labor</a:t>
            </a:r>
            <a:r>
              <a:rPr lang="en-MY" dirty="0"/>
              <a:t> is established that clearly identifies regular tasks and duties of the particular bureaucratic system.</a:t>
            </a:r>
          </a:p>
          <a:p>
            <a:pPr marL="285750" indent="-285750">
              <a:buFont typeface="Wingdings" panose="05000000000000000000" pitchFamily="2" charset="2"/>
              <a:buChar char="§"/>
            </a:pPr>
            <a:r>
              <a:rPr lang="en-MY" dirty="0"/>
              <a:t>Regulations describe firmly established chains of command and the duties and capacity to coerce others to comply.</a:t>
            </a:r>
          </a:p>
          <a:p>
            <a:pPr marL="285750" indent="-285750">
              <a:buFont typeface="Wingdings" panose="05000000000000000000" pitchFamily="2" charset="2"/>
              <a:buChar char="§"/>
            </a:pPr>
            <a:r>
              <a:rPr lang="en-MY" dirty="0"/>
              <a:t>Hiring people with particular, certified qualifications supports regular and continuous execution of the assigned duties</a:t>
            </a:r>
          </a:p>
          <a:p>
            <a:endParaRPr lang="en-MY" dirty="0"/>
          </a:p>
        </p:txBody>
      </p:sp>
    </p:spTree>
    <p:extLst>
      <p:ext uri="{BB962C8B-B14F-4D97-AF65-F5344CB8AC3E}">
        <p14:creationId xmlns="" xmlns:p14="http://schemas.microsoft.com/office/powerpoint/2010/main" val="28436805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19F031-5B4A-40BF-8534-98F4A45416E3}"/>
              </a:ext>
            </a:extLst>
          </p:cNvPr>
          <p:cNvSpPr>
            <a:spLocks noGrp="1"/>
          </p:cNvSpPr>
          <p:nvPr>
            <p:ph type="title"/>
          </p:nvPr>
        </p:nvSpPr>
        <p:spPr>
          <a:xfrm>
            <a:off x="914400" y="-178828"/>
            <a:ext cx="7200900" cy="1142385"/>
          </a:xfrm>
        </p:spPr>
        <p:txBody>
          <a:bodyPr>
            <a:normAutofit/>
          </a:bodyPr>
          <a:lstStyle/>
          <a:p>
            <a:r>
              <a:rPr lang="en-MY" sz="3200" dirty="0"/>
              <a:t>Bureaucracy</a:t>
            </a:r>
          </a:p>
        </p:txBody>
      </p:sp>
      <p:sp>
        <p:nvSpPr>
          <p:cNvPr id="3" name="Content Placeholder 2">
            <a:extLst>
              <a:ext uri="{FF2B5EF4-FFF2-40B4-BE49-F238E27FC236}">
                <a16:creationId xmlns="" xmlns:a16="http://schemas.microsoft.com/office/drawing/2014/main" id="{93248790-2D3F-4A65-AEC9-3B2554706858}"/>
              </a:ext>
            </a:extLst>
          </p:cNvPr>
          <p:cNvSpPr>
            <a:spLocks noGrp="1"/>
          </p:cNvSpPr>
          <p:nvPr>
            <p:ph idx="1"/>
          </p:nvPr>
        </p:nvSpPr>
        <p:spPr>
          <a:xfrm>
            <a:off x="827584" y="1124744"/>
            <a:ext cx="7772400" cy="2476872"/>
          </a:xfrm>
        </p:spPr>
        <p:txBody>
          <a:bodyPr/>
          <a:lstStyle/>
          <a:p>
            <a:r>
              <a:rPr lang="en-US" sz="1800" dirty="0">
                <a:latin typeface="Arial" panose="020B0604020202020204" pitchFamily="34" charset="0"/>
                <a:cs typeface="Arial" panose="020B0604020202020204" pitchFamily="34" charset="0"/>
              </a:rPr>
              <a:t>Authority is the right or power assigned to a job holder in order to achieve certain organizational objectives</a:t>
            </a:r>
          </a:p>
          <a:p>
            <a:r>
              <a:rPr lang="en-US" sz="1800" dirty="0">
                <a:latin typeface="Arial" panose="020B0604020202020204" pitchFamily="34" charset="0"/>
                <a:cs typeface="Arial" panose="020B0604020202020204" pitchFamily="34" charset="0"/>
              </a:rPr>
              <a:t>Responsibility indicates the duty assigned to a position. </a:t>
            </a:r>
          </a:p>
          <a:p>
            <a:r>
              <a:rPr lang="en-US" sz="1800" dirty="0">
                <a:latin typeface="Arial" panose="020B0604020202020204" pitchFamily="34" charset="0"/>
                <a:cs typeface="Arial" panose="020B0604020202020204" pitchFamily="34" charset="0"/>
              </a:rPr>
              <a:t> Accountability is the liability created for the use of authority</a:t>
            </a:r>
          </a:p>
          <a:p>
            <a:endParaRPr lang="en-US" sz="1800" dirty="0">
              <a:latin typeface="Arial" panose="020B0604020202020204" pitchFamily="34" charset="0"/>
              <a:cs typeface="Arial" panose="020B0604020202020204" pitchFamily="34" charset="0"/>
            </a:endParaRPr>
          </a:p>
          <a:p>
            <a:pPr marL="0" indent="0">
              <a:buNone/>
            </a:pPr>
            <a:r>
              <a:rPr lang="en-US" sz="1800" dirty="0">
                <a:effectLst/>
                <a:latin typeface="Arial" panose="020B0604020202020204" pitchFamily="34" charset="0"/>
                <a:ea typeface="Calibri" panose="020F0502020204030204" pitchFamily="34" charset="0"/>
                <a:cs typeface="Arial" panose="020B0604020202020204" pitchFamily="34" charset="0"/>
              </a:rPr>
              <a:t>Responsibility may be bestowed, but accountability must be taken</a:t>
            </a:r>
            <a:r>
              <a:rPr lang="en-US" sz="1800" dirty="0">
                <a:effectLst/>
                <a:latin typeface="Calibri" panose="020F0502020204030204" pitchFamily="34" charset="0"/>
                <a:ea typeface="Calibri" panose="020F0502020204030204" pitchFamily="34" charset="0"/>
              </a:rPr>
              <a:t>. </a:t>
            </a:r>
            <a:endParaRPr lang="en-MY" dirty="0"/>
          </a:p>
        </p:txBody>
      </p:sp>
      <p:pic>
        <p:nvPicPr>
          <p:cNvPr id="5" name="Picture 4">
            <a:extLst>
              <a:ext uri="{FF2B5EF4-FFF2-40B4-BE49-F238E27FC236}">
                <a16:creationId xmlns="" xmlns:a16="http://schemas.microsoft.com/office/drawing/2014/main" id="{BA3C8838-6849-4889-8BBB-105C9D6A1372}"/>
              </a:ext>
            </a:extLst>
          </p:cNvPr>
          <p:cNvPicPr>
            <a:picLocks noChangeAspect="1"/>
          </p:cNvPicPr>
          <p:nvPr/>
        </p:nvPicPr>
        <p:blipFill>
          <a:blip r:embed="rId2"/>
          <a:stretch>
            <a:fillRect/>
          </a:stretch>
        </p:blipFill>
        <p:spPr>
          <a:xfrm>
            <a:off x="2797533" y="3429000"/>
            <a:ext cx="3548934" cy="2653486"/>
          </a:xfrm>
          <a:prstGeom prst="rect">
            <a:avLst/>
          </a:prstGeom>
        </p:spPr>
      </p:pic>
    </p:spTree>
    <p:extLst>
      <p:ext uri="{BB962C8B-B14F-4D97-AF65-F5344CB8AC3E}">
        <p14:creationId xmlns="" xmlns:p14="http://schemas.microsoft.com/office/powerpoint/2010/main" val="28306971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B0879E-39AE-43D2-AC2E-7FD0B9720CBB}"/>
              </a:ext>
            </a:extLst>
          </p:cNvPr>
          <p:cNvSpPr>
            <a:spLocks noGrp="1"/>
          </p:cNvSpPr>
          <p:nvPr>
            <p:ph type="title"/>
          </p:nvPr>
        </p:nvSpPr>
        <p:spPr>
          <a:xfrm>
            <a:off x="611560" y="-105351"/>
            <a:ext cx="7200900" cy="1142385"/>
          </a:xfrm>
        </p:spPr>
        <p:txBody>
          <a:bodyPr>
            <a:normAutofit/>
          </a:bodyPr>
          <a:lstStyle/>
          <a:p>
            <a:r>
              <a:rPr lang="en-MY" sz="3200" dirty="0"/>
              <a:t>Commonalities of the Theories</a:t>
            </a:r>
          </a:p>
        </p:txBody>
      </p:sp>
      <p:sp>
        <p:nvSpPr>
          <p:cNvPr id="3" name="Content Placeholder 2">
            <a:extLst>
              <a:ext uri="{FF2B5EF4-FFF2-40B4-BE49-F238E27FC236}">
                <a16:creationId xmlns="" xmlns:a16="http://schemas.microsoft.com/office/drawing/2014/main" id="{2653AFB6-302F-40B9-A1F3-7D009CAEAEA8}"/>
              </a:ext>
            </a:extLst>
          </p:cNvPr>
          <p:cNvSpPr>
            <a:spLocks noGrp="1"/>
          </p:cNvSpPr>
          <p:nvPr>
            <p:ph idx="1"/>
          </p:nvPr>
        </p:nvSpPr>
        <p:spPr/>
        <p:txBody>
          <a:bodyPr>
            <a:normAutofit/>
          </a:bodyPr>
          <a:lstStyle/>
          <a:p>
            <a:r>
              <a:rPr lang="en-MY" sz="2800" dirty="0"/>
              <a:t>Hierarchy</a:t>
            </a:r>
          </a:p>
          <a:p>
            <a:r>
              <a:rPr lang="en-MY" sz="2800" dirty="0"/>
              <a:t>Division of Labour</a:t>
            </a:r>
          </a:p>
          <a:p>
            <a:r>
              <a:rPr lang="en-MY" sz="2800" dirty="0"/>
              <a:t>Standardised approach to work</a:t>
            </a:r>
          </a:p>
          <a:p>
            <a:r>
              <a:rPr lang="en-MY" sz="2800" dirty="0"/>
              <a:t>Centralisation of authority</a:t>
            </a:r>
          </a:p>
          <a:p>
            <a:r>
              <a:rPr lang="en-MY" sz="2800" dirty="0"/>
              <a:t>Separation of personal </a:t>
            </a:r>
          </a:p>
        </p:txBody>
      </p:sp>
    </p:spTree>
    <p:extLst>
      <p:ext uri="{BB962C8B-B14F-4D97-AF65-F5344CB8AC3E}">
        <p14:creationId xmlns="" xmlns:p14="http://schemas.microsoft.com/office/powerpoint/2010/main" val="26388276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503239"/>
          </a:xfrm>
        </p:spPr>
        <p:txBody>
          <a:bodyPr/>
          <a:lstStyle/>
          <a:p>
            <a:r>
              <a:rPr lang="en-US" dirty="0" smtClean="0"/>
              <a:t>Question # 1</a:t>
            </a:r>
            <a:endParaRPr lang="en-US" dirty="0"/>
          </a:p>
        </p:txBody>
      </p:sp>
      <p:sp>
        <p:nvSpPr>
          <p:cNvPr id="3" name="Content Placeholder 2"/>
          <p:cNvSpPr>
            <a:spLocks noGrp="1"/>
          </p:cNvSpPr>
          <p:nvPr>
            <p:ph idx="1"/>
          </p:nvPr>
        </p:nvSpPr>
        <p:spPr>
          <a:xfrm>
            <a:off x="838200" y="990600"/>
            <a:ext cx="7543800" cy="4876800"/>
          </a:xfrm>
        </p:spPr>
        <p:txBody>
          <a:bodyPr>
            <a:normAutofit/>
          </a:bodyPr>
          <a:lstStyle/>
          <a:p>
            <a:pPr>
              <a:buNone/>
            </a:pPr>
            <a:r>
              <a:rPr lang="en-US" sz="2800" dirty="0" smtClean="0"/>
              <a:t>The Global HR Manager creates a project team by assigning staff and resources to the development of this new program. Which one of the four management functions is she likely performing?</a:t>
            </a:r>
          </a:p>
          <a:p>
            <a:pPr marL="342900" indent="-342900">
              <a:buFont typeface="+mj-lt"/>
              <a:buAutoNum type="alphaUcPeriod"/>
            </a:pPr>
            <a:r>
              <a:rPr lang="en-US" sz="2800" dirty="0" smtClean="0"/>
              <a:t>Planning</a:t>
            </a:r>
          </a:p>
          <a:p>
            <a:pPr marL="342900" indent="-342900">
              <a:buFont typeface="+mj-lt"/>
              <a:buAutoNum type="alphaUcPeriod"/>
            </a:pPr>
            <a:r>
              <a:rPr lang="en-US" sz="2800" dirty="0" smtClean="0"/>
              <a:t>Organizing</a:t>
            </a:r>
          </a:p>
          <a:p>
            <a:pPr marL="342900" indent="-342900">
              <a:buFont typeface="+mj-lt"/>
              <a:buAutoNum type="alphaUcPeriod"/>
            </a:pPr>
            <a:r>
              <a:rPr lang="en-US" sz="2800" dirty="0" smtClean="0"/>
              <a:t>Leading</a:t>
            </a:r>
          </a:p>
          <a:p>
            <a:pPr marL="342900" indent="-342900">
              <a:buFont typeface="+mj-lt"/>
              <a:buAutoNum type="alphaUcPeriod"/>
            </a:pPr>
            <a:r>
              <a:rPr lang="en-US" sz="2800" dirty="0" smtClean="0"/>
              <a:t>Controlling</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503239"/>
          </a:xfrm>
        </p:spPr>
        <p:txBody>
          <a:bodyPr/>
          <a:lstStyle/>
          <a:p>
            <a:r>
              <a:rPr lang="en-US" dirty="0" smtClean="0"/>
              <a:t>Answer # 1</a:t>
            </a:r>
            <a:endParaRPr lang="en-US" dirty="0"/>
          </a:p>
        </p:txBody>
      </p:sp>
      <p:sp>
        <p:nvSpPr>
          <p:cNvPr id="3" name="Content Placeholder 2"/>
          <p:cNvSpPr>
            <a:spLocks noGrp="1"/>
          </p:cNvSpPr>
          <p:nvPr>
            <p:ph idx="1"/>
          </p:nvPr>
        </p:nvSpPr>
        <p:spPr>
          <a:xfrm>
            <a:off x="762000" y="1524000"/>
            <a:ext cx="7200900" cy="3809999"/>
          </a:xfrm>
        </p:spPr>
        <p:txBody>
          <a:bodyPr>
            <a:normAutofit/>
          </a:bodyPr>
          <a:lstStyle/>
          <a:p>
            <a:r>
              <a:rPr lang="en-US" sz="2800" dirty="0" smtClean="0"/>
              <a:t>Option B</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193550227"/>
              </p:ext>
            </p:extLst>
          </p:nvPr>
        </p:nvGraphicFramePr>
        <p:xfrm>
          <a:off x="755576" y="40466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2911323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E1AE2F-C781-4C33-A7B5-9584B9E95656}"/>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xmlns="" id="{81C66776-EE4F-4193-A97A-29B34E42CC6E}"/>
              </a:ext>
            </a:extLst>
          </p:cNvPr>
          <p:cNvSpPr>
            <a:spLocks noGrp="1"/>
          </p:cNvSpPr>
          <p:nvPr>
            <p:ph idx="1"/>
          </p:nvPr>
        </p:nvSpPr>
        <p:spPr>
          <a:xfrm>
            <a:off x="775556" y="1758516"/>
            <a:ext cx="8044916" cy="4334780"/>
          </a:xfrm>
        </p:spPr>
        <p:txBody>
          <a:bodyPr/>
          <a:lstStyle/>
          <a:p>
            <a:pPr marL="0" indent="0">
              <a:buNone/>
            </a:pPr>
            <a:r>
              <a:rPr lang="en-MY" sz="2800" dirty="0"/>
              <a:t>Strategy is a plan, pattern, position, perspective</a:t>
            </a:r>
          </a:p>
          <a:p>
            <a:pPr marL="400050" lvl="1" indent="0">
              <a:buNone/>
            </a:pPr>
            <a:r>
              <a:rPr lang="en-MY" sz="2800" dirty="0"/>
              <a:t>		</a:t>
            </a:r>
            <a:r>
              <a:rPr lang="en-MY" sz="1800" i="1" dirty="0"/>
              <a:t>Henry Mintzberg, The Rise and Fall of Strategic Planning</a:t>
            </a:r>
          </a:p>
          <a:p>
            <a:pPr marL="0" indent="0">
              <a:buNone/>
            </a:pPr>
            <a:endParaRPr lang="en-MY" sz="2800" dirty="0"/>
          </a:p>
          <a:p>
            <a:pPr marL="0" indent="0">
              <a:buNone/>
            </a:pPr>
            <a:r>
              <a:rPr lang="en-MY" sz="2800" dirty="0"/>
              <a:t>It basically answers – </a:t>
            </a:r>
          </a:p>
          <a:p>
            <a:pPr marL="1353820" marR="639445" lvl="1" indent="-457200">
              <a:spcBef>
                <a:spcPts val="900"/>
              </a:spcBef>
              <a:spcAft>
                <a:spcPts val="0"/>
              </a:spcAft>
            </a:pPr>
            <a:r>
              <a:rPr lang="en-MY" sz="2800" dirty="0"/>
              <a:t>Where we are now?</a:t>
            </a:r>
          </a:p>
          <a:p>
            <a:pPr marL="1353820" marR="639445" lvl="1" indent="-457200">
              <a:spcBef>
                <a:spcPts val="900"/>
              </a:spcBef>
              <a:spcAft>
                <a:spcPts val="0"/>
              </a:spcAft>
            </a:pPr>
            <a:r>
              <a:rPr lang="en-MY" sz="2800" dirty="0"/>
              <a:t>Where do we want to be?</a:t>
            </a:r>
          </a:p>
          <a:p>
            <a:pPr marL="1353820" marR="639445" lvl="1" indent="-457200">
              <a:spcBef>
                <a:spcPts val="900"/>
              </a:spcBef>
              <a:spcAft>
                <a:spcPts val="0"/>
              </a:spcAft>
            </a:pPr>
            <a:r>
              <a:rPr lang="en-MY" sz="2800" dirty="0"/>
              <a:t>How will we get there?</a:t>
            </a:r>
          </a:p>
          <a:p>
            <a:pPr marL="0" indent="0">
              <a:buNone/>
            </a:pPr>
            <a:endParaRPr lang="en-MY" sz="1800" dirty="0">
              <a:latin typeface="Arial" panose="020B0604020202020204" pitchFamily="34" charset="0"/>
              <a:cs typeface="Arial" panose="020B0604020202020204" pitchFamily="34" charset="0"/>
            </a:endParaRPr>
          </a:p>
          <a:p>
            <a:pPr marL="0" indent="0">
              <a:buNone/>
            </a:pPr>
            <a:endParaRPr lang="en-MY"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6756890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CB981F-756C-4F48-8FE9-44A8748494EA}"/>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xmlns="" id="{C975FB56-3650-4B3F-B23B-50F108FD83B0}"/>
              </a:ext>
            </a:extLst>
          </p:cNvPr>
          <p:cNvSpPr>
            <a:spLocks noGrp="1"/>
          </p:cNvSpPr>
          <p:nvPr>
            <p:ph idx="1"/>
          </p:nvPr>
        </p:nvSpPr>
        <p:spPr>
          <a:xfrm>
            <a:off x="683568" y="1600200"/>
            <a:ext cx="8352928" cy="4530725"/>
          </a:xfrm>
        </p:spPr>
        <p:txBody>
          <a:bodyPr>
            <a:normAutofit lnSpcReduction="10000"/>
          </a:bodyPr>
          <a:lstStyle/>
          <a:p>
            <a:pPr marL="782320" marR="639445" indent="-285750">
              <a:spcBef>
                <a:spcPts val="900"/>
              </a:spcBef>
              <a:spcAft>
                <a:spcPts val="0"/>
              </a:spcAft>
            </a:pPr>
            <a:r>
              <a:rPr lang="en-MY" sz="2800" dirty="0"/>
              <a:t>Strategy is a plan, a "how," a means of getting from here to there.</a:t>
            </a:r>
          </a:p>
          <a:p>
            <a:pPr marL="782320" marR="639445" indent="-285750">
              <a:spcBef>
                <a:spcPts val="900"/>
              </a:spcBef>
              <a:spcAft>
                <a:spcPts val="0"/>
              </a:spcAft>
            </a:pPr>
            <a:r>
              <a:rPr lang="en-MY" sz="28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2800" dirty="0"/>
              <a:t>Strategy is position; that is, it reflects decisions to offer particular products or services in particular markets.</a:t>
            </a:r>
          </a:p>
          <a:p>
            <a:pPr marL="782320" marR="639445" indent="-285750">
              <a:spcBef>
                <a:spcPts val="900"/>
              </a:spcBef>
              <a:spcAft>
                <a:spcPts val="0"/>
              </a:spcAft>
            </a:pPr>
            <a:r>
              <a:rPr lang="en-MY" sz="2800" dirty="0"/>
              <a:t>Strategy is perspective, that is, vision and direction</a:t>
            </a:r>
          </a:p>
          <a:p>
            <a:endParaRPr lang="en-MY" dirty="0"/>
          </a:p>
        </p:txBody>
      </p:sp>
    </p:spTree>
    <p:extLst>
      <p:ext uri="{BB962C8B-B14F-4D97-AF65-F5344CB8AC3E}">
        <p14:creationId xmlns:p14="http://schemas.microsoft.com/office/powerpoint/2010/main" xmlns="" val="17711162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normAutofit/>
          </a:bodyPr>
          <a:lstStyle/>
          <a:p>
            <a:r>
              <a:rPr lang="en-MY" sz="3200" dirty="0"/>
              <a:t>Strategy</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688032" y="1556791"/>
            <a:ext cx="8204448" cy="3456385"/>
          </a:xfrm>
        </p:spPr>
        <p:txBody>
          <a:bodyPr>
            <a:noAutofit/>
          </a:bodyPr>
          <a:lstStyle/>
          <a:p>
            <a:pPr marL="496570" marR="639445" indent="0">
              <a:spcBef>
                <a:spcPts val="900"/>
              </a:spcBef>
              <a:spcAft>
                <a:spcPts val="0"/>
              </a:spcAft>
              <a:buNone/>
            </a:pPr>
            <a:endParaRPr lang="en-MY" sz="2800" dirty="0"/>
          </a:p>
          <a:p>
            <a:pPr marL="496570" marR="639445" indent="0">
              <a:spcBef>
                <a:spcPts val="900"/>
              </a:spcBef>
              <a:spcAft>
                <a:spcPts val="0"/>
              </a:spcAft>
              <a:buNone/>
            </a:pPr>
            <a:r>
              <a:rPr lang="en-MY" sz="2800" dirty="0"/>
              <a:t>Strategy is about competitive position, about differentiating yourself in the eyes of the customer, about adding value through a mix of activities different from those used by competitors 	</a:t>
            </a:r>
            <a:r>
              <a:rPr lang="en-MY" sz="2800"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2800" i="1"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2800" i="1" dirty="0">
                <a:latin typeface="Arial" panose="020B0604020202020204" pitchFamily="34" charset="0"/>
                <a:cs typeface="Arial" panose="020B0604020202020204" pitchFamily="34" charset="0"/>
              </a:rPr>
              <a:t>			</a:t>
            </a:r>
            <a:r>
              <a:rPr lang="en-MY" sz="2000" i="1" dirty="0"/>
              <a:t>Michael Porter, Competitive Advantage</a:t>
            </a:r>
            <a:endParaRPr lang="en-MY" sz="2800" i="1" dirty="0"/>
          </a:p>
          <a:p>
            <a:pPr marL="496570" marR="639445" indent="0">
              <a:spcBef>
                <a:spcPts val="900"/>
              </a:spcBef>
              <a:spcAft>
                <a:spcPts val="0"/>
              </a:spcAft>
              <a:buNone/>
            </a:pPr>
            <a:endParaRPr lang="en-MY" sz="2800" dirty="0"/>
          </a:p>
        </p:txBody>
      </p:sp>
    </p:spTree>
    <p:extLst>
      <p:ext uri="{BB962C8B-B14F-4D97-AF65-F5344CB8AC3E}">
        <p14:creationId xmlns:p14="http://schemas.microsoft.com/office/powerpoint/2010/main" xmlns="" val="7831182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7FB29E-9D63-4213-AE89-FB13D50DAFC1}"/>
              </a:ext>
            </a:extLst>
          </p:cNvPr>
          <p:cNvSpPr>
            <a:spLocks noGrp="1"/>
          </p:cNvSpPr>
          <p:nvPr>
            <p:ph type="title"/>
          </p:nvPr>
        </p:nvSpPr>
        <p:spPr>
          <a:xfrm>
            <a:off x="941252" y="-75586"/>
            <a:ext cx="7200900" cy="1142385"/>
          </a:xfrm>
        </p:spPr>
        <p:txBody>
          <a:bodyPr>
            <a:normAutofit/>
          </a:bodyPr>
          <a:lstStyle/>
          <a:p>
            <a:r>
              <a:rPr lang="en-MY" sz="3200" dirty="0"/>
              <a:t>Tactics</a:t>
            </a:r>
          </a:p>
        </p:txBody>
      </p:sp>
      <p:sp>
        <p:nvSpPr>
          <p:cNvPr id="3" name="Content Placeholder 2">
            <a:extLst>
              <a:ext uri="{FF2B5EF4-FFF2-40B4-BE49-F238E27FC236}">
                <a16:creationId xmlns:a16="http://schemas.microsoft.com/office/drawing/2014/main" xmlns="" id="{A8D4E547-ED6A-4364-9044-7F1A13B2E564}"/>
              </a:ext>
            </a:extLst>
          </p:cNvPr>
          <p:cNvSpPr>
            <a:spLocks noGrp="1"/>
          </p:cNvSpPr>
          <p:nvPr>
            <p:ph idx="1"/>
          </p:nvPr>
        </p:nvSpPr>
        <p:spPr>
          <a:xfrm>
            <a:off x="827584" y="1628800"/>
            <a:ext cx="7704856" cy="4320480"/>
          </a:xfrm>
        </p:spPr>
        <p:txBody>
          <a:bodyPr>
            <a:normAutofit/>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xmlns="" val="18993587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8C817E-0269-476B-AB23-2BA1C883B7B3}"/>
              </a:ext>
            </a:extLst>
          </p:cNvPr>
          <p:cNvSpPr>
            <a:spLocks noGrp="1"/>
          </p:cNvSpPr>
          <p:nvPr>
            <p:ph type="title"/>
          </p:nvPr>
        </p:nvSpPr>
        <p:spPr>
          <a:xfrm>
            <a:off x="891491" y="266040"/>
            <a:ext cx="7258050" cy="809527"/>
          </a:xfrm>
        </p:spPr>
        <p:txBody>
          <a:bodyPr>
            <a:normAutofit/>
          </a:bodyPr>
          <a:lstStyle/>
          <a:p>
            <a:r>
              <a:rPr lang="en-MY" sz="3200" dirty="0"/>
              <a:t>Strategy in Business</a:t>
            </a:r>
          </a:p>
        </p:txBody>
      </p:sp>
      <p:sp>
        <p:nvSpPr>
          <p:cNvPr id="3" name="Content Placeholder 2">
            <a:extLst>
              <a:ext uri="{FF2B5EF4-FFF2-40B4-BE49-F238E27FC236}">
                <a16:creationId xmlns:a16="http://schemas.microsoft.com/office/drawing/2014/main" xmlns="" id="{1ED69DA0-CD55-4F7B-8F74-A7AB26B20EDE}"/>
              </a:ext>
            </a:extLst>
          </p:cNvPr>
          <p:cNvSpPr>
            <a:spLocks noGrp="1"/>
          </p:cNvSpPr>
          <p:nvPr>
            <p:ph idx="1"/>
          </p:nvPr>
        </p:nvSpPr>
        <p:spPr>
          <a:xfrm>
            <a:off x="875260" y="1484784"/>
            <a:ext cx="7772400" cy="4530725"/>
          </a:xfrm>
        </p:spPr>
        <p:txBody>
          <a:bodyPr>
            <a:noAutofit/>
          </a:bodyPr>
          <a:lstStyle/>
          <a:p>
            <a:pPr marL="0" indent="0">
              <a:buNone/>
            </a:pPr>
            <a:r>
              <a:rPr lang="en-MY" sz="2800" dirty="0"/>
              <a:t>Strategy is about positioning an organization to have a competitive advantage by making choices about:</a:t>
            </a:r>
          </a:p>
          <a:p>
            <a:pPr marL="0" indent="0">
              <a:buNone/>
            </a:pPr>
            <a:endParaRPr lang="en-MY" sz="2800" dirty="0"/>
          </a:p>
          <a:p>
            <a:pPr marL="514350" indent="-514350">
              <a:buFont typeface="+mj-lt"/>
              <a:buAutoNum type="arabicPeriod"/>
            </a:pPr>
            <a:r>
              <a:rPr lang="en-MY" sz="2800" dirty="0"/>
              <a:t> which countries/industries to participate in;</a:t>
            </a:r>
          </a:p>
          <a:p>
            <a:pPr marL="514350" indent="-514350">
              <a:buFont typeface="+mj-lt"/>
              <a:buAutoNum type="arabicPeriod"/>
            </a:pPr>
            <a:endParaRPr lang="en-MY" sz="2800" dirty="0"/>
          </a:p>
          <a:p>
            <a:pPr marL="514350" indent="-514350">
              <a:buFont typeface="+mj-lt"/>
              <a:buAutoNum type="arabicPeriod"/>
            </a:pPr>
            <a:r>
              <a:rPr lang="en-MY" sz="2800" dirty="0"/>
              <a:t>what products/services to offer; </a:t>
            </a:r>
          </a:p>
          <a:p>
            <a:pPr marL="514350" indent="-514350">
              <a:buFont typeface="+mj-lt"/>
              <a:buAutoNum type="arabicPeriod"/>
            </a:pPr>
            <a:endParaRPr lang="en-MY" sz="2800" dirty="0"/>
          </a:p>
          <a:p>
            <a:pPr marL="514350" indent="-514350">
              <a:buFont typeface="+mj-lt"/>
              <a:buAutoNum type="arabicPeriod"/>
            </a:pPr>
            <a:r>
              <a:rPr lang="en-MY" sz="2800" dirty="0"/>
              <a:t>how to allocate corporate resources.</a:t>
            </a:r>
          </a:p>
        </p:txBody>
      </p:sp>
    </p:spTree>
    <p:extLst>
      <p:ext uri="{BB962C8B-B14F-4D97-AF65-F5344CB8AC3E}">
        <p14:creationId xmlns:p14="http://schemas.microsoft.com/office/powerpoint/2010/main" xmlns="" val="34421145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2800915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AC7466-C09C-4353-9DC4-CE6EF5367690}"/>
              </a:ext>
            </a:extLst>
          </p:cNvPr>
          <p:cNvSpPr>
            <a:spLocks noGrp="1"/>
          </p:cNvSpPr>
          <p:nvPr>
            <p:ph type="title"/>
          </p:nvPr>
        </p:nvSpPr>
        <p:spPr>
          <a:xfrm>
            <a:off x="914400" y="155882"/>
            <a:ext cx="7200900" cy="1142385"/>
          </a:xfrm>
        </p:spPr>
        <p:txBody>
          <a:bodyPr>
            <a:normAutofit/>
          </a:bodyPr>
          <a:lstStyle/>
          <a:p>
            <a:r>
              <a:rPr lang="en-MY" sz="3200" dirty="0"/>
              <a:t>Strategic Planning</a:t>
            </a:r>
          </a:p>
        </p:txBody>
      </p:sp>
      <p:sp>
        <p:nvSpPr>
          <p:cNvPr id="3" name="Content Placeholder 2">
            <a:extLst>
              <a:ext uri="{FF2B5EF4-FFF2-40B4-BE49-F238E27FC236}">
                <a16:creationId xmlns:a16="http://schemas.microsoft.com/office/drawing/2014/main" xmlns="" id="{6234141C-394C-4199-B5B5-8D13CF060CC5}"/>
              </a:ext>
            </a:extLst>
          </p:cNvPr>
          <p:cNvSpPr>
            <a:spLocks noGrp="1"/>
          </p:cNvSpPr>
          <p:nvPr>
            <p:ph idx="1"/>
          </p:nvPr>
        </p:nvSpPr>
        <p:spPr>
          <a:xfrm>
            <a:off x="914400" y="1600200"/>
            <a:ext cx="8050088" cy="4530725"/>
          </a:xfrm>
        </p:spPr>
        <p:txBody>
          <a:bodyPr>
            <a:normAutofit/>
          </a:bodyPr>
          <a:lstStyle/>
          <a:p>
            <a:pPr marL="0" indent="0">
              <a:buNone/>
            </a:pPr>
            <a:r>
              <a:rPr lang="en-MY" sz="2800" dirty="0"/>
              <a:t>Strategic planning is a function of strategic management, which is the continuing process of pursuing a favourable competitive fit between the firm and its dynamic environment. </a:t>
            </a:r>
          </a:p>
          <a:p>
            <a:pPr marL="0" indent="0">
              <a:buNone/>
            </a:pPr>
            <a:endParaRPr lang="en-MY" sz="2800" dirty="0"/>
          </a:p>
          <a:p>
            <a:pPr marL="0" indent="0">
              <a:buNone/>
            </a:pPr>
            <a:r>
              <a:rPr lang="en-MY" sz="2800"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xmlns="" val="21164136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a16="http://schemas.microsoft.com/office/drawing/2014/main" xmlns=""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p14="http://schemas.microsoft.com/office/powerpoint/2010/main" xmlns="" val="32082788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0A04FC-1385-4CE8-BCD4-2CD4A35B6D13}"/>
              </a:ext>
            </a:extLst>
          </p:cNvPr>
          <p:cNvSpPr>
            <a:spLocks noGrp="1"/>
          </p:cNvSpPr>
          <p:nvPr>
            <p:ph type="title"/>
          </p:nvPr>
        </p:nvSpPr>
        <p:spPr>
          <a:xfrm>
            <a:off x="539552" y="-171400"/>
            <a:ext cx="7200900" cy="1142385"/>
          </a:xfrm>
        </p:spPr>
        <p:txBody>
          <a:bodyPr>
            <a:normAutofit/>
          </a:bodyPr>
          <a:lstStyle/>
          <a:p>
            <a:r>
              <a:rPr lang="en-MY" sz="3200" dirty="0"/>
              <a:t>Vision Statement</a:t>
            </a:r>
          </a:p>
        </p:txBody>
      </p:sp>
      <p:sp>
        <p:nvSpPr>
          <p:cNvPr id="3" name="Content Placeholder 2">
            <a:extLst>
              <a:ext uri="{FF2B5EF4-FFF2-40B4-BE49-F238E27FC236}">
                <a16:creationId xmlns:a16="http://schemas.microsoft.com/office/drawing/2014/main" xmlns="" id="{EDAA9638-DD1B-4CF1-A0A6-8E12D5AEB8B0}"/>
              </a:ext>
            </a:extLst>
          </p:cNvPr>
          <p:cNvSpPr>
            <a:spLocks noGrp="1"/>
          </p:cNvSpPr>
          <p:nvPr>
            <p:ph idx="1"/>
          </p:nvPr>
        </p:nvSpPr>
        <p:spPr>
          <a:xfrm>
            <a:off x="539552" y="1268760"/>
            <a:ext cx="8297151" cy="4832658"/>
          </a:xfrm>
        </p:spPr>
        <p:txBody>
          <a:bodyPr>
            <a:noAutofit/>
          </a:bodyPr>
          <a:lstStyle/>
          <a:p>
            <a:pPr marL="0" indent="0">
              <a:buNone/>
            </a:pPr>
            <a:r>
              <a:rPr lang="en-MY" sz="1800" b="0" i="0" dirty="0">
                <a:solidFill>
                  <a:srgbClr val="202122"/>
                </a:solidFill>
                <a:effectLst/>
              </a:rPr>
              <a:t>A vision statement is a company's road map, indicating what the company wants to become by setting a defined direction for the company's growth. </a:t>
            </a:r>
          </a:p>
          <a:p>
            <a:pPr marL="0" indent="0">
              <a:buNone/>
            </a:pPr>
            <a:r>
              <a:rPr lang="en-US" sz="1800" dirty="0">
                <a:solidFill>
                  <a:srgbClr val="202122"/>
                </a:solidFill>
              </a:rPr>
              <a:t>Big picture idea of what you want to achieve</a:t>
            </a:r>
            <a:endParaRPr lang="en-MY" sz="1800" dirty="0">
              <a:solidFill>
                <a:srgbClr val="202122"/>
              </a:solidFill>
            </a:endParaRPr>
          </a:p>
          <a:p>
            <a:pPr marL="0" indent="0">
              <a:buNone/>
            </a:pPr>
            <a:endParaRPr lang="en-MY" sz="1800" dirty="0">
              <a:solidFill>
                <a:srgbClr val="202122"/>
              </a:solidFill>
            </a:endParaRPr>
          </a:p>
          <a:p>
            <a:r>
              <a:rPr lang="en-MY" sz="1800" dirty="0"/>
              <a:t>Concise: able to be easily remembered and repeated</a:t>
            </a:r>
          </a:p>
          <a:p>
            <a:r>
              <a:rPr lang="en-MY" sz="1800" dirty="0"/>
              <a:t>Clear: defines a prime goal</a:t>
            </a:r>
          </a:p>
          <a:p>
            <a:r>
              <a:rPr lang="en-MY" sz="1800" dirty="0"/>
              <a:t>Time horizon: defines a time horizon</a:t>
            </a:r>
          </a:p>
          <a:p>
            <a:r>
              <a:rPr lang="en-MY" sz="1800" dirty="0"/>
              <a:t>Future-oriented: describes where the company is going</a:t>
            </a:r>
          </a:p>
          <a:p>
            <a:r>
              <a:rPr lang="en-MY" sz="1800" dirty="0"/>
              <a:t>Stable: offers a long-term perspective</a:t>
            </a:r>
          </a:p>
          <a:p>
            <a:r>
              <a:rPr lang="en-MY" sz="1800" dirty="0"/>
              <a:t>Challenging: not something that can be easily met and discarded</a:t>
            </a:r>
          </a:p>
          <a:p>
            <a:r>
              <a:rPr lang="en-MY" sz="1800" dirty="0"/>
              <a:t>Abstract: encompass all of the organization's interests and direction</a:t>
            </a:r>
          </a:p>
          <a:p>
            <a:r>
              <a:rPr lang="en-MY" sz="1800" dirty="0"/>
              <a:t>Inspiring: motivates employees</a:t>
            </a:r>
          </a:p>
        </p:txBody>
      </p:sp>
    </p:spTree>
    <p:extLst>
      <p:ext uri="{BB962C8B-B14F-4D97-AF65-F5344CB8AC3E}">
        <p14:creationId xmlns:p14="http://schemas.microsoft.com/office/powerpoint/2010/main" xmlns="" val="21229010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11F1EE-0F60-4F7A-BCC8-1477D4DD9D7D}"/>
              </a:ext>
            </a:extLst>
          </p:cNvPr>
          <p:cNvSpPr>
            <a:spLocks noGrp="1"/>
          </p:cNvSpPr>
          <p:nvPr>
            <p:ph type="title"/>
          </p:nvPr>
        </p:nvSpPr>
        <p:spPr>
          <a:xfrm>
            <a:off x="999192" y="-243408"/>
            <a:ext cx="7200900" cy="1142385"/>
          </a:xfrm>
        </p:spPr>
        <p:txBody>
          <a:bodyPr>
            <a:normAutofit/>
          </a:bodyPr>
          <a:lstStyle/>
          <a:p>
            <a:r>
              <a:rPr lang="en-MY" sz="3200" dirty="0"/>
              <a:t>Examples of Vision Statement</a:t>
            </a:r>
          </a:p>
        </p:txBody>
      </p:sp>
      <p:sp>
        <p:nvSpPr>
          <p:cNvPr id="3" name="Content Placeholder 2">
            <a:extLst>
              <a:ext uri="{FF2B5EF4-FFF2-40B4-BE49-F238E27FC236}">
                <a16:creationId xmlns:a16="http://schemas.microsoft.com/office/drawing/2014/main" xmlns="" id="{BF082678-E104-42B9-B3A9-2830064499E7}"/>
              </a:ext>
            </a:extLst>
          </p:cNvPr>
          <p:cNvSpPr>
            <a:spLocks noGrp="1"/>
          </p:cNvSpPr>
          <p:nvPr>
            <p:ph idx="1"/>
          </p:nvPr>
        </p:nvSpPr>
        <p:spPr>
          <a:xfrm>
            <a:off x="647564" y="1239787"/>
            <a:ext cx="7884876" cy="4781501"/>
          </a:xfrm>
        </p:spPr>
        <p:txBody>
          <a:bodyPr>
            <a:noAutofit/>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xmlns="" val="3327230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43ABF5-9E35-4CBB-98B7-F448C5EB1E58}"/>
              </a:ext>
            </a:extLst>
          </p:cNvPr>
          <p:cNvSpPr>
            <a:spLocks noGrp="1"/>
          </p:cNvSpPr>
          <p:nvPr>
            <p:ph type="title"/>
          </p:nvPr>
        </p:nvSpPr>
        <p:spPr>
          <a:xfrm>
            <a:off x="827584" y="-171400"/>
            <a:ext cx="7200900" cy="1142385"/>
          </a:xfrm>
        </p:spPr>
        <p:txBody>
          <a:bodyPr>
            <a:normAutofit/>
          </a:bodyPr>
          <a:lstStyle/>
          <a:p>
            <a:r>
              <a:rPr lang="en-MY" sz="3200" dirty="0"/>
              <a:t>Mission Statement</a:t>
            </a:r>
          </a:p>
        </p:txBody>
      </p:sp>
      <p:sp>
        <p:nvSpPr>
          <p:cNvPr id="3" name="Content Placeholder 2">
            <a:extLst>
              <a:ext uri="{FF2B5EF4-FFF2-40B4-BE49-F238E27FC236}">
                <a16:creationId xmlns:a16="http://schemas.microsoft.com/office/drawing/2014/main" xmlns="" id="{2C42646B-8D92-41B5-965E-EEEB5B7FF808}"/>
              </a:ext>
            </a:extLst>
          </p:cNvPr>
          <p:cNvSpPr>
            <a:spLocks noGrp="1"/>
          </p:cNvSpPr>
          <p:nvPr>
            <p:ph idx="1"/>
          </p:nvPr>
        </p:nvSpPr>
        <p:spPr>
          <a:xfrm>
            <a:off x="395536" y="1196752"/>
            <a:ext cx="8604448" cy="4890765"/>
          </a:xfrm>
        </p:spPr>
        <p:txBody>
          <a:bodyPr>
            <a:normAutofit lnSpcReduction="10000"/>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xmlns="" val="15343479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a16="http://schemas.microsoft.com/office/drawing/2014/main" xmlns="" id="{BF0FE4EE-62EB-49D4-9439-979C7F023AF5}"/>
              </a:ext>
            </a:extLst>
          </p:cNvPr>
          <p:cNvSpPr>
            <a:spLocks noGrp="1"/>
          </p:cNvSpPr>
          <p:nvPr>
            <p:ph idx="1"/>
          </p:nvPr>
        </p:nvSpPr>
        <p:spPr/>
        <p:txBody>
          <a:bodyPr>
            <a:normAutofit lnSpcReduction="10000"/>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xmlns="" val="37774771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a16="http://schemas.microsoft.com/office/drawing/2014/main" xmlns=""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a16="http://schemas.microsoft.com/office/drawing/2014/main" xmlns=""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p14="http://schemas.microsoft.com/office/powerpoint/2010/main" xmlns="" val="32152745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B1D2A0-25FC-4CEA-86C5-00B7A414013F}"/>
              </a:ext>
            </a:extLst>
          </p:cNvPr>
          <p:cNvSpPr>
            <a:spLocks noGrp="1"/>
          </p:cNvSpPr>
          <p:nvPr>
            <p:ph type="title"/>
          </p:nvPr>
        </p:nvSpPr>
        <p:spPr/>
        <p:txBody>
          <a:bodyPr>
            <a:normAutofit/>
          </a:bodyPr>
          <a:lstStyle/>
          <a:p>
            <a:r>
              <a:rPr lang="en-MY" sz="3200" dirty="0"/>
              <a:t>Question # 1</a:t>
            </a:r>
          </a:p>
        </p:txBody>
      </p:sp>
      <p:sp>
        <p:nvSpPr>
          <p:cNvPr id="3" name="Content Placeholder 2">
            <a:extLst>
              <a:ext uri="{FF2B5EF4-FFF2-40B4-BE49-F238E27FC236}">
                <a16:creationId xmlns:a16="http://schemas.microsoft.com/office/drawing/2014/main" xmlns="" id="{1FA89B29-EEAC-4E8B-BBE8-BFCC0C143CC1}"/>
              </a:ext>
            </a:extLst>
          </p:cNvPr>
          <p:cNvSpPr>
            <a:spLocks noGrp="1"/>
          </p:cNvSpPr>
          <p:nvPr>
            <p:ph idx="1"/>
          </p:nvPr>
        </p:nvSpPr>
        <p:spPr/>
        <p:txBody>
          <a:bodyPr>
            <a:normAutofit/>
          </a:bodyPr>
          <a:lstStyle/>
          <a:p>
            <a:pPr marL="0" indent="0">
              <a:buNone/>
            </a:pPr>
            <a:r>
              <a:rPr lang="en-MY" sz="2800" dirty="0"/>
              <a:t>A mission statement does NOT need to include?	</a:t>
            </a:r>
          </a:p>
          <a:p>
            <a:pPr marL="0" indent="0">
              <a:buNone/>
            </a:pPr>
            <a:r>
              <a:rPr lang="en-MY" sz="2800" dirty="0"/>
              <a:t>    </a:t>
            </a:r>
          </a:p>
          <a:p>
            <a:pPr marL="0" indent="0">
              <a:buNone/>
            </a:pPr>
            <a:r>
              <a:rPr lang="en-MY" sz="2800" dirty="0"/>
              <a:t>a) State what the company does.	    </a:t>
            </a:r>
          </a:p>
          <a:p>
            <a:pPr marL="0" indent="0">
              <a:buNone/>
            </a:pPr>
            <a:r>
              <a:rPr lang="en-MY" sz="2800" dirty="0"/>
              <a:t>b) State time frame for completion.	    </a:t>
            </a:r>
          </a:p>
          <a:p>
            <a:pPr marL="0" indent="0">
              <a:buNone/>
            </a:pPr>
            <a:r>
              <a:rPr lang="en-MY" sz="2800" dirty="0"/>
              <a:t>c) State where the company is headed.	    </a:t>
            </a:r>
          </a:p>
          <a:p>
            <a:pPr marL="0" indent="0">
              <a:buNone/>
            </a:pPr>
            <a:r>
              <a:rPr lang="en-MY" sz="2800" dirty="0"/>
              <a:t>d) State who its customers are.</a:t>
            </a:r>
          </a:p>
          <a:p>
            <a:pPr marL="0" indent="0">
              <a:buNone/>
            </a:pPr>
            <a:endParaRPr lang="en-MY" sz="2800" dirty="0"/>
          </a:p>
        </p:txBody>
      </p:sp>
    </p:spTree>
    <p:extLst>
      <p:ext uri="{BB962C8B-B14F-4D97-AF65-F5344CB8AC3E}">
        <p14:creationId xmlns:p14="http://schemas.microsoft.com/office/powerpoint/2010/main" xmlns="" val="5488773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51D0C2-B679-4A23-B3A8-6DE42B968BF9}"/>
              </a:ext>
            </a:extLst>
          </p:cNvPr>
          <p:cNvSpPr>
            <a:spLocks noGrp="1"/>
          </p:cNvSpPr>
          <p:nvPr>
            <p:ph type="title"/>
          </p:nvPr>
        </p:nvSpPr>
        <p:spPr/>
        <p:txBody>
          <a:bodyPr>
            <a:normAutofit/>
          </a:bodyPr>
          <a:lstStyle/>
          <a:p>
            <a:r>
              <a:rPr lang="en-MY" sz="3200" dirty="0"/>
              <a:t>Answer # 1</a:t>
            </a:r>
          </a:p>
        </p:txBody>
      </p:sp>
      <p:sp>
        <p:nvSpPr>
          <p:cNvPr id="3" name="Content Placeholder 2">
            <a:extLst>
              <a:ext uri="{FF2B5EF4-FFF2-40B4-BE49-F238E27FC236}">
                <a16:creationId xmlns:a16="http://schemas.microsoft.com/office/drawing/2014/main" xmlns="" id="{3EC25FB4-F639-485A-BDDF-F1AE83A37A1B}"/>
              </a:ext>
            </a:extLst>
          </p:cNvPr>
          <p:cNvSpPr>
            <a:spLocks noGrp="1"/>
          </p:cNvSpPr>
          <p:nvPr>
            <p:ph idx="1"/>
          </p:nvPr>
        </p:nvSpPr>
        <p:spPr/>
        <p:txBody>
          <a:bodyPr>
            <a:normAutofit/>
          </a:bodyPr>
          <a:lstStyle/>
          <a:p>
            <a:r>
              <a:rPr lang="en-MY" sz="2800" dirty="0"/>
              <a:t>Option B</a:t>
            </a:r>
          </a:p>
          <a:p>
            <a:endParaRPr lang="en-MY" sz="2800" dirty="0"/>
          </a:p>
          <a:p>
            <a:pPr marL="0" indent="0">
              <a:buNone/>
            </a:pPr>
            <a:r>
              <a:rPr lang="en-MY" sz="2800" dirty="0"/>
              <a:t>Mission statement is a formal, written document that defines the organization’s purpose in society. In that, there is no timeframe for mission with an organization</a:t>
            </a:r>
          </a:p>
        </p:txBody>
      </p:sp>
    </p:spTree>
    <p:extLst>
      <p:ext uri="{BB962C8B-B14F-4D97-AF65-F5344CB8AC3E}">
        <p14:creationId xmlns:p14="http://schemas.microsoft.com/office/powerpoint/2010/main" xmlns="" val="3560398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C4591A-1B64-479E-A0A6-EEBE98AADC59}"/>
              </a:ext>
            </a:extLst>
          </p:cNvPr>
          <p:cNvSpPr>
            <a:spLocks noGrp="1"/>
          </p:cNvSpPr>
          <p:nvPr>
            <p:ph type="title"/>
          </p:nvPr>
        </p:nvSpPr>
        <p:spPr>
          <a:xfrm>
            <a:off x="827584" y="-61478"/>
            <a:ext cx="7200900" cy="1142385"/>
          </a:xfrm>
        </p:spPr>
        <p:txBody>
          <a:bodyPr>
            <a:normAutofit/>
          </a:bodyPr>
          <a:lstStyle/>
          <a:p>
            <a:r>
              <a:rPr lang="en-MY" sz="3200" dirty="0"/>
              <a:t>Values Statement</a:t>
            </a:r>
          </a:p>
        </p:txBody>
      </p:sp>
      <p:sp>
        <p:nvSpPr>
          <p:cNvPr id="3" name="Content Placeholder 2">
            <a:extLst>
              <a:ext uri="{FF2B5EF4-FFF2-40B4-BE49-F238E27FC236}">
                <a16:creationId xmlns:a16="http://schemas.microsoft.com/office/drawing/2014/main" xmlns="" id="{2AB61FD1-DCA0-4720-AA66-02635F70C23A}"/>
              </a:ext>
            </a:extLst>
          </p:cNvPr>
          <p:cNvSpPr>
            <a:spLocks noGrp="1"/>
          </p:cNvSpPr>
          <p:nvPr>
            <p:ph idx="1"/>
          </p:nvPr>
        </p:nvSpPr>
        <p:spPr>
          <a:xfrm>
            <a:off x="611560" y="1268760"/>
            <a:ext cx="7776864" cy="3809999"/>
          </a:xfrm>
        </p:spPr>
        <p:txBody>
          <a:bodyPr>
            <a:noAutofit/>
          </a:bodyPr>
          <a:lstStyle/>
          <a:p>
            <a:r>
              <a:rPr lang="en-MY" sz="2800" dirty="0"/>
              <a:t>A values statement lists the core principles that guide and direct the organization and its culture.</a:t>
            </a:r>
          </a:p>
          <a:p>
            <a:r>
              <a:rPr lang="en-MY" sz="2800" dirty="0"/>
              <a:t> In a values-led organization, the values create a moral compass for the organization and its employees.</a:t>
            </a:r>
          </a:p>
          <a:p>
            <a:r>
              <a:rPr lang="en-MY" sz="2800" dirty="0"/>
              <a:t>It guides decision-making and establishes a standard against which actions can be assessed. These core values are an internalized framework that is shared and acted on by leadership. </a:t>
            </a:r>
          </a:p>
        </p:txBody>
      </p:sp>
    </p:spTree>
    <p:extLst>
      <p:ext uri="{BB962C8B-B14F-4D97-AF65-F5344CB8AC3E}">
        <p14:creationId xmlns:p14="http://schemas.microsoft.com/office/powerpoint/2010/main" xmlns="" val="22479257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665FE7-1606-4B56-A8FB-B1FF9EA8423E}"/>
              </a:ext>
            </a:extLst>
          </p:cNvPr>
          <p:cNvSpPr>
            <a:spLocks noGrp="1"/>
          </p:cNvSpPr>
          <p:nvPr>
            <p:ph type="title"/>
          </p:nvPr>
        </p:nvSpPr>
        <p:spPr>
          <a:xfrm>
            <a:off x="942921" y="12438"/>
            <a:ext cx="7200900" cy="1142385"/>
          </a:xfrm>
        </p:spPr>
        <p:txBody>
          <a:bodyPr>
            <a:normAutofit/>
          </a:bodyPr>
          <a:lstStyle/>
          <a:p>
            <a:r>
              <a:rPr lang="en-MY" sz="3200" dirty="0"/>
              <a:t>Value Statement</a:t>
            </a:r>
          </a:p>
        </p:txBody>
      </p:sp>
      <p:sp>
        <p:nvSpPr>
          <p:cNvPr id="3" name="Content Placeholder 2">
            <a:extLst>
              <a:ext uri="{FF2B5EF4-FFF2-40B4-BE49-F238E27FC236}">
                <a16:creationId xmlns:a16="http://schemas.microsoft.com/office/drawing/2014/main" xmlns="" id="{077B7A4D-B854-441A-9C50-31E1BCF0F426}"/>
              </a:ext>
            </a:extLst>
          </p:cNvPr>
          <p:cNvSpPr>
            <a:spLocks noGrp="1"/>
          </p:cNvSpPr>
          <p:nvPr>
            <p:ph idx="1"/>
          </p:nvPr>
        </p:nvSpPr>
        <p:spPr>
          <a:xfrm>
            <a:off x="683568" y="1412776"/>
            <a:ext cx="7776864" cy="4392488"/>
          </a:xfrm>
        </p:spPr>
        <p:txBody>
          <a:bodyPr>
            <a:noAutofit/>
          </a:bodyPr>
          <a:lstStyle/>
          <a:p>
            <a:pPr marL="0" indent="0">
              <a:buNone/>
            </a:pPr>
            <a:r>
              <a:rPr lang="en-MY" sz="2800" dirty="0"/>
              <a:t>When drafting values statements, questions to consider might include:</a:t>
            </a:r>
          </a:p>
          <a:p>
            <a:r>
              <a:rPr lang="en-MY" sz="2800" dirty="0"/>
              <a:t>What values are unique to our organization?</a:t>
            </a:r>
          </a:p>
          <a:p>
            <a:r>
              <a:rPr lang="en-MY" sz="2800" dirty="0"/>
              <a:t>What values should guide the operations of our company?</a:t>
            </a:r>
          </a:p>
          <a:p>
            <a:r>
              <a:rPr lang="en-MY" sz="2800" dirty="0"/>
              <a:t>What conduct should our employees uphold?</a:t>
            </a:r>
          </a:p>
          <a:p>
            <a:endParaRPr lang="en-MY" sz="2800" dirty="0"/>
          </a:p>
          <a:p>
            <a:pPr marL="0" indent="0">
              <a:buNone/>
            </a:pPr>
            <a:r>
              <a:rPr lang="en-MY" sz="2800" dirty="0"/>
              <a:t>In conjunction with a values statement, a code of ethics puts those values into practice.</a:t>
            </a:r>
          </a:p>
        </p:txBody>
      </p:sp>
    </p:spTree>
    <p:extLst>
      <p:ext uri="{BB962C8B-B14F-4D97-AF65-F5344CB8AC3E}">
        <p14:creationId xmlns:p14="http://schemas.microsoft.com/office/powerpoint/2010/main" xmlns="" val="24965308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06867C-E491-4557-86B0-7257B3964211}"/>
              </a:ext>
            </a:extLst>
          </p:cNvPr>
          <p:cNvSpPr>
            <a:spLocks noGrp="1"/>
          </p:cNvSpPr>
          <p:nvPr>
            <p:ph type="title"/>
          </p:nvPr>
        </p:nvSpPr>
        <p:spPr>
          <a:xfrm>
            <a:off x="971550" y="0"/>
            <a:ext cx="7200900" cy="1142385"/>
          </a:xfrm>
        </p:spPr>
        <p:txBody>
          <a:bodyPr>
            <a:normAutofit/>
          </a:bodyPr>
          <a:lstStyle/>
          <a:p>
            <a:r>
              <a:rPr lang="en-MY" sz="3200" dirty="0"/>
              <a:t>Example of Value Statement</a:t>
            </a:r>
          </a:p>
        </p:txBody>
      </p:sp>
      <p:sp>
        <p:nvSpPr>
          <p:cNvPr id="3" name="Content Placeholder 2">
            <a:extLst>
              <a:ext uri="{FF2B5EF4-FFF2-40B4-BE49-F238E27FC236}">
                <a16:creationId xmlns:a16="http://schemas.microsoft.com/office/drawing/2014/main" xmlns="" id="{65186A5B-3230-4318-8B2A-2D3E75A995C0}"/>
              </a:ext>
            </a:extLst>
          </p:cNvPr>
          <p:cNvSpPr>
            <a:spLocks noGrp="1"/>
          </p:cNvSpPr>
          <p:nvPr>
            <p:ph idx="1"/>
          </p:nvPr>
        </p:nvSpPr>
        <p:spPr>
          <a:xfrm>
            <a:off x="683568" y="1340768"/>
            <a:ext cx="7920880" cy="3809999"/>
          </a:xfrm>
        </p:spPr>
        <p:txBody>
          <a:bodyPr>
            <a:noAutofit/>
          </a:bodyPr>
          <a:lstStyle/>
          <a:p>
            <a:pPr marL="0" indent="0">
              <a:buNone/>
            </a:pPr>
            <a:r>
              <a:rPr lang="en-MY" sz="2800" dirty="0"/>
              <a:t>Coca-Cola :</a:t>
            </a:r>
          </a:p>
          <a:p>
            <a:r>
              <a:rPr lang="en-MY" sz="2800" dirty="0"/>
              <a:t>Leadership: The courage to shape a better future</a:t>
            </a:r>
          </a:p>
          <a:p>
            <a:r>
              <a:rPr lang="en-MY" sz="2800" dirty="0"/>
              <a:t>Collaboration: Leverage collective genius</a:t>
            </a:r>
          </a:p>
          <a:p>
            <a:r>
              <a:rPr lang="en-MY" sz="2800" dirty="0"/>
              <a:t>Integrity: Be real</a:t>
            </a:r>
          </a:p>
          <a:p>
            <a:r>
              <a:rPr lang="en-MY" sz="2800" dirty="0"/>
              <a:t>Accountability: If it is to be, it’s up to me</a:t>
            </a:r>
          </a:p>
          <a:p>
            <a:r>
              <a:rPr lang="en-MY" sz="2800" dirty="0"/>
              <a:t>Passion: Committed in heart and mind</a:t>
            </a:r>
          </a:p>
          <a:p>
            <a:r>
              <a:rPr lang="en-MY" sz="2800" dirty="0"/>
              <a:t>Diversity: As inclusive as our brands</a:t>
            </a:r>
          </a:p>
          <a:p>
            <a:r>
              <a:rPr lang="en-MY" sz="2800" dirty="0"/>
              <a:t>Quality: What we do, we do well</a:t>
            </a:r>
          </a:p>
        </p:txBody>
      </p:sp>
    </p:spTree>
    <p:extLst>
      <p:ext uri="{BB962C8B-B14F-4D97-AF65-F5344CB8AC3E}">
        <p14:creationId xmlns:p14="http://schemas.microsoft.com/office/powerpoint/2010/main" xmlns="" val="37685021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D0F7E2-F54A-9AED-AACF-19F8C2D55D9B}"/>
              </a:ext>
            </a:extLst>
          </p:cNvPr>
          <p:cNvSpPr>
            <a:spLocks noGrp="1"/>
          </p:cNvSpPr>
          <p:nvPr>
            <p:ph type="title"/>
          </p:nvPr>
        </p:nvSpPr>
        <p:spPr>
          <a:xfrm>
            <a:off x="956989" y="116632"/>
            <a:ext cx="7200900" cy="1142385"/>
          </a:xfrm>
        </p:spPr>
        <p:txBody>
          <a:bodyPr>
            <a:normAutofit/>
          </a:bodyPr>
          <a:lstStyle/>
          <a:p>
            <a:r>
              <a:rPr lang="en-MY" sz="3200" dirty="0"/>
              <a:t>Question # 2</a:t>
            </a:r>
          </a:p>
        </p:txBody>
      </p:sp>
      <p:sp>
        <p:nvSpPr>
          <p:cNvPr id="3" name="Content Placeholder 2">
            <a:extLst>
              <a:ext uri="{FF2B5EF4-FFF2-40B4-BE49-F238E27FC236}">
                <a16:creationId xmlns:a16="http://schemas.microsoft.com/office/drawing/2014/main" xmlns="" id="{59DECF52-451C-FED5-5DAD-C9F342DBA73B}"/>
              </a:ext>
            </a:extLst>
          </p:cNvPr>
          <p:cNvSpPr>
            <a:spLocks noGrp="1"/>
          </p:cNvSpPr>
          <p:nvPr>
            <p:ph idx="1"/>
          </p:nvPr>
        </p:nvSpPr>
        <p:spPr/>
        <p:txBody>
          <a:bodyPr/>
          <a:lstStyle/>
          <a:p>
            <a:pPr marL="0" indent="0">
              <a:buNone/>
            </a:pPr>
            <a:r>
              <a:rPr lang="en-MY" sz="2800" dirty="0"/>
              <a:t>Which describes the core beliefs for an organization?</a:t>
            </a:r>
          </a:p>
          <a:p>
            <a:pPr marL="342900" indent="-342900">
              <a:buFont typeface="+mj-lt"/>
              <a:buAutoNum type="alphaUcPeriod"/>
            </a:pPr>
            <a:r>
              <a:rPr lang="en-MY" sz="2800" dirty="0"/>
              <a:t>Mission statement</a:t>
            </a:r>
          </a:p>
          <a:p>
            <a:pPr marL="342900" indent="-342900">
              <a:buFont typeface="+mj-lt"/>
              <a:buAutoNum type="alphaUcPeriod"/>
            </a:pPr>
            <a:r>
              <a:rPr lang="en-MY" sz="2800" dirty="0"/>
              <a:t>Quality guide</a:t>
            </a:r>
          </a:p>
          <a:p>
            <a:pPr marL="342900" indent="-342900">
              <a:buFont typeface="+mj-lt"/>
              <a:buAutoNum type="alphaUcPeriod"/>
            </a:pPr>
            <a:r>
              <a:rPr lang="en-MY" sz="2800"/>
              <a:t>Value statement</a:t>
            </a:r>
            <a:endParaRPr lang="en-MY" sz="2800" dirty="0"/>
          </a:p>
          <a:p>
            <a:pPr marL="342900" indent="-342900">
              <a:buFont typeface="+mj-lt"/>
              <a:buAutoNum type="alphaUcPeriod"/>
            </a:pPr>
            <a:r>
              <a:rPr lang="en-MY" sz="2800" dirty="0"/>
              <a:t>Vision statement</a:t>
            </a:r>
          </a:p>
          <a:p>
            <a:pPr marL="0" indent="0">
              <a:buNone/>
            </a:pPr>
            <a:endParaRPr lang="en-MY" dirty="0"/>
          </a:p>
        </p:txBody>
      </p:sp>
    </p:spTree>
    <p:extLst>
      <p:ext uri="{BB962C8B-B14F-4D97-AF65-F5344CB8AC3E}">
        <p14:creationId xmlns:p14="http://schemas.microsoft.com/office/powerpoint/2010/main" xmlns="" val="7174864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F34C43-CF87-D68B-49BB-323D6023EC20}"/>
              </a:ext>
            </a:extLst>
          </p:cNvPr>
          <p:cNvSpPr>
            <a:spLocks noGrp="1"/>
          </p:cNvSpPr>
          <p:nvPr>
            <p:ph type="title"/>
          </p:nvPr>
        </p:nvSpPr>
        <p:spPr/>
        <p:txBody>
          <a:bodyPr>
            <a:normAutofit/>
          </a:bodyPr>
          <a:lstStyle/>
          <a:p>
            <a:r>
              <a:rPr lang="en-MY" sz="2800" dirty="0"/>
              <a:t>Answer # 2</a:t>
            </a:r>
          </a:p>
        </p:txBody>
      </p:sp>
      <p:sp>
        <p:nvSpPr>
          <p:cNvPr id="3" name="Content Placeholder 2">
            <a:extLst>
              <a:ext uri="{FF2B5EF4-FFF2-40B4-BE49-F238E27FC236}">
                <a16:creationId xmlns:a16="http://schemas.microsoft.com/office/drawing/2014/main" xmlns="" id="{3244A2FB-1974-273F-254C-70E1551A1DB1}"/>
              </a:ext>
            </a:extLst>
          </p:cNvPr>
          <p:cNvSpPr>
            <a:spLocks noGrp="1"/>
          </p:cNvSpPr>
          <p:nvPr>
            <p:ph idx="1"/>
          </p:nvPr>
        </p:nvSpPr>
        <p:spPr/>
        <p:txBody>
          <a:bodyPr>
            <a:normAutofit/>
          </a:bodyPr>
          <a:lstStyle/>
          <a:p>
            <a:r>
              <a:rPr lang="en-MY" sz="2800" dirty="0"/>
              <a:t>Option C</a:t>
            </a:r>
          </a:p>
          <a:p>
            <a:endParaRPr lang="en-MY" sz="2800" dirty="0"/>
          </a:p>
          <a:p>
            <a:pPr marL="0" indent="0">
              <a:buNone/>
            </a:pPr>
            <a:r>
              <a:rPr lang="en-MY" sz="2800" dirty="0"/>
              <a:t>This is correct because the value statement outlines principles that are the </a:t>
            </a:r>
            <a:r>
              <a:rPr lang="en-MY" sz="2800" dirty="0" err="1"/>
              <a:t>center</a:t>
            </a:r>
            <a:r>
              <a:rPr lang="en-MY" sz="2800" dirty="0"/>
              <a:t> and foundation of the group.</a:t>
            </a:r>
          </a:p>
        </p:txBody>
      </p:sp>
    </p:spTree>
    <p:extLst>
      <p:ext uri="{BB962C8B-B14F-4D97-AF65-F5344CB8AC3E}">
        <p14:creationId xmlns:p14="http://schemas.microsoft.com/office/powerpoint/2010/main" xmlns="" val="29514063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1CE744-88E9-4012-847F-636B17E54AF7}"/>
              </a:ext>
            </a:extLst>
          </p:cNvPr>
          <p:cNvSpPr>
            <a:spLocks noGrp="1"/>
          </p:cNvSpPr>
          <p:nvPr>
            <p:ph type="title"/>
          </p:nvPr>
        </p:nvSpPr>
        <p:spPr/>
        <p:txBody>
          <a:bodyPr/>
          <a:lstStyle/>
          <a:p>
            <a:r>
              <a:rPr lang="en-MY" dirty="0"/>
              <a:t>Different Terms</a:t>
            </a:r>
          </a:p>
        </p:txBody>
      </p:sp>
      <p:pic>
        <p:nvPicPr>
          <p:cNvPr id="5" name="Picture 4">
            <a:extLst>
              <a:ext uri="{FF2B5EF4-FFF2-40B4-BE49-F238E27FC236}">
                <a16:creationId xmlns:a16="http://schemas.microsoft.com/office/drawing/2014/main" xmlns="" id="{F20D6152-08B2-46AE-9779-703032F8AECD}"/>
              </a:ext>
            </a:extLst>
          </p:cNvPr>
          <p:cNvPicPr>
            <a:picLocks noChangeAspect="1"/>
          </p:cNvPicPr>
          <p:nvPr/>
        </p:nvPicPr>
        <p:blipFill>
          <a:blip r:embed="rId2"/>
          <a:stretch>
            <a:fillRect/>
          </a:stretch>
        </p:blipFill>
        <p:spPr>
          <a:xfrm>
            <a:off x="2051720" y="1700808"/>
            <a:ext cx="5040560" cy="4672252"/>
          </a:xfrm>
          <a:prstGeom prst="rect">
            <a:avLst/>
          </a:prstGeom>
        </p:spPr>
      </p:pic>
    </p:spTree>
    <p:extLst>
      <p:ext uri="{BB962C8B-B14F-4D97-AF65-F5344CB8AC3E}">
        <p14:creationId xmlns:p14="http://schemas.microsoft.com/office/powerpoint/2010/main" xmlns="" val="3705387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9325094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xmlns="" id="{E874EC89-59C6-4DBE-A4E5-1E48B9F43AF2}"/>
              </a:ext>
            </a:extLst>
          </p:cNvPr>
          <p:cNvSpPr>
            <a:spLocks noGrp="1"/>
          </p:cNvSpPr>
          <p:nvPr>
            <p:ph idx="1"/>
          </p:nvPr>
        </p:nvSpPr>
        <p:spPr/>
        <p:txBody>
          <a:bodyPr>
            <a:normAutofit fontScale="92500" lnSpcReduction="20000"/>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xmlns="" val="33887854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xmlns=""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xmlns="" val="25787406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5A195F-FA82-4905-B66A-3B182E5E6A53}"/>
              </a:ext>
            </a:extLst>
          </p:cNvPr>
          <p:cNvSpPr>
            <a:spLocks noGrp="1"/>
          </p:cNvSpPr>
          <p:nvPr>
            <p:ph type="title"/>
          </p:nvPr>
        </p:nvSpPr>
        <p:spPr>
          <a:xfrm>
            <a:off x="685800" y="-15697"/>
            <a:ext cx="7200900" cy="1142385"/>
          </a:xfrm>
        </p:spPr>
        <p:txBody>
          <a:bodyPr>
            <a:normAutofit/>
          </a:bodyPr>
          <a:lstStyle/>
          <a:p>
            <a:r>
              <a:rPr lang="en-MY" sz="3200" dirty="0"/>
              <a:t>Strengths</a:t>
            </a:r>
          </a:p>
        </p:txBody>
      </p:sp>
      <p:sp>
        <p:nvSpPr>
          <p:cNvPr id="3" name="Content Placeholder 2">
            <a:extLst>
              <a:ext uri="{FF2B5EF4-FFF2-40B4-BE49-F238E27FC236}">
                <a16:creationId xmlns:a16="http://schemas.microsoft.com/office/drawing/2014/main" xmlns="" id="{BE3EF4AB-9E04-4DB5-BECA-D94AF162CFE4}"/>
              </a:ext>
            </a:extLst>
          </p:cNvPr>
          <p:cNvSpPr>
            <a:spLocks noGrp="1"/>
          </p:cNvSpPr>
          <p:nvPr>
            <p:ph idx="1"/>
          </p:nvPr>
        </p:nvSpPr>
        <p:spPr>
          <a:xfrm>
            <a:off x="414096" y="1340768"/>
            <a:ext cx="8315808" cy="4822592"/>
          </a:xfrm>
        </p:spPr>
        <p:txBody>
          <a:bodyPr>
            <a:noAutofit/>
          </a:bodyPr>
          <a:lstStyle/>
          <a:p>
            <a:pPr marL="0" indent="0">
              <a:buNone/>
            </a:pPr>
            <a:r>
              <a:rPr lang="en-MY" sz="2600" dirty="0"/>
              <a:t>They are characteristics of the business or team that give it an advantage over others in the industry. Strengths must focus upon what the firm can do with its internal resources. </a:t>
            </a:r>
          </a:p>
          <a:p>
            <a:r>
              <a:rPr lang="en-MY" sz="2600" dirty="0"/>
              <a:t>Any asset that the firm owns could certainly be classified as strength, </a:t>
            </a:r>
          </a:p>
          <a:p>
            <a:r>
              <a:rPr lang="en-MY" sz="2600" dirty="0"/>
              <a:t> State-of-the-art production line machinery</a:t>
            </a:r>
          </a:p>
          <a:p>
            <a:r>
              <a:rPr lang="en-MY" sz="2600" dirty="0"/>
              <a:t>A strong brand-name presence</a:t>
            </a:r>
          </a:p>
          <a:p>
            <a:r>
              <a:rPr lang="en-MY" sz="2600" dirty="0"/>
              <a:t>Recognized customer service excellence,</a:t>
            </a:r>
          </a:p>
          <a:p>
            <a:r>
              <a:rPr lang="en-MY" sz="2600" dirty="0"/>
              <a:t>Exclusive access to a strong supply chain network</a:t>
            </a:r>
          </a:p>
        </p:txBody>
      </p:sp>
    </p:spTree>
    <p:extLst>
      <p:ext uri="{BB962C8B-B14F-4D97-AF65-F5344CB8AC3E}">
        <p14:creationId xmlns:p14="http://schemas.microsoft.com/office/powerpoint/2010/main" xmlns="" val="23450693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EBEC7E-D26D-4C8C-BBD2-1A85ABC15714}"/>
              </a:ext>
            </a:extLst>
          </p:cNvPr>
          <p:cNvSpPr>
            <a:spLocks noGrp="1"/>
          </p:cNvSpPr>
          <p:nvPr>
            <p:ph type="title"/>
          </p:nvPr>
        </p:nvSpPr>
        <p:spPr>
          <a:xfrm>
            <a:off x="681405" y="-243408"/>
            <a:ext cx="7200900" cy="1142385"/>
          </a:xfrm>
        </p:spPr>
        <p:txBody>
          <a:bodyPr>
            <a:normAutofit/>
          </a:bodyPr>
          <a:lstStyle/>
          <a:p>
            <a:r>
              <a:rPr lang="en-MY" sz="3200" dirty="0"/>
              <a:t>Weaknesses</a:t>
            </a:r>
          </a:p>
        </p:txBody>
      </p:sp>
      <p:sp>
        <p:nvSpPr>
          <p:cNvPr id="3" name="Content Placeholder 2">
            <a:extLst>
              <a:ext uri="{FF2B5EF4-FFF2-40B4-BE49-F238E27FC236}">
                <a16:creationId xmlns:a16="http://schemas.microsoft.com/office/drawing/2014/main" xmlns="" id="{4C180FDF-44D9-47DD-9546-0250A30BA9DD}"/>
              </a:ext>
            </a:extLst>
          </p:cNvPr>
          <p:cNvSpPr>
            <a:spLocks noGrp="1"/>
          </p:cNvSpPr>
          <p:nvPr>
            <p:ph idx="1"/>
          </p:nvPr>
        </p:nvSpPr>
        <p:spPr>
          <a:xfrm>
            <a:off x="656826" y="1052736"/>
            <a:ext cx="8019629" cy="4896544"/>
          </a:xfrm>
        </p:spPr>
        <p:txBody>
          <a:bodyPr>
            <a:noAutofit/>
          </a:bodyPr>
          <a:lstStyle/>
          <a:p>
            <a:pPr marL="0" indent="0">
              <a:buNone/>
            </a:pPr>
            <a:r>
              <a:rPr lang="en-MY" sz="2800" dirty="0"/>
              <a:t>Characteristics that place the firm at a disadvantage relative to others. </a:t>
            </a:r>
          </a:p>
          <a:p>
            <a:pPr marL="0" indent="0">
              <a:buNone/>
            </a:pPr>
            <a:endParaRPr lang="en-MY" sz="2800" dirty="0"/>
          </a:p>
          <a:p>
            <a:r>
              <a:rPr lang="en-MY" sz="2800" dirty="0"/>
              <a:t>Poor product positioning</a:t>
            </a:r>
          </a:p>
          <a:p>
            <a:r>
              <a:rPr lang="en-MY" sz="2800" dirty="0"/>
              <a:t>Deteriorating physical assets</a:t>
            </a:r>
          </a:p>
          <a:p>
            <a:r>
              <a:rPr lang="en-MY" sz="2800" dirty="0"/>
              <a:t>Out-of-date production equipment</a:t>
            </a:r>
          </a:p>
          <a:p>
            <a:r>
              <a:rPr lang="en-MY" sz="2800" dirty="0"/>
              <a:t>Poor customer service</a:t>
            </a:r>
          </a:p>
          <a:p>
            <a:r>
              <a:rPr lang="en-MY" sz="2800" dirty="0"/>
              <a:t>High employee turnover that causes the firm to lose talented people can be a major weakness of the firm</a:t>
            </a:r>
          </a:p>
        </p:txBody>
      </p:sp>
    </p:spTree>
    <p:extLst>
      <p:ext uri="{BB962C8B-B14F-4D97-AF65-F5344CB8AC3E}">
        <p14:creationId xmlns:p14="http://schemas.microsoft.com/office/powerpoint/2010/main" xmlns="" val="36065691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8C71FB-93FD-4309-A77D-A9196AC0AEDA}"/>
              </a:ext>
            </a:extLst>
          </p:cNvPr>
          <p:cNvSpPr>
            <a:spLocks noGrp="1"/>
          </p:cNvSpPr>
          <p:nvPr>
            <p:ph type="title"/>
          </p:nvPr>
        </p:nvSpPr>
        <p:spPr>
          <a:xfrm>
            <a:off x="755576" y="-145924"/>
            <a:ext cx="7200900" cy="1142385"/>
          </a:xfrm>
        </p:spPr>
        <p:txBody>
          <a:bodyPr>
            <a:normAutofit/>
          </a:bodyPr>
          <a:lstStyle/>
          <a:p>
            <a:r>
              <a:rPr lang="en-MY" sz="3200" dirty="0"/>
              <a:t>Opportunities</a:t>
            </a:r>
          </a:p>
        </p:txBody>
      </p:sp>
      <p:sp>
        <p:nvSpPr>
          <p:cNvPr id="3" name="Content Placeholder 2">
            <a:extLst>
              <a:ext uri="{FF2B5EF4-FFF2-40B4-BE49-F238E27FC236}">
                <a16:creationId xmlns:a16="http://schemas.microsoft.com/office/drawing/2014/main" xmlns="" id="{8774C223-6EFC-45A7-BE5D-84CF73C273CD}"/>
              </a:ext>
            </a:extLst>
          </p:cNvPr>
          <p:cNvSpPr>
            <a:spLocks noGrp="1"/>
          </p:cNvSpPr>
          <p:nvPr>
            <p:ph idx="1"/>
          </p:nvPr>
        </p:nvSpPr>
        <p:spPr>
          <a:xfrm>
            <a:off x="755576" y="1124744"/>
            <a:ext cx="7776864" cy="4752528"/>
          </a:xfrm>
        </p:spPr>
        <p:txBody>
          <a:bodyPr>
            <a:noAutofit/>
          </a:bodyPr>
          <a:lstStyle/>
          <a:p>
            <a:pPr marL="0" indent="0">
              <a:buNone/>
            </a:pPr>
            <a:r>
              <a:rPr lang="en-MY" sz="2800" dirty="0"/>
              <a:t>In general, any changes in the external environment can be an opportunity to the firm</a:t>
            </a:r>
          </a:p>
          <a:p>
            <a:pPr marL="0" indent="0">
              <a:buNone/>
            </a:pPr>
            <a:endParaRPr lang="en-MY" sz="2800" dirty="0"/>
          </a:p>
          <a:p>
            <a:r>
              <a:rPr lang="en-MY" sz="2800" dirty="0"/>
              <a:t>Changes in tax structure</a:t>
            </a:r>
          </a:p>
          <a:p>
            <a:r>
              <a:rPr lang="en-MY" sz="2800" dirty="0"/>
              <a:t>Improvements in economic trends</a:t>
            </a:r>
          </a:p>
          <a:p>
            <a:r>
              <a:rPr lang="en-MY" sz="2800" dirty="0"/>
              <a:t>The passage of favourable laws</a:t>
            </a:r>
          </a:p>
          <a:p>
            <a:r>
              <a:rPr lang="en-MY" sz="2800" dirty="0"/>
              <a:t>Market positioning</a:t>
            </a:r>
          </a:p>
          <a:p>
            <a:r>
              <a:rPr lang="en-MY" sz="2800" dirty="0"/>
              <a:t>New technologies</a:t>
            </a:r>
          </a:p>
          <a:p>
            <a:r>
              <a:rPr lang="en-MY" sz="2800" dirty="0"/>
              <a:t>International trade agreements</a:t>
            </a:r>
          </a:p>
        </p:txBody>
      </p:sp>
    </p:spTree>
    <p:extLst>
      <p:ext uri="{BB962C8B-B14F-4D97-AF65-F5344CB8AC3E}">
        <p14:creationId xmlns:p14="http://schemas.microsoft.com/office/powerpoint/2010/main" xmlns="" val="24115523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6C622A-D2CF-40E2-BAA4-9C587C9966ED}"/>
              </a:ext>
            </a:extLst>
          </p:cNvPr>
          <p:cNvSpPr>
            <a:spLocks noGrp="1"/>
          </p:cNvSpPr>
          <p:nvPr>
            <p:ph type="title"/>
          </p:nvPr>
        </p:nvSpPr>
        <p:spPr>
          <a:xfrm>
            <a:off x="755576" y="-315416"/>
            <a:ext cx="7200900" cy="1142385"/>
          </a:xfrm>
        </p:spPr>
        <p:txBody>
          <a:bodyPr>
            <a:normAutofit/>
          </a:bodyPr>
          <a:lstStyle/>
          <a:p>
            <a:r>
              <a:rPr lang="en-MY" sz="3200" dirty="0"/>
              <a:t>Threats</a:t>
            </a:r>
          </a:p>
        </p:txBody>
      </p:sp>
      <p:sp>
        <p:nvSpPr>
          <p:cNvPr id="3" name="Content Placeholder 2">
            <a:extLst>
              <a:ext uri="{FF2B5EF4-FFF2-40B4-BE49-F238E27FC236}">
                <a16:creationId xmlns:a16="http://schemas.microsoft.com/office/drawing/2014/main" xmlns="" id="{AE1C4139-92DB-4678-A418-44B66B2BC1CC}"/>
              </a:ext>
            </a:extLst>
          </p:cNvPr>
          <p:cNvSpPr>
            <a:spLocks noGrp="1"/>
          </p:cNvSpPr>
          <p:nvPr>
            <p:ph idx="1"/>
          </p:nvPr>
        </p:nvSpPr>
        <p:spPr>
          <a:xfrm>
            <a:off x="755576" y="980728"/>
            <a:ext cx="7200900" cy="3809999"/>
          </a:xfrm>
        </p:spPr>
        <p:txBody>
          <a:bodyPr>
            <a:noAutofit/>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pPr marL="0" indent="0">
              <a:buNone/>
            </a:pPr>
            <a:r>
              <a:rPr lang="en-MY" sz="2400" dirty="0"/>
              <a:t>Anything that can threaten the firm’s market position</a:t>
            </a:r>
          </a:p>
        </p:txBody>
      </p:sp>
    </p:spTree>
    <p:extLst>
      <p:ext uri="{BB962C8B-B14F-4D97-AF65-F5344CB8AC3E}">
        <p14:creationId xmlns:p14="http://schemas.microsoft.com/office/powerpoint/2010/main" xmlns="" val="36494385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79E667-9A43-390F-6255-17434B1C6B98}"/>
              </a:ext>
            </a:extLst>
          </p:cNvPr>
          <p:cNvSpPr>
            <a:spLocks noGrp="1"/>
          </p:cNvSpPr>
          <p:nvPr>
            <p:ph type="title"/>
          </p:nvPr>
        </p:nvSpPr>
        <p:spPr>
          <a:xfrm>
            <a:off x="755576" y="-315416"/>
            <a:ext cx="7200900" cy="1142385"/>
          </a:xfrm>
        </p:spPr>
        <p:txBody>
          <a:bodyPr>
            <a:normAutofit/>
          </a:bodyPr>
          <a:lstStyle/>
          <a:p>
            <a:r>
              <a:rPr lang="en-MY" sz="3200" dirty="0"/>
              <a:t>Question # 3</a:t>
            </a:r>
          </a:p>
        </p:txBody>
      </p:sp>
      <p:sp>
        <p:nvSpPr>
          <p:cNvPr id="3" name="Content Placeholder 2">
            <a:extLst>
              <a:ext uri="{FF2B5EF4-FFF2-40B4-BE49-F238E27FC236}">
                <a16:creationId xmlns:a16="http://schemas.microsoft.com/office/drawing/2014/main" xmlns="" id="{4BEA262E-7C86-CB0F-DBDC-CC0ED8149F38}"/>
              </a:ext>
            </a:extLst>
          </p:cNvPr>
          <p:cNvSpPr>
            <a:spLocks noGrp="1"/>
          </p:cNvSpPr>
          <p:nvPr>
            <p:ph idx="1"/>
          </p:nvPr>
        </p:nvSpPr>
        <p:spPr>
          <a:xfrm>
            <a:off x="395536" y="1052736"/>
            <a:ext cx="8208912" cy="5040560"/>
          </a:xfrm>
        </p:spPr>
        <p:txBody>
          <a:bodyPr>
            <a:normAutofit fontScale="77500" lnSpcReduction="20000"/>
          </a:bodyPr>
          <a:lstStyle/>
          <a:p>
            <a:pPr marL="0" indent="0">
              <a:buNone/>
            </a:pPr>
            <a:r>
              <a:rPr lang="en-MY" sz="3100" b="0" i="0" dirty="0">
                <a:solidFill>
                  <a:srgbClr val="333333"/>
                </a:solidFill>
                <a:effectLst/>
              </a:rPr>
              <a:t>A company is about to launch strategic planning sessions to evaluate possible directions the company might go in the future. They have not invited the HR manager to participate, but there are critical HR issues that must be addressed in order for the company to be successful no matter what direction they choose to move forward. The HR manager must be able to participate in this critical preparation for the future. Which step in the strategic planning process is most critical for the HR manager’s input?</a:t>
            </a:r>
          </a:p>
          <a:p>
            <a:pPr marL="0" indent="0">
              <a:buNone/>
            </a:pPr>
            <a:endParaRPr lang="en-MY" sz="3100" b="0" i="0" dirty="0">
              <a:solidFill>
                <a:srgbClr val="333333"/>
              </a:solidFill>
              <a:effectLst/>
            </a:endParaRPr>
          </a:p>
          <a:p>
            <a:pPr marL="0" indent="0" algn="l">
              <a:buNone/>
            </a:pPr>
            <a:r>
              <a:rPr lang="en-MY" sz="3100" b="0" i="0" dirty="0">
                <a:solidFill>
                  <a:srgbClr val="333333"/>
                </a:solidFill>
                <a:effectLst/>
              </a:rPr>
              <a:t>A. The SWOT analysis during strategy development</a:t>
            </a:r>
          </a:p>
          <a:p>
            <a:pPr marL="0" indent="0" algn="l">
              <a:buNone/>
            </a:pPr>
            <a:r>
              <a:rPr lang="en-MY" sz="3100" b="0" i="0" dirty="0">
                <a:solidFill>
                  <a:srgbClr val="333333"/>
                </a:solidFill>
                <a:effectLst/>
              </a:rPr>
              <a:t>B. The during strategy formulation</a:t>
            </a:r>
          </a:p>
          <a:p>
            <a:pPr marL="0" indent="0" algn="l">
              <a:buNone/>
            </a:pPr>
            <a:r>
              <a:rPr lang="en-MY" sz="3100" b="0" i="0" dirty="0">
                <a:solidFill>
                  <a:srgbClr val="333333"/>
                </a:solidFill>
                <a:effectLst/>
              </a:rPr>
              <a:t>C. The initiative during strategy implementation</a:t>
            </a:r>
          </a:p>
          <a:p>
            <a:pPr marL="0" indent="0" algn="l">
              <a:buNone/>
            </a:pPr>
            <a:r>
              <a:rPr lang="en-MY" sz="3100" b="0" i="0" dirty="0">
                <a:solidFill>
                  <a:srgbClr val="333333"/>
                </a:solidFill>
                <a:effectLst/>
              </a:rPr>
              <a:t>D. The process during strategy evaluation</a:t>
            </a:r>
          </a:p>
          <a:p>
            <a:pPr marL="0" indent="0">
              <a:buNone/>
            </a:pPr>
            <a:endParaRPr lang="en-MY" dirty="0"/>
          </a:p>
        </p:txBody>
      </p:sp>
    </p:spTree>
    <p:extLst>
      <p:ext uri="{BB962C8B-B14F-4D97-AF65-F5344CB8AC3E}">
        <p14:creationId xmlns:p14="http://schemas.microsoft.com/office/powerpoint/2010/main" xmlns="" val="34736406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0F728B-AA18-ED18-2212-0C946BC52999}"/>
              </a:ext>
            </a:extLst>
          </p:cNvPr>
          <p:cNvSpPr>
            <a:spLocks noGrp="1"/>
          </p:cNvSpPr>
          <p:nvPr>
            <p:ph type="title"/>
          </p:nvPr>
        </p:nvSpPr>
        <p:spPr/>
        <p:txBody>
          <a:bodyPr>
            <a:normAutofit/>
          </a:bodyPr>
          <a:lstStyle/>
          <a:p>
            <a:r>
              <a:rPr lang="en-MY" sz="3200" dirty="0"/>
              <a:t>Answer # 3</a:t>
            </a:r>
          </a:p>
        </p:txBody>
      </p:sp>
      <p:sp>
        <p:nvSpPr>
          <p:cNvPr id="3" name="Content Placeholder 2">
            <a:extLst>
              <a:ext uri="{FF2B5EF4-FFF2-40B4-BE49-F238E27FC236}">
                <a16:creationId xmlns:a16="http://schemas.microsoft.com/office/drawing/2014/main" xmlns="" id="{FDAA4D00-61B5-D186-768F-D77017EAAA27}"/>
              </a:ext>
            </a:extLst>
          </p:cNvPr>
          <p:cNvSpPr>
            <a:spLocks noGrp="1"/>
          </p:cNvSpPr>
          <p:nvPr>
            <p:ph idx="1"/>
          </p:nvPr>
        </p:nvSpPr>
        <p:spPr/>
        <p:txBody>
          <a:bodyPr>
            <a:normAutofit/>
          </a:bodyPr>
          <a:lstStyle/>
          <a:p>
            <a:r>
              <a:rPr lang="en-MY" sz="3600" dirty="0"/>
              <a:t>Option A</a:t>
            </a:r>
          </a:p>
        </p:txBody>
      </p:sp>
    </p:spTree>
    <p:extLst>
      <p:ext uri="{BB962C8B-B14F-4D97-AF65-F5344CB8AC3E}">
        <p14:creationId xmlns:p14="http://schemas.microsoft.com/office/powerpoint/2010/main" xmlns="" val="32503526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0386548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6F8186-5B32-484F-BBE4-DEB5F4AFEDAB}"/>
              </a:ext>
            </a:extLst>
          </p:cNvPr>
          <p:cNvSpPr>
            <a:spLocks noGrp="1"/>
          </p:cNvSpPr>
          <p:nvPr>
            <p:ph type="title"/>
          </p:nvPr>
        </p:nvSpPr>
        <p:spPr/>
        <p:txBody>
          <a:bodyPr>
            <a:normAutofit/>
          </a:bodyPr>
          <a:lstStyle/>
          <a:p>
            <a:r>
              <a:rPr lang="en-MY" sz="3200" dirty="0"/>
              <a:t>PEST Analysis</a:t>
            </a:r>
          </a:p>
        </p:txBody>
      </p:sp>
      <p:sp>
        <p:nvSpPr>
          <p:cNvPr id="3" name="Content Placeholder 2">
            <a:extLst>
              <a:ext uri="{FF2B5EF4-FFF2-40B4-BE49-F238E27FC236}">
                <a16:creationId xmlns:a16="http://schemas.microsoft.com/office/drawing/2014/main" xmlns="" id="{E60261A9-5944-4A0C-B0B1-D92C8DBC4E50}"/>
              </a:ext>
            </a:extLst>
          </p:cNvPr>
          <p:cNvSpPr>
            <a:spLocks noGrp="1"/>
          </p:cNvSpPr>
          <p:nvPr>
            <p:ph idx="1"/>
          </p:nvPr>
        </p:nvSpPr>
        <p:spPr/>
        <p:txBody>
          <a:bodyPr>
            <a:noAutofit/>
          </a:bodyPr>
          <a:lstStyle/>
          <a:p>
            <a:pPr marL="0" indent="0">
              <a:buNone/>
            </a:pPr>
            <a:r>
              <a:rPr lang="en-MY" sz="2800"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xmlns="" val="3909791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a16="http://schemas.microsoft.com/office/drawing/2014/main" xmlns=""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p14="http://schemas.microsoft.com/office/powerpoint/2010/main" xmlns="" val="34850974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9D5AB7-EA93-4FA0-8265-9605DAF342A3}"/>
              </a:ext>
            </a:extLst>
          </p:cNvPr>
          <p:cNvSpPr>
            <a:spLocks noGrp="1"/>
          </p:cNvSpPr>
          <p:nvPr>
            <p:ph type="title"/>
          </p:nvPr>
        </p:nvSpPr>
        <p:spPr/>
        <p:txBody>
          <a:bodyPr>
            <a:normAutofit/>
          </a:bodyPr>
          <a:lstStyle/>
          <a:p>
            <a:r>
              <a:rPr lang="en-MY" sz="3200" dirty="0"/>
              <a:t>Question # 4 </a:t>
            </a:r>
          </a:p>
        </p:txBody>
      </p:sp>
      <p:sp>
        <p:nvSpPr>
          <p:cNvPr id="3" name="Content Placeholder 2">
            <a:extLst>
              <a:ext uri="{FF2B5EF4-FFF2-40B4-BE49-F238E27FC236}">
                <a16:creationId xmlns:a16="http://schemas.microsoft.com/office/drawing/2014/main" xmlns="" id="{C60C7162-6B39-4D58-957C-F25DF1AE7C93}"/>
              </a:ext>
            </a:extLst>
          </p:cNvPr>
          <p:cNvSpPr>
            <a:spLocks noGrp="1"/>
          </p:cNvSpPr>
          <p:nvPr>
            <p:ph idx="1"/>
          </p:nvPr>
        </p:nvSpPr>
        <p:spPr/>
        <p:txBody>
          <a:bodyPr>
            <a:normAutofit/>
          </a:bodyPr>
          <a:lstStyle/>
          <a:p>
            <a:pPr marL="0" indent="0">
              <a:buNone/>
            </a:pPr>
            <a:r>
              <a:rPr lang="en-MY" sz="2800" dirty="0"/>
              <a:t>Which of the following is an external factor that is considered in an environmental scan?</a:t>
            </a:r>
          </a:p>
          <a:p>
            <a:pPr marL="0" indent="0">
              <a:buNone/>
            </a:pPr>
            <a:r>
              <a:rPr lang="en-MY" sz="2800" dirty="0"/>
              <a:t>a) Company culture</a:t>
            </a:r>
          </a:p>
          <a:p>
            <a:pPr marL="0" indent="0">
              <a:buNone/>
            </a:pPr>
            <a:r>
              <a:rPr lang="en-MY" sz="2800" dirty="0"/>
              <a:t>b) Local legal policies</a:t>
            </a:r>
          </a:p>
          <a:p>
            <a:pPr marL="0" indent="0">
              <a:buNone/>
            </a:pPr>
            <a:r>
              <a:rPr lang="en-MY" sz="2800" dirty="0"/>
              <a:t>c) Organizational structure</a:t>
            </a:r>
          </a:p>
          <a:p>
            <a:pPr marL="0" indent="0">
              <a:buNone/>
            </a:pPr>
            <a:r>
              <a:rPr lang="en-MY" sz="2800" dirty="0"/>
              <a:t>d) Strategy</a:t>
            </a:r>
          </a:p>
        </p:txBody>
      </p:sp>
    </p:spTree>
    <p:extLst>
      <p:ext uri="{BB962C8B-B14F-4D97-AF65-F5344CB8AC3E}">
        <p14:creationId xmlns:p14="http://schemas.microsoft.com/office/powerpoint/2010/main" xmlns="" val="12841637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87E43A-6C48-44E6-8F36-6A4BE1D7A0F8}"/>
              </a:ext>
            </a:extLst>
          </p:cNvPr>
          <p:cNvSpPr>
            <a:spLocks noGrp="1"/>
          </p:cNvSpPr>
          <p:nvPr>
            <p:ph type="title"/>
          </p:nvPr>
        </p:nvSpPr>
        <p:spPr>
          <a:xfrm>
            <a:off x="971550" y="260648"/>
            <a:ext cx="7200900" cy="1142385"/>
          </a:xfrm>
        </p:spPr>
        <p:txBody>
          <a:bodyPr>
            <a:normAutofit/>
          </a:bodyPr>
          <a:lstStyle/>
          <a:p>
            <a:r>
              <a:rPr lang="en-MY" sz="3200" dirty="0"/>
              <a:t>Answer # 4</a:t>
            </a:r>
          </a:p>
        </p:txBody>
      </p:sp>
      <p:sp>
        <p:nvSpPr>
          <p:cNvPr id="3" name="Content Placeholder 2">
            <a:extLst>
              <a:ext uri="{FF2B5EF4-FFF2-40B4-BE49-F238E27FC236}">
                <a16:creationId xmlns:a16="http://schemas.microsoft.com/office/drawing/2014/main" xmlns="" id="{AD9358F7-9E7B-43C2-9242-58822E29B472}"/>
              </a:ext>
            </a:extLst>
          </p:cNvPr>
          <p:cNvSpPr>
            <a:spLocks noGrp="1"/>
          </p:cNvSpPr>
          <p:nvPr>
            <p:ph idx="1"/>
          </p:nvPr>
        </p:nvSpPr>
        <p:spPr/>
        <p:txBody>
          <a:bodyPr>
            <a:normAutofit/>
          </a:bodyPr>
          <a:lstStyle/>
          <a:p>
            <a:r>
              <a:rPr lang="en-MY" sz="2800" dirty="0"/>
              <a:t>Option B</a:t>
            </a:r>
          </a:p>
        </p:txBody>
      </p:sp>
    </p:spTree>
    <p:extLst>
      <p:ext uri="{BB962C8B-B14F-4D97-AF65-F5344CB8AC3E}">
        <p14:creationId xmlns:p14="http://schemas.microsoft.com/office/powerpoint/2010/main" xmlns="" val="42746544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7425193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xmlns=""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xmlns="" val="42942850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7DB019-C972-4FB1-AA77-5A8668012B59}"/>
              </a:ext>
            </a:extLst>
          </p:cNvPr>
          <p:cNvSpPr>
            <a:spLocks noGrp="1"/>
          </p:cNvSpPr>
          <p:nvPr>
            <p:ph type="title"/>
          </p:nvPr>
        </p:nvSpPr>
        <p:spPr/>
        <p:txBody>
          <a:bodyPr>
            <a:normAutofit/>
          </a:bodyPr>
          <a:lstStyle/>
          <a:p>
            <a:r>
              <a:rPr lang="en-MY" sz="2800" dirty="0"/>
              <a:t>Corporate strategy</a:t>
            </a:r>
          </a:p>
        </p:txBody>
      </p:sp>
      <p:sp>
        <p:nvSpPr>
          <p:cNvPr id="3" name="Content Placeholder 2">
            <a:extLst>
              <a:ext uri="{FF2B5EF4-FFF2-40B4-BE49-F238E27FC236}">
                <a16:creationId xmlns:a16="http://schemas.microsoft.com/office/drawing/2014/main" xmlns="" id="{DA6ED86A-E475-4B4B-BEF9-394BF266DA34}"/>
              </a:ext>
            </a:extLst>
          </p:cNvPr>
          <p:cNvSpPr>
            <a:spLocks noGrp="1"/>
          </p:cNvSpPr>
          <p:nvPr>
            <p:ph idx="1"/>
          </p:nvPr>
        </p:nvSpPr>
        <p:spPr/>
        <p:txBody>
          <a:bodyPr>
            <a:noAutofit/>
          </a:bodyPr>
          <a:lstStyle/>
          <a:p>
            <a:pPr marL="0" indent="0">
              <a:buNone/>
            </a:pPr>
            <a:r>
              <a:rPr lang="en-MY" sz="2800" dirty="0"/>
              <a:t>The Corporate/organization Strategy comprises a directional strategy through a corporate vision and a mission statement. Three main corporate strategies: </a:t>
            </a:r>
          </a:p>
          <a:p>
            <a:pPr marL="0" indent="0">
              <a:buNone/>
            </a:pPr>
            <a:endParaRPr lang="en-MY" sz="2800" dirty="0"/>
          </a:p>
          <a:p>
            <a:r>
              <a:rPr lang="en-MY" sz="2800" dirty="0"/>
              <a:t>Growth (increase in size)</a:t>
            </a:r>
          </a:p>
          <a:p>
            <a:r>
              <a:rPr lang="en-MY" sz="2800" dirty="0"/>
              <a:t>Stability ( retain current size)</a:t>
            </a:r>
          </a:p>
          <a:p>
            <a:r>
              <a:rPr lang="en-MY" sz="2800" dirty="0"/>
              <a:t>Renewal (decrease in size)</a:t>
            </a:r>
          </a:p>
          <a:p>
            <a:pPr marL="0" indent="0">
              <a:buNone/>
            </a:pPr>
            <a:endParaRPr lang="en-MY" sz="2800" dirty="0"/>
          </a:p>
          <a:p>
            <a:pPr marL="0" indent="0">
              <a:buNone/>
            </a:pPr>
            <a:endParaRPr lang="en-MY" sz="2800" dirty="0"/>
          </a:p>
        </p:txBody>
      </p:sp>
    </p:spTree>
    <p:extLst>
      <p:ext uri="{BB962C8B-B14F-4D97-AF65-F5344CB8AC3E}">
        <p14:creationId xmlns:p14="http://schemas.microsoft.com/office/powerpoint/2010/main" xmlns="" val="26961941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23D932-9327-4932-8523-9DFE1C44E194}"/>
              </a:ext>
            </a:extLst>
          </p:cNvPr>
          <p:cNvSpPr>
            <a:spLocks noGrp="1"/>
          </p:cNvSpPr>
          <p:nvPr>
            <p:ph type="title"/>
          </p:nvPr>
        </p:nvSpPr>
        <p:spPr/>
        <p:txBody>
          <a:bodyPr>
            <a:normAutofit/>
          </a:bodyPr>
          <a:lstStyle/>
          <a:p>
            <a:r>
              <a:rPr lang="en-MY" sz="3200" dirty="0"/>
              <a:t>Growth Strategy</a:t>
            </a:r>
          </a:p>
        </p:txBody>
      </p:sp>
      <p:sp>
        <p:nvSpPr>
          <p:cNvPr id="3" name="Content Placeholder 2">
            <a:extLst>
              <a:ext uri="{FF2B5EF4-FFF2-40B4-BE49-F238E27FC236}">
                <a16:creationId xmlns:a16="http://schemas.microsoft.com/office/drawing/2014/main" xmlns="" id="{D3E3F543-85FF-4C89-8C5B-692FD6254D82}"/>
              </a:ext>
            </a:extLst>
          </p:cNvPr>
          <p:cNvSpPr>
            <a:spLocks noGrp="1"/>
          </p:cNvSpPr>
          <p:nvPr>
            <p:ph idx="1"/>
          </p:nvPr>
        </p:nvSpPr>
        <p:spPr/>
        <p:txBody>
          <a:bodyPr>
            <a:normAutofit/>
          </a:bodyPr>
          <a:lstStyle/>
          <a:p>
            <a:pPr marL="0" indent="0">
              <a:buNone/>
            </a:pPr>
            <a:r>
              <a:rPr lang="en-MY" sz="2800" dirty="0"/>
              <a:t>When an organization expands the number of markets served or products offered, either through its current business(es) or through new business(es).</a:t>
            </a:r>
          </a:p>
          <a:p>
            <a:r>
              <a:rPr lang="en-MY" sz="2800" dirty="0"/>
              <a:t>Internal Growth : Expanding by internally increase in its size and sales</a:t>
            </a:r>
          </a:p>
          <a:p>
            <a:r>
              <a:rPr lang="en-MY" sz="2800" dirty="0"/>
              <a:t>External Growth : Rapid way of growth through acquiring other companies</a:t>
            </a:r>
          </a:p>
          <a:p>
            <a:endParaRPr lang="en-MY" sz="2800" dirty="0"/>
          </a:p>
          <a:p>
            <a:endParaRPr lang="en-MY" sz="2800" dirty="0"/>
          </a:p>
        </p:txBody>
      </p:sp>
    </p:spTree>
    <p:extLst>
      <p:ext uri="{BB962C8B-B14F-4D97-AF65-F5344CB8AC3E}">
        <p14:creationId xmlns:p14="http://schemas.microsoft.com/office/powerpoint/2010/main" xmlns="" val="39477581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21976C-E583-47B5-A64C-FDBFC2FB6772}"/>
              </a:ext>
            </a:extLst>
          </p:cNvPr>
          <p:cNvSpPr>
            <a:spLocks noGrp="1"/>
          </p:cNvSpPr>
          <p:nvPr>
            <p:ph type="title"/>
          </p:nvPr>
        </p:nvSpPr>
        <p:spPr>
          <a:xfrm>
            <a:off x="687125" y="238384"/>
            <a:ext cx="7200900" cy="1142385"/>
          </a:xfrm>
        </p:spPr>
        <p:txBody>
          <a:bodyPr>
            <a:normAutofit/>
          </a:bodyPr>
          <a:lstStyle/>
          <a:p>
            <a:r>
              <a:rPr lang="en-MY" sz="3200" dirty="0"/>
              <a:t>Vertical Integration Strategy</a:t>
            </a:r>
          </a:p>
        </p:txBody>
      </p:sp>
      <p:sp>
        <p:nvSpPr>
          <p:cNvPr id="3" name="Content Placeholder 2">
            <a:extLst>
              <a:ext uri="{FF2B5EF4-FFF2-40B4-BE49-F238E27FC236}">
                <a16:creationId xmlns:a16="http://schemas.microsoft.com/office/drawing/2014/main" xmlns="" id="{415DE398-151B-41B5-B11E-82E09AEEBBFF}"/>
              </a:ext>
            </a:extLst>
          </p:cNvPr>
          <p:cNvSpPr>
            <a:spLocks noGrp="1"/>
          </p:cNvSpPr>
          <p:nvPr>
            <p:ph idx="1"/>
          </p:nvPr>
        </p:nvSpPr>
        <p:spPr>
          <a:xfrm>
            <a:off x="683568" y="1665602"/>
            <a:ext cx="7776864" cy="3809999"/>
          </a:xfrm>
        </p:spPr>
        <p:txBody>
          <a:bodyPr>
            <a:noAutofit/>
          </a:bodyPr>
          <a:lstStyle/>
          <a:p>
            <a:pPr marL="0" indent="0">
              <a:buNone/>
            </a:pPr>
            <a:r>
              <a:rPr lang="en-MY" sz="2800"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sz="2800" dirty="0"/>
          </a:p>
        </p:txBody>
      </p:sp>
    </p:spTree>
    <p:extLst>
      <p:ext uri="{BB962C8B-B14F-4D97-AF65-F5344CB8AC3E}">
        <p14:creationId xmlns:p14="http://schemas.microsoft.com/office/powerpoint/2010/main" xmlns="" val="2154573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6C4697-3620-4C9B-8F60-1755AFB98B9B}"/>
              </a:ext>
            </a:extLst>
          </p:cNvPr>
          <p:cNvSpPr>
            <a:spLocks noGrp="1"/>
          </p:cNvSpPr>
          <p:nvPr>
            <p:ph type="title"/>
          </p:nvPr>
        </p:nvSpPr>
        <p:spPr/>
        <p:txBody>
          <a:bodyPr>
            <a:normAutofit/>
          </a:bodyPr>
          <a:lstStyle/>
          <a:p>
            <a:r>
              <a:rPr lang="en-MY" sz="3200" dirty="0"/>
              <a:t>Horizontal Integration Strategy</a:t>
            </a:r>
          </a:p>
        </p:txBody>
      </p:sp>
      <p:sp>
        <p:nvSpPr>
          <p:cNvPr id="3" name="Content Placeholder 2">
            <a:extLst>
              <a:ext uri="{FF2B5EF4-FFF2-40B4-BE49-F238E27FC236}">
                <a16:creationId xmlns:a16="http://schemas.microsoft.com/office/drawing/2014/main" xmlns="" id="{90A32030-1DBD-4DA9-83CF-12096DE021B5}"/>
              </a:ext>
            </a:extLst>
          </p:cNvPr>
          <p:cNvSpPr>
            <a:spLocks noGrp="1"/>
          </p:cNvSpPr>
          <p:nvPr>
            <p:ph idx="1"/>
          </p:nvPr>
        </p:nvSpPr>
        <p:spPr/>
        <p:txBody>
          <a:bodyPr>
            <a:noAutofit/>
          </a:bodyPr>
          <a:lstStyle/>
          <a:p>
            <a:pPr marL="0" indent="0">
              <a:buNone/>
            </a:pPr>
            <a:r>
              <a:rPr lang="en-MY" sz="2800"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sz="2800" dirty="0"/>
          </a:p>
        </p:txBody>
      </p:sp>
    </p:spTree>
    <p:extLst>
      <p:ext uri="{BB962C8B-B14F-4D97-AF65-F5344CB8AC3E}">
        <p14:creationId xmlns:p14="http://schemas.microsoft.com/office/powerpoint/2010/main" xmlns="" val="993480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B51B34-3322-4A5B-A717-1D8866C8D9A5}"/>
              </a:ext>
            </a:extLst>
          </p:cNvPr>
          <p:cNvSpPr>
            <a:spLocks noGrp="1"/>
          </p:cNvSpPr>
          <p:nvPr>
            <p:ph type="title"/>
          </p:nvPr>
        </p:nvSpPr>
        <p:spPr>
          <a:xfrm>
            <a:off x="882432" y="188640"/>
            <a:ext cx="7200900" cy="1142385"/>
          </a:xfrm>
        </p:spPr>
        <p:txBody>
          <a:bodyPr>
            <a:normAutofit/>
          </a:bodyPr>
          <a:lstStyle/>
          <a:p>
            <a:r>
              <a:rPr lang="en-MY" sz="3200" dirty="0"/>
              <a:t>Stability Strategy</a:t>
            </a:r>
          </a:p>
        </p:txBody>
      </p:sp>
      <p:sp>
        <p:nvSpPr>
          <p:cNvPr id="3" name="Content Placeholder 2">
            <a:extLst>
              <a:ext uri="{FF2B5EF4-FFF2-40B4-BE49-F238E27FC236}">
                <a16:creationId xmlns:a16="http://schemas.microsoft.com/office/drawing/2014/main" xmlns="" id="{DBABA608-4DEC-4B2D-A3C8-DB662C73F443}"/>
              </a:ext>
            </a:extLst>
          </p:cNvPr>
          <p:cNvSpPr>
            <a:spLocks noGrp="1"/>
          </p:cNvSpPr>
          <p:nvPr>
            <p:ph idx="1"/>
          </p:nvPr>
        </p:nvSpPr>
        <p:spPr>
          <a:xfrm>
            <a:off x="914400" y="1656471"/>
            <a:ext cx="7772400" cy="4530725"/>
          </a:xfrm>
        </p:spPr>
        <p:txBody>
          <a:bodyPr>
            <a:normAutofit/>
          </a:bodyPr>
          <a:lstStyle/>
          <a:p>
            <a:r>
              <a:rPr lang="en-MY" sz="2800" dirty="0"/>
              <a:t>Stability - attempting to maintain the present size and scope of operations</a:t>
            </a:r>
          </a:p>
          <a:p>
            <a:r>
              <a:rPr lang="en-MY" sz="2800" dirty="0"/>
              <a:t>Industry growth is slow or non-existent</a:t>
            </a:r>
          </a:p>
          <a:p>
            <a:r>
              <a:rPr lang="en-MY" sz="2800" dirty="0"/>
              <a:t>Cost associated with growth do not exceed its benefits</a:t>
            </a:r>
          </a:p>
          <a:p>
            <a:r>
              <a:rPr lang="en-MY" sz="2800" dirty="0"/>
              <a:t>Growth may place great strains on quality and customer service</a:t>
            </a:r>
          </a:p>
          <a:p>
            <a:r>
              <a:rPr lang="en-MY" sz="2800" dirty="0"/>
              <a:t>Large, dominant firms may not want to risk prosecution for monopolistic practices</a:t>
            </a:r>
          </a:p>
          <a:p>
            <a:endParaRPr lang="en-MY" sz="2800" dirty="0"/>
          </a:p>
          <a:p>
            <a:endParaRPr lang="en-MY" sz="2800" dirty="0"/>
          </a:p>
          <a:p>
            <a:endParaRPr lang="en-MY" sz="2800" dirty="0"/>
          </a:p>
        </p:txBody>
      </p:sp>
    </p:spTree>
    <p:extLst>
      <p:ext uri="{BB962C8B-B14F-4D97-AF65-F5344CB8AC3E}">
        <p14:creationId xmlns:p14="http://schemas.microsoft.com/office/powerpoint/2010/main" xmlns="" val="23136010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312DF0-1BA8-4948-AC58-D74B4553EC45}"/>
              </a:ext>
            </a:extLst>
          </p:cNvPr>
          <p:cNvSpPr>
            <a:spLocks noGrp="1"/>
          </p:cNvSpPr>
          <p:nvPr>
            <p:ph type="title"/>
          </p:nvPr>
        </p:nvSpPr>
        <p:spPr>
          <a:xfrm>
            <a:off x="914400" y="155882"/>
            <a:ext cx="7200900" cy="1142385"/>
          </a:xfrm>
        </p:spPr>
        <p:txBody>
          <a:bodyPr>
            <a:normAutofit/>
          </a:bodyPr>
          <a:lstStyle/>
          <a:p>
            <a:r>
              <a:rPr lang="en-MY" sz="3200" dirty="0"/>
              <a:t>Retrenchment Strategy</a:t>
            </a:r>
          </a:p>
        </p:txBody>
      </p:sp>
      <p:sp>
        <p:nvSpPr>
          <p:cNvPr id="3" name="Content Placeholder 2">
            <a:extLst>
              <a:ext uri="{FF2B5EF4-FFF2-40B4-BE49-F238E27FC236}">
                <a16:creationId xmlns:a16="http://schemas.microsoft.com/office/drawing/2014/main" xmlns="" id="{FF41B3A9-EA57-41C3-B0D2-AD273D9FE694}"/>
              </a:ext>
            </a:extLst>
          </p:cNvPr>
          <p:cNvSpPr>
            <a:spLocks noGrp="1"/>
          </p:cNvSpPr>
          <p:nvPr>
            <p:ph idx="1"/>
          </p:nvPr>
        </p:nvSpPr>
        <p:spPr>
          <a:xfrm>
            <a:off x="914400" y="1600200"/>
            <a:ext cx="8050088" cy="4530725"/>
          </a:xfrm>
        </p:spPr>
        <p:txBody>
          <a:bodyPr>
            <a:normAutofit/>
          </a:bodyPr>
          <a:lstStyle/>
          <a:p>
            <a:r>
              <a:rPr lang="en-MY" sz="2800" dirty="0"/>
              <a:t>A firm deliberately reduces its size when it employs a retrenchment strategy</a:t>
            </a:r>
          </a:p>
          <a:p>
            <a:r>
              <a:rPr lang="en-MY" sz="2800" dirty="0"/>
              <a:t>A retrenchment strategy is often accompanied by a reorganisation process known as corporate restructuring</a:t>
            </a:r>
          </a:p>
          <a:p>
            <a:r>
              <a:rPr lang="en-MY" sz="2800"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p14="http://schemas.microsoft.com/office/powerpoint/2010/main" xmlns="" val="29544423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9497841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F7B8E3-4146-406A-B80B-203BCBD7447B}"/>
              </a:ext>
            </a:extLst>
          </p:cNvPr>
          <p:cNvSpPr>
            <a:spLocks noGrp="1"/>
          </p:cNvSpPr>
          <p:nvPr>
            <p:ph type="title"/>
          </p:nvPr>
        </p:nvSpPr>
        <p:spPr>
          <a:xfrm>
            <a:off x="914400" y="-1630"/>
            <a:ext cx="7200900" cy="1142385"/>
          </a:xfrm>
        </p:spPr>
        <p:txBody>
          <a:bodyPr>
            <a:normAutofit/>
          </a:bodyPr>
          <a:lstStyle/>
          <a:p>
            <a:r>
              <a:rPr lang="en-MY" sz="3200" dirty="0"/>
              <a:t>Michael Porter</a:t>
            </a:r>
          </a:p>
        </p:txBody>
      </p:sp>
      <p:sp>
        <p:nvSpPr>
          <p:cNvPr id="3" name="Content Placeholder 2">
            <a:extLst>
              <a:ext uri="{FF2B5EF4-FFF2-40B4-BE49-F238E27FC236}">
                <a16:creationId xmlns:a16="http://schemas.microsoft.com/office/drawing/2014/main" xmlns="" id="{B110E948-D3D7-42E8-B371-8485307F38A6}"/>
              </a:ext>
            </a:extLst>
          </p:cNvPr>
          <p:cNvSpPr>
            <a:spLocks noGrp="1"/>
          </p:cNvSpPr>
          <p:nvPr>
            <p:ph idx="1"/>
          </p:nvPr>
        </p:nvSpPr>
        <p:spPr>
          <a:xfrm>
            <a:off x="914400" y="1600201"/>
            <a:ext cx="5601816" cy="2404863"/>
          </a:xfrm>
        </p:spPr>
        <p:txBody>
          <a:bodyPr>
            <a:noAutofit/>
          </a:bodyPr>
          <a:lstStyle/>
          <a:p>
            <a:r>
              <a:rPr lang="en-MY" sz="2800" dirty="0"/>
              <a:t>Degree in aerospace and mechanical engineering from Princeton University in 1969</a:t>
            </a:r>
          </a:p>
          <a:p>
            <a:r>
              <a:rPr lang="en-MY" sz="2800" dirty="0"/>
              <a:t>MBA in 1971 from Harvard Business School</a:t>
            </a:r>
          </a:p>
          <a:p>
            <a:r>
              <a:rPr lang="en-MY" sz="2800" dirty="0"/>
              <a:t>PhD in business economics from Harvard University in 1973</a:t>
            </a:r>
          </a:p>
          <a:p>
            <a:r>
              <a:rPr lang="en-MY" sz="2800" dirty="0"/>
              <a:t>Five forces framework was first published in Harvard Business Review in 1979</a:t>
            </a:r>
          </a:p>
        </p:txBody>
      </p:sp>
      <p:pic>
        <p:nvPicPr>
          <p:cNvPr id="5" name="Picture 4">
            <a:extLst>
              <a:ext uri="{FF2B5EF4-FFF2-40B4-BE49-F238E27FC236}">
                <a16:creationId xmlns:a16="http://schemas.microsoft.com/office/drawing/2014/main" xmlns="" id="{0228AE2D-FD01-4626-83BC-EDA1703A06C3}"/>
              </a:ext>
            </a:extLst>
          </p:cNvPr>
          <p:cNvPicPr>
            <a:picLocks noChangeAspect="1"/>
          </p:cNvPicPr>
          <p:nvPr/>
        </p:nvPicPr>
        <p:blipFill>
          <a:blip r:embed="rId2"/>
          <a:stretch>
            <a:fillRect/>
          </a:stretch>
        </p:blipFill>
        <p:spPr>
          <a:xfrm>
            <a:off x="6623768" y="1704976"/>
            <a:ext cx="1784872" cy="1724024"/>
          </a:xfrm>
          <a:prstGeom prst="rect">
            <a:avLst/>
          </a:prstGeom>
        </p:spPr>
      </p:pic>
    </p:spTree>
    <p:extLst>
      <p:ext uri="{BB962C8B-B14F-4D97-AF65-F5344CB8AC3E}">
        <p14:creationId xmlns:p14="http://schemas.microsoft.com/office/powerpoint/2010/main" xmlns="" val="35360513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D5C18B-B554-4236-985E-33DA10F0F26D}"/>
              </a:ext>
            </a:extLst>
          </p:cNvPr>
          <p:cNvSpPr>
            <a:spLocks noGrp="1"/>
          </p:cNvSpPr>
          <p:nvPr>
            <p:ph type="title"/>
          </p:nvPr>
        </p:nvSpPr>
        <p:spPr>
          <a:xfrm>
            <a:off x="755576" y="116632"/>
            <a:ext cx="7200900" cy="1142385"/>
          </a:xfrm>
        </p:spPr>
        <p:txBody>
          <a:bodyPr>
            <a:normAutofit/>
          </a:bodyPr>
          <a:lstStyle/>
          <a:p>
            <a:r>
              <a:rPr lang="en-MY" sz="3200" dirty="0"/>
              <a:t>Strategy Formulation</a:t>
            </a:r>
          </a:p>
        </p:txBody>
      </p:sp>
      <p:sp>
        <p:nvSpPr>
          <p:cNvPr id="3" name="Content Placeholder 2">
            <a:extLst>
              <a:ext uri="{FF2B5EF4-FFF2-40B4-BE49-F238E27FC236}">
                <a16:creationId xmlns:a16="http://schemas.microsoft.com/office/drawing/2014/main" xmlns="" id="{A298CB56-9851-49E2-8B8B-D4AA3FE6EACF}"/>
              </a:ext>
            </a:extLst>
          </p:cNvPr>
          <p:cNvSpPr>
            <a:spLocks noGrp="1"/>
          </p:cNvSpPr>
          <p:nvPr>
            <p:ph idx="1"/>
          </p:nvPr>
        </p:nvSpPr>
        <p:spPr>
          <a:xfrm>
            <a:off x="755576" y="1412776"/>
            <a:ext cx="7200900" cy="3809999"/>
          </a:xfrm>
        </p:spPr>
        <p:txBody>
          <a:bodyPr>
            <a:noAutofit/>
          </a:bodyPr>
          <a:lstStyle/>
          <a:p>
            <a:pPr marL="0" indent="0">
              <a:buNone/>
            </a:pPr>
            <a:r>
              <a:rPr lang="en-MY" sz="2800" dirty="0"/>
              <a:t>As the Company’s vision, mission, core value statements, and SWOTs are defined. Businesses can secure a sustainable competitive advantage by adopting one of three generic strategies as follows:</a:t>
            </a:r>
          </a:p>
          <a:p>
            <a:pPr marL="0" indent="0">
              <a:buNone/>
            </a:pPr>
            <a:endParaRPr lang="en-MY" sz="2800" dirty="0"/>
          </a:p>
          <a:p>
            <a:pPr marL="514350" indent="-514350">
              <a:buFont typeface="+mj-lt"/>
              <a:buAutoNum type="arabicPeriod"/>
            </a:pPr>
            <a:r>
              <a:rPr lang="en-MY" sz="2800" dirty="0"/>
              <a:t>Cost leadership Strategy</a:t>
            </a:r>
          </a:p>
          <a:p>
            <a:pPr marL="514350" indent="-514350">
              <a:buFont typeface="+mj-lt"/>
              <a:buAutoNum type="arabicPeriod"/>
            </a:pPr>
            <a:r>
              <a:rPr lang="en-MY" sz="2800" dirty="0"/>
              <a:t>Differentiation Strategy</a:t>
            </a:r>
          </a:p>
          <a:p>
            <a:pPr marL="514350" indent="-514350">
              <a:buFont typeface="+mj-lt"/>
              <a:buAutoNum type="arabicPeriod"/>
            </a:pPr>
            <a:r>
              <a:rPr lang="en-MY" sz="2800" dirty="0"/>
              <a:t>Focus (Niche) Strategy</a:t>
            </a:r>
          </a:p>
          <a:p>
            <a:pPr marL="514350" indent="-514350">
              <a:buFont typeface="+mj-lt"/>
              <a:buAutoNum type="arabicPeriod"/>
            </a:pPr>
            <a:r>
              <a:rPr lang="en-MY" sz="2800" dirty="0"/>
              <a:t>"Middle of the road" strategy</a:t>
            </a:r>
          </a:p>
        </p:txBody>
      </p:sp>
    </p:spTree>
    <p:extLst>
      <p:ext uri="{BB962C8B-B14F-4D97-AF65-F5344CB8AC3E}">
        <p14:creationId xmlns:p14="http://schemas.microsoft.com/office/powerpoint/2010/main" xmlns="" val="11486886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CBE820-CEA0-4E61-91C6-610EA7237B8C}"/>
              </a:ext>
            </a:extLst>
          </p:cNvPr>
          <p:cNvSpPr>
            <a:spLocks noGrp="1"/>
          </p:cNvSpPr>
          <p:nvPr>
            <p:ph type="title"/>
          </p:nvPr>
        </p:nvSpPr>
        <p:spPr>
          <a:xfrm>
            <a:off x="827584" y="-107020"/>
            <a:ext cx="7200900" cy="1142385"/>
          </a:xfrm>
        </p:spPr>
        <p:txBody>
          <a:bodyPr>
            <a:normAutofit/>
          </a:bodyPr>
          <a:lstStyle/>
          <a:p>
            <a:r>
              <a:rPr lang="en-MY" sz="3200" dirty="0"/>
              <a:t>Cost Leadership Strategy</a:t>
            </a:r>
          </a:p>
        </p:txBody>
      </p:sp>
      <p:sp>
        <p:nvSpPr>
          <p:cNvPr id="3" name="Content Placeholder 2">
            <a:extLst>
              <a:ext uri="{FF2B5EF4-FFF2-40B4-BE49-F238E27FC236}">
                <a16:creationId xmlns:a16="http://schemas.microsoft.com/office/drawing/2014/main" xmlns="" id="{BAD3517C-F27D-48A9-98FC-6A4795CF3FB4}"/>
              </a:ext>
            </a:extLst>
          </p:cNvPr>
          <p:cNvSpPr>
            <a:spLocks noGrp="1"/>
          </p:cNvSpPr>
          <p:nvPr>
            <p:ph idx="1"/>
          </p:nvPr>
        </p:nvSpPr>
        <p:spPr>
          <a:xfrm>
            <a:off x="827584" y="1196752"/>
            <a:ext cx="7200900" cy="3809999"/>
          </a:xfrm>
        </p:spPr>
        <p:txBody>
          <a:bodyPr>
            <a:noAutofit/>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xmlns="" val="21298131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C7B685-7350-442A-B0A7-5D58447AFF05}"/>
              </a:ext>
            </a:extLst>
          </p:cNvPr>
          <p:cNvSpPr>
            <a:spLocks noGrp="1"/>
          </p:cNvSpPr>
          <p:nvPr>
            <p:ph type="title"/>
          </p:nvPr>
        </p:nvSpPr>
        <p:spPr>
          <a:xfrm>
            <a:off x="827584" y="-243408"/>
            <a:ext cx="7200900" cy="1142385"/>
          </a:xfrm>
        </p:spPr>
        <p:txBody>
          <a:bodyPr>
            <a:normAutofit/>
          </a:bodyPr>
          <a:lstStyle/>
          <a:p>
            <a:r>
              <a:rPr lang="en-MY" sz="3200" dirty="0"/>
              <a:t>Cost Leadership Strategy</a:t>
            </a:r>
          </a:p>
        </p:txBody>
      </p:sp>
      <p:sp>
        <p:nvSpPr>
          <p:cNvPr id="3" name="Content Placeholder 2">
            <a:extLst>
              <a:ext uri="{FF2B5EF4-FFF2-40B4-BE49-F238E27FC236}">
                <a16:creationId xmlns:a16="http://schemas.microsoft.com/office/drawing/2014/main" xmlns="" id="{0F07FDA8-EC7C-4374-8065-2B7CE3FBAC59}"/>
              </a:ext>
            </a:extLst>
          </p:cNvPr>
          <p:cNvSpPr>
            <a:spLocks noGrp="1"/>
          </p:cNvSpPr>
          <p:nvPr>
            <p:ph idx="1"/>
          </p:nvPr>
        </p:nvSpPr>
        <p:spPr>
          <a:xfrm>
            <a:off x="827584" y="1124744"/>
            <a:ext cx="7632848" cy="4680520"/>
          </a:xfrm>
        </p:spPr>
        <p:txBody>
          <a:bodyPr>
            <a:normAutofit/>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xmlns="" val="27702914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C95DC1-B0D5-4AE7-ABD9-F890D4C06824}"/>
              </a:ext>
            </a:extLst>
          </p:cNvPr>
          <p:cNvSpPr>
            <a:spLocks noGrp="1"/>
          </p:cNvSpPr>
          <p:nvPr>
            <p:ph type="title"/>
          </p:nvPr>
        </p:nvSpPr>
        <p:spPr>
          <a:xfrm>
            <a:off x="683568" y="-91283"/>
            <a:ext cx="7200900" cy="1142385"/>
          </a:xfrm>
        </p:spPr>
        <p:txBody>
          <a:bodyPr>
            <a:normAutofit/>
          </a:bodyPr>
          <a:lstStyle/>
          <a:p>
            <a:r>
              <a:rPr lang="en-MY" sz="3200" dirty="0"/>
              <a:t>Differentiation Strategy</a:t>
            </a:r>
          </a:p>
        </p:txBody>
      </p:sp>
      <p:sp>
        <p:nvSpPr>
          <p:cNvPr id="3" name="Content Placeholder 2">
            <a:extLst>
              <a:ext uri="{FF2B5EF4-FFF2-40B4-BE49-F238E27FC236}">
                <a16:creationId xmlns:a16="http://schemas.microsoft.com/office/drawing/2014/main" xmlns="" id="{5C86C7A4-0424-4622-ACE7-D5FB92BA16E1}"/>
              </a:ext>
            </a:extLst>
          </p:cNvPr>
          <p:cNvSpPr>
            <a:spLocks noGrp="1"/>
          </p:cNvSpPr>
          <p:nvPr>
            <p:ph idx="1"/>
          </p:nvPr>
        </p:nvSpPr>
        <p:spPr>
          <a:xfrm>
            <a:off x="683568" y="1196752"/>
            <a:ext cx="7488882" cy="4594449"/>
          </a:xfrm>
        </p:spPr>
        <p:txBody>
          <a:bodyPr>
            <a:normAutofit lnSpcReduction="10000"/>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xmlns="" val="4457752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911771-3956-48D4-8F71-CF7B278E59E9}"/>
              </a:ext>
            </a:extLst>
          </p:cNvPr>
          <p:cNvSpPr>
            <a:spLocks noGrp="1"/>
          </p:cNvSpPr>
          <p:nvPr>
            <p:ph type="title"/>
          </p:nvPr>
        </p:nvSpPr>
        <p:spPr>
          <a:xfrm>
            <a:off x="683568" y="-77216"/>
            <a:ext cx="7200900" cy="1142385"/>
          </a:xfrm>
        </p:spPr>
        <p:txBody>
          <a:bodyPr>
            <a:normAutofit/>
          </a:bodyPr>
          <a:lstStyle/>
          <a:p>
            <a:r>
              <a:rPr lang="en-MY" sz="3200" dirty="0"/>
              <a:t>Differentiation Strategy</a:t>
            </a:r>
          </a:p>
        </p:txBody>
      </p:sp>
      <p:sp>
        <p:nvSpPr>
          <p:cNvPr id="3" name="Content Placeholder 2">
            <a:extLst>
              <a:ext uri="{FF2B5EF4-FFF2-40B4-BE49-F238E27FC236}">
                <a16:creationId xmlns:a16="http://schemas.microsoft.com/office/drawing/2014/main" xmlns="" id="{BC235854-F36E-454B-A162-F24E70173D2D}"/>
              </a:ext>
            </a:extLst>
          </p:cNvPr>
          <p:cNvSpPr>
            <a:spLocks noGrp="1"/>
          </p:cNvSpPr>
          <p:nvPr>
            <p:ph idx="1"/>
          </p:nvPr>
        </p:nvSpPr>
        <p:spPr>
          <a:xfrm>
            <a:off x="683568" y="1556792"/>
            <a:ext cx="7488882" cy="4522441"/>
          </a:xfrm>
        </p:spPr>
        <p:txBody>
          <a:bodyPr>
            <a:normAutofit/>
          </a:bodyPr>
          <a:lstStyle/>
          <a:p>
            <a:r>
              <a:rPr lang="en-MY" sz="2800" dirty="0"/>
              <a:t>With a differentiation strategy the business develops product or service features which are different from competitors and appeal to customers including functionality, customer support and product quality. </a:t>
            </a:r>
          </a:p>
          <a:p>
            <a:endParaRPr lang="en-MY" sz="2800" dirty="0"/>
          </a:p>
          <a:p>
            <a:r>
              <a:rPr lang="en-MY" sz="2800" dirty="0"/>
              <a:t>New concepts which allow for differentiation can be protected through patents and other intellectual property rights.</a:t>
            </a:r>
          </a:p>
        </p:txBody>
      </p:sp>
    </p:spTree>
    <p:extLst>
      <p:ext uri="{BB962C8B-B14F-4D97-AF65-F5344CB8AC3E}">
        <p14:creationId xmlns:p14="http://schemas.microsoft.com/office/powerpoint/2010/main" xmlns="" val="4341428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6C15E2-0B22-4518-8B1A-FEB6D6F9850E}"/>
              </a:ext>
            </a:extLst>
          </p:cNvPr>
          <p:cNvSpPr>
            <a:spLocks noGrp="1"/>
          </p:cNvSpPr>
          <p:nvPr>
            <p:ph type="title"/>
          </p:nvPr>
        </p:nvSpPr>
        <p:spPr>
          <a:xfrm>
            <a:off x="971550" y="-243408"/>
            <a:ext cx="7200900" cy="1142385"/>
          </a:xfrm>
        </p:spPr>
        <p:txBody>
          <a:bodyPr>
            <a:normAutofit/>
          </a:bodyPr>
          <a:lstStyle/>
          <a:p>
            <a:r>
              <a:rPr lang="en-MY" sz="3200" dirty="0"/>
              <a:t>Focus (Niche) Strategy</a:t>
            </a:r>
          </a:p>
        </p:txBody>
      </p:sp>
      <p:sp>
        <p:nvSpPr>
          <p:cNvPr id="3" name="Content Placeholder 2">
            <a:extLst>
              <a:ext uri="{FF2B5EF4-FFF2-40B4-BE49-F238E27FC236}">
                <a16:creationId xmlns:a16="http://schemas.microsoft.com/office/drawing/2014/main" xmlns="" id="{1CD13CC1-4DE7-47F9-BAC1-7E6A59459A23}"/>
              </a:ext>
            </a:extLst>
          </p:cNvPr>
          <p:cNvSpPr>
            <a:spLocks noGrp="1"/>
          </p:cNvSpPr>
          <p:nvPr>
            <p:ph idx="1"/>
          </p:nvPr>
        </p:nvSpPr>
        <p:spPr>
          <a:xfrm>
            <a:off x="611560" y="1052736"/>
            <a:ext cx="7848872" cy="4896544"/>
          </a:xfrm>
        </p:spPr>
        <p:txBody>
          <a:bodyPr>
            <a:normAutofit/>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xmlns="" val="31082215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8D8FEB-9BCE-41CA-8773-ADB35CD31CDA}"/>
              </a:ext>
            </a:extLst>
          </p:cNvPr>
          <p:cNvSpPr>
            <a:spLocks noGrp="1"/>
          </p:cNvSpPr>
          <p:nvPr>
            <p:ph type="title"/>
          </p:nvPr>
        </p:nvSpPr>
        <p:spPr>
          <a:xfrm>
            <a:off x="827584" y="-75586"/>
            <a:ext cx="7200900" cy="1142385"/>
          </a:xfrm>
        </p:spPr>
        <p:txBody>
          <a:bodyPr>
            <a:normAutofit/>
          </a:bodyPr>
          <a:lstStyle/>
          <a:p>
            <a:r>
              <a:rPr lang="en-MY" sz="3200" dirty="0"/>
              <a:t>"Middle of the road" strategy</a:t>
            </a:r>
          </a:p>
        </p:txBody>
      </p:sp>
      <p:sp>
        <p:nvSpPr>
          <p:cNvPr id="3" name="Content Placeholder 2">
            <a:extLst>
              <a:ext uri="{FF2B5EF4-FFF2-40B4-BE49-F238E27FC236}">
                <a16:creationId xmlns:a16="http://schemas.microsoft.com/office/drawing/2014/main" xmlns="" id="{8A4C7D5A-CE7B-40D4-A868-A21C658DA2FB}"/>
              </a:ext>
            </a:extLst>
          </p:cNvPr>
          <p:cNvSpPr>
            <a:spLocks noGrp="1"/>
          </p:cNvSpPr>
          <p:nvPr>
            <p:ph idx="1"/>
          </p:nvPr>
        </p:nvSpPr>
        <p:spPr>
          <a:xfrm>
            <a:off x="683568" y="1196752"/>
            <a:ext cx="7776864" cy="4752528"/>
          </a:xfrm>
        </p:spPr>
        <p:txBody>
          <a:bodyPr>
            <a:normAutofit/>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xmlns="" val="13125402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xmlns=""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xmlns="" val="37817077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a16="http://schemas.microsoft.com/office/drawing/2014/main" xmlns=""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511660" y="1772816"/>
            <a:ext cx="6120680" cy="4710054"/>
          </a:xfrm>
        </p:spPr>
      </p:pic>
    </p:spTree>
    <p:extLst>
      <p:ext uri="{BB962C8B-B14F-4D97-AF65-F5344CB8AC3E}">
        <p14:creationId xmlns:p14="http://schemas.microsoft.com/office/powerpoint/2010/main" xmlns="" val="35237945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5DEDDB-F880-4D51-8F39-AF15CCCC6F33}"/>
              </a:ext>
            </a:extLst>
          </p:cNvPr>
          <p:cNvSpPr>
            <a:spLocks noGrp="1"/>
          </p:cNvSpPr>
          <p:nvPr>
            <p:ph type="title"/>
          </p:nvPr>
        </p:nvSpPr>
        <p:spPr>
          <a:xfrm>
            <a:off x="685800" y="116632"/>
            <a:ext cx="8278688" cy="1143000"/>
          </a:xfrm>
        </p:spPr>
        <p:txBody>
          <a:bodyPr/>
          <a:lstStyle/>
          <a:p>
            <a:r>
              <a:rPr lang="en-MY" dirty="0"/>
              <a:t>Examples of Business Level Strategy</a:t>
            </a:r>
          </a:p>
        </p:txBody>
      </p:sp>
      <p:pic>
        <p:nvPicPr>
          <p:cNvPr id="5" name="Content Placeholder 4">
            <a:extLst>
              <a:ext uri="{FF2B5EF4-FFF2-40B4-BE49-F238E27FC236}">
                <a16:creationId xmlns:a16="http://schemas.microsoft.com/office/drawing/2014/main" xmlns="" id="{D00E4584-9396-479C-A018-84EB77A0EC26}"/>
              </a:ext>
            </a:extLst>
          </p:cNvPr>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133600" y="1981200"/>
            <a:ext cx="4876799" cy="3810000"/>
          </a:xfrm>
        </p:spPr>
      </p:pic>
    </p:spTree>
    <p:extLst>
      <p:ext uri="{BB962C8B-B14F-4D97-AF65-F5344CB8AC3E}">
        <p14:creationId xmlns:p14="http://schemas.microsoft.com/office/powerpoint/2010/main" xmlns="" val="38421032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1112767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2679</TotalTime>
  <Words>3206</Words>
  <Application>Microsoft Office PowerPoint</Application>
  <PresentationFormat>On-screen Show (4:3)</PresentationFormat>
  <Paragraphs>396</Paragraphs>
  <Slides>73</Slides>
  <Notes>7</Notes>
  <HiddenSlides>0</HiddenSlides>
  <MMClips>0</MMClip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Diamond Grid 16x9</vt:lpstr>
      <vt:lpstr>STRATEGIC GLOBAL HUMAN RESOURCE- I</vt:lpstr>
      <vt:lpstr>Key Points</vt:lpstr>
      <vt:lpstr>GPHR Exam</vt:lpstr>
      <vt:lpstr>Historical Context</vt:lpstr>
      <vt:lpstr>Reason for rapid expansion</vt:lpstr>
      <vt:lpstr>Cotton Gin Machine</vt:lpstr>
      <vt:lpstr>Industrial Revolution</vt:lpstr>
      <vt:lpstr>Three Primary Theories</vt:lpstr>
      <vt:lpstr>Henry Fayol</vt:lpstr>
      <vt:lpstr>Functions of Management</vt:lpstr>
      <vt:lpstr>Frederick Taylor</vt:lpstr>
      <vt:lpstr>Max Weber</vt:lpstr>
      <vt:lpstr>Bureaucracy</vt:lpstr>
      <vt:lpstr>Commonalities of the Theories</vt:lpstr>
      <vt:lpstr>Question # 1</vt:lpstr>
      <vt:lpstr>Answer # 1</vt:lpstr>
      <vt:lpstr>Slide 17</vt:lpstr>
      <vt:lpstr>Strategy</vt:lpstr>
      <vt:lpstr>Strategy</vt:lpstr>
      <vt:lpstr>Strategy</vt:lpstr>
      <vt:lpstr>Tactics</vt:lpstr>
      <vt:lpstr>Strategy in Business</vt:lpstr>
      <vt:lpstr>Slide 23</vt:lpstr>
      <vt:lpstr>Strategic Planning</vt:lpstr>
      <vt:lpstr>Strategic Planning</vt:lpstr>
      <vt:lpstr>Vision Statement</vt:lpstr>
      <vt:lpstr>Examples of Vision Statement</vt:lpstr>
      <vt:lpstr>Mission Statement</vt:lpstr>
      <vt:lpstr>Examples of Mission Statement</vt:lpstr>
      <vt:lpstr>Differences in terms</vt:lpstr>
      <vt:lpstr>Question # 1</vt:lpstr>
      <vt:lpstr>Answer # 1</vt:lpstr>
      <vt:lpstr>Values Statement</vt:lpstr>
      <vt:lpstr>Value Statement</vt:lpstr>
      <vt:lpstr>Example of Value Statement</vt:lpstr>
      <vt:lpstr>Question # 2</vt:lpstr>
      <vt:lpstr>Answer # 2</vt:lpstr>
      <vt:lpstr>Different Terms</vt:lpstr>
      <vt:lpstr>Slide 39</vt:lpstr>
      <vt:lpstr>SWOT</vt:lpstr>
      <vt:lpstr>SWOT Analysis</vt:lpstr>
      <vt:lpstr>Strengths</vt:lpstr>
      <vt:lpstr>Weaknesses</vt:lpstr>
      <vt:lpstr>Opportunities</vt:lpstr>
      <vt:lpstr>Threats</vt:lpstr>
      <vt:lpstr>Question # 3</vt:lpstr>
      <vt:lpstr>Answer # 3</vt:lpstr>
      <vt:lpstr>Slide 48</vt:lpstr>
      <vt:lpstr>PEST Analysis</vt:lpstr>
      <vt:lpstr>PEST Analysis</vt:lpstr>
      <vt:lpstr>Question # 4 </vt:lpstr>
      <vt:lpstr>Answer # 4</vt:lpstr>
      <vt:lpstr>Slide 53</vt:lpstr>
      <vt:lpstr>Strategy Choices</vt:lpstr>
      <vt:lpstr>Corporate strategy</vt:lpstr>
      <vt:lpstr>Growth Strategy</vt:lpstr>
      <vt:lpstr>Vertical Integration Strategy</vt:lpstr>
      <vt:lpstr>Horizontal Integration Strategy</vt:lpstr>
      <vt:lpstr>Stability Strategy</vt:lpstr>
      <vt:lpstr>Retrenchment Strategy</vt:lpstr>
      <vt:lpstr>Slide 61</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Examples of Business Level Strategy</vt:lpstr>
      <vt:lpstr>Slide 73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112</cp:revision>
  <cp:lastPrinted>1601-01-01T00:00:00Z</cp:lastPrinted>
  <dcterms:created xsi:type="dcterms:W3CDTF">2020-07-09T15:12:46Z</dcterms:created>
  <dcterms:modified xsi:type="dcterms:W3CDTF">2022-08-13T11:51:55Z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