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27"/>
  </p:notesMasterIdLst>
  <p:sldIdLst>
    <p:sldId id="256" r:id="rId6"/>
    <p:sldId id="396" r:id="rId7"/>
    <p:sldId id="397" r:id="rId8"/>
    <p:sldId id="405" r:id="rId9"/>
    <p:sldId id="402" r:id="rId10"/>
    <p:sldId id="403" r:id="rId11"/>
    <p:sldId id="411" r:id="rId12"/>
    <p:sldId id="414" r:id="rId13"/>
    <p:sldId id="406" r:id="rId14"/>
    <p:sldId id="399" r:id="rId15"/>
    <p:sldId id="404" r:id="rId16"/>
    <p:sldId id="407" r:id="rId17"/>
    <p:sldId id="409" r:id="rId18"/>
    <p:sldId id="410" r:id="rId19"/>
    <p:sldId id="412" r:id="rId20"/>
    <p:sldId id="408" r:id="rId21"/>
    <p:sldId id="415" r:id="rId22"/>
    <p:sldId id="416" r:id="rId23"/>
    <p:sldId id="417" r:id="rId24"/>
    <p:sldId id="282" r:id="rId25"/>
    <p:sldId id="27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y Pothen" initials="JP" lastIdx="2" clrIdx="0">
    <p:extLst>
      <p:ext uri="{19B8F6BF-5375-455C-9EA6-DF929625EA0E}">
        <p15:presenceInfo xmlns:p15="http://schemas.microsoft.com/office/powerpoint/2012/main" userId="Jimy Poth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613"/>
    <a:srgbClr val="BD6616"/>
    <a:srgbClr val="000000"/>
    <a:srgbClr val="ABE9FF"/>
    <a:srgbClr val="005A55"/>
    <a:srgbClr val="1B3A66"/>
    <a:srgbClr val="F9E076"/>
    <a:srgbClr val="FCF0BC"/>
    <a:srgbClr val="005A5F"/>
    <a:srgbClr val="A1C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74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29:22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1 128 24575,'14'2'0,"1"1"0,-3 0 0,1-1 0,-1-1 0,0-1 0,0 0 0,-1 0 0,0 0 0,2 0 0,3 0 0,1 0 0,-1 0 0,-3 0 0,-4 0 0,-2 0 0,1 0 0,4 0 0,3 0 0,4 0 0,2 0 0,0 0 0,1 0 0,2 0 0,3 0 0,3 0 0,4 0 0,1 0 0,0 0 0,-3 0 0,-4 0 0,-3 0 0,-4 0 0,1 0 0,-2 0 0,-1 0 0,-6 0 0,-2 0 0,-2 0 0,0 0 0,3 0 0,2 0 0,3 0 0,2 0 0,2 0 0,4 0 0,2 0 0,3 0 0,1 0 0,-1 0 0,1 0 0,2 0 0,-2 0 0,-3 0 0,-3 0 0,-3 0 0,3 4 0,-9-2 0,4 2 0,-11-4 0,4 0 0,-3 0 0,0 0 0,-2 4 0,-1-3 0,0 4 0,0-5 0,4 0 0,1 0 0,4 0 0,2 0 0,1 2 0,2 1 0,1 0 0,0-1 0,-1-2 0,1 2 0,0 0 0,0 1 0,-1 2 0,1-1 0,0 1 0,-1 0 0,1-2 0,0-1 0,-1 0 0,0 1 0,-3 0 0,-3-1 0,0-2 0,-2 0 0,4 5 0,-7-4 0,5 3 0,-5-4 0,4 0 0,4 0 0,4 0 0,6 0 0,5 3 0,3 0 0,1-1 0,0 1 0,-2-1 0,-3 1 0,-2 0 0,-2-1 0,1-1 0,-1 1 0,-3 1 0,-1 0 0,0-1 0,3-2 0,7 0 0,6 0 0,5 0 0,3 0 0,-1 0 0,-2 0 0,-5 0 0,-3 0 0,-4 0 0,-3 0 0,-2 0 0,-4 0 0,-2 0 0,0 0 0,-2 0 0,-3 0 0,-4 0 0,-3 0 0,0 0 0,3 0 0,7 0 0,15 0 0,16-2 0,18-6 0,12-5 0,3-2 0,-4 2 0,-8 6 0,-9 3 0,-9 3 0,-6 1 0,-8 0 0,-3 0 0,-1 0 0,-5 0 0,-4 0 0,3 0 0,-15 0 0,8 0 0,-6 0 0,15 0 0,14 0 0,13-3 0,8-3 0,4-1 0,0-2 0,-8 3 0,-8 2 0,-14 2 0,-10 2 0,-4 0 0,-13 0 0,0 0 0,-9 0 0,1 0 0,-1 0 0,2 0 0,-1 0 0,2 0 0,10 0 0,15-3 0,25-5 0,33-6 0,-35 5 0,4-2 0,6-1 0,1 0 0,3-1 0,-2-1 0,-6 1 0,-3 1 0,39-6 0,-32 8 0,-26 8 0,-17 2 0,-9 0 0,-3 2 0,-5 0 0,1 1 0,3-1 0,5 0 0,12 1 0,12 0 0,9 2 0,4 0 0,-1 1 0,-3 5 0,-3 0 0,-4 2 0,-2-1 0,0-2 0,3 1 0,7-2 0,6 1 0,1-3 0,-4-1 0,-10 2 0,-12 0 0,-5 1 0,-3-1 0,-3-1 0,-1-1 0,-5 0 0,1-1 0,-6-2 0,2-1 0,0-2 0,10 0 0,-5 0 0,20 0 0,0 0 0,13 0 0,-1 0 0,-11 0 0,-6 0 0,-14 0 0,-2 0 0,-6 0 0,5 0 0,9 0 0,10 0 0,5 0 0,1 0 0,-6 0 0,-8 0 0,-7 0 0,-6 2 0,-5 1 0,0-1 0,4 0 0,-2-2 0,4 0 0,0 0 0,3 0 0,2 0 0,4 0 0,2 0 0,5 0 0,2 1 0,2 1 0,0 2 0,-1 2 0,0 0 0,2 0 0,6 1 0,5-2 0,6-1 0,3-1 0,4-3 0,2 0 0,-3 0 0,-2 0 0,-4 2 0,-2 1 0,0 3 0,-3 2 0,-4-2 0,-7 1 0,-7-1 0,-3-1 0,-6 1 0,-4-1 0,-6 0 0,-2-2 0,4-3 0,13 0 0,-2 0 0,24 0 0,7-1 0,20-5 0,7-3 0,-8-4 0,-19 2 0,-10 5 0,-25 4 0,-3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29:38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0 284 24575,'33'0'0,"21"0"0,44 0 0,-22 0 0,-18 0 0,-1 0 0,30 0 0,-31 0 0,2 0 0,0 1 0,0-2 0,-3 0 0,-2 0 0,37-2 0,-13-1 0,-8 1 0,-5 3 0,0 0 0,-2 0 0,0 0 0,-1 0 0,0 0 0,1 0 0,1 0 0,0 0 0,0 0 0,-4 0 0,-1 0 0,-1 0 0,2 0 0,3 0 0,1 0 0,4 0 0,1 0 0,7 0 0,5 0 0,1-2 0,0-1 0,-6-1 0,-1 1 0,1 0 0,4-1 0,8-3 0,7 0 0,-43 4 0,1 0 0,2 0 0,2 0 0,0 0 0,0 0 0,1-1 0,1 1 0,-3 0 0,0-1 0,-1 1 0,-2 0 0,40-1 0,-17 1 0,-17 3 0,-16 0 0,-9 0 0,-3 0 0,1 0 0,1 0 0,9 0 0,9 0 0,13 0 0,14-3 0,11 0 0,11-4 0,-47 3 0,0-1 0,-1 2 0,0-1 0,-1 1 0,0 0 0,43 0 0,-9 3 0,-10 0 0,-12 0 0,-7 0 0,-8 0 0,-8 0 0,-7 0 0,-2 0 0,-13 0 0,5 0 0,-8 0 0,10 0 0,11 0 0,9 0 0,10 2 0,1 1 0,-2 1 0,1 2 0,-2-3 0,1 1 0,0-2 0,-1-2 0,0 0 0,-1 0 0,2 3 0,-1 1 0,1-1 0,1 0 0,-3-1 0,-2 2 0,-4-1 0,-6 1 0,-2-1 0,-2 0 0,0-1 0,0 1 0,3 0 0,4 1 0,3 1 0,3-2 0,3 0 0,5-2 0,6-1 0,5 1 0,-1 1 0,0 3 0,-4 0 0,-3 1 0,-4-4 0,-6 2 0,-6-1 0,-7 0 0,-5 1 0,-2-1 0,0 0 0,4-1 0,3-2 0,6 0 0,3 0 0,3 0 0,-3 1 0,0 1 0,-1 2 0,2-1 0,1-1 0,1-2 0,0 0 0,-3 2 0,-3 1 0,-4 0 0,-3 0 0,0-3 0,0 0 0,-3 2 0,0 1 0,-2 0 0,1-1 0,-2-1 0,-4-1 0,0 0 0,-3 0 0,1 0 0,4 0 0,3 0 0,7 0 0,5 0 0,3 0 0,4 0 0,2 0 0,1-2 0,2-3 0,2-1 0,3-3 0,7-2 0,5-3 0,6-5 0,2-1 0,0 3 0,-7 2 0,-11 6 0,-15 4 0,-13 3 0,-13 2 0,-6 0 0,-1 0 0,8 0 0,9 0 0,12 0 0,7 0 0,0 0 0,-3 0 0,-8 0 0,-17 0 0,-4 0 0,-12 0 0,2 0 0,0 0 0,5 0 0,10 0 0,9 0 0,8 0 0,4 0 0,-2 0 0,-6 0 0,-6 0 0,-12 0 0,-3 0 0,-7 0 0,4 0 0,4 0 0,3 0 0,7 0 0,-10 0 0,2 0 0,-12 0 0,10 0 0,15 0 0,10 0 0,17-6 0,12-2 0,5 0 0,2 0 0,-16 5 0,-16-1 0,-16 2 0,-10 2 0,-5 0 0,1 0 0,12 0 0,14 0 0,16-5 0,12-1 0,2-4 0,-7 1 0,-18 5 0,-11 1 0,-20 3 0,1 0 0,-9 0 0,10 0 0,14 0 0,12 0 0,19 0 0,15 0 0,7 0 0,1 0 0,-16 0 0,-20 0 0,-17 0 0,-14 0 0,-5 0 0,2 0 0,25 0 0,-12-1 0,42-6 0,-7-7 0,29-6 0,-41 9 0,1 0 0,42-7 0,-17 6 0,-23 6 0,-13 3 0,-20 3 0,2 0 0,0 0 0,-3 0 0,18 0 0,-7 0 0,9 0 0,-3 0 0,-6 0 0,-6 0 0,-6 0 0,-2 0 0,0 0 0,2 0 0,3 0 0,3 0 0,2 0 0,3 0 0,-11 0 0,0 0 0,-12 0 0,1 0 0,5 0 0,14 0 0,-4 0 0,18 0 0,-15 0 0,5 0 0,-4 0 0,-11 0 0,3 0 0,4 0 0,-4 0 0,18 0 0,-7 0 0,6 0 0,2 0 0,-7 2 0,-3 0 0,-5 1 0,-3 0 0,-1-2 0,6 1 0,13 1 0,13 0 0,13-1 0,6-2 0,-4 0 0,-8 0 0,-11 0 0,-11 0 0,-7 0 0,-4 0 0,-2 0 0,0 0 0,-1 0 0,1 0 0,-1 0 0,-6 0 0,-1 0 0,-4 0 0,1 0 0,0 0 0,-2 0 0,-2 0 0,1 0 0,-1 0 0,-1 0 0,1 0 0,0 0 0,6-5 0,-6 4 0,6-6 0,-6 4 0,0 1 0,0 0 0,10 2 0,30 0 0,-16 2 0,30 4 0,-23 3 0,15 2 0,6 1 0,-1 0 0,1-1 0,3-2 0,0-3 0,1-3 0,-3-3 0,-2 0 0,-2 0 0,-6 1 0,-4 2 0,-10 0 0,-6-1 0,-15 1 0,-5 0 0,-8-1 0,3 1 0,2-3 0,1-2 0,-2 0 0,4-3 0,1 0 0,-3 1 0,-1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30:09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1 182 24575,'8'5'0,"4"0"0,5-5 0,1 0 0,0 0 0,-2 2 0,0 1 0,1 2 0,-1 1 0,3 0 0,1-2 0,2 1 0,-2 0 0,-2-2 0,-2 2 0,0-2 0,2 2 0,2-1 0,2-2 0,-1 1 0,-1-3 0,-3 2 0,-5 1 0,-3 0 0,-3-1 0,-1-2 0,0 0 0,0 0 0,0 0 0,1 0 0,4 0 0,5 0 0,8 0 0,5 0 0,5 0 0,1 0 0,-3 0 0,-4 0 0,-3 0 0,-5 0 0,3 0 0,3 0 0,8 0 0,8 0 0,3 0 0,-4 0 0,-6 0 0,-10 0 0,-10 0 0,-4 0 0,-2 0 0,4 0 0,8 0 0,12 0 0,13 0 0,24 2 0,-20 2 0,7 1 0,-35 0 0,-6-2 0,-5 0 0,-1-3 0,3 0 0,11 0 0,14 0 0,16 0 0,6 0 0,-3 0 0,-10 0 0,-17 0 0,-11 0 0,-9 0 0,-4 0 0,2 0 0,7 0 0,15 0 0,21 0 0,19 0 0,16 0 0,6 0 0,-2 0 0,-1 0 0,-9 0 0,-8-3 0,-9 0 0,-8-2 0,-6 0 0,-6 1 0,-7-1 0,-2 2 0,-14 0 0,-1 1 0,-13 2 0,4 0 0,2 0 0,10 0 0,14 0 0,20 0 0,20-1 0,15-2 0,6-1 0,-6-1 0,-12 0 0,-16 2 0,-18 0 0,-11 2 0,-11 1 0,-7 0 0,-1 0 0,7 0 0,22 0 0,31 0 0,-20 0 0,5 0 0,11 0 0,5 0 0,6 0 0,3 0 0,2-2 0,0 0 0,-4 0 0,-2 0 0,-8 0 0,-1 0 0,-9 1 0,-2-1 0,-5 1 0,-2 0 0,46-2 0,-3-1 0,-8 1 0,-13 1 0,-8 2 0,-3 0 0,5-4 0,9-4 0,-3-2 0,-14 1 0,-17 4 0,-20 4 0,-9 1 0,-5 0 0,10 0 0,-9 0 0,18 0 0,-9 0 0,9 0 0,5 0 0,-1 0 0,0-2 0,1-1 0,-3 0 0,0 1 0,0 2 0,-2 0 0,1 0 0,-2 0 0,-3 0 0,0 0 0,-4 0 0,1 0 0,0 0 0,-1 0 0,-1 0 0,-1 0 0,-2 0 0,-3 0 0,-1 0 0,-2 0 0,1 0 0,-3 0 0,10 0 0,-11 0 0,11 0 0,-6 0 0,4 0 0,2 0 0,-2 0 0,1 0 0,-1 0 0,2 0 0,-5 0 0,2 0 0,-5 0 0,4 0 0,-2 0 0,3 0 0,-1 0 0,2 0 0,0 0 0,1 0 0,-5 0 0,5 0 0,-5 0 0,4 0 0,2 0 0,0 0 0,3 0 0,-1 0 0,1-1 0,0-2 0,0 0 0,-1-1 0,1 0 0,0 1 0,-1 0 0,1 3 0,0 0 0,-1-1 0,1-1 0,0-1 0,2 0 0,1 2 0,0-1 0,-1-1 0,-2 0 0,0-2 0,0 2 0,2 0 0,1 2 0,0 1 0,-1-3 0,-2 1 0,0-1 0,-1-2 0,1 2 0,0 1 0,-1-1 0,1 3 0,0 0 0,-1 0 0,1 0 0,3 0 0,-9 0 0,6-1 0,-9-1 0,4-1 0,0 0 0,0 2 0,5 1 0,-9 0 0,7 0 0,-9 0 0,4 0 0,1 0 0,2 0 0,-2 0 0,3 0 0,-1 0 0,1 0 0,3 0 0,-1 0 0,1 0 0,0 0 0,0 0 0,0 0 0,-1 0 0,1 0 0,-1 0 0,1 0 0,-1 0 0,1 0 0,0 0 0,-1 0 0,1 0 0,0 0 0,2 0 0,2 0 0,1 3 0,1 1 0,0 2 0,2-1 0,-1 0 0,1-1 0,-2 1 0,-2 0 0,2-2 0,0-1 0,0-2 0,0 2 0,-4 1 0,1 0 0,0 2 0,3-3 0,-1 1 0,-1 0 0,1-3 0,-2 0 0,0 2 0,-1 1 0,-2 0 0,-3-1 0,-2-2 0,-2 0 0,0 0 0,-4 0 0,7 0 0,-3 0 0,5 0 0,1 0 0,1 2 0,0 1 0,0 0 0,-1-1 0,2-2 0,2 0 0,3 0 0,0 2 0,-1 1 0,0 0 0,-2-1 0,0-2 0,-1 0 0,-2 3 0,-1-1 0,-2 1 0,-3 0 0,-2-3 0,-1 0 0,-3 1 0,3 2 0,-5-1 0,3 1 0,-2-3 0,3 2 0,1 1 0,1 0 0,0 1 0,2-1 0,2 0 0,0-1 0,1 1 0,-1-1 0,4 1 0,6-1 0,6-2 0,7 0 0,4 0 0,3 0 0,-2 0 0,-1 0 0,-3 0 0,-3 0 0,-2 0 0,-2 0 0,-3 0 0,-1 0 0,-2 0 0,-1 0 0,-1 0 0,-2 3 0,-2 0 0,-1-1 0,0 1 0,-1-3 0,1 0 0,-1 0 0,-2 0 0,0 0 0,0 0 0,0 0 0,3 0 0,-1 0 0,1 0 0,0 0 0,-1 0 0,1 0 0,0 0 0,-1 0 0,0 0 0,-5 0 0,-3 0 0,-5-2 0,-4-1 0,0 1 0,0 0 0,11 1 0,-3 1 0,24-2 0,10-5 0,24-3 0,9-5 0,-11 2 0,-15 4 0,-22 2 0,-15 4 0,-7 0 0,-4 1 0,6 2 0,11 0 0,10 0 0,8 0 0,-2 0 0,-7 0 0,-7 0 0,-8 0 0,-4 0 0,-2 0 0,3 0 0,4 0 0,4 0 0,1 0 0,0 0 0,-1 0 0,-1 0 0,-4 0 0,-5 0 0,-5 0 0,-1 0 0,0 0 0,0 0 0,5 0 0,-9-2 0,-2-12 0,-17-39 0,8 28 0,-4-22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30:13.3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30:20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24575,'20'0'0,"10"0"0,9 0 0,0 2 0,-5 4 0,-2 0 0,0 2 0,1 1 0,-2-2 0,0 0 0,-3-2 0,-1 0 0,-2-1 0,-4 1 0,1 0 0,4-2 0,-10 1 0,4-1 0,-10 0 0,4-1 0,1-1 0,1 1 0,2 1 0,5-1 0,-9 0 0,8-2 0,-8 0 0,6 2 0,2 1 0,-1 0 0,3-1 0,4-2 0,1 0 0,5 0 0,-2 0 0,1 0 0,2 2 0,2 0 0,2 2 0,3-2 0,3-1 0,3-1 0,3 0 0,1 0 0,1 0 0,-1 0 0,3 0 0,4 0 0,2 0 0,1 0 0,0 0 0,-2 0 0,-3 0 0,-4 0 0,-6 0 0,-4 0 0,-8 0 0,-8 0 0,-2 0 0,-3 0 0,-1 1 0,1 2 0,-1-1 0,6 1 0,6-1 0,11-2 0,14 2 0,9 2 0,4 2 0,-1 3 0,-7-2 0,-8 1 0,-5 0 0,-4-2 0,-4-2 0,-2-1 0,-1-2 0,0 2 0,1 0 0,-3 0 0,0 1 0,1-1 0,2 1 0,7-2 0,8-2 0,5 0 0,7 0 0,1 0 0,-1 0 0,-5 0 0,-8 0 0,-4 0 0,-8 0 0,-4 1 0,-7 1 0,-6 3 0,0 1 0,-4 1 0,4-2 0,0-2 0,2 1 0,4-1 0,1 0 0,6-1 0,4-2 0,3 0 0,6 0 0,4 3 0,1 0 0,-1 2 0,-7 1 0,-5-3 0,-6 0 0,-5-1 0,-6 1 0,-6 0 0,-6-1 0,-3-2 0,-2 0 0,3 0 0,11 0 0,14 0 0,15 0 0,9 0 0,2 0 0,-2 0 0,-4 2 0,-7 1 0,-1 1 0,-1-2 0,2-2 0,3 3 0,1 0 0,2 0 0,6 0 0,6-3 0,6 0 0,5 0 0,-1 0 0,-3 0 0,-1 0 0,-4 0 0,-7 0 0,-9 2 0,-14 1 0,-5 3 0,-4-1 0,2-2 0,2-1 0,2-2 0,-3 0 0,-4 0 0,-5 0 0,-7 0 0,-5 0 0,-1 0 0,7 0 0,-7 0 0,6 0 0,-10 0 0,-1 0 0,1 0 0,0 0 0,1 0 0,0 0 0,-2 2 0,-4 0 0,-1 2 0,-2 1 0,0-4 0,-1-9 0,-11-29 0,-8-20 0,4 14 0,1 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30:28.2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63 24575,'12'0'0,"3"0"0,2 0 0,2 0 0,-1 0 0,6 0 0,-9 0 0,5 0 0,-11 0 0,3 0 0,-1 0 0,-1 0 0,-2 0 0,-1 0 0,-1 0 0,0 0 0,0 0 0,5 0 0,-2 0 0,8 0 0,-4 0 0,4 0 0,2 0 0,-8 0 0,3 0 0,-9 0 0,2 0 0,2 0 0,5 0 0,6 0 0,2 0 0,3 0 0,3 0 0,1 0 0,-1 0 0,-4 0 0,-2 0 0,-1 0 0,-1 0 0,-1 0 0,-2 0 0,-1 0 0,-5 0 0,2 0 0,-4 0 0,4 0 0,2 0 0,1 0 0,4 0 0,4 0 0,4 0 0,3 0 0,-2 0 0,-3 0 0,-1 0 0,0 0 0,0 0 0,0 0 0,-2 0 0,2 0 0,0 0 0,0 0 0,0 0 0,-4 0 0,1 0 0,-1 0 0,4 0 0,-1 0 0,4 0 0,3 0 0,-2 1 0,2 1 0,-2 4 0,-1 0 0,2-2 0,-2-1 0,1-1 0,2 1 0,1 0 0,3 2 0,-1-2 0,0 0 0,-1-1 0,3 1 0,1 0 0,-2 0 0,-2 2 0,-4-2 0,-3 0 0,-2 0 0,0-3 0,-9 2 0,-1 0 0,-9 1 0,1-1 0,5-2 0,-3 0 0,6 0 0,-3 0 0,6 3 0,2-1 0,2 1 0,1 0 0,-1-3 0,1 0 0,-1 0 0,1 0 0,0 0 0,-1 0 0,1 0 0,0 0 0,0 0 0,2 0 0,5 0 0,3 0 0,2 0 0,0 0 0,-3 0 0,-4 0 0,-3 0 0,-3 0 0,4 0 0,0 0 0,3 0 0,2 0 0,-2 0 0,1 0 0,1 0 0,3 0 0,1 0 0,2 0 0,-1 0 0,-1 0 0,-2 0 0,-1 0 0,0 0 0,0 0 0,1 0 0,0 0 0,-5 0 0,-2 0 0,-3 0 0,-1 0 0,0 0 0,-2 0 0,0 0 0,0 0 0,0 0 0,7 0 0,-10 0 0,4 0 0,-8 0 0,3 0 0,-1 0 0,1 0 0,-6 0 0,5 0 0,-3 0 0,5 0 0,3 0 0,5 0 0,9 0 0,5 0 0,5 0 0,-1 0 0,-3 0 0,-1 3 0,-3 0 0,1 0 0,2-1 0,4-2 0,3 0 0,3 0 0,0 0 0,0 0 0,-1 0 0,-3 0 0,-4 0 0,-6 0 0,-4 0 0,-2 0 0,-5 0 0,-2 0 0,-11 0 0,0 0 0,-5 0 0,1 0 0,2 0 0,1 0 0,3 0 0,3 0 0,4 0 0,5 0 0,5 0 0,10 0 0,8 0 0,5 0 0,3 0 0,-6 2 0,-4 1 0,-6 0 0,-4 0 0,0-3 0,-1 0 0,-1 0 0,0 0 0,4 0 0,3 0 0,5 0 0,7 3 0,-1 0 0,1 1 0,-2 1 0,-8-1 0,-2-2 0,-5 0 0,-3-2 0,1 0 0,6 0 0,12 0 0,22 0 0,25-7 0,-37 0 0,3-3 0,10-2 0,0-2 0,2-1 0,-1 0 0,-6 2 0,-3 1 0,-11 4 0,-5 1 0,18-1 0,-23 5 0,-26 5 0,-6 2 0,-13 3 0,0 1 0,0 0 0,-4-6 0,-18-42 0,12 28 0,-11-30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6:30:53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9:27:19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1 172 24575,'18'0'0,"5"0"0,9 0 0,0 0 0,-2 0 0,-1 0 0,7 0 0,6 0 0,6 0 0,1 0 0,-6 0 0,-9 0 0,-5 0 0,-3 0 0,1 0 0,1 0 0,-2 0 0,2 0 0,2 0 0,3 0 0,0 0 0,-3 0 0,-7 0 0,1 0 0,-12 0 0,1 0 0,-9 0 0,0 0 0,2 0 0,5 0 0,2 0 0,9 0 0,2 0 0,-1 0 0,3 0 0,-15 0 0,3 0 0,-8 0 0,2 0 0,3 0 0,6 0 0,8 0 0,7 0 0,4 0 0,2 0 0,-1 0 0,-1 0 0,-4 0 0,-6 0 0,-8 0 0,-5 0 0,-4 2 0,-4 0 0,1 0 0,1-1 0,6-1 0,4 0 0,7 0 0,2 3 0,0-1 0,-1 4 0,-10-4 0,-1 1 0,-7-3 0,6 2 0,5 0 0,5 0 0,3 0 0,4 1 0,0 0 0,3 1 0,3-1 0,2 2 0,0-1 0,-4 1 0,-2-2 0,-5 0 0,-1-1 0,-4 1 0,-1-2 0,1 1 0,2-2 0,2 0 0,5 0 0,5 0 0,4 0 0,6 0 0,2 0 0,6 0 0,4 0 0,8 0 0,4 0 0,-1 0 0,-6 0 0,-10 0 0,-10 0 0,-10 0 0,-5 0 0,-7 0 0,1 0 0,2 0 0,2 0 0,3 0 0,-3 0 0,-4 0 0,-2 0 0,-4 0 0,-2 0 0,-1 0 0,1 0 0,3 0 0,0 0 0,-2 0 0,3 0 0,2 0 0,3 0 0,0 0 0,-1 0 0,0 0 0,-9 0 0,6 0 0,-6 0 0,13-2 0,13-1 0,13-6 0,8-3 0,-5-1 0,-6 4 0,-2 0 0,5-1 0,12-3 0,10-5 0,3 3 0,-7 2 0,-17 5 0,-17 5 0,-15 1 0,-12-1 0,-17-8 0,-27-28 0,14 21 0,-9-16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9:27:19.4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 0 24575,'-4'4'0,"0"0"0,0-4 0,-1 0 0,0 0 0,-1 0 0,0 0 0,-3 0 0,-2 3 0,-4 3 0,-1 2 0,-1-1 0,9-2 0,2-1 0,6-1 0,-1 1 0,0-2 0,-2 1 0,0 0 0,-2 0 0,-2 3 0,-6 3 0,-6 4 0,-2 1 0,5-2 0,6-4 0,5 4 0,5 19 0,0-10 0,-4 18 0,-2-21 0,1 6 0,1-8 0,4 2 0,0-2 0,0 12 0,0 6 0,0 0 0,0-4 0,0-14 0,2-3 0,-1-10 0,2 5 0,0-3 0,0 12 0,2 5 0,1 9 0,1 3 0,1-4 0,2-4 0,-2-4 0,2-1 0,0 3 0,1-3 0,2 0 0,-1-3 0,2-2 0,-1 0 0,0 2 0,2 2 0,-4-2 0,2 3 0,-6-10 0,0 1 0,-4-8 0,0 1 0,-1 0 0,1 0 0,1 3 0,0 2 0,2 2 0,2 4 0,0 1 0,-1-2 0,-1-3 0,-2 0 0,1-1 0,2-1 0,-3-1 0,2 0 0,-3-1 0,1 2 0,3 1 0,0 1 0,2 1 0,0 3 0,0 0 0,2 1 0,1 1 0,1 2 0,4-3 0,-2-3 0,0-4 0,1-2 0,1 1 0,0-1 0,2 0 0,-1 0 0,0-1 0,-1-1 0,-1-1 0,-3-1 0,1 0 0,0 0 0,3 2 0,0 2 0,2-1 0,-2-1 0,1-2 0,-2 0 0,-3-1 0,0-1 0,1 2 0,-5-3 0,5 2 0,-4-3 0,3 0 0,-1 0 0,-2 0 0,-1 0 0,1 0 0,1 0 0,2 0 0,2 0 0,1 0 0,-6 0 0,3 0 0,-5 0 0,6 0 0,1 0 0,0 0 0,0 0 0,2 3 0,4-2 0,7 1 0,5-1 0,3-1 0,1 0 0,3 0 0,9 0 0,13 0 0,13 0 0,-31 0 0,-1 0 0,1 0 0,-1 0 0,40 0 0,-9 0 0,-10 0 0,-4 0 0,-7 0 0,-3 0 0,-4 0 0,-5 0 0,-1 0 0,-3 0 0,-1 0 0,-3 0 0,-4 0 0,-5-1 0,-2-2 0,-1 0 0,5 0 0,3-2 0,3 1 0,0 1 0,6 0 0,5 1 0,8-4 0,6-1 0,3 1 0,-6 3 0,-4 1 0,-9 2 0,-6 0 0,-6 0 0,-5-1 0,0-2 0,0 1 0,4 1 0,4 1 0,8 0 0,1 0 0,8 0 0,7 0 0,8 0 0,8 0 0,5 0 0,-4 0 0,-5 0 0,-8 0 0,-8 0 0,-5 0 0,-4 0 0,-2 0 0,-1 0 0,0 0 0,2 0 0,4 0 0,3-2 0,7-1 0,0-1 0,1-2 0,-1 0 0,-4 3 0,-2 0 0,-4 3 0,-6 0 0,-2 0 0,-2 0 0,5 0 0,3 0 0,2 0 0,-2 0 0,-5 0 0,-7 0 0,-6 0 0,-5 0 0,0 0 0,-8 0 0,2 0 0,-11 0 0,3 0 0,4 0 0,12 0 0,8 0 0,12 0 0,9 0 0,9 0 0,13 0 0,0 0 0,-8 0 0,-15 0 0,-16 0 0,-14 0 0,-11 0 0,-5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9:27:19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24575,'8'3'0,"6"-1"0,14-1 0,24-1 0,-13 0 0,24 0 0,-15 0 0,15 0 0,0 0 0,-5 0 0,-12 0 0,-8 0 0,-4 0 0,1-1 0,4-1 0,-1-1 0,-3 0 0,-5 0 0,-5 1 0,-11 1 0,-1 1 0,-8 0 0,5 0 0,0 0 0,-2-1 0,0-1 0,-1-1 0,1 2 0,2 0 0,5 1 0,0 0 0,6 0 0,6 0 0,7 0 0,5 0 0,1 0 0,0 0 0,1 0 0,2 0 0,3 1 0,1 3 0,-2 3 0,-1 3 0,-7 2 0,0-2 0,0 1 0,-2-2 0,0-1 0,1 0 0,-3-2 0,-2-2 0,-3-2 0,-7-2 0,-7 0 0,-1 0 0,1 0 0,1 0 0,5 0 0,3 0 0,3 2 0,0 0 0,0 3 0,-3 1 0,2 1 0,4 2 0,1 0 0,2 2 0,-2-1 0,-2 3 0,-2 0 0,1 1 0,4-1 0,1 1 0,0 0 0,-4 0 0,-4-2 0,-3-1 0,-4-1 0,2-1 0,2 4 0,-7-5 0,2 4 0,-8-5 0,1 2 0,1 2 0,-1 0 0,0 1 0,-1-1 0,1 5 0,-5-8 0,2 4 0,-4-6 0,1 0 0,-3 0 0,0 0 0,1 1 0,3 4 0,-3-5 0,2 3 0,-3-5 0,0 1 0,0 1 0,0 3 0,0 2 0,0 2 0,0 2 0,0-5 0,0 1 0,0-4 0,0 3 0,0 3 0,0 4 0,0 2 0,0-1 0,-2-2 0,0-5 0,-3-4 0,-1 3 0,-5 9 0,-3 8 0,1 3 0,2-5 0,4-6 0,1-6 0,1-5 0,-1-3 0,-2 1 0,-1 6 0,-2 6 0,0 3 0,3-1 0,1-6 0,2-4 0,-5 0 0,-6 12 0,-10 17 0,-5 13 0,0 0 0,6-11 0,11-13 0,5-16 0,4-1 0,2-10 0,-2 3 0,2-1 0,-2-2 0,-1 1 0,0 0 0,-5 0 0,4 2 0,-6 0 0,7-1 0,-4 1 0,3-2 0,-3 0 0,2-2 0,-5 0 0,5 0 0,-4 0 0,4 0 0,-3 0 0,-6 2 0,-8 3 0,-6 1 0,0 0 0,4-1 0,10-4 0,6-1 0,2 0 0,4 0 0,-3 2 0,-5 2 0,-7 2 0,-10 4 0,-3 1 0,2 0 0,6-2 0,10-5 0,7-5 0,3-6 0,-3-18 0,-4-11 0,-3-2 0,4 9 0,6 18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5T09:27:19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55C42-DAC5-47BA-91AD-C80A6815894A}" type="datetimeFigureOut">
              <a:rPr lang="en-IN" smtClean="0"/>
              <a:t>27/11/22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14B08-68DE-43F4-B8D1-69558BE737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646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996ef80d5a_0_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g996ef80d5a_0_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996ef80d5a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g996ef80d5a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706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43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layout 1">
  <p:cSld name="New layout 1">
    <p:bg>
      <p:bgPr>
        <a:solidFill>
          <a:srgbClr val="FFFF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Google Shape;15;p3"/>
          <p:cNvSpPr/>
          <p:nvPr/>
        </p:nvSpPr>
        <p:spPr>
          <a:xfrm>
            <a:off x="0" y="-12683"/>
            <a:ext cx="2966200" cy="6870600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24320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layout 1 1">
  <p:cSld name="New layout 1 1">
    <p:bg>
      <p:bgPr>
        <a:solidFill>
          <a:srgbClr val="FFFFFF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4"/>
          <p:cNvSpPr/>
          <p:nvPr/>
        </p:nvSpPr>
        <p:spPr>
          <a:xfrm>
            <a:off x="0" y="-12683"/>
            <a:ext cx="2966200" cy="6870600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cxnSp>
        <p:nvCxnSpPr>
          <p:cNvPr id="19" name="Google Shape;19;p4"/>
          <p:cNvCxnSpPr/>
          <p:nvPr/>
        </p:nvCxnSpPr>
        <p:spPr>
          <a:xfrm>
            <a:off x="4910833" y="2286000"/>
            <a:ext cx="946000" cy="0"/>
          </a:xfrm>
          <a:prstGeom prst="straightConnector1">
            <a:avLst/>
          </a:prstGeom>
          <a:noFill/>
          <a:ln w="28575" cap="flat" cmpd="sng">
            <a:solidFill>
              <a:srgbClr val="FCB81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0" name="Google Shape;20;p4"/>
          <p:cNvCxnSpPr/>
          <p:nvPr/>
        </p:nvCxnSpPr>
        <p:spPr>
          <a:xfrm>
            <a:off x="4910833" y="3330867"/>
            <a:ext cx="946000" cy="0"/>
          </a:xfrm>
          <a:prstGeom prst="straightConnector1">
            <a:avLst/>
          </a:prstGeom>
          <a:noFill/>
          <a:ln w="28575" cap="flat" cmpd="sng">
            <a:solidFill>
              <a:srgbClr val="FCB81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1" name="Google Shape;21;p4"/>
          <p:cNvCxnSpPr/>
          <p:nvPr/>
        </p:nvCxnSpPr>
        <p:spPr>
          <a:xfrm>
            <a:off x="4910833" y="4413233"/>
            <a:ext cx="946000" cy="0"/>
          </a:xfrm>
          <a:prstGeom prst="straightConnector1">
            <a:avLst/>
          </a:prstGeom>
          <a:noFill/>
          <a:ln w="28575" cap="flat" cmpd="sng">
            <a:solidFill>
              <a:srgbClr val="FCB81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2" name="Google Shape;22;p4"/>
          <p:cNvCxnSpPr/>
          <p:nvPr/>
        </p:nvCxnSpPr>
        <p:spPr>
          <a:xfrm>
            <a:off x="4910833" y="5522883"/>
            <a:ext cx="946000" cy="0"/>
          </a:xfrm>
          <a:prstGeom prst="straightConnector1">
            <a:avLst/>
          </a:prstGeom>
          <a:noFill/>
          <a:ln w="28575" cap="flat" cmpd="sng">
            <a:solidFill>
              <a:srgbClr val="FCB813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6427000" y="1204267"/>
            <a:ext cx="47790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2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8232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FFFF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Google Shape;26;p5"/>
          <p:cNvSpPr/>
          <p:nvPr/>
        </p:nvSpPr>
        <p:spPr>
          <a:xfrm>
            <a:off x="0" y="-13217"/>
            <a:ext cx="764000" cy="6912600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" name="Google Shape;27;p5"/>
          <p:cNvSpPr/>
          <p:nvPr/>
        </p:nvSpPr>
        <p:spPr>
          <a:xfrm>
            <a:off x="300100" y="687067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" name="Google Shape;28;p5"/>
          <p:cNvSpPr/>
          <p:nvPr/>
        </p:nvSpPr>
        <p:spPr>
          <a:xfrm>
            <a:off x="300100" y="1747433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9" name="Google Shape;29;p5"/>
          <p:cNvSpPr/>
          <p:nvPr/>
        </p:nvSpPr>
        <p:spPr>
          <a:xfrm>
            <a:off x="300100" y="2807800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" name="Google Shape;30;p5"/>
          <p:cNvSpPr/>
          <p:nvPr/>
        </p:nvSpPr>
        <p:spPr>
          <a:xfrm>
            <a:off x="300100" y="3868167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1" name="Google Shape;31;p5"/>
          <p:cNvSpPr/>
          <p:nvPr/>
        </p:nvSpPr>
        <p:spPr>
          <a:xfrm>
            <a:off x="300100" y="4928533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2" name="Google Shape;32;p5"/>
          <p:cNvSpPr/>
          <p:nvPr/>
        </p:nvSpPr>
        <p:spPr>
          <a:xfrm>
            <a:off x="300100" y="5988900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cxnSp>
        <p:nvCxnSpPr>
          <p:cNvPr id="33" name="Google Shape;33;p5"/>
          <p:cNvCxnSpPr/>
          <p:nvPr/>
        </p:nvCxnSpPr>
        <p:spPr>
          <a:xfrm>
            <a:off x="381995" y="7760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Google Shape;34;p5"/>
          <p:cNvCxnSpPr/>
          <p:nvPr/>
        </p:nvCxnSpPr>
        <p:spPr>
          <a:xfrm>
            <a:off x="381995" y="28896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35;p5"/>
          <p:cNvCxnSpPr/>
          <p:nvPr/>
        </p:nvCxnSpPr>
        <p:spPr>
          <a:xfrm>
            <a:off x="381995" y="50032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Google Shape;36;p5"/>
          <p:cNvSpPr/>
          <p:nvPr/>
        </p:nvSpPr>
        <p:spPr>
          <a:xfrm>
            <a:off x="2072459" y="2835175"/>
            <a:ext cx="2588600" cy="2588600"/>
          </a:xfrm>
          <a:prstGeom prst="ellipse">
            <a:avLst/>
          </a:prstGeom>
          <a:solidFill>
            <a:srgbClr val="FCB81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cxnSp>
        <p:nvCxnSpPr>
          <p:cNvPr id="37" name="Google Shape;37;p5"/>
          <p:cNvCxnSpPr/>
          <p:nvPr/>
        </p:nvCxnSpPr>
        <p:spPr>
          <a:xfrm>
            <a:off x="5535283" y="541533"/>
            <a:ext cx="0" cy="576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863450" y="1024533"/>
            <a:ext cx="2868200" cy="10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6084733" y="1024533"/>
            <a:ext cx="3245200" cy="5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1733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6148117" y="2915600"/>
            <a:ext cx="3600200" cy="33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04815" lvl="0" indent="-237079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333"/>
            </a:lvl1pPr>
            <a:lvl2pPr marL="609630" lvl="1" indent="-237079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333"/>
            </a:lvl2pPr>
            <a:lvl3pPr marL="914446" lvl="2" indent="-237079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333"/>
            </a:lvl3pPr>
            <a:lvl4pPr marL="1219261" lvl="3" indent="-237079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333"/>
            </a:lvl4pPr>
            <a:lvl5pPr marL="1524076" lvl="4" indent="-237079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333"/>
            </a:lvl5pPr>
            <a:lvl6pPr marL="1828891" lvl="5" indent="-237079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333"/>
            </a:lvl6pPr>
            <a:lvl7pPr marL="2133707" lvl="6" indent="-237079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333"/>
            </a:lvl7pPr>
            <a:lvl8pPr marL="2438522" lvl="7" indent="-237079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333"/>
            </a:lvl8pPr>
            <a:lvl9pPr marL="2743337" lvl="8" indent="-237079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1375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rgbClr val="FCB81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Google Shape;42;p6"/>
          <p:cNvCxnSpPr/>
          <p:nvPr/>
        </p:nvCxnSpPr>
        <p:spPr>
          <a:xfrm>
            <a:off x="2028500" y="3309550"/>
            <a:ext cx="8186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Google Shape;43;p6"/>
          <p:cNvCxnSpPr/>
          <p:nvPr/>
        </p:nvCxnSpPr>
        <p:spPr>
          <a:xfrm rot="10800000">
            <a:off x="2028500" y="3309550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" name="Google Shape;44;p6"/>
          <p:cNvCxnSpPr/>
          <p:nvPr/>
        </p:nvCxnSpPr>
        <p:spPr>
          <a:xfrm rot="10800000">
            <a:off x="4727083" y="3309567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Google Shape;45;p6"/>
          <p:cNvCxnSpPr/>
          <p:nvPr/>
        </p:nvCxnSpPr>
        <p:spPr>
          <a:xfrm rot="10800000">
            <a:off x="7464933" y="3309567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" name="Google Shape;46;p6"/>
          <p:cNvCxnSpPr/>
          <p:nvPr/>
        </p:nvCxnSpPr>
        <p:spPr>
          <a:xfrm rot="10800000">
            <a:off x="10202783" y="3309567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Google Shape;47;p6"/>
          <p:cNvCxnSpPr/>
          <p:nvPr/>
        </p:nvCxnSpPr>
        <p:spPr>
          <a:xfrm rot="10800000">
            <a:off x="7464933" y="2629533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Google Shape;48;p6"/>
          <p:cNvCxnSpPr/>
          <p:nvPr/>
        </p:nvCxnSpPr>
        <p:spPr>
          <a:xfrm rot="10800000">
            <a:off x="10202783" y="2629533"/>
            <a:ext cx="0" cy="6800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687383" y="524583"/>
            <a:ext cx="4431800" cy="10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1pPr>
            <a:lvl2pPr lvl="1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2pPr>
            <a:lvl3pPr lvl="2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3pPr>
            <a:lvl4pPr lvl="3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4pPr>
            <a:lvl5pPr lvl="4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5pPr>
            <a:lvl6pPr lvl="5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6pPr>
            <a:lvl7pPr lvl="6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7pPr>
            <a:lvl8pPr lvl="7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8pPr>
            <a:lvl9pPr lvl="8">
              <a:spcBef>
                <a:spcPts val="0"/>
              </a:spcBef>
              <a:spcAft>
                <a:spcPts val="0"/>
              </a:spcAft>
              <a:buSzPts val="4600"/>
              <a:buNone/>
              <a:defRPr sz="3067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ubTitle" idx="1"/>
          </p:nvPr>
        </p:nvSpPr>
        <p:spPr>
          <a:xfrm>
            <a:off x="723567" y="1736550"/>
            <a:ext cx="4395600" cy="5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805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2">
  <p:cSld name="Title Slide 1 2">
    <p:bg>
      <p:bgPr>
        <a:solidFill>
          <a:srgbClr val="FCB813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465" y="1729750"/>
            <a:ext cx="1459767" cy="1031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" name="Google Shape;53;p7"/>
          <p:cNvCxnSpPr/>
          <p:nvPr/>
        </p:nvCxnSpPr>
        <p:spPr>
          <a:xfrm>
            <a:off x="645917" y="5498650"/>
            <a:ext cx="2501200" cy="0"/>
          </a:xfrm>
          <a:prstGeom prst="straightConnector1">
            <a:avLst/>
          </a:prstGeom>
          <a:noFill/>
          <a:ln w="38100" cap="flat" cmpd="sng">
            <a:solidFill>
              <a:srgbClr val="B6840B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659183" y="3055050"/>
            <a:ext cx="9114400" cy="21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8635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rgbClr val="FCB81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455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81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800" i="0" u="none" strike="noStrike" cap="non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;p1"/>
          <p:cNvSpPr/>
          <p:nvPr/>
        </p:nvSpPr>
        <p:spPr>
          <a:xfrm>
            <a:off x="10892600" y="5558600"/>
            <a:ext cx="1337800" cy="133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" name="Google Shape;8;p1"/>
          <p:cNvSpPr/>
          <p:nvPr/>
        </p:nvSpPr>
        <p:spPr>
          <a:xfrm rot="5400000">
            <a:off x="10892600" y="5558600"/>
            <a:ext cx="1299400" cy="1299400"/>
          </a:xfrm>
          <a:prstGeom prst="rtTriangle">
            <a:avLst/>
          </a:prstGeom>
          <a:solidFill>
            <a:srgbClr val="FFE5A6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608467" y="4170583"/>
            <a:ext cx="9532800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Playfair Display"/>
              <a:buNone/>
              <a:defRPr sz="8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671850" y="5324133"/>
            <a:ext cx="7149600" cy="13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●"/>
              <a:defRPr sz="380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○"/>
              <a:defRPr sz="38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■"/>
              <a:defRPr sz="38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●"/>
              <a:defRPr sz="3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○"/>
              <a:defRPr sz="3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■"/>
              <a:defRPr sz="38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●"/>
              <a:defRPr sz="38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○"/>
              <a:defRPr sz="38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Font typeface="Poppins"/>
              <a:buChar char="■"/>
              <a:defRPr sz="3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27677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6.xml"/><Relationship Id="rId18" Type="http://schemas.openxmlformats.org/officeDocument/2006/relationships/image" Target="../media/image70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4.png"/><Relationship Id="rId17" Type="http://schemas.openxmlformats.org/officeDocument/2006/relationships/customXml" Target="../ink/ink8.xml"/><Relationship Id="rId2" Type="http://schemas.openxmlformats.org/officeDocument/2006/relationships/image" Target="../media/image7.png"/><Relationship Id="rId16" Type="http://schemas.openxmlformats.org/officeDocument/2006/relationships/image" Target="../media/image8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customXml" Target="../ink/ink5.xml"/><Relationship Id="rId24" Type="http://schemas.openxmlformats.org/officeDocument/2006/relationships/image" Target="../media/image16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image" Target="../media/image9.png"/><Relationship Id="rId19" Type="http://schemas.openxmlformats.org/officeDocument/2006/relationships/customXml" Target="../ink/ink9.xml"/><Relationship Id="rId4" Type="http://schemas.openxmlformats.org/officeDocument/2006/relationships/image" Target="../media/image11.png"/><Relationship Id="rId9" Type="http://schemas.openxmlformats.org/officeDocument/2006/relationships/customXml" Target="../ink/ink4.xml"/><Relationship Id="rId14" Type="http://schemas.openxmlformats.org/officeDocument/2006/relationships/image" Target="../media/image15.png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-storytellers.in/" TargetMode="External"/><Relationship Id="rId3" Type="http://schemas.openxmlformats.org/officeDocument/2006/relationships/image" Target="../media/image26.png"/><Relationship Id="rId7" Type="http://schemas.openxmlformats.org/officeDocument/2006/relationships/hyperlink" Target="https://www.we-storytellers.com/blo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witter.com/storytellers_we" TargetMode="External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hyperlink" Target="http://www.linkedin.com/company/we-storytellers/" TargetMode="External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Shape&#10;&#10;Description automatically generated">
            <a:extLst>
              <a:ext uri="{FF2B5EF4-FFF2-40B4-BE49-F238E27FC236}">
                <a16:creationId xmlns:a16="http://schemas.microsoft.com/office/drawing/2014/main" id="{C9C40934-25F0-40AD-A6BE-10E0A7459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645" y="-79513"/>
            <a:ext cx="12947970" cy="6937513"/>
          </a:xfrm>
          <a:prstGeom prst="rect">
            <a:avLst/>
          </a:prstGeom>
        </p:spPr>
      </p:pic>
      <p:sp>
        <p:nvSpPr>
          <p:cNvPr id="4" name="Google Shape;60;p9">
            <a:extLst>
              <a:ext uri="{FF2B5EF4-FFF2-40B4-BE49-F238E27FC236}">
                <a16:creationId xmlns:a16="http://schemas.microsoft.com/office/drawing/2014/main" id="{569C1264-71CA-40ED-BD96-3759969F826B}"/>
              </a:ext>
            </a:extLst>
          </p:cNvPr>
          <p:cNvSpPr txBox="1"/>
          <p:nvPr/>
        </p:nvSpPr>
        <p:spPr>
          <a:xfrm>
            <a:off x="426544" y="4284168"/>
            <a:ext cx="10315094" cy="114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lnSpc>
                <a:spcPct val="190893"/>
              </a:lnSpc>
            </a:pPr>
            <a:r>
              <a:rPr lang="en-US" sz="2800" b="1" kern="0" dirty="0">
                <a:solidFill>
                  <a:srgbClr val="0E0D0D"/>
                </a:solidFill>
                <a:latin typeface="Poppins"/>
                <a:cs typeface="Poppins"/>
                <a:sym typeface="Arial"/>
              </a:rPr>
              <a:t>Business Storytelling – Construct of Narratives Well Told</a:t>
            </a:r>
          </a:p>
          <a:p>
            <a:pPr defTabSz="609630">
              <a:lnSpc>
                <a:spcPct val="190893"/>
              </a:lnSpc>
            </a:pPr>
            <a:r>
              <a:rPr lang="en-US" sz="2800" b="1" kern="0" dirty="0">
                <a:solidFill>
                  <a:srgbClr val="0E0D0D"/>
                </a:solidFill>
                <a:latin typeface="Verdana Pro SemiBold"/>
                <a:cs typeface="Poppins"/>
              </a:rPr>
              <a:t>IIM Rohtak, November 27, 2022</a:t>
            </a:r>
          </a:p>
        </p:txBody>
      </p:sp>
      <p:pic>
        <p:nvPicPr>
          <p:cNvPr id="5" name="Google Shape;65;p9">
            <a:extLst>
              <a:ext uri="{FF2B5EF4-FFF2-40B4-BE49-F238E27FC236}">
                <a16:creationId xmlns:a16="http://schemas.microsoft.com/office/drawing/2014/main" id="{89FB7624-CBB8-425B-B760-98CB0964F1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54" y="298322"/>
            <a:ext cx="3158419" cy="88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9230" y="298322"/>
            <a:ext cx="6623539" cy="3985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46163D3-B666-4446-84C6-9902EB936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C7288-73C8-307F-17F2-C48AFFBA9257}"/>
              </a:ext>
            </a:extLst>
          </p:cNvPr>
          <p:cNvSpPr txBox="1"/>
          <p:nvPr/>
        </p:nvSpPr>
        <p:spPr>
          <a:xfrm>
            <a:off x="7489535" y="2347505"/>
            <a:ext cx="4171994" cy="3736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latin typeface="Poppins"/>
                <a:ea typeface="+mj-ea"/>
                <a:cs typeface="Poppins"/>
              </a:rPr>
              <a:t>Why Stories and Storytelling?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dirty="0">
              <a:latin typeface="Poppins"/>
              <a:ea typeface="+mj-ea"/>
              <a:cs typeface="Poppin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latin typeface="Poppins"/>
                <a:ea typeface="+mj-ea"/>
                <a:cs typeface="Poppins"/>
              </a:rPr>
              <a:t>Why Business Storytelling?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700" b="0" i="0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269325"/>
            <a:ext cx="6116779" cy="62062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4C9CD4FA-15DA-C8D2-B8A6-F5DFE0139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97" y="1079861"/>
            <a:ext cx="5608830" cy="458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515D20E-1AB7-4E74-9236-2B72B63D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6346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982976"/>
            <a:ext cx="6009366" cy="5120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C7288-73C8-307F-17F2-C48AFFBA9257}"/>
              </a:ext>
            </a:extLst>
          </p:cNvPr>
          <p:cNvSpPr txBox="1"/>
          <p:nvPr/>
        </p:nvSpPr>
        <p:spPr>
          <a:xfrm>
            <a:off x="6282906" y="1480103"/>
            <a:ext cx="5260848" cy="4382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Connected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Poppins" pitchFamily="2" charset="77"/>
                <a:cs typeface="Poppins" pitchFamily="2" charset="77"/>
              </a:rPr>
              <a:t>Inspiring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Relatable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Poppins" pitchFamily="2" charset="77"/>
                <a:cs typeface="Poppins" pitchFamily="2" charset="77"/>
              </a:rPr>
              <a:t>Convincing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Interesting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Intriguing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Poppins" pitchFamily="2" charset="77"/>
                <a:cs typeface="Poppins" pitchFamily="2" charset="77"/>
              </a:rPr>
              <a:t>Empathetic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Poppins" pitchFamily="2" charset="77"/>
                <a:cs typeface="Poppins" pitchFamily="2" charset="77"/>
              </a:rPr>
              <a:t>Well told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Satisfying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03BA7-D97D-042E-DB60-A8536CD08E49}"/>
              </a:ext>
            </a:extLst>
          </p:cNvPr>
          <p:cNvSpPr txBox="1"/>
          <p:nvPr/>
        </p:nvSpPr>
        <p:spPr>
          <a:xfrm>
            <a:off x="1080188" y="1080721"/>
            <a:ext cx="4131064" cy="48320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202124"/>
                </a:solidFill>
                <a:effectLst/>
                <a:latin typeface="Poppins SemiBold" pitchFamily="2" charset="77"/>
                <a:cs typeface="Poppins SemiBold" pitchFamily="2" charset="77"/>
              </a:rPr>
              <a:t>Stories are need of the Hour!</a:t>
            </a:r>
            <a:endParaRPr lang="en-IN" sz="3600" b="1" dirty="0">
              <a:solidFill>
                <a:srgbClr val="202124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>
              <a:spcAft>
                <a:spcPts val="600"/>
              </a:spcAft>
            </a:pPr>
            <a:endParaRPr lang="en-US" sz="3600" b="1" dirty="0">
              <a:solidFill>
                <a:srgbClr val="202124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202124"/>
                </a:solidFill>
                <a:effectLst/>
                <a:latin typeface="Poppins SemiBold" pitchFamily="2" charset="77"/>
                <a:cs typeface="Poppins SemiBold" pitchFamily="2" charset="77"/>
              </a:rPr>
              <a:t>We are wired for stories!</a:t>
            </a:r>
          </a:p>
          <a:p>
            <a:pPr>
              <a:spcAft>
                <a:spcPts val="600"/>
              </a:spcAft>
            </a:pPr>
            <a:endParaRPr lang="en-US" sz="3600" b="1" dirty="0">
              <a:solidFill>
                <a:srgbClr val="202124"/>
              </a:solidFill>
              <a:latin typeface="Poppins SemiBold" pitchFamily="2" charset="77"/>
              <a:cs typeface="Poppins SemiBold" pitchFamily="2" charset="77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202124"/>
                </a:solidFill>
                <a:effectLst/>
                <a:latin typeface="Poppins SemiBold" pitchFamily="2" charset="77"/>
                <a:cs typeface="Poppins SemiBold" pitchFamily="2" charset="77"/>
              </a:rPr>
              <a:t>Businesses are stories told well!</a:t>
            </a:r>
            <a:endParaRPr lang="en-IN" sz="3600" b="1" dirty="0">
              <a:solidFill>
                <a:srgbClr val="202124"/>
              </a:solidFill>
              <a:effectLst/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7287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C7288-73C8-307F-17F2-C48AFFBA9257}"/>
              </a:ext>
            </a:extLst>
          </p:cNvPr>
          <p:cNvSpPr txBox="1"/>
          <p:nvPr/>
        </p:nvSpPr>
        <p:spPr>
          <a:xfrm>
            <a:off x="3052313" y="1379927"/>
            <a:ext cx="5771072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b="1" dirty="0">
              <a:latin typeface="Poppins"/>
              <a:cs typeface="Poppins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The era of storytellers &gt;&gt; The era of stories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Person focus &gt;&gt; Event focus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Relaxed timelines &gt;&gt; Immediate updates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Well-worn references &gt;&gt; Refreshed information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Delivered without frills &gt;&gt; Meticulous packaging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Poppins"/>
              <a:cs typeface="Poppins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Long term rewards &gt;&gt; Instant Gratification 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>
              <a:effectLst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3" name="Picture 3" descr="A picture containing comb&#10;&#10;Description automatically generated">
            <a:extLst>
              <a:ext uri="{FF2B5EF4-FFF2-40B4-BE49-F238E27FC236}">
                <a16:creationId xmlns:a16="http://schemas.microsoft.com/office/drawing/2014/main" id="{228EB188-5DA3-BACC-BD65-F8C06D45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337" y="4898186"/>
            <a:ext cx="2381250" cy="2381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B03AA7-453C-9668-2AA6-0437F13F214A}"/>
              </a:ext>
            </a:extLst>
          </p:cNvPr>
          <p:cNvSpPr txBox="1"/>
          <p:nvPr/>
        </p:nvSpPr>
        <p:spPr>
          <a:xfrm>
            <a:off x="935793" y="668247"/>
            <a:ext cx="66498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Perspectives Old and New</a:t>
            </a:r>
          </a:p>
        </p:txBody>
      </p:sp>
    </p:spTree>
    <p:extLst>
      <p:ext uri="{BB962C8B-B14F-4D97-AF65-F5344CB8AC3E}">
        <p14:creationId xmlns:p14="http://schemas.microsoft.com/office/powerpoint/2010/main" val="401750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03BA7-D97D-042E-DB60-A8536CD08E49}"/>
              </a:ext>
            </a:extLst>
          </p:cNvPr>
          <p:cNvSpPr txBox="1"/>
          <p:nvPr/>
        </p:nvSpPr>
        <p:spPr>
          <a:xfrm>
            <a:off x="2329132" y="1465867"/>
            <a:ext cx="7533736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i="0" kern="1200" dirty="0">
              <a:effectLst/>
              <a:latin typeface="Poppins"/>
              <a:ea typeface="+mj-ea"/>
              <a:cs typeface="Poppin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i="0" kern="1200" dirty="0">
                <a:effectLst/>
                <a:latin typeface="Poppins"/>
                <a:ea typeface="+mj-ea"/>
                <a:cs typeface="Poppins"/>
              </a:rPr>
              <a:t>Here is a </a:t>
            </a:r>
            <a:r>
              <a:rPr lang="en-US" sz="3600" b="1" dirty="0">
                <a:latin typeface="Poppins"/>
                <a:ea typeface="+mj-ea"/>
                <a:cs typeface="Poppins"/>
              </a:rPr>
              <a:t>present-day</a:t>
            </a:r>
            <a:r>
              <a:rPr lang="en-US" sz="3600" b="1" kern="1200" dirty="0">
                <a:latin typeface="Poppins"/>
                <a:ea typeface="+mj-ea"/>
                <a:cs typeface="Poppins"/>
              </a:rPr>
              <a:t> story.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dirty="0">
              <a:latin typeface="Poppins"/>
              <a:ea typeface="+mj-ea"/>
              <a:cs typeface="Poppin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Meet Jeevan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01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emo">
            <a:extLst>
              <a:ext uri="{FF2B5EF4-FFF2-40B4-BE49-F238E27FC236}">
                <a16:creationId xmlns:a16="http://schemas.microsoft.com/office/drawing/2014/main" id="{5BC3F7A4-9E38-4AC3-DB8E-20FA2D652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41424"/>
            <a:ext cx="12155878" cy="400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9368A9-A67F-1451-438B-F6686C109F78}"/>
                  </a:ext>
                </a:extLst>
              </p14:cNvPr>
              <p14:cNvContentPartPr/>
              <p14:nvPr/>
            </p14:nvContentPartPr>
            <p14:xfrm>
              <a:off x="271822" y="4361445"/>
              <a:ext cx="3033000" cy="112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9368A9-A67F-1451-438B-F6686C109F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182" y="4352805"/>
                <a:ext cx="305064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D1F4AD6-D0BC-1164-18D3-90F677DA5F02}"/>
                  </a:ext>
                </a:extLst>
              </p14:cNvPr>
              <p14:cNvContentPartPr/>
              <p14:nvPr/>
            </p14:nvContentPartPr>
            <p14:xfrm>
              <a:off x="3260902" y="4383765"/>
              <a:ext cx="5503680" cy="113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D1F4AD6-D0BC-1164-18D3-90F677DA5F0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51902" y="4374765"/>
                <a:ext cx="55213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3741AE1-7666-0B94-1DC7-509376463277}"/>
                  </a:ext>
                </a:extLst>
              </p14:cNvPr>
              <p14:cNvContentPartPr/>
              <p14:nvPr/>
            </p14:nvContentPartPr>
            <p14:xfrm>
              <a:off x="5108422" y="4842045"/>
              <a:ext cx="4125960" cy="102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3741AE1-7666-0B94-1DC7-5093764632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99782" y="4833405"/>
                <a:ext cx="414360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56BEA6F-6EF8-FCD9-B2C5-BEAFB416C444}"/>
                  </a:ext>
                </a:extLst>
              </p14:cNvPr>
              <p14:cNvContentPartPr/>
              <p14:nvPr/>
            </p14:nvContentPartPr>
            <p14:xfrm>
              <a:off x="9248422" y="488956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56BEA6F-6EF8-FCD9-B2C5-BEAFB416C44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39782" y="488056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A6E35EB-1DBF-B8AD-197E-B1F30DFE45B8}"/>
                  </a:ext>
                </a:extLst>
              </p14:cNvPr>
              <p14:cNvContentPartPr/>
              <p14:nvPr/>
            </p14:nvContentPartPr>
            <p14:xfrm>
              <a:off x="9259582" y="4880925"/>
              <a:ext cx="2278440" cy="122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A6E35EB-1DBF-B8AD-197E-B1F30DFE45B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50942" y="4871925"/>
                <a:ext cx="229608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14C236A-E4E9-66A3-84A2-42FA75B9C0F5}"/>
                  </a:ext>
                </a:extLst>
              </p14:cNvPr>
              <p14:cNvContentPartPr/>
              <p14:nvPr/>
            </p14:nvContentPartPr>
            <p14:xfrm>
              <a:off x="203062" y="5045085"/>
              <a:ext cx="2363760" cy="70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14C236A-E4E9-66A3-84A2-42FA75B9C0F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4422" y="5036085"/>
                <a:ext cx="23814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C18A5BE-FF82-2970-FE2F-16B5CC8661BE}"/>
                  </a:ext>
                </a:extLst>
              </p14:cNvPr>
              <p14:cNvContentPartPr/>
              <p14:nvPr/>
            </p14:nvContentPartPr>
            <p14:xfrm>
              <a:off x="1563142" y="-982035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C18A5BE-FF82-2970-FE2F-16B5CC8661B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54502" y="-99103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1AF1A966-1784-4FA6-66AE-2DC8B5DC5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818" y="362161"/>
            <a:ext cx="4871938" cy="2739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99168D6-B913-6A87-545C-4A0BCC5EAA7A}"/>
                  </a:ext>
                </a:extLst>
              </p14:cNvPr>
              <p14:cNvContentPartPr/>
              <p14:nvPr/>
            </p14:nvContentPartPr>
            <p14:xfrm>
              <a:off x="6792687" y="2046544"/>
              <a:ext cx="1431440" cy="88078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99168D6-B913-6A87-545C-4A0BCC5EAA7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83686" y="2037556"/>
                <a:ext cx="1449081" cy="105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F66EC98-0AEF-EC62-F984-1173AD023E25}"/>
                  </a:ext>
                </a:extLst>
              </p14:cNvPr>
              <p14:cNvContentPartPr/>
              <p14:nvPr/>
            </p14:nvContentPartPr>
            <p14:xfrm>
              <a:off x="6623092" y="2128627"/>
              <a:ext cx="1930681" cy="494968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F66EC98-0AEF-EC62-F984-1173AD023E2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14092" y="2119628"/>
                <a:ext cx="1948321" cy="5126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1EA6347-1CF9-4C30-3AEB-66348328B76B}"/>
                  </a:ext>
                </a:extLst>
              </p14:cNvPr>
              <p14:cNvContentPartPr/>
              <p14:nvPr/>
            </p14:nvContentPartPr>
            <p14:xfrm>
              <a:off x="8393235" y="2073184"/>
              <a:ext cx="880075" cy="474974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1EA6347-1CF9-4C30-3AEB-66348328B76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84236" y="2064188"/>
                <a:ext cx="897712" cy="4926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F0EDA4D-200C-E3B6-8EB0-17A40C4CEE72}"/>
                  </a:ext>
                </a:extLst>
              </p14:cNvPr>
              <p14:cNvContentPartPr/>
              <p14:nvPr/>
            </p14:nvContentPartPr>
            <p14:xfrm>
              <a:off x="4216751" y="-2446847"/>
              <a:ext cx="45719" cy="45719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F0EDA4D-200C-E3B6-8EB0-17A40C4CEE7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73776" y="-3589822"/>
                <a:ext cx="2285950" cy="22859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993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1524000" y="1293338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latin typeface="Poppins"/>
                <a:ea typeface="+mj-ea"/>
                <a:cs typeface="Poppins"/>
              </a:rPr>
              <a:t>Build narrative not just PowerPoint</a:t>
            </a:r>
            <a:r>
              <a:rPr lang="en-US" sz="4000" b="1" kern="1200" dirty="0">
                <a:latin typeface="+mj-lt"/>
                <a:ea typeface="+mj-ea"/>
                <a:cs typeface="+mj-cs"/>
              </a:rPr>
              <a:t>.</a:t>
            </a:r>
            <a:endParaRPr lang="en-US" sz="4000" b="1" kern="1200" dirty="0">
              <a:latin typeface="+mj-lt"/>
              <a:ea typeface="+mj-ea"/>
              <a:cs typeface="Calibri Light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latin typeface="+mj-lt"/>
                <a:ea typeface="+mj-ea"/>
                <a:cs typeface="+mj-cs"/>
              </a:rPr>
              <a:t>Here’s a story.</a:t>
            </a:r>
            <a:endParaRPr lang="en-US" sz="4000" kern="1200" dirty="0">
              <a:latin typeface="+mj-lt"/>
              <a:ea typeface="+mj-ea"/>
              <a:cs typeface="Calibri Light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558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9226" name="Rectangle 922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7" name="Rectangle 922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662606" y="2287373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latin typeface="Poppins"/>
              <a:cs typeface="Poppin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Fear of Missing Out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How much is too much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Misalignment in approach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Customer Vs. Product Vs. Process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Design Vs. Discourse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Tell Vs. Show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Speak Vs. Converse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Presentation Vs. Narrative</a:t>
            </a:r>
            <a:endParaRPr lang="en-US" sz="20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22,908 Office Chaos Images, Stock Photos &amp; Vectors | Shutterstock">
            <a:extLst>
              <a:ext uri="{FF2B5EF4-FFF2-40B4-BE49-F238E27FC236}">
                <a16:creationId xmlns:a16="http://schemas.microsoft.com/office/drawing/2014/main" id="{D7A1B509-90A9-1B45-99D6-EF05B3E3A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9" r="4510" b="7104"/>
          <a:stretch/>
        </p:blipFill>
        <p:spPr bwMode="auto">
          <a:xfrm>
            <a:off x="6020920" y="1086899"/>
            <a:ext cx="5422522" cy="48857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7FCEC7-1506-1ED2-33F2-79AA333BCC50}"/>
              </a:ext>
            </a:extLst>
          </p:cNvPr>
          <p:cNvSpPr txBox="1"/>
          <p:nvPr/>
        </p:nvSpPr>
        <p:spPr>
          <a:xfrm>
            <a:off x="713117" y="741871"/>
            <a:ext cx="433908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What happened in the room?</a:t>
            </a:r>
          </a:p>
        </p:txBody>
      </p:sp>
    </p:spTree>
    <p:extLst>
      <p:ext uri="{BB962C8B-B14F-4D97-AF65-F5344CB8AC3E}">
        <p14:creationId xmlns:p14="http://schemas.microsoft.com/office/powerpoint/2010/main" val="45735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03BA7-D97D-042E-DB60-A8536CD08E49}"/>
              </a:ext>
            </a:extLst>
          </p:cNvPr>
          <p:cNvSpPr txBox="1"/>
          <p:nvPr/>
        </p:nvSpPr>
        <p:spPr>
          <a:xfrm>
            <a:off x="3460595" y="3085561"/>
            <a:ext cx="5266410" cy="7497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Poppins"/>
                <a:ea typeface="+mj-ea"/>
                <a:cs typeface="Poppins"/>
              </a:rPr>
              <a:t>Chai-Pani</a:t>
            </a:r>
            <a:r>
              <a:rPr lang="en-US" sz="3600" b="1" kern="1200" dirty="0">
                <a:latin typeface="Poppins"/>
                <a:ea typeface="+mj-ea"/>
                <a:cs typeface="Poppins"/>
              </a:rPr>
              <a:t>, </a:t>
            </a:r>
            <a:r>
              <a:rPr lang="en-US" sz="3600" b="1" dirty="0">
                <a:latin typeface="Poppins"/>
                <a:ea typeface="+mj-ea"/>
                <a:cs typeface="Poppins"/>
              </a:rPr>
              <a:t>Gup-Shup</a:t>
            </a:r>
            <a:endParaRPr lang="en-US" sz="3600" b="1" i="0" kern="1200" dirty="0">
              <a:effectLst/>
              <a:latin typeface="Poppins"/>
              <a:ea typeface="+mj-ea"/>
              <a:cs typeface="Poppin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4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F5FA1-1B53-36CE-8C1B-DD18403D4EB7}"/>
              </a:ext>
            </a:extLst>
          </p:cNvPr>
          <p:cNvSpPr txBox="1"/>
          <p:nvPr/>
        </p:nvSpPr>
        <p:spPr>
          <a:xfrm>
            <a:off x="551113" y="918892"/>
            <a:ext cx="4980329" cy="797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i="0" kern="1200" dirty="0">
                <a:effectLst/>
                <a:latin typeface="Poppins"/>
                <a:ea typeface="+mj-ea"/>
                <a:cs typeface="Poppins"/>
              </a:rPr>
              <a:t>Let’s play stories!</a:t>
            </a:r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43796F2-BECF-F8C2-55DC-6FE2AE024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95" y="3834620"/>
            <a:ext cx="5150277" cy="10944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203BA7-D97D-042E-DB60-A8536CD08E49}"/>
              </a:ext>
            </a:extLst>
          </p:cNvPr>
          <p:cNvSpPr txBox="1"/>
          <p:nvPr/>
        </p:nvSpPr>
        <p:spPr>
          <a:xfrm>
            <a:off x="6492693" y="2010037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0" dirty="0">
                <a:effectLst/>
                <a:latin typeface="Poppins"/>
                <a:cs typeface="Poppins"/>
              </a:rPr>
              <a:t>Identify th</a:t>
            </a:r>
            <a:r>
              <a:rPr lang="en-US" sz="2000" dirty="0">
                <a:latin typeface="Poppins"/>
                <a:cs typeface="Poppins"/>
              </a:rPr>
              <a:t>e most memorable aspects of the stories shared</a:t>
            </a:r>
            <a:r>
              <a:rPr lang="en-US" sz="2000" dirty="0"/>
              <a:t>.</a:t>
            </a:r>
            <a:endParaRPr lang="en-US">
              <a:cs typeface="Calibri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i="0" dirty="0">
              <a:effectLst/>
              <a:cs typeface="Calibri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0" dirty="0">
                <a:effectLst/>
                <a:latin typeface="Poppins"/>
                <a:cs typeface="Poppins"/>
              </a:rPr>
              <a:t>Why are they memorable?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8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2CC403-21CD-41DF-BAC4-329D7FF03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03BA7-D97D-042E-DB60-A8536CD08E49}"/>
              </a:ext>
            </a:extLst>
          </p:cNvPr>
          <p:cNvSpPr txBox="1"/>
          <p:nvPr/>
        </p:nvSpPr>
        <p:spPr>
          <a:xfrm>
            <a:off x="1121960" y="3016214"/>
            <a:ext cx="6038470" cy="2944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i="0" kern="1200" dirty="0">
                <a:effectLst/>
                <a:latin typeface="Poppins"/>
                <a:ea typeface="+mj-ea"/>
                <a:cs typeface="Poppins"/>
              </a:rPr>
              <a:t>How do we add</a:t>
            </a:r>
            <a:r>
              <a:rPr lang="en-US" sz="3600" b="1" dirty="0">
                <a:latin typeface="Poppins"/>
                <a:ea typeface="+mj-ea"/>
                <a:cs typeface="Poppins"/>
              </a:rPr>
              <a:t> </a:t>
            </a:r>
            <a:r>
              <a:rPr lang="en-US" sz="3600" b="1" i="0" kern="1200" dirty="0">
                <a:effectLst/>
                <a:latin typeface="Poppins"/>
                <a:ea typeface="+mj-ea"/>
                <a:cs typeface="Poppins"/>
              </a:rPr>
              <a:t>structure and narrative in a storyboard?</a:t>
            </a:r>
            <a:endParaRPr lang="en-US">
              <a:ea typeface="+mj-ea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000" kern="1200" dirty="0">
              <a:latin typeface="Poppins"/>
              <a:ea typeface="+mj-ea"/>
              <a:cs typeface="Poppin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000" i="0" kern="1200" dirty="0">
              <a:effectLst/>
              <a:latin typeface="Poppins"/>
              <a:ea typeface="+mj-ea"/>
              <a:cs typeface="Poppin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3AA5FE-3FFC-4725-9ADD-E428544EC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A70700-3F72-44D4-8175-FEB2B9B23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093C0F6-5741-4C9D-90FF-A25824BFC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1B2E1B-E962-432C-ADA1-2934CE3C5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653717E-6F8C-43E0-9893-C03AE87D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BB14B4-EC3F-47C7-9AF3-B0E017B75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66160" y="391886"/>
            <a:ext cx="402901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41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97" name="Group 12296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298" name="Rectangle 12297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99" name="Rectangle 12298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3" name="Rectangle 1230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985717" y="3169463"/>
            <a:ext cx="5328856" cy="2467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685800" lvl="2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Poppins"/>
                <a:cs typeface="Poppins"/>
              </a:rPr>
              <a:t>Beginning that inspires awe, anguish, amazement, attention &gt;&gt;  </a:t>
            </a:r>
            <a:r>
              <a:rPr lang="en-US" sz="2000" b="1" i="1" dirty="0">
                <a:latin typeface="Poppins SemiBold" pitchFamily="2" charset="77"/>
                <a:cs typeface="Poppins SemiBold" pitchFamily="2" charset="77"/>
              </a:rPr>
              <a:t>Create Curiosity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Poppins"/>
                <a:cs typeface="Poppins"/>
              </a:rPr>
              <a:t>Middle that intrigues, interests, invites to explore &gt;&gt; </a:t>
            </a:r>
            <a:r>
              <a:rPr lang="en-US" sz="2000" b="1" i="1" dirty="0">
                <a:latin typeface="Poppins SemiBold" pitchFamily="2" charset="77"/>
                <a:cs typeface="Poppins SemiBold" pitchFamily="2" charset="77"/>
              </a:rPr>
              <a:t>Connect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Poppins"/>
                <a:cs typeface="Poppins"/>
              </a:rPr>
              <a:t>End that delivers impact, drives action, discovers opportunity &gt;&gt; </a:t>
            </a:r>
            <a:r>
              <a:rPr lang="en-US" sz="2000" b="1" i="1" dirty="0">
                <a:latin typeface="Poppins SemiBold" pitchFamily="2" charset="77"/>
                <a:cs typeface="Poppins SemiBold" pitchFamily="2" charset="77"/>
              </a:rPr>
              <a:t>Convert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2290" name="Picture 2" descr="In Office - Presentation Design at Scale">
            <a:extLst>
              <a:ext uri="{FF2B5EF4-FFF2-40B4-BE49-F238E27FC236}">
                <a16:creationId xmlns:a16="http://schemas.microsoft.com/office/drawing/2014/main" id="{D9F2B184-ABDD-7EB9-24B3-C65FCB1E7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1" r="19164" b="1"/>
          <a:stretch/>
        </p:blipFill>
        <p:spPr bwMode="auto">
          <a:xfrm>
            <a:off x="6538366" y="1383738"/>
            <a:ext cx="4929098" cy="47568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647D96-CE57-14D1-4A3E-39629378C739}"/>
              </a:ext>
            </a:extLst>
          </p:cNvPr>
          <p:cNvSpPr txBox="1"/>
          <p:nvPr/>
        </p:nvSpPr>
        <p:spPr>
          <a:xfrm>
            <a:off x="1134948" y="323783"/>
            <a:ext cx="500044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Beginning, </a:t>
            </a:r>
          </a:p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Middle and End – ​</a:t>
            </a:r>
          </a:p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The Quintessential Story Structure</a:t>
            </a:r>
          </a:p>
        </p:txBody>
      </p:sp>
    </p:spTree>
    <p:extLst>
      <p:ext uri="{BB962C8B-B14F-4D97-AF65-F5344CB8AC3E}">
        <p14:creationId xmlns:p14="http://schemas.microsoft.com/office/powerpoint/2010/main" val="2562141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8" name="Rectangle 820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9" name="Rectangle 820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0" name="Rectangle 820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2" name="Rectangle 820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Falguni Nayar success story of Naykaa | Founder and CEO of Naykaa">
            <a:extLst>
              <a:ext uri="{FF2B5EF4-FFF2-40B4-BE49-F238E27FC236}">
                <a16:creationId xmlns:a16="http://schemas.microsoft.com/office/drawing/2014/main" id="{79ECC3AB-0629-1C0D-8065-531F9297DE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2" r="189" b="-360"/>
          <a:stretch/>
        </p:blipFill>
        <p:spPr bwMode="auto">
          <a:xfrm>
            <a:off x="5987738" y="785814"/>
            <a:ext cx="5628018" cy="50535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0B19D9-E1B2-CF56-F1DD-76414B3A56B5}"/>
              </a:ext>
            </a:extLst>
          </p:cNvPr>
          <p:cNvSpPr txBox="1"/>
          <p:nvPr/>
        </p:nvSpPr>
        <p:spPr>
          <a:xfrm>
            <a:off x="484787" y="740432"/>
            <a:ext cx="5433557" cy="5447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latin typeface="Poppins Medium" pitchFamily="2" charset="77"/>
                <a:cs typeface="Poppins Medium" pitchFamily="2" charset="77"/>
              </a:rPr>
              <a:t>The Struggle, Strength and </a:t>
            </a:r>
          </a:p>
          <a:p>
            <a:r>
              <a:rPr lang="en-US" sz="2800" dirty="0">
                <a:latin typeface="Poppins Medium" pitchFamily="2" charset="77"/>
                <a:cs typeface="Poppins Medium" pitchFamily="2" charset="77"/>
              </a:rPr>
              <a:t>Success – Leader Led Stories</a:t>
            </a:r>
          </a:p>
          <a:p>
            <a:endParaRPr lang="en-US" sz="2400" b="1" dirty="0">
              <a:latin typeface="Poppins" pitchFamily="2" charset="77"/>
              <a:cs typeface="Poppins" pitchFamily="2" charset="77"/>
            </a:endParaRPr>
          </a:p>
          <a:p>
            <a:endParaRPr lang="en-US" sz="1400" dirty="0">
              <a:latin typeface="Poppins"/>
              <a:cs typeface="Poppins"/>
            </a:endParaRPr>
          </a:p>
          <a:p>
            <a:r>
              <a:rPr lang="en-US" sz="1500" dirty="0">
                <a:latin typeface="Poppins"/>
                <a:cs typeface="Poppins"/>
              </a:rPr>
              <a:t>Story of origin, genesis of business, bootstrapping </a:t>
            </a:r>
            <a:endParaRPr lang="en-US" sz="1500" dirty="0">
              <a:latin typeface="Calibri"/>
              <a:cs typeface="Calibri"/>
            </a:endParaRPr>
          </a:p>
          <a:p>
            <a:r>
              <a:rPr lang="en-US" sz="1500" dirty="0">
                <a:latin typeface="Poppins"/>
                <a:cs typeface="Poppins"/>
              </a:rPr>
              <a:t>(the garage story), the big idea, the conviction </a:t>
            </a:r>
            <a:endParaRPr lang="en-US" sz="1500" dirty="0">
              <a:cs typeface="Calibri"/>
            </a:endParaRPr>
          </a:p>
          <a:p>
            <a:r>
              <a:rPr lang="en-US" sz="1500" b="1" dirty="0">
                <a:latin typeface="Poppins"/>
                <a:cs typeface="Poppins"/>
              </a:rPr>
              <a:t>Focus on Why?</a:t>
            </a:r>
          </a:p>
          <a:p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r>
              <a:rPr lang="en-US" sz="1500" dirty="0">
                <a:latin typeface="Poppins"/>
                <a:cs typeface="Poppins"/>
              </a:rPr>
              <a:t>Steadying the ship – acquiring skills, onboarding teams, creating products, series A funding</a:t>
            </a:r>
            <a:endParaRPr lang="en-US" sz="1500" dirty="0"/>
          </a:p>
          <a:p>
            <a:r>
              <a:rPr lang="en-US" sz="1500" b="1" dirty="0">
                <a:latin typeface="Poppins"/>
                <a:cs typeface="Poppins"/>
              </a:rPr>
              <a:t>Focus on How?</a:t>
            </a:r>
          </a:p>
          <a:p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r>
              <a:rPr lang="en-US" sz="1500" dirty="0">
                <a:latin typeface="Poppins"/>
                <a:cs typeface="Poppins"/>
              </a:rPr>
              <a:t>Scale and success – market penetration, competitive positioning, revenue, recognition, customer success</a:t>
            </a:r>
          </a:p>
          <a:p>
            <a:r>
              <a:rPr lang="en-US" sz="1500" b="1" dirty="0">
                <a:latin typeface="Poppins"/>
                <a:cs typeface="Poppins"/>
              </a:rPr>
              <a:t>Focus on impact. </a:t>
            </a:r>
            <a:endParaRPr lang="en-US" sz="1500" b="1" dirty="0">
              <a:latin typeface="Poppins" pitchFamily="2" charset="77"/>
              <a:cs typeface="Poppins" pitchFamily="2" charset="77"/>
            </a:endParaRPr>
          </a:p>
          <a:p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r>
              <a:rPr lang="en-US" sz="1500" dirty="0">
                <a:latin typeface="Poppins"/>
                <a:cs typeface="Poppins"/>
              </a:rPr>
              <a:t>Sail on headwinds – sales projections, market share, </a:t>
            </a:r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r>
              <a:rPr lang="en-US" sz="1500" dirty="0">
                <a:latin typeface="Poppins"/>
                <a:cs typeface="Poppins"/>
              </a:rPr>
              <a:t>product innovation, customer benefit. </a:t>
            </a:r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r>
              <a:rPr lang="en-US" sz="1500" b="1" dirty="0">
                <a:latin typeface="Poppins"/>
                <a:cs typeface="Poppins"/>
              </a:rPr>
              <a:t>Focus on sustainability. </a:t>
            </a:r>
            <a:endParaRPr lang="en-US" sz="1500" b="1" dirty="0">
              <a:latin typeface="Poppins" pitchFamily="2" charset="77"/>
              <a:cs typeface="Poppins" pitchFamily="2" charset="77"/>
            </a:endParaRPr>
          </a:p>
          <a:p>
            <a:endParaRPr lang="en-US" sz="1500" dirty="0">
              <a:latin typeface="Poppins" pitchFamily="2" charset="77"/>
              <a:cs typeface="Poppins" pitchFamily="2" charset="77"/>
            </a:endParaRPr>
          </a:p>
          <a:p>
            <a:endParaRPr lang="en-US" sz="140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238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75" name="Group 1127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1276" name="Rectangle 1127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77" name="Rectangle 1127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518832" y="2157977"/>
            <a:ext cx="5278066" cy="475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b="1" dirty="0">
              <a:latin typeface="Poppins"/>
              <a:cs typeface="Poppins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Poppins Medium" pitchFamily="2" charset="77"/>
                <a:cs typeface="Poppins Medium" pitchFamily="2" charset="77"/>
              </a:rPr>
              <a:t>Start from the end </a:t>
            </a:r>
            <a:r>
              <a:rPr lang="en-US" sz="1600" dirty="0">
                <a:latin typeface="Poppins"/>
                <a:cs typeface="Poppins"/>
              </a:rPr>
              <a:t>– value delivered, quantified, qualified and perpetual, juxtaposed to context (market / customer)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Poppins Medium" pitchFamily="2" charset="77"/>
                <a:cs typeface="Poppins Medium" pitchFamily="2" charset="77"/>
              </a:rPr>
              <a:t>Explain how an why </a:t>
            </a:r>
            <a:r>
              <a:rPr lang="en-US" sz="1600" dirty="0">
                <a:latin typeface="Poppins"/>
                <a:cs typeface="Poppins"/>
              </a:rPr>
              <a:t>– reveal the secret sauce behind the outcome, explain process in relatable terms aligned to audience, focus on people / skill and Ips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Poppins Medium" pitchFamily="2" charset="77"/>
                <a:cs typeface="Poppins Medium" pitchFamily="2" charset="77"/>
              </a:rPr>
              <a:t>Demonstrate how</a:t>
            </a:r>
            <a:r>
              <a:rPr lang="en-US" sz="1600" dirty="0">
                <a:latin typeface="Poppins"/>
                <a:cs typeface="Poppins"/>
              </a:rPr>
              <a:t> – reveal the product /service, provide high level specs, show functionalities / features and innovation path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Poppins"/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Poppins Medium" pitchFamily="2" charset="77"/>
                <a:cs typeface="Poppins Medium" pitchFamily="2" charset="77"/>
              </a:rPr>
              <a:t>Leave with validation </a:t>
            </a:r>
            <a:r>
              <a:rPr lang="en-US" sz="1600" dirty="0">
                <a:latin typeface="Poppins"/>
                <a:cs typeface="Poppins"/>
              </a:rPr>
              <a:t>– success stories, customer logos / testimonials, awards, recognitions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1281" name="Rectangle 1128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3" name="Rectangle 1128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8" name="Picture 4" descr="Phonepe link share or copy Kaise kare,How to share phonepe link,phone pay  link share kaise kare - YouTube">
            <a:extLst>
              <a:ext uri="{FF2B5EF4-FFF2-40B4-BE49-F238E27FC236}">
                <a16:creationId xmlns:a16="http://schemas.microsoft.com/office/drawing/2014/main" id="{0D7DA88D-268F-C4CA-C4DF-A538C5FD9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50" b="-3571"/>
          <a:stretch/>
        </p:blipFill>
        <p:spPr bwMode="auto">
          <a:xfrm>
            <a:off x="8690447" y="581892"/>
            <a:ext cx="1183384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5" name="Rectangle 1128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अब यूजर अपने अकाउंट के लिए यलो टिक ले पाएंगे, जानिए क्या है इसकी प्रोसेस? | Koo  app calls on users to apply for its yellow-tick verification system -  Dainik Bhaskar">
            <a:extLst>
              <a:ext uri="{FF2B5EF4-FFF2-40B4-BE49-F238E27FC236}">
                <a16:creationId xmlns:a16="http://schemas.microsoft.com/office/drawing/2014/main" id="{2FB42441-8225-0737-EF62-7B54E2712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1829" y="3707894"/>
            <a:ext cx="2518756" cy="25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531598-F671-BF5E-5E4E-495FF26AA458}"/>
              </a:ext>
            </a:extLst>
          </p:cNvPr>
          <p:cNvSpPr txBox="1"/>
          <p:nvPr/>
        </p:nvSpPr>
        <p:spPr>
          <a:xfrm>
            <a:off x="666519" y="442748"/>
            <a:ext cx="429846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The Outcome, Process, Product – Solution Led Stories</a:t>
            </a:r>
          </a:p>
        </p:txBody>
      </p:sp>
    </p:spTree>
    <p:extLst>
      <p:ext uri="{BB962C8B-B14F-4D97-AF65-F5344CB8AC3E}">
        <p14:creationId xmlns:p14="http://schemas.microsoft.com/office/powerpoint/2010/main" val="2732746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4" name="Rectangle 6156">
            <a:extLst>
              <a:ext uri="{FF2B5EF4-FFF2-40B4-BE49-F238E27FC236}">
                <a16:creationId xmlns:a16="http://schemas.microsoft.com/office/drawing/2014/main" id="{153860BD-2B77-4099-8348-E7AB857CD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8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6" name="Rectangle 616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35578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findPanditji on the App Store">
            <a:extLst>
              <a:ext uri="{FF2B5EF4-FFF2-40B4-BE49-F238E27FC236}">
                <a16:creationId xmlns:a16="http://schemas.microsoft.com/office/drawing/2014/main" id="{5B82E088-CC77-B95D-A8FA-2A2CAC163A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8" t="29370" r="15054" b="8545"/>
          <a:stretch/>
        </p:blipFill>
        <p:spPr bwMode="auto">
          <a:xfrm>
            <a:off x="5424243" y="375431"/>
            <a:ext cx="1598523" cy="30532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audi fans rejoice after historic World Cup win over Argentina | Qatar  World Cup 2022 News | Al Jazeera">
            <a:extLst>
              <a:ext uri="{FF2B5EF4-FFF2-40B4-BE49-F238E27FC236}">
                <a16:creationId xmlns:a16="http://schemas.microsoft.com/office/drawing/2014/main" id="{3DCB0408-B0C0-8D84-0DE2-A3FD993AF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r="2" b="2"/>
          <a:stretch/>
        </p:blipFill>
        <p:spPr bwMode="auto">
          <a:xfrm>
            <a:off x="2045625" y="432924"/>
            <a:ext cx="2507982" cy="28113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Working at WhiteHat Jr | Glassdoor">
            <a:extLst>
              <a:ext uri="{FF2B5EF4-FFF2-40B4-BE49-F238E27FC236}">
                <a16:creationId xmlns:a16="http://schemas.microsoft.com/office/drawing/2014/main" id="{6327E991-CA39-4692-2955-2F00A32A4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r="4031" b="3"/>
          <a:stretch/>
        </p:blipFill>
        <p:spPr bwMode="auto">
          <a:xfrm>
            <a:off x="8205970" y="432924"/>
            <a:ext cx="2507982" cy="281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6162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635346" y="5126067"/>
            <a:ext cx="219456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1FEAA0-4933-2AE1-FEAA-F15CEC4E3890}"/>
              </a:ext>
            </a:extLst>
          </p:cNvPr>
          <p:cNvSpPr txBox="1"/>
          <p:nvPr/>
        </p:nvSpPr>
        <p:spPr>
          <a:xfrm>
            <a:off x="5071598" y="3780234"/>
            <a:ext cx="6393888" cy="30777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latin typeface="Poppins Medium" pitchFamily="2" charset="77"/>
                <a:cs typeface="Poppins Medium" pitchFamily="2" charset="77"/>
              </a:rPr>
              <a:t>Challenger – the underdog</a:t>
            </a:r>
          </a:p>
          <a:p>
            <a:r>
              <a:rPr lang="en-US" sz="1600" dirty="0">
                <a:latin typeface="Poppins"/>
                <a:cs typeface="Poppins"/>
              </a:rPr>
              <a:t>Lead with impact, highlight constraints, invoke empathy, drive actions</a:t>
            </a:r>
          </a:p>
          <a:p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r>
              <a:rPr lang="en-US" sz="1600" dirty="0">
                <a:latin typeface="Poppins Medium" pitchFamily="2" charset="77"/>
                <a:cs typeface="Poppins Medium" pitchFamily="2" charset="77"/>
              </a:rPr>
              <a:t>Saviour – the problem solver</a:t>
            </a:r>
          </a:p>
          <a:p>
            <a:r>
              <a:rPr lang="en-US" sz="1600" dirty="0">
                <a:latin typeface="Poppins"/>
                <a:cs typeface="Poppins"/>
              </a:rPr>
              <a:t>Lead with context, highlight the need and opportunity, show potential, emphasize impact, drive action</a:t>
            </a:r>
          </a:p>
          <a:p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r>
              <a:rPr lang="en-US" sz="1600" dirty="0">
                <a:latin typeface="Poppins Medium" pitchFamily="2" charset="77"/>
                <a:cs typeface="Poppins Medium" pitchFamily="2" charset="77"/>
              </a:rPr>
              <a:t>Transformer – then and now</a:t>
            </a:r>
          </a:p>
          <a:p>
            <a:r>
              <a:rPr lang="en-US" sz="1600" dirty="0">
                <a:latin typeface="Poppins"/>
                <a:cs typeface="Poppins"/>
              </a:rPr>
              <a:t>Lead with image of transformed world, create need and urgency, play on FOMO, command action</a:t>
            </a: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67B68-DBD2-47F7-44D1-78969B715305}"/>
              </a:ext>
            </a:extLst>
          </p:cNvPr>
          <p:cNvSpPr txBox="1"/>
          <p:nvPr/>
        </p:nvSpPr>
        <p:spPr>
          <a:xfrm>
            <a:off x="884831" y="4231943"/>
            <a:ext cx="369716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Some More Story Construct</a:t>
            </a:r>
          </a:p>
        </p:txBody>
      </p:sp>
    </p:spTree>
    <p:extLst>
      <p:ext uri="{BB962C8B-B14F-4D97-AF65-F5344CB8AC3E}">
        <p14:creationId xmlns:p14="http://schemas.microsoft.com/office/powerpoint/2010/main" val="101994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1257583" y="1709886"/>
            <a:ext cx="2871768" cy="25169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>
                <a:latin typeface="Poppins"/>
                <a:ea typeface="+mj-ea"/>
                <a:cs typeface="Poppins"/>
              </a:rPr>
              <a:t>Let’s play </a:t>
            </a:r>
            <a:endParaRPr lang="en-US" sz="3400" b="1" dirty="0">
              <a:latin typeface="Poppins"/>
              <a:ea typeface="+mj-ea"/>
              <a:cs typeface="Poppin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>
                <a:latin typeface="Poppins"/>
                <a:ea typeface="+mj-ea"/>
                <a:cs typeface="Poppins"/>
              </a:rPr>
              <a:t>Shark Tank.</a:t>
            </a:r>
            <a:endParaRPr lang="en-US">
              <a:ea typeface="+mj-ea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0249" name="Group 1024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250" name="Rectangle 1024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51" name="Rectangle 1025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52" name="Rectangle 1025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54" name="Rectangle 1025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6" name="Rectangle 1025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Shark Tank India: Rs 416 Mn For Start-Ups - Rediff.com Business">
            <a:extLst>
              <a:ext uri="{FF2B5EF4-FFF2-40B4-BE49-F238E27FC236}">
                <a16:creationId xmlns:a16="http://schemas.microsoft.com/office/drawing/2014/main" id="{86196866-34A6-3254-ACBE-FF753632E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1482527"/>
            <a:ext cx="5536001" cy="383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13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9050A-D4B0-33CF-D13C-888A09264752}"/>
              </a:ext>
            </a:extLst>
          </p:cNvPr>
          <p:cNvSpPr txBox="1"/>
          <p:nvPr/>
        </p:nvSpPr>
        <p:spPr>
          <a:xfrm>
            <a:off x="1524000" y="1293338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latin typeface="Poppins"/>
                <a:ea typeface="+mj-ea"/>
                <a:cs typeface="Poppins"/>
              </a:rPr>
              <a:t>Revise and Remember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49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comb&#10;&#10;Description automatically generated">
            <a:extLst>
              <a:ext uri="{FF2B5EF4-FFF2-40B4-BE49-F238E27FC236}">
                <a16:creationId xmlns:a16="http://schemas.microsoft.com/office/drawing/2014/main" id="{228EB188-5DA3-BACC-BD65-F8C06D45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337" y="4898186"/>
            <a:ext cx="2381250" cy="2381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B03AA7-453C-9668-2AA6-0437F13F214A}"/>
              </a:ext>
            </a:extLst>
          </p:cNvPr>
          <p:cNvSpPr txBox="1"/>
          <p:nvPr/>
        </p:nvSpPr>
        <p:spPr>
          <a:xfrm>
            <a:off x="1999740" y="626547"/>
            <a:ext cx="66498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Poppins Medium" pitchFamily="2" charset="77"/>
                <a:cs typeface="Poppins Medium" pitchFamily="2" charset="77"/>
              </a:rPr>
              <a:t>The Story Secret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700BE-7231-3E24-2157-A4DD83B4B0D9}"/>
              </a:ext>
            </a:extLst>
          </p:cNvPr>
          <p:cNvSpPr txBox="1"/>
          <p:nvPr/>
        </p:nvSpPr>
        <p:spPr>
          <a:xfrm>
            <a:off x="1557117" y="1367181"/>
            <a:ext cx="709246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latin typeface="Poppins Medium" pitchFamily="2" charset="77"/>
                <a:cs typeface="Poppins Medium" pitchFamily="2" charset="77"/>
              </a:rPr>
              <a:t>What is a Story?</a:t>
            </a:r>
          </a:p>
          <a:p>
            <a:endParaRPr lang="en-US" sz="2800" dirty="0">
              <a:latin typeface="Poppins" pitchFamily="2" charset="77"/>
              <a:cs typeface="Poppins" pitchFamily="2" charset="77"/>
            </a:endParaRP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Stories are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facts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aligned to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context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, 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wrapped in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emotion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, 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seeped in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empathy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and,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delivered with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conviction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95FF94-9F7C-9E44-2838-55D4BF2D8BA3}"/>
              </a:ext>
            </a:extLst>
          </p:cNvPr>
          <p:cNvSpPr txBox="1"/>
          <p:nvPr/>
        </p:nvSpPr>
        <p:spPr>
          <a:xfrm>
            <a:off x="6096000" y="1759454"/>
            <a:ext cx="552120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oppins Medium" pitchFamily="2" charset="77"/>
                <a:cs typeface="Poppins Medium" pitchFamily="2" charset="77"/>
              </a:rPr>
              <a:t>How to tell a story?</a:t>
            </a:r>
          </a:p>
          <a:p>
            <a:endParaRPr lang="en-US" sz="2800" dirty="0">
              <a:latin typeface="Poppins" pitchFamily="2" charset="77"/>
              <a:cs typeface="Poppins" pitchFamily="2" charset="77"/>
            </a:endParaRP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Converse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not speak.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Show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not tell.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Convey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not preach.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Command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not demand.</a:t>
            </a:r>
          </a:p>
          <a:p>
            <a:endParaRPr lang="en-US" sz="2200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095FE5-946B-6FD7-B5A7-2DB19E9120E7}"/>
              </a:ext>
            </a:extLst>
          </p:cNvPr>
          <p:cNvSpPr txBox="1"/>
          <p:nvPr/>
        </p:nvSpPr>
        <p:spPr>
          <a:xfrm>
            <a:off x="1242646" y="5103926"/>
            <a:ext cx="843053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oppins Medium" pitchFamily="2" charset="77"/>
                <a:cs typeface="Poppins Medium" pitchFamily="2" charset="77"/>
              </a:rPr>
              <a:t>The C Formula</a:t>
            </a:r>
          </a:p>
          <a:p>
            <a:pPr algn="ctr"/>
            <a:r>
              <a:rPr lang="en-US" sz="2200" b="1" dirty="0">
                <a:latin typeface="Poppins" pitchFamily="2" charset="77"/>
                <a:cs typeface="Poppins" pitchFamily="2" charset="77"/>
              </a:rPr>
              <a:t>C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lear +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onsistent +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andid +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onfident =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Credible</a:t>
            </a:r>
          </a:p>
          <a:p>
            <a:endParaRPr lang="en-US" sz="2200" dirty="0">
              <a:latin typeface="Poppins" pitchFamily="2" charset="77"/>
              <a:cs typeface="Poppins" pitchFamily="2" charset="77"/>
            </a:endParaRPr>
          </a:p>
          <a:p>
            <a:endParaRPr lang="en-US" sz="2800" dirty="0">
              <a:latin typeface="Poppins" pitchFamily="2" charset="77"/>
              <a:cs typeface="Poppins" pitchFamily="2" charset="77"/>
            </a:endParaRP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60FC1F-86C1-F556-2420-9E7702F814EF}"/>
              </a:ext>
            </a:extLst>
          </p:cNvPr>
          <p:cNvGrpSpPr/>
          <p:nvPr/>
        </p:nvGrpSpPr>
        <p:grpSpPr>
          <a:xfrm>
            <a:off x="0" y="2749062"/>
            <a:ext cx="656497" cy="679938"/>
            <a:chOff x="0" y="2520462"/>
            <a:chExt cx="656497" cy="6799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04E460-62C0-FF0A-D569-0E6FC182F522}"/>
                </a:ext>
              </a:extLst>
            </p:cNvPr>
            <p:cNvSpPr/>
            <p:nvPr/>
          </p:nvSpPr>
          <p:spPr>
            <a:xfrm>
              <a:off x="0" y="2520462"/>
              <a:ext cx="339969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C065F1-6E5E-3F67-9F95-C0EDDAFF275B}"/>
                </a:ext>
              </a:extLst>
            </p:cNvPr>
            <p:cNvSpPr/>
            <p:nvPr/>
          </p:nvSpPr>
          <p:spPr>
            <a:xfrm>
              <a:off x="398587" y="2520462"/>
              <a:ext cx="164122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BF6912-7F2B-6423-120A-737F91342CE5}"/>
                </a:ext>
              </a:extLst>
            </p:cNvPr>
            <p:cNvSpPr/>
            <p:nvPr/>
          </p:nvSpPr>
          <p:spPr>
            <a:xfrm flipH="1">
              <a:off x="610778" y="2520462"/>
              <a:ext cx="45719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E9CFA0-AA70-707F-C5E2-8F85448D18E9}"/>
              </a:ext>
            </a:extLst>
          </p:cNvPr>
          <p:cNvCxnSpPr/>
          <p:nvPr/>
        </p:nvCxnSpPr>
        <p:spPr>
          <a:xfrm>
            <a:off x="3650508" y="1320289"/>
            <a:ext cx="3366576" cy="0"/>
          </a:xfrm>
          <a:prstGeom prst="line">
            <a:avLst/>
          </a:prstGeom>
          <a:ln w="57150">
            <a:solidFill>
              <a:srgbClr val="FEB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18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comb&#10;&#10;Description automatically generated">
            <a:extLst>
              <a:ext uri="{FF2B5EF4-FFF2-40B4-BE49-F238E27FC236}">
                <a16:creationId xmlns:a16="http://schemas.microsoft.com/office/drawing/2014/main" id="{228EB188-5DA3-BACC-BD65-F8C06D45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337" y="4898186"/>
            <a:ext cx="2381250" cy="2381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B03AA7-453C-9668-2AA6-0437F13F214A}"/>
              </a:ext>
            </a:extLst>
          </p:cNvPr>
          <p:cNvSpPr txBox="1"/>
          <p:nvPr/>
        </p:nvSpPr>
        <p:spPr>
          <a:xfrm>
            <a:off x="3538316" y="808924"/>
            <a:ext cx="66498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Poppins Medium" pitchFamily="2" charset="77"/>
                <a:cs typeface="Poppins Medium" pitchFamily="2" charset="77"/>
              </a:rPr>
              <a:t>The Cheat Sheet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39C91-F041-D1B3-DCDE-FE39B16E8050}"/>
              </a:ext>
            </a:extLst>
          </p:cNvPr>
          <p:cNvSpPr txBox="1"/>
          <p:nvPr/>
        </p:nvSpPr>
        <p:spPr>
          <a:xfrm>
            <a:off x="3678993" y="2239668"/>
            <a:ext cx="619564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Focus on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customer need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Listen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before speaking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Lead with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impact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Put numbers in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context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Be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concise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but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convincing</a:t>
            </a:r>
          </a:p>
          <a:p>
            <a:r>
              <a:rPr lang="en-US" sz="2200" dirty="0">
                <a:latin typeface="Poppins" pitchFamily="2" charset="77"/>
                <a:cs typeface="Poppins" pitchFamily="2" charset="77"/>
              </a:rPr>
              <a:t>Stay </a:t>
            </a:r>
            <a:r>
              <a:rPr lang="en-US" sz="2200" b="1" dirty="0">
                <a:latin typeface="Poppins" pitchFamily="2" charset="77"/>
                <a:cs typeface="Poppins" pitchFamily="2" charset="77"/>
              </a:rPr>
              <a:t>consistent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Clarify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intent</a:t>
            </a:r>
          </a:p>
          <a:p>
            <a:r>
              <a:rPr lang="en-US" sz="2200" b="1" dirty="0">
                <a:latin typeface="Poppins" pitchFamily="2" charset="77"/>
                <a:cs typeface="Poppins" pitchFamily="2" charset="77"/>
              </a:rPr>
              <a:t>Command</a:t>
            </a:r>
            <a:r>
              <a:rPr lang="en-US" sz="2200" dirty="0">
                <a:latin typeface="Poppins" pitchFamily="2" charset="77"/>
                <a:cs typeface="Poppins" pitchFamily="2" charset="77"/>
              </a:rPr>
              <a:t> action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6F1F40-4FB8-0AFA-64E5-EB9B406B76A2}"/>
              </a:ext>
            </a:extLst>
          </p:cNvPr>
          <p:cNvCxnSpPr/>
          <p:nvPr/>
        </p:nvCxnSpPr>
        <p:spPr>
          <a:xfrm>
            <a:off x="3678993" y="1699846"/>
            <a:ext cx="3366576" cy="0"/>
          </a:xfrm>
          <a:prstGeom prst="line">
            <a:avLst/>
          </a:prstGeom>
          <a:ln w="57150">
            <a:solidFill>
              <a:srgbClr val="FEB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DCCCA3-4781-1EE9-2854-294B171017A4}"/>
              </a:ext>
            </a:extLst>
          </p:cNvPr>
          <p:cNvGrpSpPr/>
          <p:nvPr/>
        </p:nvGrpSpPr>
        <p:grpSpPr>
          <a:xfrm>
            <a:off x="0" y="2749062"/>
            <a:ext cx="656497" cy="679938"/>
            <a:chOff x="0" y="2520462"/>
            <a:chExt cx="656497" cy="6799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7CA58F7-C334-86AE-5136-7B3A67383C08}"/>
                </a:ext>
              </a:extLst>
            </p:cNvPr>
            <p:cNvSpPr/>
            <p:nvPr/>
          </p:nvSpPr>
          <p:spPr>
            <a:xfrm>
              <a:off x="0" y="2520462"/>
              <a:ext cx="339969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7E2EB0-4A02-2572-E924-4E7FB0D363B4}"/>
                </a:ext>
              </a:extLst>
            </p:cNvPr>
            <p:cNvSpPr/>
            <p:nvPr/>
          </p:nvSpPr>
          <p:spPr>
            <a:xfrm>
              <a:off x="398587" y="2520462"/>
              <a:ext cx="164122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BAE610-8487-E064-98A7-7490C0A6896C}"/>
                </a:ext>
              </a:extLst>
            </p:cNvPr>
            <p:cNvSpPr/>
            <p:nvPr/>
          </p:nvSpPr>
          <p:spPr>
            <a:xfrm flipH="1">
              <a:off x="610778" y="2520462"/>
              <a:ext cx="45719" cy="679938"/>
            </a:xfrm>
            <a:prstGeom prst="rect">
              <a:avLst/>
            </a:prstGeom>
            <a:solidFill>
              <a:srgbClr val="FEB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785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28712" y="2023916"/>
            <a:ext cx="552393" cy="447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4802" y="870643"/>
            <a:ext cx="480220" cy="48022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7"/>
          <p:cNvSpPr txBox="1"/>
          <p:nvPr/>
        </p:nvSpPr>
        <p:spPr>
          <a:xfrm>
            <a:off x="6965768" y="952256"/>
            <a:ext cx="2698600" cy="3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45000"/>
              </a:lnSpc>
            </a:pPr>
            <a:r>
              <a:rPr lang="en-US" sz="1600" u="sng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 Storytellers </a:t>
            </a:r>
            <a:endParaRPr sz="160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</p:txBody>
      </p:sp>
      <p:sp>
        <p:nvSpPr>
          <p:cNvPr id="397" name="Google Shape;397;p27"/>
          <p:cNvSpPr txBox="1"/>
          <p:nvPr/>
        </p:nvSpPr>
        <p:spPr>
          <a:xfrm>
            <a:off x="6965771" y="2023219"/>
            <a:ext cx="2652600" cy="3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65714"/>
              </a:lnSpc>
            </a:pPr>
            <a:r>
              <a:rPr lang="en-US" sz="1600" u="sng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Storytellers_we</a:t>
            </a:r>
            <a:endParaRPr sz="160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</p:txBody>
      </p:sp>
      <p:sp>
        <p:nvSpPr>
          <p:cNvPr id="398" name="Google Shape;398;p27"/>
          <p:cNvSpPr/>
          <p:nvPr/>
        </p:nvSpPr>
        <p:spPr>
          <a:xfrm>
            <a:off x="6965767" y="3242442"/>
            <a:ext cx="4394800" cy="4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r>
              <a:rPr lang="en-US" sz="1600" u="sng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https://www.we-storytellers.com/blog</a:t>
            </a:r>
            <a:endParaRPr sz="160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  <a:p>
            <a:br>
              <a:rPr lang="en-US" sz="1050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</a:rPr>
            </a:br>
            <a:endParaRPr sz="105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</p:txBody>
      </p:sp>
      <p:grpSp>
        <p:nvGrpSpPr>
          <p:cNvPr id="399" name="Google Shape;399;p27" descr="{&quot;Key&quot;:&quot;POWER_USER_SHAPE_ICON&quot;,&quot;Value&quot;:&quot;POWER_USER_SHAPE_ICON_STYLE_1&quot;}"/>
          <p:cNvGrpSpPr/>
          <p:nvPr/>
        </p:nvGrpSpPr>
        <p:grpSpPr>
          <a:xfrm>
            <a:off x="5872911" y="3144421"/>
            <a:ext cx="664007" cy="602059"/>
            <a:chOff x="2478" y="795"/>
            <a:chExt cx="2926" cy="2653"/>
          </a:xfrm>
        </p:grpSpPr>
        <p:sp>
          <p:nvSpPr>
            <p:cNvPr id="400" name="Google Shape;400;p27"/>
            <p:cNvSpPr/>
            <p:nvPr/>
          </p:nvSpPr>
          <p:spPr>
            <a:xfrm>
              <a:off x="2478" y="795"/>
              <a:ext cx="1854" cy="2653"/>
            </a:xfrm>
            <a:custGeom>
              <a:avLst/>
              <a:gdLst/>
              <a:ahLst/>
              <a:cxnLst/>
              <a:rect l="l" t="t" r="r" b="b"/>
              <a:pathLst>
                <a:path w="467" h="667" extrusionOk="0">
                  <a:moveTo>
                    <a:pt x="67" y="117"/>
                  </a:moveTo>
                  <a:lnTo>
                    <a:pt x="233" y="117"/>
                  </a:lnTo>
                  <a:lnTo>
                    <a:pt x="233" y="150"/>
                  </a:lnTo>
                  <a:lnTo>
                    <a:pt x="67" y="150"/>
                  </a:lnTo>
                  <a:lnTo>
                    <a:pt x="67" y="117"/>
                  </a:lnTo>
                  <a:close/>
                  <a:moveTo>
                    <a:pt x="50" y="667"/>
                  </a:moveTo>
                  <a:lnTo>
                    <a:pt x="417" y="667"/>
                  </a:lnTo>
                  <a:cubicBezTo>
                    <a:pt x="444" y="667"/>
                    <a:pt x="467" y="644"/>
                    <a:pt x="467" y="617"/>
                  </a:cubicBezTo>
                  <a:lnTo>
                    <a:pt x="467" y="516"/>
                  </a:lnTo>
                  <a:lnTo>
                    <a:pt x="400" y="583"/>
                  </a:lnTo>
                  <a:lnTo>
                    <a:pt x="187" y="583"/>
                  </a:lnTo>
                  <a:lnTo>
                    <a:pt x="67" y="583"/>
                  </a:lnTo>
                  <a:lnTo>
                    <a:pt x="67" y="550"/>
                  </a:lnTo>
                  <a:lnTo>
                    <a:pt x="194" y="550"/>
                  </a:lnTo>
                  <a:lnTo>
                    <a:pt x="199" y="530"/>
                  </a:lnTo>
                  <a:lnTo>
                    <a:pt x="205" y="500"/>
                  </a:lnTo>
                  <a:lnTo>
                    <a:pt x="67" y="500"/>
                  </a:lnTo>
                  <a:lnTo>
                    <a:pt x="67" y="467"/>
                  </a:lnTo>
                  <a:lnTo>
                    <a:pt x="211" y="467"/>
                  </a:lnTo>
                  <a:lnTo>
                    <a:pt x="221" y="417"/>
                  </a:lnTo>
                  <a:lnTo>
                    <a:pt x="67" y="417"/>
                  </a:lnTo>
                  <a:lnTo>
                    <a:pt x="67" y="383"/>
                  </a:lnTo>
                  <a:lnTo>
                    <a:pt x="228" y="383"/>
                  </a:lnTo>
                  <a:lnTo>
                    <a:pt x="230" y="373"/>
                  </a:lnTo>
                  <a:lnTo>
                    <a:pt x="270" y="333"/>
                  </a:lnTo>
                  <a:lnTo>
                    <a:pt x="67" y="333"/>
                  </a:lnTo>
                  <a:lnTo>
                    <a:pt x="67" y="300"/>
                  </a:lnTo>
                  <a:lnTo>
                    <a:pt x="303" y="300"/>
                  </a:lnTo>
                  <a:lnTo>
                    <a:pt x="353" y="250"/>
                  </a:lnTo>
                  <a:lnTo>
                    <a:pt x="67" y="250"/>
                  </a:lnTo>
                  <a:lnTo>
                    <a:pt x="67" y="217"/>
                  </a:lnTo>
                  <a:lnTo>
                    <a:pt x="386" y="217"/>
                  </a:lnTo>
                  <a:lnTo>
                    <a:pt x="467" y="136"/>
                  </a:lnTo>
                  <a:lnTo>
                    <a:pt x="467" y="50"/>
                  </a:lnTo>
                  <a:cubicBezTo>
                    <a:pt x="467" y="22"/>
                    <a:pt x="444" y="0"/>
                    <a:pt x="417" y="0"/>
                  </a:cubicBezTo>
                  <a:lnTo>
                    <a:pt x="267" y="0"/>
                  </a:lnTo>
                  <a:lnTo>
                    <a:pt x="50" y="0"/>
                  </a:lnTo>
                  <a:cubicBezTo>
                    <a:pt x="22" y="0"/>
                    <a:pt x="0" y="22"/>
                    <a:pt x="0" y="50"/>
                  </a:cubicBezTo>
                  <a:lnTo>
                    <a:pt x="0" y="467"/>
                  </a:lnTo>
                  <a:lnTo>
                    <a:pt x="0" y="617"/>
                  </a:lnTo>
                  <a:cubicBezTo>
                    <a:pt x="0" y="644"/>
                    <a:pt x="22" y="667"/>
                    <a:pt x="50" y="667"/>
                  </a:cubicBezTo>
                  <a:close/>
                </a:path>
              </a:pathLst>
            </a:custGeom>
            <a:solidFill>
              <a:srgbClr val="0F243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chemeClr val="dk1"/>
                </a:buClr>
                <a:buSzPts val="1800"/>
              </a:pPr>
              <a:endParaRPr sz="1050">
                <a:solidFill>
                  <a:srgbClr val="FCB81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4606" y="1014"/>
              <a:ext cx="798" cy="800"/>
            </a:xfrm>
            <a:custGeom>
              <a:avLst/>
              <a:gdLst/>
              <a:ahLst/>
              <a:cxnLst/>
              <a:rect l="l" t="t" r="r" b="b"/>
              <a:pathLst>
                <a:path w="201" h="201" extrusionOk="0">
                  <a:moveTo>
                    <a:pt x="118" y="177"/>
                  </a:moveTo>
                  <a:lnTo>
                    <a:pt x="142" y="201"/>
                  </a:lnTo>
                  <a:lnTo>
                    <a:pt x="186" y="157"/>
                  </a:lnTo>
                  <a:cubicBezTo>
                    <a:pt x="201" y="142"/>
                    <a:pt x="201" y="118"/>
                    <a:pt x="186" y="103"/>
                  </a:cubicBezTo>
                  <a:lnTo>
                    <a:pt x="97" y="14"/>
                  </a:lnTo>
                  <a:cubicBezTo>
                    <a:pt x="83" y="0"/>
                    <a:pt x="59" y="0"/>
                    <a:pt x="44" y="14"/>
                  </a:cubicBezTo>
                  <a:lnTo>
                    <a:pt x="0" y="58"/>
                  </a:lnTo>
                  <a:lnTo>
                    <a:pt x="24" y="82"/>
                  </a:lnTo>
                  <a:lnTo>
                    <a:pt x="118" y="177"/>
                  </a:lnTo>
                </a:path>
              </a:pathLst>
            </a:custGeom>
            <a:solidFill>
              <a:srgbClr val="0F243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chemeClr val="dk1"/>
                </a:buClr>
                <a:buSzPts val="1800"/>
              </a:pPr>
              <a:endParaRPr sz="1050">
                <a:solidFill>
                  <a:srgbClr val="FCB81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3387" y="1340"/>
              <a:ext cx="1687" cy="1643"/>
            </a:xfrm>
            <a:custGeom>
              <a:avLst/>
              <a:gdLst/>
              <a:ahLst/>
              <a:cxnLst/>
              <a:rect l="l" t="t" r="r" b="b"/>
              <a:pathLst>
                <a:path w="1687" h="1643" extrusionOk="0">
                  <a:moveTo>
                    <a:pt x="8" y="1591"/>
                  </a:moveTo>
                  <a:lnTo>
                    <a:pt x="0" y="1643"/>
                  </a:lnTo>
                  <a:lnTo>
                    <a:pt x="623" y="1643"/>
                  </a:lnTo>
                  <a:lnTo>
                    <a:pt x="1687" y="565"/>
                  </a:lnTo>
                  <a:lnTo>
                    <a:pt x="1596" y="470"/>
                  </a:lnTo>
                  <a:lnTo>
                    <a:pt x="1219" y="96"/>
                  </a:lnTo>
                  <a:lnTo>
                    <a:pt x="1128" y="0"/>
                  </a:lnTo>
                  <a:lnTo>
                    <a:pt x="127" y="1007"/>
                  </a:lnTo>
                  <a:lnTo>
                    <a:pt x="8" y="1591"/>
                  </a:lnTo>
                  <a:close/>
                </a:path>
              </a:pathLst>
            </a:custGeom>
            <a:solidFill>
              <a:srgbClr val="0F243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chemeClr val="dk1"/>
                </a:buClr>
                <a:buSzPts val="1800"/>
              </a:pPr>
              <a:endParaRPr sz="1050">
                <a:solidFill>
                  <a:srgbClr val="FCB81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3" name="Google Shape;403;p27"/>
          <p:cNvSpPr txBox="1"/>
          <p:nvPr/>
        </p:nvSpPr>
        <p:spPr>
          <a:xfrm>
            <a:off x="6965767" y="4431092"/>
            <a:ext cx="5021800" cy="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9107"/>
              </a:lnSpc>
            </a:pPr>
            <a:r>
              <a:rPr lang="en-US" sz="1600" u="sng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www.we-storytellers.in</a:t>
            </a:r>
            <a:endParaRPr sz="100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</p:txBody>
      </p:sp>
      <p:sp>
        <p:nvSpPr>
          <p:cNvPr id="404" name="Google Shape;404;p27"/>
          <p:cNvSpPr txBox="1"/>
          <p:nvPr/>
        </p:nvSpPr>
        <p:spPr>
          <a:xfrm>
            <a:off x="6965771" y="5556836"/>
            <a:ext cx="5633800" cy="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9107"/>
              </a:lnSpc>
            </a:pPr>
            <a:r>
              <a:rPr lang="en-US" sz="1600">
                <a:solidFill>
                  <a:srgbClr val="005A4B"/>
                </a:solidFill>
                <a:latin typeface="Sen"/>
                <a:ea typeface="Sen"/>
                <a:cs typeface="Sen"/>
                <a:sym typeface="Sen"/>
              </a:rPr>
              <a:t>contact@we-storytellers.in</a:t>
            </a:r>
            <a:endParaRPr sz="1000">
              <a:solidFill>
                <a:srgbClr val="005A4B"/>
              </a:solidFill>
              <a:latin typeface="Sen"/>
              <a:ea typeface="Sen"/>
              <a:cs typeface="Sen"/>
              <a:sym typeface="Sen"/>
            </a:endParaRPr>
          </a:p>
        </p:txBody>
      </p:sp>
      <p:pic>
        <p:nvPicPr>
          <p:cNvPr id="405" name="Google Shape;405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28727" y="4326164"/>
            <a:ext cx="552383" cy="55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28725" y="5421747"/>
            <a:ext cx="552400" cy="55239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7"/>
          <p:cNvSpPr txBox="1"/>
          <p:nvPr/>
        </p:nvSpPr>
        <p:spPr>
          <a:xfrm>
            <a:off x="1553049" y="3304150"/>
            <a:ext cx="3148800" cy="3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Get in Touch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8" name="Google Shape;408;p27"/>
          <p:cNvSpPr/>
          <p:nvPr/>
        </p:nvSpPr>
        <p:spPr>
          <a:xfrm>
            <a:off x="0" y="-13217"/>
            <a:ext cx="764000" cy="6912600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sp>
        <p:nvSpPr>
          <p:cNvPr id="409" name="Google Shape;409;p27"/>
          <p:cNvSpPr/>
          <p:nvPr/>
        </p:nvSpPr>
        <p:spPr>
          <a:xfrm>
            <a:off x="300100" y="687067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sp>
        <p:nvSpPr>
          <p:cNvPr id="410" name="Google Shape;410;p27"/>
          <p:cNvSpPr/>
          <p:nvPr/>
        </p:nvSpPr>
        <p:spPr>
          <a:xfrm>
            <a:off x="300100" y="1747433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sp>
        <p:nvSpPr>
          <p:cNvPr id="411" name="Google Shape;411;p27"/>
          <p:cNvSpPr/>
          <p:nvPr/>
        </p:nvSpPr>
        <p:spPr>
          <a:xfrm>
            <a:off x="300100" y="2807800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sp>
        <p:nvSpPr>
          <p:cNvPr id="412" name="Google Shape;412;p27"/>
          <p:cNvSpPr/>
          <p:nvPr/>
        </p:nvSpPr>
        <p:spPr>
          <a:xfrm>
            <a:off x="300100" y="3868167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sp>
        <p:nvSpPr>
          <p:cNvPr id="413" name="Google Shape;413;p27"/>
          <p:cNvSpPr/>
          <p:nvPr/>
        </p:nvSpPr>
        <p:spPr>
          <a:xfrm>
            <a:off x="300100" y="4928533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cxnSp>
        <p:nvCxnSpPr>
          <p:cNvPr id="414" name="Google Shape;414;p27"/>
          <p:cNvCxnSpPr/>
          <p:nvPr/>
        </p:nvCxnSpPr>
        <p:spPr>
          <a:xfrm>
            <a:off x="381995" y="7760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27"/>
          <p:cNvCxnSpPr/>
          <p:nvPr/>
        </p:nvCxnSpPr>
        <p:spPr>
          <a:xfrm>
            <a:off x="381995" y="28896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6" name="Google Shape;416;p27"/>
          <p:cNvSpPr/>
          <p:nvPr/>
        </p:nvSpPr>
        <p:spPr>
          <a:xfrm>
            <a:off x="300100" y="5988900"/>
            <a:ext cx="163800" cy="1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  <p:cxnSp>
        <p:nvCxnSpPr>
          <p:cNvPr id="417" name="Google Shape;417;p27"/>
          <p:cNvCxnSpPr/>
          <p:nvPr/>
        </p:nvCxnSpPr>
        <p:spPr>
          <a:xfrm>
            <a:off x="381995" y="5003279"/>
            <a:ext cx="0" cy="1060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8" name="Google Shape;418;p27"/>
          <p:cNvCxnSpPr/>
          <p:nvPr/>
        </p:nvCxnSpPr>
        <p:spPr>
          <a:xfrm>
            <a:off x="5535283" y="541533"/>
            <a:ext cx="0" cy="5766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19" name="Google Shape;419;p27"/>
          <p:cNvSpPr/>
          <p:nvPr/>
        </p:nvSpPr>
        <p:spPr>
          <a:xfrm rot="5400000">
            <a:off x="10892600" y="5558600"/>
            <a:ext cx="1299400" cy="1299400"/>
          </a:xfrm>
          <a:prstGeom prst="rtTriangle">
            <a:avLst/>
          </a:prstGeom>
          <a:solidFill>
            <a:srgbClr val="FFE5A6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1050"/>
          </a:p>
        </p:txBody>
      </p:sp>
    </p:spTree>
    <p:extLst>
      <p:ext uri="{BB962C8B-B14F-4D97-AF65-F5344CB8AC3E}">
        <p14:creationId xmlns:p14="http://schemas.microsoft.com/office/powerpoint/2010/main" val="3766298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813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465" y="1729750"/>
            <a:ext cx="1459767" cy="1031151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28"/>
          <p:cNvSpPr txBox="1"/>
          <p:nvPr/>
        </p:nvSpPr>
        <p:spPr>
          <a:xfrm>
            <a:off x="567895" y="5804398"/>
            <a:ext cx="4864800" cy="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609630">
              <a:lnSpc>
                <a:spcPct val="145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0F243E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Contently Yours…</a:t>
            </a:r>
            <a:endParaRPr sz="2400" kern="0">
              <a:solidFill>
                <a:srgbClr val="0F243E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26" name="Google Shape;426;p28"/>
          <p:cNvSpPr txBox="1"/>
          <p:nvPr/>
        </p:nvSpPr>
        <p:spPr>
          <a:xfrm>
            <a:off x="567895" y="3874050"/>
            <a:ext cx="9794600" cy="1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n-US" sz="4000" kern="0">
                <a:solidFill>
                  <a:srgbClr val="0F243E"/>
                </a:solidFill>
                <a:latin typeface="Poppins"/>
                <a:ea typeface="Poppins"/>
                <a:cs typeface="Poppins"/>
                <a:sym typeface="Poppins"/>
              </a:rPr>
              <a:t>What you say matters.</a:t>
            </a:r>
            <a:endParaRPr sz="4000" kern="0">
              <a:solidFill>
                <a:srgbClr val="0F243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609630">
              <a:buClr>
                <a:srgbClr val="000000"/>
              </a:buClr>
            </a:pPr>
            <a:r>
              <a:rPr lang="en-US" sz="4000" ker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How you say it, matters more.</a:t>
            </a:r>
            <a:endParaRPr sz="4000" kern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427" name="Google Shape;427;p28"/>
          <p:cNvCxnSpPr/>
          <p:nvPr/>
        </p:nvCxnSpPr>
        <p:spPr>
          <a:xfrm>
            <a:off x="645917" y="5498650"/>
            <a:ext cx="2501200" cy="0"/>
          </a:xfrm>
          <a:prstGeom prst="straightConnector1">
            <a:avLst/>
          </a:prstGeom>
          <a:noFill/>
          <a:ln w="38100" cap="flat" cmpd="sng">
            <a:solidFill>
              <a:srgbClr val="B6840B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5268ae-b064-45f2-bb22-7c129b3d0ba3" xsi:nil="true"/>
    <lcf76f155ced4ddcb4097134ff3c332f xmlns="3560d72b-8f50-4eba-9437-cd081dc997a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DA00E179411C4C9962CDD6821B5027" ma:contentTypeVersion="16" ma:contentTypeDescription="Create a new document." ma:contentTypeScope="" ma:versionID="bc04babe08ce85b4aa3cb7f5b2535c44">
  <xsd:schema xmlns:xsd="http://www.w3.org/2001/XMLSchema" xmlns:xs="http://www.w3.org/2001/XMLSchema" xmlns:p="http://schemas.microsoft.com/office/2006/metadata/properties" xmlns:ns2="3560d72b-8f50-4eba-9437-cd081dc997a1" xmlns:ns3="f75268ae-b064-45f2-bb22-7c129b3d0ba3" targetNamespace="http://schemas.microsoft.com/office/2006/metadata/properties" ma:root="true" ma:fieldsID="2d22834e362709784d63e1e79bb7f563" ns2:_="" ns3:_="">
    <xsd:import namespace="3560d72b-8f50-4eba-9437-cd081dc997a1"/>
    <xsd:import namespace="f75268ae-b064-45f2-bb22-7c129b3d0b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60d72b-8f50-4eba-9437-cd081dc997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ce98193-ac88-4fda-814b-498341aa29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5268ae-b064-45f2-bb22-7c129b3d0ba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f8f8f95-e745-4dbf-9e67-3d10f9b91ac5}" ma:internalName="TaxCatchAll" ma:showField="CatchAllData" ma:web="f75268ae-b064-45f2-bb22-7c129b3d0b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6E154A-FF86-4AAC-B9E4-22FB0B644B0B}">
  <ds:schemaRefs>
    <ds:schemaRef ds:uri="3560d72b-8f50-4eba-9437-cd081dc997a1"/>
    <ds:schemaRef ds:uri="f75268ae-b064-45f2-bb22-7c129b3d0ba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A7B068-AB70-4A7F-B023-39336C7B95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D1316D-56DE-4953-9385-A40447296C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60d72b-8f50-4eba-9437-cd081dc997a1"/>
    <ds:schemaRef ds:uri="f75268ae-b064-45f2-bb22-7c129b3d0b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1783</TotalTime>
  <Words>629</Words>
  <Application>Microsoft Macintosh PowerPoint</Application>
  <PresentationFormat>Widescreen</PresentationFormat>
  <Paragraphs>150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Georgia</vt:lpstr>
      <vt:lpstr>Playfair Display</vt:lpstr>
      <vt:lpstr>Poppins</vt:lpstr>
      <vt:lpstr>Poppins Medium</vt:lpstr>
      <vt:lpstr>Poppins SemiBold</vt:lpstr>
      <vt:lpstr>Sen</vt:lpstr>
      <vt:lpstr>Verdana Pro SemiBold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jimy joseph</dc:creator>
  <cp:lastModifiedBy>Nidhi Mahesh</cp:lastModifiedBy>
  <cp:revision>510</cp:revision>
  <dcterms:created xsi:type="dcterms:W3CDTF">2021-04-26T06:49:17Z</dcterms:created>
  <dcterms:modified xsi:type="dcterms:W3CDTF">2022-11-28T04:12:36Z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0x010100A6DA00E179411C4C9962CDD6821B5027</vt:lpwstr>
  </property>
  <property fmtid="{D5CDD505-2E9C-101B-9397-08002B2CF9AE}" pid="3" name="MediaServiceImageTags">
    <vt:lpwstr/>
  </property>
</Properties>
</file>