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3"/>
  </p:notesMasterIdLst>
  <p:handoutMasterIdLst>
    <p:handoutMasterId r:id="rId134"/>
  </p:handoutMasterIdLst>
  <p:sldIdLst>
    <p:sldId id="256" r:id="rId2"/>
    <p:sldId id="325" r:id="rId3"/>
    <p:sldId id="388" r:id="rId4"/>
    <p:sldId id="389" r:id="rId5"/>
    <p:sldId id="431" r:id="rId6"/>
    <p:sldId id="390" r:id="rId7"/>
    <p:sldId id="432" r:id="rId8"/>
    <p:sldId id="433" r:id="rId9"/>
    <p:sldId id="434" r:id="rId10"/>
    <p:sldId id="435" r:id="rId11"/>
    <p:sldId id="436" r:id="rId12"/>
    <p:sldId id="437" r:id="rId13"/>
    <p:sldId id="438" r:id="rId14"/>
    <p:sldId id="439" r:id="rId15"/>
    <p:sldId id="440" r:id="rId16"/>
    <p:sldId id="441" r:id="rId17"/>
    <p:sldId id="442" r:id="rId18"/>
    <p:sldId id="443" r:id="rId19"/>
    <p:sldId id="444" r:id="rId20"/>
    <p:sldId id="445" r:id="rId21"/>
    <p:sldId id="446" r:id="rId22"/>
    <p:sldId id="447" r:id="rId23"/>
    <p:sldId id="448" r:id="rId24"/>
    <p:sldId id="449" r:id="rId25"/>
    <p:sldId id="450" r:id="rId26"/>
    <p:sldId id="451" r:id="rId27"/>
    <p:sldId id="452" r:id="rId28"/>
    <p:sldId id="453" r:id="rId29"/>
    <p:sldId id="454" r:id="rId30"/>
    <p:sldId id="326" r:id="rId31"/>
    <p:sldId id="455" r:id="rId32"/>
    <p:sldId id="314" r:id="rId33"/>
    <p:sldId id="327" r:id="rId34"/>
    <p:sldId id="328" r:id="rId35"/>
    <p:sldId id="456" r:id="rId36"/>
    <p:sldId id="457" r:id="rId37"/>
    <p:sldId id="458" r:id="rId38"/>
    <p:sldId id="459" r:id="rId39"/>
    <p:sldId id="460" r:id="rId40"/>
    <p:sldId id="461" r:id="rId41"/>
    <p:sldId id="462" r:id="rId42"/>
    <p:sldId id="329" r:id="rId43"/>
    <p:sldId id="330" r:id="rId44"/>
    <p:sldId id="335" r:id="rId45"/>
    <p:sldId id="336" r:id="rId46"/>
    <p:sldId id="412" r:id="rId47"/>
    <p:sldId id="413" r:id="rId48"/>
    <p:sldId id="337" r:id="rId49"/>
    <p:sldId id="338" r:id="rId50"/>
    <p:sldId id="339" r:id="rId51"/>
    <p:sldId id="340" r:id="rId52"/>
    <p:sldId id="341" r:id="rId53"/>
    <p:sldId id="342" r:id="rId54"/>
    <p:sldId id="334" r:id="rId55"/>
    <p:sldId id="332" r:id="rId56"/>
    <p:sldId id="343" r:id="rId57"/>
    <p:sldId id="344" r:id="rId58"/>
    <p:sldId id="345" r:id="rId59"/>
    <p:sldId id="346" r:id="rId60"/>
    <p:sldId id="347" r:id="rId61"/>
    <p:sldId id="348" r:id="rId62"/>
    <p:sldId id="349" r:id="rId63"/>
    <p:sldId id="350" r:id="rId64"/>
    <p:sldId id="351" r:id="rId65"/>
    <p:sldId id="410" r:id="rId66"/>
    <p:sldId id="411" r:id="rId67"/>
    <p:sldId id="414" r:id="rId68"/>
    <p:sldId id="415" r:id="rId69"/>
    <p:sldId id="352" r:id="rId70"/>
    <p:sldId id="375" r:id="rId71"/>
    <p:sldId id="376" r:id="rId72"/>
    <p:sldId id="377" r:id="rId73"/>
    <p:sldId id="261" r:id="rId74"/>
    <p:sldId id="391" r:id="rId75"/>
    <p:sldId id="392" r:id="rId76"/>
    <p:sldId id="393" r:id="rId77"/>
    <p:sldId id="394" r:id="rId78"/>
    <p:sldId id="395" r:id="rId79"/>
    <p:sldId id="396" r:id="rId80"/>
    <p:sldId id="267" r:id="rId81"/>
    <p:sldId id="416" r:id="rId82"/>
    <p:sldId id="417" r:id="rId83"/>
    <p:sldId id="378" r:id="rId84"/>
    <p:sldId id="397" r:id="rId85"/>
    <p:sldId id="262" r:id="rId86"/>
    <p:sldId id="398" r:id="rId87"/>
    <p:sldId id="399" r:id="rId88"/>
    <p:sldId id="400" r:id="rId89"/>
    <p:sldId id="401" r:id="rId90"/>
    <p:sldId id="402" r:id="rId91"/>
    <p:sldId id="403" r:id="rId92"/>
    <p:sldId id="405" r:id="rId93"/>
    <p:sldId id="406" r:id="rId94"/>
    <p:sldId id="418" r:id="rId95"/>
    <p:sldId id="419" r:id="rId96"/>
    <p:sldId id="407" r:id="rId97"/>
    <p:sldId id="408" r:id="rId98"/>
    <p:sldId id="409" r:id="rId99"/>
    <p:sldId id="463" r:id="rId100"/>
    <p:sldId id="464" r:id="rId101"/>
    <p:sldId id="465" r:id="rId102"/>
    <p:sldId id="466" r:id="rId103"/>
    <p:sldId id="355" r:id="rId104"/>
    <p:sldId id="356" r:id="rId105"/>
    <p:sldId id="467" r:id="rId106"/>
    <p:sldId id="468" r:id="rId107"/>
    <p:sldId id="469" r:id="rId108"/>
    <p:sldId id="470" r:id="rId109"/>
    <p:sldId id="357" r:id="rId110"/>
    <p:sldId id="358" r:id="rId111"/>
    <p:sldId id="471" r:id="rId112"/>
    <p:sldId id="472" r:id="rId113"/>
    <p:sldId id="292" r:id="rId114"/>
    <p:sldId id="473" r:id="rId115"/>
    <p:sldId id="474" r:id="rId116"/>
    <p:sldId id="475" r:id="rId117"/>
    <p:sldId id="476" r:id="rId118"/>
    <p:sldId id="477" r:id="rId119"/>
    <p:sldId id="478" r:id="rId120"/>
    <p:sldId id="359" r:id="rId121"/>
    <p:sldId id="479" r:id="rId122"/>
    <p:sldId id="480" r:id="rId123"/>
    <p:sldId id="481" r:id="rId124"/>
    <p:sldId id="482" r:id="rId125"/>
    <p:sldId id="483" r:id="rId126"/>
    <p:sldId id="484" r:id="rId127"/>
    <p:sldId id="353" r:id="rId128"/>
    <p:sldId id="354" r:id="rId129"/>
    <p:sldId id="485" r:id="rId130"/>
    <p:sldId id="486" r:id="rId131"/>
    <p:sldId id="289" r:id="rId13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dgm:spPr>
        <a:solidFill>
          <a:srgbClr val="FFFFFF"/>
        </a:solidFill>
      </dgm:spPr>
      <dgm:t>
        <a:bodyPr/>
        <a:lstStyle/>
        <a:p>
          <a:r>
            <a:rPr lang="en-MY" dirty="0">
              <a:solidFill>
                <a:schemeClr val="tx1"/>
              </a:solidFill>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Y="-1502" custLinFactNeighborX="-181" custLinFactNeighborY="-10000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custLinFactNeighborY="87795">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a:xfrm>
          <a:off x="0" y="3199860"/>
          <a:ext cx="8122096" cy="561599"/>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Transfer</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Trends for Employee Training</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Outsourced Training</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gm:t>
    </dgm:pt>
    <dgm:pt modelId="{A9EA73E1-EF34-4B14-B6BA-8A4F60B3DC71}" type="sibTrans" cxnId="{78A355C0-E53E-4353-B169-6FBBC605359A}">
      <dgm:prSet/>
      <dgm:spPr/>
      <dgm:t>
        <a:bodyPr/>
        <a:lstStyle/>
        <a:p>
          <a:endParaRPr lang="en-MY"/>
        </a:p>
      </dgm:t>
    </dgm:pt>
    <dgm:pt modelId="{29DFFF41-1BFA-4263-B854-146B73507DF2}" type="parTrans" cxnId="{78A355C0-E53E-4353-B169-6FBBC605359A}">
      <dgm:prSet/>
      <dgm:spPr/>
      <dgm:t>
        <a:bodyPr/>
        <a:lstStyle/>
        <a:p>
          <a:endParaRPr lang="en-MY"/>
        </a:p>
      </dgm:t>
    </dgm:pt>
    <dgm:pt modelId="{0F6CD523-231C-40C1-9358-45FAD06296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gm:t>
    </dgm:pt>
    <dgm:pt modelId="{796680AE-C1DC-430F-BBE8-69AB630B78C9}" type="parTrans" cxnId="{F47F3FA5-2717-4A40-8089-E376DE60DCF3}">
      <dgm:prSet/>
      <dgm:spPr/>
      <dgm:t>
        <a:bodyPr/>
        <a:lstStyle/>
        <a:p>
          <a:endParaRPr lang="en-MY"/>
        </a:p>
      </dgm:t>
    </dgm:pt>
    <dgm:pt modelId="{3EA65B9E-E6EC-4581-9CDD-07959D554F83}" type="sibTrans" cxnId="{F47F3FA5-2717-4A40-8089-E376DE60DCF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B5190080-CC81-4C08-8D86-C18EF94101C0}" type="pres">
      <dgm:prSet presAssocID="{0F6CD523-231C-40C1-9358-45FAD0629644}" presName="parentText" presStyleLbl="node1" presStyleIdx="1" presStyleCnt="8">
        <dgm:presLayoutVars>
          <dgm:chMax val="0"/>
          <dgm:bulletEnabled val="1"/>
        </dgm:presLayoutVars>
      </dgm:prSet>
      <dgm:spPr>
        <a:xfrm>
          <a:off x="0" y="676980"/>
          <a:ext cx="8122096" cy="561599"/>
        </a:xfrm>
        <a:prstGeom prst="roundRect">
          <a:avLst/>
        </a:prstGeom>
      </dgm:spPr>
    </dgm:pt>
    <dgm:pt modelId="{5928E771-8168-434D-A2D4-B089109FEEA5}" type="pres">
      <dgm:prSet presAssocID="{3EA65B9E-E6EC-4581-9CDD-07959D554F83}" presName="spacer" presStyleCnt="0"/>
      <dgm:spPr/>
    </dgm:pt>
    <dgm:pt modelId="{F674B1EB-7C16-427C-9D7D-944E5157F0F6}" type="pres">
      <dgm:prSet presAssocID="{0E8A125C-57D8-4962-B2BC-515A47D78819}" presName="parentText" presStyleLbl="node1" presStyleIdx="2" presStyleCnt="8" custLinFactNeighborY="24659">
        <dgm:presLayoutVars>
          <dgm:chMax val="0"/>
          <dgm:bulletEnabled val="1"/>
        </dgm:presLayoutVars>
      </dgm:prSet>
      <dgm:spPr>
        <a:xfrm>
          <a:off x="0" y="1324744"/>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custLinFactNeighborY="87795">
        <dgm:presLayoutVars>
          <dgm:chMax val="0"/>
          <dgm:bulletEnabled val="1"/>
        </dgm:presLayoutVars>
      </dgm:prSet>
      <dgm:spPr>
        <a:xfrm>
          <a:off x="0" y="1938420"/>
          <a:ext cx="8122096" cy="561599"/>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custLinFactNeighborY="-29311">
        <dgm:presLayoutVars>
          <dgm:chMax val="0"/>
          <dgm:bulletEnabled val="1"/>
        </dgm:presLayoutVars>
      </dgm:prSet>
      <dgm:spPr>
        <a:xfrm>
          <a:off x="0" y="2569140"/>
          <a:ext cx="8122096" cy="561599"/>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a:xfrm>
          <a:off x="0" y="3199860"/>
          <a:ext cx="8122096" cy="561599"/>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a:xfrm>
          <a:off x="0" y="3830580"/>
          <a:ext cx="8122096" cy="561599"/>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2CFA64D-A9E2-413B-8339-113B075F6020}" type="presOf" srcId="{0F6CD523-231C-40C1-9358-45FAD0629644}" destId="{B5190080-CC81-4C08-8D86-C18EF94101C0}"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F47F3FA5-2717-4A40-8089-E376DE60DCF3}" srcId="{703D4D02-5513-427D-B6E9-B2E187EE0C3A}" destId="{0F6CD523-231C-40C1-9358-45FAD0629644}" srcOrd="1" destOrd="0" parTransId="{796680AE-C1DC-430F-BBE8-69AB630B78C9}" sibTransId="{3EA65B9E-E6EC-4581-9CDD-07959D554F83}"/>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582AA7-F6CB-4233-B879-BC8E7ECC6A55}" type="presParOf" srcId="{CC8763B3-4621-4666-B669-3C5BA2A30DBE}" destId="{B5190080-CC81-4C08-8D86-C18EF94101C0}" srcOrd="2" destOrd="0" presId="urn:microsoft.com/office/officeart/2005/8/layout/vList2"/>
    <dgm:cxn modelId="{71D43CEB-4F0B-461C-83AF-70959DDBFDCA}" type="presParOf" srcId="{CC8763B3-4621-4666-B669-3C5BA2A30DBE}" destId="{5928E771-8168-434D-A2D4-B089109FEEA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29459"/>
          <a:ext cx="8352928" cy="760134"/>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29459"/>
          <a:ext cx="8352928" cy="760134"/>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dgm:presLayoutVars>
          <dgm:chMax val="0"/>
          <dgm:bulletEnabled val="1"/>
        </dgm:presLayoutVars>
      </dgm:prSet>
      <dgm:spPr>
        <a:xfrm>
          <a:off x="0" y="2639807"/>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custLinFactNeighborY="25767">
        <dgm:presLayoutVars>
          <dgm:chMax val="0"/>
          <dgm:bulletEnabled val="1"/>
        </dgm:presLayoutVars>
      </dgm:prSet>
      <dgm:spPr>
        <a:xfrm>
          <a:off x="0" y="2664296"/>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a:xfrm>
          <a:off x="0" y="3507048"/>
          <a:ext cx="8352928" cy="772200"/>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5730" tIns="125730" rIns="125730" bIns="125730" numCol="1" spcCol="1270" anchor="ctr" anchorCtr="0"/>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Planning Points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Transitions</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6" custScaleX="99638" custLinFactNeighborX="-363" custLinFactNeighborY="-25550">
        <dgm:presLayoutVars>
          <dgm:chMax val="0"/>
          <dgm:bulletEnabled val="1"/>
        </dgm:presLayoutVars>
      </dgm:prSet>
      <dgm:spPr>
        <a:xfrm>
          <a:off x="0" y="50002"/>
          <a:ext cx="8322690" cy="760134"/>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6">
        <dgm:presLayoutVars>
          <dgm:chMax val="0"/>
          <dgm:bulletEnabled val="1"/>
        </dgm:presLayoutVars>
      </dgm:prSet>
      <dgm:spPr>
        <a:xfrm>
          <a:off x="0" y="905327"/>
          <a:ext cx="8352928" cy="772200"/>
        </a:xfrm>
        <a:prstGeom prst="roundRect">
          <a:avLst/>
        </a:prstGeom>
      </dgm:spPr>
    </dgm:pt>
    <dgm:pt modelId="{F856B672-D9AD-4A1F-BE39-8BA8B85231D0}" type="pres">
      <dgm:prSet presAssocID="{1132010B-811F-4CE9-9D90-3244B52437CB}" presName="spacer" presStyleCnt="0"/>
      <dgm:spPr/>
    </dgm:pt>
    <dgm:pt modelId="{063BDBA2-A3DC-419F-9114-58CDD7E9676E}" type="pres">
      <dgm:prSet presAssocID="{EDECB737-FAC0-4F47-9B1A-E18B883D0F75}" presName="parentText" presStyleLbl="node1" presStyleIdx="2" presStyleCnt="6" custLinFactNeighborY="16379">
        <dgm:presLayoutVars>
          <dgm:chMax val="0"/>
          <dgm:bulletEnabled val="1"/>
        </dgm:presLayoutVars>
      </dgm:prSet>
      <dgm:spPr>
        <a:xfrm>
          <a:off x="0" y="1788134"/>
          <a:ext cx="8352928" cy="7722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3" presStyleCnt="6" custLinFactNeighborY="21437">
        <dgm:presLayoutVars>
          <dgm:chMax val="0"/>
          <dgm:bulletEnabled val="1"/>
        </dgm:presLayoutVars>
      </dgm:prSet>
      <dgm:spPr>
        <a:xfrm>
          <a:off x="0" y="2664296"/>
          <a:ext cx="8352928" cy="772200"/>
        </a:xfrm>
        <a:prstGeom prst="roundRect">
          <a:avLst/>
        </a:prstGeom>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4" presStyleCnt="6">
        <dgm:presLayoutVars>
          <dgm:chMax val="0"/>
          <dgm:bulletEnabled val="1"/>
        </dgm:presLayoutVars>
      </dgm:prSet>
      <dgm:spPr>
        <a:xfrm>
          <a:off x="0" y="3521538"/>
          <a:ext cx="8352928" cy="778049"/>
        </a:xfrm>
        <a:prstGeom prst="roundRect">
          <a:avLst/>
        </a:prstGeom>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5" presStyleCnt="6" custLinFactNeighborY="19150">
        <dgm:presLayoutVars>
          <dgm:chMax val="0"/>
          <dgm:bulletEnabled val="1"/>
        </dgm:presLayoutVars>
      </dgm:prSet>
      <dgm:spPr>
        <a:xfrm>
          <a:off x="0" y="4392488"/>
          <a:ext cx="8352928" cy="772200"/>
        </a:xfrm>
        <a:prstGeom prst="roundRect">
          <a:avLst/>
        </a:prstGeom>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5" destOrd="0" parTransId="{CE01BC7B-693E-4C29-9382-1CEAFD123B89}" sibTransId="{1BD7690B-FDA0-4563-ADEA-0840A7131753}"/>
    <dgm:cxn modelId="{5FE1F790-E51A-4899-93D8-D14A5CAF0833}" srcId="{703D4D02-5513-427D-B6E9-B2E187EE0C3A}" destId="{EDECB737-FAC0-4F47-9B1A-E18B883D0F75}" srcOrd="2"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4"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3"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7F3CFA4E-EF63-4B69-A44A-79D4E38E6B04}" type="presParOf" srcId="{CC8763B3-4621-4666-B669-3C5BA2A30DBE}" destId="{063BDBA2-A3DC-419F-9114-58CDD7E9676E}" srcOrd="4" destOrd="0" presId="urn:microsoft.com/office/officeart/2005/8/layout/vList2"/>
    <dgm:cxn modelId="{554E2C67-8D8A-4917-A739-BFF681064908}" type="presParOf" srcId="{CC8763B3-4621-4666-B669-3C5BA2A30DBE}" destId="{A914B8BF-CFD8-47FB-BE1A-5161F813C281}" srcOrd="5" destOrd="0" presId="urn:microsoft.com/office/officeart/2005/8/layout/vList2"/>
    <dgm:cxn modelId="{0DF43C34-0693-4685-92A1-D1A0E018021D}" type="presParOf" srcId="{CC8763B3-4621-4666-B669-3C5BA2A30DBE}" destId="{2C838952-826C-4046-A3CA-180A4970B802}" srcOrd="6" destOrd="0" presId="urn:microsoft.com/office/officeart/2005/8/layout/vList2"/>
    <dgm:cxn modelId="{BD230446-2CAE-4D95-AACD-A8F865679AB0}" type="presParOf" srcId="{CC8763B3-4621-4666-B669-3C5BA2A30DBE}" destId="{DD061BC6-7217-4983-91AB-8118DA993ADC}" srcOrd="7" destOrd="0" presId="urn:microsoft.com/office/officeart/2005/8/layout/vList2"/>
    <dgm:cxn modelId="{84EC5101-A8FF-422B-A0DF-8A6E4AC95814}" type="presParOf" srcId="{CC8763B3-4621-4666-B669-3C5BA2A30DBE}" destId="{2D4BE110-5AB9-41A3-9914-DEAE56F0A0B0}" srcOrd="8" destOrd="0" presId="urn:microsoft.com/office/officeart/2005/8/layout/vList2"/>
    <dgm:cxn modelId="{905C7B81-07F3-4C7C-984A-7F3BD01901B3}" type="presParOf" srcId="{CC8763B3-4621-4666-B669-3C5BA2A30DBE}" destId="{A9B2BC83-0942-4001-80DE-769A77009AE5}" srcOrd="9" destOrd="0" presId="urn:microsoft.com/office/officeart/2005/8/layout/vList2"/>
    <dgm:cxn modelId="{C4EE49A4-9819-42A6-A684-11A2E4FC2139}" type="presParOf" srcId="{CC8763B3-4621-4666-B669-3C5BA2A30DBE}" destId="{0A218AEF-26AC-4E23-BDA1-668064282E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3">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3">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3">
        <dgm:presLayoutVars>
          <dgm:chMax val="0"/>
          <dgm:bulletEnabled val="1"/>
        </dgm:presLayoutVars>
      </dgm:prSet>
      <dgm:spPr/>
    </dgm:pt>
  </dgm:ptLst>
  <dgm:cxnLst>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3"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3">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3">
        <dgm:presLayoutVars>
          <dgm:chMax val="0"/>
          <dgm:bulletEnabled val="1"/>
        </dgm:presLayoutVars>
      </dgm:prSet>
      <dgm:spPr/>
    </dgm:pt>
  </dgm:ptLst>
  <dgm:cxnLst>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3"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3">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3">
        <dgm:presLayoutVars>
          <dgm:chMax val="0"/>
          <dgm:bulletEnabled val="1"/>
        </dgm:presLayoutVars>
      </dgm:prSet>
      <dgm:spPr>
        <a:xfrm>
          <a:off x="0" y="2243764"/>
          <a:ext cx="8352928" cy="1023165"/>
        </a:xfrm>
        <a:prstGeom prst="roundRect">
          <a:avLst/>
        </a:prstGeom>
      </dgm:spPr>
    </dgm:pt>
  </dgm:ptLst>
  <dgm:cxnLst>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092694" cy="561599"/>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Learning Management System</a:t>
          </a:r>
        </a:p>
      </dsp:txBody>
      <dsp:txXfrm>
        <a:off x="27415" y="27415"/>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Need Analysis</a:t>
          </a: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Program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99103"/>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2026518"/>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Learning Management System</a:t>
          </a:r>
        </a:p>
      </dsp:txBody>
      <dsp:txXfrm>
        <a:off x="27415" y="56014"/>
        <a:ext cx="8037864" cy="506769"/>
      </dsp:txXfrm>
    </dsp:sp>
    <dsp:sp modelId="{B5190080-CC81-4C08-8D86-C18EF94101C0}">
      <dsp:nvSpPr>
        <dsp:cNvPr id="0" name=""/>
        <dsp:cNvSpPr/>
      </dsp:nvSpPr>
      <dsp:spPr>
        <a:xfrm>
          <a:off x="0" y="6769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Need Analysis</a:t>
          </a:r>
        </a:p>
      </dsp:txBody>
      <dsp:txXfrm>
        <a:off x="27415" y="704395"/>
        <a:ext cx="8067266" cy="506769"/>
      </dsp:txXfrm>
    </dsp:sp>
    <dsp:sp modelId="{F674B1EB-7C16-427C-9D7D-944E5157F0F6}">
      <dsp:nvSpPr>
        <dsp:cNvPr id="0" name=""/>
        <dsp:cNvSpPr/>
      </dsp:nvSpPr>
      <dsp:spPr>
        <a:xfrm>
          <a:off x="0" y="1324744"/>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Program Development</a:t>
          </a:r>
        </a:p>
      </dsp:txBody>
      <dsp:txXfrm>
        <a:off x="27415" y="1352159"/>
        <a:ext cx="8067266" cy="506769"/>
      </dsp:txXfrm>
    </dsp:sp>
    <dsp:sp modelId="{239A56AA-8CA4-45D2-AAA7-F32B26D151DB}">
      <dsp:nvSpPr>
        <dsp:cNvPr id="0" name=""/>
        <dsp:cNvSpPr/>
      </dsp:nvSpPr>
      <dsp:spPr>
        <a:xfrm>
          <a:off x="0" y="1999103"/>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Implementation</a:t>
          </a:r>
        </a:p>
      </dsp:txBody>
      <dsp:txXfrm>
        <a:off x="27415" y="2026518"/>
        <a:ext cx="8067266" cy="506769"/>
      </dsp:txXfrm>
    </dsp:sp>
    <dsp:sp modelId="{063BDBA2-A3DC-419F-9114-58CDD7E9676E}">
      <dsp:nvSpPr>
        <dsp:cNvPr id="0" name=""/>
        <dsp:cNvSpPr/>
      </dsp:nvSpPr>
      <dsp:spPr>
        <a:xfrm>
          <a:off x="0" y="254888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Kirkpatrick Training Evaluation Model</a:t>
          </a:r>
        </a:p>
      </dsp:txBody>
      <dsp:txXfrm>
        <a:off x="27415" y="257629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Training Transfer</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1"/>
              </a:solidFill>
              <a:latin typeface="Arial"/>
              <a:ea typeface="+mn-ea"/>
              <a:cs typeface="+mn-cs"/>
            </a:rPr>
            <a:t>Trends for Employee Training</a:t>
          </a: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Outsourced Training</a:t>
          </a:r>
        </a:p>
      </dsp:txBody>
      <dsp:txXfrm>
        <a:off x="27415" y="4488715"/>
        <a:ext cx="8067266"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50002"/>
          <a:ext cx="8322690" cy="760134"/>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Difference - Training and Development</a:t>
          </a:r>
        </a:p>
      </dsp:txBody>
      <dsp:txXfrm>
        <a:off x="37107" y="87109"/>
        <a:ext cx="8248476" cy="685920"/>
      </dsp:txXfrm>
    </dsp:sp>
    <dsp:sp modelId="{F674B1EB-7C16-427C-9D7D-944E5157F0F6}">
      <dsp:nvSpPr>
        <dsp:cNvPr id="0" name=""/>
        <dsp:cNvSpPr/>
      </dsp:nvSpPr>
      <dsp:spPr>
        <a:xfrm>
          <a:off x="0" y="929459"/>
          <a:ext cx="8352928" cy="76013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107" y="966566"/>
        <a:ext cx="8278714" cy="685920"/>
      </dsp:txXfrm>
    </dsp:sp>
    <dsp:sp modelId="{063BDBA2-A3DC-419F-9114-58CDD7E9676E}">
      <dsp:nvSpPr>
        <dsp:cNvPr id="0" name=""/>
        <dsp:cNvSpPr/>
      </dsp:nvSpPr>
      <dsp:spPr>
        <a:xfrm>
          <a:off x="0" y="1800200"/>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Stages in Career Development</a:t>
          </a:r>
        </a:p>
      </dsp:txBody>
      <dsp:txXfrm>
        <a:off x="37107" y="1837307"/>
        <a:ext cx="8278714" cy="685920"/>
      </dsp:txXfrm>
    </dsp:sp>
    <dsp:sp modelId="{2C838952-826C-4046-A3CA-180A4970B802}">
      <dsp:nvSpPr>
        <dsp:cNvPr id="0" name=""/>
        <dsp:cNvSpPr/>
      </dsp:nvSpPr>
      <dsp:spPr>
        <a:xfrm>
          <a:off x="0" y="2639808"/>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107" y="2676915"/>
        <a:ext cx="8278714" cy="685920"/>
      </dsp:txXfrm>
    </dsp:sp>
    <dsp:sp modelId="{2D4BE110-5AB9-41A3-9914-DEAE56F0A0B0}">
      <dsp:nvSpPr>
        <dsp:cNvPr id="0" name=""/>
        <dsp:cNvSpPr/>
      </dsp:nvSpPr>
      <dsp:spPr>
        <a:xfrm>
          <a:off x="0" y="3494982"/>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107" y="3532089"/>
        <a:ext cx="8278714" cy="685920"/>
      </dsp:txXfrm>
    </dsp:sp>
    <dsp:sp modelId="{0A218AEF-26AC-4E23-BDA1-668064282ED2}">
      <dsp:nvSpPr>
        <dsp:cNvPr id="0" name=""/>
        <dsp:cNvSpPr/>
      </dsp:nvSpPr>
      <dsp:spPr>
        <a:xfrm>
          <a:off x="0" y="4368356"/>
          <a:ext cx="8352928" cy="76013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107" y="4405463"/>
        <a:ext cx="8278714" cy="685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39807"/>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Management Systems</a:t>
          </a:r>
        </a:p>
      </dsp:txBody>
      <dsp:txXfrm>
        <a:off x="37696" y="2677503"/>
        <a:ext cx="8277536" cy="696808"/>
      </dsp:txXfrm>
    </dsp:sp>
    <dsp:sp modelId="{2D4BE110-5AB9-41A3-9914-DEAE56F0A0B0}">
      <dsp:nvSpPr>
        <dsp:cNvPr id="0" name=""/>
        <dsp:cNvSpPr/>
      </dsp:nvSpPr>
      <dsp:spPr>
        <a:xfrm>
          <a:off x="0" y="350704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3805"/>
          <a:ext cx="8322690"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696" y="51501"/>
        <a:ext cx="8247298" cy="696808"/>
      </dsp:txXfrm>
    </dsp:sp>
    <dsp:sp modelId="{F674B1EB-7C16-427C-9D7D-944E5157F0F6}">
      <dsp:nvSpPr>
        <dsp:cNvPr id="0" name=""/>
        <dsp:cNvSpPr/>
      </dsp:nvSpPr>
      <dsp:spPr>
        <a:xfrm>
          <a:off x="0" y="905327"/>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696" y="943023"/>
        <a:ext cx="8277536" cy="696808"/>
      </dsp:txXfrm>
    </dsp:sp>
    <dsp:sp modelId="{063BDBA2-A3DC-419F-9114-58CDD7E9676E}">
      <dsp:nvSpPr>
        <dsp:cNvPr id="0" name=""/>
        <dsp:cNvSpPr/>
      </dsp:nvSpPr>
      <dsp:spPr>
        <a:xfrm>
          <a:off x="0" y="1788134"/>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696" y="1825830"/>
        <a:ext cx="8277536" cy="696808"/>
      </dsp:txXfrm>
    </dsp:sp>
    <dsp:sp modelId="{2C838952-826C-4046-A3CA-180A4970B802}">
      <dsp:nvSpPr>
        <dsp:cNvPr id="0" name=""/>
        <dsp:cNvSpPr/>
      </dsp:nvSpPr>
      <dsp:spPr>
        <a:xfrm>
          <a:off x="0" y="2664296"/>
          <a:ext cx="8352928" cy="7722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sp:txBody>
      <dsp:txXfrm>
        <a:off x="37696" y="2701992"/>
        <a:ext cx="8277536" cy="696808"/>
      </dsp:txXfrm>
    </dsp:sp>
    <dsp:sp modelId="{2D4BE110-5AB9-41A3-9914-DEAE56F0A0B0}">
      <dsp:nvSpPr>
        <dsp:cNvPr id="0" name=""/>
        <dsp:cNvSpPr/>
      </dsp:nvSpPr>
      <dsp:spPr>
        <a:xfrm>
          <a:off x="0" y="3507048"/>
          <a:ext cx="8352928" cy="7722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Planning Points</a:t>
          </a:r>
        </a:p>
      </dsp:txBody>
      <dsp:txXfrm>
        <a:off x="37696" y="3544744"/>
        <a:ext cx="8277536" cy="696808"/>
      </dsp:txXfrm>
    </dsp:sp>
    <dsp:sp modelId="{0A218AEF-26AC-4E23-BDA1-668064282ED2}">
      <dsp:nvSpPr>
        <dsp:cNvPr id="0" name=""/>
        <dsp:cNvSpPr/>
      </dsp:nvSpPr>
      <dsp:spPr>
        <a:xfrm>
          <a:off x="0" y="4392488"/>
          <a:ext cx="8352928" cy="7722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chemeClr val="tx1"/>
              </a:solidFill>
            </a:rPr>
            <a:t>Career Transitions</a:t>
          </a:r>
        </a:p>
      </dsp:txBody>
      <dsp:txXfrm>
        <a:off x="37696" y="4430184"/>
        <a:ext cx="8277536" cy="69680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22690"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Difference - Training and Development</a:t>
          </a:r>
        </a:p>
      </dsp:txBody>
      <dsp:txXfrm>
        <a:off x="37981" y="37981"/>
        <a:ext cx="8246728" cy="702087"/>
      </dsp:txXfrm>
    </dsp:sp>
    <dsp:sp modelId="{F674B1EB-7C16-427C-9D7D-944E5157F0F6}">
      <dsp:nvSpPr>
        <dsp:cNvPr id="0" name=""/>
        <dsp:cNvSpPr/>
      </dsp:nvSpPr>
      <dsp:spPr>
        <a:xfrm>
          <a:off x="0" y="88498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Employee Development Techniques</a:t>
          </a:r>
        </a:p>
      </dsp:txBody>
      <dsp:txXfrm>
        <a:off x="37981" y="922969"/>
        <a:ext cx="8276966" cy="702087"/>
      </dsp:txXfrm>
    </dsp:sp>
    <dsp:sp modelId="{063BDBA2-A3DC-419F-9114-58CDD7E9676E}">
      <dsp:nvSpPr>
        <dsp:cNvPr id="0" name=""/>
        <dsp:cNvSpPr/>
      </dsp:nvSpPr>
      <dsp:spPr>
        <a:xfrm>
          <a:off x="0" y="178034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Stages in Career Development</a:t>
          </a:r>
        </a:p>
      </dsp:txBody>
      <dsp:txXfrm>
        <a:off x="37981" y="1818329"/>
        <a:ext cx="8276966" cy="702087"/>
      </dsp:txXfrm>
    </dsp:sp>
    <dsp:sp modelId="{2C838952-826C-4046-A3CA-180A4970B802}">
      <dsp:nvSpPr>
        <dsp:cNvPr id="0" name=""/>
        <dsp:cNvSpPr/>
      </dsp:nvSpPr>
      <dsp:spPr>
        <a:xfrm>
          <a:off x="0" y="2664296"/>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Management Systems</a:t>
          </a:r>
        </a:p>
      </dsp:txBody>
      <dsp:txXfrm>
        <a:off x="37981" y="2702277"/>
        <a:ext cx="8276966" cy="702087"/>
      </dsp:txXfrm>
    </dsp:sp>
    <dsp:sp modelId="{2D4BE110-5AB9-41A3-9914-DEAE56F0A0B0}">
      <dsp:nvSpPr>
        <dsp:cNvPr id="0" name=""/>
        <dsp:cNvSpPr/>
      </dsp:nvSpPr>
      <dsp:spPr>
        <a:xfrm>
          <a:off x="0" y="3521538"/>
          <a:ext cx="8352928" cy="7780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MY" sz="3300" kern="1200" dirty="0">
              <a:solidFill>
                <a:srgbClr val="000000"/>
              </a:solidFill>
              <a:latin typeface="Arial"/>
              <a:ea typeface="+mn-ea"/>
              <a:cs typeface="+mn-cs"/>
            </a:rPr>
            <a:t>Career Planning Points</a:t>
          </a:r>
        </a:p>
      </dsp:txBody>
      <dsp:txXfrm>
        <a:off x="37981" y="3559519"/>
        <a:ext cx="8276966" cy="702087"/>
      </dsp:txXfrm>
    </dsp:sp>
    <dsp:sp modelId="{0A218AEF-26AC-4E23-BDA1-668064282ED2}">
      <dsp:nvSpPr>
        <dsp:cNvPr id="0" name=""/>
        <dsp:cNvSpPr/>
      </dsp:nvSpPr>
      <dsp:spPr>
        <a:xfrm>
          <a:off x="0" y="4406526"/>
          <a:ext cx="8352928" cy="77804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300" kern="1200" dirty="0">
              <a:solidFill>
                <a:srgbClr val="FFFFEE"/>
              </a:solidFill>
              <a:latin typeface="Arial"/>
              <a:ea typeface="+mn-ea"/>
              <a:cs typeface="+mn-cs"/>
            </a:rPr>
            <a:t>Career Transitions</a:t>
          </a:r>
        </a:p>
      </dsp:txBody>
      <dsp:txXfrm>
        <a:off x="37981" y="4444507"/>
        <a:ext cx="8276966" cy="7020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183843"/>
          <a:ext cx="8352928"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59399" y="243242"/>
        <a:ext cx="8234130" cy="1098002"/>
      </dsp:txXfrm>
    </dsp:sp>
    <dsp:sp modelId="{6D646A23-0A91-4432-9D52-5AA2386F485C}">
      <dsp:nvSpPr>
        <dsp:cNvPr id="0" name=""/>
        <dsp:cNvSpPr/>
      </dsp:nvSpPr>
      <dsp:spPr>
        <a:xfrm>
          <a:off x="0" y="1587844"/>
          <a:ext cx="835292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59399" y="1647243"/>
        <a:ext cx="8234130" cy="1098002"/>
      </dsp:txXfrm>
    </dsp:sp>
    <dsp:sp modelId="{B6A3A167-9354-415B-8D75-E452646CD9C9}">
      <dsp:nvSpPr>
        <dsp:cNvPr id="0" name=""/>
        <dsp:cNvSpPr/>
      </dsp:nvSpPr>
      <dsp:spPr>
        <a:xfrm>
          <a:off x="0" y="2991844"/>
          <a:ext cx="8352928" cy="1216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59399" y="3051243"/>
        <a:ext cx="8234130" cy="10980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183744"/>
          <a:ext cx="835292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59399" y="243143"/>
        <a:ext cx="8234130" cy="1098002"/>
      </dsp:txXfrm>
    </dsp:sp>
    <dsp:sp modelId="{6D646A23-0A91-4432-9D52-5AA2386F485C}">
      <dsp:nvSpPr>
        <dsp:cNvPr id="0" name=""/>
        <dsp:cNvSpPr/>
      </dsp:nvSpPr>
      <dsp:spPr>
        <a:xfrm>
          <a:off x="0" y="1587844"/>
          <a:ext cx="8352928"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59399" y="1647243"/>
        <a:ext cx="8234130" cy="1098002"/>
      </dsp:txXfrm>
    </dsp:sp>
    <dsp:sp modelId="{B6A3A167-9354-415B-8D75-E452646CD9C9}">
      <dsp:nvSpPr>
        <dsp:cNvPr id="0" name=""/>
        <dsp:cNvSpPr/>
      </dsp:nvSpPr>
      <dsp:spPr>
        <a:xfrm>
          <a:off x="0" y="2991844"/>
          <a:ext cx="8352928" cy="1216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59399" y="3051243"/>
        <a:ext cx="8234130" cy="109800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183744"/>
          <a:ext cx="835292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59399" y="243143"/>
        <a:ext cx="8234130" cy="1098002"/>
      </dsp:txXfrm>
    </dsp:sp>
    <dsp:sp modelId="{6D646A23-0A91-4432-9D52-5AA2386F485C}">
      <dsp:nvSpPr>
        <dsp:cNvPr id="0" name=""/>
        <dsp:cNvSpPr/>
      </dsp:nvSpPr>
      <dsp:spPr>
        <a:xfrm>
          <a:off x="0" y="1587844"/>
          <a:ext cx="8352928"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59399" y="1647243"/>
        <a:ext cx="8234130" cy="1098002"/>
      </dsp:txXfrm>
    </dsp:sp>
    <dsp:sp modelId="{B6A3A167-9354-415B-8D75-E452646CD9C9}">
      <dsp:nvSpPr>
        <dsp:cNvPr id="0" name=""/>
        <dsp:cNvSpPr/>
      </dsp:nvSpPr>
      <dsp:spPr>
        <a:xfrm>
          <a:off x="0" y="2991844"/>
          <a:ext cx="8352928"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59399" y="3051243"/>
        <a:ext cx="8234130"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a:t>TALENT  MANAGEMENT &amp; DEVELOPMENT </a:t>
            </a:r>
            <a:r>
              <a:rPr lang="en-MY" dirty="0"/>
              <a:t>-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03A73-19FC-4A16-A800-022D6F002AE2}"/>
              </a:ext>
            </a:extLst>
          </p:cNvPr>
          <p:cNvSpPr>
            <a:spLocks noGrp="1"/>
          </p:cNvSpPr>
          <p:nvPr>
            <p:ph type="title"/>
          </p:nvPr>
        </p:nvSpPr>
        <p:spPr/>
        <p:txBody>
          <a:bodyPr/>
          <a:lstStyle/>
          <a:p>
            <a:r>
              <a:rPr lang="en-MY" sz="3600" dirty="0"/>
              <a:t>Learning Management System (LMS)</a:t>
            </a:r>
          </a:p>
        </p:txBody>
      </p:sp>
      <p:sp>
        <p:nvSpPr>
          <p:cNvPr id="3" name="Content Placeholder 2">
            <a:extLst>
              <a:ext uri="{FF2B5EF4-FFF2-40B4-BE49-F238E27FC236}">
                <a16:creationId xmlns:a16="http://schemas.microsoft.com/office/drawing/2014/main" id="{51E61B18-42DF-4A27-9054-4AAFDB59BF68}"/>
              </a:ext>
            </a:extLst>
          </p:cNvPr>
          <p:cNvSpPr>
            <a:spLocks noGrp="1"/>
          </p:cNvSpPr>
          <p:nvPr>
            <p:ph idx="1"/>
          </p:nvPr>
        </p:nvSpPr>
        <p:spPr/>
        <p:txBody>
          <a:bodyPr/>
          <a:lstStyle/>
          <a:p>
            <a:r>
              <a:rPr lang="en-MY" dirty="0"/>
              <a:t>Learning Management System (sometimes also called "Course Management System", "Pedagogical Platform", "E-Learning Platform") is a software system that delivers courseware plus e-tutoring over the Internet.</a:t>
            </a:r>
          </a:p>
          <a:p>
            <a:endParaRPr lang="en-MY" dirty="0"/>
          </a:p>
          <a:p>
            <a:r>
              <a:rPr lang="en-MY" dirty="0"/>
              <a:t>A learning management system (LMS) allows you to create, distribute and track training anywhere, on any device.</a:t>
            </a:r>
          </a:p>
        </p:txBody>
      </p:sp>
    </p:spTree>
    <p:extLst>
      <p:ext uri="{BB962C8B-B14F-4D97-AF65-F5344CB8AC3E}">
        <p14:creationId xmlns:p14="http://schemas.microsoft.com/office/powerpoint/2010/main" val="302433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B66E-A96F-4834-8CF2-81C2D691FC1C}"/>
              </a:ext>
            </a:extLst>
          </p:cNvPr>
          <p:cNvSpPr>
            <a:spLocks noGrp="1"/>
          </p:cNvSpPr>
          <p:nvPr>
            <p:ph type="title"/>
          </p:nvPr>
        </p:nvSpPr>
        <p:spPr/>
        <p:txBody>
          <a:bodyPr/>
          <a:lstStyle/>
          <a:p>
            <a:r>
              <a:rPr lang="en-MY" dirty="0"/>
              <a:t>Choice of LMS</a:t>
            </a:r>
          </a:p>
        </p:txBody>
      </p:sp>
      <p:sp>
        <p:nvSpPr>
          <p:cNvPr id="3" name="Content Placeholder 2">
            <a:extLst>
              <a:ext uri="{FF2B5EF4-FFF2-40B4-BE49-F238E27FC236}">
                <a16:creationId xmlns:a16="http://schemas.microsoft.com/office/drawing/2014/main" id="{02E847C0-6A4E-4EE8-A3F0-7C7E8F72075F}"/>
              </a:ext>
            </a:extLst>
          </p:cNvPr>
          <p:cNvSpPr>
            <a:spLocks noGrp="1"/>
          </p:cNvSpPr>
          <p:nvPr>
            <p:ph idx="1"/>
          </p:nvPr>
        </p:nvSpPr>
        <p:spPr/>
        <p:txBody>
          <a:bodyPr/>
          <a:lstStyle/>
          <a:p>
            <a:pPr marL="0" indent="0">
              <a:buNone/>
            </a:pPr>
            <a:r>
              <a:rPr lang="en-MY" dirty="0"/>
              <a:t>As with most software, there’s no “one size fits all, best” LMS</a:t>
            </a:r>
          </a:p>
          <a:p>
            <a:pPr marL="0" indent="0">
              <a:buNone/>
            </a:pPr>
            <a:endParaRPr lang="en-MY" dirty="0"/>
          </a:p>
          <a:p>
            <a:r>
              <a:rPr lang="en-MY" dirty="0"/>
              <a:t>Is it easy to use?</a:t>
            </a:r>
          </a:p>
          <a:p>
            <a:r>
              <a:rPr lang="en-MY" dirty="0"/>
              <a:t>Does it offer reporting?</a:t>
            </a:r>
          </a:p>
          <a:p>
            <a:r>
              <a:rPr lang="en-MY" dirty="0"/>
              <a:t>How many learners can you invite?</a:t>
            </a:r>
          </a:p>
          <a:p>
            <a:r>
              <a:rPr lang="en-MY" dirty="0"/>
              <a:t>Can you create individual learning tracks?</a:t>
            </a:r>
          </a:p>
          <a:p>
            <a:r>
              <a:rPr lang="en-MY" dirty="0"/>
              <a:t>What course and media formats does the LMS support?</a:t>
            </a:r>
          </a:p>
        </p:txBody>
      </p:sp>
    </p:spTree>
    <p:extLst>
      <p:ext uri="{BB962C8B-B14F-4D97-AF65-F5344CB8AC3E}">
        <p14:creationId xmlns:p14="http://schemas.microsoft.com/office/powerpoint/2010/main" val="2130919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38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3EEF-CE22-46C6-9257-8001E3EF7EAB}"/>
              </a:ext>
            </a:extLst>
          </p:cNvPr>
          <p:cNvSpPr>
            <a:spLocks noGrp="1"/>
          </p:cNvSpPr>
          <p:nvPr>
            <p:ph type="title"/>
          </p:nvPr>
        </p:nvSpPr>
        <p:spPr/>
        <p:txBody>
          <a:bodyPr/>
          <a:lstStyle/>
          <a:p>
            <a:r>
              <a:rPr lang="en-MY" dirty="0"/>
              <a:t>Training Need Analysis</a:t>
            </a:r>
          </a:p>
        </p:txBody>
      </p:sp>
      <p:sp>
        <p:nvSpPr>
          <p:cNvPr id="3" name="Content Placeholder 2">
            <a:extLst>
              <a:ext uri="{FF2B5EF4-FFF2-40B4-BE49-F238E27FC236}">
                <a16:creationId xmlns:a16="http://schemas.microsoft.com/office/drawing/2014/main" id="{5D82152E-3960-425F-B374-401BBFF98CCA}"/>
              </a:ext>
            </a:extLst>
          </p:cNvPr>
          <p:cNvSpPr>
            <a:spLocks noGrp="1"/>
          </p:cNvSpPr>
          <p:nvPr>
            <p:ph idx="1"/>
          </p:nvPr>
        </p:nvSpPr>
        <p:spPr/>
        <p:txBody>
          <a:bodyPr/>
          <a:lstStyle/>
          <a:p>
            <a:pPr marL="0" indent="0">
              <a:buNone/>
            </a:pPr>
            <a:r>
              <a:rPr lang="en-MY" dirty="0"/>
              <a:t>Training  needs  are  identified  on  the  basis  of  organisational  analysis,  job  analysis  and  individual analysis. </a:t>
            </a:r>
          </a:p>
          <a:p>
            <a:r>
              <a:rPr lang="en-MY" dirty="0"/>
              <a:t>Course  content  are  to  be  planned  on  the  basis  of  training  needs.  </a:t>
            </a:r>
          </a:p>
          <a:p>
            <a:r>
              <a:rPr lang="en-MY" dirty="0"/>
              <a:t>Training  needs  are  those  aspects  necessary  to  perform  the  job  in  an  organisation  in  which  employee  is  lacking  attitude/aptitude,  knowledge, skill. </a:t>
            </a:r>
          </a:p>
        </p:txBody>
      </p:sp>
    </p:spTree>
    <p:extLst>
      <p:ext uri="{BB962C8B-B14F-4D97-AF65-F5344CB8AC3E}">
        <p14:creationId xmlns:p14="http://schemas.microsoft.com/office/powerpoint/2010/main" val="1611419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5B5C-A4C2-4DC0-BCA9-D11935B6A05A}"/>
              </a:ext>
            </a:extLst>
          </p:cNvPr>
          <p:cNvSpPr>
            <a:spLocks noGrp="1"/>
          </p:cNvSpPr>
          <p:nvPr>
            <p:ph type="title"/>
          </p:nvPr>
        </p:nvSpPr>
        <p:spPr/>
        <p:txBody>
          <a:bodyPr/>
          <a:lstStyle/>
          <a:p>
            <a:r>
              <a:rPr lang="en-MY" dirty="0"/>
              <a:t>Assessment Process</a:t>
            </a:r>
          </a:p>
        </p:txBody>
      </p:sp>
      <p:sp>
        <p:nvSpPr>
          <p:cNvPr id="3" name="Content Placeholder 2">
            <a:extLst>
              <a:ext uri="{FF2B5EF4-FFF2-40B4-BE49-F238E27FC236}">
                <a16:creationId xmlns:a16="http://schemas.microsoft.com/office/drawing/2014/main" id="{33C715E0-07E5-4787-A20A-108059E4EB1D}"/>
              </a:ext>
            </a:extLst>
          </p:cNvPr>
          <p:cNvSpPr>
            <a:spLocks noGrp="1"/>
          </p:cNvSpPr>
          <p:nvPr>
            <p:ph idx="1"/>
          </p:nvPr>
        </p:nvSpPr>
        <p:spPr>
          <a:xfrm>
            <a:off x="914400" y="1600200"/>
            <a:ext cx="7772400" cy="4979987"/>
          </a:xfrm>
        </p:spPr>
        <p:txBody>
          <a:bodyPr/>
          <a:lstStyle/>
          <a:p>
            <a:r>
              <a:rPr lang="en-MY" dirty="0"/>
              <a:t>Gather data to identify needs.</a:t>
            </a:r>
          </a:p>
          <a:p>
            <a:r>
              <a:rPr lang="en-MY" dirty="0"/>
              <a:t>Determine needs that can be met by training interventions.</a:t>
            </a:r>
          </a:p>
          <a:p>
            <a:r>
              <a:rPr lang="en-MY" dirty="0"/>
              <a:t>Propose solutions.(Training is not a solution for employee relations problems such as poor morale, lack of motivation, or lack of ability to learn.)</a:t>
            </a:r>
          </a:p>
          <a:p>
            <a:r>
              <a:rPr lang="en-MY" dirty="0"/>
              <a:t>Calculate potential cost of training interventions.</a:t>
            </a:r>
          </a:p>
          <a:p>
            <a:r>
              <a:rPr lang="en-MY" dirty="0"/>
              <a:t>Choose and implement the training.</a:t>
            </a:r>
          </a:p>
        </p:txBody>
      </p:sp>
    </p:spTree>
    <p:extLst>
      <p:ext uri="{BB962C8B-B14F-4D97-AF65-F5344CB8AC3E}">
        <p14:creationId xmlns:p14="http://schemas.microsoft.com/office/powerpoint/2010/main" val="300739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4A525-4960-48B5-A0C7-7DA88CD98C15}"/>
              </a:ext>
            </a:extLst>
          </p:cNvPr>
          <p:cNvSpPr>
            <a:spLocks noGrp="1"/>
          </p:cNvSpPr>
          <p:nvPr>
            <p:ph type="title"/>
          </p:nvPr>
        </p:nvSpPr>
        <p:spPr/>
        <p:txBody>
          <a:bodyPr/>
          <a:lstStyle/>
          <a:p>
            <a:r>
              <a:rPr lang="en-MY" dirty="0"/>
              <a:t>Types of Assessments</a:t>
            </a:r>
          </a:p>
        </p:txBody>
      </p:sp>
      <p:sp>
        <p:nvSpPr>
          <p:cNvPr id="3" name="Content Placeholder 2">
            <a:extLst>
              <a:ext uri="{FF2B5EF4-FFF2-40B4-BE49-F238E27FC236}">
                <a16:creationId xmlns:a16="http://schemas.microsoft.com/office/drawing/2014/main" id="{87A688F4-4C6F-4BA6-9300-9ABF82A5ABE7}"/>
              </a:ext>
            </a:extLst>
          </p:cNvPr>
          <p:cNvSpPr>
            <a:spLocks noGrp="1"/>
          </p:cNvSpPr>
          <p:nvPr>
            <p:ph idx="1"/>
          </p:nvPr>
        </p:nvSpPr>
        <p:spPr>
          <a:xfrm>
            <a:off x="685800" y="1556792"/>
            <a:ext cx="8206680" cy="5023395"/>
          </a:xfrm>
        </p:spPr>
        <p:txBody>
          <a:bodyPr/>
          <a:lstStyle/>
          <a:p>
            <a:r>
              <a:rPr lang="en-MY" dirty="0"/>
              <a:t>Organizational Assessment - Identifies the knowledge, skills, and abilities employees will need in the future.</a:t>
            </a:r>
          </a:p>
          <a:p>
            <a:r>
              <a:rPr lang="en-MY" dirty="0"/>
              <a:t>Task Assessment - Compares job requirements with employee knowledge and skills to identify are as needing improvement through job analysis.</a:t>
            </a:r>
          </a:p>
          <a:p>
            <a:r>
              <a:rPr lang="en-MY" dirty="0"/>
              <a:t>Individual Assessment - Focuses on individual employees and how they perform their jobs, usually determined through performance appraisal or review.</a:t>
            </a:r>
          </a:p>
          <a:p>
            <a:endParaRPr lang="en-MY" dirty="0"/>
          </a:p>
        </p:txBody>
      </p:sp>
    </p:spTree>
    <p:extLst>
      <p:ext uri="{BB962C8B-B14F-4D97-AF65-F5344CB8AC3E}">
        <p14:creationId xmlns:p14="http://schemas.microsoft.com/office/powerpoint/2010/main" val="136791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F86E-8E1E-4778-8E7E-442235630EA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FE88EC3-9BB8-4B84-A605-B5E12D916B8B}"/>
              </a:ext>
            </a:extLst>
          </p:cNvPr>
          <p:cNvSpPr>
            <a:spLocks noGrp="1"/>
          </p:cNvSpPr>
          <p:nvPr>
            <p:ph idx="1"/>
          </p:nvPr>
        </p:nvSpPr>
        <p:spPr/>
        <p:txBody>
          <a:bodyPr/>
          <a:lstStyle/>
          <a:p>
            <a:pPr marL="0" indent="0">
              <a:buNone/>
            </a:pPr>
            <a:r>
              <a:rPr lang="en-MY" dirty="0"/>
              <a:t>Once the data of training needs analysis has been gathered, the next step is to:.</a:t>
            </a:r>
          </a:p>
          <a:p>
            <a:pPr marL="514350" indent="-514350">
              <a:buFont typeface="+mj-lt"/>
              <a:buAutoNum type="alphaUcPeriod"/>
            </a:pPr>
            <a:r>
              <a:rPr lang="en-MY" dirty="0"/>
              <a:t>Report the needs that training can and cannot meet.</a:t>
            </a:r>
          </a:p>
          <a:p>
            <a:pPr marL="514350" indent="-514350">
              <a:buFont typeface="+mj-lt"/>
              <a:buAutoNum type="alphaUcPeriod"/>
            </a:pPr>
            <a:r>
              <a:rPr lang="en-MY" dirty="0"/>
              <a:t>Develop the objectives for the training program.</a:t>
            </a:r>
          </a:p>
          <a:p>
            <a:pPr marL="514350" indent="-514350">
              <a:buFont typeface="+mj-lt"/>
              <a:buAutoNum type="alphaUcPeriod"/>
            </a:pPr>
            <a:r>
              <a:rPr lang="en-MY" dirty="0"/>
              <a:t>Propose a series of solutions for customer service problems.</a:t>
            </a:r>
          </a:p>
          <a:p>
            <a:pPr marL="514350" indent="-514350">
              <a:buFont typeface="+mj-lt"/>
              <a:buAutoNum type="alphaUcPeriod"/>
            </a:pPr>
            <a:r>
              <a:rPr lang="en-MY" dirty="0"/>
              <a:t>Decide whether to develop or buy the training program.</a:t>
            </a:r>
          </a:p>
          <a:p>
            <a:pPr marL="0" indent="0">
              <a:buNone/>
            </a:pPr>
            <a:endParaRPr lang="en-MY" dirty="0"/>
          </a:p>
        </p:txBody>
      </p:sp>
    </p:spTree>
    <p:extLst>
      <p:ext uri="{BB962C8B-B14F-4D97-AF65-F5344CB8AC3E}">
        <p14:creationId xmlns:p14="http://schemas.microsoft.com/office/powerpoint/2010/main" val="428469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86A0-B288-46CF-8483-84353AFFA5C6}"/>
              </a:ext>
            </a:extLst>
          </p:cNvPr>
          <p:cNvSpPr>
            <a:spLocks noGrp="1"/>
          </p:cNvSpPr>
          <p:nvPr>
            <p:ph type="title"/>
          </p:nvPr>
        </p:nvSpPr>
        <p:spPr/>
        <p:txBody>
          <a:bodyPr/>
          <a:lstStyle/>
          <a:p>
            <a:r>
              <a:rPr lang="en-MY" dirty="0"/>
              <a:t>Answer # 1 </a:t>
            </a:r>
          </a:p>
        </p:txBody>
      </p:sp>
      <p:sp>
        <p:nvSpPr>
          <p:cNvPr id="3" name="Content Placeholder 2">
            <a:extLst>
              <a:ext uri="{FF2B5EF4-FFF2-40B4-BE49-F238E27FC236}">
                <a16:creationId xmlns:a16="http://schemas.microsoft.com/office/drawing/2014/main" id="{A90977C6-5C96-41D0-BD94-CBD16BE4801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42466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99C3-1E0F-4195-910A-AD7F073918CC}"/>
              </a:ext>
            </a:extLst>
          </p:cNvPr>
          <p:cNvSpPr>
            <a:spLocks noGrp="1"/>
          </p:cNvSpPr>
          <p:nvPr>
            <p:ph type="title"/>
          </p:nvPr>
        </p:nvSpPr>
        <p:spPr/>
        <p:txBody>
          <a:bodyPr/>
          <a:lstStyle/>
          <a:p>
            <a:r>
              <a:rPr lang="en-MY" dirty="0"/>
              <a:t>Training Design</a:t>
            </a:r>
          </a:p>
        </p:txBody>
      </p:sp>
      <p:pic>
        <p:nvPicPr>
          <p:cNvPr id="5" name="Picture 4">
            <a:extLst>
              <a:ext uri="{FF2B5EF4-FFF2-40B4-BE49-F238E27FC236}">
                <a16:creationId xmlns:a16="http://schemas.microsoft.com/office/drawing/2014/main" id="{F94E3E98-498D-42C8-AC3B-C1816023F3FB}"/>
              </a:ext>
            </a:extLst>
          </p:cNvPr>
          <p:cNvPicPr>
            <a:picLocks noChangeAspect="1"/>
          </p:cNvPicPr>
          <p:nvPr/>
        </p:nvPicPr>
        <p:blipFill>
          <a:blip r:embed="rId2"/>
          <a:stretch>
            <a:fillRect/>
          </a:stretch>
        </p:blipFill>
        <p:spPr>
          <a:xfrm>
            <a:off x="785467" y="1844824"/>
            <a:ext cx="7876072" cy="4002757"/>
          </a:xfrm>
          <a:prstGeom prst="rect">
            <a:avLst/>
          </a:prstGeom>
        </p:spPr>
      </p:pic>
    </p:spTree>
    <p:extLst>
      <p:ext uri="{BB962C8B-B14F-4D97-AF65-F5344CB8AC3E}">
        <p14:creationId xmlns:p14="http://schemas.microsoft.com/office/powerpoint/2010/main" val="2566006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269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365499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755AF-BE62-4FCF-9864-FB26B36691D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BABC8E1-8A86-4189-B464-0167796B279E}"/>
              </a:ext>
            </a:extLst>
          </p:cNvPr>
          <p:cNvSpPr>
            <a:spLocks noGrp="1"/>
          </p:cNvSpPr>
          <p:nvPr>
            <p:ph idx="1"/>
          </p:nvPr>
        </p:nvSpPr>
        <p:spPr/>
        <p:txBody>
          <a:bodyPr/>
          <a:lstStyle/>
          <a:p>
            <a:pPr marL="0" indent="0">
              <a:buNone/>
            </a:pPr>
            <a:r>
              <a:rPr lang="en-MY" dirty="0"/>
              <a:t>One well-recognized advantage of on-the-job training is:.</a:t>
            </a:r>
          </a:p>
          <a:p>
            <a:pPr marL="0" indent="0">
              <a:buNone/>
            </a:pPr>
            <a:r>
              <a:rPr lang="en-MY" dirty="0"/>
              <a:t>a) Supervisors' expertise in conducting job-specific instruction.</a:t>
            </a:r>
          </a:p>
          <a:p>
            <a:pPr marL="0" indent="0">
              <a:buNone/>
            </a:pPr>
            <a:r>
              <a:rPr lang="en-MY" dirty="0"/>
              <a:t>b) The incorporation of unplanned activities in the learning situation.</a:t>
            </a:r>
          </a:p>
          <a:p>
            <a:pPr marL="0" indent="0">
              <a:buNone/>
            </a:pPr>
            <a:r>
              <a:rPr lang="en-MY" dirty="0"/>
              <a:t>c) The ability to fit the learning to the trainee.</a:t>
            </a:r>
          </a:p>
          <a:p>
            <a:pPr marL="0" indent="0">
              <a:buNone/>
            </a:pPr>
            <a:r>
              <a:rPr lang="en-MY" dirty="0"/>
              <a:t>d) The ability to expand the learning to a more developmental focus.</a:t>
            </a:r>
          </a:p>
          <a:p>
            <a:pPr marL="0" indent="0">
              <a:buNone/>
            </a:pPr>
            <a:endParaRPr lang="en-MY" dirty="0"/>
          </a:p>
        </p:txBody>
      </p:sp>
    </p:spTree>
    <p:extLst>
      <p:ext uri="{BB962C8B-B14F-4D97-AF65-F5344CB8AC3E}">
        <p14:creationId xmlns:p14="http://schemas.microsoft.com/office/powerpoint/2010/main" val="449662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0B71A-DBEC-4DD3-9C97-193C86BF33F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FD4A043-C092-41E0-959B-C69BEB2C3B8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027132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4902-A539-47F2-828C-05E6A1C48EDD}"/>
              </a:ext>
            </a:extLst>
          </p:cNvPr>
          <p:cNvSpPr>
            <a:spLocks noGrp="1"/>
          </p:cNvSpPr>
          <p:nvPr>
            <p:ph type="title"/>
          </p:nvPr>
        </p:nvSpPr>
        <p:spPr/>
        <p:txBody>
          <a:bodyPr/>
          <a:lstStyle/>
          <a:p>
            <a:r>
              <a:rPr lang="en-MY" dirty="0"/>
              <a:t>Types of Training Program</a:t>
            </a:r>
          </a:p>
        </p:txBody>
      </p:sp>
      <p:sp>
        <p:nvSpPr>
          <p:cNvPr id="3" name="Content Placeholder 2">
            <a:extLst>
              <a:ext uri="{FF2B5EF4-FFF2-40B4-BE49-F238E27FC236}">
                <a16:creationId xmlns:a16="http://schemas.microsoft.com/office/drawing/2014/main" id="{125BA7C5-BC12-4224-9210-80EE93841020}"/>
              </a:ext>
            </a:extLst>
          </p:cNvPr>
          <p:cNvSpPr>
            <a:spLocks noGrp="1"/>
          </p:cNvSpPr>
          <p:nvPr>
            <p:ph idx="1"/>
          </p:nvPr>
        </p:nvSpPr>
        <p:spPr>
          <a:xfrm>
            <a:off x="685800" y="1556792"/>
            <a:ext cx="8134672" cy="4530725"/>
          </a:xfrm>
        </p:spPr>
        <p:txBody>
          <a:bodyPr/>
          <a:lstStyle/>
          <a:p>
            <a:r>
              <a:rPr lang="en-MY" sz="2400" b="1" dirty="0"/>
              <a:t>Vestibule Training </a:t>
            </a:r>
            <a:r>
              <a:rPr lang="en-MY" sz="2400" dirty="0"/>
              <a:t>- It is a method in which trainees learn on the actual or simulated equipment they will use on the job, but are trained off the job. It can be considered a combination of </a:t>
            </a:r>
            <a:r>
              <a:rPr lang="en-MY" sz="2400" dirty="0" err="1"/>
              <a:t>onand</a:t>
            </a:r>
            <a:r>
              <a:rPr lang="en-MY" sz="2400" dirty="0"/>
              <a:t> off-the-job training.</a:t>
            </a:r>
          </a:p>
          <a:p>
            <a:r>
              <a:rPr lang="en-MY" sz="2400" b="1" dirty="0"/>
              <a:t>Virtual training </a:t>
            </a:r>
            <a:r>
              <a:rPr lang="en-MY" sz="2400" dirty="0"/>
              <a:t>- A trainer in a central location teaches groups of employees at remote locations via television </a:t>
            </a:r>
            <a:r>
              <a:rPr lang="en-MY" sz="2400" dirty="0" err="1"/>
              <a:t>hookups</a:t>
            </a:r>
            <a:r>
              <a:rPr lang="en-MY" sz="2400" dirty="0"/>
              <a:t>.</a:t>
            </a:r>
          </a:p>
          <a:p>
            <a:r>
              <a:rPr lang="en-MY" sz="2400" b="1" dirty="0"/>
              <a:t>Electronic Performance Support Systems (EPSS) </a:t>
            </a:r>
            <a:r>
              <a:rPr lang="en-MY" sz="2400" dirty="0"/>
              <a:t>- The systems are sets of computerized tools and displays that effectively automate and integrate training, documentation, and phone support, thus enabling individuals to provide support that’s faster, cheaper, and more effective than the traditional methods.</a:t>
            </a:r>
          </a:p>
        </p:txBody>
      </p:sp>
    </p:spTree>
    <p:extLst>
      <p:ext uri="{BB962C8B-B14F-4D97-AF65-F5344CB8AC3E}">
        <p14:creationId xmlns:p14="http://schemas.microsoft.com/office/powerpoint/2010/main" val="111767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952A-A475-43CF-9F49-BA9B09C2D428}"/>
              </a:ext>
            </a:extLst>
          </p:cNvPr>
          <p:cNvSpPr>
            <a:spLocks noGrp="1"/>
          </p:cNvSpPr>
          <p:nvPr>
            <p:ph type="title"/>
          </p:nvPr>
        </p:nvSpPr>
        <p:spPr/>
        <p:txBody>
          <a:bodyPr/>
          <a:lstStyle/>
          <a:p>
            <a:r>
              <a:rPr lang="en-MY" dirty="0"/>
              <a:t>Types of Training</a:t>
            </a:r>
          </a:p>
        </p:txBody>
      </p:sp>
      <p:sp>
        <p:nvSpPr>
          <p:cNvPr id="3" name="Content Placeholder 2">
            <a:extLst>
              <a:ext uri="{FF2B5EF4-FFF2-40B4-BE49-F238E27FC236}">
                <a16:creationId xmlns:a16="http://schemas.microsoft.com/office/drawing/2014/main" id="{072EFF33-54B5-49E9-AEAE-AF990565199B}"/>
              </a:ext>
            </a:extLst>
          </p:cNvPr>
          <p:cNvSpPr>
            <a:spLocks noGrp="1"/>
          </p:cNvSpPr>
          <p:nvPr>
            <p:ph idx="1"/>
          </p:nvPr>
        </p:nvSpPr>
        <p:spPr/>
        <p:txBody>
          <a:bodyPr/>
          <a:lstStyle/>
          <a:p>
            <a:r>
              <a:rPr lang="en-MY" b="1" dirty="0"/>
              <a:t>Blended Learning </a:t>
            </a:r>
            <a:r>
              <a:rPr lang="en-MY" dirty="0"/>
              <a:t>- It is a planned approach to learning that includes a combination of methods such as classroom, e-learning, self-paced study, and performance support such as job aids or coaching.</a:t>
            </a:r>
          </a:p>
          <a:p>
            <a:endParaRPr lang="en-MY" dirty="0"/>
          </a:p>
          <a:p>
            <a:r>
              <a:rPr lang="en-MY" b="1" dirty="0"/>
              <a:t>Cross training </a:t>
            </a:r>
            <a:r>
              <a:rPr lang="en-MY" dirty="0"/>
              <a:t>occurs when people are trained to do more than one job—theirs and someone else’s. For the employer, the advantages of cross training are flexibility and development.</a:t>
            </a:r>
          </a:p>
        </p:txBody>
      </p:sp>
    </p:spTree>
    <p:extLst>
      <p:ext uri="{BB962C8B-B14F-4D97-AF65-F5344CB8AC3E}">
        <p14:creationId xmlns:p14="http://schemas.microsoft.com/office/powerpoint/2010/main" val="3534908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49B6-22C6-42AA-B3BB-AA10355EC215}"/>
              </a:ext>
            </a:extLst>
          </p:cNvPr>
          <p:cNvSpPr>
            <a:spLocks noGrp="1"/>
          </p:cNvSpPr>
          <p:nvPr>
            <p:ph type="title"/>
          </p:nvPr>
        </p:nvSpPr>
        <p:spPr/>
        <p:txBody>
          <a:bodyPr/>
          <a:lstStyle/>
          <a:p>
            <a:r>
              <a:rPr lang="en-MY" dirty="0"/>
              <a:t>Orientation and On-boarding</a:t>
            </a:r>
          </a:p>
        </p:txBody>
      </p:sp>
      <p:sp>
        <p:nvSpPr>
          <p:cNvPr id="3" name="Content Placeholder 2">
            <a:extLst>
              <a:ext uri="{FF2B5EF4-FFF2-40B4-BE49-F238E27FC236}">
                <a16:creationId xmlns:a16="http://schemas.microsoft.com/office/drawing/2014/main" id="{AD54B1AE-5DE4-419E-AC54-64119584DBDF}"/>
              </a:ext>
            </a:extLst>
          </p:cNvPr>
          <p:cNvSpPr>
            <a:spLocks noGrp="1"/>
          </p:cNvSpPr>
          <p:nvPr>
            <p:ph idx="1"/>
          </p:nvPr>
        </p:nvSpPr>
        <p:spPr/>
        <p:txBody>
          <a:bodyPr/>
          <a:lstStyle/>
          <a:p>
            <a:pPr marL="0" indent="0">
              <a:buNone/>
            </a:pPr>
            <a:r>
              <a:rPr lang="en-MY" dirty="0"/>
              <a:t>Orientation and on boarding refers to the process of new employee assimilation, which often lasts up to six months or a year. The programs smooth the adjustment phase by introducing new employees to others, lessening feelings of isolation, and providing a better understanding of the organization, expectations, and future opportunities for personal growth and development.</a:t>
            </a:r>
          </a:p>
        </p:txBody>
      </p:sp>
    </p:spTree>
    <p:extLst>
      <p:ext uri="{BB962C8B-B14F-4D97-AF65-F5344CB8AC3E}">
        <p14:creationId xmlns:p14="http://schemas.microsoft.com/office/powerpoint/2010/main" val="3266033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83E6-0440-4B8B-9C30-95C0E0F4EE70}"/>
              </a:ext>
            </a:extLst>
          </p:cNvPr>
          <p:cNvSpPr>
            <a:spLocks noGrp="1"/>
          </p:cNvSpPr>
          <p:nvPr>
            <p:ph type="title"/>
          </p:nvPr>
        </p:nvSpPr>
        <p:spPr/>
        <p:txBody>
          <a:bodyPr/>
          <a:lstStyle/>
          <a:p>
            <a:r>
              <a:rPr lang="en-MY" dirty="0"/>
              <a:t>E-Learning</a:t>
            </a:r>
          </a:p>
        </p:txBody>
      </p:sp>
      <p:sp>
        <p:nvSpPr>
          <p:cNvPr id="3" name="Content Placeholder 2">
            <a:extLst>
              <a:ext uri="{FF2B5EF4-FFF2-40B4-BE49-F238E27FC236}">
                <a16:creationId xmlns:a16="http://schemas.microsoft.com/office/drawing/2014/main" id="{F661C76B-2BCB-4771-AF4C-75F2FC181F00}"/>
              </a:ext>
            </a:extLst>
          </p:cNvPr>
          <p:cNvSpPr>
            <a:spLocks noGrp="1"/>
          </p:cNvSpPr>
          <p:nvPr>
            <p:ph idx="1"/>
          </p:nvPr>
        </p:nvSpPr>
        <p:spPr>
          <a:xfrm>
            <a:off x="685800" y="1556792"/>
            <a:ext cx="8001000" cy="4530725"/>
          </a:xfrm>
        </p:spPr>
        <p:txBody>
          <a:bodyPr/>
          <a:lstStyle/>
          <a:p>
            <a:pPr marL="0" indent="0">
              <a:buNone/>
            </a:pPr>
            <a:r>
              <a:rPr lang="en-MY" dirty="0"/>
              <a:t>E-learning is the delivery of formal and informal training and educational materials, processes, and programs via the use of electronic media. E-learning includes Web based learning, computer-based training (CBT), and virtual classrooms.</a:t>
            </a:r>
          </a:p>
          <a:p>
            <a:pPr marL="0" indent="0">
              <a:buNone/>
            </a:pPr>
            <a:r>
              <a:rPr lang="en-MY" dirty="0"/>
              <a:t>E-learning can be synchronous or asynchronous:</a:t>
            </a:r>
          </a:p>
          <a:p>
            <a:r>
              <a:rPr lang="en-MY" dirty="0"/>
              <a:t>Synchronous learning is when participants interact together in real time.</a:t>
            </a:r>
          </a:p>
          <a:p>
            <a:r>
              <a:rPr lang="en-MY" dirty="0"/>
              <a:t>Asynchronous learning is when participants access information at different times and in different places.</a:t>
            </a:r>
          </a:p>
          <a:p>
            <a:pPr marL="0" indent="0">
              <a:buNone/>
            </a:pPr>
            <a:endParaRPr lang="en-MY" dirty="0"/>
          </a:p>
        </p:txBody>
      </p:sp>
    </p:spTree>
    <p:extLst>
      <p:ext uri="{BB962C8B-B14F-4D97-AF65-F5344CB8AC3E}">
        <p14:creationId xmlns:p14="http://schemas.microsoft.com/office/powerpoint/2010/main" val="1501835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126E-4761-4D97-953B-FFF2DD378ACC}"/>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306DDBF-8AD6-4735-B003-1C5746D84746}"/>
              </a:ext>
            </a:extLst>
          </p:cNvPr>
          <p:cNvSpPr>
            <a:spLocks noGrp="1"/>
          </p:cNvSpPr>
          <p:nvPr>
            <p:ph idx="1"/>
          </p:nvPr>
        </p:nvSpPr>
        <p:spPr/>
        <p:txBody>
          <a:bodyPr/>
          <a:lstStyle/>
          <a:p>
            <a:pPr marL="0" indent="0">
              <a:buNone/>
            </a:pPr>
            <a:r>
              <a:rPr lang="en-MY" dirty="0"/>
              <a:t>A major concern with e-Learning is that:.</a:t>
            </a:r>
          </a:p>
          <a:p>
            <a:pPr marL="0" indent="0">
              <a:buNone/>
            </a:pPr>
            <a:r>
              <a:rPr lang="en-MY" dirty="0"/>
              <a:t>a) Retention of learned material is affected by the speed with which the learner progresses through the course.</a:t>
            </a:r>
          </a:p>
          <a:p>
            <a:pPr marL="0" indent="0">
              <a:buNone/>
            </a:pPr>
            <a:r>
              <a:rPr lang="en-MY" dirty="0"/>
              <a:t>b) Trainees will discontinue other learning experiences critical to job performance.</a:t>
            </a:r>
          </a:p>
          <a:p>
            <a:pPr marL="0" indent="0">
              <a:buNone/>
            </a:pPr>
            <a:r>
              <a:rPr lang="en-MY" dirty="0"/>
              <a:t>c) It is more costly than other training methodologies.</a:t>
            </a:r>
          </a:p>
          <a:p>
            <a:pPr marL="0" indent="0">
              <a:buNone/>
            </a:pPr>
            <a:r>
              <a:rPr lang="en-MY" dirty="0"/>
              <a:t>d) It provides too much flexibility because of self-pacing.</a:t>
            </a:r>
          </a:p>
          <a:p>
            <a:pPr marL="0" indent="0">
              <a:buNone/>
            </a:pPr>
            <a:endParaRPr lang="en-MY" dirty="0"/>
          </a:p>
        </p:txBody>
      </p:sp>
    </p:spTree>
    <p:extLst>
      <p:ext uri="{BB962C8B-B14F-4D97-AF65-F5344CB8AC3E}">
        <p14:creationId xmlns:p14="http://schemas.microsoft.com/office/powerpoint/2010/main" val="972299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EA14-2807-4476-8DF1-79A4D123A51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F4CAE605-840C-4940-BBB5-7690E22668B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994185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5F860-B06A-414B-9630-7C91BEE2F1EF}"/>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55BAF946-EEB9-4E38-9C9D-19FD4160B145}"/>
              </a:ext>
            </a:extLst>
          </p:cNvPr>
          <p:cNvSpPr>
            <a:spLocks noGrp="1"/>
          </p:cNvSpPr>
          <p:nvPr>
            <p:ph idx="1"/>
          </p:nvPr>
        </p:nvSpPr>
        <p:spPr>
          <a:xfrm>
            <a:off x="755576" y="1556792"/>
            <a:ext cx="8064896" cy="4530725"/>
          </a:xfrm>
        </p:spPr>
        <p:txBody>
          <a:bodyPr/>
          <a:lstStyle/>
          <a:p>
            <a:pPr marL="0" indent="0">
              <a:buNone/>
            </a:pPr>
            <a:r>
              <a:rPr lang="en-MY" sz="2400" dirty="0"/>
              <a:t>The HRCI is adding five new stamping machines, which are identical in design and operation to 20 stamping machines currently operated by 20 machine operators and 20 assistant machine operators. The operators for the new equipment will be selected from the pool of current assistant machine operators. Which of the following is the most cost effective instructional method for training the new operators?.</a:t>
            </a:r>
          </a:p>
          <a:p>
            <a:pPr marL="0" indent="0">
              <a:buNone/>
            </a:pPr>
            <a:r>
              <a:rPr lang="en-MY" sz="2400" dirty="0"/>
              <a:t>a) Classroom-based lecture</a:t>
            </a:r>
          </a:p>
          <a:p>
            <a:pPr marL="0" indent="0">
              <a:buNone/>
            </a:pPr>
            <a:r>
              <a:rPr lang="en-MY" sz="2400" dirty="0"/>
              <a:t>b) E-learning from the vendor</a:t>
            </a:r>
          </a:p>
          <a:p>
            <a:pPr marL="0" indent="0">
              <a:buNone/>
            </a:pPr>
            <a:r>
              <a:rPr lang="en-MY" sz="2400" dirty="0"/>
              <a:t>c) Structured on-the-job training</a:t>
            </a:r>
          </a:p>
          <a:p>
            <a:pPr marL="0" indent="0">
              <a:buNone/>
            </a:pPr>
            <a:r>
              <a:rPr lang="en-MY" sz="2400" dirty="0"/>
              <a:t>d) Simulation-based training</a:t>
            </a:r>
          </a:p>
          <a:p>
            <a:pPr marL="0" indent="0">
              <a:buNone/>
            </a:pPr>
            <a:endParaRPr lang="en-MY" sz="2400" dirty="0"/>
          </a:p>
        </p:txBody>
      </p:sp>
    </p:spTree>
    <p:extLst>
      <p:ext uri="{BB962C8B-B14F-4D97-AF65-F5344CB8AC3E}">
        <p14:creationId xmlns:p14="http://schemas.microsoft.com/office/powerpoint/2010/main" val="3103444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D2F02-AF06-4B77-85F3-B8FDE74B335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43AF311-CF94-4863-9267-89D767E56A5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733858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6268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C365-AE4B-4747-8923-ED68DB4AE9FC}"/>
              </a:ext>
            </a:extLst>
          </p:cNvPr>
          <p:cNvSpPr>
            <a:spLocks noGrp="1"/>
          </p:cNvSpPr>
          <p:nvPr>
            <p:ph type="title"/>
          </p:nvPr>
        </p:nvSpPr>
        <p:spPr/>
        <p:txBody>
          <a:bodyPr/>
          <a:lstStyle/>
          <a:p>
            <a:r>
              <a:rPr lang="en-MY" dirty="0"/>
              <a:t>Training Implementation</a:t>
            </a:r>
          </a:p>
        </p:txBody>
      </p:sp>
      <p:pic>
        <p:nvPicPr>
          <p:cNvPr id="6" name="Picture 5">
            <a:extLst>
              <a:ext uri="{FF2B5EF4-FFF2-40B4-BE49-F238E27FC236}">
                <a16:creationId xmlns:a16="http://schemas.microsoft.com/office/drawing/2014/main" id="{4A6596C4-AF97-44A6-A7A2-8AD5BD8971E8}"/>
              </a:ext>
            </a:extLst>
          </p:cNvPr>
          <p:cNvPicPr>
            <a:picLocks noChangeAspect="1"/>
          </p:cNvPicPr>
          <p:nvPr/>
        </p:nvPicPr>
        <p:blipFill>
          <a:blip r:embed="rId2"/>
          <a:stretch>
            <a:fillRect/>
          </a:stretch>
        </p:blipFill>
        <p:spPr>
          <a:xfrm>
            <a:off x="946121" y="1844824"/>
            <a:ext cx="7304673" cy="2882057"/>
          </a:xfrm>
          <a:prstGeom prst="rect">
            <a:avLst/>
          </a:prstGeom>
        </p:spPr>
      </p:pic>
    </p:spTree>
    <p:extLst>
      <p:ext uri="{BB962C8B-B14F-4D97-AF65-F5344CB8AC3E}">
        <p14:creationId xmlns:p14="http://schemas.microsoft.com/office/powerpoint/2010/main" val="4109984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BA1B-99B7-4BBA-86D5-3597C2D22047}"/>
              </a:ext>
            </a:extLst>
          </p:cNvPr>
          <p:cNvSpPr>
            <a:spLocks noGrp="1"/>
          </p:cNvSpPr>
          <p:nvPr>
            <p:ph type="title"/>
          </p:nvPr>
        </p:nvSpPr>
        <p:spPr/>
        <p:txBody>
          <a:bodyPr/>
          <a:lstStyle/>
          <a:p>
            <a:r>
              <a:rPr lang="en-MY" dirty="0"/>
              <a:t>Training Implementation</a:t>
            </a:r>
          </a:p>
        </p:txBody>
      </p:sp>
      <p:sp>
        <p:nvSpPr>
          <p:cNvPr id="3" name="Content Placeholder 2">
            <a:extLst>
              <a:ext uri="{FF2B5EF4-FFF2-40B4-BE49-F238E27FC236}">
                <a16:creationId xmlns:a16="http://schemas.microsoft.com/office/drawing/2014/main" id="{9F1B77F3-90D3-4C31-B2BC-AC1822346C43}"/>
              </a:ext>
            </a:extLst>
          </p:cNvPr>
          <p:cNvSpPr>
            <a:spLocks noGrp="1"/>
          </p:cNvSpPr>
          <p:nvPr>
            <p:ph idx="1"/>
          </p:nvPr>
        </p:nvSpPr>
        <p:spPr/>
        <p:txBody>
          <a:bodyPr/>
          <a:lstStyle/>
          <a:p>
            <a:r>
              <a:rPr lang="en-MY" dirty="0"/>
              <a:t>Utilizing pilot programs - A pilot program involves offering the program initially in a controlled environment with a segment of the target audience, and evaluating the sequencing of content.</a:t>
            </a:r>
          </a:p>
          <a:p>
            <a:endParaRPr lang="en-MY" dirty="0"/>
          </a:p>
          <a:p>
            <a:r>
              <a:rPr lang="en-MY" dirty="0"/>
              <a:t>Revising content - Based on the feedback provided by the pilot audience, now is the time to make adjustments to the program prior to final delivery.</a:t>
            </a:r>
          </a:p>
        </p:txBody>
      </p:sp>
    </p:spTree>
    <p:extLst>
      <p:ext uri="{BB962C8B-B14F-4D97-AF65-F5344CB8AC3E}">
        <p14:creationId xmlns:p14="http://schemas.microsoft.com/office/powerpoint/2010/main" val="460742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F201C-E023-4897-9E02-643D466F9187}"/>
              </a:ext>
            </a:extLst>
          </p:cNvPr>
          <p:cNvSpPr>
            <a:spLocks noGrp="1"/>
          </p:cNvSpPr>
          <p:nvPr>
            <p:ph type="title"/>
          </p:nvPr>
        </p:nvSpPr>
        <p:spPr/>
        <p:txBody>
          <a:bodyPr/>
          <a:lstStyle/>
          <a:p>
            <a:r>
              <a:rPr lang="en-MY" dirty="0"/>
              <a:t>Training Implementation</a:t>
            </a:r>
          </a:p>
        </p:txBody>
      </p:sp>
      <p:sp>
        <p:nvSpPr>
          <p:cNvPr id="3" name="Content Placeholder 2">
            <a:extLst>
              <a:ext uri="{FF2B5EF4-FFF2-40B4-BE49-F238E27FC236}">
                <a16:creationId xmlns:a16="http://schemas.microsoft.com/office/drawing/2014/main" id="{200729DA-837F-4FC5-B11E-3092B963603E}"/>
              </a:ext>
            </a:extLst>
          </p:cNvPr>
          <p:cNvSpPr>
            <a:spLocks noGrp="1"/>
          </p:cNvSpPr>
          <p:nvPr>
            <p:ph idx="1"/>
          </p:nvPr>
        </p:nvSpPr>
        <p:spPr>
          <a:xfrm>
            <a:off x="685800" y="1628800"/>
            <a:ext cx="8001000" cy="4530725"/>
          </a:xfrm>
        </p:spPr>
        <p:txBody>
          <a:bodyPr/>
          <a:lstStyle/>
          <a:p>
            <a:r>
              <a:rPr lang="en-MY" sz="2600" dirty="0"/>
              <a:t>Scheduling the program involves paying attention to the target audience, the intended learning outcomes, the deadlines for completion, whether regular work hours or evenings and weekends are required, participation at a distance, etc. Selecting qualified facilitator(s) and selecting a facility are also important factors to consider.</a:t>
            </a:r>
          </a:p>
          <a:p>
            <a:r>
              <a:rPr lang="en-MY" sz="2600" dirty="0"/>
              <a:t>Announcing and implementing the program - An effective way to increase interest in an upcoming training program is to launch an internal marketing campaign. Giving participants a preview of the topics and agenda creates interest</a:t>
            </a:r>
          </a:p>
          <a:p>
            <a:endParaRPr lang="en-MY" sz="2600" dirty="0"/>
          </a:p>
        </p:txBody>
      </p:sp>
    </p:spTree>
    <p:extLst>
      <p:ext uri="{BB962C8B-B14F-4D97-AF65-F5344CB8AC3E}">
        <p14:creationId xmlns:p14="http://schemas.microsoft.com/office/powerpoint/2010/main" val="643297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116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4280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00834-6307-4DBF-98AA-E0882B42AAF7}"/>
              </a:ext>
            </a:extLst>
          </p:cNvPr>
          <p:cNvSpPr>
            <a:spLocks noGrp="1"/>
          </p:cNvSpPr>
          <p:nvPr>
            <p:ph type="title"/>
          </p:nvPr>
        </p:nvSpPr>
        <p:spPr/>
        <p:txBody>
          <a:bodyPr/>
          <a:lstStyle/>
          <a:p>
            <a:r>
              <a:rPr lang="en-MY" dirty="0"/>
              <a:t>Training Transfer</a:t>
            </a:r>
          </a:p>
        </p:txBody>
      </p:sp>
      <p:sp>
        <p:nvSpPr>
          <p:cNvPr id="3" name="Content Placeholder 2">
            <a:extLst>
              <a:ext uri="{FF2B5EF4-FFF2-40B4-BE49-F238E27FC236}">
                <a16:creationId xmlns:a16="http://schemas.microsoft.com/office/drawing/2014/main" id="{D2375F17-DDB0-466E-964D-F66883578397}"/>
              </a:ext>
            </a:extLst>
          </p:cNvPr>
          <p:cNvSpPr>
            <a:spLocks noGrp="1"/>
          </p:cNvSpPr>
          <p:nvPr>
            <p:ph idx="1"/>
          </p:nvPr>
        </p:nvSpPr>
        <p:spPr/>
        <p:txBody>
          <a:bodyPr/>
          <a:lstStyle/>
          <a:p>
            <a:pPr marL="0" indent="0">
              <a:buNone/>
            </a:pPr>
            <a:r>
              <a:rPr lang="en-MY" dirty="0"/>
              <a:t>Training transfer is performing certain activities before, during, and after training sessions that enable employees to more effectively and quickly apply the skills learned in training on the job. Training transfer is the goal when employees are involved in any internal or external training activity, session, seminar, or on-the-job training.</a:t>
            </a:r>
          </a:p>
        </p:txBody>
      </p:sp>
    </p:spTree>
    <p:extLst>
      <p:ext uri="{BB962C8B-B14F-4D97-AF65-F5344CB8AC3E}">
        <p14:creationId xmlns:p14="http://schemas.microsoft.com/office/powerpoint/2010/main" val="3995103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5426-AE02-4539-B30A-09DB4991D981}"/>
              </a:ext>
            </a:extLst>
          </p:cNvPr>
          <p:cNvSpPr>
            <a:spLocks noGrp="1"/>
          </p:cNvSpPr>
          <p:nvPr>
            <p:ph type="title"/>
          </p:nvPr>
        </p:nvSpPr>
        <p:spPr/>
        <p:txBody>
          <a:bodyPr/>
          <a:lstStyle/>
          <a:p>
            <a:r>
              <a:rPr lang="en-MY" dirty="0"/>
              <a:t>Training Transfer</a:t>
            </a:r>
          </a:p>
        </p:txBody>
      </p:sp>
      <p:pic>
        <p:nvPicPr>
          <p:cNvPr id="5" name="Picture 4">
            <a:extLst>
              <a:ext uri="{FF2B5EF4-FFF2-40B4-BE49-F238E27FC236}">
                <a16:creationId xmlns:a16="http://schemas.microsoft.com/office/drawing/2014/main" id="{C3503F80-10B7-42E7-A78D-6F6F448A0E33}"/>
              </a:ext>
            </a:extLst>
          </p:cNvPr>
          <p:cNvPicPr>
            <a:picLocks noChangeAspect="1"/>
          </p:cNvPicPr>
          <p:nvPr/>
        </p:nvPicPr>
        <p:blipFill>
          <a:blip r:embed="rId2"/>
          <a:stretch>
            <a:fillRect/>
          </a:stretch>
        </p:blipFill>
        <p:spPr>
          <a:xfrm>
            <a:off x="1152525" y="1988840"/>
            <a:ext cx="6838950" cy="3829050"/>
          </a:xfrm>
          <a:prstGeom prst="rect">
            <a:avLst/>
          </a:prstGeom>
        </p:spPr>
      </p:pic>
    </p:spTree>
    <p:extLst>
      <p:ext uri="{BB962C8B-B14F-4D97-AF65-F5344CB8AC3E}">
        <p14:creationId xmlns:p14="http://schemas.microsoft.com/office/powerpoint/2010/main" val="1654907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884F-84E2-4937-9163-05E4A927D62F}"/>
              </a:ext>
            </a:extLst>
          </p:cNvPr>
          <p:cNvSpPr>
            <a:spLocks noGrp="1"/>
          </p:cNvSpPr>
          <p:nvPr>
            <p:ph type="title"/>
          </p:nvPr>
        </p:nvSpPr>
        <p:spPr/>
        <p:txBody>
          <a:bodyPr/>
          <a:lstStyle/>
          <a:p>
            <a:r>
              <a:rPr lang="en-MY" dirty="0"/>
              <a:t>Barriers of Training Transfer</a:t>
            </a:r>
          </a:p>
        </p:txBody>
      </p:sp>
      <p:sp>
        <p:nvSpPr>
          <p:cNvPr id="3" name="Content Placeholder 2">
            <a:extLst>
              <a:ext uri="{FF2B5EF4-FFF2-40B4-BE49-F238E27FC236}">
                <a16:creationId xmlns:a16="http://schemas.microsoft.com/office/drawing/2014/main" id="{6FECD502-684E-44BF-89C1-B8AE083EA9AA}"/>
              </a:ext>
            </a:extLst>
          </p:cNvPr>
          <p:cNvSpPr>
            <a:spLocks noGrp="1"/>
          </p:cNvSpPr>
          <p:nvPr>
            <p:ph idx="1"/>
          </p:nvPr>
        </p:nvSpPr>
        <p:spPr>
          <a:xfrm>
            <a:off x="685800" y="1556792"/>
            <a:ext cx="8001000" cy="4530725"/>
          </a:xfrm>
        </p:spPr>
        <p:txBody>
          <a:bodyPr/>
          <a:lstStyle/>
          <a:p>
            <a:pPr marL="514350" indent="-514350">
              <a:buFont typeface="+mj-lt"/>
              <a:buAutoNum type="arabicPeriod"/>
            </a:pPr>
            <a:r>
              <a:rPr lang="en-MY" sz="2400" dirty="0"/>
              <a:t>Interference from immediate (work) environment</a:t>
            </a:r>
          </a:p>
          <a:p>
            <a:pPr marL="514350" indent="-514350">
              <a:buFont typeface="+mj-lt"/>
              <a:buAutoNum type="arabicPeriod"/>
            </a:pPr>
            <a:r>
              <a:rPr lang="en-MY" sz="2400" dirty="0"/>
              <a:t>Non-supportive organizational culture</a:t>
            </a:r>
          </a:p>
          <a:p>
            <a:pPr marL="514350" indent="-514350">
              <a:buFont typeface="+mj-lt"/>
              <a:buAutoNum type="arabicPeriod"/>
            </a:pPr>
            <a:r>
              <a:rPr lang="en-MY" sz="2400" dirty="0"/>
              <a:t>Impractical training programs</a:t>
            </a:r>
          </a:p>
          <a:p>
            <a:pPr marL="514350" indent="-514350">
              <a:buFont typeface="+mj-lt"/>
              <a:buAutoNum type="arabicPeriod"/>
            </a:pPr>
            <a:r>
              <a:rPr lang="en-MY" sz="2400" dirty="0"/>
              <a:t>Irrelevant training content</a:t>
            </a:r>
          </a:p>
          <a:p>
            <a:pPr marL="514350" indent="-514350">
              <a:buFont typeface="+mj-lt"/>
              <a:buAutoNum type="arabicPeriod"/>
            </a:pPr>
            <a:r>
              <a:rPr lang="en-MY" sz="2400" dirty="0"/>
              <a:t>Discomfort with change and associated efforts</a:t>
            </a:r>
          </a:p>
          <a:p>
            <a:pPr marL="514350" indent="-514350">
              <a:buFont typeface="+mj-lt"/>
              <a:buAutoNum type="arabicPeriod"/>
            </a:pPr>
            <a:r>
              <a:rPr lang="en-MY" sz="2400" dirty="0"/>
              <a:t>Separation from inspiration or support of the facilitator</a:t>
            </a:r>
          </a:p>
          <a:p>
            <a:pPr marL="514350" indent="-514350">
              <a:buFont typeface="+mj-lt"/>
              <a:buAutoNum type="arabicPeriod"/>
            </a:pPr>
            <a:r>
              <a:rPr lang="en-MY" sz="2400" dirty="0"/>
              <a:t>Poorly defined/delivered training</a:t>
            </a:r>
          </a:p>
          <a:p>
            <a:pPr marL="514350" indent="-514350">
              <a:buFont typeface="+mj-lt"/>
              <a:buAutoNum type="arabicPeriod"/>
            </a:pPr>
            <a:r>
              <a:rPr lang="en-MY" sz="2400" dirty="0"/>
              <a:t>Pressure from peers to resist changes</a:t>
            </a:r>
          </a:p>
          <a:p>
            <a:pPr marL="514350" indent="-514350">
              <a:buFont typeface="+mj-lt"/>
              <a:buAutoNum type="arabicPeriod"/>
            </a:pPr>
            <a:r>
              <a:rPr lang="en-MY" sz="2400" dirty="0"/>
              <a:t>Newly learned </a:t>
            </a:r>
            <a:r>
              <a:rPr lang="en-MY" sz="2400" dirty="0" err="1"/>
              <a:t>behaviors</a:t>
            </a:r>
            <a:r>
              <a:rPr lang="en-MY" sz="2400" dirty="0"/>
              <a:t> are not valued or </a:t>
            </a:r>
            <a:r>
              <a:rPr lang="en-MY" sz="2400" dirty="0" err="1"/>
              <a:t>modeled</a:t>
            </a:r>
            <a:r>
              <a:rPr lang="en-MY" sz="2400" dirty="0"/>
              <a:t> by participant's manager(s)</a:t>
            </a:r>
          </a:p>
        </p:txBody>
      </p:sp>
    </p:spTree>
    <p:extLst>
      <p:ext uri="{BB962C8B-B14F-4D97-AF65-F5344CB8AC3E}">
        <p14:creationId xmlns:p14="http://schemas.microsoft.com/office/powerpoint/2010/main" val="2986133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384176"/>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791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CA4B8-47F3-4EE8-8537-392F911A131C}"/>
              </a:ext>
            </a:extLst>
          </p:cNvPr>
          <p:cNvSpPr>
            <a:spLocks noGrp="1"/>
          </p:cNvSpPr>
          <p:nvPr>
            <p:ph type="title"/>
          </p:nvPr>
        </p:nvSpPr>
        <p:spPr/>
        <p:txBody>
          <a:bodyPr/>
          <a:lstStyle/>
          <a:p>
            <a:r>
              <a:rPr lang="en-MY" dirty="0"/>
              <a:t>MOOCs (Massive Online Open Courses)</a:t>
            </a:r>
          </a:p>
        </p:txBody>
      </p:sp>
      <p:sp>
        <p:nvSpPr>
          <p:cNvPr id="3" name="Content Placeholder 2">
            <a:extLst>
              <a:ext uri="{FF2B5EF4-FFF2-40B4-BE49-F238E27FC236}">
                <a16:creationId xmlns:a16="http://schemas.microsoft.com/office/drawing/2014/main" id="{4F4E8C60-413C-42DC-AB73-65F3A8B1C6F3}"/>
              </a:ext>
            </a:extLst>
          </p:cNvPr>
          <p:cNvSpPr>
            <a:spLocks noGrp="1"/>
          </p:cNvSpPr>
          <p:nvPr>
            <p:ph idx="1"/>
          </p:nvPr>
        </p:nvSpPr>
        <p:spPr/>
        <p:txBody>
          <a:bodyPr/>
          <a:lstStyle/>
          <a:p>
            <a:pPr marL="0" indent="0">
              <a:buNone/>
            </a:pPr>
            <a:r>
              <a:rPr lang="en-MY"/>
              <a:t>Massive Online </a:t>
            </a:r>
            <a:r>
              <a:rPr lang="en-MY" dirty="0"/>
              <a:t>Open Course, or MOOC, refers to a free online course available to a mass audience. MOOCs are a recent development in distance education. Courses are generally education-based programs stemming from colleges and universities, although they do not provide degrees or credits to students.</a:t>
            </a:r>
          </a:p>
        </p:txBody>
      </p:sp>
    </p:spTree>
    <p:extLst>
      <p:ext uri="{BB962C8B-B14F-4D97-AF65-F5344CB8AC3E}">
        <p14:creationId xmlns:p14="http://schemas.microsoft.com/office/powerpoint/2010/main" val="2755244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2809-4423-4307-ABD2-66FA17AC2037}"/>
              </a:ext>
            </a:extLst>
          </p:cNvPr>
          <p:cNvSpPr>
            <a:spLocks noGrp="1"/>
          </p:cNvSpPr>
          <p:nvPr>
            <p:ph type="title"/>
          </p:nvPr>
        </p:nvSpPr>
        <p:spPr/>
        <p:txBody>
          <a:bodyPr/>
          <a:lstStyle/>
          <a:p>
            <a:r>
              <a:rPr lang="en-MY" dirty="0"/>
              <a:t>Gamification</a:t>
            </a:r>
          </a:p>
        </p:txBody>
      </p:sp>
      <p:sp>
        <p:nvSpPr>
          <p:cNvPr id="3" name="Content Placeholder 2">
            <a:extLst>
              <a:ext uri="{FF2B5EF4-FFF2-40B4-BE49-F238E27FC236}">
                <a16:creationId xmlns:a16="http://schemas.microsoft.com/office/drawing/2014/main" id="{02C36C7E-E742-4B24-9DB2-254C84F63568}"/>
              </a:ext>
            </a:extLst>
          </p:cNvPr>
          <p:cNvSpPr>
            <a:spLocks noGrp="1"/>
          </p:cNvSpPr>
          <p:nvPr>
            <p:ph idx="1"/>
          </p:nvPr>
        </p:nvSpPr>
        <p:spPr/>
        <p:txBody>
          <a:bodyPr/>
          <a:lstStyle/>
          <a:p>
            <a:r>
              <a:rPr lang="en-MY" dirty="0"/>
              <a:t>Gamification is the process of applying gaming designs and concepts to learning or training scenarios in order to make them more engaging and entertaining for the learner.</a:t>
            </a:r>
          </a:p>
          <a:p>
            <a:r>
              <a:rPr lang="en-MY" dirty="0"/>
              <a:t> In game-based learning events, learners compete directly against one or more individuals or participate individually in an interactive experience that rewards learning performance in some way.</a:t>
            </a:r>
          </a:p>
        </p:txBody>
      </p:sp>
    </p:spTree>
    <p:extLst>
      <p:ext uri="{BB962C8B-B14F-4D97-AF65-F5344CB8AC3E}">
        <p14:creationId xmlns:p14="http://schemas.microsoft.com/office/powerpoint/2010/main" val="4140778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68782746"/>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a:xfrm>
            <a:off x="685800" y="1556792"/>
            <a:ext cx="8206680" cy="4530725"/>
          </a:xfrm>
        </p:spPr>
        <p:txBody>
          <a:bodyPr/>
          <a:lstStyle/>
          <a:p>
            <a:r>
              <a:rPr lang="en-MY" sz="2600" dirty="0"/>
              <a:t>Development refers to learning activities and experiences that help employees grow and prepare for the future. </a:t>
            </a:r>
          </a:p>
          <a:p>
            <a:r>
              <a:rPr lang="en-MY" sz="2600" dirty="0"/>
              <a:t>Development often involves voluntary learning that is not tied directly to the employee’s current job.</a:t>
            </a:r>
          </a:p>
          <a:p>
            <a:r>
              <a:rPr lang="en-MY" sz="2600" dirty="0"/>
              <a:t>Training, on the other hand, is related to the current job and is typically required. </a:t>
            </a:r>
          </a:p>
          <a:p>
            <a:r>
              <a:rPr lang="en-MY" sz="2600" dirty="0"/>
              <a:t>Development prepares employees for other positions and increases their ability to move into jobs that may not yet exist. </a:t>
            </a:r>
          </a:p>
          <a:p>
            <a:r>
              <a:rPr lang="en-MY" sz="2600" dirty="0"/>
              <a:t>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B125F-F053-4658-BBF4-0248414FBC50}"/>
              </a:ext>
            </a:extLst>
          </p:cNvPr>
          <p:cNvSpPr>
            <a:spLocks noGrp="1"/>
          </p:cNvSpPr>
          <p:nvPr>
            <p:ph type="title"/>
          </p:nvPr>
        </p:nvSpPr>
        <p:spPr/>
        <p:txBody>
          <a:bodyPr/>
          <a:lstStyle/>
          <a:p>
            <a:r>
              <a:rPr lang="en-MY" dirty="0"/>
              <a:t>Differences Between Employee Training and Development</a:t>
            </a:r>
          </a:p>
        </p:txBody>
      </p:sp>
      <p:pic>
        <p:nvPicPr>
          <p:cNvPr id="5" name="Picture 4">
            <a:extLst>
              <a:ext uri="{FF2B5EF4-FFF2-40B4-BE49-F238E27FC236}">
                <a16:creationId xmlns:a16="http://schemas.microsoft.com/office/drawing/2014/main" id="{981F0776-200A-4840-908D-889F52E00312}"/>
              </a:ext>
            </a:extLst>
          </p:cNvPr>
          <p:cNvPicPr>
            <a:picLocks noChangeAspect="1"/>
          </p:cNvPicPr>
          <p:nvPr/>
        </p:nvPicPr>
        <p:blipFill>
          <a:blip r:embed="rId2"/>
          <a:stretch>
            <a:fillRect/>
          </a:stretch>
        </p:blipFill>
        <p:spPr>
          <a:xfrm>
            <a:off x="1304925" y="1916832"/>
            <a:ext cx="6534150" cy="4095750"/>
          </a:xfrm>
          <a:prstGeom prst="rect">
            <a:avLst/>
          </a:prstGeom>
        </p:spPr>
      </p:pic>
    </p:spTree>
    <p:extLst>
      <p:ext uri="{BB962C8B-B14F-4D97-AF65-F5344CB8AC3E}">
        <p14:creationId xmlns:p14="http://schemas.microsoft.com/office/powerpoint/2010/main" val="285002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B9BB-C923-43BD-B55E-9C8F9954513A}"/>
              </a:ext>
            </a:extLst>
          </p:cNvPr>
          <p:cNvSpPr>
            <a:spLocks noGrp="1"/>
          </p:cNvSpPr>
          <p:nvPr>
            <p:ph type="title"/>
          </p:nvPr>
        </p:nvSpPr>
        <p:spPr/>
        <p:txBody>
          <a:bodyPr/>
          <a:lstStyle/>
          <a:p>
            <a:r>
              <a:rPr lang="en-MY" dirty="0"/>
              <a:t>Differences Between Employee Training and Development</a:t>
            </a:r>
          </a:p>
        </p:txBody>
      </p:sp>
      <p:sp>
        <p:nvSpPr>
          <p:cNvPr id="3" name="Content Placeholder 2">
            <a:extLst>
              <a:ext uri="{FF2B5EF4-FFF2-40B4-BE49-F238E27FC236}">
                <a16:creationId xmlns:a16="http://schemas.microsoft.com/office/drawing/2014/main" id="{4C8D4143-1670-4EBB-BB24-CF869581C15F}"/>
              </a:ext>
            </a:extLst>
          </p:cNvPr>
          <p:cNvSpPr>
            <a:spLocks noGrp="1"/>
          </p:cNvSpPr>
          <p:nvPr>
            <p:ph idx="1"/>
          </p:nvPr>
        </p:nvSpPr>
        <p:spPr/>
        <p:txBody>
          <a:bodyPr/>
          <a:lstStyle/>
          <a:p>
            <a:r>
              <a:rPr lang="en-MY" dirty="0"/>
              <a:t>Development is accomplished through systematic training, learning experiences, work assignments, and assessment efforts.</a:t>
            </a:r>
          </a:p>
          <a:p>
            <a:r>
              <a:rPr lang="en-MY" dirty="0"/>
              <a:t>Training is the acquisition of knowledge, skills and competencies as a result of teaching.</a:t>
            </a:r>
          </a:p>
          <a:p>
            <a:r>
              <a:rPr lang="en-MY" dirty="0"/>
              <a:t>Development teaches how to become more productive and effective at work and at the company.</a:t>
            </a:r>
          </a:p>
          <a:p>
            <a:r>
              <a:rPr lang="en-MY" dirty="0"/>
              <a:t>Training provides the skill and development maximizes it.</a:t>
            </a:r>
          </a:p>
        </p:txBody>
      </p:sp>
    </p:spTree>
    <p:extLst>
      <p:ext uri="{BB962C8B-B14F-4D97-AF65-F5344CB8AC3E}">
        <p14:creationId xmlns:p14="http://schemas.microsoft.com/office/powerpoint/2010/main" val="967448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57D6-600C-4A7E-B909-41FE4803EB21}"/>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C800759-8544-4C82-B98A-52358854A77D}"/>
              </a:ext>
            </a:extLst>
          </p:cNvPr>
          <p:cNvSpPr>
            <a:spLocks noGrp="1"/>
          </p:cNvSpPr>
          <p:nvPr>
            <p:ph idx="1"/>
          </p:nvPr>
        </p:nvSpPr>
        <p:spPr>
          <a:xfrm>
            <a:off x="683568" y="1600200"/>
            <a:ext cx="8136904" cy="4530725"/>
          </a:xfrm>
        </p:spPr>
        <p:txBody>
          <a:bodyPr/>
          <a:lstStyle/>
          <a:p>
            <a:pPr marL="0" indent="0">
              <a:buNone/>
            </a:pPr>
            <a:r>
              <a:rPr lang="en-MY" dirty="0"/>
              <a:t>Replacement planning is based on an organization's ability to :</a:t>
            </a:r>
          </a:p>
          <a:p>
            <a:pPr marL="0" indent="0">
              <a:buNone/>
            </a:pPr>
            <a:r>
              <a:rPr lang="en-MY" dirty="0"/>
              <a:t>    </a:t>
            </a:r>
          </a:p>
          <a:p>
            <a:pPr marL="0" indent="0">
              <a:buNone/>
            </a:pPr>
            <a:r>
              <a:rPr lang="en-MY" dirty="0"/>
              <a:t>a) find candidates with development potential.	    </a:t>
            </a:r>
          </a:p>
          <a:p>
            <a:pPr marL="0" indent="0">
              <a:buNone/>
            </a:pPr>
            <a:r>
              <a:rPr lang="en-MY" dirty="0"/>
              <a:t>b) identify the best available candidate for a job   </a:t>
            </a:r>
          </a:p>
          <a:p>
            <a:pPr marL="0" indent="0">
              <a:buNone/>
            </a:pPr>
            <a:r>
              <a:rPr lang="en-MY" dirty="0"/>
              <a:t>c) plan specific goals and assignments for individuals.	    </a:t>
            </a:r>
          </a:p>
          <a:p>
            <a:pPr marL="0" indent="0">
              <a:buNone/>
            </a:pPr>
            <a:r>
              <a:rPr lang="en-MY" dirty="0"/>
              <a:t>d) test candidates' potential early in their careers.</a:t>
            </a:r>
          </a:p>
        </p:txBody>
      </p:sp>
    </p:spTree>
    <p:extLst>
      <p:ext uri="{BB962C8B-B14F-4D97-AF65-F5344CB8AC3E}">
        <p14:creationId xmlns:p14="http://schemas.microsoft.com/office/powerpoint/2010/main" val="2534954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7805-AC99-4850-B14F-3E671C715B2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D52CE4D3-7BF2-4FAF-B46C-649C11244CD7}"/>
              </a:ext>
            </a:extLst>
          </p:cNvPr>
          <p:cNvSpPr>
            <a:spLocks noGrp="1"/>
          </p:cNvSpPr>
          <p:nvPr>
            <p:ph idx="1"/>
          </p:nvPr>
        </p:nvSpPr>
        <p:spPr/>
        <p:txBody>
          <a:bodyPr/>
          <a:lstStyle/>
          <a:p>
            <a:r>
              <a:rPr lang="en-MY" dirty="0"/>
              <a:t>Option B</a:t>
            </a:r>
          </a:p>
          <a:p>
            <a:endParaRPr lang="en-MY" dirty="0"/>
          </a:p>
          <a:p>
            <a:pPr marL="0" indent="0">
              <a:buNone/>
            </a:pPr>
            <a:r>
              <a:rPr lang="en-MY" dirty="0"/>
              <a:t> The key phrase "for a job" identifies the correct answer. Replacement planning focuses on finding a person who could move into a key job in the organization. Planning specific goals and assignments for individuals, finding candidates with developmental potential, and testing candidates early in their careers are all hallmarks of succession planning.</a:t>
            </a:r>
          </a:p>
        </p:txBody>
      </p:sp>
    </p:spTree>
    <p:extLst>
      <p:ext uri="{BB962C8B-B14F-4D97-AF65-F5344CB8AC3E}">
        <p14:creationId xmlns:p14="http://schemas.microsoft.com/office/powerpoint/2010/main" val="34301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57287417"/>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929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70912-4478-4595-BBE2-E58E3ABD8C3A}"/>
              </a:ext>
            </a:extLst>
          </p:cNvPr>
          <p:cNvSpPr>
            <a:spLocks noGrp="1"/>
          </p:cNvSpPr>
          <p:nvPr>
            <p:ph type="title"/>
          </p:nvPr>
        </p:nvSpPr>
        <p:spPr/>
        <p:txBody>
          <a:bodyPr/>
          <a:lstStyle/>
          <a:p>
            <a:r>
              <a:rPr lang="en-MY" sz="3600" kern="1200" dirty="0">
                <a:latin typeface="Arial"/>
                <a:ea typeface="+mn-ea"/>
                <a:cs typeface="+mn-cs"/>
              </a:rPr>
              <a:t>Employee Development Techniques</a:t>
            </a:r>
            <a:endParaRPr lang="en-MY" sz="3600" dirty="0"/>
          </a:p>
        </p:txBody>
      </p:sp>
      <p:pic>
        <p:nvPicPr>
          <p:cNvPr id="5" name="Picture 4">
            <a:extLst>
              <a:ext uri="{FF2B5EF4-FFF2-40B4-BE49-F238E27FC236}">
                <a16:creationId xmlns:a16="http://schemas.microsoft.com/office/drawing/2014/main" id="{D693812F-0216-4213-88D4-185E15E9C407}"/>
              </a:ext>
            </a:extLst>
          </p:cNvPr>
          <p:cNvPicPr>
            <a:picLocks noChangeAspect="1"/>
          </p:cNvPicPr>
          <p:nvPr/>
        </p:nvPicPr>
        <p:blipFill>
          <a:blip r:embed="rId2"/>
          <a:stretch>
            <a:fillRect/>
          </a:stretch>
        </p:blipFill>
        <p:spPr>
          <a:xfrm>
            <a:off x="1514785" y="1844824"/>
            <a:ext cx="6114430" cy="4414100"/>
          </a:xfrm>
          <a:prstGeom prst="rect">
            <a:avLst/>
          </a:prstGeom>
        </p:spPr>
      </p:pic>
    </p:spTree>
    <p:extLst>
      <p:ext uri="{BB962C8B-B14F-4D97-AF65-F5344CB8AC3E}">
        <p14:creationId xmlns:p14="http://schemas.microsoft.com/office/powerpoint/2010/main" val="2253237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1EA1-E054-4ED0-8709-1BF487430777}"/>
              </a:ext>
            </a:extLst>
          </p:cNvPr>
          <p:cNvSpPr>
            <a:spLocks noGrp="1"/>
          </p:cNvSpPr>
          <p:nvPr>
            <p:ph type="title"/>
          </p:nvPr>
        </p:nvSpPr>
        <p:spPr/>
        <p:txBody>
          <a:bodyPr/>
          <a:lstStyle/>
          <a:p>
            <a:r>
              <a:rPr lang="en-MY" dirty="0"/>
              <a:t>1. </a:t>
            </a:r>
            <a:r>
              <a:rPr lang="en-MY" dirty="0" err="1"/>
              <a:t>Behavior</a:t>
            </a:r>
            <a:r>
              <a:rPr lang="en-MY" dirty="0"/>
              <a:t> Role </a:t>
            </a:r>
            <a:r>
              <a:rPr lang="en-MY" dirty="0" err="1"/>
              <a:t>Modeling</a:t>
            </a:r>
            <a:r>
              <a:rPr lang="en-MY" dirty="0"/>
              <a:t> </a:t>
            </a:r>
          </a:p>
        </p:txBody>
      </p:sp>
      <p:sp>
        <p:nvSpPr>
          <p:cNvPr id="3" name="Content Placeholder 2">
            <a:extLst>
              <a:ext uri="{FF2B5EF4-FFF2-40B4-BE49-F238E27FC236}">
                <a16:creationId xmlns:a16="http://schemas.microsoft.com/office/drawing/2014/main" id="{EF1F834B-C7BE-4211-80CD-402595AA562F}"/>
              </a:ext>
            </a:extLst>
          </p:cNvPr>
          <p:cNvSpPr>
            <a:spLocks noGrp="1"/>
          </p:cNvSpPr>
          <p:nvPr>
            <p:ph idx="1"/>
          </p:nvPr>
        </p:nvSpPr>
        <p:spPr/>
        <p:txBody>
          <a:bodyPr/>
          <a:lstStyle/>
          <a:p>
            <a:pPr marL="0" indent="0">
              <a:buNone/>
            </a:pP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p:txBody>
      </p:sp>
    </p:spTree>
    <p:extLst>
      <p:ext uri="{BB962C8B-B14F-4D97-AF65-F5344CB8AC3E}">
        <p14:creationId xmlns:p14="http://schemas.microsoft.com/office/powerpoint/2010/main" val="912511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B89A9-4B5D-441F-B4A9-8B33B0C5CE48}"/>
              </a:ext>
            </a:extLst>
          </p:cNvPr>
          <p:cNvSpPr>
            <a:spLocks noGrp="1"/>
          </p:cNvSpPr>
          <p:nvPr>
            <p:ph type="title"/>
          </p:nvPr>
        </p:nvSpPr>
        <p:spPr/>
        <p:txBody>
          <a:bodyPr/>
          <a:lstStyle/>
          <a:p>
            <a:r>
              <a:rPr lang="en-MY" dirty="0"/>
              <a:t>2. Case Study</a:t>
            </a:r>
          </a:p>
        </p:txBody>
      </p:sp>
      <p:sp>
        <p:nvSpPr>
          <p:cNvPr id="3" name="Content Placeholder 2">
            <a:extLst>
              <a:ext uri="{FF2B5EF4-FFF2-40B4-BE49-F238E27FC236}">
                <a16:creationId xmlns:a16="http://schemas.microsoft.com/office/drawing/2014/main" id="{05884487-1854-47A2-857D-2A77AB808D3A}"/>
              </a:ext>
            </a:extLst>
          </p:cNvPr>
          <p:cNvSpPr>
            <a:spLocks noGrp="1"/>
          </p:cNvSpPr>
          <p:nvPr>
            <p:ph idx="1"/>
          </p:nvPr>
        </p:nvSpPr>
        <p:spPr/>
        <p:txBody>
          <a:bodyPr/>
          <a:lstStyle/>
          <a:p>
            <a:pPr marL="0" indent="0">
              <a:buNone/>
            </a:pPr>
            <a:r>
              <a:rPr lang="en-MY" dirty="0"/>
              <a:t>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p:txBody>
      </p:sp>
    </p:spTree>
    <p:extLst>
      <p:ext uri="{BB962C8B-B14F-4D97-AF65-F5344CB8AC3E}">
        <p14:creationId xmlns:p14="http://schemas.microsoft.com/office/powerpoint/2010/main" val="1184689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FB9E-AA57-420B-9B49-A848049F8CE0}"/>
              </a:ext>
            </a:extLst>
          </p:cNvPr>
          <p:cNvSpPr>
            <a:spLocks noGrp="1"/>
          </p:cNvSpPr>
          <p:nvPr>
            <p:ph type="title"/>
          </p:nvPr>
        </p:nvSpPr>
        <p:spPr/>
        <p:txBody>
          <a:bodyPr/>
          <a:lstStyle/>
          <a:p>
            <a:r>
              <a:rPr lang="en-MY" dirty="0"/>
              <a:t>3. Business Games and Simulations</a:t>
            </a:r>
          </a:p>
        </p:txBody>
      </p:sp>
      <p:sp>
        <p:nvSpPr>
          <p:cNvPr id="3" name="Content Placeholder 2">
            <a:extLst>
              <a:ext uri="{FF2B5EF4-FFF2-40B4-BE49-F238E27FC236}">
                <a16:creationId xmlns:a16="http://schemas.microsoft.com/office/drawing/2014/main" id="{FD057A72-26B5-4B86-833B-F27AD8FCDFBD}"/>
              </a:ext>
            </a:extLst>
          </p:cNvPr>
          <p:cNvSpPr>
            <a:spLocks noGrp="1"/>
          </p:cNvSpPr>
          <p:nvPr>
            <p:ph idx="1"/>
          </p:nvPr>
        </p:nvSpPr>
        <p:spPr/>
        <p:txBody>
          <a:bodyPr/>
          <a:lstStyle/>
          <a:p>
            <a:pPr marL="0" indent="0">
              <a:buNone/>
            </a:pP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480840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32AF-BAC0-45E7-BE8C-A19F816E658A}"/>
              </a:ext>
            </a:extLst>
          </p:cNvPr>
          <p:cNvSpPr>
            <a:spLocks noGrp="1"/>
          </p:cNvSpPr>
          <p:nvPr>
            <p:ph type="title"/>
          </p:nvPr>
        </p:nvSpPr>
        <p:spPr/>
        <p:txBody>
          <a:bodyPr/>
          <a:lstStyle/>
          <a:p>
            <a:r>
              <a:rPr lang="en-MY" dirty="0"/>
              <a:t>4. Learning from Experience</a:t>
            </a:r>
          </a:p>
        </p:txBody>
      </p:sp>
      <p:sp>
        <p:nvSpPr>
          <p:cNvPr id="3" name="Content Placeholder 2">
            <a:extLst>
              <a:ext uri="{FF2B5EF4-FFF2-40B4-BE49-F238E27FC236}">
                <a16:creationId xmlns:a16="http://schemas.microsoft.com/office/drawing/2014/main" id="{86FE9F4D-4F94-4E12-9C1B-E1143B4B8186}"/>
              </a:ext>
            </a:extLst>
          </p:cNvPr>
          <p:cNvSpPr>
            <a:spLocks noGrp="1"/>
          </p:cNvSpPr>
          <p:nvPr>
            <p:ph idx="1"/>
          </p:nvPr>
        </p:nvSpPr>
        <p:spPr>
          <a:xfrm>
            <a:off x="685800" y="1556792"/>
            <a:ext cx="8001000" cy="5023395"/>
          </a:xfrm>
        </p:spPr>
        <p:txBody>
          <a:bodyPr/>
          <a:lstStyle/>
          <a:p>
            <a:pPr marL="0" indent="0">
              <a:buNone/>
            </a:pP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pPr marL="0" indent="0">
              <a:buNone/>
            </a:pPr>
            <a:r>
              <a:rPr lang="en-MY" dirty="0"/>
              <a:t>Growth and learning are greater when job experiences are diverse as well as challenging. It is beneficial for managers to have early experience with a wide variety of problems that require different leadership </a:t>
            </a:r>
            <a:r>
              <a:rPr lang="en-MY" dirty="0" err="1"/>
              <a:t>behavior</a:t>
            </a:r>
            <a:r>
              <a:rPr lang="en-MY" dirty="0"/>
              <a:t> and skills.</a:t>
            </a:r>
          </a:p>
        </p:txBody>
      </p:sp>
    </p:spTree>
    <p:extLst>
      <p:ext uri="{BB962C8B-B14F-4D97-AF65-F5344CB8AC3E}">
        <p14:creationId xmlns:p14="http://schemas.microsoft.com/office/powerpoint/2010/main" val="1337134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5. Multi Source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a:xfrm>
            <a:off x="685800" y="1556792"/>
            <a:ext cx="7772400" cy="4530725"/>
          </a:xfrm>
        </p:spPr>
        <p:txBody>
          <a:bodyPr/>
          <a:lstStyle/>
          <a:p>
            <a:r>
              <a:rPr lang="en-MY" dirty="0"/>
              <a:t>This approach is called by various names, including 360-degree feedback and </a:t>
            </a:r>
            <a:r>
              <a:rPr lang="en-MY" dirty="0" err="1"/>
              <a:t>multirater</a:t>
            </a:r>
            <a:r>
              <a:rPr lang="en-MY" dirty="0"/>
              <a:t> feedback. This approach can be used for variety of purposes, but the primary use is to assess the strengths and developmental needs for individual managers</a:t>
            </a:r>
          </a:p>
          <a:p>
            <a:r>
              <a:rPr lang="en-MY" dirty="0"/>
              <a:t>360-degree feedback is the process of appraising performance by collecting evaluations from all the way around the employee, i.e., from subordinates, peers, customers, the manager, and his/herself.</a:t>
            </a:r>
          </a:p>
        </p:txBody>
      </p:sp>
    </p:spTree>
    <p:extLst>
      <p:ext uri="{BB962C8B-B14F-4D97-AF65-F5344CB8AC3E}">
        <p14:creationId xmlns:p14="http://schemas.microsoft.com/office/powerpoint/2010/main" val="38796846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6. 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5B29-9932-412B-A136-7BBDFD17AB79}"/>
              </a:ext>
            </a:extLst>
          </p:cNvPr>
          <p:cNvSpPr>
            <a:spLocks noGrp="1"/>
          </p:cNvSpPr>
          <p:nvPr>
            <p:ph type="title"/>
          </p:nvPr>
        </p:nvSpPr>
        <p:spPr/>
        <p:txBody>
          <a:bodyPr/>
          <a:lstStyle/>
          <a:p>
            <a:r>
              <a:rPr lang="en-MY" dirty="0"/>
              <a:t>7. Special Assignment</a:t>
            </a:r>
          </a:p>
        </p:txBody>
      </p:sp>
      <p:sp>
        <p:nvSpPr>
          <p:cNvPr id="3" name="Content Placeholder 2">
            <a:extLst>
              <a:ext uri="{FF2B5EF4-FFF2-40B4-BE49-F238E27FC236}">
                <a16:creationId xmlns:a16="http://schemas.microsoft.com/office/drawing/2014/main" id="{EBBA1E82-ED83-4670-B8B2-8C53D256C484}"/>
              </a:ext>
            </a:extLst>
          </p:cNvPr>
          <p:cNvSpPr>
            <a:spLocks noGrp="1"/>
          </p:cNvSpPr>
          <p:nvPr>
            <p:ph idx="1"/>
          </p:nvPr>
        </p:nvSpPr>
        <p:spPr>
          <a:xfrm>
            <a:off x="685800" y="1556792"/>
            <a:ext cx="8278688" cy="4530725"/>
          </a:xfrm>
        </p:spPr>
        <p:txBody>
          <a:bodyPr/>
          <a:lstStyle/>
          <a:p>
            <a:pPr marL="0" indent="0">
              <a:buNone/>
            </a:pPr>
            <a:r>
              <a:rPr lang="en-MY" dirty="0"/>
              <a:t>Special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a:t>
            </a:r>
          </a:p>
          <a:p>
            <a:pPr marL="0" indent="0">
              <a:buNone/>
            </a:pPr>
            <a:r>
              <a:rPr lang="en-MY" dirty="0"/>
              <a:t>Research show that diverse, challenging assignments early in one’s career facilitated career advancement.</a:t>
            </a:r>
          </a:p>
        </p:txBody>
      </p:sp>
    </p:spTree>
    <p:extLst>
      <p:ext uri="{BB962C8B-B14F-4D97-AF65-F5344CB8AC3E}">
        <p14:creationId xmlns:p14="http://schemas.microsoft.com/office/powerpoint/2010/main" val="1192873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2FDDA-B20A-4667-8662-33C2F85405D8}"/>
              </a:ext>
            </a:extLst>
          </p:cNvPr>
          <p:cNvSpPr>
            <a:spLocks noGrp="1"/>
          </p:cNvSpPr>
          <p:nvPr>
            <p:ph type="title"/>
          </p:nvPr>
        </p:nvSpPr>
        <p:spPr/>
        <p:txBody>
          <a:bodyPr/>
          <a:lstStyle/>
          <a:p>
            <a:r>
              <a:rPr lang="en-MY" dirty="0"/>
              <a:t>8. Job Rotation</a:t>
            </a:r>
          </a:p>
        </p:txBody>
      </p:sp>
      <p:sp>
        <p:nvSpPr>
          <p:cNvPr id="3" name="Content Placeholder 2">
            <a:extLst>
              <a:ext uri="{FF2B5EF4-FFF2-40B4-BE49-F238E27FC236}">
                <a16:creationId xmlns:a16="http://schemas.microsoft.com/office/drawing/2014/main" id="{1256DE12-BBF0-4537-ABD9-6DBB37314197}"/>
              </a:ext>
            </a:extLst>
          </p:cNvPr>
          <p:cNvSpPr>
            <a:spLocks noGrp="1"/>
          </p:cNvSpPr>
          <p:nvPr>
            <p:ph idx="1"/>
          </p:nvPr>
        </p:nvSpPr>
        <p:spPr/>
        <p:txBody>
          <a:bodyPr/>
          <a:lstStyle/>
          <a:p>
            <a:pPr marL="0" indent="0">
              <a:buNone/>
            </a:pPr>
            <a:r>
              <a:rPr lang="en-MY" dirty="0"/>
              <a:t>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p:txBody>
      </p:sp>
    </p:spTree>
    <p:extLst>
      <p:ext uri="{BB962C8B-B14F-4D97-AF65-F5344CB8AC3E}">
        <p14:creationId xmlns:p14="http://schemas.microsoft.com/office/powerpoint/2010/main" val="23432723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C596-87E0-4952-844C-4DD68F5B577F}"/>
              </a:ext>
            </a:extLst>
          </p:cNvPr>
          <p:cNvSpPr>
            <a:spLocks noGrp="1"/>
          </p:cNvSpPr>
          <p:nvPr>
            <p:ph type="title"/>
          </p:nvPr>
        </p:nvSpPr>
        <p:spPr/>
        <p:txBody>
          <a:bodyPr/>
          <a:lstStyle/>
          <a:p>
            <a:r>
              <a:rPr lang="en-MY" dirty="0"/>
              <a:t>9. Action Learning</a:t>
            </a:r>
          </a:p>
        </p:txBody>
      </p:sp>
      <p:sp>
        <p:nvSpPr>
          <p:cNvPr id="3" name="Content Placeholder 2">
            <a:extLst>
              <a:ext uri="{FF2B5EF4-FFF2-40B4-BE49-F238E27FC236}">
                <a16:creationId xmlns:a16="http://schemas.microsoft.com/office/drawing/2014/main" id="{1D545245-EDED-4FA4-B51E-86385D044C7E}"/>
              </a:ext>
            </a:extLst>
          </p:cNvPr>
          <p:cNvSpPr>
            <a:spLocks noGrp="1"/>
          </p:cNvSpPr>
          <p:nvPr>
            <p:ph idx="1"/>
          </p:nvPr>
        </p:nvSpPr>
        <p:spPr/>
        <p:txBody>
          <a:bodyPr/>
          <a:lstStyle/>
          <a:p>
            <a:pPr marL="0" indent="0">
              <a:buNone/>
            </a:pPr>
            <a:r>
              <a:rPr lang="en-MY" dirty="0"/>
              <a:t>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1724839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AF769-AD75-4DD6-A8ED-8D76B01E04B5}"/>
              </a:ext>
            </a:extLst>
          </p:cNvPr>
          <p:cNvSpPr>
            <a:spLocks noGrp="1"/>
          </p:cNvSpPr>
          <p:nvPr>
            <p:ph type="title"/>
          </p:nvPr>
        </p:nvSpPr>
        <p:spPr/>
        <p:txBody>
          <a:bodyPr/>
          <a:lstStyle/>
          <a:p>
            <a:r>
              <a:rPr lang="en-MY" dirty="0"/>
              <a:t>10. Mentoring</a:t>
            </a:r>
          </a:p>
        </p:txBody>
      </p:sp>
      <p:sp>
        <p:nvSpPr>
          <p:cNvPr id="3" name="Content Placeholder 2">
            <a:extLst>
              <a:ext uri="{FF2B5EF4-FFF2-40B4-BE49-F238E27FC236}">
                <a16:creationId xmlns:a16="http://schemas.microsoft.com/office/drawing/2014/main" id="{239AC326-0CD2-4FDF-84C2-BB437E1BF2F1}"/>
              </a:ext>
            </a:extLst>
          </p:cNvPr>
          <p:cNvSpPr>
            <a:spLocks noGrp="1"/>
          </p:cNvSpPr>
          <p:nvPr>
            <p:ph idx="1"/>
          </p:nvPr>
        </p:nvSpPr>
        <p:spPr/>
        <p:txBody>
          <a:bodyPr/>
          <a:lstStyle/>
          <a:p>
            <a:pPr marL="0" indent="0">
              <a:buNone/>
            </a:pPr>
            <a:r>
              <a:rPr lang="en-MY" dirty="0"/>
              <a:t>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p:txBody>
      </p:sp>
    </p:spTree>
    <p:extLst>
      <p:ext uri="{BB962C8B-B14F-4D97-AF65-F5344CB8AC3E}">
        <p14:creationId xmlns:p14="http://schemas.microsoft.com/office/powerpoint/2010/main" val="3355224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754B-810C-49EE-A56D-AAC4E2D13B0B}"/>
              </a:ext>
            </a:extLst>
          </p:cNvPr>
          <p:cNvSpPr>
            <a:spLocks noGrp="1"/>
          </p:cNvSpPr>
          <p:nvPr>
            <p:ph type="title"/>
          </p:nvPr>
        </p:nvSpPr>
        <p:spPr/>
        <p:txBody>
          <a:bodyPr/>
          <a:lstStyle/>
          <a:p>
            <a:r>
              <a:rPr lang="en-MY" dirty="0"/>
              <a:t>11. Executive Coaching</a:t>
            </a:r>
          </a:p>
        </p:txBody>
      </p:sp>
      <p:sp>
        <p:nvSpPr>
          <p:cNvPr id="3" name="Content Placeholder 2">
            <a:extLst>
              <a:ext uri="{FF2B5EF4-FFF2-40B4-BE49-F238E27FC236}">
                <a16:creationId xmlns:a16="http://schemas.microsoft.com/office/drawing/2014/main" id="{D6EC087F-DA49-42DB-9C05-6766DDD22E1A}"/>
              </a:ext>
            </a:extLst>
          </p:cNvPr>
          <p:cNvSpPr>
            <a:spLocks noGrp="1"/>
          </p:cNvSpPr>
          <p:nvPr>
            <p:ph idx="1"/>
          </p:nvPr>
        </p:nvSpPr>
        <p:spPr>
          <a:xfrm>
            <a:off x="914400" y="1600200"/>
            <a:ext cx="7772400" cy="4781128"/>
          </a:xfrm>
        </p:spPr>
        <p:txBody>
          <a:bodyPr/>
          <a:lstStyle/>
          <a:p>
            <a:pPr marL="0" indent="0">
              <a:buNone/>
            </a:pP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p:txBody>
      </p:sp>
    </p:spTree>
    <p:extLst>
      <p:ext uri="{BB962C8B-B14F-4D97-AF65-F5344CB8AC3E}">
        <p14:creationId xmlns:p14="http://schemas.microsoft.com/office/powerpoint/2010/main" val="2047541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C51B-C01B-4E0E-AFBA-0CBCD73EE7DD}"/>
              </a:ext>
            </a:extLst>
          </p:cNvPr>
          <p:cNvSpPr>
            <a:spLocks noGrp="1"/>
          </p:cNvSpPr>
          <p:nvPr>
            <p:ph type="title"/>
          </p:nvPr>
        </p:nvSpPr>
        <p:spPr/>
        <p:txBody>
          <a:bodyPr/>
          <a:lstStyle/>
          <a:p>
            <a:r>
              <a:rPr lang="en-MY" dirty="0"/>
              <a:t>12. Outdoor Challenge Program</a:t>
            </a:r>
          </a:p>
        </p:txBody>
      </p:sp>
      <p:sp>
        <p:nvSpPr>
          <p:cNvPr id="3" name="Content Placeholder 2">
            <a:extLst>
              <a:ext uri="{FF2B5EF4-FFF2-40B4-BE49-F238E27FC236}">
                <a16:creationId xmlns:a16="http://schemas.microsoft.com/office/drawing/2014/main" id="{4FEA2A16-7B6B-48AF-8E20-7D10AEFA4A59}"/>
              </a:ext>
            </a:extLst>
          </p:cNvPr>
          <p:cNvSpPr>
            <a:spLocks noGrp="1"/>
          </p:cNvSpPr>
          <p:nvPr>
            <p:ph idx="1"/>
          </p:nvPr>
        </p:nvSpPr>
        <p:spPr/>
        <p:txBody>
          <a:bodyPr/>
          <a:lstStyle/>
          <a:p>
            <a:pPr marL="0" indent="0">
              <a:buNone/>
            </a:pPr>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p:txBody>
      </p:sp>
    </p:spTree>
    <p:extLst>
      <p:ext uri="{BB962C8B-B14F-4D97-AF65-F5344CB8AC3E}">
        <p14:creationId xmlns:p14="http://schemas.microsoft.com/office/powerpoint/2010/main" val="15353786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C641-BB3A-424D-8E54-7CE1C96FC2AD}"/>
              </a:ext>
            </a:extLst>
          </p:cNvPr>
          <p:cNvSpPr>
            <a:spLocks noGrp="1"/>
          </p:cNvSpPr>
          <p:nvPr>
            <p:ph type="title"/>
          </p:nvPr>
        </p:nvSpPr>
        <p:spPr/>
        <p:txBody>
          <a:bodyPr/>
          <a:lstStyle/>
          <a:p>
            <a:r>
              <a:rPr lang="en-MY" dirty="0"/>
              <a:t>13. Personal Growth Programs</a:t>
            </a:r>
          </a:p>
        </p:txBody>
      </p:sp>
      <p:sp>
        <p:nvSpPr>
          <p:cNvPr id="3" name="Content Placeholder 2">
            <a:extLst>
              <a:ext uri="{FF2B5EF4-FFF2-40B4-BE49-F238E27FC236}">
                <a16:creationId xmlns:a16="http://schemas.microsoft.com/office/drawing/2014/main" id="{2A5362EC-501E-4E5F-92DC-104F9687FAA5}"/>
              </a:ext>
            </a:extLst>
          </p:cNvPr>
          <p:cNvSpPr>
            <a:spLocks noGrp="1"/>
          </p:cNvSpPr>
          <p:nvPr>
            <p:ph idx="1"/>
          </p:nvPr>
        </p:nvSpPr>
        <p:spPr/>
        <p:txBody>
          <a:bodyPr/>
          <a:lstStyle/>
          <a:p>
            <a:pPr marL="0" indent="0" algn="l">
              <a:buNone/>
            </a:pPr>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The net effect of personal growth programs that encourage people to find a better balance between their work and personal life may be to reduce commitment to the organization.</a:t>
            </a:r>
          </a:p>
        </p:txBody>
      </p:sp>
    </p:spTree>
    <p:extLst>
      <p:ext uri="{BB962C8B-B14F-4D97-AF65-F5344CB8AC3E}">
        <p14:creationId xmlns:p14="http://schemas.microsoft.com/office/powerpoint/2010/main" val="986451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B892-C80E-479A-BED6-050CC1BC1282}"/>
              </a:ext>
            </a:extLst>
          </p:cNvPr>
          <p:cNvSpPr>
            <a:spLocks noGrp="1"/>
          </p:cNvSpPr>
          <p:nvPr>
            <p:ph type="title"/>
          </p:nvPr>
        </p:nvSpPr>
        <p:spPr/>
        <p:txBody>
          <a:bodyPr/>
          <a:lstStyle/>
          <a:p>
            <a:r>
              <a:rPr lang="en-MY" dirty="0"/>
              <a:t>14. Succession Planning</a:t>
            </a:r>
          </a:p>
        </p:txBody>
      </p:sp>
      <p:sp>
        <p:nvSpPr>
          <p:cNvPr id="3" name="Content Placeholder 2">
            <a:extLst>
              <a:ext uri="{FF2B5EF4-FFF2-40B4-BE49-F238E27FC236}">
                <a16:creationId xmlns:a16="http://schemas.microsoft.com/office/drawing/2014/main" id="{D1C2F903-0DFF-4534-9920-85C60A61C356}"/>
              </a:ext>
            </a:extLst>
          </p:cNvPr>
          <p:cNvSpPr>
            <a:spLocks noGrp="1"/>
          </p:cNvSpPr>
          <p:nvPr>
            <p:ph idx="1"/>
          </p:nvPr>
        </p:nvSpPr>
        <p:spPr>
          <a:xfrm>
            <a:off x="685800" y="1556792"/>
            <a:ext cx="8206680" cy="4530725"/>
          </a:xfrm>
        </p:spPr>
        <p:txBody>
          <a:bodyPr/>
          <a:lstStyle/>
          <a:p>
            <a:r>
              <a:rPr lang="en-MY" sz="2700" dirty="0"/>
              <a:t>It is a dynamic, ongoing process of systematically identifying, assessing, and developing leadership talent pool to contribute to the achievement of future strategic goals.</a:t>
            </a:r>
          </a:p>
          <a:p>
            <a:r>
              <a:rPr lang="en-MY" sz="2700" dirty="0"/>
              <a:t>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sz="2700" dirty="0"/>
          </a:p>
        </p:txBody>
      </p:sp>
    </p:spTree>
    <p:extLst>
      <p:ext uri="{BB962C8B-B14F-4D97-AF65-F5344CB8AC3E}">
        <p14:creationId xmlns:p14="http://schemas.microsoft.com/office/powerpoint/2010/main" val="12083438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514F-EB85-4D3A-A20B-D4751E8856BC}"/>
              </a:ext>
            </a:extLst>
          </p:cNvPr>
          <p:cNvSpPr>
            <a:spLocks noGrp="1"/>
          </p:cNvSpPr>
          <p:nvPr>
            <p:ph type="title"/>
          </p:nvPr>
        </p:nvSpPr>
        <p:spPr/>
        <p:txBody>
          <a:bodyPr/>
          <a:lstStyle/>
          <a:p>
            <a:r>
              <a:rPr lang="en-MY" sz="3600" kern="1200" dirty="0">
                <a:latin typeface="Arial"/>
                <a:ea typeface="+mn-ea"/>
                <a:cs typeface="+mn-cs"/>
              </a:rPr>
              <a:t>Employee Development Techniques</a:t>
            </a:r>
            <a:endParaRPr lang="en-MY" sz="3600" dirty="0"/>
          </a:p>
        </p:txBody>
      </p:sp>
      <p:sp>
        <p:nvSpPr>
          <p:cNvPr id="3" name="Content Placeholder 2">
            <a:extLst>
              <a:ext uri="{FF2B5EF4-FFF2-40B4-BE49-F238E27FC236}">
                <a16:creationId xmlns:a16="http://schemas.microsoft.com/office/drawing/2014/main" id="{EB0A6B1E-3169-4433-91CB-464D3E2BDEE1}"/>
              </a:ext>
            </a:extLst>
          </p:cNvPr>
          <p:cNvSpPr>
            <a:spLocks noGrp="1"/>
          </p:cNvSpPr>
          <p:nvPr>
            <p:ph idx="1"/>
          </p:nvPr>
        </p:nvSpPr>
        <p:spPr/>
        <p:txBody>
          <a:bodyPr/>
          <a:lstStyle/>
          <a:p>
            <a:r>
              <a:rPr lang="en-MY" b="1" dirty="0"/>
              <a:t>Off-site training </a:t>
            </a:r>
            <a:r>
              <a:rPr lang="en-MY" dirty="0"/>
              <a:t>- It is often selected for multiday programs; a hotel or conference </a:t>
            </a:r>
            <a:r>
              <a:rPr lang="en-MY" dirty="0" err="1"/>
              <a:t>center</a:t>
            </a:r>
            <a:r>
              <a:rPr lang="en-MY" dirty="0"/>
              <a:t> could be used. The novelty of a new environment can help make participants more alert and involved.</a:t>
            </a:r>
          </a:p>
          <a:p>
            <a:r>
              <a:rPr lang="en-MY" b="1" dirty="0"/>
              <a:t>Tuition reimbursement programs </a:t>
            </a:r>
            <a:r>
              <a:rPr lang="en-MY" dirty="0"/>
              <a:t>-These are sometimes offered by organizations to support employees' education and development. Most companies require that the program attended by the employee directly pertain to their job responsibilities.</a:t>
            </a:r>
          </a:p>
        </p:txBody>
      </p:sp>
    </p:spTree>
    <p:extLst>
      <p:ext uri="{BB962C8B-B14F-4D97-AF65-F5344CB8AC3E}">
        <p14:creationId xmlns:p14="http://schemas.microsoft.com/office/powerpoint/2010/main" val="880316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5D6A-5D7C-4DD7-822B-F5A7F9965FB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96D70BE-0C49-498F-B987-D6463AC0C48D}"/>
              </a:ext>
            </a:extLst>
          </p:cNvPr>
          <p:cNvSpPr>
            <a:spLocks noGrp="1"/>
          </p:cNvSpPr>
          <p:nvPr>
            <p:ph idx="1"/>
          </p:nvPr>
        </p:nvSpPr>
        <p:spPr/>
        <p:txBody>
          <a:bodyPr/>
          <a:lstStyle/>
          <a:p>
            <a:pPr marL="0" indent="0">
              <a:buNone/>
            </a:pPr>
            <a:r>
              <a:rPr lang="en-MY" dirty="0"/>
              <a:t>In which training method are videotapes frequently used to illustrate how managers function in various situations?</a:t>
            </a:r>
          </a:p>
          <a:p>
            <a:pPr marL="0" indent="0">
              <a:buNone/>
            </a:pPr>
            <a:r>
              <a:rPr lang="en-MY" dirty="0"/>
              <a:t>a) Behaviour modelling.	    </a:t>
            </a:r>
          </a:p>
          <a:p>
            <a:pPr marL="0" indent="0">
              <a:buNone/>
            </a:pPr>
            <a:r>
              <a:rPr lang="en-MY" dirty="0"/>
              <a:t>b) Business games.	    </a:t>
            </a:r>
          </a:p>
          <a:p>
            <a:pPr marL="0" indent="0">
              <a:buNone/>
            </a:pPr>
            <a:r>
              <a:rPr lang="en-MY" dirty="0"/>
              <a:t>c) Lecture discussions.	    </a:t>
            </a:r>
          </a:p>
          <a:p>
            <a:pPr marL="0" indent="0">
              <a:buNone/>
            </a:pPr>
            <a:r>
              <a:rPr lang="en-MY" dirty="0"/>
              <a:t>d) Mentoring.</a:t>
            </a:r>
          </a:p>
          <a:p>
            <a:pPr marL="0" indent="0">
              <a:buNone/>
            </a:pPr>
            <a:endParaRPr lang="en-MY" dirty="0"/>
          </a:p>
        </p:txBody>
      </p:sp>
    </p:spTree>
    <p:extLst>
      <p:ext uri="{BB962C8B-B14F-4D97-AF65-F5344CB8AC3E}">
        <p14:creationId xmlns:p14="http://schemas.microsoft.com/office/powerpoint/2010/main" val="1696804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8B47-A6CD-4CAA-927A-B0DF47E594CE}"/>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00E17045-2FEC-4EA6-A49A-09AA2B1A0E2E}"/>
              </a:ext>
            </a:extLst>
          </p:cNvPr>
          <p:cNvSpPr>
            <a:spLocks noGrp="1"/>
          </p:cNvSpPr>
          <p:nvPr>
            <p:ph idx="1"/>
          </p:nvPr>
        </p:nvSpPr>
        <p:spPr/>
        <p:txBody>
          <a:bodyPr/>
          <a:lstStyle/>
          <a:p>
            <a:r>
              <a:rPr lang="en-MY" dirty="0"/>
              <a:t>Option A</a:t>
            </a:r>
          </a:p>
          <a:p>
            <a:endParaRPr lang="en-MY" dirty="0"/>
          </a:p>
          <a:p>
            <a:pPr marL="0" indent="0">
              <a:buNone/>
            </a:pPr>
            <a:r>
              <a:rPr lang="en-MY" dirty="0"/>
              <a:t>In behaviour modelling trainees observe a supervisor role-play in a common work situation. Because situations presented are typical of those encountered, trainees are able to relate it to their own jobs.</a:t>
            </a:r>
          </a:p>
        </p:txBody>
      </p:sp>
    </p:spTree>
    <p:extLst>
      <p:ext uri="{BB962C8B-B14F-4D97-AF65-F5344CB8AC3E}">
        <p14:creationId xmlns:p14="http://schemas.microsoft.com/office/powerpoint/2010/main" val="34401902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35450-7087-4A46-B728-F32783D3402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4557A0F4-A9C8-401E-A8C6-4D6C514395F5}"/>
              </a:ext>
            </a:extLst>
          </p:cNvPr>
          <p:cNvSpPr>
            <a:spLocks noGrp="1"/>
          </p:cNvSpPr>
          <p:nvPr>
            <p:ph idx="1"/>
          </p:nvPr>
        </p:nvSpPr>
        <p:spPr/>
        <p:txBody>
          <a:bodyPr/>
          <a:lstStyle/>
          <a:p>
            <a:pPr marL="0" indent="0">
              <a:buNone/>
            </a:pPr>
            <a:r>
              <a:rPr lang="en-MY" dirty="0"/>
              <a:t>What is a frequent criticism of using assessment </a:t>
            </a:r>
            <a:r>
              <a:rPr lang="en-MY" dirty="0" err="1"/>
              <a:t>centers</a:t>
            </a:r>
            <a:r>
              <a:rPr lang="en-MY" dirty="0"/>
              <a:t> in organizations?.	    </a:t>
            </a:r>
          </a:p>
          <a:p>
            <a:pPr marL="0" indent="0">
              <a:buNone/>
            </a:pPr>
            <a:r>
              <a:rPr lang="en-MY" dirty="0"/>
              <a:t>a) Problems with establishing validity.	    </a:t>
            </a:r>
          </a:p>
          <a:p>
            <a:pPr marL="0" indent="0">
              <a:buNone/>
            </a:pPr>
            <a:r>
              <a:rPr lang="en-MY" dirty="0"/>
              <a:t>b) Potential is high for adverse impact.	    </a:t>
            </a:r>
          </a:p>
          <a:p>
            <a:pPr marL="0" indent="0">
              <a:buNone/>
            </a:pPr>
            <a:r>
              <a:rPr lang="en-MY" dirty="0"/>
              <a:t>c) Cost of developing and administering.	    </a:t>
            </a:r>
          </a:p>
          <a:p>
            <a:pPr marL="0" indent="0">
              <a:buNone/>
            </a:pPr>
            <a:r>
              <a:rPr lang="en-MY" dirty="0"/>
              <a:t>d) Problems with the self-fulfilling prophecy.</a:t>
            </a:r>
          </a:p>
          <a:p>
            <a:pPr marL="0" indent="0">
              <a:buNone/>
            </a:pPr>
            <a:endParaRPr lang="en-MY" dirty="0"/>
          </a:p>
        </p:txBody>
      </p:sp>
    </p:spTree>
    <p:extLst>
      <p:ext uri="{BB962C8B-B14F-4D97-AF65-F5344CB8AC3E}">
        <p14:creationId xmlns:p14="http://schemas.microsoft.com/office/powerpoint/2010/main" val="282115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71999-AC96-4406-9C9D-3AAA03B82B41}"/>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562A71D-3990-41D4-AA26-1FC0A8B06AEB}"/>
              </a:ext>
            </a:extLst>
          </p:cNvPr>
          <p:cNvSpPr>
            <a:spLocks noGrp="1"/>
          </p:cNvSpPr>
          <p:nvPr>
            <p:ph idx="1"/>
          </p:nvPr>
        </p:nvSpPr>
        <p:spPr/>
        <p:txBody>
          <a:bodyPr/>
          <a:lstStyle/>
          <a:p>
            <a:r>
              <a:rPr lang="en-MY" dirty="0"/>
              <a:t>Option C</a:t>
            </a:r>
          </a:p>
          <a:p>
            <a:endParaRPr lang="en-MY" dirty="0"/>
          </a:p>
          <a:p>
            <a:pPr marL="0" indent="0">
              <a:buNone/>
            </a:pPr>
            <a:r>
              <a:rPr lang="en-MY" dirty="0"/>
              <a:t>ACs are costly to develop and administer. Much time and cost is put into creating the exercise, training, assessor, and administering the AC</a:t>
            </a:r>
          </a:p>
        </p:txBody>
      </p:sp>
    </p:spTree>
    <p:extLst>
      <p:ext uri="{BB962C8B-B14F-4D97-AF65-F5344CB8AC3E}">
        <p14:creationId xmlns:p14="http://schemas.microsoft.com/office/powerpoint/2010/main" val="1344891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10678450"/>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78494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A0DD-C4CA-44F6-9D0C-6695A9BB1603}"/>
              </a:ext>
            </a:extLst>
          </p:cNvPr>
          <p:cNvSpPr>
            <a:spLocks noGrp="1"/>
          </p:cNvSpPr>
          <p:nvPr>
            <p:ph type="title"/>
          </p:nvPr>
        </p:nvSpPr>
        <p:spPr/>
        <p:txBody>
          <a:bodyPr/>
          <a:lstStyle/>
          <a:p>
            <a:r>
              <a:rPr lang="en-MY" dirty="0"/>
              <a:t>Donald Super’s Self Concept</a:t>
            </a:r>
          </a:p>
        </p:txBody>
      </p:sp>
      <p:pic>
        <p:nvPicPr>
          <p:cNvPr id="5" name="Picture 4">
            <a:extLst>
              <a:ext uri="{FF2B5EF4-FFF2-40B4-BE49-F238E27FC236}">
                <a16:creationId xmlns:a16="http://schemas.microsoft.com/office/drawing/2014/main" id="{49E7490E-F062-478A-A3F4-DC1DB806DD91}"/>
              </a:ext>
            </a:extLst>
          </p:cNvPr>
          <p:cNvPicPr>
            <a:picLocks noChangeAspect="1"/>
          </p:cNvPicPr>
          <p:nvPr/>
        </p:nvPicPr>
        <p:blipFill>
          <a:blip r:embed="rId2"/>
          <a:stretch>
            <a:fillRect/>
          </a:stretch>
        </p:blipFill>
        <p:spPr>
          <a:xfrm>
            <a:off x="1130932" y="1664376"/>
            <a:ext cx="6882135" cy="4915811"/>
          </a:xfrm>
          <a:prstGeom prst="rect">
            <a:avLst/>
          </a:prstGeom>
        </p:spPr>
      </p:pic>
    </p:spTree>
    <p:extLst>
      <p:ext uri="{BB962C8B-B14F-4D97-AF65-F5344CB8AC3E}">
        <p14:creationId xmlns:p14="http://schemas.microsoft.com/office/powerpoint/2010/main" val="13672555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24BC-C6C1-4889-BCA5-9E0F6F12B95C}"/>
              </a:ext>
            </a:extLst>
          </p:cNvPr>
          <p:cNvSpPr>
            <a:spLocks noGrp="1"/>
          </p:cNvSpPr>
          <p:nvPr>
            <p:ph type="title"/>
          </p:nvPr>
        </p:nvSpPr>
        <p:spPr>
          <a:xfrm>
            <a:off x="914400" y="277813"/>
            <a:ext cx="7978080" cy="1143000"/>
          </a:xfrm>
        </p:spPr>
        <p:txBody>
          <a:bodyPr/>
          <a:lstStyle/>
          <a:p>
            <a:r>
              <a:rPr lang="en-MY" sz="4000" dirty="0"/>
              <a:t>Super’s - Career Development Theory</a:t>
            </a:r>
          </a:p>
        </p:txBody>
      </p:sp>
      <p:sp>
        <p:nvSpPr>
          <p:cNvPr id="3" name="Content Placeholder 2">
            <a:extLst>
              <a:ext uri="{FF2B5EF4-FFF2-40B4-BE49-F238E27FC236}">
                <a16:creationId xmlns:a16="http://schemas.microsoft.com/office/drawing/2014/main" id="{37DAF5F6-D99F-4D85-8C9E-167A25F110AC}"/>
              </a:ext>
            </a:extLst>
          </p:cNvPr>
          <p:cNvSpPr>
            <a:spLocks noGrp="1"/>
          </p:cNvSpPr>
          <p:nvPr>
            <p:ph idx="1"/>
          </p:nvPr>
        </p:nvSpPr>
        <p:spPr/>
        <p:txBody>
          <a:bodyPr/>
          <a:lstStyle/>
          <a:p>
            <a:r>
              <a:rPr lang="en-MY" dirty="0"/>
              <a:t>The career development process is unique to every person.</a:t>
            </a:r>
          </a:p>
          <a:p>
            <a:r>
              <a:rPr lang="en-MY" dirty="0"/>
              <a:t> Factors like gender, ethnicity, ability, personality, socioeconomic status, family, geography, and opportunity all, to varying degrees, play a part in the development of one’s career path. </a:t>
            </a:r>
          </a:p>
          <a:p>
            <a:r>
              <a:rPr lang="en-MY" dirty="0"/>
              <a:t>At the foundation of Super’s theory lie life stages, vocational tasks, and self concept. </a:t>
            </a:r>
          </a:p>
        </p:txBody>
      </p:sp>
    </p:spTree>
    <p:extLst>
      <p:ext uri="{BB962C8B-B14F-4D97-AF65-F5344CB8AC3E}">
        <p14:creationId xmlns:p14="http://schemas.microsoft.com/office/powerpoint/2010/main" val="33770205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CD75-D452-45F2-9082-367D5CB762C4}"/>
              </a:ext>
            </a:extLst>
          </p:cNvPr>
          <p:cNvSpPr>
            <a:spLocks noGrp="1"/>
          </p:cNvSpPr>
          <p:nvPr>
            <p:ph type="title"/>
          </p:nvPr>
        </p:nvSpPr>
        <p:spPr/>
        <p:txBody>
          <a:bodyPr/>
          <a:lstStyle/>
          <a:p>
            <a:r>
              <a:rPr lang="en-MY" dirty="0"/>
              <a:t>1. Exploration Stage</a:t>
            </a:r>
          </a:p>
        </p:txBody>
      </p:sp>
      <p:sp>
        <p:nvSpPr>
          <p:cNvPr id="3" name="Content Placeholder 2">
            <a:extLst>
              <a:ext uri="{FF2B5EF4-FFF2-40B4-BE49-F238E27FC236}">
                <a16:creationId xmlns:a16="http://schemas.microsoft.com/office/drawing/2014/main" id="{C3DEDA6C-587B-4823-8D7F-308D1E93ADEE}"/>
              </a:ext>
            </a:extLst>
          </p:cNvPr>
          <p:cNvSpPr>
            <a:spLocks noGrp="1"/>
          </p:cNvSpPr>
          <p:nvPr>
            <p:ph idx="1"/>
          </p:nvPr>
        </p:nvSpPr>
        <p:spPr/>
        <p:txBody>
          <a:bodyPr/>
          <a:lstStyle/>
          <a:p>
            <a:pPr marL="0" indent="0">
              <a:buNone/>
            </a:pPr>
            <a:r>
              <a:rPr lang="en-MY" dirty="0"/>
              <a:t>In this stage, individual attempt to identify the type of work that interests them. They consider their interests, values, and work preferences, and they seek information about jobs, careers, and occupations form co-worker, friends, and family members. Therefore they can begin pursuing the needed education or training. From the company’s perspective, orientation activities are necessary to help new employees get as comfortable as possible with their new jobs and co-workers.</a:t>
            </a:r>
          </a:p>
        </p:txBody>
      </p:sp>
    </p:spTree>
    <p:extLst>
      <p:ext uri="{BB962C8B-B14F-4D97-AF65-F5344CB8AC3E}">
        <p14:creationId xmlns:p14="http://schemas.microsoft.com/office/powerpoint/2010/main" val="34387927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F109F-2136-4976-8484-CEBD08EE15DC}"/>
              </a:ext>
            </a:extLst>
          </p:cNvPr>
          <p:cNvSpPr>
            <a:spLocks noGrp="1"/>
          </p:cNvSpPr>
          <p:nvPr>
            <p:ph type="title"/>
          </p:nvPr>
        </p:nvSpPr>
        <p:spPr/>
        <p:txBody>
          <a:bodyPr/>
          <a:lstStyle/>
          <a:p>
            <a:r>
              <a:rPr lang="en-MY" dirty="0"/>
              <a:t>2. Establishment Stage</a:t>
            </a:r>
          </a:p>
        </p:txBody>
      </p:sp>
      <p:sp>
        <p:nvSpPr>
          <p:cNvPr id="3" name="Content Placeholder 2">
            <a:extLst>
              <a:ext uri="{FF2B5EF4-FFF2-40B4-BE49-F238E27FC236}">
                <a16:creationId xmlns:a16="http://schemas.microsoft.com/office/drawing/2014/main" id="{D6BCA0EF-4448-4393-80FD-A790DEED1FA3}"/>
              </a:ext>
            </a:extLst>
          </p:cNvPr>
          <p:cNvSpPr>
            <a:spLocks noGrp="1"/>
          </p:cNvSpPr>
          <p:nvPr>
            <p:ph idx="1"/>
          </p:nvPr>
        </p:nvSpPr>
        <p:spPr/>
        <p:txBody>
          <a:bodyPr/>
          <a:lstStyle/>
          <a:p>
            <a:pPr marL="0" indent="0">
              <a:buNone/>
            </a:pPr>
            <a:r>
              <a:rPr lang="en-MY" dirty="0"/>
              <a:t>In this stage, individuals find their place in the company, make an independent contribution, achieve more responsibility and financial success, and establish a desirable life-style. Employee need to become more actively involved in career planning activities, while the company needs to develop policies that help balance work and non-work roles.</a:t>
            </a:r>
          </a:p>
        </p:txBody>
      </p:sp>
    </p:spTree>
    <p:extLst>
      <p:ext uri="{BB962C8B-B14F-4D97-AF65-F5344CB8AC3E}">
        <p14:creationId xmlns:p14="http://schemas.microsoft.com/office/powerpoint/2010/main" val="3328515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4C48-8CDC-45A5-A0B9-E632E3D61D61}"/>
              </a:ext>
            </a:extLst>
          </p:cNvPr>
          <p:cNvSpPr>
            <a:spLocks noGrp="1"/>
          </p:cNvSpPr>
          <p:nvPr>
            <p:ph type="title"/>
          </p:nvPr>
        </p:nvSpPr>
        <p:spPr/>
        <p:txBody>
          <a:bodyPr/>
          <a:lstStyle/>
          <a:p>
            <a:r>
              <a:rPr lang="en-MY" dirty="0"/>
              <a:t>3. Maintenance Stage</a:t>
            </a:r>
          </a:p>
        </p:txBody>
      </p:sp>
      <p:sp>
        <p:nvSpPr>
          <p:cNvPr id="3" name="Content Placeholder 2">
            <a:extLst>
              <a:ext uri="{FF2B5EF4-FFF2-40B4-BE49-F238E27FC236}">
                <a16:creationId xmlns:a16="http://schemas.microsoft.com/office/drawing/2014/main" id="{B0EDA199-3BA1-4CFD-9268-63FAB919CDAA}"/>
              </a:ext>
            </a:extLst>
          </p:cNvPr>
          <p:cNvSpPr>
            <a:spLocks noGrp="1"/>
          </p:cNvSpPr>
          <p:nvPr>
            <p:ph idx="1"/>
          </p:nvPr>
        </p:nvSpPr>
        <p:spPr/>
        <p:txBody>
          <a:bodyPr/>
          <a:lstStyle/>
          <a:p>
            <a:pPr marL="0" indent="0">
              <a:buNone/>
            </a:pPr>
            <a:r>
              <a:rPr lang="en-MY" dirty="0"/>
              <a:t>In this stage, the individual is concerned with keeping skills up to date and being perceived by others as someone who is still contributing to the company. A major issue for company is how to keep employees in the maintenance stage from plateauing and ensure that employees’ skills do not become obsolete.</a:t>
            </a:r>
          </a:p>
        </p:txBody>
      </p:sp>
    </p:spTree>
    <p:extLst>
      <p:ext uri="{BB962C8B-B14F-4D97-AF65-F5344CB8AC3E}">
        <p14:creationId xmlns:p14="http://schemas.microsoft.com/office/powerpoint/2010/main" val="42400036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D593-D8D3-4FB4-8FA8-033E1A67238E}"/>
              </a:ext>
            </a:extLst>
          </p:cNvPr>
          <p:cNvSpPr>
            <a:spLocks noGrp="1"/>
          </p:cNvSpPr>
          <p:nvPr>
            <p:ph type="title"/>
          </p:nvPr>
        </p:nvSpPr>
        <p:spPr/>
        <p:txBody>
          <a:bodyPr/>
          <a:lstStyle/>
          <a:p>
            <a:r>
              <a:rPr lang="en-MY" dirty="0"/>
              <a:t>4. Disengagement Stage</a:t>
            </a:r>
          </a:p>
        </p:txBody>
      </p:sp>
      <p:sp>
        <p:nvSpPr>
          <p:cNvPr id="3" name="Content Placeholder 2">
            <a:extLst>
              <a:ext uri="{FF2B5EF4-FFF2-40B4-BE49-F238E27FC236}">
                <a16:creationId xmlns:a16="http://schemas.microsoft.com/office/drawing/2014/main" id="{6E49FACC-3B2F-4442-BB2F-C4A411D67587}"/>
              </a:ext>
            </a:extLst>
          </p:cNvPr>
          <p:cNvSpPr>
            <a:spLocks noGrp="1"/>
          </p:cNvSpPr>
          <p:nvPr>
            <p:ph idx="1"/>
          </p:nvPr>
        </p:nvSpPr>
        <p:spPr>
          <a:xfrm>
            <a:off x="914400" y="1656471"/>
            <a:ext cx="7772400" cy="4530725"/>
          </a:xfrm>
        </p:spPr>
        <p:txBody>
          <a:bodyPr/>
          <a:lstStyle/>
          <a:p>
            <a:pPr marL="0" indent="0">
              <a:buNone/>
            </a:pPr>
            <a:r>
              <a:rPr lang="en-MY" dirty="0"/>
              <a:t>In this stage, individuals prepare for a change in the balance between work and nonwork activities, while maintain self-esteem. Some may be forced to leave due to downsizing or merger; others may leave because of their interest, values, or abilities, and then back to the exploration stage. For the company’s perspective, the major career management activities in this stage are retirement planning and outplacement.</a:t>
            </a:r>
          </a:p>
        </p:txBody>
      </p:sp>
    </p:spTree>
    <p:extLst>
      <p:ext uri="{BB962C8B-B14F-4D97-AF65-F5344CB8AC3E}">
        <p14:creationId xmlns:p14="http://schemas.microsoft.com/office/powerpoint/2010/main" val="5979553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A320-839B-4795-A33A-8BA7A5B2B16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EEEF381-EEA5-4E29-8AFE-362623E15B8C}"/>
              </a:ext>
            </a:extLst>
          </p:cNvPr>
          <p:cNvSpPr>
            <a:spLocks noGrp="1"/>
          </p:cNvSpPr>
          <p:nvPr>
            <p:ph idx="1"/>
          </p:nvPr>
        </p:nvSpPr>
        <p:spPr/>
        <p:txBody>
          <a:bodyPr/>
          <a:lstStyle/>
          <a:p>
            <a:pPr marL="0" indent="0">
              <a:buNone/>
            </a:pPr>
            <a:r>
              <a:rPr lang="en-MY" dirty="0"/>
              <a:t>Which is describing a situation in which Firm occupational goals are set and an individual conducts more explicit career?.	    </a:t>
            </a:r>
          </a:p>
          <a:p>
            <a:pPr marL="0" indent="0">
              <a:buNone/>
            </a:pPr>
            <a:r>
              <a:rPr lang="en-MY" dirty="0"/>
              <a:t>a) Exploration stage	    </a:t>
            </a:r>
          </a:p>
          <a:p>
            <a:pPr marL="0" indent="0">
              <a:buNone/>
            </a:pPr>
            <a:r>
              <a:rPr lang="en-MY" dirty="0"/>
              <a:t>b) Establishment stage	    </a:t>
            </a:r>
          </a:p>
          <a:p>
            <a:pPr marL="0" indent="0">
              <a:buNone/>
            </a:pPr>
            <a:r>
              <a:rPr lang="en-MY" dirty="0"/>
              <a:t>c) Maintenance stage	    </a:t>
            </a:r>
          </a:p>
          <a:p>
            <a:pPr marL="0" indent="0">
              <a:buNone/>
            </a:pPr>
            <a:r>
              <a:rPr lang="en-MY" dirty="0"/>
              <a:t>d) Disengagement stage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4455724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8133-66BF-4362-82F7-481C9809ECD0}"/>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609A3DD-A168-414E-8E18-A5C503844DE6}"/>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In maintenance stage, the individual is concerned with keeping skills up to date and being perceived by others as someone who is still contributing to the company. A major issue for company is how to keep employees in the maintenance stage from plateauing and ensure that employees’ skills do not become obsolete.</a:t>
            </a:r>
          </a:p>
        </p:txBody>
      </p:sp>
    </p:spTree>
    <p:extLst>
      <p:ext uri="{BB962C8B-B14F-4D97-AF65-F5344CB8AC3E}">
        <p14:creationId xmlns:p14="http://schemas.microsoft.com/office/powerpoint/2010/main" val="7367595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40889029"/>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57289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D2C6-1087-453F-A973-3F67708AB05F}"/>
              </a:ext>
            </a:extLst>
          </p:cNvPr>
          <p:cNvSpPr>
            <a:spLocks noGrp="1"/>
          </p:cNvSpPr>
          <p:nvPr>
            <p:ph type="title"/>
          </p:nvPr>
        </p:nvSpPr>
        <p:spPr/>
        <p:txBody>
          <a:bodyPr/>
          <a:lstStyle/>
          <a:p>
            <a:r>
              <a:rPr lang="en-MY" dirty="0"/>
              <a:t>Career Management System</a:t>
            </a:r>
          </a:p>
        </p:txBody>
      </p:sp>
      <p:sp>
        <p:nvSpPr>
          <p:cNvPr id="3" name="Content Placeholder 2">
            <a:extLst>
              <a:ext uri="{FF2B5EF4-FFF2-40B4-BE49-F238E27FC236}">
                <a16:creationId xmlns:a16="http://schemas.microsoft.com/office/drawing/2014/main" id="{EC26E3D9-6BEA-43FA-9162-EBCEA62E2F1D}"/>
              </a:ext>
            </a:extLst>
          </p:cNvPr>
          <p:cNvSpPr>
            <a:spLocks noGrp="1"/>
          </p:cNvSpPr>
          <p:nvPr>
            <p:ph idx="1"/>
          </p:nvPr>
        </p:nvSpPr>
        <p:spPr>
          <a:xfrm>
            <a:off x="685800" y="1556792"/>
            <a:ext cx="8350696" cy="4530725"/>
          </a:xfrm>
        </p:spPr>
        <p:txBody>
          <a:bodyPr/>
          <a:lstStyle/>
          <a:p>
            <a:pPr marL="0" indent="0">
              <a:buNone/>
            </a:pPr>
            <a:r>
              <a:rPr lang="en-MY" dirty="0"/>
              <a:t>Individuals are actively involved in career management activities, but the emphasis is on the organization providing development programs and opportunities that align with its interests, such as staffing and succession planning.</a:t>
            </a:r>
          </a:p>
          <a:p>
            <a:pPr marL="0" indent="0">
              <a:buNone/>
            </a:pPr>
            <a:r>
              <a:rPr lang="en-MY" dirty="0"/>
              <a:t>Career management focuses on the organization and concerns itself with identifying future staffing needs, matching organizational needs with individual abilities, and designing appropriate career development programs and paths.</a:t>
            </a:r>
          </a:p>
        </p:txBody>
      </p:sp>
    </p:spTree>
    <p:extLst>
      <p:ext uri="{BB962C8B-B14F-4D97-AF65-F5344CB8AC3E}">
        <p14:creationId xmlns:p14="http://schemas.microsoft.com/office/powerpoint/2010/main" val="8492010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88E3-7A90-4C14-8EDA-6E92B88CE358}"/>
              </a:ext>
            </a:extLst>
          </p:cNvPr>
          <p:cNvSpPr>
            <a:spLocks noGrp="1"/>
          </p:cNvSpPr>
          <p:nvPr>
            <p:ph type="title"/>
          </p:nvPr>
        </p:nvSpPr>
        <p:spPr/>
        <p:txBody>
          <a:bodyPr/>
          <a:lstStyle/>
          <a:p>
            <a:r>
              <a:rPr lang="en-MY" dirty="0"/>
              <a:t>Career Management Process</a:t>
            </a:r>
          </a:p>
        </p:txBody>
      </p:sp>
      <p:sp>
        <p:nvSpPr>
          <p:cNvPr id="3" name="Content Placeholder 2">
            <a:extLst>
              <a:ext uri="{FF2B5EF4-FFF2-40B4-BE49-F238E27FC236}">
                <a16:creationId xmlns:a16="http://schemas.microsoft.com/office/drawing/2014/main" id="{F629002D-4D38-4F46-B507-52A9BB3B92BD}"/>
              </a:ext>
            </a:extLst>
          </p:cNvPr>
          <p:cNvSpPr>
            <a:spLocks noGrp="1"/>
          </p:cNvSpPr>
          <p:nvPr>
            <p:ph idx="1"/>
          </p:nvPr>
        </p:nvSpPr>
        <p:spPr/>
        <p:txBody>
          <a:bodyPr/>
          <a:lstStyle/>
          <a:p>
            <a:pPr marL="514350" indent="-514350">
              <a:buFont typeface="+mj-lt"/>
              <a:buAutoNum type="arabicPeriod"/>
            </a:pPr>
            <a:r>
              <a:rPr lang="en-MY" b="1" dirty="0"/>
              <a:t>Self-assessment </a:t>
            </a:r>
            <a:r>
              <a:rPr lang="en-MY" dirty="0"/>
              <a:t>refers to the use of information by employees to determine their career interests, values, aptitudes, and </a:t>
            </a:r>
            <a:r>
              <a:rPr lang="en-MY" dirty="0" err="1"/>
              <a:t>behavioral</a:t>
            </a:r>
            <a:r>
              <a:rPr lang="en-MY" dirty="0"/>
              <a:t> tendencies.</a:t>
            </a:r>
          </a:p>
          <a:p>
            <a:pPr marL="514350" indent="-514350">
              <a:buFont typeface="+mj-lt"/>
              <a:buAutoNum type="arabicPeriod"/>
            </a:pPr>
            <a:endParaRPr lang="en-MY" dirty="0"/>
          </a:p>
          <a:p>
            <a:pPr marL="514350" indent="-514350">
              <a:buFont typeface="+mj-lt"/>
              <a:buAutoNum type="arabicPeriod"/>
            </a:pPr>
            <a:r>
              <a:rPr lang="en-MY" b="1" dirty="0"/>
              <a:t>Reality Check </a:t>
            </a:r>
            <a:r>
              <a:rPr lang="en-MY" dirty="0"/>
              <a:t>refers to the information employees receive about how the company evaluates</a:t>
            </a:r>
          </a:p>
        </p:txBody>
      </p:sp>
    </p:spTree>
    <p:extLst>
      <p:ext uri="{BB962C8B-B14F-4D97-AF65-F5344CB8AC3E}">
        <p14:creationId xmlns:p14="http://schemas.microsoft.com/office/powerpoint/2010/main" val="40004321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D672-77C5-415E-8E81-F849EF6AC2BD}"/>
              </a:ext>
            </a:extLst>
          </p:cNvPr>
          <p:cNvSpPr>
            <a:spLocks noGrp="1"/>
          </p:cNvSpPr>
          <p:nvPr>
            <p:ph type="title"/>
          </p:nvPr>
        </p:nvSpPr>
        <p:spPr/>
        <p:txBody>
          <a:bodyPr/>
          <a:lstStyle/>
          <a:p>
            <a:r>
              <a:rPr lang="en-MY" dirty="0"/>
              <a:t>3. Goal Setting</a:t>
            </a:r>
          </a:p>
        </p:txBody>
      </p:sp>
      <p:sp>
        <p:nvSpPr>
          <p:cNvPr id="3" name="Content Placeholder 2">
            <a:extLst>
              <a:ext uri="{FF2B5EF4-FFF2-40B4-BE49-F238E27FC236}">
                <a16:creationId xmlns:a16="http://schemas.microsoft.com/office/drawing/2014/main" id="{30009FDA-D3FE-41A4-8A14-796FC708EBA2}"/>
              </a:ext>
            </a:extLst>
          </p:cNvPr>
          <p:cNvSpPr>
            <a:spLocks noGrp="1"/>
          </p:cNvSpPr>
          <p:nvPr>
            <p:ph idx="1"/>
          </p:nvPr>
        </p:nvSpPr>
        <p:spPr/>
        <p:txBody>
          <a:bodyPr/>
          <a:lstStyle/>
          <a:p>
            <a:pPr marL="0" indent="0">
              <a:buNone/>
            </a:pPr>
            <a:r>
              <a:rPr lang="en-MY" dirty="0"/>
              <a:t>Goal setting refers to the process of employees developing short- and long-term career objectives. These goals usually relate to desired positions, level of skill application, work setting, or skill acquisition. These goals are usually discussed with the manager and written into an individual development plan (IDP). </a:t>
            </a:r>
          </a:p>
        </p:txBody>
      </p:sp>
    </p:spTree>
    <p:extLst>
      <p:ext uri="{BB962C8B-B14F-4D97-AF65-F5344CB8AC3E}">
        <p14:creationId xmlns:p14="http://schemas.microsoft.com/office/powerpoint/2010/main" val="1705929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4EF3-0E22-4518-B3DB-F83890F27B5B}"/>
              </a:ext>
            </a:extLst>
          </p:cNvPr>
          <p:cNvSpPr>
            <a:spLocks noGrp="1"/>
          </p:cNvSpPr>
          <p:nvPr>
            <p:ph type="title"/>
          </p:nvPr>
        </p:nvSpPr>
        <p:spPr/>
        <p:txBody>
          <a:bodyPr/>
          <a:lstStyle/>
          <a:p>
            <a:r>
              <a:rPr lang="en-MY" dirty="0"/>
              <a:t>Individual Development Plan</a:t>
            </a:r>
          </a:p>
        </p:txBody>
      </p:sp>
      <p:sp>
        <p:nvSpPr>
          <p:cNvPr id="3" name="Content Placeholder 2">
            <a:extLst>
              <a:ext uri="{FF2B5EF4-FFF2-40B4-BE49-F238E27FC236}">
                <a16:creationId xmlns:a16="http://schemas.microsoft.com/office/drawing/2014/main" id="{2551C1A7-4CAA-4380-80B0-7842058C6215}"/>
              </a:ext>
            </a:extLst>
          </p:cNvPr>
          <p:cNvSpPr>
            <a:spLocks noGrp="1"/>
          </p:cNvSpPr>
          <p:nvPr>
            <p:ph idx="1"/>
          </p:nvPr>
        </p:nvSpPr>
        <p:spPr>
          <a:xfrm>
            <a:off x="685800" y="1556792"/>
            <a:ext cx="8458200" cy="4530725"/>
          </a:xfrm>
        </p:spPr>
        <p:txBody>
          <a:bodyPr/>
          <a:lstStyle/>
          <a:p>
            <a:pPr marL="0" indent="0">
              <a:buNone/>
            </a:pPr>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 Many agencies require IDPs for </a:t>
            </a:r>
            <a:r>
              <a:rPr lang="en-MY" dirty="0" err="1"/>
              <a:t>for</a:t>
            </a:r>
            <a:r>
              <a:rPr lang="en-MY" dirty="0"/>
              <a:t> new and current employees. It is encouraged throughout many organizations.</a:t>
            </a:r>
          </a:p>
        </p:txBody>
      </p:sp>
    </p:spTree>
    <p:extLst>
      <p:ext uri="{BB962C8B-B14F-4D97-AF65-F5344CB8AC3E}">
        <p14:creationId xmlns:p14="http://schemas.microsoft.com/office/powerpoint/2010/main" val="11721339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6CE20-9269-4F41-A85C-129E57848037}"/>
              </a:ext>
            </a:extLst>
          </p:cNvPr>
          <p:cNvSpPr>
            <a:spLocks noGrp="1"/>
          </p:cNvSpPr>
          <p:nvPr>
            <p:ph type="title"/>
          </p:nvPr>
        </p:nvSpPr>
        <p:spPr/>
        <p:txBody>
          <a:bodyPr/>
          <a:lstStyle/>
          <a:p>
            <a:r>
              <a:rPr lang="en-MY" dirty="0"/>
              <a:t>4. Action Planning</a:t>
            </a:r>
          </a:p>
        </p:txBody>
      </p:sp>
      <p:sp>
        <p:nvSpPr>
          <p:cNvPr id="3" name="Content Placeholder 2">
            <a:extLst>
              <a:ext uri="{FF2B5EF4-FFF2-40B4-BE49-F238E27FC236}">
                <a16:creationId xmlns:a16="http://schemas.microsoft.com/office/drawing/2014/main" id="{B6D5FCCA-FF54-416F-BA9C-98D0736352C9}"/>
              </a:ext>
            </a:extLst>
          </p:cNvPr>
          <p:cNvSpPr>
            <a:spLocks noGrp="1"/>
          </p:cNvSpPr>
          <p:nvPr>
            <p:ph idx="1"/>
          </p:nvPr>
        </p:nvSpPr>
        <p:spPr/>
        <p:txBody>
          <a:bodyPr/>
          <a:lstStyle/>
          <a:p>
            <a:pPr marL="0" indent="0">
              <a:buNone/>
            </a:pPr>
            <a:r>
              <a:rPr lang="en-MY" dirty="0"/>
              <a:t>Action planning involves employees determining how they will achieve their </a:t>
            </a:r>
            <a:r>
              <a:rPr lang="en-MY" dirty="0" err="1"/>
              <a:t>shortand</a:t>
            </a:r>
            <a:r>
              <a:rPr lang="en-MY" dirty="0"/>
              <a:t> long-term career goals. Action plans may involve enrolling the training courses and seminars, conducting informational interview, or applying for job openings with the company.</a:t>
            </a:r>
          </a:p>
        </p:txBody>
      </p:sp>
    </p:spTree>
    <p:extLst>
      <p:ext uri="{BB962C8B-B14F-4D97-AF65-F5344CB8AC3E}">
        <p14:creationId xmlns:p14="http://schemas.microsoft.com/office/powerpoint/2010/main" val="35985147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97913210"/>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63680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CECDB-A73A-4B6B-BC30-549DC436D8C8}"/>
              </a:ext>
            </a:extLst>
          </p:cNvPr>
          <p:cNvSpPr>
            <a:spLocks noGrp="1"/>
          </p:cNvSpPr>
          <p:nvPr>
            <p:ph type="title"/>
          </p:nvPr>
        </p:nvSpPr>
        <p:spPr/>
        <p:txBody>
          <a:bodyPr/>
          <a:lstStyle/>
          <a:p>
            <a:r>
              <a:rPr lang="en-MY" dirty="0"/>
              <a:t>Career Planning Points</a:t>
            </a:r>
          </a:p>
        </p:txBody>
      </p:sp>
      <p:sp>
        <p:nvSpPr>
          <p:cNvPr id="3" name="Content Placeholder 2">
            <a:extLst>
              <a:ext uri="{FF2B5EF4-FFF2-40B4-BE49-F238E27FC236}">
                <a16:creationId xmlns:a16="http://schemas.microsoft.com/office/drawing/2014/main" id="{1B44FBDC-F1FD-4329-A359-9BD5B9BD97C1}"/>
              </a:ext>
            </a:extLst>
          </p:cNvPr>
          <p:cNvSpPr>
            <a:spLocks noGrp="1"/>
          </p:cNvSpPr>
          <p:nvPr>
            <p:ph idx="1"/>
          </p:nvPr>
        </p:nvSpPr>
        <p:spPr/>
        <p:txBody>
          <a:bodyPr/>
          <a:lstStyle/>
          <a:p>
            <a:pPr marL="0" indent="0">
              <a:buNone/>
            </a:pPr>
            <a:r>
              <a:rPr lang="en-MY" dirty="0"/>
              <a:t>Career planning focuses on the individual, who assesses personal abilities and interests, evaluates career paths, and plans personal career goals. Choosing a career determines how much money you'll make, how much you'll work each week, where you'll live, when you can retire.</a:t>
            </a:r>
          </a:p>
          <a:p>
            <a:pPr marL="0" indent="0">
              <a:buNone/>
            </a:pPr>
            <a:r>
              <a:rPr lang="en-MY" dirty="0"/>
              <a:t>The career planning process has four components: (1) Self Assessment, (2) Career Exploration, (3) Career Identification, and (4) Action Plan.</a:t>
            </a:r>
          </a:p>
        </p:txBody>
      </p:sp>
    </p:spTree>
    <p:extLst>
      <p:ext uri="{BB962C8B-B14F-4D97-AF65-F5344CB8AC3E}">
        <p14:creationId xmlns:p14="http://schemas.microsoft.com/office/powerpoint/2010/main" val="29467461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6E34B-71B6-40DD-B561-2FA5F44A514F}"/>
              </a:ext>
            </a:extLst>
          </p:cNvPr>
          <p:cNvSpPr>
            <a:spLocks noGrp="1"/>
          </p:cNvSpPr>
          <p:nvPr>
            <p:ph type="title"/>
          </p:nvPr>
        </p:nvSpPr>
        <p:spPr/>
        <p:txBody>
          <a:bodyPr/>
          <a:lstStyle/>
          <a:p>
            <a:r>
              <a:rPr lang="en-MY" dirty="0"/>
              <a:t>3. Career Identification</a:t>
            </a:r>
          </a:p>
        </p:txBody>
      </p:sp>
      <p:sp>
        <p:nvSpPr>
          <p:cNvPr id="3" name="Content Placeholder 2">
            <a:extLst>
              <a:ext uri="{FF2B5EF4-FFF2-40B4-BE49-F238E27FC236}">
                <a16:creationId xmlns:a16="http://schemas.microsoft.com/office/drawing/2014/main" id="{3AC559AB-FE0D-46FD-9207-A983B7549706}"/>
              </a:ext>
            </a:extLst>
          </p:cNvPr>
          <p:cNvSpPr>
            <a:spLocks noGrp="1"/>
          </p:cNvSpPr>
          <p:nvPr>
            <p:ph idx="1"/>
          </p:nvPr>
        </p:nvSpPr>
        <p:spPr/>
        <p:txBody>
          <a:bodyPr/>
          <a:lstStyle/>
          <a:p>
            <a:pPr marL="0" indent="0">
              <a:buNone/>
            </a:pPr>
            <a:r>
              <a:rPr lang="en-MY" dirty="0"/>
              <a:t>Career planning process is when selected just one occupation, among the many you've considered. During this step  -</a:t>
            </a:r>
          </a:p>
          <a:p>
            <a:r>
              <a:rPr lang="en-MY" dirty="0"/>
              <a:t>Identify the occupation that is most interested </a:t>
            </a:r>
          </a:p>
          <a:p>
            <a:r>
              <a:rPr lang="en-MY" dirty="0"/>
              <a:t>Make few alternatives to fall back on if the first choice doesn't pan out.</a:t>
            </a:r>
          </a:p>
          <a:p>
            <a:pPr marL="0" indent="0">
              <a:buNone/>
            </a:pPr>
            <a:endParaRPr lang="en-MY" dirty="0"/>
          </a:p>
          <a:p>
            <a:pPr marL="0" indent="0">
              <a:buNone/>
            </a:pPr>
            <a:r>
              <a:rPr lang="en-MY" dirty="0"/>
              <a:t>Identify all the requirements (e.g. education, costs, etc.) for entering your chosen career field.</a:t>
            </a:r>
          </a:p>
        </p:txBody>
      </p:sp>
    </p:spTree>
    <p:extLst>
      <p:ext uri="{BB962C8B-B14F-4D97-AF65-F5344CB8AC3E}">
        <p14:creationId xmlns:p14="http://schemas.microsoft.com/office/powerpoint/2010/main" val="1126673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3AAB-31DF-4EDA-A86B-70D9CBF9FE32}"/>
              </a:ext>
            </a:extLst>
          </p:cNvPr>
          <p:cNvSpPr>
            <a:spLocks noGrp="1"/>
          </p:cNvSpPr>
          <p:nvPr>
            <p:ph type="title"/>
          </p:nvPr>
        </p:nvSpPr>
        <p:spPr/>
        <p:txBody>
          <a:bodyPr/>
          <a:lstStyle/>
          <a:p>
            <a:r>
              <a:rPr lang="en-MY" dirty="0"/>
              <a:t>4. Create an Action Plan</a:t>
            </a:r>
          </a:p>
        </p:txBody>
      </p:sp>
      <p:sp>
        <p:nvSpPr>
          <p:cNvPr id="3" name="Content Placeholder 2">
            <a:extLst>
              <a:ext uri="{FF2B5EF4-FFF2-40B4-BE49-F238E27FC236}">
                <a16:creationId xmlns:a16="http://schemas.microsoft.com/office/drawing/2014/main" id="{C277F8CB-48E5-4073-8764-F80947C220EA}"/>
              </a:ext>
            </a:extLst>
          </p:cNvPr>
          <p:cNvSpPr>
            <a:spLocks noGrp="1"/>
          </p:cNvSpPr>
          <p:nvPr>
            <p:ph idx="1"/>
          </p:nvPr>
        </p:nvSpPr>
        <p:spPr/>
        <p:txBody>
          <a:bodyPr/>
          <a:lstStyle/>
          <a:p>
            <a:pPr marL="0" indent="0">
              <a:buNone/>
            </a:pPr>
            <a:r>
              <a:rPr lang="en-MY" dirty="0"/>
              <a:t>The action plan is a road map that takes you from choosing a career to finding your first job all the way to achieving your long-term career goals. </a:t>
            </a:r>
          </a:p>
          <a:p>
            <a:r>
              <a:rPr lang="en-MY" dirty="0"/>
              <a:t>Identify your short-term and long- term goals,</a:t>
            </a:r>
          </a:p>
          <a:p>
            <a:r>
              <a:rPr lang="en-MY" dirty="0"/>
              <a:t>Identify education and training requirements </a:t>
            </a:r>
          </a:p>
          <a:p>
            <a:r>
              <a:rPr lang="en-MY" dirty="0"/>
              <a:t>Develop a job search strategy </a:t>
            </a:r>
          </a:p>
          <a:p>
            <a:r>
              <a:rPr lang="en-MY" dirty="0"/>
              <a:t>Identify potential employers</a:t>
            </a:r>
          </a:p>
          <a:p>
            <a:r>
              <a:rPr lang="en-MY" dirty="0"/>
              <a:t>Create a resume, compose cover letters</a:t>
            </a:r>
          </a:p>
          <a:p>
            <a:r>
              <a:rPr lang="en-MY" dirty="0"/>
              <a:t>Prepare for job interviews.</a:t>
            </a:r>
          </a:p>
        </p:txBody>
      </p:sp>
    </p:spTree>
    <p:extLst>
      <p:ext uri="{BB962C8B-B14F-4D97-AF65-F5344CB8AC3E}">
        <p14:creationId xmlns:p14="http://schemas.microsoft.com/office/powerpoint/2010/main" val="1216215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CEEF-4D6C-402C-91EC-2031568FB972}"/>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E43E77B-A3A1-4FDB-B3C3-A1FB684774AA}"/>
              </a:ext>
            </a:extLst>
          </p:cNvPr>
          <p:cNvSpPr>
            <a:spLocks noGrp="1"/>
          </p:cNvSpPr>
          <p:nvPr>
            <p:ph idx="1"/>
          </p:nvPr>
        </p:nvSpPr>
        <p:spPr>
          <a:xfrm>
            <a:off x="588132" y="1556792"/>
            <a:ext cx="8448364" cy="5301208"/>
          </a:xfrm>
        </p:spPr>
        <p:txBody>
          <a:bodyPr/>
          <a:lstStyle/>
          <a:p>
            <a:pPr marL="0" indent="0">
              <a:buNone/>
            </a:pPr>
            <a:r>
              <a:rPr lang="en-MY" sz="2400" dirty="0"/>
              <a:t>Which of the following best describes career planning?    </a:t>
            </a:r>
          </a:p>
          <a:p>
            <a:pPr marL="0" indent="0">
              <a:buNone/>
            </a:pPr>
            <a:r>
              <a:rPr lang="en-MY" sz="2400" dirty="0"/>
              <a:t>a) A deliberate process through which someone becomes aware of personal skills, interests, knowledge, and motivations and establishes action plans to attain specific career goals.	    </a:t>
            </a:r>
          </a:p>
          <a:p>
            <a:pPr marL="0" indent="0">
              <a:buNone/>
            </a:pPr>
            <a:r>
              <a:rPr lang="en-MY" sz="2400" dirty="0"/>
              <a:t>b) The lifelong series of activities that contribute to a person's career exploration, establishment, success, and </a:t>
            </a:r>
            <a:r>
              <a:rPr lang="en-MY" sz="2400" dirty="0" err="1"/>
              <a:t>fulfillment</a:t>
            </a:r>
            <a:r>
              <a:rPr lang="en-MY" sz="2400" dirty="0"/>
              <a:t>	    </a:t>
            </a:r>
          </a:p>
          <a:p>
            <a:pPr marL="0" indent="0">
              <a:buNone/>
            </a:pPr>
            <a:r>
              <a:rPr lang="en-MY" sz="2400" dirty="0"/>
              <a:t>c) A process of helping employees to better understand and develop their career skills and interests and to use these skills and interests most effectively.	    </a:t>
            </a:r>
          </a:p>
          <a:p>
            <a:pPr marL="0" indent="0">
              <a:buNone/>
            </a:pPr>
            <a:r>
              <a:rPr lang="en-MY" sz="2400" dirty="0"/>
              <a:t>d) The process of advising, </a:t>
            </a:r>
            <a:r>
              <a:rPr lang="en-MY" sz="2400" dirty="0" err="1"/>
              <a:t>counseling</a:t>
            </a:r>
            <a:r>
              <a:rPr lang="en-MY" sz="2400" dirty="0"/>
              <a:t>, and guiding subordinates as they </a:t>
            </a:r>
            <a:r>
              <a:rPr lang="en-MY" sz="2400" dirty="0" err="1"/>
              <a:t>maneuver</a:t>
            </a:r>
            <a:r>
              <a:rPr lang="en-MY" sz="2400" dirty="0"/>
              <a:t> through their long-term career plans.</a:t>
            </a:r>
          </a:p>
          <a:p>
            <a:pPr marL="0" indent="0">
              <a:buNone/>
            </a:pPr>
            <a:endParaRPr lang="en-MY" sz="2400" dirty="0"/>
          </a:p>
        </p:txBody>
      </p:sp>
    </p:spTree>
    <p:extLst>
      <p:ext uri="{BB962C8B-B14F-4D97-AF65-F5344CB8AC3E}">
        <p14:creationId xmlns:p14="http://schemas.microsoft.com/office/powerpoint/2010/main" val="10346244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A8190-5C92-41EE-8AF0-69CD4BA4470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53F45903-C817-46A8-8F91-1B4837AED4CD}"/>
              </a:ext>
            </a:extLst>
          </p:cNvPr>
          <p:cNvSpPr>
            <a:spLocks noGrp="1"/>
          </p:cNvSpPr>
          <p:nvPr>
            <p:ph idx="1"/>
          </p:nvPr>
        </p:nvSpPr>
        <p:spPr/>
        <p:txBody>
          <a:bodyPr/>
          <a:lstStyle/>
          <a:p>
            <a:r>
              <a:rPr lang="en-MY" dirty="0"/>
              <a:t>Option A</a:t>
            </a:r>
          </a:p>
          <a:p>
            <a:endParaRPr lang="en-MY" dirty="0"/>
          </a:p>
          <a:p>
            <a:pPr marL="0" indent="0">
              <a:buNone/>
            </a:pPr>
            <a:r>
              <a:rPr lang="en-MY" dirty="0"/>
              <a:t>The actions and activities that individuals perform to give direction to their work life (goals) are called career planning.</a:t>
            </a:r>
          </a:p>
        </p:txBody>
      </p:sp>
    </p:spTree>
    <p:extLst>
      <p:ext uri="{BB962C8B-B14F-4D97-AF65-F5344CB8AC3E}">
        <p14:creationId xmlns:p14="http://schemas.microsoft.com/office/powerpoint/2010/main" val="14707661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4697872"/>
              </p:ext>
            </p:extLst>
          </p:nvPr>
        </p:nvGraphicFramePr>
        <p:xfrm>
          <a:off x="683568" y="148478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68896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C941-1B7F-4CF2-B837-70E3A659E019}"/>
              </a:ext>
            </a:extLst>
          </p:cNvPr>
          <p:cNvSpPr>
            <a:spLocks noGrp="1"/>
          </p:cNvSpPr>
          <p:nvPr>
            <p:ph type="title"/>
          </p:nvPr>
        </p:nvSpPr>
        <p:spPr/>
        <p:txBody>
          <a:bodyPr/>
          <a:lstStyle/>
          <a:p>
            <a:r>
              <a:rPr lang="en-MY" dirty="0"/>
              <a:t>Job Loss</a:t>
            </a:r>
          </a:p>
        </p:txBody>
      </p:sp>
      <p:sp>
        <p:nvSpPr>
          <p:cNvPr id="3" name="Content Placeholder 2">
            <a:extLst>
              <a:ext uri="{FF2B5EF4-FFF2-40B4-BE49-F238E27FC236}">
                <a16:creationId xmlns:a16="http://schemas.microsoft.com/office/drawing/2014/main" id="{9CF395C4-049C-414E-A030-40AF58D6FA29}"/>
              </a:ext>
            </a:extLst>
          </p:cNvPr>
          <p:cNvSpPr>
            <a:spLocks noGrp="1"/>
          </p:cNvSpPr>
          <p:nvPr>
            <p:ph idx="1"/>
          </p:nvPr>
        </p:nvSpPr>
        <p:spPr/>
        <p:txBody>
          <a:bodyPr/>
          <a:lstStyle/>
          <a:p>
            <a:pPr marL="0" indent="0">
              <a:buNone/>
            </a:pPr>
            <a:r>
              <a:rPr lang="en-MY" dirty="0"/>
              <a:t>Job loss as a career transition has been most associated with downsizing, mergers, and acquisitions. Losing a job is a stressful event in one’s career, frequently causing depression, anxiety, and nervousness. The financial implications and the effects on family can be extreme as well. Yet the potential for job loss continues to increase for many individuals, and effectively addressing their concerns should be considered in career transition decision making.</a:t>
            </a:r>
          </a:p>
        </p:txBody>
      </p:sp>
    </p:spTree>
    <p:extLst>
      <p:ext uri="{BB962C8B-B14F-4D97-AF65-F5344CB8AC3E}">
        <p14:creationId xmlns:p14="http://schemas.microsoft.com/office/powerpoint/2010/main" val="25802135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6A1D-C76C-4147-B2F0-094C4E53AFE0}"/>
              </a:ext>
            </a:extLst>
          </p:cNvPr>
          <p:cNvSpPr>
            <a:spLocks noGrp="1"/>
          </p:cNvSpPr>
          <p:nvPr>
            <p:ph type="title"/>
          </p:nvPr>
        </p:nvSpPr>
        <p:spPr/>
        <p:txBody>
          <a:bodyPr/>
          <a:lstStyle/>
          <a:p>
            <a:r>
              <a:rPr lang="en-MY" dirty="0"/>
              <a:t>Retirement Issues</a:t>
            </a:r>
          </a:p>
        </p:txBody>
      </p:sp>
      <p:sp>
        <p:nvSpPr>
          <p:cNvPr id="3" name="Content Placeholder 2">
            <a:extLst>
              <a:ext uri="{FF2B5EF4-FFF2-40B4-BE49-F238E27FC236}">
                <a16:creationId xmlns:a16="http://schemas.microsoft.com/office/drawing/2014/main" id="{F1853ACA-3A77-4FF1-B426-A65B0271F7CA}"/>
              </a:ext>
            </a:extLst>
          </p:cNvPr>
          <p:cNvSpPr>
            <a:spLocks noGrp="1"/>
          </p:cNvSpPr>
          <p:nvPr>
            <p:ph idx="1"/>
          </p:nvPr>
        </p:nvSpPr>
        <p:spPr/>
        <p:txBody>
          <a:bodyPr/>
          <a:lstStyle/>
          <a:p>
            <a:r>
              <a:rPr lang="en-MY" dirty="0"/>
              <a:t>Career development for people toward the ends of their careers may be managed in a number of ways. Phased-in retirement, consulting arrangements, and </a:t>
            </a:r>
            <a:r>
              <a:rPr lang="en-MY" dirty="0" err="1"/>
              <a:t>callback</a:t>
            </a:r>
            <a:r>
              <a:rPr lang="en-MY" dirty="0"/>
              <a:t> of some retirees as needed all act as means for gradual disengagement between the organization and the individual.</a:t>
            </a:r>
          </a:p>
          <a:p>
            <a:r>
              <a:rPr lang="en-MY" dirty="0"/>
              <a:t>Early retirement often occurs as a result of downsizings and organizational restructurings.</a:t>
            </a:r>
          </a:p>
        </p:txBody>
      </p:sp>
    </p:spTree>
    <p:extLst>
      <p:ext uri="{BB962C8B-B14F-4D97-AF65-F5344CB8AC3E}">
        <p14:creationId xmlns:p14="http://schemas.microsoft.com/office/powerpoint/2010/main" val="36334623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530014"/>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a:t>
            </a:r>
            <a:r>
              <a:rPr lang="en-MY"/>
              <a:t>long-term issues</a:t>
            </a:r>
            <a:r>
              <a:rPr lang="en-MY" dirty="0"/>
              <a:t>.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88435008"/>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a:t>Talent Management</a:t>
            </a:r>
            <a:endParaRPr lang="en-MY" sz="4800" dirty="0"/>
          </a:p>
        </p:txBody>
      </p:sp>
    </p:spTree>
    <p:extLst>
      <p:ext uri="{BB962C8B-B14F-4D97-AF65-F5344CB8AC3E}">
        <p14:creationId xmlns:p14="http://schemas.microsoft.com/office/powerpoint/2010/main" val="19764406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32117998"/>
              </p:ext>
            </p:extLst>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val="25178625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val="42157381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899</TotalTime>
  <Words>7097</Words>
  <Application>Microsoft Office PowerPoint</Application>
  <PresentationFormat>On-screen Show (4:3)</PresentationFormat>
  <Paragraphs>491</Paragraphs>
  <Slides>131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131</vt:i4>
      </vt:variant>
    </vt:vector>
  </HeadingPairs>
  <TitlesOfParts>
    <vt:vector size="135" baseType="lpstr">
      <vt:lpstr>Arial</vt:lpstr>
      <vt:lpstr>Times New Roman</vt:lpstr>
      <vt:lpstr>Wingdings</vt:lpstr>
      <vt:lpstr>Office Theme</vt:lpstr>
      <vt:lpstr>TALENT  MANAGEMENT &amp; DEVELOPMENT - III</vt:lpstr>
      <vt:lpstr>PowerPoint Presentation</vt:lpstr>
      <vt:lpstr>Learning Management System (LMS)</vt:lpstr>
      <vt:lpstr>Choice of LMS</vt:lpstr>
      <vt:lpstr>PowerPoint Presentation</vt:lpstr>
      <vt:lpstr>Training Need Analysis</vt:lpstr>
      <vt:lpstr>Training Needs Assessment</vt:lpstr>
      <vt:lpstr>Assessment Process</vt:lpstr>
      <vt:lpstr>Types of Assessments</vt:lpstr>
      <vt:lpstr>Question # 1</vt:lpstr>
      <vt:lpstr>Answer # 1 </vt:lpstr>
      <vt:lpstr>Training Design</vt:lpstr>
      <vt:lpstr>PowerPoint Presentation</vt:lpstr>
      <vt:lpstr>Training Program Development</vt:lpstr>
      <vt:lpstr>Question # 2</vt:lpstr>
      <vt:lpstr>Answer # 2</vt:lpstr>
      <vt:lpstr>Types of Training Program</vt:lpstr>
      <vt:lpstr>Types of Training</vt:lpstr>
      <vt:lpstr>Orientation and On-boarding</vt:lpstr>
      <vt:lpstr>E-Learning</vt:lpstr>
      <vt:lpstr>Question # 3</vt:lpstr>
      <vt:lpstr>Answer # 3</vt:lpstr>
      <vt:lpstr>Question # 4</vt:lpstr>
      <vt:lpstr>Answer # 4</vt:lpstr>
      <vt:lpstr>PowerPoint Presentation</vt:lpstr>
      <vt:lpstr>Training Implementation</vt:lpstr>
      <vt:lpstr>Training Implementation</vt:lpstr>
      <vt:lpstr>Training Implementation</vt:lpstr>
      <vt:lpstr>PowerPoint Presentation</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PowerPoint Presentation</vt:lpstr>
      <vt:lpstr>Training Transfer</vt:lpstr>
      <vt:lpstr>Training Transfer</vt:lpstr>
      <vt:lpstr>Barriers of Training Transfer</vt:lpstr>
      <vt:lpstr>PowerPoint Presentation</vt:lpstr>
      <vt:lpstr>MOOCs (Massive Online Open Courses)</vt:lpstr>
      <vt:lpstr>Gamification</vt:lpstr>
      <vt:lpstr>PowerPoint Presentation</vt:lpstr>
      <vt:lpstr>Employee Development</vt:lpstr>
      <vt:lpstr>Differences Between Employee Training and Development</vt:lpstr>
      <vt:lpstr>Differences Between Employee Training and Development</vt:lpstr>
      <vt:lpstr>Question # 1</vt:lpstr>
      <vt:lpstr>Answer # 1</vt:lpstr>
      <vt:lpstr>PowerPoint Presentation</vt:lpstr>
      <vt:lpstr>Employee Development Techniques</vt:lpstr>
      <vt:lpstr>1. Behavior Role Modeling </vt:lpstr>
      <vt:lpstr>2. Case Study</vt:lpstr>
      <vt:lpstr>3. Business Games and Simulations</vt:lpstr>
      <vt:lpstr>4. Learning from Experience</vt:lpstr>
      <vt:lpstr>5. Multi Source Feedback</vt:lpstr>
      <vt:lpstr>6. Assessment Center (AC)</vt:lpstr>
      <vt:lpstr>7. Special Assignment</vt:lpstr>
      <vt:lpstr>8. Job Rotation</vt:lpstr>
      <vt:lpstr>9. Action Learning</vt:lpstr>
      <vt:lpstr>10. Mentoring</vt:lpstr>
      <vt:lpstr>11. Executive Coaching</vt:lpstr>
      <vt:lpstr>12. Outdoor Challenge Program</vt:lpstr>
      <vt:lpstr>13. Personal Growth Programs</vt:lpstr>
      <vt:lpstr>14. Succession Planning</vt:lpstr>
      <vt:lpstr>Employee Development Techniques</vt:lpstr>
      <vt:lpstr>Question # 2</vt:lpstr>
      <vt:lpstr>Answer # 2</vt:lpstr>
      <vt:lpstr>Question # 3</vt:lpstr>
      <vt:lpstr>Answer # 3</vt:lpstr>
      <vt:lpstr>PowerPoint Presentation</vt:lpstr>
      <vt:lpstr>Career Development</vt:lpstr>
      <vt:lpstr>Career Development</vt:lpstr>
      <vt:lpstr>Career Development</vt:lpstr>
      <vt:lpstr>Stages in Career Development</vt:lpstr>
      <vt:lpstr>Donald Super’s Self Concept</vt:lpstr>
      <vt:lpstr>Super’s - Career Development Theory</vt:lpstr>
      <vt:lpstr>1. Exploration Stage</vt:lpstr>
      <vt:lpstr>2. Establishment Stage</vt:lpstr>
      <vt:lpstr>3. Maintenance Stage</vt:lpstr>
      <vt:lpstr>4. Disengagement Stage</vt:lpstr>
      <vt:lpstr>Super’s Career Development Stages</vt:lpstr>
      <vt:lpstr>Question # 4</vt:lpstr>
      <vt:lpstr>Answer # 4</vt:lpstr>
      <vt:lpstr>PowerPoint Presentation</vt:lpstr>
      <vt:lpstr>Career Management System</vt:lpstr>
      <vt:lpstr>Career Management Process</vt:lpstr>
      <vt:lpstr>Career Management Process</vt:lpstr>
      <vt:lpstr>3. Goal Setting</vt:lpstr>
      <vt:lpstr>Individual Development Plan</vt:lpstr>
      <vt:lpstr>4. Action Planning</vt:lpstr>
      <vt:lpstr>PowerPoint Presentation</vt:lpstr>
      <vt:lpstr>Career Planning Points</vt:lpstr>
      <vt:lpstr>3. Career Identification</vt:lpstr>
      <vt:lpstr>4. Create an Action Plan</vt:lpstr>
      <vt:lpstr>Question # 5</vt:lpstr>
      <vt:lpstr>Answer # 5</vt:lpstr>
      <vt:lpstr>PowerPoint Presentation</vt:lpstr>
      <vt:lpstr>Job Loss</vt:lpstr>
      <vt:lpstr>Retirement Issues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Management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60</cp:revision>
  <cp:lastPrinted>1601-01-01T00:00:00Z</cp:lastPrinted>
  <dcterms:created xsi:type="dcterms:W3CDTF">2020-07-09T15:12:46Z</dcterms:created>
  <dcterms:modified xsi:type="dcterms:W3CDTF">2022-04-10T10:10:59Z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