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486" r:id="rId20"/>
    <p:sldId id="487" r:id="rId21"/>
    <p:sldId id="268" r:id="rId22"/>
    <p:sldId id="290" r:id="rId23"/>
    <p:sldId id="288" r:id="rId24"/>
    <p:sldId id="259" r:id="rId25"/>
    <p:sldId id="262" r:id="rId26"/>
    <p:sldId id="304" r:id="rId27"/>
    <p:sldId id="287" r:id="rId28"/>
    <p:sldId id="261" r:id="rId29"/>
    <p:sldId id="490" r:id="rId30"/>
    <p:sldId id="491" r:id="rId31"/>
    <p:sldId id="269" r:id="rId32"/>
    <p:sldId id="277" r:id="rId33"/>
    <p:sldId id="279" r:id="rId34"/>
    <p:sldId id="278" r:id="rId35"/>
    <p:sldId id="280" r:id="rId36"/>
    <p:sldId id="275" r:id="rId37"/>
    <p:sldId id="276" r:id="rId38"/>
    <p:sldId id="485" r:id="rId39"/>
    <p:sldId id="281" r:id="rId40"/>
    <p:sldId id="488" r:id="rId41"/>
    <p:sldId id="489" r:id="rId42"/>
    <p:sldId id="270" r:id="rId43"/>
    <p:sldId id="283" r:id="rId44"/>
    <p:sldId id="284" r:id="rId45"/>
    <p:sldId id="293" r:id="rId46"/>
    <p:sldId id="264" r:id="rId47"/>
    <p:sldId id="286" r:id="rId48"/>
    <p:sldId id="285" r:id="rId49"/>
    <p:sldId id="492" r:id="rId50"/>
    <p:sldId id="493" r:id="rId51"/>
    <p:sldId id="321"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9B27-363A-4171-B282-D439DFDB539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D7AFDAB-2301-4409-AAA8-8BC603CF8828}"/>
              </a:ext>
            </a:extLst>
          </p:cNvPr>
          <p:cNvSpPr>
            <a:spLocks noGrp="1"/>
          </p:cNvSpPr>
          <p:nvPr>
            <p:ph idx="1"/>
          </p:nvPr>
        </p:nvSpPr>
        <p:spPr/>
        <p:txBody>
          <a:bodyPr/>
          <a:lstStyle/>
          <a:p>
            <a:pPr marL="0" indent="0">
              <a:buNone/>
            </a:pPr>
            <a:r>
              <a:rPr lang="en-MY" sz="20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000" dirty="0"/>
          </a:p>
          <a:p>
            <a:pPr marL="457200" indent="-457200">
              <a:buFont typeface="+mj-lt"/>
              <a:buAutoNum type="alphaUcPeriod"/>
            </a:pPr>
            <a:r>
              <a:rPr lang="en-MY" sz="2000" dirty="0"/>
              <a:t>Freezing	</a:t>
            </a:r>
          </a:p>
          <a:p>
            <a:pPr marL="457200" indent="-457200">
              <a:buFont typeface="+mj-lt"/>
              <a:buAutoNum type="alphaUcPeriod"/>
            </a:pPr>
            <a:r>
              <a:rPr lang="en-MY" sz="2000" dirty="0"/>
              <a:t>Norming	</a:t>
            </a:r>
          </a:p>
          <a:p>
            <a:pPr marL="457200" indent="-457200">
              <a:buFont typeface="+mj-lt"/>
              <a:buAutoNum type="alphaUcPeriod"/>
            </a:pPr>
            <a:r>
              <a:rPr lang="en-MY" sz="2000" dirty="0"/>
              <a:t>Change uncertainty	 </a:t>
            </a:r>
          </a:p>
          <a:p>
            <a:pPr marL="457200" indent="-457200">
              <a:buFont typeface="+mj-lt"/>
              <a:buAutoNum type="alphaUcPeriod"/>
            </a:pPr>
            <a:r>
              <a:rPr lang="en-MY" sz="2000" dirty="0"/>
              <a:t>Change avoidance</a:t>
            </a:r>
          </a:p>
          <a:p>
            <a:pPr marL="0" indent="0">
              <a:buNone/>
            </a:pPr>
            <a:endParaRPr lang="en-MY" sz="2000" dirty="0"/>
          </a:p>
        </p:txBody>
      </p:sp>
    </p:spTree>
    <p:extLst>
      <p:ext uri="{BB962C8B-B14F-4D97-AF65-F5344CB8AC3E}">
        <p14:creationId xmlns:p14="http://schemas.microsoft.com/office/powerpoint/2010/main" val="3872749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2684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2CBC-CF31-4F57-8F39-5D7D05F32C6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0F64225-8B49-4167-8148-BECFF913026A}"/>
              </a:ext>
            </a:extLst>
          </p:cNvPr>
          <p:cNvSpPr>
            <a:spLocks noGrp="1"/>
          </p:cNvSpPr>
          <p:nvPr>
            <p:ph idx="1"/>
          </p:nvPr>
        </p:nvSpPr>
        <p:spPr>
          <a:xfrm>
            <a:off x="914400" y="1600201"/>
            <a:ext cx="7772400" cy="3773016"/>
          </a:xfrm>
        </p:spPr>
        <p:txBody>
          <a:bodyPr/>
          <a:lstStyle/>
          <a:p>
            <a:pPr marL="0" indent="0">
              <a:buNone/>
            </a:pPr>
            <a:r>
              <a:rPr lang="en-MY" dirty="0"/>
              <a:t>A learning organization has a strong ability to encourage innovation and creativity because :</a:t>
            </a:r>
          </a:p>
          <a:p>
            <a:pPr marL="0" indent="0">
              <a:buNone/>
            </a:pPr>
            <a:endParaRPr lang="en-MY" dirty="0"/>
          </a:p>
          <a:p>
            <a:pPr marL="514350" indent="-514350">
              <a:buFont typeface="+mj-lt"/>
              <a:buAutoNum type="alphaUcPeriod"/>
            </a:pPr>
            <a:r>
              <a:rPr lang="en-MY" dirty="0"/>
              <a:t>It uses automation and technology throughout the organization</a:t>
            </a:r>
          </a:p>
          <a:p>
            <a:pPr marL="514350" indent="-514350">
              <a:buFont typeface="+mj-lt"/>
              <a:buAutoNum type="alphaUcPeriod"/>
            </a:pPr>
            <a:r>
              <a:rPr lang="en-MY" dirty="0"/>
              <a:t>Its knowledge base depends on external sources for new trends</a:t>
            </a:r>
          </a:p>
          <a:p>
            <a:pPr marL="514350" indent="-514350">
              <a:buFont typeface="+mj-lt"/>
              <a:buAutoNum type="alphaUcPeriod"/>
            </a:pPr>
            <a:r>
              <a:rPr lang="en-MY" dirty="0"/>
              <a:t>Its people are comfortable with change and adapt easily to new situations	</a:t>
            </a:r>
          </a:p>
          <a:p>
            <a:pPr marL="514350" indent="-514350">
              <a:buFont typeface="+mj-lt"/>
              <a:buAutoNum type="alphaUcPeriod"/>
            </a:pPr>
            <a:r>
              <a:rPr lang="en-MY" dirty="0"/>
              <a:t>It has a large budget for employee training and development</a:t>
            </a:r>
          </a:p>
        </p:txBody>
      </p:sp>
    </p:spTree>
    <p:extLst>
      <p:ext uri="{BB962C8B-B14F-4D97-AF65-F5344CB8AC3E}">
        <p14:creationId xmlns:p14="http://schemas.microsoft.com/office/powerpoint/2010/main" val="2447306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p14="http://schemas.microsoft.com/office/powerpoint/2010/main" val="1300662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B5A8-4B2F-4032-8D73-95AA92458485}"/>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D36AD21B-ABC6-4637-B555-633B0523EA01}"/>
              </a:ext>
            </a:extLst>
          </p:cNvPr>
          <p:cNvSpPr>
            <a:spLocks noGrp="1"/>
          </p:cNvSpPr>
          <p:nvPr>
            <p:ph idx="1"/>
          </p:nvPr>
        </p:nvSpPr>
        <p:spPr/>
        <p:txBody>
          <a:bodyPr/>
          <a:lstStyle/>
          <a:p>
            <a:pPr marL="0" indent="0">
              <a:buNone/>
            </a:pPr>
            <a:r>
              <a:rPr lang="en-MY" dirty="0"/>
              <a:t>Knowledge, experience, and future competencies of employees all represent which of the following?</a:t>
            </a:r>
          </a:p>
          <a:p>
            <a:pPr marL="514350" indent="-514350">
              <a:buFont typeface="+mj-lt"/>
              <a:buAutoNum type="alphaUcPeriod"/>
            </a:pPr>
            <a:endParaRPr lang="en-MY" dirty="0"/>
          </a:p>
          <a:p>
            <a:pPr marL="514350" indent="-514350">
              <a:buFont typeface="+mj-lt"/>
              <a:buAutoNum type="alphaUcPeriod"/>
            </a:pPr>
            <a:r>
              <a:rPr lang="en-MY" dirty="0"/>
              <a:t>Human capital	</a:t>
            </a:r>
          </a:p>
          <a:p>
            <a:pPr marL="514350" indent="-514350">
              <a:buFont typeface="+mj-lt"/>
              <a:buAutoNum type="alphaUcPeriod"/>
            </a:pPr>
            <a:r>
              <a:rPr lang="en-MY" dirty="0"/>
              <a:t>Human resources	</a:t>
            </a:r>
          </a:p>
          <a:p>
            <a:pPr marL="514350" indent="-514350">
              <a:buFont typeface="+mj-lt"/>
              <a:buAutoNum type="alphaUcPeriod"/>
            </a:pPr>
            <a:r>
              <a:rPr lang="en-MY" dirty="0"/>
              <a:t>Interpersonal skills	</a:t>
            </a:r>
          </a:p>
          <a:p>
            <a:pPr marL="514350" indent="-514350">
              <a:buFont typeface="+mj-lt"/>
              <a:buAutoNum type="alphaUcPeriod"/>
            </a:pPr>
            <a:r>
              <a:rPr lang="en-MY" dirty="0"/>
              <a:t>Psychological capital</a:t>
            </a:r>
          </a:p>
          <a:p>
            <a:pPr marL="0" indent="0">
              <a:buNone/>
            </a:pPr>
            <a:endParaRPr lang="en-MY" dirty="0"/>
          </a:p>
        </p:txBody>
      </p:sp>
    </p:spTree>
    <p:extLst>
      <p:ext uri="{BB962C8B-B14F-4D97-AF65-F5344CB8AC3E}">
        <p14:creationId xmlns:p14="http://schemas.microsoft.com/office/powerpoint/2010/main" val="3059123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03721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2220</TotalTime>
  <Words>1920</Words>
  <Application>Microsoft Office PowerPoint</Application>
  <PresentationFormat>On-screen Show (4:3)</PresentationFormat>
  <Paragraphs>187</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TALENT DEVELOPMENT &amp;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Question # </vt:lpstr>
      <vt:lpstr>Answer # </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PowerPoint Presentation</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71</cp:revision>
  <cp:lastPrinted>1601-01-01T00:00:00Z</cp:lastPrinted>
  <dcterms:created xsi:type="dcterms:W3CDTF">2020-07-09T15:12:46Z</dcterms:created>
  <dcterms:modified xsi:type="dcterms:W3CDTF">2022-03-25T15:15:27Z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