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6"/>
  </p:notesMasterIdLst>
  <p:handoutMasterIdLst>
    <p:handoutMasterId r:id="rId97"/>
  </p:handoutMasterIdLst>
  <p:sldIdLst>
    <p:sldId id="256" r:id="rId2"/>
    <p:sldId id="464" r:id="rId3"/>
    <p:sldId id="453" r:id="rId4"/>
    <p:sldId id="267" r:id="rId5"/>
    <p:sldId id="376" r:id="rId6"/>
    <p:sldId id="266" r:id="rId7"/>
    <p:sldId id="473" r:id="rId8"/>
    <p:sldId id="465" r:id="rId9"/>
    <p:sldId id="474" r:id="rId10"/>
    <p:sldId id="257" r:id="rId11"/>
    <p:sldId id="475" r:id="rId12"/>
    <p:sldId id="476" r:id="rId13"/>
    <p:sldId id="460" r:id="rId14"/>
    <p:sldId id="393" r:id="rId15"/>
    <p:sldId id="394" r:id="rId16"/>
    <p:sldId id="461" r:id="rId17"/>
    <p:sldId id="269" r:id="rId18"/>
    <p:sldId id="270" r:id="rId19"/>
    <p:sldId id="271" r:id="rId20"/>
    <p:sldId id="272" r:id="rId21"/>
    <p:sldId id="466" r:id="rId22"/>
    <p:sldId id="467" r:id="rId23"/>
    <p:sldId id="395" r:id="rId24"/>
    <p:sldId id="468" r:id="rId25"/>
    <p:sldId id="469" r:id="rId26"/>
    <p:sldId id="478" r:id="rId27"/>
    <p:sldId id="479" r:id="rId28"/>
    <p:sldId id="470" r:id="rId29"/>
    <p:sldId id="477" r:id="rId30"/>
    <p:sldId id="480" r:id="rId31"/>
    <p:sldId id="481" r:id="rId32"/>
    <p:sldId id="482" r:id="rId33"/>
    <p:sldId id="483" r:id="rId34"/>
    <p:sldId id="484" r:id="rId35"/>
    <p:sldId id="485" r:id="rId36"/>
    <p:sldId id="486" r:id="rId37"/>
    <p:sldId id="462" r:id="rId38"/>
    <p:sldId id="294" r:id="rId39"/>
    <p:sldId id="334" r:id="rId40"/>
    <p:sldId id="343" r:id="rId41"/>
    <p:sldId id="305" r:id="rId42"/>
    <p:sldId id="303" r:id="rId43"/>
    <p:sldId id="489" r:id="rId44"/>
    <p:sldId id="490" r:id="rId45"/>
    <p:sldId id="491" r:id="rId46"/>
    <p:sldId id="487" r:id="rId47"/>
    <p:sldId id="488" r:id="rId48"/>
    <p:sldId id="492" r:id="rId49"/>
    <p:sldId id="316" r:id="rId50"/>
    <p:sldId id="315" r:id="rId51"/>
    <p:sldId id="317" r:id="rId52"/>
    <p:sldId id="493" r:id="rId53"/>
    <p:sldId id="318" r:id="rId54"/>
    <p:sldId id="494" r:id="rId55"/>
    <p:sldId id="495" r:id="rId56"/>
    <p:sldId id="496" r:id="rId57"/>
    <p:sldId id="497" r:id="rId58"/>
    <p:sldId id="498" r:id="rId59"/>
    <p:sldId id="499" r:id="rId60"/>
    <p:sldId id="500" r:id="rId61"/>
    <p:sldId id="501" r:id="rId62"/>
    <p:sldId id="502" r:id="rId63"/>
    <p:sldId id="503" r:id="rId64"/>
    <p:sldId id="504" r:id="rId65"/>
    <p:sldId id="260" r:id="rId66"/>
    <p:sldId id="463" r:id="rId67"/>
    <p:sldId id="505" r:id="rId68"/>
    <p:sldId id="506" r:id="rId69"/>
    <p:sldId id="507" r:id="rId70"/>
    <p:sldId id="508" r:id="rId71"/>
    <p:sldId id="306" r:id="rId72"/>
    <p:sldId id="509" r:id="rId73"/>
    <p:sldId id="510" r:id="rId74"/>
    <p:sldId id="511" r:id="rId75"/>
    <p:sldId id="512" r:id="rId76"/>
    <p:sldId id="471" r:id="rId77"/>
    <p:sldId id="472" r:id="rId78"/>
    <p:sldId id="513" r:id="rId79"/>
    <p:sldId id="331" r:id="rId80"/>
    <p:sldId id="514" r:id="rId81"/>
    <p:sldId id="350" r:id="rId82"/>
    <p:sldId id="351" r:id="rId83"/>
    <p:sldId id="352" r:id="rId84"/>
    <p:sldId id="353" r:id="rId85"/>
    <p:sldId id="354" r:id="rId86"/>
    <p:sldId id="355" r:id="rId87"/>
    <p:sldId id="356" r:id="rId88"/>
    <p:sldId id="357" r:id="rId89"/>
    <p:sldId id="358" r:id="rId90"/>
    <p:sldId id="359" r:id="rId91"/>
    <p:sldId id="360" r:id="rId92"/>
    <p:sldId id="361" r:id="rId93"/>
    <p:sldId id="321" r:id="rId94"/>
    <p:sldId id="386" r:id="rId9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49710">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668653"/>
          <a:ext cx="7772400" cy="575859"/>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36303"/>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64860"/>
        <a:ext cx="7715286" cy="527886"/>
      </dsp:txXfrm>
    </dsp:sp>
    <dsp:sp modelId="{E4741DCA-E994-4448-9C66-3AEA02CC077E}">
      <dsp:nvSpPr>
        <dsp:cNvPr id="0" name=""/>
        <dsp:cNvSpPr/>
      </dsp:nvSpPr>
      <dsp:spPr>
        <a:xfrm>
          <a:off x="0" y="3361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sp:txBody>
      <dsp:txXfrm>
        <a:off x="28557" y="4061004"/>
        <a:ext cx="7715286" cy="5278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Mergers and Acquisition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Merging Cultures</a:t>
          </a:r>
        </a:p>
      </dsp:txBody>
      <dsp:txXfrm>
        <a:off x="28557" y="762317"/>
        <a:ext cx="7715286" cy="527886"/>
      </dsp:txXfrm>
    </dsp:sp>
    <dsp:sp modelId="{4295595F-D20B-405E-8AB4-688E1DEC2787}">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latin typeface="Arial"/>
              <a:ea typeface="+mn-ea"/>
              <a:cs typeface="+mn-cs"/>
            </a:rPr>
            <a:t>HR Structural Alternatives</a:t>
          </a:r>
          <a:endParaRPr lang="en-MY" sz="2500" kern="1200" dirty="0">
            <a:solidFill>
              <a:schemeClr val="tx1"/>
            </a:solidFill>
          </a:endParaRPr>
        </a:p>
      </dsp:txBody>
      <dsp:txXfrm>
        <a:off x="28557" y="1419317"/>
        <a:ext cx="7715286" cy="527886"/>
      </dsp:txXfrm>
    </dsp:sp>
    <dsp:sp modelId="{37044683-296D-4928-A19D-1A7547B9EB23}">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Competency Model</a:t>
          </a:r>
        </a:p>
      </dsp:txBody>
      <dsp:txXfrm>
        <a:off x="28557" y="2076317"/>
        <a:ext cx="7715286" cy="527886"/>
      </dsp:txXfrm>
    </dsp:sp>
    <dsp:sp modelId="{35B7FA0E-A7C6-469B-9CC6-2694F8ACFFCE}">
      <dsp:nvSpPr>
        <dsp:cNvPr id="0" name=""/>
        <dsp:cNvSpPr/>
      </dsp:nvSpPr>
      <dsp:spPr>
        <a:xfrm>
          <a:off x="0" y="2673224"/>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Star Technique</a:t>
          </a:r>
        </a:p>
      </dsp:txBody>
      <dsp:txXfrm>
        <a:off x="28557" y="2701781"/>
        <a:ext cx="7715286" cy="527886"/>
      </dsp:txXfrm>
    </dsp:sp>
    <dsp:sp modelId="{C2D199EF-EC9A-4C6D-8BD7-CC11CB57AA65}">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and CSR</a:t>
          </a:r>
        </a:p>
      </dsp:txBody>
      <dsp:txXfrm>
        <a:off x="28557" y="3390317"/>
        <a:ext cx="7715286" cy="527886"/>
      </dsp:txXfrm>
    </dsp:sp>
    <dsp:sp modelId="{BB581282-D2E9-4881-BBB5-D7AE975D856F}">
      <dsp:nvSpPr>
        <dsp:cNvPr id="0" name=""/>
        <dsp:cNvSpPr/>
      </dsp:nvSpPr>
      <dsp:spPr>
        <a:xfrm>
          <a:off x="0" y="4018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Roles and Responsibilities</a:t>
          </a:r>
        </a:p>
      </dsp:txBody>
      <dsp:txXfrm>
        <a:off x="28557" y="4047317"/>
        <a:ext cx="7715286" cy="5278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37459"/>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sp:txBody>
      <dsp:txXfrm>
        <a:off x="25130" y="662589"/>
        <a:ext cx="7722140" cy="464540"/>
      </dsp:txXfrm>
    </dsp:sp>
    <dsp:sp modelId="{4295595F-D20B-405E-8AB4-688E1DEC2787}">
      <dsp:nvSpPr>
        <dsp:cNvPr id="0" name=""/>
        <dsp:cNvSpPr/>
      </dsp:nvSpPr>
      <dsp:spPr>
        <a:xfrm>
          <a:off x="0" y="1213392"/>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chemeClr val="tx1"/>
            </a:solidFill>
          </a:endParaRP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Structural Alternatives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424881"/>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53210"/>
        <a:ext cx="7715742" cy="523662"/>
      </dsp:txXfrm>
    </dsp:sp>
    <dsp:sp modelId="{37044683-296D-4928-A19D-1A7547B9EB23}">
      <dsp:nvSpPr>
        <dsp:cNvPr id="0" name=""/>
        <dsp:cNvSpPr/>
      </dsp:nvSpPr>
      <dsp:spPr>
        <a:xfrm>
          <a:off x="0" y="2050099"/>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680595"/>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08924"/>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8502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1335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680595"/>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sp:txBody>
      <dsp:txXfrm>
        <a:off x="28329" y="2708924"/>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sp:txBody>
      <dsp:txXfrm>
        <a:off x="28329" y="4087229"/>
        <a:ext cx="7715742" cy="5236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7885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val="2161775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val="2713126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val="2950478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val="1683144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val="1188723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1362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val="1632973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val="1949675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val="1862959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val="4162103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val="3727673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4E7D-7E79-4EBB-96A0-68D11B5B1727}"/>
              </a:ext>
            </a:extLst>
          </p:cNvPr>
          <p:cNvSpPr>
            <a:spLocks noGrp="1"/>
          </p:cNvSpPr>
          <p:nvPr>
            <p:ph type="title"/>
          </p:nvPr>
        </p:nvSpPr>
        <p:spPr/>
        <p:txBody>
          <a:bodyPr/>
          <a:lstStyle/>
          <a:p>
            <a:r>
              <a:rPr lang="en-MY" dirty="0"/>
              <a:t>Balance Sheet</a:t>
            </a:r>
          </a:p>
        </p:txBody>
      </p:sp>
      <p:pic>
        <p:nvPicPr>
          <p:cNvPr id="5" name="Picture 4">
            <a:extLst>
              <a:ext uri="{FF2B5EF4-FFF2-40B4-BE49-F238E27FC236}">
                <a16:creationId xmlns:a16="http://schemas.microsoft.com/office/drawing/2014/main" id="{89BFDBCF-A44C-47AD-8E83-F0174EE12A51}"/>
              </a:ext>
            </a:extLst>
          </p:cNvPr>
          <p:cNvPicPr>
            <a:picLocks noChangeAspect="1"/>
          </p:cNvPicPr>
          <p:nvPr/>
        </p:nvPicPr>
        <p:blipFill>
          <a:blip r:embed="rId2"/>
          <a:stretch>
            <a:fillRect/>
          </a:stretch>
        </p:blipFill>
        <p:spPr>
          <a:xfrm>
            <a:off x="886250" y="1713334"/>
            <a:ext cx="7371500" cy="4870972"/>
          </a:xfrm>
          <a:prstGeom prst="rect">
            <a:avLst/>
          </a:prstGeom>
        </p:spPr>
      </p:pic>
    </p:spTree>
    <p:extLst>
      <p:ext uri="{BB962C8B-B14F-4D97-AF65-F5344CB8AC3E}">
        <p14:creationId xmlns:p14="http://schemas.microsoft.com/office/powerpoint/2010/main" val="943276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C8C5-F21F-4F5F-994B-FD2AA17974FC}"/>
              </a:ext>
            </a:extLst>
          </p:cNvPr>
          <p:cNvSpPr>
            <a:spLocks noGrp="1"/>
          </p:cNvSpPr>
          <p:nvPr>
            <p:ph type="title"/>
          </p:nvPr>
        </p:nvSpPr>
        <p:spPr/>
        <p:txBody>
          <a:bodyPr/>
          <a:lstStyle/>
          <a:p>
            <a:r>
              <a:rPr lang="en-MY" dirty="0"/>
              <a:t>Cash Flow Statement</a:t>
            </a:r>
          </a:p>
        </p:txBody>
      </p:sp>
      <p:sp>
        <p:nvSpPr>
          <p:cNvPr id="7" name="TextBox 6">
            <a:extLst>
              <a:ext uri="{FF2B5EF4-FFF2-40B4-BE49-F238E27FC236}">
                <a16:creationId xmlns:a16="http://schemas.microsoft.com/office/drawing/2014/main" id="{200CA288-DDF7-4938-AAE1-138E279089F7}"/>
              </a:ext>
            </a:extLst>
          </p:cNvPr>
          <p:cNvSpPr txBox="1"/>
          <p:nvPr/>
        </p:nvSpPr>
        <p:spPr>
          <a:xfrm>
            <a:off x="698376" y="1595021"/>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val="398592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562C-BA6D-43CC-8B7D-141349B8C3D4}"/>
              </a:ext>
            </a:extLst>
          </p:cNvPr>
          <p:cNvSpPr>
            <a:spLocks noGrp="1"/>
          </p:cNvSpPr>
          <p:nvPr>
            <p:ph type="title"/>
          </p:nvPr>
        </p:nvSpPr>
        <p:spPr/>
        <p:txBody>
          <a:bodyPr/>
          <a:lstStyle/>
          <a:p>
            <a:r>
              <a:rPr lang="en-MY" dirty="0"/>
              <a:t>Cash Flow Statement</a:t>
            </a:r>
          </a:p>
        </p:txBody>
      </p:sp>
      <p:pic>
        <p:nvPicPr>
          <p:cNvPr id="5" name="Picture 4">
            <a:extLst>
              <a:ext uri="{FF2B5EF4-FFF2-40B4-BE49-F238E27FC236}">
                <a16:creationId xmlns:a16="http://schemas.microsoft.com/office/drawing/2014/main" id="{2D9E2796-6AAA-47C2-8FF1-908C11679A55}"/>
              </a:ext>
            </a:extLst>
          </p:cNvPr>
          <p:cNvPicPr>
            <a:picLocks noChangeAspect="1"/>
          </p:cNvPicPr>
          <p:nvPr/>
        </p:nvPicPr>
        <p:blipFill>
          <a:blip r:embed="rId2"/>
          <a:stretch>
            <a:fillRect/>
          </a:stretch>
        </p:blipFill>
        <p:spPr>
          <a:xfrm>
            <a:off x="913195" y="1700808"/>
            <a:ext cx="7595723" cy="5021143"/>
          </a:xfrm>
          <a:prstGeom prst="rect">
            <a:avLst/>
          </a:prstGeom>
        </p:spPr>
      </p:pic>
    </p:spTree>
    <p:extLst>
      <p:ext uri="{BB962C8B-B14F-4D97-AF65-F5344CB8AC3E}">
        <p14:creationId xmlns:p14="http://schemas.microsoft.com/office/powerpoint/2010/main" val="848406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684760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val="721639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1229291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28EF66EB-5717-4A89-B7FF-88F159A4A7A3}"/>
              </a:ext>
            </a:extLst>
          </p:cNvPr>
          <p:cNvSpPr>
            <a:spLocks noGrp="1"/>
          </p:cNvSpPr>
          <p:nvPr>
            <p:ph idx="1"/>
          </p:nvPr>
        </p:nvSpPr>
        <p:spPr/>
        <p:txBody>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val="2774659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0967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A1CD-1D5C-443B-96FE-7802B0D5622D}"/>
              </a:ext>
            </a:extLst>
          </p:cNvPr>
          <p:cNvSpPr>
            <a:spLocks noGrp="1"/>
          </p:cNvSpPr>
          <p:nvPr>
            <p:ph type="title"/>
          </p:nvPr>
        </p:nvSpPr>
        <p:spPr/>
        <p:txBody>
          <a:bodyPr/>
          <a:lstStyle/>
          <a:p>
            <a:r>
              <a:rPr lang="en-MY" dirty="0"/>
              <a:t>Marketing Mix</a:t>
            </a:r>
          </a:p>
        </p:txBody>
      </p:sp>
      <p:sp>
        <p:nvSpPr>
          <p:cNvPr id="3" name="Content Placeholder 2">
            <a:extLst>
              <a:ext uri="{FF2B5EF4-FFF2-40B4-BE49-F238E27FC236}">
                <a16:creationId xmlns:a16="http://schemas.microsoft.com/office/drawing/2014/main"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val="2284307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31F0F-F2F6-41BC-8CC0-189453867BDD}"/>
              </a:ext>
            </a:extLst>
          </p:cNvPr>
          <p:cNvSpPr>
            <a:spLocks noGrp="1"/>
          </p:cNvSpPr>
          <p:nvPr>
            <p:ph type="title"/>
          </p:nvPr>
        </p:nvSpPr>
        <p:spPr/>
        <p:txBody>
          <a:bodyPr/>
          <a:lstStyle/>
          <a:p>
            <a:r>
              <a:rPr lang="en-MY" dirty="0"/>
              <a:t>Marketing Mix</a:t>
            </a:r>
          </a:p>
        </p:txBody>
      </p:sp>
      <p:pic>
        <p:nvPicPr>
          <p:cNvPr id="5" name="Picture 4">
            <a:extLst>
              <a:ext uri="{FF2B5EF4-FFF2-40B4-BE49-F238E27FC236}">
                <a16:creationId xmlns:a16="http://schemas.microsoft.com/office/drawing/2014/main"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val="4031140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D09C6-8224-42F1-BDDC-0E14B69AA25A}"/>
              </a:ext>
            </a:extLst>
          </p:cNvPr>
          <p:cNvSpPr>
            <a:spLocks noGrp="1"/>
          </p:cNvSpPr>
          <p:nvPr>
            <p:ph type="title"/>
          </p:nvPr>
        </p:nvSpPr>
        <p:spPr/>
        <p:txBody>
          <a:bodyPr/>
          <a:lstStyle/>
          <a:p>
            <a:r>
              <a:rPr lang="en-MY" dirty="0"/>
              <a:t>4P’s of Marketing</a:t>
            </a:r>
          </a:p>
        </p:txBody>
      </p:sp>
      <p:pic>
        <p:nvPicPr>
          <p:cNvPr id="5" name="Picture 4">
            <a:extLst>
              <a:ext uri="{FF2B5EF4-FFF2-40B4-BE49-F238E27FC236}">
                <a16:creationId xmlns:a16="http://schemas.microsoft.com/office/drawing/2014/main" id="{784B4905-1272-44C5-825D-1DEA2E41CBC5}"/>
              </a:ext>
            </a:extLst>
          </p:cNvPr>
          <p:cNvPicPr>
            <a:picLocks noChangeAspect="1"/>
          </p:cNvPicPr>
          <p:nvPr/>
        </p:nvPicPr>
        <p:blipFill>
          <a:blip r:embed="rId2"/>
          <a:stretch>
            <a:fillRect/>
          </a:stretch>
        </p:blipFill>
        <p:spPr>
          <a:xfrm>
            <a:off x="1331640" y="1667695"/>
            <a:ext cx="6654193" cy="4912492"/>
          </a:xfrm>
          <a:prstGeom prst="rect">
            <a:avLst/>
          </a:prstGeom>
        </p:spPr>
      </p:pic>
    </p:spTree>
    <p:extLst>
      <p:ext uri="{BB962C8B-B14F-4D97-AF65-F5344CB8AC3E}">
        <p14:creationId xmlns:p14="http://schemas.microsoft.com/office/powerpoint/2010/main" val="2553440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B608D-E702-4C54-987D-395F141E0710}"/>
              </a:ext>
            </a:extLst>
          </p:cNvPr>
          <p:cNvSpPr>
            <a:spLocks noGrp="1"/>
          </p:cNvSpPr>
          <p:nvPr>
            <p:ph type="title"/>
          </p:nvPr>
        </p:nvSpPr>
        <p:spPr/>
        <p:txBody>
          <a:bodyPr/>
          <a:lstStyle/>
          <a:p>
            <a:r>
              <a:rPr lang="en-MY" dirty="0"/>
              <a:t>Example of 4P’s of Marketing</a:t>
            </a:r>
          </a:p>
        </p:txBody>
      </p:sp>
      <p:pic>
        <p:nvPicPr>
          <p:cNvPr id="5" name="Picture 4">
            <a:extLst>
              <a:ext uri="{FF2B5EF4-FFF2-40B4-BE49-F238E27FC236}">
                <a16:creationId xmlns:a16="http://schemas.microsoft.com/office/drawing/2014/main" id="{BF8FF103-AC1D-42DE-AB0B-77B507519D8B}"/>
              </a:ext>
            </a:extLst>
          </p:cNvPr>
          <p:cNvPicPr>
            <a:picLocks noChangeAspect="1"/>
          </p:cNvPicPr>
          <p:nvPr/>
        </p:nvPicPr>
        <p:blipFill>
          <a:blip r:embed="rId2"/>
          <a:stretch>
            <a:fillRect/>
          </a:stretch>
        </p:blipFill>
        <p:spPr>
          <a:xfrm>
            <a:off x="1037931" y="1916832"/>
            <a:ext cx="7337980" cy="4124102"/>
          </a:xfrm>
          <a:prstGeom prst="rect">
            <a:avLst/>
          </a:prstGeom>
        </p:spPr>
      </p:pic>
    </p:spTree>
    <p:extLst>
      <p:ext uri="{BB962C8B-B14F-4D97-AF65-F5344CB8AC3E}">
        <p14:creationId xmlns:p14="http://schemas.microsoft.com/office/powerpoint/2010/main" val="1945189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3924-A679-4F90-A1AC-4934FE3D777E}"/>
              </a:ext>
            </a:extLst>
          </p:cNvPr>
          <p:cNvSpPr>
            <a:spLocks noGrp="1"/>
          </p:cNvSpPr>
          <p:nvPr>
            <p:ph type="title"/>
          </p:nvPr>
        </p:nvSpPr>
        <p:spPr/>
        <p:txBody>
          <a:bodyPr/>
          <a:lstStyle/>
          <a:p>
            <a:r>
              <a:rPr lang="en-MY" dirty="0"/>
              <a:t>HR and Marketing</a:t>
            </a:r>
          </a:p>
        </p:txBody>
      </p:sp>
      <p:sp>
        <p:nvSpPr>
          <p:cNvPr id="3" name="Content Placeholder 2">
            <a:extLst>
              <a:ext uri="{FF2B5EF4-FFF2-40B4-BE49-F238E27FC236}">
                <a16:creationId xmlns:a16="http://schemas.microsoft.com/office/drawing/2014/main" id="{8C1EDD95-A2F3-4C14-B98E-F3CFC65A338C}"/>
              </a:ext>
            </a:extLst>
          </p:cNvPr>
          <p:cNvSpPr>
            <a:spLocks noGrp="1"/>
          </p:cNvSpPr>
          <p:nvPr>
            <p:ph idx="1"/>
          </p:nvPr>
        </p:nvSpPr>
        <p:spPr>
          <a:xfrm>
            <a:off x="685800" y="1556792"/>
            <a:ext cx="8278688" cy="4530725"/>
          </a:xfrm>
        </p:spPr>
        <p:txBody>
          <a:bodyPr/>
          <a:lstStyle/>
          <a:p>
            <a:r>
              <a:rPr lang="en-MY" dirty="0"/>
              <a:t>The secret to attracting the people you want and need: align your HR strategy with your business plan. If you want to be a top application developer for smartphones, you need creative and educated talent. </a:t>
            </a:r>
          </a:p>
          <a:p>
            <a:r>
              <a:rPr lang="en-MY"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val="3499698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4741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11D13-6CF1-40DB-BFF7-7FAA266FA065}"/>
              </a:ext>
            </a:extLst>
          </p:cNvPr>
          <p:cNvSpPr>
            <a:spLocks noGrp="1"/>
          </p:cNvSpPr>
          <p:nvPr>
            <p:ph type="title"/>
          </p:nvPr>
        </p:nvSpPr>
        <p:spPr/>
        <p:txBody>
          <a:bodyPr/>
          <a:lstStyle/>
          <a:p>
            <a:r>
              <a:rPr lang="en-MY" dirty="0"/>
              <a:t>Operation Management</a:t>
            </a:r>
          </a:p>
        </p:txBody>
      </p:sp>
      <p:sp>
        <p:nvSpPr>
          <p:cNvPr id="3" name="Content Placeholder 2">
            <a:extLst>
              <a:ext uri="{FF2B5EF4-FFF2-40B4-BE49-F238E27FC236}">
                <a16:creationId xmlns:a16="http://schemas.microsoft.com/office/drawing/2014/main"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val="2067788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val="832743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val="1770066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val="3468480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555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val="1755632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val="3824028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val="4191828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821988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a:p>
            <a:pPr marL="0" indent="0">
              <a:buNone/>
            </a:pPr>
            <a:endParaRPr lang="en-MY" dirty="0"/>
          </a:p>
          <a:p>
            <a:pPr marL="0" indent="0">
              <a:buNone/>
            </a:pPr>
            <a:r>
              <a:rPr lang="en-MY" dirty="0"/>
              <a:t>In a merger two companies join together and create a new entity. In an acquisition, one company acquires sufficient shares to gain control of the other organization. Mergers and acquisitions are popular alternatives to greenfield investments</a:t>
            </a:r>
          </a:p>
        </p:txBody>
      </p:sp>
    </p:spTree>
    <p:extLst>
      <p:ext uri="{BB962C8B-B14F-4D97-AF65-F5344CB8AC3E}">
        <p14:creationId xmlns:p14="http://schemas.microsoft.com/office/powerpoint/2010/main" val="1760008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a:xfrm>
            <a:off x="914400" y="1628800"/>
            <a:ext cx="7772400" cy="4530725"/>
          </a:xfrm>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8E30-FFED-4CD6-BF9E-62D9F35A6B40}"/>
              </a:ext>
            </a:extLst>
          </p:cNvPr>
          <p:cNvSpPr>
            <a:spLocks noGrp="1"/>
          </p:cNvSpPr>
          <p:nvPr>
            <p:ph type="title"/>
          </p:nvPr>
        </p:nvSpPr>
        <p:spPr>
          <a:xfrm>
            <a:off x="914400" y="277813"/>
            <a:ext cx="7906072" cy="1143000"/>
          </a:xfrm>
        </p:spPr>
        <p:txBody>
          <a:bodyPr/>
          <a:lstStyle/>
          <a:p>
            <a:r>
              <a:rPr lang="en-MY" sz="4400" dirty="0"/>
              <a:t>Key HRM Issues</a:t>
            </a:r>
          </a:p>
        </p:txBody>
      </p:sp>
      <p:sp>
        <p:nvSpPr>
          <p:cNvPr id="4" name="Content Placeholder 2">
            <a:extLst>
              <a:ext uri="{FF2B5EF4-FFF2-40B4-BE49-F238E27FC236}">
                <a16:creationId xmlns:a16="http://schemas.microsoft.com/office/drawing/2014/main" id="{93D38352-7F49-4220-BDC9-851DFC889A36}"/>
              </a:ext>
            </a:extLst>
          </p:cNvPr>
          <p:cNvSpPr>
            <a:spLocks noGrp="1"/>
          </p:cNvSpPr>
          <p:nvPr>
            <p:ph idx="1"/>
          </p:nvPr>
        </p:nvSpPr>
        <p:spPr>
          <a:xfrm>
            <a:off x="914400" y="1628800"/>
            <a:ext cx="7772400" cy="4530725"/>
          </a:xfrm>
        </p:spPr>
        <p:txBody>
          <a:bodyPr/>
          <a:lstStyle/>
          <a:p>
            <a:r>
              <a:rPr lang="en-MY" dirty="0"/>
              <a:t>Retention of key talent</a:t>
            </a:r>
          </a:p>
          <a:p>
            <a:r>
              <a:rPr lang="en-MY" dirty="0"/>
              <a:t>Effective communication</a:t>
            </a:r>
          </a:p>
          <a:p>
            <a:r>
              <a:rPr lang="en-MY" dirty="0"/>
              <a:t>Executive retention</a:t>
            </a:r>
          </a:p>
          <a:p>
            <a:r>
              <a:rPr lang="en-MY" dirty="0"/>
              <a:t>Cultural integration</a:t>
            </a:r>
          </a:p>
        </p:txBody>
      </p:sp>
    </p:spTree>
    <p:extLst>
      <p:ext uri="{BB962C8B-B14F-4D97-AF65-F5344CB8AC3E}">
        <p14:creationId xmlns:p14="http://schemas.microsoft.com/office/powerpoint/2010/main" val="933449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75DD-9B38-4681-8347-9E9443EE9BAC}"/>
              </a:ext>
            </a:extLst>
          </p:cNvPr>
          <p:cNvSpPr>
            <a:spLocks noGrp="1"/>
          </p:cNvSpPr>
          <p:nvPr>
            <p:ph type="title"/>
          </p:nvPr>
        </p:nvSpPr>
        <p:spPr/>
        <p:txBody>
          <a:bodyPr/>
          <a:lstStyle/>
          <a:p>
            <a:r>
              <a:rPr lang="en-MY" dirty="0"/>
              <a:t>M&amp;A Strategies</a:t>
            </a:r>
          </a:p>
        </p:txBody>
      </p:sp>
      <p:sp>
        <p:nvSpPr>
          <p:cNvPr id="3" name="Content Placeholder 2">
            <a:extLst>
              <a:ext uri="{FF2B5EF4-FFF2-40B4-BE49-F238E27FC236}">
                <a16:creationId xmlns:a16="http://schemas.microsoft.com/office/drawing/2014/main" id="{D354C796-A312-45EE-9274-C684D595184F}"/>
              </a:ext>
            </a:extLst>
          </p:cNvPr>
          <p:cNvSpPr>
            <a:spLocks noGrp="1"/>
          </p:cNvSpPr>
          <p:nvPr>
            <p:ph idx="1"/>
          </p:nvPr>
        </p:nvSpPr>
        <p:spPr/>
        <p:txBody>
          <a:bodyPr/>
          <a:lstStyle/>
          <a:p>
            <a:pPr marL="514350" indent="-514350">
              <a:buFont typeface="+mj-lt"/>
              <a:buAutoNum type="arabicPeriod"/>
            </a:pPr>
            <a:r>
              <a:rPr lang="en-MY" dirty="0"/>
              <a:t>Overcapacity M&amp;A</a:t>
            </a:r>
          </a:p>
          <a:p>
            <a:pPr marL="514350" indent="-514350">
              <a:buFont typeface="+mj-lt"/>
              <a:buAutoNum type="arabicPeriod"/>
            </a:pPr>
            <a:r>
              <a:rPr lang="en-MY" dirty="0"/>
              <a:t>Geographic roll-up M&amp;A</a:t>
            </a:r>
          </a:p>
          <a:p>
            <a:pPr marL="514350" indent="-514350">
              <a:buFont typeface="+mj-lt"/>
              <a:buAutoNum type="arabicPeriod"/>
            </a:pPr>
            <a:r>
              <a:rPr lang="en-MY" dirty="0"/>
              <a:t>Product or Market extension M&amp;A</a:t>
            </a:r>
          </a:p>
          <a:p>
            <a:pPr marL="514350" indent="-514350">
              <a:buFont typeface="+mj-lt"/>
              <a:buAutoNum type="arabicPeriod"/>
            </a:pPr>
            <a:r>
              <a:rPr lang="en-MY" dirty="0"/>
              <a:t>M&amp;A as substitute of R&amp;D</a:t>
            </a:r>
          </a:p>
          <a:p>
            <a:pPr marL="514350" indent="-514350">
              <a:buFont typeface="+mj-lt"/>
              <a:buAutoNum type="arabicPeriod"/>
            </a:pPr>
            <a:r>
              <a:rPr lang="en-MY" dirty="0"/>
              <a:t>Industry Convergence M&amp;A</a:t>
            </a:r>
          </a:p>
          <a:p>
            <a:endParaRPr lang="en-MY" dirty="0"/>
          </a:p>
          <a:p>
            <a:endParaRPr lang="en-MY" dirty="0"/>
          </a:p>
          <a:p>
            <a:pPr marL="0" indent="0">
              <a:buNone/>
            </a:pPr>
            <a:r>
              <a:rPr lang="en-MY" i="1" dirty="0"/>
              <a:t>Not All M&amp;As Are Alike and That Matters </a:t>
            </a:r>
            <a:r>
              <a:rPr lang="en-MY" dirty="0"/>
              <a:t>by Joseph L. Bower (HBR Article)</a:t>
            </a:r>
          </a:p>
        </p:txBody>
      </p:sp>
    </p:spTree>
    <p:extLst>
      <p:ext uri="{BB962C8B-B14F-4D97-AF65-F5344CB8AC3E}">
        <p14:creationId xmlns:p14="http://schemas.microsoft.com/office/powerpoint/2010/main" val="28334929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254A-6724-40AE-8DC1-8DEB5001DA86}"/>
              </a:ext>
            </a:extLst>
          </p:cNvPr>
          <p:cNvSpPr>
            <a:spLocks noGrp="1"/>
          </p:cNvSpPr>
          <p:nvPr>
            <p:ph type="title"/>
          </p:nvPr>
        </p:nvSpPr>
        <p:spPr/>
        <p:txBody>
          <a:bodyPr/>
          <a:lstStyle/>
          <a:p>
            <a:r>
              <a:rPr lang="en-MY" dirty="0"/>
              <a:t>Overcapacity M&amp;A</a:t>
            </a:r>
          </a:p>
        </p:txBody>
      </p:sp>
      <p:sp>
        <p:nvSpPr>
          <p:cNvPr id="3" name="Content Placeholder 2">
            <a:extLst>
              <a:ext uri="{FF2B5EF4-FFF2-40B4-BE49-F238E27FC236}">
                <a16:creationId xmlns:a16="http://schemas.microsoft.com/office/drawing/2014/main" id="{AE487CD6-5ADF-4BD3-B6CB-A6081783CB5C}"/>
              </a:ext>
            </a:extLst>
          </p:cNvPr>
          <p:cNvSpPr>
            <a:spLocks noGrp="1"/>
          </p:cNvSpPr>
          <p:nvPr>
            <p:ph idx="1"/>
          </p:nvPr>
        </p:nvSpPr>
        <p:spPr>
          <a:xfrm>
            <a:off x="685800" y="1556792"/>
            <a:ext cx="7772400" cy="4530725"/>
          </a:xfrm>
        </p:spPr>
        <p:txBody>
          <a:bodyPr/>
          <a:lstStyle/>
          <a:p>
            <a:pPr marL="0" indent="0">
              <a:buNone/>
            </a:pPr>
            <a:r>
              <a:rPr lang="en-MY"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dirty="0"/>
          </a:p>
          <a:p>
            <a:pPr marL="0" indent="0">
              <a:buNone/>
            </a:pPr>
            <a:r>
              <a:rPr lang="en-MY" dirty="0"/>
              <a:t>For example :</a:t>
            </a:r>
          </a:p>
          <a:p>
            <a:pPr marL="0" indent="0">
              <a:buNone/>
            </a:pPr>
            <a:r>
              <a:rPr lang="en-MY" dirty="0"/>
              <a:t>1. British Petroleum’s acquisition of Amoco</a:t>
            </a:r>
          </a:p>
          <a:p>
            <a:pPr marL="0" indent="0">
              <a:buNone/>
            </a:pPr>
            <a:r>
              <a:rPr lang="en-MY" dirty="0"/>
              <a:t>2. Daimler’s acquisition of Chrysler</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3665080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61DF-D279-4236-8091-17B9C5EAEF98}"/>
              </a:ext>
            </a:extLst>
          </p:cNvPr>
          <p:cNvSpPr>
            <a:spLocks noGrp="1"/>
          </p:cNvSpPr>
          <p:nvPr>
            <p:ph type="title"/>
          </p:nvPr>
        </p:nvSpPr>
        <p:spPr/>
        <p:txBody>
          <a:bodyPr/>
          <a:lstStyle/>
          <a:p>
            <a:r>
              <a:rPr lang="en-MY" dirty="0"/>
              <a:t>Geographic roll-up M&amp;A</a:t>
            </a:r>
          </a:p>
        </p:txBody>
      </p:sp>
      <p:sp>
        <p:nvSpPr>
          <p:cNvPr id="3" name="Content Placeholder 2">
            <a:extLst>
              <a:ext uri="{FF2B5EF4-FFF2-40B4-BE49-F238E27FC236}">
                <a16:creationId xmlns:a16="http://schemas.microsoft.com/office/drawing/2014/main" id="{7AB718F9-2169-4A43-9197-D2BBB3A963BC}"/>
              </a:ext>
            </a:extLst>
          </p:cNvPr>
          <p:cNvSpPr>
            <a:spLocks noGrp="1"/>
          </p:cNvSpPr>
          <p:nvPr>
            <p:ph idx="1"/>
          </p:nvPr>
        </p:nvSpPr>
        <p:spPr/>
        <p:txBody>
          <a:bodyPr/>
          <a:lstStyle/>
          <a:p>
            <a:pPr marL="0" indent="0">
              <a:buNone/>
            </a:pPr>
            <a:r>
              <a:rPr lang="en-MY"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p14="http://schemas.microsoft.com/office/powerpoint/2010/main" val="15924647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2A02-C459-46A6-A3A2-446799C753B9}"/>
              </a:ext>
            </a:extLst>
          </p:cNvPr>
          <p:cNvSpPr>
            <a:spLocks noGrp="1"/>
          </p:cNvSpPr>
          <p:nvPr>
            <p:ph type="title"/>
          </p:nvPr>
        </p:nvSpPr>
        <p:spPr/>
        <p:txBody>
          <a:bodyPr/>
          <a:lstStyle/>
          <a:p>
            <a:r>
              <a:rPr lang="en-MY" dirty="0"/>
              <a:t>Product or market extension M&amp;A</a:t>
            </a:r>
          </a:p>
        </p:txBody>
      </p:sp>
      <p:sp>
        <p:nvSpPr>
          <p:cNvPr id="3" name="Content Placeholder 2">
            <a:extLst>
              <a:ext uri="{FF2B5EF4-FFF2-40B4-BE49-F238E27FC236}">
                <a16:creationId xmlns:a16="http://schemas.microsoft.com/office/drawing/2014/main" id="{4BBFAE5C-3AA2-40D2-859D-8C018ACF47F7}"/>
              </a:ext>
            </a:extLst>
          </p:cNvPr>
          <p:cNvSpPr>
            <a:spLocks noGrp="1"/>
          </p:cNvSpPr>
          <p:nvPr>
            <p:ph idx="1"/>
          </p:nvPr>
        </p:nvSpPr>
        <p:spPr/>
        <p:txBody>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p14="http://schemas.microsoft.com/office/powerpoint/2010/main" val="37830832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E2317-6E5F-444F-993D-3C6A76E558BF}"/>
              </a:ext>
            </a:extLst>
          </p:cNvPr>
          <p:cNvSpPr>
            <a:spLocks noGrp="1"/>
          </p:cNvSpPr>
          <p:nvPr>
            <p:ph type="title"/>
          </p:nvPr>
        </p:nvSpPr>
        <p:spPr/>
        <p:txBody>
          <a:bodyPr/>
          <a:lstStyle/>
          <a:p>
            <a:r>
              <a:rPr lang="pt-BR" dirty="0"/>
              <a:t>M&amp;A as a substitute for R&amp;D</a:t>
            </a:r>
            <a:endParaRPr lang="en-MY" dirty="0"/>
          </a:p>
        </p:txBody>
      </p:sp>
      <p:sp>
        <p:nvSpPr>
          <p:cNvPr id="3" name="Content Placeholder 2">
            <a:extLst>
              <a:ext uri="{FF2B5EF4-FFF2-40B4-BE49-F238E27FC236}">
                <a16:creationId xmlns:a16="http://schemas.microsoft.com/office/drawing/2014/main" id="{132B0F0A-2416-4200-9026-E35CD238FF69}"/>
              </a:ext>
            </a:extLst>
          </p:cNvPr>
          <p:cNvSpPr>
            <a:spLocks noGrp="1"/>
          </p:cNvSpPr>
          <p:nvPr>
            <p:ph idx="1"/>
          </p:nvPr>
        </p:nvSpPr>
        <p:spPr/>
        <p:txBody>
          <a:bodyPr/>
          <a:lstStyle/>
          <a:p>
            <a:pPr marL="0" indent="0">
              <a:buNone/>
            </a:pPr>
            <a:r>
              <a:rPr lang="en-MY"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p14="http://schemas.microsoft.com/office/powerpoint/2010/main" val="34895575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306A-C4CA-4B03-BD73-814D0F23F564}"/>
              </a:ext>
            </a:extLst>
          </p:cNvPr>
          <p:cNvSpPr>
            <a:spLocks noGrp="1"/>
          </p:cNvSpPr>
          <p:nvPr>
            <p:ph type="title"/>
          </p:nvPr>
        </p:nvSpPr>
        <p:spPr/>
        <p:txBody>
          <a:bodyPr/>
          <a:lstStyle/>
          <a:p>
            <a:r>
              <a:rPr lang="en-MY" dirty="0"/>
              <a:t>Industry convergence M&amp;A</a:t>
            </a:r>
          </a:p>
        </p:txBody>
      </p:sp>
      <p:sp>
        <p:nvSpPr>
          <p:cNvPr id="3" name="Content Placeholder 2">
            <a:extLst>
              <a:ext uri="{FF2B5EF4-FFF2-40B4-BE49-F238E27FC236}">
                <a16:creationId xmlns:a16="http://schemas.microsoft.com/office/drawing/2014/main" id="{B804E0B6-D8BA-473A-965D-E5A603274437}"/>
              </a:ext>
            </a:extLst>
          </p:cNvPr>
          <p:cNvSpPr>
            <a:spLocks noGrp="1"/>
          </p:cNvSpPr>
          <p:nvPr>
            <p:ph idx="1"/>
          </p:nvPr>
        </p:nvSpPr>
        <p:spPr/>
        <p:txBody>
          <a:bodyPr/>
          <a:lstStyle/>
          <a:p>
            <a:r>
              <a:rPr lang="en-MY" dirty="0"/>
              <a:t>It involves creating a new industry from existing industries whose boundaries are eroding. </a:t>
            </a:r>
          </a:p>
          <a:p>
            <a:endParaRPr lang="en-MY" dirty="0"/>
          </a:p>
          <a:p>
            <a:r>
              <a:rPr lang="en-MY"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p14="http://schemas.microsoft.com/office/powerpoint/2010/main" val="2126274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27106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21466636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7019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200B-4DF3-43FF-A9F8-925215409608}"/>
              </a:ext>
            </a:extLst>
          </p:cNvPr>
          <p:cNvSpPr>
            <a:spLocks noGrp="1"/>
          </p:cNvSpPr>
          <p:nvPr>
            <p:ph type="title"/>
          </p:nvPr>
        </p:nvSpPr>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id="{22EAC305-ADAC-4CCA-B4AB-107BAAA0B367}"/>
              </a:ext>
            </a:extLst>
          </p:cNvPr>
          <p:cNvPicPr>
            <a:picLocks noChangeAspect="1"/>
          </p:cNvPicPr>
          <p:nvPr/>
        </p:nvPicPr>
        <p:blipFill>
          <a:blip r:embed="rId2"/>
          <a:stretch>
            <a:fillRect/>
          </a:stretch>
        </p:blipFill>
        <p:spPr>
          <a:xfrm>
            <a:off x="1276350" y="1916832"/>
            <a:ext cx="6591300" cy="4400550"/>
          </a:xfrm>
          <a:prstGeom prst="rect">
            <a:avLst/>
          </a:prstGeom>
        </p:spPr>
      </p:pic>
    </p:spTree>
    <p:extLst>
      <p:ext uri="{BB962C8B-B14F-4D97-AF65-F5344CB8AC3E}">
        <p14:creationId xmlns:p14="http://schemas.microsoft.com/office/powerpoint/2010/main" val="37106898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7BB1F-7326-47C7-9C4E-F546EA0712F8}"/>
              </a:ext>
            </a:extLst>
          </p:cNvPr>
          <p:cNvSpPr>
            <a:spLocks noGrp="1"/>
          </p:cNvSpPr>
          <p:nvPr>
            <p:ph type="title"/>
          </p:nvPr>
        </p:nvSpPr>
        <p:spPr/>
        <p:txBody>
          <a:bodyPr/>
          <a:lstStyle/>
          <a:p>
            <a:r>
              <a:rPr lang="en-MY" dirty="0"/>
              <a:t>Alternative HR Structure</a:t>
            </a:r>
          </a:p>
        </p:txBody>
      </p:sp>
      <p:sp>
        <p:nvSpPr>
          <p:cNvPr id="3" name="Content Placeholder 2">
            <a:extLst>
              <a:ext uri="{FF2B5EF4-FFF2-40B4-BE49-F238E27FC236}">
                <a16:creationId xmlns:a16="http://schemas.microsoft.com/office/drawing/2014/main" id="{25604683-F617-4DDC-885F-EC7CE4AD2E3B}"/>
              </a:ext>
            </a:extLst>
          </p:cNvPr>
          <p:cNvSpPr>
            <a:spLocks noGrp="1"/>
          </p:cNvSpPr>
          <p:nvPr>
            <p:ph idx="1"/>
          </p:nvPr>
        </p:nvSpPr>
        <p:spPr>
          <a:xfrm>
            <a:off x="685800" y="1628800"/>
            <a:ext cx="8206680" cy="4530725"/>
          </a:xfrm>
        </p:spPr>
        <p:txBody>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p14="http://schemas.microsoft.com/office/powerpoint/2010/main" val="2668152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a16="http://schemas.microsoft.com/office/drawing/2014/main" id="{1EFD3127-7B6F-4FC4-9AAC-E13C4E5E8405}"/>
              </a:ext>
            </a:extLst>
          </p:cNvPr>
          <p:cNvPicPr>
            <a:picLocks noChangeAspect="1"/>
          </p:cNvPicPr>
          <p:nvPr/>
        </p:nvPicPr>
        <p:blipFill>
          <a:blip r:embed="rId2"/>
          <a:stretch>
            <a:fillRect/>
          </a:stretch>
        </p:blipFill>
        <p:spPr>
          <a:xfrm>
            <a:off x="914400" y="2060848"/>
            <a:ext cx="7501778" cy="4175919"/>
          </a:xfrm>
          <a:prstGeom prst="rect">
            <a:avLst/>
          </a:prstGeom>
        </p:spPr>
      </p:pic>
    </p:spTree>
    <p:extLst>
      <p:ext uri="{BB962C8B-B14F-4D97-AF65-F5344CB8AC3E}">
        <p14:creationId xmlns:p14="http://schemas.microsoft.com/office/powerpoint/2010/main" val="19014725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B956-A6D2-4C78-B99B-E7487F8B757A}"/>
              </a:ext>
            </a:extLst>
          </p:cNvPr>
          <p:cNvSpPr>
            <a:spLocks noGrp="1"/>
          </p:cNvSpPr>
          <p:nvPr>
            <p:ph type="title"/>
          </p:nvPr>
        </p:nvSpPr>
        <p:spPr/>
        <p:txBody>
          <a:bodyPr/>
          <a:lstStyle/>
          <a:p>
            <a:r>
              <a:rPr lang="en-MY" dirty="0"/>
              <a:t>Benefits of HR Shared Service</a:t>
            </a:r>
          </a:p>
        </p:txBody>
      </p:sp>
      <p:sp>
        <p:nvSpPr>
          <p:cNvPr id="3" name="Content Placeholder 2">
            <a:extLst>
              <a:ext uri="{FF2B5EF4-FFF2-40B4-BE49-F238E27FC236}">
                <a16:creationId xmlns:a16="http://schemas.microsoft.com/office/drawing/2014/main" id="{5D86A136-184D-499F-988F-1A02AF6FDE0C}"/>
              </a:ext>
            </a:extLst>
          </p:cNvPr>
          <p:cNvSpPr>
            <a:spLocks noGrp="1"/>
          </p:cNvSpPr>
          <p:nvPr>
            <p:ph idx="1"/>
          </p:nvPr>
        </p:nvSpPr>
        <p:spPr>
          <a:xfrm>
            <a:off x="683568" y="1600200"/>
            <a:ext cx="8208912" cy="4565104"/>
          </a:xfrm>
        </p:spPr>
        <p:txBody>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p14="http://schemas.microsoft.com/office/powerpoint/2010/main" val="13333308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90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8856-0FD5-4E9A-8F96-747B5AB8E031}"/>
              </a:ext>
            </a:extLst>
          </p:cNvPr>
          <p:cNvSpPr>
            <a:spLocks noGrp="1"/>
          </p:cNvSpPr>
          <p:nvPr>
            <p:ph type="title"/>
          </p:nvPr>
        </p:nvSpPr>
        <p:spPr/>
        <p:txBody>
          <a:bodyPr/>
          <a:lstStyle/>
          <a:p>
            <a:r>
              <a:rPr lang="en-MY" dirty="0"/>
              <a:t>HR Competencies</a:t>
            </a:r>
          </a:p>
        </p:txBody>
      </p:sp>
      <p:sp>
        <p:nvSpPr>
          <p:cNvPr id="3" name="Content Placeholder 2">
            <a:extLst>
              <a:ext uri="{FF2B5EF4-FFF2-40B4-BE49-F238E27FC236}">
                <a16:creationId xmlns:a16="http://schemas.microsoft.com/office/drawing/2014/main" id="{BF31D81E-9BFF-4580-B552-E8CC33BDDFA6}"/>
              </a:ext>
            </a:extLst>
          </p:cNvPr>
          <p:cNvSpPr>
            <a:spLocks noGrp="1"/>
          </p:cNvSpPr>
          <p:nvPr>
            <p:ph idx="1"/>
          </p:nvPr>
        </p:nvSpPr>
        <p:spPr/>
        <p:txBody>
          <a:bodyPr/>
          <a:lstStyle/>
          <a:p>
            <a:r>
              <a:rPr lang="en-MY" dirty="0"/>
              <a:t>HR competencies include knowledge, ability, and values, which defines what is expected from those who work in HR and forms the basis for assessment and improvement in the quality of HR professionals. </a:t>
            </a:r>
          </a:p>
          <a:p>
            <a:r>
              <a:rPr lang="en-MY"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val="18744886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0ECF1733-70C5-45B1-A1FF-D21BC1C5D125}"/>
              </a:ext>
            </a:extLst>
          </p:cNvPr>
          <p:cNvPicPr>
            <a:picLocks noChangeAspect="1"/>
          </p:cNvPicPr>
          <p:nvPr/>
        </p:nvPicPr>
        <p:blipFill>
          <a:blip r:embed="rId2"/>
          <a:stretch>
            <a:fillRect/>
          </a:stretch>
        </p:blipFill>
        <p:spPr>
          <a:xfrm>
            <a:off x="1979712" y="1909356"/>
            <a:ext cx="4782946" cy="4642271"/>
          </a:xfrm>
          <a:prstGeom prst="rect">
            <a:avLst/>
          </a:prstGeom>
        </p:spPr>
      </p:pic>
    </p:spTree>
    <p:extLst>
      <p:ext uri="{BB962C8B-B14F-4D97-AF65-F5344CB8AC3E}">
        <p14:creationId xmlns:p14="http://schemas.microsoft.com/office/powerpoint/2010/main" val="31064636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a16="http://schemas.microsoft.com/office/drawing/2014/main"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p14="http://schemas.microsoft.com/office/powerpoint/2010/main" val="19031975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CE8C7-DAEB-47A9-B5B9-E6F5DA9D98F6}"/>
              </a:ext>
            </a:extLst>
          </p:cNvPr>
          <p:cNvSpPr>
            <a:spLocks noGrp="1"/>
          </p:cNvSpPr>
          <p:nvPr>
            <p:ph type="title"/>
          </p:nvPr>
        </p:nvSpPr>
        <p:spPr/>
        <p:txBody>
          <a:bodyPr/>
          <a:lstStyle/>
          <a:p>
            <a:r>
              <a:rPr lang="en-MY" dirty="0"/>
              <a:t>Organisation Enablers</a:t>
            </a:r>
          </a:p>
        </p:txBody>
      </p:sp>
      <p:sp>
        <p:nvSpPr>
          <p:cNvPr id="3" name="Content Placeholder 2">
            <a:extLst>
              <a:ext uri="{FF2B5EF4-FFF2-40B4-BE49-F238E27FC236}">
                <a16:creationId xmlns:a16="http://schemas.microsoft.com/office/drawing/2014/main" id="{98662778-219C-4D1B-824C-22AF12C6C1EA}"/>
              </a:ext>
            </a:extLst>
          </p:cNvPr>
          <p:cNvSpPr>
            <a:spLocks noGrp="1"/>
          </p:cNvSpPr>
          <p:nvPr>
            <p:ph idx="1"/>
          </p:nvPr>
        </p:nvSpPr>
        <p:spPr>
          <a:xfrm>
            <a:off x="685800" y="1628800"/>
            <a:ext cx="8001000" cy="4530725"/>
          </a:xfrm>
        </p:spPr>
        <p:txBody>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val="11091507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2E38-1935-4690-BB17-082FF67E4915}"/>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val="14124606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val="18283150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6123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18445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D38E-5F54-4972-B4E9-3AD8B65810B3}"/>
              </a:ext>
            </a:extLst>
          </p:cNvPr>
          <p:cNvSpPr>
            <a:spLocks noGrp="1"/>
          </p:cNvSpPr>
          <p:nvPr>
            <p:ph type="title"/>
          </p:nvPr>
        </p:nvSpPr>
        <p:spPr/>
        <p:txBody>
          <a:bodyPr/>
          <a:lstStyle/>
          <a:p>
            <a:r>
              <a:rPr lang="en-MY" dirty="0"/>
              <a:t>HR and CSR</a:t>
            </a:r>
          </a:p>
        </p:txBody>
      </p:sp>
      <p:sp>
        <p:nvSpPr>
          <p:cNvPr id="3" name="Content Placeholder 2">
            <a:extLst>
              <a:ext uri="{FF2B5EF4-FFF2-40B4-BE49-F238E27FC236}">
                <a16:creationId xmlns:a16="http://schemas.microsoft.com/office/drawing/2014/main" id="{AFB02181-4035-44DB-87C1-75F9C27F876A}"/>
              </a:ext>
            </a:extLst>
          </p:cNvPr>
          <p:cNvSpPr>
            <a:spLocks noGrp="1"/>
          </p:cNvSpPr>
          <p:nvPr>
            <p:ph idx="1"/>
          </p:nvPr>
        </p:nvSpPr>
        <p:spPr/>
        <p:txBody>
          <a:bodyPr/>
          <a:lstStyle/>
          <a:p>
            <a:r>
              <a:rPr lang="en-MY"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val="20066898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778A-AE6F-42B6-8B58-8E36BCDF8FF9}"/>
              </a:ext>
            </a:extLst>
          </p:cNvPr>
          <p:cNvSpPr>
            <a:spLocks noGrp="1"/>
          </p:cNvSpPr>
          <p:nvPr>
            <p:ph type="title"/>
          </p:nvPr>
        </p:nvSpPr>
        <p:spPr/>
        <p:txBody>
          <a:bodyPr/>
          <a:lstStyle/>
          <a:p>
            <a:r>
              <a:rPr lang="en-MY" dirty="0"/>
              <a:t>Sustainability</a:t>
            </a:r>
          </a:p>
        </p:txBody>
      </p:sp>
      <p:sp>
        <p:nvSpPr>
          <p:cNvPr id="3" name="Content Placeholder 2">
            <a:extLst>
              <a:ext uri="{FF2B5EF4-FFF2-40B4-BE49-F238E27FC236}">
                <a16:creationId xmlns:a16="http://schemas.microsoft.com/office/drawing/2014/main" id="{898BF1F9-D003-41B5-A4A1-1D90D64AE727}"/>
              </a:ext>
            </a:extLst>
          </p:cNvPr>
          <p:cNvSpPr>
            <a:spLocks noGrp="1"/>
          </p:cNvSpPr>
          <p:nvPr>
            <p:ph idx="1"/>
          </p:nvPr>
        </p:nvSpPr>
        <p:spPr>
          <a:xfrm>
            <a:off x="685800" y="1556792"/>
            <a:ext cx="8001000" cy="4530725"/>
          </a:xfrm>
        </p:spPr>
        <p:txBody>
          <a:bodyPr/>
          <a:lstStyle/>
          <a:p>
            <a:r>
              <a:rPr lang="en-MY" dirty="0"/>
              <a:t>The HR team primarily represents employees as a stakeholder group, playing a critical part in forming “green teams” and encouraging employee engagement on environmental and other issues.</a:t>
            </a:r>
          </a:p>
          <a:p>
            <a:endParaRPr lang="en-MY" dirty="0"/>
          </a:p>
          <a:p>
            <a:r>
              <a:rPr lang="en-MY"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val="35861250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DB76632A-8617-4F05-A707-0177F7E11498}"/>
              </a:ext>
            </a:extLst>
          </p:cNvPr>
          <p:cNvSpPr>
            <a:spLocks noGrp="1"/>
          </p:cNvSpPr>
          <p:nvPr>
            <p:ph idx="1"/>
          </p:nvPr>
        </p:nvSpPr>
        <p:spPr/>
        <p:txBody>
          <a:bodyPr/>
          <a:lstStyle/>
          <a:p>
            <a:r>
              <a:rPr lang="en-MY" dirty="0"/>
              <a:t>Human Rights</a:t>
            </a:r>
          </a:p>
          <a:p>
            <a:pPr marL="971550" lvl="1" indent="-514350">
              <a:buFont typeface="+mj-lt"/>
              <a:buAutoNum type="arabicPeriod"/>
            </a:pPr>
            <a:r>
              <a:rPr lang="en-MY" dirty="0"/>
              <a:t>Businesses should support and respect the protection of internationally proclaimed human rights; </a:t>
            </a:r>
          </a:p>
          <a:p>
            <a:pPr marL="971550" lvl="1" indent="-514350">
              <a:buFont typeface="+mj-lt"/>
              <a:buAutoNum type="arabicPeriod"/>
            </a:pPr>
            <a:endParaRPr lang="en-MY" dirty="0"/>
          </a:p>
          <a:p>
            <a:pPr marL="971550" lvl="1" indent="-514350">
              <a:buFont typeface="+mj-lt"/>
              <a:buAutoNum type="arabicPeriod"/>
            </a:pPr>
            <a:r>
              <a:rPr lang="en-MY" dirty="0"/>
              <a:t>Make sure that they are not complicit in human rights abuses.</a:t>
            </a:r>
          </a:p>
          <a:p>
            <a:pPr lvl="1"/>
            <a:endParaRPr lang="en-MY" dirty="0"/>
          </a:p>
        </p:txBody>
      </p:sp>
    </p:spTree>
    <p:extLst>
      <p:ext uri="{BB962C8B-B14F-4D97-AF65-F5344CB8AC3E}">
        <p14:creationId xmlns:p14="http://schemas.microsoft.com/office/powerpoint/2010/main" val="12034874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32BE9918-C994-4AE7-B48A-8C81932CE65B}"/>
              </a:ext>
            </a:extLst>
          </p:cNvPr>
          <p:cNvSpPr>
            <a:spLocks noGrp="1"/>
          </p:cNvSpPr>
          <p:nvPr>
            <p:ph idx="1"/>
          </p:nvPr>
        </p:nvSpPr>
        <p:spPr/>
        <p:txBody>
          <a:bodyPr/>
          <a:lstStyle/>
          <a:p>
            <a:r>
              <a:rPr lang="en-MY" dirty="0" err="1"/>
              <a:t>Labor</a:t>
            </a:r>
            <a:r>
              <a:rPr lang="en-MY" dirty="0"/>
              <a:t> </a:t>
            </a:r>
          </a:p>
          <a:p>
            <a:pPr marL="971550" lvl="1" indent="-514350">
              <a:buFont typeface="+mj-lt"/>
              <a:buAutoNum type="arabicPeriod" startAt="3"/>
            </a:pPr>
            <a:r>
              <a:rPr lang="en-MY" dirty="0"/>
              <a:t>Businesses should uphold the freedom of association and the effective recognition of the right to collective bargaining</a:t>
            </a:r>
          </a:p>
          <a:p>
            <a:pPr marL="971550" lvl="1" indent="-514350">
              <a:buFont typeface="+mj-lt"/>
              <a:buAutoNum type="arabicPeriod" startAt="3"/>
            </a:pPr>
            <a:r>
              <a:rPr lang="en-MY" dirty="0"/>
              <a:t>Elimination of all forms of forced and compulsory </a:t>
            </a:r>
            <a:r>
              <a:rPr lang="en-MY" dirty="0" err="1"/>
              <a:t>labor</a:t>
            </a:r>
            <a:r>
              <a:rPr lang="en-MY" dirty="0"/>
              <a:t>.</a:t>
            </a:r>
          </a:p>
          <a:p>
            <a:pPr marL="971550" lvl="1" indent="-514350">
              <a:buFont typeface="+mj-lt"/>
              <a:buAutoNum type="arabicPeriod" startAt="3"/>
            </a:pPr>
            <a:r>
              <a:rPr lang="en-MY" dirty="0"/>
              <a:t>The effective abolition of child </a:t>
            </a:r>
            <a:r>
              <a:rPr lang="en-MY" dirty="0" err="1"/>
              <a:t>labor</a:t>
            </a:r>
            <a:r>
              <a:rPr lang="en-MY" dirty="0"/>
              <a:t>.</a:t>
            </a:r>
          </a:p>
          <a:p>
            <a:pPr marL="971550" lvl="1" indent="-514350">
              <a:buFont typeface="+mj-lt"/>
              <a:buAutoNum type="arabicPeriod" startAt="3"/>
            </a:pPr>
            <a:r>
              <a:rPr lang="en-MY"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val="38733820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D0534-5614-4491-9262-E9A7362FDFD0}"/>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A980B9D2-C3F0-4709-8148-C649FAC3A6A4}"/>
              </a:ext>
            </a:extLst>
          </p:cNvPr>
          <p:cNvSpPr>
            <a:spLocks noGrp="1"/>
          </p:cNvSpPr>
          <p:nvPr>
            <p:ph idx="1"/>
          </p:nvPr>
        </p:nvSpPr>
        <p:spPr>
          <a:xfrm>
            <a:off x="914400" y="1600200"/>
            <a:ext cx="7772400" cy="4530725"/>
          </a:xfrm>
        </p:spPr>
        <p:txBody>
          <a:bodyPr/>
          <a:lstStyle/>
          <a:p>
            <a:r>
              <a:rPr lang="en-MY" dirty="0"/>
              <a:t>Environment</a:t>
            </a:r>
          </a:p>
          <a:p>
            <a:pPr marL="971550" lvl="1" indent="-514350">
              <a:buFont typeface="+mj-lt"/>
              <a:buAutoNum type="arabicPeriod" startAt="7"/>
            </a:pPr>
            <a:r>
              <a:rPr lang="en-MY" dirty="0"/>
              <a:t>Businesses should support a precautionary approach to environmental challenges</a:t>
            </a:r>
          </a:p>
          <a:p>
            <a:pPr marL="971550" lvl="1" indent="-514350">
              <a:buFont typeface="+mj-lt"/>
              <a:buAutoNum type="arabicPeriod" startAt="7"/>
            </a:pPr>
            <a:r>
              <a:rPr lang="en-MY" dirty="0"/>
              <a:t>Undertake initiatives to promote greater environmental responsibility.</a:t>
            </a:r>
          </a:p>
          <a:p>
            <a:pPr marL="971550" lvl="1" indent="-514350">
              <a:buFont typeface="+mj-lt"/>
              <a:buAutoNum type="arabicPeriod" startAt="7"/>
            </a:pPr>
            <a:r>
              <a:rPr lang="en-MY" dirty="0"/>
              <a:t>Encourage the development and diffusion of environmentally friendly technologies.</a:t>
            </a:r>
          </a:p>
          <a:p>
            <a:pPr lvl="1"/>
            <a:endParaRPr lang="en-MY" dirty="0"/>
          </a:p>
          <a:p>
            <a:r>
              <a:rPr lang="en-MY" dirty="0"/>
              <a:t>Anti-Corruption</a:t>
            </a:r>
          </a:p>
          <a:p>
            <a:pPr marL="971550" lvl="1" indent="-514350">
              <a:buFont typeface="+mj-lt"/>
              <a:buAutoNum type="arabicPeriod" startAt="10"/>
            </a:pPr>
            <a:r>
              <a:rPr lang="en-MY"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val="40936012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6568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Strategic Choice Theory</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of the following involves pressure on the decision making ?</a:t>
            </a:r>
          </a:p>
        </p:txBody>
      </p:sp>
    </p:spTree>
    <p:extLst>
      <p:ext uri="{BB962C8B-B14F-4D97-AF65-F5344CB8AC3E}">
        <p14:creationId xmlns:p14="http://schemas.microsoft.com/office/powerpoint/2010/main" val="36142505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id="{560B0235-9987-4D6D-B9A7-4E9EE8EED1C8}"/>
              </a:ext>
            </a:extLst>
          </p:cNvPr>
          <p:cNvPicPr>
            <a:picLocks noChangeAspect="1"/>
          </p:cNvPicPr>
          <p:nvPr/>
        </p:nvPicPr>
        <p:blipFill>
          <a:blip r:embed="rId2"/>
          <a:stretch>
            <a:fillRect/>
          </a:stretch>
        </p:blipFill>
        <p:spPr>
          <a:xfrm>
            <a:off x="914400" y="1844824"/>
            <a:ext cx="7646315" cy="4461470"/>
          </a:xfrm>
          <a:prstGeom prst="rect">
            <a:avLst/>
          </a:prstGeom>
        </p:spPr>
      </p:pic>
    </p:spTree>
    <p:extLst>
      <p:ext uri="{BB962C8B-B14F-4D97-AF65-F5344CB8AC3E}">
        <p14:creationId xmlns:p14="http://schemas.microsoft.com/office/powerpoint/2010/main" val="39891004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FB6B-3B5F-4082-93D2-9269F6DFF1DC}"/>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89115DB1-4B79-4591-86D6-BE11CE6B9034}"/>
              </a:ext>
            </a:extLst>
          </p:cNvPr>
          <p:cNvSpPr>
            <a:spLocks noGrp="1"/>
          </p:cNvSpPr>
          <p:nvPr>
            <p:ph idx="1"/>
          </p:nvPr>
        </p:nvSpPr>
        <p:spPr/>
        <p:txBody>
          <a:bodyPr/>
          <a:lstStyle/>
          <a:p>
            <a:r>
              <a:rPr lang="en-MY" dirty="0"/>
              <a:t>Strategic Partner with Functional Management</a:t>
            </a:r>
          </a:p>
          <a:p>
            <a:pPr lvl="1"/>
            <a:r>
              <a:rPr lang="en-MY" dirty="0"/>
              <a:t>Advisory, Service and Control (Traditional)</a:t>
            </a:r>
          </a:p>
          <a:p>
            <a:pPr lvl="1"/>
            <a:r>
              <a:rPr lang="en-MY" dirty="0"/>
              <a:t>Strategic, Operational, Administrative (Modern)</a:t>
            </a:r>
          </a:p>
          <a:p>
            <a:r>
              <a:rPr lang="en-MY" dirty="0"/>
              <a:t>Performance Support</a:t>
            </a:r>
          </a:p>
          <a:p>
            <a:r>
              <a:rPr lang="en-MY" dirty="0"/>
              <a:t>Ethics Officer/Ombudsman</a:t>
            </a:r>
          </a:p>
          <a:p>
            <a:r>
              <a:rPr lang="en-MY" dirty="0"/>
              <a:t>Communication Officer</a:t>
            </a:r>
          </a:p>
          <a:p>
            <a:r>
              <a:rPr lang="en-MY" dirty="0"/>
              <a:t>“Keeper of the files”</a:t>
            </a:r>
          </a:p>
        </p:txBody>
      </p:sp>
    </p:spTree>
    <p:extLst>
      <p:ext uri="{BB962C8B-B14F-4D97-AF65-F5344CB8AC3E}">
        <p14:creationId xmlns:p14="http://schemas.microsoft.com/office/powerpoint/2010/main" val="14095521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BA2E-1B46-41B3-B7FD-391E015EA48A}"/>
              </a:ext>
            </a:extLst>
          </p:cNvPr>
          <p:cNvSpPr>
            <a:spLocks noGrp="1"/>
          </p:cNvSpPr>
          <p:nvPr>
            <p:ph type="title"/>
          </p:nvPr>
        </p:nvSpPr>
        <p:spPr/>
        <p:txBody>
          <a:bodyPr/>
          <a:lstStyle/>
          <a:p>
            <a:r>
              <a:rPr lang="en-MY" dirty="0"/>
              <a:t>HR as Advisory role</a:t>
            </a:r>
          </a:p>
        </p:txBody>
      </p:sp>
      <p:sp>
        <p:nvSpPr>
          <p:cNvPr id="3" name="Content Placeholder 2">
            <a:extLst>
              <a:ext uri="{FF2B5EF4-FFF2-40B4-BE49-F238E27FC236}">
                <a16:creationId xmlns:a16="http://schemas.microsoft.com/office/drawing/2014/main" id="{D1213E5C-8E6D-459C-85F0-D119FA8EC531}"/>
              </a:ext>
            </a:extLst>
          </p:cNvPr>
          <p:cNvSpPr>
            <a:spLocks noGrp="1"/>
          </p:cNvSpPr>
          <p:nvPr>
            <p:ph idx="1"/>
          </p:nvPr>
        </p:nvSpPr>
        <p:spPr/>
        <p:txBody>
          <a:bodyPr/>
          <a:lstStyle/>
          <a:p>
            <a:pPr marL="0" indent="0">
              <a:buNone/>
            </a:pPr>
            <a:endParaRPr lang="en-MY" dirty="0"/>
          </a:p>
          <a:p>
            <a:pPr marL="0" indent="0">
              <a:buNone/>
            </a:pPr>
            <a:r>
              <a:rPr lang="en-MY" dirty="0"/>
              <a:t>HR gives advice about  :</a:t>
            </a:r>
          </a:p>
          <a:p>
            <a:pPr marL="0" indent="0">
              <a:buNone/>
            </a:pPr>
            <a:endParaRPr lang="en-MY" dirty="0"/>
          </a:p>
          <a:p>
            <a:pPr lvl="1"/>
            <a:r>
              <a:rPr lang="en-MY" dirty="0"/>
              <a:t>How to train</a:t>
            </a:r>
          </a:p>
          <a:p>
            <a:pPr lvl="1"/>
            <a:r>
              <a:rPr lang="en-MY" dirty="0"/>
              <a:t>How to lead</a:t>
            </a:r>
          </a:p>
          <a:p>
            <a:pPr lvl="1"/>
            <a:r>
              <a:rPr lang="en-MY" dirty="0"/>
              <a:t>How to hire</a:t>
            </a:r>
          </a:p>
          <a:p>
            <a:pPr lvl="1"/>
            <a:r>
              <a:rPr lang="en-MY" dirty="0"/>
              <a:t>How to follow company procedure</a:t>
            </a:r>
          </a:p>
        </p:txBody>
      </p:sp>
    </p:spTree>
    <p:extLst>
      <p:ext uri="{BB962C8B-B14F-4D97-AF65-F5344CB8AC3E}">
        <p14:creationId xmlns:p14="http://schemas.microsoft.com/office/powerpoint/2010/main" val="24641306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860-1700-43AF-8499-7FD77E677633}"/>
              </a:ext>
            </a:extLst>
          </p:cNvPr>
          <p:cNvSpPr>
            <a:spLocks noGrp="1"/>
          </p:cNvSpPr>
          <p:nvPr>
            <p:ph type="title"/>
          </p:nvPr>
        </p:nvSpPr>
        <p:spPr/>
        <p:txBody>
          <a:bodyPr/>
          <a:lstStyle/>
          <a:p>
            <a:r>
              <a:rPr lang="en-MY" dirty="0"/>
              <a:t>Service</a:t>
            </a:r>
          </a:p>
        </p:txBody>
      </p:sp>
      <p:sp>
        <p:nvSpPr>
          <p:cNvPr id="3" name="Content Placeholder 2">
            <a:extLst>
              <a:ext uri="{FF2B5EF4-FFF2-40B4-BE49-F238E27FC236}">
                <a16:creationId xmlns:a16="http://schemas.microsoft.com/office/drawing/2014/main" id="{F153FDAE-C37A-4DB2-A188-CCD44D8DF5B2}"/>
              </a:ext>
            </a:extLst>
          </p:cNvPr>
          <p:cNvSpPr>
            <a:spLocks noGrp="1"/>
          </p:cNvSpPr>
          <p:nvPr>
            <p:ph idx="1"/>
          </p:nvPr>
        </p:nvSpPr>
        <p:spPr/>
        <p:txBody>
          <a:bodyPr/>
          <a:lstStyle/>
          <a:p>
            <a:r>
              <a:rPr lang="en-MY" dirty="0"/>
              <a:t>We serve the needs of workers and company</a:t>
            </a:r>
          </a:p>
          <a:p>
            <a:endParaRPr lang="en-MY" dirty="0"/>
          </a:p>
          <a:p>
            <a:r>
              <a:rPr lang="en-MY" dirty="0"/>
              <a:t>We help operations in terms of what they need to accomplish</a:t>
            </a:r>
          </a:p>
          <a:p>
            <a:endParaRPr lang="en-MY" dirty="0"/>
          </a:p>
          <a:p>
            <a:r>
              <a:rPr lang="en-MY" dirty="0"/>
              <a:t>We are support function</a:t>
            </a:r>
          </a:p>
          <a:p>
            <a:endParaRPr lang="en-MY" dirty="0"/>
          </a:p>
          <a:p>
            <a:r>
              <a:rPr lang="en-MY" dirty="0"/>
              <a:t>We are cost </a:t>
            </a:r>
            <a:r>
              <a:rPr lang="en-MY" dirty="0" err="1"/>
              <a:t>centers</a:t>
            </a:r>
            <a:endParaRPr lang="en-MY"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id="{1AFB91F5-C32A-4DD1-A34A-F363B0D2171C}"/>
              </a:ext>
            </a:extLst>
          </p:cNvPr>
          <p:cNvSpPr>
            <a:spLocks noGrp="1"/>
          </p:cNvSpPr>
          <p:nvPr>
            <p:ph idx="1"/>
          </p:nvPr>
        </p:nvSpPr>
        <p:spPr/>
        <p:txBody>
          <a:bodyPr/>
          <a:lstStyle/>
          <a:p>
            <a:endParaRPr lang="en-MY" dirty="0"/>
          </a:p>
          <a:p>
            <a:r>
              <a:rPr lang="en-MY" dirty="0"/>
              <a:t>We enforce policy procedure</a:t>
            </a:r>
          </a:p>
          <a:p>
            <a:endParaRPr lang="en-MY" dirty="0"/>
          </a:p>
          <a:p>
            <a:r>
              <a:rPr lang="en-MY" dirty="0"/>
              <a:t>We are controlling in the past</a:t>
            </a:r>
          </a:p>
        </p:txBody>
      </p:sp>
    </p:spTree>
    <p:extLst>
      <p:ext uri="{BB962C8B-B14F-4D97-AF65-F5344CB8AC3E}">
        <p14:creationId xmlns:p14="http://schemas.microsoft.com/office/powerpoint/2010/main" val="24373957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1DDB-572F-44E0-8A56-01D78845F5D4}"/>
              </a:ext>
            </a:extLst>
          </p:cNvPr>
          <p:cNvSpPr>
            <a:spLocks noGrp="1"/>
          </p:cNvSpPr>
          <p:nvPr>
            <p:ph type="title"/>
          </p:nvPr>
        </p:nvSpPr>
        <p:spPr/>
        <p:txBody>
          <a:bodyPr/>
          <a:lstStyle/>
          <a:p>
            <a:r>
              <a:rPr lang="en-MY" dirty="0"/>
              <a:t>Modern HR roles</a:t>
            </a:r>
          </a:p>
        </p:txBody>
      </p:sp>
      <p:sp>
        <p:nvSpPr>
          <p:cNvPr id="3" name="Content Placeholder 2">
            <a:extLst>
              <a:ext uri="{FF2B5EF4-FFF2-40B4-BE49-F238E27FC236}">
                <a16:creationId xmlns:a16="http://schemas.microsoft.com/office/drawing/2014/main" id="{B5C6704B-5906-4C9E-82EB-2ED5BD1CA0DC}"/>
              </a:ext>
            </a:extLst>
          </p:cNvPr>
          <p:cNvSpPr>
            <a:spLocks noGrp="1"/>
          </p:cNvSpPr>
          <p:nvPr>
            <p:ph idx="1"/>
          </p:nvPr>
        </p:nvSpPr>
        <p:spPr/>
        <p:txBody>
          <a:bodyPr/>
          <a:lstStyle/>
          <a:p>
            <a:r>
              <a:rPr lang="en-MY" dirty="0"/>
              <a:t>In modern, we are strategic partners – we are thinking long term business goals</a:t>
            </a:r>
          </a:p>
          <a:p>
            <a:r>
              <a:rPr lang="en-MY" dirty="0"/>
              <a:t>Operational – We cannot be strategic unless we understand the operational side of HR</a:t>
            </a:r>
          </a:p>
          <a:p>
            <a:r>
              <a:rPr lang="en-MY" dirty="0"/>
              <a:t>Administrative – We still do paper work. We monitor payroll, employee records</a:t>
            </a:r>
          </a:p>
          <a:p>
            <a:endParaRPr lang="en-MY" dirty="0"/>
          </a:p>
          <a:p>
            <a:pPr marL="0" indent="0">
              <a:buNone/>
            </a:pPr>
            <a:r>
              <a:rPr lang="en-MY"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id="{A3EF7B67-94B1-4D05-ADAE-F20990B86862}"/>
              </a:ext>
            </a:extLst>
          </p:cNvPr>
          <p:cNvSpPr>
            <a:spLocks noGrp="1"/>
          </p:cNvSpPr>
          <p:nvPr>
            <p:ph idx="1"/>
          </p:nvPr>
        </p:nvSpPr>
        <p:spPr/>
        <p:txBody>
          <a:bodyPr/>
          <a:lstStyle/>
          <a:p>
            <a:pPr marL="0" indent="0">
              <a:buNone/>
            </a:pPr>
            <a:r>
              <a:rPr lang="en-MY" dirty="0"/>
              <a:t>It is getting done more with less.</a:t>
            </a:r>
          </a:p>
          <a:p>
            <a:pPr marL="0" indent="0">
              <a:buNone/>
            </a:pPr>
            <a:endParaRPr lang="en-MY" dirty="0"/>
          </a:p>
          <a:p>
            <a:pPr marL="0" indent="0">
              <a:buNone/>
            </a:pPr>
            <a:r>
              <a:rPr lang="en-MY" dirty="0"/>
              <a:t>Performance Management</a:t>
            </a:r>
          </a:p>
          <a:p>
            <a:pPr lvl="1"/>
            <a:r>
              <a:rPr lang="en-MY" dirty="0"/>
              <a:t>Discipline</a:t>
            </a:r>
          </a:p>
          <a:p>
            <a:pPr lvl="1"/>
            <a:r>
              <a:rPr lang="en-MY" dirty="0"/>
              <a:t>Counselling</a:t>
            </a:r>
          </a:p>
          <a:p>
            <a:pPr lvl="1"/>
            <a:r>
              <a:rPr lang="en-MY" dirty="0"/>
              <a:t>Training</a:t>
            </a:r>
          </a:p>
          <a:p>
            <a:pPr lvl="1"/>
            <a:r>
              <a:rPr lang="en-MY" dirty="0"/>
              <a:t>Professional Development</a:t>
            </a:r>
          </a:p>
        </p:txBody>
      </p:sp>
    </p:spTree>
    <p:extLst>
      <p:ext uri="{BB962C8B-B14F-4D97-AF65-F5344CB8AC3E}">
        <p14:creationId xmlns:p14="http://schemas.microsoft.com/office/powerpoint/2010/main" val="11273804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680C-117F-4087-BA79-ABD50974D03B}"/>
              </a:ext>
            </a:extLst>
          </p:cNvPr>
          <p:cNvSpPr>
            <a:spLocks noGrp="1"/>
          </p:cNvSpPr>
          <p:nvPr>
            <p:ph type="title"/>
          </p:nvPr>
        </p:nvSpPr>
        <p:spPr/>
        <p:txBody>
          <a:bodyPr/>
          <a:lstStyle/>
          <a:p>
            <a:r>
              <a:rPr lang="en-MY" dirty="0"/>
              <a:t>Ethics officer /Ombudsman</a:t>
            </a:r>
          </a:p>
        </p:txBody>
      </p:sp>
      <p:sp>
        <p:nvSpPr>
          <p:cNvPr id="3" name="Content Placeholder 2">
            <a:extLst>
              <a:ext uri="{FF2B5EF4-FFF2-40B4-BE49-F238E27FC236}">
                <a16:creationId xmlns:a16="http://schemas.microsoft.com/office/drawing/2014/main" id="{7A1B5C2B-08FD-481A-8783-F62CB725A792}"/>
              </a:ext>
            </a:extLst>
          </p:cNvPr>
          <p:cNvSpPr>
            <a:spLocks noGrp="1"/>
          </p:cNvSpPr>
          <p:nvPr>
            <p:ph idx="1"/>
          </p:nvPr>
        </p:nvSpPr>
        <p:spPr/>
        <p:txBody>
          <a:bodyPr/>
          <a:lstStyle/>
          <a:p>
            <a:r>
              <a:rPr lang="en-MY" dirty="0"/>
              <a:t>HR is in charge of ethics in the organisation</a:t>
            </a:r>
          </a:p>
          <a:p>
            <a:r>
              <a:rPr lang="en-MY" dirty="0"/>
              <a:t>Ethical practices is different from culture to culture</a:t>
            </a:r>
          </a:p>
          <a:p>
            <a:r>
              <a:rPr lang="en-MY" dirty="0"/>
              <a:t>Code of ethics - </a:t>
            </a:r>
          </a:p>
          <a:p>
            <a:pPr marL="0" indent="0">
              <a:buNone/>
            </a:pPr>
            <a:r>
              <a:rPr lang="en-MY" dirty="0"/>
              <a:t>You do not act in a selfish manner or do things to enrich yourself</a:t>
            </a:r>
          </a:p>
          <a:p>
            <a:pPr marL="0" indent="0">
              <a:buNone/>
            </a:pPr>
            <a:endParaRPr lang="en-MY" dirty="0"/>
          </a:p>
          <a:p>
            <a:pPr marL="0" indent="0">
              <a:buNone/>
            </a:pPr>
            <a:r>
              <a:rPr lang="en-MY"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181D-A413-4A7F-93FD-328AA020B54B}"/>
              </a:ext>
            </a:extLst>
          </p:cNvPr>
          <p:cNvSpPr>
            <a:spLocks noGrp="1"/>
          </p:cNvSpPr>
          <p:nvPr>
            <p:ph type="title"/>
          </p:nvPr>
        </p:nvSpPr>
        <p:spPr/>
        <p:txBody>
          <a:bodyPr/>
          <a:lstStyle/>
          <a:p>
            <a:r>
              <a:rPr lang="en-MY" dirty="0"/>
              <a:t>Ombudsman</a:t>
            </a:r>
          </a:p>
        </p:txBody>
      </p:sp>
      <p:sp>
        <p:nvSpPr>
          <p:cNvPr id="3" name="Content Placeholder 2">
            <a:extLst>
              <a:ext uri="{FF2B5EF4-FFF2-40B4-BE49-F238E27FC236}">
                <a16:creationId xmlns:a16="http://schemas.microsoft.com/office/drawing/2014/main" id="{750AEC52-BA80-4B4E-9D8F-89E1A7640B35}"/>
              </a:ext>
            </a:extLst>
          </p:cNvPr>
          <p:cNvSpPr>
            <a:spLocks noGrp="1"/>
          </p:cNvSpPr>
          <p:nvPr>
            <p:ph idx="1"/>
          </p:nvPr>
        </p:nvSpPr>
        <p:spPr/>
        <p:txBody>
          <a:bodyPr/>
          <a:lstStyle/>
          <a:p>
            <a:r>
              <a:rPr lang="en-MY" dirty="0"/>
              <a:t>It is a neutral third party</a:t>
            </a:r>
          </a:p>
          <a:p>
            <a:r>
              <a:rPr lang="en-MY" dirty="0"/>
              <a:t>Investigations of any wrong doing</a:t>
            </a:r>
          </a:p>
          <a:p>
            <a:r>
              <a:rPr lang="en-MY"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3A84-324C-432E-B819-901337A4D183}"/>
              </a:ext>
            </a:extLst>
          </p:cNvPr>
          <p:cNvSpPr>
            <a:spLocks noGrp="1"/>
          </p:cNvSpPr>
          <p:nvPr>
            <p:ph type="title"/>
          </p:nvPr>
        </p:nvSpPr>
        <p:spPr/>
        <p:txBody>
          <a:bodyPr/>
          <a:lstStyle/>
          <a:p>
            <a:r>
              <a:rPr lang="en-MY" dirty="0"/>
              <a:t>Compliance Officer</a:t>
            </a:r>
          </a:p>
        </p:txBody>
      </p:sp>
      <p:sp>
        <p:nvSpPr>
          <p:cNvPr id="3" name="Content Placeholder 2">
            <a:extLst>
              <a:ext uri="{FF2B5EF4-FFF2-40B4-BE49-F238E27FC236}">
                <a16:creationId xmlns:a16="http://schemas.microsoft.com/office/drawing/2014/main" id="{4DBFEC78-7002-4E6E-8A54-FF3AC1D4F2AE}"/>
              </a:ext>
            </a:extLst>
          </p:cNvPr>
          <p:cNvSpPr>
            <a:spLocks noGrp="1"/>
          </p:cNvSpPr>
          <p:nvPr>
            <p:ph idx="1"/>
          </p:nvPr>
        </p:nvSpPr>
        <p:spPr/>
        <p:txBody>
          <a:bodyPr/>
          <a:lstStyle/>
          <a:p>
            <a:r>
              <a:rPr lang="en-MY" dirty="0"/>
              <a:t>Knowing local rules</a:t>
            </a:r>
          </a:p>
          <a:p>
            <a:r>
              <a:rPr lang="en-MY" dirty="0"/>
              <a:t>If the company has any problems work with government officials</a:t>
            </a:r>
          </a:p>
          <a:p>
            <a:r>
              <a:rPr lang="en-MY"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0C9-DE9B-48D7-B097-7CE28F1D784A}"/>
              </a:ext>
            </a:extLst>
          </p:cNvPr>
          <p:cNvSpPr>
            <a:spLocks noGrp="1"/>
          </p:cNvSpPr>
          <p:nvPr>
            <p:ph type="title"/>
          </p:nvPr>
        </p:nvSpPr>
        <p:spPr/>
        <p:txBody>
          <a:bodyPr/>
          <a:lstStyle/>
          <a:p>
            <a:r>
              <a:rPr lang="en-MY" dirty="0"/>
              <a:t>Communications</a:t>
            </a:r>
          </a:p>
        </p:txBody>
      </p:sp>
      <p:sp>
        <p:nvSpPr>
          <p:cNvPr id="3" name="Content Placeholder 2">
            <a:extLst>
              <a:ext uri="{FF2B5EF4-FFF2-40B4-BE49-F238E27FC236}">
                <a16:creationId xmlns:a16="http://schemas.microsoft.com/office/drawing/2014/main" id="{F1FC35CB-1C3D-42F4-8A55-F7207FE5FC16}"/>
              </a:ext>
            </a:extLst>
          </p:cNvPr>
          <p:cNvSpPr>
            <a:spLocks noGrp="1"/>
          </p:cNvSpPr>
          <p:nvPr>
            <p:ph idx="1"/>
          </p:nvPr>
        </p:nvSpPr>
        <p:spPr/>
        <p:txBody>
          <a:bodyPr/>
          <a:lstStyle/>
          <a:p>
            <a:r>
              <a:rPr lang="en-MY" dirty="0"/>
              <a:t>Communicate “what's going on”</a:t>
            </a:r>
          </a:p>
          <a:p>
            <a:endParaRPr lang="en-MY" dirty="0"/>
          </a:p>
          <a:p>
            <a:r>
              <a:rPr lang="en-MY"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id="{05AF7FC3-4E29-4A70-9B15-50F01B4C7693}"/>
              </a:ext>
            </a:extLst>
          </p:cNvPr>
          <p:cNvSpPr>
            <a:spLocks noGrp="1"/>
          </p:cNvSpPr>
          <p:nvPr>
            <p:ph idx="1"/>
          </p:nvPr>
        </p:nvSpPr>
        <p:spPr/>
        <p:txBody>
          <a:bodyPr/>
          <a:lstStyle/>
          <a:p>
            <a:pPr marL="0" indent="0">
              <a:buNone/>
            </a:pPr>
            <a:r>
              <a:rPr lang="en-MY"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1471</TotalTime>
  <Words>3476</Words>
  <Application>Microsoft Office PowerPoint</Application>
  <PresentationFormat>On-screen Show (4:3)</PresentationFormat>
  <Paragraphs>417</Paragraphs>
  <Slides>94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94</vt:i4>
      </vt:variant>
    </vt:vector>
  </HeadingPairs>
  <TitlesOfParts>
    <vt:vector size="98" baseType="lpstr">
      <vt:lpstr>Arial</vt:lpstr>
      <vt:lpstr>Times New Roman</vt:lpstr>
      <vt:lpstr>Wingdings</vt:lpstr>
      <vt:lpstr>Office Theme</vt:lpstr>
      <vt:lpstr>BUSINESS LEADERSHIP VII</vt:lpstr>
      <vt:lpstr>Elements of Business</vt:lpstr>
      <vt:lpstr>Business Model</vt:lpstr>
      <vt:lpstr>Business Model Framework</vt:lpstr>
      <vt:lpstr>Business Framework Model</vt:lpstr>
      <vt:lpstr>Business Model Framework</vt:lpstr>
      <vt:lpstr>Business Model Canvas Example</vt:lpstr>
      <vt:lpstr>Elements of Business</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Elements of Business</vt:lpstr>
      <vt:lpstr>Marketing Mix</vt:lpstr>
      <vt:lpstr>Marketing Mix</vt:lpstr>
      <vt:lpstr>4P’s of Marketing</vt:lpstr>
      <vt:lpstr>Example of 4P’s of Marketing</vt:lpstr>
      <vt:lpstr>HR and Marketing</vt:lpstr>
      <vt:lpstr>Elements of Business</vt:lpstr>
      <vt:lpstr>Operation Management</vt:lpstr>
      <vt:lpstr>Operations Management</vt:lpstr>
      <vt:lpstr>Operations Management</vt:lpstr>
      <vt:lpstr>HR and Operation Management</vt:lpstr>
      <vt:lpstr>Elements of Business</vt:lpstr>
      <vt:lpstr>Research &amp; Development (R&amp;D)</vt:lpstr>
      <vt:lpstr>HRM and R&amp;D</vt:lpstr>
      <vt:lpstr>Question # 8</vt:lpstr>
      <vt:lpstr>Answer # 8</vt:lpstr>
      <vt:lpstr>Strategic Human Resources</vt:lpstr>
      <vt:lpstr>Mergers and Acquisitions </vt:lpstr>
      <vt:lpstr>Hostile Takeover</vt:lpstr>
      <vt:lpstr>Joint Ventures</vt:lpstr>
      <vt:lpstr>Key HRM Issues</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Phases of Merger</vt:lpstr>
      <vt:lpstr>M&amp;A Process</vt:lpstr>
      <vt:lpstr>HR Due Diligence</vt:lpstr>
      <vt:lpstr>Strategic Human Resources</vt:lpstr>
      <vt:lpstr>Merging Cultures</vt:lpstr>
      <vt:lpstr>Assimilation</vt:lpstr>
      <vt:lpstr>Deculturation</vt:lpstr>
      <vt:lpstr>Integration</vt:lpstr>
      <vt:lpstr>Separation</vt:lpstr>
      <vt:lpstr>Strategic Human Resources</vt:lpstr>
      <vt:lpstr>Alignment of Business Organization and HR Organization</vt:lpstr>
      <vt:lpstr>Alternative HR Structure</vt:lpstr>
      <vt:lpstr>HR Operating Model</vt:lpstr>
      <vt:lpstr>Benefits of HR Shared Service</vt:lpstr>
      <vt:lpstr>Strategic Human Resources</vt:lpstr>
      <vt:lpstr>HR Competencies</vt:lpstr>
      <vt:lpstr>2012 HR competency model</vt:lpstr>
      <vt:lpstr>HR Competencies</vt:lpstr>
      <vt:lpstr>Organisation Enablers</vt:lpstr>
      <vt:lpstr>Core Competencies</vt:lpstr>
      <vt:lpstr>Delivery Enablers</vt:lpstr>
      <vt:lpstr>Strategic Human Resources</vt:lpstr>
      <vt:lpstr>Star Technique</vt:lpstr>
      <vt:lpstr>Strategic Human Resources</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56</cp:revision>
  <cp:lastPrinted>1601-01-01T00:00:00Z</cp:lastPrinted>
  <dcterms:created xsi:type="dcterms:W3CDTF">2020-07-09T15:12:46Z</dcterms:created>
  <dcterms:modified xsi:type="dcterms:W3CDTF">2022-03-19T18:00:12Z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