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72"/>
  </p:notesMasterIdLst>
  <p:handoutMasterIdLst>
    <p:handoutMasterId r:id="rId73"/>
  </p:handoutMasterIdLst>
  <p:sldIdLst>
    <p:sldId id="256" r:id="rId2"/>
    <p:sldId id="351" r:id="rId3"/>
    <p:sldId id="292" r:id="rId4"/>
    <p:sldId id="300" r:id="rId5"/>
    <p:sldId id="535" r:id="rId6"/>
    <p:sldId id="553" r:id="rId7"/>
    <p:sldId id="554" r:id="rId8"/>
    <p:sldId id="536" r:id="rId9"/>
    <p:sldId id="555" r:id="rId10"/>
    <p:sldId id="556" r:id="rId11"/>
    <p:sldId id="537" r:id="rId12"/>
    <p:sldId id="358" r:id="rId13"/>
    <p:sldId id="359" r:id="rId14"/>
    <p:sldId id="395" r:id="rId15"/>
    <p:sldId id="396" r:id="rId16"/>
    <p:sldId id="542" r:id="rId17"/>
    <p:sldId id="543" r:id="rId18"/>
    <p:sldId id="544" r:id="rId19"/>
    <p:sldId id="545" r:id="rId20"/>
    <p:sldId id="546" r:id="rId21"/>
    <p:sldId id="547" r:id="rId22"/>
    <p:sldId id="368" r:id="rId23"/>
    <p:sldId id="549" r:id="rId24"/>
    <p:sldId id="550" r:id="rId25"/>
    <p:sldId id="551" r:id="rId26"/>
    <p:sldId id="360" r:id="rId27"/>
    <p:sldId id="361" r:id="rId28"/>
    <p:sldId id="362" r:id="rId29"/>
    <p:sldId id="552" r:id="rId30"/>
    <p:sldId id="398" r:id="rId31"/>
    <p:sldId id="399" r:id="rId32"/>
    <p:sldId id="369" r:id="rId33"/>
    <p:sldId id="272" r:id="rId34"/>
    <p:sldId id="363" r:id="rId35"/>
    <p:sldId id="364" r:id="rId36"/>
    <p:sldId id="365" r:id="rId37"/>
    <p:sldId id="366" r:id="rId38"/>
    <p:sldId id="367" r:id="rId39"/>
    <p:sldId id="393" r:id="rId40"/>
    <p:sldId id="394" r:id="rId41"/>
    <p:sldId id="370" r:id="rId42"/>
    <p:sldId id="257" r:id="rId43"/>
    <p:sldId id="400" r:id="rId44"/>
    <p:sldId id="301" r:id="rId45"/>
    <p:sldId id="302" r:id="rId46"/>
    <p:sldId id="303" r:id="rId47"/>
    <p:sldId id="304" r:id="rId48"/>
    <p:sldId id="305" r:id="rId49"/>
    <p:sldId id="306" r:id="rId50"/>
    <p:sldId id="307" r:id="rId51"/>
    <p:sldId id="308" r:id="rId52"/>
    <p:sldId id="309" r:id="rId53"/>
    <p:sldId id="523" r:id="rId54"/>
    <p:sldId id="524" r:id="rId55"/>
    <p:sldId id="371" r:id="rId56"/>
    <p:sldId id="310" r:id="rId57"/>
    <p:sldId id="525" r:id="rId58"/>
    <p:sldId id="526" r:id="rId59"/>
    <p:sldId id="527" r:id="rId60"/>
    <p:sldId id="528" r:id="rId61"/>
    <p:sldId id="529" r:id="rId62"/>
    <p:sldId id="530" r:id="rId63"/>
    <p:sldId id="531" r:id="rId64"/>
    <p:sldId id="532" r:id="rId65"/>
    <p:sldId id="319" r:id="rId66"/>
    <p:sldId id="320" r:id="rId67"/>
    <p:sldId id="489" r:id="rId68"/>
    <p:sldId id="533" r:id="rId69"/>
    <p:sldId id="534" r:id="rId70"/>
    <p:sldId id="541" r:id="rId7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291" autoAdjust="0"/>
  </p:normalViewPr>
  <p:slideViewPr>
    <p:cSldViewPr>
      <p:cViewPr varScale="1">
        <p:scale>
          <a:sx n="68" d="100"/>
          <a:sy n="68" d="100"/>
        </p:scale>
        <p:origin x="144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Organisational Structure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BB93F34F-510E-44BF-8A3F-F74B9A7B938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gm:t>
    </dgm:pt>
    <dgm:pt modelId="{4F2D9433-19E2-4B8D-8716-C08BA99B6B2D}" type="parTrans" cxnId="{7588AC93-57CA-4DFF-92BA-9C9BA104AE39}">
      <dgm:prSet/>
      <dgm:spPr/>
      <dgm:t>
        <a:bodyPr/>
        <a:lstStyle/>
        <a:p>
          <a:endParaRPr lang="en-MY"/>
        </a:p>
      </dgm:t>
    </dgm:pt>
    <dgm:pt modelId="{7A727706-68D6-463E-8BE6-D9292E28FAED}" type="sibTrans" cxnId="{7588AC93-57CA-4DFF-92BA-9C9BA104AE39}">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33114"/>
          <a:ext cx="7844408" cy="10108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dgm:presLayoutVars>
          <dgm:chMax val="0"/>
          <dgm:bulletEnabled val="1"/>
        </dgm:presLayoutVars>
      </dgm:prSet>
      <dgm:spPr/>
    </dgm:pt>
    <dgm:pt modelId="{671B3283-BB64-487F-AB90-C94002C94229}" type="pres">
      <dgm:prSet presAssocID="{7D8071C4-BB68-4D6B-A620-51DB78C20E88}"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dgm:pt>
    <dgm:pt modelId="{3021E19B-D6F7-4D3A-9633-E49336FDC5DD}" type="pres">
      <dgm:prSet presAssocID="{95E5FBCD-B8E9-4948-B577-4614DE77EA4F}" presName="spacer" presStyleCnt="0"/>
      <dgm:spPr/>
    </dgm:pt>
    <dgm:pt modelId="{3E94F731-DC7C-4B58-9F66-6B7B57C178BE}" type="pres">
      <dgm:prSet presAssocID="{BB93F34F-510E-44BF-8A3F-F74B9A7B938C}" presName="parentText" presStyleLbl="node1" presStyleIdx="3" presStyleCnt="7">
        <dgm:presLayoutVars>
          <dgm:chMax val="0"/>
          <dgm:bulletEnabled val="1"/>
        </dgm:presLayoutVars>
      </dgm:prSet>
      <dgm:spPr/>
    </dgm:pt>
    <dgm:pt modelId="{82217B51-E09E-470A-AD24-9AC3CBD09AF8}" type="pres">
      <dgm:prSet presAssocID="{7A727706-68D6-463E-8BE6-D9292E28FAED}"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pt>
  </dgm:ptLst>
  <dgm:cxnLst>
    <dgm:cxn modelId="{D9917803-728B-4A60-BFA8-569B9CD3BC09}" srcId="{703D4D02-5513-427D-B6E9-B2E187EE0C3A}" destId="{0ED06F71-722D-4D98-8A78-76B9D17B094B}" srcOrd="2" destOrd="0" parTransId="{64A37167-2FEF-412B-977A-6C319213DCF5}" sibTransId="{95E5FBCD-B8E9-4948-B577-4614DE77EA4F}"/>
    <dgm:cxn modelId="{08670A16-24F5-43FE-908E-7ACFEA5E104A}" srcId="{703D4D02-5513-427D-B6E9-B2E187EE0C3A}" destId="{D27CD70E-DFBB-4221-9DFB-1B5A6662F39F}" srcOrd="6" destOrd="0" parTransId="{F8254E23-CFB3-49E4-BC97-B30A865DDA26}" sibTransId="{C23BDBEE-399D-4121-9374-3755477B8443}"/>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A428D460-B6B3-4F9C-9FB2-75E72A7A703F}" type="presOf" srcId="{BB93F34F-510E-44BF-8A3F-F74B9A7B938C}" destId="{3E94F731-DC7C-4B58-9F66-6B7B57C178BE}"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7588AC93-57CA-4DFF-92BA-9C9BA104AE39}" srcId="{703D4D02-5513-427D-B6E9-B2E187EE0C3A}" destId="{BB93F34F-510E-44BF-8A3F-F74B9A7B938C}" srcOrd="3" destOrd="0" parTransId="{4F2D9433-19E2-4B8D-8716-C08BA99B6B2D}" sibTransId="{7A727706-68D6-463E-8BE6-D9292E28FAED}"/>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9187FF1B-48B3-4B23-A4B2-A9DCB1B46408}" type="presParOf" srcId="{CC8763B3-4621-4666-B669-3C5BA2A30DBE}" destId="{F209ACB3-3444-40CC-BCCA-513ABA9ADB86}" srcOrd="4" destOrd="0" presId="urn:microsoft.com/office/officeart/2005/8/layout/vList2"/>
    <dgm:cxn modelId="{F5548DE1-4FD4-484C-9BD9-5968A494A459}" type="presParOf" srcId="{CC8763B3-4621-4666-B669-3C5BA2A30DBE}" destId="{3021E19B-D6F7-4D3A-9633-E49336FDC5DD}" srcOrd="5" destOrd="0" presId="urn:microsoft.com/office/officeart/2005/8/layout/vList2"/>
    <dgm:cxn modelId="{6B34A6B3-CB55-491E-BAC6-C33AE66BE4E4}" type="presParOf" srcId="{CC8763B3-4621-4666-B669-3C5BA2A30DBE}" destId="{3E94F731-DC7C-4B58-9F66-6B7B57C178BE}" srcOrd="6" destOrd="0" presId="urn:microsoft.com/office/officeart/2005/8/layout/vList2"/>
    <dgm:cxn modelId="{A040EEDF-4A74-4B55-A99E-2BA4ABB09F2C}" type="presParOf" srcId="{CC8763B3-4621-4666-B669-3C5BA2A30DBE}" destId="{82217B51-E09E-470A-AD24-9AC3CBD09AF8}"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Group vs Team</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BB93F34F-510E-44BF-8A3F-F74B9A7B938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gm:t>
    </dgm:pt>
    <dgm:pt modelId="{4F2D9433-19E2-4B8D-8716-C08BA99B6B2D}" type="parTrans" cxnId="{7588AC93-57CA-4DFF-92BA-9C9BA104AE39}">
      <dgm:prSet/>
      <dgm:spPr/>
      <dgm:t>
        <a:bodyPr/>
        <a:lstStyle/>
        <a:p>
          <a:endParaRPr lang="en-MY"/>
        </a:p>
      </dgm:t>
    </dgm:pt>
    <dgm:pt modelId="{7A727706-68D6-463E-8BE6-D9292E28FAED}" type="sibTrans" cxnId="{7588AC93-57CA-4DFF-92BA-9C9BA104AE39}">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3317"/>
          <a:ext cx="7844408" cy="79963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dgm:presLayoutVars>
          <dgm:chMax val="0"/>
          <dgm:bulletEnabled val="1"/>
        </dgm:presLayoutVars>
      </dgm:prSet>
      <dgm:spPr>
        <a:xfrm>
          <a:off x="0" y="814281"/>
          <a:ext cx="7844408" cy="799630"/>
        </a:xfrm>
        <a:prstGeom prst="roundRect">
          <a:avLst/>
        </a:prstGeom>
      </dgm:spPr>
    </dgm:pt>
    <dgm:pt modelId="{671B3283-BB64-487F-AB90-C94002C94229}" type="pres">
      <dgm:prSet presAssocID="{7D8071C4-BB68-4D6B-A620-51DB78C20E88}"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dgm:pt>
    <dgm:pt modelId="{3021E19B-D6F7-4D3A-9633-E49336FDC5DD}" type="pres">
      <dgm:prSet presAssocID="{95E5FBCD-B8E9-4948-B577-4614DE77EA4F}" presName="spacer" presStyleCnt="0"/>
      <dgm:spPr/>
    </dgm:pt>
    <dgm:pt modelId="{3E94F731-DC7C-4B58-9F66-6B7B57C178BE}" type="pres">
      <dgm:prSet presAssocID="{BB93F34F-510E-44BF-8A3F-F74B9A7B938C}" presName="parentText" presStyleLbl="node1" presStyleIdx="3" presStyleCnt="7">
        <dgm:presLayoutVars>
          <dgm:chMax val="0"/>
          <dgm:bulletEnabled val="1"/>
        </dgm:presLayoutVars>
      </dgm:prSet>
      <dgm:spPr/>
    </dgm:pt>
    <dgm:pt modelId="{82217B51-E09E-470A-AD24-9AC3CBD09AF8}" type="pres">
      <dgm:prSet presAssocID="{7A727706-68D6-463E-8BE6-D9292E28FAED}"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pt>
  </dgm:ptLst>
  <dgm:cxnLst>
    <dgm:cxn modelId="{D9917803-728B-4A60-BFA8-569B9CD3BC09}" srcId="{703D4D02-5513-427D-B6E9-B2E187EE0C3A}" destId="{0ED06F71-722D-4D98-8A78-76B9D17B094B}" srcOrd="2" destOrd="0" parTransId="{64A37167-2FEF-412B-977A-6C319213DCF5}" sibTransId="{95E5FBCD-B8E9-4948-B577-4614DE77EA4F}"/>
    <dgm:cxn modelId="{08670A16-24F5-43FE-908E-7ACFEA5E104A}" srcId="{703D4D02-5513-427D-B6E9-B2E187EE0C3A}" destId="{D27CD70E-DFBB-4221-9DFB-1B5A6662F39F}" srcOrd="6" destOrd="0" parTransId="{F8254E23-CFB3-49E4-BC97-B30A865DDA26}" sibTransId="{C23BDBEE-399D-4121-9374-3755477B8443}"/>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A428D460-B6B3-4F9C-9FB2-75E72A7A703F}" type="presOf" srcId="{BB93F34F-510E-44BF-8A3F-F74B9A7B938C}" destId="{3E94F731-DC7C-4B58-9F66-6B7B57C178BE}"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7588AC93-57CA-4DFF-92BA-9C9BA104AE39}" srcId="{703D4D02-5513-427D-B6E9-B2E187EE0C3A}" destId="{BB93F34F-510E-44BF-8A3F-F74B9A7B938C}" srcOrd="3" destOrd="0" parTransId="{4F2D9433-19E2-4B8D-8716-C08BA99B6B2D}" sibTransId="{7A727706-68D6-463E-8BE6-D9292E28FAED}"/>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9187FF1B-48B3-4B23-A4B2-A9DCB1B46408}" type="presParOf" srcId="{CC8763B3-4621-4666-B669-3C5BA2A30DBE}" destId="{F209ACB3-3444-40CC-BCCA-513ABA9ADB86}" srcOrd="4" destOrd="0" presId="urn:microsoft.com/office/officeart/2005/8/layout/vList2"/>
    <dgm:cxn modelId="{F5548DE1-4FD4-484C-9BD9-5968A494A459}" type="presParOf" srcId="{CC8763B3-4621-4666-B669-3C5BA2A30DBE}" destId="{3021E19B-D6F7-4D3A-9633-E49336FDC5DD}" srcOrd="5" destOrd="0" presId="urn:microsoft.com/office/officeart/2005/8/layout/vList2"/>
    <dgm:cxn modelId="{6B34A6B3-CB55-491E-BAC6-C33AE66BE4E4}" type="presParOf" srcId="{CC8763B3-4621-4666-B669-3C5BA2A30DBE}" destId="{3E94F731-DC7C-4B58-9F66-6B7B57C178BE}" srcOrd="6" destOrd="0" presId="urn:microsoft.com/office/officeart/2005/8/layout/vList2"/>
    <dgm:cxn modelId="{A040EEDF-4A74-4B55-A99E-2BA4ABB09F2C}" type="presParOf" srcId="{CC8763B3-4621-4666-B669-3C5BA2A30DBE}" destId="{82217B51-E09E-470A-AD24-9AC3CBD09AF8}"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BB93F34F-510E-44BF-8A3F-F74B9A7B938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gm:t>
    </dgm:pt>
    <dgm:pt modelId="{4F2D9433-19E2-4B8D-8716-C08BA99B6B2D}" type="parTrans" cxnId="{7588AC93-57CA-4DFF-92BA-9C9BA104AE39}">
      <dgm:prSet/>
      <dgm:spPr/>
      <dgm:t>
        <a:bodyPr/>
        <a:lstStyle/>
        <a:p>
          <a:endParaRPr lang="en-MY"/>
        </a:p>
      </dgm:t>
    </dgm:pt>
    <dgm:pt modelId="{7A727706-68D6-463E-8BE6-D9292E28FAED}" type="sibTrans" cxnId="{7588AC93-57CA-4DFF-92BA-9C9BA104AE39}">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Organisational Life Cycle</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3317"/>
          <a:ext cx="7844408" cy="79963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dgm:presLayoutVars>
          <dgm:chMax val="0"/>
          <dgm:bulletEnabled val="1"/>
        </dgm:presLayoutVars>
      </dgm:prSet>
      <dgm:spPr>
        <a:xfrm>
          <a:off x="0" y="815817"/>
          <a:ext cx="7844408" cy="799004"/>
        </a:xfrm>
        <a:prstGeom prst="roundRect">
          <a:avLst/>
        </a:prstGeom>
      </dgm:spPr>
    </dgm:pt>
    <dgm:pt modelId="{671B3283-BB64-487F-AB90-C94002C94229}" type="pres">
      <dgm:prSet presAssocID="{7D8071C4-BB68-4D6B-A620-51DB78C20E88}"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3E94F731-DC7C-4B58-9F66-6B7B57C178BE}" type="pres">
      <dgm:prSet presAssocID="{BB93F34F-510E-44BF-8A3F-F74B9A7B938C}" presName="parentText" presStyleLbl="node1" presStyleIdx="3" presStyleCnt="7">
        <dgm:presLayoutVars>
          <dgm:chMax val="0"/>
          <dgm:bulletEnabled val="1"/>
        </dgm:presLayoutVars>
      </dgm:prSet>
      <dgm:spPr/>
    </dgm:pt>
    <dgm:pt modelId="{82217B51-E09E-470A-AD24-9AC3CBD09AF8}" type="pres">
      <dgm:prSet presAssocID="{7A727706-68D6-463E-8BE6-D9292E28FAED}"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pt>
  </dgm:ptLst>
  <dgm:cxnLst>
    <dgm:cxn modelId="{D9917803-728B-4A60-BFA8-569B9CD3BC09}" srcId="{703D4D02-5513-427D-B6E9-B2E187EE0C3A}" destId="{0ED06F71-722D-4D98-8A78-76B9D17B094B}" srcOrd="2" destOrd="0" parTransId="{64A37167-2FEF-412B-977A-6C319213DCF5}" sibTransId="{95E5FBCD-B8E9-4948-B577-4614DE77EA4F}"/>
    <dgm:cxn modelId="{08670A16-24F5-43FE-908E-7ACFEA5E104A}" srcId="{703D4D02-5513-427D-B6E9-B2E187EE0C3A}" destId="{D27CD70E-DFBB-4221-9DFB-1B5A6662F39F}" srcOrd="6" destOrd="0" parTransId="{F8254E23-CFB3-49E4-BC97-B30A865DDA26}" sibTransId="{C23BDBEE-399D-4121-9374-3755477B8443}"/>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A428D460-B6B3-4F9C-9FB2-75E72A7A703F}" type="presOf" srcId="{BB93F34F-510E-44BF-8A3F-F74B9A7B938C}" destId="{3E94F731-DC7C-4B58-9F66-6B7B57C178BE}"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7588AC93-57CA-4DFF-92BA-9C9BA104AE39}" srcId="{703D4D02-5513-427D-B6E9-B2E187EE0C3A}" destId="{BB93F34F-510E-44BF-8A3F-F74B9A7B938C}" srcOrd="3" destOrd="0" parTransId="{4F2D9433-19E2-4B8D-8716-C08BA99B6B2D}" sibTransId="{7A727706-68D6-463E-8BE6-D9292E28FAED}"/>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9187FF1B-48B3-4B23-A4B2-A9DCB1B46408}" type="presParOf" srcId="{CC8763B3-4621-4666-B669-3C5BA2A30DBE}" destId="{F209ACB3-3444-40CC-BCCA-513ABA9ADB86}" srcOrd="4" destOrd="0" presId="urn:microsoft.com/office/officeart/2005/8/layout/vList2"/>
    <dgm:cxn modelId="{F5548DE1-4FD4-484C-9BD9-5968A494A459}" type="presParOf" srcId="{CC8763B3-4621-4666-B669-3C5BA2A30DBE}" destId="{3021E19B-D6F7-4D3A-9633-E49336FDC5DD}" srcOrd="5" destOrd="0" presId="urn:microsoft.com/office/officeart/2005/8/layout/vList2"/>
    <dgm:cxn modelId="{6B34A6B3-CB55-491E-BAC6-C33AE66BE4E4}" type="presParOf" srcId="{CC8763B3-4621-4666-B669-3C5BA2A30DBE}" destId="{3E94F731-DC7C-4B58-9F66-6B7B57C178BE}" srcOrd="6" destOrd="0" presId="urn:microsoft.com/office/officeart/2005/8/layout/vList2"/>
    <dgm:cxn modelId="{A040EEDF-4A74-4B55-A99E-2BA4ABB09F2C}" type="presParOf" srcId="{CC8763B3-4621-4666-B669-3C5BA2A30DBE}" destId="{82217B51-E09E-470A-AD24-9AC3CBD09AF8}"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BB93F34F-510E-44BF-8A3F-F74B9A7B938C}">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Globalisation</a:t>
          </a:r>
        </a:p>
      </dgm:t>
    </dgm:pt>
    <dgm:pt modelId="{4F2D9433-19E2-4B8D-8716-C08BA99B6B2D}" type="parTrans" cxnId="{7588AC93-57CA-4DFF-92BA-9C9BA104AE39}">
      <dgm:prSet/>
      <dgm:spPr/>
      <dgm:t>
        <a:bodyPr/>
        <a:lstStyle/>
        <a:p>
          <a:endParaRPr lang="en-MY"/>
        </a:p>
      </dgm:t>
    </dgm:pt>
    <dgm:pt modelId="{7A727706-68D6-463E-8BE6-D9292E28FAED}" type="sibTrans" cxnId="{7588AC93-57CA-4DFF-92BA-9C9BA104AE39}">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3317"/>
          <a:ext cx="7844408" cy="79963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custLinFactNeighborY="66812">
        <dgm:presLayoutVars>
          <dgm:chMax val="0"/>
          <dgm:bulletEnabled val="1"/>
        </dgm:presLayoutVars>
      </dgm:prSet>
      <dgm:spPr>
        <a:xfrm>
          <a:off x="0" y="815817"/>
          <a:ext cx="7844408" cy="799004"/>
        </a:xfrm>
        <a:prstGeom prst="roundRect">
          <a:avLst/>
        </a:prstGeom>
      </dgm:spPr>
    </dgm:pt>
    <dgm:pt modelId="{671B3283-BB64-487F-AB90-C94002C94229}" type="pres">
      <dgm:prSet presAssocID="{7D8071C4-BB68-4D6B-A620-51DB78C20E88}"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3E94F731-DC7C-4B58-9F66-6B7B57C178BE}" type="pres">
      <dgm:prSet presAssocID="{BB93F34F-510E-44BF-8A3F-F74B9A7B938C}" presName="parentText" presStyleLbl="node1" presStyleIdx="3" presStyleCnt="7">
        <dgm:presLayoutVars>
          <dgm:chMax val="0"/>
          <dgm:bulletEnabled val="1"/>
        </dgm:presLayoutVars>
      </dgm:prSet>
      <dgm:spPr>
        <a:xfrm>
          <a:off x="0" y="2441924"/>
          <a:ext cx="7844408" cy="799004"/>
        </a:xfrm>
        <a:prstGeom prst="roundRect">
          <a:avLst/>
        </a:prstGeom>
      </dgm:spPr>
    </dgm:pt>
    <dgm:pt modelId="{82217B51-E09E-470A-AD24-9AC3CBD09AF8}" type="pres">
      <dgm:prSet presAssocID="{7A727706-68D6-463E-8BE6-D9292E28FAED}"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pt>
  </dgm:ptLst>
  <dgm:cxnLst>
    <dgm:cxn modelId="{D9917803-728B-4A60-BFA8-569B9CD3BC09}" srcId="{703D4D02-5513-427D-B6E9-B2E187EE0C3A}" destId="{0ED06F71-722D-4D98-8A78-76B9D17B094B}" srcOrd="2" destOrd="0" parTransId="{64A37167-2FEF-412B-977A-6C319213DCF5}" sibTransId="{95E5FBCD-B8E9-4948-B577-4614DE77EA4F}"/>
    <dgm:cxn modelId="{08670A16-24F5-43FE-908E-7ACFEA5E104A}" srcId="{703D4D02-5513-427D-B6E9-B2E187EE0C3A}" destId="{D27CD70E-DFBB-4221-9DFB-1B5A6662F39F}" srcOrd="6" destOrd="0" parTransId="{F8254E23-CFB3-49E4-BC97-B30A865DDA26}" sibTransId="{C23BDBEE-399D-4121-9374-3755477B8443}"/>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A428D460-B6B3-4F9C-9FB2-75E72A7A703F}" type="presOf" srcId="{BB93F34F-510E-44BF-8A3F-F74B9A7B938C}" destId="{3E94F731-DC7C-4B58-9F66-6B7B57C178BE}"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7588AC93-57CA-4DFF-92BA-9C9BA104AE39}" srcId="{703D4D02-5513-427D-B6E9-B2E187EE0C3A}" destId="{BB93F34F-510E-44BF-8A3F-F74B9A7B938C}" srcOrd="3" destOrd="0" parTransId="{4F2D9433-19E2-4B8D-8716-C08BA99B6B2D}" sibTransId="{7A727706-68D6-463E-8BE6-D9292E28FAED}"/>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9187FF1B-48B3-4B23-A4B2-A9DCB1B46408}" type="presParOf" srcId="{CC8763B3-4621-4666-B669-3C5BA2A30DBE}" destId="{F209ACB3-3444-40CC-BCCA-513ABA9ADB86}" srcOrd="4" destOrd="0" presId="urn:microsoft.com/office/officeart/2005/8/layout/vList2"/>
    <dgm:cxn modelId="{F5548DE1-4FD4-484C-9BD9-5968A494A459}" type="presParOf" srcId="{CC8763B3-4621-4666-B669-3C5BA2A30DBE}" destId="{3021E19B-D6F7-4D3A-9633-E49336FDC5DD}" srcOrd="5" destOrd="0" presId="urn:microsoft.com/office/officeart/2005/8/layout/vList2"/>
    <dgm:cxn modelId="{6B34A6B3-CB55-491E-BAC6-C33AE66BE4E4}" type="presParOf" srcId="{CC8763B3-4621-4666-B669-3C5BA2A30DBE}" destId="{3E94F731-DC7C-4B58-9F66-6B7B57C178BE}" srcOrd="6" destOrd="0" presId="urn:microsoft.com/office/officeart/2005/8/layout/vList2"/>
    <dgm:cxn modelId="{A040EEDF-4A74-4B55-A99E-2BA4ABB09F2C}" type="presParOf" srcId="{CC8763B3-4621-4666-B669-3C5BA2A30DBE}" destId="{82217B51-E09E-470A-AD24-9AC3CBD09AF8}"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BB93F34F-510E-44BF-8A3F-F74B9A7B938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gm:t>
    </dgm:pt>
    <dgm:pt modelId="{4F2D9433-19E2-4B8D-8716-C08BA99B6B2D}" type="parTrans" cxnId="{7588AC93-57CA-4DFF-92BA-9C9BA104AE39}">
      <dgm:prSet/>
      <dgm:spPr/>
      <dgm:t>
        <a:bodyPr/>
        <a:lstStyle/>
        <a:p>
          <a:endParaRPr lang="en-MY"/>
        </a:p>
      </dgm:t>
    </dgm:pt>
    <dgm:pt modelId="{7A727706-68D6-463E-8BE6-D9292E28FAED}" type="sibTrans" cxnId="{7588AC93-57CA-4DFF-92BA-9C9BA104AE39}">
      <dgm:prSet/>
      <dgm:spPr/>
      <dgm:t>
        <a:bodyPr/>
        <a:lstStyle/>
        <a:p>
          <a:endParaRPr lang="en-MY"/>
        </a:p>
      </dgm:t>
    </dgm:pt>
    <dgm:pt modelId="{0665DC02-B792-4630-A897-0DA290FA588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Global Integration vs Local Response</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3317"/>
          <a:ext cx="7844408" cy="79963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custLinFactNeighborY="66812">
        <dgm:presLayoutVars>
          <dgm:chMax val="0"/>
          <dgm:bulletEnabled val="1"/>
        </dgm:presLayoutVars>
      </dgm:prSet>
      <dgm:spPr>
        <a:xfrm>
          <a:off x="0" y="815817"/>
          <a:ext cx="7844408" cy="799004"/>
        </a:xfrm>
        <a:prstGeom prst="roundRect">
          <a:avLst/>
        </a:prstGeom>
      </dgm:spPr>
    </dgm:pt>
    <dgm:pt modelId="{671B3283-BB64-487F-AB90-C94002C94229}" type="pres">
      <dgm:prSet presAssocID="{7D8071C4-BB68-4D6B-A620-51DB78C20E88}"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3E94F731-DC7C-4B58-9F66-6B7B57C178BE}" type="pres">
      <dgm:prSet presAssocID="{BB93F34F-510E-44BF-8A3F-F74B9A7B938C}" presName="parentText" presStyleLbl="node1" presStyleIdx="3" presStyleCnt="7" custLinFactNeighborY="7">
        <dgm:presLayoutVars>
          <dgm:chMax val="0"/>
          <dgm:bulletEnabled val="1"/>
        </dgm:presLayoutVars>
      </dgm:prSet>
      <dgm:spPr>
        <a:xfrm>
          <a:off x="0" y="2441925"/>
          <a:ext cx="7844408" cy="799004"/>
        </a:xfrm>
        <a:prstGeom prst="roundRect">
          <a:avLst/>
        </a:prstGeom>
      </dgm:spPr>
    </dgm:pt>
    <dgm:pt modelId="{82217B51-E09E-470A-AD24-9AC3CBD09AF8}" type="pres">
      <dgm:prSet presAssocID="{7A727706-68D6-463E-8BE6-D9292E28FAED}"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a:xfrm>
          <a:off x="0" y="3254977"/>
          <a:ext cx="7844408" cy="799004"/>
        </a:xfrm>
        <a:prstGeom prst="roundRect">
          <a:avLst/>
        </a:prstGeom>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pt>
  </dgm:ptLst>
  <dgm:cxnLst>
    <dgm:cxn modelId="{D9917803-728B-4A60-BFA8-569B9CD3BC09}" srcId="{703D4D02-5513-427D-B6E9-B2E187EE0C3A}" destId="{0ED06F71-722D-4D98-8A78-76B9D17B094B}" srcOrd="2" destOrd="0" parTransId="{64A37167-2FEF-412B-977A-6C319213DCF5}" sibTransId="{95E5FBCD-B8E9-4948-B577-4614DE77EA4F}"/>
    <dgm:cxn modelId="{08670A16-24F5-43FE-908E-7ACFEA5E104A}" srcId="{703D4D02-5513-427D-B6E9-B2E187EE0C3A}" destId="{D27CD70E-DFBB-4221-9DFB-1B5A6662F39F}" srcOrd="6" destOrd="0" parTransId="{F8254E23-CFB3-49E4-BC97-B30A865DDA26}" sibTransId="{C23BDBEE-399D-4121-9374-3755477B8443}"/>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A428D460-B6B3-4F9C-9FB2-75E72A7A703F}" type="presOf" srcId="{BB93F34F-510E-44BF-8A3F-F74B9A7B938C}" destId="{3E94F731-DC7C-4B58-9F66-6B7B57C178BE}"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7588AC93-57CA-4DFF-92BA-9C9BA104AE39}" srcId="{703D4D02-5513-427D-B6E9-B2E187EE0C3A}" destId="{BB93F34F-510E-44BF-8A3F-F74B9A7B938C}" srcOrd="3" destOrd="0" parTransId="{4F2D9433-19E2-4B8D-8716-C08BA99B6B2D}" sibTransId="{7A727706-68D6-463E-8BE6-D9292E28FAED}"/>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9187FF1B-48B3-4B23-A4B2-A9DCB1B46408}" type="presParOf" srcId="{CC8763B3-4621-4666-B669-3C5BA2A30DBE}" destId="{F209ACB3-3444-40CC-BCCA-513ABA9ADB86}" srcOrd="4" destOrd="0" presId="urn:microsoft.com/office/officeart/2005/8/layout/vList2"/>
    <dgm:cxn modelId="{F5548DE1-4FD4-484C-9BD9-5968A494A459}" type="presParOf" srcId="{CC8763B3-4621-4666-B669-3C5BA2A30DBE}" destId="{3021E19B-D6F7-4D3A-9633-E49336FDC5DD}" srcOrd="5" destOrd="0" presId="urn:microsoft.com/office/officeart/2005/8/layout/vList2"/>
    <dgm:cxn modelId="{6B34A6B3-CB55-491E-BAC6-C33AE66BE4E4}" type="presParOf" srcId="{CC8763B3-4621-4666-B669-3C5BA2A30DBE}" destId="{3E94F731-DC7C-4B58-9F66-6B7B57C178BE}" srcOrd="6" destOrd="0" presId="urn:microsoft.com/office/officeart/2005/8/layout/vList2"/>
    <dgm:cxn modelId="{A040EEDF-4A74-4B55-A99E-2BA4ABB09F2C}" type="presParOf" srcId="{CC8763B3-4621-4666-B669-3C5BA2A30DBE}" destId="{82217B51-E09E-470A-AD24-9AC3CBD09AF8}"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3317"/>
          <a:ext cx="7844408" cy="79963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Organisational Structure</a:t>
          </a:r>
        </a:p>
      </dsp:txBody>
      <dsp:txXfrm>
        <a:off x="39035" y="42352"/>
        <a:ext cx="7766338" cy="721560"/>
      </dsp:txXfrm>
    </dsp:sp>
    <dsp:sp modelId="{C8CBCA26-9D20-4838-B1F9-53234775E96B}">
      <dsp:nvSpPr>
        <dsp:cNvPr id="0" name=""/>
        <dsp:cNvSpPr/>
      </dsp:nvSpPr>
      <dsp:spPr>
        <a:xfrm>
          <a:off x="0" y="814281"/>
          <a:ext cx="7844408" cy="7996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sp:txBody>
      <dsp:txXfrm>
        <a:off x="39035" y="853316"/>
        <a:ext cx="7766338" cy="721560"/>
      </dsp:txXfrm>
    </dsp:sp>
    <dsp:sp modelId="{F209ACB3-3444-40CC-BCCA-513ABA9ADB86}">
      <dsp:nvSpPr>
        <dsp:cNvPr id="0" name=""/>
        <dsp:cNvSpPr/>
      </dsp:nvSpPr>
      <dsp:spPr>
        <a:xfrm>
          <a:off x="0" y="1627946"/>
          <a:ext cx="7844408" cy="7996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sp:txBody>
      <dsp:txXfrm>
        <a:off x="39035" y="1666981"/>
        <a:ext cx="7766338" cy="721560"/>
      </dsp:txXfrm>
    </dsp:sp>
    <dsp:sp modelId="{3E94F731-DC7C-4B58-9F66-6B7B57C178BE}">
      <dsp:nvSpPr>
        <dsp:cNvPr id="0" name=""/>
        <dsp:cNvSpPr/>
      </dsp:nvSpPr>
      <dsp:spPr>
        <a:xfrm>
          <a:off x="0" y="2441611"/>
          <a:ext cx="7844408" cy="7996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sp:txBody>
      <dsp:txXfrm>
        <a:off x="39035" y="2480646"/>
        <a:ext cx="7766338" cy="721560"/>
      </dsp:txXfrm>
    </dsp:sp>
    <dsp:sp modelId="{24D32922-BF99-4CE5-821E-A240C3092535}">
      <dsp:nvSpPr>
        <dsp:cNvPr id="0" name=""/>
        <dsp:cNvSpPr/>
      </dsp:nvSpPr>
      <dsp:spPr>
        <a:xfrm>
          <a:off x="0" y="3255276"/>
          <a:ext cx="7844408" cy="7996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sp:txBody>
      <dsp:txXfrm>
        <a:off x="39035" y="3294311"/>
        <a:ext cx="7766338" cy="721560"/>
      </dsp:txXfrm>
    </dsp:sp>
    <dsp:sp modelId="{401E888D-ADD7-4E04-8F4F-BE31B5B3ACF3}">
      <dsp:nvSpPr>
        <dsp:cNvPr id="0" name=""/>
        <dsp:cNvSpPr/>
      </dsp:nvSpPr>
      <dsp:spPr>
        <a:xfrm>
          <a:off x="0" y="4068940"/>
          <a:ext cx="7844408" cy="7996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9035" y="4107975"/>
        <a:ext cx="7766338" cy="721560"/>
      </dsp:txXfrm>
    </dsp:sp>
    <dsp:sp modelId="{BAF84493-57B1-45CA-968B-333D00BDD5BF}">
      <dsp:nvSpPr>
        <dsp:cNvPr id="0" name=""/>
        <dsp:cNvSpPr/>
      </dsp:nvSpPr>
      <dsp:spPr>
        <a:xfrm>
          <a:off x="0" y="4882605"/>
          <a:ext cx="7844408" cy="7996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sp:txBody>
      <dsp:txXfrm>
        <a:off x="39035" y="4921640"/>
        <a:ext cx="7766338" cy="7215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5467"/>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sp:txBody>
      <dsp:txXfrm>
        <a:off x="39004" y="44471"/>
        <a:ext cx="7766400" cy="720996"/>
      </dsp:txXfrm>
    </dsp:sp>
    <dsp:sp modelId="{C8CBCA26-9D20-4838-B1F9-53234775E96B}">
      <dsp:nvSpPr>
        <dsp:cNvPr id="0" name=""/>
        <dsp:cNvSpPr/>
      </dsp:nvSpPr>
      <dsp:spPr>
        <a:xfrm>
          <a:off x="0" y="815817"/>
          <a:ext cx="7844408" cy="799004"/>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Group vs Team</a:t>
          </a:r>
        </a:p>
      </dsp:txBody>
      <dsp:txXfrm>
        <a:off x="39004" y="854821"/>
        <a:ext cx="7766400" cy="720996"/>
      </dsp:txXfrm>
    </dsp:sp>
    <dsp:sp modelId="{F209ACB3-3444-40CC-BCCA-513ABA9ADB86}">
      <dsp:nvSpPr>
        <dsp:cNvPr id="0" name=""/>
        <dsp:cNvSpPr/>
      </dsp:nvSpPr>
      <dsp:spPr>
        <a:xfrm>
          <a:off x="0" y="1628870"/>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sp:txBody>
      <dsp:txXfrm>
        <a:off x="39004" y="1667874"/>
        <a:ext cx="7766400" cy="720996"/>
      </dsp:txXfrm>
    </dsp:sp>
    <dsp:sp modelId="{3E94F731-DC7C-4B58-9F66-6B7B57C178BE}">
      <dsp:nvSpPr>
        <dsp:cNvPr id="0" name=""/>
        <dsp:cNvSpPr/>
      </dsp:nvSpPr>
      <dsp:spPr>
        <a:xfrm>
          <a:off x="0" y="2441924"/>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sp:txBody>
      <dsp:txXfrm>
        <a:off x="39004" y="2480928"/>
        <a:ext cx="7766400" cy="720996"/>
      </dsp:txXfrm>
    </dsp:sp>
    <dsp:sp modelId="{24D32922-BF99-4CE5-821E-A240C3092535}">
      <dsp:nvSpPr>
        <dsp:cNvPr id="0" name=""/>
        <dsp:cNvSpPr/>
      </dsp:nvSpPr>
      <dsp:spPr>
        <a:xfrm>
          <a:off x="0" y="3254977"/>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sp:txBody>
      <dsp:txXfrm>
        <a:off x="39004" y="3293981"/>
        <a:ext cx="7766400" cy="720996"/>
      </dsp:txXfrm>
    </dsp:sp>
    <dsp:sp modelId="{401E888D-ADD7-4E04-8F4F-BE31B5B3ACF3}">
      <dsp:nvSpPr>
        <dsp:cNvPr id="0" name=""/>
        <dsp:cNvSpPr/>
      </dsp:nvSpPr>
      <dsp:spPr>
        <a:xfrm>
          <a:off x="0" y="4068030"/>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9004" y="4107034"/>
        <a:ext cx="7766400" cy="720996"/>
      </dsp:txXfrm>
    </dsp:sp>
    <dsp:sp modelId="{BAF84493-57B1-45CA-968B-333D00BDD5BF}">
      <dsp:nvSpPr>
        <dsp:cNvPr id="0" name=""/>
        <dsp:cNvSpPr/>
      </dsp:nvSpPr>
      <dsp:spPr>
        <a:xfrm>
          <a:off x="0" y="4881084"/>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sp:txBody>
      <dsp:txXfrm>
        <a:off x="39004" y="4920088"/>
        <a:ext cx="7766400" cy="72099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5467"/>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sp:txBody>
      <dsp:txXfrm>
        <a:off x="39004" y="44471"/>
        <a:ext cx="7766400" cy="720996"/>
      </dsp:txXfrm>
    </dsp:sp>
    <dsp:sp modelId="{C8CBCA26-9D20-4838-B1F9-53234775E96B}">
      <dsp:nvSpPr>
        <dsp:cNvPr id="0" name=""/>
        <dsp:cNvSpPr/>
      </dsp:nvSpPr>
      <dsp:spPr>
        <a:xfrm>
          <a:off x="0" y="815817"/>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sp:txBody>
      <dsp:txXfrm>
        <a:off x="39004" y="854821"/>
        <a:ext cx="7766400" cy="720996"/>
      </dsp:txXfrm>
    </dsp:sp>
    <dsp:sp modelId="{F209ACB3-3444-40CC-BCCA-513ABA9ADB86}">
      <dsp:nvSpPr>
        <dsp:cNvPr id="0" name=""/>
        <dsp:cNvSpPr/>
      </dsp:nvSpPr>
      <dsp:spPr>
        <a:xfrm>
          <a:off x="0" y="1628870"/>
          <a:ext cx="7844408" cy="799004"/>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Organisational Life Cycle</a:t>
          </a:r>
        </a:p>
      </dsp:txBody>
      <dsp:txXfrm>
        <a:off x="39004" y="1667874"/>
        <a:ext cx="7766400" cy="720996"/>
      </dsp:txXfrm>
    </dsp:sp>
    <dsp:sp modelId="{3E94F731-DC7C-4B58-9F66-6B7B57C178BE}">
      <dsp:nvSpPr>
        <dsp:cNvPr id="0" name=""/>
        <dsp:cNvSpPr/>
      </dsp:nvSpPr>
      <dsp:spPr>
        <a:xfrm>
          <a:off x="0" y="2441924"/>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sp:txBody>
      <dsp:txXfrm>
        <a:off x="39004" y="2480928"/>
        <a:ext cx="7766400" cy="720996"/>
      </dsp:txXfrm>
    </dsp:sp>
    <dsp:sp modelId="{24D32922-BF99-4CE5-821E-A240C3092535}">
      <dsp:nvSpPr>
        <dsp:cNvPr id="0" name=""/>
        <dsp:cNvSpPr/>
      </dsp:nvSpPr>
      <dsp:spPr>
        <a:xfrm>
          <a:off x="0" y="3254977"/>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sp:txBody>
      <dsp:txXfrm>
        <a:off x="39004" y="3293981"/>
        <a:ext cx="7766400" cy="720996"/>
      </dsp:txXfrm>
    </dsp:sp>
    <dsp:sp modelId="{401E888D-ADD7-4E04-8F4F-BE31B5B3ACF3}">
      <dsp:nvSpPr>
        <dsp:cNvPr id="0" name=""/>
        <dsp:cNvSpPr/>
      </dsp:nvSpPr>
      <dsp:spPr>
        <a:xfrm>
          <a:off x="0" y="4068030"/>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9004" y="4107034"/>
        <a:ext cx="7766400" cy="720996"/>
      </dsp:txXfrm>
    </dsp:sp>
    <dsp:sp modelId="{BAF84493-57B1-45CA-968B-333D00BDD5BF}">
      <dsp:nvSpPr>
        <dsp:cNvPr id="0" name=""/>
        <dsp:cNvSpPr/>
      </dsp:nvSpPr>
      <dsp:spPr>
        <a:xfrm>
          <a:off x="0" y="4881084"/>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sp:txBody>
      <dsp:txXfrm>
        <a:off x="39004" y="4920088"/>
        <a:ext cx="7766400" cy="72099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5467"/>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sp:txBody>
      <dsp:txXfrm>
        <a:off x="39004" y="44471"/>
        <a:ext cx="7766400" cy="720996"/>
      </dsp:txXfrm>
    </dsp:sp>
    <dsp:sp modelId="{C8CBCA26-9D20-4838-B1F9-53234775E96B}">
      <dsp:nvSpPr>
        <dsp:cNvPr id="0" name=""/>
        <dsp:cNvSpPr/>
      </dsp:nvSpPr>
      <dsp:spPr>
        <a:xfrm>
          <a:off x="0" y="825203"/>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sp:txBody>
      <dsp:txXfrm>
        <a:off x="39004" y="864207"/>
        <a:ext cx="7766400" cy="720996"/>
      </dsp:txXfrm>
    </dsp:sp>
    <dsp:sp modelId="{F209ACB3-3444-40CC-BCCA-513ABA9ADB86}">
      <dsp:nvSpPr>
        <dsp:cNvPr id="0" name=""/>
        <dsp:cNvSpPr/>
      </dsp:nvSpPr>
      <dsp:spPr>
        <a:xfrm>
          <a:off x="0" y="1628870"/>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sp:txBody>
      <dsp:txXfrm>
        <a:off x="39004" y="1667874"/>
        <a:ext cx="7766400" cy="720996"/>
      </dsp:txXfrm>
    </dsp:sp>
    <dsp:sp modelId="{3E94F731-DC7C-4B58-9F66-6B7B57C178BE}">
      <dsp:nvSpPr>
        <dsp:cNvPr id="0" name=""/>
        <dsp:cNvSpPr/>
      </dsp:nvSpPr>
      <dsp:spPr>
        <a:xfrm>
          <a:off x="0" y="2441924"/>
          <a:ext cx="7844408" cy="799004"/>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Globalisation</a:t>
          </a:r>
        </a:p>
      </dsp:txBody>
      <dsp:txXfrm>
        <a:off x="39004" y="2480928"/>
        <a:ext cx="7766400" cy="720996"/>
      </dsp:txXfrm>
    </dsp:sp>
    <dsp:sp modelId="{24D32922-BF99-4CE5-821E-A240C3092535}">
      <dsp:nvSpPr>
        <dsp:cNvPr id="0" name=""/>
        <dsp:cNvSpPr/>
      </dsp:nvSpPr>
      <dsp:spPr>
        <a:xfrm>
          <a:off x="0" y="3254977"/>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sp:txBody>
      <dsp:txXfrm>
        <a:off x="39004" y="3293981"/>
        <a:ext cx="7766400" cy="720996"/>
      </dsp:txXfrm>
    </dsp:sp>
    <dsp:sp modelId="{401E888D-ADD7-4E04-8F4F-BE31B5B3ACF3}">
      <dsp:nvSpPr>
        <dsp:cNvPr id="0" name=""/>
        <dsp:cNvSpPr/>
      </dsp:nvSpPr>
      <dsp:spPr>
        <a:xfrm>
          <a:off x="0" y="4068030"/>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9004" y="4107034"/>
        <a:ext cx="7766400" cy="720996"/>
      </dsp:txXfrm>
    </dsp:sp>
    <dsp:sp modelId="{BAF84493-57B1-45CA-968B-333D00BDD5BF}">
      <dsp:nvSpPr>
        <dsp:cNvPr id="0" name=""/>
        <dsp:cNvSpPr/>
      </dsp:nvSpPr>
      <dsp:spPr>
        <a:xfrm>
          <a:off x="0" y="4881084"/>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sp:txBody>
      <dsp:txXfrm>
        <a:off x="39004" y="4920088"/>
        <a:ext cx="7766400" cy="72099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5467"/>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sp:txBody>
      <dsp:txXfrm>
        <a:off x="39004" y="44471"/>
        <a:ext cx="7766400" cy="720996"/>
      </dsp:txXfrm>
    </dsp:sp>
    <dsp:sp modelId="{C8CBCA26-9D20-4838-B1F9-53234775E96B}">
      <dsp:nvSpPr>
        <dsp:cNvPr id="0" name=""/>
        <dsp:cNvSpPr/>
      </dsp:nvSpPr>
      <dsp:spPr>
        <a:xfrm>
          <a:off x="0" y="825203"/>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sp:txBody>
      <dsp:txXfrm>
        <a:off x="39004" y="864207"/>
        <a:ext cx="7766400" cy="720996"/>
      </dsp:txXfrm>
    </dsp:sp>
    <dsp:sp modelId="{F209ACB3-3444-40CC-BCCA-513ABA9ADB86}">
      <dsp:nvSpPr>
        <dsp:cNvPr id="0" name=""/>
        <dsp:cNvSpPr/>
      </dsp:nvSpPr>
      <dsp:spPr>
        <a:xfrm>
          <a:off x="0" y="1628870"/>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sp:txBody>
      <dsp:txXfrm>
        <a:off x="39004" y="1667874"/>
        <a:ext cx="7766400" cy="720996"/>
      </dsp:txXfrm>
    </dsp:sp>
    <dsp:sp modelId="{3E94F731-DC7C-4B58-9F66-6B7B57C178BE}">
      <dsp:nvSpPr>
        <dsp:cNvPr id="0" name=""/>
        <dsp:cNvSpPr/>
      </dsp:nvSpPr>
      <dsp:spPr>
        <a:xfrm>
          <a:off x="0" y="2441925"/>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sp:txBody>
      <dsp:txXfrm>
        <a:off x="39004" y="2480929"/>
        <a:ext cx="7766400" cy="720996"/>
      </dsp:txXfrm>
    </dsp:sp>
    <dsp:sp modelId="{24D32922-BF99-4CE5-821E-A240C3092535}">
      <dsp:nvSpPr>
        <dsp:cNvPr id="0" name=""/>
        <dsp:cNvSpPr/>
      </dsp:nvSpPr>
      <dsp:spPr>
        <a:xfrm>
          <a:off x="0" y="3254977"/>
          <a:ext cx="7844408" cy="799004"/>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Global Integration vs Local Response</a:t>
          </a:r>
        </a:p>
      </dsp:txBody>
      <dsp:txXfrm>
        <a:off x="39004" y="3293981"/>
        <a:ext cx="7766400" cy="720996"/>
      </dsp:txXfrm>
    </dsp:sp>
    <dsp:sp modelId="{401E888D-ADD7-4E04-8F4F-BE31B5B3ACF3}">
      <dsp:nvSpPr>
        <dsp:cNvPr id="0" name=""/>
        <dsp:cNvSpPr/>
      </dsp:nvSpPr>
      <dsp:spPr>
        <a:xfrm>
          <a:off x="0" y="4068030"/>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9004" y="4107034"/>
        <a:ext cx="7766400" cy="720996"/>
      </dsp:txXfrm>
    </dsp:sp>
    <dsp:sp modelId="{BAF84493-57B1-45CA-968B-333D00BDD5BF}">
      <dsp:nvSpPr>
        <dsp:cNvPr id="0" name=""/>
        <dsp:cNvSpPr/>
      </dsp:nvSpPr>
      <dsp:spPr>
        <a:xfrm>
          <a:off x="0" y="4881084"/>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sp:txBody>
      <dsp:txXfrm>
        <a:off x="39004" y="4920088"/>
        <a:ext cx="7766400" cy="72099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val="37902239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22</a:t>
            </a:fld>
            <a:endParaRPr lang="en-MY" altLang="en-US"/>
          </a:p>
        </p:txBody>
      </p:sp>
    </p:spTree>
    <p:extLst>
      <p:ext uri="{BB962C8B-B14F-4D97-AF65-F5344CB8AC3E}">
        <p14:creationId xmlns:p14="http://schemas.microsoft.com/office/powerpoint/2010/main" val="4016783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32</a:t>
            </a:fld>
            <a:endParaRPr lang="en-MY" altLang="en-US"/>
          </a:p>
        </p:txBody>
      </p:sp>
    </p:spTree>
    <p:extLst>
      <p:ext uri="{BB962C8B-B14F-4D97-AF65-F5344CB8AC3E}">
        <p14:creationId xmlns:p14="http://schemas.microsoft.com/office/powerpoint/2010/main" val="2078027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41</a:t>
            </a:fld>
            <a:endParaRPr lang="en-MY" altLang="en-US"/>
          </a:p>
        </p:txBody>
      </p:sp>
    </p:spTree>
    <p:extLst>
      <p:ext uri="{BB962C8B-B14F-4D97-AF65-F5344CB8AC3E}">
        <p14:creationId xmlns:p14="http://schemas.microsoft.com/office/powerpoint/2010/main" val="14075542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55</a:t>
            </a:fld>
            <a:endParaRPr lang="en-MY" altLang="en-US"/>
          </a:p>
        </p:txBody>
      </p:sp>
    </p:spTree>
    <p:extLst>
      <p:ext uri="{BB962C8B-B14F-4D97-AF65-F5344CB8AC3E}">
        <p14:creationId xmlns:p14="http://schemas.microsoft.com/office/powerpoint/2010/main" val="35052042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6000" cap="none"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1500" b="0">
                <a:solidFill>
                  <a:schemeClr val="accent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73E8E5E8-B888-82D8-6E91-80291A29025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45802" y="6216667"/>
            <a:ext cx="1194273" cy="501084"/>
          </a:xfrm>
          <a:prstGeom prst="rect">
            <a:avLst/>
          </a:prstGeom>
        </p:spPr>
      </p:pic>
    </p:spTree>
    <p:extLst>
      <p:ext uri="{BB962C8B-B14F-4D97-AF65-F5344CB8AC3E}">
        <p14:creationId xmlns:p14="http://schemas.microsoft.com/office/powerpoint/2010/main" val="3527517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pic>
        <p:nvPicPr>
          <p:cNvPr id="9" name="Picture 8">
            <a:extLst>
              <a:ext uri="{FF2B5EF4-FFF2-40B4-BE49-F238E27FC236}">
                <a16:creationId xmlns:a16="http://schemas.microsoft.com/office/drawing/2014/main" id="{37C6489D-B032-69A4-967E-D9F109B376A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56822" y="6354146"/>
            <a:ext cx="1044849" cy="438390"/>
          </a:xfrm>
          <a:prstGeom prst="rect">
            <a:avLst/>
          </a:prstGeom>
        </p:spPr>
      </p:pic>
    </p:spTree>
    <p:extLst>
      <p:ext uri="{BB962C8B-B14F-4D97-AF65-F5344CB8AC3E}">
        <p14:creationId xmlns:p14="http://schemas.microsoft.com/office/powerpoint/2010/main" val="3575781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450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1500" b="0">
                <a:solidFill>
                  <a:schemeClr val="tx1"/>
                </a:solidFill>
              </a:defRPr>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22803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715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val="396758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val="568438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val="1025608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val="3444024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195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val="3523372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1950">
                <a:solidFill>
                  <a:schemeClr val="bg1"/>
                </a:solidFill>
              </a:defRPr>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val="3668584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val="3632578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val="1751451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71550" y="1981202"/>
            <a:ext cx="7200900" cy="38099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1" y="6289679"/>
            <a:ext cx="4596023" cy="222436"/>
          </a:xfrm>
          <a:prstGeom prst="rect">
            <a:avLst/>
          </a:prstGeom>
        </p:spPr>
        <p:txBody>
          <a:bodyPr vert="horz" lIns="91440" tIns="45720" rIns="91440" bIns="45720" rtlCol="0" anchor="ctr"/>
          <a:lstStyle>
            <a:lvl1pPr algn="l">
              <a:defRPr sz="825">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p14="http://schemas.microsoft.com/office/powerpoint/2010/main" val="1012596929"/>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685800" rtl="0" eaLnBrk="1" latinLnBrk="0" hangingPunct="1">
        <a:lnSpc>
          <a:spcPct val="90000"/>
        </a:lnSpc>
        <a:spcBef>
          <a:spcPct val="0"/>
        </a:spcBef>
        <a:buNone/>
        <a:defRPr sz="2400" b="1" kern="1200">
          <a:solidFill>
            <a:schemeClr val="accent1">
              <a:lumMod val="75000"/>
            </a:schemeClr>
          </a:solidFill>
          <a:latin typeface="+mj-lt"/>
          <a:ea typeface="+mj-ea"/>
          <a:cs typeface="+mj-cs"/>
        </a:defRPr>
      </a:lvl1pPr>
    </p:titleStyle>
    <p:bodyStyle>
      <a:lvl1pPr marL="171450" indent="-171450" algn="l" defTabSz="685800" rtl="0" eaLnBrk="1" latinLnBrk="0" hangingPunct="1">
        <a:lnSpc>
          <a:spcPct val="90000"/>
        </a:lnSpc>
        <a:spcBef>
          <a:spcPts val="1350"/>
        </a:spcBef>
        <a:buClr>
          <a:schemeClr val="accent1">
            <a:lumMod val="75000"/>
          </a:schemeClr>
        </a:buClr>
        <a:buSzPct val="100000"/>
        <a:buFont typeface="Arial" pitchFamily="34" charset="0"/>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lumMod val="75000"/>
          </a:schemeClr>
        </a:buClr>
        <a:buSzPct val="100000"/>
        <a:buFont typeface="Arial" pitchFamily="34" charset="0"/>
        <a:buChar char="▪"/>
        <a:defRPr sz="135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lumMod val="75000"/>
          </a:schemeClr>
        </a:buClr>
        <a:buSzPct val="100000"/>
        <a:buFont typeface="Arial" pitchFamily="34" charset="0"/>
        <a:buChar char="▪"/>
        <a:defRPr sz="12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8pPr>
      <a:lvl9pPr marL="1408509" indent="0" algn="l" defTabSz="685800" rtl="0" eaLnBrk="1" latinLnBrk="0" hangingPunct="1">
        <a:lnSpc>
          <a:spcPct val="90000"/>
        </a:lnSpc>
        <a:spcBef>
          <a:spcPts val="450"/>
        </a:spcBef>
        <a:buClr>
          <a:schemeClr val="accent1">
            <a:lumMod val="75000"/>
          </a:schemeClr>
        </a:buClr>
        <a:buSzPct val="100000"/>
        <a:buFont typeface="Arial" pitchFamily="34" charset="0"/>
        <a:buNone/>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a:xfrm>
            <a:off x="827584" y="620688"/>
            <a:ext cx="7203233" cy="3383280"/>
          </a:xfrm>
        </p:spPr>
        <p:txBody>
          <a:bodyPr/>
          <a:lstStyle/>
          <a:p>
            <a:r>
              <a:rPr lang="en-MY" dirty="0"/>
              <a:t>BUSINESS LEADERSHIP - 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65970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7EC6B-6676-48F4-B871-1E4876610B9E}"/>
              </a:ext>
            </a:extLst>
          </p:cNvPr>
          <p:cNvSpPr>
            <a:spLocks noGrp="1"/>
          </p:cNvSpPr>
          <p:nvPr>
            <p:ph type="title"/>
          </p:nvPr>
        </p:nvSpPr>
        <p:spPr>
          <a:xfrm>
            <a:off x="611560" y="-315416"/>
            <a:ext cx="7200900" cy="1142385"/>
          </a:xfrm>
        </p:spPr>
        <p:txBody>
          <a:bodyPr>
            <a:normAutofit/>
          </a:bodyPr>
          <a:lstStyle/>
          <a:p>
            <a:r>
              <a:rPr lang="en-MY" sz="3200" dirty="0"/>
              <a:t>Type of Structures</a:t>
            </a:r>
          </a:p>
        </p:txBody>
      </p:sp>
      <p:sp>
        <p:nvSpPr>
          <p:cNvPr id="3" name="Content Placeholder 2">
            <a:extLst>
              <a:ext uri="{FF2B5EF4-FFF2-40B4-BE49-F238E27FC236}">
                <a16:creationId xmlns:a16="http://schemas.microsoft.com/office/drawing/2014/main" id="{EE39F777-C06F-4009-ADDE-783CA1F8B933}"/>
              </a:ext>
            </a:extLst>
          </p:cNvPr>
          <p:cNvSpPr>
            <a:spLocks noGrp="1"/>
          </p:cNvSpPr>
          <p:nvPr>
            <p:ph idx="1"/>
          </p:nvPr>
        </p:nvSpPr>
        <p:spPr>
          <a:xfrm>
            <a:off x="611560" y="1142385"/>
            <a:ext cx="7978080" cy="5069160"/>
          </a:xfrm>
        </p:spPr>
        <p:txBody>
          <a:bodyPr/>
          <a:lstStyle/>
          <a:p>
            <a:pPr marL="0" indent="0">
              <a:buNone/>
            </a:pPr>
            <a:r>
              <a:rPr lang="en-MY" sz="2400" dirty="0"/>
              <a:t>Developing an organizational structure involves defining the framework around which the business operates and provides guidance to all employees by laying out the official reporting relationships that govern the workflow of the company. A well-structured organization chart indicates :</a:t>
            </a:r>
          </a:p>
          <a:p>
            <a:pPr marL="0" indent="0">
              <a:buNone/>
            </a:pPr>
            <a:endParaRPr lang="en-MY" sz="2400" dirty="0"/>
          </a:p>
          <a:p>
            <a:pPr>
              <a:buFont typeface="Wingdings" panose="05000000000000000000" pitchFamily="2" charset="2"/>
              <a:buChar char="§"/>
            </a:pPr>
            <a:r>
              <a:rPr lang="en-MY" sz="2400" dirty="0"/>
              <a:t>How an organization functions</a:t>
            </a:r>
          </a:p>
          <a:p>
            <a:pPr>
              <a:buFont typeface="Wingdings" panose="05000000000000000000" pitchFamily="2" charset="2"/>
              <a:buChar char="§"/>
            </a:pPr>
            <a:r>
              <a:rPr lang="en-MY" sz="2400" dirty="0"/>
              <a:t>How it is managed</a:t>
            </a:r>
          </a:p>
          <a:p>
            <a:pPr>
              <a:buFont typeface="Wingdings" panose="05000000000000000000" pitchFamily="2" charset="2"/>
              <a:buChar char="§"/>
            </a:pPr>
            <a:r>
              <a:rPr lang="en-MY" sz="2400" dirty="0"/>
              <a:t>How information flows and is processed within an organization</a:t>
            </a:r>
          </a:p>
          <a:p>
            <a:pPr>
              <a:buFont typeface="Wingdings" panose="05000000000000000000" pitchFamily="2" charset="2"/>
              <a:buChar char="§"/>
            </a:pPr>
            <a:r>
              <a:rPr lang="en-MY" sz="2400" dirty="0"/>
              <a:t>How flexible or responsive the organization is.</a:t>
            </a:r>
          </a:p>
        </p:txBody>
      </p:sp>
    </p:spTree>
    <p:extLst>
      <p:ext uri="{BB962C8B-B14F-4D97-AF65-F5344CB8AC3E}">
        <p14:creationId xmlns:p14="http://schemas.microsoft.com/office/powerpoint/2010/main" val="3131870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E1E8C-C926-4AEE-B1AB-FD725AF9435E}"/>
              </a:ext>
            </a:extLst>
          </p:cNvPr>
          <p:cNvSpPr>
            <a:spLocks noGrp="1"/>
          </p:cNvSpPr>
          <p:nvPr>
            <p:ph type="title"/>
          </p:nvPr>
        </p:nvSpPr>
        <p:spPr>
          <a:xfrm>
            <a:off x="755576" y="-29765"/>
            <a:ext cx="7200900" cy="1142385"/>
          </a:xfrm>
        </p:spPr>
        <p:txBody>
          <a:bodyPr>
            <a:normAutofit/>
          </a:bodyPr>
          <a:lstStyle/>
          <a:p>
            <a:r>
              <a:rPr lang="en-MY" sz="3200" dirty="0"/>
              <a:t>Structure affects how strategic decisions are made</a:t>
            </a:r>
          </a:p>
        </p:txBody>
      </p:sp>
      <p:sp>
        <p:nvSpPr>
          <p:cNvPr id="3" name="Content Placeholder 2">
            <a:extLst>
              <a:ext uri="{FF2B5EF4-FFF2-40B4-BE49-F238E27FC236}">
                <a16:creationId xmlns:a16="http://schemas.microsoft.com/office/drawing/2014/main" id="{7BBBE26B-701A-481E-962F-1C6F8E1BC2F8}"/>
              </a:ext>
            </a:extLst>
          </p:cNvPr>
          <p:cNvSpPr>
            <a:spLocks noGrp="1"/>
          </p:cNvSpPr>
          <p:nvPr>
            <p:ph idx="1"/>
          </p:nvPr>
        </p:nvSpPr>
        <p:spPr>
          <a:xfrm>
            <a:off x="539552" y="1340768"/>
            <a:ext cx="8280920" cy="4890765"/>
          </a:xfrm>
        </p:spPr>
        <p:txBody>
          <a:bodyPr>
            <a:normAutofit fontScale="92500" lnSpcReduction="10000"/>
          </a:bodyPr>
          <a:lstStyle/>
          <a:p>
            <a:pPr>
              <a:lnSpc>
                <a:spcPct val="80000"/>
              </a:lnSpc>
            </a:pPr>
            <a:r>
              <a:rPr lang="en-US" altLang="en-US" sz="2600" dirty="0">
                <a:latin typeface="Arial" panose="020B0604020202020204" pitchFamily="34" charset="0"/>
                <a:cs typeface="Arial" panose="020B0604020202020204" pitchFamily="34" charset="0"/>
              </a:rPr>
              <a:t>As the structure becomes more centralized there is a stronger probability that the strategic decision making process will be initiated by only those few dominant individuals who run the company, and that it will be the result of their proactive seeking for business opportunities</a:t>
            </a:r>
          </a:p>
          <a:p>
            <a:pPr>
              <a:lnSpc>
                <a:spcPct val="80000"/>
              </a:lnSpc>
            </a:pPr>
            <a:endParaRPr lang="en-US" altLang="en-US" sz="2600" dirty="0">
              <a:latin typeface="Arial" panose="020B0604020202020204" pitchFamily="34" charset="0"/>
              <a:cs typeface="Arial" panose="020B0604020202020204" pitchFamily="34" charset="0"/>
            </a:endParaRPr>
          </a:p>
          <a:p>
            <a:pPr>
              <a:lnSpc>
                <a:spcPct val="80000"/>
              </a:lnSpc>
            </a:pPr>
            <a:r>
              <a:rPr lang="en-US" altLang="en-US" sz="2600" dirty="0">
                <a:latin typeface="Arial" panose="020B0604020202020204" pitchFamily="34" charset="0"/>
                <a:cs typeface="Arial" panose="020B0604020202020204" pitchFamily="34" charset="0"/>
              </a:rPr>
              <a:t>As the structure becomes more formalized the strategic decision making process is likely to become reactive rather than proactive</a:t>
            </a:r>
          </a:p>
          <a:p>
            <a:pPr>
              <a:lnSpc>
                <a:spcPct val="80000"/>
              </a:lnSpc>
            </a:pPr>
            <a:endParaRPr lang="en-US" altLang="en-US" sz="2600" dirty="0">
              <a:latin typeface="Arial" panose="020B0604020202020204" pitchFamily="34" charset="0"/>
              <a:cs typeface="Arial" panose="020B0604020202020204" pitchFamily="34" charset="0"/>
            </a:endParaRPr>
          </a:p>
          <a:p>
            <a:pPr>
              <a:lnSpc>
                <a:spcPct val="80000"/>
              </a:lnSpc>
            </a:pPr>
            <a:r>
              <a:rPr lang="en-US" altLang="en-US" sz="2600" dirty="0">
                <a:latin typeface="Arial" panose="020B0604020202020204" pitchFamily="34" charset="0"/>
                <a:cs typeface="Arial" panose="020B0604020202020204" pitchFamily="34" charset="0"/>
              </a:rPr>
              <a:t>As the level of complexity of the structure grows, so does the probability that members will either not recognize the strategic impacts of a policy or will ignore these impacts in favor of the interests of the immediate unit in which they work</a:t>
            </a:r>
          </a:p>
          <a:p>
            <a:pPr marL="0" indent="0">
              <a:buNone/>
            </a:pPr>
            <a:endParaRPr lang="en-MY"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27660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B8B3A-9254-400A-8277-7264F18DAED5}"/>
              </a:ext>
            </a:extLst>
          </p:cNvPr>
          <p:cNvSpPr>
            <a:spLocks noGrp="1"/>
          </p:cNvSpPr>
          <p:nvPr>
            <p:ph type="title"/>
          </p:nvPr>
        </p:nvSpPr>
        <p:spPr>
          <a:xfrm>
            <a:off x="683568" y="0"/>
            <a:ext cx="7200900" cy="1142385"/>
          </a:xfrm>
        </p:spPr>
        <p:txBody>
          <a:bodyPr>
            <a:normAutofit/>
          </a:bodyPr>
          <a:lstStyle/>
          <a:p>
            <a:r>
              <a:rPr lang="en-MY" sz="3200" dirty="0"/>
              <a:t>Functional Structure</a:t>
            </a:r>
          </a:p>
        </p:txBody>
      </p:sp>
      <p:sp>
        <p:nvSpPr>
          <p:cNvPr id="3" name="Content Placeholder 2">
            <a:extLst>
              <a:ext uri="{FF2B5EF4-FFF2-40B4-BE49-F238E27FC236}">
                <a16:creationId xmlns:a16="http://schemas.microsoft.com/office/drawing/2014/main" id="{856B088F-ACD5-498D-AFE2-4D07B44B6823}"/>
              </a:ext>
            </a:extLst>
          </p:cNvPr>
          <p:cNvSpPr>
            <a:spLocks noGrp="1"/>
          </p:cNvSpPr>
          <p:nvPr>
            <p:ph idx="1"/>
          </p:nvPr>
        </p:nvSpPr>
        <p:spPr>
          <a:xfrm>
            <a:off x="683568" y="1524000"/>
            <a:ext cx="7992888" cy="3809999"/>
          </a:xfrm>
        </p:spPr>
        <p:txBody>
          <a:bodyPr>
            <a:normAutofit fontScale="92500"/>
          </a:bodyPr>
          <a:lstStyle/>
          <a:p>
            <a:r>
              <a:rPr lang="en-MY" sz="2800" dirty="0"/>
              <a:t>A functional organization is a common type of organizational structure in which the organization is divided into smaller groups based on specialized functional areas, such as IT, finance, or marketing.</a:t>
            </a:r>
          </a:p>
          <a:p>
            <a:endParaRPr lang="en-MY" sz="2800" dirty="0"/>
          </a:p>
          <a:p>
            <a:r>
              <a:rPr lang="en-MY" sz="2800" dirty="0"/>
              <a:t>Functional departmentalization allows for greater operational efficiency because employees with shared skills and knowledge are grouped together by function</a:t>
            </a:r>
            <a:r>
              <a:rPr lang="en-MY" dirty="0"/>
              <a:t>.</a:t>
            </a:r>
          </a:p>
        </p:txBody>
      </p:sp>
    </p:spTree>
    <p:extLst>
      <p:ext uri="{BB962C8B-B14F-4D97-AF65-F5344CB8AC3E}">
        <p14:creationId xmlns:p14="http://schemas.microsoft.com/office/powerpoint/2010/main" val="960557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087ED-DEE8-7A64-C8C4-7C62DB534FFA}"/>
              </a:ext>
            </a:extLst>
          </p:cNvPr>
          <p:cNvSpPr>
            <a:spLocks noGrp="1"/>
          </p:cNvSpPr>
          <p:nvPr>
            <p:ph type="title"/>
          </p:nvPr>
        </p:nvSpPr>
        <p:spPr>
          <a:xfrm>
            <a:off x="509965" y="-6638"/>
            <a:ext cx="7200900" cy="1142385"/>
          </a:xfrm>
        </p:spPr>
        <p:txBody>
          <a:bodyPr>
            <a:normAutofit/>
          </a:bodyPr>
          <a:lstStyle/>
          <a:p>
            <a:r>
              <a:rPr lang="en-MY" sz="2800" dirty="0"/>
              <a:t>Question # 1</a:t>
            </a:r>
          </a:p>
        </p:txBody>
      </p:sp>
      <p:sp>
        <p:nvSpPr>
          <p:cNvPr id="3" name="Content Placeholder 2">
            <a:extLst>
              <a:ext uri="{FF2B5EF4-FFF2-40B4-BE49-F238E27FC236}">
                <a16:creationId xmlns:a16="http://schemas.microsoft.com/office/drawing/2014/main" id="{E4D12E4D-FE50-CD2A-BCF2-926517A81E16}"/>
              </a:ext>
            </a:extLst>
          </p:cNvPr>
          <p:cNvSpPr>
            <a:spLocks noGrp="1"/>
          </p:cNvSpPr>
          <p:nvPr>
            <p:ph idx="1"/>
          </p:nvPr>
        </p:nvSpPr>
        <p:spPr>
          <a:xfrm>
            <a:off x="509965" y="1412776"/>
            <a:ext cx="7950467" cy="4320480"/>
          </a:xfrm>
        </p:spPr>
        <p:txBody>
          <a:bodyPr>
            <a:noAutofit/>
          </a:bodyPr>
          <a:lstStyle/>
          <a:p>
            <a:pPr marL="0" indent="0">
              <a:buNone/>
            </a:pPr>
            <a:r>
              <a:rPr lang="en-MY" sz="2400" dirty="0"/>
              <a:t>Why are functional structures used by an organization?</a:t>
            </a:r>
          </a:p>
          <a:p>
            <a:pPr marL="0" indent="0">
              <a:buNone/>
            </a:pPr>
            <a:endParaRPr lang="en-MY" sz="2400" dirty="0"/>
          </a:p>
          <a:p>
            <a:pPr marL="457200" indent="-457200">
              <a:buFont typeface="+mj-lt"/>
              <a:buAutoNum type="alphaUcPeriod"/>
            </a:pPr>
            <a:r>
              <a:rPr lang="en-MY" sz="2400" dirty="0"/>
              <a:t>To have specialized work units that maximize functionality.</a:t>
            </a:r>
          </a:p>
          <a:p>
            <a:pPr marL="457200" indent="-457200">
              <a:buFont typeface="+mj-lt"/>
              <a:buAutoNum type="alphaUcPeriod"/>
            </a:pPr>
            <a:r>
              <a:rPr lang="en-MY" sz="2400" dirty="0"/>
              <a:t>To focus on brainstorming and creating new ideas.</a:t>
            </a:r>
          </a:p>
          <a:p>
            <a:pPr marL="457200" indent="-457200">
              <a:buFont typeface="+mj-lt"/>
              <a:buAutoNum type="alphaUcPeriod"/>
            </a:pPr>
            <a:r>
              <a:rPr lang="en-MY" sz="2400" dirty="0"/>
              <a:t>To have mixed work groups that focus on innovative concepts.</a:t>
            </a:r>
          </a:p>
          <a:p>
            <a:pPr marL="457200" indent="-457200">
              <a:buFont typeface="+mj-lt"/>
              <a:buAutoNum type="alphaUcPeriod"/>
            </a:pPr>
            <a:r>
              <a:rPr lang="en-MY" sz="2400" dirty="0"/>
              <a:t>To have an incoherent structure where everyone does what they do best.</a:t>
            </a:r>
          </a:p>
        </p:txBody>
      </p:sp>
    </p:spTree>
    <p:extLst>
      <p:ext uri="{BB962C8B-B14F-4D97-AF65-F5344CB8AC3E}">
        <p14:creationId xmlns:p14="http://schemas.microsoft.com/office/powerpoint/2010/main" val="3868451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08006-6273-6D6A-2B59-380A830AFCB7}"/>
              </a:ext>
            </a:extLst>
          </p:cNvPr>
          <p:cNvSpPr>
            <a:spLocks noGrp="1"/>
          </p:cNvSpPr>
          <p:nvPr>
            <p:ph type="title"/>
          </p:nvPr>
        </p:nvSpPr>
        <p:spPr/>
        <p:txBody>
          <a:bodyPr>
            <a:normAutofit/>
          </a:bodyPr>
          <a:lstStyle/>
          <a:p>
            <a:r>
              <a:rPr lang="en-MY" sz="2800" dirty="0"/>
              <a:t>Answer # 1</a:t>
            </a:r>
          </a:p>
        </p:txBody>
      </p:sp>
      <p:sp>
        <p:nvSpPr>
          <p:cNvPr id="3" name="Content Placeholder 2">
            <a:extLst>
              <a:ext uri="{FF2B5EF4-FFF2-40B4-BE49-F238E27FC236}">
                <a16:creationId xmlns:a16="http://schemas.microsoft.com/office/drawing/2014/main" id="{651C2A7C-CA25-6C9C-4AD3-D20E9FAC2AB0}"/>
              </a:ext>
            </a:extLst>
          </p:cNvPr>
          <p:cNvSpPr>
            <a:spLocks noGrp="1"/>
          </p:cNvSpPr>
          <p:nvPr>
            <p:ph idx="1"/>
          </p:nvPr>
        </p:nvSpPr>
        <p:spPr/>
        <p:txBody>
          <a:bodyPr>
            <a:normAutofit/>
          </a:bodyPr>
          <a:lstStyle/>
          <a:p>
            <a:r>
              <a:rPr lang="en-MY" sz="2400" b="1" dirty="0"/>
              <a:t>Option A</a:t>
            </a:r>
          </a:p>
          <a:p>
            <a:endParaRPr lang="en-MY" sz="2800" dirty="0"/>
          </a:p>
          <a:p>
            <a:pPr marL="0" indent="0">
              <a:buNone/>
            </a:pPr>
            <a:r>
              <a:rPr lang="en-MY" sz="2800" dirty="0"/>
              <a:t>Explicit job titles, chain of command, reporting relationships and a well-defined channel of communication exist within these specialized work units in order to maximize their functionality.</a:t>
            </a:r>
          </a:p>
        </p:txBody>
      </p:sp>
    </p:spTree>
    <p:extLst>
      <p:ext uri="{BB962C8B-B14F-4D97-AF65-F5344CB8AC3E}">
        <p14:creationId xmlns:p14="http://schemas.microsoft.com/office/powerpoint/2010/main" val="2479975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6D25C-BE85-4608-9A9E-437C3E2FABF9}"/>
              </a:ext>
            </a:extLst>
          </p:cNvPr>
          <p:cNvSpPr>
            <a:spLocks noGrp="1"/>
          </p:cNvSpPr>
          <p:nvPr>
            <p:ph type="title"/>
          </p:nvPr>
        </p:nvSpPr>
        <p:spPr>
          <a:xfrm>
            <a:off x="683568" y="-171400"/>
            <a:ext cx="7200900" cy="1142385"/>
          </a:xfrm>
        </p:spPr>
        <p:txBody>
          <a:bodyPr>
            <a:normAutofit/>
          </a:bodyPr>
          <a:lstStyle/>
          <a:p>
            <a:r>
              <a:rPr lang="en-MY" sz="3200" dirty="0"/>
              <a:t>Divisional Structure</a:t>
            </a:r>
          </a:p>
        </p:txBody>
      </p:sp>
      <p:sp>
        <p:nvSpPr>
          <p:cNvPr id="3" name="Content Placeholder 2">
            <a:extLst>
              <a:ext uri="{FF2B5EF4-FFF2-40B4-BE49-F238E27FC236}">
                <a16:creationId xmlns:a16="http://schemas.microsoft.com/office/drawing/2014/main" id="{8350D070-A3C5-4955-AF78-13FCA8962DC8}"/>
              </a:ext>
            </a:extLst>
          </p:cNvPr>
          <p:cNvSpPr>
            <a:spLocks noGrp="1"/>
          </p:cNvSpPr>
          <p:nvPr>
            <p:ph idx="1"/>
          </p:nvPr>
        </p:nvSpPr>
        <p:spPr>
          <a:xfrm>
            <a:off x="671634" y="1196752"/>
            <a:ext cx="7716790" cy="3809999"/>
          </a:xfrm>
        </p:spPr>
        <p:txBody>
          <a:bodyPr>
            <a:noAutofit/>
          </a:bodyPr>
          <a:lstStyle/>
          <a:p>
            <a:r>
              <a:rPr lang="en-MY" sz="2800" dirty="0"/>
              <a:t>Divisional structure typically is used in larger companies that operate in a wide geographic area or that have separate smaller organizations within the umbrella group to cover different types of products or market areas.</a:t>
            </a:r>
          </a:p>
          <a:p>
            <a:r>
              <a:rPr lang="en-MY" sz="2800" dirty="0"/>
              <a:t> For example, A Products Company organized divisionally—will have a small engine division, a compressor division, a parts division and divisions for each geographic area to handle specific needs</a:t>
            </a:r>
          </a:p>
        </p:txBody>
      </p:sp>
    </p:spTree>
    <p:extLst>
      <p:ext uri="{BB962C8B-B14F-4D97-AF65-F5344CB8AC3E}">
        <p14:creationId xmlns:p14="http://schemas.microsoft.com/office/powerpoint/2010/main" val="154373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20D81-2E14-3D82-B14C-8BC26558CF6F}"/>
              </a:ext>
            </a:extLst>
          </p:cNvPr>
          <p:cNvSpPr>
            <a:spLocks noGrp="1"/>
          </p:cNvSpPr>
          <p:nvPr>
            <p:ph type="title"/>
          </p:nvPr>
        </p:nvSpPr>
        <p:spPr>
          <a:xfrm>
            <a:off x="827584" y="-171400"/>
            <a:ext cx="7200900" cy="1142385"/>
          </a:xfrm>
        </p:spPr>
        <p:txBody>
          <a:bodyPr>
            <a:normAutofit/>
          </a:bodyPr>
          <a:lstStyle/>
          <a:p>
            <a:r>
              <a:rPr lang="en-MY" sz="2800" dirty="0"/>
              <a:t>Question # 2</a:t>
            </a:r>
          </a:p>
        </p:txBody>
      </p:sp>
      <p:sp>
        <p:nvSpPr>
          <p:cNvPr id="3" name="Content Placeholder 2">
            <a:extLst>
              <a:ext uri="{FF2B5EF4-FFF2-40B4-BE49-F238E27FC236}">
                <a16:creationId xmlns:a16="http://schemas.microsoft.com/office/drawing/2014/main" id="{958BF02B-6092-C5E7-75B1-5D66A93EEF15}"/>
              </a:ext>
            </a:extLst>
          </p:cNvPr>
          <p:cNvSpPr>
            <a:spLocks noGrp="1"/>
          </p:cNvSpPr>
          <p:nvPr>
            <p:ph idx="1"/>
          </p:nvPr>
        </p:nvSpPr>
        <p:spPr>
          <a:xfrm>
            <a:off x="827584" y="1268760"/>
            <a:ext cx="7776864" cy="4752528"/>
          </a:xfrm>
        </p:spPr>
        <p:txBody>
          <a:bodyPr>
            <a:normAutofit/>
          </a:bodyPr>
          <a:lstStyle/>
          <a:p>
            <a:pPr marL="0" indent="0">
              <a:buNone/>
            </a:pPr>
            <a:r>
              <a:rPr lang="en-MY" sz="2400" dirty="0"/>
              <a:t>Why is a divisional design structure used?</a:t>
            </a:r>
          </a:p>
          <a:p>
            <a:pPr marL="0" indent="0">
              <a:buNone/>
            </a:pPr>
            <a:endParaRPr lang="en-MY" sz="2400" dirty="0"/>
          </a:p>
          <a:p>
            <a:pPr marL="342900" indent="-342900">
              <a:buFont typeface="+mj-lt"/>
              <a:buAutoNum type="alphaUcPeriod"/>
            </a:pPr>
            <a:r>
              <a:rPr lang="en-MY" sz="2400" dirty="0"/>
              <a:t>To create several semi-autonomous units that focus on a narrow sector of business.</a:t>
            </a:r>
          </a:p>
          <a:p>
            <a:pPr marL="342900" indent="-342900">
              <a:buFont typeface="+mj-lt"/>
              <a:buAutoNum type="alphaUcPeriod"/>
            </a:pPr>
            <a:r>
              <a:rPr lang="en-MY" sz="2400" dirty="0"/>
              <a:t>To make sure that there is a proper hierarchy and that there are small groups.</a:t>
            </a:r>
          </a:p>
          <a:p>
            <a:pPr marL="342900" indent="-342900">
              <a:buFont typeface="+mj-lt"/>
              <a:buAutoNum type="alphaUcPeriod"/>
            </a:pPr>
            <a:r>
              <a:rPr lang="en-MY" sz="2400" dirty="0"/>
              <a:t>To create a business organization where the entire workforce is one group that doesn't have a hierarchy.</a:t>
            </a:r>
          </a:p>
          <a:p>
            <a:pPr marL="342900" indent="-342900">
              <a:buFont typeface="+mj-lt"/>
              <a:buAutoNum type="alphaUcPeriod"/>
            </a:pPr>
            <a:r>
              <a:rPr lang="en-MY" sz="2400" dirty="0"/>
              <a:t>To make sure that each work group focuses on only one narrow aspect of production</a:t>
            </a:r>
          </a:p>
        </p:txBody>
      </p:sp>
    </p:spTree>
    <p:extLst>
      <p:ext uri="{BB962C8B-B14F-4D97-AF65-F5344CB8AC3E}">
        <p14:creationId xmlns:p14="http://schemas.microsoft.com/office/powerpoint/2010/main" val="2332014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7A4C0-65BB-B49D-E76B-350B3D298816}"/>
              </a:ext>
            </a:extLst>
          </p:cNvPr>
          <p:cNvSpPr>
            <a:spLocks noGrp="1"/>
          </p:cNvSpPr>
          <p:nvPr>
            <p:ph type="title"/>
          </p:nvPr>
        </p:nvSpPr>
        <p:spPr/>
        <p:txBody>
          <a:bodyPr>
            <a:normAutofit/>
          </a:bodyPr>
          <a:lstStyle/>
          <a:p>
            <a:r>
              <a:rPr lang="en-MY" sz="2800" dirty="0"/>
              <a:t>Answer # 2</a:t>
            </a:r>
          </a:p>
        </p:txBody>
      </p:sp>
      <p:sp>
        <p:nvSpPr>
          <p:cNvPr id="3" name="Content Placeholder 2">
            <a:extLst>
              <a:ext uri="{FF2B5EF4-FFF2-40B4-BE49-F238E27FC236}">
                <a16:creationId xmlns:a16="http://schemas.microsoft.com/office/drawing/2014/main" id="{2735731C-CF97-EDF3-A984-47E8E0372288}"/>
              </a:ext>
            </a:extLst>
          </p:cNvPr>
          <p:cNvSpPr>
            <a:spLocks noGrp="1"/>
          </p:cNvSpPr>
          <p:nvPr>
            <p:ph idx="1"/>
          </p:nvPr>
        </p:nvSpPr>
        <p:spPr/>
        <p:txBody>
          <a:bodyPr>
            <a:normAutofit/>
          </a:bodyPr>
          <a:lstStyle/>
          <a:p>
            <a:r>
              <a:rPr lang="en-MY" sz="2400" dirty="0"/>
              <a:t>Option A</a:t>
            </a:r>
          </a:p>
          <a:p>
            <a:endParaRPr lang="en-MY" sz="2400" dirty="0"/>
          </a:p>
          <a:p>
            <a:pPr marL="0" indent="0">
              <a:buNone/>
            </a:pPr>
            <a:r>
              <a:rPr lang="en-MY" sz="2400" dirty="0"/>
              <a:t>A divisional design structure gives larger companies the capacity to separate large sections of the business into semi-autonomous units or divisions.</a:t>
            </a:r>
          </a:p>
        </p:txBody>
      </p:sp>
    </p:spTree>
    <p:extLst>
      <p:ext uri="{BB962C8B-B14F-4D97-AF65-F5344CB8AC3E}">
        <p14:creationId xmlns:p14="http://schemas.microsoft.com/office/powerpoint/2010/main" val="3081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7559C-32C3-4075-9879-EFE45FBCCE5C}"/>
              </a:ext>
            </a:extLst>
          </p:cNvPr>
          <p:cNvSpPr>
            <a:spLocks noGrp="1"/>
          </p:cNvSpPr>
          <p:nvPr>
            <p:ph type="title"/>
          </p:nvPr>
        </p:nvSpPr>
        <p:spPr>
          <a:xfrm>
            <a:off x="755576" y="127282"/>
            <a:ext cx="7200900" cy="1142385"/>
          </a:xfrm>
        </p:spPr>
        <p:txBody>
          <a:bodyPr>
            <a:normAutofit/>
          </a:bodyPr>
          <a:lstStyle/>
          <a:p>
            <a:r>
              <a:rPr lang="en-MY" sz="3600" dirty="0"/>
              <a:t>Matrix Structure</a:t>
            </a:r>
          </a:p>
        </p:txBody>
      </p:sp>
      <p:sp>
        <p:nvSpPr>
          <p:cNvPr id="3" name="Content Placeholder 2">
            <a:extLst>
              <a:ext uri="{FF2B5EF4-FFF2-40B4-BE49-F238E27FC236}">
                <a16:creationId xmlns:a16="http://schemas.microsoft.com/office/drawing/2014/main" id="{5F2EA92E-6851-4A8D-BCD0-3A9B75D994E5}"/>
              </a:ext>
            </a:extLst>
          </p:cNvPr>
          <p:cNvSpPr>
            <a:spLocks noGrp="1"/>
          </p:cNvSpPr>
          <p:nvPr>
            <p:ph idx="1"/>
          </p:nvPr>
        </p:nvSpPr>
        <p:spPr>
          <a:xfrm>
            <a:off x="468660" y="1412776"/>
            <a:ext cx="8206680" cy="4530725"/>
          </a:xfrm>
        </p:spPr>
        <p:txBody>
          <a:bodyPr>
            <a:normAutofit/>
          </a:bodyPr>
          <a:lstStyle/>
          <a:p>
            <a:r>
              <a:rPr lang="en-MY" sz="2800" dirty="0"/>
              <a:t>The matrix structure, is a hybrid of divisional and functional structure. It allows for the benefits of functional and divisional structures to exist in one organization. </a:t>
            </a:r>
          </a:p>
          <a:p>
            <a:r>
              <a:rPr lang="en-MY" sz="2800" dirty="0"/>
              <a:t>In this structure, decision making is decentralized and an employee participating in a project may have two bosses: one from the product side and one from the geographic side. The matrix structure requires a great deal of communication and coordination among managers because lines of authority are not always clear.</a:t>
            </a:r>
          </a:p>
        </p:txBody>
      </p:sp>
    </p:spTree>
    <p:extLst>
      <p:ext uri="{BB962C8B-B14F-4D97-AF65-F5344CB8AC3E}">
        <p14:creationId xmlns:p14="http://schemas.microsoft.com/office/powerpoint/2010/main" val="148009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37CCA-8235-42A3-9512-7C8938CFC07F}"/>
              </a:ext>
            </a:extLst>
          </p:cNvPr>
          <p:cNvSpPr>
            <a:spLocks noGrp="1"/>
          </p:cNvSpPr>
          <p:nvPr>
            <p:ph type="title"/>
          </p:nvPr>
        </p:nvSpPr>
        <p:spPr>
          <a:xfrm>
            <a:off x="685800" y="-293380"/>
            <a:ext cx="7200900" cy="1142385"/>
          </a:xfrm>
        </p:spPr>
        <p:txBody>
          <a:bodyPr>
            <a:normAutofit/>
          </a:bodyPr>
          <a:lstStyle/>
          <a:p>
            <a:r>
              <a:rPr lang="en-MY" sz="3200" dirty="0"/>
              <a:t>Boundaryless Structure</a:t>
            </a:r>
          </a:p>
        </p:txBody>
      </p:sp>
      <p:sp>
        <p:nvSpPr>
          <p:cNvPr id="3" name="Content Placeholder 2">
            <a:extLst>
              <a:ext uri="{FF2B5EF4-FFF2-40B4-BE49-F238E27FC236}">
                <a16:creationId xmlns:a16="http://schemas.microsoft.com/office/drawing/2014/main" id="{EA6FC62D-A5F8-447E-9699-B24A022945ED}"/>
              </a:ext>
            </a:extLst>
          </p:cNvPr>
          <p:cNvSpPr>
            <a:spLocks noGrp="1"/>
          </p:cNvSpPr>
          <p:nvPr>
            <p:ph idx="1"/>
          </p:nvPr>
        </p:nvSpPr>
        <p:spPr>
          <a:xfrm>
            <a:off x="468660" y="953306"/>
            <a:ext cx="8279804" cy="5211998"/>
          </a:xfrm>
        </p:spPr>
        <p:txBody>
          <a:bodyPr>
            <a:normAutofit fontScale="77500" lnSpcReduction="20000"/>
          </a:bodyPr>
          <a:lstStyle/>
          <a:p>
            <a:pPr marL="0" indent="0" algn="l">
              <a:buNone/>
            </a:pPr>
            <a:endParaRPr lang="en-MY" sz="2400" b="0" i="0" dirty="0">
              <a:effectLst/>
            </a:endParaRPr>
          </a:p>
          <a:p>
            <a:pPr marL="0" indent="0" algn="l">
              <a:buNone/>
            </a:pPr>
            <a:r>
              <a:rPr lang="en-MY" sz="2400" b="0" i="0" dirty="0">
                <a:effectLst/>
              </a:rPr>
              <a:t>To make their organization more efficient and responsive, managers may attempt to reduce or eliminate these barriers and create a boundaryless organization. A </a:t>
            </a:r>
            <a:r>
              <a:rPr lang="en-MY" sz="2400" b="1" i="0" dirty="0">
                <a:effectLst/>
              </a:rPr>
              <a:t>boundaryless organization</a:t>
            </a:r>
            <a:r>
              <a:rPr lang="en-MY" sz="2400" b="0" i="0" dirty="0">
                <a:effectLst/>
              </a:rPr>
              <a:t> seeks to remove vertical, horizontal and external barriers so that employees, managers, customers and suppliers can work together, share ideas and identify the best course for the organization.</a:t>
            </a:r>
          </a:p>
          <a:p>
            <a:pPr marL="0" indent="0" algn="l">
              <a:buNone/>
            </a:pPr>
            <a:r>
              <a:rPr lang="en-MY" sz="2400" b="0" i="0" dirty="0">
                <a:effectLst/>
              </a:rPr>
              <a:t>The structure of an organization can create four different types of boundaries:</a:t>
            </a:r>
          </a:p>
          <a:p>
            <a:pPr marL="0" indent="0" algn="l">
              <a:buNone/>
            </a:pPr>
            <a:r>
              <a:rPr lang="en-MY" sz="2400" b="1" i="0" dirty="0">
                <a:effectLst/>
              </a:rPr>
              <a:t>Vertical boundaries</a:t>
            </a:r>
            <a:r>
              <a:rPr lang="en-MY" sz="2400" b="0" i="0" dirty="0">
                <a:effectLst/>
              </a:rPr>
              <a:t> that impede communication and interaction between organizational members who operate at different levels within the organization</a:t>
            </a:r>
          </a:p>
          <a:p>
            <a:pPr marL="0" indent="0" algn="l">
              <a:buNone/>
            </a:pPr>
            <a:r>
              <a:rPr lang="en-MY" sz="2400" b="1" i="0" dirty="0">
                <a:effectLst/>
              </a:rPr>
              <a:t>Horizontal boundaries</a:t>
            </a:r>
            <a:r>
              <a:rPr lang="en-MY" sz="2400" b="0" i="0" dirty="0">
                <a:effectLst/>
              </a:rPr>
              <a:t> that impede communication and interaction between organizational members who work at different functional departments within the organization</a:t>
            </a:r>
          </a:p>
          <a:p>
            <a:pPr marL="0" indent="0" algn="l">
              <a:buNone/>
            </a:pPr>
            <a:r>
              <a:rPr lang="en-MY" sz="2400" b="1" i="0" dirty="0">
                <a:effectLst/>
              </a:rPr>
              <a:t>External boundaries</a:t>
            </a:r>
            <a:r>
              <a:rPr lang="en-MY" sz="2400" b="0" i="0" dirty="0">
                <a:effectLst/>
              </a:rPr>
              <a:t> that act as barriers between members of the organization and the outside world</a:t>
            </a:r>
          </a:p>
          <a:p>
            <a:pPr marL="0" indent="0" algn="l">
              <a:buNone/>
            </a:pPr>
            <a:r>
              <a:rPr lang="en-MY" sz="2400" b="1" i="0" dirty="0">
                <a:effectLst/>
              </a:rPr>
              <a:t>Geographic boundaries</a:t>
            </a:r>
            <a:r>
              <a:rPr lang="en-MY" sz="2400" b="0" i="0" dirty="0">
                <a:effectLst/>
              </a:rPr>
              <a:t> that function as barriers between members of the same organization who are physically separated</a:t>
            </a:r>
          </a:p>
          <a:p>
            <a:pPr marL="0" indent="0">
              <a:buNone/>
            </a:pPr>
            <a:endParaRPr lang="en-MY" sz="2000" dirty="0"/>
          </a:p>
        </p:txBody>
      </p:sp>
    </p:spTree>
    <p:extLst>
      <p:ext uri="{BB962C8B-B14F-4D97-AF65-F5344CB8AC3E}">
        <p14:creationId xmlns:p14="http://schemas.microsoft.com/office/powerpoint/2010/main" val="1792327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4FC5F-0277-429C-98EA-DD04B8AC0401}"/>
              </a:ext>
            </a:extLst>
          </p:cNvPr>
          <p:cNvSpPr>
            <a:spLocks noGrp="1"/>
          </p:cNvSpPr>
          <p:nvPr>
            <p:ph type="title"/>
          </p:nvPr>
        </p:nvSpPr>
        <p:spPr>
          <a:xfrm>
            <a:off x="899592" y="-171400"/>
            <a:ext cx="7200900" cy="1142385"/>
          </a:xfrm>
        </p:spPr>
        <p:txBody>
          <a:bodyPr>
            <a:normAutofit/>
          </a:bodyPr>
          <a:lstStyle/>
          <a:p>
            <a:r>
              <a:rPr lang="en-MY" sz="3200" dirty="0"/>
              <a:t>Virtual and Network Structure</a:t>
            </a:r>
          </a:p>
        </p:txBody>
      </p:sp>
      <p:sp>
        <p:nvSpPr>
          <p:cNvPr id="3" name="Content Placeholder 2">
            <a:extLst>
              <a:ext uri="{FF2B5EF4-FFF2-40B4-BE49-F238E27FC236}">
                <a16:creationId xmlns:a16="http://schemas.microsoft.com/office/drawing/2014/main" id="{8C7B7373-A972-4C2C-AE5B-33E7B1CFB930}"/>
              </a:ext>
            </a:extLst>
          </p:cNvPr>
          <p:cNvSpPr>
            <a:spLocks noGrp="1"/>
          </p:cNvSpPr>
          <p:nvPr>
            <p:ph idx="1"/>
          </p:nvPr>
        </p:nvSpPr>
        <p:spPr>
          <a:xfrm>
            <a:off x="683568" y="1163637"/>
            <a:ext cx="8190914" cy="4530725"/>
          </a:xfrm>
        </p:spPr>
        <p:txBody>
          <a:bodyPr>
            <a:normAutofit fontScale="85000" lnSpcReduction="10000"/>
          </a:bodyPr>
          <a:lstStyle/>
          <a:p>
            <a:r>
              <a:rPr lang="en-MY" sz="2800" dirty="0"/>
              <a:t>A virtual organization or company is one whose members are geographically apart, usually working by computer e-mail and groupware while appearing to others to be a single, unified organization with a real physical location.</a:t>
            </a:r>
          </a:p>
          <a:p>
            <a:endParaRPr lang="en-MY" sz="2800" dirty="0"/>
          </a:p>
          <a:p>
            <a:r>
              <a:rPr lang="en-MY" sz="2800" dirty="0"/>
              <a:t>A network organizational structure is a decentralized and fluid organizational structure in which there is less hierarchy and managers are responsible for communication with internal and external stakeholders. This flexibility in the structure allows for a bottom-up flow of communication and also increases the scope for innovation. It could, however, also lead to confusion of accountability and reliance on external vendors.</a:t>
            </a:r>
          </a:p>
        </p:txBody>
      </p:sp>
    </p:spTree>
    <p:extLst>
      <p:ext uri="{BB962C8B-B14F-4D97-AF65-F5344CB8AC3E}">
        <p14:creationId xmlns:p14="http://schemas.microsoft.com/office/powerpoint/2010/main" val="1342439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16F54-10AD-45DD-8C0A-48317D8A76D7}"/>
              </a:ext>
            </a:extLst>
          </p:cNvPr>
          <p:cNvSpPr>
            <a:spLocks noGrp="1"/>
          </p:cNvSpPr>
          <p:nvPr>
            <p:ph type="title"/>
          </p:nvPr>
        </p:nvSpPr>
        <p:spPr>
          <a:xfrm>
            <a:off x="827584" y="116632"/>
            <a:ext cx="7200900" cy="1142385"/>
          </a:xfrm>
        </p:spPr>
        <p:txBody>
          <a:bodyPr>
            <a:normAutofit/>
          </a:bodyPr>
          <a:lstStyle/>
          <a:p>
            <a:r>
              <a:rPr lang="en-MY" sz="3200" dirty="0"/>
              <a:t>Question # 1</a:t>
            </a:r>
          </a:p>
        </p:txBody>
      </p:sp>
      <p:sp>
        <p:nvSpPr>
          <p:cNvPr id="3" name="Content Placeholder 2">
            <a:extLst>
              <a:ext uri="{FF2B5EF4-FFF2-40B4-BE49-F238E27FC236}">
                <a16:creationId xmlns:a16="http://schemas.microsoft.com/office/drawing/2014/main" id="{A74C1478-EBC9-403D-BA9D-45A52A4E8EC6}"/>
              </a:ext>
            </a:extLst>
          </p:cNvPr>
          <p:cNvSpPr>
            <a:spLocks noGrp="1"/>
          </p:cNvSpPr>
          <p:nvPr>
            <p:ph idx="1"/>
          </p:nvPr>
        </p:nvSpPr>
        <p:spPr>
          <a:xfrm>
            <a:off x="827584" y="1524000"/>
            <a:ext cx="7920880" cy="4209256"/>
          </a:xfrm>
        </p:spPr>
        <p:txBody>
          <a:bodyPr>
            <a:noAutofit/>
          </a:bodyPr>
          <a:lstStyle/>
          <a:p>
            <a:pPr marL="0" indent="0">
              <a:buNone/>
            </a:pPr>
            <a:r>
              <a:rPr lang="en-MY" sz="2400" dirty="0"/>
              <a:t>If a company has managers with large spans of control, it is likely there are _____.</a:t>
            </a:r>
          </a:p>
          <a:p>
            <a:pPr marL="0" indent="0">
              <a:buNone/>
            </a:pPr>
            <a:endParaRPr lang="en-MY" sz="2400" dirty="0"/>
          </a:p>
          <a:p>
            <a:pPr marL="457200" indent="-457200">
              <a:buFont typeface="+mj-lt"/>
              <a:buAutoNum type="alphaUcPeriod"/>
            </a:pPr>
            <a:r>
              <a:rPr lang="en-MY" sz="2400" dirty="0"/>
              <a:t>a more complicated organizational chart and less centralization</a:t>
            </a:r>
          </a:p>
          <a:p>
            <a:pPr marL="457200" indent="-457200">
              <a:buFont typeface="+mj-lt"/>
              <a:buAutoNum type="alphaUcPeriod"/>
            </a:pPr>
            <a:r>
              <a:rPr lang="en-MY" sz="2400" dirty="0"/>
              <a:t>a more complicated chain of command</a:t>
            </a:r>
          </a:p>
          <a:p>
            <a:pPr marL="457200" indent="-457200">
              <a:buFont typeface="+mj-lt"/>
              <a:buAutoNum type="alphaUcPeriod"/>
            </a:pPr>
            <a:r>
              <a:rPr lang="en-MY" sz="2400" dirty="0"/>
              <a:t>a small number of managers who are all efficient</a:t>
            </a:r>
          </a:p>
          <a:p>
            <a:pPr marL="457200" indent="-457200">
              <a:buFont typeface="+mj-lt"/>
              <a:buAutoNum type="alphaUcPeriod"/>
            </a:pPr>
            <a:r>
              <a:rPr lang="en-MY" sz="2400" dirty="0"/>
              <a:t>a larger number of managers and potentially too many leaders</a:t>
            </a:r>
          </a:p>
        </p:txBody>
      </p:sp>
    </p:spTree>
    <p:extLst>
      <p:ext uri="{BB962C8B-B14F-4D97-AF65-F5344CB8AC3E}">
        <p14:creationId xmlns:p14="http://schemas.microsoft.com/office/powerpoint/2010/main" val="2995106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89049-07A3-4DE4-9B95-BCB3CAC6C290}"/>
              </a:ext>
            </a:extLst>
          </p:cNvPr>
          <p:cNvSpPr>
            <a:spLocks noGrp="1"/>
          </p:cNvSpPr>
          <p:nvPr>
            <p:ph type="title"/>
          </p:nvPr>
        </p:nvSpPr>
        <p:spPr>
          <a:xfrm>
            <a:off x="539552" y="34854"/>
            <a:ext cx="7200900" cy="1142385"/>
          </a:xfrm>
        </p:spPr>
        <p:txBody>
          <a:bodyPr>
            <a:normAutofit/>
          </a:bodyPr>
          <a:lstStyle/>
          <a:p>
            <a:r>
              <a:rPr lang="en-MY" sz="3200" dirty="0"/>
              <a:t>Answer # 1</a:t>
            </a:r>
          </a:p>
        </p:txBody>
      </p:sp>
      <p:sp>
        <p:nvSpPr>
          <p:cNvPr id="3" name="Content Placeholder 2">
            <a:extLst>
              <a:ext uri="{FF2B5EF4-FFF2-40B4-BE49-F238E27FC236}">
                <a16:creationId xmlns:a16="http://schemas.microsoft.com/office/drawing/2014/main" id="{ADEE9C12-6B19-4883-97EB-118EE7CF1200}"/>
              </a:ext>
            </a:extLst>
          </p:cNvPr>
          <p:cNvSpPr>
            <a:spLocks noGrp="1"/>
          </p:cNvSpPr>
          <p:nvPr>
            <p:ph idx="1"/>
          </p:nvPr>
        </p:nvSpPr>
        <p:spPr>
          <a:xfrm>
            <a:off x="539552" y="1628800"/>
            <a:ext cx="8064896" cy="4968552"/>
          </a:xfrm>
        </p:spPr>
        <p:txBody>
          <a:bodyPr>
            <a:noAutofit/>
          </a:bodyPr>
          <a:lstStyle/>
          <a:p>
            <a:r>
              <a:rPr lang="en-MY" sz="2400" b="1" dirty="0"/>
              <a:t>Option C</a:t>
            </a:r>
          </a:p>
          <a:p>
            <a:pPr marL="0" indent="0">
              <a:buNone/>
            </a:pPr>
            <a:endParaRPr lang="en-MY" sz="2400" b="0" i="0" dirty="0">
              <a:effectLst/>
            </a:endParaRPr>
          </a:p>
          <a:p>
            <a:pPr marL="0" indent="0">
              <a:buNone/>
            </a:pPr>
            <a:r>
              <a:rPr lang="en-MY" sz="2400" b="0" i="0" dirty="0">
                <a:effectLst/>
              </a:rPr>
              <a:t>The span of control and determines how many individuals a manager can efficiently and effectively manage. Companies with wider spans of control require fewer managers and are more efficient than companies with narrow spans of control, but if the span of control becomes too large, employees may not receive adequate leadership and support from their managers.</a:t>
            </a:r>
            <a:endParaRPr lang="en-MY" sz="2400" dirty="0"/>
          </a:p>
        </p:txBody>
      </p:sp>
    </p:spTree>
    <p:extLst>
      <p:ext uri="{BB962C8B-B14F-4D97-AF65-F5344CB8AC3E}">
        <p14:creationId xmlns:p14="http://schemas.microsoft.com/office/powerpoint/2010/main" val="1463889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EA979-5171-AC30-715C-FC6E1E8042E8}"/>
              </a:ext>
            </a:extLst>
          </p:cNvPr>
          <p:cNvSpPr>
            <a:spLocks noGrp="1"/>
          </p:cNvSpPr>
          <p:nvPr>
            <p:ph type="title"/>
          </p:nvPr>
        </p:nvSpPr>
        <p:spPr>
          <a:xfrm>
            <a:off x="706448" y="-293275"/>
            <a:ext cx="7200900" cy="1142385"/>
          </a:xfrm>
        </p:spPr>
        <p:txBody>
          <a:bodyPr>
            <a:normAutofit/>
          </a:bodyPr>
          <a:lstStyle/>
          <a:p>
            <a:r>
              <a:rPr lang="en-MY" sz="2800" dirty="0"/>
              <a:t>Question # 2</a:t>
            </a:r>
          </a:p>
        </p:txBody>
      </p:sp>
      <p:sp>
        <p:nvSpPr>
          <p:cNvPr id="3" name="Content Placeholder 2">
            <a:extLst>
              <a:ext uri="{FF2B5EF4-FFF2-40B4-BE49-F238E27FC236}">
                <a16:creationId xmlns:a16="http://schemas.microsoft.com/office/drawing/2014/main" id="{77D81EC1-C91B-5366-8B1F-F942BF339A56}"/>
              </a:ext>
            </a:extLst>
          </p:cNvPr>
          <p:cNvSpPr>
            <a:spLocks noGrp="1"/>
          </p:cNvSpPr>
          <p:nvPr>
            <p:ph idx="1"/>
          </p:nvPr>
        </p:nvSpPr>
        <p:spPr>
          <a:xfrm>
            <a:off x="359532" y="910429"/>
            <a:ext cx="8424936" cy="5040560"/>
          </a:xfrm>
        </p:spPr>
        <p:txBody>
          <a:bodyPr>
            <a:noAutofit/>
          </a:bodyPr>
          <a:lstStyle/>
          <a:p>
            <a:pPr marL="0" indent="0">
              <a:buNone/>
            </a:pPr>
            <a:r>
              <a:rPr lang="en-MY" sz="2200" dirty="0"/>
              <a:t>John works in the marketing department of a large human resources company. He needs help with the implementation of their new strategy for reaching millennials and is looking for an expert in that area within the company. He took a look at the company's organizational chart and it did very little to help him. Why did the organizational chart NOT provide John with the information he sought?</a:t>
            </a:r>
          </a:p>
          <a:p>
            <a:pPr marL="457200" indent="-457200">
              <a:buFont typeface="+mj-lt"/>
              <a:buAutoNum type="alphaUcPeriod"/>
            </a:pPr>
            <a:r>
              <a:rPr lang="en-MY" sz="2200" dirty="0"/>
              <a:t>The organizational chart displays the line of authority rather than specific areas of expertise.</a:t>
            </a:r>
          </a:p>
          <a:p>
            <a:pPr marL="457200" indent="-457200">
              <a:buFont typeface="+mj-lt"/>
              <a:buAutoNum type="alphaUcPeriod"/>
            </a:pPr>
            <a:r>
              <a:rPr lang="en-MY" sz="2200" dirty="0"/>
              <a:t>There were errors within the chart.</a:t>
            </a:r>
          </a:p>
          <a:p>
            <a:pPr marL="457200" indent="-457200">
              <a:buFont typeface="+mj-lt"/>
              <a:buAutoNum type="alphaUcPeriod"/>
            </a:pPr>
            <a:r>
              <a:rPr lang="en-MY" sz="2200" dirty="0"/>
              <a:t>The organizational chart displays how processes operate, it doesn't display functions or names.</a:t>
            </a:r>
          </a:p>
          <a:p>
            <a:pPr marL="457200" indent="-457200">
              <a:buFont typeface="+mj-lt"/>
              <a:buAutoNum type="alphaUcPeriod"/>
            </a:pPr>
            <a:r>
              <a:rPr lang="en-MY" sz="2200" dirty="0"/>
              <a:t>The organizational chart only displays the allocation of funds, not the specific tasks of each member.</a:t>
            </a:r>
          </a:p>
        </p:txBody>
      </p:sp>
    </p:spTree>
    <p:extLst>
      <p:ext uri="{BB962C8B-B14F-4D97-AF65-F5344CB8AC3E}">
        <p14:creationId xmlns:p14="http://schemas.microsoft.com/office/powerpoint/2010/main" val="892596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0D64D-80EA-2E50-07DD-E17D49B3AEEF}"/>
              </a:ext>
            </a:extLst>
          </p:cNvPr>
          <p:cNvSpPr>
            <a:spLocks noGrp="1"/>
          </p:cNvSpPr>
          <p:nvPr>
            <p:ph type="title"/>
          </p:nvPr>
        </p:nvSpPr>
        <p:spPr>
          <a:xfrm>
            <a:off x="653052" y="0"/>
            <a:ext cx="7200900" cy="1142385"/>
          </a:xfrm>
        </p:spPr>
        <p:txBody>
          <a:bodyPr/>
          <a:lstStyle/>
          <a:p>
            <a:r>
              <a:rPr lang="en-MY" sz="2400" dirty="0"/>
              <a:t>Answer # 2</a:t>
            </a:r>
            <a:endParaRPr lang="en-MY" dirty="0"/>
          </a:p>
        </p:txBody>
      </p:sp>
      <p:sp>
        <p:nvSpPr>
          <p:cNvPr id="3" name="Content Placeholder 2">
            <a:extLst>
              <a:ext uri="{FF2B5EF4-FFF2-40B4-BE49-F238E27FC236}">
                <a16:creationId xmlns:a16="http://schemas.microsoft.com/office/drawing/2014/main" id="{6D7940B5-0E9F-0B62-ED76-2F3C2AE4B729}"/>
              </a:ext>
            </a:extLst>
          </p:cNvPr>
          <p:cNvSpPr>
            <a:spLocks noGrp="1"/>
          </p:cNvSpPr>
          <p:nvPr>
            <p:ph idx="1"/>
          </p:nvPr>
        </p:nvSpPr>
        <p:spPr>
          <a:xfrm>
            <a:off x="683568" y="1524000"/>
            <a:ext cx="7920880" cy="4497288"/>
          </a:xfrm>
        </p:spPr>
        <p:txBody>
          <a:bodyPr>
            <a:noAutofit/>
          </a:bodyPr>
          <a:lstStyle/>
          <a:p>
            <a:r>
              <a:rPr lang="en-MY" sz="2400" b="1" dirty="0"/>
              <a:t>Option A</a:t>
            </a:r>
          </a:p>
          <a:p>
            <a:pPr marL="0" indent="0">
              <a:buNone/>
            </a:pPr>
            <a:endParaRPr lang="en-MY" sz="2400" dirty="0"/>
          </a:p>
          <a:p>
            <a:pPr marL="0" indent="0">
              <a:buNone/>
            </a:pPr>
            <a:r>
              <a:rPr lang="en-MY" sz="2400" b="0" i="0" dirty="0">
                <a:effectLst/>
              </a:rPr>
              <a:t>The organizational chart is a diagram used by organizations to display the structure of an organization and show the relationships between organizational members and the ranks of all of the positions in the organization. The chain of command only shows the line of authority between organizational members.</a:t>
            </a:r>
            <a:endParaRPr lang="en-MY" sz="2400" dirty="0"/>
          </a:p>
        </p:txBody>
      </p:sp>
    </p:spTree>
    <p:extLst>
      <p:ext uri="{BB962C8B-B14F-4D97-AF65-F5344CB8AC3E}">
        <p14:creationId xmlns:p14="http://schemas.microsoft.com/office/powerpoint/2010/main" val="930776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FBB43-1530-9F9E-C752-5E67A007F217}"/>
              </a:ext>
            </a:extLst>
          </p:cNvPr>
          <p:cNvSpPr>
            <a:spLocks noGrp="1"/>
          </p:cNvSpPr>
          <p:nvPr>
            <p:ph type="title"/>
          </p:nvPr>
        </p:nvSpPr>
        <p:spPr>
          <a:xfrm>
            <a:off x="683568" y="121503"/>
            <a:ext cx="7200900" cy="1142385"/>
          </a:xfrm>
        </p:spPr>
        <p:txBody>
          <a:bodyPr/>
          <a:lstStyle/>
          <a:p>
            <a:r>
              <a:rPr lang="en-MY" sz="2400" dirty="0"/>
              <a:t>Question # 3</a:t>
            </a:r>
            <a:endParaRPr lang="en-MY" dirty="0"/>
          </a:p>
        </p:txBody>
      </p:sp>
      <p:sp>
        <p:nvSpPr>
          <p:cNvPr id="3" name="Content Placeholder 2">
            <a:extLst>
              <a:ext uri="{FF2B5EF4-FFF2-40B4-BE49-F238E27FC236}">
                <a16:creationId xmlns:a16="http://schemas.microsoft.com/office/drawing/2014/main" id="{271D48E1-2C7B-57A0-5EF3-4208E1B31814}"/>
              </a:ext>
            </a:extLst>
          </p:cNvPr>
          <p:cNvSpPr>
            <a:spLocks noGrp="1"/>
          </p:cNvSpPr>
          <p:nvPr>
            <p:ph idx="1"/>
          </p:nvPr>
        </p:nvSpPr>
        <p:spPr>
          <a:xfrm>
            <a:off x="539552" y="1340768"/>
            <a:ext cx="8064896" cy="4824536"/>
          </a:xfrm>
        </p:spPr>
        <p:txBody>
          <a:bodyPr>
            <a:normAutofit lnSpcReduction="10000"/>
          </a:bodyPr>
          <a:lstStyle/>
          <a:p>
            <a:pPr marL="0" indent="0">
              <a:buNone/>
            </a:pPr>
            <a:r>
              <a:rPr lang="en-MY" sz="2800" dirty="0"/>
              <a:t>Why is organizational structure relevant to an organization?</a:t>
            </a:r>
          </a:p>
          <a:p>
            <a:pPr marL="457200" indent="-457200">
              <a:buFont typeface="+mj-lt"/>
              <a:buAutoNum type="alphaUcPeriod"/>
            </a:pPr>
            <a:r>
              <a:rPr lang="en-MY" sz="2800" dirty="0"/>
              <a:t>It establishes the relationship between the organization and foreign aspects of the market.</a:t>
            </a:r>
          </a:p>
          <a:p>
            <a:pPr marL="457200" indent="-457200">
              <a:buFont typeface="+mj-lt"/>
              <a:buAutoNum type="alphaUcPeriod"/>
            </a:pPr>
            <a:r>
              <a:rPr lang="en-MY" sz="2800" dirty="0"/>
              <a:t>It clarifies the roles of organizational members to relevant stakeholders such as the media.</a:t>
            </a:r>
          </a:p>
          <a:p>
            <a:pPr marL="457200" indent="-457200">
              <a:buFont typeface="+mj-lt"/>
              <a:buAutoNum type="alphaUcPeriod"/>
            </a:pPr>
            <a:r>
              <a:rPr lang="en-MY" sz="2800" dirty="0"/>
              <a:t>It defines how tasks are divided, grouped, and coordinated in organizations.</a:t>
            </a:r>
          </a:p>
          <a:p>
            <a:pPr marL="457200" indent="-457200">
              <a:buFont typeface="+mj-lt"/>
              <a:buAutoNum type="alphaUcPeriod"/>
            </a:pPr>
            <a:r>
              <a:rPr lang="en-MY" sz="2800" dirty="0"/>
              <a:t>It allows the leader to always have a traditionally functional work team.</a:t>
            </a:r>
          </a:p>
        </p:txBody>
      </p:sp>
    </p:spTree>
    <p:extLst>
      <p:ext uri="{BB962C8B-B14F-4D97-AF65-F5344CB8AC3E}">
        <p14:creationId xmlns:p14="http://schemas.microsoft.com/office/powerpoint/2010/main" val="1494767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00D7D-48A4-6D83-D5E2-D65017DE2AD4}"/>
              </a:ext>
            </a:extLst>
          </p:cNvPr>
          <p:cNvSpPr>
            <a:spLocks noGrp="1"/>
          </p:cNvSpPr>
          <p:nvPr>
            <p:ph type="title"/>
          </p:nvPr>
        </p:nvSpPr>
        <p:spPr>
          <a:xfrm>
            <a:off x="683568" y="-171400"/>
            <a:ext cx="7200900" cy="1142385"/>
          </a:xfrm>
        </p:spPr>
        <p:txBody>
          <a:bodyPr/>
          <a:lstStyle/>
          <a:p>
            <a:r>
              <a:rPr lang="en-MY" sz="2400" dirty="0"/>
              <a:t>Answer # 3</a:t>
            </a:r>
            <a:endParaRPr lang="en-MY" dirty="0"/>
          </a:p>
        </p:txBody>
      </p:sp>
      <p:sp>
        <p:nvSpPr>
          <p:cNvPr id="3" name="Content Placeholder 2">
            <a:extLst>
              <a:ext uri="{FF2B5EF4-FFF2-40B4-BE49-F238E27FC236}">
                <a16:creationId xmlns:a16="http://schemas.microsoft.com/office/drawing/2014/main" id="{7329DA8B-1F0A-780E-8120-AB3EFFA37C79}"/>
              </a:ext>
            </a:extLst>
          </p:cNvPr>
          <p:cNvSpPr>
            <a:spLocks noGrp="1"/>
          </p:cNvSpPr>
          <p:nvPr>
            <p:ph idx="1"/>
          </p:nvPr>
        </p:nvSpPr>
        <p:spPr>
          <a:xfrm>
            <a:off x="683568" y="1340768"/>
            <a:ext cx="7920880" cy="4536504"/>
          </a:xfrm>
        </p:spPr>
        <p:txBody>
          <a:bodyPr>
            <a:normAutofit/>
          </a:bodyPr>
          <a:lstStyle/>
          <a:p>
            <a:r>
              <a:rPr lang="en-MY" sz="2400" b="1" dirty="0"/>
              <a:t>Option C</a:t>
            </a:r>
          </a:p>
          <a:p>
            <a:endParaRPr lang="en-MY" sz="2400" dirty="0"/>
          </a:p>
          <a:p>
            <a:pPr marL="0" indent="0">
              <a:buNone/>
            </a:pPr>
            <a:r>
              <a:rPr lang="en-MY" sz="2400" b="0" i="0" dirty="0">
                <a:effectLst/>
              </a:rPr>
              <a:t>The structure of an organization defines how tasks are divided, grouped, and coordinated in an organization.</a:t>
            </a:r>
            <a:endParaRPr lang="en-MY" sz="2400" dirty="0"/>
          </a:p>
        </p:txBody>
      </p:sp>
    </p:spTree>
    <p:extLst>
      <p:ext uri="{BB962C8B-B14F-4D97-AF65-F5344CB8AC3E}">
        <p14:creationId xmlns:p14="http://schemas.microsoft.com/office/powerpoint/2010/main" val="10487197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B1601-4848-8473-BA6D-E6602F05427B}"/>
              </a:ext>
            </a:extLst>
          </p:cNvPr>
          <p:cNvSpPr>
            <a:spLocks noGrp="1"/>
          </p:cNvSpPr>
          <p:nvPr>
            <p:ph type="title"/>
          </p:nvPr>
        </p:nvSpPr>
        <p:spPr>
          <a:xfrm>
            <a:off x="683568" y="-243408"/>
            <a:ext cx="7200900" cy="1142385"/>
          </a:xfrm>
        </p:spPr>
        <p:txBody>
          <a:bodyPr/>
          <a:lstStyle/>
          <a:p>
            <a:r>
              <a:rPr lang="en-MY" sz="2400" dirty="0"/>
              <a:t>Question # 4</a:t>
            </a:r>
            <a:endParaRPr lang="en-MY" dirty="0"/>
          </a:p>
        </p:txBody>
      </p:sp>
      <p:sp>
        <p:nvSpPr>
          <p:cNvPr id="3" name="Content Placeholder 2">
            <a:extLst>
              <a:ext uri="{FF2B5EF4-FFF2-40B4-BE49-F238E27FC236}">
                <a16:creationId xmlns:a16="http://schemas.microsoft.com/office/drawing/2014/main" id="{3FB1198B-1673-BA05-6A58-15323E49515D}"/>
              </a:ext>
            </a:extLst>
          </p:cNvPr>
          <p:cNvSpPr>
            <a:spLocks noGrp="1"/>
          </p:cNvSpPr>
          <p:nvPr>
            <p:ph idx="1"/>
          </p:nvPr>
        </p:nvSpPr>
        <p:spPr>
          <a:xfrm>
            <a:off x="539552" y="1124744"/>
            <a:ext cx="8136904" cy="4968552"/>
          </a:xfrm>
        </p:spPr>
        <p:txBody>
          <a:bodyPr>
            <a:normAutofit/>
          </a:bodyPr>
          <a:lstStyle/>
          <a:p>
            <a:pPr marL="0" indent="0">
              <a:buNone/>
            </a:pPr>
            <a:r>
              <a:rPr lang="en-MY" sz="2400" dirty="0"/>
              <a:t>How does increased specialization impact workers?</a:t>
            </a:r>
          </a:p>
          <a:p>
            <a:pPr marL="0" indent="0">
              <a:buNone/>
            </a:pPr>
            <a:endParaRPr lang="en-MY" sz="2400" dirty="0"/>
          </a:p>
          <a:p>
            <a:pPr marL="457200" indent="-457200">
              <a:buFont typeface="+mj-lt"/>
              <a:buAutoNum type="alphaUcPeriod"/>
            </a:pPr>
            <a:r>
              <a:rPr lang="en-MY" sz="2400" dirty="0"/>
              <a:t>It increases efficiency, but may decrease motivation as highly specialized jobs may not be engaging.</a:t>
            </a:r>
          </a:p>
          <a:p>
            <a:pPr marL="457200" indent="-457200">
              <a:buFont typeface="+mj-lt"/>
              <a:buAutoNum type="alphaUcPeriod"/>
            </a:pPr>
            <a:r>
              <a:rPr lang="en-MY" sz="2400" dirty="0"/>
              <a:t>It increases centralization of the company, which can be good if the leadership focuses on maintaining high efficiency.</a:t>
            </a:r>
          </a:p>
          <a:p>
            <a:pPr marL="457200" indent="-457200">
              <a:buFont typeface="+mj-lt"/>
              <a:buAutoNum type="alphaUcPeriod"/>
            </a:pPr>
            <a:r>
              <a:rPr lang="en-MY" sz="2400" dirty="0"/>
              <a:t>It decreases efficiency of the company, as the extreme specialization facilitates a negative climate with little communication.</a:t>
            </a:r>
          </a:p>
          <a:p>
            <a:pPr marL="457200" indent="-457200">
              <a:buFont typeface="+mj-lt"/>
              <a:buAutoNum type="alphaUcPeriod"/>
            </a:pPr>
            <a:r>
              <a:rPr lang="en-MY" sz="2400" dirty="0"/>
              <a:t>It increases efficiency and raises morale because everyone knows exactly what they are supposed to do.</a:t>
            </a:r>
          </a:p>
        </p:txBody>
      </p:sp>
    </p:spTree>
    <p:extLst>
      <p:ext uri="{BB962C8B-B14F-4D97-AF65-F5344CB8AC3E}">
        <p14:creationId xmlns:p14="http://schemas.microsoft.com/office/powerpoint/2010/main" val="3805050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8B56C-D91A-6B20-89F4-22B0891265A7}"/>
              </a:ext>
            </a:extLst>
          </p:cNvPr>
          <p:cNvSpPr>
            <a:spLocks noGrp="1"/>
          </p:cNvSpPr>
          <p:nvPr>
            <p:ph type="title"/>
          </p:nvPr>
        </p:nvSpPr>
        <p:spPr>
          <a:xfrm>
            <a:off x="683568" y="-243408"/>
            <a:ext cx="7200900" cy="1142385"/>
          </a:xfrm>
        </p:spPr>
        <p:txBody>
          <a:bodyPr/>
          <a:lstStyle/>
          <a:p>
            <a:r>
              <a:rPr lang="en-MY" sz="2400" dirty="0"/>
              <a:t>Answer # 4</a:t>
            </a:r>
            <a:endParaRPr lang="en-MY" dirty="0"/>
          </a:p>
        </p:txBody>
      </p:sp>
      <p:sp>
        <p:nvSpPr>
          <p:cNvPr id="3" name="Content Placeholder 2">
            <a:extLst>
              <a:ext uri="{FF2B5EF4-FFF2-40B4-BE49-F238E27FC236}">
                <a16:creationId xmlns:a16="http://schemas.microsoft.com/office/drawing/2014/main" id="{DA389EB3-3A48-B75F-5326-BFF9D05E977C}"/>
              </a:ext>
            </a:extLst>
          </p:cNvPr>
          <p:cNvSpPr>
            <a:spLocks noGrp="1"/>
          </p:cNvSpPr>
          <p:nvPr>
            <p:ph idx="1"/>
          </p:nvPr>
        </p:nvSpPr>
        <p:spPr>
          <a:xfrm>
            <a:off x="539552" y="1556792"/>
            <a:ext cx="8064896" cy="4104456"/>
          </a:xfrm>
        </p:spPr>
        <p:txBody>
          <a:bodyPr>
            <a:normAutofit/>
          </a:bodyPr>
          <a:lstStyle/>
          <a:p>
            <a:r>
              <a:rPr lang="en-MY" sz="2400" b="1" dirty="0"/>
              <a:t>Option A</a:t>
            </a:r>
          </a:p>
          <a:p>
            <a:endParaRPr lang="en-MY" sz="2400" dirty="0"/>
          </a:p>
          <a:p>
            <a:pPr marL="0" indent="0">
              <a:buNone/>
            </a:pPr>
            <a:r>
              <a:rPr lang="en-MY" sz="2400" b="0" i="0" dirty="0">
                <a:effectLst/>
              </a:rPr>
              <a:t>High specialization results in high efficiency, but can lead to boredom by workers who are required to perform the same repetitive task over and over.</a:t>
            </a:r>
            <a:endParaRPr lang="en-MY" sz="2400" dirty="0"/>
          </a:p>
        </p:txBody>
      </p:sp>
    </p:spTree>
    <p:extLst>
      <p:ext uri="{BB962C8B-B14F-4D97-AF65-F5344CB8AC3E}">
        <p14:creationId xmlns:p14="http://schemas.microsoft.com/office/powerpoint/2010/main" val="3889513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80391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F5FCE-B04E-AA79-2CE3-DA1B4CB41D4C}"/>
              </a:ext>
            </a:extLst>
          </p:cNvPr>
          <p:cNvSpPr>
            <a:spLocks noGrp="1"/>
          </p:cNvSpPr>
          <p:nvPr>
            <p:ph type="title"/>
          </p:nvPr>
        </p:nvSpPr>
        <p:spPr>
          <a:xfrm>
            <a:off x="539552" y="0"/>
            <a:ext cx="7200900" cy="1142385"/>
          </a:xfrm>
        </p:spPr>
        <p:txBody>
          <a:bodyPr>
            <a:normAutofit/>
          </a:bodyPr>
          <a:lstStyle/>
          <a:p>
            <a:r>
              <a:rPr lang="en-MY" sz="2800" dirty="0"/>
              <a:t>What is a Group?</a:t>
            </a:r>
          </a:p>
        </p:txBody>
      </p:sp>
      <p:sp>
        <p:nvSpPr>
          <p:cNvPr id="3" name="Content Placeholder 2">
            <a:extLst>
              <a:ext uri="{FF2B5EF4-FFF2-40B4-BE49-F238E27FC236}">
                <a16:creationId xmlns:a16="http://schemas.microsoft.com/office/drawing/2014/main" id="{721E2D1F-1308-FAA8-8203-6BF6602E41F5}"/>
              </a:ext>
            </a:extLst>
          </p:cNvPr>
          <p:cNvSpPr>
            <a:spLocks noGrp="1"/>
          </p:cNvSpPr>
          <p:nvPr>
            <p:ph idx="1"/>
          </p:nvPr>
        </p:nvSpPr>
        <p:spPr>
          <a:xfrm>
            <a:off x="391895" y="1412776"/>
            <a:ext cx="8356569" cy="4032448"/>
          </a:xfrm>
        </p:spPr>
        <p:txBody>
          <a:bodyPr>
            <a:noAutofit/>
          </a:bodyPr>
          <a:lstStyle/>
          <a:p>
            <a:r>
              <a:rPr lang="en-MY" sz="2400" dirty="0"/>
              <a:t>A group is defined as a number of individuals forming a unit for a certain reason or cause. In an organization, a work group consists of two or more individuals who work towards the same objective and may sometimes function as a team but work independently. </a:t>
            </a:r>
          </a:p>
          <a:p>
            <a:endParaRPr lang="en-MY" sz="2400" dirty="0"/>
          </a:p>
          <a:p>
            <a:r>
              <a:rPr lang="en-MY" sz="2400" dirty="0"/>
              <a:t>Groups at the workplace are essentially formed as there are similarities to the work being done, but each individual is working separately; some may work in the same departments, while other groups may have members from different departments. People within groups can relate but don't necessarily use their skills to work together.</a:t>
            </a:r>
          </a:p>
        </p:txBody>
      </p:sp>
    </p:spTree>
    <p:extLst>
      <p:ext uri="{BB962C8B-B14F-4D97-AF65-F5344CB8AC3E}">
        <p14:creationId xmlns:p14="http://schemas.microsoft.com/office/powerpoint/2010/main" val="2778314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34CA6-FDEF-54BD-900A-EB762499A46C}"/>
              </a:ext>
            </a:extLst>
          </p:cNvPr>
          <p:cNvSpPr>
            <a:spLocks noGrp="1"/>
          </p:cNvSpPr>
          <p:nvPr>
            <p:ph type="title"/>
          </p:nvPr>
        </p:nvSpPr>
        <p:spPr>
          <a:xfrm>
            <a:off x="755576" y="-77216"/>
            <a:ext cx="7200900" cy="1142385"/>
          </a:xfrm>
        </p:spPr>
        <p:txBody>
          <a:bodyPr>
            <a:normAutofit/>
          </a:bodyPr>
          <a:lstStyle/>
          <a:p>
            <a:r>
              <a:rPr lang="en-MY" sz="2800" dirty="0"/>
              <a:t>What is a Team?</a:t>
            </a:r>
          </a:p>
        </p:txBody>
      </p:sp>
      <p:sp>
        <p:nvSpPr>
          <p:cNvPr id="3" name="Content Placeholder 2">
            <a:extLst>
              <a:ext uri="{FF2B5EF4-FFF2-40B4-BE49-F238E27FC236}">
                <a16:creationId xmlns:a16="http://schemas.microsoft.com/office/drawing/2014/main" id="{70FB9C59-459C-3B1B-8D77-6403523E6CD7}"/>
              </a:ext>
            </a:extLst>
          </p:cNvPr>
          <p:cNvSpPr>
            <a:spLocks noGrp="1"/>
          </p:cNvSpPr>
          <p:nvPr>
            <p:ph idx="1"/>
          </p:nvPr>
        </p:nvSpPr>
        <p:spPr>
          <a:xfrm>
            <a:off x="750074" y="1340768"/>
            <a:ext cx="7854374" cy="4752528"/>
          </a:xfrm>
        </p:spPr>
        <p:txBody>
          <a:bodyPr>
            <a:normAutofit fontScale="92500"/>
          </a:bodyPr>
          <a:lstStyle/>
          <a:p>
            <a:r>
              <a:rPr lang="en-MY" sz="2400" dirty="0"/>
              <a:t>A team is defined as a group of accomplished individuals who work together toward a common goal that needs completion. Team members in an organization rely on each other to accomplish certain tasks required of the work. Individuals within a team usually complement one another, meaning some may bring certain skills while others bring different needed skills.</a:t>
            </a:r>
          </a:p>
          <a:p>
            <a:endParaRPr lang="en-MY" sz="2400" dirty="0"/>
          </a:p>
          <a:p>
            <a:r>
              <a:rPr lang="en-MY" sz="2400" dirty="0"/>
              <a:t>For example, a work team might be a group of people responsible for organizing a corporate event. While one team member can organize the marketing aspect, another can work on booking, while others can work on the setup. This team uses different skills from different members.</a:t>
            </a:r>
          </a:p>
        </p:txBody>
      </p:sp>
    </p:spTree>
    <p:extLst>
      <p:ext uri="{BB962C8B-B14F-4D97-AF65-F5344CB8AC3E}">
        <p14:creationId xmlns:p14="http://schemas.microsoft.com/office/powerpoint/2010/main" val="2167085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195C1-DB96-2507-A3BF-31E2E94A4BD4}"/>
              </a:ext>
            </a:extLst>
          </p:cNvPr>
          <p:cNvSpPr>
            <a:spLocks noGrp="1"/>
          </p:cNvSpPr>
          <p:nvPr>
            <p:ph type="title"/>
          </p:nvPr>
        </p:nvSpPr>
        <p:spPr>
          <a:xfrm>
            <a:off x="611560" y="-228616"/>
            <a:ext cx="7200900" cy="1142385"/>
          </a:xfrm>
        </p:spPr>
        <p:txBody>
          <a:bodyPr>
            <a:normAutofit/>
          </a:bodyPr>
          <a:lstStyle/>
          <a:p>
            <a:r>
              <a:rPr lang="en-MY" sz="2800" dirty="0"/>
              <a:t>Types of Teams</a:t>
            </a:r>
          </a:p>
        </p:txBody>
      </p:sp>
      <p:sp>
        <p:nvSpPr>
          <p:cNvPr id="3" name="Content Placeholder 2">
            <a:extLst>
              <a:ext uri="{FF2B5EF4-FFF2-40B4-BE49-F238E27FC236}">
                <a16:creationId xmlns:a16="http://schemas.microsoft.com/office/drawing/2014/main" id="{5AF8330A-4276-962B-28FB-C9997C8BBA21}"/>
              </a:ext>
            </a:extLst>
          </p:cNvPr>
          <p:cNvSpPr>
            <a:spLocks noGrp="1"/>
          </p:cNvSpPr>
          <p:nvPr>
            <p:ph idx="1"/>
          </p:nvPr>
        </p:nvSpPr>
        <p:spPr>
          <a:xfrm>
            <a:off x="287524" y="1124744"/>
            <a:ext cx="8568952" cy="4896544"/>
          </a:xfrm>
        </p:spPr>
        <p:txBody>
          <a:bodyPr>
            <a:noAutofit/>
          </a:bodyPr>
          <a:lstStyle/>
          <a:p>
            <a:r>
              <a:rPr lang="en-MY" sz="2200" b="1" dirty="0"/>
              <a:t>Virtual team: </a:t>
            </a:r>
            <a:r>
              <a:rPr lang="en-MY" sz="2200" dirty="0"/>
              <a:t>A virtual team consists of members who are located in different locations. They connect through technology, such as email, video conferencing, and other online messaging systems.</a:t>
            </a:r>
          </a:p>
          <a:p>
            <a:r>
              <a:rPr lang="en-MY" sz="2200" b="1" dirty="0"/>
              <a:t>Project team: </a:t>
            </a:r>
            <a:r>
              <a:rPr lang="en-MY" sz="2200" dirty="0"/>
              <a:t>A project team works together temporarily towards a specific project. Generally, project team members are joined together due to the specific tasks they bring that can benefit the project.</a:t>
            </a:r>
          </a:p>
          <a:p>
            <a:r>
              <a:rPr lang="en-MY" sz="2200" b="1" dirty="0"/>
              <a:t>Management team: </a:t>
            </a:r>
            <a:r>
              <a:rPr lang="en-MY" sz="2200" dirty="0"/>
              <a:t>A management team refers to the managers who are responsible for leading the organization and supervising the employees. This is typically the top management team that consists of directors, CEO, COO, and other top managers.</a:t>
            </a:r>
          </a:p>
          <a:p>
            <a:r>
              <a:rPr lang="en-MY" sz="2200" b="1" dirty="0"/>
              <a:t>Cross-functional team: </a:t>
            </a:r>
            <a:r>
              <a:rPr lang="en-MY" sz="2200" dirty="0"/>
              <a:t>A cross-functional team consists of members with specialized skills or expertise. It uses the different skills of members to complete complex tasks.</a:t>
            </a:r>
          </a:p>
        </p:txBody>
      </p:sp>
    </p:spTree>
    <p:extLst>
      <p:ext uri="{BB962C8B-B14F-4D97-AF65-F5344CB8AC3E}">
        <p14:creationId xmlns:p14="http://schemas.microsoft.com/office/powerpoint/2010/main" val="695759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604AF-3BC0-4450-81CC-367AF3C4015F}"/>
              </a:ext>
            </a:extLst>
          </p:cNvPr>
          <p:cNvSpPr>
            <a:spLocks noGrp="1"/>
          </p:cNvSpPr>
          <p:nvPr>
            <p:ph type="title"/>
          </p:nvPr>
        </p:nvSpPr>
        <p:spPr>
          <a:xfrm>
            <a:off x="971550" y="-99392"/>
            <a:ext cx="7200900" cy="1142385"/>
          </a:xfrm>
        </p:spPr>
        <p:txBody>
          <a:bodyPr>
            <a:normAutofit/>
          </a:bodyPr>
          <a:lstStyle/>
          <a:p>
            <a:r>
              <a:rPr lang="en-MY" sz="3200" dirty="0"/>
              <a:t>Group vs. Team</a:t>
            </a:r>
          </a:p>
        </p:txBody>
      </p:sp>
      <p:sp>
        <p:nvSpPr>
          <p:cNvPr id="3" name="Content Placeholder 2">
            <a:extLst>
              <a:ext uri="{FF2B5EF4-FFF2-40B4-BE49-F238E27FC236}">
                <a16:creationId xmlns:a16="http://schemas.microsoft.com/office/drawing/2014/main" id="{803B1F3C-4758-4621-B6BC-084EAC089F83}"/>
              </a:ext>
            </a:extLst>
          </p:cNvPr>
          <p:cNvSpPr>
            <a:spLocks noGrp="1"/>
          </p:cNvSpPr>
          <p:nvPr>
            <p:ph idx="1"/>
          </p:nvPr>
        </p:nvSpPr>
        <p:spPr>
          <a:xfrm>
            <a:off x="377534" y="1163637"/>
            <a:ext cx="8154906" cy="4530725"/>
          </a:xfrm>
        </p:spPr>
        <p:txBody>
          <a:bodyPr>
            <a:noAutofit/>
          </a:bodyPr>
          <a:lstStyle/>
          <a:p>
            <a:pPr marL="0" indent="0">
              <a:buNone/>
            </a:pPr>
            <a:r>
              <a:rPr lang="en-MY" sz="2600" dirty="0"/>
              <a:t>Groups differ from teams in several ways:</a:t>
            </a:r>
          </a:p>
          <a:p>
            <a:pPr marL="514350" indent="-514350">
              <a:buAutoNum type="arabicPeriod"/>
            </a:pPr>
            <a:r>
              <a:rPr lang="en-MY" sz="2600" dirty="0"/>
              <a:t>Task orientation : Teams require coordination of tasks and activities to achieve a shared aim. Groups do not need to focus on specific outcomes or a common purpose.</a:t>
            </a:r>
          </a:p>
          <a:p>
            <a:pPr marL="514350" indent="-514350">
              <a:buAutoNum type="arabicPeriod"/>
            </a:pPr>
            <a:endParaRPr lang="en-MY" sz="2600" dirty="0"/>
          </a:p>
          <a:p>
            <a:pPr marL="514350" indent="-514350">
              <a:buAutoNum type="arabicPeriod"/>
            </a:pPr>
            <a:r>
              <a:rPr lang="en-MY" sz="2600" dirty="0"/>
              <a:t>Degree of interdependence : Team members are interdependent since they bring to bear a set of resources to produce a common outcome. Individuals in a group can be entirely disconnected from one another and not rely on fellow members at all.</a:t>
            </a:r>
          </a:p>
        </p:txBody>
      </p:sp>
    </p:spTree>
    <p:extLst>
      <p:ext uri="{BB962C8B-B14F-4D97-AF65-F5344CB8AC3E}">
        <p14:creationId xmlns:p14="http://schemas.microsoft.com/office/powerpoint/2010/main" val="1236971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E5FFA-948E-43E1-AFBE-00E79B7AD9DC}"/>
              </a:ext>
            </a:extLst>
          </p:cNvPr>
          <p:cNvSpPr>
            <a:spLocks noGrp="1"/>
          </p:cNvSpPr>
          <p:nvPr>
            <p:ph type="title"/>
          </p:nvPr>
        </p:nvSpPr>
        <p:spPr>
          <a:xfrm>
            <a:off x="755576" y="-171400"/>
            <a:ext cx="7200900" cy="1142385"/>
          </a:xfrm>
        </p:spPr>
        <p:txBody>
          <a:bodyPr>
            <a:normAutofit/>
          </a:bodyPr>
          <a:lstStyle/>
          <a:p>
            <a:r>
              <a:rPr lang="en-MY" sz="3200" dirty="0"/>
              <a:t>Group vs. Team</a:t>
            </a:r>
          </a:p>
        </p:txBody>
      </p:sp>
      <p:sp>
        <p:nvSpPr>
          <p:cNvPr id="3" name="Content Placeholder 2">
            <a:extLst>
              <a:ext uri="{FF2B5EF4-FFF2-40B4-BE49-F238E27FC236}">
                <a16:creationId xmlns:a16="http://schemas.microsoft.com/office/drawing/2014/main" id="{49D153BA-AA20-4511-A6B2-F069E54128EF}"/>
              </a:ext>
            </a:extLst>
          </p:cNvPr>
          <p:cNvSpPr>
            <a:spLocks noGrp="1"/>
          </p:cNvSpPr>
          <p:nvPr>
            <p:ph idx="1"/>
          </p:nvPr>
        </p:nvSpPr>
        <p:spPr>
          <a:xfrm>
            <a:off x="539552" y="1163637"/>
            <a:ext cx="8064896" cy="4530725"/>
          </a:xfrm>
        </p:spPr>
        <p:txBody>
          <a:bodyPr>
            <a:noAutofit/>
          </a:bodyPr>
          <a:lstStyle/>
          <a:p>
            <a:pPr marL="0" indent="0">
              <a:buNone/>
            </a:pPr>
            <a:r>
              <a:rPr lang="en-MY" sz="2800" dirty="0"/>
              <a:t>3. Purpose : Teams are formed for a particular reason and can be short- or long-lived. Groups can exist as a matter of fact; for example, a group can be comprised of people of the same race or ethnic background.</a:t>
            </a:r>
          </a:p>
          <a:p>
            <a:pPr marL="0" indent="0">
              <a:buNone/>
            </a:pPr>
            <a:endParaRPr lang="en-MY" sz="2800" dirty="0"/>
          </a:p>
          <a:p>
            <a:pPr marL="0" indent="0">
              <a:buNone/>
            </a:pPr>
            <a:r>
              <a:rPr lang="en-MY" sz="2800" dirty="0"/>
              <a:t>4. Degree of formal structure : Team members' individual roles and duties are specified and their ways of working together are defined. Groups are generally much more informal; roles do not need to be assigned and norms of </a:t>
            </a:r>
            <a:r>
              <a:rPr lang="en-MY" sz="2800" dirty="0" err="1"/>
              <a:t>behavior</a:t>
            </a:r>
            <a:r>
              <a:rPr lang="en-MY" sz="2800" dirty="0"/>
              <a:t> do not need to develop.</a:t>
            </a:r>
          </a:p>
        </p:txBody>
      </p:sp>
    </p:spTree>
    <p:extLst>
      <p:ext uri="{BB962C8B-B14F-4D97-AF65-F5344CB8AC3E}">
        <p14:creationId xmlns:p14="http://schemas.microsoft.com/office/powerpoint/2010/main" val="2239181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2E907-9225-4F88-93E2-0E9A7D3A86E5}"/>
              </a:ext>
            </a:extLst>
          </p:cNvPr>
          <p:cNvSpPr>
            <a:spLocks noGrp="1"/>
          </p:cNvSpPr>
          <p:nvPr>
            <p:ph type="title"/>
          </p:nvPr>
        </p:nvSpPr>
        <p:spPr/>
        <p:txBody>
          <a:bodyPr>
            <a:normAutofit/>
          </a:bodyPr>
          <a:lstStyle/>
          <a:p>
            <a:r>
              <a:rPr lang="en-MY" sz="3200" dirty="0"/>
              <a:t>Group vs. Team</a:t>
            </a:r>
          </a:p>
        </p:txBody>
      </p:sp>
      <p:sp>
        <p:nvSpPr>
          <p:cNvPr id="3" name="Content Placeholder 2">
            <a:extLst>
              <a:ext uri="{FF2B5EF4-FFF2-40B4-BE49-F238E27FC236}">
                <a16:creationId xmlns:a16="http://schemas.microsoft.com/office/drawing/2014/main" id="{E5688196-9BD4-4B98-A9A0-E5B486FB9784}"/>
              </a:ext>
            </a:extLst>
          </p:cNvPr>
          <p:cNvSpPr>
            <a:spLocks noGrp="1"/>
          </p:cNvSpPr>
          <p:nvPr>
            <p:ph idx="1"/>
          </p:nvPr>
        </p:nvSpPr>
        <p:spPr>
          <a:xfrm>
            <a:off x="755576" y="1916832"/>
            <a:ext cx="7772400" cy="3196952"/>
          </a:xfrm>
        </p:spPr>
        <p:txBody>
          <a:bodyPr>
            <a:normAutofit/>
          </a:bodyPr>
          <a:lstStyle/>
          <a:p>
            <a:pPr marL="0" indent="0">
              <a:buNone/>
            </a:pPr>
            <a:r>
              <a:rPr lang="en-MY" sz="2800" dirty="0"/>
              <a:t>5. Familiarity among members : Team members are aware of the set of people they collaborate with, since they interact to complete tasks and activities. Members of a group may have personal relationships or they may have little knowledge of each other and no interactions whatsoever.</a:t>
            </a:r>
          </a:p>
        </p:txBody>
      </p:sp>
    </p:spTree>
    <p:extLst>
      <p:ext uri="{BB962C8B-B14F-4D97-AF65-F5344CB8AC3E}">
        <p14:creationId xmlns:p14="http://schemas.microsoft.com/office/powerpoint/2010/main" val="3037308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74C4F-D1E4-DDEA-DD18-4821F7BEB760}"/>
              </a:ext>
            </a:extLst>
          </p:cNvPr>
          <p:cNvSpPr>
            <a:spLocks noGrp="1"/>
          </p:cNvSpPr>
          <p:nvPr>
            <p:ph type="title"/>
          </p:nvPr>
        </p:nvSpPr>
        <p:spPr>
          <a:xfrm>
            <a:off x="683568" y="-105351"/>
            <a:ext cx="7200900" cy="1142385"/>
          </a:xfrm>
        </p:spPr>
        <p:txBody>
          <a:bodyPr/>
          <a:lstStyle/>
          <a:p>
            <a:r>
              <a:rPr lang="en-MY" dirty="0"/>
              <a:t>When Does a Group Become a Team?</a:t>
            </a:r>
          </a:p>
        </p:txBody>
      </p:sp>
      <p:sp>
        <p:nvSpPr>
          <p:cNvPr id="3" name="Content Placeholder 2">
            <a:extLst>
              <a:ext uri="{FF2B5EF4-FFF2-40B4-BE49-F238E27FC236}">
                <a16:creationId xmlns:a16="http://schemas.microsoft.com/office/drawing/2014/main" id="{0C1EBF9E-ACDB-3BA9-C047-9BE8D622EEA2}"/>
              </a:ext>
            </a:extLst>
          </p:cNvPr>
          <p:cNvSpPr>
            <a:spLocks noGrp="1"/>
          </p:cNvSpPr>
          <p:nvPr>
            <p:ph idx="1"/>
          </p:nvPr>
        </p:nvSpPr>
        <p:spPr>
          <a:xfrm>
            <a:off x="683568" y="1196752"/>
            <a:ext cx="7920880" cy="4752528"/>
          </a:xfrm>
        </p:spPr>
        <p:txBody>
          <a:bodyPr>
            <a:noAutofit/>
          </a:bodyPr>
          <a:lstStyle/>
          <a:p>
            <a:r>
              <a:rPr lang="en-MY" sz="2400" dirty="0"/>
              <a:t>A group can work towards becoming a team as they become a cohesive unit that begins to work together and share their skills. As a group begins to share their ideas and opinions about the work or tasks, they can start to help each other with the work. With the sharing of ideas comes collective participation that allows the group to consistently provide feedback and ideas.</a:t>
            </a:r>
          </a:p>
          <a:p>
            <a:endParaRPr lang="en-MY" sz="2400" dirty="0"/>
          </a:p>
          <a:p>
            <a:r>
              <a:rPr lang="en-MY" sz="2400" dirty="0"/>
              <a:t>Once a group builds collaborative and cohesive abilities, they can begin to share responsibilities with the work, giving certain projects to those with certain skills. With this mutual understanding of dividing the work, the group can now function as a team.</a:t>
            </a:r>
          </a:p>
        </p:txBody>
      </p:sp>
    </p:spTree>
    <p:extLst>
      <p:ext uri="{BB962C8B-B14F-4D97-AF65-F5344CB8AC3E}">
        <p14:creationId xmlns:p14="http://schemas.microsoft.com/office/powerpoint/2010/main" val="1795248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1FF37-BF62-40E8-9916-E5D2FD92F716}"/>
              </a:ext>
            </a:extLst>
          </p:cNvPr>
          <p:cNvSpPr>
            <a:spLocks noGrp="1"/>
          </p:cNvSpPr>
          <p:nvPr>
            <p:ph type="title"/>
          </p:nvPr>
        </p:nvSpPr>
        <p:spPr>
          <a:xfrm>
            <a:off x="899592" y="116632"/>
            <a:ext cx="7200900" cy="1142385"/>
          </a:xfrm>
        </p:spPr>
        <p:txBody>
          <a:bodyPr>
            <a:normAutofit/>
          </a:bodyPr>
          <a:lstStyle/>
          <a:p>
            <a:r>
              <a:rPr lang="en-MY" sz="3200" dirty="0"/>
              <a:t>Question # 1</a:t>
            </a:r>
          </a:p>
        </p:txBody>
      </p:sp>
      <p:sp>
        <p:nvSpPr>
          <p:cNvPr id="3" name="Content Placeholder 2">
            <a:extLst>
              <a:ext uri="{FF2B5EF4-FFF2-40B4-BE49-F238E27FC236}">
                <a16:creationId xmlns:a16="http://schemas.microsoft.com/office/drawing/2014/main" id="{17A69B79-A01D-45DA-95B3-B4A932618E96}"/>
              </a:ext>
            </a:extLst>
          </p:cNvPr>
          <p:cNvSpPr>
            <a:spLocks noGrp="1"/>
          </p:cNvSpPr>
          <p:nvPr>
            <p:ph idx="1"/>
          </p:nvPr>
        </p:nvSpPr>
        <p:spPr>
          <a:xfrm>
            <a:off x="755576" y="1524000"/>
            <a:ext cx="7776864" cy="4353272"/>
          </a:xfrm>
        </p:spPr>
        <p:txBody>
          <a:bodyPr>
            <a:noAutofit/>
          </a:bodyPr>
          <a:lstStyle/>
          <a:p>
            <a:pPr marL="0" indent="0">
              <a:buNone/>
            </a:pPr>
            <a:r>
              <a:rPr lang="en-MY" sz="2400" dirty="0"/>
              <a:t>Judy has been assigned to work on a project with several </a:t>
            </a:r>
            <a:r>
              <a:rPr lang="en-MY" sz="2400" dirty="0" err="1"/>
              <a:t>coworkers</a:t>
            </a:r>
            <a:r>
              <a:rPr lang="en-MY" sz="2400" dirty="0"/>
              <a:t>. Project members are interdependent on one another and all work towards the same end goal. Judy is a member of a _____</a:t>
            </a:r>
          </a:p>
          <a:p>
            <a:pPr marL="0" indent="0">
              <a:buNone/>
            </a:pPr>
            <a:endParaRPr lang="en-MY" sz="2400" dirty="0"/>
          </a:p>
          <a:p>
            <a:pPr marL="457200" indent="-457200">
              <a:buFont typeface="+mj-lt"/>
              <a:buAutoNum type="alphaUcPeriod"/>
            </a:pPr>
            <a:r>
              <a:rPr lang="en-MY" sz="2400" dirty="0"/>
              <a:t>work team</a:t>
            </a:r>
          </a:p>
          <a:p>
            <a:pPr marL="457200" indent="-457200">
              <a:buFont typeface="+mj-lt"/>
              <a:buAutoNum type="alphaUcPeriod"/>
            </a:pPr>
            <a:r>
              <a:rPr lang="en-MY" sz="2400" dirty="0"/>
              <a:t>informal group</a:t>
            </a:r>
          </a:p>
          <a:p>
            <a:pPr marL="457200" indent="-457200">
              <a:buFont typeface="+mj-lt"/>
              <a:buAutoNum type="alphaUcPeriod"/>
            </a:pPr>
            <a:r>
              <a:rPr lang="en-MY" sz="2400" dirty="0"/>
              <a:t>work group</a:t>
            </a:r>
          </a:p>
          <a:p>
            <a:pPr marL="457200" indent="-457200">
              <a:buFont typeface="+mj-lt"/>
              <a:buAutoNum type="alphaUcPeriod"/>
            </a:pPr>
            <a:r>
              <a:rPr lang="en-MY" sz="2400" dirty="0"/>
              <a:t>team group</a:t>
            </a:r>
          </a:p>
        </p:txBody>
      </p:sp>
    </p:spTree>
    <p:extLst>
      <p:ext uri="{BB962C8B-B14F-4D97-AF65-F5344CB8AC3E}">
        <p14:creationId xmlns:p14="http://schemas.microsoft.com/office/powerpoint/2010/main" val="2946235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60E0C-FEF2-4520-B25D-448CAE36B446}"/>
              </a:ext>
            </a:extLst>
          </p:cNvPr>
          <p:cNvSpPr>
            <a:spLocks noGrp="1"/>
          </p:cNvSpPr>
          <p:nvPr>
            <p:ph type="title"/>
          </p:nvPr>
        </p:nvSpPr>
        <p:spPr/>
        <p:txBody>
          <a:bodyPr>
            <a:normAutofit/>
          </a:bodyPr>
          <a:lstStyle/>
          <a:p>
            <a:r>
              <a:rPr lang="en-MY" sz="3200" dirty="0"/>
              <a:t>Answer # 1</a:t>
            </a:r>
          </a:p>
        </p:txBody>
      </p:sp>
      <p:sp>
        <p:nvSpPr>
          <p:cNvPr id="3" name="Content Placeholder 2">
            <a:extLst>
              <a:ext uri="{FF2B5EF4-FFF2-40B4-BE49-F238E27FC236}">
                <a16:creationId xmlns:a16="http://schemas.microsoft.com/office/drawing/2014/main" id="{75CEE2CE-8458-43A8-9326-B650B447EB07}"/>
              </a:ext>
            </a:extLst>
          </p:cNvPr>
          <p:cNvSpPr>
            <a:spLocks noGrp="1"/>
          </p:cNvSpPr>
          <p:nvPr>
            <p:ph idx="1"/>
          </p:nvPr>
        </p:nvSpPr>
        <p:spPr/>
        <p:txBody>
          <a:bodyPr/>
          <a:lstStyle/>
          <a:p>
            <a:r>
              <a:rPr lang="en-MY" sz="2800" dirty="0"/>
              <a:t>Option A</a:t>
            </a:r>
          </a:p>
          <a:p>
            <a:endParaRPr lang="en-MY" sz="2800" dirty="0"/>
          </a:p>
          <a:p>
            <a:pPr marL="0" indent="0">
              <a:buNone/>
            </a:pPr>
            <a:r>
              <a:rPr lang="en-MY" sz="2400" b="0" i="0" dirty="0">
                <a:effectLst/>
              </a:rPr>
              <a:t>Judy is a member of a work team that has members who work interdependently on a specific, common goal to produce an end result for their business.</a:t>
            </a:r>
            <a:endParaRPr lang="en-MY" sz="2400" dirty="0"/>
          </a:p>
        </p:txBody>
      </p:sp>
    </p:spTree>
    <p:extLst>
      <p:ext uri="{BB962C8B-B14F-4D97-AF65-F5344CB8AC3E}">
        <p14:creationId xmlns:p14="http://schemas.microsoft.com/office/powerpoint/2010/main" val="3305280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83601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11558-0D5A-4DF0-A536-ABB10033848D}"/>
              </a:ext>
            </a:extLst>
          </p:cNvPr>
          <p:cNvSpPr>
            <a:spLocks noGrp="1"/>
          </p:cNvSpPr>
          <p:nvPr>
            <p:ph type="title"/>
          </p:nvPr>
        </p:nvSpPr>
        <p:spPr/>
        <p:txBody>
          <a:bodyPr/>
          <a:lstStyle/>
          <a:p>
            <a:r>
              <a:rPr lang="en-MY" dirty="0"/>
              <a:t>Organisational Life Cycle</a:t>
            </a:r>
          </a:p>
        </p:txBody>
      </p:sp>
      <p:pic>
        <p:nvPicPr>
          <p:cNvPr id="5" name="Picture 4">
            <a:extLst>
              <a:ext uri="{FF2B5EF4-FFF2-40B4-BE49-F238E27FC236}">
                <a16:creationId xmlns:a16="http://schemas.microsoft.com/office/drawing/2014/main" id="{E3FC2D58-E1E3-4F2C-9995-BA38F08175F3}"/>
              </a:ext>
            </a:extLst>
          </p:cNvPr>
          <p:cNvPicPr>
            <a:picLocks noChangeAspect="1"/>
          </p:cNvPicPr>
          <p:nvPr/>
        </p:nvPicPr>
        <p:blipFill>
          <a:blip r:embed="rId2"/>
          <a:stretch>
            <a:fillRect/>
          </a:stretch>
        </p:blipFill>
        <p:spPr>
          <a:xfrm>
            <a:off x="3520802" y="2060848"/>
            <a:ext cx="5500762" cy="2880320"/>
          </a:xfrm>
          <a:prstGeom prst="rect">
            <a:avLst/>
          </a:prstGeom>
        </p:spPr>
      </p:pic>
      <p:sp>
        <p:nvSpPr>
          <p:cNvPr id="6" name="TextBox 5">
            <a:extLst>
              <a:ext uri="{FF2B5EF4-FFF2-40B4-BE49-F238E27FC236}">
                <a16:creationId xmlns:a16="http://schemas.microsoft.com/office/drawing/2014/main" id="{A53B63F7-7447-46CD-8B26-463C0A7ECB33}"/>
              </a:ext>
            </a:extLst>
          </p:cNvPr>
          <p:cNvSpPr txBox="1"/>
          <p:nvPr/>
        </p:nvSpPr>
        <p:spPr>
          <a:xfrm>
            <a:off x="1403648" y="1844824"/>
            <a:ext cx="4536504" cy="1938992"/>
          </a:xfrm>
          <a:prstGeom prst="rect">
            <a:avLst/>
          </a:prstGeom>
          <a:noFill/>
        </p:spPr>
        <p:txBody>
          <a:bodyPr wrap="square" rtlCol="0">
            <a:spAutoFit/>
          </a:bodyPr>
          <a:lstStyle/>
          <a:p>
            <a:pPr marL="457200" indent="-457200">
              <a:buFont typeface="+mj-lt"/>
              <a:buAutoNum type="arabicPeriod"/>
            </a:pPr>
            <a:r>
              <a:rPr lang="en-MY" sz="2400" dirty="0"/>
              <a:t>Start-up</a:t>
            </a:r>
          </a:p>
          <a:p>
            <a:pPr marL="457200" indent="-457200">
              <a:buFont typeface="+mj-lt"/>
              <a:buAutoNum type="arabicPeriod"/>
            </a:pPr>
            <a:r>
              <a:rPr lang="en-MY" sz="2400" dirty="0"/>
              <a:t>Growth</a:t>
            </a:r>
          </a:p>
          <a:p>
            <a:pPr marL="457200" indent="-457200">
              <a:buFont typeface="+mj-lt"/>
              <a:buAutoNum type="arabicPeriod"/>
            </a:pPr>
            <a:r>
              <a:rPr lang="en-MY" sz="2400" dirty="0"/>
              <a:t>Maturity</a:t>
            </a:r>
          </a:p>
          <a:p>
            <a:pPr marL="457200" indent="-457200">
              <a:buFont typeface="+mj-lt"/>
              <a:buAutoNum type="arabicPeriod"/>
            </a:pPr>
            <a:r>
              <a:rPr lang="en-MY" sz="2400" dirty="0"/>
              <a:t>Revival</a:t>
            </a:r>
          </a:p>
          <a:p>
            <a:pPr marL="457200" indent="-457200">
              <a:buFont typeface="+mj-lt"/>
              <a:buAutoNum type="arabicPeriod"/>
            </a:pPr>
            <a:r>
              <a:rPr lang="en-MY" sz="2400" dirty="0"/>
              <a:t>Decline</a:t>
            </a:r>
          </a:p>
        </p:txBody>
      </p:sp>
    </p:spTree>
    <p:extLst>
      <p:ext uri="{BB962C8B-B14F-4D97-AF65-F5344CB8AC3E}">
        <p14:creationId xmlns:p14="http://schemas.microsoft.com/office/powerpoint/2010/main" val="9480376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3AE15-E056-4FC5-A3FC-92D22F8C9558}"/>
              </a:ext>
            </a:extLst>
          </p:cNvPr>
          <p:cNvSpPr>
            <a:spLocks noGrp="1"/>
          </p:cNvSpPr>
          <p:nvPr>
            <p:ph type="title"/>
          </p:nvPr>
        </p:nvSpPr>
        <p:spPr/>
        <p:txBody>
          <a:bodyPr/>
          <a:lstStyle/>
          <a:p>
            <a:r>
              <a:rPr lang="en-MY" dirty="0"/>
              <a:t>Start-Up Stage</a:t>
            </a:r>
          </a:p>
        </p:txBody>
      </p:sp>
      <p:sp>
        <p:nvSpPr>
          <p:cNvPr id="3" name="Content Placeholder 2">
            <a:extLst>
              <a:ext uri="{FF2B5EF4-FFF2-40B4-BE49-F238E27FC236}">
                <a16:creationId xmlns:a16="http://schemas.microsoft.com/office/drawing/2014/main" id="{4B1BFC98-52A0-4675-BCF6-2CC19DF658C6}"/>
              </a:ext>
            </a:extLst>
          </p:cNvPr>
          <p:cNvSpPr>
            <a:spLocks noGrp="1"/>
          </p:cNvSpPr>
          <p:nvPr>
            <p:ph idx="1"/>
          </p:nvPr>
        </p:nvSpPr>
        <p:spPr/>
        <p:txBody>
          <a:bodyPr>
            <a:normAutofit/>
          </a:bodyPr>
          <a:lstStyle/>
          <a:p>
            <a:r>
              <a:rPr lang="en-MY" sz="2400" dirty="0"/>
              <a:t>A </a:t>
            </a:r>
            <a:r>
              <a:rPr lang="en-MY" sz="2400" dirty="0" err="1"/>
              <a:t>startup</a:t>
            </a:r>
            <a:r>
              <a:rPr lang="en-MY" sz="2400" dirty="0"/>
              <a:t> is a company that's in the initial stages of business.</a:t>
            </a:r>
          </a:p>
          <a:p>
            <a:r>
              <a:rPr lang="en-MY" sz="2400" dirty="0"/>
              <a:t>Until the business gets off the ground, a </a:t>
            </a:r>
            <a:r>
              <a:rPr lang="en-MY" sz="2400" dirty="0" err="1"/>
              <a:t>startup</a:t>
            </a:r>
            <a:r>
              <a:rPr lang="en-MY" sz="2400" dirty="0"/>
              <a:t> is often financed by its founders and may attempt to attract outside investment.</a:t>
            </a:r>
          </a:p>
          <a:p>
            <a:r>
              <a:rPr lang="en-MY" sz="2400" dirty="0"/>
              <a:t>The many funding sources for </a:t>
            </a:r>
            <a:r>
              <a:rPr lang="en-MY" sz="2400" dirty="0" err="1"/>
              <a:t>startups</a:t>
            </a:r>
            <a:r>
              <a:rPr lang="en-MY" sz="2400" dirty="0"/>
              <a:t> include family and friends, venture capitalists, crowdfunding and loans</a:t>
            </a:r>
          </a:p>
        </p:txBody>
      </p:sp>
    </p:spTree>
    <p:extLst>
      <p:ext uri="{BB962C8B-B14F-4D97-AF65-F5344CB8AC3E}">
        <p14:creationId xmlns:p14="http://schemas.microsoft.com/office/powerpoint/2010/main" val="4202176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85AF3-D8F1-4234-B968-26F09402773D}"/>
              </a:ext>
            </a:extLst>
          </p:cNvPr>
          <p:cNvSpPr>
            <a:spLocks noGrp="1"/>
          </p:cNvSpPr>
          <p:nvPr>
            <p:ph type="title"/>
          </p:nvPr>
        </p:nvSpPr>
        <p:spPr/>
        <p:txBody>
          <a:bodyPr/>
          <a:lstStyle/>
          <a:p>
            <a:r>
              <a:rPr lang="en-MY" dirty="0"/>
              <a:t>Growth Stage</a:t>
            </a:r>
          </a:p>
        </p:txBody>
      </p:sp>
      <p:sp>
        <p:nvSpPr>
          <p:cNvPr id="3" name="Content Placeholder 2">
            <a:extLst>
              <a:ext uri="{FF2B5EF4-FFF2-40B4-BE49-F238E27FC236}">
                <a16:creationId xmlns:a16="http://schemas.microsoft.com/office/drawing/2014/main" id="{05149E47-A506-4061-8A99-DF34E1401488}"/>
              </a:ext>
            </a:extLst>
          </p:cNvPr>
          <p:cNvSpPr>
            <a:spLocks noGrp="1"/>
          </p:cNvSpPr>
          <p:nvPr>
            <p:ph idx="1"/>
          </p:nvPr>
        </p:nvSpPr>
        <p:spPr/>
        <p:txBody>
          <a:bodyPr>
            <a:normAutofit/>
          </a:bodyPr>
          <a:lstStyle/>
          <a:p>
            <a:pPr marL="0" indent="0">
              <a:buNone/>
            </a:pPr>
            <a:r>
              <a:rPr lang="en-MY" sz="2400" dirty="0"/>
              <a:t>In the growth phase, companies experience rapid sales growth. As sales increase rapidly, businesses start seeing profit once they pass the break-even point.</a:t>
            </a:r>
          </a:p>
        </p:txBody>
      </p:sp>
    </p:spTree>
    <p:extLst>
      <p:ext uri="{BB962C8B-B14F-4D97-AF65-F5344CB8AC3E}">
        <p14:creationId xmlns:p14="http://schemas.microsoft.com/office/powerpoint/2010/main" val="2117963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31B506-85BE-4DC8-B355-3BE33EDDDA61}"/>
              </a:ext>
            </a:extLst>
          </p:cNvPr>
          <p:cNvSpPr>
            <a:spLocks noGrp="1"/>
          </p:cNvSpPr>
          <p:nvPr>
            <p:ph type="title"/>
          </p:nvPr>
        </p:nvSpPr>
        <p:spPr/>
        <p:txBody>
          <a:bodyPr/>
          <a:lstStyle/>
          <a:p>
            <a:r>
              <a:rPr lang="en-MY" dirty="0"/>
              <a:t>Maturity Stage</a:t>
            </a:r>
          </a:p>
        </p:txBody>
      </p:sp>
      <p:sp>
        <p:nvSpPr>
          <p:cNvPr id="3" name="Content Placeholder 2">
            <a:extLst>
              <a:ext uri="{FF2B5EF4-FFF2-40B4-BE49-F238E27FC236}">
                <a16:creationId xmlns:a16="http://schemas.microsoft.com/office/drawing/2014/main" id="{00638CCA-3F8E-4097-86F5-78D2F4F610B0}"/>
              </a:ext>
            </a:extLst>
          </p:cNvPr>
          <p:cNvSpPr>
            <a:spLocks noGrp="1"/>
          </p:cNvSpPr>
          <p:nvPr>
            <p:ph idx="1"/>
          </p:nvPr>
        </p:nvSpPr>
        <p:spPr/>
        <p:txBody>
          <a:bodyPr>
            <a:normAutofit/>
          </a:bodyPr>
          <a:lstStyle/>
          <a:p>
            <a:r>
              <a:rPr lang="en-MY" sz="2400" dirty="0"/>
              <a:t> Sales continue to increase, but at a slower rate, usually due to either approaching market saturation or the entry of new competitors in the market</a:t>
            </a:r>
          </a:p>
        </p:txBody>
      </p:sp>
    </p:spTree>
    <p:extLst>
      <p:ext uri="{BB962C8B-B14F-4D97-AF65-F5344CB8AC3E}">
        <p14:creationId xmlns:p14="http://schemas.microsoft.com/office/powerpoint/2010/main" val="3522990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8D654-A18E-4C19-9C74-AC60712A9DF8}"/>
              </a:ext>
            </a:extLst>
          </p:cNvPr>
          <p:cNvSpPr>
            <a:spLocks noGrp="1"/>
          </p:cNvSpPr>
          <p:nvPr>
            <p:ph type="title"/>
          </p:nvPr>
        </p:nvSpPr>
        <p:spPr/>
        <p:txBody>
          <a:bodyPr/>
          <a:lstStyle/>
          <a:p>
            <a:r>
              <a:rPr lang="en-MY" dirty="0"/>
              <a:t>Decline Stage</a:t>
            </a:r>
          </a:p>
        </p:txBody>
      </p:sp>
      <p:sp>
        <p:nvSpPr>
          <p:cNvPr id="3" name="Content Placeholder 2">
            <a:extLst>
              <a:ext uri="{FF2B5EF4-FFF2-40B4-BE49-F238E27FC236}">
                <a16:creationId xmlns:a16="http://schemas.microsoft.com/office/drawing/2014/main" id="{D7886100-2898-40B9-BB52-00AB584E2341}"/>
              </a:ext>
            </a:extLst>
          </p:cNvPr>
          <p:cNvSpPr>
            <a:spLocks noGrp="1"/>
          </p:cNvSpPr>
          <p:nvPr>
            <p:ph idx="1"/>
          </p:nvPr>
        </p:nvSpPr>
        <p:spPr/>
        <p:txBody>
          <a:bodyPr>
            <a:normAutofit/>
          </a:bodyPr>
          <a:lstStyle/>
          <a:p>
            <a:r>
              <a:rPr lang="en-MY" sz="2400" dirty="0"/>
              <a:t>In the final stage of the business life cycle, sales, profit, and cash flow all decline. During this phase, companies accept their failure to extend their business life cycle by adapting to the changing business environment. Firms lose their competitive advantage and finally exit the market.</a:t>
            </a:r>
          </a:p>
        </p:txBody>
      </p:sp>
    </p:spTree>
    <p:extLst>
      <p:ext uri="{BB962C8B-B14F-4D97-AF65-F5344CB8AC3E}">
        <p14:creationId xmlns:p14="http://schemas.microsoft.com/office/powerpoint/2010/main" val="21981931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9ACD2A-62AB-4AA2-BE34-6850DA835155}"/>
              </a:ext>
            </a:extLst>
          </p:cNvPr>
          <p:cNvSpPr>
            <a:spLocks noGrp="1"/>
          </p:cNvSpPr>
          <p:nvPr>
            <p:ph type="title"/>
          </p:nvPr>
        </p:nvSpPr>
        <p:spPr/>
        <p:txBody>
          <a:bodyPr/>
          <a:lstStyle/>
          <a:p>
            <a:r>
              <a:rPr lang="en-MY" dirty="0"/>
              <a:t>Revival Stage</a:t>
            </a:r>
          </a:p>
        </p:txBody>
      </p:sp>
      <p:sp>
        <p:nvSpPr>
          <p:cNvPr id="3" name="Content Placeholder 2">
            <a:extLst>
              <a:ext uri="{FF2B5EF4-FFF2-40B4-BE49-F238E27FC236}">
                <a16:creationId xmlns:a16="http://schemas.microsoft.com/office/drawing/2014/main" id="{8C29A669-27C5-4D85-B22F-6A5962388DC0}"/>
              </a:ext>
            </a:extLst>
          </p:cNvPr>
          <p:cNvSpPr>
            <a:spLocks noGrp="1"/>
          </p:cNvSpPr>
          <p:nvPr>
            <p:ph idx="1"/>
          </p:nvPr>
        </p:nvSpPr>
        <p:spPr/>
        <p:txBody>
          <a:bodyPr>
            <a:normAutofit/>
          </a:bodyPr>
          <a:lstStyle/>
          <a:p>
            <a:pPr marL="0" indent="0">
              <a:buNone/>
            </a:pPr>
            <a:r>
              <a:rPr lang="en-MY" sz="2400" dirty="0"/>
              <a:t>Businesses extend their business life cycle during this phase by reinventing themselves and investing in new technologies and emerging markets. This allows for companies to reposition themselves in their dynamic industries, and hence refresh their growth in the marketplace</a:t>
            </a:r>
          </a:p>
        </p:txBody>
      </p:sp>
    </p:spTree>
    <p:extLst>
      <p:ext uri="{BB962C8B-B14F-4D97-AF65-F5344CB8AC3E}">
        <p14:creationId xmlns:p14="http://schemas.microsoft.com/office/powerpoint/2010/main" val="2009009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A7D30-07B5-4207-A3A4-D669773471F6}"/>
              </a:ext>
            </a:extLst>
          </p:cNvPr>
          <p:cNvSpPr>
            <a:spLocks noGrp="1"/>
          </p:cNvSpPr>
          <p:nvPr>
            <p:ph type="title"/>
          </p:nvPr>
        </p:nvSpPr>
        <p:spPr/>
        <p:txBody>
          <a:bodyPr>
            <a:normAutofit/>
          </a:bodyPr>
          <a:lstStyle/>
          <a:p>
            <a:r>
              <a:rPr lang="en-MY" sz="2800" dirty="0"/>
              <a:t>Question # 1</a:t>
            </a:r>
          </a:p>
        </p:txBody>
      </p:sp>
      <p:sp>
        <p:nvSpPr>
          <p:cNvPr id="3" name="Content Placeholder 2">
            <a:extLst>
              <a:ext uri="{FF2B5EF4-FFF2-40B4-BE49-F238E27FC236}">
                <a16:creationId xmlns:a16="http://schemas.microsoft.com/office/drawing/2014/main" id="{53AB96FC-78F6-4504-AC95-11865104F60F}"/>
              </a:ext>
            </a:extLst>
          </p:cNvPr>
          <p:cNvSpPr>
            <a:spLocks noGrp="1"/>
          </p:cNvSpPr>
          <p:nvPr>
            <p:ph idx="1"/>
          </p:nvPr>
        </p:nvSpPr>
        <p:spPr/>
        <p:txBody>
          <a:bodyPr/>
          <a:lstStyle/>
          <a:p>
            <a:pPr marL="0" indent="0">
              <a:buNone/>
            </a:pPr>
            <a:r>
              <a:rPr lang="en-MY" sz="2400" dirty="0"/>
              <a:t>A company that increases recruitment efforts to hire new employees is in which phase of organizational development?	   </a:t>
            </a:r>
          </a:p>
          <a:p>
            <a:pPr marL="0" indent="0">
              <a:buNone/>
            </a:pPr>
            <a:r>
              <a:rPr lang="en-MY" sz="2400" dirty="0"/>
              <a:t>a) Introduction.	    </a:t>
            </a:r>
          </a:p>
          <a:p>
            <a:pPr marL="0" indent="0">
              <a:buNone/>
            </a:pPr>
            <a:r>
              <a:rPr lang="en-MY" sz="2400" dirty="0"/>
              <a:t>b) Growth.	    </a:t>
            </a:r>
          </a:p>
          <a:p>
            <a:pPr marL="0" indent="0">
              <a:buNone/>
            </a:pPr>
            <a:r>
              <a:rPr lang="en-MY" sz="2400" dirty="0"/>
              <a:t>c) Maturity.	    </a:t>
            </a:r>
          </a:p>
          <a:p>
            <a:pPr marL="0" indent="0">
              <a:buNone/>
            </a:pPr>
            <a:r>
              <a:rPr lang="en-MY" sz="2400" dirty="0"/>
              <a:t>d) Decline.</a:t>
            </a:r>
          </a:p>
          <a:p>
            <a:pPr marL="0" indent="0">
              <a:buNone/>
            </a:pPr>
            <a:endParaRPr lang="en-MY" dirty="0"/>
          </a:p>
        </p:txBody>
      </p:sp>
    </p:spTree>
    <p:extLst>
      <p:ext uri="{BB962C8B-B14F-4D97-AF65-F5344CB8AC3E}">
        <p14:creationId xmlns:p14="http://schemas.microsoft.com/office/powerpoint/2010/main" val="40382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3F058-6DD1-4C66-B382-B75D6745B506}"/>
              </a:ext>
            </a:extLst>
          </p:cNvPr>
          <p:cNvSpPr>
            <a:spLocks noGrp="1"/>
          </p:cNvSpPr>
          <p:nvPr>
            <p:ph type="title"/>
          </p:nvPr>
        </p:nvSpPr>
        <p:spPr/>
        <p:txBody>
          <a:bodyPr>
            <a:normAutofit/>
          </a:bodyPr>
          <a:lstStyle/>
          <a:p>
            <a:r>
              <a:rPr lang="en-MY" sz="2800" dirty="0"/>
              <a:t>Answer # 1</a:t>
            </a:r>
          </a:p>
        </p:txBody>
      </p:sp>
      <p:sp>
        <p:nvSpPr>
          <p:cNvPr id="3" name="Content Placeholder 2">
            <a:extLst>
              <a:ext uri="{FF2B5EF4-FFF2-40B4-BE49-F238E27FC236}">
                <a16:creationId xmlns:a16="http://schemas.microsoft.com/office/drawing/2014/main" id="{60F284FB-CDC2-4022-86C7-4A5764E743B7}"/>
              </a:ext>
            </a:extLst>
          </p:cNvPr>
          <p:cNvSpPr>
            <a:spLocks noGrp="1"/>
          </p:cNvSpPr>
          <p:nvPr>
            <p:ph idx="1"/>
          </p:nvPr>
        </p:nvSpPr>
        <p:spPr/>
        <p:txBody>
          <a:bodyPr>
            <a:normAutofit/>
          </a:bodyPr>
          <a:lstStyle/>
          <a:p>
            <a:r>
              <a:rPr lang="en-MY" sz="2400" dirty="0"/>
              <a:t>Option B</a:t>
            </a:r>
          </a:p>
          <a:p>
            <a:endParaRPr lang="en-MY" sz="2400" dirty="0"/>
          </a:p>
          <a:p>
            <a:pPr marL="0" indent="0">
              <a:buNone/>
            </a:pPr>
            <a:r>
              <a:rPr lang="en-MY" sz="2400" dirty="0"/>
              <a:t>A Company that is expanding market share and focusing on staffing and training is on growth phase.</a:t>
            </a:r>
          </a:p>
        </p:txBody>
      </p:sp>
    </p:spTree>
    <p:extLst>
      <p:ext uri="{BB962C8B-B14F-4D97-AF65-F5344CB8AC3E}">
        <p14:creationId xmlns:p14="http://schemas.microsoft.com/office/powerpoint/2010/main" val="3641442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17363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normAutofit/>
          </a:bodyPr>
          <a:lstStyle/>
          <a:p>
            <a:r>
              <a:rPr lang="en-MY" sz="2800" dirty="0"/>
              <a:t>Globalisation</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normAutofit/>
          </a:bodyPr>
          <a:lstStyle/>
          <a:p>
            <a:pPr marL="0" indent="0">
              <a:buNone/>
            </a:pPr>
            <a:r>
              <a:rPr lang="en-MY" sz="2400" dirty="0"/>
              <a:t>Globalization is the free movement of goods, services and people across the world in a seamless and integrated manner.</a:t>
            </a:r>
          </a:p>
          <a:p>
            <a:pPr marL="0" indent="0">
              <a:buNone/>
            </a:pPr>
            <a:endParaRPr lang="en-MY" sz="2400" dirty="0"/>
          </a:p>
          <a:p>
            <a:pPr marL="0" indent="0">
              <a:buNone/>
            </a:pPr>
            <a:r>
              <a:rPr lang="en-MY" sz="2400" dirty="0"/>
              <a:t>Globalization is grounded in the theory of comparative advantage which states that countries that are good at producing a particular good are better off exporting it to countries that are less efficient at producing that good</a:t>
            </a:r>
          </a:p>
        </p:txBody>
      </p:sp>
    </p:spTree>
    <p:extLst>
      <p:ext uri="{BB962C8B-B14F-4D97-AF65-F5344CB8AC3E}">
        <p14:creationId xmlns:p14="http://schemas.microsoft.com/office/powerpoint/2010/main" val="1949675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0D229-3FB6-4DAD-B0FE-862A9603ABCB}"/>
              </a:ext>
            </a:extLst>
          </p:cNvPr>
          <p:cNvSpPr>
            <a:spLocks noGrp="1"/>
          </p:cNvSpPr>
          <p:nvPr>
            <p:ph type="title"/>
          </p:nvPr>
        </p:nvSpPr>
        <p:spPr/>
        <p:txBody>
          <a:bodyPr/>
          <a:lstStyle/>
          <a:p>
            <a:r>
              <a:rPr lang="en-MY" dirty="0"/>
              <a:t>Stages of Globalization</a:t>
            </a:r>
          </a:p>
        </p:txBody>
      </p:sp>
      <p:pic>
        <p:nvPicPr>
          <p:cNvPr id="5" name="Picture 4">
            <a:extLst>
              <a:ext uri="{FF2B5EF4-FFF2-40B4-BE49-F238E27FC236}">
                <a16:creationId xmlns:a16="http://schemas.microsoft.com/office/drawing/2014/main" id="{4E615E0A-23C2-4B07-ADC4-86EA35B552EB}"/>
              </a:ext>
            </a:extLst>
          </p:cNvPr>
          <p:cNvPicPr>
            <a:picLocks noChangeAspect="1"/>
          </p:cNvPicPr>
          <p:nvPr/>
        </p:nvPicPr>
        <p:blipFill>
          <a:blip r:embed="rId2"/>
          <a:stretch>
            <a:fillRect/>
          </a:stretch>
        </p:blipFill>
        <p:spPr>
          <a:xfrm>
            <a:off x="611560" y="1772816"/>
            <a:ext cx="8207959" cy="4170586"/>
          </a:xfrm>
          <a:prstGeom prst="rect">
            <a:avLst/>
          </a:prstGeom>
        </p:spPr>
      </p:pic>
    </p:spTree>
    <p:extLst>
      <p:ext uri="{BB962C8B-B14F-4D97-AF65-F5344CB8AC3E}">
        <p14:creationId xmlns:p14="http://schemas.microsoft.com/office/powerpoint/2010/main" val="1517595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3FB43-FCAC-427D-8FA3-160CE7FE7FE5}"/>
              </a:ext>
            </a:extLst>
          </p:cNvPr>
          <p:cNvSpPr>
            <a:spLocks noGrp="1"/>
          </p:cNvSpPr>
          <p:nvPr>
            <p:ph type="title"/>
          </p:nvPr>
        </p:nvSpPr>
        <p:spPr/>
        <p:txBody>
          <a:bodyPr/>
          <a:lstStyle/>
          <a:p>
            <a:r>
              <a:rPr lang="en-MY" dirty="0"/>
              <a:t>Stage 1: Domestic</a:t>
            </a:r>
          </a:p>
        </p:txBody>
      </p:sp>
      <p:sp>
        <p:nvSpPr>
          <p:cNvPr id="3" name="Content Placeholder 2">
            <a:extLst>
              <a:ext uri="{FF2B5EF4-FFF2-40B4-BE49-F238E27FC236}">
                <a16:creationId xmlns:a16="http://schemas.microsoft.com/office/drawing/2014/main" id="{4892A51D-119A-4647-AE84-EB4C21C41742}"/>
              </a:ext>
            </a:extLst>
          </p:cNvPr>
          <p:cNvSpPr>
            <a:spLocks noGrp="1"/>
          </p:cNvSpPr>
          <p:nvPr>
            <p:ph idx="1"/>
          </p:nvPr>
        </p:nvSpPr>
        <p:spPr>
          <a:xfrm>
            <a:off x="683567" y="1628801"/>
            <a:ext cx="8003233" cy="4490646"/>
          </a:xfrm>
        </p:spPr>
        <p:txBody>
          <a:bodyPr>
            <a:normAutofit/>
          </a:bodyPr>
          <a:lstStyle/>
          <a:p>
            <a:r>
              <a:rPr lang="en-MY" sz="2400" dirty="0"/>
              <a:t>The product or service is developed in the home country and produced and sold there. The strategy focuses only on the home market; the organization is mono-cultural (as defined by the home country).</a:t>
            </a:r>
          </a:p>
          <a:p>
            <a:pPr>
              <a:buFont typeface="Wingdings" panose="05000000000000000000" pitchFamily="2" charset="2"/>
              <a:buChar char="§"/>
            </a:pPr>
            <a:endParaRPr lang="en-MY" sz="2400" dirty="0"/>
          </a:p>
          <a:p>
            <a:r>
              <a:rPr lang="en-MY" sz="2400" dirty="0"/>
              <a:t>The details of freight forwarding, customs problems, and foreign exchange are handled by outsiders.</a:t>
            </a:r>
          </a:p>
          <a:p>
            <a:pPr>
              <a:buFont typeface="Wingdings" panose="05000000000000000000" pitchFamily="2" charset="2"/>
              <a:buChar char="§"/>
            </a:pPr>
            <a:endParaRPr lang="en-MY" sz="2400" dirty="0"/>
          </a:p>
        </p:txBody>
      </p:sp>
    </p:spTree>
    <p:extLst>
      <p:ext uri="{BB962C8B-B14F-4D97-AF65-F5344CB8AC3E}">
        <p14:creationId xmlns:p14="http://schemas.microsoft.com/office/powerpoint/2010/main" val="1566679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3D450-245F-445D-A88A-0C8E0B185CBF}"/>
              </a:ext>
            </a:extLst>
          </p:cNvPr>
          <p:cNvSpPr>
            <a:spLocks noGrp="1"/>
          </p:cNvSpPr>
          <p:nvPr>
            <p:ph type="title"/>
          </p:nvPr>
        </p:nvSpPr>
        <p:spPr>
          <a:xfrm>
            <a:off x="903178" y="155882"/>
            <a:ext cx="7200900" cy="1142385"/>
          </a:xfrm>
        </p:spPr>
        <p:txBody>
          <a:bodyPr>
            <a:normAutofit/>
          </a:bodyPr>
          <a:lstStyle/>
          <a:p>
            <a:r>
              <a:rPr lang="en-MY" sz="2800" dirty="0"/>
              <a:t>Stage 1: Domestic</a:t>
            </a:r>
          </a:p>
        </p:txBody>
      </p:sp>
      <p:sp>
        <p:nvSpPr>
          <p:cNvPr id="3" name="Content Placeholder 2">
            <a:extLst>
              <a:ext uri="{FF2B5EF4-FFF2-40B4-BE49-F238E27FC236}">
                <a16:creationId xmlns:a16="http://schemas.microsoft.com/office/drawing/2014/main" id="{5B497780-9416-4C6D-B0C3-AA360C602D64}"/>
              </a:ext>
            </a:extLst>
          </p:cNvPr>
          <p:cNvSpPr>
            <a:spLocks noGrp="1"/>
          </p:cNvSpPr>
          <p:nvPr>
            <p:ph idx="1"/>
          </p:nvPr>
        </p:nvSpPr>
        <p:spPr>
          <a:xfrm>
            <a:off x="914400" y="1600200"/>
            <a:ext cx="7978080" cy="4530725"/>
          </a:xfrm>
        </p:spPr>
        <p:txBody>
          <a:bodyPr/>
          <a:lstStyle/>
          <a:p>
            <a:pPr marL="0" indent="0">
              <a:buNone/>
            </a:pPr>
            <a:r>
              <a:rPr lang="en-MY" sz="2600" dirty="0"/>
              <a:t>In this stage, the company is domestically oriented, but managers are aware of the global environment and may want to consider initial foreign involvement to expand production volume and realize economies of scale. Market potential is limited and is primarily in the home country. The structure of the company is domestic, typically functional or divisional, and initial foreign sales are handled through an export department. The details of freight forwarding, customs problems, and foreign exchange are handled by outsiders.</a:t>
            </a:r>
          </a:p>
          <a:p>
            <a:endParaRPr lang="en-MY" sz="2600" dirty="0"/>
          </a:p>
        </p:txBody>
      </p:sp>
    </p:spTree>
    <p:extLst>
      <p:ext uri="{BB962C8B-B14F-4D97-AF65-F5344CB8AC3E}">
        <p14:creationId xmlns:p14="http://schemas.microsoft.com/office/powerpoint/2010/main" val="2278110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E69AF-E621-4016-88BD-F9B23307ED7D}"/>
              </a:ext>
            </a:extLst>
          </p:cNvPr>
          <p:cNvSpPr>
            <a:spLocks noGrp="1"/>
          </p:cNvSpPr>
          <p:nvPr>
            <p:ph type="title"/>
          </p:nvPr>
        </p:nvSpPr>
        <p:spPr/>
        <p:txBody>
          <a:bodyPr>
            <a:normAutofit/>
          </a:bodyPr>
          <a:lstStyle/>
          <a:p>
            <a:r>
              <a:rPr lang="en-MY" sz="2800" dirty="0"/>
              <a:t>Stage 2: International</a:t>
            </a:r>
          </a:p>
        </p:txBody>
      </p:sp>
      <p:sp>
        <p:nvSpPr>
          <p:cNvPr id="3" name="Content Placeholder 2">
            <a:extLst>
              <a:ext uri="{FF2B5EF4-FFF2-40B4-BE49-F238E27FC236}">
                <a16:creationId xmlns:a16="http://schemas.microsoft.com/office/drawing/2014/main" id="{FAA305A9-1AAE-48C9-8C61-051CFBD06660}"/>
              </a:ext>
            </a:extLst>
          </p:cNvPr>
          <p:cNvSpPr>
            <a:spLocks noGrp="1"/>
          </p:cNvSpPr>
          <p:nvPr>
            <p:ph idx="1"/>
          </p:nvPr>
        </p:nvSpPr>
        <p:spPr/>
        <p:txBody>
          <a:bodyPr>
            <a:normAutofit/>
          </a:bodyPr>
          <a:lstStyle/>
          <a:p>
            <a:pPr marL="0" indent="0">
              <a:buNone/>
            </a:pPr>
            <a:r>
              <a:rPr lang="en-MY" sz="2400" dirty="0"/>
              <a:t>A company begins to export a product or service to foreign countries, call International Corporation. The company may open production facilities or service centers, but the product/service, processes, and strategy are developed in the home country.</a:t>
            </a:r>
          </a:p>
        </p:txBody>
      </p:sp>
    </p:spTree>
    <p:extLst>
      <p:ext uri="{BB962C8B-B14F-4D97-AF65-F5344CB8AC3E}">
        <p14:creationId xmlns:p14="http://schemas.microsoft.com/office/powerpoint/2010/main" val="3049372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A8743-9EFA-474A-9A75-EEE183867EE0}"/>
              </a:ext>
            </a:extLst>
          </p:cNvPr>
          <p:cNvSpPr>
            <a:spLocks noGrp="1"/>
          </p:cNvSpPr>
          <p:nvPr>
            <p:ph type="title"/>
          </p:nvPr>
        </p:nvSpPr>
        <p:spPr>
          <a:xfrm>
            <a:off x="759133" y="0"/>
            <a:ext cx="7200900" cy="1142385"/>
          </a:xfrm>
        </p:spPr>
        <p:txBody>
          <a:bodyPr>
            <a:normAutofit/>
          </a:bodyPr>
          <a:lstStyle/>
          <a:p>
            <a:r>
              <a:rPr lang="en-MY" sz="2800" dirty="0"/>
              <a:t>Stage 2: International</a:t>
            </a:r>
          </a:p>
        </p:txBody>
      </p:sp>
      <p:sp>
        <p:nvSpPr>
          <p:cNvPr id="3" name="Content Placeholder 2">
            <a:extLst>
              <a:ext uri="{FF2B5EF4-FFF2-40B4-BE49-F238E27FC236}">
                <a16:creationId xmlns:a16="http://schemas.microsoft.com/office/drawing/2014/main" id="{E5F40636-E15D-4298-9915-E63C494CCA50}"/>
              </a:ext>
            </a:extLst>
          </p:cNvPr>
          <p:cNvSpPr>
            <a:spLocks noGrp="1"/>
          </p:cNvSpPr>
          <p:nvPr>
            <p:ph idx="1"/>
          </p:nvPr>
        </p:nvSpPr>
        <p:spPr>
          <a:xfrm>
            <a:off x="755576" y="1556792"/>
            <a:ext cx="8122096" cy="4781128"/>
          </a:xfrm>
        </p:spPr>
        <p:txBody>
          <a:bodyPr/>
          <a:lstStyle/>
          <a:p>
            <a:pPr marL="0" indent="0">
              <a:buNone/>
            </a:pPr>
            <a:r>
              <a:rPr lang="en-MY" sz="2600" dirty="0"/>
              <a:t>In this stage, the company takes exports seriously and begins to think multi-domestically. Multi-domestic means competitive issues in each country are independent of other countries; the company deals with each country individually. The concern is with international competitive positioning compared with other firms in the industry. At this point, an international division has replaced the export department, and specialists are hired to handle sales, service, and warehousing abroad. Multiple countries are identified as a potential market.</a:t>
            </a:r>
          </a:p>
        </p:txBody>
      </p:sp>
    </p:spTree>
    <p:extLst>
      <p:ext uri="{BB962C8B-B14F-4D97-AF65-F5344CB8AC3E}">
        <p14:creationId xmlns:p14="http://schemas.microsoft.com/office/powerpoint/2010/main" val="1987751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5DF28-5490-4FDF-A1B1-E4BAF740C6C2}"/>
              </a:ext>
            </a:extLst>
          </p:cNvPr>
          <p:cNvSpPr>
            <a:spLocks noGrp="1"/>
          </p:cNvSpPr>
          <p:nvPr>
            <p:ph type="title"/>
          </p:nvPr>
        </p:nvSpPr>
        <p:spPr/>
        <p:txBody>
          <a:bodyPr/>
          <a:lstStyle/>
          <a:p>
            <a:r>
              <a:rPr lang="en-MY" dirty="0"/>
              <a:t>Stage 3: Multinational</a:t>
            </a:r>
          </a:p>
        </p:txBody>
      </p:sp>
      <p:sp>
        <p:nvSpPr>
          <p:cNvPr id="3" name="Content Placeholder 2">
            <a:extLst>
              <a:ext uri="{FF2B5EF4-FFF2-40B4-BE49-F238E27FC236}">
                <a16:creationId xmlns:a16="http://schemas.microsoft.com/office/drawing/2014/main" id="{421C5802-C6A6-4072-AC14-08FD398B7152}"/>
              </a:ext>
            </a:extLst>
          </p:cNvPr>
          <p:cNvSpPr>
            <a:spLocks noGrp="1"/>
          </p:cNvSpPr>
          <p:nvPr>
            <p:ph idx="1"/>
          </p:nvPr>
        </p:nvSpPr>
        <p:spPr/>
        <p:txBody>
          <a:bodyPr>
            <a:normAutofit fontScale="92500"/>
          </a:bodyPr>
          <a:lstStyle/>
          <a:p>
            <a:pPr marL="0" indent="0">
              <a:buNone/>
            </a:pPr>
            <a:r>
              <a:rPr lang="en-MY" sz="2600" dirty="0"/>
              <a:t>The Multinational Corporations (MNCs) has its facilities and other assets in at least one country other than its home country. Gradually, perhaps in response to the needs of local markets, operations in host countries become more autonomous. The organization is a decentralized portfolio of subsidiaries. Knowledge is developed within the subsidiary and remains there. Many MNCs are staffed by host-country nationals, but key managers come from headquarters. Key decisions are made at headquarters as well.</a:t>
            </a:r>
          </a:p>
        </p:txBody>
      </p:sp>
    </p:spTree>
    <p:extLst>
      <p:ext uri="{BB962C8B-B14F-4D97-AF65-F5344CB8AC3E}">
        <p14:creationId xmlns:p14="http://schemas.microsoft.com/office/powerpoint/2010/main" val="3999039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9B82B-151E-4B19-A4EA-EB9B418152D6}"/>
              </a:ext>
            </a:extLst>
          </p:cNvPr>
          <p:cNvSpPr>
            <a:spLocks noGrp="1"/>
          </p:cNvSpPr>
          <p:nvPr>
            <p:ph type="title"/>
          </p:nvPr>
        </p:nvSpPr>
        <p:spPr>
          <a:xfrm>
            <a:off x="914400" y="12438"/>
            <a:ext cx="7200900" cy="1142385"/>
          </a:xfrm>
        </p:spPr>
        <p:txBody>
          <a:bodyPr>
            <a:normAutofit/>
          </a:bodyPr>
          <a:lstStyle/>
          <a:p>
            <a:r>
              <a:rPr lang="en-MY" sz="2800" dirty="0"/>
              <a:t>Stage 3: Multinational</a:t>
            </a:r>
          </a:p>
        </p:txBody>
      </p:sp>
      <p:sp>
        <p:nvSpPr>
          <p:cNvPr id="3" name="Content Placeholder 2">
            <a:extLst>
              <a:ext uri="{FF2B5EF4-FFF2-40B4-BE49-F238E27FC236}">
                <a16:creationId xmlns:a16="http://schemas.microsoft.com/office/drawing/2014/main" id="{6C669F8D-D644-41D4-80BE-5A2AB7B1F571}"/>
              </a:ext>
            </a:extLst>
          </p:cNvPr>
          <p:cNvSpPr>
            <a:spLocks noGrp="1"/>
          </p:cNvSpPr>
          <p:nvPr>
            <p:ph idx="1"/>
          </p:nvPr>
        </p:nvSpPr>
        <p:spPr>
          <a:xfrm>
            <a:off x="914400" y="1600200"/>
            <a:ext cx="7906072" cy="4530725"/>
          </a:xfrm>
        </p:spPr>
        <p:txBody>
          <a:bodyPr>
            <a:normAutofit/>
          </a:bodyPr>
          <a:lstStyle/>
          <a:p>
            <a:pPr marL="0" indent="0">
              <a:buNone/>
            </a:pPr>
            <a:r>
              <a:rPr lang="en-MY" sz="2400" dirty="0"/>
              <a:t>In this stage, the company has extensive experience in a number of international markets and has established marketing, manufacturing, or research and development (R&amp;D) facilities in several foreign countries. The organization obtains a large percentage of revenues from sales outside the home country. Explosive growth occurs as international operations take off, and the company has business units scattered around the world along with suppliers, manufacturers, and distributors</a:t>
            </a:r>
          </a:p>
        </p:txBody>
      </p:sp>
    </p:spTree>
    <p:extLst>
      <p:ext uri="{BB962C8B-B14F-4D97-AF65-F5344CB8AC3E}">
        <p14:creationId xmlns:p14="http://schemas.microsoft.com/office/powerpoint/2010/main" val="4284752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DAE8B-207E-42A0-B0AD-2D445EDAF61C}"/>
              </a:ext>
            </a:extLst>
          </p:cNvPr>
          <p:cNvSpPr>
            <a:spLocks noGrp="1"/>
          </p:cNvSpPr>
          <p:nvPr>
            <p:ph type="title"/>
          </p:nvPr>
        </p:nvSpPr>
        <p:spPr>
          <a:xfrm>
            <a:off x="914400" y="0"/>
            <a:ext cx="7200900" cy="1142385"/>
          </a:xfrm>
        </p:spPr>
        <p:txBody>
          <a:bodyPr>
            <a:normAutofit/>
          </a:bodyPr>
          <a:lstStyle/>
          <a:p>
            <a:r>
              <a:rPr lang="en-MY" sz="2800" dirty="0"/>
              <a:t>Stage 4: Global</a:t>
            </a:r>
          </a:p>
        </p:txBody>
      </p:sp>
      <p:sp>
        <p:nvSpPr>
          <p:cNvPr id="3" name="Content Placeholder 2">
            <a:extLst>
              <a:ext uri="{FF2B5EF4-FFF2-40B4-BE49-F238E27FC236}">
                <a16:creationId xmlns:a16="http://schemas.microsoft.com/office/drawing/2014/main" id="{A666D9C5-365B-4554-B67B-632D3722070A}"/>
              </a:ext>
            </a:extLst>
          </p:cNvPr>
          <p:cNvSpPr>
            <a:spLocks noGrp="1"/>
          </p:cNvSpPr>
          <p:nvPr>
            <p:ph idx="1"/>
          </p:nvPr>
        </p:nvSpPr>
        <p:spPr>
          <a:xfrm>
            <a:off x="914400" y="1600201"/>
            <a:ext cx="7772400" cy="3052936"/>
          </a:xfrm>
        </p:spPr>
        <p:txBody>
          <a:bodyPr>
            <a:normAutofit/>
          </a:bodyPr>
          <a:lstStyle/>
          <a:p>
            <a:pPr marL="0" indent="0">
              <a:buNone/>
            </a:pPr>
            <a:r>
              <a:rPr lang="en-MY" sz="2400" dirty="0"/>
              <a:t>The global corporation views the world as a single, global market and offers global products that have little or no national variation or that have been designed with customizable elements. Strategy, ideas, and processes emanate from headquarters.</a:t>
            </a:r>
          </a:p>
        </p:txBody>
      </p:sp>
    </p:spTree>
    <p:extLst>
      <p:ext uri="{BB962C8B-B14F-4D97-AF65-F5344CB8AC3E}">
        <p14:creationId xmlns:p14="http://schemas.microsoft.com/office/powerpoint/2010/main" val="3491690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7C62F-D99F-4784-A5E5-F8614444CC8B}"/>
              </a:ext>
            </a:extLst>
          </p:cNvPr>
          <p:cNvSpPr>
            <a:spLocks noGrp="1"/>
          </p:cNvSpPr>
          <p:nvPr>
            <p:ph type="title"/>
          </p:nvPr>
        </p:nvSpPr>
        <p:spPr>
          <a:xfrm>
            <a:off x="827584" y="-1630"/>
            <a:ext cx="7200900" cy="1142385"/>
          </a:xfrm>
        </p:spPr>
        <p:txBody>
          <a:bodyPr>
            <a:normAutofit/>
          </a:bodyPr>
          <a:lstStyle/>
          <a:p>
            <a:r>
              <a:rPr lang="en-MY" sz="2800" dirty="0"/>
              <a:t>Stage 4: Global</a:t>
            </a:r>
          </a:p>
        </p:txBody>
      </p:sp>
      <p:sp>
        <p:nvSpPr>
          <p:cNvPr id="3" name="Content Placeholder 2">
            <a:extLst>
              <a:ext uri="{FF2B5EF4-FFF2-40B4-BE49-F238E27FC236}">
                <a16:creationId xmlns:a16="http://schemas.microsoft.com/office/drawing/2014/main" id="{0DC401BF-18A7-416A-A04F-AEE8B7F8E424}"/>
              </a:ext>
            </a:extLst>
          </p:cNvPr>
          <p:cNvSpPr>
            <a:spLocks noGrp="1"/>
          </p:cNvSpPr>
          <p:nvPr>
            <p:ph idx="1"/>
          </p:nvPr>
        </p:nvSpPr>
        <p:spPr>
          <a:xfrm>
            <a:off x="816362" y="1340768"/>
            <a:ext cx="7572062" cy="4536504"/>
          </a:xfrm>
        </p:spPr>
        <p:txBody>
          <a:bodyPr>
            <a:normAutofit fontScale="92500" lnSpcReduction="10000"/>
          </a:bodyPr>
          <a:lstStyle/>
          <a:p>
            <a:pPr marL="0" indent="0">
              <a:buNone/>
            </a:pPr>
            <a:r>
              <a:rPr lang="en-MY" sz="2400" dirty="0"/>
              <a:t>In this stage, the company transcends any single country. The business is not merely a collection of domestic industries; rather, subsidiaries are interlinked to the point where competitive position in one country significantly influences activities in other countries. Truly global companies no longer think of themselves as having a single home country, and, indeed, have been called stateless corporations. This represents a new and dramatic evolution from the multinational company of the 1960s and 1970s. Global companies operate in truly global fashion, and the entire world is their marketplace. However, the structural problem of holding together this huge complex of subsidiaries scattered thousands of miles apart is immense. Organization  structure for global companies can be extremely  complex and often evolves into international matrix or transnational model.</a:t>
            </a:r>
          </a:p>
        </p:txBody>
      </p:sp>
    </p:spTree>
    <p:extLst>
      <p:ext uri="{BB962C8B-B14F-4D97-AF65-F5344CB8AC3E}">
        <p14:creationId xmlns:p14="http://schemas.microsoft.com/office/powerpoint/2010/main" val="1920992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7E302-1DDC-4144-9351-5C8406088013}"/>
              </a:ext>
            </a:extLst>
          </p:cNvPr>
          <p:cNvSpPr>
            <a:spLocks noGrp="1"/>
          </p:cNvSpPr>
          <p:nvPr>
            <p:ph type="title"/>
          </p:nvPr>
        </p:nvSpPr>
        <p:spPr/>
        <p:txBody>
          <a:bodyPr/>
          <a:lstStyle/>
          <a:p>
            <a:r>
              <a:rPr lang="en-MY" dirty="0"/>
              <a:t>Transnational</a:t>
            </a:r>
          </a:p>
        </p:txBody>
      </p:sp>
      <p:sp>
        <p:nvSpPr>
          <p:cNvPr id="3" name="Content Placeholder 2">
            <a:extLst>
              <a:ext uri="{FF2B5EF4-FFF2-40B4-BE49-F238E27FC236}">
                <a16:creationId xmlns:a16="http://schemas.microsoft.com/office/drawing/2014/main" id="{69B69C69-7C97-4013-BCDA-F62C3BCC256C}"/>
              </a:ext>
            </a:extLst>
          </p:cNvPr>
          <p:cNvSpPr>
            <a:spLocks noGrp="1"/>
          </p:cNvSpPr>
          <p:nvPr>
            <p:ph idx="1"/>
          </p:nvPr>
        </p:nvSpPr>
        <p:spPr/>
        <p:txBody>
          <a:bodyPr>
            <a:normAutofit fontScale="92500" lnSpcReduction="10000"/>
          </a:bodyPr>
          <a:lstStyle/>
          <a:p>
            <a:pPr marL="0" indent="0">
              <a:buNone/>
            </a:pPr>
            <a:r>
              <a:rPr lang="en-MY" sz="2400" dirty="0"/>
              <a:t>The transnational corporation (TNC) blends standardization used by global organizations with the localization approach of MNCs. The result is  “glocalization”-an organization with a strong global image but an equally strong local identity. The organization's production or service process becomes more globally  dispersed and interconnected. Some facilities may become "experts" in certain areas.  Strategy is developed globally; innovation and best practices are freely exchanged among countries. Involved in strategy formulation,</a:t>
            </a:r>
          </a:p>
          <a:p>
            <a:pPr marL="0" indent="0">
              <a:buNone/>
            </a:pPr>
            <a:r>
              <a:rPr lang="en-MY" sz="2400" dirty="0"/>
              <a:t>development and organizational, and development and change to support organization’s strategic objectives.</a:t>
            </a:r>
          </a:p>
        </p:txBody>
      </p:sp>
    </p:spTree>
    <p:extLst>
      <p:ext uri="{BB962C8B-B14F-4D97-AF65-F5344CB8AC3E}">
        <p14:creationId xmlns:p14="http://schemas.microsoft.com/office/powerpoint/2010/main" val="3246745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0D68F-7A23-483B-9DCC-C8A7F28CD474}"/>
              </a:ext>
            </a:extLst>
          </p:cNvPr>
          <p:cNvSpPr>
            <a:spLocks noGrp="1"/>
          </p:cNvSpPr>
          <p:nvPr>
            <p:ph type="title"/>
          </p:nvPr>
        </p:nvSpPr>
        <p:spPr/>
        <p:txBody>
          <a:bodyPr>
            <a:normAutofit/>
          </a:bodyPr>
          <a:lstStyle/>
          <a:p>
            <a:r>
              <a:rPr lang="en-MY" sz="2800" dirty="0"/>
              <a:t>Question # 4</a:t>
            </a:r>
          </a:p>
        </p:txBody>
      </p:sp>
      <p:sp>
        <p:nvSpPr>
          <p:cNvPr id="3" name="Content Placeholder 2">
            <a:extLst>
              <a:ext uri="{FF2B5EF4-FFF2-40B4-BE49-F238E27FC236}">
                <a16:creationId xmlns:a16="http://schemas.microsoft.com/office/drawing/2014/main" id="{956DE6C0-FA12-48D1-9899-9AC5DA078CF3}"/>
              </a:ext>
            </a:extLst>
          </p:cNvPr>
          <p:cNvSpPr>
            <a:spLocks noGrp="1"/>
          </p:cNvSpPr>
          <p:nvPr>
            <p:ph idx="1"/>
          </p:nvPr>
        </p:nvSpPr>
        <p:spPr/>
        <p:txBody>
          <a:bodyPr>
            <a:normAutofit/>
          </a:bodyPr>
          <a:lstStyle/>
          <a:p>
            <a:pPr marL="0" indent="0">
              <a:buNone/>
            </a:pPr>
            <a:r>
              <a:rPr lang="en-MY" sz="2400" dirty="0"/>
              <a:t>Which stage in globalization occurs when an enterprise operates in several countries, upper-level managers are mainly expatriates, and each location is treated relatively separately?	</a:t>
            </a:r>
          </a:p>
          <a:p>
            <a:pPr marL="514350" indent="-514350">
              <a:buFont typeface="+mj-lt"/>
              <a:buAutoNum type="alphaUcPeriod"/>
            </a:pPr>
            <a:r>
              <a:rPr lang="en-MY" sz="2400" dirty="0"/>
              <a:t>Transnational	</a:t>
            </a:r>
          </a:p>
          <a:p>
            <a:pPr marL="514350" indent="-514350">
              <a:buFont typeface="+mj-lt"/>
              <a:buAutoNum type="alphaUcPeriod"/>
            </a:pPr>
            <a:r>
              <a:rPr lang="en-MY" sz="2400" dirty="0"/>
              <a:t>Multinational	</a:t>
            </a:r>
          </a:p>
          <a:p>
            <a:pPr marL="514350" indent="-514350">
              <a:buFont typeface="+mj-lt"/>
              <a:buAutoNum type="alphaUcPeriod"/>
            </a:pPr>
            <a:r>
              <a:rPr lang="en-MY" sz="2400" dirty="0"/>
              <a:t>Global	</a:t>
            </a:r>
          </a:p>
          <a:p>
            <a:pPr marL="514350" indent="-514350">
              <a:buFont typeface="+mj-lt"/>
              <a:buAutoNum type="alphaUcPeriod"/>
            </a:pPr>
            <a:r>
              <a:rPr lang="en-MY" sz="2400" dirty="0"/>
              <a:t>International</a:t>
            </a:r>
          </a:p>
          <a:p>
            <a:pPr marL="0" indent="0">
              <a:buNone/>
            </a:pPr>
            <a:endParaRPr lang="en-MY" sz="2400" dirty="0"/>
          </a:p>
        </p:txBody>
      </p:sp>
    </p:spTree>
    <p:extLst>
      <p:ext uri="{BB962C8B-B14F-4D97-AF65-F5344CB8AC3E}">
        <p14:creationId xmlns:p14="http://schemas.microsoft.com/office/powerpoint/2010/main" val="615309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1D285-9F3E-457D-A261-FA8E133BD343}"/>
              </a:ext>
            </a:extLst>
          </p:cNvPr>
          <p:cNvSpPr>
            <a:spLocks noGrp="1"/>
          </p:cNvSpPr>
          <p:nvPr>
            <p:ph type="title"/>
          </p:nvPr>
        </p:nvSpPr>
        <p:spPr/>
        <p:txBody>
          <a:bodyPr>
            <a:normAutofit/>
          </a:bodyPr>
          <a:lstStyle/>
          <a:p>
            <a:r>
              <a:rPr lang="en-MY" sz="2800" dirty="0"/>
              <a:t>Answer # 4</a:t>
            </a:r>
          </a:p>
        </p:txBody>
      </p:sp>
      <p:sp>
        <p:nvSpPr>
          <p:cNvPr id="3" name="Content Placeholder 2">
            <a:extLst>
              <a:ext uri="{FF2B5EF4-FFF2-40B4-BE49-F238E27FC236}">
                <a16:creationId xmlns:a16="http://schemas.microsoft.com/office/drawing/2014/main" id="{238E6C5A-D42E-4BF5-8ED1-7CA294C8212E}"/>
              </a:ext>
            </a:extLst>
          </p:cNvPr>
          <p:cNvSpPr>
            <a:spLocks noGrp="1"/>
          </p:cNvSpPr>
          <p:nvPr>
            <p:ph idx="1"/>
          </p:nvPr>
        </p:nvSpPr>
        <p:spPr/>
        <p:txBody>
          <a:bodyPr>
            <a:normAutofit/>
          </a:bodyPr>
          <a:lstStyle/>
          <a:p>
            <a:r>
              <a:rPr lang="en-MY" sz="2800" dirty="0"/>
              <a:t>Option B</a:t>
            </a:r>
          </a:p>
        </p:txBody>
      </p:sp>
    </p:spTree>
    <p:extLst>
      <p:ext uri="{BB962C8B-B14F-4D97-AF65-F5344CB8AC3E}">
        <p14:creationId xmlns:p14="http://schemas.microsoft.com/office/powerpoint/2010/main" val="3062019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17190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093C0-FD6B-403C-A278-4714EBD32A36}"/>
              </a:ext>
            </a:extLst>
          </p:cNvPr>
          <p:cNvSpPr>
            <a:spLocks noGrp="1"/>
          </p:cNvSpPr>
          <p:nvPr>
            <p:ph type="title"/>
          </p:nvPr>
        </p:nvSpPr>
        <p:spPr>
          <a:xfrm>
            <a:off x="958658" y="116632"/>
            <a:ext cx="7200900" cy="1142385"/>
          </a:xfrm>
        </p:spPr>
        <p:txBody>
          <a:bodyPr>
            <a:normAutofit/>
          </a:bodyPr>
          <a:lstStyle/>
          <a:p>
            <a:r>
              <a:rPr lang="en-MY" sz="2800" dirty="0"/>
              <a:t>Global Orientations</a:t>
            </a:r>
          </a:p>
        </p:txBody>
      </p:sp>
      <p:sp>
        <p:nvSpPr>
          <p:cNvPr id="3" name="Content Placeholder 2">
            <a:extLst>
              <a:ext uri="{FF2B5EF4-FFF2-40B4-BE49-F238E27FC236}">
                <a16:creationId xmlns:a16="http://schemas.microsoft.com/office/drawing/2014/main" id="{D4C28998-69B6-44BB-B28A-6187538BA510}"/>
              </a:ext>
            </a:extLst>
          </p:cNvPr>
          <p:cNvSpPr>
            <a:spLocks noGrp="1"/>
          </p:cNvSpPr>
          <p:nvPr>
            <p:ph idx="1"/>
          </p:nvPr>
        </p:nvSpPr>
        <p:spPr>
          <a:xfrm>
            <a:off x="539552" y="1628800"/>
            <a:ext cx="7848872" cy="4425280"/>
          </a:xfrm>
        </p:spPr>
        <p:txBody>
          <a:bodyPr>
            <a:normAutofit/>
          </a:bodyPr>
          <a:lstStyle/>
          <a:p>
            <a:pPr marL="0" indent="0">
              <a:buNone/>
            </a:pPr>
            <a:r>
              <a:rPr lang="en-MY" sz="2400" dirty="0"/>
              <a:t>Global integration refers to the coordination of the firm’s value-chain activities across countries to achieve worldwide efficiency, synergy, and cross-fertilization in order to take maximum advantage of similarities between countries. The flexibility objective is also called local responsiveness. Local responsiveness refers to meeting the specific needs of buyers in individual countries.</a:t>
            </a:r>
          </a:p>
        </p:txBody>
      </p:sp>
    </p:spTree>
    <p:extLst>
      <p:ext uri="{BB962C8B-B14F-4D97-AF65-F5344CB8AC3E}">
        <p14:creationId xmlns:p14="http://schemas.microsoft.com/office/powerpoint/2010/main" val="2182077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62B5E-29F6-4FF5-A8C9-773CAFED94BF}"/>
              </a:ext>
            </a:extLst>
          </p:cNvPr>
          <p:cNvSpPr>
            <a:spLocks noGrp="1"/>
          </p:cNvSpPr>
          <p:nvPr>
            <p:ph type="title"/>
          </p:nvPr>
        </p:nvSpPr>
        <p:spPr>
          <a:xfrm>
            <a:off x="467544" y="-171400"/>
            <a:ext cx="7200900" cy="1142385"/>
          </a:xfrm>
        </p:spPr>
        <p:txBody>
          <a:bodyPr>
            <a:normAutofit/>
          </a:bodyPr>
          <a:lstStyle/>
          <a:p>
            <a:r>
              <a:rPr lang="en-MY" sz="2800" dirty="0"/>
              <a:t>Global Integration Strategy</a:t>
            </a:r>
          </a:p>
        </p:txBody>
      </p:sp>
      <p:sp>
        <p:nvSpPr>
          <p:cNvPr id="3" name="Content Placeholder 2">
            <a:extLst>
              <a:ext uri="{FF2B5EF4-FFF2-40B4-BE49-F238E27FC236}">
                <a16:creationId xmlns:a16="http://schemas.microsoft.com/office/drawing/2014/main" id="{2D1DA5EF-E388-4A6D-B888-6C95EAFCF431}"/>
              </a:ext>
            </a:extLst>
          </p:cNvPr>
          <p:cNvSpPr>
            <a:spLocks noGrp="1"/>
          </p:cNvSpPr>
          <p:nvPr>
            <p:ph idx="1"/>
          </p:nvPr>
        </p:nvSpPr>
        <p:spPr>
          <a:xfrm>
            <a:off x="504664" y="1163637"/>
            <a:ext cx="8099784" cy="4641627"/>
          </a:xfrm>
        </p:spPr>
        <p:txBody>
          <a:bodyPr>
            <a:normAutofit fontScale="77500" lnSpcReduction="20000"/>
          </a:bodyPr>
          <a:lstStyle/>
          <a:p>
            <a:pPr marL="0" indent="0">
              <a:buNone/>
            </a:pPr>
            <a:r>
              <a:rPr lang="en-MY" sz="2300" dirty="0"/>
              <a:t>Global integration (GI) emphasizes consistency of approach, standardization of processes, and common corporate culture across global operations. The following steps help organizations achieve global integration:</a:t>
            </a:r>
          </a:p>
          <a:p>
            <a:pPr marL="0" indent="0">
              <a:buNone/>
            </a:pPr>
            <a:endParaRPr lang="en-MY" sz="2300" dirty="0"/>
          </a:p>
          <a:p>
            <a:pPr marL="0" indent="0">
              <a:buNone/>
            </a:pPr>
            <a:r>
              <a:rPr lang="en-MY" sz="2300" b="1" dirty="0"/>
              <a:t>1. Aligning decision making </a:t>
            </a:r>
            <a:r>
              <a:rPr lang="en-MY" sz="2300" dirty="0"/>
              <a:t>: This focus on alignment helps to ensure that even decisions made locally reflect the global perspective. Expatriates, employees sent from their home countries to work abroad, play a significant role in this global alignment, as do performance management systems.</a:t>
            </a:r>
          </a:p>
          <a:p>
            <a:pPr marL="0" indent="0">
              <a:buNone/>
            </a:pPr>
            <a:endParaRPr lang="en-MY" sz="2300" dirty="0"/>
          </a:p>
          <a:p>
            <a:pPr marL="0" indent="0">
              <a:buNone/>
            </a:pPr>
            <a:r>
              <a:rPr lang="en-MY" sz="2300" b="1" dirty="0"/>
              <a:t>2. Standardizing processes </a:t>
            </a:r>
            <a:r>
              <a:rPr lang="en-MY" sz="2300" dirty="0"/>
              <a:t>:Standardized processes are designed to achieve efficiencies, economies of scale, consistent expectations, and control over strategic parts of the value chain.</a:t>
            </a:r>
          </a:p>
          <a:p>
            <a:pPr marL="0" indent="0">
              <a:buNone/>
            </a:pPr>
            <a:endParaRPr lang="en-MY" sz="2300" dirty="0"/>
          </a:p>
          <a:p>
            <a:pPr marL="0" indent="0">
              <a:buNone/>
            </a:pPr>
            <a:r>
              <a:rPr lang="en-MY" sz="2300" b="1" dirty="0"/>
              <a:t>3. Socializing key individuals </a:t>
            </a:r>
            <a:r>
              <a:rPr lang="en-MY" sz="2300" dirty="0"/>
              <a:t>:This socialization effort ensures that top managers have a consistent perspective, whether at the headquarters or at dispersed field locations.</a:t>
            </a:r>
          </a:p>
          <a:p>
            <a:pPr marL="0" indent="0">
              <a:buNone/>
            </a:pPr>
            <a:endParaRPr lang="en-MY" sz="1800" dirty="0"/>
          </a:p>
        </p:txBody>
      </p:sp>
    </p:spTree>
    <p:extLst>
      <p:ext uri="{BB962C8B-B14F-4D97-AF65-F5344CB8AC3E}">
        <p14:creationId xmlns:p14="http://schemas.microsoft.com/office/powerpoint/2010/main" val="863798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B8036-56DA-4770-83CA-234AE0047630}"/>
              </a:ext>
            </a:extLst>
          </p:cNvPr>
          <p:cNvSpPr>
            <a:spLocks noGrp="1"/>
          </p:cNvSpPr>
          <p:nvPr>
            <p:ph type="title"/>
          </p:nvPr>
        </p:nvSpPr>
        <p:spPr>
          <a:xfrm>
            <a:off x="683568" y="-315416"/>
            <a:ext cx="7200900" cy="1142385"/>
          </a:xfrm>
        </p:spPr>
        <p:txBody>
          <a:bodyPr/>
          <a:lstStyle/>
          <a:p>
            <a:r>
              <a:rPr lang="en-MY" dirty="0"/>
              <a:t>Pressures for Global Integration</a:t>
            </a:r>
          </a:p>
        </p:txBody>
      </p:sp>
      <p:sp>
        <p:nvSpPr>
          <p:cNvPr id="3" name="Content Placeholder 2">
            <a:extLst>
              <a:ext uri="{FF2B5EF4-FFF2-40B4-BE49-F238E27FC236}">
                <a16:creationId xmlns:a16="http://schemas.microsoft.com/office/drawing/2014/main" id="{2A87ECA9-AC08-465C-8F54-5CF6AD31E606}"/>
              </a:ext>
            </a:extLst>
          </p:cNvPr>
          <p:cNvSpPr>
            <a:spLocks noGrp="1"/>
          </p:cNvSpPr>
          <p:nvPr>
            <p:ph idx="1"/>
          </p:nvPr>
        </p:nvSpPr>
        <p:spPr>
          <a:xfrm>
            <a:off x="687124" y="1052736"/>
            <a:ext cx="7989331" cy="4896544"/>
          </a:xfrm>
        </p:spPr>
        <p:txBody>
          <a:bodyPr>
            <a:normAutofit/>
          </a:bodyPr>
          <a:lstStyle/>
          <a:p>
            <a:pPr marL="0" indent="0">
              <a:buNone/>
            </a:pPr>
            <a:r>
              <a:rPr lang="en-MY" sz="2200" dirty="0"/>
              <a:t>1. </a:t>
            </a:r>
            <a:r>
              <a:rPr lang="en-MY" sz="2200" b="1" dirty="0"/>
              <a:t>Economies of scale </a:t>
            </a:r>
            <a:r>
              <a:rPr lang="en-MY" sz="2200" dirty="0"/>
              <a:t>: Concentrating manufacturing in a few select locations where the firm can profit from economies of mass production motivates global integration. Also, the smaller the number of manufacturing and R&amp;D locations, the easier it is for the firm to control quality and cost.</a:t>
            </a:r>
          </a:p>
          <a:p>
            <a:pPr marL="0" indent="0">
              <a:buNone/>
            </a:pPr>
            <a:endParaRPr lang="en-MY" sz="2200" dirty="0"/>
          </a:p>
          <a:p>
            <a:pPr marL="0" indent="0">
              <a:buNone/>
            </a:pPr>
            <a:r>
              <a:rPr lang="en-MY" sz="2200" dirty="0"/>
              <a:t>2. </a:t>
            </a:r>
            <a:r>
              <a:rPr lang="en-MY" sz="2200" b="1" dirty="0"/>
              <a:t>Capitalize on converging consumer trends and universal needs </a:t>
            </a:r>
            <a:r>
              <a:rPr lang="en-MY" sz="2200" dirty="0"/>
              <a:t>: Standardization is appropriate for products with widespread acceptance and whose features, quality, and cost are similar worldwide. Examples include computer chips and electronic components. Companies such as Nike, Dell, ING, and Coca-Cola offer products that appeal to consumers everywhere.</a:t>
            </a:r>
          </a:p>
          <a:p>
            <a:pPr marL="0" indent="0">
              <a:buNone/>
            </a:pPr>
            <a:endParaRPr lang="en-MY" sz="2200" dirty="0"/>
          </a:p>
        </p:txBody>
      </p:sp>
    </p:spTree>
    <p:extLst>
      <p:ext uri="{BB962C8B-B14F-4D97-AF65-F5344CB8AC3E}">
        <p14:creationId xmlns:p14="http://schemas.microsoft.com/office/powerpoint/2010/main" val="3125223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9B1E4-FD70-49B6-A34F-EE1E262D744A}"/>
              </a:ext>
            </a:extLst>
          </p:cNvPr>
          <p:cNvSpPr>
            <a:spLocks noGrp="1"/>
          </p:cNvSpPr>
          <p:nvPr>
            <p:ph type="title"/>
          </p:nvPr>
        </p:nvSpPr>
        <p:spPr>
          <a:xfrm>
            <a:off x="625252" y="-171400"/>
            <a:ext cx="7200900" cy="1142385"/>
          </a:xfrm>
        </p:spPr>
        <p:txBody>
          <a:bodyPr>
            <a:normAutofit/>
          </a:bodyPr>
          <a:lstStyle/>
          <a:p>
            <a:r>
              <a:rPr lang="en-MY" sz="2800" dirty="0"/>
              <a:t>Pressures for Global Integration</a:t>
            </a:r>
          </a:p>
        </p:txBody>
      </p:sp>
      <p:sp>
        <p:nvSpPr>
          <p:cNvPr id="3" name="Content Placeholder 2">
            <a:extLst>
              <a:ext uri="{FF2B5EF4-FFF2-40B4-BE49-F238E27FC236}">
                <a16:creationId xmlns:a16="http://schemas.microsoft.com/office/drawing/2014/main" id="{A98C45E7-E26E-4B6A-850D-41690AD319E1}"/>
              </a:ext>
            </a:extLst>
          </p:cNvPr>
          <p:cNvSpPr>
            <a:spLocks noGrp="1"/>
          </p:cNvSpPr>
          <p:nvPr>
            <p:ph idx="1"/>
          </p:nvPr>
        </p:nvSpPr>
        <p:spPr>
          <a:xfrm>
            <a:off x="625252" y="1163637"/>
            <a:ext cx="7979196" cy="4713635"/>
          </a:xfrm>
        </p:spPr>
        <p:txBody>
          <a:bodyPr>
            <a:normAutofit fontScale="92500" lnSpcReduction="10000"/>
          </a:bodyPr>
          <a:lstStyle/>
          <a:p>
            <a:pPr marL="0" indent="0">
              <a:buNone/>
            </a:pPr>
            <a:endParaRPr lang="en-MY" sz="2400" b="1" dirty="0"/>
          </a:p>
          <a:p>
            <a:pPr marL="0" indent="0">
              <a:buNone/>
            </a:pPr>
            <a:r>
              <a:rPr lang="en-MY" sz="2400" b="1" dirty="0"/>
              <a:t>3. Uniform service to global customers </a:t>
            </a:r>
            <a:r>
              <a:rPr lang="en-MY" sz="2400" dirty="0"/>
              <a:t>:Services are easiest to standardize when firms can centralize their creation and delivery. Multinational enterprises with operations in numerous countries particularly value service inputs that are consistent worldwide.</a:t>
            </a:r>
          </a:p>
          <a:p>
            <a:pPr marL="0" indent="0">
              <a:buNone/>
            </a:pPr>
            <a:r>
              <a:rPr lang="en-MY" sz="2400" dirty="0"/>
              <a:t> </a:t>
            </a:r>
          </a:p>
          <a:p>
            <a:pPr marL="0" indent="0">
              <a:buNone/>
            </a:pPr>
            <a:r>
              <a:rPr lang="en-MY" sz="2400" b="1" dirty="0"/>
              <a:t>4. Global sourcing of raw materials, components, energy, and </a:t>
            </a:r>
            <a:r>
              <a:rPr lang="en-MY" sz="2400" b="1" dirty="0" err="1"/>
              <a:t>labor</a:t>
            </a:r>
            <a:r>
              <a:rPr lang="en-MY" sz="2400" b="1" dirty="0"/>
              <a:t> </a:t>
            </a:r>
            <a:r>
              <a:rPr lang="en-MY" sz="2400" dirty="0"/>
              <a:t>:Firms face an ongoing pressure to procure high-quality input goods in a cost-efficient manner. Sourcing of inputs from large-scale, centralized suppliers provides benefits from economies of scale and more consistent performance outcomes. Sourcing from a few well-integrated suppliers is more efficient than sourcing from numerous loosely connected distributors.</a:t>
            </a:r>
          </a:p>
          <a:p>
            <a:pPr marL="0" indent="0">
              <a:buNone/>
            </a:pPr>
            <a:endParaRPr lang="en-MY" sz="2400" dirty="0"/>
          </a:p>
        </p:txBody>
      </p:sp>
    </p:spTree>
    <p:extLst>
      <p:ext uri="{BB962C8B-B14F-4D97-AF65-F5344CB8AC3E}">
        <p14:creationId xmlns:p14="http://schemas.microsoft.com/office/powerpoint/2010/main" val="4091951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BCCB4-491E-49DE-AE09-BC781358BF4D}"/>
              </a:ext>
            </a:extLst>
          </p:cNvPr>
          <p:cNvSpPr>
            <a:spLocks noGrp="1"/>
          </p:cNvSpPr>
          <p:nvPr>
            <p:ph type="title"/>
          </p:nvPr>
        </p:nvSpPr>
        <p:spPr>
          <a:xfrm>
            <a:off x="683568" y="-243408"/>
            <a:ext cx="7200900" cy="1142385"/>
          </a:xfrm>
        </p:spPr>
        <p:txBody>
          <a:bodyPr>
            <a:normAutofit/>
          </a:bodyPr>
          <a:lstStyle/>
          <a:p>
            <a:r>
              <a:rPr lang="en-MY" sz="2800" dirty="0"/>
              <a:t>Pressures for Global Integration</a:t>
            </a:r>
          </a:p>
        </p:txBody>
      </p:sp>
      <p:sp>
        <p:nvSpPr>
          <p:cNvPr id="3" name="Content Placeholder 2">
            <a:extLst>
              <a:ext uri="{FF2B5EF4-FFF2-40B4-BE49-F238E27FC236}">
                <a16:creationId xmlns:a16="http://schemas.microsoft.com/office/drawing/2014/main" id="{E9741E1A-5A2D-47CB-8B1D-3B869D2AC040}"/>
              </a:ext>
            </a:extLst>
          </p:cNvPr>
          <p:cNvSpPr>
            <a:spLocks noGrp="1"/>
          </p:cNvSpPr>
          <p:nvPr>
            <p:ph idx="1"/>
          </p:nvPr>
        </p:nvSpPr>
        <p:spPr>
          <a:xfrm>
            <a:off x="510952" y="1163637"/>
            <a:ext cx="8021488" cy="4785643"/>
          </a:xfrm>
        </p:spPr>
        <p:txBody>
          <a:bodyPr>
            <a:normAutofit lnSpcReduction="10000"/>
          </a:bodyPr>
          <a:lstStyle/>
          <a:p>
            <a:pPr marL="0" indent="0">
              <a:buNone/>
            </a:pPr>
            <a:r>
              <a:rPr lang="en-MY" sz="2400" b="1" dirty="0"/>
              <a:t>5. Global competitors : </a:t>
            </a:r>
            <a:r>
              <a:rPr lang="en-MY" sz="2400" dirty="0"/>
              <a:t>Competitors that operate in multiple markets threaten firms with purely domestic operations. Global coordination is necessary to monitor and respond to competitive threats in foreign and domestic markets.</a:t>
            </a:r>
          </a:p>
          <a:p>
            <a:pPr marL="0" indent="0">
              <a:buNone/>
            </a:pPr>
            <a:endParaRPr lang="en-MY" sz="2400" dirty="0"/>
          </a:p>
          <a:p>
            <a:pPr marL="0" indent="0">
              <a:buNone/>
            </a:pPr>
            <a:r>
              <a:rPr lang="en-MY" sz="2400" b="1" dirty="0"/>
              <a:t>6. Availability of media that reaches consumers in multiple markets : </a:t>
            </a:r>
            <a:r>
              <a:rPr lang="en-MY" sz="2400" dirty="0"/>
              <a:t>The availability of cost-effective communications and promotion makes it possible for firms to cater to global market segments that cross different countries. For example, firms now take advantage of the Internet and cross-national television to simultaneously advertise their offerings </a:t>
            </a:r>
            <a:r>
              <a:rPr lang="en-MY" sz="2400" dirty="0" err="1"/>
              <a:t>innumerous</a:t>
            </a:r>
            <a:r>
              <a:rPr lang="en-MY" sz="2400" dirty="0"/>
              <a:t> countries.</a:t>
            </a:r>
          </a:p>
          <a:p>
            <a:pPr marL="0" indent="0">
              <a:buNone/>
            </a:pPr>
            <a:endParaRPr lang="en-MY" sz="2400" dirty="0"/>
          </a:p>
        </p:txBody>
      </p:sp>
    </p:spTree>
    <p:extLst>
      <p:ext uri="{BB962C8B-B14F-4D97-AF65-F5344CB8AC3E}">
        <p14:creationId xmlns:p14="http://schemas.microsoft.com/office/powerpoint/2010/main" val="3876050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AC929-5EAB-452B-A9A3-BF0AC6842FDB}"/>
              </a:ext>
            </a:extLst>
          </p:cNvPr>
          <p:cNvSpPr>
            <a:spLocks noGrp="1"/>
          </p:cNvSpPr>
          <p:nvPr>
            <p:ph type="title"/>
          </p:nvPr>
        </p:nvSpPr>
        <p:spPr>
          <a:xfrm>
            <a:off x="755576" y="-171400"/>
            <a:ext cx="7200900" cy="1142385"/>
          </a:xfrm>
        </p:spPr>
        <p:txBody>
          <a:bodyPr>
            <a:normAutofit/>
          </a:bodyPr>
          <a:lstStyle/>
          <a:p>
            <a:r>
              <a:rPr lang="en-MY" sz="2800" dirty="0"/>
              <a:t>Local Responsiveness Strategy</a:t>
            </a:r>
          </a:p>
        </p:txBody>
      </p:sp>
      <p:sp>
        <p:nvSpPr>
          <p:cNvPr id="3" name="Content Placeholder 2">
            <a:extLst>
              <a:ext uri="{FF2B5EF4-FFF2-40B4-BE49-F238E27FC236}">
                <a16:creationId xmlns:a16="http://schemas.microsoft.com/office/drawing/2014/main" id="{02546375-0897-420B-A7A0-F4674464B54E}"/>
              </a:ext>
            </a:extLst>
          </p:cNvPr>
          <p:cNvSpPr>
            <a:spLocks noGrp="1"/>
          </p:cNvSpPr>
          <p:nvPr>
            <p:ph idx="1"/>
          </p:nvPr>
        </p:nvSpPr>
        <p:spPr>
          <a:xfrm>
            <a:off x="755576" y="1268760"/>
            <a:ext cx="7776864" cy="4608512"/>
          </a:xfrm>
        </p:spPr>
        <p:txBody>
          <a:bodyPr>
            <a:normAutofit/>
          </a:bodyPr>
          <a:lstStyle/>
          <a:p>
            <a:pPr marL="0" indent="0">
              <a:buNone/>
            </a:pPr>
            <a:r>
              <a:rPr lang="en-MY" sz="2400" dirty="0"/>
              <a:t>Local responsiveness (LR) emphasizes adapting to the needs of local markets and allows subsidiaries to develop unique products, structures, and systems. </a:t>
            </a:r>
          </a:p>
          <a:p>
            <a:pPr marL="0" indent="0">
              <a:buNone/>
            </a:pPr>
            <a:endParaRPr lang="en-MY" sz="2400" dirty="0"/>
          </a:p>
          <a:p>
            <a:pPr marL="0" indent="0">
              <a:buNone/>
            </a:pPr>
            <a:r>
              <a:rPr lang="en-MY" sz="2400" dirty="0"/>
              <a:t>1. </a:t>
            </a:r>
            <a:r>
              <a:rPr lang="en-MY" sz="2400" b="1" dirty="0"/>
              <a:t>Understanding diversity : </a:t>
            </a:r>
            <a:r>
              <a:rPr lang="en-MY" sz="2400" dirty="0"/>
              <a:t>Local responsiveness organizations must learn the cultures and institutions (e.g., legal, economic, educational) of the areas in which they operate, but they must also become more fully aware of their own cultural perspectives and how those may affect organizational decisions and practices.</a:t>
            </a:r>
          </a:p>
        </p:txBody>
      </p:sp>
    </p:spTree>
    <p:extLst>
      <p:ext uri="{BB962C8B-B14F-4D97-AF65-F5344CB8AC3E}">
        <p14:creationId xmlns:p14="http://schemas.microsoft.com/office/powerpoint/2010/main" val="3158401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4C5EB-C1D2-414B-A657-5766D1B2533C}"/>
              </a:ext>
            </a:extLst>
          </p:cNvPr>
          <p:cNvSpPr>
            <a:spLocks noGrp="1"/>
          </p:cNvSpPr>
          <p:nvPr>
            <p:ph type="title"/>
          </p:nvPr>
        </p:nvSpPr>
        <p:spPr>
          <a:xfrm>
            <a:off x="683568" y="-315416"/>
            <a:ext cx="7200900" cy="1142385"/>
          </a:xfrm>
        </p:spPr>
        <p:txBody>
          <a:bodyPr>
            <a:normAutofit/>
          </a:bodyPr>
          <a:lstStyle/>
          <a:p>
            <a:r>
              <a:rPr lang="en-MY" sz="2800" dirty="0"/>
              <a:t>Local Responsiveness Strategy</a:t>
            </a:r>
          </a:p>
        </p:txBody>
      </p:sp>
      <p:sp>
        <p:nvSpPr>
          <p:cNvPr id="3" name="Content Placeholder 2">
            <a:extLst>
              <a:ext uri="{FF2B5EF4-FFF2-40B4-BE49-F238E27FC236}">
                <a16:creationId xmlns:a16="http://schemas.microsoft.com/office/drawing/2014/main" id="{78389F9C-22B7-4C65-8EC4-BA892190C78C}"/>
              </a:ext>
            </a:extLst>
          </p:cNvPr>
          <p:cNvSpPr>
            <a:spLocks noGrp="1"/>
          </p:cNvSpPr>
          <p:nvPr>
            <p:ph idx="1"/>
          </p:nvPr>
        </p:nvSpPr>
        <p:spPr>
          <a:xfrm>
            <a:off x="683568" y="1124744"/>
            <a:ext cx="7920880" cy="4824536"/>
          </a:xfrm>
        </p:spPr>
        <p:txBody>
          <a:bodyPr>
            <a:normAutofit/>
          </a:bodyPr>
          <a:lstStyle/>
          <a:p>
            <a:pPr marL="0" indent="0">
              <a:buNone/>
            </a:pPr>
            <a:r>
              <a:rPr lang="en-MY" sz="2400" b="1" dirty="0"/>
              <a:t>2. Responding to diversity : </a:t>
            </a:r>
            <a:r>
              <a:rPr lang="en-MY" sz="2400" dirty="0"/>
              <a:t>Local culture and institutions should shape local strategy regarding where to internationalize and how to enter the local market and identifying what needs to be adapted.</a:t>
            </a:r>
          </a:p>
          <a:p>
            <a:pPr marL="0" indent="0">
              <a:buNone/>
            </a:pPr>
            <a:endParaRPr lang="en-MY" sz="2400" dirty="0"/>
          </a:p>
          <a:p>
            <a:pPr marL="0" indent="0">
              <a:buNone/>
            </a:pPr>
            <a:r>
              <a:rPr lang="en-MY" sz="2400" b="1" dirty="0"/>
              <a:t>3.Capitalizing on diversity : </a:t>
            </a:r>
            <a:r>
              <a:rPr lang="en-MY" sz="2400" dirty="0"/>
              <a:t>Local responsiveness strategies may blend perspectives and talents throughout the organization to create cultural synergy. They may also cluster functions geographically according to the availability of appropriate skills and resources and levels of local competition.</a:t>
            </a:r>
          </a:p>
          <a:p>
            <a:pPr marL="0" indent="0">
              <a:buNone/>
            </a:pPr>
            <a:endParaRPr lang="en-MY" sz="2400" dirty="0"/>
          </a:p>
          <a:p>
            <a:pPr marL="0" indent="0">
              <a:buNone/>
            </a:pPr>
            <a:endParaRPr lang="en-MY" sz="2400" dirty="0"/>
          </a:p>
        </p:txBody>
      </p:sp>
    </p:spTree>
    <p:extLst>
      <p:ext uri="{BB962C8B-B14F-4D97-AF65-F5344CB8AC3E}">
        <p14:creationId xmlns:p14="http://schemas.microsoft.com/office/powerpoint/2010/main" val="1158327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9A93C-33D5-439E-8BEA-8782E78EEF9D}"/>
              </a:ext>
            </a:extLst>
          </p:cNvPr>
          <p:cNvSpPr>
            <a:spLocks noGrp="1"/>
          </p:cNvSpPr>
          <p:nvPr>
            <p:ph type="title"/>
          </p:nvPr>
        </p:nvSpPr>
        <p:spPr>
          <a:xfrm>
            <a:off x="598531" y="-171400"/>
            <a:ext cx="7200900" cy="1142385"/>
          </a:xfrm>
        </p:spPr>
        <p:txBody>
          <a:bodyPr>
            <a:normAutofit/>
          </a:bodyPr>
          <a:lstStyle/>
          <a:p>
            <a:r>
              <a:rPr lang="en-MY" sz="2800" dirty="0"/>
              <a:t>Pressures for Local Responsiveness</a:t>
            </a:r>
          </a:p>
        </p:txBody>
      </p:sp>
      <p:sp>
        <p:nvSpPr>
          <p:cNvPr id="3" name="Content Placeholder 2">
            <a:extLst>
              <a:ext uri="{FF2B5EF4-FFF2-40B4-BE49-F238E27FC236}">
                <a16:creationId xmlns:a16="http://schemas.microsoft.com/office/drawing/2014/main" id="{17DD0FDC-5DA5-4680-9117-841FBAD0B604}"/>
              </a:ext>
            </a:extLst>
          </p:cNvPr>
          <p:cNvSpPr>
            <a:spLocks noGrp="1"/>
          </p:cNvSpPr>
          <p:nvPr>
            <p:ph idx="1"/>
          </p:nvPr>
        </p:nvSpPr>
        <p:spPr>
          <a:xfrm>
            <a:off x="567274" y="1163637"/>
            <a:ext cx="8037174" cy="4425603"/>
          </a:xfrm>
        </p:spPr>
        <p:txBody>
          <a:bodyPr>
            <a:normAutofit lnSpcReduction="10000"/>
          </a:bodyPr>
          <a:lstStyle/>
          <a:p>
            <a:pPr marL="0" indent="0">
              <a:buNone/>
            </a:pPr>
            <a:r>
              <a:rPr lang="en-MY" sz="2200" b="1" dirty="0"/>
              <a:t>1. Unique natural endowments available to the firm</a:t>
            </a:r>
            <a:r>
              <a:rPr lang="en-MY" sz="2200" dirty="0"/>
              <a:t>. Each country has national endowments that the foreign firm should access.</a:t>
            </a:r>
          </a:p>
          <a:p>
            <a:pPr marL="0" indent="0">
              <a:buNone/>
            </a:pPr>
            <a:endParaRPr lang="en-MY" sz="2200" dirty="0"/>
          </a:p>
          <a:p>
            <a:pPr marL="0" indent="0">
              <a:buNone/>
            </a:pPr>
            <a:r>
              <a:rPr lang="en-MY" sz="2200" b="1" dirty="0"/>
              <a:t>2. Diversity of local customer needs. Businesses, </a:t>
            </a:r>
            <a:r>
              <a:rPr lang="en-MY" sz="2200" dirty="0"/>
              <a:t>such as clothing and food, require significant adaptation to local customer needs.</a:t>
            </a:r>
          </a:p>
          <a:p>
            <a:pPr marL="0" indent="0">
              <a:buNone/>
            </a:pPr>
            <a:endParaRPr lang="en-MY" sz="2200" dirty="0"/>
          </a:p>
          <a:p>
            <a:pPr marL="0" indent="0">
              <a:buNone/>
            </a:pPr>
            <a:r>
              <a:rPr lang="en-MY" sz="2200" b="1" dirty="0"/>
              <a:t>3. Differences in distribution channels. </a:t>
            </a:r>
            <a:r>
              <a:rPr lang="en-MY" sz="2200" dirty="0"/>
              <a:t>These vary considerably from market to market and may increase the need for local responsiveness. For example, small retailers in Japan understand local customs and needs, so locally responsive MNEs use them to distribute products in that country.</a:t>
            </a:r>
          </a:p>
          <a:p>
            <a:pPr marL="0" indent="0">
              <a:buNone/>
            </a:pPr>
            <a:endParaRPr lang="en-MY" sz="2200" dirty="0"/>
          </a:p>
        </p:txBody>
      </p:sp>
    </p:spTree>
    <p:extLst>
      <p:ext uri="{BB962C8B-B14F-4D97-AF65-F5344CB8AC3E}">
        <p14:creationId xmlns:p14="http://schemas.microsoft.com/office/powerpoint/2010/main" val="959471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B6C02-0F01-4584-B524-F08E2A421BD1}"/>
              </a:ext>
            </a:extLst>
          </p:cNvPr>
          <p:cNvSpPr>
            <a:spLocks noGrp="1"/>
          </p:cNvSpPr>
          <p:nvPr>
            <p:ph type="title"/>
          </p:nvPr>
        </p:nvSpPr>
        <p:spPr>
          <a:xfrm>
            <a:off x="618812" y="0"/>
            <a:ext cx="7200900" cy="1142385"/>
          </a:xfrm>
        </p:spPr>
        <p:txBody>
          <a:bodyPr>
            <a:normAutofit/>
          </a:bodyPr>
          <a:lstStyle/>
          <a:p>
            <a:r>
              <a:rPr lang="en-MY" sz="2800" dirty="0"/>
              <a:t>Pressures for Local Responsiveness</a:t>
            </a:r>
          </a:p>
        </p:txBody>
      </p:sp>
      <p:sp>
        <p:nvSpPr>
          <p:cNvPr id="3" name="Content Placeholder 2">
            <a:extLst>
              <a:ext uri="{FF2B5EF4-FFF2-40B4-BE49-F238E27FC236}">
                <a16:creationId xmlns:a16="http://schemas.microsoft.com/office/drawing/2014/main" id="{D553CCB1-B048-4C7B-90E9-A78EE3B85EA9}"/>
              </a:ext>
            </a:extLst>
          </p:cNvPr>
          <p:cNvSpPr>
            <a:spLocks noGrp="1"/>
          </p:cNvSpPr>
          <p:nvPr>
            <p:ph idx="1"/>
          </p:nvPr>
        </p:nvSpPr>
        <p:spPr>
          <a:xfrm>
            <a:off x="539552" y="1340768"/>
            <a:ext cx="8136904" cy="4530725"/>
          </a:xfrm>
        </p:spPr>
        <p:txBody>
          <a:bodyPr>
            <a:normAutofit fontScale="92500" lnSpcReduction="10000"/>
          </a:bodyPr>
          <a:lstStyle/>
          <a:p>
            <a:pPr marL="0" indent="0">
              <a:buNone/>
            </a:pPr>
            <a:r>
              <a:rPr lang="en-MY" sz="2000" b="1" dirty="0"/>
              <a:t>4. Local competition. </a:t>
            </a:r>
            <a:r>
              <a:rPr lang="en-MY" sz="2000" dirty="0"/>
              <a:t>When competing against numerous local rivals, centrally controlled MNEs will have difficulty gaining market share with global products that are not adapted to local needs.</a:t>
            </a:r>
          </a:p>
          <a:p>
            <a:pPr marL="0" indent="0">
              <a:buNone/>
            </a:pPr>
            <a:endParaRPr lang="en-MY" sz="2000" dirty="0"/>
          </a:p>
          <a:p>
            <a:pPr marL="0" indent="0">
              <a:buNone/>
            </a:pPr>
            <a:r>
              <a:rPr lang="en-MY" sz="2000" b="1" dirty="0"/>
              <a:t>5. Cultural differences. </a:t>
            </a:r>
            <a:r>
              <a:rPr lang="en-MY" sz="2000" dirty="0"/>
              <a:t>Cultural characteristics influence consumer buying decisions. The influence of cultural differences may vary considerably, depending on the type of product. For those products where cultural differences are important, such as clothing and furniture, local managers require considerable freedom from headquarters to adapt their product and marketing practices.</a:t>
            </a:r>
          </a:p>
          <a:p>
            <a:pPr marL="0" indent="0">
              <a:buNone/>
            </a:pPr>
            <a:endParaRPr lang="en-MY" sz="2000" dirty="0"/>
          </a:p>
          <a:p>
            <a:pPr marL="0" indent="0">
              <a:buNone/>
            </a:pPr>
            <a:r>
              <a:rPr lang="en-MY" sz="2000" b="1" dirty="0"/>
              <a:t>6. Host government requirements and regulations. </a:t>
            </a:r>
            <a:r>
              <a:rPr lang="en-MY" sz="2000" dirty="0"/>
              <a:t>When governments impose trade barriers or complex business regulations, they can halt or reverse the competitive threat of foreign firms. The MNE may establish a local subsidiary with substantial decision-making authority to minimize the effects of protectionism.</a:t>
            </a:r>
          </a:p>
          <a:p>
            <a:pPr marL="0" indent="0">
              <a:buNone/>
            </a:pPr>
            <a:endParaRPr lang="en-MY" sz="2000" dirty="0"/>
          </a:p>
        </p:txBody>
      </p:sp>
    </p:spTree>
    <p:extLst>
      <p:ext uri="{BB962C8B-B14F-4D97-AF65-F5344CB8AC3E}">
        <p14:creationId xmlns:p14="http://schemas.microsoft.com/office/powerpoint/2010/main" val="3593595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9EEE8-8669-4658-84BF-CDCF9BC28C9A}"/>
              </a:ext>
            </a:extLst>
          </p:cNvPr>
          <p:cNvSpPr>
            <a:spLocks noGrp="1"/>
          </p:cNvSpPr>
          <p:nvPr>
            <p:ph type="title"/>
          </p:nvPr>
        </p:nvSpPr>
        <p:spPr>
          <a:xfrm>
            <a:off x="683568" y="260649"/>
            <a:ext cx="7848872" cy="1080120"/>
          </a:xfrm>
        </p:spPr>
        <p:txBody>
          <a:bodyPr>
            <a:normAutofit/>
          </a:bodyPr>
          <a:lstStyle/>
          <a:p>
            <a:r>
              <a:rPr lang="en-MY" sz="2800" dirty="0"/>
              <a:t>Global Integration vs. Local Responsiveness</a:t>
            </a:r>
          </a:p>
        </p:txBody>
      </p:sp>
      <p:sp>
        <p:nvSpPr>
          <p:cNvPr id="3" name="Content Placeholder 2">
            <a:extLst>
              <a:ext uri="{FF2B5EF4-FFF2-40B4-BE49-F238E27FC236}">
                <a16:creationId xmlns:a16="http://schemas.microsoft.com/office/drawing/2014/main" id="{CCA55580-F2BD-47A3-8305-F09A3CF34345}"/>
              </a:ext>
            </a:extLst>
          </p:cNvPr>
          <p:cNvSpPr>
            <a:spLocks noGrp="1"/>
          </p:cNvSpPr>
          <p:nvPr>
            <p:ph idx="1"/>
          </p:nvPr>
        </p:nvSpPr>
        <p:spPr>
          <a:xfrm>
            <a:off x="683568" y="1524000"/>
            <a:ext cx="7848872" cy="4425280"/>
          </a:xfrm>
        </p:spPr>
        <p:txBody>
          <a:bodyPr>
            <a:normAutofit/>
          </a:bodyPr>
          <a:lstStyle/>
          <a:p>
            <a:pPr marL="0" indent="0">
              <a:buNone/>
            </a:pPr>
            <a:r>
              <a:rPr lang="en-MY" sz="2400" dirty="0"/>
              <a:t>Globalized company achieves greater business efficiency, uniformity, and control of its brand and image. Localized company has more ability to be customer-focused and meet legal and cultural requirements. When the company becomes part of local networks, it is more likely to enjoy the support of authorities and public opinion, becomes active in local workforce development, and benefits from lower cost of operations. Moreover, the use of a local workforce is less expensive than use of a large expatriate workforce, and it reduces tensions between different workforces. </a:t>
            </a:r>
          </a:p>
        </p:txBody>
      </p:sp>
    </p:spTree>
    <p:extLst>
      <p:ext uri="{BB962C8B-B14F-4D97-AF65-F5344CB8AC3E}">
        <p14:creationId xmlns:p14="http://schemas.microsoft.com/office/powerpoint/2010/main" val="1355500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714E6-82C4-439F-8D5D-1F019D961C8E}"/>
              </a:ext>
            </a:extLst>
          </p:cNvPr>
          <p:cNvSpPr>
            <a:spLocks noGrp="1"/>
          </p:cNvSpPr>
          <p:nvPr>
            <p:ph type="title"/>
          </p:nvPr>
        </p:nvSpPr>
        <p:spPr/>
        <p:txBody>
          <a:bodyPr/>
          <a:lstStyle/>
          <a:p>
            <a:r>
              <a:rPr lang="en-MY" dirty="0"/>
              <a:t>The Global Integration -Local Responsiveness framework</a:t>
            </a:r>
          </a:p>
        </p:txBody>
      </p:sp>
      <p:pic>
        <p:nvPicPr>
          <p:cNvPr id="5" name="Picture 4">
            <a:extLst>
              <a:ext uri="{FF2B5EF4-FFF2-40B4-BE49-F238E27FC236}">
                <a16:creationId xmlns:a16="http://schemas.microsoft.com/office/drawing/2014/main" id="{DD962053-08C0-4CA0-A593-CF4F06EE2396}"/>
              </a:ext>
            </a:extLst>
          </p:cNvPr>
          <p:cNvPicPr>
            <a:picLocks noChangeAspect="1"/>
          </p:cNvPicPr>
          <p:nvPr/>
        </p:nvPicPr>
        <p:blipFill>
          <a:blip r:embed="rId2"/>
          <a:stretch>
            <a:fillRect/>
          </a:stretch>
        </p:blipFill>
        <p:spPr>
          <a:xfrm>
            <a:off x="1619672" y="1844824"/>
            <a:ext cx="5314330" cy="4478209"/>
          </a:xfrm>
          <a:prstGeom prst="rect">
            <a:avLst/>
          </a:prstGeom>
        </p:spPr>
      </p:pic>
    </p:spTree>
    <p:extLst>
      <p:ext uri="{BB962C8B-B14F-4D97-AF65-F5344CB8AC3E}">
        <p14:creationId xmlns:p14="http://schemas.microsoft.com/office/powerpoint/2010/main" val="1584641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95A6C1-4B39-4CE9-8637-182D6617E788}"/>
              </a:ext>
            </a:extLst>
          </p:cNvPr>
          <p:cNvSpPr>
            <a:spLocks noGrp="1"/>
          </p:cNvSpPr>
          <p:nvPr>
            <p:ph type="title"/>
          </p:nvPr>
        </p:nvSpPr>
        <p:spPr/>
        <p:txBody>
          <a:bodyPr/>
          <a:lstStyle/>
          <a:p>
            <a:r>
              <a:rPr lang="en-MY" dirty="0"/>
              <a:t>Bartlett and Ghoshal Matrix</a:t>
            </a:r>
          </a:p>
        </p:txBody>
      </p:sp>
      <p:pic>
        <p:nvPicPr>
          <p:cNvPr id="5" name="Picture 4">
            <a:extLst>
              <a:ext uri="{FF2B5EF4-FFF2-40B4-BE49-F238E27FC236}">
                <a16:creationId xmlns:a16="http://schemas.microsoft.com/office/drawing/2014/main" id="{9A27286F-0416-4D28-9919-FC85A49F2F4D}"/>
              </a:ext>
            </a:extLst>
          </p:cNvPr>
          <p:cNvPicPr>
            <a:picLocks noChangeAspect="1"/>
          </p:cNvPicPr>
          <p:nvPr/>
        </p:nvPicPr>
        <p:blipFill>
          <a:blip r:embed="rId2"/>
          <a:stretch>
            <a:fillRect/>
          </a:stretch>
        </p:blipFill>
        <p:spPr>
          <a:xfrm>
            <a:off x="930384" y="1916832"/>
            <a:ext cx="7341148" cy="4267349"/>
          </a:xfrm>
          <a:prstGeom prst="rect">
            <a:avLst/>
          </a:prstGeom>
        </p:spPr>
      </p:pic>
    </p:spTree>
    <p:extLst>
      <p:ext uri="{BB962C8B-B14F-4D97-AF65-F5344CB8AC3E}">
        <p14:creationId xmlns:p14="http://schemas.microsoft.com/office/powerpoint/2010/main" val="487730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5CB2E-223B-440E-A585-B16A1838194F}"/>
              </a:ext>
            </a:extLst>
          </p:cNvPr>
          <p:cNvSpPr>
            <a:spLocks noGrp="1"/>
          </p:cNvSpPr>
          <p:nvPr>
            <p:ph type="title"/>
          </p:nvPr>
        </p:nvSpPr>
        <p:spPr>
          <a:xfrm>
            <a:off x="683568" y="-171400"/>
            <a:ext cx="7200900" cy="1142385"/>
          </a:xfrm>
        </p:spPr>
        <p:txBody>
          <a:bodyPr>
            <a:normAutofit/>
          </a:bodyPr>
          <a:lstStyle/>
          <a:p>
            <a:r>
              <a:rPr lang="en-MY" sz="2800" dirty="0"/>
              <a:t>Question # 5</a:t>
            </a:r>
          </a:p>
        </p:txBody>
      </p:sp>
      <p:sp>
        <p:nvSpPr>
          <p:cNvPr id="3" name="Content Placeholder 2">
            <a:extLst>
              <a:ext uri="{FF2B5EF4-FFF2-40B4-BE49-F238E27FC236}">
                <a16:creationId xmlns:a16="http://schemas.microsoft.com/office/drawing/2014/main" id="{BBD03534-E247-428D-BA1D-A6313DCB4BE2}"/>
              </a:ext>
            </a:extLst>
          </p:cNvPr>
          <p:cNvSpPr>
            <a:spLocks noGrp="1"/>
          </p:cNvSpPr>
          <p:nvPr>
            <p:ph idx="1"/>
          </p:nvPr>
        </p:nvSpPr>
        <p:spPr>
          <a:xfrm>
            <a:off x="683568" y="1600200"/>
            <a:ext cx="8003232" cy="4530725"/>
          </a:xfrm>
        </p:spPr>
        <p:txBody>
          <a:bodyPr>
            <a:normAutofit/>
          </a:bodyPr>
          <a:lstStyle/>
          <a:p>
            <a:pPr marL="0" indent="0">
              <a:buNone/>
            </a:pPr>
            <a:r>
              <a:rPr lang="en-MY" sz="2400" dirty="0"/>
              <a:t>An organization operates internationally. Which of the following is the most important strategy for HR to implement?</a:t>
            </a:r>
          </a:p>
          <a:p>
            <a:pPr marL="0" indent="0">
              <a:buNone/>
            </a:pPr>
            <a:endParaRPr lang="en-MY" sz="2400" dirty="0"/>
          </a:p>
          <a:p>
            <a:pPr marL="514350" indent="-514350">
              <a:buFont typeface="+mj-lt"/>
              <a:buAutoNum type="alphaUcPeriod"/>
            </a:pPr>
            <a:r>
              <a:rPr lang="en-MY" sz="2400" dirty="0"/>
              <a:t>Global integration and local responsiveness</a:t>
            </a:r>
          </a:p>
          <a:p>
            <a:pPr marL="514350" indent="-514350">
              <a:buFont typeface="+mj-lt"/>
              <a:buAutoNum type="alphaUcPeriod"/>
            </a:pPr>
            <a:r>
              <a:rPr lang="en-MY" sz="2400" dirty="0"/>
              <a:t>Local integration and global responsiveness</a:t>
            </a:r>
          </a:p>
          <a:p>
            <a:pPr marL="514350" indent="-514350">
              <a:buFont typeface="+mj-lt"/>
              <a:buAutoNum type="alphaUcPeriod"/>
            </a:pPr>
            <a:r>
              <a:rPr lang="en-MY" sz="2400" dirty="0"/>
              <a:t>Local integration and global responsiveness</a:t>
            </a:r>
          </a:p>
          <a:p>
            <a:pPr marL="514350" indent="-514350">
              <a:buFont typeface="+mj-lt"/>
              <a:buAutoNum type="alphaUcPeriod"/>
            </a:pPr>
            <a:r>
              <a:rPr lang="en-MY" sz="2400" dirty="0"/>
              <a:t>Global systems and processes </a:t>
            </a:r>
          </a:p>
          <a:p>
            <a:pPr marL="0" indent="0">
              <a:buNone/>
            </a:pPr>
            <a:endParaRPr lang="en-MY" sz="2400" dirty="0"/>
          </a:p>
        </p:txBody>
      </p:sp>
    </p:spTree>
    <p:extLst>
      <p:ext uri="{BB962C8B-B14F-4D97-AF65-F5344CB8AC3E}">
        <p14:creationId xmlns:p14="http://schemas.microsoft.com/office/powerpoint/2010/main" val="3052470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B4991-A9DF-42E3-855E-63B8E8E39831}"/>
              </a:ext>
            </a:extLst>
          </p:cNvPr>
          <p:cNvSpPr>
            <a:spLocks noGrp="1"/>
          </p:cNvSpPr>
          <p:nvPr>
            <p:ph type="title"/>
          </p:nvPr>
        </p:nvSpPr>
        <p:spPr/>
        <p:txBody>
          <a:bodyPr>
            <a:normAutofit/>
          </a:bodyPr>
          <a:lstStyle/>
          <a:p>
            <a:r>
              <a:rPr lang="en-MY" sz="2800" dirty="0"/>
              <a:t>Answer # 5</a:t>
            </a:r>
          </a:p>
        </p:txBody>
      </p:sp>
      <p:sp>
        <p:nvSpPr>
          <p:cNvPr id="3" name="Content Placeholder 2">
            <a:extLst>
              <a:ext uri="{FF2B5EF4-FFF2-40B4-BE49-F238E27FC236}">
                <a16:creationId xmlns:a16="http://schemas.microsoft.com/office/drawing/2014/main" id="{B15EDF45-931C-4D9D-B541-0286395BA317}"/>
              </a:ext>
            </a:extLst>
          </p:cNvPr>
          <p:cNvSpPr>
            <a:spLocks noGrp="1"/>
          </p:cNvSpPr>
          <p:nvPr>
            <p:ph idx="1"/>
          </p:nvPr>
        </p:nvSpPr>
        <p:spPr/>
        <p:txBody>
          <a:bodyPr>
            <a:normAutofit/>
          </a:bodyPr>
          <a:lstStyle/>
          <a:p>
            <a:r>
              <a:rPr lang="en-MY" sz="2400" dirty="0"/>
              <a:t>Option A</a:t>
            </a:r>
          </a:p>
        </p:txBody>
      </p:sp>
    </p:spTree>
    <p:extLst>
      <p:ext uri="{BB962C8B-B14F-4D97-AF65-F5344CB8AC3E}">
        <p14:creationId xmlns:p14="http://schemas.microsoft.com/office/powerpoint/2010/main" val="2478886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val="3364129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tf03031015_win32</Template>
  <TotalTime>2120</TotalTime>
  <Words>4487</Words>
  <Application>Microsoft Office PowerPoint</Application>
  <PresentationFormat>On-screen Show (4:3)</PresentationFormat>
  <Paragraphs>299</Paragraphs>
  <Slides>70</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70</vt:i4>
      </vt:variant>
    </vt:vector>
  </HeadingPairs>
  <TitlesOfParts>
    <vt:vector size="74" baseType="lpstr">
      <vt:lpstr>Arial</vt:lpstr>
      <vt:lpstr>Calibri</vt:lpstr>
      <vt:lpstr>Wingdings</vt:lpstr>
      <vt:lpstr>Diamond Grid 16x9</vt:lpstr>
      <vt:lpstr>BUSINESS LEADERSHIP - II</vt:lpstr>
      <vt:lpstr>PowerPoint Presentation</vt:lpstr>
      <vt:lpstr>Type of Structures</vt:lpstr>
      <vt:lpstr>Structure affects how strategic decisions are made</vt:lpstr>
      <vt:lpstr>Functional Structure</vt:lpstr>
      <vt:lpstr>Question # 1</vt:lpstr>
      <vt:lpstr>Answer # 1</vt:lpstr>
      <vt:lpstr>Divisional Structure</vt:lpstr>
      <vt:lpstr>Question # 2</vt:lpstr>
      <vt:lpstr>Answer # 2</vt:lpstr>
      <vt:lpstr>Matrix Structure</vt:lpstr>
      <vt:lpstr>Boundaryless Structure</vt:lpstr>
      <vt:lpstr>Virtual and Network Structure</vt:lpstr>
      <vt:lpstr>Question # 1</vt:lpstr>
      <vt:lpstr>Answer # 1</vt:lpstr>
      <vt:lpstr>Question # 2</vt:lpstr>
      <vt:lpstr>Answer # 2</vt:lpstr>
      <vt:lpstr>Question # 3</vt:lpstr>
      <vt:lpstr>Answer # 3</vt:lpstr>
      <vt:lpstr>Question # 4</vt:lpstr>
      <vt:lpstr>Answer # 4</vt:lpstr>
      <vt:lpstr>PowerPoint Presentation</vt:lpstr>
      <vt:lpstr>What is a Group?</vt:lpstr>
      <vt:lpstr>What is a Team?</vt:lpstr>
      <vt:lpstr>Types of Teams</vt:lpstr>
      <vt:lpstr>Group vs. Team</vt:lpstr>
      <vt:lpstr>Group vs. Team</vt:lpstr>
      <vt:lpstr>Group vs. Team</vt:lpstr>
      <vt:lpstr>When Does a Group Become a Team?</vt:lpstr>
      <vt:lpstr>Question # 1</vt:lpstr>
      <vt:lpstr>Answer # 1</vt:lpstr>
      <vt:lpstr>PowerPoint Presentation</vt:lpstr>
      <vt:lpstr>Organisational Life Cycle</vt:lpstr>
      <vt:lpstr>Start-Up Stage</vt:lpstr>
      <vt:lpstr>Growth Stage</vt:lpstr>
      <vt:lpstr>Maturity Stage</vt:lpstr>
      <vt:lpstr>Decline Stage</vt:lpstr>
      <vt:lpstr>Revival Stage</vt:lpstr>
      <vt:lpstr>Question # 1</vt:lpstr>
      <vt:lpstr>Answer # 1</vt:lpstr>
      <vt:lpstr>PowerPoint Presentation</vt:lpstr>
      <vt:lpstr>Globalisation</vt:lpstr>
      <vt:lpstr>Stages of Globalization</vt:lpstr>
      <vt:lpstr>Stage 1: Domestic</vt:lpstr>
      <vt:lpstr>Stage 1: Domestic</vt:lpstr>
      <vt:lpstr>Stage 2: International</vt:lpstr>
      <vt:lpstr>Stage 2: International</vt:lpstr>
      <vt:lpstr>Stage 3: Multinational</vt:lpstr>
      <vt:lpstr>Stage 3: Multinational</vt:lpstr>
      <vt:lpstr>Stage 4: Global</vt:lpstr>
      <vt:lpstr>Stage 4: Global</vt:lpstr>
      <vt:lpstr>Transnational</vt:lpstr>
      <vt:lpstr>Question # 4</vt:lpstr>
      <vt:lpstr>Answer # 4</vt:lpstr>
      <vt:lpstr>PowerPoint Presentation</vt:lpstr>
      <vt:lpstr>Global Orientations</vt:lpstr>
      <vt:lpstr>Global Integration Strategy</vt:lpstr>
      <vt:lpstr>Pressures for Global Integration</vt:lpstr>
      <vt:lpstr>Pressures for Global Integration</vt:lpstr>
      <vt:lpstr>Pressures for Global Integration</vt:lpstr>
      <vt:lpstr>Local Responsiveness Strategy</vt:lpstr>
      <vt:lpstr>Local Responsiveness Strategy</vt:lpstr>
      <vt:lpstr>Pressures for Local Responsiveness</vt:lpstr>
      <vt:lpstr>Pressures for Local Responsiveness</vt:lpstr>
      <vt:lpstr>Global Integration vs. Local Responsiveness</vt:lpstr>
      <vt:lpstr>The Global Integration -Local Responsiveness framework</vt:lpstr>
      <vt:lpstr>Bartlett and Ghoshal Matrix</vt:lpstr>
      <vt:lpstr>Question # 5</vt:lpstr>
      <vt:lpstr>Answer # 5</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94</cp:revision>
  <cp:lastPrinted>1601-01-01T00:00:00Z</cp:lastPrinted>
  <dcterms:created xsi:type="dcterms:W3CDTF">2020-07-09T15:12:46Z</dcterms:created>
  <dcterms:modified xsi:type="dcterms:W3CDTF">2022-05-17T16:18:17Z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