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23"/>
  </p:notesMasterIdLst>
  <p:handoutMasterIdLst>
    <p:handoutMasterId r:id="rId24"/>
  </p:handoutMasterIdLst>
  <p:sldIdLst>
    <p:sldId id="256" r:id="rId2"/>
    <p:sldId id="538" r:id="rId3"/>
    <p:sldId id="404" r:id="rId4"/>
    <p:sldId id="291" r:id="rId5"/>
    <p:sldId id="288" r:id="rId6"/>
    <p:sldId id="280" r:id="rId7"/>
    <p:sldId id="281" r:id="rId8"/>
    <p:sldId id="282" r:id="rId9"/>
    <p:sldId id="283" r:id="rId10"/>
    <p:sldId id="259" r:id="rId11"/>
    <p:sldId id="279" r:id="rId12"/>
    <p:sldId id="260" r:id="rId13"/>
    <p:sldId id="284" r:id="rId14"/>
    <p:sldId id="285" r:id="rId15"/>
    <p:sldId id="261" r:id="rId16"/>
    <p:sldId id="286" r:id="rId17"/>
    <p:sldId id="262" r:id="rId18"/>
    <p:sldId id="263" r:id="rId19"/>
    <p:sldId id="265" r:id="rId20"/>
    <p:sldId id="266"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Planning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where the organization wants to be in the future and how to get there.</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Organizing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how the organization tries to accomplish the plan. Organizing involves assigning tasks, grouping tasks into departments, delegating authority and allocating resources across the organization.</a:t>
            </a:r>
          </a:p>
          <a:p>
            <a:pPr marL="1143000" lvl="2" indent="-228600">
              <a:spcAft>
                <a:spcPts val="0"/>
              </a:spcAft>
              <a:buSzPts val="1200"/>
              <a:buFont typeface="+mj-lt"/>
              <a:buAutoNum type="arabicPeriod"/>
              <a:tabLst>
                <a:tab pos="1453515" algn="l"/>
              </a:tabLst>
            </a:pPr>
            <a:endParaRPr lang="en-MY"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spc="-10" dirty="0">
                <a:effectLst/>
                <a:ea typeface="Calibri" panose="020F0502020204030204" pitchFamily="34" charset="0"/>
                <a:cs typeface="Arial" panose="020B0604020202020204" pitchFamily="34" charset="0"/>
              </a:rPr>
              <a:t>Leading</a:t>
            </a:r>
            <a:r>
              <a:rPr lang="en-MY" spc="-10" dirty="0">
                <a:ea typeface="Calibri" panose="020F0502020204030204" pitchFamily="34" charset="0"/>
                <a:cs typeface="Arial" panose="020B0604020202020204" pitchFamily="34" charset="0"/>
              </a:rPr>
              <a:t> - </a:t>
            </a:r>
            <a:r>
              <a:rPr lang="en-US" dirty="0">
                <a:effectLst/>
                <a:ea typeface="Calibri" panose="020F0502020204030204" pitchFamily="34" charset="0"/>
                <a:cs typeface="Arial" panose="020B0604020202020204" pitchFamily="34" charset="0"/>
              </a:rPr>
              <a:t> use of influence to motivate employees to achieve organizational goals. Leading means creating a shared culture and values, communicating goals to employees throughout the organization, and infusing employees with the desire to perform at a high level.</a:t>
            </a:r>
          </a:p>
          <a:p>
            <a:pPr marL="1143000" lvl="2" indent="-228600">
              <a:spcAft>
                <a:spcPts val="0"/>
              </a:spcAft>
              <a:buSzPts val="1200"/>
              <a:buFont typeface="+mj-lt"/>
              <a:buAutoNum type="arabicPeriod"/>
              <a:tabLst>
                <a:tab pos="1453515" algn="l"/>
              </a:tabLst>
            </a:pPr>
            <a:endParaRPr lang="en-MY" spc="-10" dirty="0">
              <a:ea typeface="Calibri" panose="020F0502020204030204" pitchFamily="34" charset="0"/>
              <a:cs typeface="Arial" panose="020B0604020202020204" pitchFamily="34" charset="0"/>
            </a:endParaRPr>
          </a:p>
          <a:p>
            <a:pPr marL="1143000" lvl="2" indent="-228600">
              <a:spcAft>
                <a:spcPts val="0"/>
              </a:spcAft>
              <a:buSzPts val="1200"/>
              <a:buFont typeface="+mj-lt"/>
              <a:buAutoNum type="arabicPeriod"/>
              <a:tabLst>
                <a:tab pos="1453515" algn="l"/>
              </a:tabLst>
            </a:pPr>
            <a:r>
              <a:rPr lang="en-US" dirty="0">
                <a:effectLst/>
                <a:ea typeface="Calibri" panose="020F0502020204030204" pitchFamily="34" charset="0"/>
                <a:cs typeface="Arial" panose="020B0604020202020204" pitchFamily="34" charset="0"/>
              </a:rPr>
              <a:t>Controlling is monitoring employees’ activities, determining whether the organization is on target toward its goals, and making corrections as necessary.</a:t>
            </a:r>
            <a:endParaRPr lang="en-MY" dirty="0">
              <a:effectLst/>
              <a:ea typeface="Calibri" panose="020F0502020204030204" pitchFamily="34" charset="0"/>
              <a:cs typeface="Arial" panose="020B0604020202020204" pitchFamily="34" charset="0"/>
            </a:endParaRPr>
          </a:p>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12</a:t>
            </a:fld>
            <a:endParaRPr lang="en-MY" altLang="en-US"/>
          </a:p>
        </p:txBody>
      </p:sp>
    </p:spTree>
    <p:extLst>
      <p:ext uri="{BB962C8B-B14F-4D97-AF65-F5344CB8AC3E}">
        <p14:creationId xmlns:p14="http://schemas.microsoft.com/office/powerpoint/2010/main" val="38674596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3E8E5E8-B888-82D8-6E91-80291A2902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val="352751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id="{37C6489D-B032-69A4-967E-D9F109B376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val="357578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396758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56843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102560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344402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352337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66858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363257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175145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B16A1-9FE0-43E4-9369-F4E9D6142552}"/>
              </a:ext>
            </a:extLst>
          </p:cNvPr>
          <p:cNvSpPr>
            <a:spLocks noGrp="1"/>
          </p:cNvSpPr>
          <p:nvPr>
            <p:ph type="title"/>
          </p:nvPr>
        </p:nvSpPr>
        <p:spPr>
          <a:xfrm>
            <a:off x="755576" y="116632"/>
            <a:ext cx="7200900" cy="1142385"/>
          </a:xfrm>
        </p:spPr>
        <p:txBody>
          <a:bodyPr>
            <a:normAutofit/>
          </a:bodyPr>
          <a:lstStyle/>
          <a:p>
            <a:r>
              <a:rPr lang="en-MY" sz="3200" dirty="0"/>
              <a:t>Class Information</a:t>
            </a:r>
          </a:p>
        </p:txBody>
      </p:sp>
      <p:sp>
        <p:nvSpPr>
          <p:cNvPr id="3" name="Content Placeholder 2">
            <a:extLst>
              <a:ext uri="{FF2B5EF4-FFF2-40B4-BE49-F238E27FC236}">
                <a16:creationId xmlns:a16="http://schemas.microsoft.com/office/drawing/2014/main" id="{CD299E7B-58F9-410E-A60B-37A49F13721D}"/>
              </a:ext>
            </a:extLst>
          </p:cNvPr>
          <p:cNvSpPr>
            <a:spLocks noGrp="1"/>
          </p:cNvSpPr>
          <p:nvPr>
            <p:ph idx="1"/>
          </p:nvPr>
        </p:nvSpPr>
        <p:spPr>
          <a:xfrm>
            <a:off x="971550" y="1484784"/>
            <a:ext cx="7200900" cy="4306417"/>
          </a:xfrm>
        </p:spPr>
        <p:txBody>
          <a:bodyPr>
            <a:normAutofit lnSpcReduction="10000"/>
          </a:bodyPr>
          <a:lstStyle/>
          <a:p>
            <a:r>
              <a:rPr lang="en-MY" sz="2800" dirty="0"/>
              <a:t>Welcome to the 11</a:t>
            </a:r>
            <a:r>
              <a:rPr lang="en-MY" sz="2800" baseline="30000" dirty="0"/>
              <a:t>th</a:t>
            </a:r>
            <a:r>
              <a:rPr lang="en-MY" sz="2800" dirty="0"/>
              <a:t> Batch of </a:t>
            </a:r>
            <a:r>
              <a:rPr lang="en-MY" sz="2800" dirty="0" err="1"/>
              <a:t>SPHRi</a:t>
            </a:r>
            <a:endParaRPr lang="en-MY" sz="2800" dirty="0"/>
          </a:p>
          <a:p>
            <a:endParaRPr lang="en-MY" sz="2800" dirty="0"/>
          </a:p>
          <a:p>
            <a:r>
              <a:rPr lang="en-MY" sz="2800" dirty="0"/>
              <a:t>Class timings – 9AM to 12PM</a:t>
            </a:r>
          </a:p>
          <a:p>
            <a:r>
              <a:rPr lang="en-MY" sz="2800" dirty="0"/>
              <a:t>Break 15 mins</a:t>
            </a:r>
          </a:p>
          <a:p>
            <a:r>
              <a:rPr lang="en-MY" sz="2800" dirty="0"/>
              <a:t>1</a:t>
            </a:r>
            <a:r>
              <a:rPr lang="en-MY" sz="2800" baseline="30000" dirty="0"/>
              <a:t>st</a:t>
            </a:r>
            <a:r>
              <a:rPr lang="en-MY" sz="2800" dirty="0"/>
              <a:t> Half : 9AM to 10:15AM</a:t>
            </a:r>
          </a:p>
          <a:p>
            <a:r>
              <a:rPr lang="en-MY" sz="2800" dirty="0"/>
              <a:t>2</a:t>
            </a:r>
            <a:r>
              <a:rPr lang="en-MY" sz="2800" baseline="30000" dirty="0"/>
              <a:t>nd</a:t>
            </a:r>
            <a:r>
              <a:rPr lang="en-MY" sz="2800" dirty="0"/>
              <a:t> Half : 10:30AM to 11:45 PM</a:t>
            </a:r>
          </a:p>
          <a:p>
            <a:endParaRPr lang="en-MY" sz="2800" dirty="0"/>
          </a:p>
          <a:p>
            <a:r>
              <a:rPr lang="en-MY" sz="2800" dirty="0"/>
              <a:t>ALL Sundays and alternate Saturdays</a:t>
            </a:r>
          </a:p>
        </p:txBody>
      </p:sp>
    </p:spTree>
    <p:extLst>
      <p:ext uri="{BB962C8B-B14F-4D97-AF65-F5344CB8AC3E}">
        <p14:creationId xmlns:p14="http://schemas.microsoft.com/office/powerpoint/2010/main" val="1765258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98B7-B04E-4F21-8ED6-269D26004667}"/>
              </a:ext>
            </a:extLst>
          </p:cNvPr>
          <p:cNvSpPr>
            <a:spLocks noGrp="1"/>
          </p:cNvSpPr>
          <p:nvPr>
            <p:ph type="title"/>
          </p:nvPr>
        </p:nvSpPr>
        <p:spPr>
          <a:xfrm>
            <a:off x="827584" y="188640"/>
            <a:ext cx="7200900" cy="1142385"/>
          </a:xfrm>
        </p:spPr>
        <p:txBody>
          <a:bodyPr>
            <a:normAutofit/>
          </a:bodyPr>
          <a:lstStyle/>
          <a:p>
            <a:r>
              <a:rPr lang="en-MY" sz="3200" dirty="0"/>
              <a:t>Key Points</a:t>
            </a:r>
          </a:p>
        </p:txBody>
      </p:sp>
      <p:sp>
        <p:nvSpPr>
          <p:cNvPr id="3" name="Content Placeholder 2">
            <a:extLst>
              <a:ext uri="{FF2B5EF4-FFF2-40B4-BE49-F238E27FC236}">
                <a16:creationId xmlns:a16="http://schemas.microsoft.com/office/drawing/2014/main" id="{58657B80-42D7-47E7-A5A6-5DCF43F4CFF0}"/>
              </a:ext>
            </a:extLst>
          </p:cNvPr>
          <p:cNvSpPr>
            <a:spLocks noGrp="1"/>
          </p:cNvSpPr>
          <p:nvPr>
            <p:ph idx="1"/>
          </p:nvPr>
        </p:nvSpPr>
        <p:spPr>
          <a:xfrm>
            <a:off x="504664" y="1556792"/>
            <a:ext cx="8134672" cy="4824536"/>
          </a:xfrm>
        </p:spPr>
        <p:txBody>
          <a:bodyPr>
            <a:normAutofit lnSpcReduction="10000"/>
          </a:bodyPr>
          <a:lstStyle/>
          <a:p>
            <a:r>
              <a:rPr lang="en-MY" sz="2800" dirty="0"/>
              <a:t>Students who regularly participate in class are constantly involved with the material and are more likely to remember a greater portion of the information. </a:t>
            </a:r>
          </a:p>
          <a:p>
            <a:pPr marL="0" indent="0">
              <a:buNone/>
            </a:pPr>
            <a:endParaRPr lang="en-MY" sz="2800" dirty="0"/>
          </a:p>
          <a:p>
            <a:r>
              <a:rPr lang="en-MY" sz="2800" dirty="0"/>
              <a:t>Attendance builds consistency.</a:t>
            </a:r>
          </a:p>
          <a:p>
            <a:endParaRPr lang="en-MY" sz="2800" dirty="0"/>
          </a:p>
          <a:p>
            <a:r>
              <a:rPr lang="en-MY" sz="2800" dirty="0"/>
              <a:t>Actively take notes.</a:t>
            </a:r>
          </a:p>
          <a:p>
            <a:endParaRPr lang="en-MY" sz="2800" dirty="0"/>
          </a:p>
          <a:p>
            <a:r>
              <a:rPr lang="en-MY" sz="2800" dirty="0"/>
              <a:t>Have your own </a:t>
            </a:r>
            <a:r>
              <a:rPr lang="en-MY" sz="2800" dirty="0" err="1"/>
              <a:t>whatsapp</a:t>
            </a:r>
            <a:r>
              <a:rPr lang="en-MY" sz="2800" dirty="0"/>
              <a:t> group</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val="1275055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75E-D873-4D22-BE8C-84EB8CCB099F}"/>
              </a:ext>
            </a:extLst>
          </p:cNvPr>
          <p:cNvSpPr>
            <a:spLocks noGrp="1"/>
          </p:cNvSpPr>
          <p:nvPr>
            <p:ph type="title"/>
          </p:nvPr>
        </p:nvSpPr>
        <p:spPr>
          <a:xfrm>
            <a:off x="755576" y="116632"/>
            <a:ext cx="7200900" cy="1142385"/>
          </a:xfrm>
        </p:spPr>
        <p:txBody>
          <a:bodyPr>
            <a:normAutofit/>
          </a:bodyPr>
          <a:lstStyle/>
          <a:p>
            <a:r>
              <a:rPr lang="en-MY" sz="3200" dirty="0"/>
              <a:t>Exam Contents</a:t>
            </a:r>
          </a:p>
        </p:txBody>
      </p:sp>
      <p:sp>
        <p:nvSpPr>
          <p:cNvPr id="3" name="Content Placeholder 2">
            <a:extLst>
              <a:ext uri="{FF2B5EF4-FFF2-40B4-BE49-F238E27FC236}">
                <a16:creationId xmlns:a16="http://schemas.microsoft.com/office/drawing/2014/main" id="{B576499B-0312-4E58-917A-B584A28C179B}"/>
              </a:ext>
            </a:extLst>
          </p:cNvPr>
          <p:cNvSpPr>
            <a:spLocks noGrp="1"/>
          </p:cNvSpPr>
          <p:nvPr>
            <p:ph idx="1"/>
          </p:nvPr>
        </p:nvSpPr>
        <p:spPr>
          <a:xfrm>
            <a:off x="887440" y="1916832"/>
            <a:ext cx="8005039" cy="3340968"/>
          </a:xfrm>
        </p:spPr>
        <p:txBody>
          <a:bodyPr>
            <a:normAutofit/>
          </a:bodyPr>
          <a:lstStyle/>
          <a:p>
            <a:pPr marL="0" indent="0">
              <a:buNone/>
            </a:pPr>
            <a:r>
              <a:rPr lang="en-MY" sz="2800" dirty="0"/>
              <a:t>01 | Business Leadership (31%)</a:t>
            </a:r>
          </a:p>
          <a:p>
            <a:pPr marL="0" indent="0">
              <a:buNone/>
            </a:pPr>
            <a:r>
              <a:rPr lang="en-MY" sz="2800" dirty="0"/>
              <a:t>02 | Talent Development and Management (27%)</a:t>
            </a:r>
          </a:p>
          <a:p>
            <a:pPr marL="0" indent="0">
              <a:buNone/>
            </a:pPr>
            <a:r>
              <a:rPr lang="en-MY" sz="2800" dirty="0"/>
              <a:t>03 | HR Service Delivery (24%)</a:t>
            </a:r>
          </a:p>
          <a:p>
            <a:pPr marL="0" indent="0">
              <a:buNone/>
            </a:pPr>
            <a:r>
              <a:rPr lang="en-MY" sz="2800" dirty="0"/>
              <a:t>04 | Measurement and Analysis (18%)</a:t>
            </a:r>
          </a:p>
        </p:txBody>
      </p:sp>
    </p:spTree>
    <p:extLst>
      <p:ext uri="{BB962C8B-B14F-4D97-AF65-F5344CB8AC3E}">
        <p14:creationId xmlns:p14="http://schemas.microsoft.com/office/powerpoint/2010/main" val="1731749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B21B7-FC19-42C6-A39B-5BABDB6EEA87}"/>
              </a:ext>
            </a:extLst>
          </p:cNvPr>
          <p:cNvSpPr>
            <a:spLocks noGrp="1"/>
          </p:cNvSpPr>
          <p:nvPr>
            <p:ph type="title"/>
          </p:nvPr>
        </p:nvSpPr>
        <p:spPr>
          <a:xfrm>
            <a:off x="395536" y="188640"/>
            <a:ext cx="7200900" cy="1142385"/>
          </a:xfrm>
        </p:spPr>
        <p:txBody>
          <a:bodyPr>
            <a:normAutofit/>
          </a:bodyPr>
          <a:lstStyle/>
          <a:p>
            <a:r>
              <a:rPr lang="en-MY" sz="3200" dirty="0"/>
              <a:t>Business Leadership (31%) </a:t>
            </a:r>
          </a:p>
        </p:txBody>
      </p:sp>
      <p:sp>
        <p:nvSpPr>
          <p:cNvPr id="3" name="Content Placeholder 2">
            <a:extLst>
              <a:ext uri="{FF2B5EF4-FFF2-40B4-BE49-F238E27FC236}">
                <a16:creationId xmlns:a16="http://schemas.microsoft.com/office/drawing/2014/main" id="{29DCA237-5323-46D5-9990-A745BCB679AF}"/>
              </a:ext>
            </a:extLst>
          </p:cNvPr>
          <p:cNvSpPr>
            <a:spLocks noGrp="1"/>
          </p:cNvSpPr>
          <p:nvPr>
            <p:ph idx="1"/>
          </p:nvPr>
        </p:nvSpPr>
        <p:spPr/>
        <p:txBody>
          <a:bodyPr>
            <a:normAutofit/>
          </a:bodyPr>
          <a:lstStyle/>
          <a:p>
            <a:pPr marL="0" indent="0">
              <a:buNone/>
            </a:pPr>
            <a:r>
              <a:rPr lang="en-MY" sz="2800" dirty="0"/>
              <a:t>Leading the HR function, providing strategic HR consultation to senior management, and developing partnerships with all areas in the organization. Contributing to the overall strategy of the organization through activities such as evaluating organizations considered for mergers and acquisitions, conducting human capital analyses, and understanding global HR issues.</a:t>
            </a:r>
          </a:p>
        </p:txBody>
      </p:sp>
    </p:spTree>
    <p:extLst>
      <p:ext uri="{BB962C8B-B14F-4D97-AF65-F5344CB8AC3E}">
        <p14:creationId xmlns:p14="http://schemas.microsoft.com/office/powerpoint/2010/main" val="216720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3203-DB6E-48B2-9553-61972279E02E}"/>
              </a:ext>
            </a:extLst>
          </p:cNvPr>
          <p:cNvSpPr>
            <a:spLocks noGrp="1"/>
          </p:cNvSpPr>
          <p:nvPr>
            <p:ph type="title"/>
          </p:nvPr>
        </p:nvSpPr>
        <p:spPr>
          <a:xfrm>
            <a:off x="467544" y="277813"/>
            <a:ext cx="7200900" cy="1142385"/>
          </a:xfrm>
        </p:spPr>
        <p:txBody>
          <a:bodyPr>
            <a:normAutofit/>
          </a:bodyPr>
          <a:lstStyle/>
          <a:p>
            <a:r>
              <a:rPr lang="en-MY" sz="3200" dirty="0"/>
              <a:t>Historical Context</a:t>
            </a:r>
          </a:p>
        </p:txBody>
      </p:sp>
      <p:sp>
        <p:nvSpPr>
          <p:cNvPr id="3" name="Content Placeholder 2">
            <a:extLst>
              <a:ext uri="{FF2B5EF4-FFF2-40B4-BE49-F238E27FC236}">
                <a16:creationId xmlns:a16="http://schemas.microsoft.com/office/drawing/2014/main" id="{54BCEC52-80E1-4631-A61A-AF8E18DEDEE6}"/>
              </a:ext>
            </a:extLst>
          </p:cNvPr>
          <p:cNvSpPr>
            <a:spLocks noGrp="1"/>
          </p:cNvSpPr>
          <p:nvPr>
            <p:ph idx="1"/>
          </p:nvPr>
        </p:nvSpPr>
        <p:spPr>
          <a:xfrm>
            <a:off x="914400" y="1600200"/>
            <a:ext cx="7772400" cy="4979987"/>
          </a:xfrm>
        </p:spPr>
        <p:txBody>
          <a:bodyPr>
            <a:normAutofit/>
          </a:bodyPr>
          <a:lstStyle/>
          <a:p>
            <a:pPr marL="0" indent="0">
              <a:buNone/>
            </a:pPr>
            <a:r>
              <a:rPr lang="en-MY" sz="2800" dirty="0"/>
              <a:t>Management Theories came as a reaction to Industrial Revolution from late 1700 to late 1800</a:t>
            </a:r>
          </a:p>
          <a:p>
            <a:pPr marL="0" indent="0">
              <a:buNone/>
            </a:pPr>
            <a:endParaRPr lang="en-MY" sz="2800" dirty="0"/>
          </a:p>
          <a:p>
            <a:pPr marL="0" indent="0">
              <a:buNone/>
            </a:pPr>
            <a:r>
              <a:rPr lang="en-MY" sz="2800" dirty="0"/>
              <a:t>Industry </a:t>
            </a:r>
            <a:r>
              <a:rPr lang="en-MY" sz="2800" i="1" dirty="0"/>
              <a:t>means</a:t>
            </a:r>
            <a:r>
              <a:rPr lang="en-MY" sz="2800" dirty="0"/>
              <a:t> work</a:t>
            </a:r>
          </a:p>
          <a:p>
            <a:pPr marL="0" indent="0">
              <a:buNone/>
            </a:pPr>
            <a:r>
              <a:rPr lang="en-MY" sz="2800" dirty="0"/>
              <a:t>Revolution </a:t>
            </a:r>
            <a:r>
              <a:rPr lang="en-MY" sz="2800" i="1" dirty="0"/>
              <a:t>means</a:t>
            </a:r>
            <a:r>
              <a:rPr lang="en-MY" sz="2800" dirty="0"/>
              <a:t> rapid change</a:t>
            </a:r>
          </a:p>
          <a:p>
            <a:pPr marL="0" indent="0">
              <a:buNone/>
            </a:pPr>
            <a:endParaRPr lang="en-MY" sz="2800" dirty="0"/>
          </a:p>
          <a:p>
            <a:pPr marL="0" indent="0">
              <a:buNone/>
            </a:pPr>
            <a:r>
              <a:rPr lang="en-MY" sz="2800" dirty="0"/>
              <a:t>Rapid explosion of big factories. That was what happening at that time. People were moving from Farms to factories from small shops to large companies.</a:t>
            </a:r>
          </a:p>
        </p:txBody>
      </p:sp>
    </p:spTree>
    <p:extLst>
      <p:ext uri="{BB962C8B-B14F-4D97-AF65-F5344CB8AC3E}">
        <p14:creationId xmlns:p14="http://schemas.microsoft.com/office/powerpoint/2010/main" val="4042215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5247-5FD5-4762-B25E-C3638D9D7BC4}"/>
              </a:ext>
            </a:extLst>
          </p:cNvPr>
          <p:cNvSpPr>
            <a:spLocks noGrp="1"/>
          </p:cNvSpPr>
          <p:nvPr>
            <p:ph type="title"/>
          </p:nvPr>
        </p:nvSpPr>
        <p:spPr>
          <a:xfrm>
            <a:off x="467555" y="0"/>
            <a:ext cx="7200900" cy="1142385"/>
          </a:xfrm>
        </p:spPr>
        <p:txBody>
          <a:bodyPr>
            <a:normAutofit/>
          </a:bodyPr>
          <a:lstStyle/>
          <a:p>
            <a:r>
              <a:rPr lang="en-MY" sz="3200" dirty="0"/>
              <a:t>Reason for rapid expansion</a:t>
            </a:r>
          </a:p>
        </p:txBody>
      </p:sp>
      <p:sp>
        <p:nvSpPr>
          <p:cNvPr id="3" name="Content Placeholder 2">
            <a:extLst>
              <a:ext uri="{FF2B5EF4-FFF2-40B4-BE49-F238E27FC236}">
                <a16:creationId xmlns:a16="http://schemas.microsoft.com/office/drawing/2014/main" id="{E97B2C6D-1126-43DA-B11E-858C7D64FD00}"/>
              </a:ext>
            </a:extLst>
          </p:cNvPr>
          <p:cNvSpPr>
            <a:spLocks noGrp="1"/>
          </p:cNvSpPr>
          <p:nvPr>
            <p:ph idx="1"/>
          </p:nvPr>
        </p:nvSpPr>
        <p:spPr>
          <a:xfrm>
            <a:off x="431565" y="1340371"/>
            <a:ext cx="7848922" cy="5145360"/>
          </a:xfrm>
        </p:spPr>
        <p:txBody>
          <a:bodyPr>
            <a:noAutofit/>
          </a:bodyPr>
          <a:lstStyle/>
          <a:p>
            <a:r>
              <a:rPr lang="en-MY" sz="2800" dirty="0"/>
              <a:t>Power</a:t>
            </a:r>
          </a:p>
          <a:p>
            <a:r>
              <a:rPr lang="en-MY" sz="2800" dirty="0"/>
              <a:t>Machinery Innovations</a:t>
            </a:r>
          </a:p>
          <a:p>
            <a:r>
              <a:rPr lang="en-MY" sz="2800" dirty="0"/>
              <a:t>Transportation</a:t>
            </a:r>
          </a:p>
          <a:p>
            <a:pPr marL="0" indent="0">
              <a:buNone/>
            </a:pPr>
            <a:endParaRPr lang="en-MY" sz="2800" dirty="0"/>
          </a:p>
          <a:p>
            <a:pPr marL="0" indent="0">
              <a:buNone/>
            </a:pPr>
            <a:r>
              <a:rPr lang="en-MY" sz="2800" dirty="0"/>
              <a:t>One of the major reason was power - steam power and hydro power specifically</a:t>
            </a:r>
          </a:p>
          <a:p>
            <a:pPr marL="0" indent="0">
              <a:buNone/>
            </a:pPr>
            <a:endParaRPr lang="en-MY" sz="2800" dirty="0"/>
          </a:p>
          <a:p>
            <a:pPr marL="0" indent="0">
              <a:buNone/>
            </a:pPr>
            <a:r>
              <a:rPr lang="en-MY" sz="2800" dirty="0"/>
              <a:t>Then came machinery innovation, example cotton gin which separated cotton from seeds.</a:t>
            </a:r>
          </a:p>
        </p:txBody>
      </p:sp>
    </p:spTree>
    <p:extLst>
      <p:ext uri="{BB962C8B-B14F-4D97-AF65-F5344CB8AC3E}">
        <p14:creationId xmlns:p14="http://schemas.microsoft.com/office/powerpoint/2010/main" val="43882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79B9-EF47-48B1-BAAB-EBAD40713C12}"/>
              </a:ext>
            </a:extLst>
          </p:cNvPr>
          <p:cNvSpPr>
            <a:spLocks noGrp="1"/>
          </p:cNvSpPr>
          <p:nvPr>
            <p:ph type="title"/>
          </p:nvPr>
        </p:nvSpPr>
        <p:spPr>
          <a:xfrm>
            <a:off x="683568" y="28175"/>
            <a:ext cx="7200900" cy="1142385"/>
          </a:xfrm>
        </p:spPr>
        <p:txBody>
          <a:bodyPr>
            <a:normAutofit/>
          </a:bodyPr>
          <a:lstStyle/>
          <a:p>
            <a:r>
              <a:rPr lang="en-MY" sz="3200" dirty="0"/>
              <a:t>Cotton Gin Machine</a:t>
            </a:r>
          </a:p>
        </p:txBody>
      </p:sp>
      <p:pic>
        <p:nvPicPr>
          <p:cNvPr id="5" name="Picture 4">
            <a:extLst>
              <a:ext uri="{FF2B5EF4-FFF2-40B4-BE49-F238E27FC236}">
                <a16:creationId xmlns:a16="http://schemas.microsoft.com/office/drawing/2014/main" id="{7549CF74-5495-4C54-A8A8-27F06ED3D563}"/>
              </a:ext>
            </a:extLst>
          </p:cNvPr>
          <p:cNvPicPr>
            <a:picLocks noChangeAspect="1"/>
          </p:cNvPicPr>
          <p:nvPr/>
        </p:nvPicPr>
        <p:blipFill>
          <a:blip r:embed="rId2"/>
          <a:stretch>
            <a:fillRect/>
          </a:stretch>
        </p:blipFill>
        <p:spPr>
          <a:xfrm>
            <a:off x="1952625" y="1828800"/>
            <a:ext cx="5238750" cy="3200400"/>
          </a:xfrm>
          <a:prstGeom prst="rect">
            <a:avLst/>
          </a:prstGeom>
        </p:spPr>
      </p:pic>
    </p:spTree>
    <p:extLst>
      <p:ext uri="{BB962C8B-B14F-4D97-AF65-F5344CB8AC3E}">
        <p14:creationId xmlns:p14="http://schemas.microsoft.com/office/powerpoint/2010/main" val="3849483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D87F-ED7B-419C-BFCF-D377B2776205}"/>
              </a:ext>
            </a:extLst>
          </p:cNvPr>
          <p:cNvSpPr>
            <a:spLocks noGrp="1"/>
          </p:cNvSpPr>
          <p:nvPr>
            <p:ph type="title"/>
          </p:nvPr>
        </p:nvSpPr>
        <p:spPr>
          <a:xfrm>
            <a:off x="611560" y="28175"/>
            <a:ext cx="7200900" cy="1142385"/>
          </a:xfrm>
        </p:spPr>
        <p:txBody>
          <a:bodyPr>
            <a:normAutofit/>
          </a:bodyPr>
          <a:lstStyle/>
          <a:p>
            <a:r>
              <a:rPr lang="en-MY" sz="3200" dirty="0"/>
              <a:t>Industrial Revolution</a:t>
            </a:r>
          </a:p>
        </p:txBody>
      </p:sp>
      <p:sp>
        <p:nvSpPr>
          <p:cNvPr id="3" name="Content Placeholder 2">
            <a:extLst>
              <a:ext uri="{FF2B5EF4-FFF2-40B4-BE49-F238E27FC236}">
                <a16:creationId xmlns:a16="http://schemas.microsoft.com/office/drawing/2014/main" id="{648583C5-16F7-42C4-B732-5DACF1768FFB}"/>
              </a:ext>
            </a:extLst>
          </p:cNvPr>
          <p:cNvSpPr>
            <a:spLocks noGrp="1"/>
          </p:cNvSpPr>
          <p:nvPr>
            <p:ph idx="1"/>
          </p:nvPr>
        </p:nvSpPr>
        <p:spPr>
          <a:xfrm>
            <a:off x="755576" y="1524000"/>
            <a:ext cx="7560840" cy="3809999"/>
          </a:xfrm>
        </p:spPr>
        <p:txBody>
          <a:bodyPr>
            <a:normAutofit fontScale="85000" lnSpcReduction="20000"/>
          </a:bodyPr>
          <a:lstStyle/>
          <a:p>
            <a:pPr marL="0" indent="0">
              <a:buNone/>
            </a:pPr>
            <a:r>
              <a:rPr lang="en-MY" sz="3000" dirty="0"/>
              <a:t>Transportation even kept booming at that time for example : Railways, Steam boats and roads were improving</a:t>
            </a:r>
          </a:p>
          <a:p>
            <a:pPr marL="0" indent="0">
              <a:buNone/>
            </a:pPr>
            <a:endParaRPr lang="en-MY" sz="3000" dirty="0"/>
          </a:p>
          <a:p>
            <a:pPr marL="0" indent="0">
              <a:buNone/>
            </a:pPr>
            <a:r>
              <a:rPr lang="en-MY" sz="3000" dirty="0"/>
              <a:t>Due to the rapid expansion companies were looking for solution to their problems.</a:t>
            </a:r>
          </a:p>
          <a:p>
            <a:pPr marL="0" indent="0">
              <a:buNone/>
            </a:pPr>
            <a:endParaRPr lang="en-MY" sz="3000" dirty="0"/>
          </a:p>
          <a:p>
            <a:pPr>
              <a:buFont typeface="Wingdings" panose="05000000000000000000" pitchFamily="2" charset="2"/>
              <a:buChar char="§"/>
            </a:pPr>
            <a:r>
              <a:rPr lang="en-MY" sz="3000" dirty="0"/>
              <a:t> How are we going to maximise productivity</a:t>
            </a:r>
          </a:p>
          <a:p>
            <a:pPr>
              <a:buFont typeface="Wingdings" panose="05000000000000000000" pitchFamily="2" charset="2"/>
              <a:buChar char="§"/>
            </a:pPr>
            <a:r>
              <a:rPr lang="en-MY" sz="3000" dirty="0"/>
              <a:t> How are we going to manage all of these people</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1888597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F977-A64D-4ABD-86F2-AFB59939CEE2}"/>
              </a:ext>
            </a:extLst>
          </p:cNvPr>
          <p:cNvSpPr>
            <a:spLocks noGrp="1"/>
          </p:cNvSpPr>
          <p:nvPr>
            <p:ph type="title"/>
          </p:nvPr>
        </p:nvSpPr>
        <p:spPr>
          <a:xfrm>
            <a:off x="539552" y="98638"/>
            <a:ext cx="7200900" cy="1142385"/>
          </a:xfrm>
        </p:spPr>
        <p:txBody>
          <a:bodyPr>
            <a:normAutofit/>
          </a:bodyPr>
          <a:lstStyle/>
          <a:p>
            <a:r>
              <a:rPr lang="en-MY" sz="3200" dirty="0"/>
              <a:t>Three Primary Theories</a:t>
            </a:r>
          </a:p>
        </p:txBody>
      </p:sp>
      <p:pic>
        <p:nvPicPr>
          <p:cNvPr id="6" name="Picture 5">
            <a:extLst>
              <a:ext uri="{FF2B5EF4-FFF2-40B4-BE49-F238E27FC236}">
                <a16:creationId xmlns:a16="http://schemas.microsoft.com/office/drawing/2014/main" id="{A678AEA4-AEDB-4398-868A-49B79BDFB8F5}"/>
              </a:ext>
            </a:extLst>
          </p:cNvPr>
          <p:cNvPicPr>
            <a:picLocks noChangeAspect="1"/>
          </p:cNvPicPr>
          <p:nvPr/>
        </p:nvPicPr>
        <p:blipFill>
          <a:blip r:embed="rId2"/>
          <a:stretch>
            <a:fillRect/>
          </a:stretch>
        </p:blipFill>
        <p:spPr>
          <a:xfrm>
            <a:off x="6660232" y="1927465"/>
            <a:ext cx="1757257" cy="2219018"/>
          </a:xfrm>
          <a:prstGeom prst="rect">
            <a:avLst/>
          </a:prstGeom>
        </p:spPr>
      </p:pic>
      <p:sp>
        <p:nvSpPr>
          <p:cNvPr id="7" name="TextBox 6">
            <a:extLst>
              <a:ext uri="{FF2B5EF4-FFF2-40B4-BE49-F238E27FC236}">
                <a16:creationId xmlns:a16="http://schemas.microsoft.com/office/drawing/2014/main" id="{3887F0C6-08B7-4CA3-B5E2-405674282291}"/>
              </a:ext>
            </a:extLst>
          </p:cNvPr>
          <p:cNvSpPr txBox="1"/>
          <p:nvPr/>
        </p:nvSpPr>
        <p:spPr>
          <a:xfrm>
            <a:off x="6778930" y="4468469"/>
            <a:ext cx="1656184" cy="369332"/>
          </a:xfrm>
          <a:prstGeom prst="rect">
            <a:avLst/>
          </a:prstGeom>
          <a:noFill/>
        </p:spPr>
        <p:txBody>
          <a:bodyPr wrap="square" rtlCol="0">
            <a:spAutoFit/>
          </a:bodyPr>
          <a:lstStyle/>
          <a:p>
            <a:r>
              <a:rPr lang="en-MY" dirty="0"/>
              <a:t>Max Weber</a:t>
            </a:r>
          </a:p>
        </p:txBody>
      </p:sp>
      <p:pic>
        <p:nvPicPr>
          <p:cNvPr id="9" name="Picture 8">
            <a:extLst>
              <a:ext uri="{FF2B5EF4-FFF2-40B4-BE49-F238E27FC236}">
                <a16:creationId xmlns:a16="http://schemas.microsoft.com/office/drawing/2014/main" id="{CFDF084C-CEB9-4E01-B97B-844841BC9511}"/>
              </a:ext>
            </a:extLst>
          </p:cNvPr>
          <p:cNvPicPr>
            <a:picLocks noChangeAspect="1"/>
          </p:cNvPicPr>
          <p:nvPr/>
        </p:nvPicPr>
        <p:blipFill>
          <a:blip r:embed="rId3"/>
          <a:stretch>
            <a:fillRect/>
          </a:stretch>
        </p:blipFill>
        <p:spPr>
          <a:xfrm>
            <a:off x="914400" y="1927465"/>
            <a:ext cx="1757257" cy="2187090"/>
          </a:xfrm>
          <a:prstGeom prst="rect">
            <a:avLst/>
          </a:prstGeom>
        </p:spPr>
      </p:pic>
      <p:sp>
        <p:nvSpPr>
          <p:cNvPr id="10" name="TextBox 9">
            <a:extLst>
              <a:ext uri="{FF2B5EF4-FFF2-40B4-BE49-F238E27FC236}">
                <a16:creationId xmlns:a16="http://schemas.microsoft.com/office/drawing/2014/main" id="{BEE7A109-0EB0-4365-8CBC-D0EDA1340DDF}"/>
              </a:ext>
            </a:extLst>
          </p:cNvPr>
          <p:cNvSpPr txBox="1"/>
          <p:nvPr/>
        </p:nvSpPr>
        <p:spPr>
          <a:xfrm>
            <a:off x="914400" y="4468469"/>
            <a:ext cx="1757257" cy="369332"/>
          </a:xfrm>
          <a:prstGeom prst="rect">
            <a:avLst/>
          </a:prstGeom>
          <a:noFill/>
        </p:spPr>
        <p:txBody>
          <a:bodyPr wrap="square" rtlCol="0">
            <a:spAutoFit/>
          </a:bodyPr>
          <a:lstStyle/>
          <a:p>
            <a:r>
              <a:rPr lang="en-MY" dirty="0"/>
              <a:t>Henri Fayol</a:t>
            </a:r>
          </a:p>
        </p:txBody>
      </p:sp>
      <p:pic>
        <p:nvPicPr>
          <p:cNvPr id="12" name="Picture 11">
            <a:extLst>
              <a:ext uri="{FF2B5EF4-FFF2-40B4-BE49-F238E27FC236}">
                <a16:creationId xmlns:a16="http://schemas.microsoft.com/office/drawing/2014/main" id="{D47AD351-9C01-40E3-8DCA-A5D9F3E2D4E3}"/>
              </a:ext>
            </a:extLst>
          </p:cNvPr>
          <p:cNvPicPr>
            <a:picLocks noChangeAspect="1"/>
          </p:cNvPicPr>
          <p:nvPr/>
        </p:nvPicPr>
        <p:blipFill>
          <a:blip r:embed="rId4"/>
          <a:stretch>
            <a:fillRect/>
          </a:stretch>
        </p:blipFill>
        <p:spPr>
          <a:xfrm>
            <a:off x="3784435" y="1927465"/>
            <a:ext cx="1651661" cy="2222912"/>
          </a:xfrm>
          <a:prstGeom prst="rect">
            <a:avLst/>
          </a:prstGeom>
        </p:spPr>
      </p:pic>
      <p:sp>
        <p:nvSpPr>
          <p:cNvPr id="13" name="TextBox 12">
            <a:extLst>
              <a:ext uri="{FF2B5EF4-FFF2-40B4-BE49-F238E27FC236}">
                <a16:creationId xmlns:a16="http://schemas.microsoft.com/office/drawing/2014/main" id="{3E615952-6A3E-49EC-BEB4-DB7F0EA3A11E}"/>
              </a:ext>
            </a:extLst>
          </p:cNvPr>
          <p:cNvSpPr txBox="1"/>
          <p:nvPr/>
        </p:nvSpPr>
        <p:spPr>
          <a:xfrm>
            <a:off x="3609169" y="4540478"/>
            <a:ext cx="2232248" cy="369332"/>
          </a:xfrm>
          <a:prstGeom prst="rect">
            <a:avLst/>
          </a:prstGeom>
          <a:noFill/>
        </p:spPr>
        <p:txBody>
          <a:bodyPr wrap="square" rtlCol="0">
            <a:spAutoFit/>
          </a:bodyPr>
          <a:lstStyle/>
          <a:p>
            <a:r>
              <a:rPr lang="en-MY" dirty="0"/>
              <a:t>Frederick Taylor</a:t>
            </a:r>
          </a:p>
        </p:txBody>
      </p:sp>
      <p:sp>
        <p:nvSpPr>
          <p:cNvPr id="3" name="TextBox 2">
            <a:extLst>
              <a:ext uri="{FF2B5EF4-FFF2-40B4-BE49-F238E27FC236}">
                <a16:creationId xmlns:a16="http://schemas.microsoft.com/office/drawing/2014/main" id="{2F8820F1-D62F-4526-9F5B-6CD2C64EE2DB}"/>
              </a:ext>
            </a:extLst>
          </p:cNvPr>
          <p:cNvSpPr txBox="1"/>
          <p:nvPr/>
        </p:nvSpPr>
        <p:spPr>
          <a:xfrm>
            <a:off x="561474" y="5159787"/>
            <a:ext cx="8340364" cy="954107"/>
          </a:xfrm>
          <a:prstGeom prst="rect">
            <a:avLst/>
          </a:prstGeom>
          <a:noFill/>
        </p:spPr>
        <p:txBody>
          <a:bodyPr wrap="square" rtlCol="0">
            <a:spAutoFit/>
          </a:bodyPr>
          <a:lstStyle/>
          <a:p>
            <a:r>
              <a:rPr lang="en-MY" sz="2800" dirty="0">
                <a:latin typeface="+mn-lt"/>
              </a:rPr>
              <a:t>These are the founding fathers of the classical management theories</a:t>
            </a:r>
          </a:p>
        </p:txBody>
      </p:sp>
    </p:spTree>
    <p:extLst>
      <p:ext uri="{BB962C8B-B14F-4D97-AF65-F5344CB8AC3E}">
        <p14:creationId xmlns:p14="http://schemas.microsoft.com/office/powerpoint/2010/main" val="1836696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845E-B49C-4679-BAB1-D0322936A8DB}"/>
              </a:ext>
            </a:extLst>
          </p:cNvPr>
          <p:cNvSpPr>
            <a:spLocks noGrp="1"/>
          </p:cNvSpPr>
          <p:nvPr>
            <p:ph type="title"/>
          </p:nvPr>
        </p:nvSpPr>
        <p:spPr>
          <a:xfrm>
            <a:off x="683568" y="-202714"/>
            <a:ext cx="7200900" cy="1142385"/>
          </a:xfrm>
        </p:spPr>
        <p:txBody>
          <a:bodyPr>
            <a:normAutofit/>
          </a:bodyPr>
          <a:lstStyle/>
          <a:p>
            <a:r>
              <a:rPr lang="en-MY" sz="3200" dirty="0"/>
              <a:t>Henry Fayol</a:t>
            </a:r>
          </a:p>
        </p:txBody>
      </p:sp>
      <p:pic>
        <p:nvPicPr>
          <p:cNvPr id="7" name="Content Placeholder 6">
            <a:extLst>
              <a:ext uri="{FF2B5EF4-FFF2-40B4-BE49-F238E27FC236}">
                <a16:creationId xmlns:a16="http://schemas.microsoft.com/office/drawing/2014/main" id="{1039B9DD-0910-4D8D-8FE0-6C98556AF9AA}"/>
              </a:ext>
            </a:extLst>
          </p:cNvPr>
          <p:cNvPicPr>
            <a:picLocks noGrp="1" noChangeAspect="1"/>
          </p:cNvPicPr>
          <p:nvPr>
            <p:ph idx="1"/>
          </p:nvPr>
        </p:nvPicPr>
        <p:blipFill>
          <a:blip r:embed="rId2"/>
          <a:stretch>
            <a:fillRect/>
          </a:stretch>
        </p:blipFill>
        <p:spPr>
          <a:xfrm>
            <a:off x="871126" y="1165430"/>
            <a:ext cx="1323975" cy="1647825"/>
          </a:xfrm>
          <a:prstGeom prst="rect">
            <a:avLst/>
          </a:prstGeom>
        </p:spPr>
      </p:pic>
      <p:sp>
        <p:nvSpPr>
          <p:cNvPr id="8" name="TextBox 7">
            <a:extLst>
              <a:ext uri="{FF2B5EF4-FFF2-40B4-BE49-F238E27FC236}">
                <a16:creationId xmlns:a16="http://schemas.microsoft.com/office/drawing/2014/main" id="{6A4EC59F-4D37-4483-9147-AFF6BBDD1936}"/>
              </a:ext>
            </a:extLst>
          </p:cNvPr>
          <p:cNvSpPr txBox="1"/>
          <p:nvPr/>
        </p:nvSpPr>
        <p:spPr>
          <a:xfrm>
            <a:off x="2594012" y="1462721"/>
            <a:ext cx="6131024" cy="1477328"/>
          </a:xfrm>
          <a:prstGeom prst="rect">
            <a:avLst/>
          </a:prstGeom>
          <a:noFill/>
        </p:spPr>
        <p:txBody>
          <a:bodyPr wrap="square" rtlCol="0">
            <a:spAutoFit/>
          </a:bodyPr>
          <a:lstStyle/>
          <a:p>
            <a:pPr marL="457200" indent="-457200">
              <a:buFont typeface="Wingdings" panose="05000000000000000000" pitchFamily="2" charset="2"/>
              <a:buChar char="§"/>
            </a:pPr>
            <a:r>
              <a:rPr lang="en-MY" dirty="0">
                <a:latin typeface="+mn-lt"/>
              </a:rPr>
              <a:t>French Mining Engineer</a:t>
            </a:r>
          </a:p>
          <a:p>
            <a:pPr marL="457200" indent="-457200">
              <a:buFont typeface="Wingdings" panose="05000000000000000000" pitchFamily="2" charset="2"/>
              <a:buChar char="§"/>
            </a:pPr>
            <a:endParaRPr lang="en-MY" dirty="0">
              <a:latin typeface="+mn-lt"/>
            </a:endParaRPr>
          </a:p>
          <a:p>
            <a:pPr marL="457200" indent="-457200">
              <a:buFont typeface="Wingdings" panose="05000000000000000000" pitchFamily="2" charset="2"/>
              <a:buChar char="§"/>
            </a:pPr>
            <a:r>
              <a:rPr lang="en-MY" dirty="0">
                <a:latin typeface="+mn-lt"/>
              </a:rPr>
              <a:t>Henri Fayol wrote the book - </a:t>
            </a:r>
            <a:r>
              <a:rPr lang="en-MY" i="1" dirty="0">
                <a:latin typeface="+mn-lt"/>
              </a:rPr>
              <a:t>General and Industrial Management</a:t>
            </a:r>
          </a:p>
          <a:p>
            <a:pPr marL="457200" indent="-457200">
              <a:buFont typeface="Wingdings" panose="05000000000000000000" pitchFamily="2" charset="2"/>
              <a:buChar char="§"/>
            </a:pPr>
            <a:endParaRPr lang="en-MY" dirty="0">
              <a:latin typeface="+mn-lt"/>
            </a:endParaRPr>
          </a:p>
        </p:txBody>
      </p:sp>
      <p:sp>
        <p:nvSpPr>
          <p:cNvPr id="9" name="TextBox 8">
            <a:extLst>
              <a:ext uri="{FF2B5EF4-FFF2-40B4-BE49-F238E27FC236}">
                <a16:creationId xmlns:a16="http://schemas.microsoft.com/office/drawing/2014/main" id="{4981646B-133C-4AF3-B9EA-7CEFE2760C37}"/>
              </a:ext>
            </a:extLst>
          </p:cNvPr>
          <p:cNvSpPr txBox="1"/>
          <p:nvPr/>
        </p:nvSpPr>
        <p:spPr>
          <a:xfrm>
            <a:off x="647564" y="3463099"/>
            <a:ext cx="7848872" cy="2554545"/>
          </a:xfrm>
          <a:prstGeom prst="rect">
            <a:avLst/>
          </a:prstGeom>
          <a:noFill/>
        </p:spPr>
        <p:txBody>
          <a:bodyPr wrap="square" rtlCol="0">
            <a:spAutoFit/>
          </a:bodyPr>
          <a:lstStyle/>
          <a:p>
            <a:r>
              <a:rPr lang="en-MY" sz="2000" dirty="0"/>
              <a:t>During early part of the twentieth century, Henri Fayol French industrialist proposed that all managers perform five management activities that are: </a:t>
            </a:r>
          </a:p>
          <a:p>
            <a:endParaRPr lang="en-MY" sz="2000" dirty="0"/>
          </a:p>
          <a:p>
            <a:r>
              <a:rPr lang="en-MY" sz="2000" dirty="0"/>
              <a:t>Plan, Organize, Command, Coordinate, and Control.	</a:t>
            </a:r>
          </a:p>
          <a:p>
            <a:endParaRPr lang="en-MY" sz="2000" dirty="0"/>
          </a:p>
          <a:p>
            <a:r>
              <a:rPr lang="en-MY" sz="2000" dirty="0"/>
              <a:t>But nowadays there management functions have been condensed to four: Planning, Organizing, Leading, and Controlling. </a:t>
            </a:r>
          </a:p>
        </p:txBody>
      </p:sp>
      <p:sp>
        <p:nvSpPr>
          <p:cNvPr id="10" name="TextBox 9">
            <a:extLst>
              <a:ext uri="{FF2B5EF4-FFF2-40B4-BE49-F238E27FC236}">
                <a16:creationId xmlns:a16="http://schemas.microsoft.com/office/drawing/2014/main" id="{DF1065E1-7896-4640-9235-061890F147CA}"/>
              </a:ext>
            </a:extLst>
          </p:cNvPr>
          <p:cNvSpPr txBox="1"/>
          <p:nvPr/>
        </p:nvSpPr>
        <p:spPr>
          <a:xfrm>
            <a:off x="684991" y="2925698"/>
            <a:ext cx="3888432" cy="369332"/>
          </a:xfrm>
          <a:prstGeom prst="rect">
            <a:avLst/>
          </a:prstGeom>
          <a:noFill/>
        </p:spPr>
        <p:txBody>
          <a:bodyPr wrap="square" rtlCol="0">
            <a:spAutoFit/>
          </a:bodyPr>
          <a:lstStyle/>
          <a:p>
            <a:r>
              <a:rPr lang="en-MY" b="0" i="0" dirty="0">
                <a:solidFill>
                  <a:srgbClr val="202122"/>
                </a:solidFill>
                <a:effectLst/>
                <a:latin typeface="Arial" panose="020B0604020202020204" pitchFamily="34" charset="0"/>
              </a:rPr>
              <a:t>(29 July 1841 – 19 November 1925)</a:t>
            </a:r>
            <a:endParaRPr lang="en-MY" dirty="0"/>
          </a:p>
        </p:txBody>
      </p:sp>
    </p:spTree>
    <p:extLst>
      <p:ext uri="{BB962C8B-B14F-4D97-AF65-F5344CB8AC3E}">
        <p14:creationId xmlns:p14="http://schemas.microsoft.com/office/powerpoint/2010/main" val="50848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44350-AA28-4D53-941C-6A58CE53C9B2}"/>
              </a:ext>
            </a:extLst>
          </p:cNvPr>
          <p:cNvSpPr>
            <a:spLocks noGrp="1"/>
          </p:cNvSpPr>
          <p:nvPr>
            <p:ph type="title"/>
          </p:nvPr>
        </p:nvSpPr>
        <p:spPr/>
        <p:txBody>
          <a:bodyPr/>
          <a:lstStyle/>
          <a:p>
            <a:r>
              <a:rPr lang="en-MY" dirty="0"/>
              <a:t>Functions of Management</a:t>
            </a:r>
          </a:p>
        </p:txBody>
      </p:sp>
      <p:pic>
        <p:nvPicPr>
          <p:cNvPr id="7" name="Picture 6">
            <a:extLst>
              <a:ext uri="{FF2B5EF4-FFF2-40B4-BE49-F238E27FC236}">
                <a16:creationId xmlns:a16="http://schemas.microsoft.com/office/drawing/2014/main" id="{3BF58960-39E0-4B1E-A986-8703D9FCDA2D}"/>
              </a:ext>
            </a:extLst>
          </p:cNvPr>
          <p:cNvPicPr>
            <a:picLocks noChangeAspect="1"/>
          </p:cNvPicPr>
          <p:nvPr/>
        </p:nvPicPr>
        <p:blipFill>
          <a:blip r:embed="rId3"/>
          <a:stretch>
            <a:fillRect/>
          </a:stretch>
        </p:blipFill>
        <p:spPr>
          <a:xfrm>
            <a:off x="884348" y="1556792"/>
            <a:ext cx="4676775" cy="3143250"/>
          </a:xfrm>
          <a:prstGeom prst="rect">
            <a:avLst/>
          </a:prstGeom>
        </p:spPr>
      </p:pic>
      <p:pic>
        <p:nvPicPr>
          <p:cNvPr id="9" name="Picture 8">
            <a:extLst>
              <a:ext uri="{FF2B5EF4-FFF2-40B4-BE49-F238E27FC236}">
                <a16:creationId xmlns:a16="http://schemas.microsoft.com/office/drawing/2014/main" id="{185AC68C-C437-408F-A404-B1EE0BD62086}"/>
              </a:ext>
            </a:extLst>
          </p:cNvPr>
          <p:cNvPicPr>
            <a:picLocks noChangeAspect="1"/>
          </p:cNvPicPr>
          <p:nvPr/>
        </p:nvPicPr>
        <p:blipFill>
          <a:blip r:embed="rId4"/>
          <a:stretch>
            <a:fillRect/>
          </a:stretch>
        </p:blipFill>
        <p:spPr>
          <a:xfrm>
            <a:off x="5525263" y="2060848"/>
            <a:ext cx="3592053" cy="3406601"/>
          </a:xfrm>
          <a:prstGeom prst="rect">
            <a:avLst/>
          </a:prstGeom>
        </p:spPr>
      </p:pic>
    </p:spTree>
    <p:extLst>
      <p:ext uri="{BB962C8B-B14F-4D97-AF65-F5344CB8AC3E}">
        <p14:creationId xmlns:p14="http://schemas.microsoft.com/office/powerpoint/2010/main" val="297106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53-1E71-4C21-9A28-0596E8321FA0}"/>
              </a:ext>
            </a:extLst>
          </p:cNvPr>
          <p:cNvSpPr>
            <a:spLocks noGrp="1"/>
          </p:cNvSpPr>
          <p:nvPr>
            <p:ph type="title"/>
          </p:nvPr>
        </p:nvSpPr>
        <p:spPr>
          <a:xfrm>
            <a:off x="755576" y="-18227"/>
            <a:ext cx="7200900" cy="1142385"/>
          </a:xfrm>
        </p:spPr>
        <p:txBody>
          <a:bodyPr>
            <a:normAutofit/>
          </a:bodyPr>
          <a:lstStyle/>
          <a:p>
            <a:r>
              <a:rPr lang="en-MY" sz="3200" dirty="0"/>
              <a:t>Frederick Taylor</a:t>
            </a:r>
          </a:p>
        </p:txBody>
      </p:sp>
      <p:sp>
        <p:nvSpPr>
          <p:cNvPr id="4" name="TextBox 3">
            <a:extLst>
              <a:ext uri="{FF2B5EF4-FFF2-40B4-BE49-F238E27FC236}">
                <a16:creationId xmlns:a16="http://schemas.microsoft.com/office/drawing/2014/main" id="{1A26EFD0-D908-4183-AEFD-9CD73F39E9B1}"/>
              </a:ext>
            </a:extLst>
          </p:cNvPr>
          <p:cNvSpPr txBox="1"/>
          <p:nvPr/>
        </p:nvSpPr>
        <p:spPr>
          <a:xfrm>
            <a:off x="3419872" y="1229577"/>
            <a:ext cx="5842992" cy="3416320"/>
          </a:xfrm>
          <a:prstGeom prst="rect">
            <a:avLst/>
          </a:prstGeom>
          <a:noFill/>
        </p:spPr>
        <p:txBody>
          <a:bodyPr wrap="square" rtlCol="0">
            <a:spAutoFit/>
          </a:bodyPr>
          <a:lstStyle/>
          <a:p>
            <a:pPr marL="285750" indent="-285750">
              <a:buFont typeface="Wingdings" panose="05000000000000000000" pitchFamily="2" charset="2"/>
              <a:buChar char="§"/>
            </a:pPr>
            <a:r>
              <a:rPr lang="en-MY" sz="2400" dirty="0"/>
              <a:t>American mechanical engineer who sought to improve industrial efficiency.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Used </a:t>
            </a:r>
            <a:r>
              <a:rPr lang="en-MY" sz="2400" i="1" dirty="0"/>
              <a:t>time and motion </a:t>
            </a:r>
            <a:r>
              <a:rPr lang="en-MY" sz="2400" dirty="0"/>
              <a:t>study to improve productivity</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Taylor summed up his efficiency techniques in his book </a:t>
            </a:r>
            <a:r>
              <a:rPr lang="en-MY" sz="2400" i="1" dirty="0"/>
              <a:t>The Principles of Scientific Management </a:t>
            </a:r>
          </a:p>
        </p:txBody>
      </p:sp>
      <p:pic>
        <p:nvPicPr>
          <p:cNvPr id="6" name="Picture 5">
            <a:extLst>
              <a:ext uri="{FF2B5EF4-FFF2-40B4-BE49-F238E27FC236}">
                <a16:creationId xmlns:a16="http://schemas.microsoft.com/office/drawing/2014/main" id="{3B7B611D-2B1E-46F8-B403-B1E3E221D4E4}"/>
              </a:ext>
            </a:extLst>
          </p:cNvPr>
          <p:cNvPicPr>
            <a:picLocks noChangeAspect="1"/>
          </p:cNvPicPr>
          <p:nvPr/>
        </p:nvPicPr>
        <p:blipFill>
          <a:blip r:embed="rId2"/>
          <a:stretch>
            <a:fillRect/>
          </a:stretch>
        </p:blipFill>
        <p:spPr>
          <a:xfrm>
            <a:off x="1187624" y="1556792"/>
            <a:ext cx="1651661" cy="2222912"/>
          </a:xfrm>
          <a:prstGeom prst="rect">
            <a:avLst/>
          </a:prstGeom>
        </p:spPr>
      </p:pic>
      <p:sp>
        <p:nvSpPr>
          <p:cNvPr id="7" name="TextBox 6">
            <a:extLst>
              <a:ext uri="{FF2B5EF4-FFF2-40B4-BE49-F238E27FC236}">
                <a16:creationId xmlns:a16="http://schemas.microsoft.com/office/drawing/2014/main" id="{ACD141EE-6E10-4402-A30D-8ED50BBC0232}"/>
              </a:ext>
            </a:extLst>
          </p:cNvPr>
          <p:cNvSpPr txBox="1"/>
          <p:nvPr/>
        </p:nvSpPr>
        <p:spPr>
          <a:xfrm>
            <a:off x="251520" y="4671553"/>
            <a:ext cx="3888432" cy="369332"/>
          </a:xfrm>
          <a:prstGeom prst="rect">
            <a:avLst/>
          </a:prstGeom>
          <a:noFill/>
        </p:spPr>
        <p:txBody>
          <a:bodyPr wrap="square" rtlCol="0">
            <a:spAutoFit/>
          </a:bodyPr>
          <a:lstStyle/>
          <a:p>
            <a:r>
              <a:rPr lang="en-MY" dirty="0"/>
              <a:t>(March 20, 1856 – March 21, 1915)</a:t>
            </a:r>
          </a:p>
        </p:txBody>
      </p:sp>
    </p:spTree>
    <p:extLst>
      <p:ext uri="{BB962C8B-B14F-4D97-AF65-F5344CB8AC3E}">
        <p14:creationId xmlns:p14="http://schemas.microsoft.com/office/powerpoint/2010/main" val="239937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184B6-AB37-4291-8EFD-7AF0FE916ECA}"/>
              </a:ext>
            </a:extLst>
          </p:cNvPr>
          <p:cNvSpPr>
            <a:spLocks noGrp="1"/>
          </p:cNvSpPr>
          <p:nvPr>
            <p:ph type="title"/>
          </p:nvPr>
        </p:nvSpPr>
        <p:spPr>
          <a:xfrm>
            <a:off x="869105" y="-196497"/>
            <a:ext cx="7200900" cy="1142385"/>
          </a:xfrm>
        </p:spPr>
        <p:txBody>
          <a:bodyPr>
            <a:normAutofit/>
          </a:bodyPr>
          <a:lstStyle/>
          <a:p>
            <a:r>
              <a:rPr lang="en-MY" sz="3200" dirty="0"/>
              <a:t>Max Weber</a:t>
            </a:r>
          </a:p>
        </p:txBody>
      </p:sp>
      <p:pic>
        <p:nvPicPr>
          <p:cNvPr id="5" name="Picture 4">
            <a:extLst>
              <a:ext uri="{FF2B5EF4-FFF2-40B4-BE49-F238E27FC236}">
                <a16:creationId xmlns:a16="http://schemas.microsoft.com/office/drawing/2014/main" id="{2EC77BE5-9F20-429E-B7DC-DF9A7CB0A39B}"/>
              </a:ext>
            </a:extLst>
          </p:cNvPr>
          <p:cNvPicPr>
            <a:picLocks noChangeAspect="1"/>
          </p:cNvPicPr>
          <p:nvPr/>
        </p:nvPicPr>
        <p:blipFill>
          <a:blip r:embed="rId2"/>
          <a:stretch>
            <a:fillRect/>
          </a:stretch>
        </p:blipFill>
        <p:spPr>
          <a:xfrm>
            <a:off x="864590" y="1156558"/>
            <a:ext cx="1757257" cy="2219018"/>
          </a:xfrm>
          <a:prstGeom prst="rect">
            <a:avLst/>
          </a:prstGeom>
        </p:spPr>
      </p:pic>
      <p:sp>
        <p:nvSpPr>
          <p:cNvPr id="6" name="TextBox 5">
            <a:extLst>
              <a:ext uri="{FF2B5EF4-FFF2-40B4-BE49-F238E27FC236}">
                <a16:creationId xmlns:a16="http://schemas.microsoft.com/office/drawing/2014/main" id="{7FC5FA81-1F46-4BE2-80C5-EB1EDEFDF3C4}"/>
              </a:ext>
            </a:extLst>
          </p:cNvPr>
          <p:cNvSpPr txBox="1"/>
          <p:nvPr/>
        </p:nvSpPr>
        <p:spPr>
          <a:xfrm>
            <a:off x="107504" y="3401580"/>
            <a:ext cx="3441576" cy="369332"/>
          </a:xfrm>
          <a:prstGeom prst="rect">
            <a:avLst/>
          </a:prstGeom>
          <a:noFill/>
        </p:spPr>
        <p:txBody>
          <a:bodyPr wrap="square" rtlCol="0">
            <a:spAutoFit/>
          </a:bodyPr>
          <a:lstStyle/>
          <a:p>
            <a:r>
              <a:rPr lang="da-DK" b="0" i="0" dirty="0">
                <a:solidFill>
                  <a:srgbClr val="202122"/>
                </a:solidFill>
                <a:effectLst/>
                <a:latin typeface="Arial" panose="020B0604020202020204" pitchFamily="34" charset="0"/>
              </a:rPr>
              <a:t> (21 April 1864 – 14 June 1920)</a:t>
            </a:r>
            <a:endParaRPr lang="en-MY" dirty="0"/>
          </a:p>
        </p:txBody>
      </p:sp>
      <p:sp>
        <p:nvSpPr>
          <p:cNvPr id="7" name="TextBox 6">
            <a:extLst>
              <a:ext uri="{FF2B5EF4-FFF2-40B4-BE49-F238E27FC236}">
                <a16:creationId xmlns:a16="http://schemas.microsoft.com/office/drawing/2014/main" id="{970455C8-FD5B-4E2B-8A42-74EE43CE6052}"/>
              </a:ext>
            </a:extLst>
          </p:cNvPr>
          <p:cNvSpPr txBox="1"/>
          <p:nvPr/>
        </p:nvSpPr>
        <p:spPr>
          <a:xfrm>
            <a:off x="2915816" y="1156558"/>
            <a:ext cx="5554960" cy="1938992"/>
          </a:xfrm>
          <a:prstGeom prst="rect">
            <a:avLst/>
          </a:prstGeom>
          <a:noFill/>
        </p:spPr>
        <p:txBody>
          <a:bodyPr wrap="square" rtlCol="0">
            <a:spAutoFit/>
          </a:bodyPr>
          <a:lstStyle/>
          <a:p>
            <a:pPr marL="285750" indent="-285750">
              <a:buFont typeface="Wingdings" panose="05000000000000000000" pitchFamily="2" charset="2"/>
              <a:buChar char="§"/>
            </a:pPr>
            <a:r>
              <a:rPr lang="en-MY" sz="2000" dirty="0"/>
              <a:t> German sociologist, jurist, and political economist</a:t>
            </a:r>
          </a:p>
          <a:p>
            <a:pPr marL="285750" indent="-285750">
              <a:buFont typeface="Wingdings" panose="05000000000000000000" pitchFamily="2" charset="2"/>
              <a:buChar char="§"/>
            </a:pPr>
            <a:endParaRPr lang="en-MY" sz="2000" dirty="0"/>
          </a:p>
          <a:p>
            <a:pPr marL="285750" indent="-285750">
              <a:buFont typeface="Wingdings" panose="05000000000000000000" pitchFamily="2" charset="2"/>
              <a:buChar char="§"/>
            </a:pPr>
            <a:r>
              <a:rPr lang="en-MY" sz="2000" dirty="0"/>
              <a:t>He is regarded today as one of the most important theorists on the development of modern Western society.</a:t>
            </a:r>
          </a:p>
        </p:txBody>
      </p:sp>
      <p:sp>
        <p:nvSpPr>
          <p:cNvPr id="8" name="TextBox 7">
            <a:extLst>
              <a:ext uri="{FF2B5EF4-FFF2-40B4-BE49-F238E27FC236}">
                <a16:creationId xmlns:a16="http://schemas.microsoft.com/office/drawing/2014/main" id="{00807F63-397A-4B8A-9054-024B6C1E87CB}"/>
              </a:ext>
            </a:extLst>
          </p:cNvPr>
          <p:cNvSpPr txBox="1"/>
          <p:nvPr/>
        </p:nvSpPr>
        <p:spPr>
          <a:xfrm>
            <a:off x="829312" y="3796916"/>
            <a:ext cx="8116924" cy="2585323"/>
          </a:xfrm>
          <a:prstGeom prst="rect">
            <a:avLst/>
          </a:prstGeom>
          <a:noFill/>
        </p:spPr>
        <p:txBody>
          <a:bodyPr wrap="square" rtlCol="0">
            <a:spAutoFit/>
          </a:bodyPr>
          <a:lstStyle/>
          <a:p>
            <a:r>
              <a:rPr lang="en-MY" dirty="0"/>
              <a:t>Max Weber's theory of bureaucracy, also known as the "rational-legal" model</a:t>
            </a:r>
          </a:p>
          <a:p>
            <a:endParaRPr lang="en-MY" dirty="0"/>
          </a:p>
          <a:p>
            <a:pPr marL="285750" indent="-285750">
              <a:buFont typeface="Wingdings" panose="05000000000000000000" pitchFamily="2" charset="2"/>
              <a:buChar char="§"/>
            </a:pPr>
            <a:r>
              <a:rPr lang="en-MY" dirty="0"/>
              <a:t>A rigid division of </a:t>
            </a:r>
            <a:r>
              <a:rPr lang="en-MY" dirty="0" err="1"/>
              <a:t>labor</a:t>
            </a:r>
            <a:r>
              <a:rPr lang="en-MY" dirty="0"/>
              <a:t> is established that clearly identifies regular tasks and duties of the particular bureaucratic system.</a:t>
            </a:r>
          </a:p>
          <a:p>
            <a:pPr marL="285750" indent="-285750">
              <a:buFont typeface="Wingdings" panose="05000000000000000000" pitchFamily="2" charset="2"/>
              <a:buChar char="§"/>
            </a:pPr>
            <a:r>
              <a:rPr lang="en-MY" dirty="0"/>
              <a:t>Regulations describe firmly established chains of command and the duties and capacity to coerce others to comply.</a:t>
            </a:r>
          </a:p>
          <a:p>
            <a:pPr marL="285750" indent="-285750">
              <a:buFont typeface="Wingdings" panose="05000000000000000000" pitchFamily="2" charset="2"/>
              <a:buChar char="§"/>
            </a:pPr>
            <a:r>
              <a:rPr lang="en-MY" dirty="0"/>
              <a:t>Hiring people with particular, certified qualifications supports regular and continuous execution of the assigned duties</a:t>
            </a:r>
          </a:p>
          <a:p>
            <a:endParaRPr lang="en-MY" dirty="0"/>
          </a:p>
        </p:txBody>
      </p:sp>
    </p:spTree>
    <p:extLst>
      <p:ext uri="{BB962C8B-B14F-4D97-AF65-F5344CB8AC3E}">
        <p14:creationId xmlns:p14="http://schemas.microsoft.com/office/powerpoint/2010/main" val="284368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9F031-5B4A-40BF-8534-98F4A45416E3}"/>
              </a:ext>
            </a:extLst>
          </p:cNvPr>
          <p:cNvSpPr>
            <a:spLocks noGrp="1"/>
          </p:cNvSpPr>
          <p:nvPr>
            <p:ph type="title"/>
          </p:nvPr>
        </p:nvSpPr>
        <p:spPr>
          <a:xfrm>
            <a:off x="914400" y="-178828"/>
            <a:ext cx="7200900" cy="1142385"/>
          </a:xfrm>
        </p:spPr>
        <p:txBody>
          <a:bodyPr>
            <a:normAutofit/>
          </a:bodyPr>
          <a:lstStyle/>
          <a:p>
            <a:r>
              <a:rPr lang="en-MY" sz="3200" dirty="0"/>
              <a:t>Bureaucracy</a:t>
            </a:r>
          </a:p>
        </p:txBody>
      </p:sp>
      <p:sp>
        <p:nvSpPr>
          <p:cNvPr id="3" name="Content Placeholder 2">
            <a:extLst>
              <a:ext uri="{FF2B5EF4-FFF2-40B4-BE49-F238E27FC236}">
                <a16:creationId xmlns:a16="http://schemas.microsoft.com/office/drawing/2014/main" id="{93248790-2D3F-4A65-AEC9-3B2554706858}"/>
              </a:ext>
            </a:extLst>
          </p:cNvPr>
          <p:cNvSpPr>
            <a:spLocks noGrp="1"/>
          </p:cNvSpPr>
          <p:nvPr>
            <p:ph idx="1"/>
          </p:nvPr>
        </p:nvSpPr>
        <p:spPr>
          <a:xfrm>
            <a:off x="827584" y="1124744"/>
            <a:ext cx="7772400" cy="2476872"/>
          </a:xfrm>
        </p:spPr>
        <p:txBody>
          <a:bodyPr/>
          <a:lstStyle/>
          <a:p>
            <a:r>
              <a:rPr lang="en-US" sz="1800" dirty="0">
                <a:latin typeface="Arial" panose="020B0604020202020204" pitchFamily="34" charset="0"/>
                <a:cs typeface="Arial" panose="020B0604020202020204" pitchFamily="34" charset="0"/>
              </a:rPr>
              <a:t>Authority is the right or power assigned to a job holder in order to achieve certain organizational objectives</a:t>
            </a:r>
          </a:p>
          <a:p>
            <a:r>
              <a:rPr lang="en-US" sz="1800" dirty="0">
                <a:latin typeface="Arial" panose="020B0604020202020204" pitchFamily="34" charset="0"/>
                <a:cs typeface="Arial" panose="020B0604020202020204" pitchFamily="34" charset="0"/>
              </a:rPr>
              <a:t>Responsibility indicates the duty assigned to a position. </a:t>
            </a:r>
          </a:p>
          <a:p>
            <a:r>
              <a:rPr lang="en-US" sz="1800" dirty="0">
                <a:latin typeface="Arial" panose="020B0604020202020204" pitchFamily="34" charset="0"/>
                <a:cs typeface="Arial" panose="020B0604020202020204" pitchFamily="34" charset="0"/>
              </a:rPr>
              <a:t> Accountability is the liability created for the use of authority</a:t>
            </a:r>
          </a:p>
          <a:p>
            <a:endParaRPr lang="en-US" sz="1800" dirty="0">
              <a:latin typeface="Arial" panose="020B0604020202020204" pitchFamily="34" charset="0"/>
              <a:cs typeface="Arial" panose="020B0604020202020204" pitchFamily="34" charset="0"/>
            </a:endParaRPr>
          </a:p>
          <a:p>
            <a:pPr marL="0" indent="0">
              <a:buNone/>
            </a:pPr>
            <a:r>
              <a:rPr lang="en-US" sz="1800" dirty="0">
                <a:effectLst/>
                <a:latin typeface="Arial" panose="020B0604020202020204" pitchFamily="34" charset="0"/>
                <a:ea typeface="Calibri" panose="020F0502020204030204" pitchFamily="34" charset="0"/>
                <a:cs typeface="Arial" panose="020B0604020202020204" pitchFamily="34" charset="0"/>
              </a:rPr>
              <a:t>Responsibility may be bestowed, but accountability must be taken</a:t>
            </a:r>
            <a:r>
              <a:rPr lang="en-US" sz="1800" dirty="0">
                <a:effectLst/>
                <a:latin typeface="Calibri" panose="020F0502020204030204" pitchFamily="34" charset="0"/>
                <a:ea typeface="Calibri" panose="020F0502020204030204" pitchFamily="34" charset="0"/>
              </a:rPr>
              <a:t>. </a:t>
            </a:r>
            <a:endParaRPr lang="en-MY" dirty="0"/>
          </a:p>
        </p:txBody>
      </p:sp>
      <p:pic>
        <p:nvPicPr>
          <p:cNvPr id="5" name="Picture 4">
            <a:extLst>
              <a:ext uri="{FF2B5EF4-FFF2-40B4-BE49-F238E27FC236}">
                <a16:creationId xmlns:a16="http://schemas.microsoft.com/office/drawing/2014/main" id="{BA3C8838-6849-4889-8BBB-105C9D6A1372}"/>
              </a:ext>
            </a:extLst>
          </p:cNvPr>
          <p:cNvPicPr>
            <a:picLocks noChangeAspect="1"/>
          </p:cNvPicPr>
          <p:nvPr/>
        </p:nvPicPr>
        <p:blipFill>
          <a:blip r:embed="rId2"/>
          <a:stretch>
            <a:fillRect/>
          </a:stretch>
        </p:blipFill>
        <p:spPr>
          <a:xfrm>
            <a:off x="2797533" y="3429000"/>
            <a:ext cx="3548934" cy="2653486"/>
          </a:xfrm>
          <a:prstGeom prst="rect">
            <a:avLst/>
          </a:prstGeom>
        </p:spPr>
      </p:pic>
    </p:spTree>
    <p:extLst>
      <p:ext uri="{BB962C8B-B14F-4D97-AF65-F5344CB8AC3E}">
        <p14:creationId xmlns:p14="http://schemas.microsoft.com/office/powerpoint/2010/main" val="283069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879E-39AE-43D2-AC2E-7FD0B9720CBB}"/>
              </a:ext>
            </a:extLst>
          </p:cNvPr>
          <p:cNvSpPr>
            <a:spLocks noGrp="1"/>
          </p:cNvSpPr>
          <p:nvPr>
            <p:ph type="title"/>
          </p:nvPr>
        </p:nvSpPr>
        <p:spPr>
          <a:xfrm>
            <a:off x="611560" y="-105351"/>
            <a:ext cx="7200900" cy="1142385"/>
          </a:xfrm>
        </p:spPr>
        <p:txBody>
          <a:bodyPr>
            <a:normAutofit/>
          </a:bodyPr>
          <a:lstStyle/>
          <a:p>
            <a:r>
              <a:rPr lang="en-MY" sz="3200" dirty="0"/>
              <a:t>Commonalities of the Theories</a:t>
            </a:r>
          </a:p>
        </p:txBody>
      </p:sp>
      <p:sp>
        <p:nvSpPr>
          <p:cNvPr id="3" name="Content Placeholder 2">
            <a:extLst>
              <a:ext uri="{FF2B5EF4-FFF2-40B4-BE49-F238E27FC236}">
                <a16:creationId xmlns:a16="http://schemas.microsoft.com/office/drawing/2014/main" id="{2653AFB6-302F-40B9-A1F3-7D009CAEAEA8}"/>
              </a:ext>
            </a:extLst>
          </p:cNvPr>
          <p:cNvSpPr>
            <a:spLocks noGrp="1"/>
          </p:cNvSpPr>
          <p:nvPr>
            <p:ph idx="1"/>
          </p:nvPr>
        </p:nvSpPr>
        <p:spPr/>
        <p:txBody>
          <a:bodyPr>
            <a:normAutofit/>
          </a:bodyPr>
          <a:lstStyle/>
          <a:p>
            <a:r>
              <a:rPr lang="en-MY" sz="2800" dirty="0"/>
              <a:t>Hierarchy</a:t>
            </a:r>
          </a:p>
          <a:p>
            <a:r>
              <a:rPr lang="en-MY" sz="2800" dirty="0"/>
              <a:t>Division of Labour</a:t>
            </a:r>
          </a:p>
          <a:p>
            <a:r>
              <a:rPr lang="en-MY" sz="2800" dirty="0"/>
              <a:t>Standardised approach to work</a:t>
            </a:r>
          </a:p>
          <a:p>
            <a:r>
              <a:rPr lang="en-MY" sz="2800" dirty="0"/>
              <a:t>Centralisation of authority</a:t>
            </a:r>
          </a:p>
          <a:p>
            <a:r>
              <a:rPr lang="en-MY" sz="2800" dirty="0"/>
              <a:t>Separation of personal </a:t>
            </a:r>
          </a:p>
        </p:txBody>
      </p:sp>
    </p:spTree>
    <p:extLst>
      <p:ext uri="{BB962C8B-B14F-4D97-AF65-F5344CB8AC3E}">
        <p14:creationId xmlns:p14="http://schemas.microsoft.com/office/powerpoint/2010/main" val="263882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474C-24BF-4F43-A382-273CBEAB9A75}"/>
              </a:ext>
            </a:extLst>
          </p:cNvPr>
          <p:cNvSpPr>
            <a:spLocks noGrp="1"/>
          </p:cNvSpPr>
          <p:nvPr>
            <p:ph type="title"/>
          </p:nvPr>
        </p:nvSpPr>
        <p:spPr>
          <a:xfrm>
            <a:off x="683568" y="-75586"/>
            <a:ext cx="7200900" cy="1142385"/>
          </a:xfrm>
        </p:spPr>
        <p:txBody>
          <a:bodyPr>
            <a:normAutofit/>
          </a:bodyPr>
          <a:lstStyle/>
          <a:p>
            <a:r>
              <a:rPr lang="en-MY" sz="3200" dirty="0"/>
              <a:t>Essentials of Organisation</a:t>
            </a:r>
          </a:p>
        </p:txBody>
      </p:sp>
      <p:sp>
        <p:nvSpPr>
          <p:cNvPr id="3" name="Content Placeholder 2">
            <a:extLst>
              <a:ext uri="{FF2B5EF4-FFF2-40B4-BE49-F238E27FC236}">
                <a16:creationId xmlns:a16="http://schemas.microsoft.com/office/drawing/2014/main" id="{0F6950C5-7A18-431D-864F-9EF5FC504A38}"/>
              </a:ext>
            </a:extLst>
          </p:cNvPr>
          <p:cNvSpPr>
            <a:spLocks noGrp="1"/>
          </p:cNvSpPr>
          <p:nvPr>
            <p:ph idx="1"/>
          </p:nvPr>
        </p:nvSpPr>
        <p:spPr>
          <a:xfrm>
            <a:off x="665914" y="1268760"/>
            <a:ext cx="7200900" cy="3809999"/>
          </a:xfrm>
        </p:spPr>
        <p:txBody>
          <a:bodyPr/>
          <a:lstStyle/>
          <a:p>
            <a:r>
              <a:rPr lang="en-MY" sz="2000" dirty="0"/>
              <a:t>Goals of Management - </a:t>
            </a:r>
            <a:r>
              <a:rPr lang="en-US" sz="2000" dirty="0"/>
              <a:t>attainment of organizational goals in an effective and efficient manner through planning, organizing, leading and controlling organizational resources.</a:t>
            </a:r>
          </a:p>
          <a:p>
            <a:r>
              <a:rPr lang="en-US" sz="2000" dirty="0"/>
              <a:t>Organizational effectiveness is the degree to which the organization achieves a stated goal, or succeeds in accomplishing what it tries to do</a:t>
            </a:r>
          </a:p>
          <a:p>
            <a:r>
              <a:rPr lang="en-US" sz="2000" dirty="0"/>
              <a:t>Organizational efficiency refers to the amount of resources used to achieve an organizational goal. It is based on how much raw materials, money and people are necessary for producing a given volume of output</a:t>
            </a:r>
            <a:endParaRPr lang="en-MY" sz="2000" dirty="0"/>
          </a:p>
        </p:txBody>
      </p:sp>
      <p:pic>
        <p:nvPicPr>
          <p:cNvPr id="5" name="Picture 4">
            <a:extLst>
              <a:ext uri="{FF2B5EF4-FFF2-40B4-BE49-F238E27FC236}">
                <a16:creationId xmlns:a16="http://schemas.microsoft.com/office/drawing/2014/main" id="{26FCB76B-43C6-4B04-B159-7986130D52CE}"/>
              </a:ext>
            </a:extLst>
          </p:cNvPr>
          <p:cNvPicPr>
            <a:picLocks noChangeAspect="1"/>
          </p:cNvPicPr>
          <p:nvPr/>
        </p:nvPicPr>
        <p:blipFill>
          <a:blip r:embed="rId2"/>
          <a:stretch>
            <a:fillRect/>
          </a:stretch>
        </p:blipFill>
        <p:spPr>
          <a:xfrm>
            <a:off x="5714950" y="4544754"/>
            <a:ext cx="2753612" cy="1471931"/>
          </a:xfrm>
          <a:prstGeom prst="rect">
            <a:avLst/>
          </a:prstGeom>
        </p:spPr>
      </p:pic>
    </p:spTree>
    <p:extLst>
      <p:ext uri="{BB962C8B-B14F-4D97-AF65-F5344CB8AC3E}">
        <p14:creationId xmlns:p14="http://schemas.microsoft.com/office/powerpoint/2010/main" val="4008768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9AB9-16D5-49D6-8AA8-1ABDEA0ED160}"/>
              </a:ext>
            </a:extLst>
          </p:cNvPr>
          <p:cNvSpPr>
            <a:spLocks noGrp="1"/>
          </p:cNvSpPr>
          <p:nvPr>
            <p:ph type="title"/>
          </p:nvPr>
        </p:nvSpPr>
        <p:spPr/>
        <p:txBody>
          <a:bodyPr/>
          <a:lstStyle/>
          <a:p>
            <a:r>
              <a:rPr lang="en-MY" dirty="0"/>
              <a:t>Levels of Management</a:t>
            </a:r>
          </a:p>
        </p:txBody>
      </p:sp>
      <p:pic>
        <p:nvPicPr>
          <p:cNvPr id="11" name="Content Placeholder 10">
            <a:extLst>
              <a:ext uri="{FF2B5EF4-FFF2-40B4-BE49-F238E27FC236}">
                <a16:creationId xmlns:a16="http://schemas.microsoft.com/office/drawing/2014/main" id="{FD757A1D-1221-4D30-85E9-4F50CEA4AE1A}"/>
              </a:ext>
            </a:extLst>
          </p:cNvPr>
          <p:cNvPicPr>
            <a:picLocks noGrp="1" noChangeAspect="1"/>
          </p:cNvPicPr>
          <p:nvPr>
            <p:ph idx="1"/>
          </p:nvPr>
        </p:nvPicPr>
        <p:blipFill>
          <a:blip r:embed="rId2"/>
          <a:stretch>
            <a:fillRect/>
          </a:stretch>
        </p:blipFill>
        <p:spPr>
          <a:xfrm>
            <a:off x="1043608" y="1772816"/>
            <a:ext cx="5904656" cy="4108161"/>
          </a:xfrm>
        </p:spPr>
      </p:pic>
    </p:spTree>
    <p:extLst>
      <p:ext uri="{BB962C8B-B14F-4D97-AF65-F5344CB8AC3E}">
        <p14:creationId xmlns:p14="http://schemas.microsoft.com/office/powerpoint/2010/main" val="2232337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2B96-98DD-4B2D-8D15-D99465A3383C}"/>
              </a:ext>
            </a:extLst>
          </p:cNvPr>
          <p:cNvSpPr>
            <a:spLocks noGrp="1"/>
          </p:cNvSpPr>
          <p:nvPr>
            <p:ph type="title"/>
          </p:nvPr>
        </p:nvSpPr>
        <p:spPr>
          <a:xfrm>
            <a:off x="611560" y="0"/>
            <a:ext cx="7200900" cy="1142385"/>
          </a:xfrm>
        </p:spPr>
        <p:txBody>
          <a:bodyPr>
            <a:normAutofit/>
          </a:bodyPr>
          <a:lstStyle/>
          <a:p>
            <a:r>
              <a:rPr lang="en-MY" sz="3200" dirty="0"/>
              <a:t>Span of Control</a:t>
            </a:r>
          </a:p>
        </p:txBody>
      </p:sp>
      <p:sp>
        <p:nvSpPr>
          <p:cNvPr id="3" name="Content Placeholder 2">
            <a:extLst>
              <a:ext uri="{FF2B5EF4-FFF2-40B4-BE49-F238E27FC236}">
                <a16:creationId xmlns:a16="http://schemas.microsoft.com/office/drawing/2014/main" id="{29754022-6A3C-4E92-AE2A-A6C669779805}"/>
              </a:ext>
            </a:extLst>
          </p:cNvPr>
          <p:cNvSpPr>
            <a:spLocks noGrp="1"/>
          </p:cNvSpPr>
          <p:nvPr>
            <p:ph idx="1"/>
          </p:nvPr>
        </p:nvSpPr>
        <p:spPr>
          <a:xfrm>
            <a:off x="827584" y="1524000"/>
            <a:ext cx="7200900" cy="3809999"/>
          </a:xfrm>
        </p:spPr>
        <p:txBody>
          <a:bodyPr/>
          <a:lstStyle/>
          <a:p>
            <a:r>
              <a:rPr lang="en-MY" sz="2800" dirty="0"/>
              <a:t>The number of people who report to one manager in a hierarchy</a:t>
            </a:r>
          </a:p>
          <a:p>
            <a:r>
              <a:rPr lang="en-MY" sz="2800" dirty="0"/>
              <a:t>The more people under the control of one manager – wider span of control</a:t>
            </a:r>
          </a:p>
          <a:p>
            <a:endParaRPr lang="en-MY" dirty="0"/>
          </a:p>
        </p:txBody>
      </p:sp>
      <p:pic>
        <p:nvPicPr>
          <p:cNvPr id="5" name="Picture 4">
            <a:extLst>
              <a:ext uri="{FF2B5EF4-FFF2-40B4-BE49-F238E27FC236}">
                <a16:creationId xmlns:a16="http://schemas.microsoft.com/office/drawing/2014/main" id="{04512FF4-4F81-4CDA-85D0-9C7C4CD72515}"/>
              </a:ext>
            </a:extLst>
          </p:cNvPr>
          <p:cNvPicPr>
            <a:picLocks noChangeAspect="1"/>
          </p:cNvPicPr>
          <p:nvPr/>
        </p:nvPicPr>
        <p:blipFill>
          <a:blip r:embed="rId2"/>
          <a:stretch>
            <a:fillRect/>
          </a:stretch>
        </p:blipFill>
        <p:spPr>
          <a:xfrm>
            <a:off x="1602160" y="3284985"/>
            <a:ext cx="4986064" cy="2793288"/>
          </a:xfrm>
          <a:prstGeom prst="rect">
            <a:avLst/>
          </a:prstGeom>
        </p:spPr>
      </p:pic>
    </p:spTree>
    <p:extLst>
      <p:ext uri="{BB962C8B-B14F-4D97-AF65-F5344CB8AC3E}">
        <p14:creationId xmlns:p14="http://schemas.microsoft.com/office/powerpoint/2010/main" val="3808620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B3A0-EA0E-4157-94AB-106BEC8E5EA5}"/>
              </a:ext>
            </a:extLst>
          </p:cNvPr>
          <p:cNvSpPr>
            <a:spLocks noGrp="1"/>
          </p:cNvSpPr>
          <p:nvPr>
            <p:ph type="title"/>
          </p:nvPr>
        </p:nvSpPr>
        <p:spPr>
          <a:xfrm>
            <a:off x="611560" y="-79571"/>
            <a:ext cx="7200900" cy="1142385"/>
          </a:xfrm>
        </p:spPr>
        <p:txBody>
          <a:bodyPr>
            <a:normAutofit/>
          </a:bodyPr>
          <a:lstStyle/>
          <a:p>
            <a:r>
              <a:rPr lang="en-MY" sz="3200" dirty="0"/>
              <a:t>Chain of Command</a:t>
            </a:r>
          </a:p>
        </p:txBody>
      </p:sp>
      <p:pic>
        <p:nvPicPr>
          <p:cNvPr id="5" name="Content Placeholder 4">
            <a:extLst>
              <a:ext uri="{FF2B5EF4-FFF2-40B4-BE49-F238E27FC236}">
                <a16:creationId xmlns:a16="http://schemas.microsoft.com/office/drawing/2014/main" id="{339A54F7-D390-4BBD-9802-5A5DF31EDB5C}"/>
              </a:ext>
            </a:extLst>
          </p:cNvPr>
          <p:cNvPicPr>
            <a:picLocks noGrp="1" noChangeAspect="1"/>
          </p:cNvPicPr>
          <p:nvPr>
            <p:ph idx="1"/>
          </p:nvPr>
        </p:nvPicPr>
        <p:blipFill>
          <a:blip r:embed="rId2"/>
          <a:stretch>
            <a:fillRect/>
          </a:stretch>
        </p:blipFill>
        <p:spPr>
          <a:xfrm>
            <a:off x="1980134" y="3460543"/>
            <a:ext cx="4463752" cy="2457669"/>
          </a:xfrm>
        </p:spPr>
      </p:pic>
      <p:sp>
        <p:nvSpPr>
          <p:cNvPr id="7" name="TextBox 6">
            <a:extLst>
              <a:ext uri="{FF2B5EF4-FFF2-40B4-BE49-F238E27FC236}">
                <a16:creationId xmlns:a16="http://schemas.microsoft.com/office/drawing/2014/main" id="{3AFA0CAA-792D-404A-9C29-6CC614C8150C}"/>
              </a:ext>
            </a:extLst>
          </p:cNvPr>
          <p:cNvSpPr txBox="1"/>
          <p:nvPr/>
        </p:nvSpPr>
        <p:spPr>
          <a:xfrm>
            <a:off x="467594" y="1422656"/>
            <a:ext cx="7488832" cy="1938992"/>
          </a:xfrm>
          <a:prstGeom prst="rect">
            <a:avLst/>
          </a:prstGeom>
          <a:noFill/>
        </p:spPr>
        <p:txBody>
          <a:bodyPr wrap="square">
            <a:spAutoFit/>
          </a:bodyPr>
          <a:lstStyle/>
          <a:p>
            <a:r>
              <a:rPr lang="en-US" sz="2400" dirty="0">
                <a:effectLst/>
                <a:latin typeface="+mn-lt"/>
                <a:ea typeface="Calibri" panose="020F0502020204030204" pitchFamily="34" charset="0"/>
              </a:rPr>
              <a:t>Centralization is the retention of decision-making authority by a high-level manager</a:t>
            </a:r>
          </a:p>
          <a:p>
            <a:endParaRPr lang="en-US" sz="2400" dirty="0">
              <a:latin typeface="+mn-lt"/>
            </a:endParaRPr>
          </a:p>
          <a:p>
            <a:r>
              <a:rPr lang="en-US" sz="2400" dirty="0">
                <a:effectLst/>
                <a:latin typeface="+mn-lt"/>
                <a:ea typeface="Calibri" panose="020F0502020204030204" pitchFamily="34" charset="0"/>
              </a:rPr>
              <a:t>Decentralization is the process of distributing authority throughout an organization</a:t>
            </a:r>
            <a:endParaRPr lang="en-MY" sz="2400" dirty="0">
              <a:latin typeface="+mn-lt"/>
            </a:endParaRPr>
          </a:p>
        </p:txBody>
      </p:sp>
    </p:spTree>
    <p:extLst>
      <p:ext uri="{BB962C8B-B14F-4D97-AF65-F5344CB8AC3E}">
        <p14:creationId xmlns:p14="http://schemas.microsoft.com/office/powerpoint/2010/main" val="265523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2012</TotalTime>
  <Words>899</Words>
  <Application>Microsoft Office PowerPoint</Application>
  <PresentationFormat>On-screen Show (4:3)</PresentationFormat>
  <Paragraphs>117</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Wingdings</vt:lpstr>
      <vt:lpstr>Diamond Grid 16x9</vt:lpstr>
      <vt:lpstr>BUSINESS LEADERSHIP - I</vt:lpstr>
      <vt:lpstr>Class Information</vt:lpstr>
      <vt:lpstr>Key Points</vt:lpstr>
      <vt:lpstr>Exam Contents</vt:lpstr>
      <vt:lpstr>Business Leadership (31%) </vt:lpstr>
      <vt:lpstr>Historical Context</vt:lpstr>
      <vt:lpstr>Reason for rapid expansion</vt:lpstr>
      <vt:lpstr>Cotton Gin Machine</vt:lpstr>
      <vt:lpstr>Industrial Revolution</vt:lpstr>
      <vt:lpstr>Three Primary Theories</vt:lpstr>
      <vt:lpstr>Henry Fayol</vt:lpstr>
      <vt:lpstr>Functions of Management</vt:lpstr>
      <vt:lpstr>Frederick Taylor</vt:lpstr>
      <vt:lpstr>Max Weber</vt:lpstr>
      <vt:lpstr>Bureaucracy</vt:lpstr>
      <vt:lpstr>Commonalities of the Theories</vt:lpstr>
      <vt:lpstr>Essentials of Organisation</vt:lpstr>
      <vt:lpstr>Levels of Management</vt:lpstr>
      <vt:lpstr>Span of Control</vt:lpstr>
      <vt:lpstr>Chain of Command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90</cp:revision>
  <cp:lastPrinted>1601-01-01T00:00:00Z</cp:lastPrinted>
  <dcterms:created xsi:type="dcterms:W3CDTF">2020-07-09T15:12:46Z</dcterms:created>
  <dcterms:modified xsi:type="dcterms:W3CDTF">2022-05-08T17:22:50Z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