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334" r:id="rId3"/>
    <p:sldId id="333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321" r:id="rId13"/>
    <p:sldId id="270" r:id="rId14"/>
    <p:sldId id="258" r:id="rId15"/>
    <p:sldId id="260" r:id="rId16"/>
    <p:sldId id="259" r:id="rId17"/>
    <p:sldId id="324" r:id="rId18"/>
    <p:sldId id="298" r:id="rId19"/>
    <p:sldId id="297" r:id="rId20"/>
    <p:sldId id="323" r:id="rId21"/>
    <p:sldId id="257" r:id="rId22"/>
    <p:sldId id="325" r:id="rId23"/>
    <p:sldId id="263" r:id="rId24"/>
    <p:sldId id="32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8F9E6-14A8-4052-A9A5-1A5546FE9E08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7E46E-2BED-4DEB-9D26-B61D450A7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61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Boston Housing dataset was originally published by Harrison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Rubinfeld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“Hedonic prices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 demand for clean air”,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Journal of Environmental Economics &amp; Management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vol. 5, p. 81–102,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1978.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7E46E-2BED-4DEB-9D26-B61D450A76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7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93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8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64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37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94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004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44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792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08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40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77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ADFEE-1A19-4089-91BC-E42A0E66E0CD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91DFE45-B454-4CBC-8C16-762871B05C9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32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955ED-2E61-4B5D-80A1-11D7762282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visualization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12E4AA-1CCE-4D01-85DE-57586F9C33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156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E7600-E1E8-F342-C205-41B18A724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5625C6A-E550-6ED1-B468-7DC9E3043A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599708"/>
              </p:ext>
            </p:extLst>
          </p:nvPr>
        </p:nvGraphicFramePr>
        <p:xfrm>
          <a:off x="255141" y="92466"/>
          <a:ext cx="11681717" cy="6688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2495">
                  <a:extLst>
                    <a:ext uri="{9D8B030D-6E8A-4147-A177-3AD203B41FA5}">
                      <a16:colId xmlns:a16="http://schemas.microsoft.com/office/drawing/2014/main" val="2940762517"/>
                    </a:ext>
                  </a:extLst>
                </a:gridCol>
                <a:gridCol w="7039510">
                  <a:extLst>
                    <a:ext uri="{9D8B030D-6E8A-4147-A177-3AD203B41FA5}">
                      <a16:colId xmlns:a16="http://schemas.microsoft.com/office/drawing/2014/main" val="2176596108"/>
                    </a:ext>
                  </a:extLst>
                </a:gridCol>
                <a:gridCol w="1130157">
                  <a:extLst>
                    <a:ext uri="{9D8B030D-6E8A-4147-A177-3AD203B41FA5}">
                      <a16:colId xmlns:a16="http://schemas.microsoft.com/office/drawing/2014/main" val="3184874730"/>
                    </a:ext>
                  </a:extLst>
                </a:gridCol>
                <a:gridCol w="1919555">
                  <a:extLst>
                    <a:ext uri="{9D8B030D-6E8A-4147-A177-3AD203B41FA5}">
                      <a16:colId xmlns:a16="http://schemas.microsoft.com/office/drawing/2014/main" val="2176874967"/>
                    </a:ext>
                  </a:extLst>
                </a:gridCol>
              </a:tblGrid>
              <a:tr h="317980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Date 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Topic 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Time (IST)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effectLst/>
                        </a:rPr>
                        <a:t>Case/ Dataset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1776191495"/>
                  </a:ext>
                </a:extLst>
              </a:tr>
              <a:tr h="1146334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April 27,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Introduction Exploratory Data Analysis - Understanding data through visualization and interpretation - Presenting results through different visualization tools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1500Hrs.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</a:rPr>
                        <a:t>Dataset: Boston Housing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2064699825"/>
                  </a:ext>
                </a:extLst>
              </a:tr>
              <a:tr h="776394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May 4,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Linear Regression - Correlation and regression.  Interpretation of Regression coefficients - Goodness of fit measures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</a:rPr>
                        <a:t>1500Hrs.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Case: Alcoholic Beverages, Ch. 6                                           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2779661400"/>
                  </a:ext>
                </a:extLst>
              </a:tr>
              <a:tr h="1147065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May 11,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Multivariate Regression Techniques - Regression with multiple independent variables.  Interpretation of coefficients and goodness of fit measures - Model Selection - Categorical variables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</a:rPr>
                        <a:t>1500Hrs.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Case: United Technologies of India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3760522118"/>
                  </a:ext>
                </a:extLst>
              </a:tr>
              <a:tr h="745569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May 18,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Logistic Regression - Nominal Dependent variable - estimating the coefficients - Interpretation of coefficients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</a:rPr>
                        <a:t>1500Hrs.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</a:rPr>
                        <a:t>Case: </a:t>
                      </a:r>
                      <a:r>
                        <a:rPr lang="en-IN" sz="2000" u="none" strike="noStrike" dirty="0" err="1">
                          <a:effectLst/>
                        </a:rPr>
                        <a:t>Edserve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324166098"/>
                  </a:ext>
                </a:extLst>
              </a:tr>
              <a:tr h="691248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Saturday, May 24,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</a:rPr>
                        <a:t>Logistic Regression - Diagnostics - concept of confusion matrix - sensitivity analysis - ROC Curve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1500Hrs.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</a:rPr>
                        <a:t>Case: </a:t>
                      </a:r>
                      <a:r>
                        <a:rPr lang="en-IN" sz="2000" u="none" strike="noStrike" dirty="0" err="1">
                          <a:effectLst/>
                        </a:rPr>
                        <a:t>Edserve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2085394630"/>
                  </a:ext>
                </a:extLst>
              </a:tr>
              <a:tr h="918792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May 25,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Time Series Analysis and Forecasting - Simple forecasting methods - Simple Exponential smoothing - Holt's and Winter's Methods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1500Hrs.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effectLst/>
                        </a:rPr>
                        <a:t>Datasets: TBA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3507835006"/>
                  </a:ext>
                </a:extLst>
              </a:tr>
              <a:tr h="945096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Sunday, June 1, 2025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Time Series Analysis and Forecasting - Regression analysis for forecasting - Seasonal Variables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</a:rPr>
                        <a:t>1500Hrs.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98" marR="4298" marT="429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Dataset: </a:t>
                      </a:r>
                      <a:r>
                        <a:rPr lang="en-US" sz="2000" u="none" strike="noStrike" dirty="0" err="1">
                          <a:effectLst/>
                        </a:rPr>
                        <a:t>Jewellery</a:t>
                      </a:r>
                      <a:r>
                        <a:rPr lang="en-US" sz="2000" u="none" strike="noStrike" dirty="0">
                          <a:effectLst/>
                        </a:rPr>
                        <a:t> Sales Case: Yahoo! Acquires Tumblr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98" marR="4298" marT="4298" marB="0" anchor="b"/>
                </a:tc>
                <a:extLst>
                  <a:ext uri="{0D108BD9-81ED-4DB2-BD59-A6C34878D82A}">
                    <a16:rowId xmlns:a16="http://schemas.microsoft.com/office/drawing/2014/main" val="3633947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352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7774E-C8A3-74DA-710E-6671C91B4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Expected to have knowledge of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FFFA1-F44B-CFE0-42AD-408162179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Normal Distribution</a:t>
            </a:r>
          </a:p>
          <a:p>
            <a:r>
              <a:rPr lang="en-IN" dirty="0"/>
              <a:t>t – distribution</a:t>
            </a:r>
          </a:p>
          <a:p>
            <a:r>
              <a:rPr lang="en-IN" dirty="0"/>
              <a:t>Degrees of freedom</a:t>
            </a:r>
          </a:p>
          <a:p>
            <a:r>
              <a:rPr lang="en-IN" dirty="0"/>
              <a:t>Confidence Intervals</a:t>
            </a:r>
          </a:p>
          <a:p>
            <a:r>
              <a:rPr lang="en-IN" dirty="0"/>
              <a:t>Hypothesis Test</a:t>
            </a:r>
          </a:p>
          <a:p>
            <a:r>
              <a:rPr lang="en-IN" dirty="0"/>
              <a:t>Concept of p-value</a:t>
            </a:r>
          </a:p>
          <a:p>
            <a:r>
              <a:rPr lang="en-IN" dirty="0"/>
              <a:t>F - distribution</a:t>
            </a:r>
          </a:p>
        </p:txBody>
      </p:sp>
    </p:spTree>
    <p:extLst>
      <p:ext uri="{BB962C8B-B14F-4D97-AF65-F5344CB8AC3E}">
        <p14:creationId xmlns:p14="http://schemas.microsoft.com/office/powerpoint/2010/main" val="3081521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5B2294-8EFB-4BD8-AA1B-F7F60AFF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5E617A-1A1E-44B5-A8CB-E0BEC33C3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276595" cy="4037749"/>
          </a:xfrm>
        </p:spPr>
        <p:txBody>
          <a:bodyPr>
            <a:noAutofit/>
          </a:bodyPr>
          <a:lstStyle/>
          <a:p>
            <a:r>
              <a:rPr lang="en-US" sz="2800" dirty="0"/>
              <a:t>A picture is worth a thousand words</a:t>
            </a:r>
          </a:p>
          <a:p>
            <a:r>
              <a:rPr lang="en-US" sz="2800" dirty="0"/>
              <a:t>In the case of numbers, data visualization and numerical summarization are </a:t>
            </a:r>
          </a:p>
          <a:p>
            <a:pPr lvl="1"/>
            <a:r>
              <a:rPr lang="en-US" sz="2600" dirty="0"/>
              <a:t>powerful tools to explore data</a:t>
            </a:r>
          </a:p>
          <a:p>
            <a:pPr lvl="1"/>
            <a:r>
              <a:rPr lang="en-US" sz="2600" dirty="0"/>
              <a:t>an effective way to present results</a:t>
            </a:r>
          </a:p>
          <a:p>
            <a:r>
              <a:rPr lang="en-US" sz="2800" dirty="0"/>
              <a:t>Data Visualization techniques are primarily used in the preprocessing portion of the data mining process</a:t>
            </a:r>
          </a:p>
        </p:txBody>
      </p:sp>
    </p:spTree>
    <p:extLst>
      <p:ext uri="{BB962C8B-B14F-4D97-AF65-F5344CB8AC3E}">
        <p14:creationId xmlns:p14="http://schemas.microsoft.com/office/powerpoint/2010/main" val="255892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10082-859E-43B2-8879-7D0E4559C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Data visualization?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583E7-2EC4-4035-9889-0F2BAD72E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5" y="2015732"/>
            <a:ext cx="10906539" cy="4037749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Visualization techniques are useful for variable derivation and selection: </a:t>
            </a:r>
          </a:p>
          <a:p>
            <a:r>
              <a:rPr lang="en-US" sz="2400" dirty="0"/>
              <a:t>Help determine which variables to include in the analysis and which might be redundant. </a:t>
            </a:r>
          </a:p>
          <a:p>
            <a:r>
              <a:rPr lang="en-US" sz="2400" dirty="0"/>
              <a:t>Help in determining appropriate bin sizes, should binning of numerical variables be needed (e.g., income / age levels)</a:t>
            </a:r>
          </a:p>
          <a:p>
            <a:r>
              <a:rPr lang="en-US" sz="2400" dirty="0"/>
              <a:t>Create new – appropriate variables </a:t>
            </a:r>
          </a:p>
          <a:p>
            <a:r>
              <a:rPr lang="en-US" sz="2400" dirty="0"/>
              <a:t>Help in combining categories as part of the data reduction process</a:t>
            </a:r>
          </a:p>
          <a:p>
            <a:r>
              <a:rPr lang="en-US" sz="2400" dirty="0"/>
              <a:t>Primary Purpose: Data Exploration; data reduction, variable creation and reporting results</a:t>
            </a:r>
          </a:p>
        </p:txBody>
      </p:sp>
    </p:spTree>
    <p:extLst>
      <p:ext uri="{BB962C8B-B14F-4D97-AF65-F5344CB8AC3E}">
        <p14:creationId xmlns:p14="http://schemas.microsoft.com/office/powerpoint/2010/main" val="3153230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F17EF-F244-4EDC-963F-BF3D1112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6A095-D218-47D4-B8E5-36A1EA534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144073" cy="4037749"/>
          </a:xfrm>
        </p:spPr>
        <p:txBody>
          <a:bodyPr>
            <a:noAutofit/>
          </a:bodyPr>
          <a:lstStyle/>
          <a:p>
            <a:r>
              <a:rPr lang="en-US" dirty="0"/>
              <a:t>Data exploration and Graphical exploration support free-form exploration for understanding </a:t>
            </a:r>
          </a:p>
          <a:p>
            <a:r>
              <a:rPr lang="en-US" dirty="0"/>
              <a:t>Data structure, </a:t>
            </a:r>
          </a:p>
          <a:p>
            <a:r>
              <a:rPr lang="en-US" dirty="0"/>
              <a:t>Cleaning the data (e.g., identifying unexpected gaps or “illegal” values), </a:t>
            </a:r>
          </a:p>
          <a:p>
            <a:r>
              <a:rPr lang="en-US" dirty="0"/>
              <a:t>Identifying outliers, </a:t>
            </a:r>
          </a:p>
          <a:p>
            <a:r>
              <a:rPr lang="en-US" dirty="0"/>
              <a:t>Discovering initial patterns (e.g., correlations among variables and surprising clusters), </a:t>
            </a:r>
          </a:p>
          <a:p>
            <a:r>
              <a:rPr lang="en-US" dirty="0"/>
              <a:t>Generating interesting questions.</a:t>
            </a:r>
          </a:p>
          <a:p>
            <a:r>
              <a:rPr lang="en-US" dirty="0"/>
              <a:t>Providing insights</a:t>
            </a:r>
          </a:p>
        </p:txBody>
      </p:sp>
    </p:spTree>
    <p:extLst>
      <p:ext uri="{BB962C8B-B14F-4D97-AF65-F5344CB8AC3E}">
        <p14:creationId xmlns:p14="http://schemas.microsoft.com/office/powerpoint/2010/main" val="3485872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C7CB20-4EF5-49E8-A9C6-5F4485776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262" y="382488"/>
            <a:ext cx="9603275" cy="1049235"/>
          </a:xfrm>
        </p:spPr>
        <p:txBody>
          <a:bodyPr/>
          <a:lstStyle/>
          <a:p>
            <a:r>
              <a:rPr lang="en-US" dirty="0"/>
              <a:t>Boston House Data (</a:t>
            </a:r>
            <a:r>
              <a:rPr lang="en-US" dirty="0" err="1"/>
              <a:t>dataset:BostonHousing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90C811-1DFC-4097-BD4C-2515DFDA6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569" y="1997318"/>
            <a:ext cx="9705958" cy="468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65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EEC98-81C1-4002-9AC5-E8E2CEB8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77" y="790451"/>
            <a:ext cx="2712458" cy="1049235"/>
          </a:xfrm>
        </p:spPr>
        <p:txBody>
          <a:bodyPr/>
          <a:lstStyle/>
          <a:p>
            <a:r>
              <a:rPr lang="en-US" dirty="0"/>
              <a:t>Scatter Plot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C50F7F-86BF-4A5D-A149-9A7F4359D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508" y="494568"/>
            <a:ext cx="9524609" cy="535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57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1A571-5159-4771-BD46-CC8C5218B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Medv</a:t>
            </a:r>
            <a:r>
              <a:rPr lang="en-US" dirty="0"/>
              <a:t> vs. </a:t>
            </a:r>
            <a:r>
              <a:rPr lang="en-US" dirty="0" err="1"/>
              <a:t>cat.medv</a:t>
            </a:r>
            <a:r>
              <a:rPr lang="en-US" dirty="0"/>
              <a:t> (plotted against CHAS)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8503DC-A22A-4007-975D-45DE078AF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42" y="2420124"/>
            <a:ext cx="5744558" cy="3155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283CA1-5EE6-47E5-AB2C-41AD14538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115" y="2420124"/>
            <a:ext cx="5317838" cy="315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07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78F4-2CD5-48E9-8173-FFAA1CAD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6EA327-44AA-48B1-BA46-2367EC132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66700"/>
            <a:ext cx="106584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41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6FAD-73D1-4383-9C85-05AC20C5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326F67-3BFA-4959-A0E8-3517ECFE3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66700"/>
            <a:ext cx="106584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59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CF546-3859-461F-9888-099968BFE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 Whisker Plot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97D149-9B8A-46B5-AF00-79246EE67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939" y="1981200"/>
            <a:ext cx="3470368" cy="457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A986B9-F52E-40A8-A318-B6B9E6928653}"/>
              </a:ext>
            </a:extLst>
          </p:cNvPr>
          <p:cNvSpPr txBox="1"/>
          <p:nvPr/>
        </p:nvSpPr>
        <p:spPr>
          <a:xfrm>
            <a:off x="7924800" y="4343401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Median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2860A0F-8D71-482B-8FCD-11F9C1D27DAF}"/>
              </a:ext>
            </a:extLst>
          </p:cNvPr>
          <p:cNvCxnSpPr>
            <a:cxnSpLocks/>
            <a:endCxn id="4" idx="1"/>
          </p:cNvCxnSpPr>
          <p:nvPr/>
        </p:nvCxnSpPr>
        <p:spPr bwMode="auto">
          <a:xfrm>
            <a:off x="5791200" y="4497289"/>
            <a:ext cx="2133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FDB015-1B45-4E44-B0AC-ADCAEEF2F5E6}"/>
              </a:ext>
            </a:extLst>
          </p:cNvPr>
          <p:cNvSpPr txBox="1"/>
          <p:nvPr/>
        </p:nvSpPr>
        <p:spPr>
          <a:xfrm>
            <a:off x="7836432" y="4880012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Quartile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794B45-9C5E-4510-B9FC-6972C0DE542E}"/>
              </a:ext>
            </a:extLst>
          </p:cNvPr>
          <p:cNvSpPr txBox="1"/>
          <p:nvPr/>
        </p:nvSpPr>
        <p:spPr>
          <a:xfrm>
            <a:off x="7919676" y="3522736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</a:t>
            </a:r>
            <a:r>
              <a:rPr lang="en-US" sz="1400" baseline="30000" dirty="0"/>
              <a:t>rd</a:t>
            </a:r>
            <a:r>
              <a:rPr lang="en-US" sz="1400" dirty="0"/>
              <a:t> Quartile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D92D31-F256-4C70-BC14-D1F872201066}"/>
              </a:ext>
            </a:extLst>
          </p:cNvPr>
          <p:cNvSpPr txBox="1"/>
          <p:nvPr/>
        </p:nvSpPr>
        <p:spPr>
          <a:xfrm>
            <a:off x="7836432" y="2962979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</a:t>
            </a:r>
            <a:r>
              <a:rPr lang="en-US" sz="1400" baseline="30000" dirty="0"/>
              <a:t>rd</a:t>
            </a:r>
            <a:r>
              <a:rPr lang="en-US" sz="1400" dirty="0"/>
              <a:t> Q + 1.5 IQR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0DA946-13CF-4003-9CA1-910599517F0C}"/>
              </a:ext>
            </a:extLst>
          </p:cNvPr>
          <p:cNvSpPr txBox="1"/>
          <p:nvPr/>
        </p:nvSpPr>
        <p:spPr>
          <a:xfrm>
            <a:off x="7919676" y="5818501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Q – 1.5 IQR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7C4640-04C6-46C4-83B2-D062D162274D}"/>
              </a:ext>
            </a:extLst>
          </p:cNvPr>
          <p:cNvSpPr txBox="1"/>
          <p:nvPr/>
        </p:nvSpPr>
        <p:spPr>
          <a:xfrm>
            <a:off x="7919676" y="5356837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Shortest half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FB8E11-DC20-4C8E-8DE9-CE85CCCCD231}"/>
              </a:ext>
            </a:extLst>
          </p:cNvPr>
          <p:cNvSpPr txBox="1"/>
          <p:nvPr/>
        </p:nvSpPr>
        <p:spPr>
          <a:xfrm>
            <a:off x="7919677" y="3909687"/>
            <a:ext cx="1937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Confidence Diamond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C5BBAC7-EF4E-48A4-BB8D-6496BC8AE7A3}"/>
              </a:ext>
            </a:extLst>
          </p:cNvPr>
          <p:cNvCxnSpPr>
            <a:cxnSpLocks/>
            <a:endCxn id="16" idx="1"/>
          </p:cNvCxnSpPr>
          <p:nvPr/>
        </p:nvCxnSpPr>
        <p:spPr bwMode="auto">
          <a:xfrm flipV="1">
            <a:off x="5562600" y="4063575"/>
            <a:ext cx="2357076" cy="3545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ACF2E10-BC59-497E-B212-09940CC71200}"/>
              </a:ext>
            </a:extLst>
          </p:cNvPr>
          <p:cNvCxnSpPr>
            <a:endCxn id="12" idx="1"/>
          </p:cNvCxnSpPr>
          <p:nvPr/>
        </p:nvCxnSpPr>
        <p:spPr bwMode="auto">
          <a:xfrm flipV="1">
            <a:off x="5715000" y="3676625"/>
            <a:ext cx="2204676" cy="5883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F845B9-CCAD-4FE4-A007-30800924744F}"/>
              </a:ext>
            </a:extLst>
          </p:cNvPr>
          <p:cNvCxnSpPr>
            <a:endCxn id="11" idx="1"/>
          </p:cNvCxnSpPr>
          <p:nvPr/>
        </p:nvCxnSpPr>
        <p:spPr bwMode="auto">
          <a:xfrm>
            <a:off x="5791200" y="5001252"/>
            <a:ext cx="2045232" cy="326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4D41CDE-AE42-48F0-AE58-071940F88814}"/>
              </a:ext>
            </a:extLst>
          </p:cNvPr>
          <p:cNvCxnSpPr>
            <a:endCxn id="13" idx="1"/>
          </p:cNvCxnSpPr>
          <p:nvPr/>
        </p:nvCxnSpPr>
        <p:spPr bwMode="auto">
          <a:xfrm flipV="1">
            <a:off x="5715000" y="3116867"/>
            <a:ext cx="2121432" cy="1538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1F115E3-EBAD-4D76-B4BE-289FAC51DA5F}"/>
              </a:ext>
            </a:extLst>
          </p:cNvPr>
          <p:cNvCxnSpPr>
            <a:cxnSpLocks/>
            <a:endCxn id="14" idx="1"/>
          </p:cNvCxnSpPr>
          <p:nvPr/>
        </p:nvCxnSpPr>
        <p:spPr bwMode="auto">
          <a:xfrm flipV="1">
            <a:off x="5791200" y="5972390"/>
            <a:ext cx="2128476" cy="474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502B0DD-0C35-4544-BCCB-559DB225B93A}"/>
              </a:ext>
            </a:extLst>
          </p:cNvPr>
          <p:cNvCxnSpPr>
            <a:endCxn id="15" idx="1"/>
          </p:cNvCxnSpPr>
          <p:nvPr/>
        </p:nvCxnSpPr>
        <p:spPr bwMode="auto">
          <a:xfrm>
            <a:off x="5257800" y="4744167"/>
            <a:ext cx="2661876" cy="7665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F541409-A92C-4A93-8050-EEC3C083AC63}"/>
              </a:ext>
            </a:extLst>
          </p:cNvPr>
          <p:cNvSpPr txBox="1"/>
          <p:nvPr/>
        </p:nvSpPr>
        <p:spPr>
          <a:xfrm>
            <a:off x="7836432" y="2182101"/>
            <a:ext cx="177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Outliers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B2BAED7-610F-43CF-B51B-E5BE796331D7}"/>
              </a:ext>
            </a:extLst>
          </p:cNvPr>
          <p:cNvCxnSpPr>
            <a:endCxn id="33" idx="1"/>
          </p:cNvCxnSpPr>
          <p:nvPr/>
        </p:nvCxnSpPr>
        <p:spPr bwMode="auto">
          <a:xfrm>
            <a:off x="5638800" y="2327659"/>
            <a:ext cx="2197632" cy="83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2821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  <p:bldP spid="14" grpId="0"/>
      <p:bldP spid="15" grpId="0"/>
      <p:bldP spid="16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629A-FDC6-4AD5-A69A-079F34FC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ADF9A9-5FB4-4B6A-88FC-65A1EC92C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66700"/>
            <a:ext cx="106584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51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766355-6360-4F3A-B0E9-C400401EA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02" y="1175095"/>
            <a:ext cx="441960" cy="3903341"/>
          </a:xfrm>
        </p:spPr>
        <p:txBody>
          <a:bodyPr>
            <a:normAutofit/>
          </a:bodyPr>
          <a:lstStyle/>
          <a:p>
            <a:r>
              <a:rPr lang="en-US" dirty="0"/>
              <a:t>HEATMAP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DE599-0EC8-448B-8D57-7298F9FBA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409" y="281354"/>
            <a:ext cx="11282592" cy="580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0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D325B-0EC3-4D78-976E-A8D787AB8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2781"/>
          </a:xfrm>
        </p:spPr>
        <p:txBody>
          <a:bodyPr>
            <a:normAutofit/>
          </a:bodyPr>
          <a:lstStyle/>
          <a:p>
            <a:r>
              <a:rPr lang="en-US" dirty="0"/>
              <a:t>Using plot()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03C65F-9E24-44EB-8C2C-ADAE1276C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027906"/>
            <a:ext cx="113538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70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63F5C-CE10-4206-8443-E1529401E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3004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</a:t>
            </a:r>
            <a:r>
              <a:rPr lang="en-US" dirty="0" err="1"/>
              <a:t>Ggally</a:t>
            </a:r>
            <a:r>
              <a:rPr lang="en-US" dirty="0"/>
              <a:t>  </a:t>
            </a:r>
            <a:r>
              <a:rPr lang="en-US" dirty="0" err="1"/>
              <a:t>ggpairs</a:t>
            </a:r>
            <a:r>
              <a:rPr lang="en-US" dirty="0"/>
              <a:t>()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036733-5112-421D-A0D4-4EC8BEDA8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6" y="1080017"/>
            <a:ext cx="11255692" cy="577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85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C17D08F-2133-44A9-B28C-CB29928FA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C36881-E309-4C41-8B5B-203AADC15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F7623C-7473-4EC6-833F-1E5DB1459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 dirty="0"/>
              <a:t>Plot with three variables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F2C6A8-7D46-49EA-860B-0F0B02084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D92372-F778-4E96-9E90-4E63BAF3C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7463258" y="583365"/>
            <a:chExt cx="7560115" cy="5181928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4EC089-8B60-43F4-9BF5-1F0B0E398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C0BAC91-1725-4E5A-92CE-F5A2EB066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F9BCD8D-BF20-4B5C-AF5C-F663372A8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13"/>
          <a:stretch/>
        </p:blipFill>
        <p:spPr>
          <a:xfrm>
            <a:off x="4618374" y="1116345"/>
            <a:ext cx="6282919" cy="386617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B61EBEC-D0CA-456C-98A6-EDA1AC9FB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18A71EB-D327-4458-85FB-26336B2BA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783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9D11-D4E0-D17F-76EE-AB2F1934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581" y="121535"/>
            <a:ext cx="8911687" cy="873888"/>
          </a:xfrm>
        </p:spPr>
        <p:txBody>
          <a:bodyPr/>
          <a:lstStyle/>
          <a:p>
            <a:r>
              <a:rPr lang="en-IN" dirty="0"/>
              <a:t>All Observations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62AC3-17B9-D9DC-9854-59D1EF582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741" y="1284790"/>
            <a:ext cx="9776353" cy="54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47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F6822F-B928-0EAA-8836-CFC9D21DC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767" y="1244279"/>
            <a:ext cx="10030910" cy="561372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6E117E9-686D-2164-A2A7-82195C5AE436}"/>
              </a:ext>
            </a:extLst>
          </p:cNvPr>
          <p:cNvCxnSpPr/>
          <p:nvPr/>
        </p:nvCxnSpPr>
        <p:spPr>
          <a:xfrm flipV="1">
            <a:off x="2835667" y="1582220"/>
            <a:ext cx="6626832" cy="3708971"/>
          </a:xfrm>
          <a:prstGeom prst="line">
            <a:avLst/>
          </a:prstGeom>
          <a:ln w="25400">
            <a:solidFill>
              <a:srgbClr val="081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577733-87FC-6374-5C0D-F4EA4BA17618}"/>
              </a:ext>
            </a:extLst>
          </p:cNvPr>
          <p:cNvCxnSpPr>
            <a:cxnSpLocks/>
          </p:cNvCxnSpPr>
          <p:nvPr/>
        </p:nvCxnSpPr>
        <p:spPr>
          <a:xfrm flipV="1">
            <a:off x="2729501" y="4321629"/>
            <a:ext cx="4770756" cy="82731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43AA0C2-3A06-085C-F086-2A4AAC1E4540}"/>
              </a:ext>
            </a:extLst>
          </p:cNvPr>
          <p:cNvSpPr txBox="1"/>
          <p:nvPr/>
        </p:nvSpPr>
        <p:spPr>
          <a:xfrm>
            <a:off x="7610725" y="1796144"/>
            <a:ext cx="87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070C0"/>
                </a:solidFill>
              </a:rPr>
              <a:t>Male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0B489D-8AE9-C395-0790-9B2F84BE5DF5}"/>
              </a:ext>
            </a:extLst>
          </p:cNvPr>
          <p:cNvSpPr txBox="1"/>
          <p:nvPr/>
        </p:nvSpPr>
        <p:spPr>
          <a:xfrm>
            <a:off x="6881383" y="3952297"/>
            <a:ext cx="11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Female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630E1E-7F80-B2D7-E7B6-4384C31B0DDA}"/>
              </a:ext>
            </a:extLst>
          </p:cNvPr>
          <p:cNvSpPr txBox="1"/>
          <p:nvPr/>
        </p:nvSpPr>
        <p:spPr>
          <a:xfrm>
            <a:off x="2729501" y="236306"/>
            <a:ext cx="4678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Separating by Gender</a:t>
            </a:r>
          </a:p>
        </p:txBody>
      </p:sp>
    </p:spTree>
    <p:extLst>
      <p:ext uri="{BB962C8B-B14F-4D97-AF65-F5344CB8AC3E}">
        <p14:creationId xmlns:p14="http://schemas.microsoft.com/office/powerpoint/2010/main" val="401297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5C451-B05B-446E-8461-6A9A3BD40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90" y="450166"/>
            <a:ext cx="2979743" cy="1167620"/>
          </a:xfrm>
        </p:spPr>
        <p:txBody>
          <a:bodyPr>
            <a:normAutofit/>
          </a:bodyPr>
          <a:lstStyle/>
          <a:p>
            <a:r>
              <a:rPr lang="en-US" sz="2400" dirty="0"/>
              <a:t>Data Transformation </a:t>
            </a:r>
            <a:br>
              <a:rPr lang="en-US" sz="2400" dirty="0"/>
            </a:br>
            <a:r>
              <a:rPr lang="en-US" sz="2400" dirty="0"/>
              <a:t>logs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A70E9B-1140-47EB-A1BC-B266877D6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397" y="128295"/>
            <a:ext cx="8150103" cy="641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58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E6BD9F-9EEF-499B-B250-E27F8493A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A90631-30FD-4418-8155-448E9D0F4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68" y="0"/>
            <a:ext cx="9651956" cy="652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28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C2BD-0273-44A2-916C-1F498B7D9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4" y="1831460"/>
            <a:ext cx="2501442" cy="2009020"/>
          </a:xfrm>
        </p:spPr>
        <p:txBody>
          <a:bodyPr/>
          <a:lstStyle/>
          <a:p>
            <a:r>
              <a:rPr lang="en-US" dirty="0"/>
              <a:t>Sales Vs. fuel cost – utility companies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0A89B7-FD41-41E5-9C43-8C0454B3E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154" y="100550"/>
            <a:ext cx="7798735" cy="665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09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AC549-4080-498F-A1F0-7E7C2EF00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D46E6-526C-4183-98E0-278A48847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Dendrograms (hierarchical clustering)</a:t>
            </a:r>
          </a:p>
          <a:p>
            <a:r>
              <a:rPr lang="en-US" sz="2400" dirty="0"/>
              <a:t>Network charts (social network analysis) </a:t>
            </a:r>
          </a:p>
          <a:p>
            <a:r>
              <a:rPr lang="en-US" sz="2400" dirty="0"/>
              <a:t>Tree charts (classification and regression trees)</a:t>
            </a:r>
          </a:p>
          <a:p>
            <a:r>
              <a:rPr lang="en-US" sz="2400" dirty="0"/>
              <a:t>Receiver operating characteristic (ROC) </a:t>
            </a:r>
          </a:p>
          <a:p>
            <a:r>
              <a:rPr lang="en-US" sz="2400" dirty="0"/>
              <a:t>Lift charts for classification </a:t>
            </a:r>
          </a:p>
          <a:p>
            <a:r>
              <a:rPr lang="en-US" sz="2400" dirty="0"/>
              <a:t>Profile plots and heatmaps (clustering)</a:t>
            </a:r>
          </a:p>
        </p:txBody>
      </p:sp>
    </p:spTree>
    <p:extLst>
      <p:ext uri="{BB962C8B-B14F-4D97-AF65-F5344CB8AC3E}">
        <p14:creationId xmlns:p14="http://schemas.microsoft.com/office/powerpoint/2010/main" val="2185296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60FAB-03CC-4D1B-A526-588B02F4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38944-F32E-4E84-8CDE-D081F98C6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8518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587</Words>
  <Application>Microsoft Office PowerPoint</Application>
  <PresentationFormat>Widescreen</PresentationFormat>
  <Paragraphs>96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 Narrow</vt:lpstr>
      <vt:lpstr>Arial</vt:lpstr>
      <vt:lpstr>Calibri</vt:lpstr>
      <vt:lpstr>Gill Sans MT</vt:lpstr>
      <vt:lpstr>Gallery</vt:lpstr>
      <vt:lpstr>Data visualization</vt:lpstr>
      <vt:lpstr>PowerPoint Presentation</vt:lpstr>
      <vt:lpstr>Expected to have knowledge of …</vt:lpstr>
      <vt:lpstr>Introduction</vt:lpstr>
      <vt:lpstr>Why Data visualization?</vt:lpstr>
      <vt:lpstr>Data Exploration</vt:lpstr>
      <vt:lpstr>Boston House Data (dataset:BostonHousing)</vt:lpstr>
      <vt:lpstr>Scatter Plot</vt:lpstr>
      <vt:lpstr>Medv vs. cat.medv (plotted against CHAS)</vt:lpstr>
      <vt:lpstr>PowerPoint Presentation</vt:lpstr>
      <vt:lpstr>PowerPoint Presentation</vt:lpstr>
      <vt:lpstr>Box Whisker Plot</vt:lpstr>
      <vt:lpstr>PowerPoint Presentation</vt:lpstr>
      <vt:lpstr>HEATMAP</vt:lpstr>
      <vt:lpstr>Using plot()</vt:lpstr>
      <vt:lpstr>Using Ggally  ggpairs()</vt:lpstr>
      <vt:lpstr>Plot with three variables</vt:lpstr>
      <vt:lpstr>All Observations</vt:lpstr>
      <vt:lpstr>PowerPoint Presentation</vt:lpstr>
      <vt:lpstr>Data Transformation  logs</vt:lpstr>
      <vt:lpstr>PowerPoint Presentation</vt:lpstr>
      <vt:lpstr>Sales Vs. fuel cost – utility companies</vt:lpstr>
      <vt:lpstr>Reporting Results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</dc:title>
  <dc:creator>Nagadevara V</dc:creator>
  <cp:lastModifiedBy>Vishnuprasad Nagadevara</cp:lastModifiedBy>
  <cp:revision>8</cp:revision>
  <dcterms:created xsi:type="dcterms:W3CDTF">2019-09-10T13:30:53Z</dcterms:created>
  <dcterms:modified xsi:type="dcterms:W3CDTF">2025-04-27T08:56:22Z</dcterms:modified>
</cp:coreProperties>
</file>