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57" r:id="rId2"/>
    <p:sldId id="258" r:id="rId3"/>
    <p:sldId id="259" r:id="rId4"/>
    <p:sldId id="260" r:id="rId5"/>
    <p:sldId id="261" r:id="rId6"/>
    <p:sldId id="262" r:id="rId7"/>
    <p:sldId id="263" r:id="rId8"/>
    <p:sldId id="264" r:id="rId9"/>
    <p:sldId id="265" r:id="rId10"/>
    <p:sldId id="266" r:id="rId11"/>
    <p:sldId id="275" r:id="rId12"/>
    <p:sldId id="267" r:id="rId13"/>
    <p:sldId id="268" r:id="rId14"/>
    <p:sldId id="273" r:id="rId15"/>
    <p:sldId id="274" r:id="rId16"/>
    <p:sldId id="269" r:id="rId17"/>
    <p:sldId id="270" r:id="rId18"/>
    <p:sldId id="272" r:id="rId19"/>
    <p:sldId id="271"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40" d="100"/>
          <a:sy n="40" d="100"/>
        </p:scale>
        <p:origin x="-1460" y="-58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8ED86BB-EF9D-42F7-A2EF-6805FD115435}" type="datetimeFigureOut">
              <a:rPr lang="en-US" smtClean="0"/>
              <a:t>7/9/2023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BB88289-A176-413C-83D6-6068EA198DE1}"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BB88289-A176-413C-83D6-6068EA198DE1}" type="slidenum">
              <a:rPr lang="en-US" smtClean="0"/>
              <a:t>17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400800" y="6355080"/>
            <a:ext cx="2286000" cy="365760"/>
          </a:xfrm>
        </p:spPr>
        <p:txBody>
          <a:bodyPr/>
          <a:lstStyle>
            <a:lvl1pPr>
              <a:defRPr sz="1400"/>
            </a:lvl1pPr>
          </a:lstStyle>
          <a:p>
            <a:fld id="{CC1A1FE5-FF57-4DBD-B50C-8A00A5540A37}" type="datetimeFigureOut">
              <a:rPr lang="en-US" smtClean="0"/>
              <a:pPr/>
              <a:t>7/9/2023</a:t>
            </a:fld>
            <a:endParaRPr lang="en-US"/>
          </a:p>
        </p:txBody>
      </p:sp>
      <p:sp>
        <p:nvSpPr>
          <p:cNvPr id="17" name="Footer Placeholder 16"/>
          <p:cNvSpPr>
            <a:spLocks noGrp="1"/>
          </p:cNvSpPr>
          <p:nvPr>
            <p:ph type="ftr" sz="quarter" idx="11"/>
          </p:nvPr>
        </p:nvSpPr>
        <p:spPr>
          <a:xfrm>
            <a:off x="2898648" y="6355080"/>
            <a:ext cx="3474720" cy="365760"/>
          </a:xfrm>
        </p:spPr>
        <p:txBody>
          <a:bodyPr/>
          <a:lstStyle/>
          <a:p>
            <a:endParaRPr lang="en-US"/>
          </a:p>
        </p:txBody>
      </p:sp>
      <p:sp>
        <p:nvSpPr>
          <p:cNvPr id="29" name="Slide Number Placeholder 28"/>
          <p:cNvSpPr>
            <a:spLocks noGrp="1"/>
          </p:cNvSpPr>
          <p:nvPr>
            <p:ph type="sldNum" sz="quarter" idx="12"/>
          </p:nvPr>
        </p:nvSpPr>
        <p:spPr>
          <a:xfrm>
            <a:off x="1216152" y="6355080"/>
            <a:ext cx="1219200" cy="365760"/>
          </a:xfrm>
        </p:spPr>
        <p:txBody>
          <a:bodyPr/>
          <a:lstStyle/>
          <a:p>
            <a:fld id="{98732181-A9DF-4D5F-A368-EB087F4D95A9}" type="slidenum">
              <a:rPr lang="en-US" smtClean="0"/>
              <a:pPr/>
              <a:t>‹#›</a:t>
            </a:fld>
            <a:endParaRPr lang="en-US"/>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CC1A1FE5-FF57-4DBD-B50C-8A00A5540A37}" type="datetimeFigureOut">
              <a:rPr lang="en-US" smtClean="0"/>
              <a:pPr/>
              <a:t>7/9/2023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732181-A9DF-4D5F-A368-EB087F4D95A9}" type="slidenum">
              <a:rPr lang="en-US" smtClean="0"/>
              <a:pPr/>
              <a:t>‹#›</a:t>
            </a:fld>
            <a:endParaRPr lang="en-US"/>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fld id="{CC1A1FE5-FF57-4DBD-B50C-8A00A5540A37}" type="datetimeFigureOut">
              <a:rPr lang="en-US" smtClean="0"/>
              <a:pPr/>
              <a:t>7/9/2023</a:t>
            </a:fld>
            <a:endParaRPr lang="en-US"/>
          </a:p>
        </p:txBody>
      </p:sp>
      <p:sp>
        <p:nvSpPr>
          <p:cNvPr id="5" name="Footer Placeholder 4"/>
          <p:cNvSpPr>
            <a:spLocks noGrp="1"/>
          </p:cNvSpPr>
          <p:nvPr>
            <p:ph type="ftr" sz="quarter" idx="11"/>
          </p:nvPr>
        </p:nvSpPr>
        <p:spPr>
          <a:xfrm>
            <a:off x="2898648" y="6355080"/>
            <a:ext cx="3474720" cy="365760"/>
          </a:xfrm>
        </p:spPr>
        <p:txBody>
          <a:bodyPr/>
          <a:lstStyle/>
          <a:p>
            <a:endParaRPr lang="en-US"/>
          </a:p>
        </p:txBody>
      </p:sp>
      <p:sp>
        <p:nvSpPr>
          <p:cNvPr id="6" name="Slide Number Placeholder 5"/>
          <p:cNvSpPr>
            <a:spLocks noGrp="1"/>
          </p:cNvSpPr>
          <p:nvPr>
            <p:ph type="sldNum" sz="quarter" idx="12"/>
          </p:nvPr>
        </p:nvSpPr>
        <p:spPr>
          <a:xfrm>
            <a:off x="1069848" y="6355080"/>
            <a:ext cx="1520952" cy="365760"/>
          </a:xfrm>
        </p:spPr>
        <p:txBody>
          <a:bodyPr/>
          <a:lstStyle/>
          <a:p>
            <a:fld id="{98732181-A9DF-4D5F-A368-EB087F4D95A9}" type="slidenum">
              <a:rPr lang="en-US" smtClean="0"/>
              <a:pPr/>
              <a:t>‹#›</a:t>
            </a:fld>
            <a:endParaRPr lang="en-US"/>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CC1A1FE5-FF57-4DBD-B50C-8A00A5540A37}" type="datetimeFigureOut">
              <a:rPr lang="en-US" smtClean="0"/>
              <a:pPr/>
              <a:t>7/9/2023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732181-A9DF-4D5F-A368-EB087F4D95A9}" type="slidenum">
              <a:rPr lang="en-US" smtClean="0"/>
              <a:pPr/>
              <a:t>‹#›</a:t>
            </a:fld>
            <a:endParaRPr lang="en-US"/>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CC1A1FE5-FF57-4DBD-B50C-8A00A5540A37}" type="datetimeFigureOut">
              <a:rPr lang="en-US" smtClean="0"/>
              <a:pPr/>
              <a:t>7/9/2023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8732181-A9DF-4D5F-A368-EB087F4D95A9}" type="slidenum">
              <a:rPr lang="en-US" smtClean="0"/>
              <a:pPr/>
              <a:t>‹#›</a:t>
            </a:fld>
            <a:endParaRPr lang="en-US"/>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C1A1FE5-FF57-4DBD-B50C-8A00A5540A37}" type="datetimeFigureOut">
              <a:rPr lang="en-US" smtClean="0"/>
              <a:pPr/>
              <a:t>7/9/2023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8732181-A9DF-4D5F-A368-EB087F4D95A9}" type="slidenum">
              <a:rPr lang="en-US" smtClean="0"/>
              <a:pPr/>
              <a:t>‹#›</a:t>
            </a:fld>
            <a:endParaRPr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1A1FE5-FF57-4DBD-B50C-8A00A5540A37}" type="datetimeFigureOut">
              <a:rPr lang="en-US" smtClean="0"/>
              <a:pPr/>
              <a:t>7/9/2023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8732181-A9DF-4D5F-A368-EB087F4D95A9}" type="slidenum">
              <a:rPr lang="en-US" smtClean="0"/>
              <a:pPr/>
              <a:t>‹#›</a:t>
            </a:fld>
            <a:endParaRPr lang="en-US"/>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C1A1FE5-FF57-4DBD-B50C-8A00A5540A37}" type="datetimeFigureOut">
              <a:rPr lang="en-US" smtClean="0"/>
              <a:pPr/>
              <a:t>7/9/2023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732181-A9DF-4D5F-A368-EB087F4D95A9}" type="slidenum">
              <a:rPr lang="en-US" smtClean="0"/>
              <a:pPr/>
              <a:t>‹#›</a:t>
            </a:fld>
            <a:endParaRPr lang="en-US"/>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C1A1FE5-FF57-4DBD-B50C-8A00A5540A37}" type="datetimeFigureOut">
              <a:rPr lang="en-US" smtClean="0"/>
              <a:pPr/>
              <a:t>7/9/2023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732181-A9DF-4D5F-A368-EB087F4D95A9}" type="slidenum">
              <a:rPr lang="en-US" smtClean="0"/>
              <a:pPr/>
              <a:t>‹#›</a:t>
            </a:fld>
            <a:endParaRPr lang="en-US"/>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C1A1FE5-FF57-4DBD-B50C-8A00A5540A37}" type="datetimeFigureOut">
              <a:rPr lang="en-US" smtClean="0"/>
              <a:pPr/>
              <a:t>7/9/2023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732181-A9DF-4D5F-A368-EB087F4D95A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C1A1FE5-FF57-4DBD-B50C-8A00A5540A37}" type="datetimeFigureOut">
              <a:rPr lang="en-US" smtClean="0"/>
              <a:pPr/>
              <a:t>7/9/2023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732181-A9DF-4D5F-A368-EB087F4D95A9}" type="slidenum">
              <a:rPr lang="en-US" smtClean="0"/>
              <a:pPr/>
              <a:t>‹#›</a:t>
            </a:fld>
            <a:endParaRPr lang="en-US"/>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CC1A1FE5-FF57-4DBD-B50C-8A00A5540A37}" type="datetimeFigureOut">
              <a:rPr lang="en-US" smtClean="0"/>
              <a:pPr/>
              <a:t>7/9/2023</a:t>
            </a:fld>
            <a:endParaRPr lang="en-US"/>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98732181-A9DF-4D5F-A368-EB087F4D95A9}" type="slidenum">
              <a:rPr lang="en-US" smtClean="0"/>
              <a:pPr/>
              <a:t>‹#›</a:t>
            </a:fld>
            <a:endParaRPr lang="en-US"/>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tech.hindustantimes.com/tech/news/threads-app-first-impressions-the-good-the-bad-and-yes-theres-ugly-too-71688743937805.html" TargetMode="External"/><Relationship Id="rId2" Type="http://schemas.openxmlformats.org/officeDocument/2006/relationships/hyperlink" Target="https://www.nytimes.com/2023/07/06/technology/threads-downloads-twitter.html" TargetMode="Externa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s://www.businesstoday.in/technology/news/story/threads-app-a-high-risk-bet-says-instagram-head-adam-mosseri-388838-2023-07-08"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28662" y="3886200"/>
            <a:ext cx="7286676" cy="990600"/>
          </a:xfrm>
        </p:spPr>
        <p:txBody>
          <a:bodyPr>
            <a:normAutofit fontScale="90000"/>
          </a:bodyPr>
          <a:lstStyle/>
          <a:p>
            <a:r>
              <a:rPr lang="en-IN" sz="2200" dirty="0" smtClean="0"/>
              <a:t>Module 2A: Strategies and Tools for Digital Marketing</a:t>
            </a:r>
            <a:r>
              <a:rPr lang="en-IN" dirty="0" smtClean="0"/>
              <a:t/>
            </a:r>
            <a:br>
              <a:rPr lang="en-IN" dirty="0" smtClean="0"/>
            </a:br>
            <a:r>
              <a:rPr lang="en-IN" sz="2700" dirty="0" smtClean="0"/>
              <a:t>Session 15,16, 17: Search Engine Marketing</a:t>
            </a:r>
            <a:endParaRPr lang="en-US" sz="2700" dirty="0"/>
          </a:p>
        </p:txBody>
      </p:sp>
      <p:sp>
        <p:nvSpPr>
          <p:cNvPr id="3" name="Subtitle 2"/>
          <p:cNvSpPr>
            <a:spLocks noGrp="1"/>
          </p:cNvSpPr>
          <p:nvPr>
            <p:ph type="subTitle" idx="1"/>
          </p:nvPr>
        </p:nvSpPr>
        <p:spPr/>
        <p:txBody>
          <a:bodyPr>
            <a:normAutofit fontScale="70000" lnSpcReduction="20000"/>
          </a:bodyPr>
          <a:lstStyle/>
          <a:p>
            <a:r>
              <a:rPr lang="en-IN" dirty="0" smtClean="0"/>
              <a:t>Dr. Sakshi Aggarwal</a:t>
            </a:r>
          </a:p>
          <a:p>
            <a:r>
              <a:rPr lang="en-IN" dirty="0" smtClean="0"/>
              <a:t>sakshia@iimamritsar.ac.in</a:t>
            </a:r>
            <a:endParaRPr lang="en-US" dirty="0"/>
          </a:p>
        </p:txBody>
      </p:sp>
      <p:sp>
        <p:nvSpPr>
          <p:cNvPr id="4" name="Rectangle 3"/>
          <p:cNvSpPr/>
          <p:nvPr/>
        </p:nvSpPr>
        <p:spPr>
          <a:xfrm>
            <a:off x="857224" y="2571744"/>
            <a:ext cx="7358114" cy="954107"/>
          </a:xfrm>
          <a:prstGeom prst="rect">
            <a:avLst/>
          </a:prstGeom>
        </p:spPr>
        <p:txBody>
          <a:bodyPr wrap="square">
            <a:spAutoFit/>
          </a:bodyPr>
          <a:lstStyle/>
          <a:p>
            <a:pPr algn="ctr"/>
            <a:r>
              <a:rPr lang="en-US" sz="2800" dirty="0" smtClean="0"/>
              <a:t>Executive Certificate Program in Digital Marketing &amp; Analytics</a:t>
            </a:r>
            <a:endParaRPr lang="en-US" sz="28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t>Getting Started</a:t>
            </a:r>
            <a:endParaRPr lang="en-US" b="1" dirty="0"/>
          </a:p>
        </p:txBody>
      </p:sp>
      <p:sp>
        <p:nvSpPr>
          <p:cNvPr id="3" name="Content Placeholder 2"/>
          <p:cNvSpPr>
            <a:spLocks noGrp="1"/>
          </p:cNvSpPr>
          <p:nvPr>
            <p:ph sz="quarter" idx="1"/>
          </p:nvPr>
        </p:nvSpPr>
        <p:spPr/>
        <p:txBody>
          <a:bodyPr/>
          <a:lstStyle/>
          <a:p>
            <a:pPr>
              <a:buFont typeface="Wingdings" pitchFamily="2" charset="2"/>
              <a:buChar char="Ø"/>
            </a:pPr>
            <a:r>
              <a:rPr lang="en-IN" dirty="0" smtClean="0"/>
              <a:t>Search ads vs. Display ads vs. Search Engine Optimization </a:t>
            </a:r>
          </a:p>
          <a:p>
            <a:pPr>
              <a:buFont typeface="Wingdings" pitchFamily="2" charset="2"/>
              <a:buChar char="Ø"/>
            </a:pPr>
            <a:r>
              <a:rPr lang="en-IN" dirty="0" smtClean="0"/>
              <a:t>SEO vs. SXO</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t>How Search Engines Read a Web Page?</a:t>
            </a:r>
            <a:endParaRPr lang="en-US" b="1" dirty="0"/>
          </a:p>
        </p:txBody>
      </p:sp>
      <p:sp>
        <p:nvSpPr>
          <p:cNvPr id="3" name="Content Placeholder 2"/>
          <p:cNvSpPr>
            <a:spLocks noGrp="1"/>
          </p:cNvSpPr>
          <p:nvPr>
            <p:ph sz="quarter" idx="1"/>
          </p:nvPr>
        </p:nvSpPr>
        <p:spPr/>
        <p:txBody>
          <a:bodyPr>
            <a:normAutofit fontScale="92500"/>
          </a:bodyPr>
          <a:lstStyle/>
          <a:p>
            <a:r>
              <a:rPr lang="en-IN" dirty="0" smtClean="0"/>
              <a:t>Search engines visit the website’s homepage </a:t>
            </a:r>
            <a:r>
              <a:rPr lang="en-IN" dirty="0" smtClean="0">
                <a:sym typeface="Wingdings" pitchFamily="2" charset="2"/>
              </a:rPr>
              <a:t> follow links to your other internal pages  read the source code (in HTML) from top to bottom and interpret meaning of the page by LSI (Latent Semantic Indexing) method {</a:t>
            </a:r>
            <a:r>
              <a:rPr lang="en-IN" b="1" dirty="0" smtClean="0">
                <a:solidFill>
                  <a:srgbClr val="FF0000"/>
                </a:solidFill>
                <a:sym typeface="Wingdings" pitchFamily="2" charset="2"/>
              </a:rPr>
              <a:t>Crawling</a:t>
            </a:r>
            <a:r>
              <a:rPr lang="en-IN" dirty="0" smtClean="0">
                <a:sym typeface="Wingdings" pitchFamily="2" charset="2"/>
              </a:rPr>
              <a:t>}</a:t>
            </a:r>
          </a:p>
          <a:p>
            <a:r>
              <a:rPr lang="en-IN" dirty="0" smtClean="0">
                <a:sym typeface="Wingdings" pitchFamily="2" charset="2"/>
              </a:rPr>
              <a:t>They take a copy of the page to their server and store it {</a:t>
            </a:r>
            <a:r>
              <a:rPr lang="en-IN" b="1" dirty="0" smtClean="0">
                <a:solidFill>
                  <a:srgbClr val="FF0000"/>
                </a:solidFill>
                <a:sym typeface="Wingdings" pitchFamily="2" charset="2"/>
              </a:rPr>
              <a:t>Caching </a:t>
            </a:r>
            <a:r>
              <a:rPr lang="en-IN" dirty="0" smtClean="0">
                <a:sym typeface="Wingdings" pitchFamily="2" charset="2"/>
              </a:rPr>
              <a:t>or </a:t>
            </a:r>
            <a:r>
              <a:rPr lang="en-IN" b="1" dirty="0" smtClean="0">
                <a:solidFill>
                  <a:srgbClr val="FF0000"/>
                </a:solidFill>
                <a:sym typeface="Wingdings" pitchFamily="2" charset="2"/>
              </a:rPr>
              <a:t>Indexing</a:t>
            </a:r>
            <a:r>
              <a:rPr lang="en-IN" dirty="0" smtClean="0">
                <a:sym typeface="Wingdings" pitchFamily="2" charset="2"/>
              </a:rPr>
              <a:t>}</a:t>
            </a:r>
          </a:p>
          <a:p>
            <a:r>
              <a:rPr lang="en-IN" dirty="0" smtClean="0">
                <a:sym typeface="Wingdings" pitchFamily="2" charset="2"/>
              </a:rPr>
              <a:t>Repeat the process for other similar pages.</a:t>
            </a:r>
          </a:p>
          <a:p>
            <a:r>
              <a:rPr lang="en-IN" dirty="0" smtClean="0">
                <a:sym typeface="Wingdings" pitchFamily="2" charset="2"/>
              </a:rPr>
              <a:t>Tally the similar pages with their algorithm mainly in 3 heads- </a:t>
            </a:r>
            <a:r>
              <a:rPr lang="en-IN" dirty="0" smtClean="0">
                <a:solidFill>
                  <a:srgbClr val="00B050"/>
                </a:solidFill>
                <a:sym typeface="Wingdings" pitchFamily="2" charset="2"/>
              </a:rPr>
              <a:t>Web structure, Content, and Popularity</a:t>
            </a:r>
            <a:r>
              <a:rPr lang="en-IN" dirty="0" smtClean="0">
                <a:sym typeface="Wingdings" pitchFamily="2" charset="2"/>
              </a:rPr>
              <a:t>. Store the result in search index. </a:t>
            </a:r>
          </a:p>
          <a:p>
            <a:r>
              <a:rPr lang="en-IN" dirty="0" smtClean="0">
                <a:sym typeface="Wingdings" pitchFamily="2" charset="2"/>
              </a:rPr>
              <a:t>Show the relevant results in ranked order against that search keyword in SERP. </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t>How Frequently Does Googlebot Crawl a Webpage?</a:t>
            </a:r>
            <a:endParaRPr lang="en-US" b="1" dirty="0"/>
          </a:p>
        </p:txBody>
      </p:sp>
      <p:sp>
        <p:nvSpPr>
          <p:cNvPr id="3" name="Content Placeholder 2"/>
          <p:cNvSpPr>
            <a:spLocks noGrp="1"/>
          </p:cNvSpPr>
          <p:nvPr>
            <p:ph sz="quarter" idx="1"/>
          </p:nvPr>
        </p:nvSpPr>
        <p:spPr/>
        <p:txBody>
          <a:bodyPr/>
          <a:lstStyle/>
          <a:p>
            <a:r>
              <a:rPr lang="en-IN" dirty="0" smtClean="0"/>
              <a:t>It depends on the frequency of updating the website. </a:t>
            </a:r>
          </a:p>
          <a:p>
            <a:r>
              <a:rPr lang="en-IN" dirty="0" smtClean="0"/>
              <a:t>If a website is updated regularly with high quality content, the crawling frequency is more, and thus the website will get to see a change in the SERP ranking sooner. </a:t>
            </a:r>
          </a:p>
          <a:p>
            <a:endParaRPr lang="en-IN" dirty="0" smtClean="0"/>
          </a:p>
          <a:p>
            <a:r>
              <a:rPr lang="en-IN" dirty="0" smtClean="0"/>
              <a:t>One indexed page can come in rank for 3-6 similar keywords. So more the number of indexed pages, better the chance of ranking in more keywords and thus getting more traffic to your website. That’s why regularly updating the website with great quality unique content is highly recommended. </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linds(horizontal)">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t>Anatomy of SERP</a:t>
            </a:r>
            <a:endParaRPr lang="en-US" b="1" dirty="0"/>
          </a:p>
        </p:txBody>
      </p:sp>
      <p:sp>
        <p:nvSpPr>
          <p:cNvPr id="3" name="Content Placeholder 2"/>
          <p:cNvSpPr>
            <a:spLocks noGrp="1"/>
          </p:cNvSpPr>
          <p:nvPr>
            <p:ph sz="quarter" idx="1"/>
          </p:nvPr>
        </p:nvSpPr>
        <p:spPr>
          <a:xfrm>
            <a:off x="457200" y="1214422"/>
            <a:ext cx="8258204" cy="5214974"/>
          </a:xfrm>
        </p:spPr>
        <p:txBody>
          <a:bodyPr>
            <a:normAutofit fontScale="62500" lnSpcReduction="20000"/>
          </a:bodyPr>
          <a:lstStyle/>
          <a:p>
            <a:r>
              <a:rPr lang="en-IN" sz="2900" dirty="0" smtClean="0"/>
              <a:t>Regional vs. Universal search</a:t>
            </a:r>
          </a:p>
          <a:p>
            <a:r>
              <a:rPr lang="en-IN" sz="2900" dirty="0" smtClean="0"/>
              <a:t>Software: Hotspot Shield (for shielding/masking IP address)</a:t>
            </a:r>
          </a:p>
          <a:p>
            <a:r>
              <a:rPr lang="en-IN" sz="2900" b="1" dirty="0" smtClean="0">
                <a:solidFill>
                  <a:srgbClr val="FF0000"/>
                </a:solidFill>
              </a:rPr>
              <a:t>Google Instant</a:t>
            </a:r>
            <a:r>
              <a:rPr lang="en-IN" sz="2900" dirty="0" smtClean="0"/>
              <a:t>: Suggestions are based from past 3 months Google historic data plus your personalized search.</a:t>
            </a:r>
          </a:p>
          <a:p>
            <a:pPr>
              <a:buFont typeface="Wingdings" pitchFamily="2" charset="2"/>
              <a:buChar char="§"/>
            </a:pPr>
            <a:r>
              <a:rPr lang="en-IN" sz="2900" dirty="0" smtClean="0">
                <a:solidFill>
                  <a:schemeClr val="accent5">
                    <a:lumMod val="75000"/>
                  </a:schemeClr>
                </a:solidFill>
              </a:rPr>
              <a:t>1-25 lakh search results: about 3-4 months of dedicated SEO techniques implementation</a:t>
            </a:r>
          </a:p>
          <a:p>
            <a:pPr>
              <a:buFont typeface="Wingdings" pitchFamily="2" charset="2"/>
              <a:buChar char="§"/>
            </a:pPr>
            <a:r>
              <a:rPr lang="en-IN" sz="2900" dirty="0" smtClean="0">
                <a:solidFill>
                  <a:schemeClr val="accent5">
                    <a:lumMod val="75000"/>
                  </a:schemeClr>
                </a:solidFill>
              </a:rPr>
              <a:t>25 l – 1 Cr search results: 4-6 months</a:t>
            </a:r>
          </a:p>
          <a:p>
            <a:pPr>
              <a:buFont typeface="Wingdings" pitchFamily="2" charset="2"/>
              <a:buChar char="§"/>
            </a:pPr>
            <a:r>
              <a:rPr lang="en-IN" sz="2900" dirty="0" smtClean="0">
                <a:solidFill>
                  <a:schemeClr val="accent5">
                    <a:lumMod val="75000"/>
                  </a:schemeClr>
                </a:solidFill>
              </a:rPr>
              <a:t>1Cr – 5 Cr: 6-8 months</a:t>
            </a:r>
          </a:p>
          <a:p>
            <a:pPr>
              <a:buFont typeface="Wingdings" pitchFamily="2" charset="2"/>
              <a:buChar char="§"/>
            </a:pPr>
            <a:r>
              <a:rPr lang="en-IN" sz="2900" dirty="0" smtClean="0">
                <a:solidFill>
                  <a:schemeClr val="accent5">
                    <a:lumMod val="75000"/>
                  </a:schemeClr>
                </a:solidFill>
              </a:rPr>
              <a:t>Above 5 Cr: Approx 1 year</a:t>
            </a:r>
          </a:p>
          <a:p>
            <a:r>
              <a:rPr lang="en-IN" sz="2900" dirty="0" smtClean="0"/>
              <a:t>Google search ads</a:t>
            </a:r>
          </a:p>
          <a:p>
            <a:r>
              <a:rPr lang="en-IN" sz="2900" dirty="0" smtClean="0"/>
              <a:t>Google places for business (free service by Google) - Map listing</a:t>
            </a:r>
          </a:p>
          <a:p>
            <a:r>
              <a:rPr lang="en-IN" sz="2900" dirty="0" smtClean="0"/>
              <a:t>Search snippets (10 organic search snippets) – Title/ Permalink URL/ Meta description </a:t>
            </a:r>
          </a:p>
          <a:p>
            <a:r>
              <a:rPr lang="en-IN" sz="2900" dirty="0" smtClean="0"/>
              <a:t>Click through rate (CTR)</a:t>
            </a:r>
          </a:p>
          <a:p>
            <a:r>
              <a:rPr lang="en-IN" sz="2900" dirty="0" smtClean="0"/>
              <a:t>Site links</a:t>
            </a:r>
          </a:p>
          <a:p>
            <a:r>
              <a:rPr lang="en-IN" sz="2900" dirty="0" smtClean="0"/>
              <a:t>Rich snippets</a:t>
            </a:r>
          </a:p>
          <a:p>
            <a:r>
              <a:rPr lang="en-IN" sz="2900" dirty="0" smtClean="0"/>
              <a:t>Knowledge graph (famous/good media coverage) </a:t>
            </a:r>
          </a:p>
          <a:p>
            <a:r>
              <a:rPr lang="en-IN" sz="2900" dirty="0" smtClean="0"/>
              <a:t>Google answer box</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linds(horizont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linds(horizontal)">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blinds(horizontal)">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blinds(horizontal)">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blinds(horizontal)">
                                      <p:cBhvr>
                                        <p:cTn id="52" dur="5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blinds(horizontal)">
                                      <p:cBhvr>
                                        <p:cTn id="57" dur="500"/>
                                        <p:tgtEl>
                                          <p:spTgt spid="3">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3">
                                            <p:txEl>
                                              <p:pRg st="11" end="11"/>
                                            </p:txEl>
                                          </p:spTgt>
                                        </p:tgtEl>
                                        <p:attrNameLst>
                                          <p:attrName>style.visibility</p:attrName>
                                        </p:attrNameLst>
                                      </p:cBhvr>
                                      <p:to>
                                        <p:strVal val="visible"/>
                                      </p:to>
                                    </p:set>
                                    <p:animEffect transition="in" filter="blinds(horizontal)">
                                      <p:cBhvr>
                                        <p:cTn id="62" dur="500"/>
                                        <p:tgtEl>
                                          <p:spTgt spid="3">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3">
                                            <p:txEl>
                                              <p:pRg st="12" end="12"/>
                                            </p:txEl>
                                          </p:spTgt>
                                        </p:tgtEl>
                                        <p:attrNameLst>
                                          <p:attrName>style.visibility</p:attrName>
                                        </p:attrNameLst>
                                      </p:cBhvr>
                                      <p:to>
                                        <p:strVal val="visible"/>
                                      </p:to>
                                    </p:set>
                                    <p:animEffect transition="in" filter="blinds(horizontal)">
                                      <p:cBhvr>
                                        <p:cTn id="67" dur="500"/>
                                        <p:tgtEl>
                                          <p:spTgt spid="3">
                                            <p:txEl>
                                              <p:pRg st="12" end="1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3">
                                            <p:txEl>
                                              <p:pRg st="13" end="13"/>
                                            </p:txEl>
                                          </p:spTgt>
                                        </p:tgtEl>
                                        <p:attrNameLst>
                                          <p:attrName>style.visibility</p:attrName>
                                        </p:attrNameLst>
                                      </p:cBhvr>
                                      <p:to>
                                        <p:strVal val="visible"/>
                                      </p:to>
                                    </p:set>
                                    <p:animEffect transition="in" filter="blinds(horizontal)">
                                      <p:cBhvr>
                                        <p:cTn id="72" dur="500"/>
                                        <p:tgtEl>
                                          <p:spTgt spid="3">
                                            <p:txEl>
                                              <p:pRg st="13" end="13"/>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3">
                                            <p:txEl>
                                              <p:pRg st="14" end="14"/>
                                            </p:txEl>
                                          </p:spTgt>
                                        </p:tgtEl>
                                        <p:attrNameLst>
                                          <p:attrName>style.visibility</p:attrName>
                                        </p:attrNameLst>
                                      </p:cBhvr>
                                      <p:to>
                                        <p:strVal val="visible"/>
                                      </p:to>
                                    </p:set>
                                    <p:animEffect transition="in" filter="blinds(horizontal)">
                                      <p:cBhvr>
                                        <p:cTn id="77" dur="5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t>Incognito Window for Checking Search Ranks</a:t>
            </a:r>
            <a:endParaRPr lang="en-US" b="1" dirty="0"/>
          </a:p>
        </p:txBody>
      </p:sp>
      <p:sp>
        <p:nvSpPr>
          <p:cNvPr id="3" name="Content Placeholder 2"/>
          <p:cNvSpPr>
            <a:spLocks noGrp="1"/>
          </p:cNvSpPr>
          <p:nvPr>
            <p:ph sz="quarter" idx="1"/>
          </p:nvPr>
        </p:nvSpPr>
        <p:spPr/>
        <p:txBody>
          <a:bodyPr/>
          <a:lstStyle/>
          <a:p>
            <a:r>
              <a:rPr lang="en-IN" b="1" dirty="0" smtClean="0"/>
              <a:t>Incognito browser: </a:t>
            </a:r>
            <a:r>
              <a:rPr lang="en-IN" dirty="0" smtClean="0"/>
              <a:t>private mode of browsing, real identity is not revealed, will get generic search results.</a:t>
            </a:r>
          </a:p>
          <a:p>
            <a:r>
              <a:rPr lang="en-IN" b="1" dirty="0" smtClean="0"/>
              <a:t>Personal browsing: </a:t>
            </a:r>
            <a:r>
              <a:rPr lang="en-IN" dirty="0" smtClean="0"/>
              <a:t>when set up the browser with email id – personalized results. </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t>Keyword Research</a:t>
            </a:r>
            <a:endParaRPr lang="en-US" b="1" dirty="0"/>
          </a:p>
        </p:txBody>
      </p:sp>
      <p:sp>
        <p:nvSpPr>
          <p:cNvPr id="3" name="Content Placeholder 2"/>
          <p:cNvSpPr>
            <a:spLocks noGrp="1"/>
          </p:cNvSpPr>
          <p:nvPr>
            <p:ph sz="quarter" idx="1"/>
          </p:nvPr>
        </p:nvSpPr>
        <p:spPr/>
        <p:txBody>
          <a:bodyPr/>
          <a:lstStyle/>
          <a:p>
            <a:r>
              <a:rPr lang="en-IN" b="1" dirty="0" smtClean="0"/>
              <a:t>Keyword: </a:t>
            </a:r>
            <a:r>
              <a:rPr lang="en-IN" dirty="0" smtClean="0"/>
              <a:t>string, word(s), phrase, sentence that your potential consumers will use on search engines to find your type of business.</a:t>
            </a:r>
          </a:p>
          <a:p>
            <a:r>
              <a:rPr lang="en-IN" dirty="0" smtClean="0">
                <a:solidFill>
                  <a:schemeClr val="accent4">
                    <a:lumMod val="50000"/>
                  </a:schemeClr>
                </a:solidFill>
              </a:rPr>
              <a:t>Broad Keyword: </a:t>
            </a:r>
            <a:r>
              <a:rPr lang="en-IN" dirty="0" smtClean="0"/>
              <a:t>Single or double word, generic in nature, volume/competition is huge.</a:t>
            </a:r>
          </a:p>
          <a:p>
            <a:r>
              <a:rPr lang="en-IN" dirty="0" smtClean="0">
                <a:solidFill>
                  <a:schemeClr val="accent4">
                    <a:lumMod val="50000"/>
                  </a:schemeClr>
                </a:solidFill>
              </a:rPr>
              <a:t>Long-tail Keyword: </a:t>
            </a:r>
            <a:r>
              <a:rPr lang="en-IN" dirty="0" smtClean="0"/>
              <a:t>Three or more word, specific – narrows down the search results. Whosoever is searching with this type of keyword- highly interested, therefore better chance of conversion. Volume/competition is less. Easier to get it ranked high in SERP. </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t>Keyword Research - Steps</a:t>
            </a:r>
            <a:endParaRPr lang="en-US" b="1" dirty="0"/>
          </a:p>
        </p:txBody>
      </p:sp>
      <p:sp>
        <p:nvSpPr>
          <p:cNvPr id="3" name="Content Placeholder 2"/>
          <p:cNvSpPr>
            <a:spLocks noGrp="1"/>
          </p:cNvSpPr>
          <p:nvPr>
            <p:ph sz="quarter" idx="1"/>
          </p:nvPr>
        </p:nvSpPr>
        <p:spPr/>
        <p:txBody>
          <a:bodyPr>
            <a:normAutofit/>
          </a:bodyPr>
          <a:lstStyle/>
          <a:p>
            <a:pPr marL="571500" indent="-571500">
              <a:buFont typeface="+mj-lt"/>
              <a:buAutoNum type="romanUcPeriod"/>
            </a:pPr>
            <a:r>
              <a:rPr lang="en-IN" b="1" dirty="0" smtClean="0"/>
              <a:t>Manual research: </a:t>
            </a:r>
            <a:r>
              <a:rPr lang="en-IN" dirty="0" smtClean="0"/>
              <a:t>open a webpage, read, find out the topic, business and the probable words used by potential customers</a:t>
            </a:r>
          </a:p>
          <a:p>
            <a:pPr marL="514350" indent="-514350">
              <a:buFont typeface="+mj-lt"/>
              <a:buAutoNum type="alphaLcParenR"/>
            </a:pPr>
            <a:r>
              <a:rPr lang="en-IN" dirty="0" smtClean="0"/>
              <a:t>Primary/Focus keyword</a:t>
            </a:r>
          </a:p>
          <a:p>
            <a:pPr marL="514350" indent="-514350">
              <a:buFont typeface="+mj-lt"/>
              <a:buAutoNum type="alphaLcParenR"/>
            </a:pPr>
            <a:r>
              <a:rPr lang="en-IN" dirty="0" smtClean="0"/>
              <a:t>Related keywords – synonyms of keywords, related services</a:t>
            </a:r>
          </a:p>
          <a:p>
            <a:pPr marL="514350" indent="-514350">
              <a:buFont typeface="+mj-lt"/>
              <a:buAutoNum type="alphaLcParenR"/>
            </a:pPr>
            <a:r>
              <a:rPr lang="en-IN" dirty="0" smtClean="0"/>
              <a:t>Entity keywords – nature of business</a:t>
            </a:r>
          </a:p>
          <a:p>
            <a:pPr marL="514350" indent="-514350">
              <a:buFont typeface="+mj-lt"/>
              <a:buAutoNum type="alphaLcParenR"/>
            </a:pPr>
            <a:r>
              <a:rPr lang="en-IN" dirty="0" smtClean="0"/>
              <a:t>Local keywords – location </a:t>
            </a:r>
          </a:p>
          <a:p>
            <a:pPr>
              <a:buNone/>
            </a:pPr>
            <a:endParaRPr lang="en-IN" dirty="0" smtClean="0"/>
          </a:p>
          <a:p>
            <a:pPr>
              <a:buNone/>
            </a:pPr>
            <a:r>
              <a:rPr lang="en-IN" dirty="0" smtClean="0"/>
              <a:t>Combine all these (a, b, c and d) to form long tail keywords for home page. </a:t>
            </a:r>
          </a:p>
          <a:p>
            <a:pPr>
              <a:buNone/>
            </a:pPr>
            <a:endParaRPr lang="en-IN" dirty="0" smtClean="0"/>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blinds(horizontal)">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t>Keyword Research - Steps</a:t>
            </a:r>
            <a:endParaRPr lang="en-US" b="1" dirty="0"/>
          </a:p>
        </p:txBody>
      </p:sp>
      <p:sp>
        <p:nvSpPr>
          <p:cNvPr id="3" name="Content Placeholder 2"/>
          <p:cNvSpPr>
            <a:spLocks noGrp="1"/>
          </p:cNvSpPr>
          <p:nvPr>
            <p:ph sz="quarter" idx="1"/>
          </p:nvPr>
        </p:nvSpPr>
        <p:spPr/>
        <p:txBody>
          <a:bodyPr>
            <a:normAutofit/>
          </a:bodyPr>
          <a:lstStyle/>
          <a:p>
            <a:pPr>
              <a:buNone/>
            </a:pPr>
            <a:r>
              <a:rPr lang="en-IN" dirty="0" smtClean="0"/>
              <a:t>II. Google instant</a:t>
            </a:r>
          </a:p>
          <a:p>
            <a:pPr>
              <a:buNone/>
            </a:pPr>
            <a:r>
              <a:rPr lang="en-IN" dirty="0" smtClean="0"/>
              <a:t>III. Competitor search</a:t>
            </a:r>
          </a:p>
          <a:p>
            <a:pPr>
              <a:buNone/>
            </a:pPr>
            <a:r>
              <a:rPr lang="en-IN" dirty="0" smtClean="0"/>
              <a:t>IV. Related search</a:t>
            </a:r>
          </a:p>
          <a:p>
            <a:pPr>
              <a:buNone/>
            </a:pPr>
            <a:r>
              <a:rPr lang="en-IN" dirty="0" smtClean="0"/>
              <a:t>V. Google Adwords Keyword Planner</a:t>
            </a:r>
          </a:p>
          <a:p>
            <a:pPr>
              <a:buNone/>
            </a:pPr>
            <a:r>
              <a:rPr lang="en-IN" dirty="0" smtClean="0"/>
              <a:t>(adwords.google.com)</a:t>
            </a:r>
          </a:p>
          <a:p>
            <a:pPr>
              <a:buNone/>
            </a:pPr>
            <a:r>
              <a:rPr lang="en-IN" dirty="0" smtClean="0">
                <a:sym typeface="Wingdings" pitchFamily="2" charset="2"/>
              </a:rPr>
              <a:t> Focus keywords with moderate to high search volume per month and low to medium competition. </a:t>
            </a:r>
            <a:endParaRPr lang="en-IN" dirty="0" smtClean="0"/>
          </a:p>
          <a:p>
            <a:pPr>
              <a:buNone/>
            </a:pPr>
            <a:endParaRPr lang="en-IN" dirty="0" smtClean="0"/>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linds(horizontal)">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t>Assignment </a:t>
            </a:r>
            <a:r>
              <a:rPr lang="en-IN" b="1" smtClean="0"/>
              <a:t>(25 </a:t>
            </a:r>
            <a:r>
              <a:rPr lang="en-IN" b="1" dirty="0" smtClean="0"/>
              <a:t>minutes)</a:t>
            </a:r>
            <a:endParaRPr lang="en-US" b="1" dirty="0"/>
          </a:p>
        </p:txBody>
      </p:sp>
      <p:sp>
        <p:nvSpPr>
          <p:cNvPr id="3" name="Content Placeholder 2"/>
          <p:cNvSpPr>
            <a:spLocks noGrp="1"/>
          </p:cNvSpPr>
          <p:nvPr>
            <p:ph sz="quarter" idx="1"/>
          </p:nvPr>
        </p:nvSpPr>
        <p:spPr/>
        <p:txBody>
          <a:bodyPr/>
          <a:lstStyle/>
          <a:p>
            <a:pPr>
              <a:buNone/>
            </a:pPr>
            <a:r>
              <a:rPr lang="en-US" dirty="0" smtClean="0"/>
              <a:t>Do proper keyword research for a website. </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r>
              <a:rPr lang="en-US" dirty="0" smtClean="0">
                <a:hlinkClick r:id="rId2"/>
              </a:rPr>
              <a:t>https://</a:t>
            </a:r>
            <a:r>
              <a:rPr lang="en-US" dirty="0" smtClean="0">
                <a:hlinkClick r:id="rId2"/>
              </a:rPr>
              <a:t>www.nytimes.com/2023/07/06/technology/threads-downloads-twitter.html</a:t>
            </a:r>
            <a:endParaRPr lang="en-US" dirty="0" smtClean="0"/>
          </a:p>
          <a:p>
            <a:r>
              <a:rPr lang="en-US" dirty="0" smtClean="0">
                <a:hlinkClick r:id="rId3"/>
              </a:rPr>
              <a:t>https://</a:t>
            </a:r>
            <a:r>
              <a:rPr lang="en-US" dirty="0" smtClean="0">
                <a:hlinkClick r:id="rId3"/>
              </a:rPr>
              <a:t>tech.hindustantimes.com/tech/news/threads-app-first-impressions-the-good-the-bad-and-yes-theres-ugly-too-71688743937805.html#google_vignette</a:t>
            </a:r>
            <a:endParaRPr lang="en-US" dirty="0" smtClean="0"/>
          </a:p>
          <a:p>
            <a:r>
              <a:rPr lang="en-US" dirty="0" smtClean="0">
                <a:hlinkClick r:id="rId4"/>
              </a:rPr>
              <a:t>https://</a:t>
            </a:r>
            <a:r>
              <a:rPr lang="en-US" dirty="0" smtClean="0">
                <a:hlinkClick r:id="rId4"/>
              </a:rPr>
              <a:t>www.businesstoday.in/technology/news/story/threads-app-a-high-risk-bet-says-instagram-head-adam-mosseri-388838-2023-07-08</a:t>
            </a:r>
            <a:endParaRPr lang="en-US" dirty="0" smtClean="0"/>
          </a:p>
          <a:p>
            <a:endParaRPr lang="en-US" dirty="0"/>
          </a:p>
        </p:txBody>
      </p:sp>
      <p:pic>
        <p:nvPicPr>
          <p:cNvPr id="1026" name="Picture 2"/>
          <p:cNvPicPr>
            <a:picLocks noChangeAspect="1" noChangeArrowheads="1"/>
          </p:cNvPicPr>
          <p:nvPr/>
        </p:nvPicPr>
        <p:blipFill>
          <a:blip r:embed="rId5"/>
          <a:srcRect l="26367" t="20833" r="27344" b="21875"/>
          <a:stretch>
            <a:fillRect/>
          </a:stretch>
        </p:blipFill>
        <p:spPr bwMode="auto">
          <a:xfrm>
            <a:off x="2428860" y="2357406"/>
            <a:ext cx="6464490" cy="4500594"/>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1026"/>
                                        </p:tgtEl>
                                      </p:cBhvr>
                                      <p:by x="25000" y="2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On- Page SEO</a:t>
            </a:r>
            <a:endParaRPr lang="en-US" dirty="0"/>
          </a:p>
        </p:txBody>
      </p:sp>
      <p:sp>
        <p:nvSpPr>
          <p:cNvPr id="3" name="Content Placeholder 2"/>
          <p:cNvSpPr>
            <a:spLocks noGrp="1"/>
          </p:cNvSpPr>
          <p:nvPr>
            <p:ph sz="quarter" idx="1"/>
          </p:nvPr>
        </p:nvSpPr>
        <p:spPr/>
        <p:txBody>
          <a:bodyPr/>
          <a:lstStyle/>
          <a:p>
            <a:r>
              <a:rPr lang="en-IN" dirty="0" smtClean="0"/>
              <a:t>Website structure and Website content</a:t>
            </a:r>
          </a:p>
          <a:p>
            <a:r>
              <a:rPr lang="en-IN" dirty="0" smtClean="0"/>
              <a:t>SEO Content Writing</a:t>
            </a:r>
          </a:p>
          <a:p>
            <a:pPr>
              <a:buFontTx/>
              <a:buChar char="-"/>
            </a:pPr>
            <a:r>
              <a:rPr lang="en-IN" dirty="0" smtClean="0"/>
              <a:t>Scan able (white space, font size, amount of text)</a:t>
            </a:r>
          </a:p>
          <a:p>
            <a:pPr>
              <a:buNone/>
            </a:pPr>
            <a:r>
              <a:rPr lang="en-IN" dirty="0" smtClean="0"/>
              <a:t>&lt; 300 words – thin content</a:t>
            </a:r>
          </a:p>
          <a:p>
            <a:pPr>
              <a:buNone/>
            </a:pPr>
            <a:r>
              <a:rPr lang="en-IN" dirty="0" smtClean="0"/>
              <a:t>&gt; 2500 words – too much for the user</a:t>
            </a:r>
          </a:p>
          <a:p>
            <a:pPr>
              <a:buFontTx/>
              <a:buChar char="-"/>
            </a:pPr>
            <a:r>
              <a:rPr lang="en-IN" dirty="0" smtClean="0"/>
              <a:t>Unique ( smallseotools.com, copyscape.com)</a:t>
            </a:r>
          </a:p>
          <a:p>
            <a:pPr>
              <a:buFontTx/>
              <a:buChar char="-"/>
            </a:pPr>
            <a:r>
              <a:rPr lang="en-IN" dirty="0" smtClean="0"/>
              <a:t>Well researched </a:t>
            </a:r>
          </a:p>
          <a:p>
            <a:pPr>
              <a:buFontTx/>
              <a:buChar char="-"/>
            </a:pPr>
            <a:r>
              <a:rPr lang="en-IN" dirty="0" smtClean="0"/>
              <a:t>Variety of content</a:t>
            </a:r>
          </a:p>
          <a:p>
            <a:pPr>
              <a:buFontTx/>
              <a:buChar char="-"/>
            </a:pPr>
            <a:r>
              <a:rPr lang="en-IN" dirty="0" smtClean="0"/>
              <a:t>E.g.  Copyblogger </a:t>
            </a:r>
          </a:p>
          <a:p>
            <a:pPr>
              <a:buFontTx/>
              <a:buChar char="-"/>
            </a:pPr>
            <a:r>
              <a:rPr lang="en-IN" dirty="0" smtClean="0"/>
              <a:t>Do not over optimize your content. </a:t>
            </a:r>
          </a:p>
          <a:p>
            <a:endParaRPr lang="en-IN" dirty="0" smtClean="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linds(horizont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linds(horizontal)">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blinds(horizontal)">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blinds(horizontal)">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blinds(horizontal)">
                                      <p:cBhvr>
                                        <p:cTn id="5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t>Keyword Density, Consistency, and Proximity</a:t>
            </a:r>
            <a:endParaRPr lang="en-US" b="1" dirty="0"/>
          </a:p>
        </p:txBody>
      </p:sp>
      <p:sp>
        <p:nvSpPr>
          <p:cNvPr id="3" name="Content Placeholder 2"/>
          <p:cNvSpPr>
            <a:spLocks noGrp="1"/>
          </p:cNvSpPr>
          <p:nvPr>
            <p:ph sz="quarter" idx="1"/>
          </p:nvPr>
        </p:nvSpPr>
        <p:spPr/>
        <p:txBody>
          <a:bodyPr/>
          <a:lstStyle/>
          <a:p>
            <a:r>
              <a:rPr lang="en-IN" b="1" dirty="0" smtClean="0"/>
              <a:t>Keyword Density: </a:t>
            </a:r>
            <a:r>
              <a:rPr lang="en-IN" dirty="0" smtClean="0"/>
              <a:t>number of times the focal keyword has been repeated in the content. </a:t>
            </a:r>
          </a:p>
          <a:p>
            <a:pPr>
              <a:buNone/>
            </a:pPr>
            <a:r>
              <a:rPr lang="en-IN" dirty="0" smtClean="0"/>
              <a:t>Single word – less than 7% </a:t>
            </a:r>
          </a:p>
          <a:p>
            <a:pPr>
              <a:buNone/>
            </a:pPr>
            <a:r>
              <a:rPr lang="en-IN" dirty="0" smtClean="0"/>
              <a:t>Double word – less than 4%</a:t>
            </a:r>
          </a:p>
          <a:p>
            <a:pPr>
              <a:buNone/>
            </a:pPr>
            <a:r>
              <a:rPr lang="en-IN" dirty="0" smtClean="0"/>
              <a:t>Long tail word – 1-2%</a:t>
            </a:r>
          </a:p>
          <a:p>
            <a:r>
              <a:rPr lang="en-IN" b="1" dirty="0" smtClean="0"/>
              <a:t>Keyword consistency: </a:t>
            </a:r>
            <a:r>
              <a:rPr lang="en-IN" dirty="0" smtClean="0"/>
              <a:t>should be present in </a:t>
            </a:r>
            <a:r>
              <a:rPr lang="en-IN" dirty="0" smtClean="0"/>
              <a:t>all </a:t>
            </a:r>
            <a:r>
              <a:rPr lang="en-IN" dirty="0" smtClean="0"/>
              <a:t>important elements of the page – title tag, permalink </a:t>
            </a:r>
            <a:r>
              <a:rPr lang="en-IN" dirty="0" err="1" smtClean="0"/>
              <a:t>url</a:t>
            </a:r>
            <a:r>
              <a:rPr lang="en-IN" dirty="0" smtClean="0"/>
              <a:t>, meta description, headings and subheadings, all the paragraphs. </a:t>
            </a:r>
          </a:p>
          <a:p>
            <a:r>
              <a:rPr lang="en-IN" b="1" dirty="0" smtClean="0"/>
              <a:t>Keyword proximity: </a:t>
            </a:r>
            <a:r>
              <a:rPr lang="en-IN" dirty="0" smtClean="0"/>
              <a:t>positioning of keywords and related words. </a:t>
            </a:r>
            <a:endParaRPr lang="en-IN" b="1" dirty="0" smtClean="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linds(horizontal)">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On-Page SEO</a:t>
            </a:r>
            <a:endParaRPr lang="en-US" dirty="0"/>
          </a:p>
        </p:txBody>
      </p:sp>
      <p:sp>
        <p:nvSpPr>
          <p:cNvPr id="3" name="Content Placeholder 2"/>
          <p:cNvSpPr>
            <a:spLocks noGrp="1"/>
          </p:cNvSpPr>
          <p:nvPr>
            <p:ph sz="quarter" idx="1"/>
          </p:nvPr>
        </p:nvSpPr>
        <p:spPr/>
        <p:txBody>
          <a:bodyPr/>
          <a:lstStyle/>
          <a:p>
            <a:r>
              <a:rPr lang="en-IN" b="1" dirty="0" smtClean="0"/>
              <a:t>XML sitemap: </a:t>
            </a:r>
            <a:r>
              <a:rPr lang="en-US" dirty="0" smtClean="0"/>
              <a:t> a file that lists a website's essential pages, making sure Google can find and crawl them all</a:t>
            </a:r>
            <a:r>
              <a:rPr lang="en-US" dirty="0" smtClean="0"/>
              <a:t>.</a:t>
            </a:r>
          </a:p>
          <a:p>
            <a:pPr>
              <a:buNone/>
            </a:pPr>
            <a:r>
              <a:rPr lang="en-US" dirty="0" smtClean="0"/>
              <a:t>    https</a:t>
            </a:r>
            <a:r>
              <a:rPr lang="en-US" dirty="0" smtClean="0"/>
              <a:t>://smallseotools.com/xml-sitemap-generator</a:t>
            </a:r>
            <a:r>
              <a:rPr lang="en-US" dirty="0" smtClean="0"/>
              <a:t>/</a:t>
            </a:r>
          </a:p>
          <a:p>
            <a:endParaRPr lang="en-US" dirty="0" smtClean="0"/>
          </a:p>
          <a:p>
            <a:pPr>
              <a:buNone/>
            </a:pPr>
            <a:endParaRPr lang="en-IN" dirty="0" smtClean="0"/>
          </a:p>
          <a:p>
            <a:endParaRPr lang="en-US" dirty="0"/>
          </a:p>
        </p:txBody>
      </p:sp>
      <p:pic>
        <p:nvPicPr>
          <p:cNvPr id="4" name="Picture 3" descr="Screenshot (228).png"/>
          <p:cNvPicPr>
            <a:picLocks noChangeAspect="1"/>
          </p:cNvPicPr>
          <p:nvPr/>
        </p:nvPicPr>
        <p:blipFill>
          <a:blip r:embed="rId2"/>
          <a:srcRect l="25781" t="37500" r="26562" b="19444"/>
          <a:stretch>
            <a:fillRect/>
          </a:stretch>
        </p:blipFill>
        <p:spPr>
          <a:xfrm>
            <a:off x="1571604" y="2643182"/>
            <a:ext cx="5622862" cy="2857520"/>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On-Page SEO</a:t>
            </a:r>
            <a:endParaRPr lang="en-US" dirty="0"/>
          </a:p>
        </p:txBody>
      </p:sp>
      <p:sp>
        <p:nvSpPr>
          <p:cNvPr id="3" name="Content Placeholder 2"/>
          <p:cNvSpPr>
            <a:spLocks noGrp="1"/>
          </p:cNvSpPr>
          <p:nvPr>
            <p:ph sz="quarter" idx="1"/>
          </p:nvPr>
        </p:nvSpPr>
        <p:spPr/>
        <p:txBody>
          <a:bodyPr/>
          <a:lstStyle/>
          <a:p>
            <a:r>
              <a:rPr lang="en-IN" b="1" dirty="0" smtClean="0"/>
              <a:t>Robots.txt file: </a:t>
            </a:r>
            <a:r>
              <a:rPr lang="en-US" dirty="0" smtClean="0"/>
              <a:t>The robots. txt page tells search engines which pages you DO NOT want crawled and indexed. </a:t>
            </a:r>
            <a:endParaRPr lang="en-US" dirty="0" smtClean="0"/>
          </a:p>
          <a:p>
            <a:r>
              <a:rPr lang="en-US" b="1" dirty="0" smtClean="0"/>
              <a:t>Canonical Tag: </a:t>
            </a:r>
            <a:r>
              <a:rPr lang="en-US" dirty="0" smtClean="0"/>
              <a:t>helps </a:t>
            </a:r>
            <a:r>
              <a:rPr lang="en-US" dirty="0" smtClean="0"/>
              <a:t>Google and other search engines understand which pages have original content and which pages are duplicates. </a:t>
            </a:r>
            <a:endParaRPr lang="en-US" dirty="0" smtClean="0"/>
          </a:p>
          <a:p>
            <a:r>
              <a:rPr lang="en-IN" b="1" dirty="0" smtClean="0"/>
              <a:t>Alt attribute Tag on Images: </a:t>
            </a:r>
            <a:r>
              <a:rPr lang="en-US" dirty="0" smtClean="0"/>
              <a:t>provides </a:t>
            </a:r>
            <a:r>
              <a:rPr lang="en-US" dirty="0" smtClean="0"/>
              <a:t>alternative information for an image if a user for some reason cannot view </a:t>
            </a:r>
            <a:r>
              <a:rPr lang="en-US" dirty="0" smtClean="0"/>
              <a:t>it. </a:t>
            </a:r>
          </a:p>
          <a:p>
            <a:r>
              <a:rPr lang="en-IN" b="1" dirty="0" smtClean="0"/>
              <a:t>Schema mark up:</a:t>
            </a:r>
            <a:r>
              <a:rPr lang="en-IN" dirty="0" smtClean="0"/>
              <a:t> </a:t>
            </a:r>
            <a:r>
              <a:rPr lang="en-US" dirty="0" smtClean="0"/>
              <a:t>code that helps search engines to understand </a:t>
            </a:r>
            <a:r>
              <a:rPr lang="en-US" dirty="0" smtClean="0"/>
              <a:t>your content and better represent it in the search results.</a:t>
            </a:r>
            <a:endParaRPr lang="en-IN" dirty="0" smtClean="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SEO Audit Tools</a:t>
            </a:r>
            <a:endParaRPr lang="en-US" dirty="0"/>
          </a:p>
        </p:txBody>
      </p:sp>
      <p:sp>
        <p:nvSpPr>
          <p:cNvPr id="3" name="Content Placeholder 2"/>
          <p:cNvSpPr>
            <a:spLocks noGrp="1"/>
          </p:cNvSpPr>
          <p:nvPr>
            <p:ph sz="quarter" idx="1"/>
          </p:nvPr>
        </p:nvSpPr>
        <p:spPr/>
        <p:txBody>
          <a:bodyPr/>
          <a:lstStyle/>
          <a:p>
            <a:r>
              <a:rPr lang="en-IN" dirty="0" smtClean="0"/>
              <a:t>seoptimer.com</a:t>
            </a:r>
          </a:p>
          <a:p>
            <a:r>
              <a:rPr lang="en-IN" dirty="0" smtClean="0"/>
              <a:t>iwebchk.com</a:t>
            </a:r>
          </a:p>
          <a:p>
            <a:r>
              <a:rPr lang="en-IN" dirty="0" smtClean="0"/>
              <a:t>nibbler.silktide.com</a:t>
            </a:r>
          </a:p>
          <a:p>
            <a:endParaRPr lang="en-IN" dirty="0" smtClean="0"/>
          </a:p>
          <a:p>
            <a:endParaRPr lang="en-IN" dirty="0" smtClean="0"/>
          </a:p>
          <a:p>
            <a:endParaRPr lang="en-IN" dirty="0" smtClean="0"/>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t>Off Page SEO</a:t>
            </a:r>
            <a:endParaRPr lang="en-US" b="1" dirty="0"/>
          </a:p>
        </p:txBody>
      </p:sp>
      <p:sp>
        <p:nvSpPr>
          <p:cNvPr id="3" name="Content Placeholder 2"/>
          <p:cNvSpPr>
            <a:spLocks noGrp="1"/>
          </p:cNvSpPr>
          <p:nvPr>
            <p:ph sz="quarter" idx="1"/>
          </p:nvPr>
        </p:nvSpPr>
        <p:spPr/>
        <p:txBody>
          <a:bodyPr/>
          <a:lstStyle/>
          <a:p>
            <a:r>
              <a:rPr lang="en-IN" b="1" dirty="0" smtClean="0"/>
              <a:t>Links </a:t>
            </a:r>
          </a:p>
          <a:p>
            <a:pPr>
              <a:buFont typeface="Wingdings" pitchFamily="2" charset="2"/>
              <a:buChar char="§"/>
            </a:pPr>
            <a:r>
              <a:rPr lang="en-IN" dirty="0" smtClean="0"/>
              <a:t>Internal </a:t>
            </a:r>
            <a:r>
              <a:rPr lang="en-IN" dirty="0" smtClean="0"/>
              <a:t>links</a:t>
            </a:r>
            <a:endParaRPr lang="en-IN" dirty="0" smtClean="0"/>
          </a:p>
          <a:p>
            <a:pPr>
              <a:buFont typeface="Wingdings" pitchFamily="2" charset="2"/>
              <a:buChar char="§"/>
            </a:pPr>
            <a:r>
              <a:rPr lang="en-IN" dirty="0" smtClean="0"/>
              <a:t>External/Outbound links</a:t>
            </a:r>
          </a:p>
          <a:p>
            <a:pPr>
              <a:buFont typeface="Wingdings" pitchFamily="2" charset="2"/>
              <a:buChar char="§"/>
            </a:pPr>
            <a:r>
              <a:rPr lang="en-IN" dirty="0" smtClean="0"/>
              <a:t>Back Links</a:t>
            </a:r>
          </a:p>
          <a:p>
            <a:pPr>
              <a:buFont typeface="Wingdings" pitchFamily="2" charset="2"/>
              <a:buChar char="§"/>
            </a:pPr>
            <a:r>
              <a:rPr lang="en-IN" dirty="0" smtClean="0"/>
              <a:t>Mentions</a:t>
            </a:r>
          </a:p>
          <a:p>
            <a:pPr>
              <a:buFont typeface="Wingdings" pitchFamily="2" charset="2"/>
              <a:buChar char="§"/>
            </a:pPr>
            <a:r>
              <a:rPr lang="en-IN" dirty="0" smtClean="0"/>
              <a:t>No Follow and Do Follow links (20-80)</a:t>
            </a:r>
          </a:p>
          <a:p>
            <a:pPr>
              <a:buFont typeface="Wingdings" pitchFamily="2" charset="2"/>
              <a:buChar char="§"/>
            </a:pPr>
            <a:r>
              <a:rPr lang="en-IN" dirty="0" smtClean="0"/>
              <a:t>Homepage back link and Deep link (60-40)</a:t>
            </a:r>
          </a:p>
          <a:p>
            <a:pPr>
              <a:buNone/>
            </a:pPr>
            <a:endParaRPr lang="en-IN" dirty="0" smtClean="0"/>
          </a:p>
          <a:p>
            <a:pPr>
              <a:buFont typeface="Wingdings" pitchFamily="2" charset="2"/>
              <a:buChar char="§"/>
            </a:pPr>
            <a:endParaRPr lang="en-IN" dirty="0" smtClean="0"/>
          </a:p>
          <a:p>
            <a:pPr>
              <a:buFont typeface="Wingdings" pitchFamily="2" charset="2"/>
              <a:buChar char="§"/>
            </a:pPr>
            <a:endParaRPr lang="en-IN" dirty="0" smtClean="0"/>
          </a:p>
          <a:p>
            <a:pPr>
              <a:buFont typeface="Wingdings" pitchFamily="2" charset="2"/>
              <a:buChar char="§"/>
            </a:pPr>
            <a:endParaRPr lang="en-IN" dirty="0" smtClean="0"/>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linds(horizont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linds(horizontal)">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t>Building Links</a:t>
            </a:r>
            <a:endParaRPr lang="en-US" b="1" dirty="0"/>
          </a:p>
        </p:txBody>
      </p:sp>
      <p:sp>
        <p:nvSpPr>
          <p:cNvPr id="3" name="Content Placeholder 2"/>
          <p:cNvSpPr>
            <a:spLocks noGrp="1"/>
          </p:cNvSpPr>
          <p:nvPr>
            <p:ph sz="quarter" idx="1"/>
          </p:nvPr>
        </p:nvSpPr>
        <p:spPr/>
        <p:txBody>
          <a:bodyPr/>
          <a:lstStyle/>
          <a:p>
            <a:r>
              <a:rPr lang="en-IN" dirty="0" smtClean="0"/>
              <a:t>Competitor search</a:t>
            </a:r>
          </a:p>
          <a:p>
            <a:r>
              <a:rPr lang="en-IN" dirty="0" smtClean="0"/>
              <a:t>Social Networking Sites</a:t>
            </a:r>
          </a:p>
          <a:p>
            <a:r>
              <a:rPr lang="en-IN" dirty="0" smtClean="0"/>
              <a:t>Social Bookmarking Sites</a:t>
            </a:r>
          </a:p>
          <a:p>
            <a:r>
              <a:rPr lang="en-IN" dirty="0" smtClean="0"/>
              <a:t>Blogging Sites</a:t>
            </a:r>
          </a:p>
          <a:p>
            <a:r>
              <a:rPr lang="en-IN" dirty="0" smtClean="0"/>
              <a:t>Wiki Sites</a:t>
            </a:r>
          </a:p>
          <a:p>
            <a:r>
              <a:rPr lang="en-IN" dirty="0" smtClean="0"/>
              <a:t>RSS Submission Sites</a:t>
            </a:r>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linds(horizontal)">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t>Best Practices – Link Building</a:t>
            </a:r>
            <a:endParaRPr lang="en-US" b="1" dirty="0"/>
          </a:p>
        </p:txBody>
      </p:sp>
      <p:sp>
        <p:nvSpPr>
          <p:cNvPr id="3" name="Content Placeholder 2"/>
          <p:cNvSpPr>
            <a:spLocks noGrp="1"/>
          </p:cNvSpPr>
          <p:nvPr>
            <p:ph sz="quarter" idx="1"/>
          </p:nvPr>
        </p:nvSpPr>
        <p:spPr/>
        <p:txBody>
          <a:bodyPr/>
          <a:lstStyle/>
          <a:p>
            <a:r>
              <a:rPr lang="en-IN" dirty="0" smtClean="0"/>
              <a:t>Get quality back links. </a:t>
            </a:r>
          </a:p>
          <a:p>
            <a:r>
              <a:rPr lang="en-IN" dirty="0" smtClean="0"/>
              <a:t>Relevance of the websites.</a:t>
            </a:r>
          </a:p>
          <a:p>
            <a:r>
              <a:rPr lang="en-IN" dirty="0" smtClean="0"/>
              <a:t>Not use same anchored text for getting back links. </a:t>
            </a:r>
          </a:p>
          <a:p>
            <a:r>
              <a:rPr lang="en-IN" dirty="0" smtClean="0"/>
              <a:t>Freshness of back links. </a:t>
            </a:r>
          </a:p>
          <a:p>
            <a:pPr>
              <a:buNone/>
            </a:pPr>
            <a:r>
              <a:rPr lang="en-IN" dirty="0" smtClean="0"/>
              <a:t>---------------------------------------------------------------------------</a:t>
            </a:r>
          </a:p>
          <a:p>
            <a:pPr>
              <a:buNone/>
            </a:pPr>
            <a:r>
              <a:rPr lang="en-IN" dirty="0" smtClean="0"/>
              <a:t>Page Authority </a:t>
            </a:r>
          </a:p>
          <a:p>
            <a:pPr>
              <a:buNone/>
            </a:pPr>
            <a:r>
              <a:rPr lang="en-IN" dirty="0" smtClean="0"/>
              <a:t>Domain Authority</a:t>
            </a:r>
          </a:p>
          <a:p>
            <a:pPr>
              <a:buNone/>
            </a:pPr>
            <a:endParaRPr lang="en-IN" dirty="0" smtClean="0"/>
          </a:p>
          <a:p>
            <a:pPr>
              <a:buNone/>
            </a:pPr>
            <a:r>
              <a:rPr lang="en-IN" dirty="0" smtClean="0"/>
              <a:t>(opensiteexplorer.org)</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linds(horizont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linds(horizontal)">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blinds(horizontal)">
                                      <p:cBhvr>
                                        <p:cTn id="4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5064</TotalTime>
  <Words>896</Words>
  <Application>Microsoft Office PowerPoint</Application>
  <PresentationFormat>On-screen Show (4:3)</PresentationFormat>
  <Paragraphs>123</Paragraphs>
  <Slides>19</Slides>
  <Notes>1</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Origin</vt:lpstr>
      <vt:lpstr>Module 2A: Strategies and Tools for Digital Marketing Session 15,16, 17: Search Engine Marketing</vt:lpstr>
      <vt:lpstr>Getting Started</vt:lpstr>
      <vt:lpstr>How Search Engines Read a Web Page?</vt:lpstr>
      <vt:lpstr>How Frequently Does Googlebot Crawl a Webpage?</vt:lpstr>
      <vt:lpstr>Anatomy of SERP</vt:lpstr>
      <vt:lpstr>Incognito Window for Checking Search Ranks</vt:lpstr>
      <vt:lpstr>Keyword Research</vt:lpstr>
      <vt:lpstr>Keyword Research - Steps</vt:lpstr>
      <vt:lpstr>Keyword Research - Steps</vt:lpstr>
      <vt:lpstr>Assignment (25 minutes)</vt:lpstr>
      <vt:lpstr>Slide 11</vt:lpstr>
      <vt:lpstr>On- Page SEO</vt:lpstr>
      <vt:lpstr>Keyword Density, Consistency, and Proximity</vt:lpstr>
      <vt:lpstr>On-Page SEO</vt:lpstr>
      <vt:lpstr>On-Page SEO</vt:lpstr>
      <vt:lpstr>SEO Audit Tools</vt:lpstr>
      <vt:lpstr>Off Page SEO</vt:lpstr>
      <vt:lpstr>Building Links</vt:lpstr>
      <vt:lpstr>Best Practices – Link Building</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2A: Strategies and Tools for Digital Marketing Session 15,16: Search Engine Optimization</dc:title>
  <dc:creator>Sakshi Agarwal</dc:creator>
  <cp:lastModifiedBy>Sakshi Agarwal</cp:lastModifiedBy>
  <cp:revision>186</cp:revision>
  <dcterms:created xsi:type="dcterms:W3CDTF">2023-06-28T06:07:50Z</dcterms:created>
  <dcterms:modified xsi:type="dcterms:W3CDTF">2023-07-09T04:30:01Z</dcterms:modified>
</cp:coreProperties>
</file>