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75" r:id="rId16"/>
    <p:sldId id="266" r:id="rId17"/>
    <p:sldId id="267" r:id="rId18"/>
    <p:sldId id="276" r:id="rId19"/>
    <p:sldId id="277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849BE18-4E15-4156-BC7F-46544B773C5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71"/>
            <p14:sldId id="272"/>
            <p14:sldId id="273"/>
            <p14:sldId id="274"/>
            <p14:sldId id="275"/>
            <p14:sldId id="266"/>
            <p14:sldId id="267"/>
            <p14:sldId id="276"/>
            <p14:sldId id="27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69F21-343E-400A-AF82-D6369EFF0B63}" type="doc">
      <dgm:prSet loTypeId="urn:microsoft.com/office/officeart/2005/8/layout/vList5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D3455B-2071-463B-AD54-92171E7F6AC9}">
      <dgm:prSet/>
      <dgm:spPr/>
      <dgm:t>
        <a:bodyPr/>
        <a:lstStyle/>
        <a:p>
          <a:r>
            <a:rPr lang="en-US" dirty="0"/>
            <a:t>The market discounts everything.</a:t>
          </a:r>
        </a:p>
      </dgm:t>
    </dgm:pt>
    <dgm:pt modelId="{10640B97-6546-45B9-A8E2-E8FD45D3DCCE}" type="parTrans" cxnId="{1A4FDB3F-4362-4DF5-A539-7889C4D3211D}">
      <dgm:prSet/>
      <dgm:spPr/>
      <dgm:t>
        <a:bodyPr/>
        <a:lstStyle/>
        <a:p>
          <a:endParaRPr lang="en-US"/>
        </a:p>
      </dgm:t>
    </dgm:pt>
    <dgm:pt modelId="{12F69F48-A6CB-47A9-948E-D51FB7394845}" type="sibTrans" cxnId="{1A4FDB3F-4362-4DF5-A539-7889C4D3211D}">
      <dgm:prSet/>
      <dgm:spPr/>
      <dgm:t>
        <a:bodyPr/>
        <a:lstStyle/>
        <a:p>
          <a:endParaRPr lang="en-US"/>
        </a:p>
      </dgm:t>
    </dgm:pt>
    <dgm:pt modelId="{227553B0-94B0-497B-943B-DA640E3C56A0}">
      <dgm:prSet/>
      <dgm:spPr/>
      <dgm:t>
        <a:bodyPr/>
        <a:lstStyle/>
        <a:p>
          <a:r>
            <a:rPr lang="en-US" dirty="0"/>
            <a:t>Price moves in trends.</a:t>
          </a:r>
        </a:p>
      </dgm:t>
    </dgm:pt>
    <dgm:pt modelId="{27628661-B2D8-47A5-88E7-E8B8A71D29A0}" type="parTrans" cxnId="{099EBC11-44FB-4BE1-B140-D3A3A8FBF04E}">
      <dgm:prSet/>
      <dgm:spPr/>
      <dgm:t>
        <a:bodyPr/>
        <a:lstStyle/>
        <a:p>
          <a:endParaRPr lang="en-US"/>
        </a:p>
      </dgm:t>
    </dgm:pt>
    <dgm:pt modelId="{924B8F54-E0D7-4A84-9E5A-E2C812117D11}" type="sibTrans" cxnId="{099EBC11-44FB-4BE1-B140-D3A3A8FBF04E}">
      <dgm:prSet/>
      <dgm:spPr/>
      <dgm:t>
        <a:bodyPr/>
        <a:lstStyle/>
        <a:p>
          <a:endParaRPr lang="en-US"/>
        </a:p>
      </dgm:t>
    </dgm:pt>
    <dgm:pt modelId="{C38ED448-E8C0-40FE-A440-6C76D06E9508}">
      <dgm:prSet/>
      <dgm:spPr/>
      <dgm:t>
        <a:bodyPr/>
        <a:lstStyle/>
        <a:p>
          <a:r>
            <a:rPr lang="en-US" dirty="0"/>
            <a:t>History tends to repeat itself.</a:t>
          </a:r>
        </a:p>
      </dgm:t>
    </dgm:pt>
    <dgm:pt modelId="{0E0BD893-69B2-4121-B7A3-6AD3FCAA44F5}" type="parTrans" cxnId="{0F93364C-7C9F-42C9-BCE4-40A156952F8C}">
      <dgm:prSet/>
      <dgm:spPr/>
      <dgm:t>
        <a:bodyPr/>
        <a:lstStyle/>
        <a:p>
          <a:endParaRPr lang="en-US"/>
        </a:p>
      </dgm:t>
    </dgm:pt>
    <dgm:pt modelId="{52A301C2-8399-49E6-8DB0-E3ACBE9AD0F0}" type="sibTrans" cxnId="{0F93364C-7C9F-42C9-BCE4-40A156952F8C}">
      <dgm:prSet/>
      <dgm:spPr/>
      <dgm:t>
        <a:bodyPr/>
        <a:lstStyle/>
        <a:p>
          <a:endParaRPr lang="en-US"/>
        </a:p>
      </dgm:t>
    </dgm:pt>
    <dgm:pt modelId="{D1771A6C-9A94-43FA-A1BA-804412C8BD24}" type="pres">
      <dgm:prSet presAssocID="{AA269F21-343E-400A-AF82-D6369EFF0B63}" presName="Name0" presStyleCnt="0">
        <dgm:presLayoutVars>
          <dgm:dir/>
          <dgm:animLvl val="lvl"/>
          <dgm:resizeHandles val="exact"/>
        </dgm:presLayoutVars>
      </dgm:prSet>
      <dgm:spPr/>
    </dgm:pt>
    <dgm:pt modelId="{036DEB69-507B-431B-A072-89DFA0512439}" type="pres">
      <dgm:prSet presAssocID="{47D3455B-2071-463B-AD54-92171E7F6AC9}" presName="linNode" presStyleCnt="0"/>
      <dgm:spPr/>
    </dgm:pt>
    <dgm:pt modelId="{FAF949B8-8CB8-4340-A10E-4CAAA58155FF}" type="pres">
      <dgm:prSet presAssocID="{47D3455B-2071-463B-AD54-92171E7F6AC9}" presName="parentText" presStyleLbl="node1" presStyleIdx="0" presStyleCnt="3" custScaleX="177273">
        <dgm:presLayoutVars>
          <dgm:chMax val="1"/>
          <dgm:bulletEnabled val="1"/>
        </dgm:presLayoutVars>
      </dgm:prSet>
      <dgm:spPr/>
    </dgm:pt>
    <dgm:pt modelId="{8C5C5592-EB7E-4A7A-B9CC-34B8E313A952}" type="pres">
      <dgm:prSet presAssocID="{12F69F48-A6CB-47A9-948E-D51FB7394845}" presName="sp" presStyleCnt="0"/>
      <dgm:spPr/>
    </dgm:pt>
    <dgm:pt modelId="{9FD7E0E3-A2BB-422D-8A24-42158CE6D9D6}" type="pres">
      <dgm:prSet presAssocID="{227553B0-94B0-497B-943B-DA640E3C56A0}" presName="linNode" presStyleCnt="0"/>
      <dgm:spPr/>
    </dgm:pt>
    <dgm:pt modelId="{1DA506EA-51CC-43E7-8F30-E4C0C4FC5D08}" type="pres">
      <dgm:prSet presAssocID="{227553B0-94B0-497B-943B-DA640E3C56A0}" presName="parentText" presStyleLbl="node1" presStyleIdx="1" presStyleCnt="3" custScaleX="177273">
        <dgm:presLayoutVars>
          <dgm:chMax val="1"/>
          <dgm:bulletEnabled val="1"/>
        </dgm:presLayoutVars>
      </dgm:prSet>
      <dgm:spPr/>
    </dgm:pt>
    <dgm:pt modelId="{2E108A25-97A3-424D-B525-2EA3F879DC9E}" type="pres">
      <dgm:prSet presAssocID="{924B8F54-E0D7-4A84-9E5A-E2C812117D11}" presName="sp" presStyleCnt="0"/>
      <dgm:spPr/>
    </dgm:pt>
    <dgm:pt modelId="{7BC7DFFB-CB1F-4634-9993-56E8DBFFFF24}" type="pres">
      <dgm:prSet presAssocID="{C38ED448-E8C0-40FE-A440-6C76D06E9508}" presName="linNode" presStyleCnt="0"/>
      <dgm:spPr/>
    </dgm:pt>
    <dgm:pt modelId="{109DBBBC-B90C-490C-9420-3B4C7610472C}" type="pres">
      <dgm:prSet presAssocID="{C38ED448-E8C0-40FE-A440-6C76D06E9508}" presName="parentText" presStyleLbl="node1" presStyleIdx="2" presStyleCnt="3" custScaleX="181382">
        <dgm:presLayoutVars>
          <dgm:chMax val="1"/>
          <dgm:bulletEnabled val="1"/>
        </dgm:presLayoutVars>
      </dgm:prSet>
      <dgm:spPr/>
    </dgm:pt>
  </dgm:ptLst>
  <dgm:cxnLst>
    <dgm:cxn modelId="{099EBC11-44FB-4BE1-B140-D3A3A8FBF04E}" srcId="{AA269F21-343E-400A-AF82-D6369EFF0B63}" destId="{227553B0-94B0-497B-943B-DA640E3C56A0}" srcOrd="1" destOrd="0" parTransId="{27628661-B2D8-47A5-88E7-E8B8A71D29A0}" sibTransId="{924B8F54-E0D7-4A84-9E5A-E2C812117D11}"/>
    <dgm:cxn modelId="{1A4FDB3F-4362-4DF5-A539-7889C4D3211D}" srcId="{AA269F21-343E-400A-AF82-D6369EFF0B63}" destId="{47D3455B-2071-463B-AD54-92171E7F6AC9}" srcOrd="0" destOrd="0" parTransId="{10640B97-6546-45B9-A8E2-E8FD45D3DCCE}" sibTransId="{12F69F48-A6CB-47A9-948E-D51FB7394845}"/>
    <dgm:cxn modelId="{1A4CBC41-4020-8A48-BF1C-FAE98B149BBE}" type="presOf" srcId="{47D3455B-2071-463B-AD54-92171E7F6AC9}" destId="{FAF949B8-8CB8-4340-A10E-4CAAA58155FF}" srcOrd="0" destOrd="0" presId="urn:microsoft.com/office/officeart/2005/8/layout/vList5"/>
    <dgm:cxn modelId="{251C2545-972A-1D41-9608-42C3DAEF8B2B}" type="presOf" srcId="{AA269F21-343E-400A-AF82-D6369EFF0B63}" destId="{D1771A6C-9A94-43FA-A1BA-804412C8BD24}" srcOrd="0" destOrd="0" presId="urn:microsoft.com/office/officeart/2005/8/layout/vList5"/>
    <dgm:cxn modelId="{0F93364C-7C9F-42C9-BCE4-40A156952F8C}" srcId="{AA269F21-343E-400A-AF82-D6369EFF0B63}" destId="{C38ED448-E8C0-40FE-A440-6C76D06E9508}" srcOrd="2" destOrd="0" parTransId="{0E0BD893-69B2-4121-B7A3-6AD3FCAA44F5}" sibTransId="{52A301C2-8399-49E6-8DB0-E3ACBE9AD0F0}"/>
    <dgm:cxn modelId="{F1D5FAA5-A78D-B047-9CFE-E24A34FFE358}" type="presOf" srcId="{227553B0-94B0-497B-943B-DA640E3C56A0}" destId="{1DA506EA-51CC-43E7-8F30-E4C0C4FC5D08}" srcOrd="0" destOrd="0" presId="urn:microsoft.com/office/officeart/2005/8/layout/vList5"/>
    <dgm:cxn modelId="{D0A7FDC0-E116-ED4C-BD56-EC596B954B16}" type="presOf" srcId="{C38ED448-E8C0-40FE-A440-6C76D06E9508}" destId="{109DBBBC-B90C-490C-9420-3B4C7610472C}" srcOrd="0" destOrd="0" presId="urn:microsoft.com/office/officeart/2005/8/layout/vList5"/>
    <dgm:cxn modelId="{7AC9565E-DD96-CF41-8BE5-B2A3EAE0B60B}" type="presParOf" srcId="{D1771A6C-9A94-43FA-A1BA-804412C8BD24}" destId="{036DEB69-507B-431B-A072-89DFA0512439}" srcOrd="0" destOrd="0" presId="urn:microsoft.com/office/officeart/2005/8/layout/vList5"/>
    <dgm:cxn modelId="{ACEC30DC-DA32-3D4B-A7B8-C499990C4279}" type="presParOf" srcId="{036DEB69-507B-431B-A072-89DFA0512439}" destId="{FAF949B8-8CB8-4340-A10E-4CAAA58155FF}" srcOrd="0" destOrd="0" presId="urn:microsoft.com/office/officeart/2005/8/layout/vList5"/>
    <dgm:cxn modelId="{892C4E18-252B-1B41-9525-DE7C20B6D861}" type="presParOf" srcId="{D1771A6C-9A94-43FA-A1BA-804412C8BD24}" destId="{8C5C5592-EB7E-4A7A-B9CC-34B8E313A952}" srcOrd="1" destOrd="0" presId="urn:microsoft.com/office/officeart/2005/8/layout/vList5"/>
    <dgm:cxn modelId="{8F3895AB-7448-1144-A424-C2402EBD7AD2}" type="presParOf" srcId="{D1771A6C-9A94-43FA-A1BA-804412C8BD24}" destId="{9FD7E0E3-A2BB-422D-8A24-42158CE6D9D6}" srcOrd="2" destOrd="0" presId="urn:microsoft.com/office/officeart/2005/8/layout/vList5"/>
    <dgm:cxn modelId="{0E0D4367-ED88-3244-A7C2-F64F5A5E4898}" type="presParOf" srcId="{9FD7E0E3-A2BB-422D-8A24-42158CE6D9D6}" destId="{1DA506EA-51CC-43E7-8F30-E4C0C4FC5D08}" srcOrd="0" destOrd="0" presId="urn:microsoft.com/office/officeart/2005/8/layout/vList5"/>
    <dgm:cxn modelId="{4E1886C3-9995-8149-BFDB-E8C68C5D9799}" type="presParOf" srcId="{D1771A6C-9A94-43FA-A1BA-804412C8BD24}" destId="{2E108A25-97A3-424D-B525-2EA3F879DC9E}" srcOrd="3" destOrd="0" presId="urn:microsoft.com/office/officeart/2005/8/layout/vList5"/>
    <dgm:cxn modelId="{BA334BE7-E029-964D-87C0-587DD7F76772}" type="presParOf" srcId="{D1771A6C-9A94-43FA-A1BA-804412C8BD24}" destId="{7BC7DFFB-CB1F-4634-9993-56E8DBFFFF24}" srcOrd="4" destOrd="0" presId="urn:microsoft.com/office/officeart/2005/8/layout/vList5"/>
    <dgm:cxn modelId="{B60E2E84-D078-CF44-93A0-5CB25F3FED48}" type="presParOf" srcId="{7BC7DFFB-CB1F-4634-9993-56E8DBFFFF24}" destId="{109DBBBC-B90C-490C-9420-3B4C7610472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908389-1033-42C2-8956-5CCA6C85E6EA}" type="doc">
      <dgm:prSet loTypeId="urn:microsoft.com/office/officeart/2005/8/layout/hierarchy1" loCatId="hierarchy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E129587-D184-4E3B-A88F-8BC9DE6F748A}">
      <dgm:prSet/>
      <dgm:spPr/>
      <dgm:t>
        <a:bodyPr/>
        <a:lstStyle/>
        <a:p>
          <a:r>
            <a:rPr lang="en-US"/>
            <a:t>Line Chart</a:t>
          </a:r>
        </a:p>
      </dgm:t>
    </dgm:pt>
    <dgm:pt modelId="{373AE188-D20B-44A3-B70C-6662310933DE}" type="parTrans" cxnId="{F272A064-6B3F-435C-9EFC-298470A757E3}">
      <dgm:prSet/>
      <dgm:spPr/>
      <dgm:t>
        <a:bodyPr/>
        <a:lstStyle/>
        <a:p>
          <a:endParaRPr lang="en-US"/>
        </a:p>
      </dgm:t>
    </dgm:pt>
    <dgm:pt modelId="{2C8B35F9-4AA7-4922-8EDE-E168EC151D63}" type="sibTrans" cxnId="{F272A064-6B3F-435C-9EFC-298470A757E3}">
      <dgm:prSet/>
      <dgm:spPr/>
      <dgm:t>
        <a:bodyPr/>
        <a:lstStyle/>
        <a:p>
          <a:endParaRPr lang="en-US"/>
        </a:p>
      </dgm:t>
    </dgm:pt>
    <dgm:pt modelId="{C7957B3E-3E6D-43BC-B54A-0AAFC0DBA79B}">
      <dgm:prSet/>
      <dgm:spPr/>
      <dgm:t>
        <a:bodyPr/>
        <a:lstStyle/>
        <a:p>
          <a:r>
            <a:rPr lang="en-US"/>
            <a:t>Bar Chart</a:t>
          </a:r>
        </a:p>
      </dgm:t>
    </dgm:pt>
    <dgm:pt modelId="{9A0656B2-5D62-4FBE-AD8B-17D462005883}" type="parTrans" cxnId="{6E8BF740-BDA7-49A1-A323-CD4783C2B334}">
      <dgm:prSet/>
      <dgm:spPr/>
      <dgm:t>
        <a:bodyPr/>
        <a:lstStyle/>
        <a:p>
          <a:endParaRPr lang="en-US"/>
        </a:p>
      </dgm:t>
    </dgm:pt>
    <dgm:pt modelId="{174987E9-3696-4312-AF83-BF233562692E}" type="sibTrans" cxnId="{6E8BF740-BDA7-49A1-A323-CD4783C2B334}">
      <dgm:prSet/>
      <dgm:spPr/>
      <dgm:t>
        <a:bodyPr/>
        <a:lstStyle/>
        <a:p>
          <a:endParaRPr lang="en-US"/>
        </a:p>
      </dgm:t>
    </dgm:pt>
    <dgm:pt modelId="{6703228C-DCEF-4F3B-8FA4-0E7F7536D8BF}">
      <dgm:prSet/>
      <dgm:spPr/>
      <dgm:t>
        <a:bodyPr/>
        <a:lstStyle/>
        <a:p>
          <a:r>
            <a:rPr lang="en-US" dirty="0">
              <a:solidFill>
                <a:srgbClr val="008000"/>
              </a:solidFill>
            </a:rPr>
            <a:t>Candlestick Chart</a:t>
          </a:r>
        </a:p>
      </dgm:t>
    </dgm:pt>
    <dgm:pt modelId="{1FBB7DDA-1F0B-457B-984E-FA42FDBBF510}" type="parTrans" cxnId="{7E55EE48-6D75-42CD-8A0F-8A02520FF683}">
      <dgm:prSet/>
      <dgm:spPr/>
      <dgm:t>
        <a:bodyPr/>
        <a:lstStyle/>
        <a:p>
          <a:endParaRPr lang="en-US"/>
        </a:p>
      </dgm:t>
    </dgm:pt>
    <dgm:pt modelId="{F81EC5E3-808E-436E-8D8A-80013F5817D4}" type="sibTrans" cxnId="{7E55EE48-6D75-42CD-8A0F-8A02520FF683}">
      <dgm:prSet/>
      <dgm:spPr/>
      <dgm:t>
        <a:bodyPr/>
        <a:lstStyle/>
        <a:p>
          <a:endParaRPr lang="en-US"/>
        </a:p>
      </dgm:t>
    </dgm:pt>
    <dgm:pt modelId="{9302A47D-EB5E-464B-B37A-173144FF3551}" type="pres">
      <dgm:prSet presAssocID="{CD908389-1033-42C2-8956-5CCA6C85E6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4326DD9-CCB2-466F-9AA9-F75B0EF5FB8A}" type="pres">
      <dgm:prSet presAssocID="{3E129587-D184-4E3B-A88F-8BC9DE6F748A}" presName="hierRoot1" presStyleCnt="0"/>
      <dgm:spPr/>
    </dgm:pt>
    <dgm:pt modelId="{7806A40F-F914-4035-BA9E-AE7E0F6EC38A}" type="pres">
      <dgm:prSet presAssocID="{3E129587-D184-4E3B-A88F-8BC9DE6F748A}" presName="composite" presStyleCnt="0"/>
      <dgm:spPr/>
    </dgm:pt>
    <dgm:pt modelId="{A04BA25C-C804-4610-AC63-F0B3FCE03CA4}" type="pres">
      <dgm:prSet presAssocID="{3E129587-D184-4E3B-A88F-8BC9DE6F748A}" presName="background" presStyleLbl="node0" presStyleIdx="0" presStyleCnt="3"/>
      <dgm:spPr/>
    </dgm:pt>
    <dgm:pt modelId="{FC1D14C5-9E40-4BE2-9C52-7B77A637861E}" type="pres">
      <dgm:prSet presAssocID="{3E129587-D184-4E3B-A88F-8BC9DE6F748A}" presName="text" presStyleLbl="fgAcc0" presStyleIdx="0" presStyleCnt="3">
        <dgm:presLayoutVars>
          <dgm:chPref val="3"/>
        </dgm:presLayoutVars>
      </dgm:prSet>
      <dgm:spPr/>
    </dgm:pt>
    <dgm:pt modelId="{C2262998-DA1E-4678-B8FB-8F6E86DF0748}" type="pres">
      <dgm:prSet presAssocID="{3E129587-D184-4E3B-A88F-8BC9DE6F748A}" presName="hierChild2" presStyleCnt="0"/>
      <dgm:spPr/>
    </dgm:pt>
    <dgm:pt modelId="{DBD57C86-1A2E-4E08-B647-AE7A4B970BBD}" type="pres">
      <dgm:prSet presAssocID="{C7957B3E-3E6D-43BC-B54A-0AAFC0DBA79B}" presName="hierRoot1" presStyleCnt="0"/>
      <dgm:spPr/>
    </dgm:pt>
    <dgm:pt modelId="{8F7850D4-DFA7-495F-BFCF-A9D598B76624}" type="pres">
      <dgm:prSet presAssocID="{C7957B3E-3E6D-43BC-B54A-0AAFC0DBA79B}" presName="composite" presStyleCnt="0"/>
      <dgm:spPr/>
    </dgm:pt>
    <dgm:pt modelId="{A3E8EB3E-BD47-4515-B9ED-335D5F0C596E}" type="pres">
      <dgm:prSet presAssocID="{C7957B3E-3E6D-43BC-B54A-0AAFC0DBA79B}" presName="background" presStyleLbl="node0" presStyleIdx="1" presStyleCnt="3"/>
      <dgm:spPr/>
    </dgm:pt>
    <dgm:pt modelId="{50014723-C629-4C2A-BF6D-2F901AD8D168}" type="pres">
      <dgm:prSet presAssocID="{C7957B3E-3E6D-43BC-B54A-0AAFC0DBA79B}" presName="text" presStyleLbl="fgAcc0" presStyleIdx="1" presStyleCnt="3">
        <dgm:presLayoutVars>
          <dgm:chPref val="3"/>
        </dgm:presLayoutVars>
      </dgm:prSet>
      <dgm:spPr/>
    </dgm:pt>
    <dgm:pt modelId="{C4650115-C861-45E1-A47E-E6B9C8F32D35}" type="pres">
      <dgm:prSet presAssocID="{C7957B3E-3E6D-43BC-B54A-0AAFC0DBA79B}" presName="hierChild2" presStyleCnt="0"/>
      <dgm:spPr/>
    </dgm:pt>
    <dgm:pt modelId="{4F4AED23-F55C-440F-AB0E-2DDE497E12EA}" type="pres">
      <dgm:prSet presAssocID="{6703228C-DCEF-4F3B-8FA4-0E7F7536D8BF}" presName="hierRoot1" presStyleCnt="0"/>
      <dgm:spPr/>
    </dgm:pt>
    <dgm:pt modelId="{ED0F32EA-D665-46AF-91E0-F9F42F5379B4}" type="pres">
      <dgm:prSet presAssocID="{6703228C-DCEF-4F3B-8FA4-0E7F7536D8BF}" presName="composite" presStyleCnt="0"/>
      <dgm:spPr/>
    </dgm:pt>
    <dgm:pt modelId="{6C19DA02-E0B8-4B56-8DF7-B025F67C7F81}" type="pres">
      <dgm:prSet presAssocID="{6703228C-DCEF-4F3B-8FA4-0E7F7536D8BF}" presName="background" presStyleLbl="node0" presStyleIdx="2" presStyleCnt="3"/>
      <dgm:spPr/>
    </dgm:pt>
    <dgm:pt modelId="{612C2EBD-9D49-4DF4-A1AF-63AECD26D393}" type="pres">
      <dgm:prSet presAssocID="{6703228C-DCEF-4F3B-8FA4-0E7F7536D8BF}" presName="text" presStyleLbl="fgAcc0" presStyleIdx="2" presStyleCnt="3">
        <dgm:presLayoutVars>
          <dgm:chPref val="3"/>
        </dgm:presLayoutVars>
      </dgm:prSet>
      <dgm:spPr/>
    </dgm:pt>
    <dgm:pt modelId="{A7EE9415-6E67-4728-BA91-63FA372D162A}" type="pres">
      <dgm:prSet presAssocID="{6703228C-DCEF-4F3B-8FA4-0E7F7536D8BF}" presName="hierChild2" presStyleCnt="0"/>
      <dgm:spPr/>
    </dgm:pt>
  </dgm:ptLst>
  <dgm:cxnLst>
    <dgm:cxn modelId="{D9F8BC27-780A-7F40-B68E-76825E8F6172}" type="presOf" srcId="{6703228C-DCEF-4F3B-8FA4-0E7F7536D8BF}" destId="{612C2EBD-9D49-4DF4-A1AF-63AECD26D393}" srcOrd="0" destOrd="0" presId="urn:microsoft.com/office/officeart/2005/8/layout/hierarchy1"/>
    <dgm:cxn modelId="{6E8BF740-BDA7-49A1-A323-CD4783C2B334}" srcId="{CD908389-1033-42C2-8956-5CCA6C85E6EA}" destId="{C7957B3E-3E6D-43BC-B54A-0AAFC0DBA79B}" srcOrd="1" destOrd="0" parTransId="{9A0656B2-5D62-4FBE-AD8B-17D462005883}" sibTransId="{174987E9-3696-4312-AF83-BF233562692E}"/>
    <dgm:cxn modelId="{7E55EE48-6D75-42CD-8A0F-8A02520FF683}" srcId="{CD908389-1033-42C2-8956-5CCA6C85E6EA}" destId="{6703228C-DCEF-4F3B-8FA4-0E7F7536D8BF}" srcOrd="2" destOrd="0" parTransId="{1FBB7DDA-1F0B-457B-984E-FA42FDBBF510}" sibTransId="{F81EC5E3-808E-436E-8D8A-80013F5817D4}"/>
    <dgm:cxn modelId="{F272A064-6B3F-435C-9EFC-298470A757E3}" srcId="{CD908389-1033-42C2-8956-5CCA6C85E6EA}" destId="{3E129587-D184-4E3B-A88F-8BC9DE6F748A}" srcOrd="0" destOrd="0" parTransId="{373AE188-D20B-44A3-B70C-6662310933DE}" sibTransId="{2C8B35F9-4AA7-4922-8EDE-E168EC151D63}"/>
    <dgm:cxn modelId="{563CDED5-EEA4-3A45-A085-69D29F7254CF}" type="presOf" srcId="{CD908389-1033-42C2-8956-5CCA6C85E6EA}" destId="{9302A47D-EB5E-464B-B37A-173144FF3551}" srcOrd="0" destOrd="0" presId="urn:microsoft.com/office/officeart/2005/8/layout/hierarchy1"/>
    <dgm:cxn modelId="{D77DB9D7-0C20-D443-9822-802301C32681}" type="presOf" srcId="{C7957B3E-3E6D-43BC-B54A-0AAFC0DBA79B}" destId="{50014723-C629-4C2A-BF6D-2F901AD8D168}" srcOrd="0" destOrd="0" presId="urn:microsoft.com/office/officeart/2005/8/layout/hierarchy1"/>
    <dgm:cxn modelId="{2714B9DF-2C88-8F4C-A6FD-FC444CC89CA4}" type="presOf" srcId="{3E129587-D184-4E3B-A88F-8BC9DE6F748A}" destId="{FC1D14C5-9E40-4BE2-9C52-7B77A637861E}" srcOrd="0" destOrd="0" presId="urn:microsoft.com/office/officeart/2005/8/layout/hierarchy1"/>
    <dgm:cxn modelId="{AB0B49A9-FFE0-8A4A-BF8E-6E6753C3465E}" type="presParOf" srcId="{9302A47D-EB5E-464B-B37A-173144FF3551}" destId="{E4326DD9-CCB2-466F-9AA9-F75B0EF5FB8A}" srcOrd="0" destOrd="0" presId="urn:microsoft.com/office/officeart/2005/8/layout/hierarchy1"/>
    <dgm:cxn modelId="{D29DBA42-5ED7-C942-9389-ADCB682D9B28}" type="presParOf" srcId="{E4326DD9-CCB2-466F-9AA9-F75B0EF5FB8A}" destId="{7806A40F-F914-4035-BA9E-AE7E0F6EC38A}" srcOrd="0" destOrd="0" presId="urn:microsoft.com/office/officeart/2005/8/layout/hierarchy1"/>
    <dgm:cxn modelId="{D7AE59A6-6772-7345-B588-9E45DB38D7E9}" type="presParOf" srcId="{7806A40F-F914-4035-BA9E-AE7E0F6EC38A}" destId="{A04BA25C-C804-4610-AC63-F0B3FCE03CA4}" srcOrd="0" destOrd="0" presId="urn:microsoft.com/office/officeart/2005/8/layout/hierarchy1"/>
    <dgm:cxn modelId="{072B6C97-5B12-FA4E-A529-B90F93287B58}" type="presParOf" srcId="{7806A40F-F914-4035-BA9E-AE7E0F6EC38A}" destId="{FC1D14C5-9E40-4BE2-9C52-7B77A637861E}" srcOrd="1" destOrd="0" presId="urn:microsoft.com/office/officeart/2005/8/layout/hierarchy1"/>
    <dgm:cxn modelId="{DA37990C-458B-9745-AF98-C2A612F05EC0}" type="presParOf" srcId="{E4326DD9-CCB2-466F-9AA9-F75B0EF5FB8A}" destId="{C2262998-DA1E-4678-B8FB-8F6E86DF0748}" srcOrd="1" destOrd="0" presId="urn:microsoft.com/office/officeart/2005/8/layout/hierarchy1"/>
    <dgm:cxn modelId="{D8DAC84D-64C5-DC4E-830B-8ED68F01130E}" type="presParOf" srcId="{9302A47D-EB5E-464B-B37A-173144FF3551}" destId="{DBD57C86-1A2E-4E08-B647-AE7A4B970BBD}" srcOrd="1" destOrd="0" presId="urn:microsoft.com/office/officeart/2005/8/layout/hierarchy1"/>
    <dgm:cxn modelId="{98FC9819-98C1-034D-AB91-DD1E386F1AA4}" type="presParOf" srcId="{DBD57C86-1A2E-4E08-B647-AE7A4B970BBD}" destId="{8F7850D4-DFA7-495F-BFCF-A9D598B76624}" srcOrd="0" destOrd="0" presId="urn:microsoft.com/office/officeart/2005/8/layout/hierarchy1"/>
    <dgm:cxn modelId="{D2197100-700F-894F-B904-45BC4224B2EB}" type="presParOf" srcId="{8F7850D4-DFA7-495F-BFCF-A9D598B76624}" destId="{A3E8EB3E-BD47-4515-B9ED-335D5F0C596E}" srcOrd="0" destOrd="0" presId="urn:microsoft.com/office/officeart/2005/8/layout/hierarchy1"/>
    <dgm:cxn modelId="{21C481DC-CE68-A545-B3C7-4BD68A13CC0F}" type="presParOf" srcId="{8F7850D4-DFA7-495F-BFCF-A9D598B76624}" destId="{50014723-C629-4C2A-BF6D-2F901AD8D168}" srcOrd="1" destOrd="0" presId="urn:microsoft.com/office/officeart/2005/8/layout/hierarchy1"/>
    <dgm:cxn modelId="{2D450987-00E2-2547-941C-3C1560D178CF}" type="presParOf" srcId="{DBD57C86-1A2E-4E08-B647-AE7A4B970BBD}" destId="{C4650115-C861-45E1-A47E-E6B9C8F32D35}" srcOrd="1" destOrd="0" presId="urn:microsoft.com/office/officeart/2005/8/layout/hierarchy1"/>
    <dgm:cxn modelId="{EA4513DF-0064-A841-8AE2-112118F17ADE}" type="presParOf" srcId="{9302A47D-EB5E-464B-B37A-173144FF3551}" destId="{4F4AED23-F55C-440F-AB0E-2DDE497E12EA}" srcOrd="2" destOrd="0" presId="urn:microsoft.com/office/officeart/2005/8/layout/hierarchy1"/>
    <dgm:cxn modelId="{8FDFB90C-A117-6E43-B731-5BB162F6B344}" type="presParOf" srcId="{4F4AED23-F55C-440F-AB0E-2DDE497E12EA}" destId="{ED0F32EA-D665-46AF-91E0-F9F42F5379B4}" srcOrd="0" destOrd="0" presId="urn:microsoft.com/office/officeart/2005/8/layout/hierarchy1"/>
    <dgm:cxn modelId="{3F6D77BE-A7E0-974E-82DE-20D276037582}" type="presParOf" srcId="{ED0F32EA-D665-46AF-91E0-F9F42F5379B4}" destId="{6C19DA02-E0B8-4B56-8DF7-B025F67C7F81}" srcOrd="0" destOrd="0" presId="urn:microsoft.com/office/officeart/2005/8/layout/hierarchy1"/>
    <dgm:cxn modelId="{DAAEB180-ACE2-B84B-BE18-4DBCF2FEB4A5}" type="presParOf" srcId="{ED0F32EA-D665-46AF-91E0-F9F42F5379B4}" destId="{612C2EBD-9D49-4DF4-A1AF-63AECD26D393}" srcOrd="1" destOrd="0" presId="urn:microsoft.com/office/officeart/2005/8/layout/hierarchy1"/>
    <dgm:cxn modelId="{72088569-9590-2C4F-8A6F-754DC3EB72B1}" type="presParOf" srcId="{4F4AED23-F55C-440F-AB0E-2DDE497E12EA}" destId="{A7EE9415-6E67-4728-BA91-63FA372D16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22861C-507F-4D40-80C8-E8473AB26CC1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961A2EAE-6030-42AE-98DB-BB7D0E6579FF}">
      <dgm:prSet/>
      <dgm:spPr/>
      <dgm:t>
        <a:bodyPr/>
        <a:lstStyle/>
        <a:p>
          <a:r>
            <a:rPr lang="en-US" b="1"/>
            <a:t>Uptrend:</a:t>
          </a:r>
          <a:r>
            <a:rPr lang="en-US"/>
            <a:t> Higher Lows and Higher Highs</a:t>
          </a:r>
        </a:p>
      </dgm:t>
    </dgm:pt>
    <dgm:pt modelId="{AE075479-EEA1-435C-9C28-E6FB03E0D48C}" type="parTrans" cxnId="{758F534E-BAFC-4D91-9A0B-5463DDE37EC7}">
      <dgm:prSet/>
      <dgm:spPr/>
      <dgm:t>
        <a:bodyPr/>
        <a:lstStyle/>
        <a:p>
          <a:endParaRPr lang="en-US"/>
        </a:p>
      </dgm:t>
    </dgm:pt>
    <dgm:pt modelId="{EED612E4-7EBA-496C-AFD3-F377BCD82E01}" type="sibTrans" cxnId="{758F534E-BAFC-4D91-9A0B-5463DDE37EC7}">
      <dgm:prSet/>
      <dgm:spPr/>
      <dgm:t>
        <a:bodyPr/>
        <a:lstStyle/>
        <a:p>
          <a:endParaRPr lang="en-US"/>
        </a:p>
      </dgm:t>
    </dgm:pt>
    <dgm:pt modelId="{09AB9E7E-5879-41F2-B90A-D64D6F01DD59}">
      <dgm:prSet/>
      <dgm:spPr/>
      <dgm:t>
        <a:bodyPr/>
        <a:lstStyle/>
        <a:p>
          <a:r>
            <a:rPr lang="en-US" b="1"/>
            <a:t>Downtrend:</a:t>
          </a:r>
          <a:r>
            <a:rPr lang="en-US"/>
            <a:t> Lower Highs and Lower Lows</a:t>
          </a:r>
        </a:p>
      </dgm:t>
    </dgm:pt>
    <dgm:pt modelId="{40B39418-30A1-4CA0-855E-4D37A5523933}" type="parTrans" cxnId="{852C7251-466A-42DC-8EA1-59075408CDE4}">
      <dgm:prSet/>
      <dgm:spPr/>
      <dgm:t>
        <a:bodyPr/>
        <a:lstStyle/>
        <a:p>
          <a:endParaRPr lang="en-US"/>
        </a:p>
      </dgm:t>
    </dgm:pt>
    <dgm:pt modelId="{D3DFD994-43B9-4648-9A00-9FB3A222B546}" type="sibTrans" cxnId="{852C7251-466A-42DC-8EA1-59075408CDE4}">
      <dgm:prSet/>
      <dgm:spPr/>
      <dgm:t>
        <a:bodyPr/>
        <a:lstStyle/>
        <a:p>
          <a:endParaRPr lang="en-US"/>
        </a:p>
      </dgm:t>
    </dgm:pt>
    <dgm:pt modelId="{78C8C39D-3B08-47CD-8803-53C14CB4F249}">
      <dgm:prSet/>
      <dgm:spPr/>
      <dgm:t>
        <a:bodyPr/>
        <a:lstStyle/>
        <a:p>
          <a:r>
            <a:rPr lang="en-US"/>
            <a:t>Trading </a:t>
          </a:r>
          <a:r>
            <a:rPr lang="en-US" b="1"/>
            <a:t>with</a:t>
          </a:r>
          <a:r>
            <a:rPr lang="en-US"/>
            <a:t> the trend or </a:t>
          </a:r>
          <a:r>
            <a:rPr lang="en-US" b="1"/>
            <a:t>against</a:t>
          </a:r>
          <a:r>
            <a:rPr lang="en-US"/>
            <a:t> the trend?</a:t>
          </a:r>
        </a:p>
      </dgm:t>
    </dgm:pt>
    <dgm:pt modelId="{7828DF4E-15A7-473E-B6D5-979717891AA0}" type="parTrans" cxnId="{A7117CEB-B98E-4EDF-BC05-3919EC5BE824}">
      <dgm:prSet/>
      <dgm:spPr/>
      <dgm:t>
        <a:bodyPr/>
        <a:lstStyle/>
        <a:p>
          <a:endParaRPr lang="en-US"/>
        </a:p>
      </dgm:t>
    </dgm:pt>
    <dgm:pt modelId="{1DC7FAE4-F214-4E05-A03C-B161F12BFCE6}" type="sibTrans" cxnId="{A7117CEB-B98E-4EDF-BC05-3919EC5BE824}">
      <dgm:prSet/>
      <dgm:spPr/>
      <dgm:t>
        <a:bodyPr/>
        <a:lstStyle/>
        <a:p>
          <a:endParaRPr lang="en-US"/>
        </a:p>
      </dgm:t>
    </dgm:pt>
    <dgm:pt modelId="{1AD17485-92BC-4818-9235-6B7EA4E5D2FB}">
      <dgm:prSet/>
      <dgm:spPr/>
      <dgm:t>
        <a:bodyPr/>
        <a:lstStyle/>
        <a:p>
          <a:r>
            <a:rPr lang="en-US"/>
            <a:t>Timing </a:t>
          </a:r>
        </a:p>
      </dgm:t>
    </dgm:pt>
    <dgm:pt modelId="{198E02C4-596F-423E-A59E-503F2E105BB1}" type="parTrans" cxnId="{3662D529-8842-4E40-9C50-B3DBD91923F8}">
      <dgm:prSet/>
      <dgm:spPr/>
      <dgm:t>
        <a:bodyPr/>
        <a:lstStyle/>
        <a:p>
          <a:endParaRPr lang="en-US"/>
        </a:p>
      </dgm:t>
    </dgm:pt>
    <dgm:pt modelId="{3DF535F1-B2ED-41F6-B03A-F45CF791C3B1}" type="sibTrans" cxnId="{3662D529-8842-4E40-9C50-B3DBD91923F8}">
      <dgm:prSet/>
      <dgm:spPr/>
      <dgm:t>
        <a:bodyPr/>
        <a:lstStyle/>
        <a:p>
          <a:endParaRPr lang="en-US"/>
        </a:p>
      </dgm:t>
    </dgm:pt>
    <dgm:pt modelId="{33847CB5-3112-49AA-AEFB-34E3C2839BD5}">
      <dgm:prSet/>
      <dgm:spPr/>
      <dgm:t>
        <a:bodyPr/>
        <a:lstStyle/>
        <a:p>
          <a:r>
            <a:rPr lang="en-US"/>
            <a:t>Duration</a:t>
          </a:r>
        </a:p>
      </dgm:t>
    </dgm:pt>
    <dgm:pt modelId="{C70E1A15-0CD9-4942-9D3D-D6F25D876F46}" type="parTrans" cxnId="{CC38FCA0-1E55-4CB6-AD8C-D097BB4A0211}">
      <dgm:prSet/>
      <dgm:spPr/>
      <dgm:t>
        <a:bodyPr/>
        <a:lstStyle/>
        <a:p>
          <a:endParaRPr lang="en-US"/>
        </a:p>
      </dgm:t>
    </dgm:pt>
    <dgm:pt modelId="{FA5C3889-4B7D-40AC-9FC8-E80C825DE4F8}" type="sibTrans" cxnId="{CC38FCA0-1E55-4CB6-AD8C-D097BB4A0211}">
      <dgm:prSet/>
      <dgm:spPr/>
      <dgm:t>
        <a:bodyPr/>
        <a:lstStyle/>
        <a:p>
          <a:endParaRPr lang="en-US"/>
        </a:p>
      </dgm:t>
    </dgm:pt>
    <dgm:pt modelId="{B5CABCFF-9419-427E-8E48-11BE0A53B1D0}">
      <dgm:prSet/>
      <dgm:spPr/>
      <dgm:t>
        <a:bodyPr/>
        <a:lstStyle/>
        <a:p>
          <a:r>
            <a:rPr lang="en-US"/>
            <a:t>What is </a:t>
          </a:r>
          <a:r>
            <a:rPr lang="en-US" b="1"/>
            <a:t>Support</a:t>
          </a:r>
          <a:r>
            <a:rPr lang="en-US"/>
            <a:t> &amp; </a:t>
          </a:r>
          <a:r>
            <a:rPr lang="en-US" b="1"/>
            <a:t>Resistance</a:t>
          </a:r>
          <a:r>
            <a:rPr lang="en-US"/>
            <a:t>?</a:t>
          </a:r>
        </a:p>
      </dgm:t>
    </dgm:pt>
    <dgm:pt modelId="{A7B2C248-55C7-4C4A-AD76-40EF11B1A21A}" type="parTrans" cxnId="{97D48515-2FFB-4D73-A98A-2A4BC81A7C51}">
      <dgm:prSet/>
      <dgm:spPr/>
      <dgm:t>
        <a:bodyPr/>
        <a:lstStyle/>
        <a:p>
          <a:endParaRPr lang="en-US"/>
        </a:p>
      </dgm:t>
    </dgm:pt>
    <dgm:pt modelId="{DEDE3216-5EE2-4286-8F05-E1A3BD51BE4C}" type="sibTrans" cxnId="{97D48515-2FFB-4D73-A98A-2A4BC81A7C51}">
      <dgm:prSet/>
      <dgm:spPr/>
      <dgm:t>
        <a:bodyPr/>
        <a:lstStyle/>
        <a:p>
          <a:endParaRPr lang="en-US"/>
        </a:p>
      </dgm:t>
    </dgm:pt>
    <dgm:pt modelId="{314D1961-5FD9-457F-B34B-0BF62F86775F}" type="pres">
      <dgm:prSet presAssocID="{E722861C-507F-4D40-80C8-E8473AB26CC1}" presName="root" presStyleCnt="0">
        <dgm:presLayoutVars>
          <dgm:dir/>
          <dgm:resizeHandles val="exact"/>
        </dgm:presLayoutVars>
      </dgm:prSet>
      <dgm:spPr/>
    </dgm:pt>
    <dgm:pt modelId="{A4F5342A-1866-41BB-BA88-AFBBB55AF100}" type="pres">
      <dgm:prSet presAssocID="{961A2EAE-6030-42AE-98DB-BB7D0E6579FF}" presName="compNode" presStyleCnt="0"/>
      <dgm:spPr/>
    </dgm:pt>
    <dgm:pt modelId="{022A86A6-3D04-48B6-BBC2-59BB07F38B91}" type="pres">
      <dgm:prSet presAssocID="{961A2EAE-6030-42AE-98DB-BB7D0E6579FF}" presName="bgRect" presStyleLbl="bgShp" presStyleIdx="0" presStyleCnt="4"/>
      <dgm:spPr/>
    </dgm:pt>
    <dgm:pt modelId="{2A2F17FB-51F6-4D7A-A7AC-94BEB422F2D3}" type="pres">
      <dgm:prSet presAssocID="{961A2EAE-6030-42AE-98DB-BB7D0E6579F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971BE54F-0DB1-4176-AAC6-CCC694FB8208}" type="pres">
      <dgm:prSet presAssocID="{961A2EAE-6030-42AE-98DB-BB7D0E6579FF}" presName="spaceRect" presStyleCnt="0"/>
      <dgm:spPr/>
    </dgm:pt>
    <dgm:pt modelId="{DFEBBCF9-BB7E-4F35-B461-3A2E755C98B0}" type="pres">
      <dgm:prSet presAssocID="{961A2EAE-6030-42AE-98DB-BB7D0E6579FF}" presName="parTx" presStyleLbl="revTx" presStyleIdx="0" presStyleCnt="5">
        <dgm:presLayoutVars>
          <dgm:chMax val="0"/>
          <dgm:chPref val="0"/>
        </dgm:presLayoutVars>
      </dgm:prSet>
      <dgm:spPr/>
    </dgm:pt>
    <dgm:pt modelId="{EE47621F-1C53-4D51-882F-77159DC96535}" type="pres">
      <dgm:prSet presAssocID="{EED612E4-7EBA-496C-AFD3-F377BCD82E01}" presName="sibTrans" presStyleCnt="0"/>
      <dgm:spPr/>
    </dgm:pt>
    <dgm:pt modelId="{5941271E-1755-4780-B6C0-0EEFEED6D4DF}" type="pres">
      <dgm:prSet presAssocID="{09AB9E7E-5879-41F2-B90A-D64D6F01DD59}" presName="compNode" presStyleCnt="0"/>
      <dgm:spPr/>
    </dgm:pt>
    <dgm:pt modelId="{E080C2EE-5A47-4C09-80EB-DD97AE7B24DC}" type="pres">
      <dgm:prSet presAssocID="{09AB9E7E-5879-41F2-B90A-D64D6F01DD59}" presName="bgRect" presStyleLbl="bgShp" presStyleIdx="1" presStyleCnt="4"/>
      <dgm:spPr/>
    </dgm:pt>
    <dgm:pt modelId="{50A8BCBE-A7BB-4A05-AB2E-1067649744C2}" type="pres">
      <dgm:prSet presAssocID="{09AB9E7E-5879-41F2-B90A-D64D6F01DD5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F15A4212-9E59-4D9E-92EE-8CE8D6FE987C}" type="pres">
      <dgm:prSet presAssocID="{09AB9E7E-5879-41F2-B90A-D64D6F01DD59}" presName="spaceRect" presStyleCnt="0"/>
      <dgm:spPr/>
    </dgm:pt>
    <dgm:pt modelId="{4720D986-C608-4B28-A072-938164161A9B}" type="pres">
      <dgm:prSet presAssocID="{09AB9E7E-5879-41F2-B90A-D64D6F01DD59}" presName="parTx" presStyleLbl="revTx" presStyleIdx="1" presStyleCnt="5">
        <dgm:presLayoutVars>
          <dgm:chMax val="0"/>
          <dgm:chPref val="0"/>
        </dgm:presLayoutVars>
      </dgm:prSet>
      <dgm:spPr/>
    </dgm:pt>
    <dgm:pt modelId="{6C3C27B5-F6AB-4870-9E26-B7DF0436ECD1}" type="pres">
      <dgm:prSet presAssocID="{D3DFD994-43B9-4648-9A00-9FB3A222B546}" presName="sibTrans" presStyleCnt="0"/>
      <dgm:spPr/>
    </dgm:pt>
    <dgm:pt modelId="{658627E7-308D-4261-BE50-A473A68145AD}" type="pres">
      <dgm:prSet presAssocID="{78C8C39D-3B08-47CD-8803-53C14CB4F249}" presName="compNode" presStyleCnt="0"/>
      <dgm:spPr/>
    </dgm:pt>
    <dgm:pt modelId="{80FE599C-C126-4021-A306-1AE1D1A14E26}" type="pres">
      <dgm:prSet presAssocID="{78C8C39D-3B08-47CD-8803-53C14CB4F249}" presName="bgRect" presStyleLbl="bgShp" presStyleIdx="2" presStyleCnt="4"/>
      <dgm:spPr/>
    </dgm:pt>
    <dgm:pt modelId="{F1470827-5552-4763-ADBB-92FD871B7FCD}" type="pres">
      <dgm:prSet presAssocID="{78C8C39D-3B08-47CD-8803-53C14CB4F24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: U-turn"/>
        </a:ext>
      </dgm:extLst>
    </dgm:pt>
    <dgm:pt modelId="{6B8E54C2-02C4-4633-918F-06238330B1C9}" type="pres">
      <dgm:prSet presAssocID="{78C8C39D-3B08-47CD-8803-53C14CB4F249}" presName="spaceRect" presStyleCnt="0"/>
      <dgm:spPr/>
    </dgm:pt>
    <dgm:pt modelId="{C892DFCE-A095-4C0B-8191-08E063810281}" type="pres">
      <dgm:prSet presAssocID="{78C8C39D-3B08-47CD-8803-53C14CB4F249}" presName="parTx" presStyleLbl="revTx" presStyleIdx="2" presStyleCnt="5">
        <dgm:presLayoutVars>
          <dgm:chMax val="0"/>
          <dgm:chPref val="0"/>
        </dgm:presLayoutVars>
      </dgm:prSet>
      <dgm:spPr/>
    </dgm:pt>
    <dgm:pt modelId="{FA832FD2-4D67-4011-B9A4-E0FDADE91B97}" type="pres">
      <dgm:prSet presAssocID="{78C8C39D-3B08-47CD-8803-53C14CB4F249}" presName="desTx" presStyleLbl="revTx" presStyleIdx="3" presStyleCnt="5">
        <dgm:presLayoutVars/>
      </dgm:prSet>
      <dgm:spPr/>
    </dgm:pt>
    <dgm:pt modelId="{B8A254F4-B317-4E8A-9459-7751A4D4BD28}" type="pres">
      <dgm:prSet presAssocID="{1DC7FAE4-F214-4E05-A03C-B161F12BFCE6}" presName="sibTrans" presStyleCnt="0"/>
      <dgm:spPr/>
    </dgm:pt>
    <dgm:pt modelId="{B592A224-86A6-41E4-8EFC-60D00D861369}" type="pres">
      <dgm:prSet presAssocID="{B5CABCFF-9419-427E-8E48-11BE0A53B1D0}" presName="compNode" presStyleCnt="0"/>
      <dgm:spPr/>
    </dgm:pt>
    <dgm:pt modelId="{B0FF8C3A-335E-4914-B581-653FDFDD31E0}" type="pres">
      <dgm:prSet presAssocID="{B5CABCFF-9419-427E-8E48-11BE0A53B1D0}" presName="bgRect" presStyleLbl="bgShp" presStyleIdx="3" presStyleCnt="4"/>
      <dgm:spPr/>
    </dgm:pt>
    <dgm:pt modelId="{CA6FB4F6-6580-4E19-9C3E-2E0723F87CA9}" type="pres">
      <dgm:prSet presAssocID="{B5CABCFF-9419-427E-8E48-11BE0A53B1D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E0C0332-71B8-4401-8355-59121778217B}" type="pres">
      <dgm:prSet presAssocID="{B5CABCFF-9419-427E-8E48-11BE0A53B1D0}" presName="spaceRect" presStyleCnt="0"/>
      <dgm:spPr/>
    </dgm:pt>
    <dgm:pt modelId="{DFECBD7F-3B6E-453B-A148-8FF47477665E}" type="pres">
      <dgm:prSet presAssocID="{B5CABCFF-9419-427E-8E48-11BE0A53B1D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7D48515-2FFB-4D73-A98A-2A4BC81A7C51}" srcId="{E722861C-507F-4D40-80C8-E8473AB26CC1}" destId="{B5CABCFF-9419-427E-8E48-11BE0A53B1D0}" srcOrd="3" destOrd="0" parTransId="{A7B2C248-55C7-4C4A-AD76-40EF11B1A21A}" sibTransId="{DEDE3216-5EE2-4286-8F05-E1A3BD51BE4C}"/>
    <dgm:cxn modelId="{3662D529-8842-4E40-9C50-B3DBD91923F8}" srcId="{78C8C39D-3B08-47CD-8803-53C14CB4F249}" destId="{1AD17485-92BC-4818-9235-6B7EA4E5D2FB}" srcOrd="0" destOrd="0" parTransId="{198E02C4-596F-423E-A59E-503F2E105BB1}" sibTransId="{3DF535F1-B2ED-41F6-B03A-F45CF791C3B1}"/>
    <dgm:cxn modelId="{F313C531-A1FE-B64C-B7C7-DF6F65385241}" type="presOf" srcId="{1AD17485-92BC-4818-9235-6B7EA4E5D2FB}" destId="{FA832FD2-4D67-4011-B9A4-E0FDADE91B97}" srcOrd="0" destOrd="0" presId="urn:microsoft.com/office/officeart/2018/2/layout/IconVerticalSolidList"/>
    <dgm:cxn modelId="{B55A1A33-9B0D-FB4E-A182-6E08D583D543}" type="presOf" srcId="{78C8C39D-3B08-47CD-8803-53C14CB4F249}" destId="{C892DFCE-A095-4C0B-8191-08E063810281}" srcOrd="0" destOrd="0" presId="urn:microsoft.com/office/officeart/2018/2/layout/IconVerticalSolidList"/>
    <dgm:cxn modelId="{758F534E-BAFC-4D91-9A0B-5463DDE37EC7}" srcId="{E722861C-507F-4D40-80C8-E8473AB26CC1}" destId="{961A2EAE-6030-42AE-98DB-BB7D0E6579FF}" srcOrd="0" destOrd="0" parTransId="{AE075479-EEA1-435C-9C28-E6FB03E0D48C}" sibTransId="{EED612E4-7EBA-496C-AFD3-F377BCD82E01}"/>
    <dgm:cxn modelId="{852C7251-466A-42DC-8EA1-59075408CDE4}" srcId="{E722861C-507F-4D40-80C8-E8473AB26CC1}" destId="{09AB9E7E-5879-41F2-B90A-D64D6F01DD59}" srcOrd="1" destOrd="0" parTransId="{40B39418-30A1-4CA0-855E-4D37A5523933}" sibTransId="{D3DFD994-43B9-4648-9A00-9FB3A222B546}"/>
    <dgm:cxn modelId="{571C7C5F-758C-6D43-83BF-0CD2BC300614}" type="presOf" srcId="{33847CB5-3112-49AA-AEFB-34E3C2839BD5}" destId="{FA832FD2-4D67-4011-B9A4-E0FDADE91B97}" srcOrd="0" destOrd="1" presId="urn:microsoft.com/office/officeart/2018/2/layout/IconVerticalSolidList"/>
    <dgm:cxn modelId="{B726398C-66B1-9B4E-B339-58F5FB69F73E}" type="presOf" srcId="{E722861C-507F-4D40-80C8-E8473AB26CC1}" destId="{314D1961-5FD9-457F-B34B-0BF62F86775F}" srcOrd="0" destOrd="0" presId="urn:microsoft.com/office/officeart/2018/2/layout/IconVerticalSolidList"/>
    <dgm:cxn modelId="{9A4CAA99-984C-FC41-95FF-186DEAB57AB2}" type="presOf" srcId="{961A2EAE-6030-42AE-98DB-BB7D0E6579FF}" destId="{DFEBBCF9-BB7E-4F35-B461-3A2E755C98B0}" srcOrd="0" destOrd="0" presId="urn:microsoft.com/office/officeart/2018/2/layout/IconVerticalSolidList"/>
    <dgm:cxn modelId="{CC38FCA0-1E55-4CB6-AD8C-D097BB4A0211}" srcId="{78C8C39D-3B08-47CD-8803-53C14CB4F249}" destId="{33847CB5-3112-49AA-AEFB-34E3C2839BD5}" srcOrd="1" destOrd="0" parTransId="{C70E1A15-0CD9-4942-9D3D-D6F25D876F46}" sibTransId="{FA5C3889-4B7D-40AC-9FC8-E80C825DE4F8}"/>
    <dgm:cxn modelId="{626C40BD-CB87-1743-B235-BE6D2694D795}" type="presOf" srcId="{09AB9E7E-5879-41F2-B90A-D64D6F01DD59}" destId="{4720D986-C608-4B28-A072-938164161A9B}" srcOrd="0" destOrd="0" presId="urn:microsoft.com/office/officeart/2018/2/layout/IconVerticalSolidList"/>
    <dgm:cxn modelId="{EBE3F4E6-32A9-A940-98D0-9296EAFA2151}" type="presOf" srcId="{B5CABCFF-9419-427E-8E48-11BE0A53B1D0}" destId="{DFECBD7F-3B6E-453B-A148-8FF47477665E}" srcOrd="0" destOrd="0" presId="urn:microsoft.com/office/officeart/2018/2/layout/IconVerticalSolidList"/>
    <dgm:cxn modelId="{A7117CEB-B98E-4EDF-BC05-3919EC5BE824}" srcId="{E722861C-507F-4D40-80C8-E8473AB26CC1}" destId="{78C8C39D-3B08-47CD-8803-53C14CB4F249}" srcOrd="2" destOrd="0" parTransId="{7828DF4E-15A7-473E-B6D5-979717891AA0}" sibTransId="{1DC7FAE4-F214-4E05-A03C-B161F12BFCE6}"/>
    <dgm:cxn modelId="{131D7CD1-D35C-5849-B83D-F396EC6BF9D9}" type="presParOf" srcId="{314D1961-5FD9-457F-B34B-0BF62F86775F}" destId="{A4F5342A-1866-41BB-BA88-AFBBB55AF100}" srcOrd="0" destOrd="0" presId="urn:microsoft.com/office/officeart/2018/2/layout/IconVerticalSolidList"/>
    <dgm:cxn modelId="{52DA6F2C-1ACE-0942-AEAC-72AC6E3CB248}" type="presParOf" srcId="{A4F5342A-1866-41BB-BA88-AFBBB55AF100}" destId="{022A86A6-3D04-48B6-BBC2-59BB07F38B91}" srcOrd="0" destOrd="0" presId="urn:microsoft.com/office/officeart/2018/2/layout/IconVerticalSolidList"/>
    <dgm:cxn modelId="{8CCEB026-8388-B44F-8135-8108EE781977}" type="presParOf" srcId="{A4F5342A-1866-41BB-BA88-AFBBB55AF100}" destId="{2A2F17FB-51F6-4D7A-A7AC-94BEB422F2D3}" srcOrd="1" destOrd="0" presId="urn:microsoft.com/office/officeart/2018/2/layout/IconVerticalSolidList"/>
    <dgm:cxn modelId="{8188214D-E6B2-0344-AA3F-5BC47065FC66}" type="presParOf" srcId="{A4F5342A-1866-41BB-BA88-AFBBB55AF100}" destId="{971BE54F-0DB1-4176-AAC6-CCC694FB8208}" srcOrd="2" destOrd="0" presId="urn:microsoft.com/office/officeart/2018/2/layout/IconVerticalSolidList"/>
    <dgm:cxn modelId="{9B021703-4556-AD4F-8052-F26979E0F7D5}" type="presParOf" srcId="{A4F5342A-1866-41BB-BA88-AFBBB55AF100}" destId="{DFEBBCF9-BB7E-4F35-B461-3A2E755C98B0}" srcOrd="3" destOrd="0" presId="urn:microsoft.com/office/officeart/2018/2/layout/IconVerticalSolidList"/>
    <dgm:cxn modelId="{F9B562A8-06D4-314E-B5B2-B5384664ED14}" type="presParOf" srcId="{314D1961-5FD9-457F-B34B-0BF62F86775F}" destId="{EE47621F-1C53-4D51-882F-77159DC96535}" srcOrd="1" destOrd="0" presId="urn:microsoft.com/office/officeart/2018/2/layout/IconVerticalSolidList"/>
    <dgm:cxn modelId="{437E3AF2-1099-3940-A469-93DE5B1CFE57}" type="presParOf" srcId="{314D1961-5FD9-457F-B34B-0BF62F86775F}" destId="{5941271E-1755-4780-B6C0-0EEFEED6D4DF}" srcOrd="2" destOrd="0" presId="urn:microsoft.com/office/officeart/2018/2/layout/IconVerticalSolidList"/>
    <dgm:cxn modelId="{04E5CDC6-2413-CE4A-8540-C3C077B7E18E}" type="presParOf" srcId="{5941271E-1755-4780-B6C0-0EEFEED6D4DF}" destId="{E080C2EE-5A47-4C09-80EB-DD97AE7B24DC}" srcOrd="0" destOrd="0" presId="urn:microsoft.com/office/officeart/2018/2/layout/IconVerticalSolidList"/>
    <dgm:cxn modelId="{4C7C2EDC-30F7-1341-85DA-7BC72DE00C0B}" type="presParOf" srcId="{5941271E-1755-4780-B6C0-0EEFEED6D4DF}" destId="{50A8BCBE-A7BB-4A05-AB2E-1067649744C2}" srcOrd="1" destOrd="0" presId="urn:microsoft.com/office/officeart/2018/2/layout/IconVerticalSolidList"/>
    <dgm:cxn modelId="{8AEC7F62-0F9A-794B-A04C-42736912A0C7}" type="presParOf" srcId="{5941271E-1755-4780-B6C0-0EEFEED6D4DF}" destId="{F15A4212-9E59-4D9E-92EE-8CE8D6FE987C}" srcOrd="2" destOrd="0" presId="urn:microsoft.com/office/officeart/2018/2/layout/IconVerticalSolidList"/>
    <dgm:cxn modelId="{3B175307-E864-374F-8117-0F6BB14C1ABA}" type="presParOf" srcId="{5941271E-1755-4780-B6C0-0EEFEED6D4DF}" destId="{4720D986-C608-4B28-A072-938164161A9B}" srcOrd="3" destOrd="0" presId="urn:microsoft.com/office/officeart/2018/2/layout/IconVerticalSolidList"/>
    <dgm:cxn modelId="{0062CBEC-DC9D-EC4F-9BE3-BA22CBC70F37}" type="presParOf" srcId="{314D1961-5FD9-457F-B34B-0BF62F86775F}" destId="{6C3C27B5-F6AB-4870-9E26-B7DF0436ECD1}" srcOrd="3" destOrd="0" presId="urn:microsoft.com/office/officeart/2018/2/layout/IconVerticalSolidList"/>
    <dgm:cxn modelId="{F77F30D0-045C-E649-B84F-157843421761}" type="presParOf" srcId="{314D1961-5FD9-457F-B34B-0BF62F86775F}" destId="{658627E7-308D-4261-BE50-A473A68145AD}" srcOrd="4" destOrd="0" presId="urn:microsoft.com/office/officeart/2018/2/layout/IconVerticalSolidList"/>
    <dgm:cxn modelId="{EEE80896-9CE8-C047-B847-A44439AFBFB9}" type="presParOf" srcId="{658627E7-308D-4261-BE50-A473A68145AD}" destId="{80FE599C-C126-4021-A306-1AE1D1A14E26}" srcOrd="0" destOrd="0" presId="urn:microsoft.com/office/officeart/2018/2/layout/IconVerticalSolidList"/>
    <dgm:cxn modelId="{F0BA00E9-78EF-CF4D-B9A4-50724D779164}" type="presParOf" srcId="{658627E7-308D-4261-BE50-A473A68145AD}" destId="{F1470827-5552-4763-ADBB-92FD871B7FCD}" srcOrd="1" destOrd="0" presId="urn:microsoft.com/office/officeart/2018/2/layout/IconVerticalSolidList"/>
    <dgm:cxn modelId="{E88E84BE-DC05-3645-B217-F34A0115CC8A}" type="presParOf" srcId="{658627E7-308D-4261-BE50-A473A68145AD}" destId="{6B8E54C2-02C4-4633-918F-06238330B1C9}" srcOrd="2" destOrd="0" presId="urn:microsoft.com/office/officeart/2018/2/layout/IconVerticalSolidList"/>
    <dgm:cxn modelId="{D215CCFE-578D-AF43-9909-396BAAE64538}" type="presParOf" srcId="{658627E7-308D-4261-BE50-A473A68145AD}" destId="{C892DFCE-A095-4C0B-8191-08E063810281}" srcOrd="3" destOrd="0" presId="urn:microsoft.com/office/officeart/2018/2/layout/IconVerticalSolidList"/>
    <dgm:cxn modelId="{22BD0DCF-9817-C44A-BE61-31034B3959E9}" type="presParOf" srcId="{658627E7-308D-4261-BE50-A473A68145AD}" destId="{FA832FD2-4D67-4011-B9A4-E0FDADE91B97}" srcOrd="4" destOrd="0" presId="urn:microsoft.com/office/officeart/2018/2/layout/IconVerticalSolidList"/>
    <dgm:cxn modelId="{1BF8D11D-45AE-CD42-991F-658C06DC6C74}" type="presParOf" srcId="{314D1961-5FD9-457F-B34B-0BF62F86775F}" destId="{B8A254F4-B317-4E8A-9459-7751A4D4BD28}" srcOrd="5" destOrd="0" presId="urn:microsoft.com/office/officeart/2018/2/layout/IconVerticalSolidList"/>
    <dgm:cxn modelId="{E508DC4B-0C87-694A-BACC-1E68104B083F}" type="presParOf" srcId="{314D1961-5FD9-457F-B34B-0BF62F86775F}" destId="{B592A224-86A6-41E4-8EFC-60D00D861369}" srcOrd="6" destOrd="0" presId="urn:microsoft.com/office/officeart/2018/2/layout/IconVerticalSolidList"/>
    <dgm:cxn modelId="{D9A7B3B1-65F6-1A49-965E-C685BA048A1D}" type="presParOf" srcId="{B592A224-86A6-41E4-8EFC-60D00D861369}" destId="{B0FF8C3A-335E-4914-B581-653FDFDD31E0}" srcOrd="0" destOrd="0" presId="urn:microsoft.com/office/officeart/2018/2/layout/IconVerticalSolidList"/>
    <dgm:cxn modelId="{371078D0-70A3-4E47-A2E4-2748AD37F831}" type="presParOf" srcId="{B592A224-86A6-41E4-8EFC-60D00D861369}" destId="{CA6FB4F6-6580-4E19-9C3E-2E0723F87CA9}" srcOrd="1" destOrd="0" presId="urn:microsoft.com/office/officeart/2018/2/layout/IconVerticalSolidList"/>
    <dgm:cxn modelId="{2479A3CC-9351-8C41-A9C6-1EB00FB99E99}" type="presParOf" srcId="{B592A224-86A6-41E4-8EFC-60D00D861369}" destId="{3E0C0332-71B8-4401-8355-59121778217B}" srcOrd="2" destOrd="0" presId="urn:microsoft.com/office/officeart/2018/2/layout/IconVerticalSolidList"/>
    <dgm:cxn modelId="{D45229F6-BAE3-974C-82E9-7375A78918C6}" type="presParOf" srcId="{B592A224-86A6-41E4-8EFC-60D00D861369}" destId="{DFECBD7F-3B6E-453B-A148-8FF47477665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949B8-8CB8-4340-A10E-4CAAA58155FF}">
      <dsp:nvSpPr>
        <dsp:cNvPr id="0" name=""/>
        <dsp:cNvSpPr/>
      </dsp:nvSpPr>
      <dsp:spPr>
        <a:xfrm>
          <a:off x="1130191" y="2873"/>
          <a:ext cx="4156870" cy="18966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The market discounts everything.</a:t>
          </a:r>
        </a:p>
      </dsp:txBody>
      <dsp:txXfrm>
        <a:off x="1222779" y="95461"/>
        <a:ext cx="3971694" cy="1711494"/>
      </dsp:txXfrm>
    </dsp:sp>
    <dsp:sp modelId="{1DA506EA-51CC-43E7-8F30-E4C0C4FC5D08}">
      <dsp:nvSpPr>
        <dsp:cNvPr id="0" name=""/>
        <dsp:cNvSpPr/>
      </dsp:nvSpPr>
      <dsp:spPr>
        <a:xfrm>
          <a:off x="1130191" y="1994377"/>
          <a:ext cx="4156870" cy="189667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Price moves in trends.</a:t>
          </a:r>
        </a:p>
      </dsp:txBody>
      <dsp:txXfrm>
        <a:off x="1222779" y="2086965"/>
        <a:ext cx="3971694" cy="1711494"/>
      </dsp:txXfrm>
    </dsp:sp>
    <dsp:sp modelId="{109DBBBC-B90C-490C-9420-3B4C7610472C}">
      <dsp:nvSpPr>
        <dsp:cNvPr id="0" name=""/>
        <dsp:cNvSpPr/>
      </dsp:nvSpPr>
      <dsp:spPr>
        <a:xfrm>
          <a:off x="1130191" y="3985881"/>
          <a:ext cx="4253221" cy="189667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History tends to repeat itself.</a:t>
          </a:r>
        </a:p>
      </dsp:txBody>
      <dsp:txXfrm>
        <a:off x="1222779" y="4078469"/>
        <a:ext cx="4068045" cy="17114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BA25C-C804-4610-AC63-F0B3FCE03CA4}">
      <dsp:nvSpPr>
        <dsp:cNvPr id="0" name=""/>
        <dsp:cNvSpPr/>
      </dsp:nvSpPr>
      <dsp:spPr>
        <a:xfrm>
          <a:off x="0" y="511845"/>
          <a:ext cx="2846069" cy="18072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1D14C5-9E40-4BE2-9C52-7B77A637861E}">
      <dsp:nvSpPr>
        <dsp:cNvPr id="0" name=""/>
        <dsp:cNvSpPr/>
      </dsp:nvSpPr>
      <dsp:spPr>
        <a:xfrm>
          <a:off x="316230" y="812264"/>
          <a:ext cx="2846069" cy="18072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Line Chart</a:t>
          </a:r>
        </a:p>
      </dsp:txBody>
      <dsp:txXfrm>
        <a:off x="369163" y="865197"/>
        <a:ext cx="2740203" cy="1701388"/>
      </dsp:txXfrm>
    </dsp:sp>
    <dsp:sp modelId="{A3E8EB3E-BD47-4515-B9ED-335D5F0C596E}">
      <dsp:nvSpPr>
        <dsp:cNvPr id="0" name=""/>
        <dsp:cNvSpPr/>
      </dsp:nvSpPr>
      <dsp:spPr>
        <a:xfrm>
          <a:off x="3478529" y="511845"/>
          <a:ext cx="2846069" cy="18072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14723-C629-4C2A-BF6D-2F901AD8D168}">
      <dsp:nvSpPr>
        <dsp:cNvPr id="0" name=""/>
        <dsp:cNvSpPr/>
      </dsp:nvSpPr>
      <dsp:spPr>
        <a:xfrm>
          <a:off x="3794759" y="812264"/>
          <a:ext cx="2846069" cy="18072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Bar Chart</a:t>
          </a:r>
        </a:p>
      </dsp:txBody>
      <dsp:txXfrm>
        <a:off x="3847692" y="865197"/>
        <a:ext cx="2740203" cy="1701388"/>
      </dsp:txXfrm>
    </dsp:sp>
    <dsp:sp modelId="{6C19DA02-E0B8-4B56-8DF7-B025F67C7F81}">
      <dsp:nvSpPr>
        <dsp:cNvPr id="0" name=""/>
        <dsp:cNvSpPr/>
      </dsp:nvSpPr>
      <dsp:spPr>
        <a:xfrm>
          <a:off x="6957059" y="511845"/>
          <a:ext cx="2846069" cy="18072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2C2EBD-9D49-4DF4-A1AF-63AECD26D393}">
      <dsp:nvSpPr>
        <dsp:cNvPr id="0" name=""/>
        <dsp:cNvSpPr/>
      </dsp:nvSpPr>
      <dsp:spPr>
        <a:xfrm>
          <a:off x="7273289" y="812264"/>
          <a:ext cx="2846069" cy="180725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rgbClr val="008000"/>
              </a:solidFill>
            </a:rPr>
            <a:t>Candlestick Chart</a:t>
          </a:r>
        </a:p>
      </dsp:txBody>
      <dsp:txXfrm>
        <a:off x="7326222" y="865197"/>
        <a:ext cx="2740203" cy="17013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86A6-3D04-48B6-BBC2-59BB07F38B91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2F17FB-51F6-4D7A-A7AC-94BEB422F2D3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EBBCF9-BB7E-4F35-B461-3A2E755C98B0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Uptrend:</a:t>
          </a:r>
          <a:r>
            <a:rPr lang="en-US" sz="2200" kern="1200"/>
            <a:t> Higher Lows and Higher Highs</a:t>
          </a:r>
        </a:p>
      </dsp:txBody>
      <dsp:txXfrm>
        <a:off x="1429899" y="2442"/>
        <a:ext cx="5083704" cy="1238008"/>
      </dsp:txXfrm>
    </dsp:sp>
    <dsp:sp modelId="{E080C2EE-5A47-4C09-80EB-DD97AE7B24DC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A8BCBE-A7BB-4A05-AB2E-1067649744C2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20D986-C608-4B28-A072-938164161A9B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Downtrend:</a:t>
          </a:r>
          <a:r>
            <a:rPr lang="en-US" sz="2200" kern="1200"/>
            <a:t> Lower Highs and Lower Lows</a:t>
          </a:r>
        </a:p>
      </dsp:txBody>
      <dsp:txXfrm>
        <a:off x="1429899" y="1549953"/>
        <a:ext cx="5083704" cy="1238008"/>
      </dsp:txXfrm>
    </dsp:sp>
    <dsp:sp modelId="{80FE599C-C126-4021-A306-1AE1D1A14E26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470827-5552-4763-ADBB-92FD871B7FCD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92DFCE-A095-4C0B-8191-08E063810281}">
      <dsp:nvSpPr>
        <dsp:cNvPr id="0" name=""/>
        <dsp:cNvSpPr/>
      </dsp:nvSpPr>
      <dsp:spPr>
        <a:xfrm>
          <a:off x="1429899" y="3097464"/>
          <a:ext cx="2931121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Trading </a:t>
          </a:r>
          <a:r>
            <a:rPr lang="en-US" sz="2200" b="1" kern="1200"/>
            <a:t>with</a:t>
          </a:r>
          <a:r>
            <a:rPr lang="en-US" sz="2200" kern="1200"/>
            <a:t> the trend or </a:t>
          </a:r>
          <a:r>
            <a:rPr lang="en-US" sz="2200" b="1" kern="1200"/>
            <a:t>against</a:t>
          </a:r>
          <a:r>
            <a:rPr lang="en-US" sz="2200" kern="1200"/>
            <a:t> the trend?</a:t>
          </a:r>
        </a:p>
      </dsp:txBody>
      <dsp:txXfrm>
        <a:off x="1429899" y="3097464"/>
        <a:ext cx="2931121" cy="1238008"/>
      </dsp:txXfrm>
    </dsp:sp>
    <dsp:sp modelId="{FA832FD2-4D67-4011-B9A4-E0FDADE91B97}">
      <dsp:nvSpPr>
        <dsp:cNvPr id="0" name=""/>
        <dsp:cNvSpPr/>
      </dsp:nvSpPr>
      <dsp:spPr>
        <a:xfrm>
          <a:off x="4361021" y="3097464"/>
          <a:ext cx="2152582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Timing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Duration</a:t>
          </a:r>
        </a:p>
      </dsp:txBody>
      <dsp:txXfrm>
        <a:off x="4361021" y="3097464"/>
        <a:ext cx="2152582" cy="1238008"/>
      </dsp:txXfrm>
    </dsp:sp>
    <dsp:sp modelId="{B0FF8C3A-335E-4914-B581-653FDFDD31E0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6FB4F6-6580-4E19-9C3E-2E0723F87CA9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ECBD7F-3B6E-453B-A148-8FF47477665E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is </a:t>
          </a:r>
          <a:r>
            <a:rPr lang="en-US" sz="2200" b="1" kern="1200"/>
            <a:t>Support</a:t>
          </a:r>
          <a:r>
            <a:rPr lang="en-US" sz="2200" kern="1200"/>
            <a:t> &amp; </a:t>
          </a:r>
          <a:r>
            <a:rPr lang="en-US" sz="2200" b="1" kern="1200"/>
            <a:t>Resistance</a:t>
          </a:r>
          <a:r>
            <a:rPr lang="en-US" sz="2200" kern="1200"/>
            <a:t>?</a:t>
          </a:r>
        </a:p>
      </dsp:txBody>
      <dsp:txXfrm>
        <a:off x="1429899" y="4644974"/>
        <a:ext cx="5083704" cy="1238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8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0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1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24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1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5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3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61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4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01/02/25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64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9144000" cy="76200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(Technical Analysis – using R)</a:t>
            </a:r>
            <a:endParaRPr lang="en-IN" sz="1800" dirty="0"/>
          </a:p>
          <a:p>
            <a:r>
              <a:rPr lang="en-IN" sz="1800" dirty="0"/>
              <a:t>Prof. M S Jawed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IN" sz="4000" dirty="0">
                <a:solidFill>
                  <a:schemeClr val="bg2"/>
                </a:solidFill>
              </a:rPr>
              <a:t>Financial Modelling using R</a:t>
            </a: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684787"/>
          </a:xfrm>
        </p:spPr>
        <p:txBody>
          <a:bodyPr>
            <a:normAutofit fontScale="90000"/>
          </a:bodyPr>
          <a:lstStyle/>
          <a:p>
            <a:r>
              <a:rPr lang="en-US" dirty="0"/>
              <a:t>Technical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367" y="1486997"/>
            <a:ext cx="10887236" cy="480176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Technical analysis is based on a completely different approach compared to </a:t>
            </a:r>
            <a:r>
              <a:rPr lang="en-US" sz="2400" b="1" dirty="0"/>
              <a:t>Fundamental</a:t>
            </a:r>
            <a:r>
              <a:rPr lang="en-US" sz="2400" dirty="0"/>
              <a:t> Analysis (based on “</a:t>
            </a:r>
            <a:r>
              <a:rPr lang="en-US" sz="2400" b="1" dirty="0"/>
              <a:t>value</a:t>
            </a:r>
            <a:r>
              <a:rPr lang="en-US" sz="2400" dirty="0"/>
              <a:t>” of a company or asset) and </a:t>
            </a:r>
          </a:p>
          <a:p>
            <a:pPr>
              <a:lnSpc>
                <a:spcPct val="110000"/>
              </a:lnSpc>
            </a:pPr>
            <a:r>
              <a:rPr lang="en-US" sz="2400" b="1" dirty="0"/>
              <a:t>Technical</a:t>
            </a:r>
            <a:r>
              <a:rPr lang="en-US" sz="2400" dirty="0"/>
              <a:t> Analysts also called as Chartists are more focused on the </a:t>
            </a:r>
            <a:r>
              <a:rPr lang="en-US" sz="2400" b="1" dirty="0"/>
              <a:t>price movement and volumes</a:t>
            </a:r>
            <a:r>
              <a:rPr lang="en-US" sz="2400" dirty="0"/>
              <a:t> of the asset in the market and don’t believe on the existence of “value”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Attempts to </a:t>
            </a:r>
            <a:r>
              <a:rPr lang="en-US" sz="2400" b="1" dirty="0"/>
              <a:t>exploit stock price patterns</a:t>
            </a:r>
            <a:r>
              <a:rPr lang="en-US" sz="2400" dirty="0"/>
              <a:t> for profit.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Assumes </a:t>
            </a:r>
            <a:r>
              <a:rPr lang="en-US" sz="2400" b="1" dirty="0"/>
              <a:t>prices adjust slowly</a:t>
            </a:r>
            <a:r>
              <a:rPr lang="en-US" sz="2400" dirty="0"/>
              <a:t> to the information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Technical analysis </a:t>
            </a:r>
            <a:r>
              <a:rPr lang="en-US" sz="2400" b="1" dirty="0"/>
              <a:t>clashes with the EMH</a:t>
            </a:r>
            <a:r>
              <a:rPr lang="en-US" sz="2400" dirty="0"/>
              <a:t>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Technical Analysts </a:t>
            </a:r>
            <a:r>
              <a:rPr lang="en-US" sz="2400" b="1" dirty="0"/>
              <a:t>forecast the direction of movement of prices</a:t>
            </a:r>
            <a:r>
              <a:rPr lang="en-US" sz="2400" dirty="0"/>
              <a:t> through the study of past market data, primarily price and volume. </a:t>
            </a:r>
          </a:p>
        </p:txBody>
      </p:sp>
    </p:spTree>
    <p:extLst>
      <p:ext uri="{BB962C8B-B14F-4D97-AF65-F5344CB8AC3E}">
        <p14:creationId xmlns:p14="http://schemas.microsoft.com/office/powerpoint/2010/main" val="404808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Technical analysis is based on three assumptions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D8433B-3210-4C57-B8EB-D1F8CCF626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70574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89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Basic Chart Elements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5FA96F-FF1D-4BDE-870A-F518EADA60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221096"/>
              </p:ext>
            </p:extLst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555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Line Chart</a:t>
            </a:r>
            <a:b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B2DF5F73-4194-4F23-BB0F-2EB513FAB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08" b="5208"/>
          <a:stretch>
            <a:fillRect/>
          </a:stretch>
        </p:blipFill>
        <p:spPr>
          <a:xfrm>
            <a:off x="4038600" y="1153551"/>
            <a:ext cx="7728530" cy="425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61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Bar Chart</a:t>
            </a:r>
            <a:b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455" b="5455"/>
          <a:stretch>
            <a:fillRect/>
          </a:stretch>
        </p:blipFill>
        <p:spPr>
          <a:xfrm>
            <a:off x="4038600" y="1450697"/>
            <a:ext cx="7188199" cy="395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Bar Chart</a:t>
            </a:r>
            <a:b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380" b="5380"/>
          <a:stretch>
            <a:fillRect/>
          </a:stretch>
        </p:blipFill>
        <p:spPr>
          <a:xfrm>
            <a:off x="4038600" y="1450668"/>
            <a:ext cx="7188199" cy="395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2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Candlestick Chart</a:t>
            </a:r>
            <a:b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B050D041-472F-4AF6-B35C-726008888A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" b="946"/>
          <a:stretch>
            <a:fillRect/>
          </a:stretch>
        </p:blipFill>
        <p:spPr>
          <a:xfrm>
            <a:off x="4038600" y="1450704"/>
            <a:ext cx="7188199" cy="395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1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1872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What is a Candlestick?</a:t>
            </a:r>
            <a:br>
              <a:rPr lang="en-US" sz="4000" dirty="0">
                <a:solidFill>
                  <a:srgbClr val="0070C0"/>
                </a:solidFill>
              </a:rPr>
            </a:b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6068" r="-56068"/>
          <a:stretch>
            <a:fillRect/>
          </a:stretch>
        </p:blipFill>
        <p:spPr>
          <a:xfrm>
            <a:off x="4964011" y="1613453"/>
            <a:ext cx="8229600" cy="4525963"/>
          </a:xfrm>
        </p:spPr>
      </p:pic>
      <p:sp>
        <p:nvSpPr>
          <p:cNvPr id="5" name="Rectangle 4"/>
          <p:cNvSpPr/>
          <p:nvPr/>
        </p:nvSpPr>
        <p:spPr>
          <a:xfrm>
            <a:off x="838200" y="1613453"/>
            <a:ext cx="49876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Hollow</a:t>
            </a:r>
            <a:r>
              <a:rPr lang="en-US" sz="2400" dirty="0"/>
              <a:t> candlesticks, where the close is greater than the open, indicate buying pressure. </a:t>
            </a:r>
          </a:p>
          <a:p>
            <a:endParaRPr lang="en-US" sz="2400" b="1" dirty="0"/>
          </a:p>
          <a:p>
            <a:r>
              <a:rPr lang="en-US" sz="2400" b="1" dirty="0"/>
              <a:t>Filled</a:t>
            </a:r>
            <a:r>
              <a:rPr lang="en-US" sz="2400" dirty="0"/>
              <a:t> candlesticks, where the close is less than the open, indicate selling pressure.</a:t>
            </a:r>
          </a:p>
          <a:p>
            <a:endParaRPr lang="en-US" sz="2400" dirty="0"/>
          </a:p>
          <a:p>
            <a:r>
              <a:rPr lang="en-IN" sz="2400" dirty="0"/>
              <a:t>The </a:t>
            </a:r>
            <a:r>
              <a:rPr lang="en-IN" sz="2400" b="1" dirty="0"/>
              <a:t>long thin lines</a:t>
            </a:r>
            <a:r>
              <a:rPr lang="en-IN" sz="2400" dirty="0"/>
              <a:t> above and below the body represent the high/low range and are called “shadows” (also referred to as “wicks” and “tails”).</a:t>
            </a:r>
            <a:r>
              <a:rPr lang="en-IN" dirty="0"/>
              <a:t> 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60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2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6134677" y="303591"/>
            <a:ext cx="5735590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392598" y="640263"/>
            <a:ext cx="5221266" cy="527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Technical Analysis using Candlestick Charts</a:t>
            </a:r>
            <a:endParaRPr 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F2042D-16A4-4E54-90C1-C5C4A4756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966175"/>
            <a:ext cx="5126736" cy="412308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903" y="1167618"/>
            <a:ext cx="5235490" cy="472715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400" i="1" dirty="0"/>
              <a:t>Long white candlesticks</a:t>
            </a:r>
            <a:r>
              <a:rPr lang="en-US" sz="1400" dirty="0"/>
              <a:t> indicate that the </a:t>
            </a:r>
            <a:r>
              <a:rPr lang="en-US" sz="1400" b="1" dirty="0"/>
              <a:t>Bulls</a:t>
            </a:r>
            <a:r>
              <a:rPr lang="en-US" sz="1400" dirty="0"/>
              <a:t> controlled the ball (trading) for most of the game.</a:t>
            </a:r>
            <a:br>
              <a:rPr lang="en-US" sz="1400" dirty="0"/>
            </a:b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r>
              <a:rPr lang="en-US" sz="1400" i="1" dirty="0"/>
              <a:t>Long black candlesticks</a:t>
            </a:r>
            <a:r>
              <a:rPr lang="en-US" sz="1400" dirty="0"/>
              <a:t> indicate that the </a:t>
            </a:r>
            <a:r>
              <a:rPr lang="en-US" sz="1400" b="1" dirty="0"/>
              <a:t>Bears</a:t>
            </a:r>
            <a:r>
              <a:rPr lang="en-US" sz="1400" dirty="0"/>
              <a:t> controlled the ball (trading) for most of the game.</a:t>
            </a:r>
            <a:br>
              <a:rPr lang="en-US" sz="1400" dirty="0"/>
            </a:b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r>
              <a:rPr lang="en-US" sz="1400" i="1" dirty="0"/>
              <a:t>Small candlesticks</a:t>
            </a:r>
            <a:r>
              <a:rPr lang="en-US" sz="1400" dirty="0"/>
              <a:t> indicate that neither team could move the ball and prices finished about where they started.</a:t>
            </a:r>
            <a:br>
              <a:rPr lang="en-US" sz="1400" dirty="0"/>
            </a:b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A </a:t>
            </a:r>
            <a:r>
              <a:rPr lang="en-US" sz="1400" i="1" dirty="0"/>
              <a:t>long lower shadow</a:t>
            </a:r>
            <a:r>
              <a:rPr lang="en-US" sz="1400" dirty="0"/>
              <a:t> indicates that the </a:t>
            </a:r>
            <a:r>
              <a:rPr lang="en-US" sz="1400" b="1" dirty="0"/>
              <a:t>Bears</a:t>
            </a:r>
            <a:r>
              <a:rPr lang="en-US" sz="1400" dirty="0"/>
              <a:t> controlled the ball for part of the game, but lost control by the end and the Bulls made an impressive comeback.</a:t>
            </a:r>
            <a:br>
              <a:rPr lang="en-US" sz="1400" dirty="0"/>
            </a:b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A </a:t>
            </a:r>
            <a:r>
              <a:rPr lang="en-US" sz="1400" i="1" dirty="0"/>
              <a:t>long upper shadow</a:t>
            </a:r>
            <a:r>
              <a:rPr lang="en-US" sz="1400" dirty="0"/>
              <a:t> indicates that the </a:t>
            </a:r>
            <a:r>
              <a:rPr lang="en-US" sz="1400" b="1" dirty="0"/>
              <a:t>Bulls</a:t>
            </a:r>
            <a:r>
              <a:rPr lang="en-US" sz="1400" dirty="0"/>
              <a:t> controlled the ball for part of the game, but lost control by the end and the Bears made an impressive comeback.</a:t>
            </a:r>
            <a:br>
              <a:rPr lang="en-US" sz="1400" dirty="0"/>
            </a:br>
            <a:endParaRPr lang="en-US" sz="1400" dirty="0"/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A </a:t>
            </a:r>
            <a:r>
              <a:rPr lang="en-US" sz="1400" i="1" dirty="0"/>
              <a:t>long upper and lower shadow</a:t>
            </a:r>
            <a:r>
              <a:rPr lang="en-US" sz="1400" dirty="0"/>
              <a:t> indicates that the both the Bears and the Bulls had their moments during the game, but neither could put the other away, resulting in a standoff.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4416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6959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General Principals to follow to analyzing a standalone Candlestick chart</a:t>
            </a:r>
            <a:endParaRPr lang="en-US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602" y="1825625"/>
            <a:ext cx="9462447" cy="4351338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Buy strength and sell weakness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Be flexible with patterns (verify and quantify)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Look for prior trend</a:t>
            </a:r>
          </a:p>
        </p:txBody>
      </p:sp>
    </p:spTree>
    <p:extLst>
      <p:ext uri="{BB962C8B-B14F-4D97-AF65-F5344CB8AC3E}">
        <p14:creationId xmlns:p14="http://schemas.microsoft.com/office/powerpoint/2010/main" val="2785867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</a:rPr>
              <a:t>Marubozu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92071" y="232343"/>
            <a:ext cx="6179242" cy="6412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lang="en-US" dirty="0"/>
              <a:t>It violates rule 3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Buy around the closing price of a bullish </a:t>
            </a:r>
            <a:r>
              <a:rPr lang="en-US" dirty="0" err="1"/>
              <a:t>marubozu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/>
              <a:t>Keep the low of the </a:t>
            </a:r>
            <a:r>
              <a:rPr lang="en-US" dirty="0" err="1"/>
              <a:t>marubozu</a:t>
            </a:r>
            <a:r>
              <a:rPr lang="en-US" dirty="0"/>
              <a:t> as the </a:t>
            </a:r>
            <a:r>
              <a:rPr lang="en-US" dirty="0" err="1"/>
              <a:t>stoploss</a:t>
            </a:r>
            <a:endParaRPr lang="en-US" dirty="0"/>
          </a:p>
          <a:p>
            <a:pPr lvl="0">
              <a:lnSpc>
                <a:spcPct val="110000"/>
              </a:lnSpc>
            </a:pPr>
            <a:r>
              <a:rPr lang="en-US" dirty="0"/>
              <a:t>Sell around the closing price of a bearish </a:t>
            </a:r>
            <a:r>
              <a:rPr lang="en-US" dirty="0" err="1"/>
              <a:t>marubozu</a:t>
            </a:r>
            <a:endParaRPr lang="en-US" sz="4000" dirty="0"/>
          </a:p>
          <a:p>
            <a:pPr lvl="1">
              <a:lnSpc>
                <a:spcPct val="110000"/>
              </a:lnSpc>
            </a:pPr>
            <a:r>
              <a:rPr lang="en-US" dirty="0"/>
              <a:t>Keep the high of the </a:t>
            </a:r>
            <a:r>
              <a:rPr lang="en-US" dirty="0" err="1"/>
              <a:t>marubozu</a:t>
            </a:r>
            <a:r>
              <a:rPr lang="en-US" dirty="0"/>
              <a:t> as the </a:t>
            </a:r>
            <a:r>
              <a:rPr lang="en-US" dirty="0" err="1"/>
              <a:t>stoploss</a:t>
            </a:r>
            <a:endParaRPr lang="en-US" sz="3600" dirty="0"/>
          </a:p>
          <a:p>
            <a:pPr lvl="0">
              <a:lnSpc>
                <a:spcPct val="110000"/>
              </a:lnSpc>
            </a:pPr>
            <a:r>
              <a:rPr lang="en-US" dirty="0"/>
              <a:t>An aggressive trader can place the trade on the same day 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Risk averse traders: trade on the next day after ensuring, it obeys rule -1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One should avoid trading during an extremely small (below 1% range) or long candle (above 10% range).</a:t>
            </a:r>
          </a:p>
        </p:txBody>
      </p:sp>
      <p:pic>
        <p:nvPicPr>
          <p:cNvPr id="5" name="Content Placeholder 4" descr="2-ch5-D2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60" b="-32660"/>
          <a:stretch>
            <a:fillRect/>
          </a:stretch>
        </p:blipFill>
        <p:spPr bwMode="auto">
          <a:xfrm>
            <a:off x="187746" y="1825625"/>
            <a:ext cx="5264150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30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The Spinning Tops &amp;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</a:rPr>
              <a:t>Dojis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64191" y="185875"/>
            <a:ext cx="6922608" cy="6474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lang="en-US" dirty="0"/>
              <a:t>Conveys indecision in the market with both bulls and bears being in equal control</a:t>
            </a:r>
          </a:p>
          <a:p>
            <a:pPr lvl="0">
              <a:lnSpc>
                <a:spcPct val="110000"/>
              </a:lnSpc>
            </a:pPr>
            <a:endParaRPr lang="en-US" dirty="0"/>
          </a:p>
          <a:p>
            <a:pPr lvl="0">
              <a:lnSpc>
                <a:spcPct val="110000"/>
              </a:lnSpc>
            </a:pPr>
            <a:r>
              <a:rPr lang="en-US" dirty="0"/>
              <a:t>At the top end of the rally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either the bulls are taking a pause before they can resume the uptrend further or the bears are preparing to break the trend.</a:t>
            </a:r>
          </a:p>
          <a:p>
            <a:pPr lvl="0">
              <a:lnSpc>
                <a:spcPct val="110000"/>
              </a:lnSpc>
            </a:pPr>
            <a:endParaRPr lang="en-US" dirty="0"/>
          </a:p>
          <a:p>
            <a:pPr lvl="0">
              <a:lnSpc>
                <a:spcPct val="110000"/>
              </a:lnSpc>
            </a:pPr>
            <a:r>
              <a:rPr lang="en-US" dirty="0"/>
              <a:t>At the bottom end of the rally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either the bears are taking a pause before they can resume the down trend further or the bulls are preparing to break the trend</a:t>
            </a:r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6087" y="4177542"/>
            <a:ext cx="5263608" cy="1798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Content Placeholder 7" descr="2-Ch6-D1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3169" r="-23169"/>
          <a:stretch>
            <a:fillRect/>
          </a:stretch>
        </p:blipFill>
        <p:spPr bwMode="auto">
          <a:xfrm>
            <a:off x="327129" y="1825625"/>
            <a:ext cx="5264150" cy="1798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2-Ch6-D2a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30" y="4169487"/>
            <a:ext cx="4023187" cy="1824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30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Paper Umbrella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97822" y="294301"/>
            <a:ext cx="6535438" cy="6335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length of the lower shadow should be at least twice the length of the real body.</a:t>
            </a:r>
          </a:p>
          <a:p>
            <a:pPr lvl="0"/>
            <a:r>
              <a:rPr lang="en-US" dirty="0"/>
              <a:t>If appears at the bottom end of a downward rally, it is called the</a:t>
            </a:r>
            <a:r>
              <a:rPr lang="en-US" b="1" dirty="0"/>
              <a:t> ‘Hammer’</a:t>
            </a:r>
            <a:r>
              <a:rPr lang="en-US" dirty="0"/>
              <a:t>.</a:t>
            </a:r>
            <a:endParaRPr lang="en-US" sz="1800" dirty="0"/>
          </a:p>
          <a:p>
            <a:pPr lvl="1"/>
            <a:r>
              <a:rPr lang="en-US" b="1" dirty="0"/>
              <a:t>bullish pattern</a:t>
            </a:r>
            <a:r>
              <a:rPr lang="en-US" dirty="0"/>
              <a:t>: look at buying opportunities when it appears</a:t>
            </a:r>
            <a:endParaRPr lang="en-US" sz="1600" dirty="0"/>
          </a:p>
          <a:p>
            <a:pPr lvl="1"/>
            <a:r>
              <a:rPr lang="en-US" dirty="0"/>
              <a:t>The low of the hammer acts as the stop loss price trade</a:t>
            </a:r>
          </a:p>
          <a:p>
            <a:pPr lvl="1"/>
            <a:r>
              <a:rPr lang="en-US" dirty="0"/>
              <a:t> </a:t>
            </a:r>
            <a:endParaRPr lang="en-US" sz="1600" dirty="0"/>
          </a:p>
          <a:p>
            <a:pPr lvl="0"/>
            <a:r>
              <a:rPr lang="en-US" dirty="0"/>
              <a:t>If appears at the top end of an uptrend rally, it is called the</a:t>
            </a:r>
            <a:r>
              <a:rPr lang="en-US" b="1" dirty="0"/>
              <a:t> ‘Hanging man’</a:t>
            </a:r>
            <a:endParaRPr lang="en-US" sz="1800" dirty="0"/>
          </a:p>
          <a:p>
            <a:pPr lvl="1"/>
            <a:r>
              <a:rPr lang="en-US" b="1" dirty="0"/>
              <a:t>bearish pattern</a:t>
            </a:r>
            <a:r>
              <a:rPr lang="en-US" dirty="0"/>
              <a:t>: look at selling opportunities when it appears</a:t>
            </a:r>
            <a:endParaRPr lang="en-US" sz="1600" dirty="0"/>
          </a:p>
          <a:p>
            <a:pPr lvl="1"/>
            <a:r>
              <a:rPr lang="en-US" dirty="0"/>
              <a:t>The high of the hanging man acts as the stop loss price for the trade</a:t>
            </a:r>
            <a:endParaRPr lang="en-US" sz="1600" dirty="0"/>
          </a:p>
          <a:p>
            <a:endParaRPr lang="en-US" dirty="0"/>
          </a:p>
        </p:txBody>
      </p:sp>
      <p:pic>
        <p:nvPicPr>
          <p:cNvPr id="5" name="Content Placeholder 4" descr="2-Ch7-D1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60" b="-32660"/>
          <a:stretch>
            <a:fillRect/>
          </a:stretch>
        </p:blipFill>
        <p:spPr bwMode="auto">
          <a:xfrm>
            <a:off x="278764" y="1825625"/>
            <a:ext cx="4754454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30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Shooting Star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02579" y="820946"/>
            <a:ext cx="5263608" cy="5492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length of the upper shadow should be at least twice the length of the real body.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bearish pattern</a:t>
            </a:r>
            <a:r>
              <a:rPr lang="en-US" dirty="0"/>
              <a:t> - appears at the top end of the trend.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Look at shorting opportunities when a shooting star appears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high of the shooting star will be the stop loss price for the trade.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104" b="-21104"/>
          <a:stretch>
            <a:fillRect/>
          </a:stretch>
        </p:blipFill>
        <p:spPr bwMode="auto">
          <a:xfrm>
            <a:off x="247789" y="1825625"/>
            <a:ext cx="5823045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308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ffectLst/>
              </a:rPr>
              <a:t>Trends</a:t>
            </a:r>
            <a:br>
              <a:rPr lang="en-IN">
                <a:solidFill>
                  <a:srgbClr val="FFFFFF"/>
                </a:solidFill>
                <a:effectLst/>
              </a:rPr>
            </a:b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9B6F54-0778-420C-B580-063734A215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18107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5974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Indicators</a:t>
            </a:r>
            <a:br>
              <a:rPr lang="en-IN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801" y="266699"/>
            <a:ext cx="7462836" cy="6288845"/>
          </a:xfrm>
        </p:spPr>
        <p:txBody>
          <a:bodyPr anchor="ctr">
            <a:normAutofit/>
          </a:bodyPr>
          <a:lstStyle/>
          <a:p>
            <a:pPr lvl="0"/>
            <a:r>
              <a:rPr lang="en-US" b="1" dirty="0">
                <a:solidFill>
                  <a:srgbClr val="0000FF"/>
                </a:solidFill>
              </a:rPr>
              <a:t>Lagging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Leading</a:t>
            </a:r>
            <a:r>
              <a:rPr lang="en-US" dirty="0">
                <a:solidFill>
                  <a:srgbClr val="0000FF"/>
                </a:solidFill>
              </a:rPr>
              <a:t> &amp; </a:t>
            </a:r>
            <a:r>
              <a:rPr lang="en-US" b="1" dirty="0">
                <a:solidFill>
                  <a:srgbClr val="0000FF"/>
                </a:solidFill>
              </a:rPr>
              <a:t>Confirming</a:t>
            </a:r>
            <a:r>
              <a:rPr lang="en-US" dirty="0">
                <a:solidFill>
                  <a:srgbClr val="0000FF"/>
                </a:solidFill>
              </a:rPr>
              <a:t> Indicators </a:t>
            </a:r>
            <a:endParaRPr lang="en-IN" sz="1800" dirty="0">
              <a:solidFill>
                <a:srgbClr val="0000FF"/>
              </a:solidFill>
            </a:endParaRPr>
          </a:p>
          <a:p>
            <a:pPr lvl="1"/>
            <a:endParaRPr lang="en-US" sz="1800" dirty="0"/>
          </a:p>
          <a:p>
            <a:pPr lvl="1"/>
            <a:r>
              <a:rPr lang="en-US" sz="2800" b="1" dirty="0"/>
              <a:t>Lagging</a:t>
            </a:r>
            <a:r>
              <a:rPr lang="en-US" sz="2800" dirty="0"/>
              <a:t> (Moving Averages)</a:t>
            </a:r>
            <a:endParaRPr lang="en-IN" sz="2800" dirty="0"/>
          </a:p>
          <a:p>
            <a:pPr lvl="2"/>
            <a:r>
              <a:rPr lang="en-US" sz="2800" dirty="0"/>
              <a:t>Indicators of support &amp; Resistance</a:t>
            </a:r>
            <a:r>
              <a:rPr lang="en-IN" sz="2800" dirty="0"/>
              <a:t> </a:t>
            </a:r>
          </a:p>
          <a:p>
            <a:pPr lvl="2"/>
            <a:r>
              <a:rPr lang="en-US" sz="2800" b="1" dirty="0"/>
              <a:t>SMA/EMA</a:t>
            </a:r>
          </a:p>
          <a:p>
            <a:pPr lvl="2"/>
            <a:r>
              <a:rPr lang="en-US" sz="2800" dirty="0"/>
              <a:t>Long term – generally stronger</a:t>
            </a:r>
            <a:endParaRPr lang="en-IN" dirty="0"/>
          </a:p>
          <a:p>
            <a:pPr lvl="1"/>
            <a:endParaRPr lang="en-US" sz="1800" b="1" dirty="0"/>
          </a:p>
          <a:p>
            <a:pPr lvl="1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633672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Indicators</a:t>
            </a:r>
            <a:br>
              <a:rPr lang="en-IN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801" y="266699"/>
            <a:ext cx="7462836" cy="6288845"/>
          </a:xfrm>
        </p:spPr>
        <p:txBody>
          <a:bodyPr anchor="ctr">
            <a:normAutofit/>
          </a:bodyPr>
          <a:lstStyle/>
          <a:p>
            <a:pPr lvl="0"/>
            <a:r>
              <a:rPr lang="en-US" b="1" dirty="0">
                <a:solidFill>
                  <a:srgbClr val="0000FF"/>
                </a:solidFill>
              </a:rPr>
              <a:t>Lagging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Leading</a:t>
            </a:r>
            <a:r>
              <a:rPr lang="en-US" dirty="0">
                <a:solidFill>
                  <a:srgbClr val="0000FF"/>
                </a:solidFill>
              </a:rPr>
              <a:t> &amp; </a:t>
            </a:r>
            <a:r>
              <a:rPr lang="en-US" b="1" dirty="0">
                <a:solidFill>
                  <a:srgbClr val="0000FF"/>
                </a:solidFill>
              </a:rPr>
              <a:t>Confirming</a:t>
            </a:r>
            <a:r>
              <a:rPr lang="en-US" dirty="0">
                <a:solidFill>
                  <a:srgbClr val="0000FF"/>
                </a:solidFill>
              </a:rPr>
              <a:t> Indicators </a:t>
            </a:r>
            <a:endParaRPr lang="en-IN" sz="1800" dirty="0">
              <a:solidFill>
                <a:srgbClr val="0000FF"/>
              </a:solidFill>
            </a:endParaRPr>
          </a:p>
          <a:p>
            <a:pPr lvl="1"/>
            <a:endParaRPr lang="en-US" sz="1800" dirty="0"/>
          </a:p>
          <a:p>
            <a:pPr marL="457200" lvl="1" indent="0">
              <a:buNone/>
            </a:pPr>
            <a:endParaRPr lang="en-US" sz="1800" b="1" dirty="0"/>
          </a:p>
          <a:p>
            <a:pPr lvl="1"/>
            <a:r>
              <a:rPr lang="en-US" sz="2800" b="1" dirty="0"/>
              <a:t>Leading</a:t>
            </a:r>
            <a:endParaRPr lang="en-IN" sz="2800" b="1" dirty="0"/>
          </a:p>
          <a:p>
            <a:pPr lvl="2"/>
            <a:r>
              <a:rPr lang="en-US" sz="2800" b="1" dirty="0"/>
              <a:t>RSI </a:t>
            </a:r>
            <a:r>
              <a:rPr lang="en-US" sz="2800" dirty="0"/>
              <a:t>– Relative Strength Indicators </a:t>
            </a:r>
          </a:p>
          <a:p>
            <a:pPr lvl="3"/>
            <a:r>
              <a:rPr lang="en-US" sz="2400" dirty="0"/>
              <a:t>(Oversold vs Overbought levels: 30 to 70)</a:t>
            </a:r>
          </a:p>
          <a:p>
            <a:pPr lvl="3"/>
            <a:r>
              <a:rPr lang="en-US" sz="2400" dirty="0"/>
              <a:t>RSI = 100 – [100 / ( 1 + (Average of Upward Price Change / Average of Downward Price Change ) ) ] </a:t>
            </a:r>
          </a:p>
          <a:p>
            <a:pPr lvl="3"/>
            <a:endParaRPr lang="en-IN" sz="2400" dirty="0"/>
          </a:p>
          <a:p>
            <a:pPr lvl="2"/>
            <a:r>
              <a:rPr lang="en-US" sz="2800" b="1" dirty="0"/>
              <a:t>MACD</a:t>
            </a:r>
            <a:r>
              <a:rPr lang="en-US" sz="2800" dirty="0"/>
              <a:t> – Moving Average Convergence Divergence line </a:t>
            </a:r>
          </a:p>
          <a:p>
            <a:pPr lvl="3"/>
            <a:r>
              <a:rPr lang="en-IN" sz="2000" dirty="0"/>
              <a:t>The MACD also has a zero line to indicate positive and negative values. The MACD has a positive value whenever the 12-period EMA is above the 26-period EMA and a negative value when the 12-period EMA is below the 26-period EMA </a:t>
            </a:r>
            <a:endParaRPr lang="en-US" sz="1600" dirty="0"/>
          </a:p>
          <a:p>
            <a:pPr lvl="2"/>
            <a:endParaRPr lang="en-IN" sz="1800" dirty="0"/>
          </a:p>
          <a:p>
            <a:pPr lvl="1"/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178305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Indicators</a:t>
            </a:r>
            <a:br>
              <a:rPr lang="en-IN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801" y="266699"/>
            <a:ext cx="7462836" cy="6288845"/>
          </a:xfrm>
        </p:spPr>
        <p:txBody>
          <a:bodyPr anchor="ctr">
            <a:normAutofit/>
          </a:bodyPr>
          <a:lstStyle/>
          <a:p>
            <a:pPr lvl="0"/>
            <a:r>
              <a:rPr lang="en-US" b="1" dirty="0">
                <a:solidFill>
                  <a:srgbClr val="0000FF"/>
                </a:solidFill>
              </a:rPr>
              <a:t>Lagging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Leading</a:t>
            </a:r>
            <a:r>
              <a:rPr lang="en-US" dirty="0">
                <a:solidFill>
                  <a:srgbClr val="0000FF"/>
                </a:solidFill>
              </a:rPr>
              <a:t> &amp; </a:t>
            </a:r>
            <a:r>
              <a:rPr lang="en-US" b="1" dirty="0">
                <a:solidFill>
                  <a:srgbClr val="0000FF"/>
                </a:solidFill>
              </a:rPr>
              <a:t>Confirming</a:t>
            </a:r>
            <a:r>
              <a:rPr lang="en-US" dirty="0">
                <a:solidFill>
                  <a:srgbClr val="0000FF"/>
                </a:solidFill>
              </a:rPr>
              <a:t> Indicators </a:t>
            </a:r>
            <a:endParaRPr lang="en-US" sz="1600" dirty="0"/>
          </a:p>
          <a:p>
            <a:pPr lvl="2"/>
            <a:endParaRPr lang="en-IN" sz="1800" dirty="0"/>
          </a:p>
          <a:p>
            <a:pPr lvl="1"/>
            <a:r>
              <a:rPr lang="en-US" b="1" dirty="0"/>
              <a:t>Confirming</a:t>
            </a:r>
            <a:endParaRPr lang="en-IN" b="1" dirty="0"/>
          </a:p>
          <a:p>
            <a:pPr lvl="2"/>
            <a:r>
              <a:rPr lang="en-US" sz="2400" dirty="0"/>
              <a:t>Trading Volume</a:t>
            </a:r>
            <a:endParaRPr lang="en-IN" sz="2400" dirty="0"/>
          </a:p>
          <a:p>
            <a:pPr lvl="2"/>
            <a:r>
              <a:rPr lang="en-US" sz="2400" dirty="0"/>
              <a:t>Dollar Volume </a:t>
            </a:r>
            <a:endParaRPr lang="en-IN" sz="2400" dirty="0"/>
          </a:p>
          <a:p>
            <a:pPr lvl="2"/>
            <a:r>
              <a:rPr lang="en-US" sz="2400" dirty="0"/>
              <a:t>Bullish &amp; Bearish Volume trends &amp; indicators</a:t>
            </a:r>
            <a:r>
              <a:rPr lang="en-IN" sz="2400" dirty="0"/>
              <a:t> </a:t>
            </a:r>
          </a:p>
          <a:p>
            <a:pPr lvl="2"/>
            <a:endParaRPr lang="en-IN" sz="1800" dirty="0"/>
          </a:p>
          <a:p>
            <a:pPr lvl="2"/>
            <a:endParaRPr lang="en-IN" sz="1800" dirty="0"/>
          </a:p>
          <a:p>
            <a:pPr lvl="2"/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336" y="4487058"/>
            <a:ext cx="62484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5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Trading Strategy with SMA</a:t>
            </a:r>
            <a:br>
              <a:rPr lang="en-US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2826" y="126609"/>
            <a:ext cx="7107236" cy="6471139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Times"/>
                <a:cs typeface="Times"/>
              </a:rPr>
              <a:t>Predicting stock returns? </a:t>
            </a:r>
          </a:p>
          <a:p>
            <a:r>
              <a:rPr lang="en-US" sz="2400" dirty="0">
                <a:latin typeface="Times"/>
                <a:cs typeface="Times"/>
              </a:rPr>
              <a:t>At Daily level &lt;Short horizons&gt; </a:t>
            </a:r>
          </a:p>
          <a:p>
            <a:r>
              <a:rPr lang="en-US" sz="2400" dirty="0">
                <a:latin typeface="Times"/>
                <a:cs typeface="Times"/>
              </a:rPr>
              <a:t>A simple strategy is based on Moving Averages (not in time when market is range bound) </a:t>
            </a:r>
          </a:p>
          <a:p>
            <a:pPr lvl="1"/>
            <a:r>
              <a:rPr lang="en-US" dirty="0">
                <a:latin typeface="Times"/>
                <a:cs typeface="Times"/>
              </a:rPr>
              <a:t>Calculate moving average of prices over 20-day - Fast Moving Average</a:t>
            </a:r>
          </a:p>
          <a:p>
            <a:pPr lvl="1"/>
            <a:r>
              <a:rPr lang="en-US" dirty="0">
                <a:latin typeface="Times"/>
                <a:cs typeface="Times"/>
              </a:rPr>
              <a:t>Calculate moving average of prices over 50-day - Slow Moving Average </a:t>
            </a:r>
          </a:p>
          <a:p>
            <a:endParaRPr lang="en-US" sz="2400" dirty="0">
              <a:latin typeface="Times"/>
              <a:cs typeface="Times"/>
            </a:endParaRPr>
          </a:p>
          <a:p>
            <a:r>
              <a:rPr lang="en-US" sz="2400" dirty="0">
                <a:latin typeface="Times"/>
                <a:cs typeface="Times"/>
              </a:rPr>
              <a:t> Look for the signals when Fast and Slow moving averages cross</a:t>
            </a:r>
          </a:p>
          <a:p>
            <a:pPr lvl="1"/>
            <a:r>
              <a:rPr lang="en-US" dirty="0">
                <a:latin typeface="Times"/>
                <a:cs typeface="Times"/>
              </a:rPr>
              <a:t>If Fast Moving Average crosses Slow Moving Average from below – Buy signal </a:t>
            </a:r>
          </a:p>
          <a:p>
            <a:pPr lvl="1"/>
            <a:r>
              <a:rPr lang="en-US" dirty="0">
                <a:latin typeface="Times"/>
                <a:cs typeface="Times"/>
              </a:rPr>
              <a:t>If Fast Moving Average crosses Slow Moving Average from top – Sell signal </a:t>
            </a:r>
            <a:endParaRPr lang="en-US" sz="2000" dirty="0">
              <a:latin typeface="Times"/>
              <a:cs typeface="Times"/>
            </a:endParaRPr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6003667" y="3290501"/>
            <a:ext cx="219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baseline="3000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342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Code for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0742" y="356259"/>
            <a:ext cx="6210216" cy="6149353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library(</a:t>
            </a:r>
            <a:r>
              <a:rPr lang="en-US" sz="2400" dirty="0" err="1">
                <a:solidFill>
                  <a:srgbClr val="000000"/>
                </a:solidFill>
              </a:rPr>
              <a:t>quantmod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getSymbols</a:t>
            </a:r>
            <a:r>
              <a:rPr lang="en-US" sz="2400" dirty="0">
                <a:solidFill>
                  <a:srgbClr val="000000"/>
                </a:solidFill>
              </a:rPr>
              <a:t>("</a:t>
            </a:r>
            <a:r>
              <a:rPr lang="en-US" sz="2400" dirty="0" err="1">
                <a:solidFill>
                  <a:srgbClr val="000000"/>
                </a:solidFill>
              </a:rPr>
              <a:t>INFY.NS",from</a:t>
            </a:r>
            <a:r>
              <a:rPr lang="en-US" sz="2400" dirty="0">
                <a:solidFill>
                  <a:srgbClr val="000000"/>
                </a:solidFill>
              </a:rPr>
              <a:t>='2015-01-01')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chartSeries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INFY.NS,type</a:t>
            </a:r>
            <a:r>
              <a:rPr lang="en-US" sz="2400" dirty="0">
                <a:solidFill>
                  <a:srgbClr val="000000"/>
                </a:solidFill>
              </a:rPr>
              <a:t>='</a:t>
            </a:r>
            <a:r>
              <a:rPr lang="en-US" sz="2400" dirty="0" err="1">
                <a:solidFill>
                  <a:srgbClr val="000000"/>
                </a:solidFill>
              </a:rPr>
              <a:t>candlesticks‘,theme</a:t>
            </a:r>
            <a:r>
              <a:rPr lang="en-US" sz="2400" dirty="0">
                <a:solidFill>
                  <a:srgbClr val="000000"/>
                </a:solidFill>
              </a:rPr>
              <a:t>=‘white’)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addSMA</a:t>
            </a:r>
            <a:r>
              <a:rPr lang="en-US" sz="2400" dirty="0">
                <a:solidFill>
                  <a:srgbClr val="000000"/>
                </a:solidFill>
              </a:rPr>
              <a:t>(n=50,col='red’)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addSMA</a:t>
            </a:r>
            <a:r>
              <a:rPr lang="en-US" sz="2400" dirty="0">
                <a:solidFill>
                  <a:srgbClr val="000000"/>
                </a:solidFill>
              </a:rPr>
              <a:t>(n=20,col=’blue')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addVo</a:t>
            </a:r>
            <a:r>
              <a:rPr lang="en-US" sz="2400" dirty="0">
                <a:solidFill>
                  <a:srgbClr val="000000"/>
                </a:solidFill>
              </a:rPr>
              <a:t>() </a:t>
            </a:r>
            <a:r>
              <a:rPr lang="en-US" sz="2400" dirty="0">
                <a:solidFill>
                  <a:srgbClr val="008000"/>
                </a:solidFill>
              </a:rPr>
              <a:t># to confirm price trend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addRSI</a:t>
            </a:r>
            <a:r>
              <a:rPr lang="en-US" sz="2400" dirty="0">
                <a:solidFill>
                  <a:srgbClr val="000000"/>
                </a:solidFill>
              </a:rPr>
              <a:t>() </a:t>
            </a:r>
            <a:r>
              <a:rPr lang="en-US" sz="2400" dirty="0">
                <a:solidFill>
                  <a:srgbClr val="008000"/>
                </a:solidFill>
              </a:rPr>
              <a:t># and see if it confirms, what SMA follows?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678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Putting them all together in one command</a:t>
            </a:r>
            <a:r>
              <a:rPr lang="is-IS" sz="4000" b="1" dirty="0">
                <a:solidFill>
                  <a:schemeClr val="accent1">
                    <a:lumMod val="50000"/>
                  </a:schemeClr>
                </a:solidFill>
              </a:rPr>
              <a:t>…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chartSeries(NIFTY.NS, subset='2016-05-18::2017-01-30',theme=chartTheme('white',up.col='green',dn.col='red'),TA=c(addBBands(n=20,sd=2,),addSMA(n=50,col="blue"),addSMA(n=10,col="black"),addRSI(n=14)))</a:t>
            </a:r>
          </a:p>
          <a:p>
            <a:endParaRPr lang="en-IN" dirty="0"/>
          </a:p>
          <a:p>
            <a:r>
              <a:rPr lang="en-IN" dirty="0"/>
              <a:t>zoomChart("last 2 week") </a:t>
            </a:r>
            <a:r>
              <a:rPr lang="en-IN" i="1" dirty="0"/>
              <a:t># zoom in</a:t>
            </a:r>
            <a:endParaRPr lang="en-IN" dirty="0"/>
          </a:p>
          <a:p>
            <a:endParaRPr lang="en-US" dirty="0"/>
          </a:p>
          <a:p>
            <a:r>
              <a:rPr lang="en-US" dirty="0" err="1"/>
              <a:t>zoomChart</a:t>
            </a:r>
            <a:r>
              <a:rPr lang="en-US" dirty="0"/>
              <a:t>() # </a:t>
            </a:r>
            <a:r>
              <a:rPr lang="en-US" i="1" dirty="0"/>
              <a:t>zoom out</a:t>
            </a:r>
          </a:p>
        </p:txBody>
      </p:sp>
    </p:spTree>
    <p:extLst>
      <p:ext uri="{BB962C8B-B14F-4D97-AF65-F5344CB8AC3E}">
        <p14:creationId xmlns:p14="http://schemas.microsoft.com/office/powerpoint/2010/main" val="1799538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1193</Words>
  <Application>Microsoft Macintosh PowerPoint</Application>
  <PresentationFormat>Widescreen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</vt:lpstr>
      <vt:lpstr>Office Theme</vt:lpstr>
      <vt:lpstr>Financial Modelling using R</vt:lpstr>
      <vt:lpstr>Technical Analysis</vt:lpstr>
      <vt:lpstr>Technical analysis is based on three assumptions</vt:lpstr>
      <vt:lpstr>Basic Chart Elements</vt:lpstr>
      <vt:lpstr>Line Chart </vt:lpstr>
      <vt:lpstr>Bar Chart </vt:lpstr>
      <vt:lpstr>Bar Chart </vt:lpstr>
      <vt:lpstr>Candlestick Chart </vt:lpstr>
      <vt:lpstr>What is a Candlestick? </vt:lpstr>
      <vt:lpstr>PowerPoint Presentation</vt:lpstr>
      <vt:lpstr>General Principals to follow to analyzing a standalone Candlestick chart</vt:lpstr>
      <vt:lpstr>Marubozu</vt:lpstr>
      <vt:lpstr>The Spinning Tops &amp; Dojis</vt:lpstr>
      <vt:lpstr>Paper Umbrella</vt:lpstr>
      <vt:lpstr>Shooting Star </vt:lpstr>
      <vt:lpstr>Trends </vt:lpstr>
      <vt:lpstr>Indicators </vt:lpstr>
      <vt:lpstr>Indicators </vt:lpstr>
      <vt:lpstr>Indicators </vt:lpstr>
      <vt:lpstr>Trading Strategy with SMA </vt:lpstr>
      <vt:lpstr>Code for R</vt:lpstr>
      <vt:lpstr>Putting them all together in one command…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FAuR</dc:title>
  <dc:creator>HP</dc:creator>
  <cp:lastModifiedBy>Mohammad Shameem Jawed</cp:lastModifiedBy>
  <cp:revision>27</cp:revision>
  <dcterms:created xsi:type="dcterms:W3CDTF">2018-11-06T09:37:14Z</dcterms:created>
  <dcterms:modified xsi:type="dcterms:W3CDTF">2025-02-01T10:01:19Z</dcterms:modified>
</cp:coreProperties>
</file>