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ink/ink1.xml" ContentType="application/inkml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39"/>
  </p:handoutMasterIdLst>
  <p:sldIdLst>
    <p:sldId id="256" r:id="rId2"/>
    <p:sldId id="318" r:id="rId3"/>
    <p:sldId id="311" r:id="rId4"/>
    <p:sldId id="312" r:id="rId5"/>
    <p:sldId id="288" r:id="rId6"/>
    <p:sldId id="258" r:id="rId7"/>
    <p:sldId id="259" r:id="rId8"/>
    <p:sldId id="287" r:id="rId9"/>
    <p:sldId id="260" r:id="rId10"/>
    <p:sldId id="293" r:id="rId11"/>
    <p:sldId id="294" r:id="rId12"/>
    <p:sldId id="317" r:id="rId13"/>
    <p:sldId id="261" r:id="rId14"/>
    <p:sldId id="262" r:id="rId15"/>
    <p:sldId id="263" r:id="rId16"/>
    <p:sldId id="264" r:id="rId17"/>
    <p:sldId id="316" r:id="rId18"/>
    <p:sldId id="267" r:id="rId19"/>
    <p:sldId id="278" r:id="rId20"/>
    <p:sldId id="265" r:id="rId21"/>
    <p:sldId id="266" r:id="rId22"/>
    <p:sldId id="300" r:id="rId23"/>
    <p:sldId id="269" r:id="rId24"/>
    <p:sldId id="279" r:id="rId25"/>
    <p:sldId id="270" r:id="rId26"/>
    <p:sldId id="272" r:id="rId27"/>
    <p:sldId id="280" r:id="rId28"/>
    <p:sldId id="273" r:id="rId29"/>
    <p:sldId id="281" r:id="rId30"/>
    <p:sldId id="274" r:id="rId31"/>
    <p:sldId id="282" r:id="rId32"/>
    <p:sldId id="289" r:id="rId33"/>
    <p:sldId id="296" r:id="rId34"/>
    <p:sldId id="290" r:id="rId35"/>
    <p:sldId id="297" r:id="rId36"/>
    <p:sldId id="291" r:id="rId37"/>
    <p:sldId id="295" r:id="rId38"/>
  </p:sldIdLst>
  <p:sldSz cx="12192000" cy="6858000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outline"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03447BB-5D67-496B-8E87-E561075AD55C}" styleName="Dark Style 1 –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3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240" y="2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EE61DF7-4613-4B61-B43B-C788C6A2B5B9}" type="doc">
      <dgm:prSet loTypeId="urn:microsoft.com/office/officeart/2005/8/layout/vList5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5E31761C-52EC-4521-A691-7674EDA6BF0B}">
      <dgm:prSet/>
      <dgm:spPr/>
      <dgm:t>
        <a:bodyPr/>
        <a:lstStyle/>
        <a:p>
          <a:r>
            <a:rPr lang="en-IN" b="1" dirty="0"/>
            <a:t>Session 1: Introduction to R for Financial Data Analysis</a:t>
          </a:r>
          <a:endParaRPr lang="en-US" dirty="0"/>
        </a:p>
      </dgm:t>
    </dgm:pt>
    <dgm:pt modelId="{90787A51-3EF5-4841-928B-BC3A48112BDF}" type="parTrans" cxnId="{E603AF53-C186-41B7-91A4-57739E633212}">
      <dgm:prSet/>
      <dgm:spPr/>
      <dgm:t>
        <a:bodyPr/>
        <a:lstStyle/>
        <a:p>
          <a:endParaRPr lang="en-US"/>
        </a:p>
      </dgm:t>
    </dgm:pt>
    <dgm:pt modelId="{3FE460F7-191D-4223-A3D1-ED76E0E56356}" type="sibTrans" cxnId="{E603AF53-C186-41B7-91A4-57739E633212}">
      <dgm:prSet/>
      <dgm:spPr/>
      <dgm:t>
        <a:bodyPr/>
        <a:lstStyle/>
        <a:p>
          <a:endParaRPr lang="en-US"/>
        </a:p>
      </dgm:t>
    </dgm:pt>
    <dgm:pt modelId="{DCFC7B2B-25C7-E941-8B02-40A29A5095E7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IN" dirty="0"/>
            <a:t>Overview of R and RStudio; Basic data types and structures in R; Data handling &amp; manipulations; Introduction to data frames, lists, functions, Loops &amp; Conditional Statements</a:t>
          </a:r>
        </a:p>
      </dgm:t>
    </dgm:pt>
    <dgm:pt modelId="{BBBCCDB8-C338-CA43-BC20-6B71DFC3D457}" type="parTrans" cxnId="{67D0FD40-7CA2-044F-BC7C-CB9F5CD91228}">
      <dgm:prSet/>
      <dgm:spPr/>
      <dgm:t>
        <a:bodyPr/>
        <a:lstStyle/>
        <a:p>
          <a:endParaRPr lang="en-GB"/>
        </a:p>
      </dgm:t>
    </dgm:pt>
    <dgm:pt modelId="{9D6B201F-39FD-9244-82FD-D1BA49348947}" type="sibTrans" cxnId="{67D0FD40-7CA2-044F-BC7C-CB9F5CD91228}">
      <dgm:prSet/>
      <dgm:spPr/>
      <dgm:t>
        <a:bodyPr/>
        <a:lstStyle/>
        <a:p>
          <a:endParaRPr lang="en-GB"/>
        </a:p>
      </dgm:t>
    </dgm:pt>
    <dgm:pt modelId="{936AA9F5-F959-DF48-A93C-BB6CDFD81668}">
      <dgm:prSet/>
      <dgm:spPr/>
      <dgm:t>
        <a:bodyPr/>
        <a:lstStyle/>
        <a:p>
          <a:r>
            <a:rPr lang="en-IN" b="1" dirty="0"/>
            <a:t>Session 2: Data Visualization Techniques in R</a:t>
          </a:r>
          <a:endParaRPr lang="en-IN" dirty="0"/>
        </a:p>
      </dgm:t>
    </dgm:pt>
    <dgm:pt modelId="{1EB388FD-2345-1B41-8BAD-D7F168C2083F}" type="parTrans" cxnId="{37DA5D27-9418-0340-AA68-2F5DE8BCA529}">
      <dgm:prSet/>
      <dgm:spPr/>
      <dgm:t>
        <a:bodyPr/>
        <a:lstStyle/>
        <a:p>
          <a:endParaRPr lang="en-GB"/>
        </a:p>
      </dgm:t>
    </dgm:pt>
    <dgm:pt modelId="{C49B1742-71AD-3C4C-B2AC-6DA979012231}" type="sibTrans" cxnId="{37DA5D27-9418-0340-AA68-2F5DE8BCA529}">
      <dgm:prSet/>
      <dgm:spPr/>
      <dgm:t>
        <a:bodyPr/>
        <a:lstStyle/>
        <a:p>
          <a:endParaRPr lang="en-GB"/>
        </a:p>
      </dgm:t>
    </dgm:pt>
    <dgm:pt modelId="{DCA95D69-993A-1F41-9B81-68F731CEE941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IN" dirty="0"/>
            <a:t>Introduction to ggplot2 for data visualization, Creating and customizing basic plots (line, bar, scatter), Advanced visualization techniques for financial data, Introduction to interactive plots with </a:t>
          </a:r>
          <a:r>
            <a:rPr lang="en-IN" dirty="0" err="1"/>
            <a:t>plotly</a:t>
          </a:r>
          <a:endParaRPr lang="en-IN" dirty="0"/>
        </a:p>
      </dgm:t>
    </dgm:pt>
    <dgm:pt modelId="{F26666BF-65E6-4145-A5E4-7262C3B52736}" type="parTrans" cxnId="{17B59E48-9796-F446-88BA-79B50B90606E}">
      <dgm:prSet/>
      <dgm:spPr/>
      <dgm:t>
        <a:bodyPr/>
        <a:lstStyle/>
        <a:p>
          <a:endParaRPr lang="en-GB"/>
        </a:p>
      </dgm:t>
    </dgm:pt>
    <dgm:pt modelId="{98C2E39A-2125-6743-B966-25E85A6120A8}" type="sibTrans" cxnId="{17B59E48-9796-F446-88BA-79B50B90606E}">
      <dgm:prSet/>
      <dgm:spPr/>
      <dgm:t>
        <a:bodyPr/>
        <a:lstStyle/>
        <a:p>
          <a:endParaRPr lang="en-GB"/>
        </a:p>
      </dgm:t>
    </dgm:pt>
    <dgm:pt modelId="{D0803BEF-B419-0F46-AA7C-61E9B4ADA4D9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IN"/>
            <a:t>Fundamentals of hypothesis testing in finance, Types of tests: t-test, chi-square test, and F-test, Application of hypothesis testing using R, Interpreting results in the context of financial data</a:t>
          </a:r>
        </a:p>
      </dgm:t>
    </dgm:pt>
    <dgm:pt modelId="{3FF40106-CA31-8849-9338-4BBECC6154D7}" type="parTrans" cxnId="{2913F3C5-85FA-5640-B777-C2C2F8B25FE4}">
      <dgm:prSet/>
      <dgm:spPr/>
      <dgm:t>
        <a:bodyPr/>
        <a:lstStyle/>
        <a:p>
          <a:endParaRPr lang="en-GB"/>
        </a:p>
      </dgm:t>
    </dgm:pt>
    <dgm:pt modelId="{F2FF8B50-184A-D74D-9F14-80185F5BA30C}" type="sibTrans" cxnId="{2913F3C5-85FA-5640-B777-C2C2F8B25FE4}">
      <dgm:prSet/>
      <dgm:spPr/>
      <dgm:t>
        <a:bodyPr/>
        <a:lstStyle/>
        <a:p>
          <a:endParaRPr lang="en-GB"/>
        </a:p>
      </dgm:t>
    </dgm:pt>
    <dgm:pt modelId="{69E298DF-B4BA-6640-9CB0-449C5D86ADB0}">
      <dgm:prSet/>
      <dgm:spPr/>
      <dgm:t>
        <a:bodyPr/>
        <a:lstStyle/>
        <a:p>
          <a:r>
            <a:rPr lang="en-IN" b="1"/>
            <a:t>Session 4: Regression Analysis in Finance</a:t>
          </a:r>
          <a:endParaRPr lang="en-IN"/>
        </a:p>
      </dgm:t>
    </dgm:pt>
    <dgm:pt modelId="{D2832A6F-A41B-D44F-859D-7F40235843AB}" type="parTrans" cxnId="{BE1515EE-D13E-FA47-ACFE-6D9B9141ED5F}">
      <dgm:prSet/>
      <dgm:spPr/>
      <dgm:t>
        <a:bodyPr/>
        <a:lstStyle/>
        <a:p>
          <a:endParaRPr lang="en-GB"/>
        </a:p>
      </dgm:t>
    </dgm:pt>
    <dgm:pt modelId="{A29BE363-C3DE-1A49-80A7-B47AFF51F674}" type="sibTrans" cxnId="{BE1515EE-D13E-FA47-ACFE-6D9B9141ED5F}">
      <dgm:prSet/>
      <dgm:spPr/>
      <dgm:t>
        <a:bodyPr/>
        <a:lstStyle/>
        <a:p>
          <a:endParaRPr lang="en-GB"/>
        </a:p>
      </dgm:t>
    </dgm:pt>
    <dgm:pt modelId="{080EB11E-4D4B-D74F-B8E1-6AC5D15AEFF7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IN" dirty="0"/>
            <a:t>Introduction to linear regression models, Multiple regression analysis and its assumptions, Application of regression models to financial data, Diagnostic tests and model evaluation</a:t>
          </a:r>
        </a:p>
      </dgm:t>
    </dgm:pt>
    <dgm:pt modelId="{0F7D41A7-CD73-EE41-8F81-56E628FFF166}" type="parTrans" cxnId="{CB7A2712-33F8-D749-9EDF-D1D3CD86CB57}">
      <dgm:prSet/>
      <dgm:spPr/>
      <dgm:t>
        <a:bodyPr/>
        <a:lstStyle/>
        <a:p>
          <a:endParaRPr lang="en-GB"/>
        </a:p>
      </dgm:t>
    </dgm:pt>
    <dgm:pt modelId="{34C56055-43F1-944E-A928-BA30CA3ADCF2}" type="sibTrans" cxnId="{CB7A2712-33F8-D749-9EDF-D1D3CD86CB57}">
      <dgm:prSet/>
      <dgm:spPr/>
      <dgm:t>
        <a:bodyPr/>
        <a:lstStyle/>
        <a:p>
          <a:endParaRPr lang="en-GB"/>
        </a:p>
      </dgm:t>
    </dgm:pt>
    <dgm:pt modelId="{23905981-80F0-014A-9570-DE74DEDDEE51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IN" b="1" dirty="0"/>
            <a:t>Session 3: Hypothesis Testing for Financial Data</a:t>
          </a:r>
          <a:endParaRPr lang="en-IN" dirty="0"/>
        </a:p>
      </dgm:t>
    </dgm:pt>
    <dgm:pt modelId="{4E707E8F-EE30-964A-81A6-E5CCB48FF3EF}" type="parTrans" cxnId="{D6004D2A-C464-D24F-AD19-8E721E53D7B1}">
      <dgm:prSet/>
      <dgm:spPr/>
      <dgm:t>
        <a:bodyPr/>
        <a:lstStyle/>
        <a:p>
          <a:endParaRPr lang="en-GB"/>
        </a:p>
      </dgm:t>
    </dgm:pt>
    <dgm:pt modelId="{EEB811AD-9AFB-934D-8294-402B03E047A2}" type="sibTrans" cxnId="{D6004D2A-C464-D24F-AD19-8E721E53D7B1}">
      <dgm:prSet/>
      <dgm:spPr/>
      <dgm:t>
        <a:bodyPr/>
        <a:lstStyle/>
        <a:p>
          <a:endParaRPr lang="en-GB"/>
        </a:p>
      </dgm:t>
    </dgm:pt>
    <dgm:pt modelId="{1339FE9A-4B98-644B-8624-1BF29A703D2C}" type="pres">
      <dgm:prSet presAssocID="{0EE61DF7-4613-4B61-B43B-C788C6A2B5B9}" presName="Name0" presStyleCnt="0">
        <dgm:presLayoutVars>
          <dgm:dir/>
          <dgm:animLvl val="lvl"/>
          <dgm:resizeHandles val="exact"/>
        </dgm:presLayoutVars>
      </dgm:prSet>
      <dgm:spPr/>
    </dgm:pt>
    <dgm:pt modelId="{E577995A-1175-8448-9ED3-A91B12FB5F94}" type="pres">
      <dgm:prSet presAssocID="{5E31761C-52EC-4521-A691-7674EDA6BF0B}" presName="linNode" presStyleCnt="0"/>
      <dgm:spPr/>
    </dgm:pt>
    <dgm:pt modelId="{19849FDD-3591-4A4C-8526-3076F8279CB7}" type="pres">
      <dgm:prSet presAssocID="{5E31761C-52EC-4521-A691-7674EDA6BF0B}" presName="parentText" presStyleLbl="node1" presStyleIdx="0" presStyleCnt="4">
        <dgm:presLayoutVars>
          <dgm:chMax val="1"/>
          <dgm:bulletEnabled val="1"/>
        </dgm:presLayoutVars>
      </dgm:prSet>
      <dgm:spPr/>
    </dgm:pt>
    <dgm:pt modelId="{A86634C6-38EA-EC4D-830B-3940E8A66772}" type="pres">
      <dgm:prSet presAssocID="{5E31761C-52EC-4521-A691-7674EDA6BF0B}" presName="descendantText" presStyleLbl="alignAccFollowNode1" presStyleIdx="0" presStyleCnt="4">
        <dgm:presLayoutVars>
          <dgm:bulletEnabled val="1"/>
        </dgm:presLayoutVars>
      </dgm:prSet>
      <dgm:spPr/>
    </dgm:pt>
    <dgm:pt modelId="{279FDA42-306A-9245-8317-CFA78E599F00}" type="pres">
      <dgm:prSet presAssocID="{3FE460F7-191D-4223-A3D1-ED76E0E56356}" presName="sp" presStyleCnt="0"/>
      <dgm:spPr/>
    </dgm:pt>
    <dgm:pt modelId="{DAD8BFE3-AD63-3D49-BE46-2945910C88B5}" type="pres">
      <dgm:prSet presAssocID="{936AA9F5-F959-DF48-A93C-BB6CDFD81668}" presName="linNode" presStyleCnt="0"/>
      <dgm:spPr/>
    </dgm:pt>
    <dgm:pt modelId="{0A51BE8F-2EE1-014A-8B9C-83C74D132E5C}" type="pres">
      <dgm:prSet presAssocID="{936AA9F5-F959-DF48-A93C-BB6CDFD81668}" presName="parentText" presStyleLbl="node1" presStyleIdx="1" presStyleCnt="4">
        <dgm:presLayoutVars>
          <dgm:chMax val="1"/>
          <dgm:bulletEnabled val="1"/>
        </dgm:presLayoutVars>
      </dgm:prSet>
      <dgm:spPr/>
    </dgm:pt>
    <dgm:pt modelId="{88EF5937-5778-354D-AA94-78D4757A1FA6}" type="pres">
      <dgm:prSet presAssocID="{936AA9F5-F959-DF48-A93C-BB6CDFD81668}" presName="descendantText" presStyleLbl="alignAccFollowNode1" presStyleIdx="1" presStyleCnt="4">
        <dgm:presLayoutVars>
          <dgm:bulletEnabled val="1"/>
        </dgm:presLayoutVars>
      </dgm:prSet>
      <dgm:spPr/>
    </dgm:pt>
    <dgm:pt modelId="{1FC8E0D6-F362-AF47-BE96-7CE114CE05A6}" type="pres">
      <dgm:prSet presAssocID="{C49B1742-71AD-3C4C-B2AC-6DA979012231}" presName="sp" presStyleCnt="0"/>
      <dgm:spPr/>
    </dgm:pt>
    <dgm:pt modelId="{BAF47CAF-3C5D-7B4F-98EE-C63B42B37C68}" type="pres">
      <dgm:prSet presAssocID="{23905981-80F0-014A-9570-DE74DEDDEE51}" presName="linNode" presStyleCnt="0"/>
      <dgm:spPr/>
    </dgm:pt>
    <dgm:pt modelId="{19CB3178-9E5D-FE4A-B81E-0727178F2BA2}" type="pres">
      <dgm:prSet presAssocID="{23905981-80F0-014A-9570-DE74DEDDEE51}" presName="parentText" presStyleLbl="node1" presStyleIdx="2" presStyleCnt="4">
        <dgm:presLayoutVars>
          <dgm:chMax val="1"/>
          <dgm:bulletEnabled val="1"/>
        </dgm:presLayoutVars>
      </dgm:prSet>
      <dgm:spPr/>
    </dgm:pt>
    <dgm:pt modelId="{125438D0-F64B-2244-8C96-60D05DCA0FB3}" type="pres">
      <dgm:prSet presAssocID="{23905981-80F0-014A-9570-DE74DEDDEE51}" presName="descendantText" presStyleLbl="alignAccFollowNode1" presStyleIdx="2" presStyleCnt="4">
        <dgm:presLayoutVars>
          <dgm:bulletEnabled val="1"/>
        </dgm:presLayoutVars>
      </dgm:prSet>
      <dgm:spPr/>
    </dgm:pt>
    <dgm:pt modelId="{FEC937EF-0D18-4247-A3F7-1C506EA3BACB}" type="pres">
      <dgm:prSet presAssocID="{EEB811AD-9AFB-934D-8294-402B03E047A2}" presName="sp" presStyleCnt="0"/>
      <dgm:spPr/>
    </dgm:pt>
    <dgm:pt modelId="{DB1EE357-5CA9-5E4C-91BB-CB471D7A4D20}" type="pres">
      <dgm:prSet presAssocID="{69E298DF-B4BA-6640-9CB0-449C5D86ADB0}" presName="linNode" presStyleCnt="0"/>
      <dgm:spPr/>
    </dgm:pt>
    <dgm:pt modelId="{30E68906-6DCE-9F44-BAC4-790547830AEC}" type="pres">
      <dgm:prSet presAssocID="{69E298DF-B4BA-6640-9CB0-449C5D86ADB0}" presName="parentText" presStyleLbl="node1" presStyleIdx="3" presStyleCnt="4">
        <dgm:presLayoutVars>
          <dgm:chMax val="1"/>
          <dgm:bulletEnabled val="1"/>
        </dgm:presLayoutVars>
      </dgm:prSet>
      <dgm:spPr/>
    </dgm:pt>
    <dgm:pt modelId="{5CC1C83F-E4B3-AB4A-AC45-6999C974DE7C}" type="pres">
      <dgm:prSet presAssocID="{69E298DF-B4BA-6640-9CB0-449C5D86ADB0}" presName="descendantText" presStyleLbl="alignAccFollowNode1" presStyleIdx="3" presStyleCnt="4">
        <dgm:presLayoutVars>
          <dgm:bulletEnabled val="1"/>
        </dgm:presLayoutVars>
      </dgm:prSet>
      <dgm:spPr/>
    </dgm:pt>
  </dgm:ptLst>
  <dgm:cxnLst>
    <dgm:cxn modelId="{CB7A2712-33F8-D749-9EDF-D1D3CD86CB57}" srcId="{69E298DF-B4BA-6640-9CB0-449C5D86ADB0}" destId="{080EB11E-4D4B-D74F-B8E1-6AC5D15AEFF7}" srcOrd="0" destOrd="0" parTransId="{0F7D41A7-CD73-EE41-8F81-56E628FFF166}" sibTransId="{34C56055-43F1-944E-A928-BA30CA3ADCF2}"/>
    <dgm:cxn modelId="{37DA5D27-9418-0340-AA68-2F5DE8BCA529}" srcId="{0EE61DF7-4613-4B61-B43B-C788C6A2B5B9}" destId="{936AA9F5-F959-DF48-A93C-BB6CDFD81668}" srcOrd="1" destOrd="0" parTransId="{1EB388FD-2345-1B41-8BAD-D7F168C2083F}" sibTransId="{C49B1742-71AD-3C4C-B2AC-6DA979012231}"/>
    <dgm:cxn modelId="{A1F05728-97D5-6F40-A54F-5FAFF85547E0}" type="presOf" srcId="{080EB11E-4D4B-D74F-B8E1-6AC5D15AEFF7}" destId="{5CC1C83F-E4B3-AB4A-AC45-6999C974DE7C}" srcOrd="0" destOrd="0" presId="urn:microsoft.com/office/officeart/2005/8/layout/vList5"/>
    <dgm:cxn modelId="{D6004D2A-C464-D24F-AD19-8E721E53D7B1}" srcId="{0EE61DF7-4613-4B61-B43B-C788C6A2B5B9}" destId="{23905981-80F0-014A-9570-DE74DEDDEE51}" srcOrd="2" destOrd="0" parTransId="{4E707E8F-EE30-964A-81A6-E5CCB48FF3EF}" sibTransId="{EEB811AD-9AFB-934D-8294-402B03E047A2}"/>
    <dgm:cxn modelId="{07D1C637-2667-5348-8123-864A8EE2B649}" type="presOf" srcId="{23905981-80F0-014A-9570-DE74DEDDEE51}" destId="{19CB3178-9E5D-FE4A-B81E-0727178F2BA2}" srcOrd="0" destOrd="0" presId="urn:microsoft.com/office/officeart/2005/8/layout/vList5"/>
    <dgm:cxn modelId="{67D0FD40-7CA2-044F-BC7C-CB9F5CD91228}" srcId="{5E31761C-52EC-4521-A691-7674EDA6BF0B}" destId="{DCFC7B2B-25C7-E941-8B02-40A29A5095E7}" srcOrd="0" destOrd="0" parTransId="{BBBCCDB8-C338-CA43-BC20-6B71DFC3D457}" sibTransId="{9D6B201F-39FD-9244-82FD-D1BA49348947}"/>
    <dgm:cxn modelId="{17B59E48-9796-F446-88BA-79B50B90606E}" srcId="{936AA9F5-F959-DF48-A93C-BB6CDFD81668}" destId="{DCA95D69-993A-1F41-9B81-68F731CEE941}" srcOrd="0" destOrd="0" parTransId="{F26666BF-65E6-4145-A5E4-7262C3B52736}" sibTransId="{98C2E39A-2125-6743-B966-25E85A6120A8}"/>
    <dgm:cxn modelId="{E603AF53-C186-41B7-91A4-57739E633212}" srcId="{0EE61DF7-4613-4B61-B43B-C788C6A2B5B9}" destId="{5E31761C-52EC-4521-A691-7674EDA6BF0B}" srcOrd="0" destOrd="0" parTransId="{90787A51-3EF5-4841-928B-BC3A48112BDF}" sibTransId="{3FE460F7-191D-4223-A3D1-ED76E0E56356}"/>
    <dgm:cxn modelId="{B0887671-A0C2-3348-B0EC-4CF5962E0A35}" type="presOf" srcId="{DCFC7B2B-25C7-E941-8B02-40A29A5095E7}" destId="{A86634C6-38EA-EC4D-830B-3940E8A66772}" srcOrd="0" destOrd="0" presId="urn:microsoft.com/office/officeart/2005/8/layout/vList5"/>
    <dgm:cxn modelId="{4D913772-A8DB-D54B-88AD-5DBA8D406078}" type="presOf" srcId="{5E31761C-52EC-4521-A691-7674EDA6BF0B}" destId="{19849FDD-3591-4A4C-8526-3076F8279CB7}" srcOrd="0" destOrd="0" presId="urn:microsoft.com/office/officeart/2005/8/layout/vList5"/>
    <dgm:cxn modelId="{59B711A8-F359-2D4B-9911-8CAAA90B531F}" type="presOf" srcId="{0EE61DF7-4613-4B61-B43B-C788C6A2B5B9}" destId="{1339FE9A-4B98-644B-8624-1BF29A703D2C}" srcOrd="0" destOrd="0" presId="urn:microsoft.com/office/officeart/2005/8/layout/vList5"/>
    <dgm:cxn modelId="{2913F3C5-85FA-5640-B777-C2C2F8B25FE4}" srcId="{23905981-80F0-014A-9570-DE74DEDDEE51}" destId="{D0803BEF-B419-0F46-AA7C-61E9B4ADA4D9}" srcOrd="0" destOrd="0" parTransId="{3FF40106-CA31-8849-9338-4BBECC6154D7}" sibTransId="{F2FF8B50-184A-D74D-9F14-80185F5BA30C}"/>
    <dgm:cxn modelId="{D6E278CC-4587-2540-90F1-B37F57577475}" type="presOf" srcId="{69E298DF-B4BA-6640-9CB0-449C5D86ADB0}" destId="{30E68906-6DCE-9F44-BAC4-790547830AEC}" srcOrd="0" destOrd="0" presId="urn:microsoft.com/office/officeart/2005/8/layout/vList5"/>
    <dgm:cxn modelId="{A7455BE2-E554-2E4B-961A-BFE51A211453}" type="presOf" srcId="{D0803BEF-B419-0F46-AA7C-61E9B4ADA4D9}" destId="{125438D0-F64B-2244-8C96-60D05DCA0FB3}" srcOrd="0" destOrd="0" presId="urn:microsoft.com/office/officeart/2005/8/layout/vList5"/>
    <dgm:cxn modelId="{BE1515EE-D13E-FA47-ACFE-6D9B9141ED5F}" srcId="{0EE61DF7-4613-4B61-B43B-C788C6A2B5B9}" destId="{69E298DF-B4BA-6640-9CB0-449C5D86ADB0}" srcOrd="3" destOrd="0" parTransId="{D2832A6F-A41B-D44F-859D-7F40235843AB}" sibTransId="{A29BE363-C3DE-1A49-80A7-B47AFF51F674}"/>
    <dgm:cxn modelId="{C36484FC-2DB9-D343-8206-54B05D140FF8}" type="presOf" srcId="{936AA9F5-F959-DF48-A93C-BB6CDFD81668}" destId="{0A51BE8F-2EE1-014A-8B9C-83C74D132E5C}" srcOrd="0" destOrd="0" presId="urn:microsoft.com/office/officeart/2005/8/layout/vList5"/>
    <dgm:cxn modelId="{BE00E4FD-F9FA-4247-A37C-912408A4EC8A}" type="presOf" srcId="{DCA95D69-993A-1F41-9B81-68F731CEE941}" destId="{88EF5937-5778-354D-AA94-78D4757A1FA6}" srcOrd="0" destOrd="0" presId="urn:microsoft.com/office/officeart/2005/8/layout/vList5"/>
    <dgm:cxn modelId="{02E0F099-C951-8949-AAEB-EB26619DB812}" type="presParOf" srcId="{1339FE9A-4B98-644B-8624-1BF29A703D2C}" destId="{E577995A-1175-8448-9ED3-A91B12FB5F94}" srcOrd="0" destOrd="0" presId="urn:microsoft.com/office/officeart/2005/8/layout/vList5"/>
    <dgm:cxn modelId="{155FCF86-5DA2-C249-8409-7B8519090E9C}" type="presParOf" srcId="{E577995A-1175-8448-9ED3-A91B12FB5F94}" destId="{19849FDD-3591-4A4C-8526-3076F8279CB7}" srcOrd="0" destOrd="0" presId="urn:microsoft.com/office/officeart/2005/8/layout/vList5"/>
    <dgm:cxn modelId="{2F1029A8-040B-014C-A63B-C0D12F5F0FB4}" type="presParOf" srcId="{E577995A-1175-8448-9ED3-A91B12FB5F94}" destId="{A86634C6-38EA-EC4D-830B-3940E8A66772}" srcOrd="1" destOrd="0" presId="urn:microsoft.com/office/officeart/2005/8/layout/vList5"/>
    <dgm:cxn modelId="{03CB74C7-73C6-284A-B850-E2BABDBFDF59}" type="presParOf" srcId="{1339FE9A-4B98-644B-8624-1BF29A703D2C}" destId="{279FDA42-306A-9245-8317-CFA78E599F00}" srcOrd="1" destOrd="0" presId="urn:microsoft.com/office/officeart/2005/8/layout/vList5"/>
    <dgm:cxn modelId="{5BF121BB-7C52-D749-B8EE-D8B4A9D6F44E}" type="presParOf" srcId="{1339FE9A-4B98-644B-8624-1BF29A703D2C}" destId="{DAD8BFE3-AD63-3D49-BE46-2945910C88B5}" srcOrd="2" destOrd="0" presId="urn:microsoft.com/office/officeart/2005/8/layout/vList5"/>
    <dgm:cxn modelId="{1E396E4B-4216-1E43-9FB1-BA8839371DC2}" type="presParOf" srcId="{DAD8BFE3-AD63-3D49-BE46-2945910C88B5}" destId="{0A51BE8F-2EE1-014A-8B9C-83C74D132E5C}" srcOrd="0" destOrd="0" presId="urn:microsoft.com/office/officeart/2005/8/layout/vList5"/>
    <dgm:cxn modelId="{79FF4064-40C0-324C-98A9-C672469D3BA0}" type="presParOf" srcId="{DAD8BFE3-AD63-3D49-BE46-2945910C88B5}" destId="{88EF5937-5778-354D-AA94-78D4757A1FA6}" srcOrd="1" destOrd="0" presId="urn:microsoft.com/office/officeart/2005/8/layout/vList5"/>
    <dgm:cxn modelId="{DD5C1C37-7105-F246-A11B-499725B893EF}" type="presParOf" srcId="{1339FE9A-4B98-644B-8624-1BF29A703D2C}" destId="{1FC8E0D6-F362-AF47-BE96-7CE114CE05A6}" srcOrd="3" destOrd="0" presId="urn:microsoft.com/office/officeart/2005/8/layout/vList5"/>
    <dgm:cxn modelId="{322E6301-12C5-1246-8549-46665A5A04B3}" type="presParOf" srcId="{1339FE9A-4B98-644B-8624-1BF29A703D2C}" destId="{BAF47CAF-3C5D-7B4F-98EE-C63B42B37C68}" srcOrd="4" destOrd="0" presId="urn:microsoft.com/office/officeart/2005/8/layout/vList5"/>
    <dgm:cxn modelId="{EEB852A5-2D61-A147-8FA6-E2C667BF4D6B}" type="presParOf" srcId="{BAF47CAF-3C5D-7B4F-98EE-C63B42B37C68}" destId="{19CB3178-9E5D-FE4A-B81E-0727178F2BA2}" srcOrd="0" destOrd="0" presId="urn:microsoft.com/office/officeart/2005/8/layout/vList5"/>
    <dgm:cxn modelId="{CC239F2E-1BE8-EB44-B5E6-98E8B82ACF26}" type="presParOf" srcId="{BAF47CAF-3C5D-7B4F-98EE-C63B42B37C68}" destId="{125438D0-F64B-2244-8C96-60D05DCA0FB3}" srcOrd="1" destOrd="0" presId="urn:microsoft.com/office/officeart/2005/8/layout/vList5"/>
    <dgm:cxn modelId="{296FFE82-14AC-7341-B01C-6C5452F941BF}" type="presParOf" srcId="{1339FE9A-4B98-644B-8624-1BF29A703D2C}" destId="{FEC937EF-0D18-4247-A3F7-1C506EA3BACB}" srcOrd="5" destOrd="0" presId="urn:microsoft.com/office/officeart/2005/8/layout/vList5"/>
    <dgm:cxn modelId="{688AC8C3-B66D-E64E-ABC6-C48F363DE7C0}" type="presParOf" srcId="{1339FE9A-4B98-644B-8624-1BF29A703D2C}" destId="{DB1EE357-5CA9-5E4C-91BB-CB471D7A4D20}" srcOrd="6" destOrd="0" presId="urn:microsoft.com/office/officeart/2005/8/layout/vList5"/>
    <dgm:cxn modelId="{CBBB2EF6-7D2A-3848-9BDD-D46A3EEDCD90}" type="presParOf" srcId="{DB1EE357-5CA9-5E4C-91BB-CB471D7A4D20}" destId="{30E68906-6DCE-9F44-BAC4-790547830AEC}" srcOrd="0" destOrd="0" presId="urn:microsoft.com/office/officeart/2005/8/layout/vList5"/>
    <dgm:cxn modelId="{440ADAE1-9DC7-B248-AEEA-B54177BB88F9}" type="presParOf" srcId="{DB1EE357-5CA9-5E4C-91BB-CB471D7A4D20}" destId="{5CC1C83F-E4B3-AB4A-AC45-6999C974DE7C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72A4BAF-46D5-448E-92CC-F5589C404DA5}" type="doc">
      <dgm:prSet loTypeId="urn:microsoft.com/office/officeart/2005/8/layout/vList5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21F3B9B3-A8E3-8B41-A1E8-A78A40A162CB}">
      <dgm:prSet/>
      <dgm:spPr/>
      <dgm:t>
        <a:bodyPr/>
        <a:lstStyle/>
        <a:p>
          <a:r>
            <a:rPr lang="en-IN" b="1" dirty="0"/>
            <a:t>Session 5: Hands-On Regression Analysis Using R</a:t>
          </a:r>
          <a:endParaRPr lang="en-IN" dirty="0"/>
        </a:p>
      </dgm:t>
    </dgm:pt>
    <dgm:pt modelId="{CC72AA12-FDC9-9842-91C7-7599C84EF021}" type="parTrans" cxnId="{984E9F15-7118-2D41-8EBD-90C98E31B1FA}">
      <dgm:prSet/>
      <dgm:spPr/>
      <dgm:t>
        <a:bodyPr/>
        <a:lstStyle/>
        <a:p>
          <a:endParaRPr lang="en-GB"/>
        </a:p>
      </dgm:t>
    </dgm:pt>
    <dgm:pt modelId="{3E96BFCB-03B9-B443-BBCF-94E5A4397C80}" type="sibTrans" cxnId="{984E9F15-7118-2D41-8EBD-90C98E31B1FA}">
      <dgm:prSet/>
      <dgm:spPr/>
      <dgm:t>
        <a:bodyPr/>
        <a:lstStyle/>
        <a:p>
          <a:endParaRPr lang="en-GB"/>
        </a:p>
      </dgm:t>
    </dgm:pt>
    <dgm:pt modelId="{FDE559C9-0938-024B-BE05-A147F97C016E}">
      <dgm:prSet/>
      <dgm:spPr/>
      <dgm:t>
        <a:bodyPr/>
        <a:lstStyle/>
        <a:p>
          <a:r>
            <a:rPr lang="en-IN"/>
            <a:t>Practical session on implementing regression models in R, Estimation and interpretation of CAPM Beta, Case study: Regression analysis applied to stock returns, Model evaluation and refinement using diagnostic tests</a:t>
          </a:r>
        </a:p>
      </dgm:t>
    </dgm:pt>
    <dgm:pt modelId="{659A73CD-5940-B641-A80B-E19A7363A8BC}" type="parTrans" cxnId="{915DDC2D-382C-D04C-9DEC-19EB021C412B}">
      <dgm:prSet/>
      <dgm:spPr/>
      <dgm:t>
        <a:bodyPr/>
        <a:lstStyle/>
        <a:p>
          <a:endParaRPr lang="en-GB"/>
        </a:p>
      </dgm:t>
    </dgm:pt>
    <dgm:pt modelId="{1BF02D9E-BE1C-1F4B-AAEC-346A6509C20A}" type="sibTrans" cxnId="{915DDC2D-382C-D04C-9DEC-19EB021C412B}">
      <dgm:prSet/>
      <dgm:spPr/>
      <dgm:t>
        <a:bodyPr/>
        <a:lstStyle/>
        <a:p>
          <a:endParaRPr lang="en-GB"/>
        </a:p>
      </dgm:t>
    </dgm:pt>
    <dgm:pt modelId="{D9D0431B-4E04-8944-BCE3-2729E8D9C72A}">
      <dgm:prSet/>
      <dgm:spPr/>
      <dgm:t>
        <a:bodyPr/>
        <a:lstStyle/>
        <a:p>
          <a:r>
            <a:rPr lang="en-IN" b="1" dirty="0"/>
            <a:t>Session 6: Understanding Time Series Data in Finance</a:t>
          </a:r>
          <a:endParaRPr lang="en-IN" dirty="0"/>
        </a:p>
      </dgm:t>
    </dgm:pt>
    <dgm:pt modelId="{CC3010A8-3F02-A64C-893A-06208EF576A6}" type="parTrans" cxnId="{FD888645-3AAC-8740-A3C2-D7B3014C327C}">
      <dgm:prSet/>
      <dgm:spPr/>
      <dgm:t>
        <a:bodyPr/>
        <a:lstStyle/>
        <a:p>
          <a:endParaRPr lang="en-GB"/>
        </a:p>
      </dgm:t>
    </dgm:pt>
    <dgm:pt modelId="{FDB7B6AE-0A67-074F-8FDB-D0273931E701}" type="sibTrans" cxnId="{FD888645-3AAC-8740-A3C2-D7B3014C327C}">
      <dgm:prSet/>
      <dgm:spPr/>
      <dgm:t>
        <a:bodyPr/>
        <a:lstStyle/>
        <a:p>
          <a:endParaRPr lang="en-GB"/>
        </a:p>
      </dgm:t>
    </dgm:pt>
    <dgm:pt modelId="{C224E805-81FA-8443-A2E3-D2F06DB80EC5}">
      <dgm:prSet/>
      <dgm:spPr/>
      <dgm:t>
        <a:bodyPr/>
        <a:lstStyle/>
        <a:p>
          <a:r>
            <a:rPr lang="en-IN"/>
            <a:t>Introduction to time series data and its characteristics, Stationarity, seasonality, and trends, Autocorrelation and partial autocorrelation functions (ACF and PACF), Introduction to time series forecasting</a:t>
          </a:r>
        </a:p>
      </dgm:t>
    </dgm:pt>
    <dgm:pt modelId="{25E8DFD4-1C60-AD4E-8C09-33AD285356D0}" type="parTrans" cxnId="{3F643C58-A85E-714A-AF96-E9374CD7E644}">
      <dgm:prSet/>
      <dgm:spPr/>
      <dgm:t>
        <a:bodyPr/>
        <a:lstStyle/>
        <a:p>
          <a:endParaRPr lang="en-GB"/>
        </a:p>
      </dgm:t>
    </dgm:pt>
    <dgm:pt modelId="{2B428E36-C95A-AF4E-8C5C-0A47DBAA75B0}" type="sibTrans" cxnId="{3F643C58-A85E-714A-AF96-E9374CD7E644}">
      <dgm:prSet/>
      <dgm:spPr/>
      <dgm:t>
        <a:bodyPr/>
        <a:lstStyle/>
        <a:p>
          <a:endParaRPr lang="en-GB"/>
        </a:p>
      </dgm:t>
    </dgm:pt>
    <dgm:pt modelId="{BB5619BA-D96B-0B40-9ACD-05244A54D20B}">
      <dgm:prSet/>
      <dgm:spPr/>
      <dgm:t>
        <a:bodyPr/>
        <a:lstStyle/>
        <a:p>
          <a:r>
            <a:rPr lang="en-IN" b="1"/>
            <a:t>Session 7: Managing Time Series Data in R</a:t>
          </a:r>
          <a:endParaRPr lang="en-IN"/>
        </a:p>
      </dgm:t>
    </dgm:pt>
    <dgm:pt modelId="{146A113D-8A55-CC4F-B7B8-11E7F70F4326}" type="parTrans" cxnId="{69966B6A-097C-EE4D-AFE7-672B46646D1B}">
      <dgm:prSet/>
      <dgm:spPr/>
      <dgm:t>
        <a:bodyPr/>
        <a:lstStyle/>
        <a:p>
          <a:endParaRPr lang="en-GB"/>
        </a:p>
      </dgm:t>
    </dgm:pt>
    <dgm:pt modelId="{72AD7064-5BCB-C443-BBFD-62FF63C24E7E}" type="sibTrans" cxnId="{69966B6A-097C-EE4D-AFE7-672B46646D1B}">
      <dgm:prSet/>
      <dgm:spPr/>
      <dgm:t>
        <a:bodyPr/>
        <a:lstStyle/>
        <a:p>
          <a:endParaRPr lang="en-GB"/>
        </a:p>
      </dgm:t>
    </dgm:pt>
    <dgm:pt modelId="{196F377A-03F3-A944-9220-18CA20CC8B48}">
      <dgm:prSet/>
      <dgm:spPr/>
      <dgm:t>
        <a:bodyPr/>
        <a:lstStyle/>
        <a:p>
          <a:r>
            <a:rPr lang="en-IN"/>
            <a:t>Creating and manipulating time series objects in R, Handling date and time data in financial datasets, Implementing basic ARIMA models for forecasting, Practical examples of financial time series analysis</a:t>
          </a:r>
        </a:p>
      </dgm:t>
    </dgm:pt>
    <dgm:pt modelId="{2C74FA99-D263-994F-BE22-C59DABDB2CC5}" type="parTrans" cxnId="{0C62AA53-D69C-9646-88EF-33D0F30A3569}">
      <dgm:prSet/>
      <dgm:spPr/>
      <dgm:t>
        <a:bodyPr/>
        <a:lstStyle/>
        <a:p>
          <a:endParaRPr lang="en-GB"/>
        </a:p>
      </dgm:t>
    </dgm:pt>
    <dgm:pt modelId="{BF1C2148-30B1-AE44-BD33-254DADA42211}" type="sibTrans" cxnId="{0C62AA53-D69C-9646-88EF-33D0F30A3569}">
      <dgm:prSet/>
      <dgm:spPr/>
      <dgm:t>
        <a:bodyPr/>
        <a:lstStyle/>
        <a:p>
          <a:endParaRPr lang="en-GB"/>
        </a:p>
      </dgm:t>
    </dgm:pt>
    <dgm:pt modelId="{F64B3E51-FBB2-C045-8DBE-56B7E6030AD9}">
      <dgm:prSet/>
      <dgm:spPr/>
      <dgm:t>
        <a:bodyPr/>
        <a:lstStyle/>
        <a:p>
          <a:r>
            <a:rPr lang="en-IN" b="1"/>
            <a:t>Session 8: Advanced Time Series Modeling with ARIMA</a:t>
          </a:r>
          <a:endParaRPr lang="en-IN"/>
        </a:p>
      </dgm:t>
    </dgm:pt>
    <dgm:pt modelId="{ED1B24C0-B2EA-6E4F-BA6C-8FCCBEE23E3E}" type="parTrans" cxnId="{B0B2E3AC-9C94-524D-85B2-4A73B96666B5}">
      <dgm:prSet/>
      <dgm:spPr/>
      <dgm:t>
        <a:bodyPr/>
        <a:lstStyle/>
        <a:p>
          <a:endParaRPr lang="en-GB"/>
        </a:p>
      </dgm:t>
    </dgm:pt>
    <dgm:pt modelId="{77121B6A-735E-AB4C-B668-07FBFDD7BA4B}" type="sibTrans" cxnId="{B0B2E3AC-9C94-524D-85B2-4A73B96666B5}">
      <dgm:prSet/>
      <dgm:spPr/>
      <dgm:t>
        <a:bodyPr/>
        <a:lstStyle/>
        <a:p>
          <a:endParaRPr lang="en-GB"/>
        </a:p>
      </dgm:t>
    </dgm:pt>
    <dgm:pt modelId="{355C2EAC-4FDF-1042-8211-9E9934957595}">
      <dgm:prSet/>
      <dgm:spPr/>
      <dgm:t>
        <a:bodyPr/>
        <a:lstStyle/>
        <a:p>
          <a:r>
            <a:rPr lang="en-IN"/>
            <a:t>Deep dive into ARIMA model components (AR, MA, I), Model selection, estimation, and validation, Forecasting financial time series using ARIMA, Case studies and practical applications in finance</a:t>
          </a:r>
        </a:p>
      </dgm:t>
    </dgm:pt>
    <dgm:pt modelId="{8ADC0117-9627-F241-A4E9-BD44A3833D0A}" type="parTrans" cxnId="{11E4F11F-4E9D-164C-AA17-C7927B702DD3}">
      <dgm:prSet/>
      <dgm:spPr/>
      <dgm:t>
        <a:bodyPr/>
        <a:lstStyle/>
        <a:p>
          <a:endParaRPr lang="en-GB"/>
        </a:p>
      </dgm:t>
    </dgm:pt>
    <dgm:pt modelId="{A25F915C-0A05-5F47-B4C9-CAF70165D718}" type="sibTrans" cxnId="{11E4F11F-4E9D-164C-AA17-C7927B702DD3}">
      <dgm:prSet/>
      <dgm:spPr/>
      <dgm:t>
        <a:bodyPr/>
        <a:lstStyle/>
        <a:p>
          <a:endParaRPr lang="en-GB"/>
        </a:p>
      </dgm:t>
    </dgm:pt>
    <dgm:pt modelId="{E44813C4-6643-FF45-9248-B610F211DFD4}" type="pres">
      <dgm:prSet presAssocID="{F72A4BAF-46D5-448E-92CC-F5589C404DA5}" presName="Name0" presStyleCnt="0">
        <dgm:presLayoutVars>
          <dgm:dir/>
          <dgm:animLvl val="lvl"/>
          <dgm:resizeHandles val="exact"/>
        </dgm:presLayoutVars>
      </dgm:prSet>
      <dgm:spPr/>
    </dgm:pt>
    <dgm:pt modelId="{30402EA6-2FF3-B148-B4DB-3526DA158F2B}" type="pres">
      <dgm:prSet presAssocID="{21F3B9B3-A8E3-8B41-A1E8-A78A40A162CB}" presName="linNode" presStyleCnt="0"/>
      <dgm:spPr/>
    </dgm:pt>
    <dgm:pt modelId="{6A887FFE-C816-874C-B8F3-641CD390759D}" type="pres">
      <dgm:prSet presAssocID="{21F3B9B3-A8E3-8B41-A1E8-A78A40A162CB}" presName="parentText" presStyleLbl="node1" presStyleIdx="0" presStyleCnt="4">
        <dgm:presLayoutVars>
          <dgm:chMax val="1"/>
          <dgm:bulletEnabled val="1"/>
        </dgm:presLayoutVars>
      </dgm:prSet>
      <dgm:spPr/>
    </dgm:pt>
    <dgm:pt modelId="{B01376CA-D6FB-F84C-9A18-D87ED15FB301}" type="pres">
      <dgm:prSet presAssocID="{21F3B9B3-A8E3-8B41-A1E8-A78A40A162CB}" presName="descendantText" presStyleLbl="alignAccFollowNode1" presStyleIdx="0" presStyleCnt="4">
        <dgm:presLayoutVars>
          <dgm:bulletEnabled val="1"/>
        </dgm:presLayoutVars>
      </dgm:prSet>
      <dgm:spPr/>
    </dgm:pt>
    <dgm:pt modelId="{3D20AC82-047A-674E-9A21-343C4E383D90}" type="pres">
      <dgm:prSet presAssocID="{3E96BFCB-03B9-B443-BBCF-94E5A4397C80}" presName="sp" presStyleCnt="0"/>
      <dgm:spPr/>
    </dgm:pt>
    <dgm:pt modelId="{F77BA898-7B0F-604B-AE71-B2D23659DF5F}" type="pres">
      <dgm:prSet presAssocID="{D9D0431B-4E04-8944-BCE3-2729E8D9C72A}" presName="linNode" presStyleCnt="0"/>
      <dgm:spPr/>
    </dgm:pt>
    <dgm:pt modelId="{C4B59DC7-CA2D-A940-9EFA-8C8907CFE084}" type="pres">
      <dgm:prSet presAssocID="{D9D0431B-4E04-8944-BCE3-2729E8D9C72A}" presName="parentText" presStyleLbl="node1" presStyleIdx="1" presStyleCnt="4">
        <dgm:presLayoutVars>
          <dgm:chMax val="1"/>
          <dgm:bulletEnabled val="1"/>
        </dgm:presLayoutVars>
      </dgm:prSet>
      <dgm:spPr/>
    </dgm:pt>
    <dgm:pt modelId="{614A3B69-10ED-DA47-A5FF-6E91A3D5FF1F}" type="pres">
      <dgm:prSet presAssocID="{D9D0431B-4E04-8944-BCE3-2729E8D9C72A}" presName="descendantText" presStyleLbl="alignAccFollowNode1" presStyleIdx="1" presStyleCnt="4">
        <dgm:presLayoutVars>
          <dgm:bulletEnabled val="1"/>
        </dgm:presLayoutVars>
      </dgm:prSet>
      <dgm:spPr/>
    </dgm:pt>
    <dgm:pt modelId="{EE5D52DB-7F18-FE40-97A7-4F3C1C231042}" type="pres">
      <dgm:prSet presAssocID="{FDB7B6AE-0A67-074F-8FDB-D0273931E701}" presName="sp" presStyleCnt="0"/>
      <dgm:spPr/>
    </dgm:pt>
    <dgm:pt modelId="{5EE910E0-2C7D-2244-9637-F1914C5B51D6}" type="pres">
      <dgm:prSet presAssocID="{BB5619BA-D96B-0B40-9ACD-05244A54D20B}" presName="linNode" presStyleCnt="0"/>
      <dgm:spPr/>
    </dgm:pt>
    <dgm:pt modelId="{7AB2B24A-DE28-4C4E-B974-90AB9F646B64}" type="pres">
      <dgm:prSet presAssocID="{BB5619BA-D96B-0B40-9ACD-05244A54D20B}" presName="parentText" presStyleLbl="node1" presStyleIdx="2" presStyleCnt="4">
        <dgm:presLayoutVars>
          <dgm:chMax val="1"/>
          <dgm:bulletEnabled val="1"/>
        </dgm:presLayoutVars>
      </dgm:prSet>
      <dgm:spPr/>
    </dgm:pt>
    <dgm:pt modelId="{D5ED7DF7-F65C-0D42-BCD2-F11B90D47B92}" type="pres">
      <dgm:prSet presAssocID="{BB5619BA-D96B-0B40-9ACD-05244A54D20B}" presName="descendantText" presStyleLbl="alignAccFollowNode1" presStyleIdx="2" presStyleCnt="4">
        <dgm:presLayoutVars>
          <dgm:bulletEnabled val="1"/>
        </dgm:presLayoutVars>
      </dgm:prSet>
      <dgm:spPr/>
    </dgm:pt>
    <dgm:pt modelId="{99DB2FBF-7475-7E47-B94B-B04CEB4A54BB}" type="pres">
      <dgm:prSet presAssocID="{72AD7064-5BCB-C443-BBFD-62FF63C24E7E}" presName="sp" presStyleCnt="0"/>
      <dgm:spPr/>
    </dgm:pt>
    <dgm:pt modelId="{A4677A61-8C19-CA49-9438-99D9288267F2}" type="pres">
      <dgm:prSet presAssocID="{F64B3E51-FBB2-C045-8DBE-56B7E6030AD9}" presName="linNode" presStyleCnt="0"/>
      <dgm:spPr/>
    </dgm:pt>
    <dgm:pt modelId="{32E4078D-605A-9342-8D69-5456CA290AEE}" type="pres">
      <dgm:prSet presAssocID="{F64B3E51-FBB2-C045-8DBE-56B7E6030AD9}" presName="parentText" presStyleLbl="node1" presStyleIdx="3" presStyleCnt="4">
        <dgm:presLayoutVars>
          <dgm:chMax val="1"/>
          <dgm:bulletEnabled val="1"/>
        </dgm:presLayoutVars>
      </dgm:prSet>
      <dgm:spPr/>
    </dgm:pt>
    <dgm:pt modelId="{906196F9-CF5C-E94B-B046-ADF2F4F9EA2A}" type="pres">
      <dgm:prSet presAssocID="{F64B3E51-FBB2-C045-8DBE-56B7E6030AD9}" presName="descendantText" presStyleLbl="alignAccFollowNode1" presStyleIdx="3" presStyleCnt="4">
        <dgm:presLayoutVars>
          <dgm:bulletEnabled val="1"/>
        </dgm:presLayoutVars>
      </dgm:prSet>
      <dgm:spPr/>
    </dgm:pt>
  </dgm:ptLst>
  <dgm:cxnLst>
    <dgm:cxn modelId="{2A58B910-E6DA-9343-8440-68C1E5C9C420}" type="presOf" srcId="{196F377A-03F3-A944-9220-18CA20CC8B48}" destId="{D5ED7DF7-F65C-0D42-BCD2-F11B90D47B92}" srcOrd="0" destOrd="0" presId="urn:microsoft.com/office/officeart/2005/8/layout/vList5"/>
    <dgm:cxn modelId="{984E9F15-7118-2D41-8EBD-90C98E31B1FA}" srcId="{F72A4BAF-46D5-448E-92CC-F5589C404DA5}" destId="{21F3B9B3-A8E3-8B41-A1E8-A78A40A162CB}" srcOrd="0" destOrd="0" parTransId="{CC72AA12-FDC9-9842-91C7-7599C84EF021}" sibTransId="{3E96BFCB-03B9-B443-BBCF-94E5A4397C80}"/>
    <dgm:cxn modelId="{11E4F11F-4E9D-164C-AA17-C7927B702DD3}" srcId="{F64B3E51-FBB2-C045-8DBE-56B7E6030AD9}" destId="{355C2EAC-4FDF-1042-8211-9E9934957595}" srcOrd="0" destOrd="0" parTransId="{8ADC0117-9627-F241-A4E9-BD44A3833D0A}" sibTransId="{A25F915C-0A05-5F47-B4C9-CAF70165D718}"/>
    <dgm:cxn modelId="{915DDC2D-382C-D04C-9DEC-19EB021C412B}" srcId="{21F3B9B3-A8E3-8B41-A1E8-A78A40A162CB}" destId="{FDE559C9-0938-024B-BE05-A147F97C016E}" srcOrd="0" destOrd="0" parTransId="{659A73CD-5940-B641-A80B-E19A7363A8BC}" sibTransId="{1BF02D9E-BE1C-1F4B-AAEC-346A6509C20A}"/>
    <dgm:cxn modelId="{FD888645-3AAC-8740-A3C2-D7B3014C327C}" srcId="{F72A4BAF-46D5-448E-92CC-F5589C404DA5}" destId="{D9D0431B-4E04-8944-BCE3-2729E8D9C72A}" srcOrd="1" destOrd="0" parTransId="{CC3010A8-3F02-A64C-893A-06208EF576A6}" sibTransId="{FDB7B6AE-0A67-074F-8FDB-D0273931E701}"/>
    <dgm:cxn modelId="{F62D3150-748E-8F4C-B7E4-D3A9CDB09EF7}" type="presOf" srcId="{FDE559C9-0938-024B-BE05-A147F97C016E}" destId="{B01376CA-D6FB-F84C-9A18-D87ED15FB301}" srcOrd="0" destOrd="0" presId="urn:microsoft.com/office/officeart/2005/8/layout/vList5"/>
    <dgm:cxn modelId="{B5789751-BADA-1243-BE73-4995771B66E3}" type="presOf" srcId="{F64B3E51-FBB2-C045-8DBE-56B7E6030AD9}" destId="{32E4078D-605A-9342-8D69-5456CA290AEE}" srcOrd="0" destOrd="0" presId="urn:microsoft.com/office/officeart/2005/8/layout/vList5"/>
    <dgm:cxn modelId="{0C62AA53-D69C-9646-88EF-33D0F30A3569}" srcId="{BB5619BA-D96B-0B40-9ACD-05244A54D20B}" destId="{196F377A-03F3-A944-9220-18CA20CC8B48}" srcOrd="0" destOrd="0" parTransId="{2C74FA99-D263-994F-BE22-C59DABDB2CC5}" sibTransId="{BF1C2148-30B1-AE44-BD33-254DADA42211}"/>
    <dgm:cxn modelId="{3F643C58-A85E-714A-AF96-E9374CD7E644}" srcId="{D9D0431B-4E04-8944-BCE3-2729E8D9C72A}" destId="{C224E805-81FA-8443-A2E3-D2F06DB80EC5}" srcOrd="0" destOrd="0" parTransId="{25E8DFD4-1C60-AD4E-8C09-33AD285356D0}" sibTransId="{2B428E36-C95A-AF4E-8C5C-0A47DBAA75B0}"/>
    <dgm:cxn modelId="{B4CDBE61-1DDC-D945-951C-2CE31005964F}" type="presOf" srcId="{D9D0431B-4E04-8944-BCE3-2729E8D9C72A}" destId="{C4B59DC7-CA2D-A940-9EFA-8C8907CFE084}" srcOrd="0" destOrd="0" presId="urn:microsoft.com/office/officeart/2005/8/layout/vList5"/>
    <dgm:cxn modelId="{A2396164-9F0B-3740-8759-5D15B98B2708}" type="presOf" srcId="{F72A4BAF-46D5-448E-92CC-F5589C404DA5}" destId="{E44813C4-6643-FF45-9248-B610F211DFD4}" srcOrd="0" destOrd="0" presId="urn:microsoft.com/office/officeart/2005/8/layout/vList5"/>
    <dgm:cxn modelId="{69966B6A-097C-EE4D-AFE7-672B46646D1B}" srcId="{F72A4BAF-46D5-448E-92CC-F5589C404DA5}" destId="{BB5619BA-D96B-0B40-9ACD-05244A54D20B}" srcOrd="2" destOrd="0" parTransId="{146A113D-8A55-CC4F-B7B8-11E7F70F4326}" sibTransId="{72AD7064-5BCB-C443-BBFD-62FF63C24E7E}"/>
    <dgm:cxn modelId="{B8929E6C-8CF2-844C-983F-9FBFD0B8EA60}" type="presOf" srcId="{C224E805-81FA-8443-A2E3-D2F06DB80EC5}" destId="{614A3B69-10ED-DA47-A5FF-6E91A3D5FF1F}" srcOrd="0" destOrd="0" presId="urn:microsoft.com/office/officeart/2005/8/layout/vList5"/>
    <dgm:cxn modelId="{B0B2E3AC-9C94-524D-85B2-4A73B96666B5}" srcId="{F72A4BAF-46D5-448E-92CC-F5589C404DA5}" destId="{F64B3E51-FBB2-C045-8DBE-56B7E6030AD9}" srcOrd="3" destOrd="0" parTransId="{ED1B24C0-B2EA-6E4F-BA6C-8FCCBEE23E3E}" sibTransId="{77121B6A-735E-AB4C-B668-07FBFDD7BA4B}"/>
    <dgm:cxn modelId="{73D68ECD-6AC9-394E-8F92-01CD127157C1}" type="presOf" srcId="{BB5619BA-D96B-0B40-9ACD-05244A54D20B}" destId="{7AB2B24A-DE28-4C4E-B974-90AB9F646B64}" srcOrd="0" destOrd="0" presId="urn:microsoft.com/office/officeart/2005/8/layout/vList5"/>
    <dgm:cxn modelId="{EE4F73E5-8234-7F4A-AE18-5AFF2AEB5EC0}" type="presOf" srcId="{21F3B9B3-A8E3-8B41-A1E8-A78A40A162CB}" destId="{6A887FFE-C816-874C-B8F3-641CD390759D}" srcOrd="0" destOrd="0" presId="urn:microsoft.com/office/officeart/2005/8/layout/vList5"/>
    <dgm:cxn modelId="{1DC527FE-89E5-C64A-A5A1-9AA97B80D55A}" type="presOf" srcId="{355C2EAC-4FDF-1042-8211-9E9934957595}" destId="{906196F9-CF5C-E94B-B046-ADF2F4F9EA2A}" srcOrd="0" destOrd="0" presId="urn:microsoft.com/office/officeart/2005/8/layout/vList5"/>
    <dgm:cxn modelId="{3E026F5B-4EDE-DC4B-93B1-5851100B7F5A}" type="presParOf" srcId="{E44813C4-6643-FF45-9248-B610F211DFD4}" destId="{30402EA6-2FF3-B148-B4DB-3526DA158F2B}" srcOrd="0" destOrd="0" presId="urn:microsoft.com/office/officeart/2005/8/layout/vList5"/>
    <dgm:cxn modelId="{290D3E44-A0C2-5F47-92C4-B2F7052CEDCE}" type="presParOf" srcId="{30402EA6-2FF3-B148-B4DB-3526DA158F2B}" destId="{6A887FFE-C816-874C-B8F3-641CD390759D}" srcOrd="0" destOrd="0" presId="urn:microsoft.com/office/officeart/2005/8/layout/vList5"/>
    <dgm:cxn modelId="{CA6503E2-4AEB-C54A-A206-C1F8C9E4034E}" type="presParOf" srcId="{30402EA6-2FF3-B148-B4DB-3526DA158F2B}" destId="{B01376CA-D6FB-F84C-9A18-D87ED15FB301}" srcOrd="1" destOrd="0" presId="urn:microsoft.com/office/officeart/2005/8/layout/vList5"/>
    <dgm:cxn modelId="{07A05335-448F-E044-B55B-739EDC889F5D}" type="presParOf" srcId="{E44813C4-6643-FF45-9248-B610F211DFD4}" destId="{3D20AC82-047A-674E-9A21-343C4E383D90}" srcOrd="1" destOrd="0" presId="urn:microsoft.com/office/officeart/2005/8/layout/vList5"/>
    <dgm:cxn modelId="{E89D1743-2D92-AB46-86A4-76D6B3DE29D6}" type="presParOf" srcId="{E44813C4-6643-FF45-9248-B610F211DFD4}" destId="{F77BA898-7B0F-604B-AE71-B2D23659DF5F}" srcOrd="2" destOrd="0" presId="urn:microsoft.com/office/officeart/2005/8/layout/vList5"/>
    <dgm:cxn modelId="{615312BD-89B6-E54B-B9D0-CB1C7E9574AB}" type="presParOf" srcId="{F77BA898-7B0F-604B-AE71-B2D23659DF5F}" destId="{C4B59DC7-CA2D-A940-9EFA-8C8907CFE084}" srcOrd="0" destOrd="0" presId="urn:microsoft.com/office/officeart/2005/8/layout/vList5"/>
    <dgm:cxn modelId="{2113985B-F73A-394A-A04B-DFE272C0F01D}" type="presParOf" srcId="{F77BA898-7B0F-604B-AE71-B2D23659DF5F}" destId="{614A3B69-10ED-DA47-A5FF-6E91A3D5FF1F}" srcOrd="1" destOrd="0" presId="urn:microsoft.com/office/officeart/2005/8/layout/vList5"/>
    <dgm:cxn modelId="{93F74E46-C212-E94C-AEE8-DFC2774426F0}" type="presParOf" srcId="{E44813C4-6643-FF45-9248-B610F211DFD4}" destId="{EE5D52DB-7F18-FE40-97A7-4F3C1C231042}" srcOrd="3" destOrd="0" presId="urn:microsoft.com/office/officeart/2005/8/layout/vList5"/>
    <dgm:cxn modelId="{19E99C47-CF77-3D45-8CA5-D938FB06B138}" type="presParOf" srcId="{E44813C4-6643-FF45-9248-B610F211DFD4}" destId="{5EE910E0-2C7D-2244-9637-F1914C5B51D6}" srcOrd="4" destOrd="0" presId="urn:microsoft.com/office/officeart/2005/8/layout/vList5"/>
    <dgm:cxn modelId="{F8432C4F-3B9D-6646-B725-A04296219C4F}" type="presParOf" srcId="{5EE910E0-2C7D-2244-9637-F1914C5B51D6}" destId="{7AB2B24A-DE28-4C4E-B974-90AB9F646B64}" srcOrd="0" destOrd="0" presId="urn:microsoft.com/office/officeart/2005/8/layout/vList5"/>
    <dgm:cxn modelId="{75378701-DE60-624F-B4F6-4D8BA562BF34}" type="presParOf" srcId="{5EE910E0-2C7D-2244-9637-F1914C5B51D6}" destId="{D5ED7DF7-F65C-0D42-BCD2-F11B90D47B92}" srcOrd="1" destOrd="0" presId="urn:microsoft.com/office/officeart/2005/8/layout/vList5"/>
    <dgm:cxn modelId="{340EA250-C0BB-E24E-BACF-63C577861325}" type="presParOf" srcId="{E44813C4-6643-FF45-9248-B610F211DFD4}" destId="{99DB2FBF-7475-7E47-B94B-B04CEB4A54BB}" srcOrd="5" destOrd="0" presId="urn:microsoft.com/office/officeart/2005/8/layout/vList5"/>
    <dgm:cxn modelId="{566B4C00-2E97-2F43-BC0A-DEBF84324CE8}" type="presParOf" srcId="{E44813C4-6643-FF45-9248-B610F211DFD4}" destId="{A4677A61-8C19-CA49-9438-99D9288267F2}" srcOrd="6" destOrd="0" presId="urn:microsoft.com/office/officeart/2005/8/layout/vList5"/>
    <dgm:cxn modelId="{D4B65D8E-DF46-0F4A-9915-92E896FDAFDB}" type="presParOf" srcId="{A4677A61-8C19-CA49-9438-99D9288267F2}" destId="{32E4078D-605A-9342-8D69-5456CA290AEE}" srcOrd="0" destOrd="0" presId="urn:microsoft.com/office/officeart/2005/8/layout/vList5"/>
    <dgm:cxn modelId="{BC853FCF-AF45-D24C-BBAA-061ABFFF3299}" type="presParOf" srcId="{A4677A61-8C19-CA49-9438-99D9288267F2}" destId="{906196F9-CF5C-E94B-B046-ADF2F4F9EA2A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7713240-9AEE-4079-96DB-1F1937A412C9}" type="doc">
      <dgm:prSet loTypeId="urn:microsoft.com/office/officeart/2005/8/layout/hList1" loCatId="list" qsTypeId="urn:microsoft.com/office/officeart/2005/8/quickstyle/3d3" qsCatId="3D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8FC70E76-2256-404E-BF04-8689133FF742}">
      <dgm:prSet/>
      <dgm:spPr/>
      <dgm:t>
        <a:bodyPr/>
        <a:lstStyle/>
        <a:p>
          <a:pPr>
            <a:defRPr b="1"/>
          </a:pPr>
          <a:r>
            <a:rPr lang="en-US"/>
            <a:t>The R statistical programming language</a:t>
          </a:r>
        </a:p>
      </dgm:t>
    </dgm:pt>
    <dgm:pt modelId="{89BA5C23-B6AD-45C0-B488-FD4BE78ACA55}" type="parTrans" cxnId="{3945B3B9-1C7F-408F-B218-65C20C13D318}">
      <dgm:prSet/>
      <dgm:spPr/>
      <dgm:t>
        <a:bodyPr/>
        <a:lstStyle/>
        <a:p>
          <a:endParaRPr lang="en-US"/>
        </a:p>
      </dgm:t>
    </dgm:pt>
    <dgm:pt modelId="{F534EAF4-FC8B-4246-9D07-CC8141B15E1B}" type="sibTrans" cxnId="{3945B3B9-1C7F-408F-B218-65C20C13D318}">
      <dgm:prSet/>
      <dgm:spPr/>
      <dgm:t>
        <a:bodyPr/>
        <a:lstStyle/>
        <a:p>
          <a:endParaRPr lang="en-US"/>
        </a:p>
      </dgm:t>
    </dgm:pt>
    <dgm:pt modelId="{754BE0D7-BD74-4652-8A01-FD10A467AABF}">
      <dgm:prSet custT="1"/>
      <dgm:spPr/>
      <dgm:t>
        <a:bodyPr/>
        <a:lstStyle/>
        <a:p>
          <a:r>
            <a:rPr lang="en-US" sz="3200" dirty="0"/>
            <a:t>Initially written by </a:t>
          </a:r>
          <a:r>
            <a:rPr lang="en-US" sz="3200" b="1" dirty="0"/>
            <a:t>Ross</a:t>
          </a:r>
          <a:r>
            <a:rPr lang="en-US" sz="3200" dirty="0"/>
            <a:t> Ihaka and </a:t>
          </a:r>
          <a:r>
            <a:rPr lang="en-US" sz="3200" b="1" dirty="0"/>
            <a:t>Robert</a:t>
          </a:r>
          <a:r>
            <a:rPr lang="en-US" sz="3200" dirty="0"/>
            <a:t> Gentleman at Dep. of Statistics of </a:t>
          </a:r>
          <a:r>
            <a:rPr lang="en-US" sz="3200" i="1" dirty="0"/>
            <a:t>U’ of Auckland, New Zealand</a:t>
          </a:r>
          <a:r>
            <a:rPr lang="en-US" sz="3200" dirty="0"/>
            <a:t> during 1990s. </a:t>
          </a:r>
        </a:p>
      </dgm:t>
    </dgm:pt>
    <dgm:pt modelId="{83EC43E4-BE30-41AA-9416-F597BE657071}" type="parTrans" cxnId="{E7DF9026-3D3A-47E5-9DD7-73AD0108B347}">
      <dgm:prSet/>
      <dgm:spPr/>
      <dgm:t>
        <a:bodyPr/>
        <a:lstStyle/>
        <a:p>
          <a:endParaRPr lang="en-US"/>
        </a:p>
      </dgm:t>
    </dgm:pt>
    <dgm:pt modelId="{FE094AFB-43FF-4836-9C42-342FB2643056}" type="sibTrans" cxnId="{E7DF9026-3D3A-47E5-9DD7-73AD0108B347}">
      <dgm:prSet/>
      <dgm:spPr/>
      <dgm:t>
        <a:bodyPr/>
        <a:lstStyle/>
        <a:p>
          <a:endParaRPr lang="en-US"/>
        </a:p>
      </dgm:t>
    </dgm:pt>
    <dgm:pt modelId="{914ABD9A-41E2-4AF4-BE5D-84F86C9CA007}">
      <dgm:prSet custT="1"/>
      <dgm:spPr/>
      <dgm:t>
        <a:bodyPr/>
        <a:lstStyle/>
        <a:p>
          <a:r>
            <a:rPr lang="en-US" sz="3200" dirty="0"/>
            <a:t>Since 1997: International R-core team ~15 people &amp; 1000s of code writers and statisticians happy to share their libraries! AWESOME!</a:t>
          </a:r>
        </a:p>
      </dgm:t>
    </dgm:pt>
    <dgm:pt modelId="{9627C957-D5A6-42F2-A796-49DC9CF3EA74}" type="parTrans" cxnId="{3296E225-0067-45BD-B5B1-A24849D6BF15}">
      <dgm:prSet/>
      <dgm:spPr/>
      <dgm:t>
        <a:bodyPr/>
        <a:lstStyle/>
        <a:p>
          <a:endParaRPr lang="en-US"/>
        </a:p>
      </dgm:t>
    </dgm:pt>
    <dgm:pt modelId="{9B65980B-EBCD-4085-86F0-38E51767869F}" type="sibTrans" cxnId="{3296E225-0067-45BD-B5B1-A24849D6BF15}">
      <dgm:prSet/>
      <dgm:spPr/>
      <dgm:t>
        <a:bodyPr/>
        <a:lstStyle/>
        <a:p>
          <a:endParaRPr lang="en-US"/>
        </a:p>
      </dgm:t>
    </dgm:pt>
    <dgm:pt modelId="{EA91A859-2F28-4595-8CD8-36EEC5F0C647}">
      <dgm:prSet custT="1"/>
      <dgm:spPr/>
      <dgm:t>
        <a:bodyPr/>
        <a:lstStyle/>
        <a:p>
          <a:r>
            <a:rPr lang="en-US" sz="3200" dirty="0"/>
            <a:t>Free open-source package and efficient bug tracking, and fixing system supported by the user community</a:t>
          </a:r>
        </a:p>
      </dgm:t>
    </dgm:pt>
    <dgm:pt modelId="{1FBC9DC4-C483-47DD-AC19-7FB197CA550E}" type="parTrans" cxnId="{A37EF74A-440D-47E5-9E53-930BF09986E0}">
      <dgm:prSet/>
      <dgm:spPr/>
      <dgm:t>
        <a:bodyPr/>
        <a:lstStyle/>
        <a:p>
          <a:endParaRPr lang="en-US"/>
        </a:p>
      </dgm:t>
    </dgm:pt>
    <dgm:pt modelId="{6AA59B67-43CD-47D0-8DAE-3A348F4A5676}" type="sibTrans" cxnId="{A37EF74A-440D-47E5-9E53-930BF09986E0}">
      <dgm:prSet/>
      <dgm:spPr/>
      <dgm:t>
        <a:bodyPr/>
        <a:lstStyle/>
        <a:p>
          <a:endParaRPr lang="en-US"/>
        </a:p>
      </dgm:t>
    </dgm:pt>
    <dgm:pt modelId="{2CFD6440-FC99-4979-9A58-CD81A883B508}">
      <dgm:prSet custT="1"/>
      <dgm:spPr/>
      <dgm:t>
        <a:bodyPr/>
        <a:lstStyle/>
        <a:p>
          <a:r>
            <a:rPr lang="en-US" sz="3200" dirty="0"/>
            <a:t>Many statistical functions are already built-in, and the language is very powerful for writing programs.</a:t>
          </a:r>
        </a:p>
      </dgm:t>
    </dgm:pt>
    <dgm:pt modelId="{18E89693-5F12-47E5-A321-6259036AB44C}" type="parTrans" cxnId="{E684CB7D-1479-4C20-9D6F-86EDE063D075}">
      <dgm:prSet/>
      <dgm:spPr/>
      <dgm:t>
        <a:bodyPr/>
        <a:lstStyle/>
        <a:p>
          <a:endParaRPr lang="en-US"/>
        </a:p>
      </dgm:t>
    </dgm:pt>
    <dgm:pt modelId="{AC695369-E292-488C-91C6-15373649D412}" type="sibTrans" cxnId="{E684CB7D-1479-4C20-9D6F-86EDE063D075}">
      <dgm:prSet/>
      <dgm:spPr/>
      <dgm:t>
        <a:bodyPr/>
        <a:lstStyle/>
        <a:p>
          <a:endParaRPr lang="en-US"/>
        </a:p>
      </dgm:t>
    </dgm:pt>
    <dgm:pt modelId="{2C570722-B89A-9B44-8450-C9C6AE410824}">
      <dgm:prSet custT="1"/>
      <dgm:spPr/>
      <dgm:t>
        <a:bodyPr/>
        <a:lstStyle/>
        <a:p>
          <a:r>
            <a:rPr lang="en-US" sz="3200" dirty="0"/>
            <a:t>Started by Bell Labs</a:t>
          </a:r>
        </a:p>
      </dgm:t>
    </dgm:pt>
    <dgm:pt modelId="{7D7F8F3A-E6D7-5944-A6DF-919BF173C84C}" type="parTrans" cxnId="{6B173BAC-95B7-0846-92EE-60B1724E649A}">
      <dgm:prSet/>
      <dgm:spPr/>
      <dgm:t>
        <a:bodyPr/>
        <a:lstStyle/>
        <a:p>
          <a:endParaRPr lang="en-IN"/>
        </a:p>
      </dgm:t>
    </dgm:pt>
    <dgm:pt modelId="{6B9381E4-A68F-BA4B-9CE5-41D8D5E33EDC}" type="sibTrans" cxnId="{6B173BAC-95B7-0846-92EE-60B1724E649A}">
      <dgm:prSet/>
      <dgm:spPr/>
      <dgm:t>
        <a:bodyPr/>
        <a:lstStyle/>
        <a:p>
          <a:endParaRPr lang="en-IN"/>
        </a:p>
      </dgm:t>
    </dgm:pt>
    <dgm:pt modelId="{BB3C3913-996F-4BCD-978F-0DFFB314D743}">
      <dgm:prSet custT="1"/>
      <dgm:spPr/>
      <dgm:t>
        <a:bodyPr/>
        <a:lstStyle/>
        <a:p>
          <a:endParaRPr lang="en-US" sz="1600" dirty="0"/>
        </a:p>
      </dgm:t>
    </dgm:pt>
    <dgm:pt modelId="{0106F925-FD59-46E1-8E36-83F354AD4520}" type="parTrans" cxnId="{A1EAC627-958E-461F-8384-D9CECA003AF4}">
      <dgm:prSet/>
      <dgm:spPr/>
      <dgm:t>
        <a:bodyPr/>
        <a:lstStyle/>
        <a:p>
          <a:endParaRPr lang="en-IN"/>
        </a:p>
      </dgm:t>
    </dgm:pt>
    <dgm:pt modelId="{90DC47FA-78C8-4358-97D5-9DF9B6D95762}" type="sibTrans" cxnId="{A1EAC627-958E-461F-8384-D9CECA003AF4}">
      <dgm:prSet/>
      <dgm:spPr/>
      <dgm:t>
        <a:bodyPr/>
        <a:lstStyle/>
        <a:p>
          <a:endParaRPr lang="en-IN"/>
        </a:p>
      </dgm:t>
    </dgm:pt>
    <dgm:pt modelId="{9AFFF685-0DA4-4B7D-9122-CE828212D26E}" type="pres">
      <dgm:prSet presAssocID="{97713240-9AEE-4079-96DB-1F1937A412C9}" presName="Name0" presStyleCnt="0">
        <dgm:presLayoutVars>
          <dgm:dir/>
          <dgm:animLvl val="lvl"/>
          <dgm:resizeHandles val="exact"/>
        </dgm:presLayoutVars>
      </dgm:prSet>
      <dgm:spPr/>
    </dgm:pt>
    <dgm:pt modelId="{3EE33552-1474-49C4-964B-665A984EC3F0}" type="pres">
      <dgm:prSet presAssocID="{8FC70E76-2256-404E-BF04-8689133FF742}" presName="composite" presStyleCnt="0"/>
      <dgm:spPr/>
    </dgm:pt>
    <dgm:pt modelId="{4A022DE3-AF8A-4F32-98DC-5B5BB1A57FDD}" type="pres">
      <dgm:prSet presAssocID="{8FC70E76-2256-404E-BF04-8689133FF742}" presName="parTx" presStyleLbl="alignNode1" presStyleIdx="0" presStyleCnt="1">
        <dgm:presLayoutVars>
          <dgm:chMax val="0"/>
          <dgm:chPref val="0"/>
          <dgm:bulletEnabled val="1"/>
        </dgm:presLayoutVars>
      </dgm:prSet>
      <dgm:spPr/>
    </dgm:pt>
    <dgm:pt modelId="{55377DF0-890A-4D2D-8263-D2E237560535}" type="pres">
      <dgm:prSet presAssocID="{8FC70E76-2256-404E-BF04-8689133FF742}" presName="desTx" presStyleLbl="alignAccFollowNode1" presStyleIdx="0" presStyleCnt="1">
        <dgm:presLayoutVars>
          <dgm:bulletEnabled val="1"/>
        </dgm:presLayoutVars>
      </dgm:prSet>
      <dgm:spPr/>
    </dgm:pt>
  </dgm:ptLst>
  <dgm:cxnLst>
    <dgm:cxn modelId="{9A500908-AFDA-EC4C-B5B7-C45C63B3CE67}" type="presOf" srcId="{2C570722-B89A-9B44-8450-C9C6AE410824}" destId="{55377DF0-890A-4D2D-8263-D2E237560535}" srcOrd="0" destOrd="1" presId="urn:microsoft.com/office/officeart/2005/8/layout/hList1"/>
    <dgm:cxn modelId="{3296E225-0067-45BD-B5B1-A24849D6BF15}" srcId="{8FC70E76-2256-404E-BF04-8689133FF742}" destId="{914ABD9A-41E2-4AF4-BE5D-84F86C9CA007}" srcOrd="3" destOrd="0" parTransId="{9627C957-D5A6-42F2-A796-49DC9CF3EA74}" sibTransId="{9B65980B-EBCD-4085-86F0-38E51767869F}"/>
    <dgm:cxn modelId="{E7DF9026-3D3A-47E5-9DD7-73AD0108B347}" srcId="{8FC70E76-2256-404E-BF04-8689133FF742}" destId="{754BE0D7-BD74-4652-8A01-FD10A467AABF}" srcOrd="0" destOrd="0" parTransId="{83EC43E4-BE30-41AA-9416-F597BE657071}" sibTransId="{FE094AFB-43FF-4836-9C42-342FB2643056}"/>
    <dgm:cxn modelId="{A1EAC627-958E-461F-8384-D9CECA003AF4}" srcId="{8FC70E76-2256-404E-BF04-8689133FF742}" destId="{BB3C3913-996F-4BCD-978F-0DFFB314D743}" srcOrd="2" destOrd="0" parTransId="{0106F925-FD59-46E1-8E36-83F354AD4520}" sibTransId="{90DC47FA-78C8-4358-97D5-9DF9B6D95762}"/>
    <dgm:cxn modelId="{A37EF74A-440D-47E5-9E53-930BF09986E0}" srcId="{8FC70E76-2256-404E-BF04-8689133FF742}" destId="{EA91A859-2F28-4595-8CD8-36EEC5F0C647}" srcOrd="4" destOrd="0" parTransId="{1FBC9DC4-C483-47DD-AC19-7FB197CA550E}" sibTransId="{6AA59B67-43CD-47D0-8DAE-3A348F4A5676}"/>
    <dgm:cxn modelId="{DB49665E-F949-436C-82FC-7E953EAE54E2}" type="presOf" srcId="{754BE0D7-BD74-4652-8A01-FD10A467AABF}" destId="{55377DF0-890A-4D2D-8263-D2E237560535}" srcOrd="0" destOrd="0" presId="urn:microsoft.com/office/officeart/2005/8/layout/hList1"/>
    <dgm:cxn modelId="{F69F7168-A2FD-4614-A986-DDF9871D8B52}" type="presOf" srcId="{BB3C3913-996F-4BCD-978F-0DFFB314D743}" destId="{55377DF0-890A-4D2D-8263-D2E237560535}" srcOrd="0" destOrd="2" presId="urn:microsoft.com/office/officeart/2005/8/layout/hList1"/>
    <dgm:cxn modelId="{E2BC4A6F-32C0-41AB-B895-0ACED0AA356F}" type="presOf" srcId="{914ABD9A-41E2-4AF4-BE5D-84F86C9CA007}" destId="{55377DF0-890A-4D2D-8263-D2E237560535}" srcOrd="0" destOrd="3" presId="urn:microsoft.com/office/officeart/2005/8/layout/hList1"/>
    <dgm:cxn modelId="{5A63FD72-9807-4B9A-836D-E2222D4D02D9}" type="presOf" srcId="{2CFD6440-FC99-4979-9A58-CD81A883B508}" destId="{55377DF0-890A-4D2D-8263-D2E237560535}" srcOrd="0" destOrd="5" presId="urn:microsoft.com/office/officeart/2005/8/layout/hList1"/>
    <dgm:cxn modelId="{E684CB7D-1479-4C20-9D6F-86EDE063D075}" srcId="{8FC70E76-2256-404E-BF04-8689133FF742}" destId="{2CFD6440-FC99-4979-9A58-CD81A883B508}" srcOrd="5" destOrd="0" parTransId="{18E89693-5F12-47E5-A321-6259036AB44C}" sibTransId="{AC695369-E292-488C-91C6-15373649D412}"/>
    <dgm:cxn modelId="{E8096581-85D4-49BA-BCF3-B6E1B0B67D37}" type="presOf" srcId="{EA91A859-2F28-4595-8CD8-36EEC5F0C647}" destId="{55377DF0-890A-4D2D-8263-D2E237560535}" srcOrd="0" destOrd="4" presId="urn:microsoft.com/office/officeart/2005/8/layout/hList1"/>
    <dgm:cxn modelId="{64C61584-7CD9-40B5-8E6A-1FA5044A0CB3}" type="presOf" srcId="{97713240-9AEE-4079-96DB-1F1937A412C9}" destId="{9AFFF685-0DA4-4B7D-9122-CE828212D26E}" srcOrd="0" destOrd="0" presId="urn:microsoft.com/office/officeart/2005/8/layout/hList1"/>
    <dgm:cxn modelId="{6B173BAC-95B7-0846-92EE-60B1724E649A}" srcId="{8FC70E76-2256-404E-BF04-8689133FF742}" destId="{2C570722-B89A-9B44-8450-C9C6AE410824}" srcOrd="1" destOrd="0" parTransId="{7D7F8F3A-E6D7-5944-A6DF-919BF173C84C}" sibTransId="{6B9381E4-A68F-BA4B-9CE5-41D8D5E33EDC}"/>
    <dgm:cxn modelId="{3945B3B9-1C7F-408F-B218-65C20C13D318}" srcId="{97713240-9AEE-4079-96DB-1F1937A412C9}" destId="{8FC70E76-2256-404E-BF04-8689133FF742}" srcOrd="0" destOrd="0" parTransId="{89BA5C23-B6AD-45C0-B488-FD4BE78ACA55}" sibTransId="{F534EAF4-FC8B-4246-9D07-CC8141B15E1B}"/>
    <dgm:cxn modelId="{FB35A5BA-EF73-4CCC-A5BC-111D1A6906E4}" type="presOf" srcId="{8FC70E76-2256-404E-BF04-8689133FF742}" destId="{4A022DE3-AF8A-4F32-98DC-5B5BB1A57FDD}" srcOrd="0" destOrd="0" presId="urn:microsoft.com/office/officeart/2005/8/layout/hList1"/>
    <dgm:cxn modelId="{5AF24B3F-E646-452E-AC43-1E7478087B17}" type="presParOf" srcId="{9AFFF685-0DA4-4B7D-9122-CE828212D26E}" destId="{3EE33552-1474-49C4-964B-665A984EC3F0}" srcOrd="0" destOrd="0" presId="urn:microsoft.com/office/officeart/2005/8/layout/hList1"/>
    <dgm:cxn modelId="{897258B7-EC2D-4BA7-B76A-7E10D71EF4E0}" type="presParOf" srcId="{3EE33552-1474-49C4-964B-665A984EC3F0}" destId="{4A022DE3-AF8A-4F32-98DC-5B5BB1A57FDD}" srcOrd="0" destOrd="0" presId="urn:microsoft.com/office/officeart/2005/8/layout/hList1"/>
    <dgm:cxn modelId="{A6AC274C-7CB2-4CE1-9086-DF9E4A92C74A}" type="presParOf" srcId="{3EE33552-1474-49C4-964B-665A984EC3F0}" destId="{55377DF0-890A-4D2D-8263-D2E237560535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7713240-9AEE-4079-96DB-1F1937A412C9}" type="doc">
      <dgm:prSet loTypeId="urn:microsoft.com/office/officeart/2005/8/layout/hList1" loCatId="list" qsTypeId="urn:microsoft.com/office/officeart/2005/8/quickstyle/3d3" qsCatId="3D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B1E3C35A-1705-47F4-BCD3-F9D96939CDA2}">
      <dgm:prSet custT="1"/>
      <dgm:spPr/>
      <dgm:t>
        <a:bodyPr/>
        <a:lstStyle/>
        <a:p>
          <a:pPr>
            <a:defRPr b="1"/>
          </a:pPr>
          <a:r>
            <a:rPr lang="en-US" sz="3200" dirty="0"/>
            <a:t>R : An integrated suite of libraries / packages</a:t>
          </a:r>
          <a:endParaRPr lang="en-US" sz="3700" dirty="0"/>
        </a:p>
      </dgm:t>
    </dgm:pt>
    <dgm:pt modelId="{98D71B09-C2EF-4062-BCB5-5F4C16CF7404}" type="parTrans" cxnId="{5DF7E7BA-E848-4E5C-A07E-30B1919742F7}">
      <dgm:prSet/>
      <dgm:spPr/>
      <dgm:t>
        <a:bodyPr/>
        <a:lstStyle/>
        <a:p>
          <a:endParaRPr lang="en-US"/>
        </a:p>
      </dgm:t>
    </dgm:pt>
    <dgm:pt modelId="{E76ACE1B-CA7E-476C-8951-D6CE40AF0B09}" type="sibTrans" cxnId="{5DF7E7BA-E848-4E5C-A07E-30B1919742F7}">
      <dgm:prSet/>
      <dgm:spPr/>
      <dgm:t>
        <a:bodyPr/>
        <a:lstStyle/>
        <a:p>
          <a:endParaRPr lang="en-US"/>
        </a:p>
      </dgm:t>
    </dgm:pt>
    <dgm:pt modelId="{3466E9E8-2B35-4A25-82EE-9B09E68EB301}">
      <dgm:prSet custT="1"/>
      <dgm:spPr/>
      <dgm:t>
        <a:bodyPr/>
        <a:lstStyle/>
        <a:p>
          <a:r>
            <a:rPr lang="en-US" sz="3000" dirty="0"/>
            <a:t>Covers wide variety of Statistical and graphical functions</a:t>
          </a:r>
        </a:p>
      </dgm:t>
    </dgm:pt>
    <dgm:pt modelId="{3A5795E6-C274-4961-ADBB-7E288281FFB6}" type="parTrans" cxnId="{183AB090-7EBF-4090-A90F-24765CA91755}">
      <dgm:prSet/>
      <dgm:spPr/>
      <dgm:t>
        <a:bodyPr/>
        <a:lstStyle/>
        <a:p>
          <a:endParaRPr lang="en-US"/>
        </a:p>
      </dgm:t>
    </dgm:pt>
    <dgm:pt modelId="{4B697316-6AC1-4981-B3BE-3A19CD8ACC97}" type="sibTrans" cxnId="{183AB090-7EBF-4090-A90F-24765CA91755}">
      <dgm:prSet/>
      <dgm:spPr/>
      <dgm:t>
        <a:bodyPr/>
        <a:lstStyle/>
        <a:p>
          <a:endParaRPr lang="en-US"/>
        </a:p>
      </dgm:t>
    </dgm:pt>
    <dgm:pt modelId="{A702E2E1-E85C-4FF5-9945-4D8572EB904E}">
      <dgm:prSet custT="1"/>
      <dgm:spPr/>
      <dgm:t>
        <a:bodyPr/>
        <a:lstStyle/>
        <a:p>
          <a:r>
            <a:rPr lang="en-US" sz="3000" dirty="0"/>
            <a:t>Open source, freely available</a:t>
          </a:r>
        </a:p>
      </dgm:t>
    </dgm:pt>
    <dgm:pt modelId="{4FCC5EF2-E9CD-4A1F-BC97-2F6F003170FD}" type="parTrans" cxnId="{18C6C5D5-1807-42A9-9075-B53012324B50}">
      <dgm:prSet/>
      <dgm:spPr/>
      <dgm:t>
        <a:bodyPr/>
        <a:lstStyle/>
        <a:p>
          <a:endParaRPr lang="en-US"/>
        </a:p>
      </dgm:t>
    </dgm:pt>
    <dgm:pt modelId="{EA4745A7-EAFE-4F09-8B74-5D5EDC8904F7}" type="sibTrans" cxnId="{18C6C5D5-1807-42A9-9075-B53012324B50}">
      <dgm:prSet/>
      <dgm:spPr/>
      <dgm:t>
        <a:bodyPr/>
        <a:lstStyle/>
        <a:p>
          <a:endParaRPr lang="en-US"/>
        </a:p>
      </dgm:t>
    </dgm:pt>
    <dgm:pt modelId="{6988EE3F-3F91-4528-81AA-58FA15714143}">
      <dgm:prSet custT="1"/>
      <dgm:spPr/>
      <dgm:t>
        <a:bodyPr/>
        <a:lstStyle/>
        <a:p>
          <a:pPr>
            <a:defRPr b="1"/>
          </a:pPr>
          <a:r>
            <a:rPr lang="en-US" sz="3200" dirty="0"/>
            <a:t>Where to get R? : Go to www.r-project.org</a:t>
          </a:r>
          <a:endParaRPr lang="en-US" sz="3700" dirty="0"/>
        </a:p>
      </dgm:t>
    </dgm:pt>
    <dgm:pt modelId="{12B1938C-293C-47F0-98C0-CF81920B47C9}" type="parTrans" cxnId="{2E0069C0-1B54-4925-8498-BB286F5D0F81}">
      <dgm:prSet/>
      <dgm:spPr/>
      <dgm:t>
        <a:bodyPr/>
        <a:lstStyle/>
        <a:p>
          <a:endParaRPr lang="en-US"/>
        </a:p>
      </dgm:t>
    </dgm:pt>
    <dgm:pt modelId="{1B01A17A-F9B8-4389-92B7-410F42E2749B}" type="sibTrans" cxnId="{2E0069C0-1B54-4925-8498-BB286F5D0F81}">
      <dgm:prSet/>
      <dgm:spPr/>
      <dgm:t>
        <a:bodyPr/>
        <a:lstStyle/>
        <a:p>
          <a:endParaRPr lang="en-US"/>
        </a:p>
      </dgm:t>
    </dgm:pt>
    <dgm:pt modelId="{1572D36A-2F89-48BD-8E28-8D3CA7E2615B}">
      <dgm:prSet custT="1"/>
      <dgm:spPr/>
      <dgm:t>
        <a:bodyPr/>
        <a:lstStyle/>
        <a:p>
          <a:r>
            <a:rPr lang="en-US" sz="3000" dirty="0"/>
            <a:t>For windows system make sure to uncheck the 32 bit option under the custom install if you are using a 64 bit OS</a:t>
          </a:r>
        </a:p>
      </dgm:t>
    </dgm:pt>
    <dgm:pt modelId="{89B97717-3E77-4F3E-B728-700CB8A0C1DD}" type="parTrans" cxnId="{3B1AE742-76FF-48B8-86F1-FFE2702D671F}">
      <dgm:prSet/>
      <dgm:spPr/>
      <dgm:t>
        <a:bodyPr/>
        <a:lstStyle/>
        <a:p>
          <a:endParaRPr lang="en-US"/>
        </a:p>
      </dgm:t>
    </dgm:pt>
    <dgm:pt modelId="{965092FF-9B94-4FE8-BA17-9D26A44A6621}" type="sibTrans" cxnId="{3B1AE742-76FF-48B8-86F1-FFE2702D671F}">
      <dgm:prSet/>
      <dgm:spPr/>
      <dgm:t>
        <a:bodyPr/>
        <a:lstStyle/>
        <a:p>
          <a:endParaRPr lang="en-US"/>
        </a:p>
      </dgm:t>
    </dgm:pt>
    <dgm:pt modelId="{5358B213-6690-454C-804B-187041D9CC4C}">
      <dgm:prSet custT="1"/>
      <dgm:spPr/>
      <dgm:t>
        <a:bodyPr/>
        <a:lstStyle/>
        <a:p>
          <a:r>
            <a:rPr lang="en-US" sz="3000" dirty="0"/>
            <a:t>Select Custom set up and choose “SDI” option during installation</a:t>
          </a:r>
        </a:p>
      </dgm:t>
    </dgm:pt>
    <dgm:pt modelId="{FE1EA9FE-6A7C-4E22-96B4-134EBD453445}" type="parTrans" cxnId="{D2A2ADD8-F25A-4850-B515-657F95392218}">
      <dgm:prSet/>
      <dgm:spPr/>
      <dgm:t>
        <a:bodyPr/>
        <a:lstStyle/>
        <a:p>
          <a:endParaRPr lang="en-US"/>
        </a:p>
      </dgm:t>
    </dgm:pt>
    <dgm:pt modelId="{1DF56648-A2AD-4001-AA78-C99EB831B445}" type="sibTrans" cxnId="{D2A2ADD8-F25A-4850-B515-657F95392218}">
      <dgm:prSet/>
      <dgm:spPr/>
      <dgm:t>
        <a:bodyPr/>
        <a:lstStyle/>
        <a:p>
          <a:endParaRPr lang="en-US"/>
        </a:p>
      </dgm:t>
    </dgm:pt>
    <dgm:pt modelId="{BE721C13-8638-44F9-BBEF-B8D8B1F3FB62}">
      <dgm:prSet custT="1"/>
      <dgm:spPr/>
      <dgm:t>
        <a:bodyPr/>
        <a:lstStyle/>
        <a:p>
          <a:endParaRPr lang="en-US" sz="1600" dirty="0"/>
        </a:p>
      </dgm:t>
    </dgm:pt>
    <dgm:pt modelId="{7E588104-AF31-40EE-B470-EF4D7E1B4996}" type="parTrans" cxnId="{36C25962-821C-454A-AC6C-2F444EB52F35}">
      <dgm:prSet/>
      <dgm:spPr/>
      <dgm:t>
        <a:bodyPr/>
        <a:lstStyle/>
        <a:p>
          <a:endParaRPr lang="en-IN"/>
        </a:p>
      </dgm:t>
    </dgm:pt>
    <dgm:pt modelId="{05FDFD95-C3A0-4C1A-8C17-A5B59C63373A}" type="sibTrans" cxnId="{36C25962-821C-454A-AC6C-2F444EB52F35}">
      <dgm:prSet/>
      <dgm:spPr/>
      <dgm:t>
        <a:bodyPr/>
        <a:lstStyle/>
        <a:p>
          <a:endParaRPr lang="en-IN"/>
        </a:p>
      </dgm:t>
    </dgm:pt>
    <dgm:pt modelId="{94578600-1AE4-415B-AD61-029EEFA013B2}">
      <dgm:prSet custT="1"/>
      <dgm:spPr/>
      <dgm:t>
        <a:bodyPr/>
        <a:lstStyle/>
        <a:p>
          <a:endParaRPr lang="en-US" sz="1400" dirty="0"/>
        </a:p>
      </dgm:t>
    </dgm:pt>
    <dgm:pt modelId="{CCE0F9EB-A63F-4E07-9498-C23FCEA5241C}" type="parTrans" cxnId="{C94365C5-CAD3-4202-AB01-D4B74D8695C7}">
      <dgm:prSet/>
      <dgm:spPr/>
      <dgm:t>
        <a:bodyPr/>
        <a:lstStyle/>
        <a:p>
          <a:endParaRPr lang="en-IN"/>
        </a:p>
      </dgm:t>
    </dgm:pt>
    <dgm:pt modelId="{F9BD40EB-6849-41DE-AFC3-9C9103A060B2}" type="sibTrans" cxnId="{C94365C5-CAD3-4202-AB01-D4B74D8695C7}">
      <dgm:prSet/>
      <dgm:spPr/>
      <dgm:t>
        <a:bodyPr/>
        <a:lstStyle/>
        <a:p>
          <a:endParaRPr lang="en-IN"/>
        </a:p>
      </dgm:t>
    </dgm:pt>
    <dgm:pt modelId="{9AFFF685-0DA4-4B7D-9122-CE828212D26E}" type="pres">
      <dgm:prSet presAssocID="{97713240-9AEE-4079-96DB-1F1937A412C9}" presName="Name0" presStyleCnt="0">
        <dgm:presLayoutVars>
          <dgm:dir/>
          <dgm:animLvl val="lvl"/>
          <dgm:resizeHandles val="exact"/>
        </dgm:presLayoutVars>
      </dgm:prSet>
      <dgm:spPr/>
    </dgm:pt>
    <dgm:pt modelId="{035320FE-0F01-4D31-8BA5-1D2C8AD32254}" type="pres">
      <dgm:prSet presAssocID="{B1E3C35A-1705-47F4-BCD3-F9D96939CDA2}" presName="composite" presStyleCnt="0"/>
      <dgm:spPr/>
    </dgm:pt>
    <dgm:pt modelId="{4443B968-956F-4C5D-A1ED-0A4246754C6A}" type="pres">
      <dgm:prSet presAssocID="{B1E3C35A-1705-47F4-BCD3-F9D96939CDA2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D24569E0-EE18-4AA8-9841-EFF49A0C0035}" type="pres">
      <dgm:prSet presAssocID="{B1E3C35A-1705-47F4-BCD3-F9D96939CDA2}" presName="desTx" presStyleLbl="alignAccFollowNode1" presStyleIdx="0" presStyleCnt="2">
        <dgm:presLayoutVars>
          <dgm:bulletEnabled val="1"/>
        </dgm:presLayoutVars>
      </dgm:prSet>
      <dgm:spPr/>
    </dgm:pt>
    <dgm:pt modelId="{3EFDB965-BCC9-4CA4-B35F-8A0E6C7DC447}" type="pres">
      <dgm:prSet presAssocID="{E76ACE1B-CA7E-476C-8951-D6CE40AF0B09}" presName="space" presStyleCnt="0"/>
      <dgm:spPr/>
    </dgm:pt>
    <dgm:pt modelId="{795368C7-45EB-4898-95A5-F90F39ECFF5B}" type="pres">
      <dgm:prSet presAssocID="{6988EE3F-3F91-4528-81AA-58FA15714143}" presName="composite" presStyleCnt="0"/>
      <dgm:spPr/>
    </dgm:pt>
    <dgm:pt modelId="{63DD1C4D-380B-4658-B531-C07EE9D0B7B4}" type="pres">
      <dgm:prSet presAssocID="{6988EE3F-3F91-4528-81AA-58FA15714143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53B7EABF-3B6D-48A2-8AA2-ECE94CB5CBF7}" type="pres">
      <dgm:prSet presAssocID="{6988EE3F-3F91-4528-81AA-58FA15714143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AF877704-30BF-4C62-BF1A-52FC1754FDB3}" type="presOf" srcId="{3466E9E8-2B35-4A25-82EE-9B09E68EB301}" destId="{D24569E0-EE18-4AA8-9841-EFF49A0C0035}" srcOrd="0" destOrd="0" presId="urn:microsoft.com/office/officeart/2005/8/layout/hList1"/>
    <dgm:cxn modelId="{05406635-41B7-4DF4-86CC-06D4C7D34B07}" type="presOf" srcId="{94578600-1AE4-415B-AD61-029EEFA013B2}" destId="{53B7EABF-3B6D-48A2-8AA2-ECE94CB5CBF7}" srcOrd="0" destOrd="1" presId="urn:microsoft.com/office/officeart/2005/8/layout/hList1"/>
    <dgm:cxn modelId="{3B1AE742-76FF-48B8-86F1-FFE2702D671F}" srcId="{6988EE3F-3F91-4528-81AA-58FA15714143}" destId="{1572D36A-2F89-48BD-8E28-8D3CA7E2615B}" srcOrd="0" destOrd="0" parTransId="{89B97717-3E77-4F3E-B728-700CB8A0C1DD}" sibTransId="{965092FF-9B94-4FE8-BA17-9D26A44A6621}"/>
    <dgm:cxn modelId="{36C25962-821C-454A-AC6C-2F444EB52F35}" srcId="{B1E3C35A-1705-47F4-BCD3-F9D96939CDA2}" destId="{BE721C13-8638-44F9-BBEF-B8D8B1F3FB62}" srcOrd="1" destOrd="0" parTransId="{7E588104-AF31-40EE-B470-EF4D7E1B4996}" sibTransId="{05FDFD95-C3A0-4C1A-8C17-A5B59C63373A}"/>
    <dgm:cxn modelId="{54E60978-3463-4A73-A299-5F44E390E4BD}" type="presOf" srcId="{B1E3C35A-1705-47F4-BCD3-F9D96939CDA2}" destId="{4443B968-956F-4C5D-A1ED-0A4246754C6A}" srcOrd="0" destOrd="0" presId="urn:microsoft.com/office/officeart/2005/8/layout/hList1"/>
    <dgm:cxn modelId="{64C61584-7CD9-40B5-8E6A-1FA5044A0CB3}" type="presOf" srcId="{97713240-9AEE-4079-96DB-1F1937A412C9}" destId="{9AFFF685-0DA4-4B7D-9122-CE828212D26E}" srcOrd="0" destOrd="0" presId="urn:microsoft.com/office/officeart/2005/8/layout/hList1"/>
    <dgm:cxn modelId="{183AB090-7EBF-4090-A90F-24765CA91755}" srcId="{B1E3C35A-1705-47F4-BCD3-F9D96939CDA2}" destId="{3466E9E8-2B35-4A25-82EE-9B09E68EB301}" srcOrd="0" destOrd="0" parTransId="{3A5795E6-C274-4961-ADBB-7E288281FFB6}" sibTransId="{4B697316-6AC1-4981-B3BE-3A19CD8ACC97}"/>
    <dgm:cxn modelId="{47012591-B289-4CA1-BA30-6BFCB15BB246}" type="presOf" srcId="{1572D36A-2F89-48BD-8E28-8D3CA7E2615B}" destId="{53B7EABF-3B6D-48A2-8AA2-ECE94CB5CBF7}" srcOrd="0" destOrd="0" presId="urn:microsoft.com/office/officeart/2005/8/layout/hList1"/>
    <dgm:cxn modelId="{5DF7E7BA-E848-4E5C-A07E-30B1919742F7}" srcId="{97713240-9AEE-4079-96DB-1F1937A412C9}" destId="{B1E3C35A-1705-47F4-BCD3-F9D96939CDA2}" srcOrd="0" destOrd="0" parTransId="{98D71B09-C2EF-4062-BCB5-5F4C16CF7404}" sibTransId="{E76ACE1B-CA7E-476C-8951-D6CE40AF0B09}"/>
    <dgm:cxn modelId="{2E0069C0-1B54-4925-8498-BB286F5D0F81}" srcId="{97713240-9AEE-4079-96DB-1F1937A412C9}" destId="{6988EE3F-3F91-4528-81AA-58FA15714143}" srcOrd="1" destOrd="0" parTransId="{12B1938C-293C-47F0-98C0-CF81920B47C9}" sibTransId="{1B01A17A-F9B8-4389-92B7-410F42E2749B}"/>
    <dgm:cxn modelId="{C94365C5-CAD3-4202-AB01-D4B74D8695C7}" srcId="{6988EE3F-3F91-4528-81AA-58FA15714143}" destId="{94578600-1AE4-415B-AD61-029EEFA013B2}" srcOrd="1" destOrd="0" parTransId="{CCE0F9EB-A63F-4E07-9498-C23FCEA5241C}" sibTransId="{F9BD40EB-6849-41DE-AFC3-9C9103A060B2}"/>
    <dgm:cxn modelId="{E22E8DCA-1F93-4A1F-8C14-3543F6EEB258}" type="presOf" srcId="{6988EE3F-3F91-4528-81AA-58FA15714143}" destId="{63DD1C4D-380B-4658-B531-C07EE9D0B7B4}" srcOrd="0" destOrd="0" presId="urn:microsoft.com/office/officeart/2005/8/layout/hList1"/>
    <dgm:cxn modelId="{240A66D5-26E6-41A7-B610-C32BE20355D8}" type="presOf" srcId="{5358B213-6690-454C-804B-187041D9CC4C}" destId="{53B7EABF-3B6D-48A2-8AA2-ECE94CB5CBF7}" srcOrd="0" destOrd="2" presId="urn:microsoft.com/office/officeart/2005/8/layout/hList1"/>
    <dgm:cxn modelId="{18C6C5D5-1807-42A9-9075-B53012324B50}" srcId="{B1E3C35A-1705-47F4-BCD3-F9D96939CDA2}" destId="{A702E2E1-E85C-4FF5-9945-4D8572EB904E}" srcOrd="2" destOrd="0" parTransId="{4FCC5EF2-E9CD-4A1F-BC97-2F6F003170FD}" sibTransId="{EA4745A7-EAFE-4F09-8B74-5D5EDC8904F7}"/>
    <dgm:cxn modelId="{16216DD6-7265-43F3-8FCD-6B106AAAC49B}" type="presOf" srcId="{BE721C13-8638-44F9-BBEF-B8D8B1F3FB62}" destId="{D24569E0-EE18-4AA8-9841-EFF49A0C0035}" srcOrd="0" destOrd="1" presId="urn:microsoft.com/office/officeart/2005/8/layout/hList1"/>
    <dgm:cxn modelId="{D2A2ADD8-F25A-4850-B515-657F95392218}" srcId="{6988EE3F-3F91-4528-81AA-58FA15714143}" destId="{5358B213-6690-454C-804B-187041D9CC4C}" srcOrd="2" destOrd="0" parTransId="{FE1EA9FE-6A7C-4E22-96B4-134EBD453445}" sibTransId="{1DF56648-A2AD-4001-AA78-C99EB831B445}"/>
    <dgm:cxn modelId="{2A4B73F5-F33D-41E3-B3D5-0CD716047E0C}" type="presOf" srcId="{A702E2E1-E85C-4FF5-9945-4D8572EB904E}" destId="{D24569E0-EE18-4AA8-9841-EFF49A0C0035}" srcOrd="0" destOrd="2" presId="urn:microsoft.com/office/officeart/2005/8/layout/hList1"/>
    <dgm:cxn modelId="{9761830C-38A2-432A-A89D-19475072D770}" type="presParOf" srcId="{9AFFF685-0DA4-4B7D-9122-CE828212D26E}" destId="{035320FE-0F01-4D31-8BA5-1D2C8AD32254}" srcOrd="0" destOrd="0" presId="urn:microsoft.com/office/officeart/2005/8/layout/hList1"/>
    <dgm:cxn modelId="{15F1CA1E-4010-4907-BE97-BF7A269EB4E8}" type="presParOf" srcId="{035320FE-0F01-4D31-8BA5-1D2C8AD32254}" destId="{4443B968-956F-4C5D-A1ED-0A4246754C6A}" srcOrd="0" destOrd="0" presId="urn:microsoft.com/office/officeart/2005/8/layout/hList1"/>
    <dgm:cxn modelId="{B90F386B-7418-42FC-B32E-0F1FF60155F4}" type="presParOf" srcId="{035320FE-0F01-4D31-8BA5-1D2C8AD32254}" destId="{D24569E0-EE18-4AA8-9841-EFF49A0C0035}" srcOrd="1" destOrd="0" presId="urn:microsoft.com/office/officeart/2005/8/layout/hList1"/>
    <dgm:cxn modelId="{A82BE5C4-BE56-4050-90EC-B65D6778F8A8}" type="presParOf" srcId="{9AFFF685-0DA4-4B7D-9122-CE828212D26E}" destId="{3EFDB965-BCC9-4CA4-B35F-8A0E6C7DC447}" srcOrd="1" destOrd="0" presId="urn:microsoft.com/office/officeart/2005/8/layout/hList1"/>
    <dgm:cxn modelId="{4075D30B-B325-46D8-9FD1-5FFF3A6AC144}" type="presParOf" srcId="{9AFFF685-0DA4-4B7D-9122-CE828212D26E}" destId="{795368C7-45EB-4898-95A5-F90F39ECFF5B}" srcOrd="2" destOrd="0" presId="urn:microsoft.com/office/officeart/2005/8/layout/hList1"/>
    <dgm:cxn modelId="{49F2A3CD-0166-4C9F-AA32-D768F87E8329}" type="presParOf" srcId="{795368C7-45EB-4898-95A5-F90F39ECFF5B}" destId="{63DD1C4D-380B-4658-B531-C07EE9D0B7B4}" srcOrd="0" destOrd="0" presId="urn:microsoft.com/office/officeart/2005/8/layout/hList1"/>
    <dgm:cxn modelId="{15A26B56-BA99-4935-89B9-4C2A07BBF860}" type="presParOf" srcId="{795368C7-45EB-4898-95A5-F90F39ECFF5B}" destId="{53B7EABF-3B6D-48A2-8AA2-ECE94CB5CBF7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C3B0518-21D0-4FBA-A02D-A7A71D311FD5}" type="doc">
      <dgm:prSet loTypeId="urn:microsoft.com/office/officeart/2005/8/layout/vList5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3CAD1C4D-9031-498F-8D3B-814D2055012D}">
      <dgm:prSet custT="1"/>
      <dgm:spPr/>
      <dgm:t>
        <a:bodyPr/>
        <a:lstStyle/>
        <a:p>
          <a:r>
            <a:rPr lang="en-US" sz="2800" dirty="0"/>
            <a:t>R is an interpreted computer language </a:t>
          </a:r>
        </a:p>
      </dgm:t>
    </dgm:pt>
    <dgm:pt modelId="{18FF9F2A-FC7A-4375-8E9B-DEC8DA8C1FE6}" type="parTrans" cxnId="{5CE54228-7300-46D2-AF35-74CDD2A4FFF0}">
      <dgm:prSet/>
      <dgm:spPr/>
      <dgm:t>
        <a:bodyPr/>
        <a:lstStyle/>
        <a:p>
          <a:endParaRPr lang="en-US"/>
        </a:p>
      </dgm:t>
    </dgm:pt>
    <dgm:pt modelId="{6DDE4C28-4E11-4FDA-B5D3-57F42FDDC5AE}" type="sibTrans" cxnId="{5CE54228-7300-46D2-AF35-74CDD2A4FFF0}">
      <dgm:prSet/>
      <dgm:spPr/>
      <dgm:t>
        <a:bodyPr/>
        <a:lstStyle/>
        <a:p>
          <a:endParaRPr lang="en-US"/>
        </a:p>
      </dgm:t>
    </dgm:pt>
    <dgm:pt modelId="{A981492A-31FD-4974-AB3F-50BD42F3460D}">
      <dgm:prSet custT="1"/>
      <dgm:spPr/>
      <dgm:t>
        <a:bodyPr/>
        <a:lstStyle/>
        <a:p>
          <a:r>
            <a:rPr lang="en-US" sz="2400" dirty="0"/>
            <a:t>Possible to interface procedures written in C, C+ </a:t>
          </a:r>
          <a:r>
            <a:rPr lang="en-US" sz="2400" dirty="0" err="1"/>
            <a:t>etc</a:t>
          </a:r>
          <a:r>
            <a:rPr lang="en-US" sz="2400" dirty="0"/>
            <a:t> for efficiency and to write additional primitives; System commands can be called from within R </a:t>
          </a:r>
        </a:p>
      </dgm:t>
    </dgm:pt>
    <dgm:pt modelId="{5FC51E28-3F6E-473F-81CC-E394E2CCD9E5}" type="parTrans" cxnId="{31CF512A-E676-4D6D-A932-7871FAA0661E}">
      <dgm:prSet/>
      <dgm:spPr/>
      <dgm:t>
        <a:bodyPr/>
        <a:lstStyle/>
        <a:p>
          <a:endParaRPr lang="en-US"/>
        </a:p>
      </dgm:t>
    </dgm:pt>
    <dgm:pt modelId="{6C648A4A-F41A-4DE0-A54C-5EC5C69DDF34}" type="sibTrans" cxnId="{31CF512A-E676-4D6D-A932-7871FAA0661E}">
      <dgm:prSet/>
      <dgm:spPr/>
      <dgm:t>
        <a:bodyPr/>
        <a:lstStyle/>
        <a:p>
          <a:endParaRPr lang="en-US"/>
        </a:p>
      </dgm:t>
    </dgm:pt>
    <dgm:pt modelId="{B7C93456-4667-42BC-AC73-F3877E6BC675}">
      <dgm:prSet custT="1"/>
      <dgm:spPr/>
      <dgm:t>
        <a:bodyPr/>
        <a:lstStyle/>
        <a:p>
          <a:r>
            <a:rPr lang="en-US" sz="2400" dirty="0"/>
            <a:t>For data manipulation, statistics, and graphics and is made up of </a:t>
          </a:r>
        </a:p>
      </dgm:t>
    </dgm:pt>
    <dgm:pt modelId="{58F9A22C-60DA-4F54-AD63-F52D56046794}" type="parTrans" cxnId="{B67501B6-38FD-4A06-9198-83FE2F654834}">
      <dgm:prSet/>
      <dgm:spPr/>
      <dgm:t>
        <a:bodyPr/>
        <a:lstStyle/>
        <a:p>
          <a:endParaRPr lang="en-US"/>
        </a:p>
      </dgm:t>
    </dgm:pt>
    <dgm:pt modelId="{CEC8F808-8A87-4573-AD82-AEFF995700AA}" type="sibTrans" cxnId="{B67501B6-38FD-4A06-9198-83FE2F654834}">
      <dgm:prSet/>
      <dgm:spPr/>
      <dgm:t>
        <a:bodyPr/>
        <a:lstStyle/>
        <a:p>
          <a:endParaRPr lang="en-US"/>
        </a:p>
      </dgm:t>
    </dgm:pt>
    <dgm:pt modelId="{6DB65B16-1DEF-407D-96F5-4A49591A75E2}">
      <dgm:prSet custT="1"/>
      <dgm:spPr/>
      <dgm:t>
        <a:bodyPr/>
        <a:lstStyle/>
        <a:p>
          <a:r>
            <a:rPr lang="en-US" sz="2000" dirty="0"/>
            <a:t>operators (+ - &lt;- * %*% …) for calculations on arrays &amp; matrices </a:t>
          </a:r>
        </a:p>
      </dgm:t>
    </dgm:pt>
    <dgm:pt modelId="{71E234D3-60E0-4FCA-ADD1-5AAD5E9587E3}" type="parTrans" cxnId="{AF686109-A677-4AD6-8C7B-B3D00394300E}">
      <dgm:prSet/>
      <dgm:spPr/>
      <dgm:t>
        <a:bodyPr/>
        <a:lstStyle/>
        <a:p>
          <a:endParaRPr lang="en-US"/>
        </a:p>
      </dgm:t>
    </dgm:pt>
    <dgm:pt modelId="{B23D9A19-76D2-4A51-AE43-07DB0268F3D2}" type="sibTrans" cxnId="{AF686109-A677-4AD6-8C7B-B3D00394300E}">
      <dgm:prSet/>
      <dgm:spPr/>
      <dgm:t>
        <a:bodyPr/>
        <a:lstStyle/>
        <a:p>
          <a:endParaRPr lang="en-US"/>
        </a:p>
      </dgm:t>
    </dgm:pt>
    <dgm:pt modelId="{619CE1F3-1EC9-4E58-BAC3-0DF67203768A}">
      <dgm:prSet custT="1"/>
      <dgm:spPr/>
      <dgm:t>
        <a:bodyPr/>
        <a:lstStyle/>
        <a:p>
          <a:r>
            <a:rPr lang="en-US" sz="2000" dirty="0"/>
            <a:t>large, coherent, integrated collection of functions </a:t>
          </a:r>
        </a:p>
      </dgm:t>
    </dgm:pt>
    <dgm:pt modelId="{33B5CAF8-70AB-482F-94C7-704A44A96E9B}" type="parTrans" cxnId="{9EEDE14B-50BC-4E81-AA2C-8488127F4E77}">
      <dgm:prSet/>
      <dgm:spPr/>
      <dgm:t>
        <a:bodyPr/>
        <a:lstStyle/>
        <a:p>
          <a:endParaRPr lang="en-US"/>
        </a:p>
      </dgm:t>
    </dgm:pt>
    <dgm:pt modelId="{20DF1DF9-91B2-4DFE-9DF8-5A79B45D21BA}" type="sibTrans" cxnId="{9EEDE14B-50BC-4E81-AA2C-8488127F4E77}">
      <dgm:prSet/>
      <dgm:spPr/>
      <dgm:t>
        <a:bodyPr/>
        <a:lstStyle/>
        <a:p>
          <a:endParaRPr lang="en-US"/>
        </a:p>
      </dgm:t>
    </dgm:pt>
    <dgm:pt modelId="{92C15492-0D21-47B3-AACB-0882CFC4AEC9}">
      <dgm:prSet custT="1"/>
      <dgm:spPr/>
      <dgm:t>
        <a:bodyPr/>
        <a:lstStyle/>
        <a:p>
          <a:r>
            <a:rPr lang="en-US" sz="2000" dirty="0"/>
            <a:t>facilities for making unlimited types of publication quality graphics </a:t>
          </a:r>
        </a:p>
      </dgm:t>
    </dgm:pt>
    <dgm:pt modelId="{3DFE870B-4B66-4B23-806E-6E1A6F827F79}" type="parTrans" cxnId="{0440724F-A6E4-4C0C-BF6E-0575E889A870}">
      <dgm:prSet/>
      <dgm:spPr/>
      <dgm:t>
        <a:bodyPr/>
        <a:lstStyle/>
        <a:p>
          <a:endParaRPr lang="en-US"/>
        </a:p>
      </dgm:t>
    </dgm:pt>
    <dgm:pt modelId="{17304D73-25A8-47C3-AAE9-C386161A79B4}" type="sibTrans" cxnId="{0440724F-A6E4-4C0C-BF6E-0575E889A870}">
      <dgm:prSet/>
      <dgm:spPr/>
      <dgm:t>
        <a:bodyPr/>
        <a:lstStyle/>
        <a:p>
          <a:endParaRPr lang="en-US"/>
        </a:p>
      </dgm:t>
    </dgm:pt>
    <dgm:pt modelId="{C7D442EB-2162-40FF-A108-BDE88C3C2E7F}">
      <dgm:prSet custT="1"/>
      <dgm:spPr/>
      <dgm:t>
        <a:bodyPr/>
        <a:lstStyle/>
        <a:p>
          <a:r>
            <a:rPr lang="en-US" sz="2000" dirty="0"/>
            <a:t>user written functions &amp; sets of functions (packages); 1200+ contributed packages so far &amp; growing </a:t>
          </a:r>
        </a:p>
      </dgm:t>
    </dgm:pt>
    <dgm:pt modelId="{64A14162-B135-4E17-8BE4-263F9060ABA9}" type="parTrans" cxnId="{5897E6FD-EFF5-409C-BD57-678C44342666}">
      <dgm:prSet/>
      <dgm:spPr/>
      <dgm:t>
        <a:bodyPr/>
        <a:lstStyle/>
        <a:p>
          <a:endParaRPr lang="en-US"/>
        </a:p>
      </dgm:t>
    </dgm:pt>
    <dgm:pt modelId="{2F98BA29-2664-4AD6-A3C6-E1464E4694C6}" type="sibTrans" cxnId="{5897E6FD-EFF5-409C-BD57-678C44342666}">
      <dgm:prSet/>
      <dgm:spPr/>
      <dgm:t>
        <a:bodyPr/>
        <a:lstStyle/>
        <a:p>
          <a:endParaRPr lang="en-US"/>
        </a:p>
      </dgm:t>
    </dgm:pt>
    <dgm:pt modelId="{E1D0DB7F-ED89-486E-B5C6-17FDE957E115}" type="pres">
      <dgm:prSet presAssocID="{9C3B0518-21D0-4FBA-A02D-A7A71D311FD5}" presName="Name0" presStyleCnt="0">
        <dgm:presLayoutVars>
          <dgm:dir/>
          <dgm:animLvl val="lvl"/>
          <dgm:resizeHandles val="exact"/>
        </dgm:presLayoutVars>
      </dgm:prSet>
      <dgm:spPr/>
    </dgm:pt>
    <dgm:pt modelId="{46B36DD0-64EA-4DD6-9DFE-B7BAA17D0A07}" type="pres">
      <dgm:prSet presAssocID="{3CAD1C4D-9031-498F-8D3B-814D2055012D}" presName="linNode" presStyleCnt="0"/>
      <dgm:spPr/>
    </dgm:pt>
    <dgm:pt modelId="{39D354FC-72DD-463F-AB0B-2B1E799D9F3D}" type="pres">
      <dgm:prSet presAssocID="{3CAD1C4D-9031-498F-8D3B-814D2055012D}" presName="parentText" presStyleLbl="node1" presStyleIdx="0" presStyleCnt="2" custLinFactNeighborY="-2948">
        <dgm:presLayoutVars>
          <dgm:chMax val="1"/>
          <dgm:bulletEnabled val="1"/>
        </dgm:presLayoutVars>
      </dgm:prSet>
      <dgm:spPr/>
    </dgm:pt>
    <dgm:pt modelId="{DC89A1FF-398C-45FD-A0A9-2982035AD38C}" type="pres">
      <dgm:prSet presAssocID="{3CAD1C4D-9031-498F-8D3B-814D2055012D}" presName="descendantText" presStyleLbl="alignAccFollowNode1" presStyleIdx="0" presStyleCnt="2" custLinFactNeighborX="0">
        <dgm:presLayoutVars>
          <dgm:bulletEnabled val="1"/>
        </dgm:presLayoutVars>
      </dgm:prSet>
      <dgm:spPr/>
    </dgm:pt>
    <dgm:pt modelId="{47266FF6-7CFE-496F-B941-97BC42AFBE37}" type="pres">
      <dgm:prSet presAssocID="{6DDE4C28-4E11-4FDA-B5D3-57F42FDDC5AE}" presName="sp" presStyleCnt="0"/>
      <dgm:spPr/>
    </dgm:pt>
    <dgm:pt modelId="{F9C12CB2-F9F0-4064-9C7F-121C3843EB82}" type="pres">
      <dgm:prSet presAssocID="{B7C93456-4667-42BC-AC73-F3877E6BC675}" presName="linNode" presStyleCnt="0"/>
      <dgm:spPr/>
    </dgm:pt>
    <dgm:pt modelId="{20398820-F8EB-4BB4-B88E-CA529C34AD90}" type="pres">
      <dgm:prSet presAssocID="{B7C93456-4667-42BC-AC73-F3877E6BC675}" presName="parentText" presStyleLbl="node1" presStyleIdx="1" presStyleCnt="2">
        <dgm:presLayoutVars>
          <dgm:chMax val="1"/>
          <dgm:bulletEnabled val="1"/>
        </dgm:presLayoutVars>
      </dgm:prSet>
      <dgm:spPr/>
    </dgm:pt>
    <dgm:pt modelId="{D107DC77-D98A-4376-BCB1-0197AE8A73E7}" type="pres">
      <dgm:prSet presAssocID="{B7C93456-4667-42BC-AC73-F3877E6BC675}" presName="descendantText" presStyleLbl="alignAccFollowNode1" presStyleIdx="1" presStyleCnt="2">
        <dgm:presLayoutVars>
          <dgm:bulletEnabled val="1"/>
        </dgm:presLayoutVars>
      </dgm:prSet>
      <dgm:spPr/>
    </dgm:pt>
  </dgm:ptLst>
  <dgm:cxnLst>
    <dgm:cxn modelId="{5CFB3D02-8192-46A9-AE34-059094336A92}" type="presOf" srcId="{3CAD1C4D-9031-498F-8D3B-814D2055012D}" destId="{39D354FC-72DD-463F-AB0B-2B1E799D9F3D}" srcOrd="0" destOrd="0" presId="urn:microsoft.com/office/officeart/2005/8/layout/vList5"/>
    <dgm:cxn modelId="{AF686109-A677-4AD6-8C7B-B3D00394300E}" srcId="{B7C93456-4667-42BC-AC73-F3877E6BC675}" destId="{6DB65B16-1DEF-407D-96F5-4A49591A75E2}" srcOrd="0" destOrd="0" parTransId="{71E234D3-60E0-4FCA-ADD1-5AAD5E9587E3}" sibTransId="{B23D9A19-76D2-4A51-AE43-07DB0268F3D2}"/>
    <dgm:cxn modelId="{5CE54228-7300-46D2-AF35-74CDD2A4FFF0}" srcId="{9C3B0518-21D0-4FBA-A02D-A7A71D311FD5}" destId="{3CAD1C4D-9031-498F-8D3B-814D2055012D}" srcOrd="0" destOrd="0" parTransId="{18FF9F2A-FC7A-4375-8E9B-DEC8DA8C1FE6}" sibTransId="{6DDE4C28-4E11-4FDA-B5D3-57F42FDDC5AE}"/>
    <dgm:cxn modelId="{31CF512A-E676-4D6D-A932-7871FAA0661E}" srcId="{3CAD1C4D-9031-498F-8D3B-814D2055012D}" destId="{A981492A-31FD-4974-AB3F-50BD42F3460D}" srcOrd="0" destOrd="0" parTransId="{5FC51E28-3F6E-473F-81CC-E394E2CCD9E5}" sibTransId="{6C648A4A-F41A-4DE0-A54C-5EC5C69DDF34}"/>
    <dgm:cxn modelId="{E7D34A2B-E404-49C0-A4C3-230CB233798B}" type="presOf" srcId="{92C15492-0D21-47B3-AACB-0882CFC4AEC9}" destId="{D107DC77-D98A-4376-BCB1-0197AE8A73E7}" srcOrd="0" destOrd="2" presId="urn:microsoft.com/office/officeart/2005/8/layout/vList5"/>
    <dgm:cxn modelId="{EEB5F944-A70C-487C-A827-784EC358072E}" type="presOf" srcId="{619CE1F3-1EC9-4E58-BAC3-0DF67203768A}" destId="{D107DC77-D98A-4376-BCB1-0197AE8A73E7}" srcOrd="0" destOrd="1" presId="urn:microsoft.com/office/officeart/2005/8/layout/vList5"/>
    <dgm:cxn modelId="{9EEDE14B-50BC-4E81-AA2C-8488127F4E77}" srcId="{B7C93456-4667-42BC-AC73-F3877E6BC675}" destId="{619CE1F3-1EC9-4E58-BAC3-0DF67203768A}" srcOrd="1" destOrd="0" parTransId="{33B5CAF8-70AB-482F-94C7-704A44A96E9B}" sibTransId="{20DF1DF9-91B2-4DFE-9DF8-5A79B45D21BA}"/>
    <dgm:cxn modelId="{0440724F-A6E4-4C0C-BF6E-0575E889A870}" srcId="{B7C93456-4667-42BC-AC73-F3877E6BC675}" destId="{92C15492-0D21-47B3-AACB-0882CFC4AEC9}" srcOrd="2" destOrd="0" parTransId="{3DFE870B-4B66-4B23-806E-6E1A6F827F79}" sibTransId="{17304D73-25A8-47C3-AAE9-C386161A79B4}"/>
    <dgm:cxn modelId="{3C08225B-6233-4D0F-91FF-70F601273D89}" type="presOf" srcId="{C7D442EB-2162-40FF-A108-BDE88C3C2E7F}" destId="{D107DC77-D98A-4376-BCB1-0197AE8A73E7}" srcOrd="0" destOrd="3" presId="urn:microsoft.com/office/officeart/2005/8/layout/vList5"/>
    <dgm:cxn modelId="{0BB10F5D-0972-4A1E-AD2D-4A3EEC988B16}" type="presOf" srcId="{B7C93456-4667-42BC-AC73-F3877E6BC675}" destId="{20398820-F8EB-4BB4-B88E-CA529C34AD90}" srcOrd="0" destOrd="0" presId="urn:microsoft.com/office/officeart/2005/8/layout/vList5"/>
    <dgm:cxn modelId="{5FFB1E81-F473-427B-86AA-587EF68DD567}" type="presOf" srcId="{A981492A-31FD-4974-AB3F-50BD42F3460D}" destId="{DC89A1FF-398C-45FD-A0A9-2982035AD38C}" srcOrd="0" destOrd="0" presId="urn:microsoft.com/office/officeart/2005/8/layout/vList5"/>
    <dgm:cxn modelId="{F3187D82-13D4-4282-8D80-B9DFCF6A1A98}" type="presOf" srcId="{6DB65B16-1DEF-407D-96F5-4A49591A75E2}" destId="{D107DC77-D98A-4376-BCB1-0197AE8A73E7}" srcOrd="0" destOrd="0" presId="urn:microsoft.com/office/officeart/2005/8/layout/vList5"/>
    <dgm:cxn modelId="{B67501B6-38FD-4A06-9198-83FE2F654834}" srcId="{9C3B0518-21D0-4FBA-A02D-A7A71D311FD5}" destId="{B7C93456-4667-42BC-AC73-F3877E6BC675}" srcOrd="1" destOrd="0" parTransId="{58F9A22C-60DA-4F54-AD63-F52D56046794}" sibTransId="{CEC8F808-8A87-4573-AD82-AEFF995700AA}"/>
    <dgm:cxn modelId="{18433FF8-4B91-4A2A-8779-23B27D1BB176}" type="presOf" srcId="{9C3B0518-21D0-4FBA-A02D-A7A71D311FD5}" destId="{E1D0DB7F-ED89-486E-B5C6-17FDE957E115}" srcOrd="0" destOrd="0" presId="urn:microsoft.com/office/officeart/2005/8/layout/vList5"/>
    <dgm:cxn modelId="{5897E6FD-EFF5-409C-BD57-678C44342666}" srcId="{B7C93456-4667-42BC-AC73-F3877E6BC675}" destId="{C7D442EB-2162-40FF-A108-BDE88C3C2E7F}" srcOrd="3" destOrd="0" parTransId="{64A14162-B135-4E17-8BE4-263F9060ABA9}" sibTransId="{2F98BA29-2664-4AD6-A3C6-E1464E4694C6}"/>
    <dgm:cxn modelId="{C2805D42-C4BE-4847-8BC7-33F2BC8E1867}" type="presParOf" srcId="{E1D0DB7F-ED89-486E-B5C6-17FDE957E115}" destId="{46B36DD0-64EA-4DD6-9DFE-B7BAA17D0A07}" srcOrd="0" destOrd="0" presId="urn:microsoft.com/office/officeart/2005/8/layout/vList5"/>
    <dgm:cxn modelId="{BE036A6D-1570-4C0F-8B98-BB00B3C3DC52}" type="presParOf" srcId="{46B36DD0-64EA-4DD6-9DFE-B7BAA17D0A07}" destId="{39D354FC-72DD-463F-AB0B-2B1E799D9F3D}" srcOrd="0" destOrd="0" presId="urn:microsoft.com/office/officeart/2005/8/layout/vList5"/>
    <dgm:cxn modelId="{FDC9D4F5-6433-408E-A032-B6B99225D7E8}" type="presParOf" srcId="{46B36DD0-64EA-4DD6-9DFE-B7BAA17D0A07}" destId="{DC89A1FF-398C-45FD-A0A9-2982035AD38C}" srcOrd="1" destOrd="0" presId="urn:microsoft.com/office/officeart/2005/8/layout/vList5"/>
    <dgm:cxn modelId="{DFF718F8-3D42-4AE4-BD3B-0C71AAF17BB7}" type="presParOf" srcId="{E1D0DB7F-ED89-486E-B5C6-17FDE957E115}" destId="{47266FF6-7CFE-496F-B941-97BC42AFBE37}" srcOrd="1" destOrd="0" presId="urn:microsoft.com/office/officeart/2005/8/layout/vList5"/>
    <dgm:cxn modelId="{EB938519-EDAC-469C-AB5B-BC0D8F95F56E}" type="presParOf" srcId="{E1D0DB7F-ED89-486E-B5C6-17FDE957E115}" destId="{F9C12CB2-F9F0-4064-9C7F-121C3843EB82}" srcOrd="2" destOrd="0" presId="urn:microsoft.com/office/officeart/2005/8/layout/vList5"/>
    <dgm:cxn modelId="{5CC582D0-9436-4EC1-A8AF-ED14724F8C0B}" type="presParOf" srcId="{F9C12CB2-F9F0-4064-9C7F-121C3843EB82}" destId="{20398820-F8EB-4BB4-B88E-CA529C34AD90}" srcOrd="0" destOrd="0" presId="urn:microsoft.com/office/officeart/2005/8/layout/vList5"/>
    <dgm:cxn modelId="{127F503C-0BFA-40FC-8393-6CB1FE5E0EA5}" type="presParOf" srcId="{F9C12CB2-F9F0-4064-9C7F-121C3843EB82}" destId="{D107DC77-D98A-4376-BCB1-0197AE8A73E7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C3B0518-21D0-4FBA-A02D-A7A71D311FD5}" type="doc">
      <dgm:prSet loTypeId="urn:microsoft.com/office/officeart/2005/8/layout/vList5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BC0AE1F7-E659-4841-8A82-E9E598DA31DF}">
      <dgm:prSet custT="1"/>
      <dgm:spPr/>
      <dgm:t>
        <a:bodyPr/>
        <a:lstStyle/>
        <a:p>
          <a:r>
            <a:rPr lang="en-US" sz="2800" dirty="0"/>
            <a:t>“Open source”…that just means you don’t have to pay for it, right?</a:t>
          </a:r>
          <a:r>
            <a:rPr lang="en-US" sz="4200" dirty="0"/>
            <a:t> </a:t>
          </a:r>
        </a:p>
      </dgm:t>
    </dgm:pt>
    <dgm:pt modelId="{37015F52-B9F7-4737-8AC5-6203D0C4578E}" type="parTrans" cxnId="{1311130A-947F-49DD-BDFA-B057C139F2C3}">
      <dgm:prSet/>
      <dgm:spPr/>
      <dgm:t>
        <a:bodyPr/>
        <a:lstStyle/>
        <a:p>
          <a:endParaRPr lang="en-US"/>
        </a:p>
      </dgm:t>
    </dgm:pt>
    <dgm:pt modelId="{74809C67-299D-4C22-8640-B61EDE0788C8}" type="sibTrans" cxnId="{1311130A-947F-49DD-BDFA-B057C139F2C3}">
      <dgm:prSet/>
      <dgm:spPr/>
      <dgm:t>
        <a:bodyPr/>
        <a:lstStyle/>
        <a:p>
          <a:endParaRPr lang="en-US"/>
        </a:p>
      </dgm:t>
    </dgm:pt>
    <dgm:pt modelId="{7F7AF66B-9C5A-47BB-B564-90C3D40026CC}">
      <dgm:prSet custT="1"/>
      <dgm:spPr/>
      <dgm:t>
        <a:bodyPr/>
        <a:lstStyle/>
        <a:p>
          <a:r>
            <a:rPr lang="en-IN" sz="2400" dirty="0"/>
            <a:t>No, more than that… </a:t>
          </a:r>
          <a:endParaRPr lang="en-US" sz="2400" dirty="0"/>
        </a:p>
      </dgm:t>
    </dgm:pt>
    <dgm:pt modelId="{B1119EBF-986A-4F09-92DB-2A5E21E14F96}" type="parTrans" cxnId="{07FEFBAC-0EBB-42BC-A07F-3F63BCE6000E}">
      <dgm:prSet/>
      <dgm:spPr/>
      <dgm:t>
        <a:bodyPr/>
        <a:lstStyle/>
        <a:p>
          <a:endParaRPr lang="en-US"/>
        </a:p>
      </dgm:t>
    </dgm:pt>
    <dgm:pt modelId="{F4B472B6-87A6-49C4-AA13-BBFEFBC2657E}" type="sibTrans" cxnId="{07FEFBAC-0EBB-42BC-A07F-3F63BCE6000E}">
      <dgm:prSet/>
      <dgm:spPr/>
      <dgm:t>
        <a:bodyPr/>
        <a:lstStyle/>
        <a:p>
          <a:endParaRPr lang="en-US"/>
        </a:p>
      </dgm:t>
    </dgm:pt>
    <dgm:pt modelId="{543D7412-8B8D-487E-9850-D532BF2F1B80}">
      <dgm:prSet custT="1"/>
      <dgm:spPr/>
      <dgm:t>
        <a:bodyPr/>
        <a:lstStyle/>
        <a:p>
          <a:r>
            <a:rPr lang="en-US" sz="2400" dirty="0"/>
            <a:t>Provides full access to algorithms and their implementation. </a:t>
          </a:r>
        </a:p>
      </dgm:t>
    </dgm:pt>
    <dgm:pt modelId="{A275C287-BFFC-486C-B0D4-AFCCD6F15ED3}" type="parTrans" cxnId="{5D1B9711-D5BF-4D22-BBEE-5037B1A3477F}">
      <dgm:prSet/>
      <dgm:spPr/>
      <dgm:t>
        <a:bodyPr/>
        <a:lstStyle/>
        <a:p>
          <a:endParaRPr lang="en-US"/>
        </a:p>
      </dgm:t>
    </dgm:pt>
    <dgm:pt modelId="{2753F912-5396-4DF0-836A-053F706974A0}" type="sibTrans" cxnId="{5D1B9711-D5BF-4D22-BBEE-5037B1A3477F}">
      <dgm:prSet/>
      <dgm:spPr/>
      <dgm:t>
        <a:bodyPr/>
        <a:lstStyle/>
        <a:p>
          <a:endParaRPr lang="en-US"/>
        </a:p>
      </dgm:t>
    </dgm:pt>
    <dgm:pt modelId="{14BA0A92-BAF3-42F5-99F7-6D93238D0331}">
      <dgm:prSet custT="1"/>
      <dgm:spPr/>
      <dgm:t>
        <a:bodyPr/>
        <a:lstStyle/>
        <a:p>
          <a:r>
            <a:rPr lang="en-US" sz="2400" dirty="0"/>
            <a:t>Gives you the ability to fix bugs and extend software </a:t>
          </a:r>
        </a:p>
      </dgm:t>
    </dgm:pt>
    <dgm:pt modelId="{25CDAAA0-E119-4A33-8FF9-0C1C1C17ABC2}" type="parTrans" cxnId="{AAC051BC-3B58-42B8-B28F-3C95F4E515CD}">
      <dgm:prSet/>
      <dgm:spPr/>
      <dgm:t>
        <a:bodyPr/>
        <a:lstStyle/>
        <a:p>
          <a:endParaRPr lang="en-US"/>
        </a:p>
      </dgm:t>
    </dgm:pt>
    <dgm:pt modelId="{E66AC7FE-EF6E-4754-96A5-734D7FB992BB}" type="sibTrans" cxnId="{AAC051BC-3B58-42B8-B28F-3C95F4E515CD}">
      <dgm:prSet/>
      <dgm:spPr/>
      <dgm:t>
        <a:bodyPr/>
        <a:lstStyle/>
        <a:p>
          <a:endParaRPr lang="en-US"/>
        </a:p>
      </dgm:t>
    </dgm:pt>
    <dgm:pt modelId="{AC8D00A6-35D4-48FA-90F1-F4CAB511C484}">
      <dgm:prSet custT="1"/>
      <dgm:spPr/>
      <dgm:t>
        <a:bodyPr/>
        <a:lstStyle/>
        <a:p>
          <a:r>
            <a:rPr lang="en-US" sz="2400" dirty="0"/>
            <a:t>Provides a forum allowing researchers to explore and expand the methods used to analyze data </a:t>
          </a:r>
        </a:p>
      </dgm:t>
    </dgm:pt>
    <dgm:pt modelId="{B6FC6339-FB19-4234-ABD3-F95F75E9A7D6}" type="parTrans" cxnId="{097EA99D-A7A9-46EC-AD00-45A0525C1219}">
      <dgm:prSet/>
      <dgm:spPr/>
      <dgm:t>
        <a:bodyPr/>
        <a:lstStyle/>
        <a:p>
          <a:endParaRPr lang="en-US"/>
        </a:p>
      </dgm:t>
    </dgm:pt>
    <dgm:pt modelId="{F0D003BA-A955-4E7E-96E9-E3C9221DF6B4}" type="sibTrans" cxnId="{097EA99D-A7A9-46EC-AD00-45A0525C1219}">
      <dgm:prSet/>
      <dgm:spPr/>
      <dgm:t>
        <a:bodyPr/>
        <a:lstStyle/>
        <a:p>
          <a:endParaRPr lang="en-US"/>
        </a:p>
      </dgm:t>
    </dgm:pt>
    <dgm:pt modelId="{4E365C2E-BA86-46C8-9897-D5B44F36E62A}">
      <dgm:prSet custT="1"/>
      <dgm:spPr/>
      <dgm:t>
        <a:bodyPr/>
        <a:lstStyle/>
        <a:p>
          <a:r>
            <a:rPr lang="en-US" sz="2400" dirty="0"/>
            <a:t>Most of R is written in… R! This makes it quite easy to see what these functions are and do.</a:t>
          </a:r>
          <a:r>
            <a:rPr lang="en-US" sz="1800" dirty="0"/>
            <a:t> </a:t>
          </a:r>
        </a:p>
      </dgm:t>
    </dgm:pt>
    <dgm:pt modelId="{63293462-EFB1-4480-9853-24BEEBEF0139}" type="parTrans" cxnId="{B0937BE8-51EE-4BA5-9D4D-E73D284B29D7}">
      <dgm:prSet/>
      <dgm:spPr/>
      <dgm:t>
        <a:bodyPr/>
        <a:lstStyle/>
        <a:p>
          <a:endParaRPr lang="en-US"/>
        </a:p>
      </dgm:t>
    </dgm:pt>
    <dgm:pt modelId="{1F792379-6ACA-49B3-A413-50A2FF27E28C}" type="sibTrans" cxnId="{B0937BE8-51EE-4BA5-9D4D-E73D284B29D7}">
      <dgm:prSet/>
      <dgm:spPr/>
      <dgm:t>
        <a:bodyPr/>
        <a:lstStyle/>
        <a:p>
          <a:endParaRPr lang="en-US"/>
        </a:p>
      </dgm:t>
    </dgm:pt>
    <dgm:pt modelId="{E1D0DB7F-ED89-486E-B5C6-17FDE957E115}" type="pres">
      <dgm:prSet presAssocID="{9C3B0518-21D0-4FBA-A02D-A7A71D311FD5}" presName="Name0" presStyleCnt="0">
        <dgm:presLayoutVars>
          <dgm:dir/>
          <dgm:animLvl val="lvl"/>
          <dgm:resizeHandles val="exact"/>
        </dgm:presLayoutVars>
      </dgm:prSet>
      <dgm:spPr/>
    </dgm:pt>
    <dgm:pt modelId="{A7B27F5D-C740-45A2-BBC2-3E50DA1CEC2B}" type="pres">
      <dgm:prSet presAssocID="{BC0AE1F7-E659-4841-8A82-E9E598DA31DF}" presName="linNode" presStyleCnt="0"/>
      <dgm:spPr/>
    </dgm:pt>
    <dgm:pt modelId="{79F4530E-6BE0-410A-A54B-ED90672EA0DB}" type="pres">
      <dgm:prSet presAssocID="{BC0AE1F7-E659-4841-8A82-E9E598DA31DF}" presName="parentText" presStyleLbl="node1" presStyleIdx="0" presStyleCnt="1" custLinFactNeighborY="-978">
        <dgm:presLayoutVars>
          <dgm:chMax val="1"/>
          <dgm:bulletEnabled val="1"/>
        </dgm:presLayoutVars>
      </dgm:prSet>
      <dgm:spPr/>
    </dgm:pt>
    <dgm:pt modelId="{9E6D2259-3B2E-4F6B-B002-F5FA0A9654D2}" type="pres">
      <dgm:prSet presAssocID="{BC0AE1F7-E659-4841-8A82-E9E598DA31DF}" presName="descendantText" presStyleLbl="alignAccFollowNode1" presStyleIdx="0" presStyleCnt="1">
        <dgm:presLayoutVars>
          <dgm:bulletEnabled val="1"/>
        </dgm:presLayoutVars>
      </dgm:prSet>
      <dgm:spPr/>
    </dgm:pt>
  </dgm:ptLst>
  <dgm:cxnLst>
    <dgm:cxn modelId="{1311130A-947F-49DD-BDFA-B057C139F2C3}" srcId="{9C3B0518-21D0-4FBA-A02D-A7A71D311FD5}" destId="{BC0AE1F7-E659-4841-8A82-E9E598DA31DF}" srcOrd="0" destOrd="0" parTransId="{37015F52-B9F7-4737-8AC5-6203D0C4578E}" sibTransId="{74809C67-299D-4C22-8640-B61EDE0788C8}"/>
    <dgm:cxn modelId="{5D1B9711-D5BF-4D22-BBEE-5037B1A3477F}" srcId="{BC0AE1F7-E659-4841-8A82-E9E598DA31DF}" destId="{543D7412-8B8D-487E-9850-D532BF2F1B80}" srcOrd="1" destOrd="0" parTransId="{A275C287-BFFC-486C-B0D4-AFCCD6F15ED3}" sibTransId="{2753F912-5396-4DF0-836A-053F706974A0}"/>
    <dgm:cxn modelId="{EB9F221A-1BB8-45AC-BA7C-1BD799EFE893}" type="presOf" srcId="{BC0AE1F7-E659-4841-8A82-E9E598DA31DF}" destId="{79F4530E-6BE0-410A-A54B-ED90672EA0DB}" srcOrd="0" destOrd="0" presId="urn:microsoft.com/office/officeart/2005/8/layout/vList5"/>
    <dgm:cxn modelId="{D044F034-D26E-4A91-8B83-E54C8FF89265}" type="presOf" srcId="{7F7AF66B-9C5A-47BB-B564-90C3D40026CC}" destId="{9E6D2259-3B2E-4F6B-B002-F5FA0A9654D2}" srcOrd="0" destOrd="0" presId="urn:microsoft.com/office/officeart/2005/8/layout/vList5"/>
    <dgm:cxn modelId="{CA7A0660-4395-4227-8E6B-5DD9A71DAC3F}" type="presOf" srcId="{543D7412-8B8D-487E-9850-D532BF2F1B80}" destId="{9E6D2259-3B2E-4F6B-B002-F5FA0A9654D2}" srcOrd="0" destOrd="1" presId="urn:microsoft.com/office/officeart/2005/8/layout/vList5"/>
    <dgm:cxn modelId="{4116F862-E469-4D26-91A0-5F82822A7B00}" type="presOf" srcId="{AC8D00A6-35D4-48FA-90F1-F4CAB511C484}" destId="{9E6D2259-3B2E-4F6B-B002-F5FA0A9654D2}" srcOrd="0" destOrd="3" presId="urn:microsoft.com/office/officeart/2005/8/layout/vList5"/>
    <dgm:cxn modelId="{A24E1268-3817-45B1-93EB-32CD3C5427DA}" type="presOf" srcId="{4E365C2E-BA86-46C8-9897-D5B44F36E62A}" destId="{9E6D2259-3B2E-4F6B-B002-F5FA0A9654D2}" srcOrd="0" destOrd="4" presId="urn:microsoft.com/office/officeart/2005/8/layout/vList5"/>
    <dgm:cxn modelId="{9C79A98D-7B74-4771-98E9-59B79804F9B8}" type="presOf" srcId="{14BA0A92-BAF3-42F5-99F7-6D93238D0331}" destId="{9E6D2259-3B2E-4F6B-B002-F5FA0A9654D2}" srcOrd="0" destOrd="2" presId="urn:microsoft.com/office/officeart/2005/8/layout/vList5"/>
    <dgm:cxn modelId="{097EA99D-A7A9-46EC-AD00-45A0525C1219}" srcId="{BC0AE1F7-E659-4841-8A82-E9E598DA31DF}" destId="{AC8D00A6-35D4-48FA-90F1-F4CAB511C484}" srcOrd="3" destOrd="0" parTransId="{B6FC6339-FB19-4234-ABD3-F95F75E9A7D6}" sibTransId="{F0D003BA-A955-4E7E-96E9-E3C9221DF6B4}"/>
    <dgm:cxn modelId="{07FEFBAC-0EBB-42BC-A07F-3F63BCE6000E}" srcId="{BC0AE1F7-E659-4841-8A82-E9E598DA31DF}" destId="{7F7AF66B-9C5A-47BB-B564-90C3D40026CC}" srcOrd="0" destOrd="0" parTransId="{B1119EBF-986A-4F09-92DB-2A5E21E14F96}" sibTransId="{F4B472B6-87A6-49C4-AA13-BBFEFBC2657E}"/>
    <dgm:cxn modelId="{AAC051BC-3B58-42B8-B28F-3C95F4E515CD}" srcId="{BC0AE1F7-E659-4841-8A82-E9E598DA31DF}" destId="{14BA0A92-BAF3-42F5-99F7-6D93238D0331}" srcOrd="2" destOrd="0" parTransId="{25CDAAA0-E119-4A33-8FF9-0C1C1C17ABC2}" sibTransId="{E66AC7FE-EF6E-4754-96A5-734D7FB992BB}"/>
    <dgm:cxn modelId="{B0937BE8-51EE-4BA5-9D4D-E73D284B29D7}" srcId="{BC0AE1F7-E659-4841-8A82-E9E598DA31DF}" destId="{4E365C2E-BA86-46C8-9897-D5B44F36E62A}" srcOrd="4" destOrd="0" parTransId="{63293462-EFB1-4480-9853-24BEEBEF0139}" sibTransId="{1F792379-6ACA-49B3-A413-50A2FF27E28C}"/>
    <dgm:cxn modelId="{18433FF8-4B91-4A2A-8779-23B27D1BB176}" type="presOf" srcId="{9C3B0518-21D0-4FBA-A02D-A7A71D311FD5}" destId="{E1D0DB7F-ED89-486E-B5C6-17FDE957E115}" srcOrd="0" destOrd="0" presId="urn:microsoft.com/office/officeart/2005/8/layout/vList5"/>
    <dgm:cxn modelId="{D4AF32CA-452C-4B3A-97A7-49DAE74B1949}" type="presParOf" srcId="{E1D0DB7F-ED89-486E-B5C6-17FDE957E115}" destId="{A7B27F5D-C740-45A2-BBC2-3E50DA1CEC2B}" srcOrd="0" destOrd="0" presId="urn:microsoft.com/office/officeart/2005/8/layout/vList5"/>
    <dgm:cxn modelId="{21A6021D-D762-4093-8D41-150F53CB67BF}" type="presParOf" srcId="{A7B27F5D-C740-45A2-BBC2-3E50DA1CEC2B}" destId="{79F4530E-6BE0-410A-A54B-ED90672EA0DB}" srcOrd="0" destOrd="0" presId="urn:microsoft.com/office/officeart/2005/8/layout/vList5"/>
    <dgm:cxn modelId="{657DC70C-E06B-4CD9-8B4D-D3B46EA510B3}" type="presParOf" srcId="{A7B27F5D-C740-45A2-BBC2-3E50DA1CEC2B}" destId="{9E6D2259-3B2E-4F6B-B002-F5FA0A9654D2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D99B100-744B-45BB-8A79-3C9251258C5E}" type="doc">
      <dgm:prSet loTypeId="urn:microsoft.com/office/officeart/2005/8/layout/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DC86D211-5165-4FD2-82CC-67B51600F1E9}">
      <dgm:prSet custT="1"/>
      <dgm:spPr/>
      <dgm:t>
        <a:bodyPr/>
        <a:lstStyle/>
        <a:p>
          <a:pPr>
            <a:defRPr b="1"/>
          </a:pPr>
          <a:r>
            <a:rPr lang="en-IN" sz="2800" dirty="0"/>
            <a:t>Advantages of using R </a:t>
          </a:r>
          <a:endParaRPr lang="en-US" sz="2800" dirty="0"/>
        </a:p>
      </dgm:t>
    </dgm:pt>
    <dgm:pt modelId="{1617331F-D6AC-42AE-9ED8-82A555321B16}" type="parTrans" cxnId="{7E27B6CB-52FF-4078-A35F-A6B71138405B}">
      <dgm:prSet/>
      <dgm:spPr/>
      <dgm:t>
        <a:bodyPr/>
        <a:lstStyle/>
        <a:p>
          <a:endParaRPr lang="en-US"/>
        </a:p>
      </dgm:t>
    </dgm:pt>
    <dgm:pt modelId="{DA7ACB92-477B-4A60-9E0C-70D5D93387F9}" type="sibTrans" cxnId="{7E27B6CB-52FF-4078-A35F-A6B71138405B}">
      <dgm:prSet/>
      <dgm:spPr/>
      <dgm:t>
        <a:bodyPr/>
        <a:lstStyle/>
        <a:p>
          <a:endParaRPr lang="en-US"/>
        </a:p>
      </dgm:t>
    </dgm:pt>
    <dgm:pt modelId="{D9CB8A1B-BFD9-4891-92B6-9F498241C016}">
      <dgm:prSet/>
      <dgm:spPr/>
      <dgm:t>
        <a:bodyPr/>
        <a:lstStyle/>
        <a:p>
          <a:r>
            <a:rPr lang="en-US" dirty="0"/>
            <a:t>Fast and free. State of the art: Statistical researchers provide their methods as R packages. SPSS and SAS are years behind R! </a:t>
          </a:r>
        </a:p>
      </dgm:t>
    </dgm:pt>
    <dgm:pt modelId="{C231287E-4CC0-4918-9788-E0869A9D2942}" type="parTrans" cxnId="{1D305FAA-387C-4268-9E05-10A17346C53E}">
      <dgm:prSet/>
      <dgm:spPr/>
      <dgm:t>
        <a:bodyPr/>
        <a:lstStyle/>
        <a:p>
          <a:endParaRPr lang="en-US"/>
        </a:p>
      </dgm:t>
    </dgm:pt>
    <dgm:pt modelId="{9F4250B2-A649-4BF4-8392-C2696DC1EB7E}" type="sibTrans" cxnId="{1D305FAA-387C-4268-9E05-10A17346C53E}">
      <dgm:prSet/>
      <dgm:spPr/>
      <dgm:t>
        <a:bodyPr/>
        <a:lstStyle/>
        <a:p>
          <a:endParaRPr lang="en-US"/>
        </a:p>
      </dgm:t>
    </dgm:pt>
    <dgm:pt modelId="{F6CDCE4A-43B5-4610-ACD1-62E4BB74F590}">
      <dgm:prSet/>
      <dgm:spPr/>
      <dgm:t>
        <a:bodyPr/>
        <a:lstStyle/>
        <a:p>
          <a:r>
            <a:rPr lang="en-US" dirty="0"/>
            <a:t>2</a:t>
          </a:r>
          <a:r>
            <a:rPr lang="en-US" baseline="30000" dirty="0"/>
            <a:t>nd</a:t>
          </a:r>
          <a:r>
            <a:rPr lang="en-US" dirty="0"/>
            <a:t> only to MATLAB for graphics. </a:t>
          </a:r>
        </a:p>
      </dgm:t>
    </dgm:pt>
    <dgm:pt modelId="{9576BCB9-C3A4-4FCC-BF41-6AF485D8C895}" type="parTrans" cxnId="{AC9D8923-29CD-44DD-85B2-E5EFF55218DA}">
      <dgm:prSet/>
      <dgm:spPr/>
      <dgm:t>
        <a:bodyPr/>
        <a:lstStyle/>
        <a:p>
          <a:endParaRPr lang="en-US"/>
        </a:p>
      </dgm:t>
    </dgm:pt>
    <dgm:pt modelId="{633011AE-1D59-4AFC-828F-25C8C55B92FC}" type="sibTrans" cxnId="{AC9D8923-29CD-44DD-85B2-E5EFF55218DA}">
      <dgm:prSet/>
      <dgm:spPr/>
      <dgm:t>
        <a:bodyPr/>
        <a:lstStyle/>
        <a:p>
          <a:endParaRPr lang="en-US"/>
        </a:p>
      </dgm:t>
    </dgm:pt>
    <dgm:pt modelId="{DD7387D5-8CC5-4AE1-8207-278AE63249AD}">
      <dgm:prSet/>
      <dgm:spPr/>
      <dgm:t>
        <a:bodyPr/>
        <a:lstStyle/>
        <a:p>
          <a:r>
            <a:rPr lang="en-IN" dirty="0"/>
            <a:t>Active user community </a:t>
          </a:r>
          <a:endParaRPr lang="en-US" dirty="0"/>
        </a:p>
      </dgm:t>
    </dgm:pt>
    <dgm:pt modelId="{A7850D37-19D8-4857-BD59-75828EFF2828}" type="parTrans" cxnId="{FF6E3878-DD3A-4F4D-945F-148751A6E834}">
      <dgm:prSet/>
      <dgm:spPr/>
      <dgm:t>
        <a:bodyPr/>
        <a:lstStyle/>
        <a:p>
          <a:endParaRPr lang="en-US"/>
        </a:p>
      </dgm:t>
    </dgm:pt>
    <dgm:pt modelId="{3A7F4275-59DF-423D-BD09-1EA96B40A271}" type="sibTrans" cxnId="{FF6E3878-DD3A-4F4D-945F-148751A6E834}">
      <dgm:prSet/>
      <dgm:spPr/>
      <dgm:t>
        <a:bodyPr/>
        <a:lstStyle/>
        <a:p>
          <a:endParaRPr lang="en-US"/>
        </a:p>
      </dgm:t>
    </dgm:pt>
    <dgm:pt modelId="{E43829BD-C43A-40EB-BF74-392486AAE1A2}">
      <dgm:prSet/>
      <dgm:spPr/>
      <dgm:t>
        <a:bodyPr/>
        <a:lstStyle/>
        <a:p>
          <a:r>
            <a:rPr lang="en-IN" dirty="0"/>
            <a:t>Excellent for simulation, programming, computer intensive analyses, etc. </a:t>
          </a:r>
          <a:endParaRPr lang="en-US" dirty="0"/>
        </a:p>
      </dgm:t>
    </dgm:pt>
    <dgm:pt modelId="{57E569DA-29F1-43EF-BE70-EFB7ACFA6CD8}" type="parTrans" cxnId="{29B27FE7-4985-408A-BB89-E34E3F7B8634}">
      <dgm:prSet/>
      <dgm:spPr/>
      <dgm:t>
        <a:bodyPr/>
        <a:lstStyle/>
        <a:p>
          <a:endParaRPr lang="en-US"/>
        </a:p>
      </dgm:t>
    </dgm:pt>
    <dgm:pt modelId="{B3768D2A-4BD2-41BD-89BC-145AA775C03F}" type="sibTrans" cxnId="{29B27FE7-4985-408A-BB89-E34E3F7B8634}">
      <dgm:prSet/>
      <dgm:spPr/>
      <dgm:t>
        <a:bodyPr/>
        <a:lstStyle/>
        <a:p>
          <a:endParaRPr lang="en-US"/>
        </a:p>
      </dgm:t>
    </dgm:pt>
    <dgm:pt modelId="{1C1BEA8F-BB15-4E5E-AFCF-65746890F447}">
      <dgm:prSet/>
      <dgm:spPr/>
      <dgm:t>
        <a:bodyPr/>
        <a:lstStyle/>
        <a:p>
          <a:r>
            <a:rPr lang="en-US" dirty="0"/>
            <a:t>Forces you to think about your analysis. </a:t>
          </a:r>
        </a:p>
      </dgm:t>
    </dgm:pt>
    <dgm:pt modelId="{A0AEF684-5F69-437B-9004-09A877742A59}" type="parTrans" cxnId="{DF119CFF-A16A-4BAB-8C2D-97E8FED8DDA8}">
      <dgm:prSet/>
      <dgm:spPr/>
      <dgm:t>
        <a:bodyPr/>
        <a:lstStyle/>
        <a:p>
          <a:endParaRPr lang="en-US"/>
        </a:p>
      </dgm:t>
    </dgm:pt>
    <dgm:pt modelId="{ED74976A-2670-4BCF-A731-668E85B06E08}" type="sibTrans" cxnId="{DF119CFF-A16A-4BAB-8C2D-97E8FED8DDA8}">
      <dgm:prSet/>
      <dgm:spPr/>
      <dgm:t>
        <a:bodyPr/>
        <a:lstStyle/>
        <a:p>
          <a:endParaRPr lang="en-US"/>
        </a:p>
      </dgm:t>
    </dgm:pt>
    <dgm:pt modelId="{DF554789-FC7B-4265-AA7F-B702FF1C34EB}">
      <dgm:prSet/>
      <dgm:spPr/>
      <dgm:t>
        <a:bodyPr/>
        <a:lstStyle/>
        <a:p>
          <a:r>
            <a:rPr lang="en-US" dirty="0"/>
            <a:t>Interfaces with database storage software (SQL) </a:t>
          </a:r>
        </a:p>
      </dgm:t>
    </dgm:pt>
    <dgm:pt modelId="{31E9F5F0-15C8-4BBA-8D2A-3414A1CFB0BA}" type="parTrans" cxnId="{A30AB253-E4A4-4338-8A0E-3D78CE32D7E4}">
      <dgm:prSet/>
      <dgm:spPr/>
      <dgm:t>
        <a:bodyPr/>
        <a:lstStyle/>
        <a:p>
          <a:endParaRPr lang="en-US"/>
        </a:p>
      </dgm:t>
    </dgm:pt>
    <dgm:pt modelId="{4726103E-8DAB-49FF-972D-573C075B4F36}" type="sibTrans" cxnId="{A30AB253-E4A4-4338-8A0E-3D78CE32D7E4}">
      <dgm:prSet/>
      <dgm:spPr/>
      <dgm:t>
        <a:bodyPr/>
        <a:lstStyle/>
        <a:p>
          <a:endParaRPr lang="en-US"/>
        </a:p>
      </dgm:t>
    </dgm:pt>
    <dgm:pt modelId="{6EDD3D05-2B30-4B26-843C-5DC587BC1F4B}">
      <dgm:prSet custT="1"/>
      <dgm:spPr/>
      <dgm:t>
        <a:bodyPr/>
        <a:lstStyle/>
        <a:p>
          <a:pPr>
            <a:defRPr b="1"/>
          </a:pPr>
          <a:r>
            <a:rPr lang="en-IN" sz="2800" dirty="0">
              <a:solidFill>
                <a:schemeClr val="bg1"/>
              </a:solidFill>
            </a:rPr>
            <a:t>Disadvantages of using R</a:t>
          </a:r>
          <a:r>
            <a:rPr lang="en-IN" sz="1900" dirty="0"/>
            <a:t> </a:t>
          </a:r>
          <a:endParaRPr lang="en-US" sz="1900" dirty="0"/>
        </a:p>
      </dgm:t>
    </dgm:pt>
    <dgm:pt modelId="{2208F3A5-0B31-4513-9A4D-1610539128F0}" type="parTrans" cxnId="{F52B84C2-947C-4C25-8F6B-FE83CC884616}">
      <dgm:prSet/>
      <dgm:spPr/>
      <dgm:t>
        <a:bodyPr/>
        <a:lstStyle/>
        <a:p>
          <a:endParaRPr lang="en-US"/>
        </a:p>
      </dgm:t>
    </dgm:pt>
    <dgm:pt modelId="{48387A29-23D2-4627-9F26-EC804CB39269}" type="sibTrans" cxnId="{F52B84C2-947C-4C25-8F6B-FE83CC884616}">
      <dgm:prSet/>
      <dgm:spPr/>
      <dgm:t>
        <a:bodyPr/>
        <a:lstStyle/>
        <a:p>
          <a:endParaRPr lang="en-US"/>
        </a:p>
      </dgm:t>
    </dgm:pt>
    <dgm:pt modelId="{B5230B8F-C810-4C9A-B0E4-501F2F580738}">
      <dgm:prSet/>
      <dgm:spPr/>
      <dgm:t>
        <a:bodyPr/>
        <a:lstStyle/>
        <a:p>
          <a:r>
            <a:rPr lang="en-US"/>
            <a:t>@ start - steep learning curve, minimal GUI. </a:t>
          </a:r>
        </a:p>
      </dgm:t>
    </dgm:pt>
    <dgm:pt modelId="{03318DDE-3DC2-4EF7-858B-F96290B9BA42}" type="parTrans" cxnId="{123D5F98-95D5-42E9-8930-D8F4000251EA}">
      <dgm:prSet/>
      <dgm:spPr/>
      <dgm:t>
        <a:bodyPr/>
        <a:lstStyle/>
        <a:p>
          <a:endParaRPr lang="en-US"/>
        </a:p>
      </dgm:t>
    </dgm:pt>
    <dgm:pt modelId="{DC15B5A7-4F24-4960-8127-42BBEE0CBDC5}" type="sibTrans" cxnId="{123D5F98-95D5-42E9-8930-D8F4000251EA}">
      <dgm:prSet/>
      <dgm:spPr/>
      <dgm:t>
        <a:bodyPr/>
        <a:lstStyle/>
        <a:p>
          <a:endParaRPr lang="en-US"/>
        </a:p>
      </dgm:t>
    </dgm:pt>
    <dgm:pt modelId="{6005E449-BAEB-4F22-8EAC-86787B9206F1}">
      <dgm:prSet/>
      <dgm:spPr/>
      <dgm:t>
        <a:bodyPr/>
        <a:lstStyle/>
        <a:p>
          <a:r>
            <a:rPr lang="en-US" dirty="0"/>
            <a:t>No commercial support; figuring out correct methods or how to use a function on your own can be frustrating. </a:t>
          </a:r>
        </a:p>
      </dgm:t>
    </dgm:pt>
    <dgm:pt modelId="{1CAE9078-4E5D-4E44-95EB-82E5FF266745}" type="parTrans" cxnId="{759D3ECB-1229-426A-9AD4-7C820A1CB14B}">
      <dgm:prSet/>
      <dgm:spPr/>
      <dgm:t>
        <a:bodyPr/>
        <a:lstStyle/>
        <a:p>
          <a:endParaRPr lang="en-US"/>
        </a:p>
      </dgm:t>
    </dgm:pt>
    <dgm:pt modelId="{D6C76117-14B1-4055-83FF-4866412781B1}" type="sibTrans" cxnId="{759D3ECB-1229-426A-9AD4-7C820A1CB14B}">
      <dgm:prSet/>
      <dgm:spPr/>
      <dgm:t>
        <a:bodyPr/>
        <a:lstStyle/>
        <a:p>
          <a:endParaRPr lang="en-US"/>
        </a:p>
      </dgm:t>
    </dgm:pt>
    <dgm:pt modelId="{3821C43E-1444-4BD6-9612-71BD7F00F1BC}">
      <dgm:prSet/>
      <dgm:spPr/>
      <dgm:t>
        <a:bodyPr/>
        <a:lstStyle/>
        <a:p>
          <a:r>
            <a:rPr lang="en-US" dirty="0"/>
            <a:t>Easy to make mistakes and not know. </a:t>
          </a:r>
        </a:p>
      </dgm:t>
    </dgm:pt>
    <dgm:pt modelId="{1044AEA7-C3BA-488E-8489-BE7CFB89C94D}" type="parTrans" cxnId="{CD446DBC-0847-4CC5-BBB9-688963893642}">
      <dgm:prSet/>
      <dgm:spPr/>
      <dgm:t>
        <a:bodyPr/>
        <a:lstStyle/>
        <a:p>
          <a:endParaRPr lang="en-US"/>
        </a:p>
      </dgm:t>
    </dgm:pt>
    <dgm:pt modelId="{3A0B34A4-39F3-437F-83C2-C82E760229A9}" type="sibTrans" cxnId="{CD446DBC-0847-4CC5-BBB9-688963893642}">
      <dgm:prSet/>
      <dgm:spPr/>
      <dgm:t>
        <a:bodyPr/>
        <a:lstStyle/>
        <a:p>
          <a:endParaRPr lang="en-US"/>
        </a:p>
      </dgm:t>
    </dgm:pt>
    <dgm:pt modelId="{6D7A0C0A-AA72-4590-A07B-FDA1471A1B6B}">
      <dgm:prSet/>
      <dgm:spPr/>
      <dgm:t>
        <a:bodyPr/>
        <a:lstStyle/>
        <a:p>
          <a:r>
            <a:rPr lang="en-US" dirty="0"/>
            <a:t>Data prep &amp; cleaning can be messier &amp; more mistake prone in R vs. SPSS or SAS </a:t>
          </a:r>
        </a:p>
      </dgm:t>
    </dgm:pt>
    <dgm:pt modelId="{D9D6FCCD-1258-4BA7-9658-1DCA3F643224}" type="parTrans" cxnId="{3F5CA5B6-62CA-40E5-AD6D-886AF074CA71}">
      <dgm:prSet/>
      <dgm:spPr/>
      <dgm:t>
        <a:bodyPr/>
        <a:lstStyle/>
        <a:p>
          <a:endParaRPr lang="en-US"/>
        </a:p>
      </dgm:t>
    </dgm:pt>
    <dgm:pt modelId="{64FF6CFD-3008-4B50-B0A0-7768E5E788FA}" type="sibTrans" cxnId="{3F5CA5B6-62CA-40E5-AD6D-886AF074CA71}">
      <dgm:prSet/>
      <dgm:spPr/>
      <dgm:t>
        <a:bodyPr/>
        <a:lstStyle/>
        <a:p>
          <a:endParaRPr lang="en-US"/>
        </a:p>
      </dgm:t>
    </dgm:pt>
    <dgm:pt modelId="{2DCBA1A9-42A5-4EAE-8652-2F924414560E}" type="pres">
      <dgm:prSet presAssocID="{AD99B100-744B-45BB-8A79-3C9251258C5E}" presName="linear" presStyleCnt="0">
        <dgm:presLayoutVars>
          <dgm:dir/>
          <dgm:animLvl val="lvl"/>
          <dgm:resizeHandles val="exact"/>
        </dgm:presLayoutVars>
      </dgm:prSet>
      <dgm:spPr/>
    </dgm:pt>
    <dgm:pt modelId="{3F6C1ED4-0572-40B1-B9A4-9E215420915A}" type="pres">
      <dgm:prSet presAssocID="{DC86D211-5165-4FD2-82CC-67B51600F1E9}" presName="parentLin" presStyleCnt="0"/>
      <dgm:spPr/>
    </dgm:pt>
    <dgm:pt modelId="{171728FE-B6B8-4256-BE6C-9C9F97D59E81}" type="pres">
      <dgm:prSet presAssocID="{DC86D211-5165-4FD2-82CC-67B51600F1E9}" presName="parentLeftMargin" presStyleLbl="node1" presStyleIdx="0" presStyleCnt="2"/>
      <dgm:spPr/>
    </dgm:pt>
    <dgm:pt modelId="{C12F0E4A-4E5C-4517-B4C9-43338616F291}" type="pres">
      <dgm:prSet presAssocID="{DC86D211-5165-4FD2-82CC-67B51600F1E9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FC0D1D51-7E3B-42DD-A408-DF5880471D80}" type="pres">
      <dgm:prSet presAssocID="{DC86D211-5165-4FD2-82CC-67B51600F1E9}" presName="negativeSpace" presStyleCnt="0"/>
      <dgm:spPr/>
    </dgm:pt>
    <dgm:pt modelId="{321DB57C-17D4-4BDF-95CB-59CFB72FAA1B}" type="pres">
      <dgm:prSet presAssocID="{DC86D211-5165-4FD2-82CC-67B51600F1E9}" presName="childText" presStyleLbl="conFgAcc1" presStyleIdx="0" presStyleCnt="2">
        <dgm:presLayoutVars>
          <dgm:bulletEnabled val="1"/>
        </dgm:presLayoutVars>
      </dgm:prSet>
      <dgm:spPr/>
    </dgm:pt>
    <dgm:pt modelId="{51270E73-9809-4D8B-9DFC-00F6CC8BA43F}" type="pres">
      <dgm:prSet presAssocID="{DA7ACB92-477B-4A60-9E0C-70D5D93387F9}" presName="spaceBetweenRectangles" presStyleCnt="0"/>
      <dgm:spPr/>
    </dgm:pt>
    <dgm:pt modelId="{D0B253E3-DC97-4727-9BFF-C16930AF59D6}" type="pres">
      <dgm:prSet presAssocID="{6EDD3D05-2B30-4B26-843C-5DC587BC1F4B}" presName="parentLin" presStyleCnt="0"/>
      <dgm:spPr/>
    </dgm:pt>
    <dgm:pt modelId="{CCF9C352-ECB5-4BF0-B9E9-DB6456EB34B2}" type="pres">
      <dgm:prSet presAssocID="{6EDD3D05-2B30-4B26-843C-5DC587BC1F4B}" presName="parentLeftMargin" presStyleLbl="node1" presStyleIdx="0" presStyleCnt="2"/>
      <dgm:spPr/>
    </dgm:pt>
    <dgm:pt modelId="{71B2B032-C6B7-40CA-B11B-B8D5B62EE783}" type="pres">
      <dgm:prSet presAssocID="{6EDD3D05-2B30-4B26-843C-5DC587BC1F4B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4D60E8E6-FD1E-4308-BCE9-E26F6AEAD0CF}" type="pres">
      <dgm:prSet presAssocID="{6EDD3D05-2B30-4B26-843C-5DC587BC1F4B}" presName="negativeSpace" presStyleCnt="0"/>
      <dgm:spPr/>
    </dgm:pt>
    <dgm:pt modelId="{5ADF1240-FBEC-431A-B34A-6B56108A3961}" type="pres">
      <dgm:prSet presAssocID="{6EDD3D05-2B30-4B26-843C-5DC587BC1F4B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774AB308-5074-4B80-9951-AE2F0B727053}" type="presOf" srcId="{DF554789-FC7B-4265-AA7F-B702FF1C34EB}" destId="{321DB57C-17D4-4BDF-95CB-59CFB72FAA1B}" srcOrd="0" destOrd="5" presId="urn:microsoft.com/office/officeart/2005/8/layout/list1"/>
    <dgm:cxn modelId="{50D42C20-670D-4313-8A3D-3C655515FA7B}" type="presOf" srcId="{6EDD3D05-2B30-4B26-843C-5DC587BC1F4B}" destId="{CCF9C352-ECB5-4BF0-B9E9-DB6456EB34B2}" srcOrd="0" destOrd="0" presId="urn:microsoft.com/office/officeart/2005/8/layout/list1"/>
    <dgm:cxn modelId="{AC9D8923-29CD-44DD-85B2-E5EFF55218DA}" srcId="{DC86D211-5165-4FD2-82CC-67B51600F1E9}" destId="{F6CDCE4A-43B5-4610-ACD1-62E4BB74F590}" srcOrd="1" destOrd="0" parTransId="{9576BCB9-C3A4-4FCC-BF41-6AF485D8C895}" sibTransId="{633011AE-1D59-4AFC-828F-25C8C55B92FC}"/>
    <dgm:cxn modelId="{AC8BC833-F658-4ED9-ABB6-86177A67C15E}" type="presOf" srcId="{DC86D211-5165-4FD2-82CC-67B51600F1E9}" destId="{C12F0E4A-4E5C-4517-B4C9-43338616F291}" srcOrd="1" destOrd="0" presId="urn:microsoft.com/office/officeart/2005/8/layout/list1"/>
    <dgm:cxn modelId="{44662F51-64A6-492A-95CC-2A5E0CE2E654}" type="presOf" srcId="{6D7A0C0A-AA72-4590-A07B-FDA1471A1B6B}" destId="{5ADF1240-FBEC-431A-B34A-6B56108A3961}" srcOrd="0" destOrd="3" presId="urn:microsoft.com/office/officeart/2005/8/layout/list1"/>
    <dgm:cxn modelId="{A30AB253-E4A4-4338-8A0E-3D78CE32D7E4}" srcId="{DC86D211-5165-4FD2-82CC-67B51600F1E9}" destId="{DF554789-FC7B-4265-AA7F-B702FF1C34EB}" srcOrd="5" destOrd="0" parTransId="{31E9F5F0-15C8-4BBA-8D2A-3414A1CFB0BA}" sibTransId="{4726103E-8DAB-49FF-972D-573C075B4F36}"/>
    <dgm:cxn modelId="{CF686560-BD00-419E-8DE3-FF070CB4F320}" type="presOf" srcId="{DC86D211-5165-4FD2-82CC-67B51600F1E9}" destId="{171728FE-B6B8-4256-BE6C-9C9F97D59E81}" srcOrd="0" destOrd="0" presId="urn:microsoft.com/office/officeart/2005/8/layout/list1"/>
    <dgm:cxn modelId="{6A462C61-51F4-4DD5-ACB0-E0B379B1F4C4}" type="presOf" srcId="{F6CDCE4A-43B5-4610-ACD1-62E4BB74F590}" destId="{321DB57C-17D4-4BDF-95CB-59CFB72FAA1B}" srcOrd="0" destOrd="1" presId="urn:microsoft.com/office/officeart/2005/8/layout/list1"/>
    <dgm:cxn modelId="{014D5464-37DB-4483-9810-5A1DAEC67C05}" type="presOf" srcId="{DD7387D5-8CC5-4AE1-8207-278AE63249AD}" destId="{321DB57C-17D4-4BDF-95CB-59CFB72FAA1B}" srcOrd="0" destOrd="2" presId="urn:microsoft.com/office/officeart/2005/8/layout/list1"/>
    <dgm:cxn modelId="{24EAC069-B785-42B9-9089-AEA089C1EC79}" type="presOf" srcId="{B5230B8F-C810-4C9A-B0E4-501F2F580738}" destId="{5ADF1240-FBEC-431A-B34A-6B56108A3961}" srcOrd="0" destOrd="0" presId="urn:microsoft.com/office/officeart/2005/8/layout/list1"/>
    <dgm:cxn modelId="{1FDD006C-EB96-4CCD-8E21-9DFD4B122796}" type="presOf" srcId="{AD99B100-744B-45BB-8A79-3C9251258C5E}" destId="{2DCBA1A9-42A5-4EAE-8652-2F924414560E}" srcOrd="0" destOrd="0" presId="urn:microsoft.com/office/officeart/2005/8/layout/list1"/>
    <dgm:cxn modelId="{FF6E3878-DD3A-4F4D-945F-148751A6E834}" srcId="{DC86D211-5165-4FD2-82CC-67B51600F1E9}" destId="{DD7387D5-8CC5-4AE1-8207-278AE63249AD}" srcOrd="2" destOrd="0" parTransId="{A7850D37-19D8-4857-BD59-75828EFF2828}" sibTransId="{3A7F4275-59DF-423D-BD09-1EA96B40A271}"/>
    <dgm:cxn modelId="{E7A75181-3FCF-430F-8D11-A105DC78E4C0}" type="presOf" srcId="{E43829BD-C43A-40EB-BF74-392486AAE1A2}" destId="{321DB57C-17D4-4BDF-95CB-59CFB72FAA1B}" srcOrd="0" destOrd="3" presId="urn:microsoft.com/office/officeart/2005/8/layout/list1"/>
    <dgm:cxn modelId="{B17A4C90-4F51-47A4-9BF6-A9545D9BBF9F}" type="presOf" srcId="{3821C43E-1444-4BD6-9612-71BD7F00F1BC}" destId="{5ADF1240-FBEC-431A-B34A-6B56108A3961}" srcOrd="0" destOrd="2" presId="urn:microsoft.com/office/officeart/2005/8/layout/list1"/>
    <dgm:cxn modelId="{123D5F98-95D5-42E9-8930-D8F4000251EA}" srcId="{6EDD3D05-2B30-4B26-843C-5DC587BC1F4B}" destId="{B5230B8F-C810-4C9A-B0E4-501F2F580738}" srcOrd="0" destOrd="0" parTransId="{03318DDE-3DC2-4EF7-858B-F96290B9BA42}" sibTransId="{DC15B5A7-4F24-4960-8127-42BBEE0CBDC5}"/>
    <dgm:cxn modelId="{9AA5F79D-C706-407E-9D23-ECA4418F02C8}" type="presOf" srcId="{1C1BEA8F-BB15-4E5E-AFCF-65746890F447}" destId="{321DB57C-17D4-4BDF-95CB-59CFB72FAA1B}" srcOrd="0" destOrd="4" presId="urn:microsoft.com/office/officeart/2005/8/layout/list1"/>
    <dgm:cxn modelId="{DAE2F3A7-B642-418A-BE87-5698ECE7CFBD}" type="presOf" srcId="{6EDD3D05-2B30-4B26-843C-5DC587BC1F4B}" destId="{71B2B032-C6B7-40CA-B11B-B8D5B62EE783}" srcOrd="1" destOrd="0" presId="urn:microsoft.com/office/officeart/2005/8/layout/list1"/>
    <dgm:cxn modelId="{1D305FAA-387C-4268-9E05-10A17346C53E}" srcId="{DC86D211-5165-4FD2-82CC-67B51600F1E9}" destId="{D9CB8A1B-BFD9-4891-92B6-9F498241C016}" srcOrd="0" destOrd="0" parTransId="{C231287E-4CC0-4918-9788-E0869A9D2942}" sibTransId="{9F4250B2-A649-4BF4-8392-C2696DC1EB7E}"/>
    <dgm:cxn modelId="{3F5CA5B6-62CA-40E5-AD6D-886AF074CA71}" srcId="{6EDD3D05-2B30-4B26-843C-5DC587BC1F4B}" destId="{6D7A0C0A-AA72-4590-A07B-FDA1471A1B6B}" srcOrd="3" destOrd="0" parTransId="{D9D6FCCD-1258-4BA7-9658-1DCA3F643224}" sibTransId="{64FF6CFD-3008-4B50-B0A0-7768E5E788FA}"/>
    <dgm:cxn modelId="{CD446DBC-0847-4CC5-BBB9-688963893642}" srcId="{6EDD3D05-2B30-4B26-843C-5DC587BC1F4B}" destId="{3821C43E-1444-4BD6-9612-71BD7F00F1BC}" srcOrd="2" destOrd="0" parTransId="{1044AEA7-C3BA-488E-8489-BE7CFB89C94D}" sibTransId="{3A0B34A4-39F3-437F-83C2-C82E760229A9}"/>
    <dgm:cxn modelId="{F52B84C2-947C-4C25-8F6B-FE83CC884616}" srcId="{AD99B100-744B-45BB-8A79-3C9251258C5E}" destId="{6EDD3D05-2B30-4B26-843C-5DC587BC1F4B}" srcOrd="1" destOrd="0" parTransId="{2208F3A5-0B31-4513-9A4D-1610539128F0}" sibTransId="{48387A29-23D2-4627-9F26-EC804CB39269}"/>
    <dgm:cxn modelId="{759D3ECB-1229-426A-9AD4-7C820A1CB14B}" srcId="{6EDD3D05-2B30-4B26-843C-5DC587BC1F4B}" destId="{6005E449-BAEB-4F22-8EAC-86787B9206F1}" srcOrd="1" destOrd="0" parTransId="{1CAE9078-4E5D-4E44-95EB-82E5FF266745}" sibTransId="{D6C76117-14B1-4055-83FF-4866412781B1}"/>
    <dgm:cxn modelId="{7E27B6CB-52FF-4078-A35F-A6B71138405B}" srcId="{AD99B100-744B-45BB-8A79-3C9251258C5E}" destId="{DC86D211-5165-4FD2-82CC-67B51600F1E9}" srcOrd="0" destOrd="0" parTransId="{1617331F-D6AC-42AE-9ED8-82A555321B16}" sibTransId="{DA7ACB92-477B-4A60-9E0C-70D5D93387F9}"/>
    <dgm:cxn modelId="{186B0ADE-752B-4064-A942-B151D6A3D9D3}" type="presOf" srcId="{6005E449-BAEB-4F22-8EAC-86787B9206F1}" destId="{5ADF1240-FBEC-431A-B34A-6B56108A3961}" srcOrd="0" destOrd="1" presId="urn:microsoft.com/office/officeart/2005/8/layout/list1"/>
    <dgm:cxn modelId="{F4179AE5-61BF-40B2-A231-A538B17C453B}" type="presOf" srcId="{D9CB8A1B-BFD9-4891-92B6-9F498241C016}" destId="{321DB57C-17D4-4BDF-95CB-59CFB72FAA1B}" srcOrd="0" destOrd="0" presId="urn:microsoft.com/office/officeart/2005/8/layout/list1"/>
    <dgm:cxn modelId="{29B27FE7-4985-408A-BB89-E34E3F7B8634}" srcId="{DC86D211-5165-4FD2-82CC-67B51600F1E9}" destId="{E43829BD-C43A-40EB-BF74-392486AAE1A2}" srcOrd="3" destOrd="0" parTransId="{57E569DA-29F1-43EF-BE70-EFB7ACFA6CD8}" sibTransId="{B3768D2A-4BD2-41BD-89BC-145AA775C03F}"/>
    <dgm:cxn modelId="{DF119CFF-A16A-4BAB-8C2D-97E8FED8DDA8}" srcId="{DC86D211-5165-4FD2-82CC-67B51600F1E9}" destId="{1C1BEA8F-BB15-4E5E-AFCF-65746890F447}" srcOrd="4" destOrd="0" parTransId="{A0AEF684-5F69-437B-9004-09A877742A59}" sibTransId="{ED74976A-2670-4BCF-A731-668E85B06E08}"/>
    <dgm:cxn modelId="{352C6500-A6EE-48E3-9A98-2D2799A2AB23}" type="presParOf" srcId="{2DCBA1A9-42A5-4EAE-8652-2F924414560E}" destId="{3F6C1ED4-0572-40B1-B9A4-9E215420915A}" srcOrd="0" destOrd="0" presId="urn:microsoft.com/office/officeart/2005/8/layout/list1"/>
    <dgm:cxn modelId="{4ECF8EE1-4211-43CD-B2B5-1B27B578EA45}" type="presParOf" srcId="{3F6C1ED4-0572-40B1-B9A4-9E215420915A}" destId="{171728FE-B6B8-4256-BE6C-9C9F97D59E81}" srcOrd="0" destOrd="0" presId="urn:microsoft.com/office/officeart/2005/8/layout/list1"/>
    <dgm:cxn modelId="{00277AF2-BBBD-43D3-8FFA-58A2C4831B54}" type="presParOf" srcId="{3F6C1ED4-0572-40B1-B9A4-9E215420915A}" destId="{C12F0E4A-4E5C-4517-B4C9-43338616F291}" srcOrd="1" destOrd="0" presId="urn:microsoft.com/office/officeart/2005/8/layout/list1"/>
    <dgm:cxn modelId="{D3668448-485F-432C-A0D0-2DB6D77AA599}" type="presParOf" srcId="{2DCBA1A9-42A5-4EAE-8652-2F924414560E}" destId="{FC0D1D51-7E3B-42DD-A408-DF5880471D80}" srcOrd="1" destOrd="0" presId="urn:microsoft.com/office/officeart/2005/8/layout/list1"/>
    <dgm:cxn modelId="{8C4E9850-AFD0-4A7A-B1D7-C188E26D98CB}" type="presParOf" srcId="{2DCBA1A9-42A5-4EAE-8652-2F924414560E}" destId="{321DB57C-17D4-4BDF-95CB-59CFB72FAA1B}" srcOrd="2" destOrd="0" presId="urn:microsoft.com/office/officeart/2005/8/layout/list1"/>
    <dgm:cxn modelId="{33A2EA7F-6802-4529-B888-5F142D732945}" type="presParOf" srcId="{2DCBA1A9-42A5-4EAE-8652-2F924414560E}" destId="{51270E73-9809-4D8B-9DFC-00F6CC8BA43F}" srcOrd="3" destOrd="0" presId="urn:microsoft.com/office/officeart/2005/8/layout/list1"/>
    <dgm:cxn modelId="{F38DBF71-7562-4E3A-B770-78320F7E5423}" type="presParOf" srcId="{2DCBA1A9-42A5-4EAE-8652-2F924414560E}" destId="{D0B253E3-DC97-4727-9BFF-C16930AF59D6}" srcOrd="4" destOrd="0" presId="urn:microsoft.com/office/officeart/2005/8/layout/list1"/>
    <dgm:cxn modelId="{16653E2E-9904-44B9-A3F0-3AD7D501C2A1}" type="presParOf" srcId="{D0B253E3-DC97-4727-9BFF-C16930AF59D6}" destId="{CCF9C352-ECB5-4BF0-B9E9-DB6456EB34B2}" srcOrd="0" destOrd="0" presId="urn:microsoft.com/office/officeart/2005/8/layout/list1"/>
    <dgm:cxn modelId="{14B0A3D8-978B-4FF4-8721-3F896E9361C6}" type="presParOf" srcId="{D0B253E3-DC97-4727-9BFF-C16930AF59D6}" destId="{71B2B032-C6B7-40CA-B11B-B8D5B62EE783}" srcOrd="1" destOrd="0" presId="urn:microsoft.com/office/officeart/2005/8/layout/list1"/>
    <dgm:cxn modelId="{55F8FA12-5ADC-4EC2-9900-FD9C60EA2C6A}" type="presParOf" srcId="{2DCBA1A9-42A5-4EAE-8652-2F924414560E}" destId="{4D60E8E6-FD1E-4308-BCE9-E26F6AEAD0CF}" srcOrd="5" destOrd="0" presId="urn:microsoft.com/office/officeart/2005/8/layout/list1"/>
    <dgm:cxn modelId="{12CB4C70-BD1C-4336-87A0-2507370EACB2}" type="presParOf" srcId="{2DCBA1A9-42A5-4EAE-8652-2F924414560E}" destId="{5ADF1240-FBEC-431A-B34A-6B56108A3961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44471F2F-DE76-4AA2-987B-6A98E1C9CD30}" type="doc">
      <dgm:prSet loTypeId="urn:microsoft.com/office/officeart/2005/8/layout/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87189768-6552-4595-9586-36662B0563B8}">
      <dgm:prSet/>
      <dgm:spPr/>
      <dgm:t>
        <a:bodyPr/>
        <a:lstStyle/>
        <a:p>
          <a:pPr>
            <a:defRPr b="1"/>
          </a:pPr>
          <a:r>
            <a:rPr lang="en-US" dirty="0"/>
            <a:t>vector: an ordered collection of data of the same type </a:t>
          </a:r>
        </a:p>
      </dgm:t>
    </dgm:pt>
    <dgm:pt modelId="{230BA33A-85AC-4F24-B980-33B15DC53F33}" type="parTrans" cxnId="{9F132E93-FCDC-4859-B0DC-DC49E263990F}">
      <dgm:prSet/>
      <dgm:spPr/>
      <dgm:t>
        <a:bodyPr/>
        <a:lstStyle/>
        <a:p>
          <a:endParaRPr lang="en-US"/>
        </a:p>
      </dgm:t>
    </dgm:pt>
    <dgm:pt modelId="{01FF09D2-C5A6-411B-B865-E4E6C594230C}" type="sibTrans" cxnId="{9F132E93-FCDC-4859-B0DC-DC49E263990F}">
      <dgm:prSet/>
      <dgm:spPr/>
      <dgm:t>
        <a:bodyPr/>
        <a:lstStyle/>
        <a:p>
          <a:endParaRPr lang="en-US"/>
        </a:p>
      </dgm:t>
    </dgm:pt>
    <dgm:pt modelId="{C2F6239D-AEA0-41A2-8A5B-ADA9356B20E1}">
      <dgm:prSet custT="1"/>
      <dgm:spPr/>
      <dgm:t>
        <a:bodyPr/>
        <a:lstStyle/>
        <a:p>
          <a:r>
            <a:rPr lang="en-IN" sz="2400" dirty="0"/>
            <a:t>&gt; a = c(1,2,3) </a:t>
          </a:r>
          <a:endParaRPr lang="en-US" sz="2400" dirty="0"/>
        </a:p>
      </dgm:t>
    </dgm:pt>
    <dgm:pt modelId="{6F1DC997-BE08-4F35-80C1-3AAD1BDFE96C}" type="parTrans" cxnId="{26D54C20-D845-4E01-A762-913718002FCC}">
      <dgm:prSet/>
      <dgm:spPr/>
      <dgm:t>
        <a:bodyPr/>
        <a:lstStyle/>
        <a:p>
          <a:endParaRPr lang="en-US"/>
        </a:p>
      </dgm:t>
    </dgm:pt>
    <dgm:pt modelId="{06B1DB5B-2507-4974-98B1-78DCC878F946}" type="sibTrans" cxnId="{26D54C20-D845-4E01-A762-913718002FCC}">
      <dgm:prSet/>
      <dgm:spPr/>
      <dgm:t>
        <a:bodyPr/>
        <a:lstStyle/>
        <a:p>
          <a:endParaRPr lang="en-US"/>
        </a:p>
      </dgm:t>
    </dgm:pt>
    <dgm:pt modelId="{26AAA761-4ED1-4D53-ACB3-D698337DF0ED}">
      <dgm:prSet custT="1"/>
      <dgm:spPr/>
      <dgm:t>
        <a:bodyPr/>
        <a:lstStyle/>
        <a:p>
          <a:r>
            <a:rPr lang="en-IN" sz="2400" dirty="0"/>
            <a:t>&gt; a*2 </a:t>
          </a:r>
          <a:endParaRPr lang="en-US" sz="2400" dirty="0"/>
        </a:p>
      </dgm:t>
    </dgm:pt>
    <dgm:pt modelId="{F404510B-833D-42E5-B93C-7933577B138F}" type="parTrans" cxnId="{CEA15341-D5DE-41C8-AAD5-9655AFFD40AA}">
      <dgm:prSet/>
      <dgm:spPr/>
      <dgm:t>
        <a:bodyPr/>
        <a:lstStyle/>
        <a:p>
          <a:endParaRPr lang="en-US"/>
        </a:p>
      </dgm:t>
    </dgm:pt>
    <dgm:pt modelId="{474AF765-1B37-42B8-9FF3-6682AA630D4D}" type="sibTrans" cxnId="{CEA15341-D5DE-41C8-AAD5-9655AFFD40AA}">
      <dgm:prSet/>
      <dgm:spPr/>
      <dgm:t>
        <a:bodyPr/>
        <a:lstStyle/>
        <a:p>
          <a:endParaRPr lang="en-US"/>
        </a:p>
      </dgm:t>
    </dgm:pt>
    <dgm:pt modelId="{E43CFC5E-8A97-4F50-89FC-EF93C0A96F56}">
      <dgm:prSet custT="1"/>
      <dgm:spPr/>
      <dgm:t>
        <a:bodyPr/>
        <a:lstStyle/>
        <a:p>
          <a:r>
            <a:rPr lang="en-IN" sz="2400" dirty="0"/>
            <a:t>[1] 2 4 6 </a:t>
          </a:r>
          <a:endParaRPr lang="en-US" sz="2400" dirty="0"/>
        </a:p>
      </dgm:t>
    </dgm:pt>
    <dgm:pt modelId="{2CD95B25-F667-4CF8-821C-D79DF5A470D8}" type="parTrans" cxnId="{8ACB36DE-6A11-4437-BBCE-43D2D132B400}">
      <dgm:prSet/>
      <dgm:spPr/>
      <dgm:t>
        <a:bodyPr/>
        <a:lstStyle/>
        <a:p>
          <a:endParaRPr lang="en-US"/>
        </a:p>
      </dgm:t>
    </dgm:pt>
    <dgm:pt modelId="{6BF17CF3-C31E-4F0E-BE0A-61934A2A9CA9}" type="sibTrans" cxnId="{8ACB36DE-6A11-4437-BBCE-43D2D132B400}">
      <dgm:prSet/>
      <dgm:spPr/>
      <dgm:t>
        <a:bodyPr/>
        <a:lstStyle/>
        <a:p>
          <a:endParaRPr lang="en-US"/>
        </a:p>
      </dgm:t>
    </dgm:pt>
    <dgm:pt modelId="{18C6BD73-14A4-44BD-B602-D5D8A925A6BF}">
      <dgm:prSet custT="1"/>
      <dgm:spPr/>
      <dgm:t>
        <a:bodyPr/>
        <a:lstStyle/>
        <a:p>
          <a:r>
            <a:rPr lang="en-US" sz="2400" dirty="0"/>
            <a:t>Example: prices of all stocks traded on NSE on a given day: a vector of 1000 values. Other vector types: character strings, logical </a:t>
          </a:r>
        </a:p>
      </dgm:t>
    </dgm:pt>
    <dgm:pt modelId="{0708A10C-1622-4830-90AD-DF2A5418EF4B}" type="parTrans" cxnId="{19FC183B-984E-44A5-AC2B-AC70F21725A3}">
      <dgm:prSet/>
      <dgm:spPr/>
      <dgm:t>
        <a:bodyPr/>
        <a:lstStyle/>
        <a:p>
          <a:endParaRPr lang="en-US"/>
        </a:p>
      </dgm:t>
    </dgm:pt>
    <dgm:pt modelId="{055B0D49-4614-4220-B032-B24186F4C3FB}" type="sibTrans" cxnId="{19FC183B-984E-44A5-AC2B-AC70F21725A3}">
      <dgm:prSet/>
      <dgm:spPr/>
      <dgm:t>
        <a:bodyPr/>
        <a:lstStyle/>
        <a:p>
          <a:endParaRPr lang="en-US"/>
        </a:p>
      </dgm:t>
    </dgm:pt>
    <dgm:pt modelId="{60683CC8-09CA-4D6D-84AD-CEFFB811C133}">
      <dgm:prSet/>
      <dgm:spPr/>
      <dgm:t>
        <a:bodyPr/>
        <a:lstStyle/>
        <a:p>
          <a:pPr>
            <a:defRPr b="1"/>
          </a:pPr>
          <a:r>
            <a:rPr lang="en-US"/>
            <a:t>list: an ordered collection of data of arbitrary types. </a:t>
          </a:r>
        </a:p>
      </dgm:t>
    </dgm:pt>
    <dgm:pt modelId="{661223ED-CFC7-4475-9C61-E388B20A4AE3}" type="parTrans" cxnId="{7B0690C0-8FFB-46D0-8832-A1B70864520F}">
      <dgm:prSet/>
      <dgm:spPr/>
      <dgm:t>
        <a:bodyPr/>
        <a:lstStyle/>
        <a:p>
          <a:endParaRPr lang="en-US"/>
        </a:p>
      </dgm:t>
    </dgm:pt>
    <dgm:pt modelId="{6568E3B1-FD53-4FC0-98F3-DB06E8198597}" type="sibTrans" cxnId="{7B0690C0-8FFB-46D0-8832-A1B70864520F}">
      <dgm:prSet/>
      <dgm:spPr/>
      <dgm:t>
        <a:bodyPr/>
        <a:lstStyle/>
        <a:p>
          <a:endParaRPr lang="en-US"/>
        </a:p>
      </dgm:t>
    </dgm:pt>
    <dgm:pt modelId="{3332C267-65F9-444E-BDE1-A94A2CED9636}">
      <dgm:prSet custT="1"/>
      <dgm:spPr/>
      <dgm:t>
        <a:bodyPr/>
        <a:lstStyle/>
        <a:p>
          <a:r>
            <a:rPr lang="en-US" sz="2400" dirty="0"/>
            <a:t>&gt; doe = list(symbol=“</a:t>
          </a:r>
          <a:r>
            <a:rPr lang="en-US" sz="2400" dirty="0" err="1"/>
            <a:t>ACC",price</a:t>
          </a:r>
          <a:r>
            <a:rPr lang="en-US" sz="2400" dirty="0"/>
            <a:t>=200) </a:t>
          </a:r>
        </a:p>
      </dgm:t>
    </dgm:pt>
    <dgm:pt modelId="{41DF643F-88C5-4DA8-94DA-DDF2398D527F}" type="parTrans" cxnId="{335A7C8D-044D-4BFA-801B-090357F43B17}">
      <dgm:prSet/>
      <dgm:spPr/>
      <dgm:t>
        <a:bodyPr/>
        <a:lstStyle/>
        <a:p>
          <a:endParaRPr lang="en-US"/>
        </a:p>
      </dgm:t>
    </dgm:pt>
    <dgm:pt modelId="{99D9D98A-0C47-41EA-8C2C-64402064E991}" type="sibTrans" cxnId="{335A7C8D-044D-4BFA-801B-090357F43B17}">
      <dgm:prSet/>
      <dgm:spPr/>
      <dgm:t>
        <a:bodyPr/>
        <a:lstStyle/>
        <a:p>
          <a:endParaRPr lang="en-US"/>
        </a:p>
      </dgm:t>
    </dgm:pt>
    <dgm:pt modelId="{CF2DDE14-3187-4E6F-BA46-F6E53F7B00D2}">
      <dgm:prSet custT="1"/>
      <dgm:spPr/>
      <dgm:t>
        <a:bodyPr/>
        <a:lstStyle/>
        <a:p>
          <a:r>
            <a:rPr lang="en-IN" sz="2400" dirty="0"/>
            <a:t>&gt; </a:t>
          </a:r>
          <a:r>
            <a:rPr lang="en-IN" sz="2400" dirty="0" err="1"/>
            <a:t>doe$symbol</a:t>
          </a:r>
          <a:r>
            <a:rPr lang="en-IN" sz="2400" dirty="0"/>
            <a:t> </a:t>
          </a:r>
          <a:endParaRPr lang="en-US" sz="2400" dirty="0"/>
        </a:p>
      </dgm:t>
    </dgm:pt>
    <dgm:pt modelId="{FE4586D0-3697-46AB-8C1F-CD2977A76D3B}" type="parTrans" cxnId="{CD3CE04C-B296-4960-8292-89CE95027A6D}">
      <dgm:prSet/>
      <dgm:spPr/>
      <dgm:t>
        <a:bodyPr/>
        <a:lstStyle/>
        <a:p>
          <a:endParaRPr lang="en-US"/>
        </a:p>
      </dgm:t>
    </dgm:pt>
    <dgm:pt modelId="{A0746662-F881-4C82-9F9F-C0C40E5F20B4}" type="sibTrans" cxnId="{CD3CE04C-B296-4960-8292-89CE95027A6D}">
      <dgm:prSet/>
      <dgm:spPr/>
      <dgm:t>
        <a:bodyPr/>
        <a:lstStyle/>
        <a:p>
          <a:endParaRPr lang="en-US"/>
        </a:p>
      </dgm:t>
    </dgm:pt>
    <dgm:pt modelId="{B0BA9449-93F6-4A63-9060-EB35CA64C138}">
      <dgm:prSet custT="1"/>
      <dgm:spPr/>
      <dgm:t>
        <a:bodyPr/>
        <a:lstStyle/>
        <a:p>
          <a:r>
            <a:rPr lang="en-IN" sz="2400" dirty="0"/>
            <a:t>[1] “ACC“ </a:t>
          </a:r>
          <a:endParaRPr lang="en-US" sz="2400" dirty="0"/>
        </a:p>
      </dgm:t>
    </dgm:pt>
    <dgm:pt modelId="{B2D270B7-51C9-47E4-AC12-C036F6EC2504}" type="parTrans" cxnId="{8FECB92D-C3DD-419F-B2DC-D0BDA563BA67}">
      <dgm:prSet/>
      <dgm:spPr/>
      <dgm:t>
        <a:bodyPr/>
        <a:lstStyle/>
        <a:p>
          <a:endParaRPr lang="en-US"/>
        </a:p>
      </dgm:t>
    </dgm:pt>
    <dgm:pt modelId="{86483D76-BAC5-41F3-A828-90E26F916A32}" type="sibTrans" cxnId="{8FECB92D-C3DD-419F-B2DC-D0BDA563BA67}">
      <dgm:prSet/>
      <dgm:spPr/>
      <dgm:t>
        <a:bodyPr/>
        <a:lstStyle/>
        <a:p>
          <a:endParaRPr lang="en-US"/>
        </a:p>
      </dgm:t>
    </dgm:pt>
    <dgm:pt modelId="{15A68C2E-97CF-4DB2-BC7B-B53932EA96A4}">
      <dgm:prSet custT="1"/>
      <dgm:spPr/>
      <dgm:t>
        <a:bodyPr/>
        <a:lstStyle/>
        <a:p>
          <a:r>
            <a:rPr lang="en-IN" sz="2400" dirty="0"/>
            <a:t>&gt; </a:t>
          </a:r>
          <a:r>
            <a:rPr lang="en-IN" sz="2400" dirty="0" err="1"/>
            <a:t>doe$price</a:t>
          </a:r>
          <a:r>
            <a:rPr lang="en-IN" sz="2400" dirty="0"/>
            <a:t> </a:t>
          </a:r>
          <a:endParaRPr lang="en-US" sz="2400" dirty="0"/>
        </a:p>
      </dgm:t>
    </dgm:pt>
    <dgm:pt modelId="{7666793B-0FDA-4E93-9C2A-CF340580C5A5}" type="parTrans" cxnId="{37A543AB-6348-4D44-8A09-E6EA4E551B10}">
      <dgm:prSet/>
      <dgm:spPr/>
      <dgm:t>
        <a:bodyPr/>
        <a:lstStyle/>
        <a:p>
          <a:endParaRPr lang="en-US"/>
        </a:p>
      </dgm:t>
    </dgm:pt>
    <dgm:pt modelId="{F81BB7E1-4434-4CB5-A430-EFA151424C53}" type="sibTrans" cxnId="{37A543AB-6348-4D44-8A09-E6EA4E551B10}">
      <dgm:prSet/>
      <dgm:spPr/>
      <dgm:t>
        <a:bodyPr/>
        <a:lstStyle/>
        <a:p>
          <a:endParaRPr lang="en-US"/>
        </a:p>
      </dgm:t>
    </dgm:pt>
    <dgm:pt modelId="{5A6581CA-8657-4836-9866-4BF78AF84456}">
      <dgm:prSet custT="1"/>
      <dgm:spPr/>
      <dgm:t>
        <a:bodyPr/>
        <a:lstStyle/>
        <a:p>
          <a:r>
            <a:rPr lang="en-IN" sz="2400" dirty="0"/>
            <a:t>[1] 200 </a:t>
          </a:r>
          <a:endParaRPr lang="en-US" sz="2400" dirty="0"/>
        </a:p>
      </dgm:t>
    </dgm:pt>
    <dgm:pt modelId="{90B0A6FF-7CB9-4A95-BABB-C5955508DF63}" type="parTrans" cxnId="{A76923E3-9EA1-4BB2-B4EF-3EE3FB56F62E}">
      <dgm:prSet/>
      <dgm:spPr/>
      <dgm:t>
        <a:bodyPr/>
        <a:lstStyle/>
        <a:p>
          <a:endParaRPr lang="en-US"/>
        </a:p>
      </dgm:t>
    </dgm:pt>
    <dgm:pt modelId="{4DEC69E5-2CC4-4173-9270-50044EDEE4D9}" type="sibTrans" cxnId="{A76923E3-9EA1-4BB2-B4EF-3EE3FB56F62E}">
      <dgm:prSet/>
      <dgm:spPr/>
      <dgm:t>
        <a:bodyPr/>
        <a:lstStyle/>
        <a:p>
          <a:endParaRPr lang="en-US"/>
        </a:p>
      </dgm:t>
    </dgm:pt>
    <dgm:pt modelId="{0D7ECC60-7E93-4F4E-AC35-996D597CBF2E}">
      <dgm:prSet custT="1"/>
      <dgm:spPr/>
      <dgm:t>
        <a:bodyPr/>
        <a:lstStyle/>
        <a:p>
          <a:r>
            <a:rPr lang="en-US" sz="2400" dirty="0"/>
            <a:t>Typically, vector elements are accessed by their index (an integer), list elements by their name (a character string). </a:t>
          </a:r>
        </a:p>
      </dgm:t>
    </dgm:pt>
    <dgm:pt modelId="{1AC2E021-4752-416B-860A-6FFE0218FC73}" type="parTrans" cxnId="{0614CC04-1D82-423A-AA8A-41377979A1C4}">
      <dgm:prSet/>
      <dgm:spPr/>
      <dgm:t>
        <a:bodyPr/>
        <a:lstStyle/>
        <a:p>
          <a:endParaRPr lang="en-US"/>
        </a:p>
      </dgm:t>
    </dgm:pt>
    <dgm:pt modelId="{36194066-E231-481A-B19F-A7E3E3F2674D}" type="sibTrans" cxnId="{0614CC04-1D82-423A-AA8A-41377979A1C4}">
      <dgm:prSet/>
      <dgm:spPr/>
      <dgm:t>
        <a:bodyPr/>
        <a:lstStyle/>
        <a:p>
          <a:endParaRPr lang="en-US"/>
        </a:p>
      </dgm:t>
    </dgm:pt>
    <dgm:pt modelId="{9E50CFF8-A511-41D7-9E84-F99FD1479070}" type="pres">
      <dgm:prSet presAssocID="{44471F2F-DE76-4AA2-987B-6A98E1C9CD30}" presName="linear" presStyleCnt="0">
        <dgm:presLayoutVars>
          <dgm:dir/>
          <dgm:animLvl val="lvl"/>
          <dgm:resizeHandles val="exact"/>
        </dgm:presLayoutVars>
      </dgm:prSet>
      <dgm:spPr/>
    </dgm:pt>
    <dgm:pt modelId="{3BE94B68-B13F-4964-990B-BC1394D9C448}" type="pres">
      <dgm:prSet presAssocID="{87189768-6552-4595-9586-36662B0563B8}" presName="parentLin" presStyleCnt="0"/>
      <dgm:spPr/>
    </dgm:pt>
    <dgm:pt modelId="{7A5A38CD-A3E0-4E30-B685-EC048C9AFDAD}" type="pres">
      <dgm:prSet presAssocID="{87189768-6552-4595-9586-36662B0563B8}" presName="parentLeftMargin" presStyleLbl="node1" presStyleIdx="0" presStyleCnt="2"/>
      <dgm:spPr/>
    </dgm:pt>
    <dgm:pt modelId="{68244B3D-1E9F-4316-A5AA-8AE86FD2E9E5}" type="pres">
      <dgm:prSet presAssocID="{87189768-6552-4595-9586-36662B0563B8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02919AF8-BD49-49CC-887B-A4EDE211B0B2}" type="pres">
      <dgm:prSet presAssocID="{87189768-6552-4595-9586-36662B0563B8}" presName="negativeSpace" presStyleCnt="0"/>
      <dgm:spPr/>
    </dgm:pt>
    <dgm:pt modelId="{4128BD8F-646C-4AB6-A568-E64058802ABF}" type="pres">
      <dgm:prSet presAssocID="{87189768-6552-4595-9586-36662B0563B8}" presName="childText" presStyleLbl="conFgAcc1" presStyleIdx="0" presStyleCnt="2">
        <dgm:presLayoutVars>
          <dgm:bulletEnabled val="1"/>
        </dgm:presLayoutVars>
      </dgm:prSet>
      <dgm:spPr/>
    </dgm:pt>
    <dgm:pt modelId="{7B7D8CDC-E8E7-415A-8B1F-7D74C0ACCF79}" type="pres">
      <dgm:prSet presAssocID="{01FF09D2-C5A6-411B-B865-E4E6C594230C}" presName="spaceBetweenRectangles" presStyleCnt="0"/>
      <dgm:spPr/>
    </dgm:pt>
    <dgm:pt modelId="{89526414-B9E4-4288-87C2-D4238A5E4E43}" type="pres">
      <dgm:prSet presAssocID="{60683CC8-09CA-4D6D-84AD-CEFFB811C133}" presName="parentLin" presStyleCnt="0"/>
      <dgm:spPr/>
    </dgm:pt>
    <dgm:pt modelId="{CE66DDF0-17A0-4C11-969C-4986B860A676}" type="pres">
      <dgm:prSet presAssocID="{60683CC8-09CA-4D6D-84AD-CEFFB811C133}" presName="parentLeftMargin" presStyleLbl="node1" presStyleIdx="0" presStyleCnt="2"/>
      <dgm:spPr/>
    </dgm:pt>
    <dgm:pt modelId="{10557041-5AF5-4C41-91A6-4C99EA8BE31D}" type="pres">
      <dgm:prSet presAssocID="{60683CC8-09CA-4D6D-84AD-CEFFB811C133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2244C0C1-E197-4290-AB2E-BA6867444F59}" type="pres">
      <dgm:prSet presAssocID="{60683CC8-09CA-4D6D-84AD-CEFFB811C133}" presName="negativeSpace" presStyleCnt="0"/>
      <dgm:spPr/>
    </dgm:pt>
    <dgm:pt modelId="{C1AEBFAC-474B-48FF-8CC8-9D395D53C937}" type="pres">
      <dgm:prSet presAssocID="{60683CC8-09CA-4D6D-84AD-CEFFB811C133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0614CC04-1D82-423A-AA8A-41377979A1C4}" srcId="{60683CC8-09CA-4D6D-84AD-CEFFB811C133}" destId="{0D7ECC60-7E93-4F4E-AC35-996D597CBF2E}" srcOrd="5" destOrd="0" parTransId="{1AC2E021-4752-416B-860A-6FFE0218FC73}" sibTransId="{36194066-E231-481A-B19F-A7E3E3F2674D}"/>
    <dgm:cxn modelId="{26D54C20-D845-4E01-A762-913718002FCC}" srcId="{87189768-6552-4595-9586-36662B0563B8}" destId="{C2F6239D-AEA0-41A2-8A5B-ADA9356B20E1}" srcOrd="0" destOrd="0" parTransId="{6F1DC997-BE08-4F35-80C1-3AAD1BDFE96C}" sibTransId="{06B1DB5B-2507-4974-98B1-78DCC878F946}"/>
    <dgm:cxn modelId="{87144B22-E5A1-4AB5-AE19-2241EE95BEE2}" type="presOf" srcId="{5A6581CA-8657-4836-9866-4BF78AF84456}" destId="{C1AEBFAC-474B-48FF-8CC8-9D395D53C937}" srcOrd="0" destOrd="4" presId="urn:microsoft.com/office/officeart/2005/8/layout/list1"/>
    <dgm:cxn modelId="{064DF625-C1CF-45CA-BD03-C3CAAB7DC724}" type="presOf" srcId="{26AAA761-4ED1-4D53-ACB3-D698337DF0ED}" destId="{4128BD8F-646C-4AB6-A568-E64058802ABF}" srcOrd="0" destOrd="1" presId="urn:microsoft.com/office/officeart/2005/8/layout/list1"/>
    <dgm:cxn modelId="{8FECB92D-C3DD-419F-B2DC-D0BDA563BA67}" srcId="{60683CC8-09CA-4D6D-84AD-CEFFB811C133}" destId="{B0BA9449-93F6-4A63-9060-EB35CA64C138}" srcOrd="2" destOrd="0" parTransId="{B2D270B7-51C9-47E4-AC12-C036F6EC2504}" sibTransId="{86483D76-BAC5-41F3-A828-90E26F916A32}"/>
    <dgm:cxn modelId="{19FC183B-984E-44A5-AC2B-AC70F21725A3}" srcId="{87189768-6552-4595-9586-36662B0563B8}" destId="{18C6BD73-14A4-44BD-B602-D5D8A925A6BF}" srcOrd="3" destOrd="0" parTransId="{0708A10C-1622-4830-90AD-DF2A5418EF4B}" sibTransId="{055B0D49-4614-4220-B032-B24186F4C3FB}"/>
    <dgm:cxn modelId="{CEA15341-D5DE-41C8-AAD5-9655AFFD40AA}" srcId="{87189768-6552-4595-9586-36662B0563B8}" destId="{26AAA761-4ED1-4D53-ACB3-D698337DF0ED}" srcOrd="1" destOrd="0" parTransId="{F404510B-833D-42E5-B93C-7933577B138F}" sibTransId="{474AF765-1B37-42B8-9FF3-6682AA630D4D}"/>
    <dgm:cxn modelId="{27639849-1EBC-445F-9103-3F898CD4C4B4}" type="presOf" srcId="{87189768-6552-4595-9586-36662B0563B8}" destId="{7A5A38CD-A3E0-4E30-B685-EC048C9AFDAD}" srcOrd="0" destOrd="0" presId="urn:microsoft.com/office/officeart/2005/8/layout/list1"/>
    <dgm:cxn modelId="{CD3CE04C-B296-4960-8292-89CE95027A6D}" srcId="{60683CC8-09CA-4D6D-84AD-CEFFB811C133}" destId="{CF2DDE14-3187-4E6F-BA46-F6E53F7B00D2}" srcOrd="1" destOrd="0" parTransId="{FE4586D0-3697-46AB-8C1F-CD2977A76D3B}" sibTransId="{A0746662-F881-4C82-9F9F-C0C40E5F20B4}"/>
    <dgm:cxn modelId="{74FE4252-21CD-4888-9949-6F36AA26CAF8}" type="presOf" srcId="{60683CC8-09CA-4D6D-84AD-CEFFB811C133}" destId="{10557041-5AF5-4C41-91A6-4C99EA8BE31D}" srcOrd="1" destOrd="0" presId="urn:microsoft.com/office/officeart/2005/8/layout/list1"/>
    <dgm:cxn modelId="{4AD3BB55-9B48-40FC-B3F3-CB72F39FB402}" type="presOf" srcId="{B0BA9449-93F6-4A63-9060-EB35CA64C138}" destId="{C1AEBFAC-474B-48FF-8CC8-9D395D53C937}" srcOrd="0" destOrd="2" presId="urn:microsoft.com/office/officeart/2005/8/layout/list1"/>
    <dgm:cxn modelId="{297A6561-3D18-439C-AFA9-435A943E7A33}" type="presOf" srcId="{60683CC8-09CA-4D6D-84AD-CEFFB811C133}" destId="{CE66DDF0-17A0-4C11-969C-4986B860A676}" srcOrd="0" destOrd="0" presId="urn:microsoft.com/office/officeart/2005/8/layout/list1"/>
    <dgm:cxn modelId="{6B549464-E390-4A76-A74C-27E7608AB13F}" type="presOf" srcId="{87189768-6552-4595-9586-36662B0563B8}" destId="{68244B3D-1E9F-4316-A5AA-8AE86FD2E9E5}" srcOrd="1" destOrd="0" presId="urn:microsoft.com/office/officeart/2005/8/layout/list1"/>
    <dgm:cxn modelId="{F3889465-52F5-4555-A412-8DCABF72D195}" type="presOf" srcId="{44471F2F-DE76-4AA2-987B-6A98E1C9CD30}" destId="{9E50CFF8-A511-41D7-9E84-F99FD1479070}" srcOrd="0" destOrd="0" presId="urn:microsoft.com/office/officeart/2005/8/layout/list1"/>
    <dgm:cxn modelId="{B9EE0367-404D-4929-8D52-B5EC39C35217}" type="presOf" srcId="{C2F6239D-AEA0-41A2-8A5B-ADA9356B20E1}" destId="{4128BD8F-646C-4AB6-A568-E64058802ABF}" srcOrd="0" destOrd="0" presId="urn:microsoft.com/office/officeart/2005/8/layout/list1"/>
    <dgm:cxn modelId="{EE091479-D40C-45B9-AD9A-90013A34C951}" type="presOf" srcId="{0D7ECC60-7E93-4F4E-AC35-996D597CBF2E}" destId="{C1AEBFAC-474B-48FF-8CC8-9D395D53C937}" srcOrd="0" destOrd="5" presId="urn:microsoft.com/office/officeart/2005/8/layout/list1"/>
    <dgm:cxn modelId="{963F5D84-CDED-46B6-9FF6-783B026E5540}" type="presOf" srcId="{3332C267-65F9-444E-BDE1-A94A2CED9636}" destId="{C1AEBFAC-474B-48FF-8CC8-9D395D53C937}" srcOrd="0" destOrd="0" presId="urn:microsoft.com/office/officeart/2005/8/layout/list1"/>
    <dgm:cxn modelId="{E4DF6B88-EECD-4CDC-985A-D088822FDFB2}" type="presOf" srcId="{15A68C2E-97CF-4DB2-BC7B-B53932EA96A4}" destId="{C1AEBFAC-474B-48FF-8CC8-9D395D53C937}" srcOrd="0" destOrd="3" presId="urn:microsoft.com/office/officeart/2005/8/layout/list1"/>
    <dgm:cxn modelId="{335A7C8D-044D-4BFA-801B-090357F43B17}" srcId="{60683CC8-09CA-4D6D-84AD-CEFFB811C133}" destId="{3332C267-65F9-444E-BDE1-A94A2CED9636}" srcOrd="0" destOrd="0" parTransId="{41DF643F-88C5-4DA8-94DA-DDF2398D527F}" sibTransId="{99D9D98A-0C47-41EA-8C2C-64402064E991}"/>
    <dgm:cxn modelId="{9F132E93-FCDC-4859-B0DC-DC49E263990F}" srcId="{44471F2F-DE76-4AA2-987B-6A98E1C9CD30}" destId="{87189768-6552-4595-9586-36662B0563B8}" srcOrd="0" destOrd="0" parTransId="{230BA33A-85AC-4F24-B980-33B15DC53F33}" sibTransId="{01FF09D2-C5A6-411B-B865-E4E6C594230C}"/>
    <dgm:cxn modelId="{9212309C-E65B-4893-BDE4-B42AC864610E}" type="presOf" srcId="{E43CFC5E-8A97-4F50-89FC-EF93C0A96F56}" destId="{4128BD8F-646C-4AB6-A568-E64058802ABF}" srcOrd="0" destOrd="2" presId="urn:microsoft.com/office/officeart/2005/8/layout/list1"/>
    <dgm:cxn modelId="{37A543AB-6348-4D44-8A09-E6EA4E551B10}" srcId="{60683CC8-09CA-4D6D-84AD-CEFFB811C133}" destId="{15A68C2E-97CF-4DB2-BC7B-B53932EA96A4}" srcOrd="3" destOrd="0" parTransId="{7666793B-0FDA-4E93-9C2A-CF340580C5A5}" sibTransId="{F81BB7E1-4434-4CB5-A430-EFA151424C53}"/>
    <dgm:cxn modelId="{7B0690C0-8FFB-46D0-8832-A1B70864520F}" srcId="{44471F2F-DE76-4AA2-987B-6A98E1C9CD30}" destId="{60683CC8-09CA-4D6D-84AD-CEFFB811C133}" srcOrd="1" destOrd="0" parTransId="{661223ED-CFC7-4475-9C61-E388B20A4AE3}" sibTransId="{6568E3B1-FD53-4FC0-98F3-DB06E8198597}"/>
    <dgm:cxn modelId="{707807D0-F399-4E18-B186-2FFB37FAEB63}" type="presOf" srcId="{CF2DDE14-3187-4E6F-BA46-F6E53F7B00D2}" destId="{C1AEBFAC-474B-48FF-8CC8-9D395D53C937}" srcOrd="0" destOrd="1" presId="urn:microsoft.com/office/officeart/2005/8/layout/list1"/>
    <dgm:cxn modelId="{20AE78DA-C697-432F-BCD9-7A99CAD1D7C6}" type="presOf" srcId="{18C6BD73-14A4-44BD-B602-D5D8A925A6BF}" destId="{4128BD8F-646C-4AB6-A568-E64058802ABF}" srcOrd="0" destOrd="3" presId="urn:microsoft.com/office/officeart/2005/8/layout/list1"/>
    <dgm:cxn modelId="{8ACB36DE-6A11-4437-BBCE-43D2D132B400}" srcId="{87189768-6552-4595-9586-36662B0563B8}" destId="{E43CFC5E-8A97-4F50-89FC-EF93C0A96F56}" srcOrd="2" destOrd="0" parTransId="{2CD95B25-F667-4CF8-821C-D79DF5A470D8}" sibTransId="{6BF17CF3-C31E-4F0E-BE0A-61934A2A9CA9}"/>
    <dgm:cxn modelId="{A76923E3-9EA1-4BB2-B4EF-3EE3FB56F62E}" srcId="{60683CC8-09CA-4D6D-84AD-CEFFB811C133}" destId="{5A6581CA-8657-4836-9866-4BF78AF84456}" srcOrd="4" destOrd="0" parTransId="{90B0A6FF-7CB9-4A95-BABB-C5955508DF63}" sibTransId="{4DEC69E5-2CC4-4173-9270-50044EDEE4D9}"/>
    <dgm:cxn modelId="{3377B8B4-0366-4470-B8F2-6D9DE43D944A}" type="presParOf" srcId="{9E50CFF8-A511-41D7-9E84-F99FD1479070}" destId="{3BE94B68-B13F-4964-990B-BC1394D9C448}" srcOrd="0" destOrd="0" presId="urn:microsoft.com/office/officeart/2005/8/layout/list1"/>
    <dgm:cxn modelId="{59B82F6A-D303-457D-BE42-DA5A2C8E38D1}" type="presParOf" srcId="{3BE94B68-B13F-4964-990B-BC1394D9C448}" destId="{7A5A38CD-A3E0-4E30-B685-EC048C9AFDAD}" srcOrd="0" destOrd="0" presId="urn:microsoft.com/office/officeart/2005/8/layout/list1"/>
    <dgm:cxn modelId="{63CEFFBC-F958-425E-9CA2-EC7D850EEEB2}" type="presParOf" srcId="{3BE94B68-B13F-4964-990B-BC1394D9C448}" destId="{68244B3D-1E9F-4316-A5AA-8AE86FD2E9E5}" srcOrd="1" destOrd="0" presId="urn:microsoft.com/office/officeart/2005/8/layout/list1"/>
    <dgm:cxn modelId="{4D6DD38D-ED5B-4BE7-BD2F-621876347C99}" type="presParOf" srcId="{9E50CFF8-A511-41D7-9E84-F99FD1479070}" destId="{02919AF8-BD49-49CC-887B-A4EDE211B0B2}" srcOrd="1" destOrd="0" presId="urn:microsoft.com/office/officeart/2005/8/layout/list1"/>
    <dgm:cxn modelId="{37F13DDE-1E98-4E6E-8223-BC3596F54155}" type="presParOf" srcId="{9E50CFF8-A511-41D7-9E84-F99FD1479070}" destId="{4128BD8F-646C-4AB6-A568-E64058802ABF}" srcOrd="2" destOrd="0" presId="urn:microsoft.com/office/officeart/2005/8/layout/list1"/>
    <dgm:cxn modelId="{BEF4838A-D1E5-47C9-A80F-6D4D5F976F21}" type="presParOf" srcId="{9E50CFF8-A511-41D7-9E84-F99FD1479070}" destId="{7B7D8CDC-E8E7-415A-8B1F-7D74C0ACCF79}" srcOrd="3" destOrd="0" presId="urn:microsoft.com/office/officeart/2005/8/layout/list1"/>
    <dgm:cxn modelId="{A8E97D15-BFBB-4CD7-9EC7-4DE5CEE62F17}" type="presParOf" srcId="{9E50CFF8-A511-41D7-9E84-F99FD1479070}" destId="{89526414-B9E4-4288-87C2-D4238A5E4E43}" srcOrd="4" destOrd="0" presId="urn:microsoft.com/office/officeart/2005/8/layout/list1"/>
    <dgm:cxn modelId="{7B6E8505-E4BD-4175-95F8-631D37967346}" type="presParOf" srcId="{89526414-B9E4-4288-87C2-D4238A5E4E43}" destId="{CE66DDF0-17A0-4C11-969C-4986B860A676}" srcOrd="0" destOrd="0" presId="urn:microsoft.com/office/officeart/2005/8/layout/list1"/>
    <dgm:cxn modelId="{B64EC814-5B25-40BF-A622-F760D3BD3FA1}" type="presParOf" srcId="{89526414-B9E4-4288-87C2-D4238A5E4E43}" destId="{10557041-5AF5-4C41-91A6-4C99EA8BE31D}" srcOrd="1" destOrd="0" presId="urn:microsoft.com/office/officeart/2005/8/layout/list1"/>
    <dgm:cxn modelId="{E24DB042-4969-46D0-98BB-D43F517D2A23}" type="presParOf" srcId="{9E50CFF8-A511-41D7-9E84-F99FD1479070}" destId="{2244C0C1-E197-4290-AB2E-BA6867444F59}" srcOrd="5" destOrd="0" presId="urn:microsoft.com/office/officeart/2005/8/layout/list1"/>
    <dgm:cxn modelId="{B8203E51-874F-42F8-AB69-56CEE44F13C2}" type="presParOf" srcId="{9E50CFF8-A511-41D7-9E84-F99FD1479070}" destId="{C1AEBFAC-474B-48FF-8CC8-9D395D53C937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6634C6-38EA-EC4D-830B-3940E8A66772}">
      <dsp:nvSpPr>
        <dsp:cNvPr id="0" name=""/>
        <dsp:cNvSpPr/>
      </dsp:nvSpPr>
      <dsp:spPr>
        <a:xfrm rot="5400000">
          <a:off x="6731505" y="-2838935"/>
          <a:ext cx="838204" cy="6729984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IN" sz="1600" kern="1200" dirty="0"/>
            <a:t>Overview of R and RStudio; Basic data types and structures in R; Data handling &amp; manipulations; Introduction to data frames, lists, functions, Loops &amp; Conditional Statements</a:t>
          </a:r>
        </a:p>
      </dsp:txBody>
      <dsp:txXfrm rot="-5400000">
        <a:off x="3785615" y="147873"/>
        <a:ext cx="6689066" cy="756368"/>
      </dsp:txXfrm>
    </dsp:sp>
    <dsp:sp modelId="{19849FDD-3591-4A4C-8526-3076F8279CB7}">
      <dsp:nvSpPr>
        <dsp:cNvPr id="0" name=""/>
        <dsp:cNvSpPr/>
      </dsp:nvSpPr>
      <dsp:spPr>
        <a:xfrm>
          <a:off x="0" y="2178"/>
          <a:ext cx="3785616" cy="104775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300" b="1" kern="1200" dirty="0"/>
            <a:t>Session 1: Introduction to R for Financial Data Analysis</a:t>
          </a:r>
          <a:endParaRPr lang="en-US" sz="2300" kern="1200" dirty="0"/>
        </a:p>
      </dsp:txBody>
      <dsp:txXfrm>
        <a:off x="51147" y="53325"/>
        <a:ext cx="3683322" cy="945461"/>
      </dsp:txXfrm>
    </dsp:sp>
    <dsp:sp modelId="{88EF5937-5778-354D-AA94-78D4757A1FA6}">
      <dsp:nvSpPr>
        <dsp:cNvPr id="0" name=""/>
        <dsp:cNvSpPr/>
      </dsp:nvSpPr>
      <dsp:spPr>
        <a:xfrm rot="5400000">
          <a:off x="6731505" y="-1738791"/>
          <a:ext cx="838204" cy="6729984"/>
        </a:xfrm>
        <a:prstGeom prst="round2SameRect">
          <a:avLst/>
        </a:prstGeom>
        <a:solidFill>
          <a:schemeClr val="accent2">
            <a:tint val="40000"/>
            <a:alpha val="90000"/>
            <a:hueOff val="-283075"/>
            <a:satOff val="-25115"/>
            <a:lumOff val="-256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283075"/>
              <a:satOff val="-25115"/>
              <a:lumOff val="-25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IN" sz="1600" kern="1200" dirty="0"/>
            <a:t>Introduction to ggplot2 for data visualization, Creating and customizing basic plots (line, bar, scatter), Advanced visualization techniques for financial data, Introduction to interactive plots with </a:t>
          </a:r>
          <a:r>
            <a:rPr lang="en-IN" sz="1600" kern="1200" dirty="0" err="1"/>
            <a:t>plotly</a:t>
          </a:r>
          <a:endParaRPr lang="en-IN" sz="1600" kern="1200" dirty="0"/>
        </a:p>
      </dsp:txBody>
      <dsp:txXfrm rot="-5400000">
        <a:off x="3785615" y="1248017"/>
        <a:ext cx="6689066" cy="756368"/>
      </dsp:txXfrm>
    </dsp:sp>
    <dsp:sp modelId="{0A51BE8F-2EE1-014A-8B9C-83C74D132E5C}">
      <dsp:nvSpPr>
        <dsp:cNvPr id="0" name=""/>
        <dsp:cNvSpPr/>
      </dsp:nvSpPr>
      <dsp:spPr>
        <a:xfrm>
          <a:off x="0" y="1102322"/>
          <a:ext cx="3785616" cy="1047755"/>
        </a:xfrm>
        <a:prstGeom prst="roundRect">
          <a:avLst/>
        </a:prstGeom>
        <a:solidFill>
          <a:schemeClr val="accent2">
            <a:hueOff val="-485121"/>
            <a:satOff val="-27976"/>
            <a:lumOff val="287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300" b="1" kern="1200" dirty="0"/>
            <a:t>Session 2: Data Visualization Techniques in R</a:t>
          </a:r>
          <a:endParaRPr lang="en-IN" sz="2300" kern="1200" dirty="0"/>
        </a:p>
      </dsp:txBody>
      <dsp:txXfrm>
        <a:off x="51147" y="1153469"/>
        <a:ext cx="3683322" cy="945461"/>
      </dsp:txXfrm>
    </dsp:sp>
    <dsp:sp modelId="{125438D0-F64B-2244-8C96-60D05DCA0FB3}">
      <dsp:nvSpPr>
        <dsp:cNvPr id="0" name=""/>
        <dsp:cNvSpPr/>
      </dsp:nvSpPr>
      <dsp:spPr>
        <a:xfrm rot="5400000">
          <a:off x="6731505" y="-638648"/>
          <a:ext cx="838204" cy="6729984"/>
        </a:xfrm>
        <a:prstGeom prst="round2SameRect">
          <a:avLst/>
        </a:prstGeom>
        <a:solidFill>
          <a:schemeClr val="accent2">
            <a:tint val="40000"/>
            <a:alpha val="90000"/>
            <a:hueOff val="-566151"/>
            <a:satOff val="-50231"/>
            <a:lumOff val="-513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566151"/>
              <a:satOff val="-50231"/>
              <a:lumOff val="-51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IN" sz="1600" kern="1200"/>
            <a:t>Fundamentals of hypothesis testing in finance, Types of tests: t-test, chi-square test, and F-test, Application of hypothesis testing using R, Interpreting results in the context of financial data</a:t>
          </a:r>
        </a:p>
      </dsp:txBody>
      <dsp:txXfrm rot="-5400000">
        <a:off x="3785615" y="2348160"/>
        <a:ext cx="6689066" cy="756368"/>
      </dsp:txXfrm>
    </dsp:sp>
    <dsp:sp modelId="{19CB3178-9E5D-FE4A-B81E-0727178F2BA2}">
      <dsp:nvSpPr>
        <dsp:cNvPr id="0" name=""/>
        <dsp:cNvSpPr/>
      </dsp:nvSpPr>
      <dsp:spPr>
        <a:xfrm>
          <a:off x="0" y="2202465"/>
          <a:ext cx="3785616" cy="1047755"/>
        </a:xfrm>
        <a:prstGeom prst="roundRect">
          <a:avLst/>
        </a:prstGeom>
        <a:solidFill>
          <a:schemeClr val="accent2">
            <a:hueOff val="-970242"/>
            <a:satOff val="-55952"/>
            <a:lumOff val="575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IN" sz="2300" b="1" kern="1200" dirty="0"/>
            <a:t>Session 3: Hypothesis Testing for Financial Data</a:t>
          </a:r>
          <a:endParaRPr lang="en-IN" sz="2300" kern="1200" dirty="0"/>
        </a:p>
      </dsp:txBody>
      <dsp:txXfrm>
        <a:off x="51147" y="2253612"/>
        <a:ext cx="3683322" cy="945461"/>
      </dsp:txXfrm>
    </dsp:sp>
    <dsp:sp modelId="{5CC1C83F-E4B3-AB4A-AC45-6999C974DE7C}">
      <dsp:nvSpPr>
        <dsp:cNvPr id="0" name=""/>
        <dsp:cNvSpPr/>
      </dsp:nvSpPr>
      <dsp:spPr>
        <a:xfrm rot="5400000">
          <a:off x="6731505" y="461495"/>
          <a:ext cx="838204" cy="6729984"/>
        </a:xfrm>
        <a:prstGeom prst="round2SameRect">
          <a:avLst/>
        </a:prstGeom>
        <a:solidFill>
          <a:schemeClr val="accent2">
            <a:tint val="40000"/>
            <a:alpha val="90000"/>
            <a:hueOff val="-849226"/>
            <a:satOff val="-75346"/>
            <a:lumOff val="-769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849226"/>
              <a:satOff val="-75346"/>
              <a:lumOff val="-76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IN" sz="1600" kern="1200" dirty="0"/>
            <a:t>Introduction to linear regression models, Multiple regression analysis and its assumptions, Application of regression models to financial data, Diagnostic tests and model evaluation</a:t>
          </a:r>
        </a:p>
      </dsp:txBody>
      <dsp:txXfrm rot="-5400000">
        <a:off x="3785615" y="3448303"/>
        <a:ext cx="6689066" cy="756368"/>
      </dsp:txXfrm>
    </dsp:sp>
    <dsp:sp modelId="{30E68906-6DCE-9F44-BAC4-790547830AEC}">
      <dsp:nvSpPr>
        <dsp:cNvPr id="0" name=""/>
        <dsp:cNvSpPr/>
      </dsp:nvSpPr>
      <dsp:spPr>
        <a:xfrm>
          <a:off x="0" y="3302609"/>
          <a:ext cx="3785616" cy="1047755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300" b="1" kern="1200"/>
            <a:t>Session 4: Regression Analysis in Finance</a:t>
          </a:r>
          <a:endParaRPr lang="en-IN" sz="2300" kern="1200"/>
        </a:p>
      </dsp:txBody>
      <dsp:txXfrm>
        <a:off x="51147" y="3353756"/>
        <a:ext cx="3683322" cy="94546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1376CA-D6FB-F84C-9A18-D87ED15FB301}">
      <dsp:nvSpPr>
        <dsp:cNvPr id="0" name=""/>
        <dsp:cNvSpPr/>
      </dsp:nvSpPr>
      <dsp:spPr>
        <a:xfrm rot="5400000">
          <a:off x="6540511" y="-2750437"/>
          <a:ext cx="834682" cy="6548567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1600" kern="1200"/>
            <a:t>Practical session on implementing regression models in R, Estimation and interpretation of CAPM Beta, Case study: Regression analysis applied to stock returns, Model evaluation and refinement using diagnostic tests</a:t>
          </a:r>
        </a:p>
      </dsp:txBody>
      <dsp:txXfrm rot="-5400000">
        <a:off x="3683569" y="147251"/>
        <a:ext cx="6507821" cy="753190"/>
      </dsp:txXfrm>
    </dsp:sp>
    <dsp:sp modelId="{6A887FFE-C816-874C-B8F3-641CD390759D}">
      <dsp:nvSpPr>
        <dsp:cNvPr id="0" name=""/>
        <dsp:cNvSpPr/>
      </dsp:nvSpPr>
      <dsp:spPr>
        <a:xfrm>
          <a:off x="0" y="2169"/>
          <a:ext cx="3683568" cy="1043353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200" b="1" kern="1200" dirty="0"/>
            <a:t>Session 5: Hands-On Regression Analysis Using R</a:t>
          </a:r>
          <a:endParaRPr lang="en-IN" sz="2200" kern="1200" dirty="0"/>
        </a:p>
      </dsp:txBody>
      <dsp:txXfrm>
        <a:off x="50932" y="53101"/>
        <a:ext cx="3581704" cy="941489"/>
      </dsp:txXfrm>
    </dsp:sp>
    <dsp:sp modelId="{614A3B69-10ED-DA47-A5FF-6E91A3D5FF1F}">
      <dsp:nvSpPr>
        <dsp:cNvPr id="0" name=""/>
        <dsp:cNvSpPr/>
      </dsp:nvSpPr>
      <dsp:spPr>
        <a:xfrm rot="5400000">
          <a:off x="6540511" y="-1654916"/>
          <a:ext cx="834682" cy="6548567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1600" kern="1200"/>
            <a:t>Introduction to time series data and its characteristics, Stationarity, seasonality, and trends, Autocorrelation and partial autocorrelation functions (ACF and PACF), Introduction to time series forecasting</a:t>
          </a:r>
        </a:p>
      </dsp:txBody>
      <dsp:txXfrm rot="-5400000">
        <a:off x="3683569" y="1242772"/>
        <a:ext cx="6507821" cy="753190"/>
      </dsp:txXfrm>
    </dsp:sp>
    <dsp:sp modelId="{C4B59DC7-CA2D-A940-9EFA-8C8907CFE084}">
      <dsp:nvSpPr>
        <dsp:cNvPr id="0" name=""/>
        <dsp:cNvSpPr/>
      </dsp:nvSpPr>
      <dsp:spPr>
        <a:xfrm>
          <a:off x="0" y="1097690"/>
          <a:ext cx="3683568" cy="1043353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200" b="1" kern="1200" dirty="0"/>
            <a:t>Session 6: Understanding Time Series Data in Finance</a:t>
          </a:r>
          <a:endParaRPr lang="en-IN" sz="2200" kern="1200" dirty="0"/>
        </a:p>
      </dsp:txBody>
      <dsp:txXfrm>
        <a:off x="50932" y="1148622"/>
        <a:ext cx="3581704" cy="941489"/>
      </dsp:txXfrm>
    </dsp:sp>
    <dsp:sp modelId="{D5ED7DF7-F65C-0D42-BCD2-F11B90D47B92}">
      <dsp:nvSpPr>
        <dsp:cNvPr id="0" name=""/>
        <dsp:cNvSpPr/>
      </dsp:nvSpPr>
      <dsp:spPr>
        <a:xfrm rot="5400000">
          <a:off x="6540511" y="-559394"/>
          <a:ext cx="834682" cy="6548567"/>
        </a:xfrm>
        <a:prstGeom prst="round2Same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1600" kern="1200"/>
            <a:t>Creating and manipulating time series objects in R, Handling date and time data in financial datasets, Implementing basic ARIMA models for forecasting, Practical examples of financial time series analysis</a:t>
          </a:r>
        </a:p>
      </dsp:txBody>
      <dsp:txXfrm rot="-5400000">
        <a:off x="3683569" y="2338294"/>
        <a:ext cx="6507821" cy="753190"/>
      </dsp:txXfrm>
    </dsp:sp>
    <dsp:sp modelId="{7AB2B24A-DE28-4C4E-B974-90AB9F646B64}">
      <dsp:nvSpPr>
        <dsp:cNvPr id="0" name=""/>
        <dsp:cNvSpPr/>
      </dsp:nvSpPr>
      <dsp:spPr>
        <a:xfrm>
          <a:off x="0" y="2193211"/>
          <a:ext cx="3683568" cy="1043353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200" b="1" kern="1200"/>
            <a:t>Session 7: Managing Time Series Data in R</a:t>
          </a:r>
          <a:endParaRPr lang="en-IN" sz="2200" kern="1200"/>
        </a:p>
      </dsp:txBody>
      <dsp:txXfrm>
        <a:off x="50932" y="2244143"/>
        <a:ext cx="3581704" cy="941489"/>
      </dsp:txXfrm>
    </dsp:sp>
    <dsp:sp modelId="{906196F9-CF5C-E94B-B046-ADF2F4F9EA2A}">
      <dsp:nvSpPr>
        <dsp:cNvPr id="0" name=""/>
        <dsp:cNvSpPr/>
      </dsp:nvSpPr>
      <dsp:spPr>
        <a:xfrm rot="5400000">
          <a:off x="6540511" y="536126"/>
          <a:ext cx="834682" cy="6548567"/>
        </a:xfrm>
        <a:prstGeom prst="round2Same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1600" kern="1200"/>
            <a:t>Deep dive into ARIMA model components (AR, MA, I), Model selection, estimation, and validation, Forecasting financial time series using ARIMA, Case studies and practical applications in finance</a:t>
          </a:r>
        </a:p>
      </dsp:txBody>
      <dsp:txXfrm rot="-5400000">
        <a:off x="3683569" y="3433814"/>
        <a:ext cx="6507821" cy="753190"/>
      </dsp:txXfrm>
    </dsp:sp>
    <dsp:sp modelId="{32E4078D-605A-9342-8D69-5456CA290AEE}">
      <dsp:nvSpPr>
        <dsp:cNvPr id="0" name=""/>
        <dsp:cNvSpPr/>
      </dsp:nvSpPr>
      <dsp:spPr>
        <a:xfrm>
          <a:off x="0" y="3288733"/>
          <a:ext cx="3683568" cy="1043353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200" b="1" kern="1200"/>
            <a:t>Session 8: Advanced Time Series Modeling with ARIMA</a:t>
          </a:r>
          <a:endParaRPr lang="en-IN" sz="2200" kern="1200"/>
        </a:p>
      </dsp:txBody>
      <dsp:txXfrm>
        <a:off x="50932" y="3339665"/>
        <a:ext cx="3581704" cy="94148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022DE3-AF8A-4F32-98DC-5B5BB1A57FDD}">
      <dsp:nvSpPr>
        <dsp:cNvPr id="0" name=""/>
        <dsp:cNvSpPr/>
      </dsp:nvSpPr>
      <dsp:spPr>
        <a:xfrm>
          <a:off x="0" y="13775"/>
          <a:ext cx="11849879" cy="57600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/>
            <a:t>The R statistical programming language</a:t>
          </a:r>
        </a:p>
      </dsp:txBody>
      <dsp:txXfrm>
        <a:off x="0" y="13775"/>
        <a:ext cx="11849879" cy="576000"/>
      </dsp:txXfrm>
    </dsp:sp>
    <dsp:sp modelId="{55377DF0-890A-4D2D-8263-D2E237560535}">
      <dsp:nvSpPr>
        <dsp:cNvPr id="0" name=""/>
        <dsp:cNvSpPr/>
      </dsp:nvSpPr>
      <dsp:spPr>
        <a:xfrm>
          <a:off x="0" y="589775"/>
          <a:ext cx="11849879" cy="5050799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227584" bIns="256032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200" kern="1200" dirty="0"/>
            <a:t>Initially written by </a:t>
          </a:r>
          <a:r>
            <a:rPr lang="en-US" sz="3200" b="1" kern="1200" dirty="0"/>
            <a:t>Ross</a:t>
          </a:r>
          <a:r>
            <a:rPr lang="en-US" sz="3200" kern="1200" dirty="0"/>
            <a:t> Ihaka and </a:t>
          </a:r>
          <a:r>
            <a:rPr lang="en-US" sz="3200" b="1" kern="1200" dirty="0"/>
            <a:t>Robert</a:t>
          </a:r>
          <a:r>
            <a:rPr lang="en-US" sz="3200" kern="1200" dirty="0"/>
            <a:t> Gentleman at Dep. of Statistics of </a:t>
          </a:r>
          <a:r>
            <a:rPr lang="en-US" sz="3200" i="1" kern="1200" dirty="0"/>
            <a:t>U’ of Auckland, New Zealand</a:t>
          </a:r>
          <a:r>
            <a:rPr lang="en-US" sz="3200" kern="1200" dirty="0"/>
            <a:t> during 1990s. </a:t>
          </a: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200" kern="1200" dirty="0"/>
            <a:t>Started by Bell Labs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600" kern="1200" dirty="0"/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200" kern="1200" dirty="0"/>
            <a:t>Since 1997: International R-core team ~15 people &amp; 1000s of code writers and statisticians happy to share their libraries! AWESOME!</a:t>
          </a: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200" kern="1200" dirty="0"/>
            <a:t>Free open-source package and efficient bug tracking, and fixing system supported by the user community</a:t>
          </a: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200" kern="1200" dirty="0"/>
            <a:t>Many statistical functions are already built-in, and the language is very powerful for writing programs.</a:t>
          </a:r>
        </a:p>
      </dsp:txBody>
      <dsp:txXfrm>
        <a:off x="0" y="589775"/>
        <a:ext cx="11849879" cy="505079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43B968-956F-4C5D-A1ED-0A4246754C6A}">
      <dsp:nvSpPr>
        <dsp:cNvPr id="0" name=""/>
        <dsp:cNvSpPr/>
      </dsp:nvSpPr>
      <dsp:spPr>
        <a:xfrm>
          <a:off x="57" y="62319"/>
          <a:ext cx="5537272" cy="187200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7584" tIns="130048" rIns="227584" bIns="130048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3200" kern="1200" dirty="0"/>
            <a:t>R : An integrated suite of libraries / packages</a:t>
          </a:r>
          <a:endParaRPr lang="en-US" sz="3700" kern="1200" dirty="0"/>
        </a:p>
      </dsp:txBody>
      <dsp:txXfrm>
        <a:off x="57" y="62319"/>
        <a:ext cx="5537272" cy="1872000"/>
      </dsp:txXfrm>
    </dsp:sp>
    <dsp:sp modelId="{D24569E0-EE18-4AA8-9841-EFF49A0C0035}">
      <dsp:nvSpPr>
        <dsp:cNvPr id="0" name=""/>
        <dsp:cNvSpPr/>
      </dsp:nvSpPr>
      <dsp:spPr>
        <a:xfrm>
          <a:off x="57" y="1934319"/>
          <a:ext cx="5537272" cy="3657712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0020" tIns="160020" rIns="213360" bIns="240030" numCol="1" spcCol="1270" anchor="t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000" kern="1200" dirty="0"/>
            <a:t>Covers wide variety of Statistical and graphical functions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600" kern="1200" dirty="0"/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000" kern="1200" dirty="0"/>
            <a:t>Open source, freely available</a:t>
          </a:r>
        </a:p>
      </dsp:txBody>
      <dsp:txXfrm>
        <a:off x="57" y="1934319"/>
        <a:ext cx="5537272" cy="3657712"/>
      </dsp:txXfrm>
    </dsp:sp>
    <dsp:sp modelId="{63DD1C4D-380B-4658-B531-C07EE9D0B7B4}">
      <dsp:nvSpPr>
        <dsp:cNvPr id="0" name=""/>
        <dsp:cNvSpPr/>
      </dsp:nvSpPr>
      <dsp:spPr>
        <a:xfrm>
          <a:off x="6312548" y="62319"/>
          <a:ext cx="5537272" cy="1872000"/>
        </a:xfrm>
        <a:prstGeom prst="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7584" tIns="130048" rIns="227584" bIns="130048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3200" kern="1200" dirty="0"/>
            <a:t>Where to get R? : Go to www.r-project.org</a:t>
          </a:r>
          <a:endParaRPr lang="en-US" sz="3700" kern="1200" dirty="0"/>
        </a:p>
      </dsp:txBody>
      <dsp:txXfrm>
        <a:off x="6312548" y="62319"/>
        <a:ext cx="5537272" cy="1872000"/>
      </dsp:txXfrm>
    </dsp:sp>
    <dsp:sp modelId="{53B7EABF-3B6D-48A2-8AA2-ECE94CB5CBF7}">
      <dsp:nvSpPr>
        <dsp:cNvPr id="0" name=""/>
        <dsp:cNvSpPr/>
      </dsp:nvSpPr>
      <dsp:spPr>
        <a:xfrm>
          <a:off x="6312548" y="1934319"/>
          <a:ext cx="5537272" cy="3657712"/>
        </a:xfrm>
        <a:prstGeom prst="rect">
          <a:avLst/>
        </a:prstGeom>
        <a:solidFill>
          <a:schemeClr val="accent2">
            <a:tint val="40000"/>
            <a:alpha val="90000"/>
            <a:hueOff val="-849226"/>
            <a:satOff val="-75346"/>
            <a:lumOff val="-769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0020" tIns="160020" rIns="213360" bIns="240030" numCol="1" spcCol="1270" anchor="t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000" kern="1200" dirty="0"/>
            <a:t>For windows system make sure to uncheck the 32 bit option under the custom install if you are using a 64 bit OS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400" kern="1200" dirty="0"/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000" kern="1200" dirty="0"/>
            <a:t>Select Custom set up and choose “SDI” option during installation</a:t>
          </a:r>
        </a:p>
      </dsp:txBody>
      <dsp:txXfrm>
        <a:off x="6312548" y="1934319"/>
        <a:ext cx="5537272" cy="365771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89A1FF-398C-45FD-A0A9-2982035AD38C}">
      <dsp:nvSpPr>
        <dsp:cNvPr id="0" name=""/>
        <dsp:cNvSpPr/>
      </dsp:nvSpPr>
      <dsp:spPr>
        <a:xfrm rot="5400000">
          <a:off x="5732359" y="-1801457"/>
          <a:ext cx="2299301" cy="6477186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Possible to interface procedures written in C, C+ </a:t>
          </a:r>
          <a:r>
            <a:rPr lang="en-US" sz="2400" kern="1200" dirty="0" err="1"/>
            <a:t>etc</a:t>
          </a:r>
          <a:r>
            <a:rPr lang="en-US" sz="2400" kern="1200" dirty="0"/>
            <a:t> for efficiency and to write additional primitives; System commands can be called from within R </a:t>
          </a:r>
        </a:p>
      </dsp:txBody>
      <dsp:txXfrm rot="-5400000">
        <a:off x="3643417" y="399728"/>
        <a:ext cx="6364943" cy="2074815"/>
      </dsp:txXfrm>
    </dsp:sp>
    <dsp:sp modelId="{39D354FC-72DD-463F-AB0B-2B1E799D9F3D}">
      <dsp:nvSpPr>
        <dsp:cNvPr id="0" name=""/>
        <dsp:cNvSpPr/>
      </dsp:nvSpPr>
      <dsp:spPr>
        <a:xfrm>
          <a:off x="0" y="0"/>
          <a:ext cx="3643417" cy="2874126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R is an interpreted computer language </a:t>
          </a:r>
        </a:p>
      </dsp:txBody>
      <dsp:txXfrm>
        <a:off x="140303" y="140303"/>
        <a:ext cx="3362811" cy="2593520"/>
      </dsp:txXfrm>
    </dsp:sp>
    <dsp:sp modelId="{D107DC77-D98A-4376-BCB1-0197AE8A73E7}">
      <dsp:nvSpPr>
        <dsp:cNvPr id="0" name=""/>
        <dsp:cNvSpPr/>
      </dsp:nvSpPr>
      <dsp:spPr>
        <a:xfrm rot="5400000">
          <a:off x="5732359" y="1216375"/>
          <a:ext cx="2299301" cy="6477186"/>
        </a:xfrm>
        <a:prstGeom prst="round2SameRect">
          <a:avLst/>
        </a:prstGeom>
        <a:solidFill>
          <a:schemeClr val="accent2">
            <a:tint val="40000"/>
            <a:alpha val="90000"/>
            <a:hueOff val="-849226"/>
            <a:satOff val="-75346"/>
            <a:lumOff val="-769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849226"/>
              <a:satOff val="-75346"/>
              <a:lumOff val="-76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operators (+ - &lt;- * %*% …) for calculations on arrays &amp; matrices 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large, coherent, integrated collection of functions 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facilities for making unlimited types of publication quality graphics 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user written functions &amp; sets of functions (packages); 1200+ contributed packages so far &amp; growing </a:t>
          </a:r>
        </a:p>
      </dsp:txBody>
      <dsp:txXfrm rot="-5400000">
        <a:off x="3643417" y="3417561"/>
        <a:ext cx="6364943" cy="2074815"/>
      </dsp:txXfrm>
    </dsp:sp>
    <dsp:sp modelId="{20398820-F8EB-4BB4-B88E-CA529C34AD90}">
      <dsp:nvSpPr>
        <dsp:cNvPr id="0" name=""/>
        <dsp:cNvSpPr/>
      </dsp:nvSpPr>
      <dsp:spPr>
        <a:xfrm>
          <a:off x="0" y="3017905"/>
          <a:ext cx="3643417" cy="2874126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For data manipulation, statistics, and graphics and is made up of </a:t>
          </a:r>
        </a:p>
      </dsp:txBody>
      <dsp:txXfrm>
        <a:off x="140303" y="3158208"/>
        <a:ext cx="3362811" cy="259352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6D2259-3B2E-4F6B-B002-F5FA0A9654D2}">
      <dsp:nvSpPr>
        <dsp:cNvPr id="0" name=""/>
        <dsp:cNvSpPr/>
      </dsp:nvSpPr>
      <dsp:spPr>
        <a:xfrm rot="5400000">
          <a:off x="6233212" y="-1329754"/>
          <a:ext cx="4114696" cy="7802880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2400" kern="1200" dirty="0"/>
            <a:t>No, more than that… </a:t>
          </a: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Provides full access to algorithms and their implementation. 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Gives you the ability to fix bugs and extend software 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Provides a forum allowing researchers to explore and expand the methods used to analyze data 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Most of R is written in… R! This makes it quite easy to see what these functions are and do.</a:t>
          </a:r>
          <a:r>
            <a:rPr lang="en-US" sz="1800" kern="1200" dirty="0"/>
            <a:t> </a:t>
          </a:r>
        </a:p>
      </dsp:txBody>
      <dsp:txXfrm rot="-5400000">
        <a:off x="4389121" y="715200"/>
        <a:ext cx="7602017" cy="3712970"/>
      </dsp:txXfrm>
    </dsp:sp>
    <dsp:sp modelId="{79F4530E-6BE0-410A-A54B-ED90672EA0DB}">
      <dsp:nvSpPr>
        <dsp:cNvPr id="0" name=""/>
        <dsp:cNvSpPr/>
      </dsp:nvSpPr>
      <dsp:spPr>
        <a:xfrm>
          <a:off x="0" y="0"/>
          <a:ext cx="4389120" cy="514337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“Open source”…that just means you don’t have to pay for it, right?</a:t>
          </a:r>
          <a:r>
            <a:rPr lang="en-US" sz="4200" kern="1200" dirty="0"/>
            <a:t> </a:t>
          </a:r>
        </a:p>
      </dsp:txBody>
      <dsp:txXfrm>
        <a:off x="214259" y="214259"/>
        <a:ext cx="3960602" cy="471485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1DB57C-17D4-4BDF-95CB-59CFB72FAA1B}">
      <dsp:nvSpPr>
        <dsp:cNvPr id="0" name=""/>
        <dsp:cNvSpPr/>
      </dsp:nvSpPr>
      <dsp:spPr>
        <a:xfrm>
          <a:off x="0" y="528295"/>
          <a:ext cx="10213907" cy="304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92713" tIns="458216" rIns="792713" bIns="156464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/>
            <a:t>Fast and free. State of the art: Statistical researchers provide their methods as R packages. SPSS and SAS are years behind R! 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/>
            <a:t>2</a:t>
          </a:r>
          <a:r>
            <a:rPr lang="en-US" sz="2200" kern="1200" baseline="30000" dirty="0"/>
            <a:t>nd</a:t>
          </a:r>
          <a:r>
            <a:rPr lang="en-US" sz="2200" kern="1200" dirty="0"/>
            <a:t> only to MATLAB for graphics. 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2200" kern="1200" dirty="0"/>
            <a:t>Active user community </a:t>
          </a:r>
          <a:endParaRPr lang="en-US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2200" kern="1200" dirty="0"/>
            <a:t>Excellent for simulation, programming, computer intensive analyses, etc. </a:t>
          </a:r>
          <a:endParaRPr lang="en-US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/>
            <a:t>Forces you to think about your analysis. 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/>
            <a:t>Interfaces with database storage software (SQL) </a:t>
          </a:r>
        </a:p>
      </dsp:txBody>
      <dsp:txXfrm>
        <a:off x="0" y="528295"/>
        <a:ext cx="10213907" cy="3049200"/>
      </dsp:txXfrm>
    </dsp:sp>
    <dsp:sp modelId="{C12F0E4A-4E5C-4517-B4C9-43338616F291}">
      <dsp:nvSpPr>
        <dsp:cNvPr id="0" name=""/>
        <dsp:cNvSpPr/>
      </dsp:nvSpPr>
      <dsp:spPr>
        <a:xfrm>
          <a:off x="510695" y="203575"/>
          <a:ext cx="7149734" cy="64944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0243" tIns="0" rIns="270243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IN" sz="2800" kern="1200" dirty="0"/>
            <a:t>Advantages of using R </a:t>
          </a:r>
          <a:endParaRPr lang="en-US" sz="2800" kern="1200" dirty="0"/>
        </a:p>
      </dsp:txBody>
      <dsp:txXfrm>
        <a:off x="542398" y="235278"/>
        <a:ext cx="7086328" cy="586034"/>
      </dsp:txXfrm>
    </dsp:sp>
    <dsp:sp modelId="{5ADF1240-FBEC-431A-B34A-6B56108A3961}">
      <dsp:nvSpPr>
        <dsp:cNvPr id="0" name=""/>
        <dsp:cNvSpPr/>
      </dsp:nvSpPr>
      <dsp:spPr>
        <a:xfrm>
          <a:off x="0" y="4021015"/>
          <a:ext cx="10213907" cy="263339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92713" tIns="458216" rIns="792713" bIns="156464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/>
            <a:t>@ start - steep learning curve, minimal GUI. 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/>
            <a:t>No commercial support; figuring out correct methods or how to use a function on your own can be frustrating. 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/>
            <a:t>Easy to make mistakes and not know. 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/>
            <a:t>Data prep &amp; cleaning can be messier &amp; more mistake prone in R vs. SPSS or SAS </a:t>
          </a:r>
        </a:p>
      </dsp:txBody>
      <dsp:txXfrm>
        <a:off x="0" y="4021015"/>
        <a:ext cx="10213907" cy="2633399"/>
      </dsp:txXfrm>
    </dsp:sp>
    <dsp:sp modelId="{71B2B032-C6B7-40CA-B11B-B8D5B62EE783}">
      <dsp:nvSpPr>
        <dsp:cNvPr id="0" name=""/>
        <dsp:cNvSpPr/>
      </dsp:nvSpPr>
      <dsp:spPr>
        <a:xfrm>
          <a:off x="510695" y="3696295"/>
          <a:ext cx="7149734" cy="649440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0243" tIns="0" rIns="270243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IN" sz="2800" kern="1200" dirty="0">
              <a:solidFill>
                <a:schemeClr val="bg1"/>
              </a:solidFill>
            </a:rPr>
            <a:t>Disadvantages of using R</a:t>
          </a:r>
          <a:r>
            <a:rPr lang="en-IN" sz="1900" kern="1200" dirty="0"/>
            <a:t> </a:t>
          </a:r>
          <a:endParaRPr lang="en-US" sz="1900" kern="1200" dirty="0"/>
        </a:p>
      </dsp:txBody>
      <dsp:txXfrm>
        <a:off x="542398" y="3727998"/>
        <a:ext cx="7086328" cy="586034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28BD8F-646C-4AB6-A568-E64058802ABF}">
      <dsp:nvSpPr>
        <dsp:cNvPr id="0" name=""/>
        <dsp:cNvSpPr/>
      </dsp:nvSpPr>
      <dsp:spPr>
        <a:xfrm>
          <a:off x="0" y="329400"/>
          <a:ext cx="9691395" cy="284444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52160" tIns="437388" rIns="752160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2400" kern="1200" dirty="0"/>
            <a:t>&gt; a = c(1,2,3) </a:t>
          </a: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2400" kern="1200" dirty="0"/>
            <a:t>&gt; a*2 </a:t>
          </a: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2400" kern="1200" dirty="0"/>
            <a:t>[1] 2 4 6 </a:t>
          </a: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Example: prices of all stocks traded on NSE on a given day: a vector of 1000 values. Other vector types: character strings, logical </a:t>
          </a:r>
        </a:p>
      </dsp:txBody>
      <dsp:txXfrm>
        <a:off x="0" y="329400"/>
        <a:ext cx="9691395" cy="2844449"/>
      </dsp:txXfrm>
    </dsp:sp>
    <dsp:sp modelId="{68244B3D-1E9F-4316-A5AA-8AE86FD2E9E5}">
      <dsp:nvSpPr>
        <dsp:cNvPr id="0" name=""/>
        <dsp:cNvSpPr/>
      </dsp:nvSpPr>
      <dsp:spPr>
        <a:xfrm>
          <a:off x="484569" y="19440"/>
          <a:ext cx="6783976" cy="6199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6418" tIns="0" rIns="256418" bIns="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100" kern="1200" dirty="0"/>
            <a:t>vector: an ordered collection of data of the same type </a:t>
          </a:r>
        </a:p>
      </dsp:txBody>
      <dsp:txXfrm>
        <a:off x="514831" y="49702"/>
        <a:ext cx="6723452" cy="559396"/>
      </dsp:txXfrm>
    </dsp:sp>
    <dsp:sp modelId="{C1AEBFAC-474B-48FF-8CC8-9D395D53C937}">
      <dsp:nvSpPr>
        <dsp:cNvPr id="0" name=""/>
        <dsp:cNvSpPr/>
      </dsp:nvSpPr>
      <dsp:spPr>
        <a:xfrm>
          <a:off x="0" y="3597210"/>
          <a:ext cx="9691395" cy="324134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52160" tIns="437388" rIns="752160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&gt; doe = list(symbol=“</a:t>
          </a:r>
          <a:r>
            <a:rPr lang="en-US" sz="2400" kern="1200" dirty="0" err="1"/>
            <a:t>ACC",price</a:t>
          </a:r>
          <a:r>
            <a:rPr lang="en-US" sz="2400" kern="1200" dirty="0"/>
            <a:t>=200) 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2400" kern="1200" dirty="0"/>
            <a:t>&gt; </a:t>
          </a:r>
          <a:r>
            <a:rPr lang="en-IN" sz="2400" kern="1200" dirty="0" err="1"/>
            <a:t>doe$symbol</a:t>
          </a:r>
          <a:r>
            <a:rPr lang="en-IN" sz="2400" kern="1200" dirty="0"/>
            <a:t> </a:t>
          </a: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2400" kern="1200" dirty="0"/>
            <a:t>[1] “ACC“ </a:t>
          </a: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2400" kern="1200" dirty="0"/>
            <a:t>&gt; </a:t>
          </a:r>
          <a:r>
            <a:rPr lang="en-IN" sz="2400" kern="1200" dirty="0" err="1"/>
            <a:t>doe$price</a:t>
          </a:r>
          <a:r>
            <a:rPr lang="en-IN" sz="2400" kern="1200" dirty="0"/>
            <a:t> </a:t>
          </a: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2400" kern="1200" dirty="0"/>
            <a:t>[1] 200 </a:t>
          </a: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Typically, vector elements are accessed by their index (an integer), list elements by their name (a character string). </a:t>
          </a:r>
        </a:p>
      </dsp:txBody>
      <dsp:txXfrm>
        <a:off x="0" y="3597210"/>
        <a:ext cx="9691395" cy="3241349"/>
      </dsp:txXfrm>
    </dsp:sp>
    <dsp:sp modelId="{10557041-5AF5-4C41-91A6-4C99EA8BE31D}">
      <dsp:nvSpPr>
        <dsp:cNvPr id="0" name=""/>
        <dsp:cNvSpPr/>
      </dsp:nvSpPr>
      <dsp:spPr>
        <a:xfrm>
          <a:off x="484569" y="3287250"/>
          <a:ext cx="6783976" cy="619920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6418" tIns="0" rIns="256418" bIns="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100" kern="1200"/>
            <a:t>list: an ordered collection of data of arbitrary types. </a:t>
          </a:r>
        </a:p>
      </dsp:txBody>
      <dsp:txXfrm>
        <a:off x="514831" y="3317512"/>
        <a:ext cx="6723452" cy="5593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6768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7B384E74-9C86-734A-84B6-8B5529E0BB89}" type="datetimeFigureOut">
              <a:rPr lang="en-US" smtClean="0"/>
              <a:t>8/27/24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6768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20A870B7-A780-EB43-8C5B-67ABE307B0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2233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8T10:50:27.90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24575,'0'0'0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A4E80C-54AD-4F31-A7C2-619F1D8831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A3A20E-26C3-4BDB-A023-60C89EAEA3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6A5DA1-1B7B-4B56-A861-27CD06CDEF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E74BB-51D5-49B3-B4E7-140ADA6C2E7F}" type="datetimeFigureOut">
              <a:rPr lang="en-IN" smtClean="0"/>
              <a:t>27/08/24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8EE58A-6426-442E-85CD-A6D6257DAC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7B8C90-27F8-4D8D-A906-FDDE1E0B3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070E3-4EA0-4EB2-B749-4D56865DA3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90976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404D5E-4AF1-44F7-A780-B9379EAFA4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82F107-9698-4F65-BCE6-7D15297268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7F6262-AD5F-4BED-B6E4-07AC974D02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E74BB-51D5-49B3-B4E7-140ADA6C2E7F}" type="datetimeFigureOut">
              <a:rPr lang="en-IN" smtClean="0"/>
              <a:t>27/08/24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EC0D1D-DA9D-4E4F-8643-E82E93A31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6DFF51-EEA8-4C87-A061-CE21F00D1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070E3-4EA0-4EB2-B749-4D56865DA3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826832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CD95F-BB07-49C8-B198-BE9BAAD4EE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1298BB-7034-4030-AE32-B0CB4A2953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02B55F-2C1B-412D-88EF-2A407E02EE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E74BB-51D5-49B3-B4E7-140ADA6C2E7F}" type="datetimeFigureOut">
              <a:rPr lang="en-IN" smtClean="0"/>
              <a:t>27/08/24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D98F20-18FA-4F11-8CDB-1C33A7E4F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AB55B8-BEBB-4CCB-8E3E-6D8142E02A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070E3-4EA0-4EB2-B749-4D56865DA3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610216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C745E0-DEAA-4C53-BDDF-DF64D2DF7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663EBB-99A9-405F-8042-96BEEC66FFF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56AB8A-2119-4D7D-AC6A-8E5405830F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0D0373-C0E6-40CE-8100-ACF3CAA3C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E74BB-51D5-49B3-B4E7-140ADA6C2E7F}" type="datetimeFigureOut">
              <a:rPr lang="en-IN" smtClean="0"/>
              <a:t>27/08/24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757212-3EF1-45DF-BC40-DFECAA56E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C4E5F4-8879-4F84-8329-26DE1C263A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070E3-4EA0-4EB2-B749-4D56865DA3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941618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D792CE-F50D-448A-8AAC-E1CA8DB1D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E110FF-7973-4621-9701-AE17A93745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61CB8E-1A60-4DC0-BD43-9C14598B8A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F334D6F-C594-4BA7-89B0-A05CFCEFBC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4AE4249-EEBE-4235-998A-A0FA541C68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B50D7E8-62AC-43AC-8573-999CA887A9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E74BB-51D5-49B3-B4E7-140ADA6C2E7F}" type="datetimeFigureOut">
              <a:rPr lang="en-IN" smtClean="0"/>
              <a:t>27/08/24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D428610-8652-47EB-A3FE-B64A873DA1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F6CB9E-7CA0-4478-BD53-CEA888A9E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070E3-4EA0-4EB2-B749-4D56865DA3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812480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1EFD2F-FA2E-49D3-8C1E-89620C0727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F94515E-CEE4-470D-BB32-D640ED22C5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E74BB-51D5-49B3-B4E7-140ADA6C2E7F}" type="datetimeFigureOut">
              <a:rPr lang="en-IN" smtClean="0"/>
              <a:t>27/08/24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3E063D-ABC9-47F4-B2CB-FEBECC111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A1785F-F4D6-44BB-8C17-2D496CCA28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070E3-4EA0-4EB2-B749-4D56865DA3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34191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F84F4EF-1BF4-45CF-8050-9A9C19C178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E74BB-51D5-49B3-B4E7-140ADA6C2E7F}" type="datetimeFigureOut">
              <a:rPr lang="en-IN" smtClean="0"/>
              <a:t>27/08/24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D46BC28-360F-4259-8C29-96DC0D0814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215D60-1C13-4355-BF54-E2316AC9BD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070E3-4EA0-4EB2-B749-4D56865DA3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771294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39F90E-C3B0-4099-80C6-76A5AB028A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B6B764-F332-4C53-AD2D-47086B0CF6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9A7898-A10F-4903-B262-9ADC4A5461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012A2D-AE4D-40D5-8930-3C42AD7B73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E74BB-51D5-49B3-B4E7-140ADA6C2E7F}" type="datetimeFigureOut">
              <a:rPr lang="en-IN" smtClean="0"/>
              <a:t>27/08/24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EB3ACE-A13F-4A69-A29C-3AB6DE3568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032285-0EBF-4D54-BEBC-14F7B1C83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070E3-4EA0-4EB2-B749-4D56865DA3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485487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7D5A6E-A234-4FA5-9EDB-49333B09C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A28A0FF-7D42-46CD-839F-96AA852A22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9F3ED2-0178-486D-92CD-D68026DCCF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337F4B-6F9A-4F8F-BAA3-323734898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E74BB-51D5-49B3-B4E7-140ADA6C2E7F}" type="datetimeFigureOut">
              <a:rPr lang="en-IN" smtClean="0"/>
              <a:t>27/08/24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A85141-D151-47FF-AF34-70D338F139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EE214B-9FAE-42B5-857F-E08218CFAB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070E3-4EA0-4EB2-B749-4D56865DA3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771349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E9DC80-D847-4332-9AFE-FD2CF1E539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279880F-D770-4A42-9681-271F0F6826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A6E9CD-4D47-4317-8FEF-DEAE48DEBD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E74BB-51D5-49B3-B4E7-140ADA6C2E7F}" type="datetimeFigureOut">
              <a:rPr lang="en-IN" smtClean="0"/>
              <a:t>27/08/24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F83048-F94D-4E0F-B046-1F2C904715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3A3EAE-8C71-4799-B4EA-6B9A63F397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070E3-4EA0-4EB2-B749-4D56865DA3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056164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67F3BD8-CF31-4C4E-A3A6-A0F6396B35B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09EF95-2D12-4E7D-93AE-594C0FDFF1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49DE15-2560-4971-939E-AD944A8D40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E74BB-51D5-49B3-B4E7-140ADA6C2E7F}" type="datetimeFigureOut">
              <a:rPr lang="en-IN" smtClean="0"/>
              <a:t>27/08/24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56160F-5372-4A7B-A238-434C4B1CED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AE02FC-2ECC-4C04-834E-A45412CEA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070E3-4EA0-4EB2-B749-4D56865DA3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554550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42D8FB0-242F-4B65-B45B-CA7E3FC50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212046-12DD-426A-B14F-12F7A6DBCE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47607C-628A-48BC-ACA8-7448441A69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7E74BB-51D5-49B3-B4E7-140ADA6C2E7F}" type="datetimeFigureOut">
              <a:rPr lang="en-IN" smtClean="0"/>
              <a:t>27/08/24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277114-C465-4DC1-9B9D-B6C94586BD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39CABB-A9FD-4A51-98A5-5FC884891A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7070E3-4EA0-4EB2-B749-4D56865DA3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67642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posit.co/download/rstudio-desktop/" TargetMode="External"/><Relationship Id="rId2" Type="http://schemas.openxmlformats.org/officeDocument/2006/relationships/hyperlink" Target="https://cran.r-project.org/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sv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7">
            <a:extLst>
              <a:ext uri="{FF2B5EF4-FFF2-40B4-BE49-F238E27FC236}">
                <a16:creationId xmlns:a16="http://schemas.microsoft.com/office/drawing/2014/main" id="{D2C4BFA1-2075-4901-9E24-E41D1FDD51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55481" y="498348"/>
            <a:ext cx="9902663" cy="5861304"/>
            <a:chOff x="1155481" y="498348"/>
            <a:chExt cx="9902663" cy="5861304"/>
          </a:xfrm>
        </p:grpSpPr>
        <p:sp>
          <p:nvSpPr>
            <p:cNvPr id="9" name="Oval 5">
              <a:extLst>
                <a:ext uri="{FF2B5EF4-FFF2-40B4-BE49-F238E27FC236}">
                  <a16:creationId xmlns:a16="http://schemas.microsoft.com/office/drawing/2014/main" id="{985A7375-E3AF-4F5C-85AE-17E8832952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5481" y="498348"/>
              <a:ext cx="5861304" cy="5861304"/>
            </a:xfrm>
            <a:prstGeom prst="ellipse">
              <a:avLst/>
            </a:pr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15" name="Oval 9">
              <a:extLst>
                <a:ext uri="{FF2B5EF4-FFF2-40B4-BE49-F238E27FC236}">
                  <a16:creationId xmlns:a16="http://schemas.microsoft.com/office/drawing/2014/main" id="{F0307F65-8304-4FA8-A841-D4D7625411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196840" y="498348"/>
              <a:ext cx="5861304" cy="5861304"/>
            </a:xfrm>
            <a:prstGeom prst="ellipse">
              <a:avLst/>
            </a:pr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11" name="Oval 5">
              <a:extLst>
                <a:ext uri="{FF2B5EF4-FFF2-40B4-BE49-F238E27FC236}">
                  <a16:creationId xmlns:a16="http://schemas.microsoft.com/office/drawing/2014/main" id="{C8B8394C-136F-4E05-A002-D93A5E79CD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65348" y="498348"/>
              <a:ext cx="5861304" cy="5861304"/>
            </a:xfrm>
            <a:prstGeom prst="ellipse">
              <a:avLst/>
            </a:prstGeom>
            <a:solidFill>
              <a:schemeClr val="accent1">
                <a:alpha val="70000"/>
              </a:schemeClr>
            </a:solidFill>
            <a:ln>
              <a:noFill/>
            </a:ln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3" name="Subtitle 2">
            <a:extLst>
              <a:ext uri="{FF2B5EF4-FFF2-40B4-BE49-F238E27FC236}">
                <a16:creationId xmlns:a16="http://schemas.microsoft.com/office/drawing/2014/main" id="{B284289D-A96B-4CE0-8873-F7B28DF77A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605338"/>
            <a:ext cx="9144000" cy="1714780"/>
          </a:xfrm>
        </p:spPr>
        <p:txBody>
          <a:bodyPr>
            <a:normAutofit/>
          </a:bodyPr>
          <a:lstStyle/>
          <a:p>
            <a:r>
              <a:rPr lang="en-IN" sz="2600" dirty="0"/>
              <a:t>Prof. M Shameem Jawed</a:t>
            </a:r>
          </a:p>
          <a:p>
            <a:r>
              <a:rPr lang="en-IN" sz="2600" dirty="0"/>
              <a:t>Indian Institute of Management Visakhapatnam</a:t>
            </a:r>
            <a:endParaRPr lang="en-IN" sz="18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53FB2EE-284F-4C87-AB3D-BBF87A9FAB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514600"/>
            <a:ext cx="12192000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08F3C4-FCC6-4193-A5B6-7A7ADBFD26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776538"/>
            <a:ext cx="9144000" cy="1381188"/>
          </a:xfrm>
        </p:spPr>
        <p:txBody>
          <a:bodyPr anchor="ctr">
            <a:normAutofit/>
          </a:bodyPr>
          <a:lstStyle/>
          <a:p>
            <a:r>
              <a:rPr lang="en-IN" sz="4000" b="0" i="0" dirty="0">
                <a:solidFill>
                  <a:srgbClr val="000000"/>
                </a:solidFill>
                <a:effectLst/>
                <a:latin typeface="Poppins" pitchFamily="2" charset="77"/>
              </a:rPr>
              <a:t>Quantitative Analytics tools for financial decisions</a:t>
            </a:r>
            <a:endParaRPr lang="en-IN"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10465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D8906D-72BC-4D6F-B541-65C51ACBA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3200" b="1" dirty="0"/>
              <a:t>Prof. M Shameem Jawed</a:t>
            </a:r>
            <a:br>
              <a:rPr lang="en-IN" sz="3600" dirty="0"/>
            </a:br>
            <a:r>
              <a:rPr lang="en-IN" sz="2000" i="1" dirty="0"/>
              <a:t>Associate Professor, IIM Visakhapatnam</a:t>
            </a:r>
            <a:endParaRPr lang="en-IN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9433F3-2E9C-297E-B1A6-1BB3565F87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786241" cy="4667250"/>
          </a:xfrm>
        </p:spPr>
        <p:txBody>
          <a:bodyPr>
            <a:normAutofit fontScale="77500" lnSpcReduction="2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IN" b="1" dirty="0"/>
              <a:t>Education, Background &amp; Pedagogical Excellence</a:t>
            </a:r>
            <a:endParaRPr lang="en-IN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N" dirty="0"/>
              <a:t>Alumnus of </a:t>
            </a:r>
            <a:r>
              <a:rPr lang="en-IN" b="1" dirty="0"/>
              <a:t>IIM Indore</a:t>
            </a:r>
            <a:r>
              <a:rPr lang="en-IN" dirty="0"/>
              <a:t> with an FPM (Ph.D.) in Finance &amp; Accounting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N" dirty="0"/>
              <a:t>Formerly Consultant at </a:t>
            </a:r>
            <a:r>
              <a:rPr lang="en-IN" b="1" dirty="0"/>
              <a:t>SunGard</a:t>
            </a:r>
            <a:r>
              <a:rPr lang="en-IN" dirty="0"/>
              <a:t> (now FIS) &amp; Assistant Prof. in Finance at </a:t>
            </a:r>
            <a:r>
              <a:rPr lang="en-IN" b="1" dirty="0"/>
              <a:t>MDI.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N" dirty="0"/>
              <a:t>Trained twice at </a:t>
            </a:r>
            <a:r>
              <a:rPr lang="en-IN" b="1" dirty="0"/>
              <a:t>Harvard Business School</a:t>
            </a:r>
            <a:r>
              <a:rPr lang="en-IN" dirty="0"/>
              <a:t> in participant-</a:t>
            </a:r>
            <a:r>
              <a:rPr lang="en-IN" dirty="0" err="1"/>
              <a:t>centered</a:t>
            </a:r>
            <a:r>
              <a:rPr lang="en-IN" dirty="0"/>
              <a:t> learning and case study methodologies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N" b="1" dirty="0"/>
              <a:t>1,500+ hours of teaching</a:t>
            </a:r>
            <a:r>
              <a:rPr lang="en-IN" dirty="0"/>
              <a:t> experience at Post-Graduate, Doctoral, and executive education levels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b="1" dirty="0"/>
              <a:t>Teaching &amp; Research Interests</a:t>
            </a:r>
            <a:endParaRPr lang="en-IN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N" dirty="0"/>
              <a:t>Corporate Finance | </a:t>
            </a:r>
            <a:r>
              <a:rPr lang="en-IN" b="1" dirty="0"/>
              <a:t>Financial Analytics &amp; Trading Strategies </a:t>
            </a:r>
            <a:r>
              <a:rPr lang="en-IN" dirty="0"/>
              <a:t>| Cost Management | Corporate Governance | </a:t>
            </a:r>
            <a:r>
              <a:rPr lang="en-IN" dirty="0" err="1"/>
              <a:t>Startup</a:t>
            </a:r>
            <a:r>
              <a:rPr lang="en-IN" dirty="0"/>
              <a:t>-Finance and Valuation | Behavioural Finance</a:t>
            </a:r>
          </a:p>
          <a:p>
            <a:pPr>
              <a:buFont typeface="Arial" panose="020B0604020202020204" pitchFamily="34" charset="0"/>
              <a:buChar char="•"/>
            </a:pPr>
            <a:endParaRPr lang="en-IN" dirty="0"/>
          </a:p>
          <a:p>
            <a:pPr>
              <a:buFont typeface="Arial" panose="020B0604020202020204" pitchFamily="34" charset="0"/>
              <a:buChar char="•"/>
            </a:pPr>
            <a:r>
              <a:rPr lang="en-IN" b="1" dirty="0"/>
              <a:t>Academic &amp; Entrepreneurial Leadership</a:t>
            </a:r>
          </a:p>
          <a:p>
            <a:pPr lvl="1"/>
            <a:r>
              <a:rPr lang="en-IN" b="1" dirty="0"/>
              <a:t>Chair Positions Held (Past &amp; Present): </a:t>
            </a:r>
            <a:r>
              <a:rPr lang="en-IN" dirty="0"/>
              <a:t>PGPMCI (DBM/MBA) | MGNF | Entrepreneurship Development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N" dirty="0"/>
              <a:t>Founding Director, IIMV FIELD &amp; AIC FIELD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N" dirty="0"/>
              <a:t>Established the first incubator at IIMV in 2018, leading it to incubate 180+ </a:t>
            </a:r>
            <a:r>
              <a:rPr lang="en-IN" dirty="0" err="1"/>
              <a:t>startups</a:t>
            </a:r>
            <a:r>
              <a:rPr lang="en-IN" dirty="0"/>
              <a:t> as of date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N" dirty="0"/>
              <a:t>Key sponsors: MSDE, DST, NITI Aayog, </a:t>
            </a:r>
            <a:r>
              <a:rPr lang="en-IN" dirty="0" err="1"/>
              <a:t>MeitY</a:t>
            </a:r>
            <a:r>
              <a:rPr lang="en-IN" dirty="0"/>
              <a:t>, NSRCEL (IIMB), MTAR, NBCC, S2Tech, among others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66295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94AB6E-A2F7-4E0C-986D-71FC5C918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7188"/>
            <a:ext cx="10515600" cy="1133499"/>
          </a:xfrm>
        </p:spPr>
        <p:txBody>
          <a:bodyPr>
            <a:normAutofit/>
          </a:bodyPr>
          <a:lstStyle/>
          <a:p>
            <a:pPr algn="ctr"/>
            <a:r>
              <a:rPr lang="en-IN" sz="2400" b="0" i="0" dirty="0">
                <a:solidFill>
                  <a:srgbClr val="000000"/>
                </a:solidFill>
                <a:effectLst/>
                <a:latin typeface="Poppins" pitchFamily="2" charset="77"/>
              </a:rPr>
              <a:t>Quantitative Analytics tools for financial decisions</a:t>
            </a:r>
            <a:endParaRPr lang="en-US" sz="5200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7B440B5-3624-A0FD-2C36-06E6F4EBB2B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8227634"/>
              </p:ext>
            </p:extLst>
          </p:nvPr>
        </p:nvGraphicFramePr>
        <p:xfrm>
          <a:off x="838200" y="1828800"/>
          <a:ext cx="10515600" cy="4352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836266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94AB6E-A2F7-4E0C-986D-71FC5C918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09521"/>
            <a:ext cx="10232136" cy="1014984"/>
          </a:xfrm>
        </p:spPr>
        <p:txBody>
          <a:bodyPr>
            <a:normAutofit fontScale="90000"/>
          </a:bodyPr>
          <a:lstStyle/>
          <a:p>
            <a:r>
              <a:rPr lang="en-IN" sz="4000" b="0" i="0" dirty="0">
                <a:solidFill>
                  <a:srgbClr val="000000"/>
                </a:solidFill>
                <a:effectLst/>
                <a:latin typeface="Poppins" pitchFamily="2" charset="77"/>
              </a:rPr>
              <a:t>Quantitative Analytics tools for financial decisions</a:t>
            </a:r>
            <a:endParaRPr lang="en-US" sz="4000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8B406CE-C936-66D6-7697-F5D5A890E2D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96384502"/>
              </p:ext>
            </p:extLst>
          </p:nvPr>
        </p:nvGraphicFramePr>
        <p:xfrm>
          <a:off x="1115568" y="1673352"/>
          <a:ext cx="10232136" cy="4334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722456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B820E3-2B4A-4CE6-B41C-0E69325A9D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950" y="365126"/>
            <a:ext cx="11185850" cy="474630"/>
          </a:xfrm>
        </p:spPr>
        <p:txBody>
          <a:bodyPr>
            <a:noAutofit/>
          </a:bodyPr>
          <a:lstStyle/>
          <a:p>
            <a:r>
              <a:rPr lang="en-IN" sz="3600" b="1" dirty="0"/>
              <a:t>History of R? 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C676492-5D00-432A-B592-BA1C4A11A60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07446623"/>
              </p:ext>
            </p:extLst>
          </p:nvPr>
        </p:nvGraphicFramePr>
        <p:xfrm>
          <a:off x="167950" y="1026367"/>
          <a:ext cx="11849879" cy="56543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434370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B820E3-2B4A-4CE6-B41C-0E69325A9D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950" y="365126"/>
            <a:ext cx="11185850" cy="474630"/>
          </a:xfrm>
        </p:spPr>
        <p:txBody>
          <a:bodyPr>
            <a:noAutofit/>
          </a:bodyPr>
          <a:lstStyle/>
          <a:p>
            <a:r>
              <a:rPr lang="en-IN" sz="3600" b="1" dirty="0"/>
              <a:t>History of R? 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C676492-5D00-432A-B592-BA1C4A11A60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2686907"/>
              </p:ext>
            </p:extLst>
          </p:nvPr>
        </p:nvGraphicFramePr>
        <p:xfrm>
          <a:off x="167950" y="1026367"/>
          <a:ext cx="11849879" cy="56543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000890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Freeform: Shape 20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10A6B5-9A20-46B3-9C68-F6171C2A8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563" y="1012594"/>
            <a:ext cx="1544269" cy="4795408"/>
          </a:xfrm>
        </p:spPr>
        <p:txBody>
          <a:bodyPr>
            <a:normAutofit/>
          </a:bodyPr>
          <a:lstStyle/>
          <a:p>
            <a:pPr algn="ctr"/>
            <a:r>
              <a:rPr lang="en-IN" sz="2800" b="1" dirty="0">
                <a:solidFill>
                  <a:srgbClr val="FFFFFF"/>
                </a:solidFill>
              </a:rPr>
              <a:t>What is R?</a:t>
            </a:r>
            <a:r>
              <a:rPr lang="en-IN" sz="3200" b="1" dirty="0">
                <a:solidFill>
                  <a:srgbClr val="FFFFFF"/>
                </a:solidFill>
              </a:rPr>
              <a:t> </a:t>
            </a:r>
          </a:p>
        </p:txBody>
      </p:sp>
      <p:graphicFrame>
        <p:nvGraphicFramePr>
          <p:cNvPr id="16" name="Content Placeholder 2">
            <a:extLst>
              <a:ext uri="{FF2B5EF4-FFF2-40B4-BE49-F238E27FC236}">
                <a16:creationId xmlns:a16="http://schemas.microsoft.com/office/drawing/2014/main" id="{8A6BD0A9-AFD0-4E8C-AF61-9A7DDAD77BA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02510485"/>
              </p:ext>
            </p:extLst>
          </p:nvPr>
        </p:nvGraphicFramePr>
        <p:xfrm>
          <a:off x="2071396" y="464246"/>
          <a:ext cx="10120604" cy="58921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917892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10A6B5-9A20-46B3-9C68-F6171C2A8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563" y="1012594"/>
            <a:ext cx="1544269" cy="4795408"/>
          </a:xfrm>
        </p:spPr>
        <p:txBody>
          <a:bodyPr>
            <a:normAutofit/>
          </a:bodyPr>
          <a:lstStyle/>
          <a:p>
            <a:r>
              <a:rPr lang="en-IN" dirty="0">
                <a:solidFill>
                  <a:srgbClr val="FFFFFF"/>
                </a:solidFill>
              </a:rPr>
              <a:t>What is R? </a:t>
            </a:r>
          </a:p>
        </p:txBody>
      </p:sp>
      <p:graphicFrame>
        <p:nvGraphicFramePr>
          <p:cNvPr id="16" name="Content Placeholder 2">
            <a:extLst>
              <a:ext uri="{FF2B5EF4-FFF2-40B4-BE49-F238E27FC236}">
                <a16:creationId xmlns:a16="http://schemas.microsoft.com/office/drawing/2014/main" id="{8A6BD0A9-AFD0-4E8C-AF61-9A7DDAD77BA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87786221"/>
              </p:ext>
            </p:extLst>
          </p:nvPr>
        </p:nvGraphicFramePr>
        <p:xfrm>
          <a:off x="0" y="1212980"/>
          <a:ext cx="12192000" cy="51433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495007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68575C10-8187-4AC4-AD72-C754EAFD28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654295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19330E-E326-4A21-B95C-9887596EEC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952" y="503694"/>
            <a:ext cx="1642188" cy="4952492"/>
          </a:xfrm>
        </p:spPr>
        <p:txBody>
          <a:bodyPr>
            <a:normAutofit/>
          </a:bodyPr>
          <a:lstStyle/>
          <a:p>
            <a:pPr algn="ctr"/>
            <a:r>
              <a:rPr lang="en-IN" sz="3600" dirty="0">
                <a:solidFill>
                  <a:schemeClr val="bg1"/>
                </a:solidFill>
              </a:rPr>
              <a:t>Why R?</a:t>
            </a:r>
            <a:r>
              <a:rPr lang="en-IN" dirty="0">
                <a:solidFill>
                  <a:schemeClr val="bg1"/>
                </a:solidFill>
              </a:rPr>
              <a:t> 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74E776C9-ED67-41B7-B3A3-4DF76EF3AC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99730"/>
            <a:ext cx="4297680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Content Placeholder 2">
            <a:extLst>
              <a:ext uri="{FF2B5EF4-FFF2-40B4-BE49-F238E27FC236}">
                <a16:creationId xmlns:a16="http://schemas.microsoft.com/office/drawing/2014/main" id="{80B2D369-6489-4FD8-854E-5BF8D8E075A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54529318"/>
              </p:ext>
            </p:extLst>
          </p:nvPr>
        </p:nvGraphicFramePr>
        <p:xfrm>
          <a:off x="1978093" y="18661"/>
          <a:ext cx="10213907" cy="68579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917173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3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3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Why R in Finance? Trend over the last decade.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765443-9BC2-54F9-B874-5411B8F606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16A706E-A1C9-460A-E2D4-F59F724D0E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74815" y="643466"/>
            <a:ext cx="5785702" cy="5568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24713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Getting Started with R</a:t>
            </a:r>
            <a:r>
              <a:rPr lang="is-IS" dirty="0"/>
              <a:t>…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C57C486-738C-10E2-2FF1-EEC58736C9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https://cran.r-project.org/</a:t>
            </a:r>
            <a:endParaRPr lang="en-US" dirty="0"/>
          </a:p>
          <a:p>
            <a:endParaRPr lang="en-US" dirty="0"/>
          </a:p>
          <a:p>
            <a:r>
              <a:rPr lang="en-US" dirty="0">
                <a:hlinkClick r:id="rId3"/>
              </a:rPr>
              <a:t>https://posit.co/download/rstudio-desktop/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164543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7" name="Content Placeholder 6">
            <a:extLst>
              <a:ext uri="{FF2B5EF4-FFF2-40B4-BE49-F238E27FC236}">
                <a16:creationId xmlns:a16="http://schemas.microsoft.com/office/drawing/2014/main" id="{CA2EF627-A717-83A8-D9BF-AC8BD05BA5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10017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28F1CBBF-CB86-C391-02D5-0458009ED923}"/>
                  </a:ext>
                </a:extLst>
              </p14:cNvPr>
              <p14:cNvContentPartPr/>
              <p14:nvPr/>
            </p14:nvContentPartPr>
            <p14:xfrm>
              <a:off x="5854320" y="3101206"/>
              <a:ext cx="360" cy="36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28F1CBBF-CB86-C391-02D5-0458009ED923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845320" y="3092206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18" name="TextBox 17">
            <a:extLst>
              <a:ext uri="{FF2B5EF4-FFF2-40B4-BE49-F238E27FC236}">
                <a16:creationId xmlns:a16="http://schemas.microsoft.com/office/drawing/2014/main" id="{C1018D6D-C73E-7251-86D8-BBAFD53D71FB}"/>
              </a:ext>
            </a:extLst>
          </p:cNvPr>
          <p:cNvSpPr txBox="1"/>
          <p:nvPr/>
        </p:nvSpPr>
        <p:spPr>
          <a:xfrm>
            <a:off x="3981157" y="2391508"/>
            <a:ext cx="3596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highlight>
                  <a:srgbClr val="FFFF00"/>
                </a:highlight>
              </a:rPr>
              <a:t>1</a:t>
            </a:r>
            <a:endParaRPr lang="en-US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38703B1-19F4-DC7E-AE83-AF10F807D45D}"/>
              </a:ext>
            </a:extLst>
          </p:cNvPr>
          <p:cNvSpPr txBox="1"/>
          <p:nvPr/>
        </p:nvSpPr>
        <p:spPr>
          <a:xfrm>
            <a:off x="3981156" y="5728543"/>
            <a:ext cx="3596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highlight>
                  <a:srgbClr val="FFFF00"/>
                </a:highlight>
              </a:rPr>
              <a:t>2</a:t>
            </a:r>
            <a:endParaRPr lang="en-US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3678023-900B-E463-FEB6-E2F109DED83C}"/>
              </a:ext>
            </a:extLst>
          </p:cNvPr>
          <p:cNvSpPr txBox="1"/>
          <p:nvPr/>
        </p:nvSpPr>
        <p:spPr>
          <a:xfrm>
            <a:off x="10534357" y="1692570"/>
            <a:ext cx="3596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highlight>
                  <a:srgbClr val="FFFF00"/>
                </a:highlight>
              </a:rPr>
              <a:t>3</a:t>
            </a:r>
            <a:endParaRPr lang="en-US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0DB3EBF-522B-C71C-5ED3-77CDB86D2BAE}"/>
              </a:ext>
            </a:extLst>
          </p:cNvPr>
          <p:cNvSpPr txBox="1"/>
          <p:nvPr/>
        </p:nvSpPr>
        <p:spPr>
          <a:xfrm>
            <a:off x="10893972" y="5733054"/>
            <a:ext cx="3596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highlight>
                  <a:srgbClr val="FFFF00"/>
                </a:highlight>
              </a:rPr>
              <a:t>4</a:t>
            </a:r>
            <a:endParaRPr lang="en-US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461611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81AEB8A9-B768-4E30-BA55-D919E66873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0001" y="-2"/>
            <a:ext cx="4069936" cy="68580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C419985-6C7A-4715-A1EB-5513221CBB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085" y="640080"/>
            <a:ext cx="2768017" cy="5613236"/>
          </a:xfrm>
        </p:spPr>
        <p:txBody>
          <a:bodyPr anchor="ctr">
            <a:normAutofit/>
          </a:bodyPr>
          <a:lstStyle/>
          <a:p>
            <a:pPr algn="ctr"/>
            <a:r>
              <a:rPr lang="en-IN" sz="4100" dirty="0">
                <a:solidFill>
                  <a:srgbClr val="FFFFFF"/>
                </a:solidFill>
              </a:rPr>
              <a:t>R </a:t>
            </a:r>
            <a:r>
              <a:rPr lang="en-IN" sz="4000" dirty="0">
                <a:solidFill>
                  <a:srgbClr val="FFFFFF"/>
                </a:solidFill>
              </a:rPr>
              <a:t>P</a:t>
            </a:r>
            <a:r>
              <a:rPr lang="en-IN" sz="2800" dirty="0">
                <a:solidFill>
                  <a:srgbClr val="FFFFFF"/>
                </a:solidFill>
              </a:rPr>
              <a:t>rogramming</a:t>
            </a:r>
            <a:r>
              <a:rPr lang="en-IN" sz="4100" dirty="0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B3C8AD-DAA0-4EB6-B0A9-BE906C8A01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59934" y="4818"/>
            <a:ext cx="7912107" cy="4473876"/>
          </a:xfrm>
        </p:spPr>
        <p:txBody>
          <a:bodyPr anchor="ctr">
            <a:normAutofit/>
          </a:bodyPr>
          <a:lstStyle/>
          <a:p>
            <a:r>
              <a:rPr lang="en-IN" sz="2400" dirty="0"/>
              <a:t>Question on learning ?</a:t>
            </a:r>
          </a:p>
          <a:p>
            <a:pPr lvl="1"/>
            <a:r>
              <a:rPr lang="en-US" dirty="0"/>
              <a:t>Only solution is to explore and practice </a:t>
            </a:r>
          </a:p>
          <a:p>
            <a:pPr lvl="1"/>
            <a:r>
              <a:rPr lang="en-IN" dirty="0"/>
              <a:t>Don’t be intimidated </a:t>
            </a:r>
          </a:p>
          <a:p>
            <a:r>
              <a:rPr lang="en-US" dirty="0"/>
              <a:t>What do you mean by a program? </a:t>
            </a:r>
          </a:p>
          <a:p>
            <a:pPr lvl="1"/>
            <a:r>
              <a:rPr lang="en-US" dirty="0"/>
              <a:t>A list of instructions together with any fixed information required to carry out the instructions : Logical, ordered steps </a:t>
            </a:r>
          </a:p>
          <a:p>
            <a:pPr lvl="1"/>
            <a:r>
              <a:rPr lang="en-US" dirty="0"/>
              <a:t>Of course, you need this programming if you want to have ‘enough’ flexibility / customization </a:t>
            </a:r>
          </a:p>
          <a:p>
            <a:r>
              <a:rPr lang="en-US" sz="2400" dirty="0"/>
              <a:t>Let’s see some basic R commands to run a regression: How simple!! </a:t>
            </a:r>
            <a:endParaRPr lang="en-US" sz="1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EEA9290-E75D-42E4-ACFE-13AAACFE7A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6366" y="4773352"/>
            <a:ext cx="6894236" cy="156527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8F3ABCC-61A8-4632-8A63-D2323D511E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6366" y="6338624"/>
            <a:ext cx="6894236" cy="458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839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A963AAF-E171-4C7D-A13D-167EC29B4B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558" y="1012004"/>
            <a:ext cx="2122767" cy="4795408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FFFFFF"/>
                </a:solidFill>
              </a:rPr>
              <a:t>R syntax basics : Vectors, Lists</a:t>
            </a:r>
            <a:r>
              <a:rPr lang="en-US" sz="3200" dirty="0">
                <a:solidFill>
                  <a:srgbClr val="FFFFFF"/>
                </a:solidFill>
              </a:rPr>
              <a:t> </a:t>
            </a:r>
            <a:endParaRPr lang="en-IN" sz="3200" dirty="0">
              <a:solidFill>
                <a:srgbClr val="FFFFFF"/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C19AA04-D497-4D00-A498-79D50D3381D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10670578"/>
              </p:ext>
            </p:extLst>
          </p:nvPr>
        </p:nvGraphicFramePr>
        <p:xfrm>
          <a:off x="2500604" y="1"/>
          <a:ext cx="9691395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700221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FA67CD3-AB4E-4A7A-BEB8-53C445D8C4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3726"/>
            <a:ext cx="5614875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7CF545F-9C2E-4446-97CD-AD92990C2B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141911A-44F6-4041-9687-C520B964A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8874" y="253179"/>
            <a:ext cx="4977976" cy="623899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000000"/>
                </a:solidFill>
              </a:rPr>
              <a:t>Types of Data in R </a:t>
            </a:r>
            <a:endParaRPr lang="en-IN" dirty="0">
              <a:solidFill>
                <a:srgbClr val="000000"/>
              </a:solidFill>
            </a:endParaRPr>
          </a:p>
        </p:txBody>
      </p:sp>
      <p:sp>
        <p:nvSpPr>
          <p:cNvPr id="14" name="Freeform 62">
            <a:extLst>
              <a:ext uri="{FF2B5EF4-FFF2-40B4-BE49-F238E27FC236}">
                <a16:creationId xmlns:a16="http://schemas.microsoft.com/office/drawing/2014/main" id="{339C8D78-A644-462F-B674-F440635E5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38619"/>
            <a:ext cx="5000438" cy="5400962"/>
          </a:xfrm>
          <a:custGeom>
            <a:avLst/>
            <a:gdLst>
              <a:gd name="connsiteX0" fmla="*/ 2299956 w 5000438"/>
              <a:gd name="connsiteY0" fmla="*/ 0 h 5400962"/>
              <a:gd name="connsiteX1" fmla="*/ 5000438 w 5000438"/>
              <a:gd name="connsiteY1" fmla="*/ 2700481 h 5400962"/>
              <a:gd name="connsiteX2" fmla="*/ 2299956 w 5000438"/>
              <a:gd name="connsiteY2" fmla="*/ 5400962 h 5400962"/>
              <a:gd name="connsiteX3" fmla="*/ 60675 w 5000438"/>
              <a:gd name="connsiteY3" fmla="*/ 4210346 h 5400962"/>
              <a:gd name="connsiteX4" fmla="*/ 0 w 5000438"/>
              <a:gd name="connsiteY4" fmla="*/ 4110472 h 5400962"/>
              <a:gd name="connsiteX5" fmla="*/ 0 w 5000438"/>
              <a:gd name="connsiteY5" fmla="*/ 1290491 h 5400962"/>
              <a:gd name="connsiteX6" fmla="*/ 60675 w 5000438"/>
              <a:gd name="connsiteY6" fmla="*/ 1190617 h 5400962"/>
              <a:gd name="connsiteX7" fmla="*/ 2299956 w 5000438"/>
              <a:gd name="connsiteY7" fmla="*/ 0 h 5400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00438" h="5400962">
                <a:moveTo>
                  <a:pt x="2299956" y="0"/>
                </a:moveTo>
                <a:cubicBezTo>
                  <a:pt x="3791390" y="0"/>
                  <a:pt x="5000438" y="1209047"/>
                  <a:pt x="5000438" y="2700481"/>
                </a:cubicBezTo>
                <a:cubicBezTo>
                  <a:pt x="5000438" y="4191915"/>
                  <a:pt x="3791390" y="5400962"/>
                  <a:pt x="2299956" y="5400962"/>
                </a:cubicBezTo>
                <a:cubicBezTo>
                  <a:pt x="1367810" y="5400962"/>
                  <a:pt x="545971" y="4928678"/>
                  <a:pt x="60675" y="4210346"/>
                </a:cubicBezTo>
                <a:lnTo>
                  <a:pt x="0" y="4110472"/>
                </a:lnTo>
                <a:lnTo>
                  <a:pt x="0" y="1290491"/>
                </a:lnTo>
                <a:lnTo>
                  <a:pt x="60675" y="1190617"/>
                </a:lnTo>
                <a:cubicBezTo>
                  <a:pt x="545971" y="472284"/>
                  <a:pt x="1367810" y="0"/>
                  <a:pt x="2299956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85000"/>
                  </a:schemeClr>
                </a:gs>
                <a:gs pos="100000">
                  <a:schemeClr val="bg2">
                    <a:lumMod val="8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7" name="Graphic 6" descr="Disconnected">
            <a:extLst>
              <a:ext uri="{FF2B5EF4-FFF2-40B4-BE49-F238E27FC236}">
                <a16:creationId xmlns:a16="http://schemas.microsoft.com/office/drawing/2014/main" id="{B75048E0-5CAA-4773-A15E-FE3F231AF7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8866" y="1782038"/>
            <a:ext cx="3125831" cy="3125831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0F8355-D9DB-40E4-99AB-0609431C07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33257" y="1130257"/>
            <a:ext cx="7358743" cy="5727743"/>
          </a:xfrm>
        </p:spPr>
        <p:txBody>
          <a:bodyPr anchor="ctr">
            <a:normAutofit/>
          </a:bodyPr>
          <a:lstStyle/>
          <a:p>
            <a:r>
              <a:rPr lang="en-US" sz="2400" dirty="0">
                <a:solidFill>
                  <a:srgbClr val="000000"/>
                </a:solidFill>
              </a:rPr>
              <a:t>The basic data object is a vector of elements of type: </a:t>
            </a:r>
          </a:p>
          <a:p>
            <a:pPr lvl="1"/>
            <a:r>
              <a:rPr lang="en-US" b="1" dirty="0">
                <a:solidFill>
                  <a:srgbClr val="000000"/>
                </a:solidFill>
              </a:rPr>
              <a:t>numeric</a:t>
            </a:r>
            <a:r>
              <a:rPr lang="en-US" dirty="0">
                <a:solidFill>
                  <a:srgbClr val="000000"/>
                </a:solidFill>
              </a:rPr>
              <a:t> numbers - either floating point or integer </a:t>
            </a:r>
          </a:p>
          <a:p>
            <a:pPr lvl="1"/>
            <a:r>
              <a:rPr lang="en-US" b="1" dirty="0">
                <a:solidFill>
                  <a:srgbClr val="000000"/>
                </a:solidFill>
              </a:rPr>
              <a:t>character</a:t>
            </a:r>
            <a:r>
              <a:rPr lang="en-US" dirty="0">
                <a:solidFill>
                  <a:srgbClr val="000000"/>
                </a:solidFill>
              </a:rPr>
              <a:t> each element is a character string </a:t>
            </a:r>
          </a:p>
          <a:p>
            <a:pPr lvl="1"/>
            <a:r>
              <a:rPr lang="en-US" b="1" dirty="0">
                <a:solidFill>
                  <a:srgbClr val="000000"/>
                </a:solidFill>
              </a:rPr>
              <a:t>logical</a:t>
            </a:r>
            <a:r>
              <a:rPr lang="en-US" dirty="0">
                <a:solidFill>
                  <a:srgbClr val="000000"/>
                </a:solidFill>
              </a:rPr>
              <a:t> each element is </a:t>
            </a:r>
            <a:r>
              <a:rPr lang="en-US" i="1" dirty="0">
                <a:solidFill>
                  <a:srgbClr val="000000"/>
                </a:solidFill>
              </a:rPr>
              <a:t>TRUE </a:t>
            </a:r>
            <a:r>
              <a:rPr lang="en-US" dirty="0">
                <a:solidFill>
                  <a:srgbClr val="000000"/>
                </a:solidFill>
              </a:rPr>
              <a:t>or </a:t>
            </a:r>
            <a:r>
              <a:rPr lang="en-US" i="1" dirty="0">
                <a:solidFill>
                  <a:srgbClr val="000000"/>
                </a:solidFill>
              </a:rPr>
              <a:t>FALSE </a:t>
            </a:r>
            <a:endParaRPr lang="en-US" dirty="0">
              <a:solidFill>
                <a:srgbClr val="000000"/>
              </a:solidFill>
            </a:endParaRPr>
          </a:p>
          <a:p>
            <a:pPr lvl="1"/>
            <a:r>
              <a:rPr lang="en-US" b="1" i="1" dirty="0">
                <a:solidFill>
                  <a:srgbClr val="000000"/>
                </a:solidFill>
              </a:rPr>
              <a:t>matrix</a:t>
            </a:r>
            <a:r>
              <a:rPr lang="en-US" i="1" dirty="0">
                <a:solidFill>
                  <a:srgbClr val="000000"/>
                </a:solidFill>
              </a:rPr>
              <a:t> </a:t>
            </a:r>
            <a:r>
              <a:rPr lang="en-US" dirty="0">
                <a:solidFill>
                  <a:srgbClr val="000000"/>
                </a:solidFill>
              </a:rPr>
              <a:t>2d data table of same data type </a:t>
            </a:r>
          </a:p>
          <a:p>
            <a:pPr lvl="1"/>
            <a:r>
              <a:rPr lang="en-US" b="1" dirty="0" err="1">
                <a:solidFill>
                  <a:srgbClr val="000000"/>
                </a:solidFill>
              </a:rPr>
              <a:t>data.frame</a:t>
            </a:r>
            <a:r>
              <a:rPr lang="en-US" dirty="0">
                <a:solidFill>
                  <a:srgbClr val="000000"/>
                </a:solidFill>
              </a:rPr>
              <a:t> rectangular data table, elements can be any type of data type </a:t>
            </a:r>
          </a:p>
          <a:p>
            <a:pPr lvl="1"/>
            <a:r>
              <a:rPr lang="en-IN" b="1" i="1" dirty="0">
                <a:solidFill>
                  <a:srgbClr val="000000"/>
                </a:solidFill>
              </a:rPr>
              <a:t>ts</a:t>
            </a:r>
            <a:r>
              <a:rPr lang="en-IN" i="1" dirty="0">
                <a:solidFill>
                  <a:srgbClr val="000000"/>
                </a:solidFill>
              </a:rPr>
              <a:t> </a:t>
            </a:r>
            <a:r>
              <a:rPr lang="en-IN" dirty="0">
                <a:solidFill>
                  <a:srgbClr val="000000"/>
                </a:solidFill>
              </a:rPr>
              <a:t>time series (xts) </a:t>
            </a:r>
          </a:p>
          <a:p>
            <a:r>
              <a:rPr lang="en-IN" sz="2400" dirty="0">
                <a:solidFill>
                  <a:srgbClr val="000000"/>
                </a:solidFill>
              </a:rPr>
              <a:t>Special values/data </a:t>
            </a:r>
          </a:p>
          <a:p>
            <a:pPr lvl="1"/>
            <a:r>
              <a:rPr lang="en-IN" b="1" dirty="0">
                <a:solidFill>
                  <a:srgbClr val="000000"/>
                </a:solidFill>
              </a:rPr>
              <a:t>NA</a:t>
            </a:r>
            <a:r>
              <a:rPr lang="en-IN" dirty="0">
                <a:solidFill>
                  <a:srgbClr val="000000"/>
                </a:solidFill>
              </a:rPr>
              <a:t> for missing data </a:t>
            </a:r>
          </a:p>
          <a:p>
            <a:pPr lvl="1"/>
            <a:r>
              <a:rPr lang="en-IN" b="1" dirty="0">
                <a:solidFill>
                  <a:srgbClr val="000000"/>
                </a:solidFill>
              </a:rPr>
              <a:t>Inf</a:t>
            </a:r>
            <a:r>
              <a:rPr lang="en-IN" dirty="0">
                <a:solidFill>
                  <a:srgbClr val="000000"/>
                </a:solidFill>
              </a:rPr>
              <a:t> for infinity </a:t>
            </a:r>
          </a:p>
          <a:p>
            <a:pPr lvl="1"/>
            <a:r>
              <a:rPr lang="en-IN" b="1" dirty="0">
                <a:solidFill>
                  <a:srgbClr val="000000"/>
                </a:solidFill>
              </a:rPr>
              <a:t>pi</a:t>
            </a:r>
            <a:r>
              <a:rPr lang="en-IN" dirty="0">
                <a:solidFill>
                  <a:srgbClr val="000000"/>
                </a:solidFill>
              </a:rPr>
              <a:t> value of pi </a:t>
            </a:r>
          </a:p>
          <a:p>
            <a:pPr lvl="1"/>
            <a:r>
              <a:rPr lang="en-IN" b="1" i="1" dirty="0">
                <a:solidFill>
                  <a:srgbClr val="000000"/>
                </a:solidFill>
              </a:rPr>
              <a:t>NaN </a:t>
            </a:r>
            <a:endParaRPr lang="en-IN" b="1" dirty="0">
              <a:solidFill>
                <a:srgbClr val="000000"/>
              </a:solidFill>
            </a:endParaRPr>
          </a:p>
          <a:p>
            <a:endParaRPr lang="en-IN" sz="1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5412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B854194-185D-494D-905C-7C7CB2E3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211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4F5FA0D-0104-4987-8241-EFF7C85B8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8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897127E-6CEF-446C-BE87-93B7C46E4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CE92F6E-CDDE-4E83-94B9-CE9602FBAD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2053641"/>
            <a:ext cx="3669161" cy="2760098"/>
          </a:xfrm>
        </p:spPr>
        <p:txBody>
          <a:bodyPr>
            <a:normAutofit/>
          </a:bodyPr>
          <a:lstStyle/>
          <a:p>
            <a:r>
              <a:rPr lang="en-IN" dirty="0">
                <a:solidFill>
                  <a:srgbClr val="FFFFFF"/>
                </a:solidFill>
              </a:rPr>
              <a:t>Common Operators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523502-E6F0-433D-B539-03FA76B086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0574" y="801866"/>
            <a:ext cx="5306084" cy="5230634"/>
          </a:xfrm>
        </p:spPr>
        <p:txBody>
          <a:bodyPr numCol="2" anchor="ctr">
            <a:normAutofit fontScale="92500" lnSpcReduction="10000"/>
          </a:bodyPr>
          <a:lstStyle/>
          <a:p>
            <a:r>
              <a:rPr lang="en-IN" sz="3600" dirty="0">
                <a:solidFill>
                  <a:srgbClr val="000000"/>
                </a:solidFill>
              </a:rPr>
              <a:t>Arithmetic operators </a:t>
            </a:r>
          </a:p>
          <a:p>
            <a:r>
              <a:rPr lang="en-IN" sz="3600" dirty="0">
                <a:solidFill>
                  <a:srgbClr val="000000"/>
                </a:solidFill>
              </a:rPr>
              <a:t>x + y </a:t>
            </a:r>
          </a:p>
          <a:p>
            <a:r>
              <a:rPr lang="en-IN" sz="3600" dirty="0">
                <a:solidFill>
                  <a:srgbClr val="000000"/>
                </a:solidFill>
              </a:rPr>
              <a:t>x – y </a:t>
            </a:r>
          </a:p>
          <a:p>
            <a:r>
              <a:rPr lang="en-IN" sz="3600" dirty="0">
                <a:solidFill>
                  <a:srgbClr val="000000"/>
                </a:solidFill>
              </a:rPr>
              <a:t>x * y </a:t>
            </a:r>
          </a:p>
          <a:p>
            <a:r>
              <a:rPr lang="en-IN" sz="3600" dirty="0">
                <a:solidFill>
                  <a:srgbClr val="000000"/>
                </a:solidFill>
              </a:rPr>
              <a:t>x / y </a:t>
            </a:r>
          </a:p>
          <a:p>
            <a:r>
              <a:rPr lang="en-IN" sz="3600" dirty="0">
                <a:solidFill>
                  <a:srgbClr val="000000"/>
                </a:solidFill>
              </a:rPr>
              <a:t>x ^ y </a:t>
            </a:r>
          </a:p>
          <a:p>
            <a:r>
              <a:rPr lang="en-IN" sz="3600" dirty="0">
                <a:solidFill>
                  <a:srgbClr val="000000"/>
                </a:solidFill>
              </a:rPr>
              <a:t>x %% y </a:t>
            </a:r>
          </a:p>
          <a:p>
            <a:endParaRPr lang="en-IN" sz="3600" dirty="0">
              <a:solidFill>
                <a:srgbClr val="000000"/>
              </a:solidFill>
            </a:endParaRPr>
          </a:p>
          <a:p>
            <a:endParaRPr lang="en-IN" sz="3600" dirty="0">
              <a:solidFill>
                <a:srgbClr val="000000"/>
              </a:solidFill>
            </a:endParaRPr>
          </a:p>
          <a:p>
            <a:r>
              <a:rPr lang="en-IN" sz="3600" dirty="0">
                <a:solidFill>
                  <a:srgbClr val="000000"/>
                </a:solidFill>
              </a:rPr>
              <a:t>Comparison &amp; logical </a:t>
            </a:r>
          </a:p>
          <a:p>
            <a:r>
              <a:rPr lang="en-IN" sz="3600" dirty="0">
                <a:solidFill>
                  <a:srgbClr val="000000"/>
                </a:solidFill>
              </a:rPr>
              <a:t>&lt; ,&lt;=,&gt;,&gt;= </a:t>
            </a:r>
          </a:p>
          <a:p>
            <a:r>
              <a:rPr lang="en-IN" sz="3600" dirty="0">
                <a:solidFill>
                  <a:srgbClr val="000000"/>
                </a:solidFill>
              </a:rPr>
              <a:t>== -equal </a:t>
            </a:r>
          </a:p>
          <a:p>
            <a:r>
              <a:rPr lang="en-IN" sz="3600" dirty="0">
                <a:solidFill>
                  <a:srgbClr val="000000"/>
                </a:solidFill>
              </a:rPr>
              <a:t>!= -not equal </a:t>
            </a:r>
          </a:p>
          <a:p>
            <a:r>
              <a:rPr lang="en-IN" sz="3600" dirty="0">
                <a:solidFill>
                  <a:srgbClr val="000000"/>
                </a:solidFill>
              </a:rPr>
              <a:t>!x -logical NOT </a:t>
            </a:r>
          </a:p>
          <a:p>
            <a:r>
              <a:rPr lang="en-IN" sz="3600" dirty="0">
                <a:solidFill>
                  <a:srgbClr val="000000"/>
                </a:solidFill>
              </a:rPr>
              <a:t>&amp; logical AND </a:t>
            </a:r>
          </a:p>
          <a:p>
            <a:r>
              <a:rPr lang="en-IN" sz="3600" dirty="0">
                <a:solidFill>
                  <a:srgbClr val="000000"/>
                </a:solidFill>
              </a:rPr>
              <a:t>| logical OR </a:t>
            </a:r>
            <a:endParaRPr lang="en-IN" sz="2400" dirty="0">
              <a:solidFill>
                <a:srgbClr val="000000"/>
              </a:solidFill>
            </a:endParaRPr>
          </a:p>
          <a:p>
            <a:endParaRPr lang="en-IN" sz="2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41632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6" name="Rectangle 7185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2" descr="Let'S Jump Picture. Image: 3166308">
            <a:extLst>
              <a:ext uri="{FF2B5EF4-FFF2-40B4-BE49-F238E27FC236}">
                <a16:creationId xmlns:a16="http://schemas.microsoft.com/office/drawing/2014/main" id="{6D7AB056-3E9E-37C5-9A59-1E378D5910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11" b="5834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2F140B9-0F64-71E0-A9AA-8DD4761F12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Let’s jump into the World of R…!</a:t>
            </a:r>
          </a:p>
        </p:txBody>
      </p:sp>
      <p:sp>
        <p:nvSpPr>
          <p:cNvPr id="7183" name="Content Placeholder 7182">
            <a:extLst>
              <a:ext uri="{FF2B5EF4-FFF2-40B4-BE49-F238E27FC236}">
                <a16:creationId xmlns:a16="http://schemas.microsoft.com/office/drawing/2014/main" id="{6A159EAE-CF4D-33BC-81F4-CE7BECFADE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98240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5911E3A-C35B-4EF7-A355-B84E9A14A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2" name="Group 9">
            <a:extLst>
              <a:ext uri="{FF2B5EF4-FFF2-40B4-BE49-F238E27FC236}">
                <a16:creationId xmlns:a16="http://schemas.microsoft.com/office/drawing/2014/main" id="{E21ADB3D-AD65-44B4-847D-5E90E90A5D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CF580C70-814C-4845-B645-919BFFBD16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34D7BF57-4CAA-45B2-9EF0-0AA1FCF70B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7886F306-C03A-40C6-8FD5-DCE3D4595D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2FDC9A36-C7C3-47D7-A64E-ED25C47EC7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BB19BC37-158A-43DC-9A9E-E45CC71954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077654CC-108F-48D5-B5E9-437F164F52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A3CF3A63-1C1E-4E85-A78A-FDC16431E3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8740FC9A-72DD-4D9B-BA25-1CCED13524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7FBF5743-F2AE-4D0D-BCD1-01F7686D01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CED32316-D4F7-4795-BBE0-DEBB60E27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583B23C9-B9B7-4E93-9538-CBE316F83F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5B144260-9F2C-4ADB-A37C-1CFB4B428B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53FF918D-79D3-4F55-A68C-0DD5880DAB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B9FC1440-933F-44FE-8D77-4827DD0F99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0F67F308-A67C-4D2E-B081-59BB31D8EC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80112F01-90EB-4AEC-A39C-5C6875FFB9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893F6B05-90EB-4C75-A0F0-C7247553BD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227B563B-E0C0-4D81-966D-B5E2DBAAE8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130DF93D-D1FF-477A-BDCE-C8B01C3B47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44ED67A1-C6FE-4AC8-8473-11DAC03DCD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213A54F3-15FA-4C8F-8ABF-CE77E72196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5F8A7F7F-DD1A-4F41-98AC-B9CE2A620C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CEF47228-EB7C-4EBA-BE01-DA6CB24102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35" name="Isosceles Triangle 22">
              <a:extLst>
                <a:ext uri="{FF2B5EF4-FFF2-40B4-BE49-F238E27FC236}">
                  <a16:creationId xmlns:a16="http://schemas.microsoft.com/office/drawing/2014/main" id="{3D2FD25A-EFFD-4F5C-9258-981F5907DE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DCF573BC-A06F-4036-A3A8-9D07DDE622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2F075E7-CD71-4F75-9F22-8FCD9F891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77" y="2415322"/>
            <a:ext cx="3451730" cy="2399869"/>
          </a:xfrm>
        </p:spPr>
        <p:txBody>
          <a:bodyPr>
            <a:normAutofit/>
          </a:bodyPr>
          <a:lstStyle/>
          <a:p>
            <a:pPr algn="ctr"/>
            <a:r>
              <a:rPr lang="en-IN" sz="4000">
                <a:solidFill>
                  <a:srgbClr val="FFFFFF"/>
                </a:solidFill>
              </a:rPr>
              <a:t>Basic session on R</a:t>
            </a:r>
            <a:endParaRPr lang="en-IN" sz="4000" dirty="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A500A5-A96D-42CB-B8FA-7DD32D09D5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6545" y="101599"/>
            <a:ext cx="7449091" cy="6742113"/>
          </a:xfrm>
        </p:spPr>
        <p:txBody>
          <a:bodyPr anchor="ctr">
            <a:normAutofit fontScale="92500" lnSpcReduction="10000"/>
          </a:bodyPr>
          <a:lstStyle/>
          <a:p>
            <a:pPr>
              <a:lnSpc>
                <a:spcPct val="120000"/>
              </a:lnSpc>
            </a:pPr>
            <a:r>
              <a:rPr lang="en-US" sz="2000" dirty="0"/>
              <a:t>Working Directory is a ‘default’ folder from where you would like to keep / store / retrieve data files. </a:t>
            </a:r>
          </a:p>
          <a:p>
            <a:pPr lvl="1">
              <a:lnSpc>
                <a:spcPct val="120000"/>
              </a:lnSpc>
            </a:pPr>
            <a:r>
              <a:rPr lang="en-US" sz="2000" dirty="0"/>
              <a:t>Set / Change Working Directory in R Studio 	</a:t>
            </a:r>
          </a:p>
          <a:p>
            <a:pPr lvl="1">
              <a:lnSpc>
                <a:spcPct val="120000"/>
              </a:lnSpc>
            </a:pPr>
            <a:r>
              <a:rPr lang="en-US" sz="2000" dirty="0"/>
              <a:t> Session-&gt; Set Working Directory-&gt;select the folder </a:t>
            </a:r>
          </a:p>
          <a:p>
            <a:pPr lvl="1">
              <a:lnSpc>
                <a:spcPct val="120000"/>
              </a:lnSpc>
            </a:pPr>
            <a:r>
              <a:rPr lang="en-US" sz="2000" dirty="0"/>
              <a:t>Or else, write a command: </a:t>
            </a:r>
            <a:r>
              <a:rPr lang="en-US" sz="2000" dirty="0" err="1"/>
              <a:t>setwd</a:t>
            </a:r>
            <a:r>
              <a:rPr lang="en-US" sz="2000" dirty="0"/>
              <a:t>("E:/</a:t>
            </a:r>
            <a:r>
              <a:rPr lang="en-US" sz="2000" dirty="0" err="1"/>
              <a:t>smp</a:t>
            </a:r>
            <a:r>
              <a:rPr lang="en-US" sz="2000" dirty="0"/>
              <a:t>/R")  </a:t>
            </a:r>
          </a:p>
          <a:p>
            <a:pPr marL="457200" lvl="1" indent="0">
              <a:lnSpc>
                <a:spcPct val="120000"/>
              </a:lnSpc>
              <a:buNone/>
            </a:pPr>
            <a:r>
              <a:rPr lang="en-US" sz="2000" dirty="0"/>
              <a:t>	</a:t>
            </a:r>
            <a:r>
              <a:rPr lang="en-US" sz="2000" dirty="0">
                <a:solidFill>
                  <a:srgbClr val="008000"/>
                </a:solidFill>
              </a:rPr>
              <a:t>[</a:t>
            </a:r>
            <a:r>
              <a:rPr lang="en-US" sz="2000" dirty="0" err="1">
                <a:solidFill>
                  <a:srgbClr val="008000"/>
                </a:solidFill>
              </a:rPr>
              <a:t>setwd</a:t>
            </a:r>
            <a:r>
              <a:rPr lang="en-US" sz="2000" dirty="0">
                <a:solidFill>
                  <a:srgbClr val="008000"/>
                </a:solidFill>
              </a:rPr>
              <a:t>(“~/desktop/R”]</a:t>
            </a:r>
          </a:p>
          <a:p>
            <a:pPr lvl="1">
              <a:lnSpc>
                <a:spcPct val="120000"/>
              </a:lnSpc>
            </a:pPr>
            <a:r>
              <a:rPr lang="en-US" sz="2000" dirty="0"/>
              <a:t>To include a comment (the one that you don’t want make it as part of the code), use the symbol # </a:t>
            </a:r>
          </a:p>
          <a:p>
            <a:pPr lvl="1">
              <a:lnSpc>
                <a:spcPct val="120000"/>
              </a:lnSpc>
            </a:pPr>
            <a:r>
              <a:rPr lang="en-IN" sz="2000" dirty="0"/>
              <a:t># your comment </a:t>
            </a:r>
          </a:p>
          <a:p>
            <a:pPr>
              <a:lnSpc>
                <a:spcPct val="120000"/>
              </a:lnSpc>
            </a:pPr>
            <a:r>
              <a:rPr lang="en-IN" sz="2000" b="1" dirty="0"/>
              <a:t>R is case sensitive </a:t>
            </a:r>
            <a:endParaRPr lang="en-IN" sz="2000" dirty="0"/>
          </a:p>
          <a:p>
            <a:pPr lvl="1">
              <a:lnSpc>
                <a:spcPct val="120000"/>
              </a:lnSpc>
            </a:pPr>
            <a:r>
              <a:rPr lang="en-IN" sz="2000" dirty="0"/>
              <a:t>2+2 </a:t>
            </a:r>
          </a:p>
          <a:p>
            <a:pPr lvl="1">
              <a:lnSpc>
                <a:spcPct val="120000"/>
              </a:lnSpc>
            </a:pPr>
            <a:r>
              <a:rPr lang="en-IN" sz="2000" dirty="0"/>
              <a:t>log(10) </a:t>
            </a:r>
          </a:p>
          <a:p>
            <a:pPr lvl="1">
              <a:lnSpc>
                <a:spcPct val="120000"/>
              </a:lnSpc>
            </a:pPr>
            <a:r>
              <a:rPr lang="en-US" sz="2000" dirty="0"/>
              <a:t>x &lt;- round(</a:t>
            </a:r>
            <a:r>
              <a:rPr lang="en-US" sz="2000" dirty="0" err="1"/>
              <a:t>rnorm</a:t>
            </a:r>
            <a:r>
              <a:rPr lang="en-US" sz="2000" dirty="0"/>
              <a:t>(10,mean=20,sd=5)) # simulate a vector x, that takes 10 values, generated from a normal distribution with mean 20 and </a:t>
            </a:r>
            <a:r>
              <a:rPr lang="en-US" sz="2000" dirty="0" err="1"/>
              <a:t>sd</a:t>
            </a:r>
            <a:r>
              <a:rPr lang="en-US" sz="2000" dirty="0"/>
              <a:t> 5. Round off the values before assigning to vector x. </a:t>
            </a:r>
          </a:p>
          <a:p>
            <a:pPr lvl="1">
              <a:lnSpc>
                <a:spcPct val="120000"/>
              </a:lnSpc>
            </a:pPr>
            <a:r>
              <a:rPr lang="en-IN" sz="2000" dirty="0"/>
              <a:t>mean(x) </a:t>
            </a:r>
          </a:p>
          <a:p>
            <a:pPr lvl="1">
              <a:lnSpc>
                <a:spcPct val="120000"/>
              </a:lnSpc>
            </a:pPr>
            <a:r>
              <a:rPr lang="en-IN" sz="2000" dirty="0"/>
              <a:t>m &lt;- mean(x) </a:t>
            </a:r>
          </a:p>
          <a:p>
            <a:pPr lvl="1">
              <a:lnSpc>
                <a:spcPct val="120000"/>
              </a:lnSpc>
            </a:pPr>
            <a:r>
              <a:rPr lang="en-IN" sz="2000" dirty="0"/>
              <a:t>m </a:t>
            </a:r>
            <a:endParaRPr lang="en-IN" sz="1900" dirty="0"/>
          </a:p>
          <a:p>
            <a:pPr>
              <a:lnSpc>
                <a:spcPct val="120000"/>
              </a:lnSpc>
            </a:pPr>
            <a:endParaRPr lang="en-IN" sz="700" dirty="0"/>
          </a:p>
          <a:p>
            <a:endParaRPr lang="en-IN" sz="500" dirty="0"/>
          </a:p>
        </p:txBody>
      </p:sp>
    </p:spTree>
    <p:extLst>
      <p:ext uri="{BB962C8B-B14F-4D97-AF65-F5344CB8AC3E}">
        <p14:creationId xmlns:p14="http://schemas.microsoft.com/office/powerpoint/2010/main" val="20011988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5911E3A-C35B-4EF7-A355-B84E9A14A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2" name="Group 9">
            <a:extLst>
              <a:ext uri="{FF2B5EF4-FFF2-40B4-BE49-F238E27FC236}">
                <a16:creationId xmlns:a16="http://schemas.microsoft.com/office/drawing/2014/main" id="{E21ADB3D-AD65-44B4-847D-5E90E90A5D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CF580C70-814C-4845-B645-919BFFBD16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34D7BF57-4CAA-45B2-9EF0-0AA1FCF70B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7886F306-C03A-40C6-8FD5-DCE3D4595D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2FDC9A36-C7C3-47D7-A64E-ED25C47EC7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BB19BC37-158A-43DC-9A9E-E45CC71954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077654CC-108F-48D5-B5E9-437F164F52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A3CF3A63-1C1E-4E85-A78A-FDC16431E3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8740FC9A-72DD-4D9B-BA25-1CCED13524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7FBF5743-F2AE-4D0D-BCD1-01F7686D01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CED32316-D4F7-4795-BBE0-DEBB60E27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583B23C9-B9B7-4E93-9538-CBE316F83F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5B144260-9F2C-4ADB-A37C-1CFB4B428B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53FF918D-79D3-4F55-A68C-0DD5880DAB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B9FC1440-933F-44FE-8D77-4827DD0F99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0F67F308-A67C-4D2E-B081-59BB31D8EC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80112F01-90EB-4AEC-A39C-5C6875FFB9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893F6B05-90EB-4C75-A0F0-C7247553BD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227B563B-E0C0-4D81-966D-B5E2DBAAE8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130DF93D-D1FF-477A-BDCE-C8B01C3B47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44ED67A1-C6FE-4AC8-8473-11DAC03DCD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213A54F3-15FA-4C8F-8ABF-CE77E72196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5F8A7F7F-DD1A-4F41-98AC-B9CE2A620C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CEF47228-EB7C-4EBA-BE01-DA6CB24102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35" name="Isosceles Triangle 22">
              <a:extLst>
                <a:ext uri="{FF2B5EF4-FFF2-40B4-BE49-F238E27FC236}">
                  <a16:creationId xmlns:a16="http://schemas.microsoft.com/office/drawing/2014/main" id="{3D2FD25A-EFFD-4F5C-9258-981F5907DE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DCF573BC-A06F-4036-A3A8-9D07DDE622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2F075E7-CD71-4F75-9F22-8FCD9F891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77" y="2415322"/>
            <a:ext cx="3451730" cy="2399869"/>
          </a:xfrm>
        </p:spPr>
        <p:txBody>
          <a:bodyPr>
            <a:normAutofit/>
          </a:bodyPr>
          <a:lstStyle/>
          <a:p>
            <a:pPr algn="ctr"/>
            <a:r>
              <a:rPr lang="en-IN" sz="4000" dirty="0">
                <a:solidFill>
                  <a:srgbClr val="FFFFFF"/>
                </a:solidFill>
              </a:rPr>
              <a:t>Basic session on 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A500A5-A96D-42CB-B8FA-7DD32D09D5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6545" y="101599"/>
            <a:ext cx="7449091" cy="6742113"/>
          </a:xfrm>
        </p:spPr>
        <p:txBody>
          <a:bodyPr anchor="ctr">
            <a:normAutofit fontScale="92500"/>
          </a:bodyPr>
          <a:lstStyle/>
          <a:p>
            <a:pPr>
              <a:lnSpc>
                <a:spcPct val="120000"/>
              </a:lnSpc>
            </a:pPr>
            <a:r>
              <a:rPr lang="en-US" dirty="0"/>
              <a:t># calculating standard deviation of x </a:t>
            </a:r>
          </a:p>
          <a:p>
            <a:pPr lvl="1">
              <a:lnSpc>
                <a:spcPct val="120000"/>
              </a:lnSpc>
            </a:pPr>
            <a:r>
              <a:rPr lang="en-IN" sz="2000" dirty="0"/>
              <a:t>x- m </a:t>
            </a:r>
          </a:p>
          <a:p>
            <a:pPr lvl="1">
              <a:lnSpc>
                <a:spcPct val="120000"/>
              </a:lnSpc>
            </a:pPr>
            <a:r>
              <a:rPr lang="en-IN" sz="2000" dirty="0"/>
              <a:t>(x - m)^2 </a:t>
            </a:r>
          </a:p>
          <a:p>
            <a:pPr lvl="1">
              <a:lnSpc>
                <a:spcPct val="120000"/>
              </a:lnSpc>
            </a:pPr>
            <a:r>
              <a:rPr lang="en-IN" sz="2000" dirty="0"/>
              <a:t>sum((x - m)^2) </a:t>
            </a:r>
          </a:p>
          <a:p>
            <a:pPr lvl="1">
              <a:lnSpc>
                <a:spcPct val="120000"/>
              </a:lnSpc>
            </a:pPr>
            <a:r>
              <a:rPr lang="en-US" sz="2000" dirty="0"/>
              <a:t>sqrt(sum((x - m)^2)/9) </a:t>
            </a:r>
          </a:p>
          <a:p>
            <a:pPr lvl="1">
              <a:lnSpc>
                <a:spcPct val="120000"/>
              </a:lnSpc>
            </a:pPr>
            <a:r>
              <a:rPr lang="en-IN" sz="2000" dirty="0" err="1"/>
              <a:t>sd</a:t>
            </a:r>
            <a:r>
              <a:rPr lang="en-IN" sz="2000" dirty="0"/>
              <a:t>(x) </a:t>
            </a:r>
          </a:p>
          <a:p>
            <a:pPr>
              <a:lnSpc>
                <a:spcPct val="120000"/>
              </a:lnSpc>
            </a:pPr>
            <a:r>
              <a:rPr lang="en-US" dirty="0"/>
              <a:t>Indexing: R has several useful indexing mechanisms: </a:t>
            </a:r>
          </a:p>
          <a:p>
            <a:pPr lvl="1">
              <a:lnSpc>
                <a:spcPct val="120000"/>
              </a:lnSpc>
            </a:pPr>
            <a:r>
              <a:rPr lang="en-IN" sz="2000" dirty="0"/>
              <a:t>a[5] single element </a:t>
            </a:r>
          </a:p>
          <a:p>
            <a:pPr lvl="1">
              <a:lnSpc>
                <a:spcPct val="120000"/>
              </a:lnSpc>
            </a:pPr>
            <a:r>
              <a:rPr lang="en-IN" sz="2000" dirty="0"/>
              <a:t> a[5:7] several elements </a:t>
            </a:r>
          </a:p>
          <a:p>
            <a:pPr lvl="1">
              <a:lnSpc>
                <a:spcPct val="120000"/>
              </a:lnSpc>
            </a:pPr>
            <a:r>
              <a:rPr lang="en-US" sz="2000" dirty="0"/>
              <a:t> a[-6] all except the 6th </a:t>
            </a:r>
          </a:p>
          <a:p>
            <a:pPr lvl="1">
              <a:lnSpc>
                <a:spcPct val="120000"/>
              </a:lnSpc>
            </a:pPr>
            <a:r>
              <a:rPr lang="en-IN" sz="2000" dirty="0"/>
              <a:t>a[b&gt;200] logical index </a:t>
            </a:r>
          </a:p>
          <a:p>
            <a:pPr lvl="1">
              <a:lnSpc>
                <a:spcPct val="120000"/>
              </a:lnSpc>
            </a:pPr>
            <a:r>
              <a:rPr lang="en-US" sz="2000" dirty="0"/>
              <a:t>X=</a:t>
            </a:r>
            <a:r>
              <a:rPr lang="en-US" sz="2000" dirty="0" err="1"/>
              <a:t>rnorm</a:t>
            </a:r>
            <a:r>
              <a:rPr lang="en-US" sz="2000" dirty="0"/>
              <a:t>(500,mean=10,sd=5) </a:t>
            </a:r>
          </a:p>
          <a:p>
            <a:pPr lvl="1">
              <a:lnSpc>
                <a:spcPct val="120000"/>
              </a:lnSpc>
            </a:pPr>
            <a:r>
              <a:rPr lang="en-IN" sz="2000" dirty="0" err="1"/>
              <a:t>t.test</a:t>
            </a:r>
            <a:r>
              <a:rPr lang="en-IN" sz="2000" dirty="0"/>
              <a:t>(</a:t>
            </a:r>
            <a:r>
              <a:rPr lang="en-IN" sz="2000" dirty="0" err="1"/>
              <a:t>x,mu</a:t>
            </a:r>
            <a:r>
              <a:rPr lang="en-IN" sz="2000" dirty="0"/>
              <a:t>=10) </a:t>
            </a:r>
          </a:p>
          <a:p>
            <a:pPr lvl="1">
              <a:lnSpc>
                <a:spcPct val="120000"/>
              </a:lnSpc>
            </a:pPr>
            <a:r>
              <a:rPr lang="en-IN" sz="2000" dirty="0"/>
              <a:t>Y=2+4*</a:t>
            </a:r>
            <a:r>
              <a:rPr lang="en-IN" sz="2000" dirty="0" err="1"/>
              <a:t>X+rnorm</a:t>
            </a:r>
            <a:r>
              <a:rPr lang="en-IN" sz="2000" dirty="0"/>
              <a:t>(500) </a:t>
            </a:r>
          </a:p>
          <a:p>
            <a:pPr lvl="1">
              <a:lnSpc>
                <a:spcPct val="120000"/>
              </a:lnSpc>
            </a:pPr>
            <a:r>
              <a:rPr lang="en-IN" sz="2000" dirty="0"/>
              <a:t>Reg1=</a:t>
            </a:r>
            <a:r>
              <a:rPr lang="en-IN" sz="2000" dirty="0" err="1"/>
              <a:t>lm</a:t>
            </a:r>
            <a:r>
              <a:rPr lang="en-IN" sz="2000" dirty="0"/>
              <a:t>(Y~X</a:t>
            </a:r>
            <a:r>
              <a:rPr lang="en-IN" sz="1200" dirty="0"/>
              <a:t>) </a:t>
            </a:r>
            <a:endParaRPr lang="en-IN" sz="700" dirty="0"/>
          </a:p>
          <a:p>
            <a:endParaRPr lang="en-IN" sz="500" dirty="0"/>
          </a:p>
        </p:txBody>
      </p:sp>
    </p:spTree>
    <p:extLst>
      <p:ext uri="{BB962C8B-B14F-4D97-AF65-F5344CB8AC3E}">
        <p14:creationId xmlns:p14="http://schemas.microsoft.com/office/powerpoint/2010/main" val="14666089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5911E3A-C35B-4EF7-A355-B84E9A14A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21ADB3D-AD65-44B4-847D-5E90E90A5D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CF580C70-814C-4845-B645-919BFFBD16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34D7BF57-4CAA-45B2-9EF0-0AA1FCF70B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7886F306-C03A-40C6-8FD5-DCE3D4595D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2FDC9A36-C7C3-47D7-A64E-ED25C47EC7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BB19BC37-158A-43DC-9A9E-E45CC71954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077654CC-108F-48D5-B5E9-437F164F52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A3CF3A63-1C1E-4E85-A78A-FDC16431E3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8740FC9A-72DD-4D9B-BA25-1CCED13524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7FBF5743-F2AE-4D0D-BCD1-01F7686D01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CED32316-D4F7-4795-BBE0-DEBB60E27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583B23C9-B9B7-4E93-9538-CBE316F83F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5B144260-9F2C-4ADB-A37C-1CFB4B428B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53FF918D-79D3-4F55-A68C-0DD5880DAB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B9FC1440-933F-44FE-8D77-4827DD0F99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0F67F308-A67C-4D2E-B081-59BB31D8EC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80112F01-90EB-4AEC-A39C-5C6875FFB9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893F6B05-90EB-4C75-A0F0-C7247553BD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227B563B-E0C0-4D81-966D-B5E2DBAAE8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130DF93D-D1FF-477A-BDCE-C8B01C3B47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44ED67A1-C6FE-4AC8-8473-11DAC03DCD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213A54F3-15FA-4C8F-8ABF-CE77E72196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5F8A7F7F-DD1A-4F41-98AC-B9CE2A620C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CEF47228-EB7C-4EBA-BE01-DA6CB24102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35" name="Isosceles Triangle 22">
              <a:extLst>
                <a:ext uri="{FF2B5EF4-FFF2-40B4-BE49-F238E27FC236}">
                  <a16:creationId xmlns:a16="http://schemas.microsoft.com/office/drawing/2014/main" id="{3D2FD25A-EFFD-4F5C-9258-981F5907DE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DCF573BC-A06F-4036-A3A8-9D07DDE622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A1A3678-88D4-4F46-BC97-D763AD77F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77" y="2415322"/>
            <a:ext cx="3451730" cy="2399869"/>
          </a:xfrm>
        </p:spPr>
        <p:txBody>
          <a:bodyPr>
            <a:normAutofit/>
          </a:bodyPr>
          <a:lstStyle/>
          <a:p>
            <a:pPr algn="ctr"/>
            <a:r>
              <a:rPr lang="en-IN" sz="3200" dirty="0">
                <a:solidFill>
                  <a:srgbClr val="FFFFFF"/>
                </a:solidFill>
              </a:rPr>
              <a:t>Assign and generate data</a:t>
            </a:r>
            <a:endParaRPr lang="en-IN" sz="4000" dirty="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87CD34-48CC-4C69-927E-A5B26566F7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16225" y="130627"/>
            <a:ext cx="7775776" cy="6858000"/>
          </a:xfrm>
        </p:spPr>
        <p:txBody>
          <a:bodyPr anchor="ctr">
            <a:normAutofit lnSpcReduction="10000"/>
          </a:bodyPr>
          <a:lstStyle/>
          <a:p>
            <a:r>
              <a:rPr lang="en-US" dirty="0"/>
              <a:t>“-&gt;” or “=” </a:t>
            </a:r>
            <a:r>
              <a:rPr lang="en-US" dirty="0">
                <a:solidFill>
                  <a:srgbClr val="3366FF"/>
                </a:solidFill>
              </a:rPr>
              <a:t>operator is used to assign data</a:t>
            </a:r>
            <a:r>
              <a:rPr lang="en-US" dirty="0"/>
              <a:t> </a:t>
            </a:r>
          </a:p>
          <a:p>
            <a:r>
              <a:rPr lang="en-US" dirty="0"/>
              <a:t>x&lt;-1:10 </a:t>
            </a:r>
            <a:r>
              <a:rPr lang="en-US" dirty="0">
                <a:solidFill>
                  <a:srgbClr val="008000"/>
                </a:solidFill>
              </a:rPr>
              <a:t>#will assign sequence 1 to 10 to x</a:t>
            </a:r>
            <a:r>
              <a:rPr lang="en-US" dirty="0"/>
              <a:t> </a:t>
            </a:r>
          </a:p>
          <a:p>
            <a:r>
              <a:rPr lang="es-ES" dirty="0"/>
              <a:t>y=</a:t>
            </a:r>
            <a:r>
              <a:rPr lang="es-ES" dirty="0" err="1"/>
              <a:t>seq</a:t>
            </a:r>
            <a:r>
              <a:rPr lang="es-ES" dirty="0"/>
              <a:t>(1,10,3) </a:t>
            </a:r>
            <a:r>
              <a:rPr lang="es-ES" dirty="0">
                <a:solidFill>
                  <a:srgbClr val="3366FF"/>
                </a:solidFill>
              </a:rPr>
              <a:t># </a:t>
            </a:r>
            <a:r>
              <a:rPr lang="es-ES" dirty="0" err="1">
                <a:solidFill>
                  <a:srgbClr val="3366FF"/>
                </a:solidFill>
              </a:rPr>
              <a:t>sequence</a:t>
            </a:r>
            <a:r>
              <a:rPr lang="es-ES" dirty="0">
                <a:solidFill>
                  <a:srgbClr val="3366FF"/>
                </a:solidFill>
              </a:rPr>
              <a:t> 1,4,7,10</a:t>
            </a:r>
            <a:r>
              <a:rPr lang="es-ES" dirty="0"/>
              <a:t> </a:t>
            </a:r>
          </a:p>
          <a:p>
            <a:r>
              <a:rPr lang="en-US" dirty="0"/>
              <a:t>z=</a:t>
            </a:r>
            <a:r>
              <a:rPr lang="en-US" dirty="0" err="1"/>
              <a:t>seq</a:t>
            </a:r>
            <a:r>
              <a:rPr lang="en-US" dirty="0"/>
              <a:t>(from=3, to=8, length=11) </a:t>
            </a:r>
          </a:p>
          <a:p>
            <a:r>
              <a:rPr lang="en-IN" dirty="0"/>
              <a:t>rep(5,7) </a:t>
            </a:r>
            <a:r>
              <a:rPr lang="en-IN" dirty="0">
                <a:solidFill>
                  <a:srgbClr val="008000"/>
                </a:solidFill>
              </a:rPr>
              <a:t>#identical values</a:t>
            </a:r>
            <a:r>
              <a:rPr lang="en-IN" dirty="0"/>
              <a:t> </a:t>
            </a:r>
          </a:p>
          <a:p>
            <a:r>
              <a:rPr lang="en-IN" dirty="0"/>
              <a:t>matrix(data = NA, nrow = 3, ncol = 4) </a:t>
            </a:r>
            <a:r>
              <a:rPr lang="en-IN" dirty="0">
                <a:solidFill>
                  <a:srgbClr val="008000"/>
                </a:solidFill>
              </a:rPr>
              <a:t>#generate a matrix </a:t>
            </a:r>
          </a:p>
          <a:p>
            <a:r>
              <a:rPr lang="en-US" dirty="0"/>
              <a:t>matrix(x, 3, 3, </a:t>
            </a:r>
            <a:r>
              <a:rPr lang="en-US" dirty="0" err="1"/>
              <a:t>byrow</a:t>
            </a:r>
            <a:r>
              <a:rPr lang="en-US" dirty="0"/>
              <a:t>=F) </a:t>
            </a:r>
          </a:p>
          <a:p>
            <a:r>
              <a:rPr lang="en-US" dirty="0" err="1"/>
              <a:t>dat</a:t>
            </a:r>
            <a:r>
              <a:rPr lang="en-US" dirty="0"/>
              <a:t>&lt;-scan() </a:t>
            </a:r>
            <a:r>
              <a:rPr lang="en-US" dirty="0">
                <a:solidFill>
                  <a:srgbClr val="0000FF"/>
                </a:solidFill>
              </a:rPr>
              <a:t>#read data from command line</a:t>
            </a:r>
            <a:r>
              <a:rPr lang="en-US" dirty="0"/>
              <a:t> </a:t>
            </a:r>
          </a:p>
          <a:p>
            <a:r>
              <a:rPr lang="en-US" dirty="0"/>
              <a:t>data frame: </a:t>
            </a:r>
            <a:r>
              <a:rPr lang="en-US" dirty="0">
                <a:solidFill>
                  <a:srgbClr val="008000"/>
                </a:solidFill>
              </a:rPr>
              <a:t>is used to represent the typical data table– like a spreadsheet.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It is a rectangular table with rows and columns; data within each column has the same type (e.g. number, text, logical), but different columns may have different types. </a:t>
            </a:r>
          </a:p>
          <a:p>
            <a:r>
              <a:rPr lang="en-IN" dirty="0"/>
              <a:t>Usages : as.data.frame(), data.frame </a:t>
            </a:r>
            <a:endParaRPr lang="en-IN" sz="2000" dirty="0"/>
          </a:p>
          <a:p>
            <a:endParaRPr lang="en-IN" sz="1900" dirty="0"/>
          </a:p>
        </p:txBody>
      </p:sp>
    </p:spTree>
    <p:extLst>
      <p:ext uri="{BB962C8B-B14F-4D97-AF65-F5344CB8AC3E}">
        <p14:creationId xmlns:p14="http://schemas.microsoft.com/office/powerpoint/2010/main" val="22151700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070CAB-3FB5-4A31-8AD6-23FC40609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5340605" cy="1146176"/>
          </a:xfrm>
        </p:spPr>
        <p:txBody>
          <a:bodyPr>
            <a:normAutofit/>
          </a:bodyPr>
          <a:lstStyle/>
          <a:p>
            <a:r>
              <a:rPr lang="en-IN"/>
              <a:t>Getting help in R</a:t>
            </a:r>
            <a:endParaRPr lang="en-IN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05C7EBC3-4672-4DAB-81C2-58661FAFAE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78805" y="-2"/>
            <a:ext cx="6013194" cy="1511304"/>
          </a:xfrm>
          <a:custGeom>
            <a:avLst/>
            <a:gdLst>
              <a:gd name="connsiteX0" fmla="*/ 4545473 w 6013194"/>
              <a:gd name="connsiteY0" fmla="*/ 0 h 1511304"/>
              <a:gd name="connsiteX1" fmla="*/ 6013194 w 6013194"/>
              <a:gd name="connsiteY1" fmla="*/ 0 h 1511304"/>
              <a:gd name="connsiteX2" fmla="*/ 6013194 w 6013194"/>
              <a:gd name="connsiteY2" fmla="*/ 1508760 h 1511304"/>
              <a:gd name="connsiteX3" fmla="*/ 4545474 w 6013194"/>
              <a:gd name="connsiteY3" fmla="*/ 1508760 h 1511304"/>
              <a:gd name="connsiteX4" fmla="*/ 4545474 w 6013194"/>
              <a:gd name="connsiteY4" fmla="*/ 1511304 h 1511304"/>
              <a:gd name="connsiteX5" fmla="*/ 0 w 6013194"/>
              <a:gd name="connsiteY5" fmla="*/ 1511304 h 1511304"/>
              <a:gd name="connsiteX6" fmla="*/ 697617 w 6013194"/>
              <a:gd name="connsiteY6" fmla="*/ 3 h 1511304"/>
              <a:gd name="connsiteX7" fmla="*/ 4545473 w 6013194"/>
              <a:gd name="connsiteY7" fmla="*/ 3 h 1511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13194" h="1511304">
                <a:moveTo>
                  <a:pt x="4545473" y="0"/>
                </a:moveTo>
                <a:lnTo>
                  <a:pt x="6013194" y="0"/>
                </a:lnTo>
                <a:lnTo>
                  <a:pt x="6013194" y="1508760"/>
                </a:lnTo>
                <a:lnTo>
                  <a:pt x="4545474" y="1508760"/>
                </a:lnTo>
                <a:lnTo>
                  <a:pt x="4545474" y="1511304"/>
                </a:lnTo>
                <a:lnTo>
                  <a:pt x="0" y="1511304"/>
                </a:lnTo>
                <a:lnTo>
                  <a:pt x="697617" y="3"/>
                </a:lnTo>
                <a:lnTo>
                  <a:pt x="4545473" y="3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0BF962F-4C6F-461E-86F2-C43F56CC93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80797" y="1690688"/>
            <a:ext cx="8711202" cy="5167312"/>
          </a:xfrm>
          <a:custGeom>
            <a:avLst/>
            <a:gdLst>
              <a:gd name="connsiteX0" fmla="*/ 0 w 8711202"/>
              <a:gd name="connsiteY0" fmla="*/ 0 h 5167312"/>
              <a:gd name="connsiteX1" fmla="*/ 7243482 w 8711202"/>
              <a:gd name="connsiteY1" fmla="*/ 0 h 5167312"/>
              <a:gd name="connsiteX2" fmla="*/ 8711202 w 8711202"/>
              <a:gd name="connsiteY2" fmla="*/ 0 h 5167312"/>
              <a:gd name="connsiteX3" fmla="*/ 8711202 w 8711202"/>
              <a:gd name="connsiteY3" fmla="*/ 5167312 h 5167312"/>
              <a:gd name="connsiteX4" fmla="*/ 7243482 w 8711202"/>
              <a:gd name="connsiteY4" fmla="*/ 5167312 h 5167312"/>
              <a:gd name="connsiteX5" fmla="*/ 221324 w 8711202"/>
              <a:gd name="connsiteY5" fmla="*/ 5167312 h 5167312"/>
              <a:gd name="connsiteX6" fmla="*/ 2615203 w 8711202"/>
              <a:gd name="connsiteY6" fmla="*/ 952 h 5167312"/>
              <a:gd name="connsiteX7" fmla="*/ 0 w 8711202"/>
              <a:gd name="connsiteY7" fmla="*/ 952 h 5167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711202" h="5167312">
                <a:moveTo>
                  <a:pt x="0" y="0"/>
                </a:moveTo>
                <a:lnTo>
                  <a:pt x="7243482" y="0"/>
                </a:lnTo>
                <a:lnTo>
                  <a:pt x="8711202" y="0"/>
                </a:lnTo>
                <a:lnTo>
                  <a:pt x="8711202" y="5167312"/>
                </a:lnTo>
                <a:lnTo>
                  <a:pt x="7243482" y="5167312"/>
                </a:lnTo>
                <a:lnTo>
                  <a:pt x="221324" y="5167312"/>
                </a:lnTo>
                <a:lnTo>
                  <a:pt x="2615203" y="952"/>
                </a:lnTo>
                <a:lnTo>
                  <a:pt x="0" y="952"/>
                </a:lnTo>
                <a:close/>
              </a:path>
            </a:pathLst>
          </a:custGeom>
          <a:solidFill>
            <a:srgbClr val="A6A6A6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2E94A4F7-38E4-45EA-8E2E-CE1B5766B4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691640"/>
            <a:ext cx="5931454" cy="5166360"/>
          </a:xfrm>
          <a:custGeom>
            <a:avLst/>
            <a:gdLst>
              <a:gd name="connsiteX0" fmla="*/ 0 w 5931454"/>
              <a:gd name="connsiteY0" fmla="*/ 0 h 5166360"/>
              <a:gd name="connsiteX1" fmla="*/ 5931454 w 5931454"/>
              <a:gd name="connsiteY1" fmla="*/ 0 h 5166360"/>
              <a:gd name="connsiteX2" fmla="*/ 3537575 w 5931454"/>
              <a:gd name="connsiteY2" fmla="*/ 5166360 h 5166360"/>
              <a:gd name="connsiteX3" fmla="*/ 0 w 5931454"/>
              <a:gd name="connsiteY3" fmla="*/ 5166360 h 5166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31454" h="5166360">
                <a:moveTo>
                  <a:pt x="0" y="0"/>
                </a:moveTo>
                <a:lnTo>
                  <a:pt x="5931454" y="0"/>
                </a:lnTo>
                <a:lnTo>
                  <a:pt x="3537575" y="5166360"/>
                </a:lnTo>
                <a:lnTo>
                  <a:pt x="0" y="5166360"/>
                </a:lnTo>
                <a:close/>
              </a:path>
            </a:pathLst>
          </a:custGeom>
          <a:solidFill>
            <a:srgbClr val="3030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DBF8B2-8080-40F5-8475-A9960F2274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699342"/>
            <a:ext cx="3603171" cy="3639684"/>
          </a:xfrm>
        </p:spPr>
        <p:txBody>
          <a:bodyPr anchor="ctr">
            <a:normAutofit/>
          </a:bodyPr>
          <a:lstStyle/>
          <a:p>
            <a:r>
              <a:rPr lang="en-US" sz="2000" dirty="0">
                <a:solidFill>
                  <a:srgbClr val="FFFFFF"/>
                </a:solidFill>
              </a:rPr>
              <a:t>Details about a specific command whose name you know (input arguments, options, algorithm, results): </a:t>
            </a:r>
          </a:p>
          <a:p>
            <a:r>
              <a:rPr lang="en-IN" sz="2000" dirty="0">
                <a:solidFill>
                  <a:srgbClr val="FFFFFF"/>
                </a:solidFill>
              </a:rPr>
              <a:t>&gt;? t.test </a:t>
            </a:r>
          </a:p>
          <a:p>
            <a:r>
              <a:rPr lang="en-IN" sz="2000" dirty="0">
                <a:solidFill>
                  <a:srgbClr val="FFFFFF"/>
                </a:solidFill>
              </a:rPr>
              <a:t>or </a:t>
            </a:r>
          </a:p>
          <a:p>
            <a:r>
              <a:rPr lang="en-IN" sz="2000" dirty="0">
                <a:solidFill>
                  <a:srgbClr val="FFFFFF"/>
                </a:solidFill>
              </a:rPr>
              <a:t>&gt;help(t.test)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330435D-3DE2-4F73-B440-BACE472B3894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4123762" y="1025943"/>
            <a:ext cx="8091545" cy="59306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496906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Diving deeper into your pain - wholistic womens warrior">
            <a:extLst>
              <a:ext uri="{FF2B5EF4-FFF2-40B4-BE49-F238E27FC236}">
                <a16:creationId xmlns:a16="http://schemas.microsoft.com/office/drawing/2014/main" id="{2C5936F2-F417-1488-1BEE-A70E1A3B7C8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41" b="9359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99" name="Rectangle 8198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AA7C54B-BB34-CCC0-4C37-CCC0999196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</a:rPr>
              <a:t>Now Let’s go deeper with some special data types in R…!</a:t>
            </a:r>
          </a:p>
        </p:txBody>
      </p:sp>
      <p:cxnSp>
        <p:nvCxnSpPr>
          <p:cNvPr id="8201" name="Straight Connector 8200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03" name="Straight Connector 8202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44157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780044-B7D0-4CED-8A29-40D42323F4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124" y="214671"/>
            <a:ext cx="7474172" cy="429076"/>
          </a:xfrm>
        </p:spPr>
        <p:txBody>
          <a:bodyPr>
            <a:normAutofit fontScale="90000"/>
          </a:bodyPr>
          <a:lstStyle/>
          <a:p>
            <a:r>
              <a:rPr lang="en-IN" dirty="0">
                <a:solidFill>
                  <a:srgbClr val="FF6600"/>
                </a:solidFill>
              </a:rPr>
              <a:t>Vectors </a:t>
            </a:r>
            <a:r>
              <a:rPr lang="en-IN" sz="3100" dirty="0">
                <a:solidFill>
                  <a:srgbClr val="FF6600"/>
                </a:solidFill>
              </a:rPr>
              <a:t>(one dimensional arrays)</a:t>
            </a:r>
            <a:endParaRPr lang="en-IN" dirty="0">
              <a:solidFill>
                <a:srgbClr val="FF66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98CA6C-BCAB-439B-AB36-6B16AC30B3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5120" y="944880"/>
            <a:ext cx="8442959" cy="5913119"/>
          </a:xfrm>
        </p:spPr>
        <p:txBody>
          <a:bodyPr anchor="ctr">
            <a:normAutofit lnSpcReduction="10000"/>
          </a:bodyPr>
          <a:lstStyle/>
          <a:p>
            <a:r>
              <a:rPr lang="en-IN" sz="3200" dirty="0"/>
              <a:t>c() – combine function</a:t>
            </a:r>
          </a:p>
          <a:p>
            <a:pPr lvl="1"/>
            <a:r>
              <a:rPr lang="en-IN" sz="3200" dirty="0" err="1"/>
              <a:t>Numeric_vector</a:t>
            </a:r>
            <a:r>
              <a:rPr lang="en-IN" sz="3200" dirty="0"/>
              <a:t> &lt;- c(1, 2, 3, 4)</a:t>
            </a:r>
          </a:p>
          <a:p>
            <a:pPr lvl="1"/>
            <a:r>
              <a:rPr lang="en-IN" sz="3200" dirty="0" err="1"/>
              <a:t>Character_vector</a:t>
            </a:r>
            <a:r>
              <a:rPr lang="en-IN" sz="3200" dirty="0"/>
              <a:t> &lt;- c(“a”, “b”, “c”)</a:t>
            </a:r>
          </a:p>
          <a:p>
            <a:pPr lvl="1"/>
            <a:r>
              <a:rPr lang="en-IN" sz="3200" dirty="0"/>
              <a:t>Boolean_vector &lt;- c(TRUE, FALSE, FALSE) or c(T, F, F)</a:t>
            </a:r>
          </a:p>
          <a:p>
            <a:pPr lvl="1"/>
            <a:endParaRPr lang="en-IN" sz="3200" dirty="0"/>
          </a:p>
          <a:p>
            <a:r>
              <a:rPr lang="en-IN" sz="3200" dirty="0"/>
              <a:t>Vector of numeric data type can be added, subtracted, multiplied, etc</a:t>
            </a:r>
          </a:p>
          <a:p>
            <a:pPr lvl="1"/>
            <a:r>
              <a:rPr lang="en-IN" sz="3200" dirty="0"/>
              <a:t>Create two numeric vectors and perform the following</a:t>
            </a:r>
          </a:p>
          <a:p>
            <a:pPr lvl="2"/>
            <a:r>
              <a:rPr lang="en-IN" sz="3200" dirty="0"/>
              <a:t>Add them</a:t>
            </a:r>
          </a:p>
          <a:p>
            <a:pPr lvl="2"/>
            <a:r>
              <a:rPr lang="en-IN" sz="3200" dirty="0"/>
              <a:t>Multiply 10 to 1</a:t>
            </a:r>
            <a:r>
              <a:rPr lang="en-IN" sz="3200" baseline="30000" dirty="0"/>
              <a:t>st</a:t>
            </a:r>
            <a:r>
              <a:rPr lang="en-IN" sz="3200" dirty="0"/>
              <a:t> vector and subtract it from the result</a:t>
            </a:r>
            <a:endParaRPr lang="en-IN" sz="1600" dirty="0"/>
          </a:p>
          <a:p>
            <a:pPr lvl="1"/>
            <a:endParaRPr lang="en-IN" sz="1400" dirty="0"/>
          </a:p>
          <a:p>
            <a:pPr marL="914400" lvl="2" indent="0">
              <a:buNone/>
            </a:pPr>
            <a:endParaRPr lang="en-IN" sz="600" dirty="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" name="Graphic 39" descr="Right Pointing Backhand Index ">
            <a:extLst>
              <a:ext uri="{FF2B5EF4-FFF2-40B4-BE49-F238E27FC236}">
                <a16:creationId xmlns:a16="http://schemas.microsoft.com/office/drawing/2014/main" id="{5D70EAE3-64F4-450F-9F3A-935B814C5A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13987" y="2857501"/>
            <a:ext cx="1142998" cy="1142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29121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780044-B7D0-4CED-8A29-40D42323F4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124" y="214671"/>
            <a:ext cx="7474172" cy="429076"/>
          </a:xfrm>
        </p:spPr>
        <p:txBody>
          <a:bodyPr>
            <a:normAutofit fontScale="90000"/>
          </a:bodyPr>
          <a:lstStyle/>
          <a:p>
            <a:r>
              <a:rPr lang="en-IN" dirty="0">
                <a:solidFill>
                  <a:srgbClr val="FF6600"/>
                </a:solidFill>
              </a:rPr>
              <a:t>Vectors </a:t>
            </a:r>
            <a:r>
              <a:rPr lang="en-IN" sz="3100" dirty="0">
                <a:solidFill>
                  <a:srgbClr val="FF6600"/>
                </a:solidFill>
              </a:rPr>
              <a:t>(one dimensional arrays)</a:t>
            </a:r>
            <a:endParaRPr lang="en-IN" dirty="0">
              <a:solidFill>
                <a:srgbClr val="FF66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98CA6C-BCAB-439B-AB36-6B16AC30B3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5120" y="944880"/>
            <a:ext cx="9042998" cy="5913119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IN" sz="3200" dirty="0"/>
              <a:t>You can also assign names to your vector element</a:t>
            </a:r>
          </a:p>
          <a:p>
            <a:pPr lvl="1">
              <a:lnSpc>
                <a:spcPct val="110000"/>
              </a:lnSpc>
            </a:pPr>
            <a:r>
              <a:rPr lang="en-IN" sz="2800" dirty="0" err="1"/>
              <a:t>Stock_returns_ACC</a:t>
            </a:r>
            <a:r>
              <a:rPr lang="en-IN" sz="2800" dirty="0"/>
              <a:t> &lt;- c(-1.2, 1 , 2.3, 2, -3.2)</a:t>
            </a:r>
          </a:p>
          <a:p>
            <a:pPr lvl="1">
              <a:lnSpc>
                <a:spcPct val="110000"/>
              </a:lnSpc>
            </a:pPr>
            <a:r>
              <a:rPr lang="en-IN" sz="2800" dirty="0"/>
              <a:t>names(</a:t>
            </a:r>
            <a:r>
              <a:rPr lang="en-IN" sz="2800" dirty="0" err="1"/>
              <a:t>Stock_returns_ACC</a:t>
            </a:r>
            <a:r>
              <a:rPr lang="en-IN" sz="2800" dirty="0"/>
              <a:t> ) &lt;- </a:t>
            </a:r>
            <a:r>
              <a:rPr lang="en-IN" sz="3200" dirty="0"/>
              <a:t>c</a:t>
            </a:r>
            <a:r>
              <a:rPr lang="en-IN" dirty="0"/>
              <a:t>(“M”, “T”, “W”, “Th”, “F”)</a:t>
            </a:r>
            <a:endParaRPr lang="en-IN" sz="2800" dirty="0"/>
          </a:p>
          <a:p>
            <a:pPr lvl="1">
              <a:lnSpc>
                <a:spcPct val="110000"/>
              </a:lnSpc>
            </a:pPr>
            <a:r>
              <a:rPr lang="en-IN" sz="2800" dirty="0" err="1"/>
              <a:t>Weekly_ret</a:t>
            </a:r>
            <a:r>
              <a:rPr lang="en-IN" sz="2800" dirty="0"/>
              <a:t> &lt;- sum(</a:t>
            </a:r>
            <a:r>
              <a:rPr lang="en-IN" sz="2800" dirty="0" err="1"/>
              <a:t>Stock_returns_ACC</a:t>
            </a:r>
            <a:r>
              <a:rPr lang="en-IN" sz="2800" dirty="0"/>
              <a:t> )</a:t>
            </a:r>
          </a:p>
          <a:p>
            <a:pPr lvl="1">
              <a:lnSpc>
                <a:spcPct val="110000"/>
              </a:lnSpc>
            </a:pPr>
            <a:r>
              <a:rPr lang="en-IN" sz="2800" dirty="0"/>
              <a:t># How many days did I get a ret &gt;1%</a:t>
            </a:r>
          </a:p>
          <a:p>
            <a:pPr lvl="2">
              <a:lnSpc>
                <a:spcPct val="110000"/>
              </a:lnSpc>
            </a:pPr>
            <a:r>
              <a:rPr lang="en-IN" sz="2400" dirty="0" err="1"/>
              <a:t>Stock_returns_ACC</a:t>
            </a:r>
            <a:r>
              <a:rPr lang="en-IN" sz="2400" dirty="0"/>
              <a:t> &gt;1</a:t>
            </a:r>
          </a:p>
          <a:p>
            <a:pPr lvl="2">
              <a:lnSpc>
                <a:spcPct val="110000"/>
              </a:lnSpc>
            </a:pPr>
            <a:r>
              <a:rPr lang="en-IN" sz="2400" dirty="0"/>
              <a:t>sum(</a:t>
            </a:r>
            <a:r>
              <a:rPr lang="en-IN" sz="2400" dirty="0" err="1"/>
              <a:t>Stock_returns_ACC</a:t>
            </a:r>
            <a:r>
              <a:rPr lang="en-IN" sz="2400" dirty="0"/>
              <a:t> &gt;1); </a:t>
            </a:r>
          </a:p>
          <a:p>
            <a:pPr lvl="1">
              <a:lnSpc>
                <a:spcPct val="110000"/>
              </a:lnSpc>
            </a:pPr>
            <a:r>
              <a:rPr lang="en-IN" sz="2800" dirty="0"/>
              <a:t>#what is my return on the 3</a:t>
            </a:r>
            <a:r>
              <a:rPr lang="en-IN" sz="2800" baseline="30000" dirty="0"/>
              <a:t>rd</a:t>
            </a:r>
            <a:r>
              <a:rPr lang="en-IN" sz="2800" dirty="0"/>
              <a:t> day?</a:t>
            </a:r>
          </a:p>
          <a:p>
            <a:pPr lvl="2">
              <a:lnSpc>
                <a:spcPct val="110000"/>
              </a:lnSpc>
            </a:pPr>
            <a:r>
              <a:rPr lang="en-IN" sz="2800" dirty="0" err="1"/>
              <a:t>Stock_returns_ACC</a:t>
            </a:r>
            <a:r>
              <a:rPr lang="en-IN" sz="2800" dirty="0"/>
              <a:t>[3]</a:t>
            </a:r>
          </a:p>
          <a:p>
            <a:pPr lvl="1">
              <a:lnSpc>
                <a:spcPct val="110000"/>
              </a:lnSpc>
            </a:pPr>
            <a:r>
              <a:rPr lang="en-IN" sz="2800" dirty="0"/>
              <a:t>#what is my return on the 1</a:t>
            </a:r>
            <a:r>
              <a:rPr lang="en-IN" sz="2800" baseline="30000" dirty="0"/>
              <a:t>st</a:t>
            </a:r>
            <a:r>
              <a:rPr lang="en-IN" sz="2800" dirty="0"/>
              <a:t> three days?</a:t>
            </a:r>
          </a:p>
          <a:p>
            <a:pPr lvl="2">
              <a:lnSpc>
                <a:spcPct val="110000"/>
              </a:lnSpc>
            </a:pPr>
            <a:r>
              <a:rPr lang="en-IN" sz="2400" dirty="0" err="1"/>
              <a:t>Mid_week_ret_ACC</a:t>
            </a:r>
            <a:r>
              <a:rPr lang="en-IN" sz="2400" dirty="0"/>
              <a:t> &lt;- </a:t>
            </a:r>
            <a:r>
              <a:rPr lang="en-IN" sz="2400" dirty="0" err="1"/>
              <a:t>Stock_returns_ACC</a:t>
            </a:r>
            <a:r>
              <a:rPr lang="en-IN" sz="2400" dirty="0"/>
              <a:t>[c(1:3)]</a:t>
            </a:r>
            <a:endParaRPr lang="en-IN" sz="2600" dirty="0"/>
          </a:p>
          <a:p>
            <a:pPr marL="914400" lvl="2" indent="0">
              <a:buNone/>
            </a:pPr>
            <a:endParaRPr lang="en-IN" sz="1000" dirty="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" name="Graphic 39" descr="Right Pointing Backhand Index ">
            <a:extLst>
              <a:ext uri="{FF2B5EF4-FFF2-40B4-BE49-F238E27FC236}">
                <a16:creationId xmlns:a16="http://schemas.microsoft.com/office/drawing/2014/main" id="{5D70EAE3-64F4-450F-9F3A-935B814C5A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13987" y="2857501"/>
            <a:ext cx="1142998" cy="1142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2794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59E9F8B-470F-4622-AE3C-1DC56330E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2870193" cy="4930246"/>
          </a:xfrm>
        </p:spPr>
        <p:txBody>
          <a:bodyPr>
            <a:normAutofit/>
          </a:bodyPr>
          <a:lstStyle/>
          <a:p>
            <a:pPr algn="r"/>
            <a:r>
              <a:rPr lang="en-IN" dirty="0">
                <a:solidFill>
                  <a:schemeClr val="accent1"/>
                </a:solidFill>
              </a:rPr>
              <a:t>Matrix</a:t>
            </a:r>
            <a:br>
              <a:rPr lang="en-IN" dirty="0">
                <a:solidFill>
                  <a:schemeClr val="accent1"/>
                </a:solidFill>
              </a:rPr>
            </a:br>
            <a:r>
              <a:rPr lang="en-IN" sz="2000" dirty="0">
                <a:solidFill>
                  <a:schemeClr val="accent1"/>
                </a:solidFill>
              </a:rPr>
              <a:t>two-dimensional arrays</a:t>
            </a:r>
            <a:endParaRPr lang="en-IN" dirty="0">
              <a:solidFill>
                <a:schemeClr val="accent1"/>
              </a:solidFill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B4EA6E-C8C2-4226-A34E-6F3770A55A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4714" y="284368"/>
            <a:ext cx="7567286" cy="6573632"/>
          </a:xfrm>
        </p:spPr>
        <p:txBody>
          <a:bodyPr anchor="ctr">
            <a:normAutofit fontScale="92500" lnSpcReduction="20000"/>
          </a:bodyPr>
          <a:lstStyle/>
          <a:p>
            <a:pPr>
              <a:lnSpc>
                <a:spcPct val="100000"/>
              </a:lnSpc>
            </a:pPr>
            <a:r>
              <a:rPr lang="en-IN" i="1" dirty="0"/>
              <a:t>matrix() </a:t>
            </a:r>
            <a:r>
              <a:rPr lang="en-IN" dirty="0"/>
              <a:t>function</a:t>
            </a:r>
          </a:p>
          <a:p>
            <a:pPr>
              <a:lnSpc>
                <a:spcPct val="100000"/>
              </a:lnSpc>
            </a:pPr>
            <a:r>
              <a:rPr lang="en-IN" dirty="0" err="1"/>
              <a:t>x_matrix</a:t>
            </a:r>
            <a:r>
              <a:rPr lang="en-IN" dirty="0"/>
              <a:t> &lt;- matrix(1:9, </a:t>
            </a:r>
            <a:r>
              <a:rPr lang="en-IN" dirty="0" err="1"/>
              <a:t>byrow</a:t>
            </a:r>
            <a:r>
              <a:rPr lang="en-IN" dirty="0"/>
              <a:t>=TRUE, </a:t>
            </a:r>
            <a:r>
              <a:rPr lang="en-IN" dirty="0" err="1"/>
              <a:t>nrow</a:t>
            </a:r>
            <a:r>
              <a:rPr lang="en-IN" dirty="0"/>
              <a:t>=3)</a:t>
            </a:r>
          </a:p>
          <a:p>
            <a:pPr>
              <a:lnSpc>
                <a:spcPct val="100000"/>
              </a:lnSpc>
            </a:pPr>
            <a:r>
              <a:rPr lang="en-IN" dirty="0">
                <a:solidFill>
                  <a:srgbClr val="008000"/>
                </a:solidFill>
              </a:rPr>
              <a:t>#Naming the matrix</a:t>
            </a:r>
          </a:p>
          <a:p>
            <a:pPr lvl="1">
              <a:lnSpc>
                <a:spcPct val="100000"/>
              </a:lnSpc>
            </a:pPr>
            <a:r>
              <a:rPr lang="en-IN" sz="2800" dirty="0" err="1"/>
              <a:t>rownames</a:t>
            </a:r>
            <a:r>
              <a:rPr lang="en-IN" sz="2800" dirty="0"/>
              <a:t>(</a:t>
            </a:r>
            <a:r>
              <a:rPr lang="en-IN" sz="2800" dirty="0" err="1"/>
              <a:t>x_matrix</a:t>
            </a:r>
            <a:r>
              <a:rPr lang="en-IN" sz="2800" dirty="0"/>
              <a:t>) &lt;- C(“r1”, “r2”, “r3”)</a:t>
            </a:r>
          </a:p>
          <a:p>
            <a:pPr lvl="1">
              <a:lnSpc>
                <a:spcPct val="100000"/>
              </a:lnSpc>
            </a:pPr>
            <a:r>
              <a:rPr lang="en-IN" sz="2800" dirty="0" err="1"/>
              <a:t>colnames</a:t>
            </a:r>
            <a:r>
              <a:rPr lang="en-IN" sz="2800" dirty="0"/>
              <a:t>((</a:t>
            </a:r>
            <a:r>
              <a:rPr lang="en-IN" sz="2800" dirty="0" err="1"/>
              <a:t>x_matrix</a:t>
            </a:r>
            <a:r>
              <a:rPr lang="en-IN" sz="2800" dirty="0"/>
              <a:t>) &lt;- C(“c1”, “c2”, “c3”)</a:t>
            </a:r>
          </a:p>
          <a:p>
            <a:pPr>
              <a:lnSpc>
                <a:spcPct val="100000"/>
              </a:lnSpc>
            </a:pPr>
            <a:r>
              <a:rPr lang="en-IN" dirty="0" err="1"/>
              <a:t>rowSums</a:t>
            </a:r>
            <a:r>
              <a:rPr lang="en-IN" dirty="0"/>
              <a:t>(); </a:t>
            </a:r>
            <a:r>
              <a:rPr lang="en-IN" dirty="0" err="1"/>
              <a:t>colSums</a:t>
            </a:r>
            <a:r>
              <a:rPr lang="en-IN" dirty="0"/>
              <a:t>(); </a:t>
            </a:r>
            <a:r>
              <a:rPr lang="en-IN" dirty="0" err="1"/>
              <a:t>colMeans</a:t>
            </a:r>
            <a:r>
              <a:rPr lang="en-IN" dirty="0"/>
              <a:t>(), </a:t>
            </a:r>
            <a:r>
              <a:rPr lang="en-IN" dirty="0" err="1"/>
              <a:t>rowMeans</a:t>
            </a:r>
            <a:r>
              <a:rPr lang="en-IN" dirty="0"/>
              <a:t>()</a:t>
            </a:r>
          </a:p>
          <a:p>
            <a:pPr>
              <a:lnSpc>
                <a:spcPct val="100000"/>
              </a:lnSpc>
            </a:pPr>
            <a:r>
              <a:rPr lang="en-IN" dirty="0">
                <a:solidFill>
                  <a:srgbClr val="008000"/>
                </a:solidFill>
              </a:rPr>
              <a:t>#Adding another row or column to a defined matrix</a:t>
            </a:r>
          </a:p>
          <a:p>
            <a:pPr lvl="1">
              <a:lnSpc>
                <a:spcPct val="100000"/>
              </a:lnSpc>
            </a:pPr>
            <a:r>
              <a:rPr lang="en-IN" sz="2800" dirty="0" err="1"/>
              <a:t>cbind</a:t>
            </a:r>
            <a:r>
              <a:rPr lang="en-IN" sz="2800" dirty="0"/>
              <a:t>(); </a:t>
            </a:r>
            <a:r>
              <a:rPr lang="en-IN" sz="2800" dirty="0" err="1"/>
              <a:t>rbind</a:t>
            </a:r>
            <a:r>
              <a:rPr lang="en-IN" sz="2800" dirty="0"/>
              <a:t>()                    </a:t>
            </a:r>
          </a:p>
          <a:p>
            <a:pPr lvl="1">
              <a:lnSpc>
                <a:spcPct val="100000"/>
              </a:lnSpc>
            </a:pPr>
            <a:r>
              <a:rPr lang="en-IN" sz="2800" dirty="0"/>
              <a:t>#lets add the rows and create a separate column in the 3x3 matrix at hand)</a:t>
            </a:r>
          </a:p>
          <a:p>
            <a:pPr>
              <a:lnSpc>
                <a:spcPct val="100000"/>
              </a:lnSpc>
            </a:pPr>
            <a:r>
              <a:rPr lang="en-IN" dirty="0"/>
              <a:t>Selection of Matrix elements </a:t>
            </a:r>
            <a:r>
              <a:rPr lang="en-IN" dirty="0">
                <a:solidFill>
                  <a:srgbClr val="008000"/>
                </a:solidFill>
              </a:rPr>
              <a:t>e.g. </a:t>
            </a:r>
            <a:r>
              <a:rPr lang="en-IN" dirty="0" err="1">
                <a:solidFill>
                  <a:srgbClr val="008000"/>
                </a:solidFill>
              </a:rPr>
              <a:t>matrix_name</a:t>
            </a:r>
            <a:r>
              <a:rPr lang="en-IN" dirty="0">
                <a:solidFill>
                  <a:srgbClr val="008000"/>
                </a:solidFill>
              </a:rPr>
              <a:t>[row, col]</a:t>
            </a:r>
          </a:p>
          <a:p>
            <a:pPr lvl="1">
              <a:lnSpc>
                <a:spcPct val="100000"/>
              </a:lnSpc>
            </a:pPr>
            <a:r>
              <a:rPr lang="en-IN" sz="2800" dirty="0" err="1"/>
              <a:t>x_matrix</a:t>
            </a:r>
            <a:r>
              <a:rPr lang="en-IN" sz="2800" dirty="0"/>
              <a:t>[2, 2:3]; </a:t>
            </a:r>
            <a:r>
              <a:rPr lang="en-IN" sz="2800" dirty="0" err="1"/>
              <a:t>x_matrix</a:t>
            </a:r>
            <a:r>
              <a:rPr lang="en-IN" sz="2800" dirty="0"/>
              <a:t>[, 2]; </a:t>
            </a:r>
            <a:r>
              <a:rPr lang="en-IN" sz="2800" dirty="0" err="1"/>
              <a:t>x_matrix</a:t>
            </a:r>
            <a:r>
              <a:rPr lang="en-IN" sz="2800" dirty="0"/>
              <a:t>[1,]</a:t>
            </a:r>
          </a:p>
          <a:p>
            <a:pPr>
              <a:lnSpc>
                <a:spcPct val="100000"/>
              </a:lnSpc>
            </a:pPr>
            <a:r>
              <a:rPr lang="en-IN" dirty="0"/>
              <a:t>#what would be the value of </a:t>
            </a:r>
          </a:p>
          <a:p>
            <a:pPr lvl="1">
              <a:lnSpc>
                <a:spcPct val="100000"/>
              </a:lnSpc>
            </a:pPr>
            <a:r>
              <a:rPr lang="en-IN" sz="2800" dirty="0"/>
              <a:t>2*</a:t>
            </a:r>
            <a:r>
              <a:rPr lang="en-IN" sz="2800" dirty="0" err="1"/>
              <a:t>x_matrix</a:t>
            </a:r>
            <a:endParaRPr lang="en-IN" sz="2800" dirty="0"/>
          </a:p>
          <a:p>
            <a:endParaRPr lang="en-IN" sz="1500" dirty="0"/>
          </a:p>
          <a:p>
            <a:pPr marL="457200" lvl="1" indent="0">
              <a:buNone/>
            </a:pPr>
            <a:r>
              <a:rPr lang="en-IN" sz="1500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42922965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C1CCB1-D659-4E97-90D2-9EB8C06810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>
            <a:normAutofit/>
          </a:bodyPr>
          <a:lstStyle/>
          <a:p>
            <a:pPr algn="r"/>
            <a:r>
              <a:rPr lang="en-IN" dirty="0">
                <a:solidFill>
                  <a:schemeClr val="accent1"/>
                </a:solidFill>
              </a:rPr>
              <a:t>Data frames</a:t>
            </a:r>
            <a:br>
              <a:rPr lang="en-IN" dirty="0">
                <a:solidFill>
                  <a:schemeClr val="accent1"/>
                </a:solidFill>
              </a:rPr>
            </a:br>
            <a:r>
              <a:rPr lang="en-IN" sz="2400" dirty="0">
                <a:solidFill>
                  <a:schemeClr val="accent1"/>
                </a:solidFill>
              </a:rPr>
              <a:t>two-dimensional Objects</a:t>
            </a:r>
            <a:endParaRPr lang="en-IN" dirty="0">
              <a:solidFill>
                <a:schemeClr val="accent1"/>
              </a:solidFill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1FD474-9258-4368-92AD-80682E0A56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9198" y="467360"/>
            <a:ext cx="6946557" cy="5984240"/>
          </a:xfr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IN" sz="3000" dirty="0"/>
              <a:t># You may use console or code to import data…</a:t>
            </a:r>
          </a:p>
          <a:p>
            <a:pPr lvl="1">
              <a:lnSpc>
                <a:spcPct val="100000"/>
              </a:lnSpc>
            </a:pPr>
            <a:r>
              <a:rPr lang="en-IN" sz="3000" dirty="0"/>
              <a:t>File-&gt;import datasets-&gt;from csv….etc</a:t>
            </a:r>
          </a:p>
          <a:p>
            <a:pPr>
              <a:lnSpc>
                <a:spcPct val="100000"/>
              </a:lnSpc>
            </a:pPr>
            <a:r>
              <a:rPr lang="en-IN" sz="3400" dirty="0" err="1"/>
              <a:t>read.table</a:t>
            </a:r>
            <a:r>
              <a:rPr lang="en-IN" sz="3400" dirty="0"/>
              <a:t>(file=“</a:t>
            </a:r>
            <a:r>
              <a:rPr lang="en-IN" sz="3400" dirty="0" err="1"/>
              <a:t>file_name</a:t>
            </a:r>
            <a:r>
              <a:rPr lang="en-IN" sz="3400" dirty="0"/>
              <a:t>”, </a:t>
            </a:r>
            <a:r>
              <a:rPr lang="en-IN" sz="3400" dirty="0" err="1"/>
              <a:t>sep</a:t>
            </a:r>
            <a:r>
              <a:rPr lang="en-IN" sz="3400" dirty="0"/>
              <a:t>=“”, </a:t>
            </a:r>
            <a:r>
              <a:rPr lang="en-IN" sz="3400" dirty="0" err="1"/>
              <a:t>stringAsFactors</a:t>
            </a:r>
            <a:r>
              <a:rPr lang="en-IN" sz="3400" dirty="0"/>
              <a:t>=FALSE)</a:t>
            </a:r>
          </a:p>
          <a:p>
            <a:pPr lvl="2">
              <a:lnSpc>
                <a:spcPct val="100000"/>
              </a:lnSpc>
            </a:pPr>
            <a:r>
              <a:rPr lang="en-IN" sz="3000" dirty="0"/>
              <a:t>#let’s load the ratios data and assign it to data1</a:t>
            </a:r>
          </a:p>
          <a:p>
            <a:pPr lvl="1">
              <a:lnSpc>
                <a:spcPct val="100000"/>
              </a:lnSpc>
            </a:pPr>
            <a:r>
              <a:rPr lang="en-IN" sz="3000" dirty="0"/>
              <a:t>#Let’s have a quick look of the data</a:t>
            </a:r>
          </a:p>
          <a:p>
            <a:pPr lvl="2">
              <a:lnSpc>
                <a:spcPct val="100000"/>
              </a:lnSpc>
            </a:pPr>
            <a:r>
              <a:rPr lang="en-IN" sz="3000" b="1" dirty="0"/>
              <a:t>V</a:t>
            </a:r>
            <a:r>
              <a:rPr lang="en-IN" sz="3000" dirty="0"/>
              <a:t>iew(data1)</a:t>
            </a:r>
          </a:p>
          <a:p>
            <a:pPr lvl="2">
              <a:lnSpc>
                <a:spcPct val="100000"/>
              </a:lnSpc>
            </a:pPr>
            <a:r>
              <a:rPr lang="en-IN" sz="3000" dirty="0"/>
              <a:t>head(data1); tail(data1)</a:t>
            </a:r>
          </a:p>
          <a:p>
            <a:pPr lvl="2">
              <a:lnSpc>
                <a:spcPct val="100000"/>
              </a:lnSpc>
            </a:pPr>
            <a:r>
              <a:rPr lang="en-IN" sz="3000" dirty="0"/>
              <a:t>str(data1)</a:t>
            </a:r>
          </a:p>
        </p:txBody>
      </p:sp>
    </p:spTree>
    <p:extLst>
      <p:ext uri="{BB962C8B-B14F-4D97-AF65-F5344CB8AC3E}">
        <p14:creationId xmlns:p14="http://schemas.microsoft.com/office/powerpoint/2010/main" val="8619652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C1CCB1-D659-4E97-90D2-9EB8C06810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>
            <a:normAutofit/>
          </a:bodyPr>
          <a:lstStyle/>
          <a:p>
            <a:pPr algn="r"/>
            <a:r>
              <a:rPr lang="en-IN" dirty="0">
                <a:solidFill>
                  <a:schemeClr val="accent1"/>
                </a:solidFill>
              </a:rPr>
              <a:t>Data frames</a:t>
            </a:r>
            <a:br>
              <a:rPr lang="en-IN" dirty="0">
                <a:solidFill>
                  <a:schemeClr val="accent1"/>
                </a:solidFill>
              </a:rPr>
            </a:br>
            <a:r>
              <a:rPr lang="en-IN" sz="2400" dirty="0">
                <a:solidFill>
                  <a:schemeClr val="accent1"/>
                </a:solidFill>
              </a:rPr>
              <a:t>two-dimensional Objects</a:t>
            </a:r>
            <a:endParaRPr lang="en-IN" dirty="0">
              <a:solidFill>
                <a:schemeClr val="accent1"/>
              </a:solidFill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1FD474-9258-4368-92AD-80682E0A56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9198" y="467360"/>
            <a:ext cx="6946557" cy="5984240"/>
          </a:xfrm>
        </p:spPr>
        <p:txBody>
          <a:bodyPr anchor="ctr">
            <a:normAutofit/>
          </a:bodyPr>
          <a:lstStyle/>
          <a:p>
            <a:pPr>
              <a:lnSpc>
                <a:spcPct val="100000"/>
              </a:lnSpc>
            </a:pPr>
            <a:endParaRPr lang="en-IN" sz="2400" dirty="0"/>
          </a:p>
          <a:p>
            <a:pPr>
              <a:lnSpc>
                <a:spcPct val="100000"/>
              </a:lnSpc>
            </a:pPr>
            <a:r>
              <a:rPr lang="en-IN" sz="3600" dirty="0"/>
              <a:t># Can we create data frames through code?</a:t>
            </a:r>
          </a:p>
          <a:p>
            <a:pPr lvl="1">
              <a:lnSpc>
                <a:spcPct val="100000"/>
              </a:lnSpc>
            </a:pPr>
            <a:r>
              <a:rPr lang="en-IN" sz="3600" dirty="0" err="1"/>
              <a:t>data.frame</a:t>
            </a:r>
            <a:r>
              <a:rPr lang="en-IN" sz="3600" dirty="0"/>
              <a:t>(vector1, vector2, vector3, ….)</a:t>
            </a:r>
          </a:p>
          <a:p>
            <a:pPr lvl="1">
              <a:lnSpc>
                <a:spcPct val="100000"/>
              </a:lnSpc>
            </a:pPr>
            <a:r>
              <a:rPr lang="en-IN" sz="3600" dirty="0"/>
              <a:t># lets create one – “</a:t>
            </a:r>
            <a:r>
              <a:rPr lang="en-IN" sz="3600" dirty="0" err="1"/>
              <a:t>MSJ_students</a:t>
            </a:r>
            <a:r>
              <a:rPr lang="en-IN" sz="3600" dirty="0"/>
              <a:t>” with 10 EMBA students </a:t>
            </a:r>
          </a:p>
          <a:p>
            <a:pPr lvl="1">
              <a:lnSpc>
                <a:spcPct val="100000"/>
              </a:lnSpc>
            </a:pPr>
            <a:r>
              <a:rPr lang="en-IN" sz="3600" dirty="0"/>
              <a:t>[Roll# (1 to10), name, age, FATS, CA, </a:t>
            </a:r>
            <a:r>
              <a:rPr lang="en-IN" sz="3600" dirty="0" err="1"/>
              <a:t>dislike_faculty</a:t>
            </a:r>
            <a:r>
              <a:rPr lang="en-IN" sz="3600" dirty="0"/>
              <a:t>(T/F)]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72115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C1CCB1-D659-4E97-90D2-9EB8C06810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>
            <a:normAutofit/>
          </a:bodyPr>
          <a:lstStyle/>
          <a:p>
            <a:pPr algn="r"/>
            <a:r>
              <a:rPr lang="en-IN" dirty="0">
                <a:solidFill>
                  <a:schemeClr val="accent1"/>
                </a:solidFill>
              </a:rPr>
              <a:t>Data frames…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1FD474-9258-4368-92AD-80682E0A56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320040"/>
            <a:ext cx="7216131" cy="6217920"/>
          </a:xfrm>
        </p:spPr>
        <p:txBody>
          <a:bodyPr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en-IN" sz="3600" dirty="0"/>
              <a:t># You may use the matrix method of data frame element(s) selection</a:t>
            </a:r>
          </a:p>
          <a:p>
            <a:pPr lvl="1">
              <a:lnSpc>
                <a:spcPct val="100000"/>
              </a:lnSpc>
            </a:pPr>
            <a:r>
              <a:rPr lang="en-IN" sz="3600" dirty="0" err="1"/>
              <a:t>MSJ_students</a:t>
            </a:r>
            <a:r>
              <a:rPr lang="en-IN" sz="3600" dirty="0"/>
              <a:t>[1, 2]; </a:t>
            </a:r>
            <a:r>
              <a:rPr lang="en-IN" sz="3600" dirty="0" err="1"/>
              <a:t>MSJ_students</a:t>
            </a:r>
            <a:r>
              <a:rPr lang="en-IN" sz="3600" dirty="0"/>
              <a:t>[1:5, 2:3]; </a:t>
            </a:r>
            <a:r>
              <a:rPr lang="en-IN" sz="3600" dirty="0" err="1"/>
              <a:t>MSJ_students</a:t>
            </a:r>
            <a:r>
              <a:rPr lang="en-IN" sz="3600" dirty="0"/>
              <a:t>[, -2]; </a:t>
            </a:r>
          </a:p>
          <a:p>
            <a:pPr lvl="1">
              <a:lnSpc>
                <a:spcPct val="100000"/>
              </a:lnSpc>
            </a:pPr>
            <a:r>
              <a:rPr lang="en-IN" sz="3600" dirty="0"/>
              <a:t>#Only name’s column ? </a:t>
            </a:r>
          </a:p>
          <a:p>
            <a:pPr lvl="2">
              <a:lnSpc>
                <a:spcPct val="100000"/>
              </a:lnSpc>
            </a:pPr>
            <a:r>
              <a:rPr lang="en-IN" sz="3600" dirty="0"/>
              <a:t>MSJ_students[, 2] or MSJ_students[, “name”] or MSJ_students</a:t>
            </a:r>
            <a:r>
              <a:rPr lang="en-IN" sz="3600" b="1" dirty="0"/>
              <a:t>$</a:t>
            </a:r>
            <a:r>
              <a:rPr lang="en-IN" sz="3600" dirty="0"/>
              <a:t>name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08472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C1CCB1-D659-4E97-90D2-9EB8C06810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2346030" cy="4930246"/>
          </a:xfrm>
        </p:spPr>
        <p:txBody>
          <a:bodyPr>
            <a:normAutofit/>
          </a:bodyPr>
          <a:lstStyle/>
          <a:p>
            <a:pPr algn="r"/>
            <a:r>
              <a:rPr lang="en-IN" dirty="0">
                <a:solidFill>
                  <a:schemeClr val="accent1"/>
                </a:solidFill>
              </a:rPr>
              <a:t>Data frames…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1FD474-9258-4368-92AD-80682E0A56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97270" y="320040"/>
            <a:ext cx="7473157" cy="6217920"/>
          </a:xfrm>
        </p:spPr>
        <p:txBody>
          <a:bodyPr anchor="ctr">
            <a:normAutofit fontScale="92500"/>
          </a:bodyPr>
          <a:lstStyle/>
          <a:p>
            <a:pPr>
              <a:lnSpc>
                <a:spcPct val="100000"/>
              </a:lnSpc>
            </a:pPr>
            <a:endParaRPr lang="en-IN" dirty="0"/>
          </a:p>
          <a:p>
            <a:pPr lvl="1">
              <a:lnSpc>
                <a:spcPct val="100000"/>
              </a:lnSpc>
            </a:pPr>
            <a:r>
              <a:rPr lang="en-IN" sz="3200" dirty="0"/>
              <a:t>All those students who dislike me??</a:t>
            </a:r>
          </a:p>
          <a:p>
            <a:pPr lvl="2">
              <a:lnSpc>
                <a:spcPct val="100000"/>
              </a:lnSpc>
            </a:pPr>
            <a:r>
              <a:rPr lang="en-IN" sz="3200" dirty="0" err="1"/>
              <a:t>MSJ_students</a:t>
            </a:r>
            <a:r>
              <a:rPr lang="en-IN" sz="3200" dirty="0"/>
              <a:t>[</a:t>
            </a:r>
            <a:r>
              <a:rPr lang="en-IN" sz="3200" dirty="0" err="1"/>
              <a:t>dislike_faculty</a:t>
            </a:r>
            <a:r>
              <a:rPr lang="en-IN" sz="3200" dirty="0"/>
              <a:t>, “name”]</a:t>
            </a:r>
          </a:p>
          <a:p>
            <a:pPr lvl="3">
              <a:lnSpc>
                <a:spcPct val="100000"/>
              </a:lnSpc>
            </a:pPr>
            <a:r>
              <a:rPr lang="en-IN" sz="3200" dirty="0"/>
              <a:t>Or</a:t>
            </a:r>
          </a:p>
          <a:p>
            <a:pPr lvl="2">
              <a:lnSpc>
                <a:spcPct val="100000"/>
              </a:lnSpc>
            </a:pPr>
            <a:r>
              <a:rPr lang="en-IN" sz="3200" dirty="0"/>
              <a:t>subset(MSJ_students, dislike_faculty); subset(MSJ_students[“name”], dislike_faculty)</a:t>
            </a:r>
          </a:p>
          <a:p>
            <a:pPr lvl="2">
              <a:lnSpc>
                <a:spcPct val="100000"/>
              </a:lnSpc>
            </a:pPr>
            <a:endParaRPr lang="en-IN" sz="3200" dirty="0"/>
          </a:p>
          <a:p>
            <a:pPr lvl="1">
              <a:lnSpc>
                <a:spcPct val="100000"/>
              </a:lnSpc>
            </a:pPr>
            <a:r>
              <a:rPr lang="en-IN" sz="3200" dirty="0"/>
              <a:t># Can you arrange the students as per their FATS grades?</a:t>
            </a:r>
          </a:p>
          <a:p>
            <a:pPr lvl="2">
              <a:lnSpc>
                <a:spcPct val="100000"/>
              </a:lnSpc>
            </a:pPr>
            <a:r>
              <a:rPr lang="en-IN" sz="3200" dirty="0" err="1"/>
              <a:t>MSJ_students$name</a:t>
            </a:r>
            <a:r>
              <a:rPr lang="en-IN" sz="3200" dirty="0"/>
              <a:t>[order(</a:t>
            </a:r>
            <a:r>
              <a:rPr lang="en-IN" sz="3200" dirty="0" err="1"/>
              <a:t>MSJ_students</a:t>
            </a:r>
            <a:r>
              <a:rPr lang="en-IN" sz="3200" dirty="0"/>
              <a:t>[“FATS”])]</a:t>
            </a:r>
            <a:endParaRPr lang="en-IN" sz="1900" dirty="0"/>
          </a:p>
        </p:txBody>
      </p:sp>
    </p:spTree>
    <p:extLst>
      <p:ext uri="{BB962C8B-B14F-4D97-AF65-F5344CB8AC3E}">
        <p14:creationId xmlns:p14="http://schemas.microsoft.com/office/powerpoint/2010/main" val="32692189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5911E3A-C35B-4EF7-A355-B84E9A14A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21ADB3D-AD65-44B4-847D-5E90E90A5D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CF580C70-814C-4845-B645-919BFFBD16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34D7BF57-4CAA-45B2-9EF0-0AA1FCF70B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7886F306-C03A-40C6-8FD5-DCE3D4595D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2FDC9A36-C7C3-47D7-A64E-ED25C47EC7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BB19BC37-158A-43DC-9A9E-E45CC71954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077654CC-108F-48D5-B5E9-437F164F52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A3CF3A63-1C1E-4E85-A78A-FDC16431E3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8740FC9A-72DD-4D9B-BA25-1CCED13524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7FBF5743-F2AE-4D0D-BCD1-01F7686D01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CED32316-D4F7-4795-BBE0-DEBB60E27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583B23C9-B9B7-4E93-9538-CBE316F83F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5B144260-9F2C-4ADB-A37C-1CFB4B428B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53FF918D-79D3-4F55-A68C-0DD5880DAB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B9FC1440-933F-44FE-8D77-4827DD0F99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0F67F308-A67C-4D2E-B081-59BB31D8EC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80112F01-90EB-4AEC-A39C-5C6875FFB9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893F6B05-90EB-4C75-A0F0-C7247553BD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227B563B-E0C0-4D81-966D-B5E2DBAAE8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130DF93D-D1FF-477A-BDCE-C8B01C3B47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44ED67A1-C6FE-4AC8-8473-11DAC03DCD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213A54F3-15FA-4C8F-8ABF-CE77E72196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5F8A7F7F-DD1A-4F41-98AC-B9CE2A620C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CEF47228-EB7C-4EBA-BE01-DA6CB24102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35" name="Isosceles Triangle 22">
              <a:extLst>
                <a:ext uri="{FF2B5EF4-FFF2-40B4-BE49-F238E27FC236}">
                  <a16:creationId xmlns:a16="http://schemas.microsoft.com/office/drawing/2014/main" id="{3D2FD25A-EFFD-4F5C-9258-981F5907DE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DCF573BC-A06F-4036-A3A8-9D07DDE622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556B26D-077B-4522-A6B7-6C3AEB8B8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77" y="2415322"/>
            <a:ext cx="3451730" cy="2399869"/>
          </a:xfrm>
        </p:spPr>
        <p:txBody>
          <a:bodyPr>
            <a:normAutofit/>
          </a:bodyPr>
          <a:lstStyle/>
          <a:p>
            <a:pPr algn="ctr"/>
            <a:r>
              <a:rPr lang="en-IN" sz="4000">
                <a:solidFill>
                  <a:srgbClr val="FFFFFF"/>
                </a:solidFill>
              </a:rPr>
              <a:t>Lists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14EF77-7AE7-47AC-910A-7387E04823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32819" y="14287"/>
            <a:ext cx="7552818" cy="6829426"/>
          </a:xfrm>
        </p:spPr>
        <p:txBody>
          <a:bodyPr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en-IN" sz="3200" dirty="0"/>
              <a:t>a collection of arrays of various size and type</a:t>
            </a:r>
          </a:p>
          <a:p>
            <a:pPr lvl="1">
              <a:lnSpc>
                <a:spcPct val="100000"/>
              </a:lnSpc>
            </a:pPr>
            <a:r>
              <a:rPr lang="en-IN" sz="3200" i="1" dirty="0"/>
              <a:t>list()</a:t>
            </a:r>
            <a:r>
              <a:rPr lang="en-IN" sz="3200" dirty="0"/>
              <a:t> function</a:t>
            </a:r>
          </a:p>
          <a:p>
            <a:pPr lvl="1">
              <a:lnSpc>
                <a:spcPct val="100000"/>
              </a:lnSpc>
            </a:pPr>
            <a:r>
              <a:rPr lang="en-IN" sz="3200" dirty="0"/>
              <a:t>Let’s create a list using the following</a:t>
            </a:r>
          </a:p>
          <a:p>
            <a:pPr lvl="2">
              <a:lnSpc>
                <a:spcPct val="100000"/>
              </a:lnSpc>
            </a:pPr>
            <a:r>
              <a:rPr lang="en-IN" sz="3200" dirty="0" err="1"/>
              <a:t>Vect</a:t>
            </a:r>
            <a:r>
              <a:rPr lang="en-IN" sz="3200" dirty="0"/>
              <a:t>&lt;-c(1, 2, 34, 5, 6, 7)</a:t>
            </a:r>
          </a:p>
          <a:p>
            <a:pPr lvl="2">
              <a:lnSpc>
                <a:spcPct val="100000"/>
              </a:lnSpc>
            </a:pPr>
            <a:r>
              <a:rPr lang="en-IN" sz="3200" dirty="0"/>
              <a:t>Mat&lt;-matrix(1:12, </a:t>
            </a:r>
            <a:r>
              <a:rPr lang="en-IN" sz="3200" dirty="0" err="1"/>
              <a:t>bycol</a:t>
            </a:r>
            <a:r>
              <a:rPr lang="en-IN" sz="3200" dirty="0"/>
              <a:t>=TRUE, </a:t>
            </a:r>
            <a:r>
              <a:rPr lang="en-IN" sz="3200" dirty="0" err="1"/>
              <a:t>nrow</a:t>
            </a:r>
            <a:r>
              <a:rPr lang="en-IN" sz="3200" dirty="0"/>
              <a:t>=4)</a:t>
            </a:r>
          </a:p>
          <a:p>
            <a:pPr lvl="2">
              <a:lnSpc>
                <a:spcPct val="100000"/>
              </a:lnSpc>
            </a:pPr>
            <a:r>
              <a:rPr lang="en-IN" sz="3200" dirty="0" err="1"/>
              <a:t>MSJ_students</a:t>
            </a:r>
            <a:endParaRPr lang="en-IN" sz="3200" dirty="0"/>
          </a:p>
          <a:p>
            <a:pPr lvl="2">
              <a:lnSpc>
                <a:spcPct val="100000"/>
              </a:lnSpc>
            </a:pPr>
            <a:endParaRPr lang="en-IN" sz="3200" dirty="0"/>
          </a:p>
          <a:p>
            <a:pPr lvl="2">
              <a:lnSpc>
                <a:spcPct val="100000"/>
              </a:lnSpc>
            </a:pPr>
            <a:r>
              <a:rPr lang="en-IN" sz="3200" dirty="0" err="1"/>
              <a:t>Our_list</a:t>
            </a:r>
            <a:r>
              <a:rPr lang="en-IN" sz="3200" dirty="0"/>
              <a:t> &lt;- list(</a:t>
            </a:r>
            <a:r>
              <a:rPr lang="en-IN" sz="3200" dirty="0" err="1"/>
              <a:t>Vect</a:t>
            </a:r>
            <a:r>
              <a:rPr lang="en-IN" sz="3200" dirty="0"/>
              <a:t>, Mat, </a:t>
            </a:r>
            <a:r>
              <a:rPr lang="en-IN" sz="3200" dirty="0" err="1"/>
              <a:t>MSJ_students</a:t>
            </a:r>
            <a:r>
              <a:rPr lang="en-IN" sz="3200" dirty="0"/>
              <a:t>)</a:t>
            </a:r>
            <a:endParaRPr lang="en-IN" dirty="0"/>
          </a:p>
          <a:p>
            <a:pPr marL="457200" lvl="1" indent="0">
              <a:lnSpc>
                <a:spcPct val="100000"/>
              </a:lnSpc>
              <a:buNone/>
            </a:pPr>
            <a:endParaRPr lang="en-IN" sz="1700" dirty="0"/>
          </a:p>
          <a:p>
            <a:pPr lvl="2"/>
            <a:endParaRPr lang="en-IN" sz="1700" dirty="0"/>
          </a:p>
        </p:txBody>
      </p:sp>
    </p:spTree>
    <p:extLst>
      <p:ext uri="{BB962C8B-B14F-4D97-AF65-F5344CB8AC3E}">
        <p14:creationId xmlns:p14="http://schemas.microsoft.com/office/powerpoint/2010/main" val="298337442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5911E3A-C35B-4EF7-A355-B84E9A14A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21ADB3D-AD65-44B4-847D-5E90E90A5D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CF580C70-814C-4845-B645-919BFFBD16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34D7BF57-4CAA-45B2-9EF0-0AA1FCF70B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7886F306-C03A-40C6-8FD5-DCE3D4595D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2FDC9A36-C7C3-47D7-A64E-ED25C47EC7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BB19BC37-158A-43DC-9A9E-E45CC71954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077654CC-108F-48D5-B5E9-437F164F52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A3CF3A63-1C1E-4E85-A78A-FDC16431E3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8740FC9A-72DD-4D9B-BA25-1CCED13524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7FBF5743-F2AE-4D0D-BCD1-01F7686D01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CED32316-D4F7-4795-BBE0-DEBB60E27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583B23C9-B9B7-4E93-9538-CBE316F83F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5B144260-9F2C-4ADB-A37C-1CFB4B428B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53FF918D-79D3-4F55-A68C-0DD5880DAB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B9FC1440-933F-44FE-8D77-4827DD0F99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0F67F308-A67C-4D2E-B081-59BB31D8EC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80112F01-90EB-4AEC-A39C-5C6875FFB9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893F6B05-90EB-4C75-A0F0-C7247553BD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227B563B-E0C0-4D81-966D-B5E2DBAAE8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130DF93D-D1FF-477A-BDCE-C8B01C3B47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44ED67A1-C6FE-4AC8-8473-11DAC03DCD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213A54F3-15FA-4C8F-8ABF-CE77E72196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5F8A7F7F-DD1A-4F41-98AC-B9CE2A620C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CEF47228-EB7C-4EBA-BE01-DA6CB24102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35" name="Isosceles Triangle 22">
              <a:extLst>
                <a:ext uri="{FF2B5EF4-FFF2-40B4-BE49-F238E27FC236}">
                  <a16:creationId xmlns:a16="http://schemas.microsoft.com/office/drawing/2014/main" id="{3D2FD25A-EFFD-4F5C-9258-981F5907DE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DCF573BC-A06F-4036-A3A8-9D07DDE622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556B26D-077B-4522-A6B7-6C3AEB8B8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77" y="2415322"/>
            <a:ext cx="3451730" cy="2399869"/>
          </a:xfrm>
        </p:spPr>
        <p:txBody>
          <a:bodyPr>
            <a:normAutofit/>
          </a:bodyPr>
          <a:lstStyle/>
          <a:p>
            <a:pPr algn="ctr"/>
            <a:r>
              <a:rPr lang="en-IN" sz="4000">
                <a:solidFill>
                  <a:srgbClr val="FFFFFF"/>
                </a:solidFill>
              </a:rPr>
              <a:t>Lists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14EF77-7AE7-47AC-910A-7387E04823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32819" y="14287"/>
            <a:ext cx="7552818" cy="6829426"/>
          </a:xfrm>
        </p:spPr>
        <p:txBody>
          <a:bodyPr anchor="ctr"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endParaRPr lang="en-IN" dirty="0"/>
          </a:p>
          <a:p>
            <a:pPr>
              <a:lnSpc>
                <a:spcPct val="100000"/>
              </a:lnSpc>
            </a:pPr>
            <a:r>
              <a:rPr lang="en-IN" sz="3200" dirty="0"/>
              <a:t># You may also give name to the components of your list</a:t>
            </a:r>
          </a:p>
          <a:p>
            <a:pPr lvl="2">
              <a:lnSpc>
                <a:spcPct val="100000"/>
              </a:lnSpc>
            </a:pPr>
            <a:endParaRPr lang="en-IN" sz="2400" dirty="0"/>
          </a:p>
          <a:p>
            <a:pPr lvl="1">
              <a:lnSpc>
                <a:spcPct val="100000"/>
              </a:lnSpc>
            </a:pPr>
            <a:r>
              <a:rPr lang="en-IN" sz="2800" dirty="0" err="1"/>
              <a:t>Our_list</a:t>
            </a:r>
            <a:r>
              <a:rPr lang="en-IN" sz="2800" dirty="0"/>
              <a:t> &lt;- list(Name1 = </a:t>
            </a:r>
            <a:r>
              <a:rPr lang="en-IN" sz="2800" dirty="0" err="1"/>
              <a:t>Vect</a:t>
            </a:r>
            <a:r>
              <a:rPr lang="en-IN" sz="2800" dirty="0"/>
              <a:t>, Name2 = Mat, Name3 = </a:t>
            </a:r>
            <a:r>
              <a:rPr lang="en-IN" sz="2800" dirty="0" err="1"/>
              <a:t>MSJ_students</a:t>
            </a:r>
            <a:r>
              <a:rPr lang="en-IN" sz="2800" dirty="0"/>
              <a:t>)</a:t>
            </a:r>
          </a:p>
          <a:p>
            <a:pPr lvl="4">
              <a:lnSpc>
                <a:spcPct val="100000"/>
              </a:lnSpc>
            </a:pPr>
            <a:r>
              <a:rPr lang="en-IN" sz="2400" dirty="0"/>
              <a:t>Or</a:t>
            </a:r>
          </a:p>
          <a:p>
            <a:pPr lvl="1">
              <a:lnSpc>
                <a:spcPct val="100000"/>
              </a:lnSpc>
            </a:pPr>
            <a:r>
              <a:rPr lang="en-IN" sz="2800" dirty="0"/>
              <a:t>Names(</a:t>
            </a:r>
            <a:r>
              <a:rPr lang="en-IN" sz="2800" dirty="0" err="1"/>
              <a:t>Our_list</a:t>
            </a:r>
            <a:r>
              <a:rPr lang="en-IN" sz="2800" dirty="0"/>
              <a:t>)&lt;-c(“name1”, “name2”, “name3”)</a:t>
            </a:r>
          </a:p>
          <a:p>
            <a:pPr lvl="1">
              <a:lnSpc>
                <a:spcPct val="100000"/>
              </a:lnSpc>
            </a:pPr>
            <a:endParaRPr lang="en-IN" dirty="0"/>
          </a:p>
          <a:p>
            <a:pPr>
              <a:lnSpc>
                <a:spcPct val="100000"/>
              </a:lnSpc>
            </a:pPr>
            <a:r>
              <a:rPr lang="en-IN" sz="3200" dirty="0"/>
              <a:t>#Selecting element from list (3</a:t>
            </a:r>
            <a:r>
              <a:rPr lang="en-IN" sz="3200" baseline="30000" dirty="0"/>
              <a:t>rd</a:t>
            </a:r>
            <a:r>
              <a:rPr lang="en-IN" sz="3200" dirty="0"/>
              <a:t> list component MSJ… and 5-8</a:t>
            </a:r>
            <a:r>
              <a:rPr lang="en-IN" sz="3200" baseline="30000" dirty="0"/>
              <a:t>th</a:t>
            </a:r>
            <a:r>
              <a:rPr lang="en-IN" sz="3200" dirty="0"/>
              <a:t> rows in the names column)</a:t>
            </a:r>
          </a:p>
          <a:p>
            <a:pPr lvl="1">
              <a:lnSpc>
                <a:spcPct val="100000"/>
              </a:lnSpc>
            </a:pPr>
            <a:r>
              <a:rPr lang="en-IN" sz="2800" dirty="0"/>
              <a:t>Our_list[[3]][2, 5:8]</a:t>
            </a:r>
            <a:endParaRPr lang="en-IN" sz="2100" dirty="0"/>
          </a:p>
          <a:p>
            <a:pPr lvl="2"/>
            <a:endParaRPr lang="en-IN" sz="1700" dirty="0"/>
          </a:p>
        </p:txBody>
      </p:sp>
    </p:spTree>
    <p:extLst>
      <p:ext uri="{BB962C8B-B14F-4D97-AF65-F5344CB8AC3E}">
        <p14:creationId xmlns:p14="http://schemas.microsoft.com/office/powerpoint/2010/main" val="242289793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Loops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for loop</a:t>
            </a:r>
          </a:p>
          <a:p>
            <a:pPr marL="457200" lvl="1" indent="0">
              <a:buNone/>
            </a:pPr>
            <a:r>
              <a:rPr lang="en-IN" b="0" i="0" dirty="0">
                <a:effectLst/>
                <a:latin typeface="Courier New" panose="02070309020205020404" pitchFamily="49" charset="0"/>
              </a:rPr>
              <a:t>for(variable in sequence) { expr }</a:t>
            </a:r>
          </a:p>
          <a:p>
            <a:pPr marL="457200" lvl="1" indent="0">
              <a:buNone/>
            </a:pPr>
            <a:endParaRPr lang="en-IN" dirty="0">
              <a:latin typeface="Courier New" panose="02070309020205020404" pitchFamily="49" charset="0"/>
            </a:endParaRPr>
          </a:p>
          <a:p>
            <a:pPr marL="457200" lvl="1" indent="0">
              <a:buNone/>
            </a:pPr>
            <a:r>
              <a:rPr lang="en-IN" dirty="0">
                <a:latin typeface="Courier New" panose="02070309020205020404" pitchFamily="49" charset="0"/>
              </a:rPr>
              <a:t>e.g., </a:t>
            </a:r>
            <a:endParaRPr lang="en-US" dirty="0"/>
          </a:p>
          <a:p>
            <a:endParaRPr lang="en-US" dirty="0"/>
          </a:p>
          <a:p>
            <a:r>
              <a:rPr lang="en-US" dirty="0"/>
              <a:t>While loop</a:t>
            </a:r>
          </a:p>
          <a:p>
            <a:pPr marL="0" indent="0">
              <a:buNone/>
            </a:pPr>
            <a:r>
              <a:rPr lang="en-IN" b="0" i="0" dirty="0">
                <a:effectLst/>
                <a:latin typeface="Courier New" panose="02070309020205020404" pitchFamily="49" charset="0"/>
              </a:rPr>
              <a:t>	while(condition) { expr }</a:t>
            </a:r>
            <a:endParaRPr lang="en-US" dirty="0"/>
          </a:p>
          <a:p>
            <a:endParaRPr lang="en-US" dirty="0"/>
          </a:p>
          <a:p>
            <a:r>
              <a:rPr lang="en-US" dirty="0"/>
              <a:t>break; next</a:t>
            </a:r>
          </a:p>
          <a:p>
            <a:endParaRPr lang="en-US" dirty="0"/>
          </a:p>
          <a:p>
            <a:pPr lvl="1"/>
            <a:r>
              <a:rPr lang="en-US" dirty="0"/>
              <a:t>The </a:t>
            </a:r>
            <a:r>
              <a:rPr lang="en-US" b="1" dirty="0"/>
              <a:t>apply()</a:t>
            </a:r>
            <a:r>
              <a:rPr lang="en-US" dirty="0"/>
              <a:t> family of functions (</a:t>
            </a:r>
            <a:r>
              <a:rPr lang="en-US" dirty="0">
                <a:solidFill>
                  <a:srgbClr val="FF0000"/>
                </a:solidFill>
              </a:rPr>
              <a:t>to be discussed later</a:t>
            </a:r>
            <a:r>
              <a:rPr lang="en-US" dirty="0"/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417565676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31578"/>
          </a:xfrm>
        </p:spPr>
        <p:txBody>
          <a:bodyPr/>
          <a:lstStyle/>
          <a:p>
            <a:r>
              <a:rPr lang="en-US" dirty="0"/>
              <a:t>E.g. Loops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98727"/>
            <a:ext cx="10515600" cy="4878236"/>
          </a:xfrm>
        </p:spPr>
        <p:txBody>
          <a:bodyPr>
            <a:normAutofit lnSpcReduction="10000"/>
          </a:bodyPr>
          <a:lstStyle/>
          <a:p>
            <a:pPr lvl="1"/>
            <a:endParaRPr lang="en-US" dirty="0"/>
          </a:p>
          <a:p>
            <a:r>
              <a:rPr lang="en-US" sz="2400" b="0" i="0" u="none" strike="noStrike" baseline="0" dirty="0">
                <a:latin typeface="LMRoman10-Regular-Identity-H"/>
              </a:rPr>
              <a:t>Use while loop to calculate the Product of all numbers from 50 to 100.</a:t>
            </a:r>
          </a:p>
          <a:p>
            <a:pPr lvl="1"/>
            <a:r>
              <a:rPr lang="en-US" dirty="0">
                <a:latin typeface="LMRoman10-Regular-Identity-H"/>
              </a:rPr>
              <a:t>Using while loop</a:t>
            </a:r>
          </a:p>
          <a:p>
            <a:pPr lvl="1"/>
            <a:r>
              <a:rPr lang="en-US" dirty="0">
                <a:latin typeface="LMRoman10-Regular-Identity-H"/>
              </a:rPr>
              <a:t>Using for loop</a:t>
            </a:r>
          </a:p>
          <a:p>
            <a:pPr lvl="1"/>
            <a:endParaRPr lang="en-US" dirty="0"/>
          </a:p>
          <a:p>
            <a:r>
              <a:rPr lang="en-US" dirty="0"/>
              <a:t>Take a 3x3 matrix and then replace the diagonal elements by 1.</a:t>
            </a:r>
          </a:p>
          <a:p>
            <a:pPr lvl="1"/>
            <a:r>
              <a:rPr lang="en-US" dirty="0"/>
              <a:t>use </a:t>
            </a:r>
            <a:r>
              <a:rPr lang="en-US" b="1" dirty="0"/>
              <a:t>for loop</a:t>
            </a:r>
            <a:r>
              <a:rPr lang="en-US" dirty="0"/>
              <a:t> for the same..</a:t>
            </a:r>
          </a:p>
          <a:p>
            <a:endParaRPr lang="en-US" dirty="0"/>
          </a:p>
          <a:p>
            <a:r>
              <a:rPr lang="en-US" dirty="0"/>
              <a:t>Assume the following cash flow of an investment of 1000 at t=0, for 4 years project are: 600, 300, 200, 100</a:t>
            </a:r>
          </a:p>
          <a:p>
            <a:pPr lvl="1"/>
            <a:r>
              <a:rPr lang="en-US" dirty="0"/>
              <a:t>Calculate the payback period, and </a:t>
            </a:r>
          </a:p>
          <a:p>
            <a:pPr lvl="1"/>
            <a:r>
              <a:rPr lang="en-US" dirty="0"/>
              <a:t>NPV</a:t>
            </a:r>
          </a:p>
        </p:txBody>
      </p:sp>
    </p:spTree>
    <p:extLst>
      <p:ext uri="{BB962C8B-B14F-4D97-AF65-F5344CB8AC3E}">
        <p14:creationId xmlns:p14="http://schemas.microsoft.com/office/powerpoint/2010/main" val="281818651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59426"/>
          </a:xfrm>
        </p:spPr>
        <p:txBody>
          <a:bodyPr>
            <a:normAutofit fontScale="90000"/>
          </a:bodyPr>
          <a:lstStyle/>
          <a:p>
            <a:r>
              <a:rPr lang="en-US" dirty="0"/>
              <a:t>Functions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995690"/>
            <a:ext cx="11112053" cy="5656677"/>
          </a:xfrm>
        </p:spPr>
        <p:txBody>
          <a:bodyPr>
            <a:normAutofit fontScale="55000" lnSpcReduction="20000"/>
          </a:bodyPr>
          <a:lstStyle/>
          <a:p>
            <a:r>
              <a:rPr lang="en-US" sz="4500" dirty="0"/>
              <a:t>Built in Functions</a:t>
            </a:r>
          </a:p>
          <a:p>
            <a:pPr lvl="1"/>
            <a:endParaRPr lang="en-US" sz="4500" dirty="0"/>
          </a:p>
          <a:p>
            <a:pPr lvl="1"/>
            <a:r>
              <a:rPr lang="en-US" sz="4500" dirty="0"/>
              <a:t>Pre-loaded</a:t>
            </a:r>
          </a:p>
          <a:p>
            <a:pPr lvl="2"/>
            <a:r>
              <a:rPr lang="en-US" sz="4000" dirty="0"/>
              <a:t>mean(); </a:t>
            </a:r>
            <a:r>
              <a:rPr lang="en-US" sz="4000" dirty="0" err="1"/>
              <a:t>sd</a:t>
            </a:r>
            <a:r>
              <a:rPr lang="en-US" sz="4000" dirty="0"/>
              <a:t>(); length(); head(); print(); </a:t>
            </a:r>
            <a:r>
              <a:rPr lang="en-US" sz="4000" dirty="0" err="1"/>
              <a:t>ls</a:t>
            </a:r>
            <a:r>
              <a:rPr lang="en-US" sz="4000" dirty="0"/>
              <a:t>(); </a:t>
            </a:r>
            <a:r>
              <a:rPr lang="en-US" sz="4000" dirty="0" err="1"/>
              <a:t>rm</a:t>
            </a:r>
            <a:r>
              <a:rPr lang="en-US" sz="4000" dirty="0"/>
              <a:t>(); plot() etc.</a:t>
            </a:r>
          </a:p>
          <a:p>
            <a:pPr lvl="2"/>
            <a:endParaRPr lang="en-US" sz="4000" dirty="0"/>
          </a:p>
          <a:p>
            <a:pPr lvl="1"/>
            <a:r>
              <a:rPr lang="en-US" sz="4500" dirty="0"/>
              <a:t>Via packages </a:t>
            </a:r>
          </a:p>
          <a:p>
            <a:pPr lvl="2">
              <a:buFont typeface="Wingdings" charset="0"/>
              <a:buChar char="Ø"/>
            </a:pPr>
            <a:r>
              <a:rPr lang="en-US" sz="4000" dirty="0" err="1">
                <a:latin typeface="Courier"/>
                <a:cs typeface="Courier"/>
              </a:rPr>
              <a:t>install.packages</a:t>
            </a:r>
            <a:r>
              <a:rPr lang="en-US" sz="4000" dirty="0">
                <a:latin typeface="Courier"/>
                <a:cs typeface="Courier"/>
              </a:rPr>
              <a:t>(“</a:t>
            </a:r>
            <a:r>
              <a:rPr lang="en-US" sz="4000" dirty="0" err="1">
                <a:latin typeface="Courier"/>
                <a:cs typeface="Courier"/>
              </a:rPr>
              <a:t>packagex</a:t>
            </a:r>
            <a:r>
              <a:rPr lang="en-US" sz="4000" dirty="0">
                <a:latin typeface="Courier"/>
                <a:cs typeface="Courier"/>
              </a:rPr>
              <a:t>”) </a:t>
            </a:r>
            <a:r>
              <a:rPr lang="en-US" sz="4000" dirty="0"/>
              <a:t>and load using </a:t>
            </a:r>
          </a:p>
          <a:p>
            <a:pPr lvl="2">
              <a:buFont typeface="Wingdings" charset="0"/>
              <a:buChar char="Ø"/>
            </a:pPr>
            <a:r>
              <a:rPr lang="en-US" sz="4000" dirty="0">
                <a:latin typeface="Courier"/>
                <a:cs typeface="Courier"/>
              </a:rPr>
              <a:t>library() or require()</a:t>
            </a:r>
          </a:p>
          <a:p>
            <a:endParaRPr lang="en-US" sz="4500" dirty="0"/>
          </a:p>
          <a:p>
            <a:r>
              <a:rPr lang="en-US" sz="4500" dirty="0"/>
              <a:t>User-Defined Functions (Custom functions)</a:t>
            </a:r>
          </a:p>
          <a:p>
            <a:pPr marL="0" indent="0" rtl="0">
              <a:buNone/>
            </a:pPr>
            <a:r>
              <a:rPr lang="en-US" sz="4000" dirty="0">
                <a:latin typeface="Courier"/>
                <a:cs typeface="Courier"/>
              </a:rPr>
              <a:t>   &gt;</a:t>
            </a:r>
            <a:r>
              <a:rPr lang="en-US" sz="4000" dirty="0" err="1">
                <a:latin typeface="Courier"/>
                <a:cs typeface="Courier"/>
              </a:rPr>
              <a:t>john_fun</a:t>
            </a:r>
            <a:r>
              <a:rPr lang="en-US" sz="4000" dirty="0">
                <a:effectLst/>
                <a:latin typeface="Courier"/>
                <a:cs typeface="Courier"/>
              </a:rPr>
              <a:t> &lt;- function(arg1, arg2) { </a:t>
            </a:r>
          </a:p>
          <a:p>
            <a:pPr marL="0" indent="0" rtl="0">
              <a:buNone/>
            </a:pPr>
            <a:r>
              <a:rPr lang="en-US" sz="4000" dirty="0">
                <a:latin typeface="Courier"/>
                <a:cs typeface="Courier"/>
              </a:rPr>
              <a:t>						#</a:t>
            </a:r>
            <a:r>
              <a:rPr lang="en-US" sz="4000" dirty="0" err="1">
                <a:latin typeface="Courier"/>
                <a:cs typeface="Courier"/>
              </a:rPr>
              <a:t>bla</a:t>
            </a:r>
            <a:r>
              <a:rPr lang="en-US" sz="4000" dirty="0">
                <a:latin typeface="Courier"/>
                <a:cs typeface="Courier"/>
              </a:rPr>
              <a:t> </a:t>
            </a:r>
            <a:r>
              <a:rPr lang="en-US" sz="4000" dirty="0" err="1">
                <a:latin typeface="Courier"/>
                <a:cs typeface="Courier"/>
              </a:rPr>
              <a:t>bla</a:t>
            </a:r>
            <a:endParaRPr lang="en-US" sz="4000" dirty="0">
              <a:latin typeface="Courier"/>
              <a:cs typeface="Courier"/>
            </a:endParaRPr>
          </a:p>
          <a:p>
            <a:pPr marL="0" indent="0" rtl="0">
              <a:buNone/>
            </a:pPr>
            <a:r>
              <a:rPr lang="en-US" sz="4000" dirty="0">
                <a:effectLst/>
                <a:latin typeface="Courier"/>
                <a:cs typeface="Courier"/>
              </a:rPr>
              <a:t>						#body</a:t>
            </a:r>
          </a:p>
          <a:p>
            <a:pPr marL="0" indent="0" rtl="0">
              <a:buNone/>
            </a:pPr>
            <a:r>
              <a:rPr lang="en-US" sz="4000" dirty="0">
                <a:effectLst/>
                <a:latin typeface="Courier"/>
                <a:cs typeface="Courier"/>
              </a:rPr>
              <a:t>						return (value)	 	</a:t>
            </a:r>
          </a:p>
          <a:p>
            <a:pPr marL="0" indent="0" rtl="0">
              <a:buNone/>
            </a:pPr>
            <a:r>
              <a:rPr lang="en-US" sz="4000" dirty="0">
                <a:latin typeface="Courier New" panose="02070309020205020404" pitchFamily="49" charset="0"/>
              </a:rPr>
              <a:t>					</a:t>
            </a:r>
            <a:r>
              <a:rPr lang="en-US" sz="4000" dirty="0">
                <a:effectLst/>
                <a:latin typeface="Courier New" panose="02070309020205020404" pitchFamily="49" charset="0"/>
              </a:rPr>
              <a:t>}</a:t>
            </a:r>
            <a:endParaRPr lang="en-US" sz="4500" dirty="0">
              <a:effectLst/>
            </a:endParaRPr>
          </a:p>
          <a:p>
            <a:r>
              <a:rPr lang="en-US" sz="35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Let’s write the present value function…</a:t>
            </a:r>
            <a:br>
              <a:rPr lang="en-US" sz="35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5789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Functions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Let’s write the present value function, with three arguments – CF, Int,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Yrs</a:t>
            </a:r>
            <a:endParaRPr lang="en-US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endParaRPr 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l"/>
            <a:r>
              <a:rPr lang="en-US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Write a function to calculate the mean,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sd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Cov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of any given return vector</a:t>
            </a:r>
          </a:p>
          <a:p>
            <a:pPr lvl="1"/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</a:rPr>
              <a:t>If the user does not pass cost of capital (assume it to be 10%)</a:t>
            </a:r>
          </a:p>
          <a:p>
            <a:pPr lvl="1"/>
            <a:r>
              <a:rPr lang="en-US" sz="20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If the interest rate is –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ve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throw a warning msg but execute</a:t>
            </a:r>
          </a:p>
          <a:p>
            <a:pPr lvl="1"/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</a:rPr>
              <a:t>If the vector is non-numeric then throw a suitable error msg.</a:t>
            </a:r>
            <a:br>
              <a:rPr lang="en-US" sz="3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1521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9440" y="134240"/>
            <a:ext cx="10515600" cy="673857"/>
          </a:xfrm>
        </p:spPr>
        <p:txBody>
          <a:bodyPr>
            <a:normAutofit/>
          </a:bodyPr>
          <a:lstStyle/>
          <a:p>
            <a:pPr rtl="0"/>
            <a:r>
              <a:rPr lang="en-IN" sz="4000" dirty="0">
                <a:effectLst/>
                <a:latin typeface="Arial" panose="020B0604020202020204" pitchFamily="34" charset="0"/>
              </a:rPr>
              <a:t>Conditional Statements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7201" y="1111133"/>
            <a:ext cx="11098725" cy="5584526"/>
          </a:xfrm>
        </p:spPr>
        <p:txBody>
          <a:bodyPr>
            <a:normAutofit fontScale="77500" lnSpcReduction="20000"/>
          </a:bodyPr>
          <a:lstStyle/>
          <a:p>
            <a:pPr rtl="0"/>
            <a:r>
              <a:rPr lang="en-IN" b="1" dirty="0">
                <a:solidFill>
                  <a:srgbClr val="000000"/>
                </a:solidFill>
                <a:latin typeface="+mj-lt"/>
              </a:rPr>
              <a:t>If statement</a:t>
            </a:r>
          </a:p>
          <a:p>
            <a:pPr marL="0" indent="0" rtl="0">
              <a:buNone/>
            </a:pPr>
            <a:endParaRPr lang="en-IN" dirty="0">
              <a:effectLst/>
              <a:latin typeface="+mj-lt"/>
            </a:endParaRPr>
          </a:p>
          <a:p>
            <a:pPr marL="0" indent="0" rtl="0">
              <a:buNone/>
            </a:pPr>
            <a:r>
              <a:rPr lang="en-IN" dirty="0">
                <a:effectLst/>
                <a:latin typeface="+mj-lt"/>
              </a:rPr>
              <a:t>	if(condition) { expr }</a:t>
            </a:r>
          </a:p>
          <a:p>
            <a:pPr rtl="0"/>
            <a:endParaRPr lang="en-IN" b="0" i="0" dirty="0">
              <a:solidFill>
                <a:srgbClr val="000000"/>
              </a:solidFill>
              <a:effectLst/>
              <a:latin typeface="+mj-lt"/>
            </a:endParaRPr>
          </a:p>
          <a:p>
            <a:pPr rtl="0"/>
            <a:r>
              <a:rPr lang="en-IN" b="1" i="0" dirty="0">
                <a:solidFill>
                  <a:srgbClr val="000000"/>
                </a:solidFill>
                <a:effectLst/>
                <a:latin typeface="+mj-lt"/>
              </a:rPr>
              <a:t>If-Else Statement</a:t>
            </a:r>
            <a:br>
              <a:rPr lang="en-IN" b="0" i="0" dirty="0">
                <a:solidFill>
                  <a:srgbClr val="000000"/>
                </a:solidFill>
                <a:effectLst/>
                <a:latin typeface="+mj-lt"/>
              </a:rPr>
            </a:br>
            <a:endParaRPr lang="en-IN" b="0" i="0" dirty="0">
              <a:solidFill>
                <a:srgbClr val="000000"/>
              </a:solidFill>
              <a:effectLst/>
              <a:latin typeface="+mj-lt"/>
            </a:endParaRPr>
          </a:p>
          <a:p>
            <a:pPr marL="0" indent="0" rtl="0">
              <a:buNone/>
            </a:pPr>
            <a:r>
              <a:rPr lang="en-IN" b="0" i="0" dirty="0">
                <a:solidFill>
                  <a:srgbClr val="000000"/>
                </a:solidFill>
                <a:effectLst/>
                <a:latin typeface="+mj-lt"/>
              </a:rPr>
              <a:t>	</a:t>
            </a:r>
            <a:r>
              <a:rPr lang="en-US" dirty="0">
                <a:effectLst/>
                <a:latin typeface="+mj-lt"/>
              </a:rPr>
              <a:t>if(condition) { expr1 } else { expr2 }</a:t>
            </a:r>
          </a:p>
          <a:p>
            <a:pPr rtl="0"/>
            <a:endParaRPr lang="en-IN" b="0" i="0" dirty="0">
              <a:solidFill>
                <a:srgbClr val="000000"/>
              </a:solidFill>
              <a:effectLst/>
              <a:latin typeface="+mj-lt"/>
            </a:endParaRPr>
          </a:p>
          <a:p>
            <a:pPr rtl="0"/>
            <a:r>
              <a:rPr lang="en-IN" b="1" i="0" dirty="0">
                <a:solidFill>
                  <a:srgbClr val="000000"/>
                </a:solidFill>
                <a:effectLst/>
                <a:latin typeface="+mj-lt"/>
              </a:rPr>
              <a:t>Nested if-else Statement</a:t>
            </a:r>
            <a:br>
              <a:rPr lang="en-US" b="0" i="0" dirty="0">
                <a:solidFill>
                  <a:srgbClr val="000000"/>
                </a:solidFill>
                <a:effectLst/>
                <a:latin typeface="+mj-lt"/>
              </a:rPr>
            </a:br>
            <a:endParaRPr lang="en-US" b="0" i="0" dirty="0">
              <a:solidFill>
                <a:srgbClr val="000000"/>
              </a:solidFill>
              <a:effectLst/>
              <a:latin typeface="+mj-lt"/>
            </a:endParaRPr>
          </a:p>
          <a:p>
            <a:pPr marL="0" indent="0" rtl="0">
              <a:buNone/>
            </a:pPr>
            <a:r>
              <a:rPr lang="en-US" dirty="0">
                <a:solidFill>
                  <a:srgbClr val="000000"/>
                </a:solidFill>
                <a:latin typeface="+mj-lt"/>
              </a:rPr>
              <a:t>	</a:t>
            </a:r>
            <a:r>
              <a:rPr lang="en-US" dirty="0">
                <a:effectLst/>
                <a:latin typeface="+mj-lt"/>
              </a:rPr>
              <a:t>if(condition1) { expr1 } else if(condition2) 	{ 	expr2 } else { expr3 }</a:t>
            </a:r>
          </a:p>
          <a:p>
            <a:pPr rtl="0"/>
            <a:endParaRPr lang="en-US" dirty="0">
              <a:effectLst/>
              <a:latin typeface="+mj-lt"/>
            </a:endParaRPr>
          </a:p>
          <a:p>
            <a:pPr rtl="0"/>
            <a:r>
              <a:rPr lang="nb-NO" dirty="0">
                <a:effectLst/>
                <a:latin typeface="+mj-lt"/>
              </a:rPr>
              <a:t>ifelse(x &gt; y, 1, 0) ???</a:t>
            </a:r>
            <a:endParaRPr lang="en-US" dirty="0">
              <a:effectLst/>
              <a:latin typeface="+mj-lt"/>
            </a:endParaRPr>
          </a:p>
          <a:p>
            <a:pPr marL="0" indent="0">
              <a:buNone/>
            </a:pPr>
            <a:endParaRPr lang="en-US" b="0" i="0" dirty="0">
              <a:solidFill>
                <a:srgbClr val="000000"/>
              </a:solidFill>
              <a:effectLst/>
              <a:latin typeface="+mj-lt"/>
            </a:endParaRPr>
          </a:p>
          <a:p>
            <a:pPr marL="0" indent="0">
              <a:buNone/>
            </a:pPr>
            <a:br>
              <a:rPr lang="en-US" b="0" i="0" dirty="0">
                <a:solidFill>
                  <a:srgbClr val="000000"/>
                </a:solidFill>
                <a:effectLst/>
                <a:latin typeface="+mj-lt"/>
              </a:rPr>
            </a:br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0947103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2CB057-9D92-4364-9103-58F8EC8C7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Example: conditional statements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ECF78B-30A7-4566-A1FD-FB8E86DA09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0" i="0" dirty="0">
                <a:solidFill>
                  <a:srgbClr val="000000"/>
                </a:solidFill>
                <a:effectLst/>
                <a:latin typeface="+mj-lt"/>
              </a:rPr>
              <a:t>Let’s insert a conditional statement in our PV() function for checking if the number of periods are not negative.</a:t>
            </a:r>
          </a:p>
          <a:p>
            <a:endParaRPr lang="en-US" dirty="0">
              <a:solidFill>
                <a:srgbClr val="000000"/>
              </a:solidFill>
              <a:latin typeface="+mj-lt"/>
            </a:endParaRPr>
          </a:p>
          <a:p>
            <a:pPr algn="l"/>
            <a:r>
              <a:rPr lang="en-US" sz="2800" b="0" i="0" u="none" strike="noStrike" baseline="0" dirty="0">
                <a:latin typeface="LMRoman10-Regular-Identity-H"/>
              </a:rPr>
              <a:t>Write a function f(</a:t>
            </a:r>
            <a:r>
              <a:rPr lang="en-US" sz="2800" b="0" i="0" u="none" strike="noStrike" baseline="0" dirty="0" err="1">
                <a:latin typeface="LMRoman10-Regular-Identity-H"/>
              </a:rPr>
              <a:t>x,y</a:t>
            </a:r>
            <a:r>
              <a:rPr lang="en-US" sz="2800" b="0" i="0" u="none" strike="noStrike" baseline="0" dirty="0">
                <a:latin typeface="LMRoman10-Regular-Identity-H"/>
              </a:rPr>
              <a:t>) that returns grade using test score x and exam score y.</a:t>
            </a:r>
          </a:p>
          <a:p>
            <a:pPr marL="0" indent="0" algn="l">
              <a:buNone/>
            </a:pPr>
            <a:r>
              <a:rPr lang="en-US" sz="2800" b="0" i="0" u="none" strike="noStrike" baseline="0" dirty="0">
                <a:latin typeface="LMRoman10-Regular-Identity-H"/>
              </a:rPr>
              <a:t>	</a:t>
            </a:r>
            <a:r>
              <a:rPr lang="en-US" sz="2400" b="0" i="0" u="none" strike="noStrike" baseline="0" dirty="0">
                <a:latin typeface="LMRoman10-Regular-Identity-H"/>
              </a:rPr>
              <a:t>• If </a:t>
            </a:r>
            <a:r>
              <a:rPr lang="en-US" sz="2400" b="0" i="0" u="none" strike="noStrike" baseline="0" dirty="0" err="1">
                <a:latin typeface="LMRoman10-Regular-Identity-H"/>
              </a:rPr>
              <a:t>x+y</a:t>
            </a:r>
            <a:r>
              <a:rPr lang="en-US" sz="2400" b="0" i="0" u="none" strike="noStrike" baseline="0" dirty="0">
                <a:latin typeface="LMRoman10-Regular-Identity-H"/>
              </a:rPr>
              <a:t> is no less than 90 and y is no less than 40, then grade is A+.</a:t>
            </a:r>
          </a:p>
          <a:p>
            <a:pPr marL="0" indent="0" algn="l">
              <a:buNone/>
            </a:pPr>
            <a:r>
              <a:rPr lang="en-US" sz="2400" b="0" i="0" u="none" strike="noStrike" baseline="0" dirty="0">
                <a:latin typeface="LMRoman10-Regular-Identity-H"/>
              </a:rPr>
              <a:t>	• If </a:t>
            </a:r>
            <a:r>
              <a:rPr lang="en-US" sz="2400" b="0" i="0" u="none" strike="noStrike" baseline="0" dirty="0" err="1">
                <a:latin typeface="LMRoman10-Regular-Identity-H"/>
              </a:rPr>
              <a:t>x+y</a:t>
            </a:r>
            <a:r>
              <a:rPr lang="en-US" sz="2400" b="0" i="0" u="none" strike="noStrike" baseline="0" dirty="0">
                <a:latin typeface="LMRoman10-Regular-Identity-H"/>
              </a:rPr>
              <a:t> is no less than 80 but less than 90, then grade is A.</a:t>
            </a:r>
          </a:p>
          <a:p>
            <a:pPr marL="0" indent="0" algn="l">
              <a:buNone/>
            </a:pPr>
            <a:r>
              <a:rPr lang="en-US" sz="2400" b="0" i="0" u="none" strike="noStrike" baseline="0" dirty="0">
                <a:latin typeface="LMRoman10-Regular-Identity-H"/>
              </a:rPr>
              <a:t>	• If </a:t>
            </a:r>
            <a:r>
              <a:rPr lang="en-US" sz="2400" b="0" i="0" u="none" strike="noStrike" baseline="0" dirty="0" err="1">
                <a:latin typeface="LMRoman10-Regular-Identity-H"/>
              </a:rPr>
              <a:t>x+y</a:t>
            </a:r>
            <a:r>
              <a:rPr lang="en-US" sz="2400" b="0" i="0" u="none" strike="noStrike" baseline="0" dirty="0">
                <a:latin typeface="LMRoman10-Regular-Identity-H"/>
              </a:rPr>
              <a:t> is no less than 70 but less than 80, then grade is A-.</a:t>
            </a:r>
          </a:p>
          <a:p>
            <a:pPr marL="0" indent="0" algn="l">
              <a:buNone/>
            </a:pPr>
            <a:r>
              <a:rPr lang="en-US" sz="2400" b="0" i="0" u="none" strike="noStrike" baseline="0" dirty="0">
                <a:latin typeface="LMRoman10-Regular-Identity-H"/>
              </a:rPr>
              <a:t>	• If </a:t>
            </a:r>
            <a:r>
              <a:rPr lang="en-US" sz="2400" b="0" i="0" u="none" strike="noStrike" baseline="0" dirty="0" err="1">
                <a:latin typeface="LMRoman10-Regular-Identity-H"/>
              </a:rPr>
              <a:t>x+y</a:t>
            </a:r>
            <a:r>
              <a:rPr lang="en-US" sz="2400" b="0" i="0" u="none" strike="noStrike" baseline="0" dirty="0">
                <a:latin typeface="LMRoman10-Regular-Identity-H"/>
              </a:rPr>
              <a:t> is less than 70, then grade is B+</a:t>
            </a:r>
            <a:r>
              <a:rPr lang="en-US" sz="2800" b="0" i="0" u="none" strike="noStrike" baseline="0" dirty="0">
                <a:latin typeface="LMRoman10-Regular-Identity-H"/>
              </a:rPr>
              <a:t>.</a:t>
            </a:r>
            <a:endParaRPr lang="en-US" b="0" i="0" dirty="0">
              <a:solidFill>
                <a:srgbClr val="000000"/>
              </a:solidFill>
              <a:effectLst/>
              <a:latin typeface="+mj-lt"/>
            </a:endParaRPr>
          </a:p>
          <a:p>
            <a:endParaRPr lang="en-US" b="0" i="0" dirty="0">
              <a:solidFill>
                <a:srgbClr val="000000"/>
              </a:solidFill>
              <a:effectLst/>
              <a:latin typeface="+mj-lt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899367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8765</TotalTime>
  <Words>3195</Words>
  <Application>Microsoft Macintosh PowerPoint</Application>
  <PresentationFormat>Widescreen</PresentationFormat>
  <Paragraphs>343</Paragraphs>
  <Slides>37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6" baseType="lpstr">
      <vt:lpstr>Arial</vt:lpstr>
      <vt:lpstr>Calibri</vt:lpstr>
      <vt:lpstr>Calibri Light</vt:lpstr>
      <vt:lpstr>Courier</vt:lpstr>
      <vt:lpstr>Courier New</vt:lpstr>
      <vt:lpstr>LMRoman10-Regular-Identity-H</vt:lpstr>
      <vt:lpstr>Poppins</vt:lpstr>
      <vt:lpstr>Wingdings</vt:lpstr>
      <vt:lpstr>Office Theme</vt:lpstr>
      <vt:lpstr>Quantitative Analytics tools for financial decisions</vt:lpstr>
      <vt:lpstr>Prof. M Shameem Jawed Associate Professor, IIM Visakhapatnam</vt:lpstr>
      <vt:lpstr>Quantitative Analytics tools for financial decisions</vt:lpstr>
      <vt:lpstr>Quantitative Analytics tools for financial decisions</vt:lpstr>
      <vt:lpstr>History of R? </vt:lpstr>
      <vt:lpstr>History of R? </vt:lpstr>
      <vt:lpstr>What is R? </vt:lpstr>
      <vt:lpstr>What is R? </vt:lpstr>
      <vt:lpstr>Why R? </vt:lpstr>
      <vt:lpstr>Why R in Finance? Trend over the last decade. </vt:lpstr>
      <vt:lpstr>Getting Started with R…</vt:lpstr>
      <vt:lpstr>PowerPoint Presentation</vt:lpstr>
      <vt:lpstr>R Programming </vt:lpstr>
      <vt:lpstr>R syntax basics : Vectors, Lists </vt:lpstr>
      <vt:lpstr>Types of Data in R </vt:lpstr>
      <vt:lpstr>Common Operators</vt:lpstr>
      <vt:lpstr>Let’s jump into the World of R…!</vt:lpstr>
      <vt:lpstr>Basic session on R</vt:lpstr>
      <vt:lpstr>Basic session on R</vt:lpstr>
      <vt:lpstr>Assign and generate data</vt:lpstr>
      <vt:lpstr>Getting help in R</vt:lpstr>
      <vt:lpstr>Now Let’s go deeper with some special data types in R…!</vt:lpstr>
      <vt:lpstr>Vectors (one dimensional arrays)</vt:lpstr>
      <vt:lpstr>Vectors (one dimensional arrays)</vt:lpstr>
      <vt:lpstr>Matrix two-dimensional arrays</vt:lpstr>
      <vt:lpstr>Data frames two-dimensional Objects</vt:lpstr>
      <vt:lpstr>Data frames two-dimensional Objects</vt:lpstr>
      <vt:lpstr>Data frames…</vt:lpstr>
      <vt:lpstr>Data frames…</vt:lpstr>
      <vt:lpstr>Lists</vt:lpstr>
      <vt:lpstr>Lists</vt:lpstr>
      <vt:lpstr>Loops in R</vt:lpstr>
      <vt:lpstr>E.g. Loops in R</vt:lpstr>
      <vt:lpstr>Functions in R</vt:lpstr>
      <vt:lpstr>Functions in R</vt:lpstr>
      <vt:lpstr>Conditional Statements</vt:lpstr>
      <vt:lpstr>Example: conditional statements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FAuR</dc:title>
  <dc:creator>HP</dc:creator>
  <cp:lastModifiedBy>Mohammad Shameem Jawed</cp:lastModifiedBy>
  <cp:revision>61</cp:revision>
  <cp:lastPrinted>2021-07-21T11:14:33Z</cp:lastPrinted>
  <dcterms:created xsi:type="dcterms:W3CDTF">2019-06-18T15:37:05Z</dcterms:created>
  <dcterms:modified xsi:type="dcterms:W3CDTF">2024-08-27T06:04:03Z</dcterms:modified>
</cp:coreProperties>
</file>