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8" r:id="rId1"/>
  </p:sldMasterIdLst>
  <p:notesMasterIdLst>
    <p:notesMasterId r:id="rId103"/>
  </p:notesMasterIdLst>
  <p:sldIdLst>
    <p:sldId id="256" r:id="rId2"/>
    <p:sldId id="259" r:id="rId3"/>
    <p:sldId id="442" r:id="rId4"/>
    <p:sldId id="443" r:id="rId5"/>
    <p:sldId id="264" r:id="rId6"/>
    <p:sldId id="265" r:id="rId7"/>
    <p:sldId id="444" r:id="rId8"/>
    <p:sldId id="445" r:id="rId9"/>
    <p:sldId id="446" r:id="rId10"/>
    <p:sldId id="447" r:id="rId11"/>
    <p:sldId id="448" r:id="rId12"/>
    <p:sldId id="449" r:id="rId13"/>
    <p:sldId id="289" r:id="rId14"/>
    <p:sldId id="451" r:id="rId15"/>
    <p:sldId id="452" r:id="rId16"/>
    <p:sldId id="260" r:id="rId17"/>
    <p:sldId id="453" r:id="rId18"/>
    <p:sldId id="413" r:id="rId19"/>
    <p:sldId id="455" r:id="rId20"/>
    <p:sldId id="456" r:id="rId21"/>
    <p:sldId id="319" r:id="rId22"/>
    <p:sldId id="320" r:id="rId23"/>
    <p:sldId id="416" r:id="rId24"/>
    <p:sldId id="323" r:id="rId25"/>
    <p:sldId id="417" r:id="rId26"/>
    <p:sldId id="327" r:id="rId27"/>
    <p:sldId id="420" r:id="rId28"/>
    <p:sldId id="421" r:id="rId29"/>
    <p:sldId id="423" r:id="rId30"/>
    <p:sldId id="310" r:id="rId31"/>
    <p:sldId id="424" r:id="rId32"/>
    <p:sldId id="425" r:id="rId33"/>
    <p:sldId id="426" r:id="rId34"/>
    <p:sldId id="427" r:id="rId35"/>
    <p:sldId id="428" r:id="rId36"/>
    <p:sldId id="429" r:id="rId37"/>
    <p:sldId id="430" r:id="rId38"/>
    <p:sldId id="431" r:id="rId39"/>
    <p:sldId id="432" r:id="rId40"/>
    <p:sldId id="433" r:id="rId41"/>
    <p:sldId id="322" r:id="rId42"/>
    <p:sldId id="434" r:id="rId43"/>
    <p:sldId id="435" r:id="rId44"/>
    <p:sldId id="436" r:id="rId45"/>
    <p:sldId id="437" r:id="rId46"/>
    <p:sldId id="438" r:id="rId47"/>
    <p:sldId id="275" r:id="rId48"/>
    <p:sldId id="439" r:id="rId49"/>
    <p:sldId id="440" r:id="rId50"/>
    <p:sldId id="402" r:id="rId51"/>
    <p:sldId id="403" r:id="rId52"/>
    <p:sldId id="384" r:id="rId53"/>
    <p:sldId id="404" r:id="rId54"/>
    <p:sldId id="405" r:id="rId55"/>
    <p:sldId id="406" r:id="rId56"/>
    <p:sldId id="358" r:id="rId57"/>
    <p:sldId id="311" r:id="rId58"/>
    <p:sldId id="314" r:id="rId59"/>
    <p:sldId id="315" r:id="rId60"/>
    <p:sldId id="316" r:id="rId61"/>
    <p:sldId id="317" r:id="rId62"/>
    <p:sldId id="369" r:id="rId63"/>
    <p:sldId id="370" r:id="rId64"/>
    <p:sldId id="321" r:id="rId65"/>
    <p:sldId id="371" r:id="rId66"/>
    <p:sldId id="324" r:id="rId67"/>
    <p:sldId id="325" r:id="rId68"/>
    <p:sldId id="326" r:id="rId69"/>
    <p:sldId id="372" r:id="rId70"/>
    <p:sldId id="328" r:id="rId71"/>
    <p:sldId id="329" r:id="rId72"/>
    <p:sldId id="330" r:id="rId73"/>
    <p:sldId id="331" r:id="rId74"/>
    <p:sldId id="333" r:id="rId75"/>
    <p:sldId id="334" r:id="rId76"/>
    <p:sldId id="335" r:id="rId77"/>
    <p:sldId id="336" r:id="rId78"/>
    <p:sldId id="337" r:id="rId79"/>
    <p:sldId id="338" r:id="rId80"/>
    <p:sldId id="339" r:id="rId81"/>
    <p:sldId id="341" r:id="rId82"/>
    <p:sldId id="342" r:id="rId83"/>
    <p:sldId id="343" r:id="rId84"/>
    <p:sldId id="344" r:id="rId85"/>
    <p:sldId id="345" r:id="rId86"/>
    <p:sldId id="373" r:id="rId87"/>
    <p:sldId id="374" r:id="rId88"/>
    <p:sldId id="375" r:id="rId89"/>
    <p:sldId id="350" r:id="rId90"/>
    <p:sldId id="351" r:id="rId91"/>
    <p:sldId id="353" r:id="rId92"/>
    <p:sldId id="376" r:id="rId93"/>
    <p:sldId id="377" r:id="rId94"/>
    <p:sldId id="378" r:id="rId95"/>
    <p:sldId id="379" r:id="rId96"/>
    <p:sldId id="359" r:id="rId97"/>
    <p:sldId id="360" r:id="rId98"/>
    <p:sldId id="361" r:id="rId99"/>
    <p:sldId id="362" r:id="rId100"/>
    <p:sldId id="457" r:id="rId101"/>
    <p:sldId id="458" r:id="rId10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3" d="100"/>
          <a:sy n="103" d="100"/>
        </p:scale>
        <p:origin x="126" y="2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diagrams/_rels/data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A62935-6933-44EA-9734-6C49C980E90F}"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E854428F-B915-4851-813A-4117A3054F73}">
      <dgm:prSet phldrT="[Text]"/>
      <dgm:spPr/>
      <dgm:t>
        <a:bodyPr/>
        <a:lstStyle/>
        <a:p>
          <a:r>
            <a:rPr lang="en-US" dirty="0"/>
            <a:t>Operations</a:t>
          </a:r>
        </a:p>
      </dgm:t>
    </dgm:pt>
    <dgm:pt modelId="{6C259DA4-F5FB-4568-95F0-3A2BF5CA2294}" type="parTrans" cxnId="{B8942D7F-C88D-4D22-BB21-7A44415303FE}">
      <dgm:prSet/>
      <dgm:spPr/>
      <dgm:t>
        <a:bodyPr/>
        <a:lstStyle/>
        <a:p>
          <a:endParaRPr lang="en-US"/>
        </a:p>
      </dgm:t>
    </dgm:pt>
    <dgm:pt modelId="{2340DC2C-1B1A-449D-8C82-66273444650B}" type="sibTrans" cxnId="{B8942D7F-C88D-4D22-BB21-7A44415303FE}">
      <dgm:prSet/>
      <dgm:spPr/>
      <dgm:t>
        <a:bodyPr/>
        <a:lstStyle/>
        <a:p>
          <a:endParaRPr lang="en-US"/>
        </a:p>
      </dgm:t>
    </dgm:pt>
    <dgm:pt modelId="{51606F64-A346-467A-9949-E85B8D4E3A93}">
      <dgm:prSet phldrT="[Text]"/>
      <dgm:spPr/>
      <dgm:t>
        <a:bodyPr/>
        <a:lstStyle/>
        <a:p>
          <a:r>
            <a:rPr lang="en-US" dirty="0"/>
            <a:t>Supply Chain</a:t>
          </a:r>
        </a:p>
      </dgm:t>
    </dgm:pt>
    <dgm:pt modelId="{65E0A109-94A9-48C5-B50D-5A88AA4BBA4C}" type="parTrans" cxnId="{D475F9BB-7F11-42CD-A04D-46B8327814E6}">
      <dgm:prSet/>
      <dgm:spPr/>
      <dgm:t>
        <a:bodyPr/>
        <a:lstStyle/>
        <a:p>
          <a:endParaRPr lang="en-US"/>
        </a:p>
      </dgm:t>
    </dgm:pt>
    <dgm:pt modelId="{4F56DB98-C29F-422D-AF95-01456B666D7A}" type="sibTrans" cxnId="{D475F9BB-7F11-42CD-A04D-46B8327814E6}">
      <dgm:prSet/>
      <dgm:spPr/>
      <dgm:t>
        <a:bodyPr/>
        <a:lstStyle/>
        <a:p>
          <a:endParaRPr lang="en-US"/>
        </a:p>
      </dgm:t>
    </dgm:pt>
    <dgm:pt modelId="{18B7C825-B79E-4027-B53C-1E4A2C95628A}">
      <dgm:prSet/>
      <dgm:spPr/>
      <dgm:t>
        <a:bodyPr/>
        <a:lstStyle/>
        <a:p>
          <a:r>
            <a:rPr lang="en-US" dirty="0"/>
            <a:t>Manufacturing and service processes used to transform resources into products</a:t>
          </a:r>
        </a:p>
      </dgm:t>
    </dgm:pt>
    <dgm:pt modelId="{3B816A1D-B6A5-49E4-8238-522E6FDE3619}" type="parTrans" cxnId="{148EBD8E-F35E-4AD0-9C48-F17A558624EF}">
      <dgm:prSet/>
      <dgm:spPr/>
      <dgm:t>
        <a:bodyPr/>
        <a:lstStyle/>
        <a:p>
          <a:endParaRPr lang="en-US"/>
        </a:p>
      </dgm:t>
    </dgm:pt>
    <dgm:pt modelId="{0736A8F6-D0FD-4FE0-B387-723B35333085}" type="sibTrans" cxnId="{148EBD8E-F35E-4AD0-9C48-F17A558624EF}">
      <dgm:prSet/>
      <dgm:spPr/>
      <dgm:t>
        <a:bodyPr/>
        <a:lstStyle/>
        <a:p>
          <a:endParaRPr lang="en-US"/>
        </a:p>
      </dgm:t>
    </dgm:pt>
    <dgm:pt modelId="{F269D1EC-B8A3-41D0-839D-E3FEB9B6AA2B}">
      <dgm:prSet/>
      <dgm:spPr/>
      <dgm:t>
        <a:bodyPr/>
        <a:lstStyle/>
        <a:p>
          <a:r>
            <a:rPr lang="en-US" dirty="0"/>
            <a:t>Processes that move information and material to and from the firm</a:t>
          </a:r>
        </a:p>
      </dgm:t>
    </dgm:pt>
    <dgm:pt modelId="{7405A4BA-3841-499C-B406-4183A05D3138}" type="parTrans" cxnId="{A1004F41-3435-49AC-B959-8C5313C599DE}">
      <dgm:prSet/>
      <dgm:spPr/>
      <dgm:t>
        <a:bodyPr/>
        <a:lstStyle/>
        <a:p>
          <a:endParaRPr lang="en-US"/>
        </a:p>
      </dgm:t>
    </dgm:pt>
    <dgm:pt modelId="{01B26A6C-8792-4BB6-860B-5CCB7FB346DB}" type="sibTrans" cxnId="{A1004F41-3435-49AC-B959-8C5313C599DE}">
      <dgm:prSet/>
      <dgm:spPr/>
      <dgm:t>
        <a:bodyPr/>
        <a:lstStyle/>
        <a:p>
          <a:endParaRPr lang="en-US"/>
        </a:p>
      </dgm:t>
    </dgm:pt>
    <dgm:pt modelId="{7A132D96-2FCE-4615-A860-445AE0906949}" type="pres">
      <dgm:prSet presAssocID="{19A62935-6933-44EA-9734-6C49C980E90F}" presName="diagram" presStyleCnt="0">
        <dgm:presLayoutVars>
          <dgm:chPref val="1"/>
          <dgm:dir/>
          <dgm:animOne val="branch"/>
          <dgm:animLvl val="lvl"/>
          <dgm:resizeHandles/>
        </dgm:presLayoutVars>
      </dgm:prSet>
      <dgm:spPr/>
    </dgm:pt>
    <dgm:pt modelId="{2645090D-5D3E-4E60-B7B5-009E99FE73B0}" type="pres">
      <dgm:prSet presAssocID="{E854428F-B915-4851-813A-4117A3054F73}" presName="root" presStyleCnt="0"/>
      <dgm:spPr/>
    </dgm:pt>
    <dgm:pt modelId="{16B3B254-B700-4259-821A-DF3AA63470D3}" type="pres">
      <dgm:prSet presAssocID="{E854428F-B915-4851-813A-4117A3054F73}" presName="rootComposite" presStyleCnt="0"/>
      <dgm:spPr/>
    </dgm:pt>
    <dgm:pt modelId="{86EB804D-9190-4A87-B7BE-0419EE8A5FB9}" type="pres">
      <dgm:prSet presAssocID="{E854428F-B915-4851-813A-4117A3054F73}" presName="rootText" presStyleLbl="node1" presStyleIdx="0" presStyleCnt="2"/>
      <dgm:spPr/>
    </dgm:pt>
    <dgm:pt modelId="{54DF0DB3-D1C9-4A51-BF26-5D81323F92BD}" type="pres">
      <dgm:prSet presAssocID="{E854428F-B915-4851-813A-4117A3054F73}" presName="rootConnector" presStyleLbl="node1" presStyleIdx="0" presStyleCnt="2"/>
      <dgm:spPr/>
    </dgm:pt>
    <dgm:pt modelId="{316146BE-CA6D-4171-B3BA-B6BDC79B00B3}" type="pres">
      <dgm:prSet presAssocID="{E854428F-B915-4851-813A-4117A3054F73}" presName="childShape" presStyleCnt="0"/>
      <dgm:spPr/>
    </dgm:pt>
    <dgm:pt modelId="{1356E7EC-5B53-4C8D-A367-C125B29DA6C6}" type="pres">
      <dgm:prSet presAssocID="{3B816A1D-B6A5-49E4-8238-522E6FDE3619}" presName="Name13" presStyleLbl="parChTrans1D2" presStyleIdx="0" presStyleCnt="2"/>
      <dgm:spPr/>
    </dgm:pt>
    <dgm:pt modelId="{5F89EB6A-B3E2-4F60-8C90-EF8E2F8010AF}" type="pres">
      <dgm:prSet presAssocID="{18B7C825-B79E-4027-B53C-1E4A2C95628A}" presName="childText" presStyleLbl="bgAcc1" presStyleIdx="0" presStyleCnt="2">
        <dgm:presLayoutVars>
          <dgm:bulletEnabled val="1"/>
        </dgm:presLayoutVars>
      </dgm:prSet>
      <dgm:spPr/>
    </dgm:pt>
    <dgm:pt modelId="{03D87193-0B0D-477C-A997-48CC4E8BB872}" type="pres">
      <dgm:prSet presAssocID="{51606F64-A346-467A-9949-E85B8D4E3A93}" presName="root" presStyleCnt="0"/>
      <dgm:spPr/>
    </dgm:pt>
    <dgm:pt modelId="{C1DB008D-E6BC-474B-8E9A-2697BDFDD006}" type="pres">
      <dgm:prSet presAssocID="{51606F64-A346-467A-9949-E85B8D4E3A93}" presName="rootComposite" presStyleCnt="0"/>
      <dgm:spPr/>
    </dgm:pt>
    <dgm:pt modelId="{28A172C6-9BCB-49B2-9C6C-13E0B86674A2}" type="pres">
      <dgm:prSet presAssocID="{51606F64-A346-467A-9949-E85B8D4E3A93}" presName="rootText" presStyleLbl="node1" presStyleIdx="1" presStyleCnt="2"/>
      <dgm:spPr/>
    </dgm:pt>
    <dgm:pt modelId="{8D6A8F14-1374-4545-90C8-D8A95A80086C}" type="pres">
      <dgm:prSet presAssocID="{51606F64-A346-467A-9949-E85B8D4E3A93}" presName="rootConnector" presStyleLbl="node1" presStyleIdx="1" presStyleCnt="2"/>
      <dgm:spPr/>
    </dgm:pt>
    <dgm:pt modelId="{75C1061C-C03D-4698-B32E-097C254A8A46}" type="pres">
      <dgm:prSet presAssocID="{51606F64-A346-467A-9949-E85B8D4E3A93}" presName="childShape" presStyleCnt="0"/>
      <dgm:spPr/>
    </dgm:pt>
    <dgm:pt modelId="{FD2E7820-8826-46B6-BD44-A990E2A2B65A}" type="pres">
      <dgm:prSet presAssocID="{7405A4BA-3841-499C-B406-4183A05D3138}" presName="Name13" presStyleLbl="parChTrans1D2" presStyleIdx="1" presStyleCnt="2"/>
      <dgm:spPr/>
    </dgm:pt>
    <dgm:pt modelId="{483E201F-6C25-4199-9A8D-0F7E2AF9CA20}" type="pres">
      <dgm:prSet presAssocID="{F269D1EC-B8A3-41D0-839D-E3FEB9B6AA2B}" presName="childText" presStyleLbl="bgAcc1" presStyleIdx="1" presStyleCnt="2">
        <dgm:presLayoutVars>
          <dgm:bulletEnabled val="1"/>
        </dgm:presLayoutVars>
      </dgm:prSet>
      <dgm:spPr/>
    </dgm:pt>
  </dgm:ptLst>
  <dgm:cxnLst>
    <dgm:cxn modelId="{B4F9B404-D325-4F05-899B-156372FC33D5}" type="presOf" srcId="{51606F64-A346-467A-9949-E85B8D4E3A93}" destId="{8D6A8F14-1374-4545-90C8-D8A95A80086C}" srcOrd="1" destOrd="0" presId="urn:microsoft.com/office/officeart/2005/8/layout/hierarchy3"/>
    <dgm:cxn modelId="{0BC96E22-4E6E-411A-8459-2D5FCE874490}" type="presOf" srcId="{F269D1EC-B8A3-41D0-839D-E3FEB9B6AA2B}" destId="{483E201F-6C25-4199-9A8D-0F7E2AF9CA20}" srcOrd="0" destOrd="0" presId="urn:microsoft.com/office/officeart/2005/8/layout/hierarchy3"/>
    <dgm:cxn modelId="{A1004F41-3435-49AC-B959-8C5313C599DE}" srcId="{51606F64-A346-467A-9949-E85B8D4E3A93}" destId="{F269D1EC-B8A3-41D0-839D-E3FEB9B6AA2B}" srcOrd="0" destOrd="0" parTransId="{7405A4BA-3841-499C-B406-4183A05D3138}" sibTransId="{01B26A6C-8792-4BB6-860B-5CCB7FB346DB}"/>
    <dgm:cxn modelId="{3F815F70-3F6C-4D47-AAE8-AD517BD21218}" type="presOf" srcId="{7405A4BA-3841-499C-B406-4183A05D3138}" destId="{FD2E7820-8826-46B6-BD44-A990E2A2B65A}" srcOrd="0" destOrd="0" presId="urn:microsoft.com/office/officeart/2005/8/layout/hierarchy3"/>
    <dgm:cxn modelId="{1AC6837D-F933-489C-AEE7-378E500C7F63}" type="presOf" srcId="{E854428F-B915-4851-813A-4117A3054F73}" destId="{54DF0DB3-D1C9-4A51-BF26-5D81323F92BD}" srcOrd="1" destOrd="0" presId="urn:microsoft.com/office/officeart/2005/8/layout/hierarchy3"/>
    <dgm:cxn modelId="{B8942D7F-C88D-4D22-BB21-7A44415303FE}" srcId="{19A62935-6933-44EA-9734-6C49C980E90F}" destId="{E854428F-B915-4851-813A-4117A3054F73}" srcOrd="0" destOrd="0" parTransId="{6C259DA4-F5FB-4568-95F0-3A2BF5CA2294}" sibTransId="{2340DC2C-1B1A-449D-8C82-66273444650B}"/>
    <dgm:cxn modelId="{148EBD8E-F35E-4AD0-9C48-F17A558624EF}" srcId="{E854428F-B915-4851-813A-4117A3054F73}" destId="{18B7C825-B79E-4027-B53C-1E4A2C95628A}" srcOrd="0" destOrd="0" parTransId="{3B816A1D-B6A5-49E4-8238-522E6FDE3619}" sibTransId="{0736A8F6-D0FD-4FE0-B387-723B35333085}"/>
    <dgm:cxn modelId="{0EEC4CA6-9025-4E55-A1BE-37C75D28F0EA}" type="presOf" srcId="{19A62935-6933-44EA-9734-6C49C980E90F}" destId="{7A132D96-2FCE-4615-A860-445AE0906949}" srcOrd="0" destOrd="0" presId="urn:microsoft.com/office/officeart/2005/8/layout/hierarchy3"/>
    <dgm:cxn modelId="{719CB8B0-9985-4C0E-BE7E-AFFD0C459732}" type="presOf" srcId="{E854428F-B915-4851-813A-4117A3054F73}" destId="{86EB804D-9190-4A87-B7BE-0419EE8A5FB9}" srcOrd="0" destOrd="0" presId="urn:microsoft.com/office/officeart/2005/8/layout/hierarchy3"/>
    <dgm:cxn modelId="{D475F9BB-7F11-42CD-A04D-46B8327814E6}" srcId="{19A62935-6933-44EA-9734-6C49C980E90F}" destId="{51606F64-A346-467A-9949-E85B8D4E3A93}" srcOrd="1" destOrd="0" parTransId="{65E0A109-94A9-48C5-B50D-5A88AA4BBA4C}" sibTransId="{4F56DB98-C29F-422D-AF95-01456B666D7A}"/>
    <dgm:cxn modelId="{47D8E6BD-599A-4CE8-B441-75EC8165BB4F}" type="presOf" srcId="{51606F64-A346-467A-9949-E85B8D4E3A93}" destId="{28A172C6-9BCB-49B2-9C6C-13E0B86674A2}" srcOrd="0" destOrd="0" presId="urn:microsoft.com/office/officeart/2005/8/layout/hierarchy3"/>
    <dgm:cxn modelId="{7CE513D7-8489-4F00-B342-B5C019988AC3}" type="presOf" srcId="{3B816A1D-B6A5-49E4-8238-522E6FDE3619}" destId="{1356E7EC-5B53-4C8D-A367-C125B29DA6C6}" srcOrd="0" destOrd="0" presId="urn:microsoft.com/office/officeart/2005/8/layout/hierarchy3"/>
    <dgm:cxn modelId="{AFC457E8-2459-4C3B-A8DB-C5764C1C25E6}" type="presOf" srcId="{18B7C825-B79E-4027-B53C-1E4A2C95628A}" destId="{5F89EB6A-B3E2-4F60-8C90-EF8E2F8010AF}" srcOrd="0" destOrd="0" presId="urn:microsoft.com/office/officeart/2005/8/layout/hierarchy3"/>
    <dgm:cxn modelId="{79FD7A17-1C3C-49A0-B1EF-AF8812324F81}" type="presParOf" srcId="{7A132D96-2FCE-4615-A860-445AE0906949}" destId="{2645090D-5D3E-4E60-B7B5-009E99FE73B0}" srcOrd="0" destOrd="0" presId="urn:microsoft.com/office/officeart/2005/8/layout/hierarchy3"/>
    <dgm:cxn modelId="{E2993FF8-C160-4D51-BA9C-10B933FA6D2D}" type="presParOf" srcId="{2645090D-5D3E-4E60-B7B5-009E99FE73B0}" destId="{16B3B254-B700-4259-821A-DF3AA63470D3}" srcOrd="0" destOrd="0" presId="urn:microsoft.com/office/officeart/2005/8/layout/hierarchy3"/>
    <dgm:cxn modelId="{6F5B5E5E-8461-45CD-81E2-294AF1B3421F}" type="presParOf" srcId="{16B3B254-B700-4259-821A-DF3AA63470D3}" destId="{86EB804D-9190-4A87-B7BE-0419EE8A5FB9}" srcOrd="0" destOrd="0" presId="urn:microsoft.com/office/officeart/2005/8/layout/hierarchy3"/>
    <dgm:cxn modelId="{C5253758-3E86-42C6-A842-8E0DB06B4C5D}" type="presParOf" srcId="{16B3B254-B700-4259-821A-DF3AA63470D3}" destId="{54DF0DB3-D1C9-4A51-BF26-5D81323F92BD}" srcOrd="1" destOrd="0" presId="urn:microsoft.com/office/officeart/2005/8/layout/hierarchy3"/>
    <dgm:cxn modelId="{3A2F6C57-DBE3-45A0-8A84-6A40ACC3B786}" type="presParOf" srcId="{2645090D-5D3E-4E60-B7B5-009E99FE73B0}" destId="{316146BE-CA6D-4171-B3BA-B6BDC79B00B3}" srcOrd="1" destOrd="0" presId="urn:microsoft.com/office/officeart/2005/8/layout/hierarchy3"/>
    <dgm:cxn modelId="{88F4E610-E63C-4A3B-83CE-C82D268B925A}" type="presParOf" srcId="{316146BE-CA6D-4171-B3BA-B6BDC79B00B3}" destId="{1356E7EC-5B53-4C8D-A367-C125B29DA6C6}" srcOrd="0" destOrd="0" presId="urn:microsoft.com/office/officeart/2005/8/layout/hierarchy3"/>
    <dgm:cxn modelId="{D3B4C404-FB21-42F0-AF9B-8070520B5332}" type="presParOf" srcId="{316146BE-CA6D-4171-B3BA-B6BDC79B00B3}" destId="{5F89EB6A-B3E2-4F60-8C90-EF8E2F8010AF}" srcOrd="1" destOrd="0" presId="urn:microsoft.com/office/officeart/2005/8/layout/hierarchy3"/>
    <dgm:cxn modelId="{FEBE5B7A-0C7D-4D37-B748-D53B43915ADF}" type="presParOf" srcId="{7A132D96-2FCE-4615-A860-445AE0906949}" destId="{03D87193-0B0D-477C-A997-48CC4E8BB872}" srcOrd="1" destOrd="0" presId="urn:microsoft.com/office/officeart/2005/8/layout/hierarchy3"/>
    <dgm:cxn modelId="{5E1E7462-294B-4068-80D3-5D3CBC68E2AA}" type="presParOf" srcId="{03D87193-0B0D-477C-A997-48CC4E8BB872}" destId="{C1DB008D-E6BC-474B-8E9A-2697BDFDD006}" srcOrd="0" destOrd="0" presId="urn:microsoft.com/office/officeart/2005/8/layout/hierarchy3"/>
    <dgm:cxn modelId="{D5F8A813-334C-49F7-B616-A8E7E8032772}" type="presParOf" srcId="{C1DB008D-E6BC-474B-8E9A-2697BDFDD006}" destId="{28A172C6-9BCB-49B2-9C6C-13E0B86674A2}" srcOrd="0" destOrd="0" presId="urn:microsoft.com/office/officeart/2005/8/layout/hierarchy3"/>
    <dgm:cxn modelId="{81A2478E-E845-4D9F-B0F4-ABD301130192}" type="presParOf" srcId="{C1DB008D-E6BC-474B-8E9A-2697BDFDD006}" destId="{8D6A8F14-1374-4545-90C8-D8A95A80086C}" srcOrd="1" destOrd="0" presId="urn:microsoft.com/office/officeart/2005/8/layout/hierarchy3"/>
    <dgm:cxn modelId="{52921BE4-7ECA-41E2-9DD5-11A44BBC68BF}" type="presParOf" srcId="{03D87193-0B0D-477C-A997-48CC4E8BB872}" destId="{75C1061C-C03D-4698-B32E-097C254A8A46}" srcOrd="1" destOrd="0" presId="urn:microsoft.com/office/officeart/2005/8/layout/hierarchy3"/>
    <dgm:cxn modelId="{787FA459-905C-4E93-A7E6-AD5EA99F60A3}" type="presParOf" srcId="{75C1061C-C03D-4698-B32E-097C254A8A46}" destId="{FD2E7820-8826-46B6-BD44-A990E2A2B65A}" srcOrd="0" destOrd="0" presId="urn:microsoft.com/office/officeart/2005/8/layout/hierarchy3"/>
    <dgm:cxn modelId="{1A847290-7BA8-4483-B3DE-6B0C5954E01D}" type="presParOf" srcId="{75C1061C-C03D-4698-B32E-097C254A8A46}" destId="{483E201F-6C25-4199-9A8D-0F7E2AF9CA20}"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2EB19F-A124-4DE6-877A-571A79271549}"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7FA5CDD5-977B-41D8-8EBD-9EDAAD45BC01}">
      <dgm:prSet/>
      <dgm:spPr/>
      <dgm:t>
        <a:bodyPr/>
        <a:lstStyle/>
        <a:p>
          <a:r>
            <a:rPr lang="en-US"/>
            <a:t>Logistical Drivers</a:t>
          </a:r>
        </a:p>
      </dgm:t>
    </dgm:pt>
    <dgm:pt modelId="{BE5B3CAB-E013-4AE3-B967-26AF33376EB3}" type="parTrans" cxnId="{B9E0B8BD-FFE4-454C-934A-412B290DE02E}">
      <dgm:prSet/>
      <dgm:spPr/>
      <dgm:t>
        <a:bodyPr/>
        <a:lstStyle/>
        <a:p>
          <a:endParaRPr lang="en-US"/>
        </a:p>
      </dgm:t>
    </dgm:pt>
    <dgm:pt modelId="{35DFB5D5-E833-4C18-928F-6EEECB9F063C}" type="sibTrans" cxnId="{B9E0B8BD-FFE4-454C-934A-412B290DE02E}">
      <dgm:prSet/>
      <dgm:spPr/>
      <dgm:t>
        <a:bodyPr/>
        <a:lstStyle/>
        <a:p>
          <a:endParaRPr lang="en-US"/>
        </a:p>
      </dgm:t>
    </dgm:pt>
    <dgm:pt modelId="{CA43536B-CB7A-4A02-9394-5E0AEA260446}">
      <dgm:prSet/>
      <dgm:spPr/>
      <dgm:t>
        <a:bodyPr/>
        <a:lstStyle/>
        <a:p>
          <a:r>
            <a:rPr lang="en-US"/>
            <a:t>Facilities</a:t>
          </a:r>
        </a:p>
      </dgm:t>
    </dgm:pt>
    <dgm:pt modelId="{DDC8A402-CEEC-49A0-B5E2-86EA2F076F7D}" type="parTrans" cxnId="{7E6898EF-C9E6-4CF1-ACFC-7D859E1F5953}">
      <dgm:prSet/>
      <dgm:spPr/>
      <dgm:t>
        <a:bodyPr/>
        <a:lstStyle/>
        <a:p>
          <a:endParaRPr lang="en-US"/>
        </a:p>
      </dgm:t>
    </dgm:pt>
    <dgm:pt modelId="{AE4CBDAE-25E1-4F91-A6D6-ECC486799EC4}" type="sibTrans" cxnId="{7E6898EF-C9E6-4CF1-ACFC-7D859E1F5953}">
      <dgm:prSet/>
      <dgm:spPr/>
      <dgm:t>
        <a:bodyPr/>
        <a:lstStyle/>
        <a:p>
          <a:endParaRPr lang="en-US"/>
        </a:p>
      </dgm:t>
    </dgm:pt>
    <dgm:pt modelId="{39980266-032B-4DA9-AE6D-61D5DB3A0F20}">
      <dgm:prSet/>
      <dgm:spPr/>
      <dgm:t>
        <a:bodyPr/>
        <a:lstStyle/>
        <a:p>
          <a:r>
            <a:rPr lang="en-US"/>
            <a:t>Inventory</a:t>
          </a:r>
        </a:p>
      </dgm:t>
    </dgm:pt>
    <dgm:pt modelId="{73D8AF11-32E8-4253-9722-46FC23A945AB}" type="parTrans" cxnId="{B52A8BBE-D037-4C6A-8611-57DB9438B29D}">
      <dgm:prSet/>
      <dgm:spPr/>
      <dgm:t>
        <a:bodyPr/>
        <a:lstStyle/>
        <a:p>
          <a:endParaRPr lang="en-US"/>
        </a:p>
      </dgm:t>
    </dgm:pt>
    <dgm:pt modelId="{1AA562C8-CB6A-466A-8FBC-5AA520572E63}" type="sibTrans" cxnId="{B52A8BBE-D037-4C6A-8611-57DB9438B29D}">
      <dgm:prSet/>
      <dgm:spPr/>
      <dgm:t>
        <a:bodyPr/>
        <a:lstStyle/>
        <a:p>
          <a:endParaRPr lang="en-US"/>
        </a:p>
      </dgm:t>
    </dgm:pt>
    <dgm:pt modelId="{E2ADC74C-E7F9-4D43-B67D-D11B927349FF}">
      <dgm:prSet/>
      <dgm:spPr/>
      <dgm:t>
        <a:bodyPr/>
        <a:lstStyle/>
        <a:p>
          <a:r>
            <a:rPr lang="en-US"/>
            <a:t>Transportation</a:t>
          </a:r>
        </a:p>
      </dgm:t>
    </dgm:pt>
    <dgm:pt modelId="{B24DB5A2-352B-4DA7-A7FD-C510C4DB10E4}" type="parTrans" cxnId="{0A20623E-7A81-4CF2-AEDE-963B79D3AF9A}">
      <dgm:prSet/>
      <dgm:spPr/>
      <dgm:t>
        <a:bodyPr/>
        <a:lstStyle/>
        <a:p>
          <a:endParaRPr lang="en-US"/>
        </a:p>
      </dgm:t>
    </dgm:pt>
    <dgm:pt modelId="{B6A09DD1-7F0A-4B89-8EF9-673CB07F6582}" type="sibTrans" cxnId="{0A20623E-7A81-4CF2-AEDE-963B79D3AF9A}">
      <dgm:prSet/>
      <dgm:spPr/>
      <dgm:t>
        <a:bodyPr/>
        <a:lstStyle/>
        <a:p>
          <a:endParaRPr lang="en-US"/>
        </a:p>
      </dgm:t>
    </dgm:pt>
    <dgm:pt modelId="{5DEE5D2B-58AD-468A-BE25-BA50CD76CDF9}">
      <dgm:prSet/>
      <dgm:spPr/>
      <dgm:t>
        <a:bodyPr/>
        <a:lstStyle/>
        <a:p>
          <a:r>
            <a:rPr lang="en-US"/>
            <a:t>Cross-Functional Drivers</a:t>
          </a:r>
        </a:p>
      </dgm:t>
    </dgm:pt>
    <dgm:pt modelId="{DB357AB6-C7CF-4B15-AF39-4C890C055DDB}" type="parTrans" cxnId="{F2743CC5-AE55-4CF2-8D06-0463CD5CC07F}">
      <dgm:prSet/>
      <dgm:spPr/>
      <dgm:t>
        <a:bodyPr/>
        <a:lstStyle/>
        <a:p>
          <a:endParaRPr lang="en-US"/>
        </a:p>
      </dgm:t>
    </dgm:pt>
    <dgm:pt modelId="{267935B8-D23F-49FC-9210-16E2DF00CAAE}" type="sibTrans" cxnId="{F2743CC5-AE55-4CF2-8D06-0463CD5CC07F}">
      <dgm:prSet/>
      <dgm:spPr/>
      <dgm:t>
        <a:bodyPr/>
        <a:lstStyle/>
        <a:p>
          <a:endParaRPr lang="en-US"/>
        </a:p>
      </dgm:t>
    </dgm:pt>
    <dgm:pt modelId="{A9B76E61-6F07-4C2D-AD1A-B2C0AF6E03F0}">
      <dgm:prSet/>
      <dgm:spPr/>
      <dgm:t>
        <a:bodyPr/>
        <a:lstStyle/>
        <a:p>
          <a:r>
            <a:rPr lang="en-US"/>
            <a:t>Information</a:t>
          </a:r>
        </a:p>
      </dgm:t>
    </dgm:pt>
    <dgm:pt modelId="{280178E4-75A1-4280-B4B6-D7FF04B11119}" type="parTrans" cxnId="{E3F2E653-7A02-4E8F-8018-FE7037DE4353}">
      <dgm:prSet/>
      <dgm:spPr/>
      <dgm:t>
        <a:bodyPr/>
        <a:lstStyle/>
        <a:p>
          <a:endParaRPr lang="en-US"/>
        </a:p>
      </dgm:t>
    </dgm:pt>
    <dgm:pt modelId="{D7A5B28D-0E36-47DE-9902-6C66D7EEDAA9}" type="sibTrans" cxnId="{E3F2E653-7A02-4E8F-8018-FE7037DE4353}">
      <dgm:prSet/>
      <dgm:spPr/>
      <dgm:t>
        <a:bodyPr/>
        <a:lstStyle/>
        <a:p>
          <a:endParaRPr lang="en-US"/>
        </a:p>
      </dgm:t>
    </dgm:pt>
    <dgm:pt modelId="{2721FA37-CA43-4D3B-A4F4-70F545F389A6}">
      <dgm:prSet/>
      <dgm:spPr/>
      <dgm:t>
        <a:bodyPr/>
        <a:lstStyle/>
        <a:p>
          <a:r>
            <a:rPr lang="en-US"/>
            <a:t>Sourcing</a:t>
          </a:r>
        </a:p>
      </dgm:t>
    </dgm:pt>
    <dgm:pt modelId="{AF3B0BDF-0C03-45F1-A0CA-DD14A76565D1}" type="parTrans" cxnId="{BB61A148-C865-470C-885C-8584A0A49FD7}">
      <dgm:prSet/>
      <dgm:spPr/>
      <dgm:t>
        <a:bodyPr/>
        <a:lstStyle/>
        <a:p>
          <a:endParaRPr lang="en-US"/>
        </a:p>
      </dgm:t>
    </dgm:pt>
    <dgm:pt modelId="{36484047-4C93-49DF-A494-738F213A106D}" type="sibTrans" cxnId="{BB61A148-C865-470C-885C-8584A0A49FD7}">
      <dgm:prSet/>
      <dgm:spPr/>
      <dgm:t>
        <a:bodyPr/>
        <a:lstStyle/>
        <a:p>
          <a:endParaRPr lang="en-US"/>
        </a:p>
      </dgm:t>
    </dgm:pt>
    <dgm:pt modelId="{554216B4-2DC2-46D9-AC85-D67A25584F70}">
      <dgm:prSet/>
      <dgm:spPr/>
      <dgm:t>
        <a:bodyPr/>
        <a:lstStyle/>
        <a:p>
          <a:r>
            <a:rPr lang="en-US"/>
            <a:t>Pricing</a:t>
          </a:r>
        </a:p>
      </dgm:t>
    </dgm:pt>
    <dgm:pt modelId="{14760F31-AD8F-4B8C-9B20-7A4E4A29525D}" type="parTrans" cxnId="{56E9491F-F0C7-4C1C-AB2F-91A1E93C976D}">
      <dgm:prSet/>
      <dgm:spPr/>
      <dgm:t>
        <a:bodyPr/>
        <a:lstStyle/>
        <a:p>
          <a:endParaRPr lang="en-US"/>
        </a:p>
      </dgm:t>
    </dgm:pt>
    <dgm:pt modelId="{87DC28FB-8C9C-48A5-A2FD-6A005BF2358C}" type="sibTrans" cxnId="{56E9491F-F0C7-4C1C-AB2F-91A1E93C976D}">
      <dgm:prSet/>
      <dgm:spPr/>
      <dgm:t>
        <a:bodyPr/>
        <a:lstStyle/>
        <a:p>
          <a:endParaRPr lang="en-US"/>
        </a:p>
      </dgm:t>
    </dgm:pt>
    <dgm:pt modelId="{4CA18536-9238-4EB1-8874-80445F6A76A2}">
      <dgm:prSet/>
      <dgm:spPr/>
      <dgm:t>
        <a:bodyPr/>
        <a:lstStyle/>
        <a:p>
          <a:r>
            <a:rPr lang="en-US"/>
            <a:t>Interactions determine overall supply chain performance</a:t>
          </a:r>
        </a:p>
      </dgm:t>
    </dgm:pt>
    <dgm:pt modelId="{67050A08-C5F4-453C-950F-701A723E0DA4}" type="parTrans" cxnId="{75BEBD62-DBBE-4AA9-BC14-0ACCACB58715}">
      <dgm:prSet/>
      <dgm:spPr/>
      <dgm:t>
        <a:bodyPr/>
        <a:lstStyle/>
        <a:p>
          <a:endParaRPr lang="en-US"/>
        </a:p>
      </dgm:t>
    </dgm:pt>
    <dgm:pt modelId="{719D60B2-44D3-496C-845F-78CBEDB652A9}" type="sibTrans" cxnId="{75BEBD62-DBBE-4AA9-BC14-0ACCACB58715}">
      <dgm:prSet/>
      <dgm:spPr/>
      <dgm:t>
        <a:bodyPr/>
        <a:lstStyle/>
        <a:p>
          <a:endParaRPr lang="en-US"/>
        </a:p>
      </dgm:t>
    </dgm:pt>
    <dgm:pt modelId="{B38EF27F-82F4-43AD-9280-745D2F4F3915}" type="pres">
      <dgm:prSet presAssocID="{EB2EB19F-A124-4DE6-877A-571A79271549}" presName="root" presStyleCnt="0">
        <dgm:presLayoutVars>
          <dgm:dir/>
          <dgm:resizeHandles val="exact"/>
        </dgm:presLayoutVars>
      </dgm:prSet>
      <dgm:spPr/>
    </dgm:pt>
    <dgm:pt modelId="{4DABD6C2-A978-4319-8A94-2C787E843A49}" type="pres">
      <dgm:prSet presAssocID="{7FA5CDD5-977B-41D8-8EBD-9EDAAD45BC01}" presName="compNode" presStyleCnt="0"/>
      <dgm:spPr/>
    </dgm:pt>
    <dgm:pt modelId="{92648E68-59B5-4C33-997C-1A7869B2E52D}" type="pres">
      <dgm:prSet presAssocID="{7FA5CDD5-977B-41D8-8EBD-9EDAAD45BC01}" presName="bgRect" presStyleLbl="bgShp" presStyleIdx="0" presStyleCnt="3"/>
      <dgm:spPr/>
    </dgm:pt>
    <dgm:pt modelId="{36F187CD-B177-44A7-994A-FAB8B5332670}" type="pres">
      <dgm:prSet presAssocID="{7FA5CDD5-977B-41D8-8EBD-9EDAAD45BC0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ruck"/>
        </a:ext>
      </dgm:extLst>
    </dgm:pt>
    <dgm:pt modelId="{0789EECF-3D12-4FEC-A5EA-466C4C96BD48}" type="pres">
      <dgm:prSet presAssocID="{7FA5CDD5-977B-41D8-8EBD-9EDAAD45BC01}" presName="spaceRect" presStyleCnt="0"/>
      <dgm:spPr/>
    </dgm:pt>
    <dgm:pt modelId="{509F2BBB-CD6D-475B-922C-F8763235BD2B}" type="pres">
      <dgm:prSet presAssocID="{7FA5CDD5-977B-41D8-8EBD-9EDAAD45BC01}" presName="parTx" presStyleLbl="revTx" presStyleIdx="0" presStyleCnt="5">
        <dgm:presLayoutVars>
          <dgm:chMax val="0"/>
          <dgm:chPref val="0"/>
        </dgm:presLayoutVars>
      </dgm:prSet>
      <dgm:spPr/>
    </dgm:pt>
    <dgm:pt modelId="{0AC0DC17-0C85-4CF1-B15E-177B29529ACD}" type="pres">
      <dgm:prSet presAssocID="{7FA5CDD5-977B-41D8-8EBD-9EDAAD45BC01}" presName="desTx" presStyleLbl="revTx" presStyleIdx="1" presStyleCnt="5">
        <dgm:presLayoutVars/>
      </dgm:prSet>
      <dgm:spPr/>
    </dgm:pt>
    <dgm:pt modelId="{AF54F67D-A620-477B-8360-64030252BA15}" type="pres">
      <dgm:prSet presAssocID="{35DFB5D5-E833-4C18-928F-6EEECB9F063C}" presName="sibTrans" presStyleCnt="0"/>
      <dgm:spPr/>
    </dgm:pt>
    <dgm:pt modelId="{025D818B-34BF-4FC1-A35A-9BE988E9F039}" type="pres">
      <dgm:prSet presAssocID="{5DEE5D2B-58AD-468A-BE25-BA50CD76CDF9}" presName="compNode" presStyleCnt="0"/>
      <dgm:spPr/>
    </dgm:pt>
    <dgm:pt modelId="{08104255-773D-4FFC-B64E-4A4984087552}" type="pres">
      <dgm:prSet presAssocID="{5DEE5D2B-58AD-468A-BE25-BA50CD76CDF9}" presName="bgRect" presStyleLbl="bgShp" presStyleIdx="1" presStyleCnt="3"/>
      <dgm:spPr/>
    </dgm:pt>
    <dgm:pt modelId="{3B4426AB-0748-4B92-9C0F-39E6F2D1958B}" type="pres">
      <dgm:prSet presAssocID="{5DEE5D2B-58AD-468A-BE25-BA50CD76CDF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3EBF3923-54A1-4C26-83AA-969C5A203B88}" type="pres">
      <dgm:prSet presAssocID="{5DEE5D2B-58AD-468A-BE25-BA50CD76CDF9}" presName="spaceRect" presStyleCnt="0"/>
      <dgm:spPr/>
    </dgm:pt>
    <dgm:pt modelId="{865F82EC-4EC5-46E9-882A-8DD292D2FBAB}" type="pres">
      <dgm:prSet presAssocID="{5DEE5D2B-58AD-468A-BE25-BA50CD76CDF9}" presName="parTx" presStyleLbl="revTx" presStyleIdx="2" presStyleCnt="5">
        <dgm:presLayoutVars>
          <dgm:chMax val="0"/>
          <dgm:chPref val="0"/>
        </dgm:presLayoutVars>
      </dgm:prSet>
      <dgm:spPr/>
    </dgm:pt>
    <dgm:pt modelId="{1CDB8D36-D34C-47C7-8B0E-0289A901A019}" type="pres">
      <dgm:prSet presAssocID="{5DEE5D2B-58AD-468A-BE25-BA50CD76CDF9}" presName="desTx" presStyleLbl="revTx" presStyleIdx="3" presStyleCnt="5">
        <dgm:presLayoutVars/>
      </dgm:prSet>
      <dgm:spPr/>
    </dgm:pt>
    <dgm:pt modelId="{D8CC701B-E047-4C65-AC33-6C5C1BD9EBC0}" type="pres">
      <dgm:prSet presAssocID="{267935B8-D23F-49FC-9210-16E2DF00CAAE}" presName="sibTrans" presStyleCnt="0"/>
      <dgm:spPr/>
    </dgm:pt>
    <dgm:pt modelId="{C94CF841-7370-40A6-9A49-0295101A0B78}" type="pres">
      <dgm:prSet presAssocID="{4CA18536-9238-4EB1-8874-80445F6A76A2}" presName="compNode" presStyleCnt="0"/>
      <dgm:spPr/>
    </dgm:pt>
    <dgm:pt modelId="{B37C12D2-560C-445B-98BE-884D7891443D}" type="pres">
      <dgm:prSet presAssocID="{4CA18536-9238-4EB1-8874-80445F6A76A2}" presName="bgRect" presStyleLbl="bgShp" presStyleIdx="2" presStyleCnt="3"/>
      <dgm:spPr/>
    </dgm:pt>
    <dgm:pt modelId="{F5C2E25F-4956-4A5E-8D7A-D35E38D3688B}" type="pres">
      <dgm:prSet presAssocID="{4CA18536-9238-4EB1-8874-80445F6A76A2}"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pward trend"/>
        </a:ext>
      </dgm:extLst>
    </dgm:pt>
    <dgm:pt modelId="{0D6D26D8-4CC6-4C13-AA1F-1BC01F790AB8}" type="pres">
      <dgm:prSet presAssocID="{4CA18536-9238-4EB1-8874-80445F6A76A2}" presName="spaceRect" presStyleCnt="0"/>
      <dgm:spPr/>
    </dgm:pt>
    <dgm:pt modelId="{153FD10F-5608-4B5B-82A7-60537B60EF9F}" type="pres">
      <dgm:prSet presAssocID="{4CA18536-9238-4EB1-8874-80445F6A76A2}" presName="parTx" presStyleLbl="revTx" presStyleIdx="4" presStyleCnt="5">
        <dgm:presLayoutVars>
          <dgm:chMax val="0"/>
          <dgm:chPref val="0"/>
        </dgm:presLayoutVars>
      </dgm:prSet>
      <dgm:spPr/>
    </dgm:pt>
  </dgm:ptLst>
  <dgm:cxnLst>
    <dgm:cxn modelId="{56E9491F-F0C7-4C1C-AB2F-91A1E93C976D}" srcId="{5DEE5D2B-58AD-468A-BE25-BA50CD76CDF9}" destId="{554216B4-2DC2-46D9-AC85-D67A25584F70}" srcOrd="2" destOrd="0" parTransId="{14760F31-AD8F-4B8C-9B20-7A4E4A29525D}" sibTransId="{87DC28FB-8C9C-48A5-A2FD-6A005BF2358C}"/>
    <dgm:cxn modelId="{8F63A01F-2B1C-4D68-BA0E-517B38945872}" type="presOf" srcId="{554216B4-2DC2-46D9-AC85-D67A25584F70}" destId="{1CDB8D36-D34C-47C7-8B0E-0289A901A019}" srcOrd="0" destOrd="2" presId="urn:microsoft.com/office/officeart/2018/2/layout/IconVerticalSolidList"/>
    <dgm:cxn modelId="{0A20623E-7A81-4CF2-AEDE-963B79D3AF9A}" srcId="{7FA5CDD5-977B-41D8-8EBD-9EDAAD45BC01}" destId="{E2ADC74C-E7F9-4D43-B67D-D11B927349FF}" srcOrd="2" destOrd="0" parTransId="{B24DB5A2-352B-4DA7-A7FD-C510C4DB10E4}" sibTransId="{B6A09DD1-7F0A-4B89-8EF9-673CB07F6582}"/>
    <dgm:cxn modelId="{75BEBD62-DBBE-4AA9-BC14-0ACCACB58715}" srcId="{EB2EB19F-A124-4DE6-877A-571A79271549}" destId="{4CA18536-9238-4EB1-8874-80445F6A76A2}" srcOrd="2" destOrd="0" parTransId="{67050A08-C5F4-453C-950F-701A723E0DA4}" sibTransId="{719D60B2-44D3-496C-845F-78CBEDB652A9}"/>
    <dgm:cxn modelId="{BB61A148-C865-470C-885C-8584A0A49FD7}" srcId="{5DEE5D2B-58AD-468A-BE25-BA50CD76CDF9}" destId="{2721FA37-CA43-4D3B-A4F4-70F545F389A6}" srcOrd="1" destOrd="0" parTransId="{AF3B0BDF-0C03-45F1-A0CA-DD14A76565D1}" sibTransId="{36484047-4C93-49DF-A494-738F213A106D}"/>
    <dgm:cxn modelId="{E3F2E653-7A02-4E8F-8018-FE7037DE4353}" srcId="{5DEE5D2B-58AD-468A-BE25-BA50CD76CDF9}" destId="{A9B76E61-6F07-4C2D-AD1A-B2C0AF6E03F0}" srcOrd="0" destOrd="0" parTransId="{280178E4-75A1-4280-B4B6-D7FF04B11119}" sibTransId="{D7A5B28D-0E36-47DE-9902-6C66D7EEDAA9}"/>
    <dgm:cxn modelId="{951FF47E-E2CE-42B6-B12D-93C93B390481}" type="presOf" srcId="{39980266-032B-4DA9-AE6D-61D5DB3A0F20}" destId="{0AC0DC17-0C85-4CF1-B15E-177B29529ACD}" srcOrd="0" destOrd="1" presId="urn:microsoft.com/office/officeart/2018/2/layout/IconVerticalSolidList"/>
    <dgm:cxn modelId="{D5FAAE80-D1AD-431F-8162-551445E865B9}" type="presOf" srcId="{7FA5CDD5-977B-41D8-8EBD-9EDAAD45BC01}" destId="{509F2BBB-CD6D-475B-922C-F8763235BD2B}" srcOrd="0" destOrd="0" presId="urn:microsoft.com/office/officeart/2018/2/layout/IconVerticalSolidList"/>
    <dgm:cxn modelId="{456A5F93-1303-4981-B21E-A82F1D3B2F12}" type="presOf" srcId="{2721FA37-CA43-4D3B-A4F4-70F545F389A6}" destId="{1CDB8D36-D34C-47C7-8B0E-0289A901A019}" srcOrd="0" destOrd="1" presId="urn:microsoft.com/office/officeart/2018/2/layout/IconVerticalSolidList"/>
    <dgm:cxn modelId="{D348FA9A-AF10-4D91-BB39-EE1A9C760F00}" type="presOf" srcId="{A9B76E61-6F07-4C2D-AD1A-B2C0AF6E03F0}" destId="{1CDB8D36-D34C-47C7-8B0E-0289A901A019}" srcOrd="0" destOrd="0" presId="urn:microsoft.com/office/officeart/2018/2/layout/IconVerticalSolidList"/>
    <dgm:cxn modelId="{A59028BC-B619-4633-9F86-728E283BF044}" type="presOf" srcId="{4CA18536-9238-4EB1-8874-80445F6A76A2}" destId="{153FD10F-5608-4B5B-82A7-60537B60EF9F}" srcOrd="0" destOrd="0" presId="urn:microsoft.com/office/officeart/2018/2/layout/IconVerticalSolidList"/>
    <dgm:cxn modelId="{B9E0B8BD-FFE4-454C-934A-412B290DE02E}" srcId="{EB2EB19F-A124-4DE6-877A-571A79271549}" destId="{7FA5CDD5-977B-41D8-8EBD-9EDAAD45BC01}" srcOrd="0" destOrd="0" parTransId="{BE5B3CAB-E013-4AE3-B967-26AF33376EB3}" sibTransId="{35DFB5D5-E833-4C18-928F-6EEECB9F063C}"/>
    <dgm:cxn modelId="{B52A8BBE-D037-4C6A-8611-57DB9438B29D}" srcId="{7FA5CDD5-977B-41D8-8EBD-9EDAAD45BC01}" destId="{39980266-032B-4DA9-AE6D-61D5DB3A0F20}" srcOrd="1" destOrd="0" parTransId="{73D8AF11-32E8-4253-9722-46FC23A945AB}" sibTransId="{1AA562C8-CB6A-466A-8FBC-5AA520572E63}"/>
    <dgm:cxn modelId="{C14BB6C2-2574-456B-8A45-3A79536E9C6B}" type="presOf" srcId="{EB2EB19F-A124-4DE6-877A-571A79271549}" destId="{B38EF27F-82F4-43AD-9280-745D2F4F3915}" srcOrd="0" destOrd="0" presId="urn:microsoft.com/office/officeart/2018/2/layout/IconVerticalSolidList"/>
    <dgm:cxn modelId="{F2743CC5-AE55-4CF2-8D06-0463CD5CC07F}" srcId="{EB2EB19F-A124-4DE6-877A-571A79271549}" destId="{5DEE5D2B-58AD-468A-BE25-BA50CD76CDF9}" srcOrd="1" destOrd="0" parTransId="{DB357AB6-C7CF-4B15-AF39-4C890C055DDB}" sibTransId="{267935B8-D23F-49FC-9210-16E2DF00CAAE}"/>
    <dgm:cxn modelId="{8B52B7C8-3A4A-471C-B8C0-5F7B3F7DBA9E}" type="presOf" srcId="{CA43536B-CB7A-4A02-9394-5E0AEA260446}" destId="{0AC0DC17-0C85-4CF1-B15E-177B29529ACD}" srcOrd="0" destOrd="0" presId="urn:microsoft.com/office/officeart/2018/2/layout/IconVerticalSolidList"/>
    <dgm:cxn modelId="{C66F4BD5-C070-48BE-A1DF-96A4F137B029}" type="presOf" srcId="{E2ADC74C-E7F9-4D43-B67D-D11B927349FF}" destId="{0AC0DC17-0C85-4CF1-B15E-177B29529ACD}" srcOrd="0" destOrd="2" presId="urn:microsoft.com/office/officeart/2018/2/layout/IconVerticalSolidList"/>
    <dgm:cxn modelId="{DD7635DD-BD2C-4D70-A993-62DC6D7F4F9E}" type="presOf" srcId="{5DEE5D2B-58AD-468A-BE25-BA50CD76CDF9}" destId="{865F82EC-4EC5-46E9-882A-8DD292D2FBAB}" srcOrd="0" destOrd="0" presId="urn:microsoft.com/office/officeart/2018/2/layout/IconVerticalSolidList"/>
    <dgm:cxn modelId="{7E6898EF-C9E6-4CF1-ACFC-7D859E1F5953}" srcId="{7FA5CDD5-977B-41D8-8EBD-9EDAAD45BC01}" destId="{CA43536B-CB7A-4A02-9394-5E0AEA260446}" srcOrd="0" destOrd="0" parTransId="{DDC8A402-CEEC-49A0-B5E2-86EA2F076F7D}" sibTransId="{AE4CBDAE-25E1-4F91-A6D6-ECC486799EC4}"/>
    <dgm:cxn modelId="{52595126-F398-44A4-AD8A-BDB883AE44EC}" type="presParOf" srcId="{B38EF27F-82F4-43AD-9280-745D2F4F3915}" destId="{4DABD6C2-A978-4319-8A94-2C787E843A49}" srcOrd="0" destOrd="0" presId="urn:microsoft.com/office/officeart/2018/2/layout/IconVerticalSolidList"/>
    <dgm:cxn modelId="{87A5C043-FCB1-4A48-8544-E1FD30FB735D}" type="presParOf" srcId="{4DABD6C2-A978-4319-8A94-2C787E843A49}" destId="{92648E68-59B5-4C33-997C-1A7869B2E52D}" srcOrd="0" destOrd="0" presId="urn:microsoft.com/office/officeart/2018/2/layout/IconVerticalSolidList"/>
    <dgm:cxn modelId="{67D4320C-EE3D-4E2D-9916-BED787E6C566}" type="presParOf" srcId="{4DABD6C2-A978-4319-8A94-2C787E843A49}" destId="{36F187CD-B177-44A7-994A-FAB8B5332670}" srcOrd="1" destOrd="0" presId="urn:microsoft.com/office/officeart/2018/2/layout/IconVerticalSolidList"/>
    <dgm:cxn modelId="{FDF71F32-0819-4E3D-BAB0-92F2291325A1}" type="presParOf" srcId="{4DABD6C2-A978-4319-8A94-2C787E843A49}" destId="{0789EECF-3D12-4FEC-A5EA-466C4C96BD48}" srcOrd="2" destOrd="0" presId="urn:microsoft.com/office/officeart/2018/2/layout/IconVerticalSolidList"/>
    <dgm:cxn modelId="{690BDE0C-DA01-4B77-BA13-1FC4D30C35B9}" type="presParOf" srcId="{4DABD6C2-A978-4319-8A94-2C787E843A49}" destId="{509F2BBB-CD6D-475B-922C-F8763235BD2B}" srcOrd="3" destOrd="0" presId="urn:microsoft.com/office/officeart/2018/2/layout/IconVerticalSolidList"/>
    <dgm:cxn modelId="{7EF0AFEB-8638-43C5-8A25-E35F49959E48}" type="presParOf" srcId="{4DABD6C2-A978-4319-8A94-2C787E843A49}" destId="{0AC0DC17-0C85-4CF1-B15E-177B29529ACD}" srcOrd="4" destOrd="0" presId="urn:microsoft.com/office/officeart/2018/2/layout/IconVerticalSolidList"/>
    <dgm:cxn modelId="{0C54F49B-12F1-41A0-8735-0C20459D204B}" type="presParOf" srcId="{B38EF27F-82F4-43AD-9280-745D2F4F3915}" destId="{AF54F67D-A620-477B-8360-64030252BA15}" srcOrd="1" destOrd="0" presId="urn:microsoft.com/office/officeart/2018/2/layout/IconVerticalSolidList"/>
    <dgm:cxn modelId="{E9FBB695-EB9A-4F46-9DD4-477812B4DE7D}" type="presParOf" srcId="{B38EF27F-82F4-43AD-9280-745D2F4F3915}" destId="{025D818B-34BF-4FC1-A35A-9BE988E9F039}" srcOrd="2" destOrd="0" presId="urn:microsoft.com/office/officeart/2018/2/layout/IconVerticalSolidList"/>
    <dgm:cxn modelId="{EC2BCF43-DFB8-4324-8711-9227B267A68F}" type="presParOf" srcId="{025D818B-34BF-4FC1-A35A-9BE988E9F039}" destId="{08104255-773D-4FFC-B64E-4A4984087552}" srcOrd="0" destOrd="0" presId="urn:microsoft.com/office/officeart/2018/2/layout/IconVerticalSolidList"/>
    <dgm:cxn modelId="{76E17172-A20A-40A4-A17B-851DE7C3D3F0}" type="presParOf" srcId="{025D818B-34BF-4FC1-A35A-9BE988E9F039}" destId="{3B4426AB-0748-4B92-9C0F-39E6F2D1958B}" srcOrd="1" destOrd="0" presId="urn:microsoft.com/office/officeart/2018/2/layout/IconVerticalSolidList"/>
    <dgm:cxn modelId="{A0CD68AA-BA64-4AC8-8821-81AF6FD72548}" type="presParOf" srcId="{025D818B-34BF-4FC1-A35A-9BE988E9F039}" destId="{3EBF3923-54A1-4C26-83AA-969C5A203B88}" srcOrd="2" destOrd="0" presId="urn:microsoft.com/office/officeart/2018/2/layout/IconVerticalSolidList"/>
    <dgm:cxn modelId="{E5E98BFB-20D0-4F6B-813F-44A4D815A633}" type="presParOf" srcId="{025D818B-34BF-4FC1-A35A-9BE988E9F039}" destId="{865F82EC-4EC5-46E9-882A-8DD292D2FBAB}" srcOrd="3" destOrd="0" presId="urn:microsoft.com/office/officeart/2018/2/layout/IconVerticalSolidList"/>
    <dgm:cxn modelId="{7428680D-E6FE-472F-8D41-E09180AE9DA1}" type="presParOf" srcId="{025D818B-34BF-4FC1-A35A-9BE988E9F039}" destId="{1CDB8D36-D34C-47C7-8B0E-0289A901A019}" srcOrd="4" destOrd="0" presId="urn:microsoft.com/office/officeart/2018/2/layout/IconVerticalSolidList"/>
    <dgm:cxn modelId="{AE0F7486-3AAE-4D36-8CBD-26258A14C4AF}" type="presParOf" srcId="{B38EF27F-82F4-43AD-9280-745D2F4F3915}" destId="{D8CC701B-E047-4C65-AC33-6C5C1BD9EBC0}" srcOrd="3" destOrd="0" presId="urn:microsoft.com/office/officeart/2018/2/layout/IconVerticalSolidList"/>
    <dgm:cxn modelId="{0D6A8238-41B0-4AF1-8361-88A4C3BD4C03}" type="presParOf" srcId="{B38EF27F-82F4-43AD-9280-745D2F4F3915}" destId="{C94CF841-7370-40A6-9A49-0295101A0B78}" srcOrd="4" destOrd="0" presId="urn:microsoft.com/office/officeart/2018/2/layout/IconVerticalSolidList"/>
    <dgm:cxn modelId="{1CACD3AF-0757-40CE-A3CD-61785357A513}" type="presParOf" srcId="{C94CF841-7370-40A6-9A49-0295101A0B78}" destId="{B37C12D2-560C-445B-98BE-884D7891443D}" srcOrd="0" destOrd="0" presId="urn:microsoft.com/office/officeart/2018/2/layout/IconVerticalSolidList"/>
    <dgm:cxn modelId="{9CAA26FF-B138-4A5E-A027-E3DCB8AB95D7}" type="presParOf" srcId="{C94CF841-7370-40A6-9A49-0295101A0B78}" destId="{F5C2E25F-4956-4A5E-8D7A-D35E38D3688B}" srcOrd="1" destOrd="0" presId="urn:microsoft.com/office/officeart/2018/2/layout/IconVerticalSolidList"/>
    <dgm:cxn modelId="{35FBB798-64C0-477F-9758-98B26BC48775}" type="presParOf" srcId="{C94CF841-7370-40A6-9A49-0295101A0B78}" destId="{0D6D26D8-4CC6-4C13-AA1F-1BC01F790AB8}" srcOrd="2" destOrd="0" presId="urn:microsoft.com/office/officeart/2018/2/layout/IconVerticalSolidList"/>
    <dgm:cxn modelId="{BB1C8402-B32D-4914-841D-823547E7D3B5}" type="presParOf" srcId="{C94CF841-7370-40A6-9A49-0295101A0B78}" destId="{153FD10F-5608-4B5B-82A7-60537B60EF9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EB804D-9190-4A87-B7BE-0419EE8A5FB9}">
      <dsp:nvSpPr>
        <dsp:cNvPr id="0" name=""/>
        <dsp:cNvSpPr/>
      </dsp:nvSpPr>
      <dsp:spPr>
        <a:xfrm>
          <a:off x="1004" y="381502"/>
          <a:ext cx="3656707" cy="182835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68580" rIns="102870" bIns="68580" numCol="1" spcCol="1270" anchor="ctr" anchorCtr="0">
          <a:noAutofit/>
        </a:bodyPr>
        <a:lstStyle/>
        <a:p>
          <a:pPr marL="0" lvl="0" indent="0" algn="ctr" defTabSz="2400300">
            <a:lnSpc>
              <a:spcPct val="90000"/>
            </a:lnSpc>
            <a:spcBef>
              <a:spcPct val="0"/>
            </a:spcBef>
            <a:spcAft>
              <a:spcPct val="35000"/>
            </a:spcAft>
            <a:buNone/>
          </a:pPr>
          <a:r>
            <a:rPr lang="en-US" sz="5400" kern="1200" dirty="0"/>
            <a:t>Operations</a:t>
          </a:r>
        </a:p>
      </dsp:txBody>
      <dsp:txXfrm>
        <a:off x="54555" y="435053"/>
        <a:ext cx="3549605" cy="1721251"/>
      </dsp:txXfrm>
    </dsp:sp>
    <dsp:sp modelId="{1356E7EC-5B53-4C8D-A367-C125B29DA6C6}">
      <dsp:nvSpPr>
        <dsp:cNvPr id="0" name=""/>
        <dsp:cNvSpPr/>
      </dsp:nvSpPr>
      <dsp:spPr>
        <a:xfrm>
          <a:off x="366675" y="2209855"/>
          <a:ext cx="365670" cy="1371265"/>
        </a:xfrm>
        <a:custGeom>
          <a:avLst/>
          <a:gdLst/>
          <a:ahLst/>
          <a:cxnLst/>
          <a:rect l="0" t="0" r="0" b="0"/>
          <a:pathLst>
            <a:path>
              <a:moveTo>
                <a:pt x="0" y="0"/>
              </a:moveTo>
              <a:lnTo>
                <a:pt x="0" y="1371265"/>
              </a:lnTo>
              <a:lnTo>
                <a:pt x="365670" y="137126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F89EB6A-B3E2-4F60-8C90-EF8E2F8010AF}">
      <dsp:nvSpPr>
        <dsp:cNvPr id="0" name=""/>
        <dsp:cNvSpPr/>
      </dsp:nvSpPr>
      <dsp:spPr>
        <a:xfrm>
          <a:off x="732345" y="2666944"/>
          <a:ext cx="2925365" cy="182835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815" tIns="29210" rIns="43815" bIns="29210" numCol="1" spcCol="1270" anchor="ctr" anchorCtr="0">
          <a:noAutofit/>
        </a:bodyPr>
        <a:lstStyle/>
        <a:p>
          <a:pPr marL="0" lvl="0" indent="0" algn="ctr" defTabSz="1022350">
            <a:lnSpc>
              <a:spcPct val="90000"/>
            </a:lnSpc>
            <a:spcBef>
              <a:spcPct val="0"/>
            </a:spcBef>
            <a:spcAft>
              <a:spcPct val="35000"/>
            </a:spcAft>
            <a:buNone/>
          </a:pPr>
          <a:r>
            <a:rPr lang="en-US" sz="2300" kern="1200" dirty="0"/>
            <a:t>Manufacturing and service processes used to transform resources into products</a:t>
          </a:r>
        </a:p>
      </dsp:txBody>
      <dsp:txXfrm>
        <a:off x="785896" y="2720495"/>
        <a:ext cx="2818263" cy="1721251"/>
      </dsp:txXfrm>
    </dsp:sp>
    <dsp:sp modelId="{28A172C6-9BCB-49B2-9C6C-13E0B86674A2}">
      <dsp:nvSpPr>
        <dsp:cNvPr id="0" name=""/>
        <dsp:cNvSpPr/>
      </dsp:nvSpPr>
      <dsp:spPr>
        <a:xfrm>
          <a:off x="4571888" y="381502"/>
          <a:ext cx="3656707" cy="182835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68580" rIns="102870" bIns="68580" numCol="1" spcCol="1270" anchor="ctr" anchorCtr="0">
          <a:noAutofit/>
        </a:bodyPr>
        <a:lstStyle/>
        <a:p>
          <a:pPr marL="0" lvl="0" indent="0" algn="ctr" defTabSz="2400300">
            <a:lnSpc>
              <a:spcPct val="90000"/>
            </a:lnSpc>
            <a:spcBef>
              <a:spcPct val="0"/>
            </a:spcBef>
            <a:spcAft>
              <a:spcPct val="35000"/>
            </a:spcAft>
            <a:buNone/>
          </a:pPr>
          <a:r>
            <a:rPr lang="en-US" sz="5400" kern="1200" dirty="0"/>
            <a:t>Supply Chain</a:t>
          </a:r>
        </a:p>
      </dsp:txBody>
      <dsp:txXfrm>
        <a:off x="4625439" y="435053"/>
        <a:ext cx="3549605" cy="1721251"/>
      </dsp:txXfrm>
    </dsp:sp>
    <dsp:sp modelId="{FD2E7820-8826-46B6-BD44-A990E2A2B65A}">
      <dsp:nvSpPr>
        <dsp:cNvPr id="0" name=""/>
        <dsp:cNvSpPr/>
      </dsp:nvSpPr>
      <dsp:spPr>
        <a:xfrm>
          <a:off x="4937559" y="2209855"/>
          <a:ext cx="365670" cy="1371265"/>
        </a:xfrm>
        <a:custGeom>
          <a:avLst/>
          <a:gdLst/>
          <a:ahLst/>
          <a:cxnLst/>
          <a:rect l="0" t="0" r="0" b="0"/>
          <a:pathLst>
            <a:path>
              <a:moveTo>
                <a:pt x="0" y="0"/>
              </a:moveTo>
              <a:lnTo>
                <a:pt x="0" y="1371265"/>
              </a:lnTo>
              <a:lnTo>
                <a:pt x="365670" y="137126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83E201F-6C25-4199-9A8D-0F7E2AF9CA20}">
      <dsp:nvSpPr>
        <dsp:cNvPr id="0" name=""/>
        <dsp:cNvSpPr/>
      </dsp:nvSpPr>
      <dsp:spPr>
        <a:xfrm>
          <a:off x="5303229" y="2666944"/>
          <a:ext cx="2925365" cy="182835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815" tIns="29210" rIns="43815" bIns="29210" numCol="1" spcCol="1270" anchor="ctr" anchorCtr="0">
          <a:noAutofit/>
        </a:bodyPr>
        <a:lstStyle/>
        <a:p>
          <a:pPr marL="0" lvl="0" indent="0" algn="ctr" defTabSz="1022350">
            <a:lnSpc>
              <a:spcPct val="90000"/>
            </a:lnSpc>
            <a:spcBef>
              <a:spcPct val="0"/>
            </a:spcBef>
            <a:spcAft>
              <a:spcPct val="35000"/>
            </a:spcAft>
            <a:buNone/>
          </a:pPr>
          <a:r>
            <a:rPr lang="en-US" sz="2300" kern="1200" dirty="0"/>
            <a:t>Processes that move information and material to and from the firm</a:t>
          </a:r>
        </a:p>
      </dsp:txBody>
      <dsp:txXfrm>
        <a:off x="5356780" y="2720495"/>
        <a:ext cx="2818263" cy="17212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648E68-59B5-4C33-997C-1A7869B2E52D}">
      <dsp:nvSpPr>
        <dsp:cNvPr id="0" name=""/>
        <dsp:cNvSpPr/>
      </dsp:nvSpPr>
      <dsp:spPr>
        <a:xfrm>
          <a:off x="0" y="719"/>
          <a:ext cx="6588691" cy="168437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F187CD-B177-44A7-994A-FAB8B5332670}">
      <dsp:nvSpPr>
        <dsp:cNvPr id="0" name=""/>
        <dsp:cNvSpPr/>
      </dsp:nvSpPr>
      <dsp:spPr>
        <a:xfrm>
          <a:off x="509522" y="379703"/>
          <a:ext cx="926404" cy="9264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09F2BBB-CD6D-475B-922C-F8763235BD2B}">
      <dsp:nvSpPr>
        <dsp:cNvPr id="0" name=""/>
        <dsp:cNvSpPr/>
      </dsp:nvSpPr>
      <dsp:spPr>
        <a:xfrm>
          <a:off x="1945450" y="719"/>
          <a:ext cx="2964910" cy="16843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8263" tIns="178263" rIns="178263" bIns="178263" numCol="1" spcCol="1270" anchor="ctr" anchorCtr="0">
          <a:noAutofit/>
        </a:bodyPr>
        <a:lstStyle/>
        <a:p>
          <a:pPr marL="0" lvl="0" indent="0" algn="l" defTabSz="1111250">
            <a:lnSpc>
              <a:spcPct val="90000"/>
            </a:lnSpc>
            <a:spcBef>
              <a:spcPct val="0"/>
            </a:spcBef>
            <a:spcAft>
              <a:spcPct val="35000"/>
            </a:spcAft>
            <a:buNone/>
          </a:pPr>
          <a:r>
            <a:rPr lang="en-US" sz="2500" kern="1200"/>
            <a:t>Logistical Drivers</a:t>
          </a:r>
        </a:p>
      </dsp:txBody>
      <dsp:txXfrm>
        <a:off x="1945450" y="719"/>
        <a:ext cx="2964910" cy="1684372"/>
      </dsp:txXfrm>
    </dsp:sp>
    <dsp:sp modelId="{0AC0DC17-0C85-4CF1-B15E-177B29529ACD}">
      <dsp:nvSpPr>
        <dsp:cNvPr id="0" name=""/>
        <dsp:cNvSpPr/>
      </dsp:nvSpPr>
      <dsp:spPr>
        <a:xfrm>
          <a:off x="4910361" y="719"/>
          <a:ext cx="1678329" cy="16843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8263" tIns="178263" rIns="178263" bIns="178263" numCol="1" spcCol="1270" anchor="ctr" anchorCtr="0">
          <a:noAutofit/>
        </a:bodyPr>
        <a:lstStyle/>
        <a:p>
          <a:pPr marL="0" lvl="0" indent="0" algn="l" defTabSz="666750">
            <a:lnSpc>
              <a:spcPct val="90000"/>
            </a:lnSpc>
            <a:spcBef>
              <a:spcPct val="0"/>
            </a:spcBef>
            <a:spcAft>
              <a:spcPct val="35000"/>
            </a:spcAft>
            <a:buNone/>
          </a:pPr>
          <a:r>
            <a:rPr lang="en-US" sz="1500" kern="1200"/>
            <a:t>Facilities</a:t>
          </a:r>
        </a:p>
        <a:p>
          <a:pPr marL="0" lvl="0" indent="0" algn="l" defTabSz="666750">
            <a:lnSpc>
              <a:spcPct val="90000"/>
            </a:lnSpc>
            <a:spcBef>
              <a:spcPct val="0"/>
            </a:spcBef>
            <a:spcAft>
              <a:spcPct val="35000"/>
            </a:spcAft>
            <a:buNone/>
          </a:pPr>
          <a:r>
            <a:rPr lang="en-US" sz="1500" kern="1200"/>
            <a:t>Inventory</a:t>
          </a:r>
        </a:p>
        <a:p>
          <a:pPr marL="0" lvl="0" indent="0" algn="l" defTabSz="666750">
            <a:lnSpc>
              <a:spcPct val="90000"/>
            </a:lnSpc>
            <a:spcBef>
              <a:spcPct val="0"/>
            </a:spcBef>
            <a:spcAft>
              <a:spcPct val="35000"/>
            </a:spcAft>
            <a:buNone/>
          </a:pPr>
          <a:r>
            <a:rPr lang="en-US" sz="1500" kern="1200"/>
            <a:t>Transportation</a:t>
          </a:r>
        </a:p>
      </dsp:txBody>
      <dsp:txXfrm>
        <a:off x="4910361" y="719"/>
        <a:ext cx="1678329" cy="1684372"/>
      </dsp:txXfrm>
    </dsp:sp>
    <dsp:sp modelId="{08104255-773D-4FFC-B64E-4A4984087552}">
      <dsp:nvSpPr>
        <dsp:cNvPr id="0" name=""/>
        <dsp:cNvSpPr/>
      </dsp:nvSpPr>
      <dsp:spPr>
        <a:xfrm>
          <a:off x="0" y="2106185"/>
          <a:ext cx="6588691" cy="168437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4426AB-0748-4B92-9C0F-39E6F2D1958B}">
      <dsp:nvSpPr>
        <dsp:cNvPr id="0" name=""/>
        <dsp:cNvSpPr/>
      </dsp:nvSpPr>
      <dsp:spPr>
        <a:xfrm>
          <a:off x="509522" y="2485169"/>
          <a:ext cx="926404" cy="9264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65F82EC-4EC5-46E9-882A-8DD292D2FBAB}">
      <dsp:nvSpPr>
        <dsp:cNvPr id="0" name=""/>
        <dsp:cNvSpPr/>
      </dsp:nvSpPr>
      <dsp:spPr>
        <a:xfrm>
          <a:off x="1945450" y="2106185"/>
          <a:ext cx="2964910" cy="16843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8263" tIns="178263" rIns="178263" bIns="178263" numCol="1" spcCol="1270" anchor="ctr" anchorCtr="0">
          <a:noAutofit/>
        </a:bodyPr>
        <a:lstStyle/>
        <a:p>
          <a:pPr marL="0" lvl="0" indent="0" algn="l" defTabSz="1111250">
            <a:lnSpc>
              <a:spcPct val="90000"/>
            </a:lnSpc>
            <a:spcBef>
              <a:spcPct val="0"/>
            </a:spcBef>
            <a:spcAft>
              <a:spcPct val="35000"/>
            </a:spcAft>
            <a:buNone/>
          </a:pPr>
          <a:r>
            <a:rPr lang="en-US" sz="2500" kern="1200"/>
            <a:t>Cross-Functional Drivers</a:t>
          </a:r>
        </a:p>
      </dsp:txBody>
      <dsp:txXfrm>
        <a:off x="1945450" y="2106185"/>
        <a:ext cx="2964910" cy="1684372"/>
      </dsp:txXfrm>
    </dsp:sp>
    <dsp:sp modelId="{1CDB8D36-D34C-47C7-8B0E-0289A901A019}">
      <dsp:nvSpPr>
        <dsp:cNvPr id="0" name=""/>
        <dsp:cNvSpPr/>
      </dsp:nvSpPr>
      <dsp:spPr>
        <a:xfrm>
          <a:off x="4910361" y="2106185"/>
          <a:ext cx="1678329" cy="16843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8263" tIns="178263" rIns="178263" bIns="178263" numCol="1" spcCol="1270" anchor="ctr" anchorCtr="0">
          <a:noAutofit/>
        </a:bodyPr>
        <a:lstStyle/>
        <a:p>
          <a:pPr marL="0" lvl="0" indent="0" algn="l" defTabSz="666750">
            <a:lnSpc>
              <a:spcPct val="90000"/>
            </a:lnSpc>
            <a:spcBef>
              <a:spcPct val="0"/>
            </a:spcBef>
            <a:spcAft>
              <a:spcPct val="35000"/>
            </a:spcAft>
            <a:buNone/>
          </a:pPr>
          <a:r>
            <a:rPr lang="en-US" sz="1500" kern="1200"/>
            <a:t>Information</a:t>
          </a:r>
        </a:p>
        <a:p>
          <a:pPr marL="0" lvl="0" indent="0" algn="l" defTabSz="666750">
            <a:lnSpc>
              <a:spcPct val="90000"/>
            </a:lnSpc>
            <a:spcBef>
              <a:spcPct val="0"/>
            </a:spcBef>
            <a:spcAft>
              <a:spcPct val="35000"/>
            </a:spcAft>
            <a:buNone/>
          </a:pPr>
          <a:r>
            <a:rPr lang="en-US" sz="1500" kern="1200"/>
            <a:t>Sourcing</a:t>
          </a:r>
        </a:p>
        <a:p>
          <a:pPr marL="0" lvl="0" indent="0" algn="l" defTabSz="666750">
            <a:lnSpc>
              <a:spcPct val="90000"/>
            </a:lnSpc>
            <a:spcBef>
              <a:spcPct val="0"/>
            </a:spcBef>
            <a:spcAft>
              <a:spcPct val="35000"/>
            </a:spcAft>
            <a:buNone/>
          </a:pPr>
          <a:r>
            <a:rPr lang="en-US" sz="1500" kern="1200"/>
            <a:t>Pricing</a:t>
          </a:r>
        </a:p>
      </dsp:txBody>
      <dsp:txXfrm>
        <a:off x="4910361" y="2106185"/>
        <a:ext cx="1678329" cy="1684372"/>
      </dsp:txXfrm>
    </dsp:sp>
    <dsp:sp modelId="{B37C12D2-560C-445B-98BE-884D7891443D}">
      <dsp:nvSpPr>
        <dsp:cNvPr id="0" name=""/>
        <dsp:cNvSpPr/>
      </dsp:nvSpPr>
      <dsp:spPr>
        <a:xfrm>
          <a:off x="0" y="4211650"/>
          <a:ext cx="6588691" cy="168437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C2E25F-4956-4A5E-8D7A-D35E38D3688B}">
      <dsp:nvSpPr>
        <dsp:cNvPr id="0" name=""/>
        <dsp:cNvSpPr/>
      </dsp:nvSpPr>
      <dsp:spPr>
        <a:xfrm>
          <a:off x="509522" y="4590634"/>
          <a:ext cx="926404" cy="9264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53FD10F-5608-4B5B-82A7-60537B60EF9F}">
      <dsp:nvSpPr>
        <dsp:cNvPr id="0" name=""/>
        <dsp:cNvSpPr/>
      </dsp:nvSpPr>
      <dsp:spPr>
        <a:xfrm>
          <a:off x="1945450" y="4211650"/>
          <a:ext cx="4643240" cy="16843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8263" tIns="178263" rIns="178263" bIns="178263" numCol="1" spcCol="1270" anchor="ctr" anchorCtr="0">
          <a:noAutofit/>
        </a:bodyPr>
        <a:lstStyle/>
        <a:p>
          <a:pPr marL="0" lvl="0" indent="0" algn="l" defTabSz="1111250">
            <a:lnSpc>
              <a:spcPct val="90000"/>
            </a:lnSpc>
            <a:spcBef>
              <a:spcPct val="0"/>
            </a:spcBef>
            <a:spcAft>
              <a:spcPct val="35000"/>
            </a:spcAft>
            <a:buNone/>
          </a:pPr>
          <a:r>
            <a:rPr lang="en-US" sz="2500" kern="1200"/>
            <a:t>Interactions determine overall supply chain performance</a:t>
          </a:r>
        </a:p>
      </dsp:txBody>
      <dsp:txXfrm>
        <a:off x="1945450" y="4211650"/>
        <a:ext cx="4643240" cy="168437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A7D5C3-9EEF-4C94-B730-82B7C0FB4E8E}" type="datetimeFigureOut">
              <a:rPr lang="en-IN" smtClean="0"/>
              <a:t>08-09-2024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FBCF3D-AE05-402E-96D4-15215207A89E}" type="slidenum">
              <a:rPr lang="en-IN" smtClean="0"/>
              <a:t>‹#›</a:t>
            </a:fld>
            <a:endParaRPr lang="en-IN"/>
          </a:p>
        </p:txBody>
      </p:sp>
    </p:spTree>
    <p:extLst>
      <p:ext uri="{BB962C8B-B14F-4D97-AF65-F5344CB8AC3E}">
        <p14:creationId xmlns:p14="http://schemas.microsoft.com/office/powerpoint/2010/main" val="844120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215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A89D2E8-2568-4564-A484-269C8DF99D7A}" type="slidenum">
              <a:rPr lang="en-US"/>
              <a:pPr fontAlgn="base">
                <a:spcBef>
                  <a:spcPct val="0"/>
                </a:spcBef>
                <a:spcAft>
                  <a:spcPct val="0"/>
                </a:spcAft>
              </a:pPr>
              <a:t>2</a:t>
            </a:fld>
            <a:endParaRPr lang="en-US" dirty="0"/>
          </a:p>
        </p:txBody>
      </p:sp>
    </p:spTree>
    <p:extLst>
      <p:ext uri="{BB962C8B-B14F-4D97-AF65-F5344CB8AC3E}">
        <p14:creationId xmlns:p14="http://schemas.microsoft.com/office/powerpoint/2010/main" val="2899728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11C81A-8830-40FA-8C9A-E511ADBA6284}" type="slidenum">
              <a:rPr lang="en-US" smtClean="0"/>
              <a:t>4</a:t>
            </a:fld>
            <a:endParaRPr lang="en-US" dirty="0"/>
          </a:p>
        </p:txBody>
      </p:sp>
    </p:spTree>
    <p:extLst>
      <p:ext uri="{BB962C8B-B14F-4D97-AF65-F5344CB8AC3E}">
        <p14:creationId xmlns:p14="http://schemas.microsoft.com/office/powerpoint/2010/main" val="845059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317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4CD3F19-26E3-401B-B842-1BA9A0F2F6A0}" type="slidenum">
              <a:rPr lang="en-US"/>
              <a:pPr fontAlgn="base">
                <a:spcBef>
                  <a:spcPct val="0"/>
                </a:spcBef>
                <a:spcAft>
                  <a:spcPct val="0"/>
                </a:spcAft>
              </a:pPr>
              <a:t>5</a:t>
            </a:fld>
            <a:endParaRPr lang="en-US" dirty="0"/>
          </a:p>
        </p:txBody>
      </p:sp>
    </p:spTree>
    <p:extLst>
      <p:ext uri="{BB962C8B-B14F-4D97-AF65-F5344CB8AC3E}">
        <p14:creationId xmlns:p14="http://schemas.microsoft.com/office/powerpoint/2010/main" val="382865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11C81A-8830-40FA-8C9A-E511ADBA6284}" type="slidenum">
              <a:rPr lang="en-US" smtClean="0"/>
              <a:t>6</a:t>
            </a:fld>
            <a:endParaRPr lang="en-US" dirty="0"/>
          </a:p>
        </p:txBody>
      </p:sp>
    </p:spTree>
    <p:extLst>
      <p:ext uri="{BB962C8B-B14F-4D97-AF65-F5344CB8AC3E}">
        <p14:creationId xmlns:p14="http://schemas.microsoft.com/office/powerpoint/2010/main" val="3908126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11C81A-8830-40FA-8C9A-E511ADBA6284}" type="slidenum">
              <a:rPr lang="en-US" smtClean="0"/>
              <a:t>8</a:t>
            </a:fld>
            <a:endParaRPr lang="en-US" dirty="0"/>
          </a:p>
        </p:txBody>
      </p:sp>
    </p:spTree>
    <p:extLst>
      <p:ext uri="{BB962C8B-B14F-4D97-AF65-F5344CB8AC3E}">
        <p14:creationId xmlns:p14="http://schemas.microsoft.com/office/powerpoint/2010/main" val="1161646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11C81A-8830-40FA-8C9A-E511ADBA6284}" type="slidenum">
              <a:rPr lang="en-US" smtClean="0"/>
              <a:t>9</a:t>
            </a:fld>
            <a:endParaRPr lang="en-US" dirty="0"/>
          </a:p>
        </p:txBody>
      </p:sp>
    </p:spTree>
    <p:extLst>
      <p:ext uri="{BB962C8B-B14F-4D97-AF65-F5344CB8AC3E}">
        <p14:creationId xmlns:p14="http://schemas.microsoft.com/office/powerpoint/2010/main" val="29954458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11C81A-8830-40FA-8C9A-E511ADBA6284}" type="slidenum">
              <a:rPr lang="en-US" smtClean="0"/>
              <a:t>10</a:t>
            </a:fld>
            <a:endParaRPr lang="en-US" dirty="0"/>
          </a:p>
        </p:txBody>
      </p:sp>
    </p:spTree>
    <p:extLst>
      <p:ext uri="{BB962C8B-B14F-4D97-AF65-F5344CB8AC3E}">
        <p14:creationId xmlns:p14="http://schemas.microsoft.com/office/powerpoint/2010/main" val="23633120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11C81A-8830-40FA-8C9A-E511ADBA6284}" type="slidenum">
              <a:rPr lang="en-US" smtClean="0"/>
              <a:t>11</a:t>
            </a:fld>
            <a:endParaRPr lang="en-US" dirty="0"/>
          </a:p>
        </p:txBody>
      </p:sp>
    </p:spTree>
    <p:extLst>
      <p:ext uri="{BB962C8B-B14F-4D97-AF65-F5344CB8AC3E}">
        <p14:creationId xmlns:p14="http://schemas.microsoft.com/office/powerpoint/2010/main" val="6042874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11C81A-8830-40FA-8C9A-E511ADBA6284}" type="slidenum">
              <a:rPr lang="en-US" smtClean="0"/>
              <a:t>12</a:t>
            </a:fld>
            <a:endParaRPr lang="en-US" dirty="0"/>
          </a:p>
        </p:txBody>
      </p:sp>
    </p:spTree>
    <p:extLst>
      <p:ext uri="{BB962C8B-B14F-4D97-AF65-F5344CB8AC3E}">
        <p14:creationId xmlns:p14="http://schemas.microsoft.com/office/powerpoint/2010/main" val="40667337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B75D6E5-5722-4991-B94D-8598F80A2FE5}"/>
              </a:ext>
            </a:extLst>
          </p:cNvPr>
          <p:cNvSpPr>
            <a:spLocks noGrp="1" noChangeArrowheads="1"/>
          </p:cNvSpPr>
          <p:nvPr>
            <p:ph type="sldNum" sz="quarter" idx="5"/>
          </p:nvPr>
        </p:nvSpPr>
        <p:spPr>
          <a:ln/>
        </p:spPr>
        <p:txBody>
          <a:bodyPr/>
          <a:lstStyle/>
          <a:p>
            <a:fld id="{08097AB4-5E05-42DF-A8CB-C72A86C056F1}" type="slidenum">
              <a:rPr lang="en-US" altLang="en-US"/>
              <a:pPr/>
              <a:t>14</a:t>
            </a:fld>
            <a:endParaRPr lang="en-US" altLang="en-US"/>
          </a:p>
        </p:txBody>
      </p:sp>
      <p:sp>
        <p:nvSpPr>
          <p:cNvPr id="61442" name="Rectangle 2">
            <a:extLst>
              <a:ext uri="{FF2B5EF4-FFF2-40B4-BE49-F238E27FC236}">
                <a16:creationId xmlns:a16="http://schemas.microsoft.com/office/drawing/2014/main" id="{7C3C5225-F759-427E-96FF-23C320FEBAB6}"/>
              </a:ext>
            </a:extLst>
          </p:cNvPr>
          <p:cNvSpPr>
            <a:spLocks noGrp="1" noRot="1" noChangeAspect="1" noChangeArrowheads="1" noTextEdit="1"/>
          </p:cNvSpPr>
          <p:nvPr>
            <p:ph type="sldImg"/>
          </p:nvPr>
        </p:nvSpPr>
        <p:spPr>
          <a:ln/>
        </p:spPr>
      </p:sp>
      <p:sp>
        <p:nvSpPr>
          <p:cNvPr id="61443" name="Rectangle 3">
            <a:extLst>
              <a:ext uri="{FF2B5EF4-FFF2-40B4-BE49-F238E27FC236}">
                <a16:creationId xmlns:a16="http://schemas.microsoft.com/office/drawing/2014/main" id="{5967AB0B-B386-4640-A2BD-8E55DA798143}"/>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229388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C615DD1-26F3-4C7B-BDDA-B27571C9DFB3}"/>
              </a:ext>
            </a:extLst>
          </p:cNvPr>
          <p:cNvSpPr>
            <a:spLocks noGrp="1" noChangeArrowheads="1"/>
          </p:cNvSpPr>
          <p:nvPr>
            <p:ph type="sldNum" sz="quarter" idx="5"/>
          </p:nvPr>
        </p:nvSpPr>
        <p:spPr>
          <a:ln/>
        </p:spPr>
        <p:txBody>
          <a:bodyPr/>
          <a:lstStyle/>
          <a:p>
            <a:fld id="{5C51867C-C872-4AD6-896D-5629A416A537}" type="slidenum">
              <a:rPr lang="en-US" altLang="en-US"/>
              <a:pPr/>
              <a:t>16</a:t>
            </a:fld>
            <a:endParaRPr lang="en-US" altLang="en-US"/>
          </a:p>
        </p:txBody>
      </p:sp>
      <p:sp>
        <p:nvSpPr>
          <p:cNvPr id="63490" name="Rectangle 2">
            <a:extLst>
              <a:ext uri="{FF2B5EF4-FFF2-40B4-BE49-F238E27FC236}">
                <a16:creationId xmlns:a16="http://schemas.microsoft.com/office/drawing/2014/main" id="{B05E8CF6-03C8-49AB-B3AB-18134EBE0E15}"/>
              </a:ext>
            </a:extLst>
          </p:cNvPr>
          <p:cNvSpPr>
            <a:spLocks noGrp="1" noRot="1" noChangeAspect="1" noChangeArrowheads="1" noTextEdit="1"/>
          </p:cNvSpPr>
          <p:nvPr>
            <p:ph type="sldImg"/>
          </p:nvPr>
        </p:nvSpPr>
        <p:spPr>
          <a:ln/>
        </p:spPr>
      </p:sp>
      <p:sp>
        <p:nvSpPr>
          <p:cNvPr id="63491" name="Rectangle 3">
            <a:extLst>
              <a:ext uri="{FF2B5EF4-FFF2-40B4-BE49-F238E27FC236}">
                <a16:creationId xmlns:a16="http://schemas.microsoft.com/office/drawing/2014/main" id="{80B7FAB4-4709-46A3-AEAD-14B4B7439DB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buFontTx/>
              <a:buChar char="•"/>
            </a:pPr>
            <a:r>
              <a:rPr lang="en-US" dirty="0">
                <a:solidFill>
                  <a:prstClr val="black"/>
                </a:solidFill>
                <a:latin typeface="Times New Roman" charset="0"/>
                <a:ea typeface="+mn-ea"/>
                <a:cs typeface="+mn-cs"/>
              </a:rPr>
              <a:t>The supply chain is a concatenation of cycles with each cycle at the interface of two successive stages in the supply chain. Each cycle involves the customer stage placing an order and receiving it after it has been supplied by the supplier stage.</a:t>
            </a:r>
          </a:p>
          <a:p>
            <a:pPr lvl="0">
              <a:buFontTx/>
              <a:buChar char="•"/>
            </a:pPr>
            <a:r>
              <a:rPr lang="en-US" dirty="0">
                <a:solidFill>
                  <a:prstClr val="black"/>
                </a:solidFill>
                <a:latin typeface="Times New Roman" charset="0"/>
                <a:ea typeface="+mn-ea"/>
                <a:cs typeface="+mn-cs"/>
              </a:rPr>
              <a:t>One difference is in size of order. Second difference is in predictability of orders - orders in the procurement cycle are predictable once manufacturing planning has been done.</a:t>
            </a:r>
          </a:p>
          <a:p>
            <a:pPr lvl="0">
              <a:buFontTx/>
              <a:buChar char="•"/>
            </a:pPr>
            <a:r>
              <a:rPr lang="en-US" dirty="0">
                <a:solidFill>
                  <a:prstClr val="black"/>
                </a:solidFill>
                <a:latin typeface="Times New Roman" charset="0"/>
                <a:ea typeface="+mn-ea"/>
                <a:cs typeface="+mn-cs"/>
              </a:rPr>
              <a:t>This is the predominant view for ERP systems. It is a transaction level view and clearly defines each process and its owner.</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25</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9974254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buFontTx/>
              <a:buChar char="•"/>
            </a:pPr>
            <a:r>
              <a:rPr lang="en-US" dirty="0">
                <a:solidFill>
                  <a:prstClr val="black"/>
                </a:solidFill>
                <a:latin typeface="Times New Roman" charset="0"/>
                <a:ea typeface="+mn-ea"/>
                <a:cs typeface="+mn-cs"/>
              </a:rPr>
              <a:t>In this view processes are divided based on their timing relative to the timing of a customer order. Define push and pull processes.</a:t>
            </a:r>
          </a:p>
          <a:p>
            <a:pPr lvl="0">
              <a:buFontTx/>
              <a:buChar char="•"/>
            </a:pPr>
            <a:r>
              <a:rPr lang="en-US" dirty="0">
                <a:solidFill>
                  <a:prstClr val="black"/>
                </a:solidFill>
                <a:latin typeface="Times New Roman" charset="0"/>
                <a:ea typeface="+mn-ea"/>
                <a:cs typeface="+mn-cs"/>
              </a:rPr>
              <a:t>They key difference is the uncertainty during the two phases.</a:t>
            </a:r>
          </a:p>
          <a:p>
            <a:pPr lvl="0">
              <a:buFontTx/>
              <a:buChar char="•"/>
            </a:pPr>
            <a:r>
              <a:rPr lang="en-US" dirty="0">
                <a:solidFill>
                  <a:prstClr val="black"/>
                </a:solidFill>
                <a:latin typeface="Times New Roman" charset="0"/>
                <a:ea typeface="+mn-ea"/>
                <a:cs typeface="+mn-cs"/>
              </a:rPr>
              <a:t>Give examples at Amazon and Borders to illustrate the two views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26</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071916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D093FE8-1A44-48E8-A529-7BE8614B2823}" type="datetime1">
              <a:rPr lang="en-IN" smtClean="0"/>
              <a:t>08-09-2024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A415E6-D262-4B39-B4A4-F9A985991B74}" type="slidenum">
              <a:rPr lang="en-IN" smtClean="0"/>
              <a:t>‹#›</a:t>
            </a:fld>
            <a:endParaRPr lang="en-IN"/>
          </a:p>
        </p:txBody>
      </p:sp>
    </p:spTree>
    <p:extLst>
      <p:ext uri="{BB962C8B-B14F-4D97-AF65-F5344CB8AC3E}">
        <p14:creationId xmlns:p14="http://schemas.microsoft.com/office/powerpoint/2010/main" val="3118778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35B40D-75D2-418C-B247-25FD13FC98DE}" type="datetime1">
              <a:rPr lang="en-IN" smtClean="0"/>
              <a:t>08-09-2024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A415E6-D262-4B39-B4A4-F9A985991B74}" type="slidenum">
              <a:rPr lang="en-IN" smtClean="0"/>
              <a:t>‹#›</a:t>
            </a:fld>
            <a:endParaRPr lang="en-IN"/>
          </a:p>
        </p:txBody>
      </p:sp>
    </p:spTree>
    <p:extLst>
      <p:ext uri="{BB962C8B-B14F-4D97-AF65-F5344CB8AC3E}">
        <p14:creationId xmlns:p14="http://schemas.microsoft.com/office/powerpoint/2010/main" val="2030997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9069FC-8F42-434C-AC89-C02F2777F8DB}" type="datetime1">
              <a:rPr lang="en-IN" smtClean="0"/>
              <a:t>08-09-2024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A415E6-D262-4B39-B4A4-F9A985991B74}" type="slidenum">
              <a:rPr lang="en-IN" smtClean="0"/>
              <a:t>‹#›</a:t>
            </a:fld>
            <a:endParaRPr lang="en-IN"/>
          </a:p>
        </p:txBody>
      </p:sp>
    </p:spTree>
    <p:extLst>
      <p:ext uri="{BB962C8B-B14F-4D97-AF65-F5344CB8AC3E}">
        <p14:creationId xmlns:p14="http://schemas.microsoft.com/office/powerpoint/2010/main" val="1784160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4590186-8A71-4E6C-8639-B867099EA740}" type="datetime1">
              <a:rPr lang="en-IN" smtClean="0"/>
              <a:t>08-09-2024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9A415E6-D262-4B39-B4A4-F9A985991B74}" type="slidenum">
              <a:rPr lang="en-IN" smtClean="0"/>
              <a:t>‹#›</a:t>
            </a:fld>
            <a:endParaRPr lang="en-IN"/>
          </a:p>
        </p:txBody>
      </p:sp>
    </p:spTree>
    <p:extLst>
      <p:ext uri="{BB962C8B-B14F-4D97-AF65-F5344CB8AC3E}">
        <p14:creationId xmlns:p14="http://schemas.microsoft.com/office/powerpoint/2010/main" val="2403166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3B7033E-3C71-4044-8604-CCA04EEE82E1}" type="datetime1">
              <a:rPr lang="en-IN" smtClean="0"/>
              <a:t>08-09-2024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9A415E6-D262-4B39-B4A4-F9A985991B74}" type="slidenum">
              <a:rPr lang="en-IN" smtClean="0"/>
              <a:t>‹#›</a:t>
            </a:fld>
            <a:endParaRPr lang="en-IN"/>
          </a:p>
        </p:txBody>
      </p:sp>
    </p:spTree>
    <p:extLst>
      <p:ext uri="{BB962C8B-B14F-4D97-AF65-F5344CB8AC3E}">
        <p14:creationId xmlns:p14="http://schemas.microsoft.com/office/powerpoint/2010/main" val="3451251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ED73C42-F6EE-4B3E-93FA-979A7050AC61}" type="datetime1">
              <a:rPr lang="en-IN" smtClean="0"/>
              <a:t>08-09-2024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9A415E6-D262-4B39-B4A4-F9A985991B74}" type="slidenum">
              <a:rPr lang="en-IN" smtClean="0"/>
              <a:t>‹#›</a:t>
            </a:fld>
            <a:endParaRPr lang="en-IN"/>
          </a:p>
        </p:txBody>
      </p:sp>
    </p:spTree>
    <p:extLst>
      <p:ext uri="{BB962C8B-B14F-4D97-AF65-F5344CB8AC3E}">
        <p14:creationId xmlns:p14="http://schemas.microsoft.com/office/powerpoint/2010/main" val="3734581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061F93-1FE2-41BF-AD13-29B814F03D17}" type="datetime1">
              <a:rPr lang="en-IN" smtClean="0"/>
              <a:t>08-09-2024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9A415E6-D262-4B39-B4A4-F9A985991B74}" type="slidenum">
              <a:rPr lang="en-IN" smtClean="0"/>
              <a:t>‹#›</a:t>
            </a:fld>
            <a:endParaRPr lang="en-IN"/>
          </a:p>
        </p:txBody>
      </p:sp>
    </p:spTree>
    <p:extLst>
      <p:ext uri="{BB962C8B-B14F-4D97-AF65-F5344CB8AC3E}">
        <p14:creationId xmlns:p14="http://schemas.microsoft.com/office/powerpoint/2010/main" val="779218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AF0343-7261-45C5-9BF6-EF9A13E6B849}" type="datetime1">
              <a:rPr lang="en-IN" smtClean="0"/>
              <a:t>08-09-2024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9A415E6-D262-4B39-B4A4-F9A985991B74}" type="slidenum">
              <a:rPr lang="en-IN" smtClean="0"/>
              <a:t>‹#›</a:t>
            </a:fld>
            <a:endParaRPr lang="en-IN"/>
          </a:p>
        </p:txBody>
      </p:sp>
    </p:spTree>
    <p:extLst>
      <p:ext uri="{BB962C8B-B14F-4D97-AF65-F5344CB8AC3E}">
        <p14:creationId xmlns:p14="http://schemas.microsoft.com/office/powerpoint/2010/main" val="652357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8D74B47-4571-4001-999A-62EFD1E59CC9}" type="datetime1">
              <a:rPr lang="en-IN" smtClean="0"/>
              <a:t>08-09-2024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9A415E6-D262-4B39-B4A4-F9A985991B74}" type="slidenum">
              <a:rPr lang="en-IN" smtClean="0"/>
              <a:t>‹#›</a:t>
            </a:fld>
            <a:endParaRPr lang="en-IN"/>
          </a:p>
        </p:txBody>
      </p:sp>
    </p:spTree>
    <p:extLst>
      <p:ext uri="{BB962C8B-B14F-4D97-AF65-F5344CB8AC3E}">
        <p14:creationId xmlns:p14="http://schemas.microsoft.com/office/powerpoint/2010/main" val="4255896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29B567-762F-4716-A8B3-4573E993A9F6}" type="datetime1">
              <a:rPr lang="en-IN" smtClean="0"/>
              <a:t>08-09-2024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A415E6-D262-4B39-B4A4-F9A985991B74}" type="slidenum">
              <a:rPr lang="en-IN" smtClean="0"/>
              <a:t>‹#›</a:t>
            </a:fld>
            <a:endParaRPr lang="en-IN"/>
          </a:p>
        </p:txBody>
      </p:sp>
    </p:spTree>
    <p:extLst>
      <p:ext uri="{BB962C8B-B14F-4D97-AF65-F5344CB8AC3E}">
        <p14:creationId xmlns:p14="http://schemas.microsoft.com/office/powerpoint/2010/main" val="3112742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103552-B1E7-4EEA-9409-797C8A126F13}" type="datetime1">
              <a:rPr lang="en-IN" smtClean="0"/>
              <a:t>08-09-2024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A415E6-D262-4B39-B4A4-F9A985991B74}" type="slidenum">
              <a:rPr lang="en-IN" smtClean="0"/>
              <a:t>‹#›</a:t>
            </a:fld>
            <a:endParaRPr lang="en-IN"/>
          </a:p>
        </p:txBody>
      </p:sp>
    </p:spTree>
    <p:extLst>
      <p:ext uri="{BB962C8B-B14F-4D97-AF65-F5344CB8AC3E}">
        <p14:creationId xmlns:p14="http://schemas.microsoft.com/office/powerpoint/2010/main" val="2222431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609600" y="228603"/>
            <a:ext cx="109728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255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350"/>
            </a:lvl2pPr>
            <a:lvl3pPr lvl="2" indent="0">
              <a:spcBef>
                <a:spcPts val="0"/>
              </a:spcBef>
              <a:buNone/>
              <a:defRPr sz="1350"/>
            </a:lvl3pPr>
            <a:lvl4pPr lvl="3" indent="0">
              <a:spcBef>
                <a:spcPts val="0"/>
              </a:spcBef>
              <a:buNone/>
              <a:defRPr sz="1350"/>
            </a:lvl4pPr>
            <a:lvl5pPr lvl="4" indent="0">
              <a:spcBef>
                <a:spcPts val="0"/>
              </a:spcBef>
              <a:buNone/>
              <a:defRPr sz="1350"/>
            </a:lvl5pPr>
            <a:lvl6pPr lvl="5" indent="0">
              <a:spcBef>
                <a:spcPts val="0"/>
              </a:spcBef>
              <a:buNone/>
              <a:defRPr sz="1350"/>
            </a:lvl6pPr>
            <a:lvl7pPr lvl="6" indent="0">
              <a:spcBef>
                <a:spcPts val="0"/>
              </a:spcBef>
              <a:buNone/>
              <a:defRPr sz="1350"/>
            </a:lvl7pPr>
            <a:lvl8pPr lvl="7" indent="0">
              <a:spcBef>
                <a:spcPts val="0"/>
              </a:spcBef>
              <a:buNone/>
              <a:defRPr sz="1350"/>
            </a:lvl8pPr>
            <a:lvl9pPr lvl="8" indent="0">
              <a:spcBef>
                <a:spcPts val="0"/>
              </a:spcBef>
              <a:buNone/>
              <a:defRPr sz="1350"/>
            </a:lvl9pPr>
          </a:lstStyle>
          <a:p>
            <a:endParaRPr/>
          </a:p>
        </p:txBody>
      </p:sp>
      <p:sp>
        <p:nvSpPr>
          <p:cNvPr id="55" name="Shape 55"/>
          <p:cNvSpPr txBox="1">
            <a:spLocks noGrp="1"/>
          </p:cNvSpPr>
          <p:nvPr>
            <p:ph type="body" idx="1"/>
          </p:nvPr>
        </p:nvSpPr>
        <p:spPr>
          <a:xfrm>
            <a:off x="609600" y="5368160"/>
            <a:ext cx="109728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6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2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2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2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2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2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2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2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2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125294" y="6172200"/>
            <a:ext cx="11460479" cy="235462"/>
          </a:xfrm>
          <a:prstGeom prst="rect">
            <a:avLst/>
          </a:prstGeom>
          <a:noFill/>
          <a:ln>
            <a:noFill/>
          </a:ln>
        </p:spPr>
        <p:txBody>
          <a:bodyPr lIns="91425" tIns="91425" rIns="91425" bIns="91425" anchor="b" anchorCtr="0"/>
          <a:lstStyle>
            <a:lvl1pPr marL="0" marR="0" lvl="0" indent="0" algn="l" rtl="0">
              <a:spcBef>
                <a:spcPts val="0"/>
              </a:spcBef>
              <a:buNone/>
              <a:defRPr sz="825" b="0" i="0" u="none" strike="noStrike" cap="none">
                <a:solidFill>
                  <a:schemeClr val="dk1"/>
                </a:solidFill>
                <a:latin typeface="Arial"/>
                <a:ea typeface="Arial"/>
                <a:cs typeface="Arial"/>
                <a:sym typeface="Arial"/>
              </a:defRPr>
            </a:lvl1pPr>
            <a:lvl2pPr marL="342900" marR="0" lvl="1" indent="0" algn="l" rtl="0">
              <a:spcBef>
                <a:spcPts val="0"/>
              </a:spcBef>
              <a:buNone/>
              <a:defRPr sz="1350" b="0" i="0" u="none" strike="noStrike" cap="none">
                <a:solidFill>
                  <a:schemeClr val="dk1"/>
                </a:solidFill>
                <a:latin typeface="Arial"/>
                <a:ea typeface="Arial"/>
                <a:cs typeface="Arial"/>
                <a:sym typeface="Arial"/>
              </a:defRPr>
            </a:lvl2pPr>
            <a:lvl3pPr marL="685800" marR="0" lvl="2" indent="0" algn="l" rtl="0">
              <a:spcBef>
                <a:spcPts val="0"/>
              </a:spcBef>
              <a:buNone/>
              <a:defRPr sz="1350" b="0" i="0" u="none" strike="noStrike" cap="none">
                <a:solidFill>
                  <a:schemeClr val="dk1"/>
                </a:solidFill>
                <a:latin typeface="Arial"/>
                <a:ea typeface="Arial"/>
                <a:cs typeface="Arial"/>
                <a:sym typeface="Arial"/>
              </a:defRPr>
            </a:lvl3pPr>
            <a:lvl4pPr marL="1028700" marR="0" lvl="3" indent="0" algn="l" rtl="0">
              <a:spcBef>
                <a:spcPts val="0"/>
              </a:spcBef>
              <a:buNone/>
              <a:defRPr sz="1350" b="0" i="0" u="none" strike="noStrike" cap="none">
                <a:solidFill>
                  <a:schemeClr val="dk1"/>
                </a:solidFill>
                <a:latin typeface="Arial"/>
                <a:ea typeface="Arial"/>
                <a:cs typeface="Arial"/>
                <a:sym typeface="Arial"/>
              </a:defRPr>
            </a:lvl4pPr>
            <a:lvl5pPr marL="1371600" marR="0" lvl="4" indent="0" algn="l" rtl="0">
              <a:spcBef>
                <a:spcPts val="0"/>
              </a:spcBef>
              <a:buNone/>
              <a:defRPr sz="1350" b="0" i="0" u="none" strike="noStrike" cap="none">
                <a:solidFill>
                  <a:schemeClr val="dk1"/>
                </a:solidFill>
                <a:latin typeface="Arial"/>
                <a:ea typeface="Arial"/>
                <a:cs typeface="Arial"/>
                <a:sym typeface="Arial"/>
              </a:defRPr>
            </a:lvl5pPr>
            <a:lvl6pPr marL="1714500" marR="0" lvl="5" indent="0" algn="l" rtl="0">
              <a:spcBef>
                <a:spcPts val="0"/>
              </a:spcBef>
              <a:buNone/>
              <a:defRPr sz="1350" b="0" i="0" u="none" strike="noStrike" cap="none">
                <a:solidFill>
                  <a:schemeClr val="dk1"/>
                </a:solidFill>
                <a:latin typeface="Arial"/>
                <a:ea typeface="Arial"/>
                <a:cs typeface="Arial"/>
                <a:sym typeface="Arial"/>
              </a:defRPr>
            </a:lvl6pPr>
            <a:lvl7pPr marL="2057400" marR="0" lvl="6" indent="0" algn="l" rtl="0">
              <a:spcBef>
                <a:spcPts val="0"/>
              </a:spcBef>
              <a:buNone/>
              <a:defRPr sz="1350" b="0" i="0" u="none" strike="noStrike" cap="none">
                <a:solidFill>
                  <a:schemeClr val="dk1"/>
                </a:solidFill>
                <a:latin typeface="Arial"/>
                <a:ea typeface="Arial"/>
                <a:cs typeface="Arial"/>
                <a:sym typeface="Arial"/>
              </a:defRPr>
            </a:lvl7pPr>
            <a:lvl8pPr marL="2400300" marR="0" lvl="7" indent="0" algn="l" rtl="0">
              <a:spcBef>
                <a:spcPts val="0"/>
              </a:spcBef>
              <a:buNone/>
              <a:defRPr sz="1350" b="0" i="0" u="none" strike="noStrike" cap="none">
                <a:solidFill>
                  <a:schemeClr val="dk1"/>
                </a:solidFill>
                <a:latin typeface="Arial"/>
                <a:ea typeface="Arial"/>
                <a:cs typeface="Arial"/>
                <a:sym typeface="Arial"/>
              </a:defRPr>
            </a:lvl8pPr>
            <a:lvl9pPr marL="2743200" marR="0" lvl="8" indent="0" algn="l" rtl="0">
              <a:spcBef>
                <a:spcPts val="0"/>
              </a:spcBef>
              <a:buNone/>
              <a:defRPr sz="135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dt" idx="10"/>
          </p:nvPr>
        </p:nvSpPr>
        <p:spPr>
          <a:xfrm>
            <a:off x="8447618" y="113074"/>
            <a:ext cx="2844799" cy="182879"/>
          </a:xfrm>
          <a:prstGeom prst="rect">
            <a:avLst/>
          </a:prstGeom>
          <a:noFill/>
          <a:ln>
            <a:noFill/>
          </a:ln>
        </p:spPr>
        <p:txBody>
          <a:bodyPr lIns="91425" tIns="91425" rIns="91425" bIns="91425" anchor="ctr" anchorCtr="0"/>
          <a:lstStyle>
            <a:lvl1pPr marL="0" marR="0" lvl="0" indent="0" algn="r" rtl="0">
              <a:spcBef>
                <a:spcPts val="0"/>
              </a:spcBef>
              <a:buNone/>
              <a:defRPr sz="675" b="0" i="0" u="none" strike="noStrike" cap="none">
                <a:solidFill>
                  <a:schemeClr val="dk1"/>
                </a:solidFill>
                <a:latin typeface="Arial"/>
                <a:ea typeface="Arial"/>
                <a:cs typeface="Arial"/>
                <a:sym typeface="Arial"/>
              </a:defRPr>
            </a:lvl1pPr>
            <a:lvl2pPr marL="342900" marR="0" lvl="1" indent="0" algn="l" rtl="0">
              <a:spcBef>
                <a:spcPts val="0"/>
              </a:spcBef>
              <a:buNone/>
              <a:defRPr sz="1350" b="0" i="0" u="none" strike="noStrike" cap="none">
                <a:solidFill>
                  <a:schemeClr val="dk1"/>
                </a:solidFill>
                <a:latin typeface="Arial"/>
                <a:ea typeface="Arial"/>
                <a:cs typeface="Arial"/>
                <a:sym typeface="Arial"/>
              </a:defRPr>
            </a:lvl2pPr>
            <a:lvl3pPr marL="685800" marR="0" lvl="2" indent="0" algn="l" rtl="0">
              <a:spcBef>
                <a:spcPts val="0"/>
              </a:spcBef>
              <a:buNone/>
              <a:defRPr sz="1350" b="0" i="0" u="none" strike="noStrike" cap="none">
                <a:solidFill>
                  <a:schemeClr val="dk1"/>
                </a:solidFill>
                <a:latin typeface="Arial"/>
                <a:ea typeface="Arial"/>
                <a:cs typeface="Arial"/>
                <a:sym typeface="Arial"/>
              </a:defRPr>
            </a:lvl3pPr>
            <a:lvl4pPr marL="1028700" marR="0" lvl="3" indent="0" algn="l" rtl="0">
              <a:spcBef>
                <a:spcPts val="0"/>
              </a:spcBef>
              <a:buNone/>
              <a:defRPr sz="1350" b="0" i="0" u="none" strike="noStrike" cap="none">
                <a:solidFill>
                  <a:schemeClr val="dk1"/>
                </a:solidFill>
                <a:latin typeface="Arial"/>
                <a:ea typeface="Arial"/>
                <a:cs typeface="Arial"/>
                <a:sym typeface="Arial"/>
              </a:defRPr>
            </a:lvl4pPr>
            <a:lvl5pPr marL="1371600" marR="0" lvl="4" indent="0" algn="l" rtl="0">
              <a:spcBef>
                <a:spcPts val="0"/>
              </a:spcBef>
              <a:buNone/>
              <a:defRPr sz="1350" b="0" i="0" u="none" strike="noStrike" cap="none">
                <a:solidFill>
                  <a:schemeClr val="dk1"/>
                </a:solidFill>
                <a:latin typeface="Arial"/>
                <a:ea typeface="Arial"/>
                <a:cs typeface="Arial"/>
                <a:sym typeface="Arial"/>
              </a:defRPr>
            </a:lvl5pPr>
            <a:lvl6pPr marL="1714500" marR="0" lvl="5" indent="0" algn="l" rtl="0">
              <a:spcBef>
                <a:spcPts val="0"/>
              </a:spcBef>
              <a:buNone/>
              <a:defRPr sz="1350" b="0" i="0" u="none" strike="noStrike" cap="none">
                <a:solidFill>
                  <a:schemeClr val="dk1"/>
                </a:solidFill>
                <a:latin typeface="Arial"/>
                <a:ea typeface="Arial"/>
                <a:cs typeface="Arial"/>
                <a:sym typeface="Arial"/>
              </a:defRPr>
            </a:lvl6pPr>
            <a:lvl7pPr marL="2057400" marR="0" lvl="6" indent="0" algn="l" rtl="0">
              <a:spcBef>
                <a:spcPts val="0"/>
              </a:spcBef>
              <a:buNone/>
              <a:defRPr sz="1350" b="0" i="0" u="none" strike="noStrike" cap="none">
                <a:solidFill>
                  <a:schemeClr val="dk1"/>
                </a:solidFill>
                <a:latin typeface="Arial"/>
                <a:ea typeface="Arial"/>
                <a:cs typeface="Arial"/>
                <a:sym typeface="Arial"/>
              </a:defRPr>
            </a:lvl7pPr>
            <a:lvl8pPr marL="2400300" marR="0" lvl="7" indent="0" algn="l" rtl="0">
              <a:spcBef>
                <a:spcPts val="0"/>
              </a:spcBef>
              <a:buNone/>
              <a:defRPr sz="1350" b="0" i="0" u="none" strike="noStrike" cap="none">
                <a:solidFill>
                  <a:schemeClr val="dk1"/>
                </a:solidFill>
                <a:latin typeface="Arial"/>
                <a:ea typeface="Arial"/>
                <a:cs typeface="Arial"/>
                <a:sym typeface="Arial"/>
              </a:defRPr>
            </a:lvl8pPr>
            <a:lvl9pPr marL="2743200" marR="0" lvl="8" indent="0" algn="l" rtl="0">
              <a:spcBef>
                <a:spcPts val="0"/>
              </a:spcBef>
              <a:buNone/>
              <a:defRPr sz="1350" b="0" i="0" u="none" strike="noStrike" cap="none">
                <a:solidFill>
                  <a:schemeClr val="dk1"/>
                </a:solidFill>
                <a:latin typeface="Arial"/>
                <a:ea typeface="Arial"/>
                <a:cs typeface="Arial"/>
                <a:sym typeface="Arial"/>
              </a:defRPr>
            </a:lvl9pPr>
          </a:lstStyle>
          <a:p>
            <a:endParaRPr/>
          </a:p>
        </p:txBody>
      </p:sp>
      <p:sp>
        <p:nvSpPr>
          <p:cNvPr id="58" name="Shape 58"/>
          <p:cNvSpPr txBox="1">
            <a:spLocks noGrp="1"/>
          </p:cNvSpPr>
          <p:nvPr>
            <p:ph type="sldNum" idx="12"/>
          </p:nvPr>
        </p:nvSpPr>
        <p:spPr>
          <a:xfrm>
            <a:off x="11292417" y="113074"/>
            <a:ext cx="735711" cy="182879"/>
          </a:xfrm>
          <a:prstGeom prst="rect">
            <a:avLst/>
          </a:prstGeom>
          <a:noFill/>
          <a:ln>
            <a:noFill/>
          </a:ln>
        </p:spPr>
        <p:txBody>
          <a:bodyPr lIns="91425" tIns="45700" rIns="91425" bIns="45700" anchor="ctr" anchorCtr="0">
            <a:noAutofit/>
          </a:bodyPr>
          <a:lstStyle/>
          <a:p>
            <a:pPr>
              <a:buSzPct val="25000"/>
            </a:pPr>
            <a:fld id="{00000000-1234-1234-1234-123412341234}" type="slidenum">
              <a:rPr lang="en-US" sz="675" smtClean="0">
                <a:solidFill>
                  <a:schemeClr val="dk1"/>
                </a:solidFill>
                <a:latin typeface="Arial"/>
                <a:ea typeface="Arial"/>
                <a:cs typeface="Arial"/>
                <a:sym typeface="Arial"/>
              </a:rPr>
              <a:pPr>
                <a:buSzPct val="25000"/>
              </a:pPr>
              <a:t>‹#›</a:t>
            </a:fld>
            <a:endParaRPr lang="en-US" sz="675">
              <a:solidFill>
                <a:schemeClr val="dk1"/>
              </a:solidFill>
              <a:latin typeface="Arial"/>
              <a:ea typeface="Arial"/>
              <a:cs typeface="Arial"/>
              <a:sym typeface="Arial"/>
            </a:endParaRPr>
          </a:p>
        </p:txBody>
      </p:sp>
    </p:spTree>
    <p:extLst>
      <p:ext uri="{BB962C8B-B14F-4D97-AF65-F5344CB8AC3E}">
        <p14:creationId xmlns:p14="http://schemas.microsoft.com/office/powerpoint/2010/main" val="36871137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and Two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609600" y="215374"/>
            <a:ext cx="109728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255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350"/>
            </a:lvl2pPr>
            <a:lvl3pPr lvl="2" indent="0">
              <a:spcBef>
                <a:spcPts val="0"/>
              </a:spcBef>
              <a:buNone/>
              <a:defRPr sz="1350"/>
            </a:lvl3pPr>
            <a:lvl4pPr lvl="3" indent="0">
              <a:spcBef>
                <a:spcPts val="0"/>
              </a:spcBef>
              <a:buNone/>
              <a:defRPr sz="1350"/>
            </a:lvl4pPr>
            <a:lvl5pPr lvl="4" indent="0">
              <a:spcBef>
                <a:spcPts val="0"/>
              </a:spcBef>
              <a:buNone/>
              <a:defRPr sz="1350"/>
            </a:lvl5pPr>
            <a:lvl6pPr lvl="5" indent="0">
              <a:spcBef>
                <a:spcPts val="0"/>
              </a:spcBef>
              <a:buNone/>
              <a:defRPr sz="1350"/>
            </a:lvl6pPr>
            <a:lvl7pPr lvl="6" indent="0">
              <a:spcBef>
                <a:spcPts val="0"/>
              </a:spcBef>
              <a:buNone/>
              <a:defRPr sz="1350"/>
            </a:lvl7pPr>
            <a:lvl8pPr lvl="7" indent="0">
              <a:spcBef>
                <a:spcPts val="0"/>
              </a:spcBef>
              <a:buNone/>
              <a:defRPr sz="1350"/>
            </a:lvl8pPr>
            <a:lvl9pPr lvl="8" indent="0">
              <a:spcBef>
                <a:spcPts val="0"/>
              </a:spcBef>
              <a:buNone/>
              <a:defRPr sz="1350"/>
            </a:lvl9pPr>
          </a:lstStyle>
          <a:p>
            <a:endParaRPr/>
          </a:p>
        </p:txBody>
      </p:sp>
      <p:sp>
        <p:nvSpPr>
          <p:cNvPr id="32" name="Shape 32"/>
          <p:cNvSpPr txBox="1">
            <a:spLocks noGrp="1"/>
          </p:cNvSpPr>
          <p:nvPr>
            <p:ph type="body" idx="1"/>
          </p:nvPr>
        </p:nvSpPr>
        <p:spPr>
          <a:xfrm>
            <a:off x="609600" y="1600203"/>
            <a:ext cx="10972800" cy="2163763"/>
          </a:xfrm>
          <a:prstGeom prst="rect">
            <a:avLst/>
          </a:prstGeom>
          <a:noFill/>
          <a:ln>
            <a:noFill/>
          </a:ln>
        </p:spPr>
        <p:txBody>
          <a:bodyPr lIns="91425" tIns="91425" rIns="91425" bIns="91425" anchor="t" anchorCtr="0"/>
          <a:lstStyle>
            <a:lvl1pPr marL="192024" marR="0" lvl="0" indent="-192024" algn="l" rtl="0">
              <a:spcBef>
                <a:spcPts val="1125"/>
              </a:spcBef>
              <a:buClr>
                <a:srgbClr val="007FA3"/>
              </a:buClr>
              <a:buSzPct val="100000"/>
              <a:buFont typeface="Arial"/>
              <a:buChar char="•"/>
              <a:defRPr sz="1200" b="0" i="0" u="none" strike="noStrike" cap="none">
                <a:solidFill>
                  <a:schemeClr val="dk1"/>
                </a:solidFill>
                <a:latin typeface="Arial"/>
                <a:ea typeface="Arial"/>
                <a:cs typeface="Arial"/>
                <a:sym typeface="Arial"/>
              </a:defRPr>
            </a:lvl1pPr>
            <a:lvl2pPr marL="557213" marR="0" lvl="1" indent="-212598" algn="l" rtl="0">
              <a:spcBef>
                <a:spcPts val="450"/>
              </a:spcBef>
              <a:buClr>
                <a:srgbClr val="007FA3"/>
              </a:buClr>
              <a:buSzPct val="100000"/>
              <a:buFont typeface="Arial"/>
              <a:buChar char="–"/>
              <a:defRPr sz="1200" b="0" i="0" u="none" strike="noStrike" cap="none">
                <a:solidFill>
                  <a:schemeClr val="dk1"/>
                </a:solidFill>
                <a:latin typeface="Arial"/>
                <a:ea typeface="Arial"/>
                <a:cs typeface="Arial"/>
                <a:sym typeface="Arial"/>
              </a:defRPr>
            </a:lvl2pPr>
            <a:lvl3pPr marL="857250" marR="0" lvl="2" indent="-171450" algn="l" rtl="0">
              <a:spcBef>
                <a:spcPts val="450"/>
              </a:spcBef>
              <a:buClr>
                <a:srgbClr val="007FA3"/>
              </a:buClr>
              <a:buSzPct val="100000"/>
              <a:buFont typeface="Noto Sans Symbols"/>
              <a:buChar char="▪"/>
              <a:defRPr sz="1200" b="0" i="0" u="none" strike="noStrike" cap="none">
                <a:solidFill>
                  <a:schemeClr val="dk1"/>
                </a:solidFill>
                <a:latin typeface="Arial"/>
                <a:ea typeface="Arial"/>
                <a:cs typeface="Arial"/>
                <a:sym typeface="Arial"/>
              </a:defRPr>
            </a:lvl3pPr>
            <a:lvl4pPr marL="1200150" marR="0" lvl="3" indent="-95250" algn="l" rtl="0">
              <a:spcBef>
                <a:spcPts val="450"/>
              </a:spcBef>
              <a:buClr>
                <a:srgbClr val="007FA3"/>
              </a:buClr>
              <a:buSzPct val="100000"/>
              <a:buFont typeface="Arial"/>
              <a:buChar char="–"/>
              <a:defRPr sz="1200" b="0" i="0" u="none" strike="noStrike" cap="none">
                <a:solidFill>
                  <a:schemeClr val="dk1"/>
                </a:solidFill>
                <a:latin typeface="Arial"/>
                <a:ea typeface="Arial"/>
                <a:cs typeface="Arial"/>
                <a:sym typeface="Arial"/>
              </a:defRPr>
            </a:lvl4pPr>
            <a:lvl5pPr marL="1543050" marR="0" lvl="4" indent="-95250" algn="l" rtl="0">
              <a:spcBef>
                <a:spcPts val="450"/>
              </a:spcBef>
              <a:buClr>
                <a:srgbClr val="007FA3"/>
              </a:buClr>
              <a:buSzPct val="100000"/>
              <a:buFont typeface="Arial"/>
              <a:buChar char="•"/>
              <a:defRPr sz="1200" b="0" i="0" u="none" strike="noStrike" cap="none">
                <a:solidFill>
                  <a:schemeClr val="dk1"/>
                </a:solidFill>
                <a:latin typeface="Arial"/>
                <a:ea typeface="Arial"/>
                <a:cs typeface="Arial"/>
                <a:sym typeface="Arial"/>
              </a:defRPr>
            </a:lvl5pPr>
            <a:lvl6pPr marL="1885950" marR="0" lvl="5" indent="-104775" algn="l" rtl="0">
              <a:spcBef>
                <a:spcPts val="225"/>
              </a:spcBef>
              <a:buClr>
                <a:srgbClr val="007FA3"/>
              </a:buClr>
              <a:buSzPct val="100000"/>
              <a:buFont typeface="Arial"/>
              <a:buChar char="•"/>
              <a:defRPr sz="1050" b="0" i="0" u="none" strike="noStrike" cap="none">
                <a:solidFill>
                  <a:schemeClr val="dk1"/>
                </a:solidFill>
                <a:latin typeface="Arial"/>
                <a:ea typeface="Arial"/>
                <a:cs typeface="Arial"/>
                <a:sym typeface="Arial"/>
              </a:defRPr>
            </a:lvl6pPr>
            <a:lvl7pPr marL="2228850" marR="0" lvl="6" indent="-104775" algn="l" rtl="0">
              <a:spcBef>
                <a:spcPts val="225"/>
              </a:spcBef>
              <a:buClr>
                <a:srgbClr val="007FA3"/>
              </a:buClr>
              <a:buSzPct val="100000"/>
              <a:buFont typeface="Arial"/>
              <a:buChar char="•"/>
              <a:defRPr sz="1050" b="0" i="0" u="none" strike="noStrike" cap="none">
                <a:solidFill>
                  <a:schemeClr val="dk1"/>
                </a:solidFill>
                <a:latin typeface="Arial"/>
                <a:ea typeface="Arial"/>
                <a:cs typeface="Arial"/>
                <a:sym typeface="Arial"/>
              </a:defRPr>
            </a:lvl7pPr>
            <a:lvl8pPr marL="2571750" marR="0" lvl="7" indent="-104775" algn="l" rtl="0">
              <a:spcBef>
                <a:spcPts val="225"/>
              </a:spcBef>
              <a:buClr>
                <a:srgbClr val="007FA3"/>
              </a:buClr>
              <a:buSzPct val="100000"/>
              <a:buFont typeface="Arial"/>
              <a:buChar char="•"/>
              <a:defRPr sz="1050" b="0" i="0" u="none" strike="noStrike" cap="none">
                <a:solidFill>
                  <a:schemeClr val="dk1"/>
                </a:solidFill>
                <a:latin typeface="Arial"/>
                <a:ea typeface="Arial"/>
                <a:cs typeface="Arial"/>
                <a:sym typeface="Arial"/>
              </a:defRPr>
            </a:lvl8pPr>
            <a:lvl9pPr marL="2914650" marR="0" lvl="8" indent="-104775" algn="l" rtl="0">
              <a:spcBef>
                <a:spcPts val="225"/>
              </a:spcBef>
              <a:buClr>
                <a:srgbClr val="007FA3"/>
              </a:buClr>
              <a:buSzPct val="100000"/>
              <a:buFont typeface="Arial"/>
              <a:buChar char="•"/>
              <a:defRPr sz="1050" b="0" i="0" u="none" strike="noStrike" cap="none">
                <a:solidFill>
                  <a:schemeClr val="dk1"/>
                </a:solidFill>
                <a:latin typeface="Arial"/>
                <a:ea typeface="Arial"/>
                <a:cs typeface="Arial"/>
                <a:sym typeface="Arial"/>
              </a:defRPr>
            </a:lvl9pPr>
          </a:lstStyle>
          <a:p>
            <a:endParaRPr lang="en-US" dirty="0"/>
          </a:p>
          <a:p>
            <a:pPr lvl="1"/>
            <a:endParaRPr lang="en-US" dirty="0"/>
          </a:p>
          <a:p>
            <a:pPr lvl="2"/>
            <a:endParaRPr dirty="0"/>
          </a:p>
        </p:txBody>
      </p:sp>
      <p:sp>
        <p:nvSpPr>
          <p:cNvPr id="33" name="Shape 33"/>
          <p:cNvSpPr txBox="1">
            <a:spLocks noGrp="1"/>
          </p:cNvSpPr>
          <p:nvPr>
            <p:ph type="body" idx="2"/>
          </p:nvPr>
        </p:nvSpPr>
        <p:spPr>
          <a:xfrm>
            <a:off x="609600" y="3962403"/>
            <a:ext cx="10972800" cy="2163763"/>
          </a:xfrm>
          <a:prstGeom prst="rect">
            <a:avLst/>
          </a:prstGeom>
          <a:noFill/>
          <a:ln>
            <a:noFill/>
          </a:ln>
        </p:spPr>
        <p:txBody>
          <a:bodyPr lIns="91425" tIns="91425" rIns="91425" bIns="91425" anchor="t" anchorCtr="0"/>
          <a:lstStyle>
            <a:lvl1pPr marL="192024" marR="0" lvl="0" indent="-192024" algn="l" rtl="0">
              <a:spcBef>
                <a:spcPts val="1125"/>
              </a:spcBef>
              <a:buClr>
                <a:srgbClr val="007FA3"/>
              </a:buClr>
              <a:buSzPct val="100000"/>
              <a:buFont typeface="Arial"/>
              <a:buChar char="•"/>
              <a:defRPr sz="1200" b="0" i="0" u="none" strike="noStrike" cap="none">
                <a:solidFill>
                  <a:schemeClr val="dk1"/>
                </a:solidFill>
                <a:latin typeface="Arial"/>
                <a:ea typeface="Arial"/>
                <a:cs typeface="Arial"/>
                <a:sym typeface="Arial"/>
              </a:defRPr>
            </a:lvl1pPr>
            <a:lvl2pPr marL="557213" marR="0" lvl="1" indent="-212598" algn="l" rtl="0">
              <a:spcBef>
                <a:spcPts val="450"/>
              </a:spcBef>
              <a:buClr>
                <a:srgbClr val="007FA3"/>
              </a:buClr>
              <a:buSzPct val="100000"/>
              <a:buFont typeface="Arial"/>
              <a:buChar char="–"/>
              <a:defRPr sz="1200" b="0" i="0" u="none" strike="noStrike" cap="none">
                <a:solidFill>
                  <a:schemeClr val="dk1"/>
                </a:solidFill>
                <a:latin typeface="Arial"/>
                <a:ea typeface="Arial"/>
                <a:cs typeface="Arial"/>
                <a:sym typeface="Arial"/>
              </a:defRPr>
            </a:lvl2pPr>
            <a:lvl3pPr marL="857250" marR="0" lvl="2" indent="-171450" algn="l" rtl="0">
              <a:spcBef>
                <a:spcPts val="450"/>
              </a:spcBef>
              <a:buClr>
                <a:srgbClr val="007FA3"/>
              </a:buClr>
              <a:buSzPct val="100000"/>
              <a:buFont typeface="Noto Sans Symbols"/>
              <a:buChar char="▪"/>
              <a:defRPr sz="1200" b="0" i="0" u="none" strike="noStrike" cap="none">
                <a:solidFill>
                  <a:schemeClr val="dk1"/>
                </a:solidFill>
                <a:latin typeface="Arial"/>
                <a:ea typeface="Arial"/>
                <a:cs typeface="Arial"/>
                <a:sym typeface="Arial"/>
              </a:defRPr>
            </a:lvl3pPr>
            <a:lvl4pPr marL="1200150" marR="0" lvl="3" indent="-95250" algn="l" rtl="0">
              <a:spcBef>
                <a:spcPts val="450"/>
              </a:spcBef>
              <a:buClr>
                <a:srgbClr val="007FA3"/>
              </a:buClr>
              <a:buSzPct val="100000"/>
              <a:buFont typeface="Arial"/>
              <a:buChar char="–"/>
              <a:defRPr sz="1200" b="0" i="0" u="none" strike="noStrike" cap="none">
                <a:solidFill>
                  <a:schemeClr val="dk1"/>
                </a:solidFill>
                <a:latin typeface="Arial"/>
                <a:ea typeface="Arial"/>
                <a:cs typeface="Arial"/>
                <a:sym typeface="Arial"/>
              </a:defRPr>
            </a:lvl4pPr>
            <a:lvl5pPr marL="1543050" marR="0" lvl="4" indent="-95250" algn="l" rtl="0">
              <a:spcBef>
                <a:spcPts val="450"/>
              </a:spcBef>
              <a:buClr>
                <a:srgbClr val="007FA3"/>
              </a:buClr>
              <a:buSzPct val="100000"/>
              <a:buFont typeface="Arial"/>
              <a:buChar char="•"/>
              <a:defRPr sz="1200" b="0" i="0" u="none" strike="noStrike" cap="none">
                <a:solidFill>
                  <a:schemeClr val="dk1"/>
                </a:solidFill>
                <a:latin typeface="Arial"/>
                <a:ea typeface="Arial"/>
                <a:cs typeface="Arial"/>
                <a:sym typeface="Arial"/>
              </a:defRPr>
            </a:lvl5pPr>
            <a:lvl6pPr marL="1885950" marR="0" lvl="5" indent="-104775" algn="l" rtl="0">
              <a:spcBef>
                <a:spcPts val="225"/>
              </a:spcBef>
              <a:buClr>
                <a:srgbClr val="007FA3"/>
              </a:buClr>
              <a:buSzPct val="100000"/>
              <a:buFont typeface="Arial"/>
              <a:buChar char="•"/>
              <a:defRPr sz="1050" b="0" i="0" u="none" strike="noStrike" cap="none">
                <a:solidFill>
                  <a:schemeClr val="dk1"/>
                </a:solidFill>
                <a:latin typeface="Arial"/>
                <a:ea typeface="Arial"/>
                <a:cs typeface="Arial"/>
                <a:sym typeface="Arial"/>
              </a:defRPr>
            </a:lvl6pPr>
            <a:lvl7pPr marL="2228850" marR="0" lvl="6" indent="-104775" algn="l" rtl="0">
              <a:spcBef>
                <a:spcPts val="225"/>
              </a:spcBef>
              <a:buClr>
                <a:srgbClr val="007FA3"/>
              </a:buClr>
              <a:buSzPct val="100000"/>
              <a:buFont typeface="Arial"/>
              <a:buChar char="•"/>
              <a:defRPr sz="1050" b="0" i="0" u="none" strike="noStrike" cap="none">
                <a:solidFill>
                  <a:schemeClr val="dk1"/>
                </a:solidFill>
                <a:latin typeface="Arial"/>
                <a:ea typeface="Arial"/>
                <a:cs typeface="Arial"/>
                <a:sym typeface="Arial"/>
              </a:defRPr>
            </a:lvl7pPr>
            <a:lvl8pPr marL="2571750" marR="0" lvl="7" indent="-104775" algn="l" rtl="0">
              <a:spcBef>
                <a:spcPts val="225"/>
              </a:spcBef>
              <a:buClr>
                <a:srgbClr val="007FA3"/>
              </a:buClr>
              <a:buSzPct val="100000"/>
              <a:buFont typeface="Arial"/>
              <a:buChar char="•"/>
              <a:defRPr sz="1050" b="0" i="0" u="none" strike="noStrike" cap="none">
                <a:solidFill>
                  <a:schemeClr val="dk1"/>
                </a:solidFill>
                <a:latin typeface="Arial"/>
                <a:ea typeface="Arial"/>
                <a:cs typeface="Arial"/>
                <a:sym typeface="Arial"/>
              </a:defRPr>
            </a:lvl8pPr>
            <a:lvl9pPr marL="2914650" marR="0" lvl="8" indent="-104775" algn="l" rtl="0">
              <a:spcBef>
                <a:spcPts val="225"/>
              </a:spcBef>
              <a:buClr>
                <a:srgbClr val="007FA3"/>
              </a:buClr>
              <a:buSzPct val="100000"/>
              <a:buFont typeface="Arial"/>
              <a:buChar char="•"/>
              <a:defRPr sz="1050" b="0" i="0" u="none" strike="noStrike" cap="none">
                <a:solidFill>
                  <a:schemeClr val="dk1"/>
                </a:solidFill>
                <a:latin typeface="Arial"/>
                <a:ea typeface="Arial"/>
                <a:cs typeface="Arial"/>
                <a:sym typeface="Arial"/>
              </a:defRPr>
            </a:lvl9pPr>
          </a:lstStyle>
          <a:p>
            <a:endParaRPr lang="en-US" dirty="0"/>
          </a:p>
          <a:p>
            <a:pPr lvl="1"/>
            <a:endParaRPr lang="en-US" dirty="0"/>
          </a:p>
          <a:p>
            <a:pPr lvl="2"/>
            <a:endParaRPr dirty="0"/>
          </a:p>
        </p:txBody>
      </p:sp>
      <p:sp>
        <p:nvSpPr>
          <p:cNvPr id="34" name="Shape 34"/>
          <p:cNvSpPr txBox="1">
            <a:spLocks noGrp="1"/>
          </p:cNvSpPr>
          <p:nvPr>
            <p:ph type="ftr" idx="11"/>
          </p:nvPr>
        </p:nvSpPr>
        <p:spPr>
          <a:xfrm>
            <a:off x="125294" y="6172200"/>
            <a:ext cx="11460479" cy="235462"/>
          </a:xfrm>
          <a:prstGeom prst="rect">
            <a:avLst/>
          </a:prstGeom>
          <a:noFill/>
          <a:ln>
            <a:noFill/>
          </a:ln>
        </p:spPr>
        <p:txBody>
          <a:bodyPr lIns="91425" tIns="91425" rIns="91425" bIns="91425" anchor="b" anchorCtr="0"/>
          <a:lstStyle>
            <a:lvl1pPr marL="0" marR="0" lvl="0" indent="0" algn="l" rtl="0">
              <a:spcBef>
                <a:spcPts val="0"/>
              </a:spcBef>
              <a:buNone/>
              <a:defRPr sz="825" b="0" i="0" u="none" strike="noStrike" cap="none">
                <a:solidFill>
                  <a:schemeClr val="dk1"/>
                </a:solidFill>
                <a:latin typeface="Arial"/>
                <a:ea typeface="Arial"/>
                <a:cs typeface="Arial"/>
                <a:sym typeface="Arial"/>
              </a:defRPr>
            </a:lvl1pPr>
            <a:lvl2pPr marL="342900" marR="0" lvl="1" indent="0" algn="l" rtl="0">
              <a:spcBef>
                <a:spcPts val="0"/>
              </a:spcBef>
              <a:buNone/>
              <a:defRPr sz="1350" b="0" i="0" u="none" strike="noStrike" cap="none">
                <a:solidFill>
                  <a:schemeClr val="dk1"/>
                </a:solidFill>
                <a:latin typeface="Arial"/>
                <a:ea typeface="Arial"/>
                <a:cs typeface="Arial"/>
                <a:sym typeface="Arial"/>
              </a:defRPr>
            </a:lvl2pPr>
            <a:lvl3pPr marL="685800" marR="0" lvl="2" indent="0" algn="l" rtl="0">
              <a:spcBef>
                <a:spcPts val="0"/>
              </a:spcBef>
              <a:buNone/>
              <a:defRPr sz="1350" b="0" i="0" u="none" strike="noStrike" cap="none">
                <a:solidFill>
                  <a:schemeClr val="dk1"/>
                </a:solidFill>
                <a:latin typeface="Arial"/>
                <a:ea typeface="Arial"/>
                <a:cs typeface="Arial"/>
                <a:sym typeface="Arial"/>
              </a:defRPr>
            </a:lvl3pPr>
            <a:lvl4pPr marL="1028700" marR="0" lvl="3" indent="0" algn="l" rtl="0">
              <a:spcBef>
                <a:spcPts val="0"/>
              </a:spcBef>
              <a:buNone/>
              <a:defRPr sz="1350" b="0" i="0" u="none" strike="noStrike" cap="none">
                <a:solidFill>
                  <a:schemeClr val="dk1"/>
                </a:solidFill>
                <a:latin typeface="Arial"/>
                <a:ea typeface="Arial"/>
                <a:cs typeface="Arial"/>
                <a:sym typeface="Arial"/>
              </a:defRPr>
            </a:lvl4pPr>
            <a:lvl5pPr marL="1371600" marR="0" lvl="4" indent="0" algn="l" rtl="0">
              <a:spcBef>
                <a:spcPts val="0"/>
              </a:spcBef>
              <a:buNone/>
              <a:defRPr sz="1350" b="0" i="0" u="none" strike="noStrike" cap="none">
                <a:solidFill>
                  <a:schemeClr val="dk1"/>
                </a:solidFill>
                <a:latin typeface="Arial"/>
                <a:ea typeface="Arial"/>
                <a:cs typeface="Arial"/>
                <a:sym typeface="Arial"/>
              </a:defRPr>
            </a:lvl5pPr>
            <a:lvl6pPr marL="1714500" marR="0" lvl="5" indent="0" algn="l" rtl="0">
              <a:spcBef>
                <a:spcPts val="0"/>
              </a:spcBef>
              <a:buNone/>
              <a:defRPr sz="1350" b="0" i="0" u="none" strike="noStrike" cap="none">
                <a:solidFill>
                  <a:schemeClr val="dk1"/>
                </a:solidFill>
                <a:latin typeface="Arial"/>
                <a:ea typeface="Arial"/>
                <a:cs typeface="Arial"/>
                <a:sym typeface="Arial"/>
              </a:defRPr>
            </a:lvl6pPr>
            <a:lvl7pPr marL="2057400" marR="0" lvl="6" indent="0" algn="l" rtl="0">
              <a:spcBef>
                <a:spcPts val="0"/>
              </a:spcBef>
              <a:buNone/>
              <a:defRPr sz="1350" b="0" i="0" u="none" strike="noStrike" cap="none">
                <a:solidFill>
                  <a:schemeClr val="dk1"/>
                </a:solidFill>
                <a:latin typeface="Arial"/>
                <a:ea typeface="Arial"/>
                <a:cs typeface="Arial"/>
                <a:sym typeface="Arial"/>
              </a:defRPr>
            </a:lvl7pPr>
            <a:lvl8pPr marL="2400300" marR="0" lvl="7" indent="0" algn="l" rtl="0">
              <a:spcBef>
                <a:spcPts val="0"/>
              </a:spcBef>
              <a:buNone/>
              <a:defRPr sz="1350" b="0" i="0" u="none" strike="noStrike" cap="none">
                <a:solidFill>
                  <a:schemeClr val="dk1"/>
                </a:solidFill>
                <a:latin typeface="Arial"/>
                <a:ea typeface="Arial"/>
                <a:cs typeface="Arial"/>
                <a:sym typeface="Arial"/>
              </a:defRPr>
            </a:lvl8pPr>
            <a:lvl9pPr marL="2743200" marR="0" lvl="8" indent="0" algn="l" rtl="0">
              <a:spcBef>
                <a:spcPts val="0"/>
              </a:spcBef>
              <a:buNone/>
              <a:defRPr sz="1350" b="0" i="0" u="none" strike="noStrike" cap="none">
                <a:solidFill>
                  <a:schemeClr val="dk1"/>
                </a:solidFill>
                <a:latin typeface="Arial"/>
                <a:ea typeface="Arial"/>
                <a:cs typeface="Arial"/>
                <a:sym typeface="Arial"/>
              </a:defRPr>
            </a:lvl9pPr>
          </a:lstStyle>
          <a:p>
            <a:endParaRPr/>
          </a:p>
        </p:txBody>
      </p:sp>
      <p:sp>
        <p:nvSpPr>
          <p:cNvPr id="35" name="Shape 35"/>
          <p:cNvSpPr txBox="1">
            <a:spLocks noGrp="1"/>
          </p:cNvSpPr>
          <p:nvPr>
            <p:ph type="dt" idx="10"/>
          </p:nvPr>
        </p:nvSpPr>
        <p:spPr>
          <a:xfrm>
            <a:off x="8447618" y="113074"/>
            <a:ext cx="2844799" cy="182879"/>
          </a:xfrm>
          <a:prstGeom prst="rect">
            <a:avLst/>
          </a:prstGeom>
          <a:noFill/>
          <a:ln>
            <a:noFill/>
          </a:ln>
        </p:spPr>
        <p:txBody>
          <a:bodyPr lIns="91425" tIns="91425" rIns="91425" bIns="91425" anchor="ctr" anchorCtr="0"/>
          <a:lstStyle>
            <a:lvl1pPr marL="0" marR="0" lvl="0" indent="0" algn="r" rtl="0">
              <a:spcBef>
                <a:spcPts val="0"/>
              </a:spcBef>
              <a:buNone/>
              <a:defRPr sz="675" b="0" i="0" u="none" strike="noStrike" cap="none">
                <a:solidFill>
                  <a:schemeClr val="lt1"/>
                </a:solidFill>
                <a:latin typeface="Arial"/>
                <a:ea typeface="Arial"/>
                <a:cs typeface="Arial"/>
                <a:sym typeface="Arial"/>
              </a:defRPr>
            </a:lvl1pPr>
            <a:lvl2pPr marL="342900" marR="0" lvl="1" indent="0" algn="l" rtl="0">
              <a:spcBef>
                <a:spcPts val="0"/>
              </a:spcBef>
              <a:buNone/>
              <a:defRPr sz="1350" b="0" i="0" u="none" strike="noStrike" cap="none">
                <a:solidFill>
                  <a:schemeClr val="dk1"/>
                </a:solidFill>
                <a:latin typeface="Arial"/>
                <a:ea typeface="Arial"/>
                <a:cs typeface="Arial"/>
                <a:sym typeface="Arial"/>
              </a:defRPr>
            </a:lvl2pPr>
            <a:lvl3pPr marL="685800" marR="0" lvl="2" indent="0" algn="l" rtl="0">
              <a:spcBef>
                <a:spcPts val="0"/>
              </a:spcBef>
              <a:buNone/>
              <a:defRPr sz="1350" b="0" i="0" u="none" strike="noStrike" cap="none">
                <a:solidFill>
                  <a:schemeClr val="dk1"/>
                </a:solidFill>
                <a:latin typeface="Arial"/>
                <a:ea typeface="Arial"/>
                <a:cs typeface="Arial"/>
                <a:sym typeface="Arial"/>
              </a:defRPr>
            </a:lvl3pPr>
            <a:lvl4pPr marL="1028700" marR="0" lvl="3" indent="0" algn="l" rtl="0">
              <a:spcBef>
                <a:spcPts val="0"/>
              </a:spcBef>
              <a:buNone/>
              <a:defRPr sz="1350" b="0" i="0" u="none" strike="noStrike" cap="none">
                <a:solidFill>
                  <a:schemeClr val="dk1"/>
                </a:solidFill>
                <a:latin typeface="Arial"/>
                <a:ea typeface="Arial"/>
                <a:cs typeface="Arial"/>
                <a:sym typeface="Arial"/>
              </a:defRPr>
            </a:lvl4pPr>
            <a:lvl5pPr marL="1371600" marR="0" lvl="4" indent="0" algn="l" rtl="0">
              <a:spcBef>
                <a:spcPts val="0"/>
              </a:spcBef>
              <a:buNone/>
              <a:defRPr sz="1350" b="0" i="0" u="none" strike="noStrike" cap="none">
                <a:solidFill>
                  <a:schemeClr val="dk1"/>
                </a:solidFill>
                <a:latin typeface="Arial"/>
                <a:ea typeface="Arial"/>
                <a:cs typeface="Arial"/>
                <a:sym typeface="Arial"/>
              </a:defRPr>
            </a:lvl5pPr>
            <a:lvl6pPr marL="1714500" marR="0" lvl="5" indent="0" algn="l" rtl="0">
              <a:spcBef>
                <a:spcPts val="0"/>
              </a:spcBef>
              <a:buNone/>
              <a:defRPr sz="1350" b="0" i="0" u="none" strike="noStrike" cap="none">
                <a:solidFill>
                  <a:schemeClr val="dk1"/>
                </a:solidFill>
                <a:latin typeface="Arial"/>
                <a:ea typeface="Arial"/>
                <a:cs typeface="Arial"/>
                <a:sym typeface="Arial"/>
              </a:defRPr>
            </a:lvl6pPr>
            <a:lvl7pPr marL="2057400" marR="0" lvl="6" indent="0" algn="l" rtl="0">
              <a:spcBef>
                <a:spcPts val="0"/>
              </a:spcBef>
              <a:buNone/>
              <a:defRPr sz="1350" b="0" i="0" u="none" strike="noStrike" cap="none">
                <a:solidFill>
                  <a:schemeClr val="dk1"/>
                </a:solidFill>
                <a:latin typeface="Arial"/>
                <a:ea typeface="Arial"/>
                <a:cs typeface="Arial"/>
                <a:sym typeface="Arial"/>
              </a:defRPr>
            </a:lvl7pPr>
            <a:lvl8pPr marL="2400300" marR="0" lvl="7" indent="0" algn="l" rtl="0">
              <a:spcBef>
                <a:spcPts val="0"/>
              </a:spcBef>
              <a:buNone/>
              <a:defRPr sz="1350" b="0" i="0" u="none" strike="noStrike" cap="none">
                <a:solidFill>
                  <a:schemeClr val="dk1"/>
                </a:solidFill>
                <a:latin typeface="Arial"/>
                <a:ea typeface="Arial"/>
                <a:cs typeface="Arial"/>
                <a:sym typeface="Arial"/>
              </a:defRPr>
            </a:lvl8pPr>
            <a:lvl9pPr marL="2743200" marR="0" lvl="8" indent="0" algn="l" rtl="0">
              <a:spcBef>
                <a:spcPts val="0"/>
              </a:spcBef>
              <a:buNone/>
              <a:defRPr sz="1350" b="0" i="0" u="none" strike="noStrike" cap="none">
                <a:solidFill>
                  <a:schemeClr val="dk1"/>
                </a:solidFill>
                <a:latin typeface="Arial"/>
                <a:ea typeface="Arial"/>
                <a:cs typeface="Arial"/>
                <a:sym typeface="Arial"/>
              </a:defRPr>
            </a:lvl9pPr>
          </a:lstStyle>
          <a:p>
            <a:endParaRPr/>
          </a:p>
        </p:txBody>
      </p:sp>
      <p:sp>
        <p:nvSpPr>
          <p:cNvPr id="36" name="Shape 36"/>
          <p:cNvSpPr txBox="1">
            <a:spLocks noGrp="1"/>
          </p:cNvSpPr>
          <p:nvPr>
            <p:ph type="sldNum" idx="12"/>
          </p:nvPr>
        </p:nvSpPr>
        <p:spPr>
          <a:xfrm>
            <a:off x="11292417" y="113074"/>
            <a:ext cx="735711" cy="182879"/>
          </a:xfrm>
          <a:prstGeom prst="rect">
            <a:avLst/>
          </a:prstGeom>
          <a:noFill/>
          <a:ln>
            <a:noFill/>
          </a:ln>
        </p:spPr>
        <p:txBody>
          <a:bodyPr lIns="91425" tIns="45700" rIns="91425" bIns="45700" anchor="ctr" anchorCtr="0">
            <a:noAutofit/>
          </a:bodyPr>
          <a:lstStyle/>
          <a:p>
            <a:pPr>
              <a:buSzPct val="25000"/>
            </a:pPr>
            <a:fld id="{00000000-1234-1234-1234-123412341234}" type="slidenum">
              <a:rPr lang="en-US" sz="675" smtClean="0">
                <a:solidFill>
                  <a:schemeClr val="lt1"/>
                </a:solidFill>
                <a:latin typeface="Arial"/>
                <a:ea typeface="Arial"/>
                <a:cs typeface="Arial"/>
                <a:sym typeface="Arial"/>
              </a:rPr>
              <a:pPr>
                <a:buSzPct val="25000"/>
              </a:pPr>
              <a:t>‹#›</a:t>
            </a:fld>
            <a:endParaRPr lang="en-US" sz="675">
              <a:solidFill>
                <a:schemeClr val="lt1"/>
              </a:solidFill>
              <a:latin typeface="Arial"/>
              <a:ea typeface="Arial"/>
              <a:cs typeface="Arial"/>
              <a:sym typeface="Arial"/>
            </a:endParaRPr>
          </a:p>
        </p:txBody>
      </p:sp>
    </p:spTree>
    <p:extLst>
      <p:ext uri="{BB962C8B-B14F-4D97-AF65-F5344CB8AC3E}">
        <p14:creationId xmlns:p14="http://schemas.microsoft.com/office/powerpoint/2010/main" val="2743299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C21EF3-D958-4051-985E-98A8F53A8A9E}" type="datetime1">
              <a:rPr lang="en-IN" smtClean="0"/>
              <a:t>08-09-2024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A415E6-D262-4B39-B4A4-F9A985991B74}" type="slidenum">
              <a:rPr lang="en-IN" smtClean="0"/>
              <a:t>‹#›</a:t>
            </a:fld>
            <a:endParaRPr lang="en-IN"/>
          </a:p>
        </p:txBody>
      </p:sp>
    </p:spTree>
    <p:extLst>
      <p:ext uri="{BB962C8B-B14F-4D97-AF65-F5344CB8AC3E}">
        <p14:creationId xmlns:p14="http://schemas.microsoft.com/office/powerpoint/2010/main" val="50709570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1" r:id="rId12"/>
    <p:sldLayoutId id="2147483692"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image" Target="../media/image11.wmf"/><Relationship Id="rId7" Type="http://schemas.openxmlformats.org/officeDocument/2006/relationships/image" Target="../media/image13.wmf"/><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oleObject" Target="../embeddings/oleObject3.bin"/><Relationship Id="rId11" Type="http://schemas.openxmlformats.org/officeDocument/2006/relationships/image" Target="../media/image15.wmf"/><Relationship Id="rId5" Type="http://schemas.openxmlformats.org/officeDocument/2006/relationships/image" Target="../media/image12.emf"/><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14.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hemeOverride" Target="../theme/themeOverride1.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hemeOverride" Target="../theme/themeOverride2.xml"/></Relationships>
</file>

<file path=ppt/slides/_rels/slide5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Boxes and roller conveyor">
            <a:extLst>
              <a:ext uri="{FF2B5EF4-FFF2-40B4-BE49-F238E27FC236}">
                <a16:creationId xmlns:a16="http://schemas.microsoft.com/office/drawing/2014/main" id="{1632E793-7AC6-786E-063E-F4FBBE630174}"/>
              </a:ext>
            </a:extLst>
          </p:cNvPr>
          <p:cNvPicPr>
            <a:picLocks noChangeAspect="1"/>
          </p:cNvPicPr>
          <p:nvPr/>
        </p:nvPicPr>
        <p:blipFill rotWithShape="1">
          <a:blip r:embed="rId2"/>
          <a:srcRect l="2081" r="9535"/>
          <a:stretch/>
        </p:blipFill>
        <p:spPr>
          <a:xfrm>
            <a:off x="4110127" y="10"/>
            <a:ext cx="8081873"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p:spPr>
      </p:pic>
      <p:sp useBgFill="1">
        <p:nvSpPr>
          <p:cNvPr id="34" name="Freeform: Shape 33">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6" name="Freeform: Shape 35">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8CB057D-E663-4D61-BF66-CCD331A5BB71}"/>
              </a:ext>
            </a:extLst>
          </p:cNvPr>
          <p:cNvSpPr>
            <a:spLocks noGrp="1"/>
          </p:cNvSpPr>
          <p:nvPr>
            <p:ph type="ctrTitle"/>
          </p:nvPr>
        </p:nvSpPr>
        <p:spPr>
          <a:xfrm>
            <a:off x="477981" y="1122363"/>
            <a:ext cx="4023360" cy="3204134"/>
          </a:xfrm>
        </p:spPr>
        <p:txBody>
          <a:bodyPr vert="horz" lIns="91440" tIns="45720" rIns="91440" bIns="45720" rtlCol="0" anchor="b">
            <a:normAutofit/>
          </a:bodyPr>
          <a:lstStyle/>
          <a:p>
            <a:pPr algn="l"/>
            <a:r>
              <a:rPr lang="en-US" sz="3700" kern="1200">
                <a:latin typeface="+mj-lt"/>
                <a:ea typeface="+mj-ea"/>
                <a:cs typeface="+mj-cs"/>
              </a:rPr>
              <a:t>Achieving Strategic fit in a supply chain and Supply Chain Drivers and Metrics</a:t>
            </a:r>
          </a:p>
        </p:txBody>
      </p:sp>
      <p:sp>
        <p:nvSpPr>
          <p:cNvPr id="38" name="Rectangle 37">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4072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Operations and Supply Chain Management?</a:t>
            </a:r>
          </a:p>
        </p:txBody>
      </p:sp>
      <p:sp>
        <p:nvSpPr>
          <p:cNvPr id="20482" name="Content Placeholder 3"/>
          <p:cNvSpPr>
            <a:spLocks noGrp="1"/>
          </p:cNvSpPr>
          <p:nvPr>
            <p:ph idx="1"/>
          </p:nvPr>
        </p:nvSpPr>
        <p:spPr/>
        <p:txBody>
          <a:bodyPr/>
          <a:lstStyle/>
          <a:p>
            <a:endParaRPr lang="en-US" dirty="0"/>
          </a:p>
          <a:p>
            <a:r>
              <a:rPr lang="en-US" dirty="0"/>
              <a:t>The design, operation, and improvement of the systems that create and delivery the firm’s primary products and services</a:t>
            </a:r>
          </a:p>
          <a:p>
            <a:endParaRPr lang="en-US" dirty="0"/>
          </a:p>
          <a:p>
            <a:r>
              <a:rPr lang="en-US" dirty="0"/>
              <a:t>Operations and supply chain management (OSCM) is</a:t>
            </a:r>
          </a:p>
          <a:p>
            <a:pPr lvl="1"/>
            <a:r>
              <a:rPr lang="en-US" dirty="0"/>
              <a:t>A functional field of business</a:t>
            </a:r>
          </a:p>
          <a:p>
            <a:pPr lvl="1"/>
            <a:r>
              <a:rPr lang="en-US" dirty="0"/>
              <a:t>Clear line management responsibilities</a:t>
            </a:r>
          </a:p>
          <a:p>
            <a:pPr lvl="1"/>
            <a:r>
              <a:rPr lang="en-US" dirty="0"/>
              <a:t>Concerned with the management of the entire production/delivery system</a:t>
            </a:r>
          </a:p>
        </p:txBody>
      </p:sp>
      <p:sp>
        <p:nvSpPr>
          <p:cNvPr id="4" name="Slide Number Placeholder 3">
            <a:extLst>
              <a:ext uri="{FF2B5EF4-FFF2-40B4-BE49-F238E27FC236}">
                <a16:creationId xmlns:a16="http://schemas.microsoft.com/office/drawing/2014/main" id="{F2DC70F8-8F23-B7E9-4E08-15413BA0E83A}"/>
              </a:ext>
            </a:extLst>
          </p:cNvPr>
          <p:cNvSpPr>
            <a:spLocks noGrp="1"/>
          </p:cNvSpPr>
          <p:nvPr>
            <p:ph type="sldNum" sz="quarter" idx="12"/>
          </p:nvPr>
        </p:nvSpPr>
        <p:spPr/>
        <p:txBody>
          <a:bodyPr/>
          <a:lstStyle/>
          <a:p>
            <a:fld id="{1F6843D4-CD3A-4A51-99D0-A5EDE1ADC0F2}" type="slidenum">
              <a:rPr lang="en-IN" smtClean="0"/>
              <a:t>2</a:t>
            </a:fld>
            <a:endParaRPr lang="en-IN"/>
          </a:p>
        </p:txBody>
      </p:sp>
    </p:spTree>
    <p:extLst>
      <p:ext uri="{BB962C8B-B14F-4D97-AF65-F5344CB8AC3E}">
        <p14:creationId xmlns:p14="http://schemas.microsoft.com/office/powerpoint/2010/main" val="4011555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FD8C0-1F5C-91BB-8B60-F91E7AF7EBD4}"/>
              </a:ext>
            </a:extLst>
          </p:cNvPr>
          <p:cNvSpPr>
            <a:spLocks noGrp="1"/>
          </p:cNvSpPr>
          <p:nvPr>
            <p:ph type="title"/>
          </p:nvPr>
        </p:nvSpPr>
        <p:spPr/>
        <p:txBody>
          <a:bodyPr/>
          <a:lstStyle/>
          <a:p>
            <a:r>
              <a:rPr lang="en-IN" dirty="0"/>
              <a:t>Considerations in different part of decision-making</a:t>
            </a:r>
          </a:p>
        </p:txBody>
      </p:sp>
      <p:pic>
        <p:nvPicPr>
          <p:cNvPr id="4" name="Picture 3">
            <a:extLst>
              <a:ext uri="{FF2B5EF4-FFF2-40B4-BE49-F238E27FC236}">
                <a16:creationId xmlns:a16="http://schemas.microsoft.com/office/drawing/2014/main" id="{FAD27ABF-36AE-7580-B8AB-1ACF6D59487C}"/>
              </a:ext>
            </a:extLst>
          </p:cNvPr>
          <p:cNvPicPr>
            <a:picLocks noChangeAspect="1"/>
          </p:cNvPicPr>
          <p:nvPr/>
        </p:nvPicPr>
        <p:blipFill>
          <a:blip r:embed="rId2"/>
          <a:stretch>
            <a:fillRect/>
          </a:stretch>
        </p:blipFill>
        <p:spPr>
          <a:xfrm>
            <a:off x="2520173" y="2052395"/>
            <a:ext cx="7151654" cy="4190506"/>
          </a:xfrm>
          <a:prstGeom prst="rect">
            <a:avLst/>
          </a:prstGeom>
        </p:spPr>
      </p:pic>
      <p:sp>
        <p:nvSpPr>
          <p:cNvPr id="6" name="Slide Number Placeholder 5">
            <a:extLst>
              <a:ext uri="{FF2B5EF4-FFF2-40B4-BE49-F238E27FC236}">
                <a16:creationId xmlns:a16="http://schemas.microsoft.com/office/drawing/2014/main" id="{9681A7A8-3536-8036-06AE-8056D6FD92E4}"/>
              </a:ext>
            </a:extLst>
          </p:cNvPr>
          <p:cNvSpPr>
            <a:spLocks noGrp="1"/>
          </p:cNvSpPr>
          <p:nvPr>
            <p:ph type="sldNum" sz="quarter" idx="12"/>
          </p:nvPr>
        </p:nvSpPr>
        <p:spPr/>
        <p:txBody>
          <a:bodyPr/>
          <a:lstStyle/>
          <a:p>
            <a:fld id="{1F6843D4-CD3A-4A51-99D0-A5EDE1ADC0F2}" type="slidenum">
              <a:rPr lang="en-IN" smtClean="0"/>
              <a:t>3</a:t>
            </a:fld>
            <a:endParaRPr lang="en-IN"/>
          </a:p>
        </p:txBody>
      </p:sp>
    </p:spTree>
    <p:extLst>
      <p:ext uri="{BB962C8B-B14F-4D97-AF65-F5344CB8AC3E}">
        <p14:creationId xmlns:p14="http://schemas.microsoft.com/office/powerpoint/2010/main" val="288509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Operations and Supply Chain Terms</a:t>
            </a:r>
          </a:p>
        </p:txBody>
      </p:sp>
      <p:graphicFrame>
        <p:nvGraphicFramePr>
          <p:cNvPr id="20" name="Content Placeholder 19"/>
          <p:cNvGraphicFramePr>
            <a:graphicFrameLocks noGrp="1"/>
          </p:cNvGraphicFramePr>
          <p:nvPr>
            <p:ph idx="1"/>
          </p:nvPr>
        </p:nvGraphicFramePr>
        <p:xfrm>
          <a:off x="1981200" y="1600200"/>
          <a:ext cx="82296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DDE5B2F2-D32D-F120-3640-E855E72824E5}"/>
              </a:ext>
            </a:extLst>
          </p:cNvPr>
          <p:cNvSpPr>
            <a:spLocks noGrp="1"/>
          </p:cNvSpPr>
          <p:nvPr>
            <p:ph type="sldNum" sz="quarter" idx="12"/>
          </p:nvPr>
        </p:nvSpPr>
        <p:spPr/>
        <p:txBody>
          <a:bodyPr/>
          <a:lstStyle/>
          <a:p>
            <a:fld id="{1F6843D4-CD3A-4A51-99D0-A5EDE1ADC0F2}" type="slidenum">
              <a:rPr lang="en-IN" smtClean="0"/>
              <a:t>4</a:t>
            </a:fld>
            <a:endParaRPr lang="en-IN"/>
          </a:p>
        </p:txBody>
      </p:sp>
    </p:spTree>
    <p:extLst>
      <p:ext uri="{BB962C8B-B14F-4D97-AF65-F5344CB8AC3E}">
        <p14:creationId xmlns:p14="http://schemas.microsoft.com/office/powerpoint/2010/main" val="863891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US" dirty="0"/>
              <a:t>Process Activities</a:t>
            </a:r>
          </a:p>
        </p:txBody>
      </p:sp>
      <p:sp>
        <p:nvSpPr>
          <p:cNvPr id="4" name="Content Placeholder 3"/>
          <p:cNvSpPr>
            <a:spLocks noGrp="1"/>
          </p:cNvSpPr>
          <p:nvPr>
            <p:ph idx="1"/>
          </p:nvPr>
        </p:nvSpPr>
        <p:spPr/>
        <p:txBody>
          <a:bodyPr/>
          <a:lstStyle/>
          <a:p>
            <a:r>
              <a:rPr lang="en-US" b="1" dirty="0"/>
              <a:t>Planning</a:t>
            </a:r>
            <a:r>
              <a:rPr lang="en-US" dirty="0"/>
              <a:t> – processes needed to operate an existing supply chain</a:t>
            </a:r>
          </a:p>
          <a:p>
            <a:r>
              <a:rPr lang="en-US" b="1" dirty="0"/>
              <a:t>Sourcing</a:t>
            </a:r>
            <a:r>
              <a:rPr lang="en-US" dirty="0"/>
              <a:t> – selection of suppliers that will deliver the goods and services needed to create the firm’s product</a:t>
            </a:r>
          </a:p>
          <a:p>
            <a:r>
              <a:rPr lang="en-US" b="1" dirty="0"/>
              <a:t>Making</a:t>
            </a:r>
            <a:r>
              <a:rPr lang="en-US" dirty="0"/>
              <a:t> – producing the major product or service</a:t>
            </a:r>
          </a:p>
          <a:p>
            <a:r>
              <a:rPr lang="en-US" b="1" dirty="0"/>
              <a:t>Delivering</a:t>
            </a:r>
            <a:r>
              <a:rPr lang="en-US" dirty="0"/>
              <a:t> – logistics processes such as selecting carriers, coordinating the movement of goods and information, and collecting payments from customers</a:t>
            </a:r>
          </a:p>
          <a:p>
            <a:r>
              <a:rPr lang="en-US" b="1" dirty="0"/>
              <a:t>Returning</a:t>
            </a:r>
            <a:r>
              <a:rPr lang="en-US" dirty="0"/>
              <a:t> – receiving worn-out, excess, and/or defective products back from customers</a:t>
            </a:r>
          </a:p>
        </p:txBody>
      </p:sp>
      <p:sp>
        <p:nvSpPr>
          <p:cNvPr id="2" name="Slide Number Placeholder 1"/>
          <p:cNvSpPr>
            <a:spLocks noGrp="1"/>
          </p:cNvSpPr>
          <p:nvPr>
            <p:ph type="sldNum" sz="quarter" idx="10"/>
          </p:nvPr>
        </p:nvSpPr>
        <p:spPr>
          <a:xfrm>
            <a:off x="8066088" y="6515100"/>
            <a:ext cx="1066800" cy="328613"/>
          </a:xfrm>
          <a:prstGeom prst="rect">
            <a:avLst/>
          </a:prstGeom>
        </p:spPr>
        <p:txBody>
          <a:bodyPr/>
          <a:lstStyle>
            <a:defPPr>
              <a:defRPr lang="en-US"/>
            </a:defPPr>
            <a:lvl1pPr marL="0" algn="r" defTabSz="914400" rtl="0" eaLnBrk="1" fontAlgn="auto" latinLnBrk="0" hangingPunct="1">
              <a:spcBef>
                <a:spcPts val="0"/>
              </a:spcBef>
              <a:spcAft>
                <a:spcPts val="0"/>
              </a:spcAft>
              <a:defRPr sz="1200" kern="1200" dirty="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1-</a:t>
            </a:r>
            <a:fld id="{4CFDC3D2-9A78-4CD3-9FCD-F3E3223BD586}" type="slidenum">
              <a:rPr lang="en-US" smtClean="0"/>
              <a:pPr/>
              <a:t>5</a:t>
            </a:fld>
            <a:endParaRPr lang="en-US" dirty="0"/>
          </a:p>
        </p:txBody>
      </p:sp>
    </p:spTree>
    <p:extLst>
      <p:ext uri="{BB962C8B-B14F-4D97-AF65-F5344CB8AC3E}">
        <p14:creationId xmlns:p14="http://schemas.microsoft.com/office/powerpoint/2010/main" val="22338377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Supply Chain Processes</a:t>
            </a:r>
          </a:p>
        </p:txBody>
      </p:sp>
      <p:sp>
        <p:nvSpPr>
          <p:cNvPr id="6" name="TextBox 5"/>
          <p:cNvSpPr txBox="1"/>
          <p:nvPr/>
        </p:nvSpPr>
        <p:spPr>
          <a:xfrm>
            <a:off x="1524000" y="6581194"/>
            <a:ext cx="2514600" cy="276999"/>
          </a:xfrm>
          <a:prstGeom prst="rect">
            <a:avLst/>
          </a:prstGeom>
          <a:noFill/>
        </p:spPr>
        <p:txBody>
          <a:bodyPr wrap="square" rtlCol="0">
            <a:spAutoFit/>
          </a:bodyPr>
          <a:lstStyle/>
          <a:p>
            <a:r>
              <a:rPr lang="en-US" sz="1200" dirty="0"/>
              <a:t>Exhibit 1.3</a:t>
            </a:r>
          </a:p>
        </p:txBody>
      </p:sp>
      <p:pic>
        <p:nvPicPr>
          <p:cNvPr id="2" name="Picture 1"/>
          <p:cNvPicPr>
            <a:picLocks noChangeAspect="1"/>
          </p:cNvPicPr>
          <p:nvPr/>
        </p:nvPicPr>
        <p:blipFill>
          <a:blip r:embed="rId3"/>
          <a:stretch>
            <a:fillRect/>
          </a:stretch>
        </p:blipFill>
        <p:spPr>
          <a:xfrm>
            <a:off x="2694075" y="1689100"/>
            <a:ext cx="6803851" cy="4660900"/>
          </a:xfrm>
          <a:prstGeom prst="rect">
            <a:avLst/>
          </a:prstGeom>
        </p:spPr>
      </p:pic>
      <p:sp>
        <p:nvSpPr>
          <p:cNvPr id="5" name="Slide Number Placeholder 4"/>
          <p:cNvSpPr>
            <a:spLocks noGrp="1"/>
          </p:cNvSpPr>
          <p:nvPr>
            <p:ph type="sldNum" sz="quarter" idx="10"/>
          </p:nvPr>
        </p:nvSpPr>
        <p:spPr/>
        <p:txBody>
          <a:bodyPr/>
          <a:lstStyle/>
          <a:p>
            <a:r>
              <a:rPr lang="en-US" dirty="0"/>
              <a:t>1-</a:t>
            </a:r>
            <a:fld id="{4CFDC3D2-9A78-4CD3-9FCD-F3E3223BD586}" type="slidenum">
              <a:rPr lang="en-US" smtClean="0"/>
              <a:pPr/>
              <a:t>6</a:t>
            </a:fld>
            <a:endParaRPr lang="en-US" dirty="0"/>
          </a:p>
        </p:txBody>
      </p:sp>
    </p:spTree>
    <p:extLst>
      <p:ext uri="{BB962C8B-B14F-4D97-AF65-F5344CB8AC3E}">
        <p14:creationId xmlns:p14="http://schemas.microsoft.com/office/powerpoint/2010/main" val="3965740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3E668-B01D-41EC-BF47-D870F1C207C9}"/>
              </a:ext>
            </a:extLst>
          </p:cNvPr>
          <p:cNvSpPr>
            <a:spLocks noGrp="1"/>
          </p:cNvSpPr>
          <p:nvPr>
            <p:ph type="title"/>
          </p:nvPr>
        </p:nvSpPr>
        <p:spPr>
          <a:xfrm>
            <a:off x="793662" y="386930"/>
            <a:ext cx="10066122" cy="1298448"/>
          </a:xfrm>
        </p:spPr>
        <p:txBody>
          <a:bodyPr vert="horz" lIns="91440" tIns="45720" rIns="91440" bIns="45720" rtlCol="0" anchor="b">
            <a:normAutofit/>
          </a:bodyPr>
          <a:lstStyle/>
          <a:p>
            <a:r>
              <a:rPr lang="en-US" sz="4800" kern="1200">
                <a:solidFill>
                  <a:schemeClr val="tx1"/>
                </a:solidFill>
                <a:latin typeface="+mj-lt"/>
                <a:ea typeface="+mj-ea"/>
                <a:cs typeface="+mj-cs"/>
              </a:rPr>
              <a:t>The Goods-Services Continuum</a:t>
            </a:r>
          </a:p>
        </p:txBody>
      </p:sp>
      <p:sp>
        <p:nvSpPr>
          <p:cNvPr id="5" name="TextBox 4">
            <a:extLst>
              <a:ext uri="{FF2B5EF4-FFF2-40B4-BE49-F238E27FC236}">
                <a16:creationId xmlns:a16="http://schemas.microsoft.com/office/drawing/2014/main" id="{17BD4129-F3FF-4F37-98E8-9DD3982B7F55}"/>
              </a:ext>
            </a:extLst>
          </p:cNvPr>
          <p:cNvSpPr txBox="1"/>
          <p:nvPr/>
        </p:nvSpPr>
        <p:spPr>
          <a:xfrm>
            <a:off x="793662" y="2260144"/>
            <a:ext cx="4530898" cy="3639450"/>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800" b="1" i="1" dirty="0"/>
              <a:t>Goods</a:t>
            </a:r>
            <a:r>
              <a:rPr lang="en-US" sz="2800" dirty="0"/>
              <a:t> are physical items produced by business organization</a:t>
            </a:r>
            <a:endParaRPr lang="en-US" sz="2800" b="1" i="1" dirty="0"/>
          </a:p>
          <a:p>
            <a:pPr indent="-228600">
              <a:lnSpc>
                <a:spcPct val="90000"/>
              </a:lnSpc>
              <a:spcAft>
                <a:spcPts val="600"/>
              </a:spcAft>
              <a:buFont typeface="Arial" panose="020B0604020202020204" pitchFamily="34" charset="0"/>
              <a:buChar char="•"/>
            </a:pPr>
            <a:r>
              <a:rPr lang="en-US" sz="2800" b="1" i="1" dirty="0"/>
              <a:t>Services </a:t>
            </a:r>
            <a:r>
              <a:rPr lang="en-US" sz="2800" dirty="0"/>
              <a:t>are activities that provide some combinations of time, location, form and psychological value</a:t>
            </a:r>
          </a:p>
        </p:txBody>
      </p:sp>
      <p:pic>
        <p:nvPicPr>
          <p:cNvPr id="4" name="Picture 3">
            <a:extLst>
              <a:ext uri="{FF2B5EF4-FFF2-40B4-BE49-F238E27FC236}">
                <a16:creationId xmlns:a16="http://schemas.microsoft.com/office/drawing/2014/main" id="{09B149AC-63E5-44E5-80FD-4305B6DDFD64}"/>
              </a:ext>
            </a:extLst>
          </p:cNvPr>
          <p:cNvPicPr>
            <a:picLocks noChangeAspect="1"/>
          </p:cNvPicPr>
          <p:nvPr/>
        </p:nvPicPr>
        <p:blipFill>
          <a:blip r:embed="rId2"/>
          <a:stretch>
            <a:fillRect/>
          </a:stretch>
        </p:blipFill>
        <p:spPr>
          <a:xfrm>
            <a:off x="5746490" y="2808251"/>
            <a:ext cx="5728220" cy="2319929"/>
          </a:xfrm>
          <a:prstGeom prst="rect">
            <a:avLst/>
          </a:prstGeom>
        </p:spPr>
      </p:pic>
      <p:sp>
        <p:nvSpPr>
          <p:cNvPr id="3" name="Slide Number Placeholder 2">
            <a:extLst>
              <a:ext uri="{FF2B5EF4-FFF2-40B4-BE49-F238E27FC236}">
                <a16:creationId xmlns:a16="http://schemas.microsoft.com/office/drawing/2014/main" id="{3A527A45-AC71-4CFE-9E45-4941152BD374}"/>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pPr>
            <a:fld id="{99F2F2D5-31ED-47F3-B00D-665FB8F19D4D}" type="slidenum">
              <a:rPr lang="en-US" smtClean="0">
                <a:solidFill>
                  <a:schemeClr val="tx1">
                    <a:tint val="75000"/>
                  </a:schemeClr>
                </a:solidFill>
              </a:rPr>
              <a:pPr>
                <a:spcAft>
                  <a:spcPts val="600"/>
                </a:spcAft>
              </a:pPr>
              <a:t>7</a:t>
            </a:fld>
            <a:endParaRPr lang="en-US">
              <a:solidFill>
                <a:schemeClr val="tx1">
                  <a:tint val="75000"/>
                </a:schemeClr>
              </a:solidFill>
            </a:endParaRPr>
          </a:p>
        </p:txBody>
      </p:sp>
    </p:spTree>
    <p:extLst>
      <p:ext uri="{BB962C8B-B14F-4D97-AF65-F5344CB8AC3E}">
        <p14:creationId xmlns:p14="http://schemas.microsoft.com/office/powerpoint/2010/main" val="1372685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Timeline Depicting When Major OSCM Concepts Became Popular</a:t>
            </a:r>
          </a:p>
        </p:txBody>
      </p:sp>
      <p:sp>
        <p:nvSpPr>
          <p:cNvPr id="5" name="TextBox 4"/>
          <p:cNvSpPr txBox="1"/>
          <p:nvPr/>
        </p:nvSpPr>
        <p:spPr>
          <a:xfrm>
            <a:off x="1524000" y="6581194"/>
            <a:ext cx="2514600" cy="276999"/>
          </a:xfrm>
          <a:prstGeom prst="rect">
            <a:avLst/>
          </a:prstGeom>
          <a:noFill/>
        </p:spPr>
        <p:txBody>
          <a:bodyPr wrap="square" rtlCol="0">
            <a:spAutoFit/>
          </a:bodyPr>
          <a:lstStyle/>
          <a:p>
            <a:r>
              <a:rPr lang="en-US" sz="1200" dirty="0"/>
              <a:t>Exhibit 1.5</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rcRect/>
          <a:stretch/>
        </p:blipFill>
        <p:spPr>
          <a:xfrm>
            <a:off x="2555256" y="1684281"/>
            <a:ext cx="7132807" cy="4736630"/>
          </a:xfrm>
          <a:prstGeom prst="rect">
            <a:avLst/>
          </a:prstGeom>
        </p:spPr>
      </p:pic>
      <p:sp>
        <p:nvSpPr>
          <p:cNvPr id="4" name="Slide Number Placeholder 3"/>
          <p:cNvSpPr>
            <a:spLocks noGrp="1"/>
          </p:cNvSpPr>
          <p:nvPr>
            <p:ph type="sldNum" sz="quarter" idx="10"/>
          </p:nvPr>
        </p:nvSpPr>
        <p:spPr/>
        <p:txBody>
          <a:bodyPr/>
          <a:lstStyle/>
          <a:p>
            <a:r>
              <a:rPr lang="en-US" dirty="0"/>
              <a:t>1-</a:t>
            </a:r>
            <a:fld id="{4CFDC3D2-9A78-4CD3-9FCD-F3E3223BD586}" type="slidenum">
              <a:rPr lang="en-US" smtClean="0"/>
              <a:pPr/>
              <a:t>8</a:t>
            </a:fld>
            <a:endParaRPr lang="en-US" dirty="0"/>
          </a:p>
        </p:txBody>
      </p:sp>
    </p:spTree>
    <p:extLst>
      <p:ext uri="{BB962C8B-B14F-4D97-AF65-F5344CB8AC3E}">
        <p14:creationId xmlns:p14="http://schemas.microsoft.com/office/powerpoint/2010/main" val="4262232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Major Concepts that Define the OSCM Field</a:t>
            </a:r>
          </a:p>
        </p:txBody>
      </p:sp>
      <p:sp>
        <p:nvSpPr>
          <p:cNvPr id="3" name="Content Placeholder 2"/>
          <p:cNvSpPr>
            <a:spLocks noGrp="1"/>
          </p:cNvSpPr>
          <p:nvPr>
            <p:ph idx="1"/>
          </p:nvPr>
        </p:nvSpPr>
        <p:spPr/>
        <p:txBody>
          <a:bodyPr>
            <a:normAutofit fontScale="92500" lnSpcReduction="20000"/>
          </a:bodyPr>
          <a:lstStyle/>
          <a:p>
            <a:r>
              <a:rPr lang="en-US" dirty="0"/>
              <a:t>Manufacturing strategy paradigm</a:t>
            </a:r>
          </a:p>
          <a:p>
            <a:r>
              <a:rPr lang="en-US" dirty="0"/>
              <a:t>Lean manufacturing, JIT, and TQC</a:t>
            </a:r>
          </a:p>
          <a:p>
            <a:r>
              <a:rPr lang="en-US" dirty="0"/>
              <a:t>Service quality and productivity</a:t>
            </a:r>
          </a:p>
          <a:p>
            <a:r>
              <a:rPr lang="en-US" dirty="0"/>
              <a:t>Total quality management and quality certification</a:t>
            </a:r>
          </a:p>
          <a:p>
            <a:r>
              <a:rPr lang="en-US" dirty="0"/>
              <a:t>Business process reengineering</a:t>
            </a:r>
          </a:p>
          <a:p>
            <a:r>
              <a:rPr lang="en-US" dirty="0"/>
              <a:t>Six sigma quality</a:t>
            </a:r>
          </a:p>
          <a:p>
            <a:r>
              <a:rPr lang="en-US" dirty="0"/>
              <a:t>Supply chain management</a:t>
            </a:r>
          </a:p>
          <a:p>
            <a:r>
              <a:rPr lang="en-US" dirty="0"/>
              <a:t>Electronic commerce</a:t>
            </a:r>
          </a:p>
          <a:p>
            <a:r>
              <a:rPr lang="en-US" dirty="0"/>
              <a:t>Sustainability and the triple bottom line</a:t>
            </a:r>
          </a:p>
          <a:p>
            <a:pPr lvl="1"/>
            <a:r>
              <a:rPr lang="en-US" dirty="0"/>
              <a:t>Business strategy that includes social, economic and environmental criteria</a:t>
            </a:r>
          </a:p>
          <a:p>
            <a:r>
              <a:rPr lang="en-US" dirty="0"/>
              <a:t>Business analytics</a:t>
            </a:r>
          </a:p>
        </p:txBody>
      </p:sp>
      <p:sp>
        <p:nvSpPr>
          <p:cNvPr id="4" name="Slide Number Placeholder 3"/>
          <p:cNvSpPr>
            <a:spLocks noGrp="1"/>
          </p:cNvSpPr>
          <p:nvPr>
            <p:ph type="sldNum" sz="quarter" idx="10"/>
          </p:nvPr>
        </p:nvSpPr>
        <p:spPr>
          <a:xfrm>
            <a:off x="8066088" y="6515100"/>
            <a:ext cx="1066800" cy="328613"/>
          </a:xfrm>
          <a:prstGeom prst="rect">
            <a:avLst/>
          </a:prstGeom>
        </p:spPr>
        <p:txBody>
          <a:bodyPr/>
          <a:lstStyle>
            <a:defPPr>
              <a:defRPr lang="en-US"/>
            </a:defPPr>
            <a:lvl1pPr marL="0" algn="r" defTabSz="914400" rtl="0" eaLnBrk="1" fontAlgn="auto" latinLnBrk="0" hangingPunct="1">
              <a:spcBef>
                <a:spcPts val="0"/>
              </a:spcBef>
              <a:spcAft>
                <a:spcPts val="0"/>
              </a:spcAft>
              <a:defRPr sz="1200" kern="1200" dirty="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1-</a:t>
            </a:r>
            <a:fld id="{4CFDC3D2-9A78-4CD3-9FCD-F3E3223BD586}" type="slidenum">
              <a:rPr lang="en-US" smtClean="0"/>
              <a:pPr/>
              <a:t>9</a:t>
            </a:fld>
            <a:endParaRPr lang="en-US" dirty="0"/>
          </a:p>
        </p:txBody>
      </p:sp>
    </p:spTree>
    <p:extLst>
      <p:ext uri="{BB962C8B-B14F-4D97-AF65-F5344CB8AC3E}">
        <p14:creationId xmlns:p14="http://schemas.microsoft.com/office/powerpoint/2010/main" val="3885622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Current Issues in Operations and Supply Chain Management</a:t>
            </a:r>
          </a:p>
        </p:txBody>
      </p:sp>
      <p:sp>
        <p:nvSpPr>
          <p:cNvPr id="3" name="Content Placeholder 2"/>
          <p:cNvSpPr>
            <a:spLocks noGrp="1"/>
          </p:cNvSpPr>
          <p:nvPr>
            <p:ph idx="1"/>
          </p:nvPr>
        </p:nvSpPr>
        <p:spPr/>
        <p:txBody>
          <a:bodyPr/>
          <a:lstStyle/>
          <a:p>
            <a:pPr marL="457200" indent="-457200">
              <a:buFont typeface="+mj-lt"/>
              <a:buAutoNum type="arabicPeriod"/>
            </a:pPr>
            <a:endParaRPr lang="en-US" dirty="0"/>
          </a:p>
          <a:p>
            <a:pPr marL="457200" indent="-457200">
              <a:buFont typeface="+mj-lt"/>
              <a:buAutoNum type="arabicPeriod"/>
            </a:pPr>
            <a:r>
              <a:rPr lang="en-US" dirty="0"/>
              <a:t>Uncertainty in global tariffs and regulations</a:t>
            </a:r>
          </a:p>
          <a:p>
            <a:pPr marL="457200" indent="-457200">
              <a:buFont typeface="+mj-lt"/>
              <a:buAutoNum type="arabicPeriod"/>
            </a:pPr>
            <a:endParaRPr lang="en-US" dirty="0"/>
          </a:p>
          <a:p>
            <a:pPr marL="457200" indent="-457200">
              <a:buFont typeface="+mj-lt"/>
              <a:buAutoNum type="arabicPeriod"/>
            </a:pPr>
            <a:r>
              <a:rPr lang="en-US" dirty="0"/>
              <a:t>Difficulty in hiring and keeping employees</a:t>
            </a:r>
          </a:p>
          <a:p>
            <a:pPr marL="457200" indent="-457200">
              <a:buFont typeface="+mj-lt"/>
              <a:buAutoNum type="arabicPeriod"/>
            </a:pPr>
            <a:endParaRPr lang="en-US" dirty="0"/>
          </a:p>
          <a:p>
            <a:pPr marL="457200" indent="-457200">
              <a:buFont typeface="+mj-lt"/>
              <a:buAutoNum type="arabicPeriod"/>
            </a:pPr>
            <a:r>
              <a:rPr lang="en-US" dirty="0"/>
              <a:t>Adapting to change in business technology and infrastructure</a:t>
            </a:r>
          </a:p>
        </p:txBody>
      </p:sp>
      <p:sp>
        <p:nvSpPr>
          <p:cNvPr id="4" name="Slide Number Placeholder 3"/>
          <p:cNvSpPr>
            <a:spLocks noGrp="1"/>
          </p:cNvSpPr>
          <p:nvPr>
            <p:ph type="sldNum" sz="quarter" idx="10"/>
          </p:nvPr>
        </p:nvSpPr>
        <p:spPr>
          <a:xfrm>
            <a:off x="8066088" y="6515100"/>
            <a:ext cx="1066800" cy="328613"/>
          </a:xfrm>
          <a:prstGeom prst="rect">
            <a:avLst/>
          </a:prstGeom>
        </p:spPr>
        <p:txBody>
          <a:bodyPr/>
          <a:lstStyle>
            <a:defPPr>
              <a:defRPr lang="en-US"/>
            </a:defPPr>
            <a:lvl1pPr marL="0" algn="r" defTabSz="914400" rtl="0" eaLnBrk="1" fontAlgn="auto" latinLnBrk="0" hangingPunct="1">
              <a:spcBef>
                <a:spcPts val="0"/>
              </a:spcBef>
              <a:spcAft>
                <a:spcPts val="0"/>
              </a:spcAft>
              <a:defRPr sz="1200" kern="1200" dirty="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1-</a:t>
            </a:r>
            <a:fld id="{4CFDC3D2-9A78-4CD3-9FCD-F3E3223BD586}" type="slidenum">
              <a:rPr lang="en-US" smtClean="0"/>
              <a:pPr/>
              <a:t>10</a:t>
            </a:fld>
            <a:endParaRPr lang="en-US" dirty="0"/>
          </a:p>
        </p:txBody>
      </p:sp>
    </p:spTree>
    <p:extLst>
      <p:ext uri="{BB962C8B-B14F-4D97-AF65-F5344CB8AC3E}">
        <p14:creationId xmlns:p14="http://schemas.microsoft.com/office/powerpoint/2010/main" val="2211260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Efficiency, Effectiveness, and Value</a:t>
            </a:r>
          </a:p>
        </p:txBody>
      </p:sp>
      <p:sp>
        <p:nvSpPr>
          <p:cNvPr id="3" name="Content Placeholder 2"/>
          <p:cNvSpPr>
            <a:spLocks noGrp="1"/>
          </p:cNvSpPr>
          <p:nvPr>
            <p:ph idx="1"/>
          </p:nvPr>
        </p:nvSpPr>
        <p:spPr/>
        <p:txBody>
          <a:bodyPr/>
          <a:lstStyle/>
          <a:p>
            <a:endParaRPr lang="en-US" b="1" dirty="0"/>
          </a:p>
          <a:p>
            <a:r>
              <a:rPr lang="en-US" b="1" dirty="0"/>
              <a:t>Efficiency</a:t>
            </a:r>
            <a:r>
              <a:rPr lang="en-US" dirty="0"/>
              <a:t> – doing something at the lowest possible cost</a:t>
            </a:r>
          </a:p>
          <a:p>
            <a:endParaRPr lang="en-US" b="1" dirty="0"/>
          </a:p>
          <a:p>
            <a:r>
              <a:rPr lang="en-US" b="1" dirty="0"/>
              <a:t>Effectiveness</a:t>
            </a:r>
            <a:r>
              <a:rPr lang="en-US" dirty="0"/>
              <a:t> – doing the right things to create the most value for the company</a:t>
            </a:r>
          </a:p>
          <a:p>
            <a:endParaRPr lang="en-US" b="1" dirty="0"/>
          </a:p>
          <a:p>
            <a:r>
              <a:rPr lang="en-US" b="1" dirty="0"/>
              <a:t>Value</a:t>
            </a:r>
            <a:r>
              <a:rPr lang="en-US" dirty="0"/>
              <a:t> – quality divided by price</a:t>
            </a:r>
          </a:p>
          <a:p>
            <a:pPr lvl="1"/>
            <a:r>
              <a:rPr lang="en-US" b="1" dirty="0"/>
              <a:t>Quality</a:t>
            </a:r>
            <a:r>
              <a:rPr lang="en-US" dirty="0"/>
              <a:t> – the attractiveness of the product, considering its features and durability</a:t>
            </a:r>
          </a:p>
        </p:txBody>
      </p:sp>
      <p:sp>
        <p:nvSpPr>
          <p:cNvPr id="4" name="Slide Number Placeholder 3"/>
          <p:cNvSpPr>
            <a:spLocks noGrp="1"/>
          </p:cNvSpPr>
          <p:nvPr>
            <p:ph type="sldNum" sz="quarter" idx="10"/>
          </p:nvPr>
        </p:nvSpPr>
        <p:spPr>
          <a:xfrm>
            <a:off x="8066088" y="6515100"/>
            <a:ext cx="1066800" cy="328613"/>
          </a:xfrm>
          <a:prstGeom prst="rect">
            <a:avLst/>
          </a:prstGeom>
        </p:spPr>
        <p:txBody>
          <a:bodyPr/>
          <a:lstStyle>
            <a:defPPr>
              <a:defRPr lang="en-US"/>
            </a:defPPr>
            <a:lvl1pPr marL="0" algn="r" defTabSz="914400" rtl="0" eaLnBrk="1" fontAlgn="auto" latinLnBrk="0" hangingPunct="1">
              <a:spcBef>
                <a:spcPts val="0"/>
              </a:spcBef>
              <a:spcAft>
                <a:spcPts val="0"/>
              </a:spcAft>
              <a:defRPr sz="1200" kern="1200" dirty="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1-</a:t>
            </a:r>
            <a:fld id="{4CFDC3D2-9A78-4CD3-9FCD-F3E3223BD586}" type="slidenum">
              <a:rPr lang="en-US" smtClean="0"/>
              <a:pPr/>
              <a:t>11</a:t>
            </a:fld>
            <a:endParaRPr lang="en-US" dirty="0"/>
          </a:p>
        </p:txBody>
      </p:sp>
    </p:spTree>
    <p:extLst>
      <p:ext uri="{BB962C8B-B14F-4D97-AF65-F5344CB8AC3E}">
        <p14:creationId xmlns:p14="http://schemas.microsoft.com/office/powerpoint/2010/main" val="1727611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Does Wall Street Evaluate Efficiency?</a:t>
            </a:r>
          </a:p>
        </p:txBody>
      </p:sp>
      <p:sp>
        <p:nvSpPr>
          <p:cNvPr id="3" name="Content Placeholder 2"/>
          <p:cNvSpPr>
            <a:spLocks noGrp="1"/>
          </p:cNvSpPr>
          <p:nvPr>
            <p:ph idx="1"/>
          </p:nvPr>
        </p:nvSpPr>
        <p:spPr/>
        <p:txBody>
          <a:bodyPr>
            <a:normAutofit lnSpcReduction="10000"/>
          </a:bodyPr>
          <a:lstStyle/>
          <a:p>
            <a:endParaRPr lang="en-US" dirty="0"/>
          </a:p>
          <a:p>
            <a:r>
              <a:rPr lang="en-US" dirty="0"/>
              <a:t>Earnings growth is largely a function of profitability</a:t>
            </a:r>
          </a:p>
          <a:p>
            <a:endParaRPr lang="en-US" dirty="0"/>
          </a:p>
          <a:p>
            <a:r>
              <a:rPr lang="en-US" dirty="0"/>
              <a:t>Profits can be increased through higher sales or lower cost</a:t>
            </a:r>
          </a:p>
          <a:p>
            <a:endParaRPr lang="en-US" dirty="0"/>
          </a:p>
          <a:p>
            <a:r>
              <a:rPr lang="en-US" dirty="0"/>
              <a:t>Highly efficient firms usually do well during recessions</a:t>
            </a:r>
          </a:p>
          <a:p>
            <a:endParaRPr lang="en-US" b="1" dirty="0"/>
          </a:p>
          <a:p>
            <a:r>
              <a:rPr lang="en-US" b="1" dirty="0"/>
              <a:t>Benchmarking</a:t>
            </a:r>
            <a:r>
              <a:rPr lang="en-US" dirty="0"/>
              <a:t> – a process in which one company studies the processes of another company (or industry) to identify best practices</a:t>
            </a:r>
          </a:p>
        </p:txBody>
      </p:sp>
      <p:sp>
        <p:nvSpPr>
          <p:cNvPr id="4" name="Slide Number Placeholder 3"/>
          <p:cNvSpPr>
            <a:spLocks noGrp="1"/>
          </p:cNvSpPr>
          <p:nvPr>
            <p:ph type="sldNum" sz="quarter" idx="10"/>
          </p:nvPr>
        </p:nvSpPr>
        <p:spPr>
          <a:xfrm>
            <a:off x="8066088" y="6515100"/>
            <a:ext cx="1066800" cy="328613"/>
          </a:xfrm>
          <a:prstGeom prst="rect">
            <a:avLst/>
          </a:prstGeom>
        </p:spPr>
        <p:txBody>
          <a:bodyPr/>
          <a:lstStyle>
            <a:defPPr>
              <a:defRPr lang="en-US"/>
            </a:defPPr>
            <a:lvl1pPr marL="0" algn="r" defTabSz="914400" rtl="0" eaLnBrk="1" fontAlgn="auto" latinLnBrk="0" hangingPunct="1">
              <a:spcBef>
                <a:spcPts val="0"/>
              </a:spcBef>
              <a:spcAft>
                <a:spcPts val="0"/>
              </a:spcAft>
              <a:defRPr sz="1200" kern="1200" dirty="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1-</a:t>
            </a:r>
            <a:fld id="{4CFDC3D2-9A78-4CD3-9FCD-F3E3223BD586}" type="slidenum">
              <a:rPr lang="en-US" smtClean="0"/>
              <a:pPr/>
              <a:t>12</a:t>
            </a:fld>
            <a:endParaRPr lang="en-US" dirty="0"/>
          </a:p>
        </p:txBody>
      </p:sp>
    </p:spTree>
    <p:extLst>
      <p:ext uri="{BB962C8B-B14F-4D97-AF65-F5344CB8AC3E}">
        <p14:creationId xmlns:p14="http://schemas.microsoft.com/office/powerpoint/2010/main" val="3240623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5A1C28F5-8F87-47A2-BFBE-0A3470BF1DFD}"/>
              </a:ext>
            </a:extLst>
          </p:cNvPr>
          <p:cNvSpPr>
            <a:spLocks noGrp="1"/>
          </p:cNvSpPr>
          <p:nvPr>
            <p:ph type="title"/>
          </p:nvPr>
        </p:nvSpPr>
        <p:spPr/>
        <p:txBody>
          <a:bodyPr/>
          <a:lstStyle/>
          <a:p>
            <a:pPr eaLnBrk="1" hangingPunct="1"/>
            <a:r>
              <a:rPr lang="en-US" altLang="en-US" dirty="0"/>
              <a:t>Supply chain demand and variability</a:t>
            </a:r>
          </a:p>
        </p:txBody>
      </p:sp>
      <p:sp>
        <p:nvSpPr>
          <p:cNvPr id="5123" name="Content Placeholder 2">
            <a:extLst>
              <a:ext uri="{FF2B5EF4-FFF2-40B4-BE49-F238E27FC236}">
                <a16:creationId xmlns:a16="http://schemas.microsoft.com/office/drawing/2014/main" id="{E5B9FA55-EF3B-40D8-9D04-D0988E424E79}"/>
              </a:ext>
            </a:extLst>
          </p:cNvPr>
          <p:cNvSpPr>
            <a:spLocks noGrp="1"/>
          </p:cNvSpPr>
          <p:nvPr>
            <p:ph idx="1"/>
          </p:nvPr>
        </p:nvSpPr>
        <p:spPr>
          <a:xfrm>
            <a:off x="742950" y="1690688"/>
            <a:ext cx="10515600" cy="4351338"/>
          </a:xfrm>
        </p:spPr>
        <p:txBody>
          <a:bodyPr/>
          <a:lstStyle/>
          <a:p>
            <a:pPr eaLnBrk="1" hangingPunct="1"/>
            <a:r>
              <a:rPr lang="en-US" altLang="en-US" dirty="0"/>
              <a:t>Over the long run the average inflow to a firm must equal the average outflow</a:t>
            </a:r>
          </a:p>
          <a:p>
            <a:pPr eaLnBrk="1" hangingPunct="1"/>
            <a:endParaRPr lang="en-US" altLang="en-US" dirty="0"/>
          </a:p>
          <a:p>
            <a:pPr eaLnBrk="1" hangingPunct="1"/>
            <a:endParaRPr lang="en-US" altLang="en-US" dirty="0"/>
          </a:p>
          <a:p>
            <a:pPr eaLnBrk="1" hangingPunct="1"/>
            <a:endParaRPr lang="en-US" altLang="en-US" dirty="0"/>
          </a:p>
          <a:p>
            <a:pPr eaLnBrk="1" hangingPunct="1"/>
            <a:r>
              <a:rPr lang="en-US" altLang="en-US" dirty="0"/>
              <a:t>However, the volatility of the inflow can differ substantially from the volatility of the outflow</a:t>
            </a:r>
          </a:p>
        </p:txBody>
      </p:sp>
      <p:sp>
        <p:nvSpPr>
          <p:cNvPr id="4" name="Slide Number Placeholder 3">
            <a:extLst>
              <a:ext uri="{FF2B5EF4-FFF2-40B4-BE49-F238E27FC236}">
                <a16:creationId xmlns:a16="http://schemas.microsoft.com/office/drawing/2014/main" id="{98E72889-19D3-498F-875C-5531B3EF5FD2}"/>
              </a:ext>
            </a:extLst>
          </p:cNvPr>
          <p:cNvSpPr>
            <a:spLocks noGrp="1"/>
          </p:cNvSpPr>
          <p:nvPr>
            <p:ph type="sldNum" sz="quarter" idx="12"/>
          </p:nvPr>
        </p:nvSpPr>
        <p:spPr/>
        <p:txBody>
          <a:bodyPr/>
          <a:lstStyle/>
          <a:p>
            <a:fld id="{69A415E6-D262-4B39-B4A4-F9A985991B74}" type="slidenum">
              <a:rPr lang="en-IN" smtClean="0"/>
              <a:t>13</a:t>
            </a:fld>
            <a:endParaRPr lang="en-IN"/>
          </a:p>
        </p:txBody>
      </p:sp>
      <p:grpSp>
        <p:nvGrpSpPr>
          <p:cNvPr id="2" name="Group 1">
            <a:extLst>
              <a:ext uri="{FF2B5EF4-FFF2-40B4-BE49-F238E27FC236}">
                <a16:creationId xmlns:a16="http://schemas.microsoft.com/office/drawing/2014/main" id="{6E27CA7F-F540-490B-B364-627B09326C77}"/>
              </a:ext>
            </a:extLst>
          </p:cNvPr>
          <p:cNvGrpSpPr/>
          <p:nvPr/>
        </p:nvGrpSpPr>
        <p:grpSpPr>
          <a:xfrm>
            <a:off x="1981200" y="2471739"/>
            <a:ext cx="8305800" cy="1219200"/>
            <a:chOff x="2057400" y="3400425"/>
            <a:chExt cx="8305800" cy="1219200"/>
          </a:xfrm>
        </p:grpSpPr>
        <p:sp>
          <p:nvSpPr>
            <p:cNvPr id="5" name="Rounded Rectangle 4">
              <a:extLst>
                <a:ext uri="{FF2B5EF4-FFF2-40B4-BE49-F238E27FC236}">
                  <a16:creationId xmlns:a16="http://schemas.microsoft.com/office/drawing/2014/main" id="{7F808115-22B5-4F0B-BC50-06096B3C5713}"/>
                </a:ext>
              </a:extLst>
            </p:cNvPr>
            <p:cNvSpPr/>
            <p:nvPr/>
          </p:nvSpPr>
          <p:spPr>
            <a:xfrm>
              <a:off x="4876800" y="3400425"/>
              <a:ext cx="2514600" cy="1219200"/>
            </a:xfrm>
            <a:prstGeom prst="roundRect">
              <a:avLst/>
            </a:prstGeom>
            <a:solidFill>
              <a:schemeClr val="accent2">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US" dirty="0"/>
                <a:t>Firm</a:t>
              </a:r>
            </a:p>
          </p:txBody>
        </p:sp>
        <p:cxnSp>
          <p:nvCxnSpPr>
            <p:cNvPr id="7" name="Straight Arrow Connector 6">
              <a:extLst>
                <a:ext uri="{FF2B5EF4-FFF2-40B4-BE49-F238E27FC236}">
                  <a16:creationId xmlns:a16="http://schemas.microsoft.com/office/drawing/2014/main" id="{4E660578-288B-4260-ABAE-159CA33C525F}"/>
                </a:ext>
              </a:extLst>
            </p:cNvPr>
            <p:cNvCxnSpPr/>
            <p:nvPr/>
          </p:nvCxnSpPr>
          <p:spPr>
            <a:xfrm>
              <a:off x="7543800" y="4006850"/>
              <a:ext cx="838200" cy="1588"/>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DBF3BABD-99EF-42A0-9614-2F10200FEBB0}"/>
                </a:ext>
              </a:extLst>
            </p:cNvPr>
            <p:cNvCxnSpPr/>
            <p:nvPr/>
          </p:nvCxnSpPr>
          <p:spPr>
            <a:xfrm>
              <a:off x="3886200" y="4008439"/>
              <a:ext cx="838200" cy="1587"/>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127" name="TextBox 8">
              <a:extLst>
                <a:ext uri="{FF2B5EF4-FFF2-40B4-BE49-F238E27FC236}">
                  <a16:creationId xmlns:a16="http://schemas.microsoft.com/office/drawing/2014/main" id="{48E04235-4CA9-43A4-8CB8-E49CDADD74D0}"/>
                </a:ext>
              </a:extLst>
            </p:cNvPr>
            <p:cNvSpPr txBox="1">
              <a:spLocks noChangeArrowheads="1"/>
            </p:cNvSpPr>
            <p:nvPr/>
          </p:nvSpPr>
          <p:spPr bwMode="auto">
            <a:xfrm>
              <a:off x="8458200" y="3629026"/>
              <a:ext cx="190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a:t>Outflow (sales)</a:t>
              </a:r>
            </a:p>
          </p:txBody>
        </p:sp>
        <p:sp>
          <p:nvSpPr>
            <p:cNvPr id="5128" name="TextBox 9">
              <a:extLst>
                <a:ext uri="{FF2B5EF4-FFF2-40B4-BE49-F238E27FC236}">
                  <a16:creationId xmlns:a16="http://schemas.microsoft.com/office/drawing/2014/main" id="{FB8931D6-54B5-4244-98BA-B38890150E65}"/>
                </a:ext>
              </a:extLst>
            </p:cNvPr>
            <p:cNvSpPr txBox="1">
              <a:spLocks noChangeArrowheads="1"/>
            </p:cNvSpPr>
            <p:nvPr/>
          </p:nvSpPr>
          <p:spPr bwMode="auto">
            <a:xfrm>
              <a:off x="2057400" y="3781426"/>
              <a:ext cx="1905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dirty="0"/>
                <a:t>Inflow</a:t>
              </a:r>
            </a:p>
          </p:txBody>
        </p:sp>
      </p:grpSp>
      <p:grpSp>
        <p:nvGrpSpPr>
          <p:cNvPr id="3" name="Group 2">
            <a:extLst>
              <a:ext uri="{FF2B5EF4-FFF2-40B4-BE49-F238E27FC236}">
                <a16:creationId xmlns:a16="http://schemas.microsoft.com/office/drawing/2014/main" id="{D4E5B604-F411-4971-BAD6-5F8CC292C97F}"/>
              </a:ext>
            </a:extLst>
          </p:cNvPr>
          <p:cNvGrpSpPr/>
          <p:nvPr/>
        </p:nvGrpSpPr>
        <p:grpSpPr>
          <a:xfrm>
            <a:off x="1612900" y="4949825"/>
            <a:ext cx="8966200" cy="1543050"/>
            <a:chOff x="1701800" y="4419600"/>
            <a:chExt cx="8966200" cy="1543050"/>
          </a:xfrm>
        </p:grpSpPr>
        <p:sp>
          <p:nvSpPr>
            <p:cNvPr id="11" name="Rounded Rectangle 10">
              <a:extLst>
                <a:ext uri="{FF2B5EF4-FFF2-40B4-BE49-F238E27FC236}">
                  <a16:creationId xmlns:a16="http://schemas.microsoft.com/office/drawing/2014/main" id="{39538065-0CD1-4348-92E5-FC2A308E49E5}"/>
                </a:ext>
              </a:extLst>
            </p:cNvPr>
            <p:cNvSpPr/>
            <p:nvPr/>
          </p:nvSpPr>
          <p:spPr>
            <a:xfrm>
              <a:off x="4876800" y="4572000"/>
              <a:ext cx="2514600" cy="1219200"/>
            </a:xfrm>
            <a:prstGeom prst="roundRect">
              <a:avLst/>
            </a:prstGeom>
            <a:solidFill>
              <a:schemeClr val="accent2">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US" dirty="0"/>
                <a:t>Firm</a:t>
              </a:r>
            </a:p>
          </p:txBody>
        </p:sp>
        <p:sp>
          <p:nvSpPr>
            <p:cNvPr id="5130" name="TextBox 13">
              <a:extLst>
                <a:ext uri="{FF2B5EF4-FFF2-40B4-BE49-F238E27FC236}">
                  <a16:creationId xmlns:a16="http://schemas.microsoft.com/office/drawing/2014/main" id="{D435CA99-E95E-4317-9C65-E04151ACF5BA}"/>
                </a:ext>
              </a:extLst>
            </p:cNvPr>
            <p:cNvSpPr txBox="1">
              <a:spLocks noChangeArrowheads="1"/>
            </p:cNvSpPr>
            <p:nvPr/>
          </p:nvSpPr>
          <p:spPr bwMode="auto">
            <a:xfrm>
              <a:off x="8763000" y="4800601"/>
              <a:ext cx="190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dirty="0"/>
                <a:t>Outflow (sales)</a:t>
              </a:r>
            </a:p>
          </p:txBody>
        </p:sp>
        <p:sp>
          <p:nvSpPr>
            <p:cNvPr id="5131" name="TextBox 14">
              <a:extLst>
                <a:ext uri="{FF2B5EF4-FFF2-40B4-BE49-F238E27FC236}">
                  <a16:creationId xmlns:a16="http://schemas.microsoft.com/office/drawing/2014/main" id="{6479F222-8BF4-4959-8381-37479BFCC3FC}"/>
                </a:ext>
              </a:extLst>
            </p:cNvPr>
            <p:cNvSpPr txBox="1">
              <a:spLocks noChangeArrowheads="1"/>
            </p:cNvSpPr>
            <p:nvPr/>
          </p:nvSpPr>
          <p:spPr bwMode="auto">
            <a:xfrm>
              <a:off x="1701800" y="4948238"/>
              <a:ext cx="1905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dirty="0"/>
                <a:t>Inflow</a:t>
              </a:r>
            </a:p>
          </p:txBody>
        </p:sp>
        <p:pic>
          <p:nvPicPr>
            <p:cNvPr id="5132" name="Picture 3">
              <a:extLst>
                <a:ext uri="{FF2B5EF4-FFF2-40B4-BE49-F238E27FC236}">
                  <a16:creationId xmlns:a16="http://schemas.microsoft.com/office/drawing/2014/main" id="{FAB42653-B06E-4047-8417-B563D08083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4419600"/>
              <a:ext cx="1595438"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3" name="Picture 5">
              <a:extLst>
                <a:ext uri="{FF2B5EF4-FFF2-40B4-BE49-F238E27FC236}">
                  <a16:creationId xmlns:a16="http://schemas.microsoft.com/office/drawing/2014/main" id="{270B5056-C23D-4DA0-9F11-2E5C94AEDA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5700" y="4876800"/>
              <a:ext cx="1562100"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1" name="Picture 4100" descr="Cardboard boxes on conveyor belt">
            <a:extLst>
              <a:ext uri="{FF2B5EF4-FFF2-40B4-BE49-F238E27FC236}">
                <a16:creationId xmlns:a16="http://schemas.microsoft.com/office/drawing/2014/main" id="{03142CCE-554D-4BA1-1CB3-8BED5FF42402}"/>
              </a:ext>
            </a:extLst>
          </p:cNvPr>
          <p:cNvPicPr>
            <a:picLocks noChangeAspect="1"/>
          </p:cNvPicPr>
          <p:nvPr/>
        </p:nvPicPr>
        <p:blipFill rotWithShape="1">
          <a:blip r:embed="rId3"/>
          <a:srcRect l="28745" r="18596" b="-2"/>
          <a:stretch/>
        </p:blipFill>
        <p:spPr>
          <a:xfrm>
            <a:off x="-1" y="-2"/>
            <a:ext cx="5410198" cy="6858002"/>
          </a:xfrm>
          <a:prstGeom prst="rect">
            <a:avLst/>
          </a:prstGeom>
        </p:spPr>
      </p:pic>
      <p:sp>
        <p:nvSpPr>
          <p:cNvPr id="4098" name="Rectangle 2">
            <a:extLst>
              <a:ext uri="{FF2B5EF4-FFF2-40B4-BE49-F238E27FC236}">
                <a16:creationId xmlns:a16="http://schemas.microsoft.com/office/drawing/2014/main" id="{E2759676-6DD6-4A7A-841D-D599D1C104FB}"/>
              </a:ext>
            </a:extLst>
          </p:cNvPr>
          <p:cNvSpPr>
            <a:spLocks noGrp="1" noChangeArrowheads="1"/>
          </p:cNvSpPr>
          <p:nvPr>
            <p:ph type="title"/>
          </p:nvPr>
        </p:nvSpPr>
        <p:spPr>
          <a:xfrm>
            <a:off x="6115317" y="405685"/>
            <a:ext cx="5464968" cy="1559301"/>
          </a:xfrm>
        </p:spPr>
        <p:txBody>
          <a:bodyPr>
            <a:normAutofit/>
          </a:bodyPr>
          <a:lstStyle/>
          <a:p>
            <a:r>
              <a:rPr lang="en-US" altLang="en-US" sz="4000"/>
              <a:t>What is a Supply Chain?</a:t>
            </a:r>
          </a:p>
        </p:txBody>
      </p:sp>
      <p:sp>
        <p:nvSpPr>
          <p:cNvPr id="4099" name="Rectangle 3">
            <a:extLst>
              <a:ext uri="{FF2B5EF4-FFF2-40B4-BE49-F238E27FC236}">
                <a16:creationId xmlns:a16="http://schemas.microsoft.com/office/drawing/2014/main" id="{890FDFB5-6B95-4466-9A9B-181797EB27A9}"/>
              </a:ext>
            </a:extLst>
          </p:cNvPr>
          <p:cNvSpPr>
            <a:spLocks noGrp="1" noChangeArrowheads="1"/>
          </p:cNvSpPr>
          <p:nvPr>
            <p:ph type="body" idx="1"/>
          </p:nvPr>
        </p:nvSpPr>
        <p:spPr>
          <a:xfrm>
            <a:off x="6115317" y="1668544"/>
            <a:ext cx="5247340" cy="4571534"/>
          </a:xfrm>
        </p:spPr>
        <p:txBody>
          <a:bodyPr anchor="ctr">
            <a:normAutofit/>
          </a:bodyPr>
          <a:lstStyle/>
          <a:p>
            <a:pPr>
              <a:buFont typeface="Wingdings" panose="05000000000000000000" pitchFamily="2" charset="2"/>
              <a:buNone/>
            </a:pPr>
            <a:r>
              <a:rPr lang="en-US" altLang="en-US" sz="2000" dirty="0"/>
              <a:t>Flow of products and services from:</a:t>
            </a:r>
          </a:p>
          <a:p>
            <a:pPr lvl="1"/>
            <a:r>
              <a:rPr lang="en-US" altLang="en-US" sz="2000" dirty="0"/>
              <a:t>Raw materials manufacturers</a:t>
            </a:r>
          </a:p>
          <a:p>
            <a:pPr lvl="1"/>
            <a:r>
              <a:rPr lang="en-US" altLang="en-US" sz="2000" dirty="0"/>
              <a:t>Intermediate products manufacturers</a:t>
            </a:r>
          </a:p>
          <a:p>
            <a:pPr lvl="1"/>
            <a:r>
              <a:rPr lang="en-US" altLang="en-US" sz="2000" dirty="0"/>
              <a:t>End product manufacturers</a:t>
            </a:r>
          </a:p>
          <a:p>
            <a:pPr lvl="1"/>
            <a:r>
              <a:rPr lang="en-US" altLang="en-US" sz="2000" dirty="0"/>
              <a:t>Wholesalers and distributors and</a:t>
            </a:r>
          </a:p>
          <a:p>
            <a:pPr lvl="1"/>
            <a:r>
              <a:rPr lang="en-US" altLang="en-US" sz="2000" dirty="0"/>
              <a:t>Retailers</a:t>
            </a:r>
          </a:p>
          <a:p>
            <a:pPr>
              <a:buFontTx/>
              <a:buChar char="•"/>
            </a:pPr>
            <a:r>
              <a:rPr lang="en-US" altLang="en-US" sz="2000" dirty="0"/>
              <a:t>Connected by transportation and storage activities</a:t>
            </a:r>
          </a:p>
          <a:p>
            <a:pPr>
              <a:buFontTx/>
              <a:buChar char="•"/>
            </a:pPr>
            <a:r>
              <a:rPr lang="en-US" altLang="en-US" sz="2000" dirty="0"/>
              <a:t>Integrated through information, planning, and integration activities</a:t>
            </a:r>
          </a:p>
          <a:p>
            <a:pPr>
              <a:buFontTx/>
              <a:buChar char="•"/>
            </a:pPr>
            <a:r>
              <a:rPr lang="en-US" altLang="en-US" sz="2000" dirty="0"/>
              <a:t>Cost and service levels</a:t>
            </a:r>
          </a:p>
        </p:txBody>
      </p:sp>
      <p:sp>
        <p:nvSpPr>
          <p:cNvPr id="2" name="Slide Number Placeholder 1">
            <a:extLst>
              <a:ext uri="{FF2B5EF4-FFF2-40B4-BE49-F238E27FC236}">
                <a16:creationId xmlns:a16="http://schemas.microsoft.com/office/drawing/2014/main" id="{6D6C3258-0D52-45D1-B79E-2469FF56FA4B}"/>
              </a:ext>
            </a:extLst>
          </p:cNvPr>
          <p:cNvSpPr>
            <a:spLocks noGrp="1"/>
          </p:cNvSpPr>
          <p:nvPr>
            <p:ph type="sldNum" sz="quarter" idx="12"/>
          </p:nvPr>
        </p:nvSpPr>
        <p:spPr>
          <a:xfrm>
            <a:off x="8732520" y="6356350"/>
            <a:ext cx="3200400" cy="365125"/>
          </a:xfrm>
        </p:spPr>
        <p:txBody>
          <a:bodyPr>
            <a:normAutofit/>
          </a:bodyPr>
          <a:lstStyle/>
          <a:p>
            <a:pPr>
              <a:spcAft>
                <a:spcPts val="600"/>
              </a:spcAft>
            </a:pPr>
            <a:fld id="{69A415E6-D262-4B39-B4A4-F9A985991B74}" type="slidenum">
              <a:rPr lang="en-IN">
                <a:solidFill>
                  <a:schemeClr val="tx1"/>
                </a:solidFill>
              </a:rPr>
              <a:pPr>
                <a:spcAft>
                  <a:spcPts val="600"/>
                </a:spcAft>
              </a:pPr>
              <a:t>14</a:t>
            </a:fld>
            <a:endParaRPr lang="en-IN">
              <a:solidFill>
                <a:schemeClr val="tx1"/>
              </a:solidFill>
            </a:endParaRPr>
          </a:p>
        </p:txBody>
      </p:sp>
    </p:spTree>
    <p:extLst>
      <p:ext uri="{BB962C8B-B14F-4D97-AF65-F5344CB8AC3E}">
        <p14:creationId xmlns:p14="http://schemas.microsoft.com/office/powerpoint/2010/main" val="3919232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3" name="Picture 165892" descr="Boxes On Rack In Warehouse">
            <a:extLst>
              <a:ext uri="{FF2B5EF4-FFF2-40B4-BE49-F238E27FC236}">
                <a16:creationId xmlns:a16="http://schemas.microsoft.com/office/drawing/2014/main" id="{029E4000-D4B2-651A-EBF5-CB6E888FB846}"/>
              </a:ext>
            </a:extLst>
          </p:cNvPr>
          <p:cNvPicPr>
            <a:picLocks noChangeAspect="1"/>
          </p:cNvPicPr>
          <p:nvPr/>
        </p:nvPicPr>
        <p:blipFill rotWithShape="1">
          <a:blip r:embed="rId2"/>
          <a:srcRect l="28367" r="18974" b="-2"/>
          <a:stretch/>
        </p:blipFill>
        <p:spPr>
          <a:xfrm>
            <a:off x="-1" y="-2"/>
            <a:ext cx="5410198" cy="6858002"/>
          </a:xfrm>
          <a:prstGeom prst="rect">
            <a:avLst/>
          </a:prstGeom>
        </p:spPr>
      </p:pic>
      <p:sp>
        <p:nvSpPr>
          <p:cNvPr id="165890" name="Rectangle 2">
            <a:extLst>
              <a:ext uri="{FF2B5EF4-FFF2-40B4-BE49-F238E27FC236}">
                <a16:creationId xmlns:a16="http://schemas.microsoft.com/office/drawing/2014/main" id="{09D0FE2C-87A4-48FE-9A07-A99E11F4A8A2}"/>
              </a:ext>
            </a:extLst>
          </p:cNvPr>
          <p:cNvSpPr>
            <a:spLocks noGrp="1" noChangeArrowheads="1"/>
          </p:cNvSpPr>
          <p:nvPr>
            <p:ph type="title"/>
          </p:nvPr>
        </p:nvSpPr>
        <p:spPr>
          <a:xfrm>
            <a:off x="6115317" y="405685"/>
            <a:ext cx="5464968" cy="1559301"/>
          </a:xfrm>
        </p:spPr>
        <p:txBody>
          <a:bodyPr>
            <a:normAutofit/>
          </a:bodyPr>
          <a:lstStyle/>
          <a:p>
            <a:r>
              <a:rPr lang="en-US" altLang="en-US" sz="4000" dirty="0"/>
              <a:t>What Is Supply Chain Management?</a:t>
            </a:r>
          </a:p>
        </p:txBody>
      </p:sp>
      <p:sp>
        <p:nvSpPr>
          <p:cNvPr id="165891" name="Rectangle 3">
            <a:extLst>
              <a:ext uri="{FF2B5EF4-FFF2-40B4-BE49-F238E27FC236}">
                <a16:creationId xmlns:a16="http://schemas.microsoft.com/office/drawing/2014/main" id="{6FBB3D02-7D6F-483B-AC27-398E13A2F45F}"/>
              </a:ext>
            </a:extLst>
          </p:cNvPr>
          <p:cNvSpPr>
            <a:spLocks noGrp="1" noChangeArrowheads="1"/>
          </p:cNvSpPr>
          <p:nvPr>
            <p:ph type="body" idx="1"/>
          </p:nvPr>
        </p:nvSpPr>
        <p:spPr>
          <a:xfrm>
            <a:off x="6115317" y="2743200"/>
            <a:ext cx="5247340" cy="3496878"/>
          </a:xfrm>
        </p:spPr>
        <p:txBody>
          <a:bodyPr anchor="ctr">
            <a:normAutofit/>
          </a:bodyPr>
          <a:lstStyle/>
          <a:p>
            <a:r>
              <a:rPr lang="en-US" altLang="en-US" sz="2000"/>
              <a:t>Supply chain management is a set of approaches utilized to efficiently integrate suppliers, manufacturers, warehouses, and stores, so that merchandise is produced and distributed at the right quantities, to the right locations, and at the right time, in order to minimize system wide costs while satisfying service level requirements.</a:t>
            </a:r>
          </a:p>
        </p:txBody>
      </p:sp>
      <p:sp>
        <p:nvSpPr>
          <p:cNvPr id="2" name="Slide Number Placeholder 1">
            <a:extLst>
              <a:ext uri="{FF2B5EF4-FFF2-40B4-BE49-F238E27FC236}">
                <a16:creationId xmlns:a16="http://schemas.microsoft.com/office/drawing/2014/main" id="{0C09AA97-F912-4614-AEFA-FF58D2566D63}"/>
              </a:ext>
            </a:extLst>
          </p:cNvPr>
          <p:cNvSpPr>
            <a:spLocks noGrp="1"/>
          </p:cNvSpPr>
          <p:nvPr>
            <p:ph type="sldNum" sz="quarter" idx="12"/>
          </p:nvPr>
        </p:nvSpPr>
        <p:spPr>
          <a:xfrm>
            <a:off x="8732520" y="6356350"/>
            <a:ext cx="3200400" cy="365125"/>
          </a:xfrm>
        </p:spPr>
        <p:txBody>
          <a:bodyPr>
            <a:normAutofit/>
          </a:bodyPr>
          <a:lstStyle/>
          <a:p>
            <a:pPr>
              <a:spcAft>
                <a:spcPts val="600"/>
              </a:spcAft>
            </a:pPr>
            <a:fld id="{69A415E6-D262-4B39-B4A4-F9A985991B74}" type="slidenum">
              <a:rPr lang="en-IN">
                <a:solidFill>
                  <a:schemeClr val="tx1"/>
                </a:solidFill>
              </a:rPr>
              <a:pPr>
                <a:spcAft>
                  <a:spcPts val="600"/>
                </a:spcAft>
              </a:pPr>
              <a:t>15</a:t>
            </a:fld>
            <a:endParaRPr lang="en-IN">
              <a:solidFill>
                <a:schemeClr val="tx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9" name="Picture 6148" descr="Electronic circuit board">
            <a:extLst>
              <a:ext uri="{FF2B5EF4-FFF2-40B4-BE49-F238E27FC236}">
                <a16:creationId xmlns:a16="http://schemas.microsoft.com/office/drawing/2014/main" id="{D883CEE6-2B02-B288-75CB-8A04E0F4EEDA}"/>
              </a:ext>
            </a:extLst>
          </p:cNvPr>
          <p:cNvPicPr>
            <a:picLocks noChangeAspect="1"/>
          </p:cNvPicPr>
          <p:nvPr/>
        </p:nvPicPr>
        <p:blipFill rotWithShape="1">
          <a:blip r:embed="rId3"/>
          <a:srcRect l="39586" r="7755" b="-2"/>
          <a:stretch/>
        </p:blipFill>
        <p:spPr>
          <a:xfrm>
            <a:off x="-1" y="-2"/>
            <a:ext cx="5410198" cy="6858002"/>
          </a:xfrm>
          <a:prstGeom prst="rect">
            <a:avLst/>
          </a:prstGeom>
        </p:spPr>
      </p:pic>
      <p:sp>
        <p:nvSpPr>
          <p:cNvPr id="6146" name="Rectangle 2">
            <a:extLst>
              <a:ext uri="{FF2B5EF4-FFF2-40B4-BE49-F238E27FC236}">
                <a16:creationId xmlns:a16="http://schemas.microsoft.com/office/drawing/2014/main" id="{9C8A603A-05D8-4612-B7C3-0DEC48A48EA8}"/>
              </a:ext>
            </a:extLst>
          </p:cNvPr>
          <p:cNvSpPr>
            <a:spLocks noGrp="1" noChangeArrowheads="1"/>
          </p:cNvSpPr>
          <p:nvPr>
            <p:ph type="title"/>
          </p:nvPr>
        </p:nvSpPr>
        <p:spPr>
          <a:xfrm>
            <a:off x="6115317" y="405685"/>
            <a:ext cx="5464968" cy="1559301"/>
          </a:xfrm>
        </p:spPr>
        <p:txBody>
          <a:bodyPr>
            <a:normAutofit/>
          </a:bodyPr>
          <a:lstStyle/>
          <a:p>
            <a:r>
              <a:rPr lang="en-US" altLang="en-US" sz="4000"/>
              <a:t>Two Other Formal Definitions</a:t>
            </a:r>
          </a:p>
        </p:txBody>
      </p:sp>
      <p:sp>
        <p:nvSpPr>
          <p:cNvPr id="6147" name="Rectangle 3">
            <a:extLst>
              <a:ext uri="{FF2B5EF4-FFF2-40B4-BE49-F238E27FC236}">
                <a16:creationId xmlns:a16="http://schemas.microsoft.com/office/drawing/2014/main" id="{214CA7A5-163E-484B-A174-49C1B9B3FFA5}"/>
              </a:ext>
            </a:extLst>
          </p:cNvPr>
          <p:cNvSpPr>
            <a:spLocks noGrp="1" noChangeArrowheads="1"/>
          </p:cNvSpPr>
          <p:nvPr>
            <p:ph type="body" idx="1"/>
          </p:nvPr>
        </p:nvSpPr>
        <p:spPr>
          <a:xfrm>
            <a:off x="6115317" y="2743200"/>
            <a:ext cx="5247340" cy="3496878"/>
          </a:xfrm>
        </p:spPr>
        <p:txBody>
          <a:bodyPr anchor="ctr">
            <a:normAutofit/>
          </a:bodyPr>
          <a:lstStyle/>
          <a:p>
            <a:pPr marL="0" indent="0">
              <a:buNone/>
            </a:pPr>
            <a:r>
              <a:rPr lang="en-US" altLang="en-US" sz="1900"/>
              <a:t>The design and management of seamless, value-added process across organizational boundaries to meet the real needs of the end customer</a:t>
            </a:r>
          </a:p>
          <a:p>
            <a:pPr marL="0" indent="0">
              <a:buNone/>
            </a:pPr>
            <a:r>
              <a:rPr lang="en-US" altLang="en-US" sz="1900" b="1"/>
              <a:t>Institute for Supply Management</a:t>
            </a:r>
          </a:p>
          <a:p>
            <a:pPr marL="0" indent="0">
              <a:buNone/>
            </a:pPr>
            <a:r>
              <a:rPr lang="en-US" altLang="en-US" sz="1900"/>
              <a:t>Managing supply and demand, sourcing raw materials and parts, manufacturing and assembly, warehousing and inventory tracking, order entry and order management, distribution across all channels, and delivery to the customer</a:t>
            </a:r>
          </a:p>
          <a:p>
            <a:pPr marL="0" indent="0">
              <a:buNone/>
            </a:pPr>
            <a:r>
              <a:rPr lang="en-US" altLang="en-US" sz="1900" b="1"/>
              <a:t>The Supply Chain Council</a:t>
            </a:r>
          </a:p>
        </p:txBody>
      </p:sp>
      <p:sp>
        <p:nvSpPr>
          <p:cNvPr id="2" name="Slide Number Placeholder 1">
            <a:extLst>
              <a:ext uri="{FF2B5EF4-FFF2-40B4-BE49-F238E27FC236}">
                <a16:creationId xmlns:a16="http://schemas.microsoft.com/office/drawing/2014/main" id="{952FDFAC-05F5-4882-9820-44B804F67D5E}"/>
              </a:ext>
            </a:extLst>
          </p:cNvPr>
          <p:cNvSpPr>
            <a:spLocks noGrp="1"/>
          </p:cNvSpPr>
          <p:nvPr>
            <p:ph type="sldNum" sz="quarter" idx="12"/>
          </p:nvPr>
        </p:nvSpPr>
        <p:spPr>
          <a:xfrm>
            <a:off x="8732520" y="6356350"/>
            <a:ext cx="3200400" cy="365125"/>
          </a:xfrm>
        </p:spPr>
        <p:txBody>
          <a:bodyPr>
            <a:normAutofit/>
          </a:bodyPr>
          <a:lstStyle/>
          <a:p>
            <a:pPr>
              <a:spcAft>
                <a:spcPts val="600"/>
              </a:spcAft>
            </a:pPr>
            <a:fld id="{69A415E6-D262-4B39-B4A4-F9A985991B74}" type="slidenum">
              <a:rPr lang="en-IN">
                <a:solidFill>
                  <a:schemeClr val="tx1"/>
                </a:solidFill>
              </a:rPr>
              <a:pPr>
                <a:spcAft>
                  <a:spcPts val="600"/>
                </a:spcAft>
              </a:pPr>
              <a:t>16</a:t>
            </a:fld>
            <a:endParaRPr lang="en-IN">
              <a:solidFill>
                <a:schemeClr val="tx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896" name="Rectangle 536">
            <a:extLst>
              <a:ext uri="{FF2B5EF4-FFF2-40B4-BE49-F238E27FC236}">
                <a16:creationId xmlns:a16="http://schemas.microsoft.com/office/drawing/2014/main" id="{E5D0BAF5-EED3-4C6D-A6F1-CE12BED8ABE2}"/>
              </a:ext>
            </a:extLst>
          </p:cNvPr>
          <p:cNvSpPr>
            <a:spLocks noChangeArrowheads="1"/>
          </p:cNvSpPr>
          <p:nvPr/>
        </p:nvSpPr>
        <p:spPr bwMode="auto">
          <a:xfrm>
            <a:off x="1524000" y="228600"/>
            <a:ext cx="91440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b" anchorCtr="1"/>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en-US" altLang="en-US" sz="4000"/>
              <a:t>SCM Definition</a:t>
            </a:r>
            <a:endParaRPr lang="en-US" altLang="en-US" sz="4000" dirty="0"/>
          </a:p>
        </p:txBody>
      </p:sp>
      <p:sp>
        <p:nvSpPr>
          <p:cNvPr id="4" name="Slide Number Placeholder 3">
            <a:extLst>
              <a:ext uri="{FF2B5EF4-FFF2-40B4-BE49-F238E27FC236}">
                <a16:creationId xmlns:a16="http://schemas.microsoft.com/office/drawing/2014/main" id="{10158C52-7017-4091-A573-CA0F2C167876}"/>
              </a:ext>
            </a:extLst>
          </p:cNvPr>
          <p:cNvSpPr>
            <a:spLocks noGrp="1"/>
          </p:cNvSpPr>
          <p:nvPr>
            <p:ph type="sldNum" sz="quarter" idx="12"/>
          </p:nvPr>
        </p:nvSpPr>
        <p:spPr/>
        <p:txBody>
          <a:bodyPr/>
          <a:lstStyle/>
          <a:p>
            <a:fld id="{69A415E6-D262-4B39-B4A4-F9A985991B74}" type="slidenum">
              <a:rPr lang="en-IN" smtClean="0"/>
              <a:t>17</a:t>
            </a:fld>
            <a:endParaRPr lang="en-IN"/>
          </a:p>
        </p:txBody>
      </p:sp>
      <p:grpSp>
        <p:nvGrpSpPr>
          <p:cNvPr id="2" name="Group 2">
            <a:extLst>
              <a:ext uri="{FF2B5EF4-FFF2-40B4-BE49-F238E27FC236}">
                <a16:creationId xmlns:a16="http://schemas.microsoft.com/office/drawing/2014/main" id="{A56ECC04-CB62-4598-BF48-7633ACEECA9F}"/>
              </a:ext>
            </a:extLst>
          </p:cNvPr>
          <p:cNvGrpSpPr>
            <a:grpSpLocks/>
          </p:cNvGrpSpPr>
          <p:nvPr/>
        </p:nvGrpSpPr>
        <p:grpSpPr bwMode="auto">
          <a:xfrm>
            <a:off x="1987551" y="1230313"/>
            <a:ext cx="8334375" cy="5130800"/>
            <a:chOff x="768" y="1152"/>
            <a:chExt cx="4386" cy="2640"/>
          </a:xfrm>
        </p:grpSpPr>
        <p:sp>
          <p:nvSpPr>
            <p:cNvPr id="3" name="Rectangle 3">
              <a:extLst>
                <a:ext uri="{FF2B5EF4-FFF2-40B4-BE49-F238E27FC236}">
                  <a16:creationId xmlns:a16="http://schemas.microsoft.com/office/drawing/2014/main" id="{F48B2C15-64C3-4A5D-845B-1105E1EC1EAE}"/>
                </a:ext>
              </a:extLst>
            </p:cNvPr>
            <p:cNvSpPr>
              <a:spLocks noChangeArrowheads="1"/>
            </p:cNvSpPr>
            <p:nvPr/>
          </p:nvSpPr>
          <p:spPr bwMode="auto">
            <a:xfrm>
              <a:off x="768" y="1152"/>
              <a:ext cx="4386" cy="264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grpSp>
          <p:nvGrpSpPr>
            <p:cNvPr id="5" name="Group 4">
              <a:extLst>
                <a:ext uri="{FF2B5EF4-FFF2-40B4-BE49-F238E27FC236}">
                  <a16:creationId xmlns:a16="http://schemas.microsoft.com/office/drawing/2014/main" id="{BA07CB9F-2139-4037-97C9-87B9FBF397EC}"/>
                </a:ext>
              </a:extLst>
            </p:cNvPr>
            <p:cNvGrpSpPr>
              <a:grpSpLocks/>
            </p:cNvGrpSpPr>
            <p:nvPr/>
          </p:nvGrpSpPr>
          <p:grpSpPr bwMode="auto">
            <a:xfrm>
              <a:off x="1235" y="1555"/>
              <a:ext cx="3560" cy="854"/>
              <a:chOff x="1139" y="1699"/>
              <a:chExt cx="3560" cy="854"/>
            </a:xfrm>
          </p:grpSpPr>
          <p:graphicFrame>
            <p:nvGraphicFramePr>
              <p:cNvPr id="12" name="Object 5">
                <a:hlinkClick r:id="" action="ppaction://ole?verb=0"/>
                <a:extLst>
                  <a:ext uri="{FF2B5EF4-FFF2-40B4-BE49-F238E27FC236}">
                    <a16:creationId xmlns:a16="http://schemas.microsoft.com/office/drawing/2014/main" id="{FD83B1F6-A7CF-452B-84E9-AE38F4EA5518}"/>
                  </a:ext>
                </a:extLst>
              </p:cNvPr>
              <p:cNvGraphicFramePr>
                <a:graphicFrameLocks/>
              </p:cNvGraphicFramePr>
              <p:nvPr/>
            </p:nvGraphicFramePr>
            <p:xfrm>
              <a:off x="1725" y="1769"/>
              <a:ext cx="344" cy="243"/>
            </p:xfrm>
            <a:graphic>
              <a:graphicData uri="http://schemas.openxmlformats.org/presentationml/2006/ole">
                <mc:AlternateContent xmlns:mc="http://schemas.openxmlformats.org/markup-compatibility/2006">
                  <mc:Choice xmlns:v="urn:schemas-microsoft-com:vml" Requires="v">
                    <p:oleObj name="Microsoft ClipArt Gallery" r:id="rId2" imgW="4419360" imgH="2771640" progId="MS_ClipArt_Gallery">
                      <p:embed/>
                    </p:oleObj>
                  </mc:Choice>
                  <mc:Fallback>
                    <p:oleObj name="Microsoft ClipArt Gallery" r:id="rId2" imgW="4419360" imgH="2771640" progId="MS_ClipArt_Gallery">
                      <p:embed/>
                      <p:pic>
                        <p:nvPicPr>
                          <p:cNvPr id="12" name="Object 5">
                            <a:hlinkClick r:id="" action="ppaction://ole?verb=0"/>
                            <a:extLst>
                              <a:ext uri="{FF2B5EF4-FFF2-40B4-BE49-F238E27FC236}">
                                <a16:creationId xmlns:a16="http://schemas.microsoft.com/office/drawing/2014/main" id="{FD83B1F6-A7CF-452B-84E9-AE38F4EA551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5" y="1769"/>
                            <a:ext cx="344" cy="243"/>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 name="Object 6">
                <a:hlinkClick r:id="" action="ppaction://ole?verb=0"/>
                <a:extLst>
                  <a:ext uri="{FF2B5EF4-FFF2-40B4-BE49-F238E27FC236}">
                    <a16:creationId xmlns:a16="http://schemas.microsoft.com/office/drawing/2014/main" id="{45E3FE73-4035-48C1-AA30-F6D2A41D2598}"/>
                  </a:ext>
                </a:extLst>
              </p:cNvPr>
              <p:cNvGraphicFramePr>
                <a:graphicFrameLocks/>
              </p:cNvGraphicFramePr>
              <p:nvPr/>
            </p:nvGraphicFramePr>
            <p:xfrm>
              <a:off x="1723" y="2157"/>
              <a:ext cx="345" cy="243"/>
            </p:xfrm>
            <a:graphic>
              <a:graphicData uri="http://schemas.openxmlformats.org/presentationml/2006/ole">
                <mc:AlternateContent xmlns:mc="http://schemas.openxmlformats.org/markup-compatibility/2006">
                  <mc:Choice xmlns:v="urn:schemas-microsoft-com:vml" Requires="v">
                    <p:oleObj name="Microsoft ClipArt Gallery" r:id="rId4" imgW="4419360" imgH="2771640" progId="MS_ClipArt_Gallery">
                      <p:embed/>
                    </p:oleObj>
                  </mc:Choice>
                  <mc:Fallback>
                    <p:oleObj name="Microsoft ClipArt Gallery" r:id="rId4" imgW="4419360" imgH="2771640" progId="MS_ClipArt_Gallery">
                      <p:embed/>
                      <p:pic>
                        <p:nvPicPr>
                          <p:cNvPr id="13" name="Object 6">
                            <a:hlinkClick r:id="" action="ppaction://ole?verb=0"/>
                            <a:extLst>
                              <a:ext uri="{FF2B5EF4-FFF2-40B4-BE49-F238E27FC236}">
                                <a16:creationId xmlns:a16="http://schemas.microsoft.com/office/drawing/2014/main" id="{45E3FE73-4035-48C1-AA30-F6D2A41D2598}"/>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23" y="2157"/>
                            <a:ext cx="345" cy="243"/>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 name="Object 7">
                <a:hlinkClick r:id="" action="ppaction://ole?verb=0"/>
                <a:extLst>
                  <a:ext uri="{FF2B5EF4-FFF2-40B4-BE49-F238E27FC236}">
                    <a16:creationId xmlns:a16="http://schemas.microsoft.com/office/drawing/2014/main" id="{568A1CBF-6AC2-4E96-8278-FE800D3B4E49}"/>
                  </a:ext>
                </a:extLst>
              </p:cNvPr>
              <p:cNvGraphicFramePr>
                <a:graphicFrameLocks/>
              </p:cNvGraphicFramePr>
              <p:nvPr/>
            </p:nvGraphicFramePr>
            <p:xfrm>
              <a:off x="2328" y="1699"/>
              <a:ext cx="415" cy="240"/>
            </p:xfrm>
            <a:graphic>
              <a:graphicData uri="http://schemas.openxmlformats.org/presentationml/2006/ole">
                <mc:AlternateContent xmlns:mc="http://schemas.openxmlformats.org/markup-compatibility/2006">
                  <mc:Choice xmlns:v="urn:schemas-microsoft-com:vml" Requires="v">
                    <p:oleObj name="Microsoft ClipArt Gallery" r:id="rId6" imgW="4352760" imgH="2247840" progId="MS_ClipArt_Gallery">
                      <p:embed/>
                    </p:oleObj>
                  </mc:Choice>
                  <mc:Fallback>
                    <p:oleObj name="Microsoft ClipArt Gallery" r:id="rId6" imgW="4352760" imgH="2247840" progId="MS_ClipArt_Gallery">
                      <p:embed/>
                      <p:pic>
                        <p:nvPicPr>
                          <p:cNvPr id="14" name="Object 7">
                            <a:hlinkClick r:id="" action="ppaction://ole?verb=0"/>
                            <a:extLst>
                              <a:ext uri="{FF2B5EF4-FFF2-40B4-BE49-F238E27FC236}">
                                <a16:creationId xmlns:a16="http://schemas.microsoft.com/office/drawing/2014/main" id="{568A1CBF-6AC2-4E96-8278-FE800D3B4E49}"/>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28" y="1699"/>
                            <a:ext cx="415" cy="240"/>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 name="Object 8">
                <a:hlinkClick r:id="" action="ppaction://ole?verb=0"/>
                <a:extLst>
                  <a:ext uri="{FF2B5EF4-FFF2-40B4-BE49-F238E27FC236}">
                    <a16:creationId xmlns:a16="http://schemas.microsoft.com/office/drawing/2014/main" id="{5577316A-563C-4D21-8F46-B2EB5129E6CF}"/>
                  </a:ext>
                </a:extLst>
              </p:cNvPr>
              <p:cNvGraphicFramePr>
                <a:graphicFrameLocks/>
              </p:cNvGraphicFramePr>
              <p:nvPr/>
            </p:nvGraphicFramePr>
            <p:xfrm>
              <a:off x="2338" y="2313"/>
              <a:ext cx="415" cy="240"/>
            </p:xfrm>
            <a:graphic>
              <a:graphicData uri="http://schemas.openxmlformats.org/presentationml/2006/ole">
                <mc:AlternateContent xmlns:mc="http://schemas.openxmlformats.org/markup-compatibility/2006">
                  <mc:Choice xmlns:v="urn:schemas-microsoft-com:vml" Requires="v">
                    <p:oleObj name="Microsoft ClipArt Gallery" r:id="rId8" imgW="4352760" imgH="2247840" progId="MS_ClipArt_Gallery">
                      <p:embed/>
                    </p:oleObj>
                  </mc:Choice>
                  <mc:Fallback>
                    <p:oleObj name="Microsoft ClipArt Gallery" r:id="rId8" imgW="4352760" imgH="2247840" progId="MS_ClipArt_Gallery">
                      <p:embed/>
                      <p:pic>
                        <p:nvPicPr>
                          <p:cNvPr id="15" name="Object 8">
                            <a:hlinkClick r:id="" action="ppaction://ole?verb=0"/>
                            <a:extLst>
                              <a:ext uri="{FF2B5EF4-FFF2-40B4-BE49-F238E27FC236}">
                                <a16:creationId xmlns:a16="http://schemas.microsoft.com/office/drawing/2014/main" id="{5577316A-563C-4D21-8F46-B2EB5129E6CF}"/>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38" y="2313"/>
                            <a:ext cx="415" cy="240"/>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 name="Object 9">
                <a:hlinkClick r:id="" action="ppaction://ole?verb=0"/>
                <a:extLst>
                  <a:ext uri="{FF2B5EF4-FFF2-40B4-BE49-F238E27FC236}">
                    <a16:creationId xmlns:a16="http://schemas.microsoft.com/office/drawing/2014/main" id="{005DCC21-77FF-4FCE-8C34-24EF12925114}"/>
                  </a:ext>
                </a:extLst>
              </p:cNvPr>
              <p:cNvGraphicFramePr>
                <a:graphicFrameLocks/>
              </p:cNvGraphicFramePr>
              <p:nvPr/>
            </p:nvGraphicFramePr>
            <p:xfrm>
              <a:off x="1139" y="2054"/>
              <a:ext cx="381" cy="133"/>
            </p:xfrm>
            <a:graphic>
              <a:graphicData uri="http://schemas.openxmlformats.org/presentationml/2006/ole">
                <mc:AlternateContent xmlns:mc="http://schemas.openxmlformats.org/markup-compatibility/2006">
                  <mc:Choice xmlns:v="urn:schemas-microsoft-com:vml" Requires="v">
                    <p:oleObj name="Microsoft ClipArt Gallery" r:id="rId10" imgW="4429080" imgH="1400040" progId="MS_ClipArt_Gallery">
                      <p:embed/>
                    </p:oleObj>
                  </mc:Choice>
                  <mc:Fallback>
                    <p:oleObj name="Microsoft ClipArt Gallery" r:id="rId10" imgW="4429080" imgH="1400040" progId="MS_ClipArt_Gallery">
                      <p:embed/>
                      <p:pic>
                        <p:nvPicPr>
                          <p:cNvPr id="16" name="Object 9">
                            <a:hlinkClick r:id="" action="ppaction://ole?verb=0"/>
                            <a:extLst>
                              <a:ext uri="{FF2B5EF4-FFF2-40B4-BE49-F238E27FC236}">
                                <a16:creationId xmlns:a16="http://schemas.microsoft.com/office/drawing/2014/main" id="{005DCC21-77FF-4FCE-8C34-24EF12925114}"/>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39" y="2054"/>
                            <a:ext cx="381" cy="133"/>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7" name="Group 10">
                <a:extLst>
                  <a:ext uri="{FF2B5EF4-FFF2-40B4-BE49-F238E27FC236}">
                    <a16:creationId xmlns:a16="http://schemas.microsoft.com/office/drawing/2014/main" id="{36C00B0B-629D-4381-B01C-8E997B5E8AA3}"/>
                  </a:ext>
                </a:extLst>
              </p:cNvPr>
              <p:cNvGrpSpPr>
                <a:grpSpLocks/>
              </p:cNvGrpSpPr>
              <p:nvPr/>
            </p:nvGrpSpPr>
            <p:grpSpPr bwMode="auto">
              <a:xfrm>
                <a:off x="3680" y="1837"/>
                <a:ext cx="313" cy="143"/>
                <a:chOff x="4120" y="2285"/>
                <a:chExt cx="352" cy="143"/>
              </a:xfrm>
            </p:grpSpPr>
            <p:sp>
              <p:nvSpPr>
                <p:cNvPr id="144321" name="Freeform 11">
                  <a:extLst>
                    <a:ext uri="{FF2B5EF4-FFF2-40B4-BE49-F238E27FC236}">
                      <a16:creationId xmlns:a16="http://schemas.microsoft.com/office/drawing/2014/main" id="{3E61AA72-3529-4045-8956-340634BCDF41}"/>
                    </a:ext>
                  </a:extLst>
                </p:cNvPr>
                <p:cNvSpPr>
                  <a:spLocks/>
                </p:cNvSpPr>
                <p:nvPr/>
              </p:nvSpPr>
              <p:spPr bwMode="auto">
                <a:xfrm>
                  <a:off x="4143" y="2298"/>
                  <a:ext cx="311" cy="105"/>
                </a:xfrm>
                <a:custGeom>
                  <a:avLst/>
                  <a:gdLst>
                    <a:gd name="T0" fmla="*/ 0 w 311"/>
                    <a:gd name="T1" fmla="*/ 104 h 105"/>
                    <a:gd name="T2" fmla="*/ 0 w 311"/>
                    <a:gd name="T3" fmla="*/ 0 h 105"/>
                    <a:gd name="T4" fmla="*/ 310 w 311"/>
                    <a:gd name="T5" fmla="*/ 0 h 105"/>
                    <a:gd name="T6" fmla="*/ 310 w 311"/>
                    <a:gd name="T7" fmla="*/ 104 h 105"/>
                    <a:gd name="T8" fmla="*/ 0 w 311"/>
                    <a:gd name="T9" fmla="*/ 104 h 105"/>
                  </a:gdLst>
                  <a:ahLst/>
                  <a:cxnLst>
                    <a:cxn ang="0">
                      <a:pos x="T0" y="T1"/>
                    </a:cxn>
                    <a:cxn ang="0">
                      <a:pos x="T2" y="T3"/>
                    </a:cxn>
                    <a:cxn ang="0">
                      <a:pos x="T4" y="T5"/>
                    </a:cxn>
                    <a:cxn ang="0">
                      <a:pos x="T6" y="T7"/>
                    </a:cxn>
                    <a:cxn ang="0">
                      <a:pos x="T8" y="T9"/>
                    </a:cxn>
                  </a:cxnLst>
                  <a:rect l="0" t="0" r="r" b="b"/>
                  <a:pathLst>
                    <a:path w="311" h="105">
                      <a:moveTo>
                        <a:pt x="0" y="104"/>
                      </a:moveTo>
                      <a:lnTo>
                        <a:pt x="0" y="0"/>
                      </a:lnTo>
                      <a:lnTo>
                        <a:pt x="310" y="0"/>
                      </a:lnTo>
                      <a:lnTo>
                        <a:pt x="310" y="104"/>
                      </a:lnTo>
                      <a:lnTo>
                        <a:pt x="0" y="10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22" name="Rectangle 12">
                  <a:extLst>
                    <a:ext uri="{FF2B5EF4-FFF2-40B4-BE49-F238E27FC236}">
                      <a16:creationId xmlns:a16="http://schemas.microsoft.com/office/drawing/2014/main" id="{0B59AEE5-DC05-4076-B7D6-AEFEAE637264}"/>
                    </a:ext>
                  </a:extLst>
                </p:cNvPr>
                <p:cNvSpPr>
                  <a:spLocks noChangeArrowheads="1"/>
                </p:cNvSpPr>
                <p:nvPr/>
              </p:nvSpPr>
              <p:spPr bwMode="auto">
                <a:xfrm>
                  <a:off x="4439" y="2307"/>
                  <a:ext cx="6"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23" name="Rectangle 13">
                  <a:extLst>
                    <a:ext uri="{FF2B5EF4-FFF2-40B4-BE49-F238E27FC236}">
                      <a16:creationId xmlns:a16="http://schemas.microsoft.com/office/drawing/2014/main" id="{D4BF1857-4C77-4E2F-B37F-017686D1FF8B}"/>
                    </a:ext>
                  </a:extLst>
                </p:cNvPr>
                <p:cNvSpPr>
                  <a:spLocks noChangeArrowheads="1"/>
                </p:cNvSpPr>
                <p:nvPr/>
              </p:nvSpPr>
              <p:spPr bwMode="auto">
                <a:xfrm flipV="1">
                  <a:off x="4435" y="2352"/>
                  <a:ext cx="7"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24" name="Rectangle 14">
                  <a:extLst>
                    <a:ext uri="{FF2B5EF4-FFF2-40B4-BE49-F238E27FC236}">
                      <a16:creationId xmlns:a16="http://schemas.microsoft.com/office/drawing/2014/main" id="{A61348F7-04B2-4BA7-B95F-B0A9416EE087}"/>
                    </a:ext>
                  </a:extLst>
                </p:cNvPr>
                <p:cNvSpPr>
                  <a:spLocks noChangeArrowheads="1"/>
                </p:cNvSpPr>
                <p:nvPr/>
              </p:nvSpPr>
              <p:spPr bwMode="auto">
                <a:xfrm flipV="1">
                  <a:off x="4409" y="2346"/>
                  <a:ext cx="5"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25" name="Rectangle 15">
                  <a:extLst>
                    <a:ext uri="{FF2B5EF4-FFF2-40B4-BE49-F238E27FC236}">
                      <a16:creationId xmlns:a16="http://schemas.microsoft.com/office/drawing/2014/main" id="{9A137A72-5E03-479A-93C0-8DD9FD33EA08}"/>
                    </a:ext>
                  </a:extLst>
                </p:cNvPr>
                <p:cNvSpPr>
                  <a:spLocks noChangeArrowheads="1"/>
                </p:cNvSpPr>
                <p:nvPr/>
              </p:nvSpPr>
              <p:spPr bwMode="auto">
                <a:xfrm flipV="1">
                  <a:off x="4441" y="2326"/>
                  <a:ext cx="5" cy="3"/>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26" name="Rectangle 16">
                  <a:extLst>
                    <a:ext uri="{FF2B5EF4-FFF2-40B4-BE49-F238E27FC236}">
                      <a16:creationId xmlns:a16="http://schemas.microsoft.com/office/drawing/2014/main" id="{E2C93C96-3BBE-4035-AE31-E9A6B8960031}"/>
                    </a:ext>
                  </a:extLst>
                </p:cNvPr>
                <p:cNvSpPr>
                  <a:spLocks noChangeArrowheads="1"/>
                </p:cNvSpPr>
                <p:nvPr/>
              </p:nvSpPr>
              <p:spPr bwMode="auto">
                <a:xfrm flipV="1">
                  <a:off x="4433" y="2321"/>
                  <a:ext cx="6" cy="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27" name="Rectangle 17">
                  <a:extLst>
                    <a:ext uri="{FF2B5EF4-FFF2-40B4-BE49-F238E27FC236}">
                      <a16:creationId xmlns:a16="http://schemas.microsoft.com/office/drawing/2014/main" id="{AEA20EE3-874F-4A8B-9446-A53E4E16769F}"/>
                    </a:ext>
                  </a:extLst>
                </p:cNvPr>
                <p:cNvSpPr>
                  <a:spLocks noChangeArrowheads="1"/>
                </p:cNvSpPr>
                <p:nvPr/>
              </p:nvSpPr>
              <p:spPr bwMode="auto">
                <a:xfrm flipV="1">
                  <a:off x="4441" y="2375"/>
                  <a:ext cx="5" cy="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28" name="Rectangle 18">
                  <a:extLst>
                    <a:ext uri="{FF2B5EF4-FFF2-40B4-BE49-F238E27FC236}">
                      <a16:creationId xmlns:a16="http://schemas.microsoft.com/office/drawing/2014/main" id="{2651DBCF-039B-4BD3-8B26-4AB582C537FB}"/>
                    </a:ext>
                  </a:extLst>
                </p:cNvPr>
                <p:cNvSpPr>
                  <a:spLocks noChangeArrowheads="1"/>
                </p:cNvSpPr>
                <p:nvPr/>
              </p:nvSpPr>
              <p:spPr bwMode="auto">
                <a:xfrm>
                  <a:off x="4432" y="2386"/>
                  <a:ext cx="6"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29" name="Rectangle 19">
                  <a:extLst>
                    <a:ext uri="{FF2B5EF4-FFF2-40B4-BE49-F238E27FC236}">
                      <a16:creationId xmlns:a16="http://schemas.microsoft.com/office/drawing/2014/main" id="{FD8B092C-E7B0-43FA-BAFD-B4440ABC54F2}"/>
                    </a:ext>
                  </a:extLst>
                </p:cNvPr>
                <p:cNvSpPr>
                  <a:spLocks noChangeArrowheads="1"/>
                </p:cNvSpPr>
                <p:nvPr/>
              </p:nvSpPr>
              <p:spPr bwMode="auto">
                <a:xfrm flipV="1">
                  <a:off x="4410" y="2393"/>
                  <a:ext cx="6"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30" name="Rectangle 20">
                  <a:extLst>
                    <a:ext uri="{FF2B5EF4-FFF2-40B4-BE49-F238E27FC236}">
                      <a16:creationId xmlns:a16="http://schemas.microsoft.com/office/drawing/2014/main" id="{47898AD9-FF73-4CD5-B18B-AC0523DA1411}"/>
                    </a:ext>
                  </a:extLst>
                </p:cNvPr>
                <p:cNvSpPr>
                  <a:spLocks noChangeArrowheads="1"/>
                </p:cNvSpPr>
                <p:nvPr/>
              </p:nvSpPr>
              <p:spPr bwMode="auto">
                <a:xfrm flipV="1">
                  <a:off x="4445" y="2398"/>
                  <a:ext cx="6"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31" name="Rectangle 21">
                  <a:extLst>
                    <a:ext uri="{FF2B5EF4-FFF2-40B4-BE49-F238E27FC236}">
                      <a16:creationId xmlns:a16="http://schemas.microsoft.com/office/drawing/2014/main" id="{B200DF5A-D2A4-4A9D-A5AB-DAAFBAE466EF}"/>
                    </a:ext>
                  </a:extLst>
                </p:cNvPr>
                <p:cNvSpPr>
                  <a:spLocks noChangeArrowheads="1"/>
                </p:cNvSpPr>
                <p:nvPr/>
              </p:nvSpPr>
              <p:spPr bwMode="auto">
                <a:xfrm flipV="1">
                  <a:off x="4413" y="2372"/>
                  <a:ext cx="6"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32" name="Rectangle 22">
                  <a:extLst>
                    <a:ext uri="{FF2B5EF4-FFF2-40B4-BE49-F238E27FC236}">
                      <a16:creationId xmlns:a16="http://schemas.microsoft.com/office/drawing/2014/main" id="{2316F756-C6FC-4B41-BA87-65F4CAA957D5}"/>
                    </a:ext>
                  </a:extLst>
                </p:cNvPr>
                <p:cNvSpPr>
                  <a:spLocks noChangeArrowheads="1"/>
                </p:cNvSpPr>
                <p:nvPr/>
              </p:nvSpPr>
              <p:spPr bwMode="auto">
                <a:xfrm>
                  <a:off x="4443" y="2357"/>
                  <a:ext cx="5"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33" name="Rectangle 23">
                  <a:extLst>
                    <a:ext uri="{FF2B5EF4-FFF2-40B4-BE49-F238E27FC236}">
                      <a16:creationId xmlns:a16="http://schemas.microsoft.com/office/drawing/2014/main" id="{002E817B-6E13-4C81-BDA8-F24367852642}"/>
                    </a:ext>
                  </a:extLst>
                </p:cNvPr>
                <p:cNvSpPr>
                  <a:spLocks noChangeArrowheads="1"/>
                </p:cNvSpPr>
                <p:nvPr/>
              </p:nvSpPr>
              <p:spPr bwMode="auto">
                <a:xfrm flipV="1">
                  <a:off x="4162" y="2303"/>
                  <a:ext cx="6" cy="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34" name="Rectangle 24">
                  <a:extLst>
                    <a:ext uri="{FF2B5EF4-FFF2-40B4-BE49-F238E27FC236}">
                      <a16:creationId xmlns:a16="http://schemas.microsoft.com/office/drawing/2014/main" id="{625CEFB2-D660-4798-8088-D4ECC42049DD}"/>
                    </a:ext>
                  </a:extLst>
                </p:cNvPr>
                <p:cNvSpPr>
                  <a:spLocks noChangeArrowheads="1"/>
                </p:cNvSpPr>
                <p:nvPr/>
              </p:nvSpPr>
              <p:spPr bwMode="auto">
                <a:xfrm flipV="1">
                  <a:off x="4156" y="2327"/>
                  <a:ext cx="5"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35" name="Rectangle 25">
                  <a:extLst>
                    <a:ext uri="{FF2B5EF4-FFF2-40B4-BE49-F238E27FC236}">
                      <a16:creationId xmlns:a16="http://schemas.microsoft.com/office/drawing/2014/main" id="{F22DD2D4-3349-4B89-85B9-033997D5A1EE}"/>
                    </a:ext>
                  </a:extLst>
                </p:cNvPr>
                <p:cNvSpPr>
                  <a:spLocks noChangeArrowheads="1"/>
                </p:cNvSpPr>
                <p:nvPr/>
              </p:nvSpPr>
              <p:spPr bwMode="auto">
                <a:xfrm flipV="1">
                  <a:off x="4164" y="2339"/>
                  <a:ext cx="6" cy="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36" name="Rectangle 26">
                  <a:extLst>
                    <a:ext uri="{FF2B5EF4-FFF2-40B4-BE49-F238E27FC236}">
                      <a16:creationId xmlns:a16="http://schemas.microsoft.com/office/drawing/2014/main" id="{886B86F4-920C-486A-BFBA-E0D52B0476F6}"/>
                    </a:ext>
                  </a:extLst>
                </p:cNvPr>
                <p:cNvSpPr>
                  <a:spLocks noChangeArrowheads="1"/>
                </p:cNvSpPr>
                <p:nvPr/>
              </p:nvSpPr>
              <p:spPr bwMode="auto">
                <a:xfrm>
                  <a:off x="4150" y="2367"/>
                  <a:ext cx="7"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37" name="Rectangle 27">
                  <a:extLst>
                    <a:ext uri="{FF2B5EF4-FFF2-40B4-BE49-F238E27FC236}">
                      <a16:creationId xmlns:a16="http://schemas.microsoft.com/office/drawing/2014/main" id="{2DC512BA-7A5A-400D-8CBA-E09F2EFFDD6E}"/>
                    </a:ext>
                  </a:extLst>
                </p:cNvPr>
                <p:cNvSpPr>
                  <a:spLocks noChangeArrowheads="1"/>
                </p:cNvSpPr>
                <p:nvPr/>
              </p:nvSpPr>
              <p:spPr bwMode="auto">
                <a:xfrm flipV="1">
                  <a:off x="4183" y="2382"/>
                  <a:ext cx="6"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38" name="Rectangle 28">
                  <a:extLst>
                    <a:ext uri="{FF2B5EF4-FFF2-40B4-BE49-F238E27FC236}">
                      <a16:creationId xmlns:a16="http://schemas.microsoft.com/office/drawing/2014/main" id="{FBF5ED30-37AF-4913-904C-D769B046BF9D}"/>
                    </a:ext>
                  </a:extLst>
                </p:cNvPr>
                <p:cNvSpPr>
                  <a:spLocks noChangeArrowheads="1"/>
                </p:cNvSpPr>
                <p:nvPr/>
              </p:nvSpPr>
              <p:spPr bwMode="auto">
                <a:xfrm>
                  <a:off x="4159" y="2388"/>
                  <a:ext cx="5"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39" name="Rectangle 29">
                  <a:extLst>
                    <a:ext uri="{FF2B5EF4-FFF2-40B4-BE49-F238E27FC236}">
                      <a16:creationId xmlns:a16="http://schemas.microsoft.com/office/drawing/2014/main" id="{5A58C84E-81B9-401A-B650-5E597BB490DC}"/>
                    </a:ext>
                  </a:extLst>
                </p:cNvPr>
                <p:cNvSpPr>
                  <a:spLocks noChangeArrowheads="1"/>
                </p:cNvSpPr>
                <p:nvPr/>
              </p:nvSpPr>
              <p:spPr bwMode="auto">
                <a:xfrm>
                  <a:off x="4163" y="2375"/>
                  <a:ext cx="6"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40" name="Rectangle 30">
                  <a:extLst>
                    <a:ext uri="{FF2B5EF4-FFF2-40B4-BE49-F238E27FC236}">
                      <a16:creationId xmlns:a16="http://schemas.microsoft.com/office/drawing/2014/main" id="{4C6A6D26-65ED-4B88-9CFF-43F0A0F2FF4C}"/>
                    </a:ext>
                  </a:extLst>
                </p:cNvPr>
                <p:cNvSpPr>
                  <a:spLocks noChangeArrowheads="1"/>
                </p:cNvSpPr>
                <p:nvPr/>
              </p:nvSpPr>
              <p:spPr bwMode="auto">
                <a:xfrm>
                  <a:off x="4173" y="2345"/>
                  <a:ext cx="4"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41" name="Rectangle 31">
                  <a:extLst>
                    <a:ext uri="{FF2B5EF4-FFF2-40B4-BE49-F238E27FC236}">
                      <a16:creationId xmlns:a16="http://schemas.microsoft.com/office/drawing/2014/main" id="{4CEA6FBF-CED1-40C1-A941-8A47A8C2DCFB}"/>
                    </a:ext>
                  </a:extLst>
                </p:cNvPr>
                <p:cNvSpPr>
                  <a:spLocks noChangeArrowheads="1"/>
                </p:cNvSpPr>
                <p:nvPr/>
              </p:nvSpPr>
              <p:spPr bwMode="auto">
                <a:xfrm flipV="1">
                  <a:off x="4146" y="2315"/>
                  <a:ext cx="6" cy="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42" name="Rectangle 32">
                  <a:extLst>
                    <a:ext uri="{FF2B5EF4-FFF2-40B4-BE49-F238E27FC236}">
                      <a16:creationId xmlns:a16="http://schemas.microsoft.com/office/drawing/2014/main" id="{8EABB5DA-0B6A-4B68-9E4B-E77CA2C6DEAB}"/>
                    </a:ext>
                  </a:extLst>
                </p:cNvPr>
                <p:cNvSpPr>
                  <a:spLocks noChangeArrowheads="1"/>
                </p:cNvSpPr>
                <p:nvPr/>
              </p:nvSpPr>
              <p:spPr bwMode="auto">
                <a:xfrm>
                  <a:off x="4120" y="2408"/>
                  <a:ext cx="352" cy="1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43" name="Rectangle 33">
                  <a:extLst>
                    <a:ext uri="{FF2B5EF4-FFF2-40B4-BE49-F238E27FC236}">
                      <a16:creationId xmlns:a16="http://schemas.microsoft.com/office/drawing/2014/main" id="{A0685A07-D5C2-4567-9C5F-6DAD3F9F5C93}"/>
                    </a:ext>
                  </a:extLst>
                </p:cNvPr>
                <p:cNvSpPr>
                  <a:spLocks noChangeArrowheads="1"/>
                </p:cNvSpPr>
                <p:nvPr/>
              </p:nvSpPr>
              <p:spPr bwMode="auto">
                <a:xfrm>
                  <a:off x="4121" y="2427"/>
                  <a:ext cx="351"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44" name="Freeform 34">
                  <a:extLst>
                    <a:ext uri="{FF2B5EF4-FFF2-40B4-BE49-F238E27FC236}">
                      <a16:creationId xmlns:a16="http://schemas.microsoft.com/office/drawing/2014/main" id="{A5F6DB8C-2506-46EA-8C79-26C79A454F54}"/>
                    </a:ext>
                  </a:extLst>
                </p:cNvPr>
                <p:cNvSpPr>
                  <a:spLocks/>
                </p:cNvSpPr>
                <p:nvPr/>
              </p:nvSpPr>
              <p:spPr bwMode="auto">
                <a:xfrm>
                  <a:off x="4178" y="2285"/>
                  <a:ext cx="240" cy="118"/>
                </a:xfrm>
                <a:custGeom>
                  <a:avLst/>
                  <a:gdLst>
                    <a:gd name="T0" fmla="*/ 18 w 240"/>
                    <a:gd name="T1" fmla="*/ 58 h 118"/>
                    <a:gd name="T2" fmla="*/ 0 w 240"/>
                    <a:gd name="T3" fmla="*/ 47 h 118"/>
                    <a:gd name="T4" fmla="*/ 0 w 240"/>
                    <a:gd name="T5" fmla="*/ 0 h 118"/>
                    <a:gd name="T6" fmla="*/ 239 w 240"/>
                    <a:gd name="T7" fmla="*/ 1 h 118"/>
                    <a:gd name="T8" fmla="*/ 239 w 240"/>
                    <a:gd name="T9" fmla="*/ 45 h 118"/>
                    <a:gd name="T10" fmla="*/ 222 w 240"/>
                    <a:gd name="T11" fmla="*/ 60 h 118"/>
                    <a:gd name="T12" fmla="*/ 222 w 240"/>
                    <a:gd name="T13" fmla="*/ 102 h 118"/>
                    <a:gd name="T14" fmla="*/ 146 w 240"/>
                    <a:gd name="T15" fmla="*/ 102 h 118"/>
                    <a:gd name="T16" fmla="*/ 146 w 240"/>
                    <a:gd name="T17" fmla="*/ 116 h 118"/>
                    <a:gd name="T18" fmla="*/ 94 w 240"/>
                    <a:gd name="T19" fmla="*/ 117 h 118"/>
                    <a:gd name="T20" fmla="*/ 93 w 240"/>
                    <a:gd name="T21" fmla="*/ 103 h 118"/>
                    <a:gd name="T22" fmla="*/ 18 w 240"/>
                    <a:gd name="T23" fmla="*/ 103 h 118"/>
                    <a:gd name="T24" fmla="*/ 18 w 240"/>
                    <a:gd name="T25" fmla="*/ 5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0" h="118">
                      <a:moveTo>
                        <a:pt x="18" y="58"/>
                      </a:moveTo>
                      <a:lnTo>
                        <a:pt x="0" y="47"/>
                      </a:lnTo>
                      <a:lnTo>
                        <a:pt x="0" y="0"/>
                      </a:lnTo>
                      <a:lnTo>
                        <a:pt x="239" y="1"/>
                      </a:lnTo>
                      <a:lnTo>
                        <a:pt x="239" y="45"/>
                      </a:lnTo>
                      <a:lnTo>
                        <a:pt x="222" y="60"/>
                      </a:lnTo>
                      <a:lnTo>
                        <a:pt x="222" y="102"/>
                      </a:lnTo>
                      <a:lnTo>
                        <a:pt x="146" y="102"/>
                      </a:lnTo>
                      <a:lnTo>
                        <a:pt x="146" y="116"/>
                      </a:lnTo>
                      <a:lnTo>
                        <a:pt x="94" y="117"/>
                      </a:lnTo>
                      <a:lnTo>
                        <a:pt x="93" y="103"/>
                      </a:lnTo>
                      <a:lnTo>
                        <a:pt x="18" y="103"/>
                      </a:lnTo>
                      <a:lnTo>
                        <a:pt x="18" y="58"/>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45" name="Freeform 35">
                  <a:extLst>
                    <a:ext uri="{FF2B5EF4-FFF2-40B4-BE49-F238E27FC236}">
                      <a16:creationId xmlns:a16="http://schemas.microsoft.com/office/drawing/2014/main" id="{E78A37FC-D6EA-48E2-AE13-2BE5F7C5E3B1}"/>
                    </a:ext>
                  </a:extLst>
                </p:cNvPr>
                <p:cNvSpPr>
                  <a:spLocks/>
                </p:cNvSpPr>
                <p:nvPr/>
              </p:nvSpPr>
              <p:spPr bwMode="auto">
                <a:xfrm>
                  <a:off x="4182" y="2333"/>
                  <a:ext cx="9" cy="5"/>
                </a:xfrm>
                <a:custGeom>
                  <a:avLst/>
                  <a:gdLst>
                    <a:gd name="T0" fmla="*/ 0 w 9"/>
                    <a:gd name="T1" fmla="*/ 0 h 5"/>
                    <a:gd name="T2" fmla="*/ 8 w 9"/>
                    <a:gd name="T3" fmla="*/ 0 h 5"/>
                    <a:gd name="T4" fmla="*/ 8 w 9"/>
                    <a:gd name="T5" fmla="*/ 4 h 5"/>
                    <a:gd name="T6" fmla="*/ 0 w 9"/>
                    <a:gd name="T7" fmla="*/ 0 h 5"/>
                  </a:gdLst>
                  <a:ahLst/>
                  <a:cxnLst>
                    <a:cxn ang="0">
                      <a:pos x="T0" y="T1"/>
                    </a:cxn>
                    <a:cxn ang="0">
                      <a:pos x="T2" y="T3"/>
                    </a:cxn>
                    <a:cxn ang="0">
                      <a:pos x="T4" y="T5"/>
                    </a:cxn>
                    <a:cxn ang="0">
                      <a:pos x="T6" y="T7"/>
                    </a:cxn>
                  </a:cxnLst>
                  <a:rect l="0" t="0" r="r" b="b"/>
                  <a:pathLst>
                    <a:path w="9" h="5">
                      <a:moveTo>
                        <a:pt x="0" y="0"/>
                      </a:moveTo>
                      <a:lnTo>
                        <a:pt x="8" y="0"/>
                      </a:lnTo>
                      <a:lnTo>
                        <a:pt x="8" y="4"/>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46" name="Freeform 36">
                  <a:extLst>
                    <a:ext uri="{FF2B5EF4-FFF2-40B4-BE49-F238E27FC236}">
                      <a16:creationId xmlns:a16="http://schemas.microsoft.com/office/drawing/2014/main" id="{B43E4CF2-B908-4CEC-879B-71ED74FCC2FD}"/>
                    </a:ext>
                  </a:extLst>
                </p:cNvPr>
                <p:cNvSpPr>
                  <a:spLocks/>
                </p:cNvSpPr>
                <p:nvPr/>
              </p:nvSpPr>
              <p:spPr bwMode="auto">
                <a:xfrm>
                  <a:off x="4406" y="2333"/>
                  <a:ext cx="8" cy="6"/>
                </a:xfrm>
                <a:custGeom>
                  <a:avLst/>
                  <a:gdLst>
                    <a:gd name="T0" fmla="*/ 7 w 8"/>
                    <a:gd name="T1" fmla="*/ 0 h 6"/>
                    <a:gd name="T2" fmla="*/ 0 w 8"/>
                    <a:gd name="T3" fmla="*/ 0 h 6"/>
                    <a:gd name="T4" fmla="*/ 0 w 8"/>
                    <a:gd name="T5" fmla="*/ 5 h 6"/>
                    <a:gd name="T6" fmla="*/ 7 w 8"/>
                    <a:gd name="T7" fmla="*/ 0 h 6"/>
                  </a:gdLst>
                  <a:ahLst/>
                  <a:cxnLst>
                    <a:cxn ang="0">
                      <a:pos x="T0" y="T1"/>
                    </a:cxn>
                    <a:cxn ang="0">
                      <a:pos x="T2" y="T3"/>
                    </a:cxn>
                    <a:cxn ang="0">
                      <a:pos x="T4" y="T5"/>
                    </a:cxn>
                    <a:cxn ang="0">
                      <a:pos x="T6" y="T7"/>
                    </a:cxn>
                  </a:cxnLst>
                  <a:rect l="0" t="0" r="r" b="b"/>
                  <a:pathLst>
                    <a:path w="8" h="6">
                      <a:moveTo>
                        <a:pt x="7" y="0"/>
                      </a:moveTo>
                      <a:lnTo>
                        <a:pt x="0" y="0"/>
                      </a:lnTo>
                      <a:lnTo>
                        <a:pt x="0" y="5"/>
                      </a:lnTo>
                      <a:lnTo>
                        <a:pt x="7"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47" name="Rectangle 37">
                  <a:extLst>
                    <a:ext uri="{FF2B5EF4-FFF2-40B4-BE49-F238E27FC236}">
                      <a16:creationId xmlns:a16="http://schemas.microsoft.com/office/drawing/2014/main" id="{C1E1598A-71D4-44E6-9759-D91EB351F1B1}"/>
                    </a:ext>
                  </a:extLst>
                </p:cNvPr>
                <p:cNvSpPr>
                  <a:spLocks noChangeArrowheads="1"/>
                </p:cNvSpPr>
                <p:nvPr/>
              </p:nvSpPr>
              <p:spPr bwMode="auto">
                <a:xfrm>
                  <a:off x="4188" y="2294"/>
                  <a:ext cx="220" cy="2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48" name="Rectangle 38">
                  <a:extLst>
                    <a:ext uri="{FF2B5EF4-FFF2-40B4-BE49-F238E27FC236}">
                      <a16:creationId xmlns:a16="http://schemas.microsoft.com/office/drawing/2014/main" id="{BFAEE80A-D07E-470A-A92E-8C6185C91E5D}"/>
                    </a:ext>
                  </a:extLst>
                </p:cNvPr>
                <p:cNvSpPr>
                  <a:spLocks noChangeArrowheads="1"/>
                </p:cNvSpPr>
                <p:nvPr/>
              </p:nvSpPr>
              <p:spPr bwMode="auto">
                <a:xfrm>
                  <a:off x="4258" y="2295"/>
                  <a:ext cx="72" cy="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49" name="Freeform 39">
                  <a:extLst>
                    <a:ext uri="{FF2B5EF4-FFF2-40B4-BE49-F238E27FC236}">
                      <a16:creationId xmlns:a16="http://schemas.microsoft.com/office/drawing/2014/main" id="{F4AA3318-AE9C-4D63-9DA0-997A9CE85544}"/>
                    </a:ext>
                  </a:extLst>
                </p:cNvPr>
                <p:cNvSpPr>
                  <a:spLocks/>
                </p:cNvSpPr>
                <p:nvPr/>
              </p:nvSpPr>
              <p:spPr bwMode="auto">
                <a:xfrm>
                  <a:off x="4197" y="2345"/>
                  <a:ext cx="206" cy="62"/>
                </a:xfrm>
                <a:custGeom>
                  <a:avLst/>
                  <a:gdLst>
                    <a:gd name="T0" fmla="*/ 205 w 206"/>
                    <a:gd name="T1" fmla="*/ 60 h 62"/>
                    <a:gd name="T2" fmla="*/ 205 w 206"/>
                    <a:gd name="T3" fmla="*/ 0 h 62"/>
                    <a:gd name="T4" fmla="*/ 0 w 206"/>
                    <a:gd name="T5" fmla="*/ 0 h 62"/>
                    <a:gd name="T6" fmla="*/ 0 w 206"/>
                    <a:gd name="T7" fmla="*/ 61 h 62"/>
                  </a:gdLst>
                  <a:ahLst/>
                  <a:cxnLst>
                    <a:cxn ang="0">
                      <a:pos x="T0" y="T1"/>
                    </a:cxn>
                    <a:cxn ang="0">
                      <a:pos x="T2" y="T3"/>
                    </a:cxn>
                    <a:cxn ang="0">
                      <a:pos x="T4" y="T5"/>
                    </a:cxn>
                    <a:cxn ang="0">
                      <a:pos x="T6" y="T7"/>
                    </a:cxn>
                  </a:cxnLst>
                  <a:rect l="0" t="0" r="r" b="b"/>
                  <a:pathLst>
                    <a:path w="206" h="62">
                      <a:moveTo>
                        <a:pt x="205" y="60"/>
                      </a:moveTo>
                      <a:lnTo>
                        <a:pt x="205" y="0"/>
                      </a:lnTo>
                      <a:lnTo>
                        <a:pt x="0" y="0"/>
                      </a:lnTo>
                      <a:lnTo>
                        <a:pt x="0" y="6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50" name="Rectangle 40">
                  <a:extLst>
                    <a:ext uri="{FF2B5EF4-FFF2-40B4-BE49-F238E27FC236}">
                      <a16:creationId xmlns:a16="http://schemas.microsoft.com/office/drawing/2014/main" id="{0D75837B-4C88-4A0D-9131-95DBF7C0F891}"/>
                    </a:ext>
                  </a:extLst>
                </p:cNvPr>
                <p:cNvSpPr>
                  <a:spLocks noChangeArrowheads="1"/>
                </p:cNvSpPr>
                <p:nvPr/>
              </p:nvSpPr>
              <p:spPr bwMode="auto">
                <a:xfrm>
                  <a:off x="4283" y="2355"/>
                  <a:ext cx="5" cy="26"/>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51" name="Freeform 41">
                  <a:extLst>
                    <a:ext uri="{FF2B5EF4-FFF2-40B4-BE49-F238E27FC236}">
                      <a16:creationId xmlns:a16="http://schemas.microsoft.com/office/drawing/2014/main" id="{3E3CF954-C517-4FC9-8F31-8EC72E7EE482}"/>
                    </a:ext>
                  </a:extLst>
                </p:cNvPr>
                <p:cNvSpPr>
                  <a:spLocks/>
                </p:cNvSpPr>
                <p:nvPr/>
              </p:nvSpPr>
              <p:spPr bwMode="auto">
                <a:xfrm>
                  <a:off x="4278" y="2376"/>
                  <a:ext cx="16" cy="4"/>
                </a:xfrm>
                <a:custGeom>
                  <a:avLst/>
                  <a:gdLst>
                    <a:gd name="T0" fmla="*/ 0 w 16"/>
                    <a:gd name="T1" fmla="*/ 2 h 4"/>
                    <a:gd name="T2" fmla="*/ 8 w 16"/>
                    <a:gd name="T3" fmla="*/ 2 h 4"/>
                    <a:gd name="T4" fmla="*/ 8 w 16"/>
                    <a:gd name="T5" fmla="*/ 3 h 4"/>
                    <a:gd name="T6" fmla="*/ 9 w 16"/>
                    <a:gd name="T7" fmla="*/ 3 h 4"/>
                    <a:gd name="T8" fmla="*/ 14 w 16"/>
                    <a:gd name="T9" fmla="*/ 3 h 4"/>
                    <a:gd name="T10" fmla="*/ 15 w 16"/>
                    <a:gd name="T11" fmla="*/ 3 h 4"/>
                    <a:gd name="T12" fmla="*/ 15 w 16"/>
                    <a:gd name="T13" fmla="*/ 2 h 4"/>
                    <a:gd name="T14" fmla="*/ 15 w 16"/>
                    <a:gd name="T15" fmla="*/ 1 h 4"/>
                    <a:gd name="T16" fmla="*/ 15 w 16"/>
                    <a:gd name="T17" fmla="*/ 0 h 4"/>
                    <a:gd name="T18" fmla="*/ 8 w 16"/>
                    <a:gd name="T19" fmla="*/ 0 h 4"/>
                    <a:gd name="T20" fmla="*/ 8 w 16"/>
                    <a:gd name="T21" fmla="*/ 1 h 4"/>
                    <a:gd name="T22" fmla="*/ 0 w 16"/>
                    <a:gd name="T23" fmla="*/ 1 h 4"/>
                    <a:gd name="T24" fmla="*/ 0 w 16"/>
                    <a:gd name="T2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4">
                      <a:moveTo>
                        <a:pt x="0" y="2"/>
                      </a:moveTo>
                      <a:lnTo>
                        <a:pt x="8" y="2"/>
                      </a:lnTo>
                      <a:lnTo>
                        <a:pt x="8" y="3"/>
                      </a:lnTo>
                      <a:lnTo>
                        <a:pt x="9" y="3"/>
                      </a:lnTo>
                      <a:lnTo>
                        <a:pt x="14" y="3"/>
                      </a:lnTo>
                      <a:lnTo>
                        <a:pt x="15" y="3"/>
                      </a:lnTo>
                      <a:lnTo>
                        <a:pt x="15" y="2"/>
                      </a:lnTo>
                      <a:lnTo>
                        <a:pt x="15" y="1"/>
                      </a:lnTo>
                      <a:lnTo>
                        <a:pt x="15" y="0"/>
                      </a:lnTo>
                      <a:lnTo>
                        <a:pt x="8" y="0"/>
                      </a:lnTo>
                      <a:lnTo>
                        <a:pt x="8" y="1"/>
                      </a:lnTo>
                      <a:lnTo>
                        <a:pt x="0" y="1"/>
                      </a:lnTo>
                      <a:lnTo>
                        <a:pt x="0"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52" name="Rectangle 42">
                  <a:extLst>
                    <a:ext uri="{FF2B5EF4-FFF2-40B4-BE49-F238E27FC236}">
                      <a16:creationId xmlns:a16="http://schemas.microsoft.com/office/drawing/2014/main" id="{CFCFDF45-6A06-448F-A6A7-BA1A4C977CAF}"/>
                    </a:ext>
                  </a:extLst>
                </p:cNvPr>
                <p:cNvSpPr>
                  <a:spLocks noChangeArrowheads="1"/>
                </p:cNvSpPr>
                <p:nvPr/>
              </p:nvSpPr>
              <p:spPr bwMode="auto">
                <a:xfrm flipV="1">
                  <a:off x="4290" y="2375"/>
                  <a:ext cx="2" cy="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53" name="Rectangle 43">
                  <a:extLst>
                    <a:ext uri="{FF2B5EF4-FFF2-40B4-BE49-F238E27FC236}">
                      <a16:creationId xmlns:a16="http://schemas.microsoft.com/office/drawing/2014/main" id="{75226BCB-A4F0-42BB-99BC-0AC105B95EF6}"/>
                    </a:ext>
                  </a:extLst>
                </p:cNvPr>
                <p:cNvSpPr>
                  <a:spLocks noChangeArrowheads="1"/>
                </p:cNvSpPr>
                <p:nvPr/>
              </p:nvSpPr>
              <p:spPr bwMode="auto">
                <a:xfrm>
                  <a:off x="4308" y="2355"/>
                  <a:ext cx="5" cy="26"/>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54" name="Freeform 44">
                  <a:extLst>
                    <a:ext uri="{FF2B5EF4-FFF2-40B4-BE49-F238E27FC236}">
                      <a16:creationId xmlns:a16="http://schemas.microsoft.com/office/drawing/2014/main" id="{3F13649F-EEA8-4EA9-835C-DC5EA85DD559}"/>
                    </a:ext>
                  </a:extLst>
                </p:cNvPr>
                <p:cNvSpPr>
                  <a:spLocks/>
                </p:cNvSpPr>
                <p:nvPr/>
              </p:nvSpPr>
              <p:spPr bwMode="auto">
                <a:xfrm>
                  <a:off x="4303" y="2376"/>
                  <a:ext cx="16" cy="4"/>
                </a:xfrm>
                <a:custGeom>
                  <a:avLst/>
                  <a:gdLst>
                    <a:gd name="T0" fmla="*/ 15 w 16"/>
                    <a:gd name="T1" fmla="*/ 2 h 4"/>
                    <a:gd name="T2" fmla="*/ 6 w 16"/>
                    <a:gd name="T3" fmla="*/ 2 h 4"/>
                    <a:gd name="T4" fmla="*/ 6 w 16"/>
                    <a:gd name="T5" fmla="*/ 3 h 4"/>
                    <a:gd name="T6" fmla="*/ 6 w 16"/>
                    <a:gd name="T7" fmla="*/ 3 h 4"/>
                    <a:gd name="T8" fmla="*/ 0 w 16"/>
                    <a:gd name="T9" fmla="*/ 3 h 4"/>
                    <a:gd name="T10" fmla="*/ 0 w 16"/>
                    <a:gd name="T11" fmla="*/ 3 h 4"/>
                    <a:gd name="T12" fmla="*/ 0 w 16"/>
                    <a:gd name="T13" fmla="*/ 2 h 4"/>
                    <a:gd name="T14" fmla="*/ 0 w 16"/>
                    <a:gd name="T15" fmla="*/ 1 h 4"/>
                    <a:gd name="T16" fmla="*/ 0 w 16"/>
                    <a:gd name="T17" fmla="*/ 0 h 4"/>
                    <a:gd name="T18" fmla="*/ 6 w 16"/>
                    <a:gd name="T19" fmla="*/ 0 h 4"/>
                    <a:gd name="T20" fmla="*/ 6 w 16"/>
                    <a:gd name="T21" fmla="*/ 1 h 4"/>
                    <a:gd name="T22" fmla="*/ 15 w 16"/>
                    <a:gd name="T23" fmla="*/ 1 h 4"/>
                    <a:gd name="T24" fmla="*/ 15 w 16"/>
                    <a:gd name="T2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4">
                      <a:moveTo>
                        <a:pt x="15" y="2"/>
                      </a:moveTo>
                      <a:lnTo>
                        <a:pt x="6" y="2"/>
                      </a:lnTo>
                      <a:lnTo>
                        <a:pt x="6" y="3"/>
                      </a:lnTo>
                      <a:lnTo>
                        <a:pt x="6" y="3"/>
                      </a:lnTo>
                      <a:lnTo>
                        <a:pt x="0" y="3"/>
                      </a:lnTo>
                      <a:lnTo>
                        <a:pt x="0" y="3"/>
                      </a:lnTo>
                      <a:lnTo>
                        <a:pt x="0" y="2"/>
                      </a:lnTo>
                      <a:lnTo>
                        <a:pt x="0" y="1"/>
                      </a:lnTo>
                      <a:lnTo>
                        <a:pt x="0" y="0"/>
                      </a:lnTo>
                      <a:lnTo>
                        <a:pt x="6" y="0"/>
                      </a:lnTo>
                      <a:lnTo>
                        <a:pt x="6" y="1"/>
                      </a:lnTo>
                      <a:lnTo>
                        <a:pt x="15" y="1"/>
                      </a:lnTo>
                      <a:lnTo>
                        <a:pt x="15"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55" name="Rectangle 45">
                  <a:extLst>
                    <a:ext uri="{FF2B5EF4-FFF2-40B4-BE49-F238E27FC236}">
                      <a16:creationId xmlns:a16="http://schemas.microsoft.com/office/drawing/2014/main" id="{B0A73E78-F586-4C5C-A75E-240BAB8B7C7E}"/>
                    </a:ext>
                  </a:extLst>
                </p:cNvPr>
                <p:cNvSpPr>
                  <a:spLocks noChangeArrowheads="1"/>
                </p:cNvSpPr>
                <p:nvPr/>
              </p:nvSpPr>
              <p:spPr bwMode="auto">
                <a:xfrm flipV="1">
                  <a:off x="4304" y="2375"/>
                  <a:ext cx="2" cy="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56" name="Rectangle 46">
                  <a:extLst>
                    <a:ext uri="{FF2B5EF4-FFF2-40B4-BE49-F238E27FC236}">
                      <a16:creationId xmlns:a16="http://schemas.microsoft.com/office/drawing/2014/main" id="{162C370F-E5C4-45A2-8B08-02CC1E62DC2F}"/>
                    </a:ext>
                  </a:extLst>
                </p:cNvPr>
                <p:cNvSpPr>
                  <a:spLocks noChangeArrowheads="1"/>
                </p:cNvSpPr>
                <p:nvPr/>
              </p:nvSpPr>
              <p:spPr bwMode="auto">
                <a:xfrm>
                  <a:off x="4282" y="2353"/>
                  <a:ext cx="8" cy="4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57" name="Rectangle 47">
                  <a:extLst>
                    <a:ext uri="{FF2B5EF4-FFF2-40B4-BE49-F238E27FC236}">
                      <a16:creationId xmlns:a16="http://schemas.microsoft.com/office/drawing/2014/main" id="{7E68105B-945D-44EB-B6FA-E086A13E54E5}"/>
                    </a:ext>
                  </a:extLst>
                </p:cNvPr>
                <p:cNvSpPr>
                  <a:spLocks noChangeArrowheads="1"/>
                </p:cNvSpPr>
                <p:nvPr/>
              </p:nvSpPr>
              <p:spPr bwMode="auto">
                <a:xfrm>
                  <a:off x="4306" y="2353"/>
                  <a:ext cx="9" cy="4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58" name="Rectangle 48">
                  <a:extLst>
                    <a:ext uri="{FF2B5EF4-FFF2-40B4-BE49-F238E27FC236}">
                      <a16:creationId xmlns:a16="http://schemas.microsoft.com/office/drawing/2014/main" id="{B49EE5E8-B07B-4AC9-8315-E4CF2E13F31D}"/>
                    </a:ext>
                  </a:extLst>
                </p:cNvPr>
                <p:cNvSpPr>
                  <a:spLocks noChangeArrowheads="1"/>
                </p:cNvSpPr>
                <p:nvPr/>
              </p:nvSpPr>
              <p:spPr bwMode="auto">
                <a:xfrm>
                  <a:off x="4207" y="2353"/>
                  <a:ext cx="15" cy="2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59" name="Freeform 49">
                  <a:extLst>
                    <a:ext uri="{FF2B5EF4-FFF2-40B4-BE49-F238E27FC236}">
                      <a16:creationId xmlns:a16="http://schemas.microsoft.com/office/drawing/2014/main" id="{AAC760A4-19F9-4DB5-AF55-ABDFC117B11F}"/>
                    </a:ext>
                  </a:extLst>
                </p:cNvPr>
                <p:cNvSpPr>
                  <a:spLocks/>
                </p:cNvSpPr>
                <p:nvPr/>
              </p:nvSpPr>
              <p:spPr bwMode="auto">
                <a:xfrm>
                  <a:off x="4204" y="2373"/>
                  <a:ext cx="21" cy="12"/>
                </a:xfrm>
                <a:custGeom>
                  <a:avLst/>
                  <a:gdLst>
                    <a:gd name="T0" fmla="*/ 0 w 21"/>
                    <a:gd name="T1" fmla="*/ 6 h 12"/>
                    <a:gd name="T2" fmla="*/ 8 w 21"/>
                    <a:gd name="T3" fmla="*/ 6 h 12"/>
                    <a:gd name="T4" fmla="*/ 8 w 21"/>
                    <a:gd name="T5" fmla="*/ 0 h 12"/>
                    <a:gd name="T6" fmla="*/ 11 w 21"/>
                    <a:gd name="T7" fmla="*/ 0 h 12"/>
                    <a:gd name="T8" fmla="*/ 11 w 21"/>
                    <a:gd name="T9" fmla="*/ 1 h 12"/>
                    <a:gd name="T10" fmla="*/ 12 w 21"/>
                    <a:gd name="T11" fmla="*/ 1 h 12"/>
                    <a:gd name="T12" fmla="*/ 12 w 21"/>
                    <a:gd name="T13" fmla="*/ 5 h 12"/>
                    <a:gd name="T14" fmla="*/ 15 w 21"/>
                    <a:gd name="T15" fmla="*/ 5 h 12"/>
                    <a:gd name="T16" fmla="*/ 16 w 21"/>
                    <a:gd name="T17" fmla="*/ 4 h 12"/>
                    <a:gd name="T18" fmla="*/ 16 w 21"/>
                    <a:gd name="T19" fmla="*/ 2 h 12"/>
                    <a:gd name="T20" fmla="*/ 17 w 21"/>
                    <a:gd name="T21" fmla="*/ 2 h 12"/>
                    <a:gd name="T22" fmla="*/ 19 w 21"/>
                    <a:gd name="T23" fmla="*/ 2 h 12"/>
                    <a:gd name="T24" fmla="*/ 20 w 21"/>
                    <a:gd name="T25" fmla="*/ 2 h 12"/>
                    <a:gd name="T26" fmla="*/ 20 w 21"/>
                    <a:gd name="T27" fmla="*/ 11 h 12"/>
                    <a:gd name="T28" fmla="*/ 0 w 21"/>
                    <a:gd name="T29" fmla="*/ 11 h 12"/>
                    <a:gd name="T30" fmla="*/ 0 w 21"/>
                    <a:gd name="T3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 h="12">
                      <a:moveTo>
                        <a:pt x="0" y="6"/>
                      </a:moveTo>
                      <a:lnTo>
                        <a:pt x="8" y="6"/>
                      </a:lnTo>
                      <a:lnTo>
                        <a:pt x="8" y="0"/>
                      </a:lnTo>
                      <a:lnTo>
                        <a:pt x="11" y="0"/>
                      </a:lnTo>
                      <a:lnTo>
                        <a:pt x="11" y="1"/>
                      </a:lnTo>
                      <a:lnTo>
                        <a:pt x="12" y="1"/>
                      </a:lnTo>
                      <a:lnTo>
                        <a:pt x="12" y="5"/>
                      </a:lnTo>
                      <a:lnTo>
                        <a:pt x="15" y="5"/>
                      </a:lnTo>
                      <a:lnTo>
                        <a:pt x="16" y="4"/>
                      </a:lnTo>
                      <a:lnTo>
                        <a:pt x="16" y="2"/>
                      </a:lnTo>
                      <a:lnTo>
                        <a:pt x="17" y="2"/>
                      </a:lnTo>
                      <a:lnTo>
                        <a:pt x="19" y="2"/>
                      </a:lnTo>
                      <a:lnTo>
                        <a:pt x="20" y="2"/>
                      </a:lnTo>
                      <a:lnTo>
                        <a:pt x="20" y="11"/>
                      </a:lnTo>
                      <a:lnTo>
                        <a:pt x="0" y="11"/>
                      </a:lnTo>
                      <a:lnTo>
                        <a:pt x="0"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60" name="Rectangle 50">
                  <a:extLst>
                    <a:ext uri="{FF2B5EF4-FFF2-40B4-BE49-F238E27FC236}">
                      <a16:creationId xmlns:a16="http://schemas.microsoft.com/office/drawing/2014/main" id="{B1D86549-07B6-49C7-BECA-4257FF38A6FE}"/>
                    </a:ext>
                  </a:extLst>
                </p:cNvPr>
                <p:cNvSpPr>
                  <a:spLocks noChangeArrowheads="1"/>
                </p:cNvSpPr>
                <p:nvPr/>
              </p:nvSpPr>
              <p:spPr bwMode="auto">
                <a:xfrm>
                  <a:off x="4241" y="2353"/>
                  <a:ext cx="23" cy="2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61" name="Freeform 51">
                  <a:extLst>
                    <a:ext uri="{FF2B5EF4-FFF2-40B4-BE49-F238E27FC236}">
                      <a16:creationId xmlns:a16="http://schemas.microsoft.com/office/drawing/2014/main" id="{004E63E6-FC20-461E-B589-56F7E6CE45CE}"/>
                    </a:ext>
                  </a:extLst>
                </p:cNvPr>
                <p:cNvSpPr>
                  <a:spLocks/>
                </p:cNvSpPr>
                <p:nvPr/>
              </p:nvSpPr>
              <p:spPr bwMode="auto">
                <a:xfrm>
                  <a:off x="4238" y="2369"/>
                  <a:ext cx="31" cy="15"/>
                </a:xfrm>
                <a:custGeom>
                  <a:avLst/>
                  <a:gdLst>
                    <a:gd name="T0" fmla="*/ 0 w 31"/>
                    <a:gd name="T1" fmla="*/ 4 h 15"/>
                    <a:gd name="T2" fmla="*/ 1 w 31"/>
                    <a:gd name="T3" fmla="*/ 3 h 15"/>
                    <a:gd name="T4" fmla="*/ 2 w 31"/>
                    <a:gd name="T5" fmla="*/ 1 h 15"/>
                    <a:gd name="T6" fmla="*/ 3 w 31"/>
                    <a:gd name="T7" fmla="*/ 0 h 15"/>
                    <a:gd name="T8" fmla="*/ 6 w 31"/>
                    <a:gd name="T9" fmla="*/ 0 h 15"/>
                    <a:gd name="T10" fmla="*/ 7 w 31"/>
                    <a:gd name="T11" fmla="*/ 0 h 15"/>
                    <a:gd name="T12" fmla="*/ 8 w 31"/>
                    <a:gd name="T13" fmla="*/ 1 h 15"/>
                    <a:gd name="T14" fmla="*/ 9 w 31"/>
                    <a:gd name="T15" fmla="*/ 0 h 15"/>
                    <a:gd name="T16" fmla="*/ 11 w 31"/>
                    <a:gd name="T17" fmla="*/ 0 h 15"/>
                    <a:gd name="T18" fmla="*/ 11 w 31"/>
                    <a:gd name="T19" fmla="*/ 2 h 15"/>
                    <a:gd name="T20" fmla="*/ 12 w 31"/>
                    <a:gd name="T21" fmla="*/ 3 h 15"/>
                    <a:gd name="T22" fmla="*/ 12 w 31"/>
                    <a:gd name="T23" fmla="*/ 8 h 15"/>
                    <a:gd name="T24" fmla="*/ 30 w 31"/>
                    <a:gd name="T25" fmla="*/ 8 h 15"/>
                    <a:gd name="T26" fmla="*/ 30 w 31"/>
                    <a:gd name="T27" fmla="*/ 14 h 15"/>
                    <a:gd name="T28" fmla="*/ 0 w 31"/>
                    <a:gd name="T29" fmla="*/ 14 h 15"/>
                    <a:gd name="T30" fmla="*/ 0 w 31"/>
                    <a:gd name="T31" fmla="*/ 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15">
                      <a:moveTo>
                        <a:pt x="0" y="4"/>
                      </a:moveTo>
                      <a:lnTo>
                        <a:pt x="1" y="3"/>
                      </a:lnTo>
                      <a:lnTo>
                        <a:pt x="2" y="1"/>
                      </a:lnTo>
                      <a:lnTo>
                        <a:pt x="3" y="0"/>
                      </a:lnTo>
                      <a:lnTo>
                        <a:pt x="6" y="0"/>
                      </a:lnTo>
                      <a:lnTo>
                        <a:pt x="7" y="0"/>
                      </a:lnTo>
                      <a:lnTo>
                        <a:pt x="8" y="1"/>
                      </a:lnTo>
                      <a:lnTo>
                        <a:pt x="9" y="0"/>
                      </a:lnTo>
                      <a:lnTo>
                        <a:pt x="11" y="0"/>
                      </a:lnTo>
                      <a:lnTo>
                        <a:pt x="11" y="2"/>
                      </a:lnTo>
                      <a:lnTo>
                        <a:pt x="12" y="3"/>
                      </a:lnTo>
                      <a:lnTo>
                        <a:pt x="12" y="8"/>
                      </a:lnTo>
                      <a:lnTo>
                        <a:pt x="30" y="8"/>
                      </a:lnTo>
                      <a:lnTo>
                        <a:pt x="30" y="14"/>
                      </a:lnTo>
                      <a:lnTo>
                        <a:pt x="0" y="14"/>
                      </a:lnTo>
                      <a:lnTo>
                        <a:pt x="0"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62" name="Rectangle 52">
                  <a:extLst>
                    <a:ext uri="{FF2B5EF4-FFF2-40B4-BE49-F238E27FC236}">
                      <a16:creationId xmlns:a16="http://schemas.microsoft.com/office/drawing/2014/main" id="{72D8585C-BBE7-4F17-B604-4F13D776E942}"/>
                    </a:ext>
                  </a:extLst>
                </p:cNvPr>
                <p:cNvSpPr>
                  <a:spLocks noChangeArrowheads="1"/>
                </p:cNvSpPr>
                <p:nvPr/>
              </p:nvSpPr>
              <p:spPr bwMode="auto">
                <a:xfrm>
                  <a:off x="4331" y="2353"/>
                  <a:ext cx="25" cy="2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63" name="Freeform 53">
                  <a:extLst>
                    <a:ext uri="{FF2B5EF4-FFF2-40B4-BE49-F238E27FC236}">
                      <a16:creationId xmlns:a16="http://schemas.microsoft.com/office/drawing/2014/main" id="{823A3126-6171-4386-A150-6FA935F82DE3}"/>
                    </a:ext>
                  </a:extLst>
                </p:cNvPr>
                <p:cNvSpPr>
                  <a:spLocks/>
                </p:cNvSpPr>
                <p:nvPr/>
              </p:nvSpPr>
              <p:spPr bwMode="auto">
                <a:xfrm>
                  <a:off x="4328" y="2369"/>
                  <a:ext cx="32" cy="15"/>
                </a:xfrm>
                <a:custGeom>
                  <a:avLst/>
                  <a:gdLst>
                    <a:gd name="T0" fmla="*/ 31 w 32"/>
                    <a:gd name="T1" fmla="*/ 4 h 15"/>
                    <a:gd name="T2" fmla="*/ 30 w 32"/>
                    <a:gd name="T3" fmla="*/ 3 h 15"/>
                    <a:gd name="T4" fmla="*/ 29 w 32"/>
                    <a:gd name="T5" fmla="*/ 1 h 15"/>
                    <a:gd name="T6" fmla="*/ 27 w 32"/>
                    <a:gd name="T7" fmla="*/ 0 h 15"/>
                    <a:gd name="T8" fmla="*/ 25 w 32"/>
                    <a:gd name="T9" fmla="*/ 0 h 15"/>
                    <a:gd name="T10" fmla="*/ 24 w 32"/>
                    <a:gd name="T11" fmla="*/ 0 h 15"/>
                    <a:gd name="T12" fmla="*/ 23 w 32"/>
                    <a:gd name="T13" fmla="*/ 1 h 15"/>
                    <a:gd name="T14" fmla="*/ 21 w 32"/>
                    <a:gd name="T15" fmla="*/ 0 h 15"/>
                    <a:gd name="T16" fmla="*/ 19 w 32"/>
                    <a:gd name="T17" fmla="*/ 0 h 15"/>
                    <a:gd name="T18" fmla="*/ 19 w 32"/>
                    <a:gd name="T19" fmla="*/ 2 h 15"/>
                    <a:gd name="T20" fmla="*/ 18 w 32"/>
                    <a:gd name="T21" fmla="*/ 3 h 15"/>
                    <a:gd name="T22" fmla="*/ 18 w 32"/>
                    <a:gd name="T23" fmla="*/ 8 h 15"/>
                    <a:gd name="T24" fmla="*/ 0 w 32"/>
                    <a:gd name="T25" fmla="*/ 8 h 15"/>
                    <a:gd name="T26" fmla="*/ 0 w 32"/>
                    <a:gd name="T27" fmla="*/ 14 h 15"/>
                    <a:gd name="T28" fmla="*/ 31 w 32"/>
                    <a:gd name="T29" fmla="*/ 14 h 15"/>
                    <a:gd name="T30" fmla="*/ 31 w 32"/>
                    <a:gd name="T31" fmla="*/ 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15">
                      <a:moveTo>
                        <a:pt x="31" y="4"/>
                      </a:moveTo>
                      <a:lnTo>
                        <a:pt x="30" y="3"/>
                      </a:lnTo>
                      <a:lnTo>
                        <a:pt x="29" y="1"/>
                      </a:lnTo>
                      <a:lnTo>
                        <a:pt x="27" y="0"/>
                      </a:lnTo>
                      <a:lnTo>
                        <a:pt x="25" y="0"/>
                      </a:lnTo>
                      <a:lnTo>
                        <a:pt x="24" y="0"/>
                      </a:lnTo>
                      <a:lnTo>
                        <a:pt x="23" y="1"/>
                      </a:lnTo>
                      <a:lnTo>
                        <a:pt x="21" y="0"/>
                      </a:lnTo>
                      <a:lnTo>
                        <a:pt x="19" y="0"/>
                      </a:lnTo>
                      <a:lnTo>
                        <a:pt x="19" y="2"/>
                      </a:lnTo>
                      <a:lnTo>
                        <a:pt x="18" y="3"/>
                      </a:lnTo>
                      <a:lnTo>
                        <a:pt x="18" y="8"/>
                      </a:lnTo>
                      <a:lnTo>
                        <a:pt x="0" y="8"/>
                      </a:lnTo>
                      <a:lnTo>
                        <a:pt x="0" y="14"/>
                      </a:lnTo>
                      <a:lnTo>
                        <a:pt x="31" y="14"/>
                      </a:lnTo>
                      <a:lnTo>
                        <a:pt x="31"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64" name="Rectangle 54">
                  <a:extLst>
                    <a:ext uri="{FF2B5EF4-FFF2-40B4-BE49-F238E27FC236}">
                      <a16:creationId xmlns:a16="http://schemas.microsoft.com/office/drawing/2014/main" id="{605D7E00-507F-4652-BEF2-84A0825A65A1}"/>
                    </a:ext>
                  </a:extLst>
                </p:cNvPr>
                <p:cNvSpPr>
                  <a:spLocks noChangeArrowheads="1"/>
                </p:cNvSpPr>
                <p:nvPr/>
              </p:nvSpPr>
              <p:spPr bwMode="auto">
                <a:xfrm>
                  <a:off x="4376" y="2353"/>
                  <a:ext cx="13" cy="2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65" name="Freeform 55">
                  <a:extLst>
                    <a:ext uri="{FF2B5EF4-FFF2-40B4-BE49-F238E27FC236}">
                      <a16:creationId xmlns:a16="http://schemas.microsoft.com/office/drawing/2014/main" id="{1366510D-5EDE-446C-BEF4-29AD028AE7B6}"/>
                    </a:ext>
                  </a:extLst>
                </p:cNvPr>
                <p:cNvSpPr>
                  <a:spLocks/>
                </p:cNvSpPr>
                <p:nvPr/>
              </p:nvSpPr>
              <p:spPr bwMode="auto">
                <a:xfrm>
                  <a:off x="4373" y="2373"/>
                  <a:ext cx="21" cy="13"/>
                </a:xfrm>
                <a:custGeom>
                  <a:avLst/>
                  <a:gdLst>
                    <a:gd name="T0" fmla="*/ 20 w 21"/>
                    <a:gd name="T1" fmla="*/ 6 h 13"/>
                    <a:gd name="T2" fmla="*/ 12 w 21"/>
                    <a:gd name="T3" fmla="*/ 6 h 13"/>
                    <a:gd name="T4" fmla="*/ 12 w 21"/>
                    <a:gd name="T5" fmla="*/ 0 h 13"/>
                    <a:gd name="T6" fmla="*/ 9 w 21"/>
                    <a:gd name="T7" fmla="*/ 1 h 13"/>
                    <a:gd name="T8" fmla="*/ 9 w 21"/>
                    <a:gd name="T9" fmla="*/ 1 h 13"/>
                    <a:gd name="T10" fmla="*/ 8 w 21"/>
                    <a:gd name="T11" fmla="*/ 1 h 13"/>
                    <a:gd name="T12" fmla="*/ 8 w 21"/>
                    <a:gd name="T13" fmla="*/ 6 h 13"/>
                    <a:gd name="T14" fmla="*/ 5 w 21"/>
                    <a:gd name="T15" fmla="*/ 6 h 13"/>
                    <a:gd name="T16" fmla="*/ 4 w 21"/>
                    <a:gd name="T17" fmla="*/ 5 h 13"/>
                    <a:gd name="T18" fmla="*/ 4 w 21"/>
                    <a:gd name="T19" fmla="*/ 2 h 13"/>
                    <a:gd name="T20" fmla="*/ 3 w 21"/>
                    <a:gd name="T21" fmla="*/ 2 h 13"/>
                    <a:gd name="T22" fmla="*/ 1 w 21"/>
                    <a:gd name="T23" fmla="*/ 2 h 13"/>
                    <a:gd name="T24" fmla="*/ 0 w 21"/>
                    <a:gd name="T25" fmla="*/ 3 h 13"/>
                    <a:gd name="T26" fmla="*/ 0 w 21"/>
                    <a:gd name="T27" fmla="*/ 12 h 13"/>
                    <a:gd name="T28" fmla="*/ 20 w 21"/>
                    <a:gd name="T29" fmla="*/ 12 h 13"/>
                    <a:gd name="T30" fmla="*/ 20 w 21"/>
                    <a:gd name="T3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 h="13">
                      <a:moveTo>
                        <a:pt x="20" y="6"/>
                      </a:moveTo>
                      <a:lnTo>
                        <a:pt x="12" y="6"/>
                      </a:lnTo>
                      <a:lnTo>
                        <a:pt x="12" y="0"/>
                      </a:lnTo>
                      <a:lnTo>
                        <a:pt x="9" y="1"/>
                      </a:lnTo>
                      <a:lnTo>
                        <a:pt x="9" y="1"/>
                      </a:lnTo>
                      <a:lnTo>
                        <a:pt x="8" y="1"/>
                      </a:lnTo>
                      <a:lnTo>
                        <a:pt x="8" y="6"/>
                      </a:lnTo>
                      <a:lnTo>
                        <a:pt x="5" y="6"/>
                      </a:lnTo>
                      <a:lnTo>
                        <a:pt x="4" y="5"/>
                      </a:lnTo>
                      <a:lnTo>
                        <a:pt x="4" y="2"/>
                      </a:lnTo>
                      <a:lnTo>
                        <a:pt x="3" y="2"/>
                      </a:lnTo>
                      <a:lnTo>
                        <a:pt x="1" y="2"/>
                      </a:lnTo>
                      <a:lnTo>
                        <a:pt x="0" y="3"/>
                      </a:lnTo>
                      <a:lnTo>
                        <a:pt x="0" y="12"/>
                      </a:lnTo>
                      <a:lnTo>
                        <a:pt x="20" y="12"/>
                      </a:lnTo>
                      <a:lnTo>
                        <a:pt x="20"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66" name="Freeform 56">
                  <a:extLst>
                    <a:ext uri="{FF2B5EF4-FFF2-40B4-BE49-F238E27FC236}">
                      <a16:creationId xmlns:a16="http://schemas.microsoft.com/office/drawing/2014/main" id="{95FAF6A1-C936-4BC3-94D2-6824140F7F68}"/>
                    </a:ext>
                  </a:extLst>
                </p:cNvPr>
                <p:cNvSpPr>
                  <a:spLocks/>
                </p:cNvSpPr>
                <p:nvPr/>
              </p:nvSpPr>
              <p:spPr bwMode="auto">
                <a:xfrm>
                  <a:off x="4382" y="2369"/>
                  <a:ext cx="8" cy="9"/>
                </a:xfrm>
                <a:custGeom>
                  <a:avLst/>
                  <a:gdLst>
                    <a:gd name="T0" fmla="*/ 0 w 8"/>
                    <a:gd name="T1" fmla="*/ 8 h 9"/>
                    <a:gd name="T2" fmla="*/ 0 w 8"/>
                    <a:gd name="T3" fmla="*/ 0 h 9"/>
                    <a:gd name="T4" fmla="*/ 7 w 8"/>
                    <a:gd name="T5" fmla="*/ 0 h 9"/>
                    <a:gd name="T6" fmla="*/ 7 w 8"/>
                    <a:gd name="T7" fmla="*/ 8 h 9"/>
                    <a:gd name="T8" fmla="*/ 0 w 8"/>
                    <a:gd name="T9" fmla="*/ 8 h 9"/>
                  </a:gdLst>
                  <a:ahLst/>
                  <a:cxnLst>
                    <a:cxn ang="0">
                      <a:pos x="T0" y="T1"/>
                    </a:cxn>
                    <a:cxn ang="0">
                      <a:pos x="T2" y="T3"/>
                    </a:cxn>
                    <a:cxn ang="0">
                      <a:pos x="T4" y="T5"/>
                    </a:cxn>
                    <a:cxn ang="0">
                      <a:pos x="T6" y="T7"/>
                    </a:cxn>
                    <a:cxn ang="0">
                      <a:pos x="T8" y="T9"/>
                    </a:cxn>
                  </a:cxnLst>
                  <a:rect l="0" t="0" r="r" b="b"/>
                  <a:pathLst>
                    <a:path w="8" h="9">
                      <a:moveTo>
                        <a:pt x="0" y="8"/>
                      </a:moveTo>
                      <a:lnTo>
                        <a:pt x="0" y="0"/>
                      </a:lnTo>
                      <a:lnTo>
                        <a:pt x="7" y="0"/>
                      </a:lnTo>
                      <a:lnTo>
                        <a:pt x="7" y="8"/>
                      </a:lnTo>
                      <a:lnTo>
                        <a:pt x="0" y="8"/>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67" name="Freeform 57">
                  <a:extLst>
                    <a:ext uri="{FF2B5EF4-FFF2-40B4-BE49-F238E27FC236}">
                      <a16:creationId xmlns:a16="http://schemas.microsoft.com/office/drawing/2014/main" id="{31502D27-24E4-474B-8824-4DE71EE3E8F2}"/>
                    </a:ext>
                  </a:extLst>
                </p:cNvPr>
                <p:cNvSpPr>
                  <a:spLocks/>
                </p:cNvSpPr>
                <p:nvPr/>
              </p:nvSpPr>
              <p:spPr bwMode="auto">
                <a:xfrm>
                  <a:off x="4382" y="2369"/>
                  <a:ext cx="14" cy="14"/>
                </a:xfrm>
                <a:custGeom>
                  <a:avLst/>
                  <a:gdLst>
                    <a:gd name="T0" fmla="*/ 0 w 14"/>
                    <a:gd name="T1" fmla="*/ 0 h 14"/>
                    <a:gd name="T2" fmla="*/ 13 w 14"/>
                    <a:gd name="T3" fmla="*/ 0 h 14"/>
                    <a:gd name="T4" fmla="*/ 13 w 14"/>
                    <a:gd name="T5" fmla="*/ 13 h 14"/>
                    <a:gd name="T6" fmla="*/ 0 w 14"/>
                    <a:gd name="T7" fmla="*/ 13 h 14"/>
                    <a:gd name="T8" fmla="*/ 0 w 14"/>
                    <a:gd name="T9" fmla="*/ 0 h 14"/>
                  </a:gdLst>
                  <a:ahLst/>
                  <a:cxnLst>
                    <a:cxn ang="0">
                      <a:pos x="T0" y="T1"/>
                    </a:cxn>
                    <a:cxn ang="0">
                      <a:pos x="T2" y="T3"/>
                    </a:cxn>
                    <a:cxn ang="0">
                      <a:pos x="T4" y="T5"/>
                    </a:cxn>
                    <a:cxn ang="0">
                      <a:pos x="T6" y="T7"/>
                    </a:cxn>
                    <a:cxn ang="0">
                      <a:pos x="T8" y="T9"/>
                    </a:cxn>
                  </a:cxnLst>
                  <a:rect l="0" t="0" r="r" b="b"/>
                  <a:pathLst>
                    <a:path w="14" h="14">
                      <a:moveTo>
                        <a:pt x="0" y="0"/>
                      </a:moveTo>
                      <a:lnTo>
                        <a:pt x="13" y="0"/>
                      </a:lnTo>
                      <a:lnTo>
                        <a:pt x="13" y="13"/>
                      </a:lnTo>
                      <a:lnTo>
                        <a:pt x="0" y="13"/>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8" name="Group 58">
                <a:extLst>
                  <a:ext uri="{FF2B5EF4-FFF2-40B4-BE49-F238E27FC236}">
                    <a16:creationId xmlns:a16="http://schemas.microsoft.com/office/drawing/2014/main" id="{D1269599-AC45-4E31-8A9C-98358069B4FA}"/>
                  </a:ext>
                </a:extLst>
              </p:cNvPr>
              <p:cNvGrpSpPr>
                <a:grpSpLocks/>
              </p:cNvGrpSpPr>
              <p:nvPr/>
            </p:nvGrpSpPr>
            <p:grpSpPr bwMode="auto">
              <a:xfrm>
                <a:off x="3070" y="1846"/>
                <a:ext cx="325" cy="167"/>
                <a:chOff x="3434" y="2294"/>
                <a:chExt cx="365" cy="167"/>
              </a:xfrm>
            </p:grpSpPr>
            <p:sp>
              <p:nvSpPr>
                <p:cNvPr id="144240" name="Freeform 59">
                  <a:extLst>
                    <a:ext uri="{FF2B5EF4-FFF2-40B4-BE49-F238E27FC236}">
                      <a16:creationId xmlns:a16="http://schemas.microsoft.com/office/drawing/2014/main" id="{21ADA483-965C-4B89-A6AC-9A4A4941AA69}"/>
                    </a:ext>
                  </a:extLst>
                </p:cNvPr>
                <p:cNvSpPr>
                  <a:spLocks/>
                </p:cNvSpPr>
                <p:nvPr/>
              </p:nvSpPr>
              <p:spPr bwMode="auto">
                <a:xfrm>
                  <a:off x="3650" y="2413"/>
                  <a:ext cx="5" cy="6"/>
                </a:xfrm>
                <a:custGeom>
                  <a:avLst/>
                  <a:gdLst>
                    <a:gd name="T0" fmla="*/ 0 w 5"/>
                    <a:gd name="T1" fmla="*/ 2 h 6"/>
                    <a:gd name="T2" fmla="*/ 0 w 5"/>
                    <a:gd name="T3" fmla="*/ 5 h 6"/>
                    <a:gd name="T4" fmla="*/ 4 w 5"/>
                    <a:gd name="T5" fmla="*/ 5 h 6"/>
                    <a:gd name="T6" fmla="*/ 4 w 5"/>
                    <a:gd name="T7" fmla="*/ 0 h 6"/>
                    <a:gd name="T8" fmla="*/ 0 w 5"/>
                    <a:gd name="T9" fmla="*/ 2 h 6"/>
                  </a:gdLst>
                  <a:ahLst/>
                  <a:cxnLst>
                    <a:cxn ang="0">
                      <a:pos x="T0" y="T1"/>
                    </a:cxn>
                    <a:cxn ang="0">
                      <a:pos x="T2" y="T3"/>
                    </a:cxn>
                    <a:cxn ang="0">
                      <a:pos x="T4" y="T5"/>
                    </a:cxn>
                    <a:cxn ang="0">
                      <a:pos x="T6" y="T7"/>
                    </a:cxn>
                    <a:cxn ang="0">
                      <a:pos x="T8" y="T9"/>
                    </a:cxn>
                  </a:cxnLst>
                  <a:rect l="0" t="0" r="r" b="b"/>
                  <a:pathLst>
                    <a:path w="5" h="6">
                      <a:moveTo>
                        <a:pt x="0" y="2"/>
                      </a:moveTo>
                      <a:lnTo>
                        <a:pt x="0" y="5"/>
                      </a:lnTo>
                      <a:lnTo>
                        <a:pt x="4" y="5"/>
                      </a:lnTo>
                      <a:lnTo>
                        <a:pt x="4" y="0"/>
                      </a:lnTo>
                      <a:lnTo>
                        <a:pt x="0"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41" name="Freeform 60">
                  <a:extLst>
                    <a:ext uri="{FF2B5EF4-FFF2-40B4-BE49-F238E27FC236}">
                      <a16:creationId xmlns:a16="http://schemas.microsoft.com/office/drawing/2014/main" id="{3A807BB5-6168-4620-B067-B2E6DCEAA621}"/>
                    </a:ext>
                  </a:extLst>
                </p:cNvPr>
                <p:cNvSpPr>
                  <a:spLocks/>
                </p:cNvSpPr>
                <p:nvPr/>
              </p:nvSpPr>
              <p:spPr bwMode="auto">
                <a:xfrm>
                  <a:off x="3520" y="2326"/>
                  <a:ext cx="278" cy="119"/>
                </a:xfrm>
                <a:custGeom>
                  <a:avLst/>
                  <a:gdLst>
                    <a:gd name="T0" fmla="*/ 0 w 278"/>
                    <a:gd name="T1" fmla="*/ 0 h 119"/>
                    <a:gd name="T2" fmla="*/ 0 w 278"/>
                    <a:gd name="T3" fmla="*/ 118 h 119"/>
                    <a:gd name="T4" fmla="*/ 267 w 278"/>
                    <a:gd name="T5" fmla="*/ 118 h 119"/>
                    <a:gd name="T6" fmla="*/ 267 w 278"/>
                    <a:gd name="T7" fmla="*/ 95 h 119"/>
                    <a:gd name="T8" fmla="*/ 272 w 278"/>
                    <a:gd name="T9" fmla="*/ 94 h 119"/>
                    <a:gd name="T10" fmla="*/ 272 w 278"/>
                    <a:gd name="T11" fmla="*/ 80 h 119"/>
                    <a:gd name="T12" fmla="*/ 277 w 278"/>
                    <a:gd name="T13" fmla="*/ 77 h 119"/>
                    <a:gd name="T14" fmla="*/ 0 w 278"/>
                    <a:gd name="T15" fmla="*/ 0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 h="119">
                      <a:moveTo>
                        <a:pt x="0" y="0"/>
                      </a:moveTo>
                      <a:lnTo>
                        <a:pt x="0" y="118"/>
                      </a:lnTo>
                      <a:lnTo>
                        <a:pt x="267" y="118"/>
                      </a:lnTo>
                      <a:lnTo>
                        <a:pt x="267" y="95"/>
                      </a:lnTo>
                      <a:lnTo>
                        <a:pt x="272" y="94"/>
                      </a:lnTo>
                      <a:lnTo>
                        <a:pt x="272" y="80"/>
                      </a:lnTo>
                      <a:lnTo>
                        <a:pt x="277" y="77"/>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42" name="Oval 61">
                  <a:extLst>
                    <a:ext uri="{FF2B5EF4-FFF2-40B4-BE49-F238E27FC236}">
                      <a16:creationId xmlns:a16="http://schemas.microsoft.com/office/drawing/2014/main" id="{8A70057F-1BA3-4261-84A6-E881FA2971FA}"/>
                    </a:ext>
                  </a:extLst>
                </p:cNvPr>
                <p:cNvSpPr>
                  <a:spLocks noChangeArrowheads="1"/>
                </p:cNvSpPr>
                <p:nvPr/>
              </p:nvSpPr>
              <p:spPr bwMode="auto">
                <a:xfrm>
                  <a:off x="3759" y="2424"/>
                  <a:ext cx="4" cy="1"/>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243" name="Oval 62">
                  <a:extLst>
                    <a:ext uri="{FF2B5EF4-FFF2-40B4-BE49-F238E27FC236}">
                      <a16:creationId xmlns:a16="http://schemas.microsoft.com/office/drawing/2014/main" id="{A93CA81B-4C8C-4F69-B563-C3B4E0B2E887}"/>
                    </a:ext>
                  </a:extLst>
                </p:cNvPr>
                <p:cNvSpPr>
                  <a:spLocks noChangeArrowheads="1"/>
                </p:cNvSpPr>
                <p:nvPr/>
              </p:nvSpPr>
              <p:spPr bwMode="auto">
                <a:xfrm>
                  <a:off x="3762" y="2424"/>
                  <a:ext cx="4" cy="2"/>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244" name="Oval 63">
                  <a:extLst>
                    <a:ext uri="{FF2B5EF4-FFF2-40B4-BE49-F238E27FC236}">
                      <a16:creationId xmlns:a16="http://schemas.microsoft.com/office/drawing/2014/main" id="{C7D4D5E4-929A-4E09-BA03-AC8240288603}"/>
                    </a:ext>
                  </a:extLst>
                </p:cNvPr>
                <p:cNvSpPr>
                  <a:spLocks noChangeArrowheads="1"/>
                </p:cNvSpPr>
                <p:nvPr/>
              </p:nvSpPr>
              <p:spPr bwMode="auto">
                <a:xfrm>
                  <a:off x="3765" y="2424"/>
                  <a:ext cx="5" cy="2"/>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245" name="Oval 64">
                  <a:extLst>
                    <a:ext uri="{FF2B5EF4-FFF2-40B4-BE49-F238E27FC236}">
                      <a16:creationId xmlns:a16="http://schemas.microsoft.com/office/drawing/2014/main" id="{999FBC6E-9841-40E0-8137-D3EB04D4030E}"/>
                    </a:ext>
                  </a:extLst>
                </p:cNvPr>
                <p:cNvSpPr>
                  <a:spLocks noChangeArrowheads="1"/>
                </p:cNvSpPr>
                <p:nvPr/>
              </p:nvSpPr>
              <p:spPr bwMode="auto">
                <a:xfrm>
                  <a:off x="3768" y="2424"/>
                  <a:ext cx="4" cy="2"/>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246" name="Oval 65">
                  <a:extLst>
                    <a:ext uri="{FF2B5EF4-FFF2-40B4-BE49-F238E27FC236}">
                      <a16:creationId xmlns:a16="http://schemas.microsoft.com/office/drawing/2014/main" id="{D05E8F95-90BD-47BA-AB3A-AC81227099C5}"/>
                    </a:ext>
                  </a:extLst>
                </p:cNvPr>
                <p:cNvSpPr>
                  <a:spLocks noChangeArrowheads="1"/>
                </p:cNvSpPr>
                <p:nvPr/>
              </p:nvSpPr>
              <p:spPr bwMode="auto">
                <a:xfrm>
                  <a:off x="3771" y="2424"/>
                  <a:ext cx="3" cy="3"/>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247" name="Oval 66">
                  <a:extLst>
                    <a:ext uri="{FF2B5EF4-FFF2-40B4-BE49-F238E27FC236}">
                      <a16:creationId xmlns:a16="http://schemas.microsoft.com/office/drawing/2014/main" id="{3728835E-A125-4734-AD08-B68E3787D13A}"/>
                    </a:ext>
                  </a:extLst>
                </p:cNvPr>
                <p:cNvSpPr>
                  <a:spLocks noChangeArrowheads="1"/>
                </p:cNvSpPr>
                <p:nvPr/>
              </p:nvSpPr>
              <p:spPr bwMode="auto">
                <a:xfrm>
                  <a:off x="3774" y="2424"/>
                  <a:ext cx="4" cy="3"/>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248" name="Freeform 67">
                  <a:extLst>
                    <a:ext uri="{FF2B5EF4-FFF2-40B4-BE49-F238E27FC236}">
                      <a16:creationId xmlns:a16="http://schemas.microsoft.com/office/drawing/2014/main" id="{6657FE15-69FD-4648-AA63-08C99BBBC532}"/>
                    </a:ext>
                  </a:extLst>
                </p:cNvPr>
                <p:cNvSpPr>
                  <a:spLocks/>
                </p:cNvSpPr>
                <p:nvPr/>
              </p:nvSpPr>
              <p:spPr bwMode="auto">
                <a:xfrm>
                  <a:off x="3711" y="2412"/>
                  <a:ext cx="4" cy="9"/>
                </a:xfrm>
                <a:custGeom>
                  <a:avLst/>
                  <a:gdLst>
                    <a:gd name="T0" fmla="*/ 3 w 4"/>
                    <a:gd name="T1" fmla="*/ 0 h 9"/>
                    <a:gd name="T2" fmla="*/ 3 w 4"/>
                    <a:gd name="T3" fmla="*/ 8 h 9"/>
                    <a:gd name="T4" fmla="*/ 0 w 4"/>
                    <a:gd name="T5" fmla="*/ 8 h 9"/>
                    <a:gd name="T6" fmla="*/ 0 w 4"/>
                    <a:gd name="T7" fmla="*/ 3 h 9"/>
                    <a:gd name="T8" fmla="*/ 3 w 4"/>
                    <a:gd name="T9" fmla="*/ 0 h 9"/>
                  </a:gdLst>
                  <a:ahLst/>
                  <a:cxnLst>
                    <a:cxn ang="0">
                      <a:pos x="T0" y="T1"/>
                    </a:cxn>
                    <a:cxn ang="0">
                      <a:pos x="T2" y="T3"/>
                    </a:cxn>
                    <a:cxn ang="0">
                      <a:pos x="T4" y="T5"/>
                    </a:cxn>
                    <a:cxn ang="0">
                      <a:pos x="T6" y="T7"/>
                    </a:cxn>
                    <a:cxn ang="0">
                      <a:pos x="T8" y="T9"/>
                    </a:cxn>
                  </a:cxnLst>
                  <a:rect l="0" t="0" r="r" b="b"/>
                  <a:pathLst>
                    <a:path w="4" h="9">
                      <a:moveTo>
                        <a:pt x="3" y="0"/>
                      </a:moveTo>
                      <a:lnTo>
                        <a:pt x="3" y="8"/>
                      </a:lnTo>
                      <a:lnTo>
                        <a:pt x="0" y="8"/>
                      </a:lnTo>
                      <a:lnTo>
                        <a:pt x="0" y="3"/>
                      </a:lnTo>
                      <a:lnTo>
                        <a:pt x="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49" name="Freeform 68">
                  <a:extLst>
                    <a:ext uri="{FF2B5EF4-FFF2-40B4-BE49-F238E27FC236}">
                      <a16:creationId xmlns:a16="http://schemas.microsoft.com/office/drawing/2014/main" id="{EFC0E4E9-6C3B-4CD2-B252-8EF7D901E7AC}"/>
                    </a:ext>
                  </a:extLst>
                </p:cNvPr>
                <p:cNvSpPr>
                  <a:spLocks/>
                </p:cNvSpPr>
                <p:nvPr/>
              </p:nvSpPr>
              <p:spPr bwMode="auto">
                <a:xfrm>
                  <a:off x="3716" y="2412"/>
                  <a:ext cx="3" cy="9"/>
                </a:xfrm>
                <a:custGeom>
                  <a:avLst/>
                  <a:gdLst>
                    <a:gd name="T0" fmla="*/ 2 w 3"/>
                    <a:gd name="T1" fmla="*/ 0 h 9"/>
                    <a:gd name="T2" fmla="*/ 2 w 3"/>
                    <a:gd name="T3" fmla="*/ 8 h 9"/>
                    <a:gd name="T4" fmla="*/ 0 w 3"/>
                    <a:gd name="T5" fmla="*/ 8 h 9"/>
                    <a:gd name="T6" fmla="*/ 0 w 3"/>
                    <a:gd name="T7" fmla="*/ 3 h 9"/>
                    <a:gd name="T8" fmla="*/ 2 w 3"/>
                    <a:gd name="T9" fmla="*/ 0 h 9"/>
                  </a:gdLst>
                  <a:ahLst/>
                  <a:cxnLst>
                    <a:cxn ang="0">
                      <a:pos x="T0" y="T1"/>
                    </a:cxn>
                    <a:cxn ang="0">
                      <a:pos x="T2" y="T3"/>
                    </a:cxn>
                    <a:cxn ang="0">
                      <a:pos x="T4" y="T5"/>
                    </a:cxn>
                    <a:cxn ang="0">
                      <a:pos x="T6" y="T7"/>
                    </a:cxn>
                    <a:cxn ang="0">
                      <a:pos x="T8" y="T9"/>
                    </a:cxn>
                  </a:cxnLst>
                  <a:rect l="0" t="0" r="r" b="b"/>
                  <a:pathLst>
                    <a:path w="3" h="9">
                      <a:moveTo>
                        <a:pt x="2" y="0"/>
                      </a:moveTo>
                      <a:lnTo>
                        <a:pt x="2" y="8"/>
                      </a:lnTo>
                      <a:lnTo>
                        <a:pt x="0" y="8"/>
                      </a:lnTo>
                      <a:lnTo>
                        <a:pt x="0" y="3"/>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50" name="Freeform 69">
                  <a:extLst>
                    <a:ext uri="{FF2B5EF4-FFF2-40B4-BE49-F238E27FC236}">
                      <a16:creationId xmlns:a16="http://schemas.microsoft.com/office/drawing/2014/main" id="{CBACE29B-EE11-48D2-A431-5C195ABC05FA}"/>
                    </a:ext>
                  </a:extLst>
                </p:cNvPr>
                <p:cNvSpPr>
                  <a:spLocks/>
                </p:cNvSpPr>
                <p:nvPr/>
              </p:nvSpPr>
              <p:spPr bwMode="auto">
                <a:xfrm>
                  <a:off x="3720" y="2413"/>
                  <a:ext cx="4" cy="8"/>
                </a:xfrm>
                <a:custGeom>
                  <a:avLst/>
                  <a:gdLst>
                    <a:gd name="T0" fmla="*/ 3 w 4"/>
                    <a:gd name="T1" fmla="*/ 0 h 8"/>
                    <a:gd name="T2" fmla="*/ 3 w 4"/>
                    <a:gd name="T3" fmla="*/ 7 h 8"/>
                    <a:gd name="T4" fmla="*/ 0 w 4"/>
                    <a:gd name="T5" fmla="*/ 7 h 8"/>
                    <a:gd name="T6" fmla="*/ 0 w 4"/>
                    <a:gd name="T7" fmla="*/ 3 h 8"/>
                    <a:gd name="T8" fmla="*/ 3 w 4"/>
                    <a:gd name="T9" fmla="*/ 0 h 8"/>
                  </a:gdLst>
                  <a:ahLst/>
                  <a:cxnLst>
                    <a:cxn ang="0">
                      <a:pos x="T0" y="T1"/>
                    </a:cxn>
                    <a:cxn ang="0">
                      <a:pos x="T2" y="T3"/>
                    </a:cxn>
                    <a:cxn ang="0">
                      <a:pos x="T4" y="T5"/>
                    </a:cxn>
                    <a:cxn ang="0">
                      <a:pos x="T6" y="T7"/>
                    </a:cxn>
                    <a:cxn ang="0">
                      <a:pos x="T8" y="T9"/>
                    </a:cxn>
                  </a:cxnLst>
                  <a:rect l="0" t="0" r="r" b="b"/>
                  <a:pathLst>
                    <a:path w="4" h="8">
                      <a:moveTo>
                        <a:pt x="3" y="0"/>
                      </a:moveTo>
                      <a:lnTo>
                        <a:pt x="3" y="7"/>
                      </a:lnTo>
                      <a:lnTo>
                        <a:pt x="0" y="7"/>
                      </a:lnTo>
                      <a:lnTo>
                        <a:pt x="0" y="3"/>
                      </a:lnTo>
                      <a:lnTo>
                        <a:pt x="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51" name="Freeform 70">
                  <a:extLst>
                    <a:ext uri="{FF2B5EF4-FFF2-40B4-BE49-F238E27FC236}">
                      <a16:creationId xmlns:a16="http://schemas.microsoft.com/office/drawing/2014/main" id="{AACC7D61-C2B0-4909-8B15-203A9B08AD39}"/>
                    </a:ext>
                  </a:extLst>
                </p:cNvPr>
                <p:cNvSpPr>
                  <a:spLocks/>
                </p:cNvSpPr>
                <p:nvPr/>
              </p:nvSpPr>
              <p:spPr bwMode="auto">
                <a:xfrm>
                  <a:off x="3724" y="2414"/>
                  <a:ext cx="3" cy="8"/>
                </a:xfrm>
                <a:custGeom>
                  <a:avLst/>
                  <a:gdLst>
                    <a:gd name="T0" fmla="*/ 2 w 3"/>
                    <a:gd name="T1" fmla="*/ 0 h 8"/>
                    <a:gd name="T2" fmla="*/ 2 w 3"/>
                    <a:gd name="T3" fmla="*/ 7 h 8"/>
                    <a:gd name="T4" fmla="*/ 0 w 3"/>
                    <a:gd name="T5" fmla="*/ 7 h 8"/>
                    <a:gd name="T6" fmla="*/ 0 w 3"/>
                    <a:gd name="T7" fmla="*/ 3 h 8"/>
                    <a:gd name="T8" fmla="*/ 2 w 3"/>
                    <a:gd name="T9" fmla="*/ 0 h 8"/>
                  </a:gdLst>
                  <a:ahLst/>
                  <a:cxnLst>
                    <a:cxn ang="0">
                      <a:pos x="T0" y="T1"/>
                    </a:cxn>
                    <a:cxn ang="0">
                      <a:pos x="T2" y="T3"/>
                    </a:cxn>
                    <a:cxn ang="0">
                      <a:pos x="T4" y="T5"/>
                    </a:cxn>
                    <a:cxn ang="0">
                      <a:pos x="T6" y="T7"/>
                    </a:cxn>
                    <a:cxn ang="0">
                      <a:pos x="T8" y="T9"/>
                    </a:cxn>
                  </a:cxnLst>
                  <a:rect l="0" t="0" r="r" b="b"/>
                  <a:pathLst>
                    <a:path w="3" h="8">
                      <a:moveTo>
                        <a:pt x="2" y="0"/>
                      </a:moveTo>
                      <a:lnTo>
                        <a:pt x="2" y="7"/>
                      </a:lnTo>
                      <a:lnTo>
                        <a:pt x="0" y="7"/>
                      </a:lnTo>
                      <a:lnTo>
                        <a:pt x="0" y="3"/>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52" name="Freeform 71">
                  <a:extLst>
                    <a:ext uri="{FF2B5EF4-FFF2-40B4-BE49-F238E27FC236}">
                      <a16:creationId xmlns:a16="http://schemas.microsoft.com/office/drawing/2014/main" id="{B05D89C3-DE1E-4DE1-9685-8CA084C2BEBC}"/>
                    </a:ext>
                  </a:extLst>
                </p:cNvPr>
                <p:cNvSpPr>
                  <a:spLocks/>
                </p:cNvSpPr>
                <p:nvPr/>
              </p:nvSpPr>
              <p:spPr bwMode="auto">
                <a:xfrm>
                  <a:off x="3728" y="2414"/>
                  <a:ext cx="4" cy="8"/>
                </a:xfrm>
                <a:custGeom>
                  <a:avLst/>
                  <a:gdLst>
                    <a:gd name="T0" fmla="*/ 3 w 4"/>
                    <a:gd name="T1" fmla="*/ 0 h 8"/>
                    <a:gd name="T2" fmla="*/ 3 w 4"/>
                    <a:gd name="T3" fmla="*/ 7 h 8"/>
                    <a:gd name="T4" fmla="*/ 0 w 4"/>
                    <a:gd name="T5" fmla="*/ 7 h 8"/>
                    <a:gd name="T6" fmla="*/ 0 w 4"/>
                    <a:gd name="T7" fmla="*/ 3 h 8"/>
                    <a:gd name="T8" fmla="*/ 3 w 4"/>
                    <a:gd name="T9" fmla="*/ 0 h 8"/>
                  </a:gdLst>
                  <a:ahLst/>
                  <a:cxnLst>
                    <a:cxn ang="0">
                      <a:pos x="T0" y="T1"/>
                    </a:cxn>
                    <a:cxn ang="0">
                      <a:pos x="T2" y="T3"/>
                    </a:cxn>
                    <a:cxn ang="0">
                      <a:pos x="T4" y="T5"/>
                    </a:cxn>
                    <a:cxn ang="0">
                      <a:pos x="T6" y="T7"/>
                    </a:cxn>
                    <a:cxn ang="0">
                      <a:pos x="T8" y="T9"/>
                    </a:cxn>
                  </a:cxnLst>
                  <a:rect l="0" t="0" r="r" b="b"/>
                  <a:pathLst>
                    <a:path w="4" h="8">
                      <a:moveTo>
                        <a:pt x="3" y="0"/>
                      </a:moveTo>
                      <a:lnTo>
                        <a:pt x="3" y="7"/>
                      </a:lnTo>
                      <a:lnTo>
                        <a:pt x="0" y="7"/>
                      </a:lnTo>
                      <a:lnTo>
                        <a:pt x="0" y="3"/>
                      </a:lnTo>
                      <a:lnTo>
                        <a:pt x="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53" name="Freeform 72">
                  <a:extLst>
                    <a:ext uri="{FF2B5EF4-FFF2-40B4-BE49-F238E27FC236}">
                      <a16:creationId xmlns:a16="http://schemas.microsoft.com/office/drawing/2014/main" id="{C3D30AA4-E505-4500-99FE-01D183F1981B}"/>
                    </a:ext>
                  </a:extLst>
                </p:cNvPr>
                <p:cNvSpPr>
                  <a:spLocks/>
                </p:cNvSpPr>
                <p:nvPr/>
              </p:nvSpPr>
              <p:spPr bwMode="auto">
                <a:xfrm>
                  <a:off x="3733" y="2416"/>
                  <a:ext cx="3" cy="8"/>
                </a:xfrm>
                <a:custGeom>
                  <a:avLst/>
                  <a:gdLst>
                    <a:gd name="T0" fmla="*/ 2 w 3"/>
                    <a:gd name="T1" fmla="*/ 0 h 8"/>
                    <a:gd name="T2" fmla="*/ 2 w 3"/>
                    <a:gd name="T3" fmla="*/ 7 h 8"/>
                    <a:gd name="T4" fmla="*/ 0 w 3"/>
                    <a:gd name="T5" fmla="*/ 7 h 8"/>
                    <a:gd name="T6" fmla="*/ 0 w 3"/>
                    <a:gd name="T7" fmla="*/ 2 h 8"/>
                    <a:gd name="T8" fmla="*/ 2 w 3"/>
                    <a:gd name="T9" fmla="*/ 0 h 8"/>
                  </a:gdLst>
                  <a:ahLst/>
                  <a:cxnLst>
                    <a:cxn ang="0">
                      <a:pos x="T0" y="T1"/>
                    </a:cxn>
                    <a:cxn ang="0">
                      <a:pos x="T2" y="T3"/>
                    </a:cxn>
                    <a:cxn ang="0">
                      <a:pos x="T4" y="T5"/>
                    </a:cxn>
                    <a:cxn ang="0">
                      <a:pos x="T6" y="T7"/>
                    </a:cxn>
                    <a:cxn ang="0">
                      <a:pos x="T8" y="T9"/>
                    </a:cxn>
                  </a:cxnLst>
                  <a:rect l="0" t="0" r="r" b="b"/>
                  <a:pathLst>
                    <a:path w="3" h="8">
                      <a:moveTo>
                        <a:pt x="2" y="0"/>
                      </a:moveTo>
                      <a:lnTo>
                        <a:pt x="2" y="7"/>
                      </a:lnTo>
                      <a:lnTo>
                        <a:pt x="0" y="7"/>
                      </a:lnTo>
                      <a:lnTo>
                        <a:pt x="0" y="2"/>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54" name="Freeform 73">
                  <a:extLst>
                    <a:ext uri="{FF2B5EF4-FFF2-40B4-BE49-F238E27FC236}">
                      <a16:creationId xmlns:a16="http://schemas.microsoft.com/office/drawing/2014/main" id="{82157798-8A9E-4D43-9449-0E17EAAC99EB}"/>
                    </a:ext>
                  </a:extLst>
                </p:cNvPr>
                <p:cNvSpPr>
                  <a:spLocks/>
                </p:cNvSpPr>
                <p:nvPr/>
              </p:nvSpPr>
              <p:spPr bwMode="auto">
                <a:xfrm>
                  <a:off x="3737" y="2416"/>
                  <a:ext cx="4" cy="9"/>
                </a:xfrm>
                <a:custGeom>
                  <a:avLst/>
                  <a:gdLst>
                    <a:gd name="T0" fmla="*/ 3 w 4"/>
                    <a:gd name="T1" fmla="*/ 0 h 9"/>
                    <a:gd name="T2" fmla="*/ 3 w 4"/>
                    <a:gd name="T3" fmla="*/ 8 h 9"/>
                    <a:gd name="T4" fmla="*/ 0 w 4"/>
                    <a:gd name="T5" fmla="*/ 8 h 9"/>
                    <a:gd name="T6" fmla="*/ 0 w 4"/>
                    <a:gd name="T7" fmla="*/ 3 h 9"/>
                    <a:gd name="T8" fmla="*/ 3 w 4"/>
                    <a:gd name="T9" fmla="*/ 0 h 9"/>
                  </a:gdLst>
                  <a:ahLst/>
                  <a:cxnLst>
                    <a:cxn ang="0">
                      <a:pos x="T0" y="T1"/>
                    </a:cxn>
                    <a:cxn ang="0">
                      <a:pos x="T2" y="T3"/>
                    </a:cxn>
                    <a:cxn ang="0">
                      <a:pos x="T4" y="T5"/>
                    </a:cxn>
                    <a:cxn ang="0">
                      <a:pos x="T6" y="T7"/>
                    </a:cxn>
                    <a:cxn ang="0">
                      <a:pos x="T8" y="T9"/>
                    </a:cxn>
                  </a:cxnLst>
                  <a:rect l="0" t="0" r="r" b="b"/>
                  <a:pathLst>
                    <a:path w="4" h="9">
                      <a:moveTo>
                        <a:pt x="3" y="0"/>
                      </a:moveTo>
                      <a:lnTo>
                        <a:pt x="3" y="8"/>
                      </a:lnTo>
                      <a:lnTo>
                        <a:pt x="0" y="8"/>
                      </a:lnTo>
                      <a:lnTo>
                        <a:pt x="0" y="3"/>
                      </a:lnTo>
                      <a:lnTo>
                        <a:pt x="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55" name="Freeform 74">
                  <a:extLst>
                    <a:ext uri="{FF2B5EF4-FFF2-40B4-BE49-F238E27FC236}">
                      <a16:creationId xmlns:a16="http://schemas.microsoft.com/office/drawing/2014/main" id="{754AA512-A725-49A4-9D38-A8582E3785A2}"/>
                    </a:ext>
                  </a:extLst>
                </p:cNvPr>
                <p:cNvSpPr>
                  <a:spLocks/>
                </p:cNvSpPr>
                <p:nvPr/>
              </p:nvSpPr>
              <p:spPr bwMode="auto">
                <a:xfrm>
                  <a:off x="3642" y="2404"/>
                  <a:ext cx="3" cy="9"/>
                </a:xfrm>
                <a:custGeom>
                  <a:avLst/>
                  <a:gdLst>
                    <a:gd name="T0" fmla="*/ 2 w 3"/>
                    <a:gd name="T1" fmla="*/ 0 h 9"/>
                    <a:gd name="T2" fmla="*/ 2 w 3"/>
                    <a:gd name="T3" fmla="*/ 8 h 9"/>
                    <a:gd name="T4" fmla="*/ 0 w 3"/>
                    <a:gd name="T5" fmla="*/ 8 h 9"/>
                    <a:gd name="T6" fmla="*/ 0 w 3"/>
                    <a:gd name="T7" fmla="*/ 2 h 9"/>
                    <a:gd name="T8" fmla="*/ 2 w 3"/>
                    <a:gd name="T9" fmla="*/ 0 h 9"/>
                  </a:gdLst>
                  <a:ahLst/>
                  <a:cxnLst>
                    <a:cxn ang="0">
                      <a:pos x="T0" y="T1"/>
                    </a:cxn>
                    <a:cxn ang="0">
                      <a:pos x="T2" y="T3"/>
                    </a:cxn>
                    <a:cxn ang="0">
                      <a:pos x="T4" y="T5"/>
                    </a:cxn>
                    <a:cxn ang="0">
                      <a:pos x="T6" y="T7"/>
                    </a:cxn>
                    <a:cxn ang="0">
                      <a:pos x="T8" y="T9"/>
                    </a:cxn>
                  </a:cxnLst>
                  <a:rect l="0" t="0" r="r" b="b"/>
                  <a:pathLst>
                    <a:path w="3" h="9">
                      <a:moveTo>
                        <a:pt x="2" y="0"/>
                      </a:moveTo>
                      <a:lnTo>
                        <a:pt x="2" y="8"/>
                      </a:lnTo>
                      <a:lnTo>
                        <a:pt x="0" y="8"/>
                      </a:lnTo>
                      <a:lnTo>
                        <a:pt x="0" y="2"/>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56" name="Freeform 75">
                  <a:extLst>
                    <a:ext uri="{FF2B5EF4-FFF2-40B4-BE49-F238E27FC236}">
                      <a16:creationId xmlns:a16="http://schemas.microsoft.com/office/drawing/2014/main" id="{9F01FD00-DC2F-48CB-AF69-33695CF46697}"/>
                    </a:ext>
                  </a:extLst>
                </p:cNvPr>
                <p:cNvSpPr>
                  <a:spLocks/>
                </p:cNvSpPr>
                <p:nvPr/>
              </p:nvSpPr>
              <p:spPr bwMode="auto">
                <a:xfrm>
                  <a:off x="3650" y="2404"/>
                  <a:ext cx="2" cy="10"/>
                </a:xfrm>
                <a:custGeom>
                  <a:avLst/>
                  <a:gdLst>
                    <a:gd name="T0" fmla="*/ 1 w 2"/>
                    <a:gd name="T1" fmla="*/ 0 h 10"/>
                    <a:gd name="T2" fmla="*/ 1 w 2"/>
                    <a:gd name="T3" fmla="*/ 9 h 10"/>
                    <a:gd name="T4" fmla="*/ 0 w 2"/>
                    <a:gd name="T5" fmla="*/ 9 h 10"/>
                    <a:gd name="T6" fmla="*/ 0 w 2"/>
                    <a:gd name="T7" fmla="*/ 3 h 10"/>
                    <a:gd name="T8" fmla="*/ 1 w 2"/>
                    <a:gd name="T9" fmla="*/ 0 h 10"/>
                  </a:gdLst>
                  <a:ahLst/>
                  <a:cxnLst>
                    <a:cxn ang="0">
                      <a:pos x="T0" y="T1"/>
                    </a:cxn>
                    <a:cxn ang="0">
                      <a:pos x="T2" y="T3"/>
                    </a:cxn>
                    <a:cxn ang="0">
                      <a:pos x="T4" y="T5"/>
                    </a:cxn>
                    <a:cxn ang="0">
                      <a:pos x="T6" y="T7"/>
                    </a:cxn>
                    <a:cxn ang="0">
                      <a:pos x="T8" y="T9"/>
                    </a:cxn>
                  </a:cxnLst>
                  <a:rect l="0" t="0" r="r" b="b"/>
                  <a:pathLst>
                    <a:path w="2" h="10">
                      <a:moveTo>
                        <a:pt x="1" y="0"/>
                      </a:moveTo>
                      <a:lnTo>
                        <a:pt x="1" y="9"/>
                      </a:lnTo>
                      <a:lnTo>
                        <a:pt x="0" y="9"/>
                      </a:lnTo>
                      <a:lnTo>
                        <a:pt x="0" y="3"/>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57" name="Freeform 76">
                  <a:extLst>
                    <a:ext uri="{FF2B5EF4-FFF2-40B4-BE49-F238E27FC236}">
                      <a16:creationId xmlns:a16="http://schemas.microsoft.com/office/drawing/2014/main" id="{A2FE9ACD-0F04-48FB-A6D7-AD0FB8BF8F35}"/>
                    </a:ext>
                  </a:extLst>
                </p:cNvPr>
                <p:cNvSpPr>
                  <a:spLocks/>
                </p:cNvSpPr>
                <p:nvPr/>
              </p:nvSpPr>
              <p:spPr bwMode="auto">
                <a:xfrm>
                  <a:off x="3657" y="2404"/>
                  <a:ext cx="2" cy="11"/>
                </a:xfrm>
                <a:custGeom>
                  <a:avLst/>
                  <a:gdLst>
                    <a:gd name="T0" fmla="*/ 1 w 2"/>
                    <a:gd name="T1" fmla="*/ 0 h 11"/>
                    <a:gd name="T2" fmla="*/ 1 w 2"/>
                    <a:gd name="T3" fmla="*/ 10 h 11"/>
                    <a:gd name="T4" fmla="*/ 0 w 2"/>
                    <a:gd name="T5" fmla="*/ 10 h 11"/>
                    <a:gd name="T6" fmla="*/ 0 w 2"/>
                    <a:gd name="T7" fmla="*/ 4 h 11"/>
                    <a:gd name="T8" fmla="*/ 1 w 2"/>
                    <a:gd name="T9" fmla="*/ 0 h 11"/>
                  </a:gdLst>
                  <a:ahLst/>
                  <a:cxnLst>
                    <a:cxn ang="0">
                      <a:pos x="T0" y="T1"/>
                    </a:cxn>
                    <a:cxn ang="0">
                      <a:pos x="T2" y="T3"/>
                    </a:cxn>
                    <a:cxn ang="0">
                      <a:pos x="T4" y="T5"/>
                    </a:cxn>
                    <a:cxn ang="0">
                      <a:pos x="T6" y="T7"/>
                    </a:cxn>
                    <a:cxn ang="0">
                      <a:pos x="T8" y="T9"/>
                    </a:cxn>
                  </a:cxnLst>
                  <a:rect l="0" t="0" r="r" b="b"/>
                  <a:pathLst>
                    <a:path w="2" h="11">
                      <a:moveTo>
                        <a:pt x="1" y="0"/>
                      </a:moveTo>
                      <a:lnTo>
                        <a:pt x="1" y="10"/>
                      </a:lnTo>
                      <a:lnTo>
                        <a:pt x="0" y="10"/>
                      </a:lnTo>
                      <a:lnTo>
                        <a:pt x="0" y="4"/>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58" name="Freeform 77">
                  <a:extLst>
                    <a:ext uri="{FF2B5EF4-FFF2-40B4-BE49-F238E27FC236}">
                      <a16:creationId xmlns:a16="http://schemas.microsoft.com/office/drawing/2014/main" id="{C1EB027A-8A04-490C-8819-A0A325973A7B}"/>
                    </a:ext>
                  </a:extLst>
                </p:cNvPr>
                <p:cNvSpPr>
                  <a:spLocks/>
                </p:cNvSpPr>
                <p:nvPr/>
              </p:nvSpPr>
              <p:spPr bwMode="auto">
                <a:xfrm>
                  <a:off x="3664" y="2405"/>
                  <a:ext cx="2" cy="11"/>
                </a:xfrm>
                <a:custGeom>
                  <a:avLst/>
                  <a:gdLst>
                    <a:gd name="T0" fmla="*/ 1 w 2"/>
                    <a:gd name="T1" fmla="*/ 0 h 11"/>
                    <a:gd name="T2" fmla="*/ 1 w 2"/>
                    <a:gd name="T3" fmla="*/ 10 h 11"/>
                    <a:gd name="T4" fmla="*/ 0 w 2"/>
                    <a:gd name="T5" fmla="*/ 10 h 11"/>
                    <a:gd name="T6" fmla="*/ 0 w 2"/>
                    <a:gd name="T7" fmla="*/ 3 h 11"/>
                    <a:gd name="T8" fmla="*/ 1 w 2"/>
                    <a:gd name="T9" fmla="*/ 0 h 11"/>
                  </a:gdLst>
                  <a:ahLst/>
                  <a:cxnLst>
                    <a:cxn ang="0">
                      <a:pos x="T0" y="T1"/>
                    </a:cxn>
                    <a:cxn ang="0">
                      <a:pos x="T2" y="T3"/>
                    </a:cxn>
                    <a:cxn ang="0">
                      <a:pos x="T4" y="T5"/>
                    </a:cxn>
                    <a:cxn ang="0">
                      <a:pos x="T6" y="T7"/>
                    </a:cxn>
                    <a:cxn ang="0">
                      <a:pos x="T8" y="T9"/>
                    </a:cxn>
                  </a:cxnLst>
                  <a:rect l="0" t="0" r="r" b="b"/>
                  <a:pathLst>
                    <a:path w="2" h="11">
                      <a:moveTo>
                        <a:pt x="1" y="0"/>
                      </a:moveTo>
                      <a:lnTo>
                        <a:pt x="1" y="10"/>
                      </a:lnTo>
                      <a:lnTo>
                        <a:pt x="0" y="10"/>
                      </a:lnTo>
                      <a:lnTo>
                        <a:pt x="0" y="3"/>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59" name="Freeform 78">
                  <a:extLst>
                    <a:ext uri="{FF2B5EF4-FFF2-40B4-BE49-F238E27FC236}">
                      <a16:creationId xmlns:a16="http://schemas.microsoft.com/office/drawing/2014/main" id="{7B97CC97-B643-43C3-B946-B455E353246F}"/>
                    </a:ext>
                  </a:extLst>
                </p:cNvPr>
                <p:cNvSpPr>
                  <a:spLocks/>
                </p:cNvSpPr>
                <p:nvPr/>
              </p:nvSpPr>
              <p:spPr bwMode="auto">
                <a:xfrm>
                  <a:off x="3671" y="2406"/>
                  <a:ext cx="2" cy="11"/>
                </a:xfrm>
                <a:custGeom>
                  <a:avLst/>
                  <a:gdLst>
                    <a:gd name="T0" fmla="*/ 1 w 2"/>
                    <a:gd name="T1" fmla="*/ 0 h 11"/>
                    <a:gd name="T2" fmla="*/ 1 w 2"/>
                    <a:gd name="T3" fmla="*/ 10 h 11"/>
                    <a:gd name="T4" fmla="*/ 0 w 2"/>
                    <a:gd name="T5" fmla="*/ 10 h 11"/>
                    <a:gd name="T6" fmla="*/ 0 w 2"/>
                    <a:gd name="T7" fmla="*/ 3 h 11"/>
                    <a:gd name="T8" fmla="*/ 1 w 2"/>
                    <a:gd name="T9" fmla="*/ 0 h 11"/>
                  </a:gdLst>
                  <a:ahLst/>
                  <a:cxnLst>
                    <a:cxn ang="0">
                      <a:pos x="T0" y="T1"/>
                    </a:cxn>
                    <a:cxn ang="0">
                      <a:pos x="T2" y="T3"/>
                    </a:cxn>
                    <a:cxn ang="0">
                      <a:pos x="T4" y="T5"/>
                    </a:cxn>
                    <a:cxn ang="0">
                      <a:pos x="T6" y="T7"/>
                    </a:cxn>
                    <a:cxn ang="0">
                      <a:pos x="T8" y="T9"/>
                    </a:cxn>
                  </a:cxnLst>
                  <a:rect l="0" t="0" r="r" b="b"/>
                  <a:pathLst>
                    <a:path w="2" h="11">
                      <a:moveTo>
                        <a:pt x="1" y="0"/>
                      </a:moveTo>
                      <a:lnTo>
                        <a:pt x="1" y="10"/>
                      </a:lnTo>
                      <a:lnTo>
                        <a:pt x="0" y="10"/>
                      </a:lnTo>
                      <a:lnTo>
                        <a:pt x="0" y="3"/>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60" name="Freeform 79">
                  <a:extLst>
                    <a:ext uri="{FF2B5EF4-FFF2-40B4-BE49-F238E27FC236}">
                      <a16:creationId xmlns:a16="http://schemas.microsoft.com/office/drawing/2014/main" id="{5314F575-C258-4179-A45A-59428CA4DD92}"/>
                    </a:ext>
                  </a:extLst>
                </p:cNvPr>
                <p:cNvSpPr>
                  <a:spLocks/>
                </p:cNvSpPr>
                <p:nvPr/>
              </p:nvSpPr>
              <p:spPr bwMode="auto">
                <a:xfrm>
                  <a:off x="3678" y="2407"/>
                  <a:ext cx="3" cy="10"/>
                </a:xfrm>
                <a:custGeom>
                  <a:avLst/>
                  <a:gdLst>
                    <a:gd name="T0" fmla="*/ 2 w 3"/>
                    <a:gd name="T1" fmla="*/ 0 h 10"/>
                    <a:gd name="T2" fmla="*/ 2 w 3"/>
                    <a:gd name="T3" fmla="*/ 9 h 10"/>
                    <a:gd name="T4" fmla="*/ 0 w 3"/>
                    <a:gd name="T5" fmla="*/ 9 h 10"/>
                    <a:gd name="T6" fmla="*/ 0 w 3"/>
                    <a:gd name="T7" fmla="*/ 3 h 10"/>
                    <a:gd name="T8" fmla="*/ 2 w 3"/>
                    <a:gd name="T9" fmla="*/ 0 h 10"/>
                  </a:gdLst>
                  <a:ahLst/>
                  <a:cxnLst>
                    <a:cxn ang="0">
                      <a:pos x="T0" y="T1"/>
                    </a:cxn>
                    <a:cxn ang="0">
                      <a:pos x="T2" y="T3"/>
                    </a:cxn>
                    <a:cxn ang="0">
                      <a:pos x="T4" y="T5"/>
                    </a:cxn>
                    <a:cxn ang="0">
                      <a:pos x="T6" y="T7"/>
                    </a:cxn>
                    <a:cxn ang="0">
                      <a:pos x="T8" y="T9"/>
                    </a:cxn>
                  </a:cxnLst>
                  <a:rect l="0" t="0" r="r" b="b"/>
                  <a:pathLst>
                    <a:path w="3" h="10">
                      <a:moveTo>
                        <a:pt x="2" y="0"/>
                      </a:moveTo>
                      <a:lnTo>
                        <a:pt x="2" y="9"/>
                      </a:lnTo>
                      <a:lnTo>
                        <a:pt x="0" y="9"/>
                      </a:lnTo>
                      <a:lnTo>
                        <a:pt x="0" y="3"/>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61" name="Freeform 80">
                  <a:extLst>
                    <a:ext uri="{FF2B5EF4-FFF2-40B4-BE49-F238E27FC236}">
                      <a16:creationId xmlns:a16="http://schemas.microsoft.com/office/drawing/2014/main" id="{E9E2ADCC-FBAE-47CA-A6D5-7E3B4446E005}"/>
                    </a:ext>
                  </a:extLst>
                </p:cNvPr>
                <p:cNvSpPr>
                  <a:spLocks/>
                </p:cNvSpPr>
                <p:nvPr/>
              </p:nvSpPr>
              <p:spPr bwMode="auto">
                <a:xfrm>
                  <a:off x="3534" y="2392"/>
                  <a:ext cx="2" cy="10"/>
                </a:xfrm>
                <a:custGeom>
                  <a:avLst/>
                  <a:gdLst>
                    <a:gd name="T0" fmla="*/ 1 w 2"/>
                    <a:gd name="T1" fmla="*/ 0 h 10"/>
                    <a:gd name="T2" fmla="*/ 1 w 2"/>
                    <a:gd name="T3" fmla="*/ 9 h 10"/>
                    <a:gd name="T4" fmla="*/ 0 w 2"/>
                    <a:gd name="T5" fmla="*/ 9 h 10"/>
                    <a:gd name="T6" fmla="*/ 0 w 2"/>
                    <a:gd name="T7" fmla="*/ 2 h 10"/>
                    <a:gd name="T8" fmla="*/ 1 w 2"/>
                    <a:gd name="T9" fmla="*/ 0 h 10"/>
                  </a:gdLst>
                  <a:ahLst/>
                  <a:cxnLst>
                    <a:cxn ang="0">
                      <a:pos x="T0" y="T1"/>
                    </a:cxn>
                    <a:cxn ang="0">
                      <a:pos x="T2" y="T3"/>
                    </a:cxn>
                    <a:cxn ang="0">
                      <a:pos x="T4" y="T5"/>
                    </a:cxn>
                    <a:cxn ang="0">
                      <a:pos x="T6" y="T7"/>
                    </a:cxn>
                    <a:cxn ang="0">
                      <a:pos x="T8" y="T9"/>
                    </a:cxn>
                  </a:cxnLst>
                  <a:rect l="0" t="0" r="r" b="b"/>
                  <a:pathLst>
                    <a:path w="2" h="10">
                      <a:moveTo>
                        <a:pt x="1" y="0"/>
                      </a:moveTo>
                      <a:lnTo>
                        <a:pt x="1" y="9"/>
                      </a:lnTo>
                      <a:lnTo>
                        <a:pt x="0" y="9"/>
                      </a:lnTo>
                      <a:lnTo>
                        <a:pt x="0" y="2"/>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62" name="Freeform 81">
                  <a:extLst>
                    <a:ext uri="{FF2B5EF4-FFF2-40B4-BE49-F238E27FC236}">
                      <a16:creationId xmlns:a16="http://schemas.microsoft.com/office/drawing/2014/main" id="{CE634A8B-69EC-400F-B98B-E6A197BFA361}"/>
                    </a:ext>
                  </a:extLst>
                </p:cNvPr>
                <p:cNvSpPr>
                  <a:spLocks/>
                </p:cNvSpPr>
                <p:nvPr/>
              </p:nvSpPr>
              <p:spPr bwMode="auto">
                <a:xfrm>
                  <a:off x="3546" y="2393"/>
                  <a:ext cx="2" cy="11"/>
                </a:xfrm>
                <a:custGeom>
                  <a:avLst/>
                  <a:gdLst>
                    <a:gd name="T0" fmla="*/ 1 w 2"/>
                    <a:gd name="T1" fmla="*/ 0 h 11"/>
                    <a:gd name="T2" fmla="*/ 1 w 2"/>
                    <a:gd name="T3" fmla="*/ 10 h 11"/>
                    <a:gd name="T4" fmla="*/ 0 w 2"/>
                    <a:gd name="T5" fmla="*/ 10 h 11"/>
                    <a:gd name="T6" fmla="*/ 0 w 2"/>
                    <a:gd name="T7" fmla="*/ 3 h 11"/>
                    <a:gd name="T8" fmla="*/ 1 w 2"/>
                    <a:gd name="T9" fmla="*/ 0 h 11"/>
                  </a:gdLst>
                  <a:ahLst/>
                  <a:cxnLst>
                    <a:cxn ang="0">
                      <a:pos x="T0" y="T1"/>
                    </a:cxn>
                    <a:cxn ang="0">
                      <a:pos x="T2" y="T3"/>
                    </a:cxn>
                    <a:cxn ang="0">
                      <a:pos x="T4" y="T5"/>
                    </a:cxn>
                    <a:cxn ang="0">
                      <a:pos x="T6" y="T7"/>
                    </a:cxn>
                    <a:cxn ang="0">
                      <a:pos x="T8" y="T9"/>
                    </a:cxn>
                  </a:cxnLst>
                  <a:rect l="0" t="0" r="r" b="b"/>
                  <a:pathLst>
                    <a:path w="2" h="11">
                      <a:moveTo>
                        <a:pt x="1" y="0"/>
                      </a:moveTo>
                      <a:lnTo>
                        <a:pt x="1" y="10"/>
                      </a:lnTo>
                      <a:lnTo>
                        <a:pt x="0" y="10"/>
                      </a:lnTo>
                      <a:lnTo>
                        <a:pt x="0" y="3"/>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63" name="Freeform 82">
                  <a:extLst>
                    <a:ext uri="{FF2B5EF4-FFF2-40B4-BE49-F238E27FC236}">
                      <a16:creationId xmlns:a16="http://schemas.microsoft.com/office/drawing/2014/main" id="{278BD8D3-09C7-4BF7-A315-6382E4BE6720}"/>
                    </a:ext>
                  </a:extLst>
                </p:cNvPr>
                <p:cNvSpPr>
                  <a:spLocks/>
                </p:cNvSpPr>
                <p:nvPr/>
              </p:nvSpPr>
              <p:spPr bwMode="auto">
                <a:xfrm>
                  <a:off x="3558" y="2395"/>
                  <a:ext cx="3" cy="10"/>
                </a:xfrm>
                <a:custGeom>
                  <a:avLst/>
                  <a:gdLst>
                    <a:gd name="T0" fmla="*/ 2 w 3"/>
                    <a:gd name="T1" fmla="*/ 0 h 10"/>
                    <a:gd name="T2" fmla="*/ 2 w 3"/>
                    <a:gd name="T3" fmla="*/ 9 h 10"/>
                    <a:gd name="T4" fmla="*/ 0 w 3"/>
                    <a:gd name="T5" fmla="*/ 9 h 10"/>
                    <a:gd name="T6" fmla="*/ 0 w 3"/>
                    <a:gd name="T7" fmla="*/ 2 h 10"/>
                    <a:gd name="T8" fmla="*/ 2 w 3"/>
                    <a:gd name="T9" fmla="*/ 0 h 10"/>
                  </a:gdLst>
                  <a:ahLst/>
                  <a:cxnLst>
                    <a:cxn ang="0">
                      <a:pos x="T0" y="T1"/>
                    </a:cxn>
                    <a:cxn ang="0">
                      <a:pos x="T2" y="T3"/>
                    </a:cxn>
                    <a:cxn ang="0">
                      <a:pos x="T4" y="T5"/>
                    </a:cxn>
                    <a:cxn ang="0">
                      <a:pos x="T6" y="T7"/>
                    </a:cxn>
                    <a:cxn ang="0">
                      <a:pos x="T8" y="T9"/>
                    </a:cxn>
                  </a:cxnLst>
                  <a:rect l="0" t="0" r="r" b="b"/>
                  <a:pathLst>
                    <a:path w="3" h="10">
                      <a:moveTo>
                        <a:pt x="2" y="0"/>
                      </a:moveTo>
                      <a:lnTo>
                        <a:pt x="2" y="9"/>
                      </a:lnTo>
                      <a:lnTo>
                        <a:pt x="0" y="9"/>
                      </a:lnTo>
                      <a:lnTo>
                        <a:pt x="0" y="2"/>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64" name="Freeform 83">
                  <a:extLst>
                    <a:ext uri="{FF2B5EF4-FFF2-40B4-BE49-F238E27FC236}">
                      <a16:creationId xmlns:a16="http://schemas.microsoft.com/office/drawing/2014/main" id="{8FC84D8F-B2D0-4E73-91AE-7C8AADCE7BF8}"/>
                    </a:ext>
                  </a:extLst>
                </p:cNvPr>
                <p:cNvSpPr>
                  <a:spLocks/>
                </p:cNvSpPr>
                <p:nvPr/>
              </p:nvSpPr>
              <p:spPr bwMode="auto">
                <a:xfrm>
                  <a:off x="3570" y="2396"/>
                  <a:ext cx="3" cy="9"/>
                </a:xfrm>
                <a:custGeom>
                  <a:avLst/>
                  <a:gdLst>
                    <a:gd name="T0" fmla="*/ 2 w 3"/>
                    <a:gd name="T1" fmla="*/ 0 h 9"/>
                    <a:gd name="T2" fmla="*/ 2 w 3"/>
                    <a:gd name="T3" fmla="*/ 8 h 9"/>
                    <a:gd name="T4" fmla="*/ 0 w 3"/>
                    <a:gd name="T5" fmla="*/ 8 h 9"/>
                    <a:gd name="T6" fmla="*/ 0 w 3"/>
                    <a:gd name="T7" fmla="*/ 2 h 9"/>
                    <a:gd name="T8" fmla="*/ 2 w 3"/>
                    <a:gd name="T9" fmla="*/ 0 h 9"/>
                  </a:gdLst>
                  <a:ahLst/>
                  <a:cxnLst>
                    <a:cxn ang="0">
                      <a:pos x="T0" y="T1"/>
                    </a:cxn>
                    <a:cxn ang="0">
                      <a:pos x="T2" y="T3"/>
                    </a:cxn>
                    <a:cxn ang="0">
                      <a:pos x="T4" y="T5"/>
                    </a:cxn>
                    <a:cxn ang="0">
                      <a:pos x="T6" y="T7"/>
                    </a:cxn>
                    <a:cxn ang="0">
                      <a:pos x="T8" y="T9"/>
                    </a:cxn>
                  </a:cxnLst>
                  <a:rect l="0" t="0" r="r" b="b"/>
                  <a:pathLst>
                    <a:path w="3" h="9">
                      <a:moveTo>
                        <a:pt x="2" y="0"/>
                      </a:moveTo>
                      <a:lnTo>
                        <a:pt x="2" y="8"/>
                      </a:lnTo>
                      <a:lnTo>
                        <a:pt x="0" y="8"/>
                      </a:lnTo>
                      <a:lnTo>
                        <a:pt x="0" y="2"/>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65" name="Freeform 84">
                  <a:extLst>
                    <a:ext uri="{FF2B5EF4-FFF2-40B4-BE49-F238E27FC236}">
                      <a16:creationId xmlns:a16="http://schemas.microsoft.com/office/drawing/2014/main" id="{BA0B1347-FD99-4250-AE0E-71993C4C8994}"/>
                    </a:ext>
                  </a:extLst>
                </p:cNvPr>
                <p:cNvSpPr>
                  <a:spLocks/>
                </p:cNvSpPr>
                <p:nvPr/>
              </p:nvSpPr>
              <p:spPr bwMode="auto">
                <a:xfrm>
                  <a:off x="3582" y="2397"/>
                  <a:ext cx="2" cy="10"/>
                </a:xfrm>
                <a:custGeom>
                  <a:avLst/>
                  <a:gdLst>
                    <a:gd name="T0" fmla="*/ 1 w 2"/>
                    <a:gd name="T1" fmla="*/ 0 h 10"/>
                    <a:gd name="T2" fmla="*/ 1 w 2"/>
                    <a:gd name="T3" fmla="*/ 9 h 10"/>
                    <a:gd name="T4" fmla="*/ 0 w 2"/>
                    <a:gd name="T5" fmla="*/ 9 h 10"/>
                    <a:gd name="T6" fmla="*/ 0 w 2"/>
                    <a:gd name="T7" fmla="*/ 2 h 10"/>
                    <a:gd name="T8" fmla="*/ 1 w 2"/>
                    <a:gd name="T9" fmla="*/ 0 h 10"/>
                  </a:gdLst>
                  <a:ahLst/>
                  <a:cxnLst>
                    <a:cxn ang="0">
                      <a:pos x="T0" y="T1"/>
                    </a:cxn>
                    <a:cxn ang="0">
                      <a:pos x="T2" y="T3"/>
                    </a:cxn>
                    <a:cxn ang="0">
                      <a:pos x="T4" y="T5"/>
                    </a:cxn>
                    <a:cxn ang="0">
                      <a:pos x="T6" y="T7"/>
                    </a:cxn>
                    <a:cxn ang="0">
                      <a:pos x="T8" y="T9"/>
                    </a:cxn>
                  </a:cxnLst>
                  <a:rect l="0" t="0" r="r" b="b"/>
                  <a:pathLst>
                    <a:path w="2" h="10">
                      <a:moveTo>
                        <a:pt x="1" y="0"/>
                      </a:moveTo>
                      <a:lnTo>
                        <a:pt x="1" y="9"/>
                      </a:lnTo>
                      <a:lnTo>
                        <a:pt x="0" y="9"/>
                      </a:lnTo>
                      <a:lnTo>
                        <a:pt x="0" y="2"/>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66" name="Freeform 85">
                  <a:extLst>
                    <a:ext uri="{FF2B5EF4-FFF2-40B4-BE49-F238E27FC236}">
                      <a16:creationId xmlns:a16="http://schemas.microsoft.com/office/drawing/2014/main" id="{06054079-3DC3-4F87-A2B6-E619960B0077}"/>
                    </a:ext>
                  </a:extLst>
                </p:cNvPr>
                <p:cNvSpPr>
                  <a:spLocks/>
                </p:cNvSpPr>
                <p:nvPr/>
              </p:nvSpPr>
              <p:spPr bwMode="auto">
                <a:xfrm>
                  <a:off x="3521" y="2404"/>
                  <a:ext cx="266" cy="33"/>
                </a:xfrm>
                <a:custGeom>
                  <a:avLst/>
                  <a:gdLst>
                    <a:gd name="T0" fmla="*/ 0 w 266"/>
                    <a:gd name="T1" fmla="*/ 18 h 33"/>
                    <a:gd name="T2" fmla="*/ 0 w 266"/>
                    <a:gd name="T3" fmla="*/ 0 h 33"/>
                    <a:gd name="T4" fmla="*/ 265 w 266"/>
                    <a:gd name="T5" fmla="*/ 24 h 33"/>
                    <a:gd name="T6" fmla="*/ 265 w 266"/>
                    <a:gd name="T7" fmla="*/ 32 h 33"/>
                    <a:gd name="T8" fmla="*/ 0 w 266"/>
                    <a:gd name="T9" fmla="*/ 18 h 33"/>
                  </a:gdLst>
                  <a:ahLst/>
                  <a:cxnLst>
                    <a:cxn ang="0">
                      <a:pos x="T0" y="T1"/>
                    </a:cxn>
                    <a:cxn ang="0">
                      <a:pos x="T2" y="T3"/>
                    </a:cxn>
                    <a:cxn ang="0">
                      <a:pos x="T4" y="T5"/>
                    </a:cxn>
                    <a:cxn ang="0">
                      <a:pos x="T6" y="T7"/>
                    </a:cxn>
                    <a:cxn ang="0">
                      <a:pos x="T8" y="T9"/>
                    </a:cxn>
                  </a:cxnLst>
                  <a:rect l="0" t="0" r="r" b="b"/>
                  <a:pathLst>
                    <a:path w="266" h="33">
                      <a:moveTo>
                        <a:pt x="0" y="18"/>
                      </a:moveTo>
                      <a:lnTo>
                        <a:pt x="0" y="0"/>
                      </a:lnTo>
                      <a:lnTo>
                        <a:pt x="265" y="24"/>
                      </a:lnTo>
                      <a:lnTo>
                        <a:pt x="265" y="32"/>
                      </a:lnTo>
                      <a:lnTo>
                        <a:pt x="0" y="18"/>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67" name="Freeform 86">
                  <a:extLst>
                    <a:ext uri="{FF2B5EF4-FFF2-40B4-BE49-F238E27FC236}">
                      <a16:creationId xmlns:a16="http://schemas.microsoft.com/office/drawing/2014/main" id="{F14E87CB-4B97-4530-A9D2-335D711A2FE3}"/>
                    </a:ext>
                  </a:extLst>
                </p:cNvPr>
                <p:cNvSpPr>
                  <a:spLocks/>
                </p:cNvSpPr>
                <p:nvPr/>
              </p:nvSpPr>
              <p:spPr bwMode="auto">
                <a:xfrm>
                  <a:off x="3521" y="2363"/>
                  <a:ext cx="271" cy="57"/>
                </a:xfrm>
                <a:custGeom>
                  <a:avLst/>
                  <a:gdLst>
                    <a:gd name="T0" fmla="*/ 0 w 271"/>
                    <a:gd name="T1" fmla="*/ 15 h 57"/>
                    <a:gd name="T2" fmla="*/ 0 w 271"/>
                    <a:gd name="T3" fmla="*/ 0 h 57"/>
                    <a:gd name="T4" fmla="*/ 270 w 271"/>
                    <a:gd name="T5" fmla="*/ 50 h 57"/>
                    <a:gd name="T6" fmla="*/ 270 w 271"/>
                    <a:gd name="T7" fmla="*/ 56 h 57"/>
                    <a:gd name="T8" fmla="*/ 0 w 271"/>
                    <a:gd name="T9" fmla="*/ 15 h 57"/>
                  </a:gdLst>
                  <a:ahLst/>
                  <a:cxnLst>
                    <a:cxn ang="0">
                      <a:pos x="T0" y="T1"/>
                    </a:cxn>
                    <a:cxn ang="0">
                      <a:pos x="T2" y="T3"/>
                    </a:cxn>
                    <a:cxn ang="0">
                      <a:pos x="T4" y="T5"/>
                    </a:cxn>
                    <a:cxn ang="0">
                      <a:pos x="T6" y="T7"/>
                    </a:cxn>
                    <a:cxn ang="0">
                      <a:pos x="T8" y="T9"/>
                    </a:cxn>
                  </a:cxnLst>
                  <a:rect l="0" t="0" r="r" b="b"/>
                  <a:pathLst>
                    <a:path w="271" h="57">
                      <a:moveTo>
                        <a:pt x="0" y="15"/>
                      </a:moveTo>
                      <a:lnTo>
                        <a:pt x="0" y="0"/>
                      </a:lnTo>
                      <a:lnTo>
                        <a:pt x="270" y="50"/>
                      </a:lnTo>
                      <a:lnTo>
                        <a:pt x="270" y="56"/>
                      </a:lnTo>
                      <a:lnTo>
                        <a:pt x="0" y="1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68" name="Freeform 87">
                  <a:extLst>
                    <a:ext uri="{FF2B5EF4-FFF2-40B4-BE49-F238E27FC236}">
                      <a16:creationId xmlns:a16="http://schemas.microsoft.com/office/drawing/2014/main" id="{F41E9360-828D-49DC-A75F-55FF62A9DF0E}"/>
                    </a:ext>
                  </a:extLst>
                </p:cNvPr>
                <p:cNvSpPr>
                  <a:spLocks/>
                </p:cNvSpPr>
                <p:nvPr/>
              </p:nvSpPr>
              <p:spPr bwMode="auto">
                <a:xfrm>
                  <a:off x="3521" y="2294"/>
                  <a:ext cx="278" cy="108"/>
                </a:xfrm>
                <a:custGeom>
                  <a:avLst/>
                  <a:gdLst>
                    <a:gd name="T0" fmla="*/ 0 w 278"/>
                    <a:gd name="T1" fmla="*/ 38 h 108"/>
                    <a:gd name="T2" fmla="*/ 0 w 278"/>
                    <a:gd name="T3" fmla="*/ 0 h 108"/>
                    <a:gd name="T4" fmla="*/ 277 w 278"/>
                    <a:gd name="T5" fmla="*/ 93 h 108"/>
                    <a:gd name="T6" fmla="*/ 277 w 278"/>
                    <a:gd name="T7" fmla="*/ 107 h 108"/>
                    <a:gd name="T8" fmla="*/ 0 w 278"/>
                    <a:gd name="T9" fmla="*/ 38 h 108"/>
                  </a:gdLst>
                  <a:ahLst/>
                  <a:cxnLst>
                    <a:cxn ang="0">
                      <a:pos x="T0" y="T1"/>
                    </a:cxn>
                    <a:cxn ang="0">
                      <a:pos x="T2" y="T3"/>
                    </a:cxn>
                    <a:cxn ang="0">
                      <a:pos x="T4" y="T5"/>
                    </a:cxn>
                    <a:cxn ang="0">
                      <a:pos x="T6" y="T7"/>
                    </a:cxn>
                    <a:cxn ang="0">
                      <a:pos x="T8" y="T9"/>
                    </a:cxn>
                  </a:cxnLst>
                  <a:rect l="0" t="0" r="r" b="b"/>
                  <a:pathLst>
                    <a:path w="278" h="108">
                      <a:moveTo>
                        <a:pt x="0" y="38"/>
                      </a:moveTo>
                      <a:lnTo>
                        <a:pt x="0" y="0"/>
                      </a:lnTo>
                      <a:lnTo>
                        <a:pt x="277" y="93"/>
                      </a:lnTo>
                      <a:lnTo>
                        <a:pt x="277" y="107"/>
                      </a:lnTo>
                      <a:lnTo>
                        <a:pt x="0" y="38"/>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69" name="Freeform 88">
                  <a:extLst>
                    <a:ext uri="{FF2B5EF4-FFF2-40B4-BE49-F238E27FC236}">
                      <a16:creationId xmlns:a16="http://schemas.microsoft.com/office/drawing/2014/main" id="{061CDB5E-C304-48EE-9CF8-7999B3EC9CFB}"/>
                    </a:ext>
                  </a:extLst>
                </p:cNvPr>
                <p:cNvSpPr>
                  <a:spLocks/>
                </p:cNvSpPr>
                <p:nvPr/>
              </p:nvSpPr>
              <p:spPr bwMode="auto">
                <a:xfrm>
                  <a:off x="3456" y="2432"/>
                  <a:ext cx="59" cy="11"/>
                </a:xfrm>
                <a:custGeom>
                  <a:avLst/>
                  <a:gdLst>
                    <a:gd name="T0" fmla="*/ 58 w 59"/>
                    <a:gd name="T1" fmla="*/ 0 h 11"/>
                    <a:gd name="T2" fmla="*/ 0 w 59"/>
                    <a:gd name="T3" fmla="*/ 4 h 11"/>
                    <a:gd name="T4" fmla="*/ 0 w 59"/>
                    <a:gd name="T5" fmla="*/ 8 h 11"/>
                    <a:gd name="T6" fmla="*/ 58 w 59"/>
                    <a:gd name="T7" fmla="*/ 10 h 11"/>
                    <a:gd name="T8" fmla="*/ 58 w 59"/>
                    <a:gd name="T9" fmla="*/ 0 h 11"/>
                  </a:gdLst>
                  <a:ahLst/>
                  <a:cxnLst>
                    <a:cxn ang="0">
                      <a:pos x="T0" y="T1"/>
                    </a:cxn>
                    <a:cxn ang="0">
                      <a:pos x="T2" y="T3"/>
                    </a:cxn>
                    <a:cxn ang="0">
                      <a:pos x="T4" y="T5"/>
                    </a:cxn>
                    <a:cxn ang="0">
                      <a:pos x="T6" y="T7"/>
                    </a:cxn>
                    <a:cxn ang="0">
                      <a:pos x="T8" y="T9"/>
                    </a:cxn>
                  </a:cxnLst>
                  <a:rect l="0" t="0" r="r" b="b"/>
                  <a:pathLst>
                    <a:path w="59" h="11">
                      <a:moveTo>
                        <a:pt x="58" y="0"/>
                      </a:moveTo>
                      <a:lnTo>
                        <a:pt x="0" y="4"/>
                      </a:lnTo>
                      <a:lnTo>
                        <a:pt x="0" y="8"/>
                      </a:lnTo>
                      <a:lnTo>
                        <a:pt x="58" y="10"/>
                      </a:lnTo>
                      <a:lnTo>
                        <a:pt x="58"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70" name="Freeform 89">
                  <a:extLst>
                    <a:ext uri="{FF2B5EF4-FFF2-40B4-BE49-F238E27FC236}">
                      <a16:creationId xmlns:a16="http://schemas.microsoft.com/office/drawing/2014/main" id="{8D56A3EA-1729-4842-AA84-EF210FBEB306}"/>
                    </a:ext>
                  </a:extLst>
                </p:cNvPr>
                <p:cNvSpPr>
                  <a:spLocks/>
                </p:cNvSpPr>
                <p:nvPr/>
              </p:nvSpPr>
              <p:spPr bwMode="auto">
                <a:xfrm>
                  <a:off x="3434" y="2331"/>
                  <a:ext cx="81" cy="103"/>
                </a:xfrm>
                <a:custGeom>
                  <a:avLst/>
                  <a:gdLst>
                    <a:gd name="T0" fmla="*/ 80 w 81"/>
                    <a:gd name="T1" fmla="*/ 0 h 103"/>
                    <a:gd name="T2" fmla="*/ 0 w 81"/>
                    <a:gd name="T3" fmla="*/ 54 h 103"/>
                    <a:gd name="T4" fmla="*/ 10 w 81"/>
                    <a:gd name="T5" fmla="*/ 54 h 103"/>
                    <a:gd name="T6" fmla="*/ 10 w 81"/>
                    <a:gd name="T7" fmla="*/ 72 h 103"/>
                    <a:gd name="T8" fmla="*/ 7 w 81"/>
                    <a:gd name="T9" fmla="*/ 75 h 103"/>
                    <a:gd name="T10" fmla="*/ 10 w 81"/>
                    <a:gd name="T11" fmla="*/ 75 h 103"/>
                    <a:gd name="T12" fmla="*/ 10 w 81"/>
                    <a:gd name="T13" fmla="*/ 100 h 103"/>
                    <a:gd name="T14" fmla="*/ 19 w 81"/>
                    <a:gd name="T15" fmla="*/ 102 h 103"/>
                    <a:gd name="T16" fmla="*/ 80 w 81"/>
                    <a:gd name="T17" fmla="*/ 98 h 103"/>
                    <a:gd name="T18" fmla="*/ 80 w 81"/>
                    <a:gd name="T19"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103">
                      <a:moveTo>
                        <a:pt x="80" y="0"/>
                      </a:moveTo>
                      <a:lnTo>
                        <a:pt x="0" y="54"/>
                      </a:lnTo>
                      <a:lnTo>
                        <a:pt x="10" y="54"/>
                      </a:lnTo>
                      <a:lnTo>
                        <a:pt x="10" y="72"/>
                      </a:lnTo>
                      <a:lnTo>
                        <a:pt x="7" y="75"/>
                      </a:lnTo>
                      <a:lnTo>
                        <a:pt x="10" y="75"/>
                      </a:lnTo>
                      <a:lnTo>
                        <a:pt x="10" y="100"/>
                      </a:lnTo>
                      <a:lnTo>
                        <a:pt x="19" y="102"/>
                      </a:lnTo>
                      <a:lnTo>
                        <a:pt x="80" y="98"/>
                      </a:lnTo>
                      <a:lnTo>
                        <a:pt x="8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71" name="Freeform 90">
                  <a:extLst>
                    <a:ext uri="{FF2B5EF4-FFF2-40B4-BE49-F238E27FC236}">
                      <a16:creationId xmlns:a16="http://schemas.microsoft.com/office/drawing/2014/main" id="{1C2AB66A-66A0-44B5-A7D1-3DAE4041259D}"/>
                    </a:ext>
                  </a:extLst>
                </p:cNvPr>
                <p:cNvSpPr>
                  <a:spLocks/>
                </p:cNvSpPr>
                <p:nvPr/>
              </p:nvSpPr>
              <p:spPr bwMode="auto">
                <a:xfrm>
                  <a:off x="3434" y="2294"/>
                  <a:ext cx="81" cy="89"/>
                </a:xfrm>
                <a:custGeom>
                  <a:avLst/>
                  <a:gdLst>
                    <a:gd name="T0" fmla="*/ 80 w 81"/>
                    <a:gd name="T1" fmla="*/ 0 h 89"/>
                    <a:gd name="T2" fmla="*/ 80 w 81"/>
                    <a:gd name="T3" fmla="*/ 37 h 89"/>
                    <a:gd name="T4" fmla="*/ 0 w 81"/>
                    <a:gd name="T5" fmla="*/ 88 h 89"/>
                    <a:gd name="T6" fmla="*/ 0 w 81"/>
                    <a:gd name="T7" fmla="*/ 66 h 89"/>
                    <a:gd name="T8" fmla="*/ 80 w 81"/>
                    <a:gd name="T9" fmla="*/ 0 h 89"/>
                  </a:gdLst>
                  <a:ahLst/>
                  <a:cxnLst>
                    <a:cxn ang="0">
                      <a:pos x="T0" y="T1"/>
                    </a:cxn>
                    <a:cxn ang="0">
                      <a:pos x="T2" y="T3"/>
                    </a:cxn>
                    <a:cxn ang="0">
                      <a:pos x="T4" y="T5"/>
                    </a:cxn>
                    <a:cxn ang="0">
                      <a:pos x="T6" y="T7"/>
                    </a:cxn>
                    <a:cxn ang="0">
                      <a:pos x="T8" y="T9"/>
                    </a:cxn>
                  </a:cxnLst>
                  <a:rect l="0" t="0" r="r" b="b"/>
                  <a:pathLst>
                    <a:path w="81" h="89">
                      <a:moveTo>
                        <a:pt x="80" y="0"/>
                      </a:moveTo>
                      <a:lnTo>
                        <a:pt x="80" y="37"/>
                      </a:lnTo>
                      <a:lnTo>
                        <a:pt x="0" y="88"/>
                      </a:lnTo>
                      <a:lnTo>
                        <a:pt x="0" y="66"/>
                      </a:lnTo>
                      <a:lnTo>
                        <a:pt x="8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72" name="Freeform 91">
                  <a:extLst>
                    <a:ext uri="{FF2B5EF4-FFF2-40B4-BE49-F238E27FC236}">
                      <a16:creationId xmlns:a16="http://schemas.microsoft.com/office/drawing/2014/main" id="{3B7B148D-4332-400A-BF4F-22FB11390C7B}"/>
                    </a:ext>
                  </a:extLst>
                </p:cNvPr>
                <p:cNvSpPr>
                  <a:spLocks/>
                </p:cNvSpPr>
                <p:nvPr/>
              </p:nvSpPr>
              <p:spPr bwMode="auto">
                <a:xfrm>
                  <a:off x="3446" y="2411"/>
                  <a:ext cx="11" cy="25"/>
                </a:xfrm>
                <a:custGeom>
                  <a:avLst/>
                  <a:gdLst>
                    <a:gd name="T0" fmla="*/ 10 w 11"/>
                    <a:gd name="T1" fmla="*/ 6 h 25"/>
                    <a:gd name="T2" fmla="*/ 10 w 11"/>
                    <a:gd name="T3" fmla="*/ 22 h 25"/>
                    <a:gd name="T4" fmla="*/ 0 w 11"/>
                    <a:gd name="T5" fmla="*/ 24 h 25"/>
                    <a:gd name="T6" fmla="*/ 0 w 11"/>
                    <a:gd name="T7" fmla="*/ 0 h 25"/>
                    <a:gd name="T8" fmla="*/ 10 w 11"/>
                    <a:gd name="T9" fmla="*/ 6 h 25"/>
                  </a:gdLst>
                  <a:ahLst/>
                  <a:cxnLst>
                    <a:cxn ang="0">
                      <a:pos x="T0" y="T1"/>
                    </a:cxn>
                    <a:cxn ang="0">
                      <a:pos x="T2" y="T3"/>
                    </a:cxn>
                    <a:cxn ang="0">
                      <a:pos x="T4" y="T5"/>
                    </a:cxn>
                    <a:cxn ang="0">
                      <a:pos x="T6" y="T7"/>
                    </a:cxn>
                    <a:cxn ang="0">
                      <a:pos x="T8" y="T9"/>
                    </a:cxn>
                  </a:cxnLst>
                  <a:rect l="0" t="0" r="r" b="b"/>
                  <a:pathLst>
                    <a:path w="11" h="25">
                      <a:moveTo>
                        <a:pt x="10" y="6"/>
                      </a:moveTo>
                      <a:lnTo>
                        <a:pt x="10" y="22"/>
                      </a:lnTo>
                      <a:lnTo>
                        <a:pt x="0" y="24"/>
                      </a:lnTo>
                      <a:lnTo>
                        <a:pt x="0" y="0"/>
                      </a:lnTo>
                      <a:lnTo>
                        <a:pt x="10"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73" name="Freeform 92">
                  <a:extLst>
                    <a:ext uri="{FF2B5EF4-FFF2-40B4-BE49-F238E27FC236}">
                      <a16:creationId xmlns:a16="http://schemas.microsoft.com/office/drawing/2014/main" id="{109B7EE6-DB65-4127-A038-CD32022481E6}"/>
                    </a:ext>
                  </a:extLst>
                </p:cNvPr>
                <p:cNvSpPr>
                  <a:spLocks/>
                </p:cNvSpPr>
                <p:nvPr/>
              </p:nvSpPr>
              <p:spPr bwMode="auto">
                <a:xfrm>
                  <a:off x="3451" y="2409"/>
                  <a:ext cx="9" cy="25"/>
                </a:xfrm>
                <a:custGeom>
                  <a:avLst/>
                  <a:gdLst>
                    <a:gd name="T0" fmla="*/ 8 w 9"/>
                    <a:gd name="T1" fmla="*/ 4 h 25"/>
                    <a:gd name="T2" fmla="*/ 8 w 9"/>
                    <a:gd name="T3" fmla="*/ 22 h 25"/>
                    <a:gd name="T4" fmla="*/ 0 w 9"/>
                    <a:gd name="T5" fmla="*/ 24 h 25"/>
                    <a:gd name="T6" fmla="*/ 0 w 9"/>
                    <a:gd name="T7" fmla="*/ 0 h 25"/>
                    <a:gd name="T8" fmla="*/ 8 w 9"/>
                    <a:gd name="T9" fmla="*/ 4 h 25"/>
                  </a:gdLst>
                  <a:ahLst/>
                  <a:cxnLst>
                    <a:cxn ang="0">
                      <a:pos x="T0" y="T1"/>
                    </a:cxn>
                    <a:cxn ang="0">
                      <a:pos x="T2" y="T3"/>
                    </a:cxn>
                    <a:cxn ang="0">
                      <a:pos x="T4" y="T5"/>
                    </a:cxn>
                    <a:cxn ang="0">
                      <a:pos x="T6" y="T7"/>
                    </a:cxn>
                    <a:cxn ang="0">
                      <a:pos x="T8" y="T9"/>
                    </a:cxn>
                  </a:cxnLst>
                  <a:rect l="0" t="0" r="r" b="b"/>
                  <a:pathLst>
                    <a:path w="9" h="25">
                      <a:moveTo>
                        <a:pt x="8" y="4"/>
                      </a:moveTo>
                      <a:lnTo>
                        <a:pt x="8" y="22"/>
                      </a:lnTo>
                      <a:lnTo>
                        <a:pt x="0" y="24"/>
                      </a:lnTo>
                      <a:lnTo>
                        <a:pt x="0" y="0"/>
                      </a:lnTo>
                      <a:lnTo>
                        <a:pt x="8"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74" name="Freeform 93">
                  <a:extLst>
                    <a:ext uri="{FF2B5EF4-FFF2-40B4-BE49-F238E27FC236}">
                      <a16:creationId xmlns:a16="http://schemas.microsoft.com/office/drawing/2014/main" id="{E667211A-4905-4C39-952B-29931ECB284A}"/>
                    </a:ext>
                  </a:extLst>
                </p:cNvPr>
                <p:cNvSpPr>
                  <a:spLocks/>
                </p:cNvSpPr>
                <p:nvPr/>
              </p:nvSpPr>
              <p:spPr bwMode="auto">
                <a:xfrm>
                  <a:off x="3455" y="2407"/>
                  <a:ext cx="9" cy="26"/>
                </a:xfrm>
                <a:custGeom>
                  <a:avLst/>
                  <a:gdLst>
                    <a:gd name="T0" fmla="*/ 8 w 9"/>
                    <a:gd name="T1" fmla="*/ 5 h 26"/>
                    <a:gd name="T2" fmla="*/ 8 w 9"/>
                    <a:gd name="T3" fmla="*/ 23 h 26"/>
                    <a:gd name="T4" fmla="*/ 0 w 9"/>
                    <a:gd name="T5" fmla="*/ 25 h 26"/>
                    <a:gd name="T6" fmla="*/ 0 w 9"/>
                    <a:gd name="T7" fmla="*/ 0 h 26"/>
                    <a:gd name="T8" fmla="*/ 8 w 9"/>
                    <a:gd name="T9" fmla="*/ 5 h 26"/>
                  </a:gdLst>
                  <a:ahLst/>
                  <a:cxnLst>
                    <a:cxn ang="0">
                      <a:pos x="T0" y="T1"/>
                    </a:cxn>
                    <a:cxn ang="0">
                      <a:pos x="T2" y="T3"/>
                    </a:cxn>
                    <a:cxn ang="0">
                      <a:pos x="T4" y="T5"/>
                    </a:cxn>
                    <a:cxn ang="0">
                      <a:pos x="T6" y="T7"/>
                    </a:cxn>
                    <a:cxn ang="0">
                      <a:pos x="T8" y="T9"/>
                    </a:cxn>
                  </a:cxnLst>
                  <a:rect l="0" t="0" r="r" b="b"/>
                  <a:pathLst>
                    <a:path w="9" h="26">
                      <a:moveTo>
                        <a:pt x="8" y="5"/>
                      </a:moveTo>
                      <a:lnTo>
                        <a:pt x="8" y="23"/>
                      </a:lnTo>
                      <a:lnTo>
                        <a:pt x="0" y="25"/>
                      </a:lnTo>
                      <a:lnTo>
                        <a:pt x="0" y="0"/>
                      </a:lnTo>
                      <a:lnTo>
                        <a:pt x="8"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75" name="Freeform 94">
                  <a:extLst>
                    <a:ext uri="{FF2B5EF4-FFF2-40B4-BE49-F238E27FC236}">
                      <a16:creationId xmlns:a16="http://schemas.microsoft.com/office/drawing/2014/main" id="{6A9E7131-9AB6-4B91-987B-AAA671B96EE3}"/>
                    </a:ext>
                  </a:extLst>
                </p:cNvPr>
                <p:cNvSpPr>
                  <a:spLocks/>
                </p:cNvSpPr>
                <p:nvPr/>
              </p:nvSpPr>
              <p:spPr bwMode="auto">
                <a:xfrm>
                  <a:off x="3458" y="2405"/>
                  <a:ext cx="9" cy="27"/>
                </a:xfrm>
                <a:custGeom>
                  <a:avLst/>
                  <a:gdLst>
                    <a:gd name="T0" fmla="*/ 8 w 9"/>
                    <a:gd name="T1" fmla="*/ 6 h 27"/>
                    <a:gd name="T2" fmla="*/ 8 w 9"/>
                    <a:gd name="T3" fmla="*/ 23 h 27"/>
                    <a:gd name="T4" fmla="*/ 0 w 9"/>
                    <a:gd name="T5" fmla="*/ 26 h 27"/>
                    <a:gd name="T6" fmla="*/ 0 w 9"/>
                    <a:gd name="T7" fmla="*/ 0 h 27"/>
                    <a:gd name="T8" fmla="*/ 8 w 9"/>
                    <a:gd name="T9" fmla="*/ 6 h 27"/>
                  </a:gdLst>
                  <a:ahLst/>
                  <a:cxnLst>
                    <a:cxn ang="0">
                      <a:pos x="T0" y="T1"/>
                    </a:cxn>
                    <a:cxn ang="0">
                      <a:pos x="T2" y="T3"/>
                    </a:cxn>
                    <a:cxn ang="0">
                      <a:pos x="T4" y="T5"/>
                    </a:cxn>
                    <a:cxn ang="0">
                      <a:pos x="T6" y="T7"/>
                    </a:cxn>
                    <a:cxn ang="0">
                      <a:pos x="T8" y="T9"/>
                    </a:cxn>
                  </a:cxnLst>
                  <a:rect l="0" t="0" r="r" b="b"/>
                  <a:pathLst>
                    <a:path w="9" h="27">
                      <a:moveTo>
                        <a:pt x="8" y="6"/>
                      </a:moveTo>
                      <a:lnTo>
                        <a:pt x="8" y="23"/>
                      </a:lnTo>
                      <a:lnTo>
                        <a:pt x="0" y="26"/>
                      </a:lnTo>
                      <a:lnTo>
                        <a:pt x="0" y="0"/>
                      </a:lnTo>
                      <a:lnTo>
                        <a:pt x="8"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76" name="Freeform 95">
                  <a:extLst>
                    <a:ext uri="{FF2B5EF4-FFF2-40B4-BE49-F238E27FC236}">
                      <a16:creationId xmlns:a16="http://schemas.microsoft.com/office/drawing/2014/main" id="{6ACD9618-7411-461A-8A21-CCDDAD031913}"/>
                    </a:ext>
                  </a:extLst>
                </p:cNvPr>
                <p:cNvSpPr>
                  <a:spLocks/>
                </p:cNvSpPr>
                <p:nvPr/>
              </p:nvSpPr>
              <p:spPr bwMode="auto">
                <a:xfrm>
                  <a:off x="3462" y="2404"/>
                  <a:ext cx="10" cy="25"/>
                </a:xfrm>
                <a:custGeom>
                  <a:avLst/>
                  <a:gdLst>
                    <a:gd name="T0" fmla="*/ 9 w 10"/>
                    <a:gd name="T1" fmla="*/ 4 h 25"/>
                    <a:gd name="T2" fmla="*/ 9 w 10"/>
                    <a:gd name="T3" fmla="*/ 22 h 25"/>
                    <a:gd name="T4" fmla="*/ 0 w 10"/>
                    <a:gd name="T5" fmla="*/ 24 h 25"/>
                    <a:gd name="T6" fmla="*/ 0 w 10"/>
                    <a:gd name="T7" fmla="*/ 0 h 25"/>
                    <a:gd name="T8" fmla="*/ 9 w 10"/>
                    <a:gd name="T9" fmla="*/ 4 h 25"/>
                  </a:gdLst>
                  <a:ahLst/>
                  <a:cxnLst>
                    <a:cxn ang="0">
                      <a:pos x="T0" y="T1"/>
                    </a:cxn>
                    <a:cxn ang="0">
                      <a:pos x="T2" y="T3"/>
                    </a:cxn>
                    <a:cxn ang="0">
                      <a:pos x="T4" y="T5"/>
                    </a:cxn>
                    <a:cxn ang="0">
                      <a:pos x="T6" y="T7"/>
                    </a:cxn>
                    <a:cxn ang="0">
                      <a:pos x="T8" y="T9"/>
                    </a:cxn>
                  </a:cxnLst>
                  <a:rect l="0" t="0" r="r" b="b"/>
                  <a:pathLst>
                    <a:path w="10" h="25">
                      <a:moveTo>
                        <a:pt x="9" y="4"/>
                      </a:moveTo>
                      <a:lnTo>
                        <a:pt x="9" y="22"/>
                      </a:lnTo>
                      <a:lnTo>
                        <a:pt x="0" y="24"/>
                      </a:lnTo>
                      <a:lnTo>
                        <a:pt x="0" y="0"/>
                      </a:lnTo>
                      <a:lnTo>
                        <a:pt x="9"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77" name="Freeform 96">
                  <a:extLst>
                    <a:ext uri="{FF2B5EF4-FFF2-40B4-BE49-F238E27FC236}">
                      <a16:creationId xmlns:a16="http://schemas.microsoft.com/office/drawing/2014/main" id="{176B977E-DE98-4983-9672-2530511A7791}"/>
                    </a:ext>
                  </a:extLst>
                </p:cNvPr>
                <p:cNvSpPr>
                  <a:spLocks/>
                </p:cNvSpPr>
                <p:nvPr/>
              </p:nvSpPr>
              <p:spPr bwMode="auto">
                <a:xfrm>
                  <a:off x="3466" y="2402"/>
                  <a:ext cx="9" cy="26"/>
                </a:xfrm>
                <a:custGeom>
                  <a:avLst/>
                  <a:gdLst>
                    <a:gd name="T0" fmla="*/ 8 w 9"/>
                    <a:gd name="T1" fmla="*/ 5 h 26"/>
                    <a:gd name="T2" fmla="*/ 8 w 9"/>
                    <a:gd name="T3" fmla="*/ 23 h 26"/>
                    <a:gd name="T4" fmla="*/ 0 w 9"/>
                    <a:gd name="T5" fmla="*/ 25 h 26"/>
                    <a:gd name="T6" fmla="*/ 0 w 9"/>
                    <a:gd name="T7" fmla="*/ 0 h 26"/>
                    <a:gd name="T8" fmla="*/ 8 w 9"/>
                    <a:gd name="T9" fmla="*/ 5 h 26"/>
                  </a:gdLst>
                  <a:ahLst/>
                  <a:cxnLst>
                    <a:cxn ang="0">
                      <a:pos x="T0" y="T1"/>
                    </a:cxn>
                    <a:cxn ang="0">
                      <a:pos x="T2" y="T3"/>
                    </a:cxn>
                    <a:cxn ang="0">
                      <a:pos x="T4" y="T5"/>
                    </a:cxn>
                    <a:cxn ang="0">
                      <a:pos x="T6" y="T7"/>
                    </a:cxn>
                    <a:cxn ang="0">
                      <a:pos x="T8" y="T9"/>
                    </a:cxn>
                  </a:cxnLst>
                  <a:rect l="0" t="0" r="r" b="b"/>
                  <a:pathLst>
                    <a:path w="9" h="26">
                      <a:moveTo>
                        <a:pt x="8" y="5"/>
                      </a:moveTo>
                      <a:lnTo>
                        <a:pt x="8" y="23"/>
                      </a:lnTo>
                      <a:lnTo>
                        <a:pt x="0" y="25"/>
                      </a:lnTo>
                      <a:lnTo>
                        <a:pt x="0" y="0"/>
                      </a:lnTo>
                      <a:lnTo>
                        <a:pt x="8"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78" name="Freeform 97">
                  <a:extLst>
                    <a:ext uri="{FF2B5EF4-FFF2-40B4-BE49-F238E27FC236}">
                      <a16:creationId xmlns:a16="http://schemas.microsoft.com/office/drawing/2014/main" id="{203768E4-A9B7-480F-970D-6EF454CF1D4E}"/>
                    </a:ext>
                  </a:extLst>
                </p:cNvPr>
                <p:cNvSpPr>
                  <a:spLocks/>
                </p:cNvSpPr>
                <p:nvPr/>
              </p:nvSpPr>
              <p:spPr bwMode="auto">
                <a:xfrm>
                  <a:off x="3470" y="2400"/>
                  <a:ext cx="10" cy="25"/>
                </a:xfrm>
                <a:custGeom>
                  <a:avLst/>
                  <a:gdLst>
                    <a:gd name="T0" fmla="*/ 9 w 10"/>
                    <a:gd name="T1" fmla="*/ 5 h 25"/>
                    <a:gd name="T2" fmla="*/ 9 w 10"/>
                    <a:gd name="T3" fmla="*/ 22 h 25"/>
                    <a:gd name="T4" fmla="*/ 0 w 10"/>
                    <a:gd name="T5" fmla="*/ 24 h 25"/>
                    <a:gd name="T6" fmla="*/ 0 w 10"/>
                    <a:gd name="T7" fmla="*/ 0 h 25"/>
                    <a:gd name="T8" fmla="*/ 9 w 10"/>
                    <a:gd name="T9" fmla="*/ 5 h 25"/>
                  </a:gdLst>
                  <a:ahLst/>
                  <a:cxnLst>
                    <a:cxn ang="0">
                      <a:pos x="T0" y="T1"/>
                    </a:cxn>
                    <a:cxn ang="0">
                      <a:pos x="T2" y="T3"/>
                    </a:cxn>
                    <a:cxn ang="0">
                      <a:pos x="T4" y="T5"/>
                    </a:cxn>
                    <a:cxn ang="0">
                      <a:pos x="T6" y="T7"/>
                    </a:cxn>
                    <a:cxn ang="0">
                      <a:pos x="T8" y="T9"/>
                    </a:cxn>
                  </a:cxnLst>
                  <a:rect l="0" t="0" r="r" b="b"/>
                  <a:pathLst>
                    <a:path w="10" h="25">
                      <a:moveTo>
                        <a:pt x="9" y="5"/>
                      </a:moveTo>
                      <a:lnTo>
                        <a:pt x="9" y="22"/>
                      </a:lnTo>
                      <a:lnTo>
                        <a:pt x="0" y="24"/>
                      </a:lnTo>
                      <a:lnTo>
                        <a:pt x="0" y="0"/>
                      </a:lnTo>
                      <a:lnTo>
                        <a:pt x="9"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79" name="Freeform 98">
                  <a:extLst>
                    <a:ext uri="{FF2B5EF4-FFF2-40B4-BE49-F238E27FC236}">
                      <a16:creationId xmlns:a16="http://schemas.microsoft.com/office/drawing/2014/main" id="{1107F921-A15F-4DE5-A783-59B2D6D62218}"/>
                    </a:ext>
                  </a:extLst>
                </p:cNvPr>
                <p:cNvSpPr>
                  <a:spLocks/>
                </p:cNvSpPr>
                <p:nvPr/>
              </p:nvSpPr>
              <p:spPr bwMode="auto">
                <a:xfrm>
                  <a:off x="3474" y="2399"/>
                  <a:ext cx="9" cy="26"/>
                </a:xfrm>
                <a:custGeom>
                  <a:avLst/>
                  <a:gdLst>
                    <a:gd name="T0" fmla="*/ 8 w 9"/>
                    <a:gd name="T1" fmla="*/ 5 h 26"/>
                    <a:gd name="T2" fmla="*/ 8 w 9"/>
                    <a:gd name="T3" fmla="*/ 22 h 26"/>
                    <a:gd name="T4" fmla="*/ 0 w 9"/>
                    <a:gd name="T5" fmla="*/ 25 h 26"/>
                    <a:gd name="T6" fmla="*/ 0 w 9"/>
                    <a:gd name="T7" fmla="*/ 0 h 26"/>
                    <a:gd name="T8" fmla="*/ 8 w 9"/>
                    <a:gd name="T9" fmla="*/ 5 h 26"/>
                  </a:gdLst>
                  <a:ahLst/>
                  <a:cxnLst>
                    <a:cxn ang="0">
                      <a:pos x="T0" y="T1"/>
                    </a:cxn>
                    <a:cxn ang="0">
                      <a:pos x="T2" y="T3"/>
                    </a:cxn>
                    <a:cxn ang="0">
                      <a:pos x="T4" y="T5"/>
                    </a:cxn>
                    <a:cxn ang="0">
                      <a:pos x="T6" y="T7"/>
                    </a:cxn>
                    <a:cxn ang="0">
                      <a:pos x="T8" y="T9"/>
                    </a:cxn>
                  </a:cxnLst>
                  <a:rect l="0" t="0" r="r" b="b"/>
                  <a:pathLst>
                    <a:path w="9" h="26">
                      <a:moveTo>
                        <a:pt x="8" y="5"/>
                      </a:moveTo>
                      <a:lnTo>
                        <a:pt x="8" y="22"/>
                      </a:lnTo>
                      <a:lnTo>
                        <a:pt x="0" y="25"/>
                      </a:lnTo>
                      <a:lnTo>
                        <a:pt x="0" y="0"/>
                      </a:lnTo>
                      <a:lnTo>
                        <a:pt x="8"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80" name="Freeform 99">
                  <a:extLst>
                    <a:ext uri="{FF2B5EF4-FFF2-40B4-BE49-F238E27FC236}">
                      <a16:creationId xmlns:a16="http://schemas.microsoft.com/office/drawing/2014/main" id="{5F055459-7C97-4180-95B0-4A4B71AFD0EC}"/>
                    </a:ext>
                  </a:extLst>
                </p:cNvPr>
                <p:cNvSpPr>
                  <a:spLocks/>
                </p:cNvSpPr>
                <p:nvPr/>
              </p:nvSpPr>
              <p:spPr bwMode="auto">
                <a:xfrm>
                  <a:off x="3478" y="2397"/>
                  <a:ext cx="10" cy="25"/>
                </a:xfrm>
                <a:custGeom>
                  <a:avLst/>
                  <a:gdLst>
                    <a:gd name="T0" fmla="*/ 9 w 10"/>
                    <a:gd name="T1" fmla="*/ 5 h 25"/>
                    <a:gd name="T2" fmla="*/ 9 w 10"/>
                    <a:gd name="T3" fmla="*/ 22 h 25"/>
                    <a:gd name="T4" fmla="*/ 0 w 10"/>
                    <a:gd name="T5" fmla="*/ 24 h 25"/>
                    <a:gd name="T6" fmla="*/ 0 w 10"/>
                    <a:gd name="T7" fmla="*/ 0 h 25"/>
                    <a:gd name="T8" fmla="*/ 9 w 10"/>
                    <a:gd name="T9" fmla="*/ 5 h 25"/>
                  </a:gdLst>
                  <a:ahLst/>
                  <a:cxnLst>
                    <a:cxn ang="0">
                      <a:pos x="T0" y="T1"/>
                    </a:cxn>
                    <a:cxn ang="0">
                      <a:pos x="T2" y="T3"/>
                    </a:cxn>
                    <a:cxn ang="0">
                      <a:pos x="T4" y="T5"/>
                    </a:cxn>
                    <a:cxn ang="0">
                      <a:pos x="T6" y="T7"/>
                    </a:cxn>
                    <a:cxn ang="0">
                      <a:pos x="T8" y="T9"/>
                    </a:cxn>
                  </a:cxnLst>
                  <a:rect l="0" t="0" r="r" b="b"/>
                  <a:pathLst>
                    <a:path w="10" h="25">
                      <a:moveTo>
                        <a:pt x="9" y="5"/>
                      </a:moveTo>
                      <a:lnTo>
                        <a:pt x="9" y="22"/>
                      </a:lnTo>
                      <a:lnTo>
                        <a:pt x="0" y="24"/>
                      </a:lnTo>
                      <a:lnTo>
                        <a:pt x="0" y="0"/>
                      </a:lnTo>
                      <a:lnTo>
                        <a:pt x="9"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81" name="Freeform 100">
                  <a:extLst>
                    <a:ext uri="{FF2B5EF4-FFF2-40B4-BE49-F238E27FC236}">
                      <a16:creationId xmlns:a16="http://schemas.microsoft.com/office/drawing/2014/main" id="{35158AD9-6ACA-46BC-B235-988BA1DFA2DD}"/>
                    </a:ext>
                  </a:extLst>
                </p:cNvPr>
                <p:cNvSpPr>
                  <a:spLocks/>
                </p:cNvSpPr>
                <p:nvPr/>
              </p:nvSpPr>
              <p:spPr bwMode="auto">
                <a:xfrm>
                  <a:off x="3482" y="2396"/>
                  <a:ext cx="9" cy="25"/>
                </a:xfrm>
                <a:custGeom>
                  <a:avLst/>
                  <a:gdLst>
                    <a:gd name="T0" fmla="*/ 8 w 9"/>
                    <a:gd name="T1" fmla="*/ 4 h 25"/>
                    <a:gd name="T2" fmla="*/ 8 w 9"/>
                    <a:gd name="T3" fmla="*/ 22 h 25"/>
                    <a:gd name="T4" fmla="*/ 0 w 9"/>
                    <a:gd name="T5" fmla="*/ 24 h 25"/>
                    <a:gd name="T6" fmla="*/ 0 w 9"/>
                    <a:gd name="T7" fmla="*/ 0 h 25"/>
                    <a:gd name="T8" fmla="*/ 8 w 9"/>
                    <a:gd name="T9" fmla="*/ 4 h 25"/>
                  </a:gdLst>
                  <a:ahLst/>
                  <a:cxnLst>
                    <a:cxn ang="0">
                      <a:pos x="T0" y="T1"/>
                    </a:cxn>
                    <a:cxn ang="0">
                      <a:pos x="T2" y="T3"/>
                    </a:cxn>
                    <a:cxn ang="0">
                      <a:pos x="T4" y="T5"/>
                    </a:cxn>
                    <a:cxn ang="0">
                      <a:pos x="T6" y="T7"/>
                    </a:cxn>
                    <a:cxn ang="0">
                      <a:pos x="T8" y="T9"/>
                    </a:cxn>
                  </a:cxnLst>
                  <a:rect l="0" t="0" r="r" b="b"/>
                  <a:pathLst>
                    <a:path w="9" h="25">
                      <a:moveTo>
                        <a:pt x="8" y="4"/>
                      </a:moveTo>
                      <a:lnTo>
                        <a:pt x="8" y="22"/>
                      </a:lnTo>
                      <a:lnTo>
                        <a:pt x="0" y="24"/>
                      </a:lnTo>
                      <a:lnTo>
                        <a:pt x="0" y="0"/>
                      </a:lnTo>
                      <a:lnTo>
                        <a:pt x="8"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82" name="Freeform 101">
                  <a:extLst>
                    <a:ext uri="{FF2B5EF4-FFF2-40B4-BE49-F238E27FC236}">
                      <a16:creationId xmlns:a16="http://schemas.microsoft.com/office/drawing/2014/main" id="{9575F9F5-3847-4149-BAA1-3A1FA92D9BB3}"/>
                    </a:ext>
                  </a:extLst>
                </p:cNvPr>
                <p:cNvSpPr>
                  <a:spLocks/>
                </p:cNvSpPr>
                <p:nvPr/>
              </p:nvSpPr>
              <p:spPr bwMode="auto">
                <a:xfrm>
                  <a:off x="3486" y="2392"/>
                  <a:ext cx="9" cy="26"/>
                </a:xfrm>
                <a:custGeom>
                  <a:avLst/>
                  <a:gdLst>
                    <a:gd name="T0" fmla="*/ 8 w 9"/>
                    <a:gd name="T1" fmla="*/ 6 h 26"/>
                    <a:gd name="T2" fmla="*/ 8 w 9"/>
                    <a:gd name="T3" fmla="*/ 23 h 26"/>
                    <a:gd name="T4" fmla="*/ 0 w 9"/>
                    <a:gd name="T5" fmla="*/ 25 h 26"/>
                    <a:gd name="T6" fmla="*/ 0 w 9"/>
                    <a:gd name="T7" fmla="*/ 0 h 26"/>
                    <a:gd name="T8" fmla="*/ 8 w 9"/>
                    <a:gd name="T9" fmla="*/ 6 h 26"/>
                  </a:gdLst>
                  <a:ahLst/>
                  <a:cxnLst>
                    <a:cxn ang="0">
                      <a:pos x="T0" y="T1"/>
                    </a:cxn>
                    <a:cxn ang="0">
                      <a:pos x="T2" y="T3"/>
                    </a:cxn>
                    <a:cxn ang="0">
                      <a:pos x="T4" y="T5"/>
                    </a:cxn>
                    <a:cxn ang="0">
                      <a:pos x="T6" y="T7"/>
                    </a:cxn>
                    <a:cxn ang="0">
                      <a:pos x="T8" y="T9"/>
                    </a:cxn>
                  </a:cxnLst>
                  <a:rect l="0" t="0" r="r" b="b"/>
                  <a:pathLst>
                    <a:path w="9" h="26">
                      <a:moveTo>
                        <a:pt x="8" y="6"/>
                      </a:moveTo>
                      <a:lnTo>
                        <a:pt x="8" y="23"/>
                      </a:lnTo>
                      <a:lnTo>
                        <a:pt x="0" y="25"/>
                      </a:lnTo>
                      <a:lnTo>
                        <a:pt x="0" y="0"/>
                      </a:lnTo>
                      <a:lnTo>
                        <a:pt x="8"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83" name="Freeform 102">
                  <a:extLst>
                    <a:ext uri="{FF2B5EF4-FFF2-40B4-BE49-F238E27FC236}">
                      <a16:creationId xmlns:a16="http://schemas.microsoft.com/office/drawing/2014/main" id="{CA610A57-1A6A-402D-8158-EECC188C9638}"/>
                    </a:ext>
                  </a:extLst>
                </p:cNvPr>
                <p:cNvSpPr>
                  <a:spLocks/>
                </p:cNvSpPr>
                <p:nvPr/>
              </p:nvSpPr>
              <p:spPr bwMode="auto">
                <a:xfrm>
                  <a:off x="3490" y="2392"/>
                  <a:ext cx="9" cy="25"/>
                </a:xfrm>
                <a:custGeom>
                  <a:avLst/>
                  <a:gdLst>
                    <a:gd name="T0" fmla="*/ 8 w 9"/>
                    <a:gd name="T1" fmla="*/ 5 h 25"/>
                    <a:gd name="T2" fmla="*/ 8 w 9"/>
                    <a:gd name="T3" fmla="*/ 21 h 25"/>
                    <a:gd name="T4" fmla="*/ 0 w 9"/>
                    <a:gd name="T5" fmla="*/ 24 h 25"/>
                    <a:gd name="T6" fmla="*/ 0 w 9"/>
                    <a:gd name="T7" fmla="*/ 0 h 25"/>
                    <a:gd name="T8" fmla="*/ 8 w 9"/>
                    <a:gd name="T9" fmla="*/ 5 h 25"/>
                  </a:gdLst>
                  <a:ahLst/>
                  <a:cxnLst>
                    <a:cxn ang="0">
                      <a:pos x="T0" y="T1"/>
                    </a:cxn>
                    <a:cxn ang="0">
                      <a:pos x="T2" y="T3"/>
                    </a:cxn>
                    <a:cxn ang="0">
                      <a:pos x="T4" y="T5"/>
                    </a:cxn>
                    <a:cxn ang="0">
                      <a:pos x="T6" y="T7"/>
                    </a:cxn>
                    <a:cxn ang="0">
                      <a:pos x="T8" y="T9"/>
                    </a:cxn>
                  </a:cxnLst>
                  <a:rect l="0" t="0" r="r" b="b"/>
                  <a:pathLst>
                    <a:path w="9" h="25">
                      <a:moveTo>
                        <a:pt x="8" y="5"/>
                      </a:moveTo>
                      <a:lnTo>
                        <a:pt x="8" y="21"/>
                      </a:lnTo>
                      <a:lnTo>
                        <a:pt x="0" y="24"/>
                      </a:lnTo>
                      <a:lnTo>
                        <a:pt x="0" y="0"/>
                      </a:lnTo>
                      <a:lnTo>
                        <a:pt x="8"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84" name="Freeform 103">
                  <a:extLst>
                    <a:ext uri="{FF2B5EF4-FFF2-40B4-BE49-F238E27FC236}">
                      <a16:creationId xmlns:a16="http://schemas.microsoft.com/office/drawing/2014/main" id="{D3F480AB-1A89-4E25-A782-762458D290D3}"/>
                    </a:ext>
                  </a:extLst>
                </p:cNvPr>
                <p:cNvSpPr>
                  <a:spLocks/>
                </p:cNvSpPr>
                <p:nvPr/>
              </p:nvSpPr>
              <p:spPr bwMode="auto">
                <a:xfrm>
                  <a:off x="3494" y="2390"/>
                  <a:ext cx="9" cy="25"/>
                </a:xfrm>
                <a:custGeom>
                  <a:avLst/>
                  <a:gdLst>
                    <a:gd name="T0" fmla="*/ 8 w 9"/>
                    <a:gd name="T1" fmla="*/ 5 h 25"/>
                    <a:gd name="T2" fmla="*/ 8 w 9"/>
                    <a:gd name="T3" fmla="*/ 22 h 25"/>
                    <a:gd name="T4" fmla="*/ 0 w 9"/>
                    <a:gd name="T5" fmla="*/ 24 h 25"/>
                    <a:gd name="T6" fmla="*/ 0 w 9"/>
                    <a:gd name="T7" fmla="*/ 0 h 25"/>
                    <a:gd name="T8" fmla="*/ 8 w 9"/>
                    <a:gd name="T9" fmla="*/ 5 h 25"/>
                  </a:gdLst>
                  <a:ahLst/>
                  <a:cxnLst>
                    <a:cxn ang="0">
                      <a:pos x="T0" y="T1"/>
                    </a:cxn>
                    <a:cxn ang="0">
                      <a:pos x="T2" y="T3"/>
                    </a:cxn>
                    <a:cxn ang="0">
                      <a:pos x="T4" y="T5"/>
                    </a:cxn>
                    <a:cxn ang="0">
                      <a:pos x="T6" y="T7"/>
                    </a:cxn>
                    <a:cxn ang="0">
                      <a:pos x="T8" y="T9"/>
                    </a:cxn>
                  </a:cxnLst>
                  <a:rect l="0" t="0" r="r" b="b"/>
                  <a:pathLst>
                    <a:path w="9" h="25">
                      <a:moveTo>
                        <a:pt x="8" y="5"/>
                      </a:moveTo>
                      <a:lnTo>
                        <a:pt x="8" y="22"/>
                      </a:lnTo>
                      <a:lnTo>
                        <a:pt x="0" y="24"/>
                      </a:lnTo>
                      <a:lnTo>
                        <a:pt x="0" y="0"/>
                      </a:lnTo>
                      <a:lnTo>
                        <a:pt x="8"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85" name="Freeform 104">
                  <a:extLst>
                    <a:ext uri="{FF2B5EF4-FFF2-40B4-BE49-F238E27FC236}">
                      <a16:creationId xmlns:a16="http://schemas.microsoft.com/office/drawing/2014/main" id="{EF642AF5-B07F-4DCA-BA30-4EBEF01E42F0}"/>
                    </a:ext>
                  </a:extLst>
                </p:cNvPr>
                <p:cNvSpPr>
                  <a:spLocks/>
                </p:cNvSpPr>
                <p:nvPr/>
              </p:nvSpPr>
              <p:spPr bwMode="auto">
                <a:xfrm>
                  <a:off x="3498" y="2388"/>
                  <a:ext cx="9" cy="25"/>
                </a:xfrm>
                <a:custGeom>
                  <a:avLst/>
                  <a:gdLst>
                    <a:gd name="T0" fmla="*/ 8 w 9"/>
                    <a:gd name="T1" fmla="*/ 4 h 25"/>
                    <a:gd name="T2" fmla="*/ 8 w 9"/>
                    <a:gd name="T3" fmla="*/ 22 h 25"/>
                    <a:gd name="T4" fmla="*/ 0 w 9"/>
                    <a:gd name="T5" fmla="*/ 24 h 25"/>
                    <a:gd name="T6" fmla="*/ 0 w 9"/>
                    <a:gd name="T7" fmla="*/ 0 h 25"/>
                    <a:gd name="T8" fmla="*/ 8 w 9"/>
                    <a:gd name="T9" fmla="*/ 4 h 25"/>
                  </a:gdLst>
                  <a:ahLst/>
                  <a:cxnLst>
                    <a:cxn ang="0">
                      <a:pos x="T0" y="T1"/>
                    </a:cxn>
                    <a:cxn ang="0">
                      <a:pos x="T2" y="T3"/>
                    </a:cxn>
                    <a:cxn ang="0">
                      <a:pos x="T4" y="T5"/>
                    </a:cxn>
                    <a:cxn ang="0">
                      <a:pos x="T6" y="T7"/>
                    </a:cxn>
                    <a:cxn ang="0">
                      <a:pos x="T8" y="T9"/>
                    </a:cxn>
                  </a:cxnLst>
                  <a:rect l="0" t="0" r="r" b="b"/>
                  <a:pathLst>
                    <a:path w="9" h="25">
                      <a:moveTo>
                        <a:pt x="8" y="4"/>
                      </a:moveTo>
                      <a:lnTo>
                        <a:pt x="8" y="22"/>
                      </a:lnTo>
                      <a:lnTo>
                        <a:pt x="0" y="24"/>
                      </a:lnTo>
                      <a:lnTo>
                        <a:pt x="0" y="0"/>
                      </a:lnTo>
                      <a:lnTo>
                        <a:pt x="8"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86" name="Freeform 105">
                  <a:extLst>
                    <a:ext uri="{FF2B5EF4-FFF2-40B4-BE49-F238E27FC236}">
                      <a16:creationId xmlns:a16="http://schemas.microsoft.com/office/drawing/2014/main" id="{39080A18-65CD-4E19-B16C-4BF713B677A9}"/>
                    </a:ext>
                  </a:extLst>
                </p:cNvPr>
                <p:cNvSpPr>
                  <a:spLocks/>
                </p:cNvSpPr>
                <p:nvPr/>
              </p:nvSpPr>
              <p:spPr bwMode="auto">
                <a:xfrm>
                  <a:off x="3501" y="2386"/>
                  <a:ext cx="10" cy="26"/>
                </a:xfrm>
                <a:custGeom>
                  <a:avLst/>
                  <a:gdLst>
                    <a:gd name="T0" fmla="*/ 9 w 10"/>
                    <a:gd name="T1" fmla="*/ 5 h 26"/>
                    <a:gd name="T2" fmla="*/ 9 w 10"/>
                    <a:gd name="T3" fmla="*/ 23 h 26"/>
                    <a:gd name="T4" fmla="*/ 0 w 10"/>
                    <a:gd name="T5" fmla="*/ 25 h 26"/>
                    <a:gd name="T6" fmla="*/ 0 w 10"/>
                    <a:gd name="T7" fmla="*/ 0 h 26"/>
                    <a:gd name="T8" fmla="*/ 9 w 10"/>
                    <a:gd name="T9" fmla="*/ 5 h 26"/>
                  </a:gdLst>
                  <a:ahLst/>
                  <a:cxnLst>
                    <a:cxn ang="0">
                      <a:pos x="T0" y="T1"/>
                    </a:cxn>
                    <a:cxn ang="0">
                      <a:pos x="T2" y="T3"/>
                    </a:cxn>
                    <a:cxn ang="0">
                      <a:pos x="T4" y="T5"/>
                    </a:cxn>
                    <a:cxn ang="0">
                      <a:pos x="T6" y="T7"/>
                    </a:cxn>
                    <a:cxn ang="0">
                      <a:pos x="T8" y="T9"/>
                    </a:cxn>
                  </a:cxnLst>
                  <a:rect l="0" t="0" r="r" b="b"/>
                  <a:pathLst>
                    <a:path w="10" h="26">
                      <a:moveTo>
                        <a:pt x="9" y="5"/>
                      </a:moveTo>
                      <a:lnTo>
                        <a:pt x="9" y="23"/>
                      </a:lnTo>
                      <a:lnTo>
                        <a:pt x="0" y="25"/>
                      </a:lnTo>
                      <a:lnTo>
                        <a:pt x="0" y="0"/>
                      </a:lnTo>
                      <a:lnTo>
                        <a:pt x="9"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87" name="Freeform 106">
                  <a:extLst>
                    <a:ext uri="{FF2B5EF4-FFF2-40B4-BE49-F238E27FC236}">
                      <a16:creationId xmlns:a16="http://schemas.microsoft.com/office/drawing/2014/main" id="{0AD0BC87-2C3D-4A93-A59F-6076AA3045D9}"/>
                    </a:ext>
                  </a:extLst>
                </p:cNvPr>
                <p:cNvSpPr>
                  <a:spLocks/>
                </p:cNvSpPr>
                <p:nvPr/>
              </p:nvSpPr>
              <p:spPr bwMode="auto">
                <a:xfrm>
                  <a:off x="3506" y="2384"/>
                  <a:ext cx="9" cy="26"/>
                </a:xfrm>
                <a:custGeom>
                  <a:avLst/>
                  <a:gdLst>
                    <a:gd name="T0" fmla="*/ 8 w 9"/>
                    <a:gd name="T1" fmla="*/ 5 h 26"/>
                    <a:gd name="T2" fmla="*/ 8 w 9"/>
                    <a:gd name="T3" fmla="*/ 23 h 26"/>
                    <a:gd name="T4" fmla="*/ 0 w 9"/>
                    <a:gd name="T5" fmla="*/ 25 h 26"/>
                    <a:gd name="T6" fmla="*/ 0 w 9"/>
                    <a:gd name="T7" fmla="*/ 0 h 26"/>
                    <a:gd name="T8" fmla="*/ 8 w 9"/>
                    <a:gd name="T9" fmla="*/ 5 h 26"/>
                  </a:gdLst>
                  <a:ahLst/>
                  <a:cxnLst>
                    <a:cxn ang="0">
                      <a:pos x="T0" y="T1"/>
                    </a:cxn>
                    <a:cxn ang="0">
                      <a:pos x="T2" y="T3"/>
                    </a:cxn>
                    <a:cxn ang="0">
                      <a:pos x="T4" y="T5"/>
                    </a:cxn>
                    <a:cxn ang="0">
                      <a:pos x="T6" y="T7"/>
                    </a:cxn>
                    <a:cxn ang="0">
                      <a:pos x="T8" y="T9"/>
                    </a:cxn>
                  </a:cxnLst>
                  <a:rect l="0" t="0" r="r" b="b"/>
                  <a:pathLst>
                    <a:path w="9" h="26">
                      <a:moveTo>
                        <a:pt x="8" y="5"/>
                      </a:moveTo>
                      <a:lnTo>
                        <a:pt x="8" y="23"/>
                      </a:lnTo>
                      <a:lnTo>
                        <a:pt x="0" y="25"/>
                      </a:lnTo>
                      <a:lnTo>
                        <a:pt x="0" y="0"/>
                      </a:lnTo>
                      <a:lnTo>
                        <a:pt x="8"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88" name="Freeform 107">
                  <a:extLst>
                    <a:ext uri="{FF2B5EF4-FFF2-40B4-BE49-F238E27FC236}">
                      <a16:creationId xmlns:a16="http://schemas.microsoft.com/office/drawing/2014/main" id="{3EB848C3-70C2-459E-A0A1-4696186BC627}"/>
                    </a:ext>
                  </a:extLst>
                </p:cNvPr>
                <p:cNvSpPr>
                  <a:spLocks/>
                </p:cNvSpPr>
                <p:nvPr/>
              </p:nvSpPr>
              <p:spPr bwMode="auto">
                <a:xfrm>
                  <a:off x="3451" y="2383"/>
                  <a:ext cx="9" cy="22"/>
                </a:xfrm>
                <a:custGeom>
                  <a:avLst/>
                  <a:gdLst>
                    <a:gd name="T0" fmla="*/ 8 w 9"/>
                    <a:gd name="T1" fmla="*/ 6 h 22"/>
                    <a:gd name="T2" fmla="*/ 8 w 9"/>
                    <a:gd name="T3" fmla="*/ 17 h 22"/>
                    <a:gd name="T4" fmla="*/ 0 w 9"/>
                    <a:gd name="T5" fmla="*/ 21 h 22"/>
                    <a:gd name="T6" fmla="*/ 0 w 9"/>
                    <a:gd name="T7" fmla="*/ 0 h 22"/>
                    <a:gd name="T8" fmla="*/ 8 w 9"/>
                    <a:gd name="T9" fmla="*/ 6 h 22"/>
                  </a:gdLst>
                  <a:ahLst/>
                  <a:cxnLst>
                    <a:cxn ang="0">
                      <a:pos x="T0" y="T1"/>
                    </a:cxn>
                    <a:cxn ang="0">
                      <a:pos x="T2" y="T3"/>
                    </a:cxn>
                    <a:cxn ang="0">
                      <a:pos x="T4" y="T5"/>
                    </a:cxn>
                    <a:cxn ang="0">
                      <a:pos x="T6" y="T7"/>
                    </a:cxn>
                    <a:cxn ang="0">
                      <a:pos x="T8" y="T9"/>
                    </a:cxn>
                  </a:cxnLst>
                  <a:rect l="0" t="0" r="r" b="b"/>
                  <a:pathLst>
                    <a:path w="9" h="22">
                      <a:moveTo>
                        <a:pt x="8" y="6"/>
                      </a:moveTo>
                      <a:lnTo>
                        <a:pt x="8" y="17"/>
                      </a:lnTo>
                      <a:lnTo>
                        <a:pt x="0" y="21"/>
                      </a:lnTo>
                      <a:lnTo>
                        <a:pt x="0" y="0"/>
                      </a:lnTo>
                      <a:lnTo>
                        <a:pt x="8"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89" name="Freeform 108">
                  <a:extLst>
                    <a:ext uri="{FF2B5EF4-FFF2-40B4-BE49-F238E27FC236}">
                      <a16:creationId xmlns:a16="http://schemas.microsoft.com/office/drawing/2014/main" id="{605A59CE-9B37-4F81-ACF8-59666B81C45F}"/>
                    </a:ext>
                  </a:extLst>
                </p:cNvPr>
                <p:cNvSpPr>
                  <a:spLocks/>
                </p:cNvSpPr>
                <p:nvPr/>
              </p:nvSpPr>
              <p:spPr bwMode="auto">
                <a:xfrm>
                  <a:off x="3455" y="2381"/>
                  <a:ext cx="9" cy="20"/>
                </a:xfrm>
                <a:custGeom>
                  <a:avLst/>
                  <a:gdLst>
                    <a:gd name="T0" fmla="*/ 8 w 9"/>
                    <a:gd name="T1" fmla="*/ 4 h 20"/>
                    <a:gd name="T2" fmla="*/ 8 w 9"/>
                    <a:gd name="T3" fmla="*/ 16 h 20"/>
                    <a:gd name="T4" fmla="*/ 0 w 9"/>
                    <a:gd name="T5" fmla="*/ 19 h 20"/>
                    <a:gd name="T6" fmla="*/ 0 w 9"/>
                    <a:gd name="T7" fmla="*/ 0 h 20"/>
                    <a:gd name="T8" fmla="*/ 8 w 9"/>
                    <a:gd name="T9" fmla="*/ 4 h 20"/>
                  </a:gdLst>
                  <a:ahLst/>
                  <a:cxnLst>
                    <a:cxn ang="0">
                      <a:pos x="T0" y="T1"/>
                    </a:cxn>
                    <a:cxn ang="0">
                      <a:pos x="T2" y="T3"/>
                    </a:cxn>
                    <a:cxn ang="0">
                      <a:pos x="T4" y="T5"/>
                    </a:cxn>
                    <a:cxn ang="0">
                      <a:pos x="T6" y="T7"/>
                    </a:cxn>
                    <a:cxn ang="0">
                      <a:pos x="T8" y="T9"/>
                    </a:cxn>
                  </a:cxnLst>
                  <a:rect l="0" t="0" r="r" b="b"/>
                  <a:pathLst>
                    <a:path w="9" h="20">
                      <a:moveTo>
                        <a:pt x="8" y="4"/>
                      </a:moveTo>
                      <a:lnTo>
                        <a:pt x="8" y="16"/>
                      </a:lnTo>
                      <a:lnTo>
                        <a:pt x="0" y="19"/>
                      </a:lnTo>
                      <a:lnTo>
                        <a:pt x="0" y="0"/>
                      </a:lnTo>
                      <a:lnTo>
                        <a:pt x="8"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90" name="Freeform 109">
                  <a:extLst>
                    <a:ext uri="{FF2B5EF4-FFF2-40B4-BE49-F238E27FC236}">
                      <a16:creationId xmlns:a16="http://schemas.microsoft.com/office/drawing/2014/main" id="{348E2282-E6D5-43E5-ADF5-2D48979D972F}"/>
                    </a:ext>
                  </a:extLst>
                </p:cNvPr>
                <p:cNvSpPr>
                  <a:spLocks/>
                </p:cNvSpPr>
                <p:nvPr/>
              </p:nvSpPr>
              <p:spPr bwMode="auto">
                <a:xfrm>
                  <a:off x="3458" y="2378"/>
                  <a:ext cx="10" cy="22"/>
                </a:xfrm>
                <a:custGeom>
                  <a:avLst/>
                  <a:gdLst>
                    <a:gd name="T0" fmla="*/ 9 w 10"/>
                    <a:gd name="T1" fmla="*/ 5 h 22"/>
                    <a:gd name="T2" fmla="*/ 9 w 10"/>
                    <a:gd name="T3" fmla="*/ 19 h 22"/>
                    <a:gd name="T4" fmla="*/ 0 w 10"/>
                    <a:gd name="T5" fmla="*/ 21 h 22"/>
                    <a:gd name="T6" fmla="*/ 0 w 10"/>
                    <a:gd name="T7" fmla="*/ 0 h 22"/>
                    <a:gd name="T8" fmla="*/ 9 w 10"/>
                    <a:gd name="T9" fmla="*/ 5 h 22"/>
                  </a:gdLst>
                  <a:ahLst/>
                  <a:cxnLst>
                    <a:cxn ang="0">
                      <a:pos x="T0" y="T1"/>
                    </a:cxn>
                    <a:cxn ang="0">
                      <a:pos x="T2" y="T3"/>
                    </a:cxn>
                    <a:cxn ang="0">
                      <a:pos x="T4" y="T5"/>
                    </a:cxn>
                    <a:cxn ang="0">
                      <a:pos x="T6" y="T7"/>
                    </a:cxn>
                    <a:cxn ang="0">
                      <a:pos x="T8" y="T9"/>
                    </a:cxn>
                  </a:cxnLst>
                  <a:rect l="0" t="0" r="r" b="b"/>
                  <a:pathLst>
                    <a:path w="10" h="22">
                      <a:moveTo>
                        <a:pt x="9" y="5"/>
                      </a:moveTo>
                      <a:lnTo>
                        <a:pt x="9" y="19"/>
                      </a:lnTo>
                      <a:lnTo>
                        <a:pt x="0" y="21"/>
                      </a:lnTo>
                      <a:lnTo>
                        <a:pt x="0" y="0"/>
                      </a:lnTo>
                      <a:lnTo>
                        <a:pt x="9"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91" name="Freeform 110">
                  <a:extLst>
                    <a:ext uri="{FF2B5EF4-FFF2-40B4-BE49-F238E27FC236}">
                      <a16:creationId xmlns:a16="http://schemas.microsoft.com/office/drawing/2014/main" id="{EC90BABA-42E9-4C46-B9C2-5DBD6AC7B1B1}"/>
                    </a:ext>
                  </a:extLst>
                </p:cNvPr>
                <p:cNvSpPr>
                  <a:spLocks/>
                </p:cNvSpPr>
                <p:nvPr/>
              </p:nvSpPr>
              <p:spPr bwMode="auto">
                <a:xfrm>
                  <a:off x="3463" y="2376"/>
                  <a:ext cx="9" cy="22"/>
                </a:xfrm>
                <a:custGeom>
                  <a:avLst/>
                  <a:gdLst>
                    <a:gd name="T0" fmla="*/ 8 w 9"/>
                    <a:gd name="T1" fmla="*/ 4 h 22"/>
                    <a:gd name="T2" fmla="*/ 8 w 9"/>
                    <a:gd name="T3" fmla="*/ 19 h 22"/>
                    <a:gd name="T4" fmla="*/ 0 w 9"/>
                    <a:gd name="T5" fmla="*/ 21 h 22"/>
                    <a:gd name="T6" fmla="*/ 0 w 9"/>
                    <a:gd name="T7" fmla="*/ 0 h 22"/>
                    <a:gd name="T8" fmla="*/ 8 w 9"/>
                    <a:gd name="T9" fmla="*/ 4 h 22"/>
                  </a:gdLst>
                  <a:ahLst/>
                  <a:cxnLst>
                    <a:cxn ang="0">
                      <a:pos x="T0" y="T1"/>
                    </a:cxn>
                    <a:cxn ang="0">
                      <a:pos x="T2" y="T3"/>
                    </a:cxn>
                    <a:cxn ang="0">
                      <a:pos x="T4" y="T5"/>
                    </a:cxn>
                    <a:cxn ang="0">
                      <a:pos x="T6" y="T7"/>
                    </a:cxn>
                    <a:cxn ang="0">
                      <a:pos x="T8" y="T9"/>
                    </a:cxn>
                  </a:cxnLst>
                  <a:rect l="0" t="0" r="r" b="b"/>
                  <a:pathLst>
                    <a:path w="9" h="22">
                      <a:moveTo>
                        <a:pt x="8" y="4"/>
                      </a:moveTo>
                      <a:lnTo>
                        <a:pt x="8" y="19"/>
                      </a:lnTo>
                      <a:lnTo>
                        <a:pt x="0" y="21"/>
                      </a:lnTo>
                      <a:lnTo>
                        <a:pt x="0" y="0"/>
                      </a:lnTo>
                      <a:lnTo>
                        <a:pt x="8"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92" name="Freeform 111">
                  <a:extLst>
                    <a:ext uri="{FF2B5EF4-FFF2-40B4-BE49-F238E27FC236}">
                      <a16:creationId xmlns:a16="http://schemas.microsoft.com/office/drawing/2014/main" id="{04BF6946-26EC-4625-9189-8B1C6A35E93E}"/>
                    </a:ext>
                  </a:extLst>
                </p:cNvPr>
                <p:cNvSpPr>
                  <a:spLocks/>
                </p:cNvSpPr>
                <p:nvPr/>
              </p:nvSpPr>
              <p:spPr bwMode="auto">
                <a:xfrm>
                  <a:off x="3466" y="2372"/>
                  <a:ext cx="9" cy="27"/>
                </a:xfrm>
                <a:custGeom>
                  <a:avLst/>
                  <a:gdLst>
                    <a:gd name="T0" fmla="*/ 8 w 9"/>
                    <a:gd name="T1" fmla="*/ 6 h 27"/>
                    <a:gd name="T2" fmla="*/ 8 w 9"/>
                    <a:gd name="T3" fmla="*/ 24 h 27"/>
                    <a:gd name="T4" fmla="*/ 0 w 9"/>
                    <a:gd name="T5" fmla="*/ 26 h 27"/>
                    <a:gd name="T6" fmla="*/ 0 w 9"/>
                    <a:gd name="T7" fmla="*/ 0 h 27"/>
                    <a:gd name="T8" fmla="*/ 8 w 9"/>
                    <a:gd name="T9" fmla="*/ 6 h 27"/>
                  </a:gdLst>
                  <a:ahLst/>
                  <a:cxnLst>
                    <a:cxn ang="0">
                      <a:pos x="T0" y="T1"/>
                    </a:cxn>
                    <a:cxn ang="0">
                      <a:pos x="T2" y="T3"/>
                    </a:cxn>
                    <a:cxn ang="0">
                      <a:pos x="T4" y="T5"/>
                    </a:cxn>
                    <a:cxn ang="0">
                      <a:pos x="T6" y="T7"/>
                    </a:cxn>
                    <a:cxn ang="0">
                      <a:pos x="T8" y="T9"/>
                    </a:cxn>
                  </a:cxnLst>
                  <a:rect l="0" t="0" r="r" b="b"/>
                  <a:pathLst>
                    <a:path w="9" h="27">
                      <a:moveTo>
                        <a:pt x="8" y="6"/>
                      </a:moveTo>
                      <a:lnTo>
                        <a:pt x="8" y="24"/>
                      </a:lnTo>
                      <a:lnTo>
                        <a:pt x="0" y="26"/>
                      </a:lnTo>
                      <a:lnTo>
                        <a:pt x="0" y="0"/>
                      </a:lnTo>
                      <a:lnTo>
                        <a:pt x="8"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93" name="Freeform 112">
                  <a:extLst>
                    <a:ext uri="{FF2B5EF4-FFF2-40B4-BE49-F238E27FC236}">
                      <a16:creationId xmlns:a16="http://schemas.microsoft.com/office/drawing/2014/main" id="{42FC09AA-96D5-4344-82C2-7CDE48645670}"/>
                    </a:ext>
                  </a:extLst>
                </p:cNvPr>
                <p:cNvSpPr>
                  <a:spLocks/>
                </p:cNvSpPr>
                <p:nvPr/>
              </p:nvSpPr>
              <p:spPr bwMode="auto">
                <a:xfrm>
                  <a:off x="3470" y="2371"/>
                  <a:ext cx="10" cy="26"/>
                </a:xfrm>
                <a:custGeom>
                  <a:avLst/>
                  <a:gdLst>
                    <a:gd name="T0" fmla="*/ 9 w 10"/>
                    <a:gd name="T1" fmla="*/ 5 h 26"/>
                    <a:gd name="T2" fmla="*/ 9 w 10"/>
                    <a:gd name="T3" fmla="*/ 22 h 26"/>
                    <a:gd name="T4" fmla="*/ 0 w 10"/>
                    <a:gd name="T5" fmla="*/ 25 h 26"/>
                    <a:gd name="T6" fmla="*/ 0 w 10"/>
                    <a:gd name="T7" fmla="*/ 0 h 26"/>
                    <a:gd name="T8" fmla="*/ 9 w 10"/>
                    <a:gd name="T9" fmla="*/ 5 h 26"/>
                  </a:gdLst>
                  <a:ahLst/>
                  <a:cxnLst>
                    <a:cxn ang="0">
                      <a:pos x="T0" y="T1"/>
                    </a:cxn>
                    <a:cxn ang="0">
                      <a:pos x="T2" y="T3"/>
                    </a:cxn>
                    <a:cxn ang="0">
                      <a:pos x="T4" y="T5"/>
                    </a:cxn>
                    <a:cxn ang="0">
                      <a:pos x="T6" y="T7"/>
                    </a:cxn>
                    <a:cxn ang="0">
                      <a:pos x="T8" y="T9"/>
                    </a:cxn>
                  </a:cxnLst>
                  <a:rect l="0" t="0" r="r" b="b"/>
                  <a:pathLst>
                    <a:path w="10" h="26">
                      <a:moveTo>
                        <a:pt x="9" y="5"/>
                      </a:moveTo>
                      <a:lnTo>
                        <a:pt x="9" y="22"/>
                      </a:lnTo>
                      <a:lnTo>
                        <a:pt x="0" y="25"/>
                      </a:lnTo>
                      <a:lnTo>
                        <a:pt x="0" y="0"/>
                      </a:lnTo>
                      <a:lnTo>
                        <a:pt x="9"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94" name="Freeform 113">
                  <a:extLst>
                    <a:ext uri="{FF2B5EF4-FFF2-40B4-BE49-F238E27FC236}">
                      <a16:creationId xmlns:a16="http://schemas.microsoft.com/office/drawing/2014/main" id="{B5B9A81B-6491-4742-B728-6511FAAD71DD}"/>
                    </a:ext>
                  </a:extLst>
                </p:cNvPr>
                <p:cNvSpPr>
                  <a:spLocks/>
                </p:cNvSpPr>
                <p:nvPr/>
              </p:nvSpPr>
              <p:spPr bwMode="auto">
                <a:xfrm>
                  <a:off x="3474" y="2368"/>
                  <a:ext cx="9" cy="25"/>
                </a:xfrm>
                <a:custGeom>
                  <a:avLst/>
                  <a:gdLst>
                    <a:gd name="T0" fmla="*/ 8 w 9"/>
                    <a:gd name="T1" fmla="*/ 4 h 25"/>
                    <a:gd name="T2" fmla="*/ 8 w 9"/>
                    <a:gd name="T3" fmla="*/ 22 h 25"/>
                    <a:gd name="T4" fmla="*/ 0 w 9"/>
                    <a:gd name="T5" fmla="*/ 24 h 25"/>
                    <a:gd name="T6" fmla="*/ 0 w 9"/>
                    <a:gd name="T7" fmla="*/ 0 h 25"/>
                    <a:gd name="T8" fmla="*/ 8 w 9"/>
                    <a:gd name="T9" fmla="*/ 4 h 25"/>
                  </a:gdLst>
                  <a:ahLst/>
                  <a:cxnLst>
                    <a:cxn ang="0">
                      <a:pos x="T0" y="T1"/>
                    </a:cxn>
                    <a:cxn ang="0">
                      <a:pos x="T2" y="T3"/>
                    </a:cxn>
                    <a:cxn ang="0">
                      <a:pos x="T4" y="T5"/>
                    </a:cxn>
                    <a:cxn ang="0">
                      <a:pos x="T6" y="T7"/>
                    </a:cxn>
                    <a:cxn ang="0">
                      <a:pos x="T8" y="T9"/>
                    </a:cxn>
                  </a:cxnLst>
                  <a:rect l="0" t="0" r="r" b="b"/>
                  <a:pathLst>
                    <a:path w="9" h="25">
                      <a:moveTo>
                        <a:pt x="8" y="4"/>
                      </a:moveTo>
                      <a:lnTo>
                        <a:pt x="8" y="22"/>
                      </a:lnTo>
                      <a:lnTo>
                        <a:pt x="0" y="24"/>
                      </a:lnTo>
                      <a:lnTo>
                        <a:pt x="0" y="0"/>
                      </a:lnTo>
                      <a:lnTo>
                        <a:pt x="8"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95" name="Freeform 114">
                  <a:extLst>
                    <a:ext uri="{FF2B5EF4-FFF2-40B4-BE49-F238E27FC236}">
                      <a16:creationId xmlns:a16="http://schemas.microsoft.com/office/drawing/2014/main" id="{27DD1F25-A48F-48EA-AD30-35CAFE7709F8}"/>
                    </a:ext>
                  </a:extLst>
                </p:cNvPr>
                <p:cNvSpPr>
                  <a:spLocks/>
                </p:cNvSpPr>
                <p:nvPr/>
              </p:nvSpPr>
              <p:spPr bwMode="auto">
                <a:xfrm>
                  <a:off x="3478" y="2365"/>
                  <a:ext cx="10" cy="26"/>
                </a:xfrm>
                <a:custGeom>
                  <a:avLst/>
                  <a:gdLst>
                    <a:gd name="T0" fmla="*/ 9 w 10"/>
                    <a:gd name="T1" fmla="*/ 6 h 26"/>
                    <a:gd name="T2" fmla="*/ 9 w 10"/>
                    <a:gd name="T3" fmla="*/ 23 h 26"/>
                    <a:gd name="T4" fmla="*/ 0 w 10"/>
                    <a:gd name="T5" fmla="*/ 25 h 26"/>
                    <a:gd name="T6" fmla="*/ 0 w 10"/>
                    <a:gd name="T7" fmla="*/ 0 h 26"/>
                    <a:gd name="T8" fmla="*/ 9 w 10"/>
                    <a:gd name="T9" fmla="*/ 6 h 26"/>
                  </a:gdLst>
                  <a:ahLst/>
                  <a:cxnLst>
                    <a:cxn ang="0">
                      <a:pos x="T0" y="T1"/>
                    </a:cxn>
                    <a:cxn ang="0">
                      <a:pos x="T2" y="T3"/>
                    </a:cxn>
                    <a:cxn ang="0">
                      <a:pos x="T4" y="T5"/>
                    </a:cxn>
                    <a:cxn ang="0">
                      <a:pos x="T6" y="T7"/>
                    </a:cxn>
                    <a:cxn ang="0">
                      <a:pos x="T8" y="T9"/>
                    </a:cxn>
                  </a:cxnLst>
                  <a:rect l="0" t="0" r="r" b="b"/>
                  <a:pathLst>
                    <a:path w="10" h="26">
                      <a:moveTo>
                        <a:pt x="9" y="6"/>
                      </a:moveTo>
                      <a:lnTo>
                        <a:pt x="9" y="23"/>
                      </a:lnTo>
                      <a:lnTo>
                        <a:pt x="0" y="25"/>
                      </a:lnTo>
                      <a:lnTo>
                        <a:pt x="0" y="0"/>
                      </a:lnTo>
                      <a:lnTo>
                        <a:pt x="9"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96" name="Freeform 115">
                  <a:extLst>
                    <a:ext uri="{FF2B5EF4-FFF2-40B4-BE49-F238E27FC236}">
                      <a16:creationId xmlns:a16="http://schemas.microsoft.com/office/drawing/2014/main" id="{A172A236-EDA1-4918-9C45-62CAFB664F19}"/>
                    </a:ext>
                  </a:extLst>
                </p:cNvPr>
                <p:cNvSpPr>
                  <a:spLocks/>
                </p:cNvSpPr>
                <p:nvPr/>
              </p:nvSpPr>
              <p:spPr bwMode="auto">
                <a:xfrm>
                  <a:off x="3482" y="2364"/>
                  <a:ext cx="9" cy="25"/>
                </a:xfrm>
                <a:custGeom>
                  <a:avLst/>
                  <a:gdLst>
                    <a:gd name="T0" fmla="*/ 8 w 9"/>
                    <a:gd name="T1" fmla="*/ 5 h 25"/>
                    <a:gd name="T2" fmla="*/ 8 w 9"/>
                    <a:gd name="T3" fmla="*/ 21 h 25"/>
                    <a:gd name="T4" fmla="*/ 0 w 9"/>
                    <a:gd name="T5" fmla="*/ 24 h 25"/>
                    <a:gd name="T6" fmla="*/ 0 w 9"/>
                    <a:gd name="T7" fmla="*/ 0 h 25"/>
                    <a:gd name="T8" fmla="*/ 8 w 9"/>
                    <a:gd name="T9" fmla="*/ 5 h 25"/>
                  </a:gdLst>
                  <a:ahLst/>
                  <a:cxnLst>
                    <a:cxn ang="0">
                      <a:pos x="T0" y="T1"/>
                    </a:cxn>
                    <a:cxn ang="0">
                      <a:pos x="T2" y="T3"/>
                    </a:cxn>
                    <a:cxn ang="0">
                      <a:pos x="T4" y="T5"/>
                    </a:cxn>
                    <a:cxn ang="0">
                      <a:pos x="T6" y="T7"/>
                    </a:cxn>
                    <a:cxn ang="0">
                      <a:pos x="T8" y="T9"/>
                    </a:cxn>
                  </a:cxnLst>
                  <a:rect l="0" t="0" r="r" b="b"/>
                  <a:pathLst>
                    <a:path w="9" h="25">
                      <a:moveTo>
                        <a:pt x="8" y="5"/>
                      </a:moveTo>
                      <a:lnTo>
                        <a:pt x="8" y="21"/>
                      </a:lnTo>
                      <a:lnTo>
                        <a:pt x="0" y="24"/>
                      </a:lnTo>
                      <a:lnTo>
                        <a:pt x="0" y="0"/>
                      </a:lnTo>
                      <a:lnTo>
                        <a:pt x="8"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97" name="Freeform 116">
                  <a:extLst>
                    <a:ext uri="{FF2B5EF4-FFF2-40B4-BE49-F238E27FC236}">
                      <a16:creationId xmlns:a16="http://schemas.microsoft.com/office/drawing/2014/main" id="{6D5FEF86-B9CE-4DCA-B6AE-240B6A9382E6}"/>
                    </a:ext>
                  </a:extLst>
                </p:cNvPr>
                <p:cNvSpPr>
                  <a:spLocks/>
                </p:cNvSpPr>
                <p:nvPr/>
              </p:nvSpPr>
              <p:spPr bwMode="auto">
                <a:xfrm>
                  <a:off x="3486" y="2361"/>
                  <a:ext cx="9" cy="25"/>
                </a:xfrm>
                <a:custGeom>
                  <a:avLst/>
                  <a:gdLst>
                    <a:gd name="T0" fmla="*/ 8 w 9"/>
                    <a:gd name="T1" fmla="*/ 4 h 25"/>
                    <a:gd name="T2" fmla="*/ 8 w 9"/>
                    <a:gd name="T3" fmla="*/ 22 h 25"/>
                    <a:gd name="T4" fmla="*/ 0 w 9"/>
                    <a:gd name="T5" fmla="*/ 24 h 25"/>
                    <a:gd name="T6" fmla="*/ 0 w 9"/>
                    <a:gd name="T7" fmla="*/ 0 h 25"/>
                    <a:gd name="T8" fmla="*/ 8 w 9"/>
                    <a:gd name="T9" fmla="*/ 4 h 25"/>
                  </a:gdLst>
                  <a:ahLst/>
                  <a:cxnLst>
                    <a:cxn ang="0">
                      <a:pos x="T0" y="T1"/>
                    </a:cxn>
                    <a:cxn ang="0">
                      <a:pos x="T2" y="T3"/>
                    </a:cxn>
                    <a:cxn ang="0">
                      <a:pos x="T4" y="T5"/>
                    </a:cxn>
                    <a:cxn ang="0">
                      <a:pos x="T6" y="T7"/>
                    </a:cxn>
                    <a:cxn ang="0">
                      <a:pos x="T8" y="T9"/>
                    </a:cxn>
                  </a:cxnLst>
                  <a:rect l="0" t="0" r="r" b="b"/>
                  <a:pathLst>
                    <a:path w="9" h="25">
                      <a:moveTo>
                        <a:pt x="8" y="4"/>
                      </a:moveTo>
                      <a:lnTo>
                        <a:pt x="8" y="22"/>
                      </a:lnTo>
                      <a:lnTo>
                        <a:pt x="0" y="24"/>
                      </a:lnTo>
                      <a:lnTo>
                        <a:pt x="0" y="0"/>
                      </a:lnTo>
                      <a:lnTo>
                        <a:pt x="8"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98" name="Freeform 117">
                  <a:extLst>
                    <a:ext uri="{FF2B5EF4-FFF2-40B4-BE49-F238E27FC236}">
                      <a16:creationId xmlns:a16="http://schemas.microsoft.com/office/drawing/2014/main" id="{A3159A3F-7E41-4A3F-9EFD-DC5CEC96A8AF}"/>
                    </a:ext>
                  </a:extLst>
                </p:cNvPr>
                <p:cNvSpPr>
                  <a:spLocks/>
                </p:cNvSpPr>
                <p:nvPr/>
              </p:nvSpPr>
              <p:spPr bwMode="auto">
                <a:xfrm>
                  <a:off x="3490" y="2358"/>
                  <a:ext cx="9" cy="27"/>
                </a:xfrm>
                <a:custGeom>
                  <a:avLst/>
                  <a:gdLst>
                    <a:gd name="T0" fmla="*/ 8 w 9"/>
                    <a:gd name="T1" fmla="*/ 6 h 27"/>
                    <a:gd name="T2" fmla="*/ 8 w 9"/>
                    <a:gd name="T3" fmla="*/ 24 h 27"/>
                    <a:gd name="T4" fmla="*/ 0 w 9"/>
                    <a:gd name="T5" fmla="*/ 26 h 27"/>
                    <a:gd name="T6" fmla="*/ 0 w 9"/>
                    <a:gd name="T7" fmla="*/ 0 h 27"/>
                    <a:gd name="T8" fmla="*/ 8 w 9"/>
                    <a:gd name="T9" fmla="*/ 6 h 27"/>
                  </a:gdLst>
                  <a:ahLst/>
                  <a:cxnLst>
                    <a:cxn ang="0">
                      <a:pos x="T0" y="T1"/>
                    </a:cxn>
                    <a:cxn ang="0">
                      <a:pos x="T2" y="T3"/>
                    </a:cxn>
                    <a:cxn ang="0">
                      <a:pos x="T4" y="T5"/>
                    </a:cxn>
                    <a:cxn ang="0">
                      <a:pos x="T6" y="T7"/>
                    </a:cxn>
                    <a:cxn ang="0">
                      <a:pos x="T8" y="T9"/>
                    </a:cxn>
                  </a:cxnLst>
                  <a:rect l="0" t="0" r="r" b="b"/>
                  <a:pathLst>
                    <a:path w="9" h="27">
                      <a:moveTo>
                        <a:pt x="8" y="6"/>
                      </a:moveTo>
                      <a:lnTo>
                        <a:pt x="8" y="24"/>
                      </a:lnTo>
                      <a:lnTo>
                        <a:pt x="0" y="26"/>
                      </a:lnTo>
                      <a:lnTo>
                        <a:pt x="0" y="0"/>
                      </a:lnTo>
                      <a:lnTo>
                        <a:pt x="8"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99" name="Freeform 118">
                  <a:extLst>
                    <a:ext uri="{FF2B5EF4-FFF2-40B4-BE49-F238E27FC236}">
                      <a16:creationId xmlns:a16="http://schemas.microsoft.com/office/drawing/2014/main" id="{A0EEC476-1D78-403A-BE7E-704D6DE8D13D}"/>
                    </a:ext>
                  </a:extLst>
                </p:cNvPr>
                <p:cNvSpPr>
                  <a:spLocks/>
                </p:cNvSpPr>
                <p:nvPr/>
              </p:nvSpPr>
              <p:spPr bwMode="auto">
                <a:xfrm>
                  <a:off x="3494" y="2356"/>
                  <a:ext cx="9" cy="26"/>
                </a:xfrm>
                <a:custGeom>
                  <a:avLst/>
                  <a:gdLst>
                    <a:gd name="T0" fmla="*/ 8 w 9"/>
                    <a:gd name="T1" fmla="*/ 5 h 26"/>
                    <a:gd name="T2" fmla="*/ 8 w 9"/>
                    <a:gd name="T3" fmla="*/ 22 h 26"/>
                    <a:gd name="T4" fmla="*/ 0 w 9"/>
                    <a:gd name="T5" fmla="*/ 25 h 26"/>
                    <a:gd name="T6" fmla="*/ 0 w 9"/>
                    <a:gd name="T7" fmla="*/ 0 h 26"/>
                    <a:gd name="T8" fmla="*/ 8 w 9"/>
                    <a:gd name="T9" fmla="*/ 5 h 26"/>
                  </a:gdLst>
                  <a:ahLst/>
                  <a:cxnLst>
                    <a:cxn ang="0">
                      <a:pos x="T0" y="T1"/>
                    </a:cxn>
                    <a:cxn ang="0">
                      <a:pos x="T2" y="T3"/>
                    </a:cxn>
                    <a:cxn ang="0">
                      <a:pos x="T4" y="T5"/>
                    </a:cxn>
                    <a:cxn ang="0">
                      <a:pos x="T6" y="T7"/>
                    </a:cxn>
                    <a:cxn ang="0">
                      <a:pos x="T8" y="T9"/>
                    </a:cxn>
                  </a:cxnLst>
                  <a:rect l="0" t="0" r="r" b="b"/>
                  <a:pathLst>
                    <a:path w="9" h="26">
                      <a:moveTo>
                        <a:pt x="8" y="5"/>
                      </a:moveTo>
                      <a:lnTo>
                        <a:pt x="8" y="22"/>
                      </a:lnTo>
                      <a:lnTo>
                        <a:pt x="0" y="25"/>
                      </a:lnTo>
                      <a:lnTo>
                        <a:pt x="0" y="0"/>
                      </a:lnTo>
                      <a:lnTo>
                        <a:pt x="8"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00" name="Freeform 119">
                  <a:extLst>
                    <a:ext uri="{FF2B5EF4-FFF2-40B4-BE49-F238E27FC236}">
                      <a16:creationId xmlns:a16="http://schemas.microsoft.com/office/drawing/2014/main" id="{DC6333D1-6E04-4AF3-8311-9DFD0E227836}"/>
                    </a:ext>
                  </a:extLst>
                </p:cNvPr>
                <p:cNvSpPr>
                  <a:spLocks/>
                </p:cNvSpPr>
                <p:nvPr/>
              </p:nvSpPr>
              <p:spPr bwMode="auto">
                <a:xfrm>
                  <a:off x="3498" y="2354"/>
                  <a:ext cx="9" cy="25"/>
                </a:xfrm>
                <a:custGeom>
                  <a:avLst/>
                  <a:gdLst>
                    <a:gd name="T0" fmla="*/ 8 w 9"/>
                    <a:gd name="T1" fmla="*/ 4 h 25"/>
                    <a:gd name="T2" fmla="*/ 8 w 9"/>
                    <a:gd name="T3" fmla="*/ 22 h 25"/>
                    <a:gd name="T4" fmla="*/ 0 w 9"/>
                    <a:gd name="T5" fmla="*/ 24 h 25"/>
                    <a:gd name="T6" fmla="*/ 0 w 9"/>
                    <a:gd name="T7" fmla="*/ 0 h 25"/>
                    <a:gd name="T8" fmla="*/ 8 w 9"/>
                    <a:gd name="T9" fmla="*/ 4 h 25"/>
                  </a:gdLst>
                  <a:ahLst/>
                  <a:cxnLst>
                    <a:cxn ang="0">
                      <a:pos x="T0" y="T1"/>
                    </a:cxn>
                    <a:cxn ang="0">
                      <a:pos x="T2" y="T3"/>
                    </a:cxn>
                    <a:cxn ang="0">
                      <a:pos x="T4" y="T5"/>
                    </a:cxn>
                    <a:cxn ang="0">
                      <a:pos x="T6" y="T7"/>
                    </a:cxn>
                    <a:cxn ang="0">
                      <a:pos x="T8" y="T9"/>
                    </a:cxn>
                  </a:cxnLst>
                  <a:rect l="0" t="0" r="r" b="b"/>
                  <a:pathLst>
                    <a:path w="9" h="25">
                      <a:moveTo>
                        <a:pt x="8" y="4"/>
                      </a:moveTo>
                      <a:lnTo>
                        <a:pt x="8" y="22"/>
                      </a:lnTo>
                      <a:lnTo>
                        <a:pt x="0" y="24"/>
                      </a:lnTo>
                      <a:lnTo>
                        <a:pt x="0" y="0"/>
                      </a:lnTo>
                      <a:lnTo>
                        <a:pt x="8"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01" name="Freeform 120">
                  <a:extLst>
                    <a:ext uri="{FF2B5EF4-FFF2-40B4-BE49-F238E27FC236}">
                      <a16:creationId xmlns:a16="http://schemas.microsoft.com/office/drawing/2014/main" id="{6B8334D2-6C9B-4D9B-8629-1835BE9DE4C5}"/>
                    </a:ext>
                  </a:extLst>
                </p:cNvPr>
                <p:cNvSpPr>
                  <a:spLocks/>
                </p:cNvSpPr>
                <p:nvPr/>
              </p:nvSpPr>
              <p:spPr bwMode="auto">
                <a:xfrm>
                  <a:off x="3501" y="2351"/>
                  <a:ext cx="10" cy="26"/>
                </a:xfrm>
                <a:custGeom>
                  <a:avLst/>
                  <a:gdLst>
                    <a:gd name="T0" fmla="*/ 9 w 10"/>
                    <a:gd name="T1" fmla="*/ 6 h 26"/>
                    <a:gd name="T2" fmla="*/ 9 w 10"/>
                    <a:gd name="T3" fmla="*/ 23 h 26"/>
                    <a:gd name="T4" fmla="*/ 0 w 10"/>
                    <a:gd name="T5" fmla="*/ 25 h 26"/>
                    <a:gd name="T6" fmla="*/ 0 w 10"/>
                    <a:gd name="T7" fmla="*/ 0 h 26"/>
                    <a:gd name="T8" fmla="*/ 9 w 10"/>
                    <a:gd name="T9" fmla="*/ 6 h 26"/>
                  </a:gdLst>
                  <a:ahLst/>
                  <a:cxnLst>
                    <a:cxn ang="0">
                      <a:pos x="T0" y="T1"/>
                    </a:cxn>
                    <a:cxn ang="0">
                      <a:pos x="T2" y="T3"/>
                    </a:cxn>
                    <a:cxn ang="0">
                      <a:pos x="T4" y="T5"/>
                    </a:cxn>
                    <a:cxn ang="0">
                      <a:pos x="T6" y="T7"/>
                    </a:cxn>
                    <a:cxn ang="0">
                      <a:pos x="T8" y="T9"/>
                    </a:cxn>
                  </a:cxnLst>
                  <a:rect l="0" t="0" r="r" b="b"/>
                  <a:pathLst>
                    <a:path w="10" h="26">
                      <a:moveTo>
                        <a:pt x="9" y="6"/>
                      </a:moveTo>
                      <a:lnTo>
                        <a:pt x="9" y="23"/>
                      </a:lnTo>
                      <a:lnTo>
                        <a:pt x="0" y="25"/>
                      </a:lnTo>
                      <a:lnTo>
                        <a:pt x="0" y="0"/>
                      </a:lnTo>
                      <a:lnTo>
                        <a:pt x="9"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02" name="Freeform 121">
                  <a:extLst>
                    <a:ext uri="{FF2B5EF4-FFF2-40B4-BE49-F238E27FC236}">
                      <a16:creationId xmlns:a16="http://schemas.microsoft.com/office/drawing/2014/main" id="{B18C6C67-E3CE-4657-84C3-DE141A256C95}"/>
                    </a:ext>
                  </a:extLst>
                </p:cNvPr>
                <p:cNvSpPr>
                  <a:spLocks/>
                </p:cNvSpPr>
                <p:nvPr/>
              </p:nvSpPr>
              <p:spPr bwMode="auto">
                <a:xfrm>
                  <a:off x="3506" y="2349"/>
                  <a:ext cx="9" cy="26"/>
                </a:xfrm>
                <a:custGeom>
                  <a:avLst/>
                  <a:gdLst>
                    <a:gd name="T0" fmla="*/ 8 w 9"/>
                    <a:gd name="T1" fmla="*/ 5 h 26"/>
                    <a:gd name="T2" fmla="*/ 8 w 9"/>
                    <a:gd name="T3" fmla="*/ 22 h 26"/>
                    <a:gd name="T4" fmla="*/ 0 w 9"/>
                    <a:gd name="T5" fmla="*/ 25 h 26"/>
                    <a:gd name="T6" fmla="*/ 0 w 9"/>
                    <a:gd name="T7" fmla="*/ 0 h 26"/>
                    <a:gd name="T8" fmla="*/ 8 w 9"/>
                    <a:gd name="T9" fmla="*/ 5 h 26"/>
                  </a:gdLst>
                  <a:ahLst/>
                  <a:cxnLst>
                    <a:cxn ang="0">
                      <a:pos x="T0" y="T1"/>
                    </a:cxn>
                    <a:cxn ang="0">
                      <a:pos x="T2" y="T3"/>
                    </a:cxn>
                    <a:cxn ang="0">
                      <a:pos x="T4" y="T5"/>
                    </a:cxn>
                    <a:cxn ang="0">
                      <a:pos x="T6" y="T7"/>
                    </a:cxn>
                    <a:cxn ang="0">
                      <a:pos x="T8" y="T9"/>
                    </a:cxn>
                  </a:cxnLst>
                  <a:rect l="0" t="0" r="r" b="b"/>
                  <a:pathLst>
                    <a:path w="9" h="26">
                      <a:moveTo>
                        <a:pt x="8" y="5"/>
                      </a:moveTo>
                      <a:lnTo>
                        <a:pt x="8" y="22"/>
                      </a:lnTo>
                      <a:lnTo>
                        <a:pt x="0" y="25"/>
                      </a:lnTo>
                      <a:lnTo>
                        <a:pt x="0" y="0"/>
                      </a:lnTo>
                      <a:lnTo>
                        <a:pt x="8"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03" name="Freeform 122">
                  <a:extLst>
                    <a:ext uri="{FF2B5EF4-FFF2-40B4-BE49-F238E27FC236}">
                      <a16:creationId xmlns:a16="http://schemas.microsoft.com/office/drawing/2014/main" id="{32D5BDB7-9D05-4412-B708-A2EBC737C545}"/>
                    </a:ext>
                  </a:extLst>
                </p:cNvPr>
                <p:cNvSpPr>
                  <a:spLocks/>
                </p:cNvSpPr>
                <p:nvPr/>
              </p:nvSpPr>
              <p:spPr bwMode="auto">
                <a:xfrm>
                  <a:off x="3441" y="2363"/>
                  <a:ext cx="74" cy="42"/>
                </a:xfrm>
                <a:custGeom>
                  <a:avLst/>
                  <a:gdLst>
                    <a:gd name="T0" fmla="*/ 73 w 74"/>
                    <a:gd name="T1" fmla="*/ 0 h 42"/>
                    <a:gd name="T2" fmla="*/ 0 w 74"/>
                    <a:gd name="T3" fmla="*/ 32 h 42"/>
                    <a:gd name="T4" fmla="*/ 0 w 74"/>
                    <a:gd name="T5" fmla="*/ 41 h 42"/>
                    <a:gd name="T6" fmla="*/ 73 w 74"/>
                    <a:gd name="T7" fmla="*/ 14 h 42"/>
                    <a:gd name="T8" fmla="*/ 73 w 74"/>
                    <a:gd name="T9" fmla="*/ 0 h 42"/>
                  </a:gdLst>
                  <a:ahLst/>
                  <a:cxnLst>
                    <a:cxn ang="0">
                      <a:pos x="T0" y="T1"/>
                    </a:cxn>
                    <a:cxn ang="0">
                      <a:pos x="T2" y="T3"/>
                    </a:cxn>
                    <a:cxn ang="0">
                      <a:pos x="T4" y="T5"/>
                    </a:cxn>
                    <a:cxn ang="0">
                      <a:pos x="T6" y="T7"/>
                    </a:cxn>
                    <a:cxn ang="0">
                      <a:pos x="T8" y="T9"/>
                    </a:cxn>
                  </a:cxnLst>
                  <a:rect l="0" t="0" r="r" b="b"/>
                  <a:pathLst>
                    <a:path w="74" h="42">
                      <a:moveTo>
                        <a:pt x="73" y="0"/>
                      </a:moveTo>
                      <a:lnTo>
                        <a:pt x="0" y="32"/>
                      </a:lnTo>
                      <a:lnTo>
                        <a:pt x="0" y="41"/>
                      </a:lnTo>
                      <a:lnTo>
                        <a:pt x="73" y="14"/>
                      </a:lnTo>
                      <a:lnTo>
                        <a:pt x="7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04" name="Freeform 123">
                  <a:extLst>
                    <a:ext uri="{FF2B5EF4-FFF2-40B4-BE49-F238E27FC236}">
                      <a16:creationId xmlns:a16="http://schemas.microsoft.com/office/drawing/2014/main" id="{4CCF21AD-1FB8-4877-A8AC-7E1C8D91D395}"/>
                    </a:ext>
                  </a:extLst>
                </p:cNvPr>
                <p:cNvSpPr>
                  <a:spLocks/>
                </p:cNvSpPr>
                <p:nvPr/>
              </p:nvSpPr>
              <p:spPr bwMode="auto">
                <a:xfrm>
                  <a:off x="3444" y="2404"/>
                  <a:ext cx="71" cy="28"/>
                </a:xfrm>
                <a:custGeom>
                  <a:avLst/>
                  <a:gdLst>
                    <a:gd name="T0" fmla="*/ 70 w 71"/>
                    <a:gd name="T1" fmla="*/ 0 h 28"/>
                    <a:gd name="T2" fmla="*/ 0 w 71"/>
                    <a:gd name="T3" fmla="*/ 17 h 28"/>
                    <a:gd name="T4" fmla="*/ 0 w 71"/>
                    <a:gd name="T5" fmla="*/ 27 h 28"/>
                    <a:gd name="T6" fmla="*/ 70 w 71"/>
                    <a:gd name="T7" fmla="*/ 17 h 28"/>
                    <a:gd name="T8" fmla="*/ 70 w 71"/>
                    <a:gd name="T9" fmla="*/ 0 h 28"/>
                  </a:gdLst>
                  <a:ahLst/>
                  <a:cxnLst>
                    <a:cxn ang="0">
                      <a:pos x="T0" y="T1"/>
                    </a:cxn>
                    <a:cxn ang="0">
                      <a:pos x="T2" y="T3"/>
                    </a:cxn>
                    <a:cxn ang="0">
                      <a:pos x="T4" y="T5"/>
                    </a:cxn>
                    <a:cxn ang="0">
                      <a:pos x="T6" y="T7"/>
                    </a:cxn>
                    <a:cxn ang="0">
                      <a:pos x="T8" y="T9"/>
                    </a:cxn>
                  </a:cxnLst>
                  <a:rect l="0" t="0" r="r" b="b"/>
                  <a:pathLst>
                    <a:path w="71" h="28">
                      <a:moveTo>
                        <a:pt x="70" y="0"/>
                      </a:moveTo>
                      <a:lnTo>
                        <a:pt x="0" y="17"/>
                      </a:lnTo>
                      <a:lnTo>
                        <a:pt x="0" y="27"/>
                      </a:lnTo>
                      <a:lnTo>
                        <a:pt x="70" y="17"/>
                      </a:lnTo>
                      <a:lnTo>
                        <a:pt x="7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05" name="Freeform 124">
                  <a:extLst>
                    <a:ext uri="{FF2B5EF4-FFF2-40B4-BE49-F238E27FC236}">
                      <a16:creationId xmlns:a16="http://schemas.microsoft.com/office/drawing/2014/main" id="{6316DF91-8815-4E7E-B111-B84E980A38D7}"/>
                    </a:ext>
                  </a:extLst>
                </p:cNvPr>
                <p:cNvSpPr>
                  <a:spLocks/>
                </p:cNvSpPr>
                <p:nvPr/>
              </p:nvSpPr>
              <p:spPr bwMode="auto">
                <a:xfrm>
                  <a:off x="3668" y="2334"/>
                  <a:ext cx="28" cy="127"/>
                </a:xfrm>
                <a:custGeom>
                  <a:avLst/>
                  <a:gdLst>
                    <a:gd name="T0" fmla="*/ 0 w 28"/>
                    <a:gd name="T1" fmla="*/ 11 h 127"/>
                    <a:gd name="T2" fmla="*/ 14 w 28"/>
                    <a:gd name="T3" fmla="*/ 0 h 127"/>
                    <a:gd name="T4" fmla="*/ 16 w 28"/>
                    <a:gd name="T5" fmla="*/ 0 h 127"/>
                    <a:gd name="T6" fmla="*/ 19 w 28"/>
                    <a:gd name="T7" fmla="*/ 1 h 127"/>
                    <a:gd name="T8" fmla="*/ 24 w 28"/>
                    <a:gd name="T9" fmla="*/ 7 h 127"/>
                    <a:gd name="T10" fmla="*/ 27 w 28"/>
                    <a:gd name="T11" fmla="*/ 5 h 127"/>
                    <a:gd name="T12" fmla="*/ 27 w 28"/>
                    <a:gd name="T13" fmla="*/ 125 h 127"/>
                    <a:gd name="T14" fmla="*/ 23 w 28"/>
                    <a:gd name="T15" fmla="*/ 120 h 127"/>
                    <a:gd name="T16" fmla="*/ 20 w 28"/>
                    <a:gd name="T17" fmla="*/ 120 h 127"/>
                    <a:gd name="T18" fmla="*/ 20 w 28"/>
                    <a:gd name="T19" fmla="*/ 126 h 127"/>
                    <a:gd name="T20" fmla="*/ 16 w 28"/>
                    <a:gd name="T21" fmla="*/ 126 h 127"/>
                    <a:gd name="T22" fmla="*/ 14 w 28"/>
                    <a:gd name="T23" fmla="*/ 122 h 127"/>
                    <a:gd name="T24" fmla="*/ 14 w 28"/>
                    <a:gd name="T25" fmla="*/ 17 h 127"/>
                    <a:gd name="T26" fmla="*/ 0 w 28"/>
                    <a:gd name="T27" fmla="*/ 1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127">
                      <a:moveTo>
                        <a:pt x="0" y="11"/>
                      </a:moveTo>
                      <a:lnTo>
                        <a:pt x="14" y="0"/>
                      </a:lnTo>
                      <a:lnTo>
                        <a:pt x="16" y="0"/>
                      </a:lnTo>
                      <a:lnTo>
                        <a:pt x="19" y="1"/>
                      </a:lnTo>
                      <a:lnTo>
                        <a:pt x="24" y="7"/>
                      </a:lnTo>
                      <a:lnTo>
                        <a:pt x="27" y="5"/>
                      </a:lnTo>
                      <a:lnTo>
                        <a:pt x="27" y="125"/>
                      </a:lnTo>
                      <a:lnTo>
                        <a:pt x="23" y="120"/>
                      </a:lnTo>
                      <a:lnTo>
                        <a:pt x="20" y="120"/>
                      </a:lnTo>
                      <a:lnTo>
                        <a:pt x="20" y="126"/>
                      </a:lnTo>
                      <a:lnTo>
                        <a:pt x="16" y="126"/>
                      </a:lnTo>
                      <a:lnTo>
                        <a:pt x="14" y="122"/>
                      </a:lnTo>
                      <a:lnTo>
                        <a:pt x="14" y="17"/>
                      </a:lnTo>
                      <a:lnTo>
                        <a:pt x="0" y="1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06" name="Freeform 125">
                  <a:extLst>
                    <a:ext uri="{FF2B5EF4-FFF2-40B4-BE49-F238E27FC236}">
                      <a16:creationId xmlns:a16="http://schemas.microsoft.com/office/drawing/2014/main" id="{F3FD6342-A585-4C34-B8D8-D8DDF9F71DF8}"/>
                    </a:ext>
                  </a:extLst>
                </p:cNvPr>
                <p:cNvSpPr>
                  <a:spLocks/>
                </p:cNvSpPr>
                <p:nvPr/>
              </p:nvSpPr>
              <p:spPr bwMode="auto">
                <a:xfrm>
                  <a:off x="3698" y="2340"/>
                  <a:ext cx="5" cy="121"/>
                </a:xfrm>
                <a:custGeom>
                  <a:avLst/>
                  <a:gdLst>
                    <a:gd name="T0" fmla="*/ 0 w 5"/>
                    <a:gd name="T1" fmla="*/ 0 h 121"/>
                    <a:gd name="T2" fmla="*/ 0 w 5"/>
                    <a:gd name="T3" fmla="*/ 120 h 121"/>
                    <a:gd name="T4" fmla="*/ 4 w 5"/>
                    <a:gd name="T5" fmla="*/ 120 h 121"/>
                    <a:gd name="T6" fmla="*/ 4 w 5"/>
                    <a:gd name="T7" fmla="*/ 1 h 121"/>
                    <a:gd name="T8" fmla="*/ 0 w 5"/>
                    <a:gd name="T9" fmla="*/ 0 h 121"/>
                  </a:gdLst>
                  <a:ahLst/>
                  <a:cxnLst>
                    <a:cxn ang="0">
                      <a:pos x="T0" y="T1"/>
                    </a:cxn>
                    <a:cxn ang="0">
                      <a:pos x="T2" y="T3"/>
                    </a:cxn>
                    <a:cxn ang="0">
                      <a:pos x="T4" y="T5"/>
                    </a:cxn>
                    <a:cxn ang="0">
                      <a:pos x="T6" y="T7"/>
                    </a:cxn>
                    <a:cxn ang="0">
                      <a:pos x="T8" y="T9"/>
                    </a:cxn>
                  </a:cxnLst>
                  <a:rect l="0" t="0" r="r" b="b"/>
                  <a:pathLst>
                    <a:path w="5" h="121">
                      <a:moveTo>
                        <a:pt x="0" y="0"/>
                      </a:moveTo>
                      <a:lnTo>
                        <a:pt x="0" y="120"/>
                      </a:lnTo>
                      <a:lnTo>
                        <a:pt x="4" y="120"/>
                      </a:lnTo>
                      <a:lnTo>
                        <a:pt x="4" y="1"/>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07" name="Freeform 126">
                  <a:extLst>
                    <a:ext uri="{FF2B5EF4-FFF2-40B4-BE49-F238E27FC236}">
                      <a16:creationId xmlns:a16="http://schemas.microsoft.com/office/drawing/2014/main" id="{690A012A-C872-4937-B06E-1A64DBBF02F8}"/>
                    </a:ext>
                  </a:extLst>
                </p:cNvPr>
                <p:cNvSpPr>
                  <a:spLocks/>
                </p:cNvSpPr>
                <p:nvPr/>
              </p:nvSpPr>
              <p:spPr bwMode="auto">
                <a:xfrm>
                  <a:off x="3686" y="2334"/>
                  <a:ext cx="3" cy="127"/>
                </a:xfrm>
                <a:custGeom>
                  <a:avLst/>
                  <a:gdLst>
                    <a:gd name="T0" fmla="*/ 2 w 3"/>
                    <a:gd name="T1" fmla="*/ 1 h 127"/>
                    <a:gd name="T2" fmla="*/ 0 w 3"/>
                    <a:gd name="T3" fmla="*/ 0 h 127"/>
                    <a:gd name="T4" fmla="*/ 0 w 3"/>
                    <a:gd name="T5" fmla="*/ 126 h 127"/>
                    <a:gd name="T6" fmla="*/ 2 w 3"/>
                    <a:gd name="T7" fmla="*/ 126 h 127"/>
                    <a:gd name="T8" fmla="*/ 2 w 3"/>
                    <a:gd name="T9" fmla="*/ 1 h 127"/>
                  </a:gdLst>
                  <a:ahLst/>
                  <a:cxnLst>
                    <a:cxn ang="0">
                      <a:pos x="T0" y="T1"/>
                    </a:cxn>
                    <a:cxn ang="0">
                      <a:pos x="T2" y="T3"/>
                    </a:cxn>
                    <a:cxn ang="0">
                      <a:pos x="T4" y="T5"/>
                    </a:cxn>
                    <a:cxn ang="0">
                      <a:pos x="T6" y="T7"/>
                    </a:cxn>
                    <a:cxn ang="0">
                      <a:pos x="T8" y="T9"/>
                    </a:cxn>
                  </a:cxnLst>
                  <a:rect l="0" t="0" r="r" b="b"/>
                  <a:pathLst>
                    <a:path w="3" h="127">
                      <a:moveTo>
                        <a:pt x="2" y="1"/>
                      </a:moveTo>
                      <a:lnTo>
                        <a:pt x="0" y="0"/>
                      </a:lnTo>
                      <a:lnTo>
                        <a:pt x="0" y="126"/>
                      </a:lnTo>
                      <a:lnTo>
                        <a:pt x="2" y="126"/>
                      </a:lnTo>
                      <a:lnTo>
                        <a:pt x="2" y="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08" name="Freeform 127">
                  <a:extLst>
                    <a:ext uri="{FF2B5EF4-FFF2-40B4-BE49-F238E27FC236}">
                      <a16:creationId xmlns:a16="http://schemas.microsoft.com/office/drawing/2014/main" id="{3CBE3792-EDFD-4600-9BC3-741756EC503F}"/>
                    </a:ext>
                  </a:extLst>
                </p:cNvPr>
                <p:cNvSpPr>
                  <a:spLocks/>
                </p:cNvSpPr>
                <p:nvPr/>
              </p:nvSpPr>
              <p:spPr bwMode="auto">
                <a:xfrm>
                  <a:off x="3692" y="2337"/>
                  <a:ext cx="2" cy="120"/>
                </a:xfrm>
                <a:custGeom>
                  <a:avLst/>
                  <a:gdLst>
                    <a:gd name="T0" fmla="*/ 1 w 2"/>
                    <a:gd name="T1" fmla="*/ 119 h 120"/>
                    <a:gd name="T2" fmla="*/ 1 w 2"/>
                    <a:gd name="T3" fmla="*/ 6 h 120"/>
                    <a:gd name="T4" fmla="*/ 0 w 2"/>
                    <a:gd name="T5" fmla="*/ 0 h 120"/>
                    <a:gd name="T6" fmla="*/ 0 w 2"/>
                    <a:gd name="T7" fmla="*/ 119 h 120"/>
                    <a:gd name="T8" fmla="*/ 1 w 2"/>
                    <a:gd name="T9" fmla="*/ 119 h 120"/>
                  </a:gdLst>
                  <a:ahLst/>
                  <a:cxnLst>
                    <a:cxn ang="0">
                      <a:pos x="T0" y="T1"/>
                    </a:cxn>
                    <a:cxn ang="0">
                      <a:pos x="T2" y="T3"/>
                    </a:cxn>
                    <a:cxn ang="0">
                      <a:pos x="T4" y="T5"/>
                    </a:cxn>
                    <a:cxn ang="0">
                      <a:pos x="T6" y="T7"/>
                    </a:cxn>
                    <a:cxn ang="0">
                      <a:pos x="T8" y="T9"/>
                    </a:cxn>
                  </a:cxnLst>
                  <a:rect l="0" t="0" r="r" b="b"/>
                  <a:pathLst>
                    <a:path w="2" h="120">
                      <a:moveTo>
                        <a:pt x="1" y="119"/>
                      </a:moveTo>
                      <a:lnTo>
                        <a:pt x="1" y="6"/>
                      </a:lnTo>
                      <a:lnTo>
                        <a:pt x="0" y="0"/>
                      </a:lnTo>
                      <a:lnTo>
                        <a:pt x="0" y="119"/>
                      </a:lnTo>
                      <a:lnTo>
                        <a:pt x="1" y="119"/>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09" name="Freeform 128">
                  <a:extLst>
                    <a:ext uri="{FF2B5EF4-FFF2-40B4-BE49-F238E27FC236}">
                      <a16:creationId xmlns:a16="http://schemas.microsoft.com/office/drawing/2014/main" id="{EA8E6D0C-83D7-4FFE-B787-BE980AC18FAC}"/>
                    </a:ext>
                  </a:extLst>
                </p:cNvPr>
                <p:cNvSpPr>
                  <a:spLocks/>
                </p:cNvSpPr>
                <p:nvPr/>
              </p:nvSpPr>
              <p:spPr bwMode="auto">
                <a:xfrm>
                  <a:off x="3570" y="2296"/>
                  <a:ext cx="38" cy="165"/>
                </a:xfrm>
                <a:custGeom>
                  <a:avLst/>
                  <a:gdLst>
                    <a:gd name="T0" fmla="*/ 0 w 38"/>
                    <a:gd name="T1" fmla="*/ 14 h 165"/>
                    <a:gd name="T2" fmla="*/ 20 w 38"/>
                    <a:gd name="T3" fmla="*/ 0 h 165"/>
                    <a:gd name="T4" fmla="*/ 23 w 38"/>
                    <a:gd name="T5" fmla="*/ 0 h 165"/>
                    <a:gd name="T6" fmla="*/ 26 w 38"/>
                    <a:gd name="T7" fmla="*/ 2 h 165"/>
                    <a:gd name="T8" fmla="*/ 33 w 38"/>
                    <a:gd name="T9" fmla="*/ 9 h 165"/>
                    <a:gd name="T10" fmla="*/ 37 w 38"/>
                    <a:gd name="T11" fmla="*/ 7 h 165"/>
                    <a:gd name="T12" fmla="*/ 37 w 38"/>
                    <a:gd name="T13" fmla="*/ 163 h 165"/>
                    <a:gd name="T14" fmla="*/ 32 w 38"/>
                    <a:gd name="T15" fmla="*/ 157 h 165"/>
                    <a:gd name="T16" fmla="*/ 27 w 38"/>
                    <a:gd name="T17" fmla="*/ 157 h 165"/>
                    <a:gd name="T18" fmla="*/ 27 w 38"/>
                    <a:gd name="T19" fmla="*/ 164 h 165"/>
                    <a:gd name="T20" fmla="*/ 23 w 38"/>
                    <a:gd name="T21" fmla="*/ 164 h 165"/>
                    <a:gd name="T22" fmla="*/ 19 w 38"/>
                    <a:gd name="T23" fmla="*/ 160 h 165"/>
                    <a:gd name="T24" fmla="*/ 19 w 38"/>
                    <a:gd name="T25" fmla="*/ 22 h 165"/>
                    <a:gd name="T26" fmla="*/ 0 w 38"/>
                    <a:gd name="T27" fmla="*/ 14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165">
                      <a:moveTo>
                        <a:pt x="0" y="14"/>
                      </a:moveTo>
                      <a:lnTo>
                        <a:pt x="20" y="0"/>
                      </a:lnTo>
                      <a:lnTo>
                        <a:pt x="23" y="0"/>
                      </a:lnTo>
                      <a:lnTo>
                        <a:pt x="26" y="2"/>
                      </a:lnTo>
                      <a:lnTo>
                        <a:pt x="33" y="9"/>
                      </a:lnTo>
                      <a:lnTo>
                        <a:pt x="37" y="7"/>
                      </a:lnTo>
                      <a:lnTo>
                        <a:pt x="37" y="163"/>
                      </a:lnTo>
                      <a:lnTo>
                        <a:pt x="32" y="157"/>
                      </a:lnTo>
                      <a:lnTo>
                        <a:pt x="27" y="157"/>
                      </a:lnTo>
                      <a:lnTo>
                        <a:pt x="27" y="164"/>
                      </a:lnTo>
                      <a:lnTo>
                        <a:pt x="23" y="164"/>
                      </a:lnTo>
                      <a:lnTo>
                        <a:pt x="19" y="160"/>
                      </a:lnTo>
                      <a:lnTo>
                        <a:pt x="19" y="22"/>
                      </a:lnTo>
                      <a:lnTo>
                        <a:pt x="0" y="1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10" name="Freeform 129">
                  <a:extLst>
                    <a:ext uri="{FF2B5EF4-FFF2-40B4-BE49-F238E27FC236}">
                      <a16:creationId xmlns:a16="http://schemas.microsoft.com/office/drawing/2014/main" id="{6ECDEA0E-0427-4CC8-B632-9ABAA8FC4454}"/>
                    </a:ext>
                  </a:extLst>
                </p:cNvPr>
                <p:cNvSpPr>
                  <a:spLocks/>
                </p:cNvSpPr>
                <p:nvPr/>
              </p:nvSpPr>
              <p:spPr bwMode="auto">
                <a:xfrm>
                  <a:off x="3610" y="2303"/>
                  <a:ext cx="5" cy="157"/>
                </a:xfrm>
                <a:custGeom>
                  <a:avLst/>
                  <a:gdLst>
                    <a:gd name="T0" fmla="*/ 0 w 5"/>
                    <a:gd name="T1" fmla="*/ 0 h 157"/>
                    <a:gd name="T2" fmla="*/ 0 w 5"/>
                    <a:gd name="T3" fmla="*/ 156 h 157"/>
                    <a:gd name="T4" fmla="*/ 4 w 5"/>
                    <a:gd name="T5" fmla="*/ 156 h 157"/>
                    <a:gd name="T6" fmla="*/ 4 w 5"/>
                    <a:gd name="T7" fmla="*/ 1 h 157"/>
                    <a:gd name="T8" fmla="*/ 0 w 5"/>
                    <a:gd name="T9" fmla="*/ 0 h 157"/>
                  </a:gdLst>
                  <a:ahLst/>
                  <a:cxnLst>
                    <a:cxn ang="0">
                      <a:pos x="T0" y="T1"/>
                    </a:cxn>
                    <a:cxn ang="0">
                      <a:pos x="T2" y="T3"/>
                    </a:cxn>
                    <a:cxn ang="0">
                      <a:pos x="T4" y="T5"/>
                    </a:cxn>
                    <a:cxn ang="0">
                      <a:pos x="T6" y="T7"/>
                    </a:cxn>
                    <a:cxn ang="0">
                      <a:pos x="T8" y="T9"/>
                    </a:cxn>
                  </a:cxnLst>
                  <a:rect l="0" t="0" r="r" b="b"/>
                  <a:pathLst>
                    <a:path w="5" h="157">
                      <a:moveTo>
                        <a:pt x="0" y="0"/>
                      </a:moveTo>
                      <a:lnTo>
                        <a:pt x="0" y="156"/>
                      </a:lnTo>
                      <a:lnTo>
                        <a:pt x="4" y="156"/>
                      </a:lnTo>
                      <a:lnTo>
                        <a:pt x="4" y="1"/>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11" name="Freeform 130">
                  <a:extLst>
                    <a:ext uri="{FF2B5EF4-FFF2-40B4-BE49-F238E27FC236}">
                      <a16:creationId xmlns:a16="http://schemas.microsoft.com/office/drawing/2014/main" id="{59889F16-FAD7-41CE-825F-C9A09CB1D944}"/>
                    </a:ext>
                  </a:extLst>
                </p:cNvPr>
                <p:cNvSpPr>
                  <a:spLocks/>
                </p:cNvSpPr>
                <p:nvPr/>
              </p:nvSpPr>
              <p:spPr bwMode="auto">
                <a:xfrm>
                  <a:off x="3595" y="2296"/>
                  <a:ext cx="3" cy="165"/>
                </a:xfrm>
                <a:custGeom>
                  <a:avLst/>
                  <a:gdLst>
                    <a:gd name="T0" fmla="*/ 2 w 3"/>
                    <a:gd name="T1" fmla="*/ 2 h 165"/>
                    <a:gd name="T2" fmla="*/ 0 w 3"/>
                    <a:gd name="T3" fmla="*/ 0 h 165"/>
                    <a:gd name="T4" fmla="*/ 0 w 3"/>
                    <a:gd name="T5" fmla="*/ 164 h 165"/>
                    <a:gd name="T6" fmla="*/ 2 w 3"/>
                    <a:gd name="T7" fmla="*/ 164 h 165"/>
                    <a:gd name="T8" fmla="*/ 2 w 3"/>
                    <a:gd name="T9" fmla="*/ 2 h 165"/>
                  </a:gdLst>
                  <a:ahLst/>
                  <a:cxnLst>
                    <a:cxn ang="0">
                      <a:pos x="T0" y="T1"/>
                    </a:cxn>
                    <a:cxn ang="0">
                      <a:pos x="T2" y="T3"/>
                    </a:cxn>
                    <a:cxn ang="0">
                      <a:pos x="T4" y="T5"/>
                    </a:cxn>
                    <a:cxn ang="0">
                      <a:pos x="T6" y="T7"/>
                    </a:cxn>
                    <a:cxn ang="0">
                      <a:pos x="T8" y="T9"/>
                    </a:cxn>
                  </a:cxnLst>
                  <a:rect l="0" t="0" r="r" b="b"/>
                  <a:pathLst>
                    <a:path w="3" h="165">
                      <a:moveTo>
                        <a:pt x="2" y="2"/>
                      </a:moveTo>
                      <a:lnTo>
                        <a:pt x="0" y="0"/>
                      </a:lnTo>
                      <a:lnTo>
                        <a:pt x="0" y="164"/>
                      </a:lnTo>
                      <a:lnTo>
                        <a:pt x="2" y="164"/>
                      </a:lnTo>
                      <a:lnTo>
                        <a:pt x="2"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12" name="Freeform 131">
                  <a:extLst>
                    <a:ext uri="{FF2B5EF4-FFF2-40B4-BE49-F238E27FC236}">
                      <a16:creationId xmlns:a16="http://schemas.microsoft.com/office/drawing/2014/main" id="{7385C758-727E-4E7C-BC6E-7CC849BC61F9}"/>
                    </a:ext>
                  </a:extLst>
                </p:cNvPr>
                <p:cNvSpPr>
                  <a:spLocks/>
                </p:cNvSpPr>
                <p:nvPr/>
              </p:nvSpPr>
              <p:spPr bwMode="auto">
                <a:xfrm>
                  <a:off x="3602" y="2301"/>
                  <a:ext cx="1" cy="154"/>
                </a:xfrm>
                <a:custGeom>
                  <a:avLst/>
                  <a:gdLst>
                    <a:gd name="T0" fmla="*/ 0 w 1"/>
                    <a:gd name="T1" fmla="*/ 153 h 154"/>
                    <a:gd name="T2" fmla="*/ 0 w 1"/>
                    <a:gd name="T3" fmla="*/ 7 h 154"/>
                    <a:gd name="T4" fmla="*/ 0 w 1"/>
                    <a:gd name="T5" fmla="*/ 0 h 154"/>
                    <a:gd name="T6" fmla="*/ 0 w 1"/>
                    <a:gd name="T7" fmla="*/ 153 h 154"/>
                    <a:gd name="T8" fmla="*/ 0 w 1"/>
                    <a:gd name="T9" fmla="*/ 153 h 154"/>
                  </a:gdLst>
                  <a:ahLst/>
                  <a:cxnLst>
                    <a:cxn ang="0">
                      <a:pos x="T0" y="T1"/>
                    </a:cxn>
                    <a:cxn ang="0">
                      <a:pos x="T2" y="T3"/>
                    </a:cxn>
                    <a:cxn ang="0">
                      <a:pos x="T4" y="T5"/>
                    </a:cxn>
                    <a:cxn ang="0">
                      <a:pos x="T6" y="T7"/>
                    </a:cxn>
                    <a:cxn ang="0">
                      <a:pos x="T8" y="T9"/>
                    </a:cxn>
                  </a:cxnLst>
                  <a:rect l="0" t="0" r="r" b="b"/>
                  <a:pathLst>
                    <a:path w="1" h="154">
                      <a:moveTo>
                        <a:pt x="0" y="153"/>
                      </a:moveTo>
                      <a:lnTo>
                        <a:pt x="0" y="7"/>
                      </a:lnTo>
                      <a:lnTo>
                        <a:pt x="0" y="0"/>
                      </a:lnTo>
                      <a:lnTo>
                        <a:pt x="0" y="153"/>
                      </a:lnTo>
                      <a:lnTo>
                        <a:pt x="0" y="15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13" name="Freeform 132">
                  <a:extLst>
                    <a:ext uri="{FF2B5EF4-FFF2-40B4-BE49-F238E27FC236}">
                      <a16:creationId xmlns:a16="http://schemas.microsoft.com/office/drawing/2014/main" id="{7ECE08B6-C7D7-4E4E-9905-A47B4CDCCE89}"/>
                    </a:ext>
                  </a:extLst>
                </p:cNvPr>
                <p:cNvSpPr>
                  <a:spLocks/>
                </p:cNvSpPr>
                <p:nvPr/>
              </p:nvSpPr>
              <p:spPr bwMode="auto">
                <a:xfrm>
                  <a:off x="3730" y="2358"/>
                  <a:ext cx="21" cy="101"/>
                </a:xfrm>
                <a:custGeom>
                  <a:avLst/>
                  <a:gdLst>
                    <a:gd name="T0" fmla="*/ 0 w 21"/>
                    <a:gd name="T1" fmla="*/ 9 h 101"/>
                    <a:gd name="T2" fmla="*/ 10 w 21"/>
                    <a:gd name="T3" fmla="*/ 0 h 101"/>
                    <a:gd name="T4" fmla="*/ 12 w 21"/>
                    <a:gd name="T5" fmla="*/ 0 h 101"/>
                    <a:gd name="T6" fmla="*/ 14 w 21"/>
                    <a:gd name="T7" fmla="*/ 0 h 101"/>
                    <a:gd name="T8" fmla="*/ 18 w 21"/>
                    <a:gd name="T9" fmla="*/ 5 h 101"/>
                    <a:gd name="T10" fmla="*/ 20 w 21"/>
                    <a:gd name="T11" fmla="*/ 4 h 101"/>
                    <a:gd name="T12" fmla="*/ 20 w 21"/>
                    <a:gd name="T13" fmla="*/ 100 h 101"/>
                    <a:gd name="T14" fmla="*/ 18 w 21"/>
                    <a:gd name="T15" fmla="*/ 95 h 101"/>
                    <a:gd name="T16" fmla="*/ 15 w 21"/>
                    <a:gd name="T17" fmla="*/ 95 h 101"/>
                    <a:gd name="T18" fmla="*/ 15 w 21"/>
                    <a:gd name="T19" fmla="*/ 100 h 101"/>
                    <a:gd name="T20" fmla="*/ 12 w 21"/>
                    <a:gd name="T21" fmla="*/ 100 h 101"/>
                    <a:gd name="T22" fmla="*/ 10 w 21"/>
                    <a:gd name="T23" fmla="*/ 97 h 101"/>
                    <a:gd name="T24" fmla="*/ 10 w 21"/>
                    <a:gd name="T25" fmla="*/ 13 h 101"/>
                    <a:gd name="T26" fmla="*/ 0 w 21"/>
                    <a:gd name="T27" fmla="*/ 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101">
                      <a:moveTo>
                        <a:pt x="0" y="9"/>
                      </a:moveTo>
                      <a:lnTo>
                        <a:pt x="10" y="0"/>
                      </a:lnTo>
                      <a:lnTo>
                        <a:pt x="12" y="0"/>
                      </a:lnTo>
                      <a:lnTo>
                        <a:pt x="14" y="0"/>
                      </a:lnTo>
                      <a:lnTo>
                        <a:pt x="18" y="5"/>
                      </a:lnTo>
                      <a:lnTo>
                        <a:pt x="20" y="4"/>
                      </a:lnTo>
                      <a:lnTo>
                        <a:pt x="20" y="100"/>
                      </a:lnTo>
                      <a:lnTo>
                        <a:pt x="18" y="95"/>
                      </a:lnTo>
                      <a:lnTo>
                        <a:pt x="15" y="95"/>
                      </a:lnTo>
                      <a:lnTo>
                        <a:pt x="15" y="100"/>
                      </a:lnTo>
                      <a:lnTo>
                        <a:pt x="12" y="100"/>
                      </a:lnTo>
                      <a:lnTo>
                        <a:pt x="10" y="97"/>
                      </a:lnTo>
                      <a:lnTo>
                        <a:pt x="10" y="13"/>
                      </a:lnTo>
                      <a:lnTo>
                        <a:pt x="0" y="9"/>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14" name="Freeform 133">
                  <a:extLst>
                    <a:ext uri="{FF2B5EF4-FFF2-40B4-BE49-F238E27FC236}">
                      <a16:creationId xmlns:a16="http://schemas.microsoft.com/office/drawing/2014/main" id="{8AC6D372-7897-4C62-9B15-5B707137E7DF}"/>
                    </a:ext>
                  </a:extLst>
                </p:cNvPr>
                <p:cNvSpPr>
                  <a:spLocks/>
                </p:cNvSpPr>
                <p:nvPr/>
              </p:nvSpPr>
              <p:spPr bwMode="auto">
                <a:xfrm>
                  <a:off x="3752" y="2362"/>
                  <a:ext cx="5" cy="95"/>
                </a:xfrm>
                <a:custGeom>
                  <a:avLst/>
                  <a:gdLst>
                    <a:gd name="T0" fmla="*/ 0 w 5"/>
                    <a:gd name="T1" fmla="*/ 0 h 95"/>
                    <a:gd name="T2" fmla="*/ 0 w 5"/>
                    <a:gd name="T3" fmla="*/ 94 h 95"/>
                    <a:gd name="T4" fmla="*/ 4 w 5"/>
                    <a:gd name="T5" fmla="*/ 94 h 95"/>
                    <a:gd name="T6" fmla="*/ 4 w 5"/>
                    <a:gd name="T7" fmla="*/ 1 h 95"/>
                    <a:gd name="T8" fmla="*/ 0 w 5"/>
                    <a:gd name="T9" fmla="*/ 0 h 95"/>
                  </a:gdLst>
                  <a:ahLst/>
                  <a:cxnLst>
                    <a:cxn ang="0">
                      <a:pos x="T0" y="T1"/>
                    </a:cxn>
                    <a:cxn ang="0">
                      <a:pos x="T2" y="T3"/>
                    </a:cxn>
                    <a:cxn ang="0">
                      <a:pos x="T4" y="T5"/>
                    </a:cxn>
                    <a:cxn ang="0">
                      <a:pos x="T6" y="T7"/>
                    </a:cxn>
                    <a:cxn ang="0">
                      <a:pos x="T8" y="T9"/>
                    </a:cxn>
                  </a:cxnLst>
                  <a:rect l="0" t="0" r="r" b="b"/>
                  <a:pathLst>
                    <a:path w="5" h="95">
                      <a:moveTo>
                        <a:pt x="0" y="0"/>
                      </a:moveTo>
                      <a:lnTo>
                        <a:pt x="0" y="94"/>
                      </a:lnTo>
                      <a:lnTo>
                        <a:pt x="4" y="94"/>
                      </a:lnTo>
                      <a:lnTo>
                        <a:pt x="4" y="1"/>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15" name="Freeform 134">
                  <a:extLst>
                    <a:ext uri="{FF2B5EF4-FFF2-40B4-BE49-F238E27FC236}">
                      <a16:creationId xmlns:a16="http://schemas.microsoft.com/office/drawing/2014/main" id="{F040DFAF-FC86-4A74-A738-B93BFBE6AFE9}"/>
                    </a:ext>
                  </a:extLst>
                </p:cNvPr>
                <p:cNvSpPr>
                  <a:spLocks/>
                </p:cNvSpPr>
                <p:nvPr/>
              </p:nvSpPr>
              <p:spPr bwMode="auto">
                <a:xfrm>
                  <a:off x="3742" y="2358"/>
                  <a:ext cx="5" cy="101"/>
                </a:xfrm>
                <a:custGeom>
                  <a:avLst/>
                  <a:gdLst>
                    <a:gd name="T0" fmla="*/ 4 w 5"/>
                    <a:gd name="T1" fmla="*/ 0 h 101"/>
                    <a:gd name="T2" fmla="*/ 0 w 5"/>
                    <a:gd name="T3" fmla="*/ 0 h 101"/>
                    <a:gd name="T4" fmla="*/ 0 w 5"/>
                    <a:gd name="T5" fmla="*/ 100 h 101"/>
                    <a:gd name="T6" fmla="*/ 4 w 5"/>
                    <a:gd name="T7" fmla="*/ 100 h 101"/>
                    <a:gd name="T8" fmla="*/ 4 w 5"/>
                    <a:gd name="T9" fmla="*/ 0 h 101"/>
                  </a:gdLst>
                  <a:ahLst/>
                  <a:cxnLst>
                    <a:cxn ang="0">
                      <a:pos x="T0" y="T1"/>
                    </a:cxn>
                    <a:cxn ang="0">
                      <a:pos x="T2" y="T3"/>
                    </a:cxn>
                    <a:cxn ang="0">
                      <a:pos x="T4" y="T5"/>
                    </a:cxn>
                    <a:cxn ang="0">
                      <a:pos x="T6" y="T7"/>
                    </a:cxn>
                    <a:cxn ang="0">
                      <a:pos x="T8" y="T9"/>
                    </a:cxn>
                  </a:cxnLst>
                  <a:rect l="0" t="0" r="r" b="b"/>
                  <a:pathLst>
                    <a:path w="5" h="101">
                      <a:moveTo>
                        <a:pt x="4" y="0"/>
                      </a:moveTo>
                      <a:lnTo>
                        <a:pt x="0" y="0"/>
                      </a:lnTo>
                      <a:lnTo>
                        <a:pt x="0" y="100"/>
                      </a:lnTo>
                      <a:lnTo>
                        <a:pt x="4" y="100"/>
                      </a:lnTo>
                      <a:lnTo>
                        <a:pt x="4"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16" name="Freeform 135">
                  <a:extLst>
                    <a:ext uri="{FF2B5EF4-FFF2-40B4-BE49-F238E27FC236}">
                      <a16:creationId xmlns:a16="http://schemas.microsoft.com/office/drawing/2014/main" id="{E65FBFD5-AAD9-41C6-A93D-87A0C05763C5}"/>
                    </a:ext>
                  </a:extLst>
                </p:cNvPr>
                <p:cNvSpPr>
                  <a:spLocks/>
                </p:cNvSpPr>
                <p:nvPr/>
              </p:nvSpPr>
              <p:spPr bwMode="auto">
                <a:xfrm>
                  <a:off x="3747" y="2360"/>
                  <a:ext cx="3" cy="95"/>
                </a:xfrm>
                <a:custGeom>
                  <a:avLst/>
                  <a:gdLst>
                    <a:gd name="T0" fmla="*/ 2 w 3"/>
                    <a:gd name="T1" fmla="*/ 94 h 95"/>
                    <a:gd name="T2" fmla="*/ 2 w 3"/>
                    <a:gd name="T3" fmla="*/ 4 h 95"/>
                    <a:gd name="T4" fmla="*/ 0 w 3"/>
                    <a:gd name="T5" fmla="*/ 0 h 95"/>
                    <a:gd name="T6" fmla="*/ 0 w 3"/>
                    <a:gd name="T7" fmla="*/ 94 h 95"/>
                    <a:gd name="T8" fmla="*/ 2 w 3"/>
                    <a:gd name="T9" fmla="*/ 94 h 95"/>
                  </a:gdLst>
                  <a:ahLst/>
                  <a:cxnLst>
                    <a:cxn ang="0">
                      <a:pos x="T0" y="T1"/>
                    </a:cxn>
                    <a:cxn ang="0">
                      <a:pos x="T2" y="T3"/>
                    </a:cxn>
                    <a:cxn ang="0">
                      <a:pos x="T4" y="T5"/>
                    </a:cxn>
                    <a:cxn ang="0">
                      <a:pos x="T6" y="T7"/>
                    </a:cxn>
                    <a:cxn ang="0">
                      <a:pos x="T8" y="T9"/>
                    </a:cxn>
                  </a:cxnLst>
                  <a:rect l="0" t="0" r="r" b="b"/>
                  <a:pathLst>
                    <a:path w="3" h="95">
                      <a:moveTo>
                        <a:pt x="2" y="94"/>
                      </a:moveTo>
                      <a:lnTo>
                        <a:pt x="2" y="4"/>
                      </a:lnTo>
                      <a:lnTo>
                        <a:pt x="0" y="0"/>
                      </a:lnTo>
                      <a:lnTo>
                        <a:pt x="0" y="94"/>
                      </a:lnTo>
                      <a:lnTo>
                        <a:pt x="2" y="9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17" name="Freeform 136">
                  <a:extLst>
                    <a:ext uri="{FF2B5EF4-FFF2-40B4-BE49-F238E27FC236}">
                      <a16:creationId xmlns:a16="http://schemas.microsoft.com/office/drawing/2014/main" id="{D92FB034-4451-4D79-A177-3DA2CDD04F43}"/>
                    </a:ext>
                  </a:extLst>
                </p:cNvPr>
                <p:cNvSpPr>
                  <a:spLocks/>
                </p:cNvSpPr>
                <p:nvPr/>
              </p:nvSpPr>
              <p:spPr bwMode="auto">
                <a:xfrm>
                  <a:off x="3770" y="2374"/>
                  <a:ext cx="18" cy="81"/>
                </a:xfrm>
                <a:custGeom>
                  <a:avLst/>
                  <a:gdLst>
                    <a:gd name="T0" fmla="*/ 0 w 18"/>
                    <a:gd name="T1" fmla="*/ 7 h 81"/>
                    <a:gd name="T2" fmla="*/ 9 w 18"/>
                    <a:gd name="T3" fmla="*/ 0 h 81"/>
                    <a:gd name="T4" fmla="*/ 10 w 18"/>
                    <a:gd name="T5" fmla="*/ 0 h 81"/>
                    <a:gd name="T6" fmla="*/ 12 w 18"/>
                    <a:gd name="T7" fmla="*/ 1 h 81"/>
                    <a:gd name="T8" fmla="*/ 15 w 18"/>
                    <a:gd name="T9" fmla="*/ 4 h 81"/>
                    <a:gd name="T10" fmla="*/ 17 w 18"/>
                    <a:gd name="T11" fmla="*/ 3 h 81"/>
                    <a:gd name="T12" fmla="*/ 17 w 18"/>
                    <a:gd name="T13" fmla="*/ 80 h 81"/>
                    <a:gd name="T14" fmla="*/ 14 w 18"/>
                    <a:gd name="T15" fmla="*/ 77 h 81"/>
                    <a:gd name="T16" fmla="*/ 12 w 18"/>
                    <a:gd name="T17" fmla="*/ 77 h 81"/>
                    <a:gd name="T18" fmla="*/ 12 w 18"/>
                    <a:gd name="T19" fmla="*/ 80 h 81"/>
                    <a:gd name="T20" fmla="*/ 10 w 18"/>
                    <a:gd name="T21" fmla="*/ 80 h 81"/>
                    <a:gd name="T22" fmla="*/ 8 w 18"/>
                    <a:gd name="T23" fmla="*/ 79 h 81"/>
                    <a:gd name="T24" fmla="*/ 8 w 18"/>
                    <a:gd name="T25" fmla="*/ 10 h 81"/>
                    <a:gd name="T26" fmla="*/ 0 w 18"/>
                    <a:gd name="T27" fmla="*/ 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 h="81">
                      <a:moveTo>
                        <a:pt x="0" y="7"/>
                      </a:moveTo>
                      <a:lnTo>
                        <a:pt x="9" y="0"/>
                      </a:lnTo>
                      <a:lnTo>
                        <a:pt x="10" y="0"/>
                      </a:lnTo>
                      <a:lnTo>
                        <a:pt x="12" y="1"/>
                      </a:lnTo>
                      <a:lnTo>
                        <a:pt x="15" y="4"/>
                      </a:lnTo>
                      <a:lnTo>
                        <a:pt x="17" y="3"/>
                      </a:lnTo>
                      <a:lnTo>
                        <a:pt x="17" y="80"/>
                      </a:lnTo>
                      <a:lnTo>
                        <a:pt x="14" y="77"/>
                      </a:lnTo>
                      <a:lnTo>
                        <a:pt x="12" y="77"/>
                      </a:lnTo>
                      <a:lnTo>
                        <a:pt x="12" y="80"/>
                      </a:lnTo>
                      <a:lnTo>
                        <a:pt x="10" y="80"/>
                      </a:lnTo>
                      <a:lnTo>
                        <a:pt x="8" y="79"/>
                      </a:lnTo>
                      <a:lnTo>
                        <a:pt x="8" y="10"/>
                      </a:lnTo>
                      <a:lnTo>
                        <a:pt x="0" y="7"/>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18" name="Freeform 137">
                  <a:extLst>
                    <a:ext uri="{FF2B5EF4-FFF2-40B4-BE49-F238E27FC236}">
                      <a16:creationId xmlns:a16="http://schemas.microsoft.com/office/drawing/2014/main" id="{13C3CA0F-E3ED-46A9-8B6F-061FD0747438}"/>
                    </a:ext>
                  </a:extLst>
                </p:cNvPr>
                <p:cNvSpPr>
                  <a:spLocks/>
                </p:cNvSpPr>
                <p:nvPr/>
              </p:nvSpPr>
              <p:spPr bwMode="auto">
                <a:xfrm>
                  <a:off x="3789" y="2377"/>
                  <a:ext cx="5" cy="78"/>
                </a:xfrm>
                <a:custGeom>
                  <a:avLst/>
                  <a:gdLst>
                    <a:gd name="T0" fmla="*/ 0 w 5"/>
                    <a:gd name="T1" fmla="*/ 0 h 78"/>
                    <a:gd name="T2" fmla="*/ 0 w 5"/>
                    <a:gd name="T3" fmla="*/ 77 h 78"/>
                    <a:gd name="T4" fmla="*/ 4 w 5"/>
                    <a:gd name="T5" fmla="*/ 77 h 78"/>
                    <a:gd name="T6" fmla="*/ 4 w 5"/>
                    <a:gd name="T7" fmla="*/ 1 h 78"/>
                    <a:gd name="T8" fmla="*/ 0 w 5"/>
                    <a:gd name="T9" fmla="*/ 0 h 78"/>
                  </a:gdLst>
                  <a:ahLst/>
                  <a:cxnLst>
                    <a:cxn ang="0">
                      <a:pos x="T0" y="T1"/>
                    </a:cxn>
                    <a:cxn ang="0">
                      <a:pos x="T2" y="T3"/>
                    </a:cxn>
                    <a:cxn ang="0">
                      <a:pos x="T4" y="T5"/>
                    </a:cxn>
                    <a:cxn ang="0">
                      <a:pos x="T6" y="T7"/>
                    </a:cxn>
                    <a:cxn ang="0">
                      <a:pos x="T8" y="T9"/>
                    </a:cxn>
                  </a:cxnLst>
                  <a:rect l="0" t="0" r="r" b="b"/>
                  <a:pathLst>
                    <a:path w="5" h="78">
                      <a:moveTo>
                        <a:pt x="0" y="0"/>
                      </a:moveTo>
                      <a:lnTo>
                        <a:pt x="0" y="77"/>
                      </a:lnTo>
                      <a:lnTo>
                        <a:pt x="4" y="77"/>
                      </a:lnTo>
                      <a:lnTo>
                        <a:pt x="4" y="1"/>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19" name="Freeform 138">
                  <a:extLst>
                    <a:ext uri="{FF2B5EF4-FFF2-40B4-BE49-F238E27FC236}">
                      <a16:creationId xmlns:a16="http://schemas.microsoft.com/office/drawing/2014/main" id="{D6EE86A0-1824-4FF3-96A9-74CFAB806551}"/>
                    </a:ext>
                  </a:extLst>
                </p:cNvPr>
                <p:cNvSpPr>
                  <a:spLocks/>
                </p:cNvSpPr>
                <p:nvPr/>
              </p:nvSpPr>
              <p:spPr bwMode="auto">
                <a:xfrm>
                  <a:off x="3780" y="2374"/>
                  <a:ext cx="5" cy="82"/>
                </a:xfrm>
                <a:custGeom>
                  <a:avLst/>
                  <a:gdLst>
                    <a:gd name="T0" fmla="*/ 4 w 5"/>
                    <a:gd name="T1" fmla="*/ 1 h 82"/>
                    <a:gd name="T2" fmla="*/ 0 w 5"/>
                    <a:gd name="T3" fmla="*/ 0 h 82"/>
                    <a:gd name="T4" fmla="*/ 0 w 5"/>
                    <a:gd name="T5" fmla="*/ 81 h 82"/>
                    <a:gd name="T6" fmla="*/ 4 w 5"/>
                    <a:gd name="T7" fmla="*/ 81 h 82"/>
                    <a:gd name="T8" fmla="*/ 4 w 5"/>
                    <a:gd name="T9" fmla="*/ 1 h 82"/>
                  </a:gdLst>
                  <a:ahLst/>
                  <a:cxnLst>
                    <a:cxn ang="0">
                      <a:pos x="T0" y="T1"/>
                    </a:cxn>
                    <a:cxn ang="0">
                      <a:pos x="T2" y="T3"/>
                    </a:cxn>
                    <a:cxn ang="0">
                      <a:pos x="T4" y="T5"/>
                    </a:cxn>
                    <a:cxn ang="0">
                      <a:pos x="T6" y="T7"/>
                    </a:cxn>
                    <a:cxn ang="0">
                      <a:pos x="T8" y="T9"/>
                    </a:cxn>
                  </a:cxnLst>
                  <a:rect l="0" t="0" r="r" b="b"/>
                  <a:pathLst>
                    <a:path w="5" h="82">
                      <a:moveTo>
                        <a:pt x="4" y="1"/>
                      </a:moveTo>
                      <a:lnTo>
                        <a:pt x="0" y="0"/>
                      </a:lnTo>
                      <a:lnTo>
                        <a:pt x="0" y="81"/>
                      </a:lnTo>
                      <a:lnTo>
                        <a:pt x="4" y="81"/>
                      </a:lnTo>
                      <a:lnTo>
                        <a:pt x="4" y="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20" name="Freeform 139">
                  <a:extLst>
                    <a:ext uri="{FF2B5EF4-FFF2-40B4-BE49-F238E27FC236}">
                      <a16:creationId xmlns:a16="http://schemas.microsoft.com/office/drawing/2014/main" id="{59F9A3DB-2B31-4005-950B-21C9B2C84B50}"/>
                    </a:ext>
                  </a:extLst>
                </p:cNvPr>
                <p:cNvSpPr>
                  <a:spLocks/>
                </p:cNvSpPr>
                <p:nvPr/>
              </p:nvSpPr>
              <p:spPr bwMode="auto">
                <a:xfrm>
                  <a:off x="3784" y="2376"/>
                  <a:ext cx="3" cy="77"/>
                </a:xfrm>
                <a:custGeom>
                  <a:avLst/>
                  <a:gdLst>
                    <a:gd name="T0" fmla="*/ 2 w 3"/>
                    <a:gd name="T1" fmla="*/ 76 h 77"/>
                    <a:gd name="T2" fmla="*/ 2 w 3"/>
                    <a:gd name="T3" fmla="*/ 3 h 77"/>
                    <a:gd name="T4" fmla="*/ 0 w 3"/>
                    <a:gd name="T5" fmla="*/ 0 h 77"/>
                    <a:gd name="T6" fmla="*/ 0 w 3"/>
                    <a:gd name="T7" fmla="*/ 76 h 77"/>
                    <a:gd name="T8" fmla="*/ 2 w 3"/>
                    <a:gd name="T9" fmla="*/ 76 h 77"/>
                  </a:gdLst>
                  <a:ahLst/>
                  <a:cxnLst>
                    <a:cxn ang="0">
                      <a:pos x="T0" y="T1"/>
                    </a:cxn>
                    <a:cxn ang="0">
                      <a:pos x="T2" y="T3"/>
                    </a:cxn>
                    <a:cxn ang="0">
                      <a:pos x="T4" y="T5"/>
                    </a:cxn>
                    <a:cxn ang="0">
                      <a:pos x="T6" y="T7"/>
                    </a:cxn>
                    <a:cxn ang="0">
                      <a:pos x="T8" y="T9"/>
                    </a:cxn>
                  </a:cxnLst>
                  <a:rect l="0" t="0" r="r" b="b"/>
                  <a:pathLst>
                    <a:path w="3" h="77">
                      <a:moveTo>
                        <a:pt x="2" y="76"/>
                      </a:moveTo>
                      <a:lnTo>
                        <a:pt x="2" y="3"/>
                      </a:lnTo>
                      <a:lnTo>
                        <a:pt x="0" y="0"/>
                      </a:lnTo>
                      <a:lnTo>
                        <a:pt x="0" y="76"/>
                      </a:lnTo>
                      <a:lnTo>
                        <a:pt x="2" y="7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9" name="Group 140">
                <a:extLst>
                  <a:ext uri="{FF2B5EF4-FFF2-40B4-BE49-F238E27FC236}">
                    <a16:creationId xmlns:a16="http://schemas.microsoft.com/office/drawing/2014/main" id="{BBB9AE3C-18F2-4BF4-891B-8D356C359DB0}"/>
                  </a:ext>
                </a:extLst>
              </p:cNvPr>
              <p:cNvGrpSpPr>
                <a:grpSpLocks/>
              </p:cNvGrpSpPr>
              <p:nvPr/>
            </p:nvGrpSpPr>
            <p:grpSpPr bwMode="auto">
              <a:xfrm>
                <a:off x="3071" y="2185"/>
                <a:ext cx="324" cy="168"/>
                <a:chOff x="3435" y="2633"/>
                <a:chExt cx="364" cy="168"/>
              </a:xfrm>
            </p:grpSpPr>
            <p:sp>
              <p:nvSpPr>
                <p:cNvPr id="144159" name="Freeform 141">
                  <a:extLst>
                    <a:ext uri="{FF2B5EF4-FFF2-40B4-BE49-F238E27FC236}">
                      <a16:creationId xmlns:a16="http://schemas.microsoft.com/office/drawing/2014/main" id="{1498D38C-3896-4989-922E-B56FAA109246}"/>
                    </a:ext>
                  </a:extLst>
                </p:cNvPr>
                <p:cNvSpPr>
                  <a:spLocks/>
                </p:cNvSpPr>
                <p:nvPr/>
              </p:nvSpPr>
              <p:spPr bwMode="auto">
                <a:xfrm>
                  <a:off x="3578" y="2752"/>
                  <a:ext cx="5" cy="6"/>
                </a:xfrm>
                <a:custGeom>
                  <a:avLst/>
                  <a:gdLst>
                    <a:gd name="T0" fmla="*/ 0 w 5"/>
                    <a:gd name="T1" fmla="*/ 2 h 6"/>
                    <a:gd name="T2" fmla="*/ 0 w 5"/>
                    <a:gd name="T3" fmla="*/ 5 h 6"/>
                    <a:gd name="T4" fmla="*/ 4 w 5"/>
                    <a:gd name="T5" fmla="*/ 5 h 6"/>
                    <a:gd name="T6" fmla="*/ 4 w 5"/>
                    <a:gd name="T7" fmla="*/ 0 h 6"/>
                    <a:gd name="T8" fmla="*/ 0 w 5"/>
                    <a:gd name="T9" fmla="*/ 2 h 6"/>
                  </a:gdLst>
                  <a:ahLst/>
                  <a:cxnLst>
                    <a:cxn ang="0">
                      <a:pos x="T0" y="T1"/>
                    </a:cxn>
                    <a:cxn ang="0">
                      <a:pos x="T2" y="T3"/>
                    </a:cxn>
                    <a:cxn ang="0">
                      <a:pos x="T4" y="T5"/>
                    </a:cxn>
                    <a:cxn ang="0">
                      <a:pos x="T6" y="T7"/>
                    </a:cxn>
                    <a:cxn ang="0">
                      <a:pos x="T8" y="T9"/>
                    </a:cxn>
                  </a:cxnLst>
                  <a:rect l="0" t="0" r="r" b="b"/>
                  <a:pathLst>
                    <a:path w="5" h="6">
                      <a:moveTo>
                        <a:pt x="0" y="2"/>
                      </a:moveTo>
                      <a:lnTo>
                        <a:pt x="0" y="5"/>
                      </a:lnTo>
                      <a:lnTo>
                        <a:pt x="4" y="5"/>
                      </a:lnTo>
                      <a:lnTo>
                        <a:pt x="4" y="0"/>
                      </a:lnTo>
                      <a:lnTo>
                        <a:pt x="0"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60" name="Freeform 142">
                  <a:extLst>
                    <a:ext uri="{FF2B5EF4-FFF2-40B4-BE49-F238E27FC236}">
                      <a16:creationId xmlns:a16="http://schemas.microsoft.com/office/drawing/2014/main" id="{228C06FF-3B1C-421C-9DD0-B988C5720B05}"/>
                    </a:ext>
                  </a:extLst>
                </p:cNvPr>
                <p:cNvSpPr>
                  <a:spLocks/>
                </p:cNvSpPr>
                <p:nvPr/>
              </p:nvSpPr>
              <p:spPr bwMode="auto">
                <a:xfrm>
                  <a:off x="3435" y="2665"/>
                  <a:ext cx="278" cy="119"/>
                </a:xfrm>
                <a:custGeom>
                  <a:avLst/>
                  <a:gdLst>
                    <a:gd name="T0" fmla="*/ 277 w 278"/>
                    <a:gd name="T1" fmla="*/ 0 h 119"/>
                    <a:gd name="T2" fmla="*/ 277 w 278"/>
                    <a:gd name="T3" fmla="*/ 118 h 119"/>
                    <a:gd name="T4" fmla="*/ 10 w 278"/>
                    <a:gd name="T5" fmla="*/ 118 h 119"/>
                    <a:gd name="T6" fmla="*/ 10 w 278"/>
                    <a:gd name="T7" fmla="*/ 95 h 119"/>
                    <a:gd name="T8" fmla="*/ 5 w 278"/>
                    <a:gd name="T9" fmla="*/ 94 h 119"/>
                    <a:gd name="T10" fmla="*/ 5 w 278"/>
                    <a:gd name="T11" fmla="*/ 80 h 119"/>
                    <a:gd name="T12" fmla="*/ 0 w 278"/>
                    <a:gd name="T13" fmla="*/ 77 h 119"/>
                    <a:gd name="T14" fmla="*/ 277 w 278"/>
                    <a:gd name="T15" fmla="*/ 0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 h="119">
                      <a:moveTo>
                        <a:pt x="277" y="0"/>
                      </a:moveTo>
                      <a:lnTo>
                        <a:pt x="277" y="118"/>
                      </a:lnTo>
                      <a:lnTo>
                        <a:pt x="10" y="118"/>
                      </a:lnTo>
                      <a:lnTo>
                        <a:pt x="10" y="95"/>
                      </a:lnTo>
                      <a:lnTo>
                        <a:pt x="5" y="94"/>
                      </a:lnTo>
                      <a:lnTo>
                        <a:pt x="5" y="80"/>
                      </a:lnTo>
                      <a:lnTo>
                        <a:pt x="0" y="77"/>
                      </a:lnTo>
                      <a:lnTo>
                        <a:pt x="277"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61" name="Oval 143">
                  <a:extLst>
                    <a:ext uri="{FF2B5EF4-FFF2-40B4-BE49-F238E27FC236}">
                      <a16:creationId xmlns:a16="http://schemas.microsoft.com/office/drawing/2014/main" id="{4FB73921-6CB4-47A8-939A-F13E1B76BE1F}"/>
                    </a:ext>
                  </a:extLst>
                </p:cNvPr>
                <p:cNvSpPr>
                  <a:spLocks noChangeArrowheads="1"/>
                </p:cNvSpPr>
                <p:nvPr/>
              </p:nvSpPr>
              <p:spPr bwMode="auto">
                <a:xfrm flipH="1">
                  <a:off x="3469" y="2763"/>
                  <a:ext cx="4" cy="1"/>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62" name="Oval 144">
                  <a:extLst>
                    <a:ext uri="{FF2B5EF4-FFF2-40B4-BE49-F238E27FC236}">
                      <a16:creationId xmlns:a16="http://schemas.microsoft.com/office/drawing/2014/main" id="{0BDBB56B-8EEC-4EE9-9C59-3DB188DFC07A}"/>
                    </a:ext>
                  </a:extLst>
                </p:cNvPr>
                <p:cNvSpPr>
                  <a:spLocks noChangeArrowheads="1"/>
                </p:cNvSpPr>
                <p:nvPr/>
              </p:nvSpPr>
              <p:spPr bwMode="auto">
                <a:xfrm flipH="1">
                  <a:off x="3467" y="2764"/>
                  <a:ext cx="3" cy="1"/>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63" name="Oval 145">
                  <a:extLst>
                    <a:ext uri="{FF2B5EF4-FFF2-40B4-BE49-F238E27FC236}">
                      <a16:creationId xmlns:a16="http://schemas.microsoft.com/office/drawing/2014/main" id="{6BC7F11D-A3DC-48F8-9CF1-1DA0A3CA7A9C}"/>
                    </a:ext>
                  </a:extLst>
                </p:cNvPr>
                <p:cNvSpPr>
                  <a:spLocks noChangeArrowheads="1"/>
                </p:cNvSpPr>
                <p:nvPr/>
              </p:nvSpPr>
              <p:spPr bwMode="auto">
                <a:xfrm flipH="1">
                  <a:off x="3463" y="2764"/>
                  <a:ext cx="4" cy="1"/>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64" name="Oval 146">
                  <a:extLst>
                    <a:ext uri="{FF2B5EF4-FFF2-40B4-BE49-F238E27FC236}">
                      <a16:creationId xmlns:a16="http://schemas.microsoft.com/office/drawing/2014/main" id="{A79493DC-6FD1-4200-966C-43E2F3DA83CB}"/>
                    </a:ext>
                  </a:extLst>
                </p:cNvPr>
                <p:cNvSpPr>
                  <a:spLocks noChangeArrowheads="1"/>
                </p:cNvSpPr>
                <p:nvPr/>
              </p:nvSpPr>
              <p:spPr bwMode="auto">
                <a:xfrm flipH="1">
                  <a:off x="3460" y="2764"/>
                  <a:ext cx="4" cy="1"/>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65" name="Oval 147">
                  <a:extLst>
                    <a:ext uri="{FF2B5EF4-FFF2-40B4-BE49-F238E27FC236}">
                      <a16:creationId xmlns:a16="http://schemas.microsoft.com/office/drawing/2014/main" id="{C3258520-BC42-4C62-9947-0358262BB9C1}"/>
                    </a:ext>
                  </a:extLst>
                </p:cNvPr>
                <p:cNvSpPr>
                  <a:spLocks noChangeArrowheads="1"/>
                </p:cNvSpPr>
                <p:nvPr/>
              </p:nvSpPr>
              <p:spPr bwMode="auto">
                <a:xfrm flipH="1">
                  <a:off x="3458" y="2764"/>
                  <a:ext cx="3" cy="2"/>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66" name="Oval 148">
                  <a:extLst>
                    <a:ext uri="{FF2B5EF4-FFF2-40B4-BE49-F238E27FC236}">
                      <a16:creationId xmlns:a16="http://schemas.microsoft.com/office/drawing/2014/main" id="{E293D5C8-4DFF-4116-8B7C-1D84556B1073}"/>
                    </a:ext>
                  </a:extLst>
                </p:cNvPr>
                <p:cNvSpPr>
                  <a:spLocks noChangeArrowheads="1"/>
                </p:cNvSpPr>
                <p:nvPr/>
              </p:nvSpPr>
              <p:spPr bwMode="auto">
                <a:xfrm flipH="1">
                  <a:off x="3454" y="2764"/>
                  <a:ext cx="5" cy="2"/>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67" name="Freeform 149">
                  <a:extLst>
                    <a:ext uri="{FF2B5EF4-FFF2-40B4-BE49-F238E27FC236}">
                      <a16:creationId xmlns:a16="http://schemas.microsoft.com/office/drawing/2014/main" id="{02C859BD-034C-4AE1-B316-9C48CDFBFF63}"/>
                    </a:ext>
                  </a:extLst>
                </p:cNvPr>
                <p:cNvSpPr>
                  <a:spLocks/>
                </p:cNvSpPr>
                <p:nvPr/>
              </p:nvSpPr>
              <p:spPr bwMode="auto">
                <a:xfrm>
                  <a:off x="3519" y="2752"/>
                  <a:ext cx="3" cy="8"/>
                </a:xfrm>
                <a:custGeom>
                  <a:avLst/>
                  <a:gdLst>
                    <a:gd name="T0" fmla="*/ 2 w 3"/>
                    <a:gd name="T1" fmla="*/ 0 h 8"/>
                    <a:gd name="T2" fmla="*/ 2 w 3"/>
                    <a:gd name="T3" fmla="*/ 7 h 8"/>
                    <a:gd name="T4" fmla="*/ 0 w 3"/>
                    <a:gd name="T5" fmla="*/ 7 h 8"/>
                    <a:gd name="T6" fmla="*/ 0 w 3"/>
                    <a:gd name="T7" fmla="*/ 3 h 8"/>
                    <a:gd name="T8" fmla="*/ 2 w 3"/>
                    <a:gd name="T9" fmla="*/ 0 h 8"/>
                  </a:gdLst>
                  <a:ahLst/>
                  <a:cxnLst>
                    <a:cxn ang="0">
                      <a:pos x="T0" y="T1"/>
                    </a:cxn>
                    <a:cxn ang="0">
                      <a:pos x="T2" y="T3"/>
                    </a:cxn>
                    <a:cxn ang="0">
                      <a:pos x="T4" y="T5"/>
                    </a:cxn>
                    <a:cxn ang="0">
                      <a:pos x="T6" y="T7"/>
                    </a:cxn>
                    <a:cxn ang="0">
                      <a:pos x="T8" y="T9"/>
                    </a:cxn>
                  </a:cxnLst>
                  <a:rect l="0" t="0" r="r" b="b"/>
                  <a:pathLst>
                    <a:path w="3" h="8">
                      <a:moveTo>
                        <a:pt x="2" y="0"/>
                      </a:moveTo>
                      <a:lnTo>
                        <a:pt x="2" y="7"/>
                      </a:lnTo>
                      <a:lnTo>
                        <a:pt x="0" y="7"/>
                      </a:lnTo>
                      <a:lnTo>
                        <a:pt x="0" y="3"/>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68" name="Freeform 150">
                  <a:extLst>
                    <a:ext uri="{FF2B5EF4-FFF2-40B4-BE49-F238E27FC236}">
                      <a16:creationId xmlns:a16="http://schemas.microsoft.com/office/drawing/2014/main" id="{205CC1CD-1CA8-4E25-A863-2863DAEB349D}"/>
                    </a:ext>
                  </a:extLst>
                </p:cNvPr>
                <p:cNvSpPr>
                  <a:spLocks/>
                </p:cNvSpPr>
                <p:nvPr/>
              </p:nvSpPr>
              <p:spPr bwMode="auto">
                <a:xfrm>
                  <a:off x="3515" y="2752"/>
                  <a:ext cx="2" cy="9"/>
                </a:xfrm>
                <a:custGeom>
                  <a:avLst/>
                  <a:gdLst>
                    <a:gd name="T0" fmla="*/ 1 w 2"/>
                    <a:gd name="T1" fmla="*/ 0 h 9"/>
                    <a:gd name="T2" fmla="*/ 1 w 2"/>
                    <a:gd name="T3" fmla="*/ 8 h 9"/>
                    <a:gd name="T4" fmla="*/ 0 w 2"/>
                    <a:gd name="T5" fmla="*/ 8 h 9"/>
                    <a:gd name="T6" fmla="*/ 0 w 2"/>
                    <a:gd name="T7" fmla="*/ 3 h 9"/>
                    <a:gd name="T8" fmla="*/ 1 w 2"/>
                    <a:gd name="T9" fmla="*/ 0 h 9"/>
                  </a:gdLst>
                  <a:ahLst/>
                  <a:cxnLst>
                    <a:cxn ang="0">
                      <a:pos x="T0" y="T1"/>
                    </a:cxn>
                    <a:cxn ang="0">
                      <a:pos x="T2" y="T3"/>
                    </a:cxn>
                    <a:cxn ang="0">
                      <a:pos x="T4" y="T5"/>
                    </a:cxn>
                    <a:cxn ang="0">
                      <a:pos x="T6" y="T7"/>
                    </a:cxn>
                    <a:cxn ang="0">
                      <a:pos x="T8" y="T9"/>
                    </a:cxn>
                  </a:cxnLst>
                  <a:rect l="0" t="0" r="r" b="b"/>
                  <a:pathLst>
                    <a:path w="2" h="9">
                      <a:moveTo>
                        <a:pt x="1" y="0"/>
                      </a:moveTo>
                      <a:lnTo>
                        <a:pt x="1" y="8"/>
                      </a:lnTo>
                      <a:lnTo>
                        <a:pt x="0" y="8"/>
                      </a:lnTo>
                      <a:lnTo>
                        <a:pt x="0" y="3"/>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69" name="Freeform 151">
                  <a:extLst>
                    <a:ext uri="{FF2B5EF4-FFF2-40B4-BE49-F238E27FC236}">
                      <a16:creationId xmlns:a16="http://schemas.microsoft.com/office/drawing/2014/main" id="{926478BC-A511-4F09-8F69-5AEE3EC1D476}"/>
                    </a:ext>
                  </a:extLst>
                </p:cNvPr>
                <p:cNvSpPr>
                  <a:spLocks/>
                </p:cNvSpPr>
                <p:nvPr/>
              </p:nvSpPr>
              <p:spPr bwMode="auto">
                <a:xfrm>
                  <a:off x="3509" y="2752"/>
                  <a:ext cx="4" cy="9"/>
                </a:xfrm>
                <a:custGeom>
                  <a:avLst/>
                  <a:gdLst>
                    <a:gd name="T0" fmla="*/ 3 w 4"/>
                    <a:gd name="T1" fmla="*/ 0 h 9"/>
                    <a:gd name="T2" fmla="*/ 3 w 4"/>
                    <a:gd name="T3" fmla="*/ 8 h 9"/>
                    <a:gd name="T4" fmla="*/ 0 w 4"/>
                    <a:gd name="T5" fmla="*/ 8 h 9"/>
                    <a:gd name="T6" fmla="*/ 0 w 4"/>
                    <a:gd name="T7" fmla="*/ 3 h 9"/>
                    <a:gd name="T8" fmla="*/ 3 w 4"/>
                    <a:gd name="T9" fmla="*/ 0 h 9"/>
                  </a:gdLst>
                  <a:ahLst/>
                  <a:cxnLst>
                    <a:cxn ang="0">
                      <a:pos x="T0" y="T1"/>
                    </a:cxn>
                    <a:cxn ang="0">
                      <a:pos x="T2" y="T3"/>
                    </a:cxn>
                    <a:cxn ang="0">
                      <a:pos x="T4" y="T5"/>
                    </a:cxn>
                    <a:cxn ang="0">
                      <a:pos x="T6" y="T7"/>
                    </a:cxn>
                    <a:cxn ang="0">
                      <a:pos x="T8" y="T9"/>
                    </a:cxn>
                  </a:cxnLst>
                  <a:rect l="0" t="0" r="r" b="b"/>
                  <a:pathLst>
                    <a:path w="4" h="9">
                      <a:moveTo>
                        <a:pt x="3" y="0"/>
                      </a:moveTo>
                      <a:lnTo>
                        <a:pt x="3" y="8"/>
                      </a:lnTo>
                      <a:lnTo>
                        <a:pt x="0" y="8"/>
                      </a:lnTo>
                      <a:lnTo>
                        <a:pt x="0" y="3"/>
                      </a:lnTo>
                      <a:lnTo>
                        <a:pt x="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70" name="Freeform 152">
                  <a:extLst>
                    <a:ext uri="{FF2B5EF4-FFF2-40B4-BE49-F238E27FC236}">
                      <a16:creationId xmlns:a16="http://schemas.microsoft.com/office/drawing/2014/main" id="{08253F08-0A25-4DCB-BEED-B1AC6B94ABF8}"/>
                    </a:ext>
                  </a:extLst>
                </p:cNvPr>
                <p:cNvSpPr>
                  <a:spLocks/>
                </p:cNvSpPr>
                <p:nvPr/>
              </p:nvSpPr>
              <p:spPr bwMode="auto">
                <a:xfrm>
                  <a:off x="3506" y="2753"/>
                  <a:ext cx="3" cy="8"/>
                </a:xfrm>
                <a:custGeom>
                  <a:avLst/>
                  <a:gdLst>
                    <a:gd name="T0" fmla="*/ 2 w 3"/>
                    <a:gd name="T1" fmla="*/ 0 h 8"/>
                    <a:gd name="T2" fmla="*/ 2 w 3"/>
                    <a:gd name="T3" fmla="*/ 7 h 8"/>
                    <a:gd name="T4" fmla="*/ 0 w 3"/>
                    <a:gd name="T5" fmla="*/ 7 h 8"/>
                    <a:gd name="T6" fmla="*/ 0 w 3"/>
                    <a:gd name="T7" fmla="*/ 3 h 8"/>
                    <a:gd name="T8" fmla="*/ 2 w 3"/>
                    <a:gd name="T9" fmla="*/ 0 h 8"/>
                  </a:gdLst>
                  <a:ahLst/>
                  <a:cxnLst>
                    <a:cxn ang="0">
                      <a:pos x="T0" y="T1"/>
                    </a:cxn>
                    <a:cxn ang="0">
                      <a:pos x="T2" y="T3"/>
                    </a:cxn>
                    <a:cxn ang="0">
                      <a:pos x="T4" y="T5"/>
                    </a:cxn>
                    <a:cxn ang="0">
                      <a:pos x="T6" y="T7"/>
                    </a:cxn>
                    <a:cxn ang="0">
                      <a:pos x="T8" y="T9"/>
                    </a:cxn>
                  </a:cxnLst>
                  <a:rect l="0" t="0" r="r" b="b"/>
                  <a:pathLst>
                    <a:path w="3" h="8">
                      <a:moveTo>
                        <a:pt x="2" y="0"/>
                      </a:moveTo>
                      <a:lnTo>
                        <a:pt x="2" y="7"/>
                      </a:lnTo>
                      <a:lnTo>
                        <a:pt x="0" y="7"/>
                      </a:lnTo>
                      <a:lnTo>
                        <a:pt x="0" y="3"/>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71" name="Freeform 153">
                  <a:extLst>
                    <a:ext uri="{FF2B5EF4-FFF2-40B4-BE49-F238E27FC236}">
                      <a16:creationId xmlns:a16="http://schemas.microsoft.com/office/drawing/2014/main" id="{4878C513-CEAC-4147-9569-A45E230BC6E4}"/>
                    </a:ext>
                  </a:extLst>
                </p:cNvPr>
                <p:cNvSpPr>
                  <a:spLocks/>
                </p:cNvSpPr>
                <p:nvPr/>
              </p:nvSpPr>
              <p:spPr bwMode="auto">
                <a:xfrm>
                  <a:off x="3501" y="2753"/>
                  <a:ext cx="4" cy="8"/>
                </a:xfrm>
                <a:custGeom>
                  <a:avLst/>
                  <a:gdLst>
                    <a:gd name="T0" fmla="*/ 3 w 4"/>
                    <a:gd name="T1" fmla="*/ 0 h 8"/>
                    <a:gd name="T2" fmla="*/ 3 w 4"/>
                    <a:gd name="T3" fmla="*/ 7 h 8"/>
                    <a:gd name="T4" fmla="*/ 0 w 4"/>
                    <a:gd name="T5" fmla="*/ 7 h 8"/>
                    <a:gd name="T6" fmla="*/ 0 w 4"/>
                    <a:gd name="T7" fmla="*/ 3 h 8"/>
                    <a:gd name="T8" fmla="*/ 3 w 4"/>
                    <a:gd name="T9" fmla="*/ 0 h 8"/>
                  </a:gdLst>
                  <a:ahLst/>
                  <a:cxnLst>
                    <a:cxn ang="0">
                      <a:pos x="T0" y="T1"/>
                    </a:cxn>
                    <a:cxn ang="0">
                      <a:pos x="T2" y="T3"/>
                    </a:cxn>
                    <a:cxn ang="0">
                      <a:pos x="T4" y="T5"/>
                    </a:cxn>
                    <a:cxn ang="0">
                      <a:pos x="T6" y="T7"/>
                    </a:cxn>
                    <a:cxn ang="0">
                      <a:pos x="T8" y="T9"/>
                    </a:cxn>
                  </a:cxnLst>
                  <a:rect l="0" t="0" r="r" b="b"/>
                  <a:pathLst>
                    <a:path w="4" h="8">
                      <a:moveTo>
                        <a:pt x="3" y="0"/>
                      </a:moveTo>
                      <a:lnTo>
                        <a:pt x="3" y="7"/>
                      </a:lnTo>
                      <a:lnTo>
                        <a:pt x="0" y="7"/>
                      </a:lnTo>
                      <a:lnTo>
                        <a:pt x="0" y="3"/>
                      </a:lnTo>
                      <a:lnTo>
                        <a:pt x="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72" name="Freeform 154">
                  <a:extLst>
                    <a:ext uri="{FF2B5EF4-FFF2-40B4-BE49-F238E27FC236}">
                      <a16:creationId xmlns:a16="http://schemas.microsoft.com/office/drawing/2014/main" id="{2E0E5F37-52C0-4A42-B3AC-41FEEE45EF83}"/>
                    </a:ext>
                  </a:extLst>
                </p:cNvPr>
                <p:cNvSpPr>
                  <a:spLocks/>
                </p:cNvSpPr>
                <p:nvPr/>
              </p:nvSpPr>
              <p:spPr bwMode="auto">
                <a:xfrm>
                  <a:off x="3497" y="2755"/>
                  <a:ext cx="3" cy="8"/>
                </a:xfrm>
                <a:custGeom>
                  <a:avLst/>
                  <a:gdLst>
                    <a:gd name="T0" fmla="*/ 2 w 3"/>
                    <a:gd name="T1" fmla="*/ 0 h 8"/>
                    <a:gd name="T2" fmla="*/ 2 w 3"/>
                    <a:gd name="T3" fmla="*/ 7 h 8"/>
                    <a:gd name="T4" fmla="*/ 0 w 3"/>
                    <a:gd name="T5" fmla="*/ 7 h 8"/>
                    <a:gd name="T6" fmla="*/ 0 w 3"/>
                    <a:gd name="T7" fmla="*/ 2 h 8"/>
                    <a:gd name="T8" fmla="*/ 2 w 3"/>
                    <a:gd name="T9" fmla="*/ 0 h 8"/>
                  </a:gdLst>
                  <a:ahLst/>
                  <a:cxnLst>
                    <a:cxn ang="0">
                      <a:pos x="T0" y="T1"/>
                    </a:cxn>
                    <a:cxn ang="0">
                      <a:pos x="T2" y="T3"/>
                    </a:cxn>
                    <a:cxn ang="0">
                      <a:pos x="T4" y="T5"/>
                    </a:cxn>
                    <a:cxn ang="0">
                      <a:pos x="T6" y="T7"/>
                    </a:cxn>
                    <a:cxn ang="0">
                      <a:pos x="T8" y="T9"/>
                    </a:cxn>
                  </a:cxnLst>
                  <a:rect l="0" t="0" r="r" b="b"/>
                  <a:pathLst>
                    <a:path w="3" h="8">
                      <a:moveTo>
                        <a:pt x="2" y="0"/>
                      </a:moveTo>
                      <a:lnTo>
                        <a:pt x="2" y="7"/>
                      </a:lnTo>
                      <a:lnTo>
                        <a:pt x="0" y="7"/>
                      </a:lnTo>
                      <a:lnTo>
                        <a:pt x="0" y="2"/>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73" name="Freeform 155">
                  <a:extLst>
                    <a:ext uri="{FF2B5EF4-FFF2-40B4-BE49-F238E27FC236}">
                      <a16:creationId xmlns:a16="http://schemas.microsoft.com/office/drawing/2014/main" id="{A129F702-C70C-40B7-B15F-18E64CFC3A0D}"/>
                    </a:ext>
                  </a:extLst>
                </p:cNvPr>
                <p:cNvSpPr>
                  <a:spLocks/>
                </p:cNvSpPr>
                <p:nvPr/>
              </p:nvSpPr>
              <p:spPr bwMode="auto">
                <a:xfrm>
                  <a:off x="3492" y="2756"/>
                  <a:ext cx="4" cy="8"/>
                </a:xfrm>
                <a:custGeom>
                  <a:avLst/>
                  <a:gdLst>
                    <a:gd name="T0" fmla="*/ 3 w 4"/>
                    <a:gd name="T1" fmla="*/ 0 h 8"/>
                    <a:gd name="T2" fmla="*/ 3 w 4"/>
                    <a:gd name="T3" fmla="*/ 7 h 8"/>
                    <a:gd name="T4" fmla="*/ 0 w 4"/>
                    <a:gd name="T5" fmla="*/ 7 h 8"/>
                    <a:gd name="T6" fmla="*/ 0 w 4"/>
                    <a:gd name="T7" fmla="*/ 2 h 8"/>
                    <a:gd name="T8" fmla="*/ 3 w 4"/>
                    <a:gd name="T9" fmla="*/ 0 h 8"/>
                  </a:gdLst>
                  <a:ahLst/>
                  <a:cxnLst>
                    <a:cxn ang="0">
                      <a:pos x="T0" y="T1"/>
                    </a:cxn>
                    <a:cxn ang="0">
                      <a:pos x="T2" y="T3"/>
                    </a:cxn>
                    <a:cxn ang="0">
                      <a:pos x="T4" y="T5"/>
                    </a:cxn>
                    <a:cxn ang="0">
                      <a:pos x="T6" y="T7"/>
                    </a:cxn>
                    <a:cxn ang="0">
                      <a:pos x="T8" y="T9"/>
                    </a:cxn>
                  </a:cxnLst>
                  <a:rect l="0" t="0" r="r" b="b"/>
                  <a:pathLst>
                    <a:path w="4" h="8">
                      <a:moveTo>
                        <a:pt x="3" y="0"/>
                      </a:moveTo>
                      <a:lnTo>
                        <a:pt x="3" y="7"/>
                      </a:lnTo>
                      <a:lnTo>
                        <a:pt x="0" y="7"/>
                      </a:lnTo>
                      <a:lnTo>
                        <a:pt x="0" y="2"/>
                      </a:lnTo>
                      <a:lnTo>
                        <a:pt x="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74" name="Freeform 156">
                  <a:extLst>
                    <a:ext uri="{FF2B5EF4-FFF2-40B4-BE49-F238E27FC236}">
                      <a16:creationId xmlns:a16="http://schemas.microsoft.com/office/drawing/2014/main" id="{CAD34612-771C-4706-9FAC-AA5A90CF68D1}"/>
                    </a:ext>
                  </a:extLst>
                </p:cNvPr>
                <p:cNvSpPr>
                  <a:spLocks/>
                </p:cNvSpPr>
                <p:nvPr/>
              </p:nvSpPr>
              <p:spPr bwMode="auto">
                <a:xfrm>
                  <a:off x="3588" y="2743"/>
                  <a:ext cx="3" cy="10"/>
                </a:xfrm>
                <a:custGeom>
                  <a:avLst/>
                  <a:gdLst>
                    <a:gd name="T0" fmla="*/ 2 w 3"/>
                    <a:gd name="T1" fmla="*/ 0 h 10"/>
                    <a:gd name="T2" fmla="*/ 2 w 3"/>
                    <a:gd name="T3" fmla="*/ 9 h 10"/>
                    <a:gd name="T4" fmla="*/ 0 w 3"/>
                    <a:gd name="T5" fmla="*/ 9 h 10"/>
                    <a:gd name="T6" fmla="*/ 0 w 3"/>
                    <a:gd name="T7" fmla="*/ 2 h 10"/>
                    <a:gd name="T8" fmla="*/ 2 w 3"/>
                    <a:gd name="T9" fmla="*/ 0 h 10"/>
                  </a:gdLst>
                  <a:ahLst/>
                  <a:cxnLst>
                    <a:cxn ang="0">
                      <a:pos x="T0" y="T1"/>
                    </a:cxn>
                    <a:cxn ang="0">
                      <a:pos x="T2" y="T3"/>
                    </a:cxn>
                    <a:cxn ang="0">
                      <a:pos x="T4" y="T5"/>
                    </a:cxn>
                    <a:cxn ang="0">
                      <a:pos x="T6" y="T7"/>
                    </a:cxn>
                    <a:cxn ang="0">
                      <a:pos x="T8" y="T9"/>
                    </a:cxn>
                  </a:cxnLst>
                  <a:rect l="0" t="0" r="r" b="b"/>
                  <a:pathLst>
                    <a:path w="3" h="10">
                      <a:moveTo>
                        <a:pt x="2" y="0"/>
                      </a:moveTo>
                      <a:lnTo>
                        <a:pt x="2" y="9"/>
                      </a:lnTo>
                      <a:lnTo>
                        <a:pt x="0" y="9"/>
                      </a:lnTo>
                      <a:lnTo>
                        <a:pt x="0" y="2"/>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75" name="Freeform 157">
                  <a:extLst>
                    <a:ext uri="{FF2B5EF4-FFF2-40B4-BE49-F238E27FC236}">
                      <a16:creationId xmlns:a16="http://schemas.microsoft.com/office/drawing/2014/main" id="{86319681-EB03-43E4-9259-2F7E8C8BE81E}"/>
                    </a:ext>
                  </a:extLst>
                </p:cNvPr>
                <p:cNvSpPr>
                  <a:spLocks/>
                </p:cNvSpPr>
                <p:nvPr/>
              </p:nvSpPr>
              <p:spPr bwMode="auto">
                <a:xfrm>
                  <a:off x="3581" y="2744"/>
                  <a:ext cx="3" cy="9"/>
                </a:xfrm>
                <a:custGeom>
                  <a:avLst/>
                  <a:gdLst>
                    <a:gd name="T0" fmla="*/ 2 w 3"/>
                    <a:gd name="T1" fmla="*/ 0 h 9"/>
                    <a:gd name="T2" fmla="*/ 2 w 3"/>
                    <a:gd name="T3" fmla="*/ 8 h 9"/>
                    <a:gd name="T4" fmla="*/ 0 w 3"/>
                    <a:gd name="T5" fmla="*/ 8 h 9"/>
                    <a:gd name="T6" fmla="*/ 0 w 3"/>
                    <a:gd name="T7" fmla="*/ 3 h 9"/>
                    <a:gd name="T8" fmla="*/ 2 w 3"/>
                    <a:gd name="T9" fmla="*/ 0 h 9"/>
                  </a:gdLst>
                  <a:ahLst/>
                  <a:cxnLst>
                    <a:cxn ang="0">
                      <a:pos x="T0" y="T1"/>
                    </a:cxn>
                    <a:cxn ang="0">
                      <a:pos x="T2" y="T3"/>
                    </a:cxn>
                    <a:cxn ang="0">
                      <a:pos x="T4" y="T5"/>
                    </a:cxn>
                    <a:cxn ang="0">
                      <a:pos x="T6" y="T7"/>
                    </a:cxn>
                    <a:cxn ang="0">
                      <a:pos x="T8" y="T9"/>
                    </a:cxn>
                  </a:cxnLst>
                  <a:rect l="0" t="0" r="r" b="b"/>
                  <a:pathLst>
                    <a:path w="3" h="9">
                      <a:moveTo>
                        <a:pt x="2" y="0"/>
                      </a:moveTo>
                      <a:lnTo>
                        <a:pt x="2" y="8"/>
                      </a:lnTo>
                      <a:lnTo>
                        <a:pt x="0" y="8"/>
                      </a:lnTo>
                      <a:lnTo>
                        <a:pt x="0" y="3"/>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76" name="Freeform 158">
                  <a:extLst>
                    <a:ext uri="{FF2B5EF4-FFF2-40B4-BE49-F238E27FC236}">
                      <a16:creationId xmlns:a16="http://schemas.microsoft.com/office/drawing/2014/main" id="{659A2345-3755-4A18-8E62-E5246BA7A2BD}"/>
                    </a:ext>
                  </a:extLst>
                </p:cNvPr>
                <p:cNvSpPr>
                  <a:spLocks/>
                </p:cNvSpPr>
                <p:nvPr/>
              </p:nvSpPr>
              <p:spPr bwMode="auto">
                <a:xfrm>
                  <a:off x="3574" y="2744"/>
                  <a:ext cx="2" cy="10"/>
                </a:xfrm>
                <a:custGeom>
                  <a:avLst/>
                  <a:gdLst>
                    <a:gd name="T0" fmla="*/ 1 w 2"/>
                    <a:gd name="T1" fmla="*/ 0 h 10"/>
                    <a:gd name="T2" fmla="*/ 1 w 2"/>
                    <a:gd name="T3" fmla="*/ 9 h 10"/>
                    <a:gd name="T4" fmla="*/ 0 w 2"/>
                    <a:gd name="T5" fmla="*/ 9 h 10"/>
                    <a:gd name="T6" fmla="*/ 0 w 2"/>
                    <a:gd name="T7" fmla="*/ 3 h 10"/>
                    <a:gd name="T8" fmla="*/ 1 w 2"/>
                    <a:gd name="T9" fmla="*/ 0 h 10"/>
                  </a:gdLst>
                  <a:ahLst/>
                  <a:cxnLst>
                    <a:cxn ang="0">
                      <a:pos x="T0" y="T1"/>
                    </a:cxn>
                    <a:cxn ang="0">
                      <a:pos x="T2" y="T3"/>
                    </a:cxn>
                    <a:cxn ang="0">
                      <a:pos x="T4" y="T5"/>
                    </a:cxn>
                    <a:cxn ang="0">
                      <a:pos x="T6" y="T7"/>
                    </a:cxn>
                    <a:cxn ang="0">
                      <a:pos x="T8" y="T9"/>
                    </a:cxn>
                  </a:cxnLst>
                  <a:rect l="0" t="0" r="r" b="b"/>
                  <a:pathLst>
                    <a:path w="2" h="10">
                      <a:moveTo>
                        <a:pt x="1" y="0"/>
                      </a:moveTo>
                      <a:lnTo>
                        <a:pt x="1" y="9"/>
                      </a:lnTo>
                      <a:lnTo>
                        <a:pt x="0" y="9"/>
                      </a:lnTo>
                      <a:lnTo>
                        <a:pt x="0" y="3"/>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77" name="Freeform 159">
                  <a:extLst>
                    <a:ext uri="{FF2B5EF4-FFF2-40B4-BE49-F238E27FC236}">
                      <a16:creationId xmlns:a16="http://schemas.microsoft.com/office/drawing/2014/main" id="{8723CADB-63FF-42CA-B1A9-2CFBA70F3244}"/>
                    </a:ext>
                  </a:extLst>
                </p:cNvPr>
                <p:cNvSpPr>
                  <a:spLocks/>
                </p:cNvSpPr>
                <p:nvPr/>
              </p:nvSpPr>
              <p:spPr bwMode="auto">
                <a:xfrm>
                  <a:off x="3567" y="2744"/>
                  <a:ext cx="2" cy="11"/>
                </a:xfrm>
                <a:custGeom>
                  <a:avLst/>
                  <a:gdLst>
                    <a:gd name="T0" fmla="*/ 1 w 2"/>
                    <a:gd name="T1" fmla="*/ 0 h 11"/>
                    <a:gd name="T2" fmla="*/ 1 w 2"/>
                    <a:gd name="T3" fmla="*/ 10 h 11"/>
                    <a:gd name="T4" fmla="*/ 0 w 2"/>
                    <a:gd name="T5" fmla="*/ 10 h 11"/>
                    <a:gd name="T6" fmla="*/ 0 w 2"/>
                    <a:gd name="T7" fmla="*/ 3 h 11"/>
                    <a:gd name="T8" fmla="*/ 1 w 2"/>
                    <a:gd name="T9" fmla="*/ 0 h 11"/>
                  </a:gdLst>
                  <a:ahLst/>
                  <a:cxnLst>
                    <a:cxn ang="0">
                      <a:pos x="T0" y="T1"/>
                    </a:cxn>
                    <a:cxn ang="0">
                      <a:pos x="T2" y="T3"/>
                    </a:cxn>
                    <a:cxn ang="0">
                      <a:pos x="T4" y="T5"/>
                    </a:cxn>
                    <a:cxn ang="0">
                      <a:pos x="T6" y="T7"/>
                    </a:cxn>
                    <a:cxn ang="0">
                      <a:pos x="T8" y="T9"/>
                    </a:cxn>
                  </a:cxnLst>
                  <a:rect l="0" t="0" r="r" b="b"/>
                  <a:pathLst>
                    <a:path w="2" h="11">
                      <a:moveTo>
                        <a:pt x="1" y="0"/>
                      </a:moveTo>
                      <a:lnTo>
                        <a:pt x="1" y="10"/>
                      </a:lnTo>
                      <a:lnTo>
                        <a:pt x="0" y="10"/>
                      </a:lnTo>
                      <a:lnTo>
                        <a:pt x="0" y="3"/>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78" name="Freeform 160">
                  <a:extLst>
                    <a:ext uri="{FF2B5EF4-FFF2-40B4-BE49-F238E27FC236}">
                      <a16:creationId xmlns:a16="http://schemas.microsoft.com/office/drawing/2014/main" id="{08A3E662-698B-434E-8C7E-4C715E10DD20}"/>
                    </a:ext>
                  </a:extLst>
                </p:cNvPr>
                <p:cNvSpPr>
                  <a:spLocks/>
                </p:cNvSpPr>
                <p:nvPr/>
              </p:nvSpPr>
              <p:spPr bwMode="auto">
                <a:xfrm>
                  <a:off x="3560" y="2745"/>
                  <a:ext cx="2" cy="12"/>
                </a:xfrm>
                <a:custGeom>
                  <a:avLst/>
                  <a:gdLst>
                    <a:gd name="T0" fmla="*/ 1 w 2"/>
                    <a:gd name="T1" fmla="*/ 0 h 12"/>
                    <a:gd name="T2" fmla="*/ 1 w 2"/>
                    <a:gd name="T3" fmla="*/ 11 h 12"/>
                    <a:gd name="T4" fmla="*/ 0 w 2"/>
                    <a:gd name="T5" fmla="*/ 11 h 12"/>
                    <a:gd name="T6" fmla="*/ 0 w 2"/>
                    <a:gd name="T7" fmla="*/ 3 h 12"/>
                    <a:gd name="T8" fmla="*/ 1 w 2"/>
                    <a:gd name="T9" fmla="*/ 0 h 12"/>
                  </a:gdLst>
                  <a:ahLst/>
                  <a:cxnLst>
                    <a:cxn ang="0">
                      <a:pos x="T0" y="T1"/>
                    </a:cxn>
                    <a:cxn ang="0">
                      <a:pos x="T2" y="T3"/>
                    </a:cxn>
                    <a:cxn ang="0">
                      <a:pos x="T4" y="T5"/>
                    </a:cxn>
                    <a:cxn ang="0">
                      <a:pos x="T6" y="T7"/>
                    </a:cxn>
                    <a:cxn ang="0">
                      <a:pos x="T8" y="T9"/>
                    </a:cxn>
                  </a:cxnLst>
                  <a:rect l="0" t="0" r="r" b="b"/>
                  <a:pathLst>
                    <a:path w="2" h="12">
                      <a:moveTo>
                        <a:pt x="1" y="0"/>
                      </a:moveTo>
                      <a:lnTo>
                        <a:pt x="1" y="11"/>
                      </a:lnTo>
                      <a:lnTo>
                        <a:pt x="0" y="11"/>
                      </a:lnTo>
                      <a:lnTo>
                        <a:pt x="0" y="3"/>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79" name="Freeform 161">
                  <a:extLst>
                    <a:ext uri="{FF2B5EF4-FFF2-40B4-BE49-F238E27FC236}">
                      <a16:creationId xmlns:a16="http://schemas.microsoft.com/office/drawing/2014/main" id="{884C0603-F8EA-4C24-9C9E-3C1DCFCE759F}"/>
                    </a:ext>
                  </a:extLst>
                </p:cNvPr>
                <p:cNvSpPr>
                  <a:spLocks/>
                </p:cNvSpPr>
                <p:nvPr/>
              </p:nvSpPr>
              <p:spPr bwMode="auto">
                <a:xfrm>
                  <a:off x="3552" y="2746"/>
                  <a:ext cx="3" cy="11"/>
                </a:xfrm>
                <a:custGeom>
                  <a:avLst/>
                  <a:gdLst>
                    <a:gd name="T0" fmla="*/ 2 w 3"/>
                    <a:gd name="T1" fmla="*/ 0 h 11"/>
                    <a:gd name="T2" fmla="*/ 2 w 3"/>
                    <a:gd name="T3" fmla="*/ 10 h 11"/>
                    <a:gd name="T4" fmla="*/ 0 w 3"/>
                    <a:gd name="T5" fmla="*/ 10 h 11"/>
                    <a:gd name="T6" fmla="*/ 0 w 3"/>
                    <a:gd name="T7" fmla="*/ 3 h 11"/>
                    <a:gd name="T8" fmla="*/ 2 w 3"/>
                    <a:gd name="T9" fmla="*/ 0 h 11"/>
                  </a:gdLst>
                  <a:ahLst/>
                  <a:cxnLst>
                    <a:cxn ang="0">
                      <a:pos x="T0" y="T1"/>
                    </a:cxn>
                    <a:cxn ang="0">
                      <a:pos x="T2" y="T3"/>
                    </a:cxn>
                    <a:cxn ang="0">
                      <a:pos x="T4" y="T5"/>
                    </a:cxn>
                    <a:cxn ang="0">
                      <a:pos x="T6" y="T7"/>
                    </a:cxn>
                    <a:cxn ang="0">
                      <a:pos x="T8" y="T9"/>
                    </a:cxn>
                  </a:cxnLst>
                  <a:rect l="0" t="0" r="r" b="b"/>
                  <a:pathLst>
                    <a:path w="3" h="11">
                      <a:moveTo>
                        <a:pt x="2" y="0"/>
                      </a:moveTo>
                      <a:lnTo>
                        <a:pt x="2" y="10"/>
                      </a:lnTo>
                      <a:lnTo>
                        <a:pt x="0" y="10"/>
                      </a:lnTo>
                      <a:lnTo>
                        <a:pt x="0" y="3"/>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80" name="Freeform 162">
                  <a:extLst>
                    <a:ext uri="{FF2B5EF4-FFF2-40B4-BE49-F238E27FC236}">
                      <a16:creationId xmlns:a16="http://schemas.microsoft.com/office/drawing/2014/main" id="{BC7B8370-94D5-4966-AEFB-5BD81A5A56DE}"/>
                    </a:ext>
                  </a:extLst>
                </p:cNvPr>
                <p:cNvSpPr>
                  <a:spLocks/>
                </p:cNvSpPr>
                <p:nvPr/>
              </p:nvSpPr>
              <p:spPr bwMode="auto">
                <a:xfrm>
                  <a:off x="3697" y="2732"/>
                  <a:ext cx="2" cy="9"/>
                </a:xfrm>
                <a:custGeom>
                  <a:avLst/>
                  <a:gdLst>
                    <a:gd name="T0" fmla="*/ 1 w 2"/>
                    <a:gd name="T1" fmla="*/ 0 h 9"/>
                    <a:gd name="T2" fmla="*/ 1 w 2"/>
                    <a:gd name="T3" fmla="*/ 8 h 9"/>
                    <a:gd name="T4" fmla="*/ 0 w 2"/>
                    <a:gd name="T5" fmla="*/ 8 h 9"/>
                    <a:gd name="T6" fmla="*/ 0 w 2"/>
                    <a:gd name="T7" fmla="*/ 2 h 9"/>
                    <a:gd name="T8" fmla="*/ 1 w 2"/>
                    <a:gd name="T9" fmla="*/ 0 h 9"/>
                  </a:gdLst>
                  <a:ahLst/>
                  <a:cxnLst>
                    <a:cxn ang="0">
                      <a:pos x="T0" y="T1"/>
                    </a:cxn>
                    <a:cxn ang="0">
                      <a:pos x="T2" y="T3"/>
                    </a:cxn>
                    <a:cxn ang="0">
                      <a:pos x="T4" y="T5"/>
                    </a:cxn>
                    <a:cxn ang="0">
                      <a:pos x="T6" y="T7"/>
                    </a:cxn>
                    <a:cxn ang="0">
                      <a:pos x="T8" y="T9"/>
                    </a:cxn>
                  </a:cxnLst>
                  <a:rect l="0" t="0" r="r" b="b"/>
                  <a:pathLst>
                    <a:path w="2" h="9">
                      <a:moveTo>
                        <a:pt x="1" y="0"/>
                      </a:moveTo>
                      <a:lnTo>
                        <a:pt x="1" y="8"/>
                      </a:lnTo>
                      <a:lnTo>
                        <a:pt x="0" y="8"/>
                      </a:lnTo>
                      <a:lnTo>
                        <a:pt x="0" y="2"/>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81" name="Freeform 163">
                  <a:extLst>
                    <a:ext uri="{FF2B5EF4-FFF2-40B4-BE49-F238E27FC236}">
                      <a16:creationId xmlns:a16="http://schemas.microsoft.com/office/drawing/2014/main" id="{70C20A9B-D593-482D-A7D4-CF88BE5D27C9}"/>
                    </a:ext>
                  </a:extLst>
                </p:cNvPr>
                <p:cNvSpPr>
                  <a:spLocks/>
                </p:cNvSpPr>
                <p:nvPr/>
              </p:nvSpPr>
              <p:spPr bwMode="auto">
                <a:xfrm>
                  <a:off x="3685" y="2732"/>
                  <a:ext cx="2" cy="11"/>
                </a:xfrm>
                <a:custGeom>
                  <a:avLst/>
                  <a:gdLst>
                    <a:gd name="T0" fmla="*/ 1 w 2"/>
                    <a:gd name="T1" fmla="*/ 0 h 11"/>
                    <a:gd name="T2" fmla="*/ 1 w 2"/>
                    <a:gd name="T3" fmla="*/ 10 h 11"/>
                    <a:gd name="T4" fmla="*/ 0 w 2"/>
                    <a:gd name="T5" fmla="*/ 10 h 11"/>
                    <a:gd name="T6" fmla="*/ 0 w 2"/>
                    <a:gd name="T7" fmla="*/ 3 h 11"/>
                    <a:gd name="T8" fmla="*/ 1 w 2"/>
                    <a:gd name="T9" fmla="*/ 0 h 11"/>
                  </a:gdLst>
                  <a:ahLst/>
                  <a:cxnLst>
                    <a:cxn ang="0">
                      <a:pos x="T0" y="T1"/>
                    </a:cxn>
                    <a:cxn ang="0">
                      <a:pos x="T2" y="T3"/>
                    </a:cxn>
                    <a:cxn ang="0">
                      <a:pos x="T4" y="T5"/>
                    </a:cxn>
                    <a:cxn ang="0">
                      <a:pos x="T6" y="T7"/>
                    </a:cxn>
                    <a:cxn ang="0">
                      <a:pos x="T8" y="T9"/>
                    </a:cxn>
                  </a:cxnLst>
                  <a:rect l="0" t="0" r="r" b="b"/>
                  <a:pathLst>
                    <a:path w="2" h="11">
                      <a:moveTo>
                        <a:pt x="1" y="0"/>
                      </a:moveTo>
                      <a:lnTo>
                        <a:pt x="1" y="10"/>
                      </a:lnTo>
                      <a:lnTo>
                        <a:pt x="0" y="10"/>
                      </a:lnTo>
                      <a:lnTo>
                        <a:pt x="0" y="3"/>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82" name="Freeform 164">
                  <a:extLst>
                    <a:ext uri="{FF2B5EF4-FFF2-40B4-BE49-F238E27FC236}">
                      <a16:creationId xmlns:a16="http://schemas.microsoft.com/office/drawing/2014/main" id="{007E3654-B8B6-4CD3-A5F9-2D20DC3D37AC}"/>
                    </a:ext>
                  </a:extLst>
                </p:cNvPr>
                <p:cNvSpPr>
                  <a:spLocks/>
                </p:cNvSpPr>
                <p:nvPr/>
              </p:nvSpPr>
              <p:spPr bwMode="auto">
                <a:xfrm>
                  <a:off x="3672" y="2734"/>
                  <a:ext cx="3" cy="10"/>
                </a:xfrm>
                <a:custGeom>
                  <a:avLst/>
                  <a:gdLst>
                    <a:gd name="T0" fmla="*/ 2 w 3"/>
                    <a:gd name="T1" fmla="*/ 0 h 10"/>
                    <a:gd name="T2" fmla="*/ 2 w 3"/>
                    <a:gd name="T3" fmla="*/ 9 h 10"/>
                    <a:gd name="T4" fmla="*/ 0 w 3"/>
                    <a:gd name="T5" fmla="*/ 9 h 10"/>
                    <a:gd name="T6" fmla="*/ 0 w 3"/>
                    <a:gd name="T7" fmla="*/ 2 h 10"/>
                    <a:gd name="T8" fmla="*/ 2 w 3"/>
                    <a:gd name="T9" fmla="*/ 0 h 10"/>
                  </a:gdLst>
                  <a:ahLst/>
                  <a:cxnLst>
                    <a:cxn ang="0">
                      <a:pos x="T0" y="T1"/>
                    </a:cxn>
                    <a:cxn ang="0">
                      <a:pos x="T2" y="T3"/>
                    </a:cxn>
                    <a:cxn ang="0">
                      <a:pos x="T4" y="T5"/>
                    </a:cxn>
                    <a:cxn ang="0">
                      <a:pos x="T6" y="T7"/>
                    </a:cxn>
                    <a:cxn ang="0">
                      <a:pos x="T8" y="T9"/>
                    </a:cxn>
                  </a:cxnLst>
                  <a:rect l="0" t="0" r="r" b="b"/>
                  <a:pathLst>
                    <a:path w="3" h="10">
                      <a:moveTo>
                        <a:pt x="2" y="0"/>
                      </a:moveTo>
                      <a:lnTo>
                        <a:pt x="2" y="9"/>
                      </a:lnTo>
                      <a:lnTo>
                        <a:pt x="0" y="9"/>
                      </a:lnTo>
                      <a:lnTo>
                        <a:pt x="0" y="2"/>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83" name="Freeform 165">
                  <a:extLst>
                    <a:ext uri="{FF2B5EF4-FFF2-40B4-BE49-F238E27FC236}">
                      <a16:creationId xmlns:a16="http://schemas.microsoft.com/office/drawing/2014/main" id="{CDF7D4BA-938D-4A17-9EE8-9C28210C69B4}"/>
                    </a:ext>
                  </a:extLst>
                </p:cNvPr>
                <p:cNvSpPr>
                  <a:spLocks/>
                </p:cNvSpPr>
                <p:nvPr/>
              </p:nvSpPr>
              <p:spPr bwMode="auto">
                <a:xfrm>
                  <a:off x="3660" y="2735"/>
                  <a:ext cx="3" cy="10"/>
                </a:xfrm>
                <a:custGeom>
                  <a:avLst/>
                  <a:gdLst>
                    <a:gd name="T0" fmla="*/ 2 w 3"/>
                    <a:gd name="T1" fmla="*/ 0 h 10"/>
                    <a:gd name="T2" fmla="*/ 2 w 3"/>
                    <a:gd name="T3" fmla="*/ 9 h 10"/>
                    <a:gd name="T4" fmla="*/ 0 w 3"/>
                    <a:gd name="T5" fmla="*/ 9 h 10"/>
                    <a:gd name="T6" fmla="*/ 0 w 3"/>
                    <a:gd name="T7" fmla="*/ 2 h 10"/>
                    <a:gd name="T8" fmla="*/ 2 w 3"/>
                    <a:gd name="T9" fmla="*/ 0 h 10"/>
                  </a:gdLst>
                  <a:ahLst/>
                  <a:cxnLst>
                    <a:cxn ang="0">
                      <a:pos x="T0" y="T1"/>
                    </a:cxn>
                    <a:cxn ang="0">
                      <a:pos x="T2" y="T3"/>
                    </a:cxn>
                    <a:cxn ang="0">
                      <a:pos x="T4" y="T5"/>
                    </a:cxn>
                    <a:cxn ang="0">
                      <a:pos x="T6" y="T7"/>
                    </a:cxn>
                    <a:cxn ang="0">
                      <a:pos x="T8" y="T9"/>
                    </a:cxn>
                  </a:cxnLst>
                  <a:rect l="0" t="0" r="r" b="b"/>
                  <a:pathLst>
                    <a:path w="3" h="10">
                      <a:moveTo>
                        <a:pt x="2" y="0"/>
                      </a:moveTo>
                      <a:lnTo>
                        <a:pt x="2" y="9"/>
                      </a:lnTo>
                      <a:lnTo>
                        <a:pt x="0" y="9"/>
                      </a:lnTo>
                      <a:lnTo>
                        <a:pt x="0" y="2"/>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84" name="Freeform 166">
                  <a:extLst>
                    <a:ext uri="{FF2B5EF4-FFF2-40B4-BE49-F238E27FC236}">
                      <a16:creationId xmlns:a16="http://schemas.microsoft.com/office/drawing/2014/main" id="{608AFBDB-89E1-47B6-AF36-6F2023CDD879}"/>
                    </a:ext>
                  </a:extLst>
                </p:cNvPr>
                <p:cNvSpPr>
                  <a:spLocks/>
                </p:cNvSpPr>
                <p:nvPr/>
              </p:nvSpPr>
              <p:spPr bwMode="auto">
                <a:xfrm>
                  <a:off x="3649" y="2736"/>
                  <a:ext cx="2" cy="10"/>
                </a:xfrm>
                <a:custGeom>
                  <a:avLst/>
                  <a:gdLst>
                    <a:gd name="T0" fmla="*/ 1 w 2"/>
                    <a:gd name="T1" fmla="*/ 0 h 10"/>
                    <a:gd name="T2" fmla="*/ 1 w 2"/>
                    <a:gd name="T3" fmla="*/ 9 h 10"/>
                    <a:gd name="T4" fmla="*/ 0 w 2"/>
                    <a:gd name="T5" fmla="*/ 9 h 10"/>
                    <a:gd name="T6" fmla="*/ 0 w 2"/>
                    <a:gd name="T7" fmla="*/ 2 h 10"/>
                    <a:gd name="T8" fmla="*/ 1 w 2"/>
                    <a:gd name="T9" fmla="*/ 0 h 10"/>
                  </a:gdLst>
                  <a:ahLst/>
                  <a:cxnLst>
                    <a:cxn ang="0">
                      <a:pos x="T0" y="T1"/>
                    </a:cxn>
                    <a:cxn ang="0">
                      <a:pos x="T2" y="T3"/>
                    </a:cxn>
                    <a:cxn ang="0">
                      <a:pos x="T4" y="T5"/>
                    </a:cxn>
                    <a:cxn ang="0">
                      <a:pos x="T6" y="T7"/>
                    </a:cxn>
                    <a:cxn ang="0">
                      <a:pos x="T8" y="T9"/>
                    </a:cxn>
                  </a:cxnLst>
                  <a:rect l="0" t="0" r="r" b="b"/>
                  <a:pathLst>
                    <a:path w="2" h="10">
                      <a:moveTo>
                        <a:pt x="1" y="0"/>
                      </a:moveTo>
                      <a:lnTo>
                        <a:pt x="1" y="9"/>
                      </a:lnTo>
                      <a:lnTo>
                        <a:pt x="0" y="9"/>
                      </a:lnTo>
                      <a:lnTo>
                        <a:pt x="0" y="2"/>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85" name="Freeform 167">
                  <a:extLst>
                    <a:ext uri="{FF2B5EF4-FFF2-40B4-BE49-F238E27FC236}">
                      <a16:creationId xmlns:a16="http://schemas.microsoft.com/office/drawing/2014/main" id="{0F170C03-D393-45D9-8BF0-D898156AD290}"/>
                    </a:ext>
                  </a:extLst>
                </p:cNvPr>
                <p:cNvSpPr>
                  <a:spLocks/>
                </p:cNvSpPr>
                <p:nvPr/>
              </p:nvSpPr>
              <p:spPr bwMode="auto">
                <a:xfrm>
                  <a:off x="3446" y="2744"/>
                  <a:ext cx="266" cy="32"/>
                </a:xfrm>
                <a:custGeom>
                  <a:avLst/>
                  <a:gdLst>
                    <a:gd name="T0" fmla="*/ 265 w 266"/>
                    <a:gd name="T1" fmla="*/ 17 h 32"/>
                    <a:gd name="T2" fmla="*/ 265 w 266"/>
                    <a:gd name="T3" fmla="*/ 0 h 32"/>
                    <a:gd name="T4" fmla="*/ 0 w 266"/>
                    <a:gd name="T5" fmla="*/ 23 h 32"/>
                    <a:gd name="T6" fmla="*/ 0 w 266"/>
                    <a:gd name="T7" fmla="*/ 31 h 32"/>
                    <a:gd name="T8" fmla="*/ 265 w 266"/>
                    <a:gd name="T9" fmla="*/ 17 h 32"/>
                  </a:gdLst>
                  <a:ahLst/>
                  <a:cxnLst>
                    <a:cxn ang="0">
                      <a:pos x="T0" y="T1"/>
                    </a:cxn>
                    <a:cxn ang="0">
                      <a:pos x="T2" y="T3"/>
                    </a:cxn>
                    <a:cxn ang="0">
                      <a:pos x="T4" y="T5"/>
                    </a:cxn>
                    <a:cxn ang="0">
                      <a:pos x="T6" y="T7"/>
                    </a:cxn>
                    <a:cxn ang="0">
                      <a:pos x="T8" y="T9"/>
                    </a:cxn>
                  </a:cxnLst>
                  <a:rect l="0" t="0" r="r" b="b"/>
                  <a:pathLst>
                    <a:path w="266" h="32">
                      <a:moveTo>
                        <a:pt x="265" y="17"/>
                      </a:moveTo>
                      <a:lnTo>
                        <a:pt x="265" y="0"/>
                      </a:lnTo>
                      <a:lnTo>
                        <a:pt x="0" y="23"/>
                      </a:lnTo>
                      <a:lnTo>
                        <a:pt x="0" y="31"/>
                      </a:lnTo>
                      <a:lnTo>
                        <a:pt x="265" y="17"/>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86" name="Freeform 168">
                  <a:extLst>
                    <a:ext uri="{FF2B5EF4-FFF2-40B4-BE49-F238E27FC236}">
                      <a16:creationId xmlns:a16="http://schemas.microsoft.com/office/drawing/2014/main" id="{EE2217DB-9EB0-45F1-9D7A-42D8EB8D06DE}"/>
                    </a:ext>
                  </a:extLst>
                </p:cNvPr>
                <p:cNvSpPr>
                  <a:spLocks/>
                </p:cNvSpPr>
                <p:nvPr/>
              </p:nvSpPr>
              <p:spPr bwMode="auto">
                <a:xfrm>
                  <a:off x="3441" y="2702"/>
                  <a:ext cx="271" cy="57"/>
                </a:xfrm>
                <a:custGeom>
                  <a:avLst/>
                  <a:gdLst>
                    <a:gd name="T0" fmla="*/ 270 w 271"/>
                    <a:gd name="T1" fmla="*/ 15 h 57"/>
                    <a:gd name="T2" fmla="*/ 270 w 271"/>
                    <a:gd name="T3" fmla="*/ 0 h 57"/>
                    <a:gd name="T4" fmla="*/ 0 w 271"/>
                    <a:gd name="T5" fmla="*/ 50 h 57"/>
                    <a:gd name="T6" fmla="*/ 0 w 271"/>
                    <a:gd name="T7" fmla="*/ 56 h 57"/>
                    <a:gd name="T8" fmla="*/ 270 w 271"/>
                    <a:gd name="T9" fmla="*/ 15 h 57"/>
                  </a:gdLst>
                  <a:ahLst/>
                  <a:cxnLst>
                    <a:cxn ang="0">
                      <a:pos x="T0" y="T1"/>
                    </a:cxn>
                    <a:cxn ang="0">
                      <a:pos x="T2" y="T3"/>
                    </a:cxn>
                    <a:cxn ang="0">
                      <a:pos x="T4" y="T5"/>
                    </a:cxn>
                    <a:cxn ang="0">
                      <a:pos x="T6" y="T7"/>
                    </a:cxn>
                    <a:cxn ang="0">
                      <a:pos x="T8" y="T9"/>
                    </a:cxn>
                  </a:cxnLst>
                  <a:rect l="0" t="0" r="r" b="b"/>
                  <a:pathLst>
                    <a:path w="271" h="57">
                      <a:moveTo>
                        <a:pt x="270" y="15"/>
                      </a:moveTo>
                      <a:lnTo>
                        <a:pt x="270" y="0"/>
                      </a:lnTo>
                      <a:lnTo>
                        <a:pt x="0" y="50"/>
                      </a:lnTo>
                      <a:lnTo>
                        <a:pt x="0" y="56"/>
                      </a:lnTo>
                      <a:lnTo>
                        <a:pt x="270" y="1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87" name="Freeform 169">
                  <a:extLst>
                    <a:ext uri="{FF2B5EF4-FFF2-40B4-BE49-F238E27FC236}">
                      <a16:creationId xmlns:a16="http://schemas.microsoft.com/office/drawing/2014/main" id="{6A41C2FA-D47F-49FA-95AD-732A6C33293C}"/>
                    </a:ext>
                  </a:extLst>
                </p:cNvPr>
                <p:cNvSpPr>
                  <a:spLocks/>
                </p:cNvSpPr>
                <p:nvPr/>
              </p:nvSpPr>
              <p:spPr bwMode="auto">
                <a:xfrm>
                  <a:off x="3435" y="2633"/>
                  <a:ext cx="277" cy="108"/>
                </a:xfrm>
                <a:custGeom>
                  <a:avLst/>
                  <a:gdLst>
                    <a:gd name="T0" fmla="*/ 276 w 277"/>
                    <a:gd name="T1" fmla="*/ 38 h 108"/>
                    <a:gd name="T2" fmla="*/ 276 w 277"/>
                    <a:gd name="T3" fmla="*/ 0 h 108"/>
                    <a:gd name="T4" fmla="*/ 0 w 277"/>
                    <a:gd name="T5" fmla="*/ 93 h 108"/>
                    <a:gd name="T6" fmla="*/ 0 w 277"/>
                    <a:gd name="T7" fmla="*/ 107 h 108"/>
                    <a:gd name="T8" fmla="*/ 276 w 277"/>
                    <a:gd name="T9" fmla="*/ 38 h 108"/>
                  </a:gdLst>
                  <a:ahLst/>
                  <a:cxnLst>
                    <a:cxn ang="0">
                      <a:pos x="T0" y="T1"/>
                    </a:cxn>
                    <a:cxn ang="0">
                      <a:pos x="T2" y="T3"/>
                    </a:cxn>
                    <a:cxn ang="0">
                      <a:pos x="T4" y="T5"/>
                    </a:cxn>
                    <a:cxn ang="0">
                      <a:pos x="T6" y="T7"/>
                    </a:cxn>
                    <a:cxn ang="0">
                      <a:pos x="T8" y="T9"/>
                    </a:cxn>
                  </a:cxnLst>
                  <a:rect l="0" t="0" r="r" b="b"/>
                  <a:pathLst>
                    <a:path w="277" h="108">
                      <a:moveTo>
                        <a:pt x="276" y="38"/>
                      </a:moveTo>
                      <a:lnTo>
                        <a:pt x="276" y="0"/>
                      </a:lnTo>
                      <a:lnTo>
                        <a:pt x="0" y="93"/>
                      </a:lnTo>
                      <a:lnTo>
                        <a:pt x="0" y="107"/>
                      </a:lnTo>
                      <a:lnTo>
                        <a:pt x="276" y="38"/>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88" name="Freeform 170">
                  <a:extLst>
                    <a:ext uri="{FF2B5EF4-FFF2-40B4-BE49-F238E27FC236}">
                      <a16:creationId xmlns:a16="http://schemas.microsoft.com/office/drawing/2014/main" id="{EA2C9D83-F22B-45A7-BAD2-B06A553EC287}"/>
                    </a:ext>
                  </a:extLst>
                </p:cNvPr>
                <p:cNvSpPr>
                  <a:spLocks/>
                </p:cNvSpPr>
                <p:nvPr/>
              </p:nvSpPr>
              <p:spPr bwMode="auto">
                <a:xfrm>
                  <a:off x="3719" y="2772"/>
                  <a:ext cx="58" cy="10"/>
                </a:xfrm>
                <a:custGeom>
                  <a:avLst/>
                  <a:gdLst>
                    <a:gd name="T0" fmla="*/ 0 w 58"/>
                    <a:gd name="T1" fmla="*/ 0 h 10"/>
                    <a:gd name="T2" fmla="*/ 57 w 58"/>
                    <a:gd name="T3" fmla="*/ 3 h 10"/>
                    <a:gd name="T4" fmla="*/ 57 w 58"/>
                    <a:gd name="T5" fmla="*/ 7 h 10"/>
                    <a:gd name="T6" fmla="*/ 0 w 58"/>
                    <a:gd name="T7" fmla="*/ 9 h 10"/>
                    <a:gd name="T8" fmla="*/ 0 w 58"/>
                    <a:gd name="T9" fmla="*/ 0 h 10"/>
                  </a:gdLst>
                  <a:ahLst/>
                  <a:cxnLst>
                    <a:cxn ang="0">
                      <a:pos x="T0" y="T1"/>
                    </a:cxn>
                    <a:cxn ang="0">
                      <a:pos x="T2" y="T3"/>
                    </a:cxn>
                    <a:cxn ang="0">
                      <a:pos x="T4" y="T5"/>
                    </a:cxn>
                    <a:cxn ang="0">
                      <a:pos x="T6" y="T7"/>
                    </a:cxn>
                    <a:cxn ang="0">
                      <a:pos x="T8" y="T9"/>
                    </a:cxn>
                  </a:cxnLst>
                  <a:rect l="0" t="0" r="r" b="b"/>
                  <a:pathLst>
                    <a:path w="58" h="10">
                      <a:moveTo>
                        <a:pt x="0" y="0"/>
                      </a:moveTo>
                      <a:lnTo>
                        <a:pt x="57" y="3"/>
                      </a:lnTo>
                      <a:lnTo>
                        <a:pt x="57" y="7"/>
                      </a:lnTo>
                      <a:lnTo>
                        <a:pt x="0" y="9"/>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89" name="Freeform 171">
                  <a:extLst>
                    <a:ext uri="{FF2B5EF4-FFF2-40B4-BE49-F238E27FC236}">
                      <a16:creationId xmlns:a16="http://schemas.microsoft.com/office/drawing/2014/main" id="{AE288FE8-A66A-4EEF-A02C-D468A4767F4D}"/>
                    </a:ext>
                  </a:extLst>
                </p:cNvPr>
                <p:cNvSpPr>
                  <a:spLocks/>
                </p:cNvSpPr>
                <p:nvPr/>
              </p:nvSpPr>
              <p:spPr bwMode="auto">
                <a:xfrm>
                  <a:off x="3718" y="2670"/>
                  <a:ext cx="81" cy="103"/>
                </a:xfrm>
                <a:custGeom>
                  <a:avLst/>
                  <a:gdLst>
                    <a:gd name="T0" fmla="*/ 0 w 81"/>
                    <a:gd name="T1" fmla="*/ 0 h 103"/>
                    <a:gd name="T2" fmla="*/ 80 w 81"/>
                    <a:gd name="T3" fmla="*/ 54 h 103"/>
                    <a:gd name="T4" fmla="*/ 70 w 81"/>
                    <a:gd name="T5" fmla="*/ 54 h 103"/>
                    <a:gd name="T6" fmla="*/ 70 w 81"/>
                    <a:gd name="T7" fmla="*/ 72 h 103"/>
                    <a:gd name="T8" fmla="*/ 73 w 81"/>
                    <a:gd name="T9" fmla="*/ 75 h 103"/>
                    <a:gd name="T10" fmla="*/ 70 w 81"/>
                    <a:gd name="T11" fmla="*/ 75 h 103"/>
                    <a:gd name="T12" fmla="*/ 70 w 81"/>
                    <a:gd name="T13" fmla="*/ 100 h 103"/>
                    <a:gd name="T14" fmla="*/ 61 w 81"/>
                    <a:gd name="T15" fmla="*/ 102 h 103"/>
                    <a:gd name="T16" fmla="*/ 0 w 81"/>
                    <a:gd name="T17" fmla="*/ 98 h 103"/>
                    <a:gd name="T18" fmla="*/ 0 w 81"/>
                    <a:gd name="T19"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103">
                      <a:moveTo>
                        <a:pt x="0" y="0"/>
                      </a:moveTo>
                      <a:lnTo>
                        <a:pt x="80" y="54"/>
                      </a:lnTo>
                      <a:lnTo>
                        <a:pt x="70" y="54"/>
                      </a:lnTo>
                      <a:lnTo>
                        <a:pt x="70" y="72"/>
                      </a:lnTo>
                      <a:lnTo>
                        <a:pt x="73" y="75"/>
                      </a:lnTo>
                      <a:lnTo>
                        <a:pt x="70" y="75"/>
                      </a:lnTo>
                      <a:lnTo>
                        <a:pt x="70" y="100"/>
                      </a:lnTo>
                      <a:lnTo>
                        <a:pt x="61" y="102"/>
                      </a:lnTo>
                      <a:lnTo>
                        <a:pt x="0" y="98"/>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90" name="Freeform 172">
                  <a:extLst>
                    <a:ext uri="{FF2B5EF4-FFF2-40B4-BE49-F238E27FC236}">
                      <a16:creationId xmlns:a16="http://schemas.microsoft.com/office/drawing/2014/main" id="{1A23132D-FCCA-4839-BAEE-E3DF8150DC3B}"/>
                    </a:ext>
                  </a:extLst>
                </p:cNvPr>
                <p:cNvSpPr>
                  <a:spLocks/>
                </p:cNvSpPr>
                <p:nvPr/>
              </p:nvSpPr>
              <p:spPr bwMode="auto">
                <a:xfrm>
                  <a:off x="3718" y="2633"/>
                  <a:ext cx="81" cy="89"/>
                </a:xfrm>
                <a:custGeom>
                  <a:avLst/>
                  <a:gdLst>
                    <a:gd name="T0" fmla="*/ 0 w 81"/>
                    <a:gd name="T1" fmla="*/ 0 h 89"/>
                    <a:gd name="T2" fmla="*/ 0 w 81"/>
                    <a:gd name="T3" fmla="*/ 37 h 89"/>
                    <a:gd name="T4" fmla="*/ 80 w 81"/>
                    <a:gd name="T5" fmla="*/ 88 h 89"/>
                    <a:gd name="T6" fmla="*/ 80 w 81"/>
                    <a:gd name="T7" fmla="*/ 66 h 89"/>
                    <a:gd name="T8" fmla="*/ 0 w 81"/>
                    <a:gd name="T9" fmla="*/ 0 h 89"/>
                  </a:gdLst>
                  <a:ahLst/>
                  <a:cxnLst>
                    <a:cxn ang="0">
                      <a:pos x="T0" y="T1"/>
                    </a:cxn>
                    <a:cxn ang="0">
                      <a:pos x="T2" y="T3"/>
                    </a:cxn>
                    <a:cxn ang="0">
                      <a:pos x="T4" y="T5"/>
                    </a:cxn>
                    <a:cxn ang="0">
                      <a:pos x="T6" y="T7"/>
                    </a:cxn>
                    <a:cxn ang="0">
                      <a:pos x="T8" y="T9"/>
                    </a:cxn>
                  </a:cxnLst>
                  <a:rect l="0" t="0" r="r" b="b"/>
                  <a:pathLst>
                    <a:path w="81" h="89">
                      <a:moveTo>
                        <a:pt x="0" y="0"/>
                      </a:moveTo>
                      <a:lnTo>
                        <a:pt x="0" y="37"/>
                      </a:lnTo>
                      <a:lnTo>
                        <a:pt x="80" y="88"/>
                      </a:lnTo>
                      <a:lnTo>
                        <a:pt x="80" y="66"/>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91" name="Freeform 173">
                  <a:extLst>
                    <a:ext uri="{FF2B5EF4-FFF2-40B4-BE49-F238E27FC236}">
                      <a16:creationId xmlns:a16="http://schemas.microsoft.com/office/drawing/2014/main" id="{2B958787-6B15-45A6-AE0A-997DF3422173}"/>
                    </a:ext>
                  </a:extLst>
                </p:cNvPr>
                <p:cNvSpPr>
                  <a:spLocks/>
                </p:cNvSpPr>
                <p:nvPr/>
              </p:nvSpPr>
              <p:spPr bwMode="auto">
                <a:xfrm>
                  <a:off x="3776" y="2750"/>
                  <a:ext cx="11" cy="25"/>
                </a:xfrm>
                <a:custGeom>
                  <a:avLst/>
                  <a:gdLst>
                    <a:gd name="T0" fmla="*/ 0 w 11"/>
                    <a:gd name="T1" fmla="*/ 6 h 25"/>
                    <a:gd name="T2" fmla="*/ 0 w 11"/>
                    <a:gd name="T3" fmla="*/ 22 h 25"/>
                    <a:gd name="T4" fmla="*/ 10 w 11"/>
                    <a:gd name="T5" fmla="*/ 24 h 25"/>
                    <a:gd name="T6" fmla="*/ 10 w 11"/>
                    <a:gd name="T7" fmla="*/ 0 h 25"/>
                    <a:gd name="T8" fmla="*/ 0 w 11"/>
                    <a:gd name="T9" fmla="*/ 6 h 25"/>
                  </a:gdLst>
                  <a:ahLst/>
                  <a:cxnLst>
                    <a:cxn ang="0">
                      <a:pos x="T0" y="T1"/>
                    </a:cxn>
                    <a:cxn ang="0">
                      <a:pos x="T2" y="T3"/>
                    </a:cxn>
                    <a:cxn ang="0">
                      <a:pos x="T4" y="T5"/>
                    </a:cxn>
                    <a:cxn ang="0">
                      <a:pos x="T6" y="T7"/>
                    </a:cxn>
                    <a:cxn ang="0">
                      <a:pos x="T8" y="T9"/>
                    </a:cxn>
                  </a:cxnLst>
                  <a:rect l="0" t="0" r="r" b="b"/>
                  <a:pathLst>
                    <a:path w="11" h="25">
                      <a:moveTo>
                        <a:pt x="0" y="6"/>
                      </a:moveTo>
                      <a:lnTo>
                        <a:pt x="0" y="22"/>
                      </a:lnTo>
                      <a:lnTo>
                        <a:pt x="10" y="24"/>
                      </a:lnTo>
                      <a:lnTo>
                        <a:pt x="10" y="0"/>
                      </a:lnTo>
                      <a:lnTo>
                        <a:pt x="0"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92" name="Freeform 174">
                  <a:extLst>
                    <a:ext uri="{FF2B5EF4-FFF2-40B4-BE49-F238E27FC236}">
                      <a16:creationId xmlns:a16="http://schemas.microsoft.com/office/drawing/2014/main" id="{5F57DC1F-7800-4CB6-9D00-519A7F0CB554}"/>
                    </a:ext>
                  </a:extLst>
                </p:cNvPr>
                <p:cNvSpPr>
                  <a:spLocks/>
                </p:cNvSpPr>
                <p:nvPr/>
              </p:nvSpPr>
              <p:spPr bwMode="auto">
                <a:xfrm>
                  <a:off x="3773" y="2748"/>
                  <a:ext cx="9" cy="25"/>
                </a:xfrm>
                <a:custGeom>
                  <a:avLst/>
                  <a:gdLst>
                    <a:gd name="T0" fmla="*/ 0 w 9"/>
                    <a:gd name="T1" fmla="*/ 4 h 25"/>
                    <a:gd name="T2" fmla="*/ 0 w 9"/>
                    <a:gd name="T3" fmla="*/ 22 h 25"/>
                    <a:gd name="T4" fmla="*/ 8 w 9"/>
                    <a:gd name="T5" fmla="*/ 24 h 25"/>
                    <a:gd name="T6" fmla="*/ 8 w 9"/>
                    <a:gd name="T7" fmla="*/ 0 h 25"/>
                    <a:gd name="T8" fmla="*/ 0 w 9"/>
                    <a:gd name="T9" fmla="*/ 4 h 25"/>
                  </a:gdLst>
                  <a:ahLst/>
                  <a:cxnLst>
                    <a:cxn ang="0">
                      <a:pos x="T0" y="T1"/>
                    </a:cxn>
                    <a:cxn ang="0">
                      <a:pos x="T2" y="T3"/>
                    </a:cxn>
                    <a:cxn ang="0">
                      <a:pos x="T4" y="T5"/>
                    </a:cxn>
                    <a:cxn ang="0">
                      <a:pos x="T6" y="T7"/>
                    </a:cxn>
                    <a:cxn ang="0">
                      <a:pos x="T8" y="T9"/>
                    </a:cxn>
                  </a:cxnLst>
                  <a:rect l="0" t="0" r="r" b="b"/>
                  <a:pathLst>
                    <a:path w="9" h="25">
                      <a:moveTo>
                        <a:pt x="0" y="4"/>
                      </a:moveTo>
                      <a:lnTo>
                        <a:pt x="0" y="22"/>
                      </a:lnTo>
                      <a:lnTo>
                        <a:pt x="8" y="24"/>
                      </a:lnTo>
                      <a:lnTo>
                        <a:pt x="8" y="0"/>
                      </a:lnTo>
                      <a:lnTo>
                        <a:pt x="0"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93" name="Freeform 175">
                  <a:extLst>
                    <a:ext uri="{FF2B5EF4-FFF2-40B4-BE49-F238E27FC236}">
                      <a16:creationId xmlns:a16="http://schemas.microsoft.com/office/drawing/2014/main" id="{1A1B307F-65DC-4870-B15A-01106D0B207B}"/>
                    </a:ext>
                  </a:extLst>
                </p:cNvPr>
                <p:cNvSpPr>
                  <a:spLocks/>
                </p:cNvSpPr>
                <p:nvPr/>
              </p:nvSpPr>
              <p:spPr bwMode="auto">
                <a:xfrm>
                  <a:off x="3769" y="2746"/>
                  <a:ext cx="9" cy="26"/>
                </a:xfrm>
                <a:custGeom>
                  <a:avLst/>
                  <a:gdLst>
                    <a:gd name="T0" fmla="*/ 0 w 9"/>
                    <a:gd name="T1" fmla="*/ 5 h 26"/>
                    <a:gd name="T2" fmla="*/ 0 w 9"/>
                    <a:gd name="T3" fmla="*/ 23 h 26"/>
                    <a:gd name="T4" fmla="*/ 8 w 9"/>
                    <a:gd name="T5" fmla="*/ 25 h 26"/>
                    <a:gd name="T6" fmla="*/ 8 w 9"/>
                    <a:gd name="T7" fmla="*/ 0 h 26"/>
                    <a:gd name="T8" fmla="*/ 0 w 9"/>
                    <a:gd name="T9" fmla="*/ 5 h 26"/>
                  </a:gdLst>
                  <a:ahLst/>
                  <a:cxnLst>
                    <a:cxn ang="0">
                      <a:pos x="T0" y="T1"/>
                    </a:cxn>
                    <a:cxn ang="0">
                      <a:pos x="T2" y="T3"/>
                    </a:cxn>
                    <a:cxn ang="0">
                      <a:pos x="T4" y="T5"/>
                    </a:cxn>
                    <a:cxn ang="0">
                      <a:pos x="T6" y="T7"/>
                    </a:cxn>
                    <a:cxn ang="0">
                      <a:pos x="T8" y="T9"/>
                    </a:cxn>
                  </a:cxnLst>
                  <a:rect l="0" t="0" r="r" b="b"/>
                  <a:pathLst>
                    <a:path w="9" h="26">
                      <a:moveTo>
                        <a:pt x="0" y="5"/>
                      </a:moveTo>
                      <a:lnTo>
                        <a:pt x="0" y="23"/>
                      </a:lnTo>
                      <a:lnTo>
                        <a:pt x="8" y="25"/>
                      </a:lnTo>
                      <a:lnTo>
                        <a:pt x="8"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94" name="Freeform 176">
                  <a:extLst>
                    <a:ext uri="{FF2B5EF4-FFF2-40B4-BE49-F238E27FC236}">
                      <a16:creationId xmlns:a16="http://schemas.microsoft.com/office/drawing/2014/main" id="{BF30BB5C-1E0E-4911-B9F2-5D845406AFF6}"/>
                    </a:ext>
                  </a:extLst>
                </p:cNvPr>
                <p:cNvSpPr>
                  <a:spLocks/>
                </p:cNvSpPr>
                <p:nvPr/>
              </p:nvSpPr>
              <p:spPr bwMode="auto">
                <a:xfrm>
                  <a:off x="3766" y="2744"/>
                  <a:ext cx="9" cy="27"/>
                </a:xfrm>
                <a:custGeom>
                  <a:avLst/>
                  <a:gdLst>
                    <a:gd name="T0" fmla="*/ 0 w 9"/>
                    <a:gd name="T1" fmla="*/ 6 h 27"/>
                    <a:gd name="T2" fmla="*/ 0 w 9"/>
                    <a:gd name="T3" fmla="*/ 23 h 27"/>
                    <a:gd name="T4" fmla="*/ 8 w 9"/>
                    <a:gd name="T5" fmla="*/ 26 h 27"/>
                    <a:gd name="T6" fmla="*/ 8 w 9"/>
                    <a:gd name="T7" fmla="*/ 0 h 27"/>
                    <a:gd name="T8" fmla="*/ 0 w 9"/>
                    <a:gd name="T9" fmla="*/ 6 h 27"/>
                  </a:gdLst>
                  <a:ahLst/>
                  <a:cxnLst>
                    <a:cxn ang="0">
                      <a:pos x="T0" y="T1"/>
                    </a:cxn>
                    <a:cxn ang="0">
                      <a:pos x="T2" y="T3"/>
                    </a:cxn>
                    <a:cxn ang="0">
                      <a:pos x="T4" y="T5"/>
                    </a:cxn>
                    <a:cxn ang="0">
                      <a:pos x="T6" y="T7"/>
                    </a:cxn>
                    <a:cxn ang="0">
                      <a:pos x="T8" y="T9"/>
                    </a:cxn>
                  </a:cxnLst>
                  <a:rect l="0" t="0" r="r" b="b"/>
                  <a:pathLst>
                    <a:path w="9" h="27">
                      <a:moveTo>
                        <a:pt x="0" y="6"/>
                      </a:moveTo>
                      <a:lnTo>
                        <a:pt x="0" y="23"/>
                      </a:lnTo>
                      <a:lnTo>
                        <a:pt x="8" y="26"/>
                      </a:lnTo>
                      <a:lnTo>
                        <a:pt x="8" y="0"/>
                      </a:lnTo>
                      <a:lnTo>
                        <a:pt x="0"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95" name="Freeform 177">
                  <a:extLst>
                    <a:ext uri="{FF2B5EF4-FFF2-40B4-BE49-F238E27FC236}">
                      <a16:creationId xmlns:a16="http://schemas.microsoft.com/office/drawing/2014/main" id="{AA91351C-242E-4FD0-BCB6-E6BF44E9B88E}"/>
                    </a:ext>
                  </a:extLst>
                </p:cNvPr>
                <p:cNvSpPr>
                  <a:spLocks/>
                </p:cNvSpPr>
                <p:nvPr/>
              </p:nvSpPr>
              <p:spPr bwMode="auto">
                <a:xfrm>
                  <a:off x="3761" y="2743"/>
                  <a:ext cx="11" cy="25"/>
                </a:xfrm>
                <a:custGeom>
                  <a:avLst/>
                  <a:gdLst>
                    <a:gd name="T0" fmla="*/ 0 w 11"/>
                    <a:gd name="T1" fmla="*/ 4 h 25"/>
                    <a:gd name="T2" fmla="*/ 0 w 11"/>
                    <a:gd name="T3" fmla="*/ 22 h 25"/>
                    <a:gd name="T4" fmla="*/ 10 w 11"/>
                    <a:gd name="T5" fmla="*/ 24 h 25"/>
                    <a:gd name="T6" fmla="*/ 10 w 11"/>
                    <a:gd name="T7" fmla="*/ 0 h 25"/>
                    <a:gd name="T8" fmla="*/ 0 w 11"/>
                    <a:gd name="T9" fmla="*/ 4 h 25"/>
                  </a:gdLst>
                  <a:ahLst/>
                  <a:cxnLst>
                    <a:cxn ang="0">
                      <a:pos x="T0" y="T1"/>
                    </a:cxn>
                    <a:cxn ang="0">
                      <a:pos x="T2" y="T3"/>
                    </a:cxn>
                    <a:cxn ang="0">
                      <a:pos x="T4" y="T5"/>
                    </a:cxn>
                    <a:cxn ang="0">
                      <a:pos x="T6" y="T7"/>
                    </a:cxn>
                    <a:cxn ang="0">
                      <a:pos x="T8" y="T9"/>
                    </a:cxn>
                  </a:cxnLst>
                  <a:rect l="0" t="0" r="r" b="b"/>
                  <a:pathLst>
                    <a:path w="11" h="25">
                      <a:moveTo>
                        <a:pt x="0" y="4"/>
                      </a:moveTo>
                      <a:lnTo>
                        <a:pt x="0" y="22"/>
                      </a:lnTo>
                      <a:lnTo>
                        <a:pt x="10" y="24"/>
                      </a:lnTo>
                      <a:lnTo>
                        <a:pt x="10" y="0"/>
                      </a:lnTo>
                      <a:lnTo>
                        <a:pt x="0"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96" name="Freeform 178">
                  <a:extLst>
                    <a:ext uri="{FF2B5EF4-FFF2-40B4-BE49-F238E27FC236}">
                      <a16:creationId xmlns:a16="http://schemas.microsoft.com/office/drawing/2014/main" id="{4959C063-932C-4BA0-91A3-8EE5F2B5FDC4}"/>
                    </a:ext>
                  </a:extLst>
                </p:cNvPr>
                <p:cNvSpPr>
                  <a:spLocks/>
                </p:cNvSpPr>
                <p:nvPr/>
              </p:nvSpPr>
              <p:spPr bwMode="auto">
                <a:xfrm>
                  <a:off x="3758" y="2741"/>
                  <a:ext cx="9" cy="26"/>
                </a:xfrm>
                <a:custGeom>
                  <a:avLst/>
                  <a:gdLst>
                    <a:gd name="T0" fmla="*/ 0 w 9"/>
                    <a:gd name="T1" fmla="*/ 5 h 26"/>
                    <a:gd name="T2" fmla="*/ 0 w 9"/>
                    <a:gd name="T3" fmla="*/ 23 h 26"/>
                    <a:gd name="T4" fmla="*/ 8 w 9"/>
                    <a:gd name="T5" fmla="*/ 25 h 26"/>
                    <a:gd name="T6" fmla="*/ 8 w 9"/>
                    <a:gd name="T7" fmla="*/ 0 h 26"/>
                    <a:gd name="T8" fmla="*/ 0 w 9"/>
                    <a:gd name="T9" fmla="*/ 5 h 26"/>
                  </a:gdLst>
                  <a:ahLst/>
                  <a:cxnLst>
                    <a:cxn ang="0">
                      <a:pos x="T0" y="T1"/>
                    </a:cxn>
                    <a:cxn ang="0">
                      <a:pos x="T2" y="T3"/>
                    </a:cxn>
                    <a:cxn ang="0">
                      <a:pos x="T4" y="T5"/>
                    </a:cxn>
                    <a:cxn ang="0">
                      <a:pos x="T6" y="T7"/>
                    </a:cxn>
                    <a:cxn ang="0">
                      <a:pos x="T8" y="T9"/>
                    </a:cxn>
                  </a:cxnLst>
                  <a:rect l="0" t="0" r="r" b="b"/>
                  <a:pathLst>
                    <a:path w="9" h="26">
                      <a:moveTo>
                        <a:pt x="0" y="5"/>
                      </a:moveTo>
                      <a:lnTo>
                        <a:pt x="0" y="23"/>
                      </a:lnTo>
                      <a:lnTo>
                        <a:pt x="8" y="25"/>
                      </a:lnTo>
                      <a:lnTo>
                        <a:pt x="8"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97" name="Freeform 179">
                  <a:extLst>
                    <a:ext uri="{FF2B5EF4-FFF2-40B4-BE49-F238E27FC236}">
                      <a16:creationId xmlns:a16="http://schemas.microsoft.com/office/drawing/2014/main" id="{3984DFD2-7D3A-4812-8052-6F9D05680066}"/>
                    </a:ext>
                  </a:extLst>
                </p:cNvPr>
                <p:cNvSpPr>
                  <a:spLocks/>
                </p:cNvSpPr>
                <p:nvPr/>
              </p:nvSpPr>
              <p:spPr bwMode="auto">
                <a:xfrm>
                  <a:off x="3753" y="2739"/>
                  <a:ext cx="11" cy="26"/>
                </a:xfrm>
                <a:custGeom>
                  <a:avLst/>
                  <a:gdLst>
                    <a:gd name="T0" fmla="*/ 0 w 11"/>
                    <a:gd name="T1" fmla="*/ 6 h 26"/>
                    <a:gd name="T2" fmla="*/ 0 w 11"/>
                    <a:gd name="T3" fmla="*/ 23 h 26"/>
                    <a:gd name="T4" fmla="*/ 10 w 11"/>
                    <a:gd name="T5" fmla="*/ 25 h 26"/>
                    <a:gd name="T6" fmla="*/ 10 w 11"/>
                    <a:gd name="T7" fmla="*/ 0 h 26"/>
                    <a:gd name="T8" fmla="*/ 0 w 11"/>
                    <a:gd name="T9" fmla="*/ 6 h 26"/>
                  </a:gdLst>
                  <a:ahLst/>
                  <a:cxnLst>
                    <a:cxn ang="0">
                      <a:pos x="T0" y="T1"/>
                    </a:cxn>
                    <a:cxn ang="0">
                      <a:pos x="T2" y="T3"/>
                    </a:cxn>
                    <a:cxn ang="0">
                      <a:pos x="T4" y="T5"/>
                    </a:cxn>
                    <a:cxn ang="0">
                      <a:pos x="T6" y="T7"/>
                    </a:cxn>
                    <a:cxn ang="0">
                      <a:pos x="T8" y="T9"/>
                    </a:cxn>
                  </a:cxnLst>
                  <a:rect l="0" t="0" r="r" b="b"/>
                  <a:pathLst>
                    <a:path w="11" h="26">
                      <a:moveTo>
                        <a:pt x="0" y="6"/>
                      </a:moveTo>
                      <a:lnTo>
                        <a:pt x="0" y="23"/>
                      </a:lnTo>
                      <a:lnTo>
                        <a:pt x="10" y="25"/>
                      </a:lnTo>
                      <a:lnTo>
                        <a:pt x="10" y="0"/>
                      </a:lnTo>
                      <a:lnTo>
                        <a:pt x="0"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98" name="Freeform 180">
                  <a:extLst>
                    <a:ext uri="{FF2B5EF4-FFF2-40B4-BE49-F238E27FC236}">
                      <a16:creationId xmlns:a16="http://schemas.microsoft.com/office/drawing/2014/main" id="{EBDBEB95-07E3-4482-B5DE-D7AF63C1DAA4}"/>
                    </a:ext>
                  </a:extLst>
                </p:cNvPr>
                <p:cNvSpPr>
                  <a:spLocks/>
                </p:cNvSpPr>
                <p:nvPr/>
              </p:nvSpPr>
              <p:spPr bwMode="auto">
                <a:xfrm>
                  <a:off x="3750" y="2738"/>
                  <a:ext cx="9" cy="26"/>
                </a:xfrm>
                <a:custGeom>
                  <a:avLst/>
                  <a:gdLst>
                    <a:gd name="T0" fmla="*/ 0 w 9"/>
                    <a:gd name="T1" fmla="*/ 5 h 26"/>
                    <a:gd name="T2" fmla="*/ 0 w 9"/>
                    <a:gd name="T3" fmla="*/ 22 h 26"/>
                    <a:gd name="T4" fmla="*/ 8 w 9"/>
                    <a:gd name="T5" fmla="*/ 25 h 26"/>
                    <a:gd name="T6" fmla="*/ 8 w 9"/>
                    <a:gd name="T7" fmla="*/ 0 h 26"/>
                    <a:gd name="T8" fmla="*/ 0 w 9"/>
                    <a:gd name="T9" fmla="*/ 5 h 26"/>
                  </a:gdLst>
                  <a:ahLst/>
                  <a:cxnLst>
                    <a:cxn ang="0">
                      <a:pos x="T0" y="T1"/>
                    </a:cxn>
                    <a:cxn ang="0">
                      <a:pos x="T2" y="T3"/>
                    </a:cxn>
                    <a:cxn ang="0">
                      <a:pos x="T4" y="T5"/>
                    </a:cxn>
                    <a:cxn ang="0">
                      <a:pos x="T6" y="T7"/>
                    </a:cxn>
                    <a:cxn ang="0">
                      <a:pos x="T8" y="T9"/>
                    </a:cxn>
                  </a:cxnLst>
                  <a:rect l="0" t="0" r="r" b="b"/>
                  <a:pathLst>
                    <a:path w="9" h="26">
                      <a:moveTo>
                        <a:pt x="0" y="5"/>
                      </a:moveTo>
                      <a:lnTo>
                        <a:pt x="0" y="22"/>
                      </a:lnTo>
                      <a:lnTo>
                        <a:pt x="8" y="25"/>
                      </a:lnTo>
                      <a:lnTo>
                        <a:pt x="8"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99" name="Freeform 181">
                  <a:extLst>
                    <a:ext uri="{FF2B5EF4-FFF2-40B4-BE49-F238E27FC236}">
                      <a16:creationId xmlns:a16="http://schemas.microsoft.com/office/drawing/2014/main" id="{8D4D4DB9-0670-4B96-87F2-206DE76EA0EA}"/>
                    </a:ext>
                  </a:extLst>
                </p:cNvPr>
                <p:cNvSpPr>
                  <a:spLocks/>
                </p:cNvSpPr>
                <p:nvPr/>
              </p:nvSpPr>
              <p:spPr bwMode="auto">
                <a:xfrm>
                  <a:off x="3745" y="2736"/>
                  <a:ext cx="11" cy="25"/>
                </a:xfrm>
                <a:custGeom>
                  <a:avLst/>
                  <a:gdLst>
                    <a:gd name="T0" fmla="*/ 0 w 11"/>
                    <a:gd name="T1" fmla="*/ 5 h 25"/>
                    <a:gd name="T2" fmla="*/ 0 w 11"/>
                    <a:gd name="T3" fmla="*/ 22 h 25"/>
                    <a:gd name="T4" fmla="*/ 10 w 11"/>
                    <a:gd name="T5" fmla="*/ 24 h 25"/>
                    <a:gd name="T6" fmla="*/ 10 w 11"/>
                    <a:gd name="T7" fmla="*/ 0 h 25"/>
                    <a:gd name="T8" fmla="*/ 0 w 11"/>
                    <a:gd name="T9" fmla="*/ 5 h 25"/>
                  </a:gdLst>
                  <a:ahLst/>
                  <a:cxnLst>
                    <a:cxn ang="0">
                      <a:pos x="T0" y="T1"/>
                    </a:cxn>
                    <a:cxn ang="0">
                      <a:pos x="T2" y="T3"/>
                    </a:cxn>
                    <a:cxn ang="0">
                      <a:pos x="T4" y="T5"/>
                    </a:cxn>
                    <a:cxn ang="0">
                      <a:pos x="T6" y="T7"/>
                    </a:cxn>
                    <a:cxn ang="0">
                      <a:pos x="T8" y="T9"/>
                    </a:cxn>
                  </a:cxnLst>
                  <a:rect l="0" t="0" r="r" b="b"/>
                  <a:pathLst>
                    <a:path w="11" h="25">
                      <a:moveTo>
                        <a:pt x="0" y="5"/>
                      </a:moveTo>
                      <a:lnTo>
                        <a:pt x="0" y="22"/>
                      </a:lnTo>
                      <a:lnTo>
                        <a:pt x="10" y="24"/>
                      </a:lnTo>
                      <a:lnTo>
                        <a:pt x="10"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00" name="Freeform 182">
                  <a:extLst>
                    <a:ext uri="{FF2B5EF4-FFF2-40B4-BE49-F238E27FC236}">
                      <a16:creationId xmlns:a16="http://schemas.microsoft.com/office/drawing/2014/main" id="{BDE1862D-819E-4316-BC21-CA1F064A2EC4}"/>
                    </a:ext>
                  </a:extLst>
                </p:cNvPr>
                <p:cNvSpPr>
                  <a:spLocks/>
                </p:cNvSpPr>
                <p:nvPr/>
              </p:nvSpPr>
              <p:spPr bwMode="auto">
                <a:xfrm>
                  <a:off x="3742" y="2735"/>
                  <a:ext cx="9" cy="25"/>
                </a:xfrm>
                <a:custGeom>
                  <a:avLst/>
                  <a:gdLst>
                    <a:gd name="T0" fmla="*/ 0 w 9"/>
                    <a:gd name="T1" fmla="*/ 4 h 25"/>
                    <a:gd name="T2" fmla="*/ 0 w 9"/>
                    <a:gd name="T3" fmla="*/ 22 h 25"/>
                    <a:gd name="T4" fmla="*/ 8 w 9"/>
                    <a:gd name="T5" fmla="*/ 24 h 25"/>
                    <a:gd name="T6" fmla="*/ 8 w 9"/>
                    <a:gd name="T7" fmla="*/ 0 h 25"/>
                    <a:gd name="T8" fmla="*/ 0 w 9"/>
                    <a:gd name="T9" fmla="*/ 4 h 25"/>
                  </a:gdLst>
                  <a:ahLst/>
                  <a:cxnLst>
                    <a:cxn ang="0">
                      <a:pos x="T0" y="T1"/>
                    </a:cxn>
                    <a:cxn ang="0">
                      <a:pos x="T2" y="T3"/>
                    </a:cxn>
                    <a:cxn ang="0">
                      <a:pos x="T4" y="T5"/>
                    </a:cxn>
                    <a:cxn ang="0">
                      <a:pos x="T6" y="T7"/>
                    </a:cxn>
                    <a:cxn ang="0">
                      <a:pos x="T8" y="T9"/>
                    </a:cxn>
                  </a:cxnLst>
                  <a:rect l="0" t="0" r="r" b="b"/>
                  <a:pathLst>
                    <a:path w="9" h="25">
                      <a:moveTo>
                        <a:pt x="0" y="4"/>
                      </a:moveTo>
                      <a:lnTo>
                        <a:pt x="0" y="22"/>
                      </a:lnTo>
                      <a:lnTo>
                        <a:pt x="8" y="24"/>
                      </a:lnTo>
                      <a:lnTo>
                        <a:pt x="8" y="0"/>
                      </a:lnTo>
                      <a:lnTo>
                        <a:pt x="0"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01" name="Freeform 183">
                  <a:extLst>
                    <a:ext uri="{FF2B5EF4-FFF2-40B4-BE49-F238E27FC236}">
                      <a16:creationId xmlns:a16="http://schemas.microsoft.com/office/drawing/2014/main" id="{8D8E2B3D-B854-4248-9FA6-08CE53914EEF}"/>
                    </a:ext>
                  </a:extLst>
                </p:cNvPr>
                <p:cNvSpPr>
                  <a:spLocks/>
                </p:cNvSpPr>
                <p:nvPr/>
              </p:nvSpPr>
              <p:spPr bwMode="auto">
                <a:xfrm>
                  <a:off x="3739" y="2732"/>
                  <a:ext cx="9" cy="25"/>
                </a:xfrm>
                <a:custGeom>
                  <a:avLst/>
                  <a:gdLst>
                    <a:gd name="T0" fmla="*/ 0 w 9"/>
                    <a:gd name="T1" fmla="*/ 5 h 25"/>
                    <a:gd name="T2" fmla="*/ 0 w 9"/>
                    <a:gd name="T3" fmla="*/ 22 h 25"/>
                    <a:gd name="T4" fmla="*/ 8 w 9"/>
                    <a:gd name="T5" fmla="*/ 24 h 25"/>
                    <a:gd name="T6" fmla="*/ 8 w 9"/>
                    <a:gd name="T7" fmla="*/ 0 h 25"/>
                    <a:gd name="T8" fmla="*/ 0 w 9"/>
                    <a:gd name="T9" fmla="*/ 5 h 25"/>
                  </a:gdLst>
                  <a:ahLst/>
                  <a:cxnLst>
                    <a:cxn ang="0">
                      <a:pos x="T0" y="T1"/>
                    </a:cxn>
                    <a:cxn ang="0">
                      <a:pos x="T2" y="T3"/>
                    </a:cxn>
                    <a:cxn ang="0">
                      <a:pos x="T4" y="T5"/>
                    </a:cxn>
                    <a:cxn ang="0">
                      <a:pos x="T6" y="T7"/>
                    </a:cxn>
                    <a:cxn ang="0">
                      <a:pos x="T8" y="T9"/>
                    </a:cxn>
                  </a:cxnLst>
                  <a:rect l="0" t="0" r="r" b="b"/>
                  <a:pathLst>
                    <a:path w="9" h="25">
                      <a:moveTo>
                        <a:pt x="0" y="5"/>
                      </a:moveTo>
                      <a:lnTo>
                        <a:pt x="0" y="22"/>
                      </a:lnTo>
                      <a:lnTo>
                        <a:pt x="8" y="24"/>
                      </a:lnTo>
                      <a:lnTo>
                        <a:pt x="8"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02" name="Freeform 184">
                  <a:extLst>
                    <a:ext uri="{FF2B5EF4-FFF2-40B4-BE49-F238E27FC236}">
                      <a16:creationId xmlns:a16="http://schemas.microsoft.com/office/drawing/2014/main" id="{A9E47F3B-BF14-4FE4-89A0-503D4E561E4E}"/>
                    </a:ext>
                  </a:extLst>
                </p:cNvPr>
                <p:cNvSpPr>
                  <a:spLocks/>
                </p:cNvSpPr>
                <p:nvPr/>
              </p:nvSpPr>
              <p:spPr bwMode="auto">
                <a:xfrm>
                  <a:off x="3734" y="2731"/>
                  <a:ext cx="10" cy="26"/>
                </a:xfrm>
                <a:custGeom>
                  <a:avLst/>
                  <a:gdLst>
                    <a:gd name="T0" fmla="*/ 0 w 10"/>
                    <a:gd name="T1" fmla="*/ 5 h 26"/>
                    <a:gd name="T2" fmla="*/ 0 w 10"/>
                    <a:gd name="T3" fmla="*/ 22 h 26"/>
                    <a:gd name="T4" fmla="*/ 9 w 10"/>
                    <a:gd name="T5" fmla="*/ 25 h 26"/>
                    <a:gd name="T6" fmla="*/ 9 w 10"/>
                    <a:gd name="T7" fmla="*/ 0 h 26"/>
                    <a:gd name="T8" fmla="*/ 0 w 10"/>
                    <a:gd name="T9" fmla="*/ 5 h 26"/>
                  </a:gdLst>
                  <a:ahLst/>
                  <a:cxnLst>
                    <a:cxn ang="0">
                      <a:pos x="T0" y="T1"/>
                    </a:cxn>
                    <a:cxn ang="0">
                      <a:pos x="T2" y="T3"/>
                    </a:cxn>
                    <a:cxn ang="0">
                      <a:pos x="T4" y="T5"/>
                    </a:cxn>
                    <a:cxn ang="0">
                      <a:pos x="T6" y="T7"/>
                    </a:cxn>
                    <a:cxn ang="0">
                      <a:pos x="T8" y="T9"/>
                    </a:cxn>
                  </a:cxnLst>
                  <a:rect l="0" t="0" r="r" b="b"/>
                  <a:pathLst>
                    <a:path w="10" h="26">
                      <a:moveTo>
                        <a:pt x="0" y="5"/>
                      </a:moveTo>
                      <a:lnTo>
                        <a:pt x="0" y="22"/>
                      </a:lnTo>
                      <a:lnTo>
                        <a:pt x="9" y="25"/>
                      </a:lnTo>
                      <a:lnTo>
                        <a:pt x="9"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03" name="Freeform 185">
                  <a:extLst>
                    <a:ext uri="{FF2B5EF4-FFF2-40B4-BE49-F238E27FC236}">
                      <a16:creationId xmlns:a16="http://schemas.microsoft.com/office/drawing/2014/main" id="{28464BCA-0817-442C-921D-79C61D769F28}"/>
                    </a:ext>
                  </a:extLst>
                </p:cNvPr>
                <p:cNvSpPr>
                  <a:spLocks/>
                </p:cNvSpPr>
                <p:nvPr/>
              </p:nvSpPr>
              <p:spPr bwMode="auto">
                <a:xfrm>
                  <a:off x="3730" y="2729"/>
                  <a:ext cx="10" cy="25"/>
                </a:xfrm>
                <a:custGeom>
                  <a:avLst/>
                  <a:gdLst>
                    <a:gd name="T0" fmla="*/ 0 w 10"/>
                    <a:gd name="T1" fmla="*/ 5 h 25"/>
                    <a:gd name="T2" fmla="*/ 0 w 10"/>
                    <a:gd name="T3" fmla="*/ 22 h 25"/>
                    <a:gd name="T4" fmla="*/ 9 w 10"/>
                    <a:gd name="T5" fmla="*/ 24 h 25"/>
                    <a:gd name="T6" fmla="*/ 9 w 10"/>
                    <a:gd name="T7" fmla="*/ 0 h 25"/>
                    <a:gd name="T8" fmla="*/ 0 w 10"/>
                    <a:gd name="T9" fmla="*/ 5 h 25"/>
                  </a:gdLst>
                  <a:ahLst/>
                  <a:cxnLst>
                    <a:cxn ang="0">
                      <a:pos x="T0" y="T1"/>
                    </a:cxn>
                    <a:cxn ang="0">
                      <a:pos x="T2" y="T3"/>
                    </a:cxn>
                    <a:cxn ang="0">
                      <a:pos x="T4" y="T5"/>
                    </a:cxn>
                    <a:cxn ang="0">
                      <a:pos x="T6" y="T7"/>
                    </a:cxn>
                    <a:cxn ang="0">
                      <a:pos x="T8" y="T9"/>
                    </a:cxn>
                  </a:cxnLst>
                  <a:rect l="0" t="0" r="r" b="b"/>
                  <a:pathLst>
                    <a:path w="10" h="25">
                      <a:moveTo>
                        <a:pt x="0" y="5"/>
                      </a:moveTo>
                      <a:lnTo>
                        <a:pt x="0" y="22"/>
                      </a:lnTo>
                      <a:lnTo>
                        <a:pt x="9" y="24"/>
                      </a:lnTo>
                      <a:lnTo>
                        <a:pt x="9"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04" name="Freeform 186">
                  <a:extLst>
                    <a:ext uri="{FF2B5EF4-FFF2-40B4-BE49-F238E27FC236}">
                      <a16:creationId xmlns:a16="http://schemas.microsoft.com/office/drawing/2014/main" id="{3A09F6C4-461D-41E2-8438-9B79DC1CF234}"/>
                    </a:ext>
                  </a:extLst>
                </p:cNvPr>
                <p:cNvSpPr>
                  <a:spLocks/>
                </p:cNvSpPr>
                <p:nvPr/>
              </p:nvSpPr>
              <p:spPr bwMode="auto">
                <a:xfrm>
                  <a:off x="3727" y="2728"/>
                  <a:ext cx="9" cy="25"/>
                </a:xfrm>
                <a:custGeom>
                  <a:avLst/>
                  <a:gdLst>
                    <a:gd name="T0" fmla="*/ 0 w 9"/>
                    <a:gd name="T1" fmla="*/ 4 h 25"/>
                    <a:gd name="T2" fmla="*/ 0 w 9"/>
                    <a:gd name="T3" fmla="*/ 22 h 25"/>
                    <a:gd name="T4" fmla="*/ 8 w 9"/>
                    <a:gd name="T5" fmla="*/ 24 h 25"/>
                    <a:gd name="T6" fmla="*/ 8 w 9"/>
                    <a:gd name="T7" fmla="*/ 0 h 25"/>
                    <a:gd name="T8" fmla="*/ 0 w 9"/>
                    <a:gd name="T9" fmla="*/ 4 h 25"/>
                  </a:gdLst>
                  <a:ahLst/>
                  <a:cxnLst>
                    <a:cxn ang="0">
                      <a:pos x="T0" y="T1"/>
                    </a:cxn>
                    <a:cxn ang="0">
                      <a:pos x="T2" y="T3"/>
                    </a:cxn>
                    <a:cxn ang="0">
                      <a:pos x="T4" y="T5"/>
                    </a:cxn>
                    <a:cxn ang="0">
                      <a:pos x="T6" y="T7"/>
                    </a:cxn>
                    <a:cxn ang="0">
                      <a:pos x="T8" y="T9"/>
                    </a:cxn>
                  </a:cxnLst>
                  <a:rect l="0" t="0" r="r" b="b"/>
                  <a:pathLst>
                    <a:path w="9" h="25">
                      <a:moveTo>
                        <a:pt x="0" y="4"/>
                      </a:moveTo>
                      <a:lnTo>
                        <a:pt x="0" y="22"/>
                      </a:lnTo>
                      <a:lnTo>
                        <a:pt x="8" y="24"/>
                      </a:lnTo>
                      <a:lnTo>
                        <a:pt x="8" y="0"/>
                      </a:lnTo>
                      <a:lnTo>
                        <a:pt x="0"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05" name="Freeform 187">
                  <a:extLst>
                    <a:ext uri="{FF2B5EF4-FFF2-40B4-BE49-F238E27FC236}">
                      <a16:creationId xmlns:a16="http://schemas.microsoft.com/office/drawing/2014/main" id="{23B4502A-A73A-407D-B9DF-B6D0A982A888}"/>
                    </a:ext>
                  </a:extLst>
                </p:cNvPr>
                <p:cNvSpPr>
                  <a:spLocks/>
                </p:cNvSpPr>
                <p:nvPr/>
              </p:nvSpPr>
              <p:spPr bwMode="auto">
                <a:xfrm>
                  <a:off x="3722" y="2725"/>
                  <a:ext cx="10" cy="26"/>
                </a:xfrm>
                <a:custGeom>
                  <a:avLst/>
                  <a:gdLst>
                    <a:gd name="T0" fmla="*/ 0 w 10"/>
                    <a:gd name="T1" fmla="*/ 5 h 26"/>
                    <a:gd name="T2" fmla="*/ 0 w 10"/>
                    <a:gd name="T3" fmla="*/ 23 h 26"/>
                    <a:gd name="T4" fmla="*/ 9 w 10"/>
                    <a:gd name="T5" fmla="*/ 25 h 26"/>
                    <a:gd name="T6" fmla="*/ 9 w 10"/>
                    <a:gd name="T7" fmla="*/ 0 h 26"/>
                    <a:gd name="T8" fmla="*/ 0 w 10"/>
                    <a:gd name="T9" fmla="*/ 5 h 26"/>
                  </a:gdLst>
                  <a:ahLst/>
                  <a:cxnLst>
                    <a:cxn ang="0">
                      <a:pos x="T0" y="T1"/>
                    </a:cxn>
                    <a:cxn ang="0">
                      <a:pos x="T2" y="T3"/>
                    </a:cxn>
                    <a:cxn ang="0">
                      <a:pos x="T4" y="T5"/>
                    </a:cxn>
                    <a:cxn ang="0">
                      <a:pos x="T6" y="T7"/>
                    </a:cxn>
                    <a:cxn ang="0">
                      <a:pos x="T8" y="T9"/>
                    </a:cxn>
                  </a:cxnLst>
                  <a:rect l="0" t="0" r="r" b="b"/>
                  <a:pathLst>
                    <a:path w="10" h="26">
                      <a:moveTo>
                        <a:pt x="0" y="5"/>
                      </a:moveTo>
                      <a:lnTo>
                        <a:pt x="0" y="23"/>
                      </a:lnTo>
                      <a:lnTo>
                        <a:pt x="9" y="25"/>
                      </a:lnTo>
                      <a:lnTo>
                        <a:pt x="9"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06" name="Freeform 188">
                  <a:extLst>
                    <a:ext uri="{FF2B5EF4-FFF2-40B4-BE49-F238E27FC236}">
                      <a16:creationId xmlns:a16="http://schemas.microsoft.com/office/drawing/2014/main" id="{5A4960BE-5679-4A88-AEF5-CE8FD1CFCA96}"/>
                    </a:ext>
                  </a:extLst>
                </p:cNvPr>
                <p:cNvSpPr>
                  <a:spLocks/>
                </p:cNvSpPr>
                <p:nvPr/>
              </p:nvSpPr>
              <p:spPr bwMode="auto">
                <a:xfrm>
                  <a:off x="3719" y="2724"/>
                  <a:ext cx="9" cy="25"/>
                </a:xfrm>
                <a:custGeom>
                  <a:avLst/>
                  <a:gdLst>
                    <a:gd name="T0" fmla="*/ 0 w 9"/>
                    <a:gd name="T1" fmla="*/ 5 h 25"/>
                    <a:gd name="T2" fmla="*/ 0 w 9"/>
                    <a:gd name="T3" fmla="*/ 22 h 25"/>
                    <a:gd name="T4" fmla="*/ 8 w 9"/>
                    <a:gd name="T5" fmla="*/ 24 h 25"/>
                    <a:gd name="T6" fmla="*/ 8 w 9"/>
                    <a:gd name="T7" fmla="*/ 0 h 25"/>
                    <a:gd name="T8" fmla="*/ 0 w 9"/>
                    <a:gd name="T9" fmla="*/ 5 h 25"/>
                  </a:gdLst>
                  <a:ahLst/>
                  <a:cxnLst>
                    <a:cxn ang="0">
                      <a:pos x="T0" y="T1"/>
                    </a:cxn>
                    <a:cxn ang="0">
                      <a:pos x="T2" y="T3"/>
                    </a:cxn>
                    <a:cxn ang="0">
                      <a:pos x="T4" y="T5"/>
                    </a:cxn>
                    <a:cxn ang="0">
                      <a:pos x="T6" y="T7"/>
                    </a:cxn>
                    <a:cxn ang="0">
                      <a:pos x="T8" y="T9"/>
                    </a:cxn>
                  </a:cxnLst>
                  <a:rect l="0" t="0" r="r" b="b"/>
                  <a:pathLst>
                    <a:path w="9" h="25">
                      <a:moveTo>
                        <a:pt x="0" y="5"/>
                      </a:moveTo>
                      <a:lnTo>
                        <a:pt x="0" y="22"/>
                      </a:lnTo>
                      <a:lnTo>
                        <a:pt x="8" y="24"/>
                      </a:lnTo>
                      <a:lnTo>
                        <a:pt x="8"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07" name="Freeform 189">
                  <a:extLst>
                    <a:ext uri="{FF2B5EF4-FFF2-40B4-BE49-F238E27FC236}">
                      <a16:creationId xmlns:a16="http://schemas.microsoft.com/office/drawing/2014/main" id="{52123032-741C-4F2A-A6B8-A99391ED01C4}"/>
                    </a:ext>
                  </a:extLst>
                </p:cNvPr>
                <p:cNvSpPr>
                  <a:spLocks/>
                </p:cNvSpPr>
                <p:nvPr/>
              </p:nvSpPr>
              <p:spPr bwMode="auto">
                <a:xfrm>
                  <a:off x="3773" y="2722"/>
                  <a:ext cx="9" cy="22"/>
                </a:xfrm>
                <a:custGeom>
                  <a:avLst/>
                  <a:gdLst>
                    <a:gd name="T0" fmla="*/ 0 w 9"/>
                    <a:gd name="T1" fmla="*/ 6 h 22"/>
                    <a:gd name="T2" fmla="*/ 0 w 9"/>
                    <a:gd name="T3" fmla="*/ 17 h 22"/>
                    <a:gd name="T4" fmla="*/ 8 w 9"/>
                    <a:gd name="T5" fmla="*/ 21 h 22"/>
                    <a:gd name="T6" fmla="*/ 8 w 9"/>
                    <a:gd name="T7" fmla="*/ 0 h 22"/>
                    <a:gd name="T8" fmla="*/ 0 w 9"/>
                    <a:gd name="T9" fmla="*/ 6 h 22"/>
                  </a:gdLst>
                  <a:ahLst/>
                  <a:cxnLst>
                    <a:cxn ang="0">
                      <a:pos x="T0" y="T1"/>
                    </a:cxn>
                    <a:cxn ang="0">
                      <a:pos x="T2" y="T3"/>
                    </a:cxn>
                    <a:cxn ang="0">
                      <a:pos x="T4" y="T5"/>
                    </a:cxn>
                    <a:cxn ang="0">
                      <a:pos x="T6" y="T7"/>
                    </a:cxn>
                    <a:cxn ang="0">
                      <a:pos x="T8" y="T9"/>
                    </a:cxn>
                  </a:cxnLst>
                  <a:rect l="0" t="0" r="r" b="b"/>
                  <a:pathLst>
                    <a:path w="9" h="22">
                      <a:moveTo>
                        <a:pt x="0" y="6"/>
                      </a:moveTo>
                      <a:lnTo>
                        <a:pt x="0" y="17"/>
                      </a:lnTo>
                      <a:lnTo>
                        <a:pt x="8" y="21"/>
                      </a:lnTo>
                      <a:lnTo>
                        <a:pt x="8" y="0"/>
                      </a:lnTo>
                      <a:lnTo>
                        <a:pt x="0"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08" name="Freeform 190">
                  <a:extLst>
                    <a:ext uri="{FF2B5EF4-FFF2-40B4-BE49-F238E27FC236}">
                      <a16:creationId xmlns:a16="http://schemas.microsoft.com/office/drawing/2014/main" id="{0B2E70E1-F278-4376-9762-236A5D313DCF}"/>
                    </a:ext>
                  </a:extLst>
                </p:cNvPr>
                <p:cNvSpPr>
                  <a:spLocks/>
                </p:cNvSpPr>
                <p:nvPr/>
              </p:nvSpPr>
              <p:spPr bwMode="auto">
                <a:xfrm>
                  <a:off x="3769" y="2720"/>
                  <a:ext cx="9" cy="21"/>
                </a:xfrm>
                <a:custGeom>
                  <a:avLst/>
                  <a:gdLst>
                    <a:gd name="T0" fmla="*/ 0 w 9"/>
                    <a:gd name="T1" fmla="*/ 4 h 21"/>
                    <a:gd name="T2" fmla="*/ 0 w 9"/>
                    <a:gd name="T3" fmla="*/ 17 h 21"/>
                    <a:gd name="T4" fmla="*/ 8 w 9"/>
                    <a:gd name="T5" fmla="*/ 20 h 21"/>
                    <a:gd name="T6" fmla="*/ 8 w 9"/>
                    <a:gd name="T7" fmla="*/ 0 h 21"/>
                    <a:gd name="T8" fmla="*/ 0 w 9"/>
                    <a:gd name="T9" fmla="*/ 4 h 21"/>
                  </a:gdLst>
                  <a:ahLst/>
                  <a:cxnLst>
                    <a:cxn ang="0">
                      <a:pos x="T0" y="T1"/>
                    </a:cxn>
                    <a:cxn ang="0">
                      <a:pos x="T2" y="T3"/>
                    </a:cxn>
                    <a:cxn ang="0">
                      <a:pos x="T4" y="T5"/>
                    </a:cxn>
                    <a:cxn ang="0">
                      <a:pos x="T6" y="T7"/>
                    </a:cxn>
                    <a:cxn ang="0">
                      <a:pos x="T8" y="T9"/>
                    </a:cxn>
                  </a:cxnLst>
                  <a:rect l="0" t="0" r="r" b="b"/>
                  <a:pathLst>
                    <a:path w="9" h="21">
                      <a:moveTo>
                        <a:pt x="0" y="4"/>
                      </a:moveTo>
                      <a:lnTo>
                        <a:pt x="0" y="17"/>
                      </a:lnTo>
                      <a:lnTo>
                        <a:pt x="8" y="20"/>
                      </a:lnTo>
                      <a:lnTo>
                        <a:pt x="8" y="0"/>
                      </a:lnTo>
                      <a:lnTo>
                        <a:pt x="0"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09" name="Freeform 191">
                  <a:extLst>
                    <a:ext uri="{FF2B5EF4-FFF2-40B4-BE49-F238E27FC236}">
                      <a16:creationId xmlns:a16="http://schemas.microsoft.com/office/drawing/2014/main" id="{3175C776-2F58-4EC9-8F31-B3BE7F8E4FB3}"/>
                    </a:ext>
                  </a:extLst>
                </p:cNvPr>
                <p:cNvSpPr>
                  <a:spLocks/>
                </p:cNvSpPr>
                <p:nvPr/>
              </p:nvSpPr>
              <p:spPr bwMode="auto">
                <a:xfrm>
                  <a:off x="3765" y="2717"/>
                  <a:ext cx="10" cy="22"/>
                </a:xfrm>
                <a:custGeom>
                  <a:avLst/>
                  <a:gdLst>
                    <a:gd name="T0" fmla="*/ 0 w 10"/>
                    <a:gd name="T1" fmla="*/ 5 h 22"/>
                    <a:gd name="T2" fmla="*/ 0 w 10"/>
                    <a:gd name="T3" fmla="*/ 19 h 22"/>
                    <a:gd name="T4" fmla="*/ 9 w 10"/>
                    <a:gd name="T5" fmla="*/ 21 h 22"/>
                    <a:gd name="T6" fmla="*/ 9 w 10"/>
                    <a:gd name="T7" fmla="*/ 0 h 22"/>
                    <a:gd name="T8" fmla="*/ 0 w 10"/>
                    <a:gd name="T9" fmla="*/ 5 h 22"/>
                  </a:gdLst>
                  <a:ahLst/>
                  <a:cxnLst>
                    <a:cxn ang="0">
                      <a:pos x="T0" y="T1"/>
                    </a:cxn>
                    <a:cxn ang="0">
                      <a:pos x="T2" y="T3"/>
                    </a:cxn>
                    <a:cxn ang="0">
                      <a:pos x="T4" y="T5"/>
                    </a:cxn>
                    <a:cxn ang="0">
                      <a:pos x="T6" y="T7"/>
                    </a:cxn>
                    <a:cxn ang="0">
                      <a:pos x="T8" y="T9"/>
                    </a:cxn>
                  </a:cxnLst>
                  <a:rect l="0" t="0" r="r" b="b"/>
                  <a:pathLst>
                    <a:path w="10" h="22">
                      <a:moveTo>
                        <a:pt x="0" y="5"/>
                      </a:moveTo>
                      <a:lnTo>
                        <a:pt x="0" y="19"/>
                      </a:lnTo>
                      <a:lnTo>
                        <a:pt x="9" y="21"/>
                      </a:lnTo>
                      <a:lnTo>
                        <a:pt x="9"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10" name="Freeform 192">
                  <a:extLst>
                    <a:ext uri="{FF2B5EF4-FFF2-40B4-BE49-F238E27FC236}">
                      <a16:creationId xmlns:a16="http://schemas.microsoft.com/office/drawing/2014/main" id="{59D5FC2B-EA1F-4ADE-9F3D-6C2BE9E5251F}"/>
                    </a:ext>
                  </a:extLst>
                </p:cNvPr>
                <p:cNvSpPr>
                  <a:spLocks/>
                </p:cNvSpPr>
                <p:nvPr/>
              </p:nvSpPr>
              <p:spPr bwMode="auto">
                <a:xfrm>
                  <a:off x="3761" y="2715"/>
                  <a:ext cx="9" cy="22"/>
                </a:xfrm>
                <a:custGeom>
                  <a:avLst/>
                  <a:gdLst>
                    <a:gd name="T0" fmla="*/ 0 w 9"/>
                    <a:gd name="T1" fmla="*/ 4 h 22"/>
                    <a:gd name="T2" fmla="*/ 0 w 9"/>
                    <a:gd name="T3" fmla="*/ 19 h 22"/>
                    <a:gd name="T4" fmla="*/ 8 w 9"/>
                    <a:gd name="T5" fmla="*/ 21 h 22"/>
                    <a:gd name="T6" fmla="*/ 8 w 9"/>
                    <a:gd name="T7" fmla="*/ 0 h 22"/>
                    <a:gd name="T8" fmla="*/ 0 w 9"/>
                    <a:gd name="T9" fmla="*/ 4 h 22"/>
                  </a:gdLst>
                  <a:ahLst/>
                  <a:cxnLst>
                    <a:cxn ang="0">
                      <a:pos x="T0" y="T1"/>
                    </a:cxn>
                    <a:cxn ang="0">
                      <a:pos x="T2" y="T3"/>
                    </a:cxn>
                    <a:cxn ang="0">
                      <a:pos x="T4" y="T5"/>
                    </a:cxn>
                    <a:cxn ang="0">
                      <a:pos x="T6" y="T7"/>
                    </a:cxn>
                    <a:cxn ang="0">
                      <a:pos x="T8" y="T9"/>
                    </a:cxn>
                  </a:cxnLst>
                  <a:rect l="0" t="0" r="r" b="b"/>
                  <a:pathLst>
                    <a:path w="9" h="22">
                      <a:moveTo>
                        <a:pt x="0" y="4"/>
                      </a:moveTo>
                      <a:lnTo>
                        <a:pt x="0" y="19"/>
                      </a:lnTo>
                      <a:lnTo>
                        <a:pt x="8" y="21"/>
                      </a:lnTo>
                      <a:lnTo>
                        <a:pt x="8" y="0"/>
                      </a:lnTo>
                      <a:lnTo>
                        <a:pt x="0"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11" name="Freeform 193">
                  <a:extLst>
                    <a:ext uri="{FF2B5EF4-FFF2-40B4-BE49-F238E27FC236}">
                      <a16:creationId xmlns:a16="http://schemas.microsoft.com/office/drawing/2014/main" id="{A74A769B-F04D-4C09-806C-7802C4E996C6}"/>
                    </a:ext>
                  </a:extLst>
                </p:cNvPr>
                <p:cNvSpPr>
                  <a:spLocks/>
                </p:cNvSpPr>
                <p:nvPr/>
              </p:nvSpPr>
              <p:spPr bwMode="auto">
                <a:xfrm>
                  <a:off x="3758" y="2712"/>
                  <a:ext cx="9" cy="26"/>
                </a:xfrm>
                <a:custGeom>
                  <a:avLst/>
                  <a:gdLst>
                    <a:gd name="T0" fmla="*/ 0 w 9"/>
                    <a:gd name="T1" fmla="*/ 5 h 26"/>
                    <a:gd name="T2" fmla="*/ 0 w 9"/>
                    <a:gd name="T3" fmla="*/ 23 h 26"/>
                    <a:gd name="T4" fmla="*/ 8 w 9"/>
                    <a:gd name="T5" fmla="*/ 25 h 26"/>
                    <a:gd name="T6" fmla="*/ 8 w 9"/>
                    <a:gd name="T7" fmla="*/ 0 h 26"/>
                    <a:gd name="T8" fmla="*/ 0 w 9"/>
                    <a:gd name="T9" fmla="*/ 5 h 26"/>
                  </a:gdLst>
                  <a:ahLst/>
                  <a:cxnLst>
                    <a:cxn ang="0">
                      <a:pos x="T0" y="T1"/>
                    </a:cxn>
                    <a:cxn ang="0">
                      <a:pos x="T2" y="T3"/>
                    </a:cxn>
                    <a:cxn ang="0">
                      <a:pos x="T4" y="T5"/>
                    </a:cxn>
                    <a:cxn ang="0">
                      <a:pos x="T6" y="T7"/>
                    </a:cxn>
                    <a:cxn ang="0">
                      <a:pos x="T8" y="T9"/>
                    </a:cxn>
                  </a:cxnLst>
                  <a:rect l="0" t="0" r="r" b="b"/>
                  <a:pathLst>
                    <a:path w="9" h="26">
                      <a:moveTo>
                        <a:pt x="0" y="5"/>
                      </a:moveTo>
                      <a:lnTo>
                        <a:pt x="0" y="23"/>
                      </a:lnTo>
                      <a:lnTo>
                        <a:pt x="8" y="25"/>
                      </a:lnTo>
                      <a:lnTo>
                        <a:pt x="8"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12" name="Freeform 194">
                  <a:extLst>
                    <a:ext uri="{FF2B5EF4-FFF2-40B4-BE49-F238E27FC236}">
                      <a16:creationId xmlns:a16="http://schemas.microsoft.com/office/drawing/2014/main" id="{3898FE29-66E4-4F86-8A15-B3DF74A4BA05}"/>
                    </a:ext>
                  </a:extLst>
                </p:cNvPr>
                <p:cNvSpPr>
                  <a:spLocks/>
                </p:cNvSpPr>
                <p:nvPr/>
              </p:nvSpPr>
              <p:spPr bwMode="auto">
                <a:xfrm>
                  <a:off x="3753" y="2710"/>
                  <a:ext cx="11" cy="26"/>
                </a:xfrm>
                <a:custGeom>
                  <a:avLst/>
                  <a:gdLst>
                    <a:gd name="T0" fmla="*/ 0 w 11"/>
                    <a:gd name="T1" fmla="*/ 5 h 26"/>
                    <a:gd name="T2" fmla="*/ 0 w 11"/>
                    <a:gd name="T3" fmla="*/ 22 h 26"/>
                    <a:gd name="T4" fmla="*/ 10 w 11"/>
                    <a:gd name="T5" fmla="*/ 25 h 26"/>
                    <a:gd name="T6" fmla="*/ 10 w 11"/>
                    <a:gd name="T7" fmla="*/ 0 h 26"/>
                    <a:gd name="T8" fmla="*/ 0 w 11"/>
                    <a:gd name="T9" fmla="*/ 5 h 26"/>
                  </a:gdLst>
                  <a:ahLst/>
                  <a:cxnLst>
                    <a:cxn ang="0">
                      <a:pos x="T0" y="T1"/>
                    </a:cxn>
                    <a:cxn ang="0">
                      <a:pos x="T2" y="T3"/>
                    </a:cxn>
                    <a:cxn ang="0">
                      <a:pos x="T4" y="T5"/>
                    </a:cxn>
                    <a:cxn ang="0">
                      <a:pos x="T6" y="T7"/>
                    </a:cxn>
                    <a:cxn ang="0">
                      <a:pos x="T8" y="T9"/>
                    </a:cxn>
                  </a:cxnLst>
                  <a:rect l="0" t="0" r="r" b="b"/>
                  <a:pathLst>
                    <a:path w="11" h="26">
                      <a:moveTo>
                        <a:pt x="0" y="5"/>
                      </a:moveTo>
                      <a:lnTo>
                        <a:pt x="0" y="22"/>
                      </a:lnTo>
                      <a:lnTo>
                        <a:pt x="10" y="25"/>
                      </a:lnTo>
                      <a:lnTo>
                        <a:pt x="10"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13" name="Freeform 195">
                  <a:extLst>
                    <a:ext uri="{FF2B5EF4-FFF2-40B4-BE49-F238E27FC236}">
                      <a16:creationId xmlns:a16="http://schemas.microsoft.com/office/drawing/2014/main" id="{1D3A136E-89DD-4A2E-86E6-6BD26D99AB4D}"/>
                    </a:ext>
                  </a:extLst>
                </p:cNvPr>
                <p:cNvSpPr>
                  <a:spLocks/>
                </p:cNvSpPr>
                <p:nvPr/>
              </p:nvSpPr>
              <p:spPr bwMode="auto">
                <a:xfrm>
                  <a:off x="3750" y="2708"/>
                  <a:ext cx="9" cy="25"/>
                </a:xfrm>
                <a:custGeom>
                  <a:avLst/>
                  <a:gdLst>
                    <a:gd name="T0" fmla="*/ 0 w 9"/>
                    <a:gd name="T1" fmla="*/ 4 h 25"/>
                    <a:gd name="T2" fmla="*/ 0 w 9"/>
                    <a:gd name="T3" fmla="*/ 22 h 25"/>
                    <a:gd name="T4" fmla="*/ 8 w 9"/>
                    <a:gd name="T5" fmla="*/ 24 h 25"/>
                    <a:gd name="T6" fmla="*/ 8 w 9"/>
                    <a:gd name="T7" fmla="*/ 0 h 25"/>
                    <a:gd name="T8" fmla="*/ 0 w 9"/>
                    <a:gd name="T9" fmla="*/ 4 h 25"/>
                  </a:gdLst>
                  <a:ahLst/>
                  <a:cxnLst>
                    <a:cxn ang="0">
                      <a:pos x="T0" y="T1"/>
                    </a:cxn>
                    <a:cxn ang="0">
                      <a:pos x="T2" y="T3"/>
                    </a:cxn>
                    <a:cxn ang="0">
                      <a:pos x="T4" y="T5"/>
                    </a:cxn>
                    <a:cxn ang="0">
                      <a:pos x="T6" y="T7"/>
                    </a:cxn>
                    <a:cxn ang="0">
                      <a:pos x="T8" y="T9"/>
                    </a:cxn>
                  </a:cxnLst>
                  <a:rect l="0" t="0" r="r" b="b"/>
                  <a:pathLst>
                    <a:path w="9" h="25">
                      <a:moveTo>
                        <a:pt x="0" y="4"/>
                      </a:moveTo>
                      <a:lnTo>
                        <a:pt x="0" y="22"/>
                      </a:lnTo>
                      <a:lnTo>
                        <a:pt x="8" y="24"/>
                      </a:lnTo>
                      <a:lnTo>
                        <a:pt x="8" y="0"/>
                      </a:lnTo>
                      <a:lnTo>
                        <a:pt x="0"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14" name="Freeform 196">
                  <a:extLst>
                    <a:ext uri="{FF2B5EF4-FFF2-40B4-BE49-F238E27FC236}">
                      <a16:creationId xmlns:a16="http://schemas.microsoft.com/office/drawing/2014/main" id="{D66F42CD-4525-41FC-BA91-A702FE0283D4}"/>
                    </a:ext>
                  </a:extLst>
                </p:cNvPr>
                <p:cNvSpPr>
                  <a:spLocks/>
                </p:cNvSpPr>
                <p:nvPr/>
              </p:nvSpPr>
              <p:spPr bwMode="auto">
                <a:xfrm>
                  <a:off x="3745" y="2704"/>
                  <a:ext cx="11" cy="26"/>
                </a:xfrm>
                <a:custGeom>
                  <a:avLst/>
                  <a:gdLst>
                    <a:gd name="T0" fmla="*/ 0 w 11"/>
                    <a:gd name="T1" fmla="*/ 6 h 26"/>
                    <a:gd name="T2" fmla="*/ 0 w 11"/>
                    <a:gd name="T3" fmla="*/ 23 h 26"/>
                    <a:gd name="T4" fmla="*/ 10 w 11"/>
                    <a:gd name="T5" fmla="*/ 25 h 26"/>
                    <a:gd name="T6" fmla="*/ 10 w 11"/>
                    <a:gd name="T7" fmla="*/ 0 h 26"/>
                    <a:gd name="T8" fmla="*/ 0 w 11"/>
                    <a:gd name="T9" fmla="*/ 6 h 26"/>
                  </a:gdLst>
                  <a:ahLst/>
                  <a:cxnLst>
                    <a:cxn ang="0">
                      <a:pos x="T0" y="T1"/>
                    </a:cxn>
                    <a:cxn ang="0">
                      <a:pos x="T2" y="T3"/>
                    </a:cxn>
                    <a:cxn ang="0">
                      <a:pos x="T4" y="T5"/>
                    </a:cxn>
                    <a:cxn ang="0">
                      <a:pos x="T6" y="T7"/>
                    </a:cxn>
                    <a:cxn ang="0">
                      <a:pos x="T8" y="T9"/>
                    </a:cxn>
                  </a:cxnLst>
                  <a:rect l="0" t="0" r="r" b="b"/>
                  <a:pathLst>
                    <a:path w="11" h="26">
                      <a:moveTo>
                        <a:pt x="0" y="6"/>
                      </a:moveTo>
                      <a:lnTo>
                        <a:pt x="0" y="23"/>
                      </a:lnTo>
                      <a:lnTo>
                        <a:pt x="10" y="25"/>
                      </a:lnTo>
                      <a:lnTo>
                        <a:pt x="10" y="0"/>
                      </a:lnTo>
                      <a:lnTo>
                        <a:pt x="0"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15" name="Freeform 197">
                  <a:extLst>
                    <a:ext uri="{FF2B5EF4-FFF2-40B4-BE49-F238E27FC236}">
                      <a16:creationId xmlns:a16="http://schemas.microsoft.com/office/drawing/2014/main" id="{1A226E5B-417D-4856-8110-849963E2028F}"/>
                    </a:ext>
                  </a:extLst>
                </p:cNvPr>
                <p:cNvSpPr>
                  <a:spLocks/>
                </p:cNvSpPr>
                <p:nvPr/>
              </p:nvSpPr>
              <p:spPr bwMode="auto">
                <a:xfrm>
                  <a:off x="3742" y="2703"/>
                  <a:ext cx="9" cy="26"/>
                </a:xfrm>
                <a:custGeom>
                  <a:avLst/>
                  <a:gdLst>
                    <a:gd name="T0" fmla="*/ 0 w 9"/>
                    <a:gd name="T1" fmla="*/ 5 h 26"/>
                    <a:gd name="T2" fmla="*/ 0 w 9"/>
                    <a:gd name="T3" fmla="*/ 22 h 26"/>
                    <a:gd name="T4" fmla="*/ 8 w 9"/>
                    <a:gd name="T5" fmla="*/ 25 h 26"/>
                    <a:gd name="T6" fmla="*/ 8 w 9"/>
                    <a:gd name="T7" fmla="*/ 0 h 26"/>
                    <a:gd name="T8" fmla="*/ 0 w 9"/>
                    <a:gd name="T9" fmla="*/ 5 h 26"/>
                  </a:gdLst>
                  <a:ahLst/>
                  <a:cxnLst>
                    <a:cxn ang="0">
                      <a:pos x="T0" y="T1"/>
                    </a:cxn>
                    <a:cxn ang="0">
                      <a:pos x="T2" y="T3"/>
                    </a:cxn>
                    <a:cxn ang="0">
                      <a:pos x="T4" y="T5"/>
                    </a:cxn>
                    <a:cxn ang="0">
                      <a:pos x="T6" y="T7"/>
                    </a:cxn>
                    <a:cxn ang="0">
                      <a:pos x="T8" y="T9"/>
                    </a:cxn>
                  </a:cxnLst>
                  <a:rect l="0" t="0" r="r" b="b"/>
                  <a:pathLst>
                    <a:path w="9" h="26">
                      <a:moveTo>
                        <a:pt x="0" y="5"/>
                      </a:moveTo>
                      <a:lnTo>
                        <a:pt x="0" y="22"/>
                      </a:lnTo>
                      <a:lnTo>
                        <a:pt x="8" y="25"/>
                      </a:lnTo>
                      <a:lnTo>
                        <a:pt x="8"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16" name="Freeform 198">
                  <a:extLst>
                    <a:ext uri="{FF2B5EF4-FFF2-40B4-BE49-F238E27FC236}">
                      <a16:creationId xmlns:a16="http://schemas.microsoft.com/office/drawing/2014/main" id="{AF40C31A-9EE8-4DA4-8EF7-1E29F5F59CDE}"/>
                    </a:ext>
                  </a:extLst>
                </p:cNvPr>
                <p:cNvSpPr>
                  <a:spLocks/>
                </p:cNvSpPr>
                <p:nvPr/>
              </p:nvSpPr>
              <p:spPr bwMode="auto">
                <a:xfrm>
                  <a:off x="3739" y="2700"/>
                  <a:ext cx="9" cy="25"/>
                </a:xfrm>
                <a:custGeom>
                  <a:avLst/>
                  <a:gdLst>
                    <a:gd name="T0" fmla="*/ 0 w 9"/>
                    <a:gd name="T1" fmla="*/ 4 h 25"/>
                    <a:gd name="T2" fmla="*/ 0 w 9"/>
                    <a:gd name="T3" fmla="*/ 22 h 25"/>
                    <a:gd name="T4" fmla="*/ 8 w 9"/>
                    <a:gd name="T5" fmla="*/ 24 h 25"/>
                    <a:gd name="T6" fmla="*/ 8 w 9"/>
                    <a:gd name="T7" fmla="*/ 0 h 25"/>
                    <a:gd name="T8" fmla="*/ 0 w 9"/>
                    <a:gd name="T9" fmla="*/ 4 h 25"/>
                  </a:gdLst>
                  <a:ahLst/>
                  <a:cxnLst>
                    <a:cxn ang="0">
                      <a:pos x="T0" y="T1"/>
                    </a:cxn>
                    <a:cxn ang="0">
                      <a:pos x="T2" y="T3"/>
                    </a:cxn>
                    <a:cxn ang="0">
                      <a:pos x="T4" y="T5"/>
                    </a:cxn>
                    <a:cxn ang="0">
                      <a:pos x="T6" y="T7"/>
                    </a:cxn>
                    <a:cxn ang="0">
                      <a:pos x="T8" y="T9"/>
                    </a:cxn>
                  </a:cxnLst>
                  <a:rect l="0" t="0" r="r" b="b"/>
                  <a:pathLst>
                    <a:path w="9" h="25">
                      <a:moveTo>
                        <a:pt x="0" y="4"/>
                      </a:moveTo>
                      <a:lnTo>
                        <a:pt x="0" y="22"/>
                      </a:lnTo>
                      <a:lnTo>
                        <a:pt x="8" y="24"/>
                      </a:lnTo>
                      <a:lnTo>
                        <a:pt x="8" y="0"/>
                      </a:lnTo>
                      <a:lnTo>
                        <a:pt x="0"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17" name="Freeform 199">
                  <a:extLst>
                    <a:ext uri="{FF2B5EF4-FFF2-40B4-BE49-F238E27FC236}">
                      <a16:creationId xmlns:a16="http://schemas.microsoft.com/office/drawing/2014/main" id="{1073E623-8A01-4C9C-9C68-35BC287FF621}"/>
                    </a:ext>
                  </a:extLst>
                </p:cNvPr>
                <p:cNvSpPr>
                  <a:spLocks/>
                </p:cNvSpPr>
                <p:nvPr/>
              </p:nvSpPr>
              <p:spPr bwMode="auto">
                <a:xfrm>
                  <a:off x="3734" y="2697"/>
                  <a:ext cx="10" cy="27"/>
                </a:xfrm>
                <a:custGeom>
                  <a:avLst/>
                  <a:gdLst>
                    <a:gd name="T0" fmla="*/ 0 w 10"/>
                    <a:gd name="T1" fmla="*/ 6 h 27"/>
                    <a:gd name="T2" fmla="*/ 0 w 10"/>
                    <a:gd name="T3" fmla="*/ 24 h 27"/>
                    <a:gd name="T4" fmla="*/ 9 w 10"/>
                    <a:gd name="T5" fmla="*/ 26 h 27"/>
                    <a:gd name="T6" fmla="*/ 9 w 10"/>
                    <a:gd name="T7" fmla="*/ 0 h 27"/>
                    <a:gd name="T8" fmla="*/ 0 w 10"/>
                    <a:gd name="T9" fmla="*/ 6 h 27"/>
                  </a:gdLst>
                  <a:ahLst/>
                  <a:cxnLst>
                    <a:cxn ang="0">
                      <a:pos x="T0" y="T1"/>
                    </a:cxn>
                    <a:cxn ang="0">
                      <a:pos x="T2" y="T3"/>
                    </a:cxn>
                    <a:cxn ang="0">
                      <a:pos x="T4" y="T5"/>
                    </a:cxn>
                    <a:cxn ang="0">
                      <a:pos x="T6" y="T7"/>
                    </a:cxn>
                    <a:cxn ang="0">
                      <a:pos x="T8" y="T9"/>
                    </a:cxn>
                  </a:cxnLst>
                  <a:rect l="0" t="0" r="r" b="b"/>
                  <a:pathLst>
                    <a:path w="10" h="27">
                      <a:moveTo>
                        <a:pt x="0" y="6"/>
                      </a:moveTo>
                      <a:lnTo>
                        <a:pt x="0" y="24"/>
                      </a:lnTo>
                      <a:lnTo>
                        <a:pt x="9" y="26"/>
                      </a:lnTo>
                      <a:lnTo>
                        <a:pt x="9" y="0"/>
                      </a:lnTo>
                      <a:lnTo>
                        <a:pt x="0"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18" name="Freeform 200">
                  <a:extLst>
                    <a:ext uri="{FF2B5EF4-FFF2-40B4-BE49-F238E27FC236}">
                      <a16:creationId xmlns:a16="http://schemas.microsoft.com/office/drawing/2014/main" id="{0036030C-D4DE-4D14-85F3-36F0E247ACBA}"/>
                    </a:ext>
                  </a:extLst>
                </p:cNvPr>
                <p:cNvSpPr>
                  <a:spLocks/>
                </p:cNvSpPr>
                <p:nvPr/>
              </p:nvSpPr>
              <p:spPr bwMode="auto">
                <a:xfrm>
                  <a:off x="3730" y="2696"/>
                  <a:ext cx="10" cy="25"/>
                </a:xfrm>
                <a:custGeom>
                  <a:avLst/>
                  <a:gdLst>
                    <a:gd name="T0" fmla="*/ 0 w 10"/>
                    <a:gd name="T1" fmla="*/ 5 h 25"/>
                    <a:gd name="T2" fmla="*/ 0 w 10"/>
                    <a:gd name="T3" fmla="*/ 21 h 25"/>
                    <a:gd name="T4" fmla="*/ 9 w 10"/>
                    <a:gd name="T5" fmla="*/ 24 h 25"/>
                    <a:gd name="T6" fmla="*/ 9 w 10"/>
                    <a:gd name="T7" fmla="*/ 0 h 25"/>
                    <a:gd name="T8" fmla="*/ 0 w 10"/>
                    <a:gd name="T9" fmla="*/ 5 h 25"/>
                  </a:gdLst>
                  <a:ahLst/>
                  <a:cxnLst>
                    <a:cxn ang="0">
                      <a:pos x="T0" y="T1"/>
                    </a:cxn>
                    <a:cxn ang="0">
                      <a:pos x="T2" y="T3"/>
                    </a:cxn>
                    <a:cxn ang="0">
                      <a:pos x="T4" y="T5"/>
                    </a:cxn>
                    <a:cxn ang="0">
                      <a:pos x="T6" y="T7"/>
                    </a:cxn>
                    <a:cxn ang="0">
                      <a:pos x="T8" y="T9"/>
                    </a:cxn>
                  </a:cxnLst>
                  <a:rect l="0" t="0" r="r" b="b"/>
                  <a:pathLst>
                    <a:path w="10" h="25">
                      <a:moveTo>
                        <a:pt x="0" y="5"/>
                      </a:moveTo>
                      <a:lnTo>
                        <a:pt x="0" y="21"/>
                      </a:lnTo>
                      <a:lnTo>
                        <a:pt x="9" y="24"/>
                      </a:lnTo>
                      <a:lnTo>
                        <a:pt x="9"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19" name="Freeform 201">
                  <a:extLst>
                    <a:ext uri="{FF2B5EF4-FFF2-40B4-BE49-F238E27FC236}">
                      <a16:creationId xmlns:a16="http://schemas.microsoft.com/office/drawing/2014/main" id="{1F9C054C-2378-4537-BC00-8C908FEFF5FB}"/>
                    </a:ext>
                  </a:extLst>
                </p:cNvPr>
                <p:cNvSpPr>
                  <a:spLocks/>
                </p:cNvSpPr>
                <p:nvPr/>
              </p:nvSpPr>
              <p:spPr bwMode="auto">
                <a:xfrm>
                  <a:off x="3727" y="2693"/>
                  <a:ext cx="9" cy="25"/>
                </a:xfrm>
                <a:custGeom>
                  <a:avLst/>
                  <a:gdLst>
                    <a:gd name="T0" fmla="*/ 0 w 9"/>
                    <a:gd name="T1" fmla="*/ 4 h 25"/>
                    <a:gd name="T2" fmla="*/ 0 w 9"/>
                    <a:gd name="T3" fmla="*/ 22 h 25"/>
                    <a:gd name="T4" fmla="*/ 8 w 9"/>
                    <a:gd name="T5" fmla="*/ 24 h 25"/>
                    <a:gd name="T6" fmla="*/ 8 w 9"/>
                    <a:gd name="T7" fmla="*/ 0 h 25"/>
                    <a:gd name="T8" fmla="*/ 0 w 9"/>
                    <a:gd name="T9" fmla="*/ 4 h 25"/>
                  </a:gdLst>
                  <a:ahLst/>
                  <a:cxnLst>
                    <a:cxn ang="0">
                      <a:pos x="T0" y="T1"/>
                    </a:cxn>
                    <a:cxn ang="0">
                      <a:pos x="T2" y="T3"/>
                    </a:cxn>
                    <a:cxn ang="0">
                      <a:pos x="T4" y="T5"/>
                    </a:cxn>
                    <a:cxn ang="0">
                      <a:pos x="T6" y="T7"/>
                    </a:cxn>
                    <a:cxn ang="0">
                      <a:pos x="T8" y="T9"/>
                    </a:cxn>
                  </a:cxnLst>
                  <a:rect l="0" t="0" r="r" b="b"/>
                  <a:pathLst>
                    <a:path w="9" h="25">
                      <a:moveTo>
                        <a:pt x="0" y="4"/>
                      </a:moveTo>
                      <a:lnTo>
                        <a:pt x="0" y="22"/>
                      </a:lnTo>
                      <a:lnTo>
                        <a:pt x="8" y="24"/>
                      </a:lnTo>
                      <a:lnTo>
                        <a:pt x="8" y="0"/>
                      </a:lnTo>
                      <a:lnTo>
                        <a:pt x="0"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20" name="Freeform 202">
                  <a:extLst>
                    <a:ext uri="{FF2B5EF4-FFF2-40B4-BE49-F238E27FC236}">
                      <a16:creationId xmlns:a16="http://schemas.microsoft.com/office/drawing/2014/main" id="{81ED6A75-1DD5-4807-8FBA-37A6779B20F0}"/>
                    </a:ext>
                  </a:extLst>
                </p:cNvPr>
                <p:cNvSpPr>
                  <a:spLocks/>
                </p:cNvSpPr>
                <p:nvPr/>
              </p:nvSpPr>
              <p:spPr bwMode="auto">
                <a:xfrm>
                  <a:off x="3722" y="2690"/>
                  <a:ext cx="10" cy="26"/>
                </a:xfrm>
                <a:custGeom>
                  <a:avLst/>
                  <a:gdLst>
                    <a:gd name="T0" fmla="*/ 0 w 10"/>
                    <a:gd name="T1" fmla="*/ 6 h 26"/>
                    <a:gd name="T2" fmla="*/ 0 w 10"/>
                    <a:gd name="T3" fmla="*/ 23 h 26"/>
                    <a:gd name="T4" fmla="*/ 9 w 10"/>
                    <a:gd name="T5" fmla="*/ 25 h 26"/>
                    <a:gd name="T6" fmla="*/ 9 w 10"/>
                    <a:gd name="T7" fmla="*/ 0 h 26"/>
                    <a:gd name="T8" fmla="*/ 0 w 10"/>
                    <a:gd name="T9" fmla="*/ 6 h 26"/>
                  </a:gdLst>
                  <a:ahLst/>
                  <a:cxnLst>
                    <a:cxn ang="0">
                      <a:pos x="T0" y="T1"/>
                    </a:cxn>
                    <a:cxn ang="0">
                      <a:pos x="T2" y="T3"/>
                    </a:cxn>
                    <a:cxn ang="0">
                      <a:pos x="T4" y="T5"/>
                    </a:cxn>
                    <a:cxn ang="0">
                      <a:pos x="T6" y="T7"/>
                    </a:cxn>
                    <a:cxn ang="0">
                      <a:pos x="T8" y="T9"/>
                    </a:cxn>
                  </a:cxnLst>
                  <a:rect l="0" t="0" r="r" b="b"/>
                  <a:pathLst>
                    <a:path w="10" h="26">
                      <a:moveTo>
                        <a:pt x="0" y="6"/>
                      </a:moveTo>
                      <a:lnTo>
                        <a:pt x="0" y="23"/>
                      </a:lnTo>
                      <a:lnTo>
                        <a:pt x="9" y="25"/>
                      </a:lnTo>
                      <a:lnTo>
                        <a:pt x="9" y="0"/>
                      </a:lnTo>
                      <a:lnTo>
                        <a:pt x="0"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21" name="Freeform 203">
                  <a:extLst>
                    <a:ext uri="{FF2B5EF4-FFF2-40B4-BE49-F238E27FC236}">
                      <a16:creationId xmlns:a16="http://schemas.microsoft.com/office/drawing/2014/main" id="{A7041C0A-A4EC-40BC-BF6E-FCB39CECFF2A}"/>
                    </a:ext>
                  </a:extLst>
                </p:cNvPr>
                <p:cNvSpPr>
                  <a:spLocks/>
                </p:cNvSpPr>
                <p:nvPr/>
              </p:nvSpPr>
              <p:spPr bwMode="auto">
                <a:xfrm>
                  <a:off x="3719" y="2688"/>
                  <a:ext cx="9" cy="26"/>
                </a:xfrm>
                <a:custGeom>
                  <a:avLst/>
                  <a:gdLst>
                    <a:gd name="T0" fmla="*/ 0 w 9"/>
                    <a:gd name="T1" fmla="*/ 5 h 26"/>
                    <a:gd name="T2" fmla="*/ 0 w 9"/>
                    <a:gd name="T3" fmla="*/ 22 h 26"/>
                    <a:gd name="T4" fmla="*/ 8 w 9"/>
                    <a:gd name="T5" fmla="*/ 25 h 26"/>
                    <a:gd name="T6" fmla="*/ 8 w 9"/>
                    <a:gd name="T7" fmla="*/ 0 h 26"/>
                    <a:gd name="T8" fmla="*/ 0 w 9"/>
                    <a:gd name="T9" fmla="*/ 5 h 26"/>
                  </a:gdLst>
                  <a:ahLst/>
                  <a:cxnLst>
                    <a:cxn ang="0">
                      <a:pos x="T0" y="T1"/>
                    </a:cxn>
                    <a:cxn ang="0">
                      <a:pos x="T2" y="T3"/>
                    </a:cxn>
                    <a:cxn ang="0">
                      <a:pos x="T4" y="T5"/>
                    </a:cxn>
                    <a:cxn ang="0">
                      <a:pos x="T6" y="T7"/>
                    </a:cxn>
                    <a:cxn ang="0">
                      <a:pos x="T8" y="T9"/>
                    </a:cxn>
                  </a:cxnLst>
                  <a:rect l="0" t="0" r="r" b="b"/>
                  <a:pathLst>
                    <a:path w="9" h="26">
                      <a:moveTo>
                        <a:pt x="0" y="5"/>
                      </a:moveTo>
                      <a:lnTo>
                        <a:pt x="0" y="22"/>
                      </a:lnTo>
                      <a:lnTo>
                        <a:pt x="8" y="25"/>
                      </a:lnTo>
                      <a:lnTo>
                        <a:pt x="8"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22" name="Freeform 204">
                  <a:extLst>
                    <a:ext uri="{FF2B5EF4-FFF2-40B4-BE49-F238E27FC236}">
                      <a16:creationId xmlns:a16="http://schemas.microsoft.com/office/drawing/2014/main" id="{6A1D445E-8C35-4640-BAC0-72635EDAFF1F}"/>
                    </a:ext>
                  </a:extLst>
                </p:cNvPr>
                <p:cNvSpPr>
                  <a:spLocks/>
                </p:cNvSpPr>
                <p:nvPr/>
              </p:nvSpPr>
              <p:spPr bwMode="auto">
                <a:xfrm>
                  <a:off x="3718" y="2702"/>
                  <a:ext cx="74" cy="43"/>
                </a:xfrm>
                <a:custGeom>
                  <a:avLst/>
                  <a:gdLst>
                    <a:gd name="T0" fmla="*/ 0 w 74"/>
                    <a:gd name="T1" fmla="*/ 0 h 43"/>
                    <a:gd name="T2" fmla="*/ 73 w 74"/>
                    <a:gd name="T3" fmla="*/ 33 h 43"/>
                    <a:gd name="T4" fmla="*/ 73 w 74"/>
                    <a:gd name="T5" fmla="*/ 42 h 43"/>
                    <a:gd name="T6" fmla="*/ 0 w 74"/>
                    <a:gd name="T7" fmla="*/ 15 h 43"/>
                    <a:gd name="T8" fmla="*/ 0 w 74"/>
                    <a:gd name="T9" fmla="*/ 0 h 43"/>
                  </a:gdLst>
                  <a:ahLst/>
                  <a:cxnLst>
                    <a:cxn ang="0">
                      <a:pos x="T0" y="T1"/>
                    </a:cxn>
                    <a:cxn ang="0">
                      <a:pos x="T2" y="T3"/>
                    </a:cxn>
                    <a:cxn ang="0">
                      <a:pos x="T4" y="T5"/>
                    </a:cxn>
                    <a:cxn ang="0">
                      <a:pos x="T6" y="T7"/>
                    </a:cxn>
                    <a:cxn ang="0">
                      <a:pos x="T8" y="T9"/>
                    </a:cxn>
                  </a:cxnLst>
                  <a:rect l="0" t="0" r="r" b="b"/>
                  <a:pathLst>
                    <a:path w="74" h="43">
                      <a:moveTo>
                        <a:pt x="0" y="0"/>
                      </a:moveTo>
                      <a:lnTo>
                        <a:pt x="73" y="33"/>
                      </a:lnTo>
                      <a:lnTo>
                        <a:pt x="73" y="42"/>
                      </a:lnTo>
                      <a:lnTo>
                        <a:pt x="0" y="15"/>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23" name="Freeform 205">
                  <a:extLst>
                    <a:ext uri="{FF2B5EF4-FFF2-40B4-BE49-F238E27FC236}">
                      <a16:creationId xmlns:a16="http://schemas.microsoft.com/office/drawing/2014/main" id="{58D84A3C-2220-488F-A38E-AFA5A2C403DA}"/>
                    </a:ext>
                  </a:extLst>
                </p:cNvPr>
                <p:cNvSpPr>
                  <a:spLocks/>
                </p:cNvSpPr>
                <p:nvPr/>
              </p:nvSpPr>
              <p:spPr bwMode="auto">
                <a:xfrm>
                  <a:off x="3718" y="2744"/>
                  <a:ext cx="71" cy="27"/>
                </a:xfrm>
                <a:custGeom>
                  <a:avLst/>
                  <a:gdLst>
                    <a:gd name="T0" fmla="*/ 0 w 71"/>
                    <a:gd name="T1" fmla="*/ 0 h 27"/>
                    <a:gd name="T2" fmla="*/ 70 w 71"/>
                    <a:gd name="T3" fmla="*/ 16 h 27"/>
                    <a:gd name="T4" fmla="*/ 70 w 71"/>
                    <a:gd name="T5" fmla="*/ 26 h 27"/>
                    <a:gd name="T6" fmla="*/ 0 w 71"/>
                    <a:gd name="T7" fmla="*/ 16 h 27"/>
                    <a:gd name="T8" fmla="*/ 0 w 71"/>
                    <a:gd name="T9" fmla="*/ 0 h 27"/>
                  </a:gdLst>
                  <a:ahLst/>
                  <a:cxnLst>
                    <a:cxn ang="0">
                      <a:pos x="T0" y="T1"/>
                    </a:cxn>
                    <a:cxn ang="0">
                      <a:pos x="T2" y="T3"/>
                    </a:cxn>
                    <a:cxn ang="0">
                      <a:pos x="T4" y="T5"/>
                    </a:cxn>
                    <a:cxn ang="0">
                      <a:pos x="T6" y="T7"/>
                    </a:cxn>
                    <a:cxn ang="0">
                      <a:pos x="T8" y="T9"/>
                    </a:cxn>
                  </a:cxnLst>
                  <a:rect l="0" t="0" r="r" b="b"/>
                  <a:pathLst>
                    <a:path w="71" h="27">
                      <a:moveTo>
                        <a:pt x="0" y="0"/>
                      </a:moveTo>
                      <a:lnTo>
                        <a:pt x="70" y="16"/>
                      </a:lnTo>
                      <a:lnTo>
                        <a:pt x="70" y="26"/>
                      </a:lnTo>
                      <a:lnTo>
                        <a:pt x="0" y="16"/>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24" name="Freeform 206">
                  <a:extLst>
                    <a:ext uri="{FF2B5EF4-FFF2-40B4-BE49-F238E27FC236}">
                      <a16:creationId xmlns:a16="http://schemas.microsoft.com/office/drawing/2014/main" id="{EE794711-0735-44F9-9BCC-851F6D1868EB}"/>
                    </a:ext>
                  </a:extLst>
                </p:cNvPr>
                <p:cNvSpPr>
                  <a:spLocks/>
                </p:cNvSpPr>
                <p:nvPr/>
              </p:nvSpPr>
              <p:spPr bwMode="auto">
                <a:xfrm>
                  <a:off x="3537" y="2673"/>
                  <a:ext cx="28" cy="128"/>
                </a:xfrm>
                <a:custGeom>
                  <a:avLst/>
                  <a:gdLst>
                    <a:gd name="T0" fmla="*/ 27 w 28"/>
                    <a:gd name="T1" fmla="*/ 11 h 128"/>
                    <a:gd name="T2" fmla="*/ 13 w 28"/>
                    <a:gd name="T3" fmla="*/ 0 h 128"/>
                    <a:gd name="T4" fmla="*/ 11 w 28"/>
                    <a:gd name="T5" fmla="*/ 0 h 128"/>
                    <a:gd name="T6" fmla="*/ 8 w 28"/>
                    <a:gd name="T7" fmla="*/ 1 h 128"/>
                    <a:gd name="T8" fmla="*/ 3 w 28"/>
                    <a:gd name="T9" fmla="*/ 7 h 128"/>
                    <a:gd name="T10" fmla="*/ 0 w 28"/>
                    <a:gd name="T11" fmla="*/ 5 h 128"/>
                    <a:gd name="T12" fmla="*/ 0 w 28"/>
                    <a:gd name="T13" fmla="*/ 126 h 128"/>
                    <a:gd name="T14" fmla="*/ 5 w 28"/>
                    <a:gd name="T15" fmla="*/ 121 h 128"/>
                    <a:gd name="T16" fmla="*/ 7 w 28"/>
                    <a:gd name="T17" fmla="*/ 121 h 128"/>
                    <a:gd name="T18" fmla="*/ 7 w 28"/>
                    <a:gd name="T19" fmla="*/ 127 h 128"/>
                    <a:gd name="T20" fmla="*/ 11 w 28"/>
                    <a:gd name="T21" fmla="*/ 127 h 128"/>
                    <a:gd name="T22" fmla="*/ 14 w 28"/>
                    <a:gd name="T23" fmla="*/ 123 h 128"/>
                    <a:gd name="T24" fmla="*/ 14 w 28"/>
                    <a:gd name="T25" fmla="*/ 17 h 128"/>
                    <a:gd name="T26" fmla="*/ 27 w 28"/>
                    <a:gd name="T27" fmla="*/ 1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128">
                      <a:moveTo>
                        <a:pt x="27" y="11"/>
                      </a:moveTo>
                      <a:lnTo>
                        <a:pt x="13" y="0"/>
                      </a:lnTo>
                      <a:lnTo>
                        <a:pt x="11" y="0"/>
                      </a:lnTo>
                      <a:lnTo>
                        <a:pt x="8" y="1"/>
                      </a:lnTo>
                      <a:lnTo>
                        <a:pt x="3" y="7"/>
                      </a:lnTo>
                      <a:lnTo>
                        <a:pt x="0" y="5"/>
                      </a:lnTo>
                      <a:lnTo>
                        <a:pt x="0" y="126"/>
                      </a:lnTo>
                      <a:lnTo>
                        <a:pt x="5" y="121"/>
                      </a:lnTo>
                      <a:lnTo>
                        <a:pt x="7" y="121"/>
                      </a:lnTo>
                      <a:lnTo>
                        <a:pt x="7" y="127"/>
                      </a:lnTo>
                      <a:lnTo>
                        <a:pt x="11" y="127"/>
                      </a:lnTo>
                      <a:lnTo>
                        <a:pt x="14" y="123"/>
                      </a:lnTo>
                      <a:lnTo>
                        <a:pt x="14" y="17"/>
                      </a:lnTo>
                      <a:lnTo>
                        <a:pt x="27" y="1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25" name="Freeform 207">
                  <a:extLst>
                    <a:ext uri="{FF2B5EF4-FFF2-40B4-BE49-F238E27FC236}">
                      <a16:creationId xmlns:a16="http://schemas.microsoft.com/office/drawing/2014/main" id="{CA956F3B-47F8-4466-8C62-1B573E57A3D8}"/>
                    </a:ext>
                  </a:extLst>
                </p:cNvPr>
                <p:cNvSpPr>
                  <a:spLocks/>
                </p:cNvSpPr>
                <p:nvPr/>
              </p:nvSpPr>
              <p:spPr bwMode="auto">
                <a:xfrm>
                  <a:off x="3531" y="2679"/>
                  <a:ext cx="5" cy="121"/>
                </a:xfrm>
                <a:custGeom>
                  <a:avLst/>
                  <a:gdLst>
                    <a:gd name="T0" fmla="*/ 0 w 5"/>
                    <a:gd name="T1" fmla="*/ 0 h 121"/>
                    <a:gd name="T2" fmla="*/ 0 w 5"/>
                    <a:gd name="T3" fmla="*/ 120 h 121"/>
                    <a:gd name="T4" fmla="*/ 4 w 5"/>
                    <a:gd name="T5" fmla="*/ 120 h 121"/>
                    <a:gd name="T6" fmla="*/ 4 w 5"/>
                    <a:gd name="T7" fmla="*/ 1 h 121"/>
                    <a:gd name="T8" fmla="*/ 0 w 5"/>
                    <a:gd name="T9" fmla="*/ 0 h 121"/>
                  </a:gdLst>
                  <a:ahLst/>
                  <a:cxnLst>
                    <a:cxn ang="0">
                      <a:pos x="T0" y="T1"/>
                    </a:cxn>
                    <a:cxn ang="0">
                      <a:pos x="T2" y="T3"/>
                    </a:cxn>
                    <a:cxn ang="0">
                      <a:pos x="T4" y="T5"/>
                    </a:cxn>
                    <a:cxn ang="0">
                      <a:pos x="T6" y="T7"/>
                    </a:cxn>
                    <a:cxn ang="0">
                      <a:pos x="T8" y="T9"/>
                    </a:cxn>
                  </a:cxnLst>
                  <a:rect l="0" t="0" r="r" b="b"/>
                  <a:pathLst>
                    <a:path w="5" h="121">
                      <a:moveTo>
                        <a:pt x="0" y="0"/>
                      </a:moveTo>
                      <a:lnTo>
                        <a:pt x="0" y="120"/>
                      </a:lnTo>
                      <a:lnTo>
                        <a:pt x="4" y="120"/>
                      </a:lnTo>
                      <a:lnTo>
                        <a:pt x="4" y="1"/>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26" name="Freeform 208">
                  <a:extLst>
                    <a:ext uri="{FF2B5EF4-FFF2-40B4-BE49-F238E27FC236}">
                      <a16:creationId xmlns:a16="http://schemas.microsoft.com/office/drawing/2014/main" id="{119A43D3-E032-484B-A077-78063273DA24}"/>
                    </a:ext>
                  </a:extLst>
                </p:cNvPr>
                <p:cNvSpPr>
                  <a:spLocks/>
                </p:cNvSpPr>
                <p:nvPr/>
              </p:nvSpPr>
              <p:spPr bwMode="auto">
                <a:xfrm>
                  <a:off x="3544" y="2673"/>
                  <a:ext cx="3" cy="128"/>
                </a:xfrm>
                <a:custGeom>
                  <a:avLst/>
                  <a:gdLst>
                    <a:gd name="T0" fmla="*/ 2 w 3"/>
                    <a:gd name="T1" fmla="*/ 1 h 128"/>
                    <a:gd name="T2" fmla="*/ 0 w 3"/>
                    <a:gd name="T3" fmla="*/ 0 h 128"/>
                    <a:gd name="T4" fmla="*/ 0 w 3"/>
                    <a:gd name="T5" fmla="*/ 127 h 128"/>
                    <a:gd name="T6" fmla="*/ 2 w 3"/>
                    <a:gd name="T7" fmla="*/ 127 h 128"/>
                    <a:gd name="T8" fmla="*/ 2 w 3"/>
                    <a:gd name="T9" fmla="*/ 1 h 128"/>
                  </a:gdLst>
                  <a:ahLst/>
                  <a:cxnLst>
                    <a:cxn ang="0">
                      <a:pos x="T0" y="T1"/>
                    </a:cxn>
                    <a:cxn ang="0">
                      <a:pos x="T2" y="T3"/>
                    </a:cxn>
                    <a:cxn ang="0">
                      <a:pos x="T4" y="T5"/>
                    </a:cxn>
                    <a:cxn ang="0">
                      <a:pos x="T6" y="T7"/>
                    </a:cxn>
                    <a:cxn ang="0">
                      <a:pos x="T8" y="T9"/>
                    </a:cxn>
                  </a:cxnLst>
                  <a:rect l="0" t="0" r="r" b="b"/>
                  <a:pathLst>
                    <a:path w="3" h="128">
                      <a:moveTo>
                        <a:pt x="2" y="1"/>
                      </a:moveTo>
                      <a:lnTo>
                        <a:pt x="0" y="0"/>
                      </a:lnTo>
                      <a:lnTo>
                        <a:pt x="0" y="127"/>
                      </a:lnTo>
                      <a:lnTo>
                        <a:pt x="2" y="127"/>
                      </a:lnTo>
                      <a:lnTo>
                        <a:pt x="2" y="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27" name="Freeform 209">
                  <a:extLst>
                    <a:ext uri="{FF2B5EF4-FFF2-40B4-BE49-F238E27FC236}">
                      <a16:creationId xmlns:a16="http://schemas.microsoft.com/office/drawing/2014/main" id="{37669D29-0AFB-4C38-BC2C-501F2CE0E63C}"/>
                    </a:ext>
                  </a:extLst>
                </p:cNvPr>
                <p:cNvSpPr>
                  <a:spLocks/>
                </p:cNvSpPr>
                <p:nvPr/>
              </p:nvSpPr>
              <p:spPr bwMode="auto">
                <a:xfrm>
                  <a:off x="3539" y="2676"/>
                  <a:ext cx="2" cy="120"/>
                </a:xfrm>
                <a:custGeom>
                  <a:avLst/>
                  <a:gdLst>
                    <a:gd name="T0" fmla="*/ 1 w 2"/>
                    <a:gd name="T1" fmla="*/ 119 h 120"/>
                    <a:gd name="T2" fmla="*/ 1 w 2"/>
                    <a:gd name="T3" fmla="*/ 6 h 120"/>
                    <a:gd name="T4" fmla="*/ 0 w 2"/>
                    <a:gd name="T5" fmla="*/ 0 h 120"/>
                    <a:gd name="T6" fmla="*/ 0 w 2"/>
                    <a:gd name="T7" fmla="*/ 119 h 120"/>
                    <a:gd name="T8" fmla="*/ 1 w 2"/>
                    <a:gd name="T9" fmla="*/ 119 h 120"/>
                  </a:gdLst>
                  <a:ahLst/>
                  <a:cxnLst>
                    <a:cxn ang="0">
                      <a:pos x="T0" y="T1"/>
                    </a:cxn>
                    <a:cxn ang="0">
                      <a:pos x="T2" y="T3"/>
                    </a:cxn>
                    <a:cxn ang="0">
                      <a:pos x="T4" y="T5"/>
                    </a:cxn>
                    <a:cxn ang="0">
                      <a:pos x="T6" y="T7"/>
                    </a:cxn>
                    <a:cxn ang="0">
                      <a:pos x="T8" y="T9"/>
                    </a:cxn>
                  </a:cxnLst>
                  <a:rect l="0" t="0" r="r" b="b"/>
                  <a:pathLst>
                    <a:path w="2" h="120">
                      <a:moveTo>
                        <a:pt x="1" y="119"/>
                      </a:moveTo>
                      <a:lnTo>
                        <a:pt x="1" y="6"/>
                      </a:lnTo>
                      <a:lnTo>
                        <a:pt x="0" y="0"/>
                      </a:lnTo>
                      <a:lnTo>
                        <a:pt x="0" y="119"/>
                      </a:lnTo>
                      <a:lnTo>
                        <a:pt x="1" y="119"/>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28" name="Freeform 210">
                  <a:extLst>
                    <a:ext uri="{FF2B5EF4-FFF2-40B4-BE49-F238E27FC236}">
                      <a16:creationId xmlns:a16="http://schemas.microsoft.com/office/drawing/2014/main" id="{1BF196CB-F0B8-4A26-854B-C0056B46130A}"/>
                    </a:ext>
                  </a:extLst>
                </p:cNvPr>
                <p:cNvSpPr>
                  <a:spLocks/>
                </p:cNvSpPr>
                <p:nvPr/>
              </p:nvSpPr>
              <p:spPr bwMode="auto">
                <a:xfrm>
                  <a:off x="3625" y="2636"/>
                  <a:ext cx="39" cy="164"/>
                </a:xfrm>
                <a:custGeom>
                  <a:avLst/>
                  <a:gdLst>
                    <a:gd name="T0" fmla="*/ 38 w 39"/>
                    <a:gd name="T1" fmla="*/ 14 h 164"/>
                    <a:gd name="T2" fmla="*/ 17 w 39"/>
                    <a:gd name="T3" fmla="*/ 0 h 164"/>
                    <a:gd name="T4" fmla="*/ 15 w 39"/>
                    <a:gd name="T5" fmla="*/ 0 h 164"/>
                    <a:gd name="T6" fmla="*/ 11 w 39"/>
                    <a:gd name="T7" fmla="*/ 2 h 164"/>
                    <a:gd name="T8" fmla="*/ 4 w 39"/>
                    <a:gd name="T9" fmla="*/ 9 h 164"/>
                    <a:gd name="T10" fmla="*/ 0 w 39"/>
                    <a:gd name="T11" fmla="*/ 7 h 164"/>
                    <a:gd name="T12" fmla="*/ 0 w 39"/>
                    <a:gd name="T13" fmla="*/ 162 h 164"/>
                    <a:gd name="T14" fmla="*/ 6 w 39"/>
                    <a:gd name="T15" fmla="*/ 156 h 164"/>
                    <a:gd name="T16" fmla="*/ 10 w 39"/>
                    <a:gd name="T17" fmla="*/ 156 h 164"/>
                    <a:gd name="T18" fmla="*/ 10 w 39"/>
                    <a:gd name="T19" fmla="*/ 163 h 164"/>
                    <a:gd name="T20" fmla="*/ 15 w 39"/>
                    <a:gd name="T21" fmla="*/ 163 h 164"/>
                    <a:gd name="T22" fmla="*/ 19 w 39"/>
                    <a:gd name="T23" fmla="*/ 159 h 164"/>
                    <a:gd name="T24" fmla="*/ 19 w 39"/>
                    <a:gd name="T25" fmla="*/ 22 h 164"/>
                    <a:gd name="T26" fmla="*/ 38 w 39"/>
                    <a:gd name="T27" fmla="*/ 1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164">
                      <a:moveTo>
                        <a:pt x="38" y="14"/>
                      </a:moveTo>
                      <a:lnTo>
                        <a:pt x="17" y="0"/>
                      </a:lnTo>
                      <a:lnTo>
                        <a:pt x="15" y="0"/>
                      </a:lnTo>
                      <a:lnTo>
                        <a:pt x="11" y="2"/>
                      </a:lnTo>
                      <a:lnTo>
                        <a:pt x="4" y="9"/>
                      </a:lnTo>
                      <a:lnTo>
                        <a:pt x="0" y="7"/>
                      </a:lnTo>
                      <a:lnTo>
                        <a:pt x="0" y="162"/>
                      </a:lnTo>
                      <a:lnTo>
                        <a:pt x="6" y="156"/>
                      </a:lnTo>
                      <a:lnTo>
                        <a:pt x="10" y="156"/>
                      </a:lnTo>
                      <a:lnTo>
                        <a:pt x="10" y="163"/>
                      </a:lnTo>
                      <a:lnTo>
                        <a:pt x="15" y="163"/>
                      </a:lnTo>
                      <a:lnTo>
                        <a:pt x="19" y="159"/>
                      </a:lnTo>
                      <a:lnTo>
                        <a:pt x="19" y="22"/>
                      </a:lnTo>
                      <a:lnTo>
                        <a:pt x="38" y="1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29" name="Freeform 211">
                  <a:extLst>
                    <a:ext uri="{FF2B5EF4-FFF2-40B4-BE49-F238E27FC236}">
                      <a16:creationId xmlns:a16="http://schemas.microsoft.com/office/drawing/2014/main" id="{8CDB40EE-D172-491C-803C-DC1F630A8E54}"/>
                    </a:ext>
                  </a:extLst>
                </p:cNvPr>
                <p:cNvSpPr>
                  <a:spLocks/>
                </p:cNvSpPr>
                <p:nvPr/>
              </p:nvSpPr>
              <p:spPr bwMode="auto">
                <a:xfrm>
                  <a:off x="3619" y="2642"/>
                  <a:ext cx="4" cy="157"/>
                </a:xfrm>
                <a:custGeom>
                  <a:avLst/>
                  <a:gdLst>
                    <a:gd name="T0" fmla="*/ 0 w 4"/>
                    <a:gd name="T1" fmla="*/ 0 h 157"/>
                    <a:gd name="T2" fmla="*/ 0 w 4"/>
                    <a:gd name="T3" fmla="*/ 156 h 157"/>
                    <a:gd name="T4" fmla="*/ 3 w 4"/>
                    <a:gd name="T5" fmla="*/ 156 h 157"/>
                    <a:gd name="T6" fmla="*/ 3 w 4"/>
                    <a:gd name="T7" fmla="*/ 1 h 157"/>
                    <a:gd name="T8" fmla="*/ 0 w 4"/>
                    <a:gd name="T9" fmla="*/ 0 h 157"/>
                  </a:gdLst>
                  <a:ahLst/>
                  <a:cxnLst>
                    <a:cxn ang="0">
                      <a:pos x="T0" y="T1"/>
                    </a:cxn>
                    <a:cxn ang="0">
                      <a:pos x="T2" y="T3"/>
                    </a:cxn>
                    <a:cxn ang="0">
                      <a:pos x="T4" y="T5"/>
                    </a:cxn>
                    <a:cxn ang="0">
                      <a:pos x="T6" y="T7"/>
                    </a:cxn>
                    <a:cxn ang="0">
                      <a:pos x="T8" y="T9"/>
                    </a:cxn>
                  </a:cxnLst>
                  <a:rect l="0" t="0" r="r" b="b"/>
                  <a:pathLst>
                    <a:path w="4" h="157">
                      <a:moveTo>
                        <a:pt x="0" y="0"/>
                      </a:moveTo>
                      <a:lnTo>
                        <a:pt x="0" y="156"/>
                      </a:lnTo>
                      <a:lnTo>
                        <a:pt x="3" y="156"/>
                      </a:lnTo>
                      <a:lnTo>
                        <a:pt x="3" y="1"/>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30" name="Freeform 212">
                  <a:extLst>
                    <a:ext uri="{FF2B5EF4-FFF2-40B4-BE49-F238E27FC236}">
                      <a16:creationId xmlns:a16="http://schemas.microsoft.com/office/drawing/2014/main" id="{B78981A9-1C1B-4678-82E7-69C57B5EDED4}"/>
                    </a:ext>
                  </a:extLst>
                </p:cNvPr>
                <p:cNvSpPr>
                  <a:spLocks/>
                </p:cNvSpPr>
                <p:nvPr/>
              </p:nvSpPr>
              <p:spPr bwMode="auto">
                <a:xfrm>
                  <a:off x="3635" y="2636"/>
                  <a:ext cx="3" cy="164"/>
                </a:xfrm>
                <a:custGeom>
                  <a:avLst/>
                  <a:gdLst>
                    <a:gd name="T0" fmla="*/ 2 w 3"/>
                    <a:gd name="T1" fmla="*/ 2 h 164"/>
                    <a:gd name="T2" fmla="*/ 0 w 3"/>
                    <a:gd name="T3" fmla="*/ 0 h 164"/>
                    <a:gd name="T4" fmla="*/ 0 w 3"/>
                    <a:gd name="T5" fmla="*/ 163 h 164"/>
                    <a:gd name="T6" fmla="*/ 2 w 3"/>
                    <a:gd name="T7" fmla="*/ 163 h 164"/>
                    <a:gd name="T8" fmla="*/ 2 w 3"/>
                    <a:gd name="T9" fmla="*/ 2 h 164"/>
                  </a:gdLst>
                  <a:ahLst/>
                  <a:cxnLst>
                    <a:cxn ang="0">
                      <a:pos x="T0" y="T1"/>
                    </a:cxn>
                    <a:cxn ang="0">
                      <a:pos x="T2" y="T3"/>
                    </a:cxn>
                    <a:cxn ang="0">
                      <a:pos x="T4" y="T5"/>
                    </a:cxn>
                    <a:cxn ang="0">
                      <a:pos x="T6" y="T7"/>
                    </a:cxn>
                    <a:cxn ang="0">
                      <a:pos x="T8" y="T9"/>
                    </a:cxn>
                  </a:cxnLst>
                  <a:rect l="0" t="0" r="r" b="b"/>
                  <a:pathLst>
                    <a:path w="3" h="164">
                      <a:moveTo>
                        <a:pt x="2" y="2"/>
                      </a:moveTo>
                      <a:lnTo>
                        <a:pt x="0" y="0"/>
                      </a:lnTo>
                      <a:lnTo>
                        <a:pt x="0" y="163"/>
                      </a:lnTo>
                      <a:lnTo>
                        <a:pt x="2" y="163"/>
                      </a:lnTo>
                      <a:lnTo>
                        <a:pt x="2"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31" name="Freeform 213">
                  <a:extLst>
                    <a:ext uri="{FF2B5EF4-FFF2-40B4-BE49-F238E27FC236}">
                      <a16:creationId xmlns:a16="http://schemas.microsoft.com/office/drawing/2014/main" id="{DCE4E96A-6627-4ED1-BBA8-FBE9F55B94B5}"/>
                    </a:ext>
                  </a:extLst>
                </p:cNvPr>
                <p:cNvSpPr>
                  <a:spLocks/>
                </p:cNvSpPr>
                <p:nvPr/>
              </p:nvSpPr>
              <p:spPr bwMode="auto">
                <a:xfrm>
                  <a:off x="3630" y="2640"/>
                  <a:ext cx="2" cy="154"/>
                </a:xfrm>
                <a:custGeom>
                  <a:avLst/>
                  <a:gdLst>
                    <a:gd name="T0" fmla="*/ 0 w 2"/>
                    <a:gd name="T1" fmla="*/ 153 h 154"/>
                    <a:gd name="T2" fmla="*/ 0 w 2"/>
                    <a:gd name="T3" fmla="*/ 7 h 154"/>
                    <a:gd name="T4" fmla="*/ 1 w 2"/>
                    <a:gd name="T5" fmla="*/ 0 h 154"/>
                    <a:gd name="T6" fmla="*/ 1 w 2"/>
                    <a:gd name="T7" fmla="*/ 153 h 154"/>
                    <a:gd name="T8" fmla="*/ 0 w 2"/>
                    <a:gd name="T9" fmla="*/ 153 h 154"/>
                  </a:gdLst>
                  <a:ahLst/>
                  <a:cxnLst>
                    <a:cxn ang="0">
                      <a:pos x="T0" y="T1"/>
                    </a:cxn>
                    <a:cxn ang="0">
                      <a:pos x="T2" y="T3"/>
                    </a:cxn>
                    <a:cxn ang="0">
                      <a:pos x="T4" y="T5"/>
                    </a:cxn>
                    <a:cxn ang="0">
                      <a:pos x="T6" y="T7"/>
                    </a:cxn>
                    <a:cxn ang="0">
                      <a:pos x="T8" y="T9"/>
                    </a:cxn>
                  </a:cxnLst>
                  <a:rect l="0" t="0" r="r" b="b"/>
                  <a:pathLst>
                    <a:path w="2" h="154">
                      <a:moveTo>
                        <a:pt x="0" y="153"/>
                      </a:moveTo>
                      <a:lnTo>
                        <a:pt x="0" y="7"/>
                      </a:lnTo>
                      <a:lnTo>
                        <a:pt x="1" y="0"/>
                      </a:lnTo>
                      <a:lnTo>
                        <a:pt x="1" y="153"/>
                      </a:lnTo>
                      <a:lnTo>
                        <a:pt x="0" y="15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32" name="Freeform 214">
                  <a:extLst>
                    <a:ext uri="{FF2B5EF4-FFF2-40B4-BE49-F238E27FC236}">
                      <a16:creationId xmlns:a16="http://schemas.microsoft.com/office/drawing/2014/main" id="{8B5E65B2-C9EF-49E6-8E9B-B7EC68C9ABE1}"/>
                    </a:ext>
                  </a:extLst>
                </p:cNvPr>
                <p:cNvSpPr>
                  <a:spLocks/>
                </p:cNvSpPr>
                <p:nvPr/>
              </p:nvSpPr>
              <p:spPr bwMode="auto">
                <a:xfrm>
                  <a:off x="3483" y="2697"/>
                  <a:ext cx="21" cy="101"/>
                </a:xfrm>
                <a:custGeom>
                  <a:avLst/>
                  <a:gdLst>
                    <a:gd name="T0" fmla="*/ 20 w 21"/>
                    <a:gd name="T1" fmla="*/ 9 h 101"/>
                    <a:gd name="T2" fmla="*/ 10 w 21"/>
                    <a:gd name="T3" fmla="*/ 0 h 101"/>
                    <a:gd name="T4" fmla="*/ 8 w 21"/>
                    <a:gd name="T5" fmla="*/ 0 h 101"/>
                    <a:gd name="T6" fmla="*/ 6 w 21"/>
                    <a:gd name="T7" fmla="*/ 0 h 101"/>
                    <a:gd name="T8" fmla="*/ 2 w 21"/>
                    <a:gd name="T9" fmla="*/ 5 h 101"/>
                    <a:gd name="T10" fmla="*/ 0 w 21"/>
                    <a:gd name="T11" fmla="*/ 4 h 101"/>
                    <a:gd name="T12" fmla="*/ 0 w 21"/>
                    <a:gd name="T13" fmla="*/ 100 h 101"/>
                    <a:gd name="T14" fmla="*/ 2 w 21"/>
                    <a:gd name="T15" fmla="*/ 95 h 101"/>
                    <a:gd name="T16" fmla="*/ 5 w 21"/>
                    <a:gd name="T17" fmla="*/ 95 h 101"/>
                    <a:gd name="T18" fmla="*/ 5 w 21"/>
                    <a:gd name="T19" fmla="*/ 100 h 101"/>
                    <a:gd name="T20" fmla="*/ 8 w 21"/>
                    <a:gd name="T21" fmla="*/ 100 h 101"/>
                    <a:gd name="T22" fmla="*/ 10 w 21"/>
                    <a:gd name="T23" fmla="*/ 97 h 101"/>
                    <a:gd name="T24" fmla="*/ 10 w 21"/>
                    <a:gd name="T25" fmla="*/ 13 h 101"/>
                    <a:gd name="T26" fmla="*/ 20 w 21"/>
                    <a:gd name="T27" fmla="*/ 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101">
                      <a:moveTo>
                        <a:pt x="20" y="9"/>
                      </a:moveTo>
                      <a:lnTo>
                        <a:pt x="10" y="0"/>
                      </a:lnTo>
                      <a:lnTo>
                        <a:pt x="8" y="0"/>
                      </a:lnTo>
                      <a:lnTo>
                        <a:pt x="6" y="0"/>
                      </a:lnTo>
                      <a:lnTo>
                        <a:pt x="2" y="5"/>
                      </a:lnTo>
                      <a:lnTo>
                        <a:pt x="0" y="4"/>
                      </a:lnTo>
                      <a:lnTo>
                        <a:pt x="0" y="100"/>
                      </a:lnTo>
                      <a:lnTo>
                        <a:pt x="2" y="95"/>
                      </a:lnTo>
                      <a:lnTo>
                        <a:pt x="5" y="95"/>
                      </a:lnTo>
                      <a:lnTo>
                        <a:pt x="5" y="100"/>
                      </a:lnTo>
                      <a:lnTo>
                        <a:pt x="8" y="100"/>
                      </a:lnTo>
                      <a:lnTo>
                        <a:pt x="10" y="97"/>
                      </a:lnTo>
                      <a:lnTo>
                        <a:pt x="10" y="13"/>
                      </a:lnTo>
                      <a:lnTo>
                        <a:pt x="20" y="9"/>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33" name="Freeform 215">
                  <a:extLst>
                    <a:ext uri="{FF2B5EF4-FFF2-40B4-BE49-F238E27FC236}">
                      <a16:creationId xmlns:a16="http://schemas.microsoft.com/office/drawing/2014/main" id="{7388B8C2-DCF0-4636-9ABE-588766A3B400}"/>
                    </a:ext>
                  </a:extLst>
                </p:cNvPr>
                <p:cNvSpPr>
                  <a:spLocks/>
                </p:cNvSpPr>
                <p:nvPr/>
              </p:nvSpPr>
              <p:spPr bwMode="auto">
                <a:xfrm>
                  <a:off x="3476" y="2701"/>
                  <a:ext cx="5" cy="96"/>
                </a:xfrm>
                <a:custGeom>
                  <a:avLst/>
                  <a:gdLst>
                    <a:gd name="T0" fmla="*/ 0 w 5"/>
                    <a:gd name="T1" fmla="*/ 0 h 96"/>
                    <a:gd name="T2" fmla="*/ 0 w 5"/>
                    <a:gd name="T3" fmla="*/ 95 h 96"/>
                    <a:gd name="T4" fmla="*/ 4 w 5"/>
                    <a:gd name="T5" fmla="*/ 95 h 96"/>
                    <a:gd name="T6" fmla="*/ 4 w 5"/>
                    <a:gd name="T7" fmla="*/ 1 h 96"/>
                    <a:gd name="T8" fmla="*/ 0 w 5"/>
                    <a:gd name="T9" fmla="*/ 0 h 96"/>
                  </a:gdLst>
                  <a:ahLst/>
                  <a:cxnLst>
                    <a:cxn ang="0">
                      <a:pos x="T0" y="T1"/>
                    </a:cxn>
                    <a:cxn ang="0">
                      <a:pos x="T2" y="T3"/>
                    </a:cxn>
                    <a:cxn ang="0">
                      <a:pos x="T4" y="T5"/>
                    </a:cxn>
                    <a:cxn ang="0">
                      <a:pos x="T6" y="T7"/>
                    </a:cxn>
                    <a:cxn ang="0">
                      <a:pos x="T8" y="T9"/>
                    </a:cxn>
                  </a:cxnLst>
                  <a:rect l="0" t="0" r="r" b="b"/>
                  <a:pathLst>
                    <a:path w="5" h="96">
                      <a:moveTo>
                        <a:pt x="0" y="0"/>
                      </a:moveTo>
                      <a:lnTo>
                        <a:pt x="0" y="95"/>
                      </a:lnTo>
                      <a:lnTo>
                        <a:pt x="4" y="95"/>
                      </a:lnTo>
                      <a:lnTo>
                        <a:pt x="4" y="1"/>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34" name="Freeform 216">
                  <a:extLst>
                    <a:ext uri="{FF2B5EF4-FFF2-40B4-BE49-F238E27FC236}">
                      <a16:creationId xmlns:a16="http://schemas.microsoft.com/office/drawing/2014/main" id="{70C424C5-8E72-457B-9CF5-DF92EB276A62}"/>
                    </a:ext>
                  </a:extLst>
                </p:cNvPr>
                <p:cNvSpPr>
                  <a:spLocks/>
                </p:cNvSpPr>
                <p:nvPr/>
              </p:nvSpPr>
              <p:spPr bwMode="auto">
                <a:xfrm>
                  <a:off x="3487" y="2697"/>
                  <a:ext cx="4" cy="101"/>
                </a:xfrm>
                <a:custGeom>
                  <a:avLst/>
                  <a:gdLst>
                    <a:gd name="T0" fmla="*/ 3 w 4"/>
                    <a:gd name="T1" fmla="*/ 0 h 101"/>
                    <a:gd name="T2" fmla="*/ 0 w 4"/>
                    <a:gd name="T3" fmla="*/ 0 h 101"/>
                    <a:gd name="T4" fmla="*/ 0 w 4"/>
                    <a:gd name="T5" fmla="*/ 100 h 101"/>
                    <a:gd name="T6" fmla="*/ 3 w 4"/>
                    <a:gd name="T7" fmla="*/ 100 h 101"/>
                    <a:gd name="T8" fmla="*/ 3 w 4"/>
                    <a:gd name="T9" fmla="*/ 0 h 101"/>
                  </a:gdLst>
                  <a:ahLst/>
                  <a:cxnLst>
                    <a:cxn ang="0">
                      <a:pos x="T0" y="T1"/>
                    </a:cxn>
                    <a:cxn ang="0">
                      <a:pos x="T2" y="T3"/>
                    </a:cxn>
                    <a:cxn ang="0">
                      <a:pos x="T4" y="T5"/>
                    </a:cxn>
                    <a:cxn ang="0">
                      <a:pos x="T6" y="T7"/>
                    </a:cxn>
                    <a:cxn ang="0">
                      <a:pos x="T8" y="T9"/>
                    </a:cxn>
                  </a:cxnLst>
                  <a:rect l="0" t="0" r="r" b="b"/>
                  <a:pathLst>
                    <a:path w="4" h="101">
                      <a:moveTo>
                        <a:pt x="3" y="0"/>
                      </a:moveTo>
                      <a:lnTo>
                        <a:pt x="0" y="0"/>
                      </a:lnTo>
                      <a:lnTo>
                        <a:pt x="0" y="100"/>
                      </a:lnTo>
                      <a:lnTo>
                        <a:pt x="3" y="100"/>
                      </a:lnTo>
                      <a:lnTo>
                        <a:pt x="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35" name="Freeform 217">
                  <a:extLst>
                    <a:ext uri="{FF2B5EF4-FFF2-40B4-BE49-F238E27FC236}">
                      <a16:creationId xmlns:a16="http://schemas.microsoft.com/office/drawing/2014/main" id="{BD228C98-4941-4127-85AD-222A5C191202}"/>
                    </a:ext>
                  </a:extLst>
                </p:cNvPr>
                <p:cNvSpPr>
                  <a:spLocks/>
                </p:cNvSpPr>
                <p:nvPr/>
              </p:nvSpPr>
              <p:spPr bwMode="auto">
                <a:xfrm>
                  <a:off x="3483" y="2700"/>
                  <a:ext cx="3" cy="94"/>
                </a:xfrm>
                <a:custGeom>
                  <a:avLst/>
                  <a:gdLst>
                    <a:gd name="T0" fmla="*/ 2 w 3"/>
                    <a:gd name="T1" fmla="*/ 93 h 94"/>
                    <a:gd name="T2" fmla="*/ 2 w 3"/>
                    <a:gd name="T3" fmla="*/ 4 h 94"/>
                    <a:gd name="T4" fmla="*/ 0 w 3"/>
                    <a:gd name="T5" fmla="*/ 0 h 94"/>
                    <a:gd name="T6" fmla="*/ 0 w 3"/>
                    <a:gd name="T7" fmla="*/ 93 h 94"/>
                    <a:gd name="T8" fmla="*/ 2 w 3"/>
                    <a:gd name="T9" fmla="*/ 93 h 94"/>
                  </a:gdLst>
                  <a:ahLst/>
                  <a:cxnLst>
                    <a:cxn ang="0">
                      <a:pos x="T0" y="T1"/>
                    </a:cxn>
                    <a:cxn ang="0">
                      <a:pos x="T2" y="T3"/>
                    </a:cxn>
                    <a:cxn ang="0">
                      <a:pos x="T4" y="T5"/>
                    </a:cxn>
                    <a:cxn ang="0">
                      <a:pos x="T6" y="T7"/>
                    </a:cxn>
                    <a:cxn ang="0">
                      <a:pos x="T8" y="T9"/>
                    </a:cxn>
                  </a:cxnLst>
                  <a:rect l="0" t="0" r="r" b="b"/>
                  <a:pathLst>
                    <a:path w="3" h="94">
                      <a:moveTo>
                        <a:pt x="2" y="93"/>
                      </a:moveTo>
                      <a:lnTo>
                        <a:pt x="2" y="4"/>
                      </a:lnTo>
                      <a:lnTo>
                        <a:pt x="0" y="0"/>
                      </a:lnTo>
                      <a:lnTo>
                        <a:pt x="0" y="93"/>
                      </a:lnTo>
                      <a:lnTo>
                        <a:pt x="2" y="9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36" name="Freeform 218">
                  <a:extLst>
                    <a:ext uri="{FF2B5EF4-FFF2-40B4-BE49-F238E27FC236}">
                      <a16:creationId xmlns:a16="http://schemas.microsoft.com/office/drawing/2014/main" id="{3093209C-C08B-48B2-90C1-6B054DCD2B6A}"/>
                    </a:ext>
                  </a:extLst>
                </p:cNvPr>
                <p:cNvSpPr>
                  <a:spLocks/>
                </p:cNvSpPr>
                <p:nvPr/>
              </p:nvSpPr>
              <p:spPr bwMode="auto">
                <a:xfrm>
                  <a:off x="3445" y="2713"/>
                  <a:ext cx="19" cy="81"/>
                </a:xfrm>
                <a:custGeom>
                  <a:avLst/>
                  <a:gdLst>
                    <a:gd name="T0" fmla="*/ 18 w 19"/>
                    <a:gd name="T1" fmla="*/ 7 h 81"/>
                    <a:gd name="T2" fmla="*/ 9 w 19"/>
                    <a:gd name="T3" fmla="*/ 0 h 81"/>
                    <a:gd name="T4" fmla="*/ 7 w 19"/>
                    <a:gd name="T5" fmla="*/ 0 h 81"/>
                    <a:gd name="T6" fmla="*/ 5 w 19"/>
                    <a:gd name="T7" fmla="*/ 1 h 81"/>
                    <a:gd name="T8" fmla="*/ 2 w 19"/>
                    <a:gd name="T9" fmla="*/ 4 h 81"/>
                    <a:gd name="T10" fmla="*/ 0 w 19"/>
                    <a:gd name="T11" fmla="*/ 3 h 81"/>
                    <a:gd name="T12" fmla="*/ 0 w 19"/>
                    <a:gd name="T13" fmla="*/ 80 h 81"/>
                    <a:gd name="T14" fmla="*/ 3 w 19"/>
                    <a:gd name="T15" fmla="*/ 77 h 81"/>
                    <a:gd name="T16" fmla="*/ 5 w 19"/>
                    <a:gd name="T17" fmla="*/ 77 h 81"/>
                    <a:gd name="T18" fmla="*/ 5 w 19"/>
                    <a:gd name="T19" fmla="*/ 80 h 81"/>
                    <a:gd name="T20" fmla="*/ 7 w 19"/>
                    <a:gd name="T21" fmla="*/ 80 h 81"/>
                    <a:gd name="T22" fmla="*/ 10 w 19"/>
                    <a:gd name="T23" fmla="*/ 79 h 81"/>
                    <a:gd name="T24" fmla="*/ 10 w 19"/>
                    <a:gd name="T25" fmla="*/ 10 h 81"/>
                    <a:gd name="T26" fmla="*/ 18 w 19"/>
                    <a:gd name="T27" fmla="*/ 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81">
                      <a:moveTo>
                        <a:pt x="18" y="7"/>
                      </a:moveTo>
                      <a:lnTo>
                        <a:pt x="9" y="0"/>
                      </a:lnTo>
                      <a:lnTo>
                        <a:pt x="7" y="0"/>
                      </a:lnTo>
                      <a:lnTo>
                        <a:pt x="5" y="1"/>
                      </a:lnTo>
                      <a:lnTo>
                        <a:pt x="2" y="4"/>
                      </a:lnTo>
                      <a:lnTo>
                        <a:pt x="0" y="3"/>
                      </a:lnTo>
                      <a:lnTo>
                        <a:pt x="0" y="80"/>
                      </a:lnTo>
                      <a:lnTo>
                        <a:pt x="3" y="77"/>
                      </a:lnTo>
                      <a:lnTo>
                        <a:pt x="5" y="77"/>
                      </a:lnTo>
                      <a:lnTo>
                        <a:pt x="5" y="80"/>
                      </a:lnTo>
                      <a:lnTo>
                        <a:pt x="7" y="80"/>
                      </a:lnTo>
                      <a:lnTo>
                        <a:pt x="10" y="79"/>
                      </a:lnTo>
                      <a:lnTo>
                        <a:pt x="10" y="10"/>
                      </a:lnTo>
                      <a:lnTo>
                        <a:pt x="18" y="7"/>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37" name="Freeform 219">
                  <a:extLst>
                    <a:ext uri="{FF2B5EF4-FFF2-40B4-BE49-F238E27FC236}">
                      <a16:creationId xmlns:a16="http://schemas.microsoft.com/office/drawing/2014/main" id="{9ECEC924-009E-4AF6-9DCA-33EC8E89384D}"/>
                    </a:ext>
                  </a:extLst>
                </p:cNvPr>
                <p:cNvSpPr>
                  <a:spLocks/>
                </p:cNvSpPr>
                <p:nvPr/>
              </p:nvSpPr>
              <p:spPr bwMode="auto">
                <a:xfrm>
                  <a:off x="3439" y="2716"/>
                  <a:ext cx="5" cy="78"/>
                </a:xfrm>
                <a:custGeom>
                  <a:avLst/>
                  <a:gdLst>
                    <a:gd name="T0" fmla="*/ 0 w 5"/>
                    <a:gd name="T1" fmla="*/ 0 h 78"/>
                    <a:gd name="T2" fmla="*/ 0 w 5"/>
                    <a:gd name="T3" fmla="*/ 77 h 78"/>
                    <a:gd name="T4" fmla="*/ 4 w 5"/>
                    <a:gd name="T5" fmla="*/ 77 h 78"/>
                    <a:gd name="T6" fmla="*/ 4 w 5"/>
                    <a:gd name="T7" fmla="*/ 1 h 78"/>
                    <a:gd name="T8" fmla="*/ 0 w 5"/>
                    <a:gd name="T9" fmla="*/ 0 h 78"/>
                  </a:gdLst>
                  <a:ahLst/>
                  <a:cxnLst>
                    <a:cxn ang="0">
                      <a:pos x="T0" y="T1"/>
                    </a:cxn>
                    <a:cxn ang="0">
                      <a:pos x="T2" y="T3"/>
                    </a:cxn>
                    <a:cxn ang="0">
                      <a:pos x="T4" y="T5"/>
                    </a:cxn>
                    <a:cxn ang="0">
                      <a:pos x="T6" y="T7"/>
                    </a:cxn>
                    <a:cxn ang="0">
                      <a:pos x="T8" y="T9"/>
                    </a:cxn>
                  </a:cxnLst>
                  <a:rect l="0" t="0" r="r" b="b"/>
                  <a:pathLst>
                    <a:path w="5" h="78">
                      <a:moveTo>
                        <a:pt x="0" y="0"/>
                      </a:moveTo>
                      <a:lnTo>
                        <a:pt x="0" y="77"/>
                      </a:lnTo>
                      <a:lnTo>
                        <a:pt x="4" y="77"/>
                      </a:lnTo>
                      <a:lnTo>
                        <a:pt x="4" y="1"/>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38" name="Freeform 220">
                  <a:extLst>
                    <a:ext uri="{FF2B5EF4-FFF2-40B4-BE49-F238E27FC236}">
                      <a16:creationId xmlns:a16="http://schemas.microsoft.com/office/drawing/2014/main" id="{D99E00B5-7895-4FA1-883F-EC9024C4C2D6}"/>
                    </a:ext>
                  </a:extLst>
                </p:cNvPr>
                <p:cNvSpPr>
                  <a:spLocks/>
                </p:cNvSpPr>
                <p:nvPr/>
              </p:nvSpPr>
              <p:spPr bwMode="auto">
                <a:xfrm>
                  <a:off x="3448" y="2713"/>
                  <a:ext cx="5" cy="82"/>
                </a:xfrm>
                <a:custGeom>
                  <a:avLst/>
                  <a:gdLst>
                    <a:gd name="T0" fmla="*/ 4 w 5"/>
                    <a:gd name="T1" fmla="*/ 1 h 82"/>
                    <a:gd name="T2" fmla="*/ 0 w 5"/>
                    <a:gd name="T3" fmla="*/ 0 h 82"/>
                    <a:gd name="T4" fmla="*/ 0 w 5"/>
                    <a:gd name="T5" fmla="*/ 81 h 82"/>
                    <a:gd name="T6" fmla="*/ 4 w 5"/>
                    <a:gd name="T7" fmla="*/ 81 h 82"/>
                    <a:gd name="T8" fmla="*/ 4 w 5"/>
                    <a:gd name="T9" fmla="*/ 1 h 82"/>
                  </a:gdLst>
                  <a:ahLst/>
                  <a:cxnLst>
                    <a:cxn ang="0">
                      <a:pos x="T0" y="T1"/>
                    </a:cxn>
                    <a:cxn ang="0">
                      <a:pos x="T2" y="T3"/>
                    </a:cxn>
                    <a:cxn ang="0">
                      <a:pos x="T4" y="T5"/>
                    </a:cxn>
                    <a:cxn ang="0">
                      <a:pos x="T6" y="T7"/>
                    </a:cxn>
                    <a:cxn ang="0">
                      <a:pos x="T8" y="T9"/>
                    </a:cxn>
                  </a:cxnLst>
                  <a:rect l="0" t="0" r="r" b="b"/>
                  <a:pathLst>
                    <a:path w="5" h="82">
                      <a:moveTo>
                        <a:pt x="4" y="1"/>
                      </a:moveTo>
                      <a:lnTo>
                        <a:pt x="0" y="0"/>
                      </a:lnTo>
                      <a:lnTo>
                        <a:pt x="0" y="81"/>
                      </a:lnTo>
                      <a:lnTo>
                        <a:pt x="4" y="81"/>
                      </a:lnTo>
                      <a:lnTo>
                        <a:pt x="4" y="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39" name="Freeform 221">
                  <a:extLst>
                    <a:ext uri="{FF2B5EF4-FFF2-40B4-BE49-F238E27FC236}">
                      <a16:creationId xmlns:a16="http://schemas.microsoft.com/office/drawing/2014/main" id="{65361E88-D156-4E74-8879-16451F6ED1CC}"/>
                    </a:ext>
                  </a:extLst>
                </p:cNvPr>
                <p:cNvSpPr>
                  <a:spLocks/>
                </p:cNvSpPr>
                <p:nvPr/>
              </p:nvSpPr>
              <p:spPr bwMode="auto">
                <a:xfrm>
                  <a:off x="3446" y="2716"/>
                  <a:ext cx="3" cy="76"/>
                </a:xfrm>
                <a:custGeom>
                  <a:avLst/>
                  <a:gdLst>
                    <a:gd name="T0" fmla="*/ 2 w 3"/>
                    <a:gd name="T1" fmla="*/ 75 h 76"/>
                    <a:gd name="T2" fmla="*/ 2 w 3"/>
                    <a:gd name="T3" fmla="*/ 3 h 76"/>
                    <a:gd name="T4" fmla="*/ 0 w 3"/>
                    <a:gd name="T5" fmla="*/ 0 h 76"/>
                    <a:gd name="T6" fmla="*/ 0 w 3"/>
                    <a:gd name="T7" fmla="*/ 75 h 76"/>
                    <a:gd name="T8" fmla="*/ 2 w 3"/>
                    <a:gd name="T9" fmla="*/ 75 h 76"/>
                  </a:gdLst>
                  <a:ahLst/>
                  <a:cxnLst>
                    <a:cxn ang="0">
                      <a:pos x="T0" y="T1"/>
                    </a:cxn>
                    <a:cxn ang="0">
                      <a:pos x="T2" y="T3"/>
                    </a:cxn>
                    <a:cxn ang="0">
                      <a:pos x="T4" y="T5"/>
                    </a:cxn>
                    <a:cxn ang="0">
                      <a:pos x="T6" y="T7"/>
                    </a:cxn>
                    <a:cxn ang="0">
                      <a:pos x="T8" y="T9"/>
                    </a:cxn>
                  </a:cxnLst>
                  <a:rect l="0" t="0" r="r" b="b"/>
                  <a:pathLst>
                    <a:path w="3" h="76">
                      <a:moveTo>
                        <a:pt x="2" y="75"/>
                      </a:moveTo>
                      <a:lnTo>
                        <a:pt x="2" y="3"/>
                      </a:lnTo>
                      <a:lnTo>
                        <a:pt x="0" y="0"/>
                      </a:lnTo>
                      <a:lnTo>
                        <a:pt x="0" y="75"/>
                      </a:lnTo>
                      <a:lnTo>
                        <a:pt x="2" y="7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20" name="Rectangle 222">
                <a:extLst>
                  <a:ext uri="{FF2B5EF4-FFF2-40B4-BE49-F238E27FC236}">
                    <a16:creationId xmlns:a16="http://schemas.microsoft.com/office/drawing/2014/main" id="{13FFD30A-D925-4FBA-BDBD-9560C4CD8901}"/>
                  </a:ext>
                </a:extLst>
              </p:cNvPr>
              <p:cNvSpPr>
                <a:spLocks noChangeArrowheads="1"/>
              </p:cNvSpPr>
              <p:nvPr/>
            </p:nvSpPr>
            <p:spPr bwMode="auto">
              <a:xfrm>
                <a:off x="1169" y="2153"/>
                <a:ext cx="329" cy="11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ts val="1000"/>
                  </a:lnSpc>
                </a:pPr>
                <a:r>
                  <a:rPr lang="en-US" altLang="en-US" sz="1000" b="1">
                    <a:solidFill>
                      <a:srgbClr val="000000"/>
                    </a:solidFill>
                    <a:latin typeface="Tahoma" panose="020B0604030504040204" pitchFamily="34" charset="0"/>
                  </a:rPr>
                  <a:t>Source</a:t>
                </a:r>
              </a:p>
            </p:txBody>
          </p:sp>
          <p:grpSp>
            <p:nvGrpSpPr>
              <p:cNvPr id="21" name="Group 223">
                <a:extLst>
                  <a:ext uri="{FF2B5EF4-FFF2-40B4-BE49-F238E27FC236}">
                    <a16:creationId xmlns:a16="http://schemas.microsoft.com/office/drawing/2014/main" id="{E6E0E4A0-5415-412C-AEF7-CDD99D829CAF}"/>
                  </a:ext>
                </a:extLst>
              </p:cNvPr>
              <p:cNvGrpSpPr>
                <a:grpSpLocks/>
              </p:cNvGrpSpPr>
              <p:nvPr/>
            </p:nvGrpSpPr>
            <p:grpSpPr bwMode="auto">
              <a:xfrm>
                <a:off x="2312" y="2004"/>
                <a:ext cx="407" cy="233"/>
                <a:chOff x="2603" y="2442"/>
                <a:chExt cx="458" cy="233"/>
              </a:xfrm>
            </p:grpSpPr>
            <p:sp>
              <p:nvSpPr>
                <p:cNvPr id="144084" name="Freeform 224">
                  <a:extLst>
                    <a:ext uri="{FF2B5EF4-FFF2-40B4-BE49-F238E27FC236}">
                      <a16:creationId xmlns:a16="http://schemas.microsoft.com/office/drawing/2014/main" id="{DEFDAAB6-72C2-4F06-B771-A9751F3A0012}"/>
                    </a:ext>
                  </a:extLst>
                </p:cNvPr>
                <p:cNvSpPr>
                  <a:spLocks/>
                </p:cNvSpPr>
                <p:nvPr/>
              </p:nvSpPr>
              <p:spPr bwMode="auto">
                <a:xfrm>
                  <a:off x="2696" y="2442"/>
                  <a:ext cx="19" cy="194"/>
                </a:xfrm>
                <a:custGeom>
                  <a:avLst/>
                  <a:gdLst>
                    <a:gd name="T0" fmla="*/ 14 w 19"/>
                    <a:gd name="T1" fmla="*/ 0 h 194"/>
                    <a:gd name="T2" fmla="*/ 14 w 19"/>
                    <a:gd name="T3" fmla="*/ 31 h 194"/>
                    <a:gd name="T4" fmla="*/ 15 w 19"/>
                    <a:gd name="T5" fmla="*/ 31 h 194"/>
                    <a:gd name="T6" fmla="*/ 15 w 19"/>
                    <a:gd name="T7" fmla="*/ 61 h 194"/>
                    <a:gd name="T8" fmla="*/ 16 w 19"/>
                    <a:gd name="T9" fmla="*/ 61 h 194"/>
                    <a:gd name="T10" fmla="*/ 16 w 19"/>
                    <a:gd name="T11" fmla="*/ 90 h 194"/>
                    <a:gd name="T12" fmla="*/ 17 w 19"/>
                    <a:gd name="T13" fmla="*/ 90 h 194"/>
                    <a:gd name="T14" fmla="*/ 17 w 19"/>
                    <a:gd name="T15" fmla="*/ 129 h 194"/>
                    <a:gd name="T16" fmla="*/ 18 w 19"/>
                    <a:gd name="T17" fmla="*/ 129 h 194"/>
                    <a:gd name="T18" fmla="*/ 18 w 19"/>
                    <a:gd name="T19" fmla="*/ 193 h 194"/>
                    <a:gd name="T20" fmla="*/ 8 w 19"/>
                    <a:gd name="T21" fmla="*/ 193 h 194"/>
                    <a:gd name="T22" fmla="*/ 0 w 19"/>
                    <a:gd name="T23" fmla="*/ 128 h 194"/>
                    <a:gd name="T24" fmla="*/ 0 w 19"/>
                    <a:gd name="T25" fmla="*/ 90 h 194"/>
                    <a:gd name="T26" fmla="*/ 1 w 19"/>
                    <a:gd name="T27" fmla="*/ 90 h 194"/>
                    <a:gd name="T28" fmla="*/ 1 w 19"/>
                    <a:gd name="T29" fmla="*/ 61 h 194"/>
                    <a:gd name="T30" fmla="*/ 2 w 19"/>
                    <a:gd name="T31" fmla="*/ 61 h 194"/>
                    <a:gd name="T32" fmla="*/ 2 w 19"/>
                    <a:gd name="T33" fmla="*/ 31 h 194"/>
                    <a:gd name="T34" fmla="*/ 3 w 19"/>
                    <a:gd name="T35" fmla="*/ 31 h 194"/>
                    <a:gd name="T36" fmla="*/ 3 w 19"/>
                    <a:gd name="T37" fmla="*/ 0 h 194"/>
                    <a:gd name="T38" fmla="*/ 14 w 19"/>
                    <a:gd name="T39"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194">
                      <a:moveTo>
                        <a:pt x="14" y="0"/>
                      </a:moveTo>
                      <a:lnTo>
                        <a:pt x="14" y="31"/>
                      </a:lnTo>
                      <a:lnTo>
                        <a:pt x="15" y="31"/>
                      </a:lnTo>
                      <a:lnTo>
                        <a:pt x="15" y="61"/>
                      </a:lnTo>
                      <a:lnTo>
                        <a:pt x="16" y="61"/>
                      </a:lnTo>
                      <a:lnTo>
                        <a:pt x="16" y="90"/>
                      </a:lnTo>
                      <a:lnTo>
                        <a:pt x="17" y="90"/>
                      </a:lnTo>
                      <a:lnTo>
                        <a:pt x="17" y="129"/>
                      </a:lnTo>
                      <a:lnTo>
                        <a:pt x="18" y="129"/>
                      </a:lnTo>
                      <a:lnTo>
                        <a:pt x="18" y="193"/>
                      </a:lnTo>
                      <a:lnTo>
                        <a:pt x="8" y="193"/>
                      </a:lnTo>
                      <a:lnTo>
                        <a:pt x="0" y="128"/>
                      </a:lnTo>
                      <a:lnTo>
                        <a:pt x="0" y="90"/>
                      </a:lnTo>
                      <a:lnTo>
                        <a:pt x="1" y="90"/>
                      </a:lnTo>
                      <a:lnTo>
                        <a:pt x="1" y="61"/>
                      </a:lnTo>
                      <a:lnTo>
                        <a:pt x="2" y="61"/>
                      </a:lnTo>
                      <a:lnTo>
                        <a:pt x="2" y="31"/>
                      </a:lnTo>
                      <a:lnTo>
                        <a:pt x="3" y="31"/>
                      </a:lnTo>
                      <a:lnTo>
                        <a:pt x="3" y="0"/>
                      </a:lnTo>
                      <a:lnTo>
                        <a:pt x="14"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85" name="Freeform 225">
                  <a:extLst>
                    <a:ext uri="{FF2B5EF4-FFF2-40B4-BE49-F238E27FC236}">
                      <a16:creationId xmlns:a16="http://schemas.microsoft.com/office/drawing/2014/main" id="{CBF04E26-F51A-4FA8-A6ED-EFD64101CAE5}"/>
                    </a:ext>
                  </a:extLst>
                </p:cNvPr>
                <p:cNvSpPr>
                  <a:spLocks/>
                </p:cNvSpPr>
                <p:nvPr/>
              </p:nvSpPr>
              <p:spPr bwMode="auto">
                <a:xfrm>
                  <a:off x="2663" y="2442"/>
                  <a:ext cx="19" cy="194"/>
                </a:xfrm>
                <a:custGeom>
                  <a:avLst/>
                  <a:gdLst>
                    <a:gd name="T0" fmla="*/ 14 w 19"/>
                    <a:gd name="T1" fmla="*/ 0 h 194"/>
                    <a:gd name="T2" fmla="*/ 14 w 19"/>
                    <a:gd name="T3" fmla="*/ 31 h 194"/>
                    <a:gd name="T4" fmla="*/ 15 w 19"/>
                    <a:gd name="T5" fmla="*/ 31 h 194"/>
                    <a:gd name="T6" fmla="*/ 15 w 19"/>
                    <a:gd name="T7" fmla="*/ 61 h 194"/>
                    <a:gd name="T8" fmla="*/ 16 w 19"/>
                    <a:gd name="T9" fmla="*/ 61 h 194"/>
                    <a:gd name="T10" fmla="*/ 16 w 19"/>
                    <a:gd name="T11" fmla="*/ 90 h 194"/>
                    <a:gd name="T12" fmla="*/ 17 w 19"/>
                    <a:gd name="T13" fmla="*/ 90 h 194"/>
                    <a:gd name="T14" fmla="*/ 17 w 19"/>
                    <a:gd name="T15" fmla="*/ 129 h 194"/>
                    <a:gd name="T16" fmla="*/ 18 w 19"/>
                    <a:gd name="T17" fmla="*/ 129 h 194"/>
                    <a:gd name="T18" fmla="*/ 18 w 19"/>
                    <a:gd name="T19" fmla="*/ 193 h 194"/>
                    <a:gd name="T20" fmla="*/ 0 w 19"/>
                    <a:gd name="T21" fmla="*/ 193 h 194"/>
                    <a:gd name="T22" fmla="*/ 0 w 19"/>
                    <a:gd name="T23" fmla="*/ 129 h 194"/>
                    <a:gd name="T24" fmla="*/ 1 w 19"/>
                    <a:gd name="T25" fmla="*/ 129 h 194"/>
                    <a:gd name="T26" fmla="*/ 1 w 19"/>
                    <a:gd name="T27" fmla="*/ 90 h 194"/>
                    <a:gd name="T28" fmla="*/ 2 w 19"/>
                    <a:gd name="T29" fmla="*/ 90 h 194"/>
                    <a:gd name="T30" fmla="*/ 2 w 19"/>
                    <a:gd name="T31" fmla="*/ 61 h 194"/>
                    <a:gd name="T32" fmla="*/ 3 w 19"/>
                    <a:gd name="T33" fmla="*/ 61 h 194"/>
                    <a:gd name="T34" fmla="*/ 3 w 19"/>
                    <a:gd name="T35" fmla="*/ 31 h 194"/>
                    <a:gd name="T36" fmla="*/ 4 w 19"/>
                    <a:gd name="T37" fmla="*/ 31 h 194"/>
                    <a:gd name="T38" fmla="*/ 4 w 19"/>
                    <a:gd name="T39" fmla="*/ 0 h 194"/>
                    <a:gd name="T40" fmla="*/ 14 w 19"/>
                    <a:gd name="T41"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194">
                      <a:moveTo>
                        <a:pt x="14" y="0"/>
                      </a:moveTo>
                      <a:lnTo>
                        <a:pt x="14" y="31"/>
                      </a:lnTo>
                      <a:lnTo>
                        <a:pt x="15" y="31"/>
                      </a:lnTo>
                      <a:lnTo>
                        <a:pt x="15" y="61"/>
                      </a:lnTo>
                      <a:lnTo>
                        <a:pt x="16" y="61"/>
                      </a:lnTo>
                      <a:lnTo>
                        <a:pt x="16" y="90"/>
                      </a:lnTo>
                      <a:lnTo>
                        <a:pt x="17" y="90"/>
                      </a:lnTo>
                      <a:lnTo>
                        <a:pt x="17" y="129"/>
                      </a:lnTo>
                      <a:lnTo>
                        <a:pt x="18" y="129"/>
                      </a:lnTo>
                      <a:lnTo>
                        <a:pt x="18" y="193"/>
                      </a:lnTo>
                      <a:lnTo>
                        <a:pt x="0" y="193"/>
                      </a:lnTo>
                      <a:lnTo>
                        <a:pt x="0" y="129"/>
                      </a:lnTo>
                      <a:lnTo>
                        <a:pt x="1" y="129"/>
                      </a:lnTo>
                      <a:lnTo>
                        <a:pt x="1" y="90"/>
                      </a:lnTo>
                      <a:lnTo>
                        <a:pt x="2" y="90"/>
                      </a:lnTo>
                      <a:lnTo>
                        <a:pt x="2" y="61"/>
                      </a:lnTo>
                      <a:lnTo>
                        <a:pt x="3" y="61"/>
                      </a:lnTo>
                      <a:lnTo>
                        <a:pt x="3" y="31"/>
                      </a:lnTo>
                      <a:lnTo>
                        <a:pt x="4" y="31"/>
                      </a:lnTo>
                      <a:lnTo>
                        <a:pt x="4" y="0"/>
                      </a:lnTo>
                      <a:lnTo>
                        <a:pt x="14"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86" name="Rectangle 226">
                  <a:extLst>
                    <a:ext uri="{FF2B5EF4-FFF2-40B4-BE49-F238E27FC236}">
                      <a16:creationId xmlns:a16="http://schemas.microsoft.com/office/drawing/2014/main" id="{211E9166-0FA2-4B5D-A317-42F8F8A4399C}"/>
                    </a:ext>
                  </a:extLst>
                </p:cNvPr>
                <p:cNvSpPr>
                  <a:spLocks noChangeArrowheads="1"/>
                </p:cNvSpPr>
                <p:nvPr/>
              </p:nvSpPr>
              <p:spPr bwMode="auto">
                <a:xfrm>
                  <a:off x="2646" y="2596"/>
                  <a:ext cx="1"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87" name="Rectangle 227">
                  <a:extLst>
                    <a:ext uri="{FF2B5EF4-FFF2-40B4-BE49-F238E27FC236}">
                      <a16:creationId xmlns:a16="http://schemas.microsoft.com/office/drawing/2014/main" id="{2F4C6BE5-D097-43C1-821A-CE80347F91B8}"/>
                    </a:ext>
                  </a:extLst>
                </p:cNvPr>
                <p:cNvSpPr>
                  <a:spLocks noChangeArrowheads="1"/>
                </p:cNvSpPr>
                <p:nvPr/>
              </p:nvSpPr>
              <p:spPr bwMode="auto">
                <a:xfrm>
                  <a:off x="2641" y="2606"/>
                  <a:ext cx="9" cy="1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88" name="Rectangle 228">
                  <a:extLst>
                    <a:ext uri="{FF2B5EF4-FFF2-40B4-BE49-F238E27FC236}">
                      <a16:creationId xmlns:a16="http://schemas.microsoft.com/office/drawing/2014/main" id="{B2DACFBA-D674-487B-9303-FA1C98C0C394}"/>
                    </a:ext>
                  </a:extLst>
                </p:cNvPr>
                <p:cNvSpPr>
                  <a:spLocks noChangeArrowheads="1"/>
                </p:cNvSpPr>
                <p:nvPr/>
              </p:nvSpPr>
              <p:spPr bwMode="auto">
                <a:xfrm>
                  <a:off x="2606" y="2643"/>
                  <a:ext cx="62" cy="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89" name="Rectangle 229">
                  <a:extLst>
                    <a:ext uri="{FF2B5EF4-FFF2-40B4-BE49-F238E27FC236}">
                      <a16:creationId xmlns:a16="http://schemas.microsoft.com/office/drawing/2014/main" id="{4F48E15A-7AC2-493B-8096-500E3F7B5365}"/>
                    </a:ext>
                  </a:extLst>
                </p:cNvPr>
                <p:cNvSpPr>
                  <a:spLocks noChangeArrowheads="1"/>
                </p:cNvSpPr>
                <p:nvPr/>
              </p:nvSpPr>
              <p:spPr bwMode="auto">
                <a:xfrm>
                  <a:off x="2603" y="2633"/>
                  <a:ext cx="68"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90" name="Rectangle 230">
                  <a:extLst>
                    <a:ext uri="{FF2B5EF4-FFF2-40B4-BE49-F238E27FC236}">
                      <a16:creationId xmlns:a16="http://schemas.microsoft.com/office/drawing/2014/main" id="{9D24DE46-44F0-4165-82E4-37EBCA9663B3}"/>
                    </a:ext>
                  </a:extLst>
                </p:cNvPr>
                <p:cNvSpPr>
                  <a:spLocks noChangeArrowheads="1"/>
                </p:cNvSpPr>
                <p:nvPr/>
              </p:nvSpPr>
              <p:spPr bwMode="auto">
                <a:xfrm>
                  <a:off x="2661" y="2649"/>
                  <a:ext cx="1" cy="1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91" name="Rectangle 231">
                  <a:extLst>
                    <a:ext uri="{FF2B5EF4-FFF2-40B4-BE49-F238E27FC236}">
                      <a16:creationId xmlns:a16="http://schemas.microsoft.com/office/drawing/2014/main" id="{8A3BFFA2-D9F9-4719-8731-8C0F2AE6609D}"/>
                    </a:ext>
                  </a:extLst>
                </p:cNvPr>
                <p:cNvSpPr>
                  <a:spLocks noChangeArrowheads="1"/>
                </p:cNvSpPr>
                <p:nvPr/>
              </p:nvSpPr>
              <p:spPr bwMode="auto">
                <a:xfrm>
                  <a:off x="2614" y="2649"/>
                  <a:ext cx="1" cy="1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92" name="Rectangle 232">
                  <a:extLst>
                    <a:ext uri="{FF2B5EF4-FFF2-40B4-BE49-F238E27FC236}">
                      <a16:creationId xmlns:a16="http://schemas.microsoft.com/office/drawing/2014/main" id="{C9B42011-2B45-4A64-B931-53840C6D5D97}"/>
                    </a:ext>
                  </a:extLst>
                </p:cNvPr>
                <p:cNvSpPr>
                  <a:spLocks noChangeArrowheads="1"/>
                </p:cNvSpPr>
                <p:nvPr/>
              </p:nvSpPr>
              <p:spPr bwMode="auto">
                <a:xfrm>
                  <a:off x="2637" y="2649"/>
                  <a:ext cx="2" cy="1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93" name="Rectangle 233">
                  <a:extLst>
                    <a:ext uri="{FF2B5EF4-FFF2-40B4-BE49-F238E27FC236}">
                      <a16:creationId xmlns:a16="http://schemas.microsoft.com/office/drawing/2014/main" id="{84BFC61C-ED71-450B-B031-01690974AEF2}"/>
                    </a:ext>
                  </a:extLst>
                </p:cNvPr>
                <p:cNvSpPr>
                  <a:spLocks noChangeArrowheads="1"/>
                </p:cNvSpPr>
                <p:nvPr/>
              </p:nvSpPr>
              <p:spPr bwMode="auto">
                <a:xfrm>
                  <a:off x="3002" y="2624"/>
                  <a:ext cx="10"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94" name="Rectangle 234">
                  <a:extLst>
                    <a:ext uri="{FF2B5EF4-FFF2-40B4-BE49-F238E27FC236}">
                      <a16:creationId xmlns:a16="http://schemas.microsoft.com/office/drawing/2014/main" id="{9FBC5D94-CCAA-469B-9AE9-EA8662E6A00A}"/>
                    </a:ext>
                  </a:extLst>
                </p:cNvPr>
                <p:cNvSpPr>
                  <a:spLocks noChangeArrowheads="1"/>
                </p:cNvSpPr>
                <p:nvPr/>
              </p:nvSpPr>
              <p:spPr bwMode="auto">
                <a:xfrm>
                  <a:off x="2995" y="2643"/>
                  <a:ext cx="63" cy="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95" name="Rectangle 235">
                  <a:extLst>
                    <a:ext uri="{FF2B5EF4-FFF2-40B4-BE49-F238E27FC236}">
                      <a16:creationId xmlns:a16="http://schemas.microsoft.com/office/drawing/2014/main" id="{EB351842-669A-4592-AD89-0E007A89C525}"/>
                    </a:ext>
                  </a:extLst>
                </p:cNvPr>
                <p:cNvSpPr>
                  <a:spLocks noChangeArrowheads="1"/>
                </p:cNvSpPr>
                <p:nvPr/>
              </p:nvSpPr>
              <p:spPr bwMode="auto">
                <a:xfrm>
                  <a:off x="2993" y="2633"/>
                  <a:ext cx="68"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96" name="Rectangle 236">
                  <a:extLst>
                    <a:ext uri="{FF2B5EF4-FFF2-40B4-BE49-F238E27FC236}">
                      <a16:creationId xmlns:a16="http://schemas.microsoft.com/office/drawing/2014/main" id="{3A0FD04E-DFEB-4012-9AA4-436EBE3ED6D0}"/>
                    </a:ext>
                  </a:extLst>
                </p:cNvPr>
                <p:cNvSpPr>
                  <a:spLocks noChangeArrowheads="1"/>
                </p:cNvSpPr>
                <p:nvPr/>
              </p:nvSpPr>
              <p:spPr bwMode="auto">
                <a:xfrm>
                  <a:off x="3002" y="2649"/>
                  <a:ext cx="3" cy="1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97" name="Rectangle 237">
                  <a:extLst>
                    <a:ext uri="{FF2B5EF4-FFF2-40B4-BE49-F238E27FC236}">
                      <a16:creationId xmlns:a16="http://schemas.microsoft.com/office/drawing/2014/main" id="{05388C7D-9A55-4B52-B29F-2AE1CA50C411}"/>
                    </a:ext>
                  </a:extLst>
                </p:cNvPr>
                <p:cNvSpPr>
                  <a:spLocks noChangeArrowheads="1"/>
                </p:cNvSpPr>
                <p:nvPr/>
              </p:nvSpPr>
              <p:spPr bwMode="auto">
                <a:xfrm>
                  <a:off x="3049" y="2649"/>
                  <a:ext cx="4" cy="1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98" name="Rectangle 238">
                  <a:extLst>
                    <a:ext uri="{FF2B5EF4-FFF2-40B4-BE49-F238E27FC236}">
                      <a16:creationId xmlns:a16="http://schemas.microsoft.com/office/drawing/2014/main" id="{119F787F-D909-451E-8F12-D8C215A46E20}"/>
                    </a:ext>
                  </a:extLst>
                </p:cNvPr>
                <p:cNvSpPr>
                  <a:spLocks noChangeArrowheads="1"/>
                </p:cNvSpPr>
                <p:nvPr/>
              </p:nvSpPr>
              <p:spPr bwMode="auto">
                <a:xfrm>
                  <a:off x="3025" y="2649"/>
                  <a:ext cx="4" cy="1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99" name="Rectangle 239">
                  <a:extLst>
                    <a:ext uri="{FF2B5EF4-FFF2-40B4-BE49-F238E27FC236}">
                      <a16:creationId xmlns:a16="http://schemas.microsoft.com/office/drawing/2014/main" id="{D0122E6A-E33C-4ED6-A451-341D56AFFB78}"/>
                    </a:ext>
                  </a:extLst>
                </p:cNvPr>
                <p:cNvSpPr>
                  <a:spLocks noChangeArrowheads="1"/>
                </p:cNvSpPr>
                <p:nvPr/>
              </p:nvSpPr>
              <p:spPr bwMode="auto">
                <a:xfrm>
                  <a:off x="2683" y="2571"/>
                  <a:ext cx="300" cy="104"/>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00" name="Rectangle 240">
                  <a:extLst>
                    <a:ext uri="{FF2B5EF4-FFF2-40B4-BE49-F238E27FC236}">
                      <a16:creationId xmlns:a16="http://schemas.microsoft.com/office/drawing/2014/main" id="{4E65A8C7-106F-44BF-AAA4-8DB1196B8997}"/>
                    </a:ext>
                  </a:extLst>
                </p:cNvPr>
                <p:cNvSpPr>
                  <a:spLocks noChangeArrowheads="1"/>
                </p:cNvSpPr>
                <p:nvPr/>
              </p:nvSpPr>
              <p:spPr bwMode="auto">
                <a:xfrm>
                  <a:off x="2897" y="2548"/>
                  <a:ext cx="8" cy="7"/>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01" name="Rectangle 241">
                  <a:extLst>
                    <a:ext uri="{FF2B5EF4-FFF2-40B4-BE49-F238E27FC236}">
                      <a16:creationId xmlns:a16="http://schemas.microsoft.com/office/drawing/2014/main" id="{ADDFBA5F-FE78-4567-8036-A493BB77FA53}"/>
                    </a:ext>
                  </a:extLst>
                </p:cNvPr>
                <p:cNvSpPr>
                  <a:spLocks noChangeArrowheads="1"/>
                </p:cNvSpPr>
                <p:nvPr/>
              </p:nvSpPr>
              <p:spPr bwMode="auto">
                <a:xfrm>
                  <a:off x="2832" y="2548"/>
                  <a:ext cx="15" cy="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02" name="Rectangle 242">
                  <a:extLst>
                    <a:ext uri="{FF2B5EF4-FFF2-40B4-BE49-F238E27FC236}">
                      <a16:creationId xmlns:a16="http://schemas.microsoft.com/office/drawing/2014/main" id="{2430AEEE-BDE8-4A49-A98E-59A3D529FA93}"/>
                    </a:ext>
                  </a:extLst>
                </p:cNvPr>
                <p:cNvSpPr>
                  <a:spLocks noChangeArrowheads="1"/>
                </p:cNvSpPr>
                <p:nvPr/>
              </p:nvSpPr>
              <p:spPr bwMode="auto">
                <a:xfrm>
                  <a:off x="2678" y="2561"/>
                  <a:ext cx="310" cy="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03" name="Rectangle 243">
                  <a:extLst>
                    <a:ext uri="{FF2B5EF4-FFF2-40B4-BE49-F238E27FC236}">
                      <a16:creationId xmlns:a16="http://schemas.microsoft.com/office/drawing/2014/main" id="{F922EA53-9761-4108-8107-7488CDD64F05}"/>
                    </a:ext>
                  </a:extLst>
                </p:cNvPr>
                <p:cNvSpPr>
                  <a:spLocks noChangeArrowheads="1"/>
                </p:cNvSpPr>
                <p:nvPr/>
              </p:nvSpPr>
              <p:spPr bwMode="auto">
                <a:xfrm>
                  <a:off x="2683" y="2622"/>
                  <a:ext cx="300" cy="3"/>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04" name="Rectangle 244">
                  <a:extLst>
                    <a:ext uri="{FF2B5EF4-FFF2-40B4-BE49-F238E27FC236}">
                      <a16:creationId xmlns:a16="http://schemas.microsoft.com/office/drawing/2014/main" id="{3382F8DD-162A-4844-B093-E41EB305978F}"/>
                    </a:ext>
                  </a:extLst>
                </p:cNvPr>
                <p:cNvSpPr>
                  <a:spLocks noChangeArrowheads="1"/>
                </p:cNvSpPr>
                <p:nvPr/>
              </p:nvSpPr>
              <p:spPr bwMode="auto">
                <a:xfrm>
                  <a:off x="2913" y="2641"/>
                  <a:ext cx="19" cy="1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05" name="Rectangle 245">
                  <a:extLst>
                    <a:ext uri="{FF2B5EF4-FFF2-40B4-BE49-F238E27FC236}">
                      <a16:creationId xmlns:a16="http://schemas.microsoft.com/office/drawing/2014/main" id="{C0BF9441-0EB0-4219-B820-BF5274E105D8}"/>
                    </a:ext>
                  </a:extLst>
                </p:cNvPr>
                <p:cNvSpPr>
                  <a:spLocks noChangeArrowheads="1"/>
                </p:cNvSpPr>
                <p:nvPr/>
              </p:nvSpPr>
              <p:spPr bwMode="auto">
                <a:xfrm>
                  <a:off x="2911" y="2667"/>
                  <a:ext cx="23" cy="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06" name="Freeform 246">
                  <a:extLst>
                    <a:ext uri="{FF2B5EF4-FFF2-40B4-BE49-F238E27FC236}">
                      <a16:creationId xmlns:a16="http://schemas.microsoft.com/office/drawing/2014/main" id="{7B93E533-AFBB-48AB-A30D-897B5C794141}"/>
                    </a:ext>
                  </a:extLst>
                </p:cNvPr>
                <p:cNvSpPr>
                  <a:spLocks/>
                </p:cNvSpPr>
                <p:nvPr/>
              </p:nvSpPr>
              <p:spPr bwMode="auto">
                <a:xfrm>
                  <a:off x="2918" y="2637"/>
                  <a:ext cx="1" cy="35"/>
                </a:xfrm>
                <a:custGeom>
                  <a:avLst/>
                  <a:gdLst>
                    <a:gd name="T0" fmla="*/ 0 w 1"/>
                    <a:gd name="T1" fmla="*/ 0 h 35"/>
                    <a:gd name="T2" fmla="*/ 0 w 1"/>
                    <a:gd name="T3" fmla="*/ 34 h 35"/>
                  </a:gdLst>
                  <a:ahLst/>
                  <a:cxnLst>
                    <a:cxn ang="0">
                      <a:pos x="T0" y="T1"/>
                    </a:cxn>
                    <a:cxn ang="0">
                      <a:pos x="T2" y="T3"/>
                    </a:cxn>
                  </a:cxnLst>
                  <a:rect l="0" t="0" r="r" b="b"/>
                  <a:pathLst>
                    <a:path w="1" h="35">
                      <a:moveTo>
                        <a:pt x="0" y="0"/>
                      </a:moveTo>
                      <a:lnTo>
                        <a:pt x="0"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07" name="Freeform 247">
                  <a:extLst>
                    <a:ext uri="{FF2B5EF4-FFF2-40B4-BE49-F238E27FC236}">
                      <a16:creationId xmlns:a16="http://schemas.microsoft.com/office/drawing/2014/main" id="{E27895A0-19C4-4EDC-8751-DA19EBC81A02}"/>
                    </a:ext>
                  </a:extLst>
                </p:cNvPr>
                <p:cNvSpPr>
                  <a:spLocks/>
                </p:cNvSpPr>
                <p:nvPr/>
              </p:nvSpPr>
              <p:spPr bwMode="auto">
                <a:xfrm>
                  <a:off x="2901" y="2654"/>
                  <a:ext cx="36" cy="1"/>
                </a:xfrm>
                <a:custGeom>
                  <a:avLst/>
                  <a:gdLst>
                    <a:gd name="T0" fmla="*/ 35 w 36"/>
                    <a:gd name="T1" fmla="*/ 0 h 1"/>
                    <a:gd name="T2" fmla="*/ 0 w 36"/>
                    <a:gd name="T3" fmla="*/ 0 h 1"/>
                  </a:gdLst>
                  <a:ahLst/>
                  <a:cxnLst>
                    <a:cxn ang="0">
                      <a:pos x="T0" y="T1"/>
                    </a:cxn>
                    <a:cxn ang="0">
                      <a:pos x="T2" y="T3"/>
                    </a:cxn>
                  </a:cxnLst>
                  <a:rect l="0" t="0" r="r" b="b"/>
                  <a:pathLst>
                    <a:path w="36" h="1">
                      <a:moveTo>
                        <a:pt x="35" y="0"/>
                      </a:move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08" name="Rectangle 248">
                  <a:extLst>
                    <a:ext uri="{FF2B5EF4-FFF2-40B4-BE49-F238E27FC236}">
                      <a16:creationId xmlns:a16="http://schemas.microsoft.com/office/drawing/2014/main" id="{FB7D3181-3445-43A5-A242-76FFF287798E}"/>
                    </a:ext>
                  </a:extLst>
                </p:cNvPr>
                <p:cNvSpPr>
                  <a:spLocks noChangeArrowheads="1"/>
                </p:cNvSpPr>
                <p:nvPr/>
              </p:nvSpPr>
              <p:spPr bwMode="auto">
                <a:xfrm>
                  <a:off x="2869" y="2641"/>
                  <a:ext cx="19" cy="1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09" name="Rectangle 249">
                  <a:extLst>
                    <a:ext uri="{FF2B5EF4-FFF2-40B4-BE49-F238E27FC236}">
                      <a16:creationId xmlns:a16="http://schemas.microsoft.com/office/drawing/2014/main" id="{D98B5924-72DE-432B-A442-5CAEB65F979F}"/>
                    </a:ext>
                  </a:extLst>
                </p:cNvPr>
                <p:cNvSpPr>
                  <a:spLocks noChangeArrowheads="1"/>
                </p:cNvSpPr>
                <p:nvPr/>
              </p:nvSpPr>
              <p:spPr bwMode="auto">
                <a:xfrm>
                  <a:off x="2867" y="2667"/>
                  <a:ext cx="24" cy="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10" name="Freeform 250">
                  <a:extLst>
                    <a:ext uri="{FF2B5EF4-FFF2-40B4-BE49-F238E27FC236}">
                      <a16:creationId xmlns:a16="http://schemas.microsoft.com/office/drawing/2014/main" id="{F7FC2EA0-A1EF-4217-8005-1994A65BDAA3}"/>
                    </a:ext>
                  </a:extLst>
                </p:cNvPr>
                <p:cNvSpPr>
                  <a:spLocks/>
                </p:cNvSpPr>
                <p:nvPr/>
              </p:nvSpPr>
              <p:spPr bwMode="auto">
                <a:xfrm>
                  <a:off x="2875" y="2637"/>
                  <a:ext cx="1" cy="35"/>
                </a:xfrm>
                <a:custGeom>
                  <a:avLst/>
                  <a:gdLst>
                    <a:gd name="T0" fmla="*/ 0 w 1"/>
                    <a:gd name="T1" fmla="*/ 0 h 35"/>
                    <a:gd name="T2" fmla="*/ 0 w 1"/>
                    <a:gd name="T3" fmla="*/ 34 h 35"/>
                  </a:gdLst>
                  <a:ahLst/>
                  <a:cxnLst>
                    <a:cxn ang="0">
                      <a:pos x="T0" y="T1"/>
                    </a:cxn>
                    <a:cxn ang="0">
                      <a:pos x="T2" y="T3"/>
                    </a:cxn>
                  </a:cxnLst>
                  <a:rect l="0" t="0" r="r" b="b"/>
                  <a:pathLst>
                    <a:path w="1" h="35">
                      <a:moveTo>
                        <a:pt x="0" y="0"/>
                      </a:moveTo>
                      <a:lnTo>
                        <a:pt x="0"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11" name="Freeform 251">
                  <a:extLst>
                    <a:ext uri="{FF2B5EF4-FFF2-40B4-BE49-F238E27FC236}">
                      <a16:creationId xmlns:a16="http://schemas.microsoft.com/office/drawing/2014/main" id="{064DCFCA-F600-4B8F-ABAB-64E9FFE14317}"/>
                    </a:ext>
                  </a:extLst>
                </p:cNvPr>
                <p:cNvSpPr>
                  <a:spLocks/>
                </p:cNvSpPr>
                <p:nvPr/>
              </p:nvSpPr>
              <p:spPr bwMode="auto">
                <a:xfrm>
                  <a:off x="2857" y="2654"/>
                  <a:ext cx="36" cy="1"/>
                </a:xfrm>
                <a:custGeom>
                  <a:avLst/>
                  <a:gdLst>
                    <a:gd name="T0" fmla="*/ 35 w 36"/>
                    <a:gd name="T1" fmla="*/ 0 h 1"/>
                    <a:gd name="T2" fmla="*/ 0 w 36"/>
                    <a:gd name="T3" fmla="*/ 0 h 1"/>
                  </a:gdLst>
                  <a:ahLst/>
                  <a:cxnLst>
                    <a:cxn ang="0">
                      <a:pos x="T0" y="T1"/>
                    </a:cxn>
                    <a:cxn ang="0">
                      <a:pos x="T2" y="T3"/>
                    </a:cxn>
                  </a:cxnLst>
                  <a:rect l="0" t="0" r="r" b="b"/>
                  <a:pathLst>
                    <a:path w="36" h="1">
                      <a:moveTo>
                        <a:pt x="35" y="0"/>
                      </a:move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12" name="Rectangle 252">
                  <a:extLst>
                    <a:ext uri="{FF2B5EF4-FFF2-40B4-BE49-F238E27FC236}">
                      <a16:creationId xmlns:a16="http://schemas.microsoft.com/office/drawing/2014/main" id="{C5ADFE18-582E-45BA-B062-5D69790AE357}"/>
                    </a:ext>
                  </a:extLst>
                </p:cNvPr>
                <p:cNvSpPr>
                  <a:spLocks noChangeArrowheads="1"/>
                </p:cNvSpPr>
                <p:nvPr/>
              </p:nvSpPr>
              <p:spPr bwMode="auto">
                <a:xfrm>
                  <a:off x="2696" y="2641"/>
                  <a:ext cx="20" cy="1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13" name="Rectangle 253">
                  <a:extLst>
                    <a:ext uri="{FF2B5EF4-FFF2-40B4-BE49-F238E27FC236}">
                      <a16:creationId xmlns:a16="http://schemas.microsoft.com/office/drawing/2014/main" id="{F87BFD94-C988-45FB-ACBF-EFBE7449029B}"/>
                    </a:ext>
                  </a:extLst>
                </p:cNvPr>
                <p:cNvSpPr>
                  <a:spLocks noChangeArrowheads="1"/>
                </p:cNvSpPr>
                <p:nvPr/>
              </p:nvSpPr>
              <p:spPr bwMode="auto">
                <a:xfrm>
                  <a:off x="2693" y="2667"/>
                  <a:ext cx="24" cy="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14" name="Freeform 254">
                  <a:extLst>
                    <a:ext uri="{FF2B5EF4-FFF2-40B4-BE49-F238E27FC236}">
                      <a16:creationId xmlns:a16="http://schemas.microsoft.com/office/drawing/2014/main" id="{21363F3A-DCBC-4CCD-AE92-430D22B33245}"/>
                    </a:ext>
                  </a:extLst>
                </p:cNvPr>
                <p:cNvSpPr>
                  <a:spLocks/>
                </p:cNvSpPr>
                <p:nvPr/>
              </p:nvSpPr>
              <p:spPr bwMode="auto">
                <a:xfrm>
                  <a:off x="2701" y="2637"/>
                  <a:ext cx="1" cy="35"/>
                </a:xfrm>
                <a:custGeom>
                  <a:avLst/>
                  <a:gdLst>
                    <a:gd name="T0" fmla="*/ 0 w 1"/>
                    <a:gd name="T1" fmla="*/ 0 h 35"/>
                    <a:gd name="T2" fmla="*/ 0 w 1"/>
                    <a:gd name="T3" fmla="*/ 34 h 35"/>
                  </a:gdLst>
                  <a:ahLst/>
                  <a:cxnLst>
                    <a:cxn ang="0">
                      <a:pos x="T0" y="T1"/>
                    </a:cxn>
                    <a:cxn ang="0">
                      <a:pos x="T2" y="T3"/>
                    </a:cxn>
                  </a:cxnLst>
                  <a:rect l="0" t="0" r="r" b="b"/>
                  <a:pathLst>
                    <a:path w="1" h="35">
                      <a:moveTo>
                        <a:pt x="0" y="0"/>
                      </a:moveTo>
                      <a:lnTo>
                        <a:pt x="0"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15" name="Freeform 255">
                  <a:extLst>
                    <a:ext uri="{FF2B5EF4-FFF2-40B4-BE49-F238E27FC236}">
                      <a16:creationId xmlns:a16="http://schemas.microsoft.com/office/drawing/2014/main" id="{E05D68DC-70D1-41E3-B30A-9C4D09BC6BC9}"/>
                    </a:ext>
                  </a:extLst>
                </p:cNvPr>
                <p:cNvSpPr>
                  <a:spLocks/>
                </p:cNvSpPr>
                <p:nvPr/>
              </p:nvSpPr>
              <p:spPr bwMode="auto">
                <a:xfrm>
                  <a:off x="2685" y="2654"/>
                  <a:ext cx="35" cy="1"/>
                </a:xfrm>
                <a:custGeom>
                  <a:avLst/>
                  <a:gdLst>
                    <a:gd name="T0" fmla="*/ 34 w 35"/>
                    <a:gd name="T1" fmla="*/ 0 h 1"/>
                    <a:gd name="T2" fmla="*/ 0 w 35"/>
                    <a:gd name="T3" fmla="*/ 0 h 1"/>
                  </a:gdLst>
                  <a:ahLst/>
                  <a:cxnLst>
                    <a:cxn ang="0">
                      <a:pos x="T0" y="T1"/>
                    </a:cxn>
                    <a:cxn ang="0">
                      <a:pos x="T2" y="T3"/>
                    </a:cxn>
                  </a:cxnLst>
                  <a:rect l="0" t="0" r="r" b="b"/>
                  <a:pathLst>
                    <a:path w="35" h="1">
                      <a:moveTo>
                        <a:pt x="34" y="0"/>
                      </a:move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16" name="Rectangle 256">
                  <a:extLst>
                    <a:ext uri="{FF2B5EF4-FFF2-40B4-BE49-F238E27FC236}">
                      <a16:creationId xmlns:a16="http://schemas.microsoft.com/office/drawing/2014/main" id="{3044C430-9D6A-4FF5-8360-7EF16AB02F79}"/>
                    </a:ext>
                  </a:extLst>
                </p:cNvPr>
                <p:cNvSpPr>
                  <a:spLocks noChangeArrowheads="1"/>
                </p:cNvSpPr>
                <p:nvPr/>
              </p:nvSpPr>
              <p:spPr bwMode="auto">
                <a:xfrm>
                  <a:off x="2955" y="2641"/>
                  <a:ext cx="21" cy="1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17" name="Rectangle 257">
                  <a:extLst>
                    <a:ext uri="{FF2B5EF4-FFF2-40B4-BE49-F238E27FC236}">
                      <a16:creationId xmlns:a16="http://schemas.microsoft.com/office/drawing/2014/main" id="{565CE354-5452-4005-BDEA-708115211D87}"/>
                    </a:ext>
                  </a:extLst>
                </p:cNvPr>
                <p:cNvSpPr>
                  <a:spLocks noChangeArrowheads="1"/>
                </p:cNvSpPr>
                <p:nvPr/>
              </p:nvSpPr>
              <p:spPr bwMode="auto">
                <a:xfrm>
                  <a:off x="2954" y="2667"/>
                  <a:ext cx="24" cy="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18" name="Freeform 258">
                  <a:extLst>
                    <a:ext uri="{FF2B5EF4-FFF2-40B4-BE49-F238E27FC236}">
                      <a16:creationId xmlns:a16="http://schemas.microsoft.com/office/drawing/2014/main" id="{93AFD3E7-EDB4-4D62-A5E9-E7C4568B2AEC}"/>
                    </a:ext>
                  </a:extLst>
                </p:cNvPr>
                <p:cNvSpPr>
                  <a:spLocks/>
                </p:cNvSpPr>
                <p:nvPr/>
              </p:nvSpPr>
              <p:spPr bwMode="auto">
                <a:xfrm>
                  <a:off x="2962" y="2637"/>
                  <a:ext cx="1" cy="35"/>
                </a:xfrm>
                <a:custGeom>
                  <a:avLst/>
                  <a:gdLst>
                    <a:gd name="T0" fmla="*/ 0 w 1"/>
                    <a:gd name="T1" fmla="*/ 0 h 35"/>
                    <a:gd name="T2" fmla="*/ 0 w 1"/>
                    <a:gd name="T3" fmla="*/ 34 h 35"/>
                  </a:gdLst>
                  <a:ahLst/>
                  <a:cxnLst>
                    <a:cxn ang="0">
                      <a:pos x="T0" y="T1"/>
                    </a:cxn>
                    <a:cxn ang="0">
                      <a:pos x="T2" y="T3"/>
                    </a:cxn>
                  </a:cxnLst>
                  <a:rect l="0" t="0" r="r" b="b"/>
                  <a:pathLst>
                    <a:path w="1" h="35">
                      <a:moveTo>
                        <a:pt x="0" y="0"/>
                      </a:moveTo>
                      <a:lnTo>
                        <a:pt x="0"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19" name="Freeform 259">
                  <a:extLst>
                    <a:ext uri="{FF2B5EF4-FFF2-40B4-BE49-F238E27FC236}">
                      <a16:creationId xmlns:a16="http://schemas.microsoft.com/office/drawing/2014/main" id="{B6ED16CD-038A-4619-B720-35A9BF90CDCD}"/>
                    </a:ext>
                  </a:extLst>
                </p:cNvPr>
                <p:cNvSpPr>
                  <a:spLocks/>
                </p:cNvSpPr>
                <p:nvPr/>
              </p:nvSpPr>
              <p:spPr bwMode="auto">
                <a:xfrm>
                  <a:off x="2944" y="2654"/>
                  <a:ext cx="37" cy="1"/>
                </a:xfrm>
                <a:custGeom>
                  <a:avLst/>
                  <a:gdLst>
                    <a:gd name="T0" fmla="*/ 36 w 37"/>
                    <a:gd name="T1" fmla="*/ 0 h 1"/>
                    <a:gd name="T2" fmla="*/ 0 w 37"/>
                    <a:gd name="T3" fmla="*/ 0 h 1"/>
                  </a:gdLst>
                  <a:ahLst/>
                  <a:cxnLst>
                    <a:cxn ang="0">
                      <a:pos x="T0" y="T1"/>
                    </a:cxn>
                    <a:cxn ang="0">
                      <a:pos x="T2" y="T3"/>
                    </a:cxn>
                  </a:cxnLst>
                  <a:rect l="0" t="0" r="r" b="b"/>
                  <a:pathLst>
                    <a:path w="37" h="1">
                      <a:moveTo>
                        <a:pt x="36" y="0"/>
                      </a:move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20" name="Rectangle 260">
                  <a:extLst>
                    <a:ext uri="{FF2B5EF4-FFF2-40B4-BE49-F238E27FC236}">
                      <a16:creationId xmlns:a16="http://schemas.microsoft.com/office/drawing/2014/main" id="{879B0503-6FC2-4BAE-9A23-409B9F956868}"/>
                    </a:ext>
                  </a:extLst>
                </p:cNvPr>
                <p:cNvSpPr>
                  <a:spLocks noChangeArrowheads="1"/>
                </p:cNvSpPr>
                <p:nvPr/>
              </p:nvSpPr>
              <p:spPr bwMode="auto">
                <a:xfrm>
                  <a:off x="2824" y="2583"/>
                  <a:ext cx="21" cy="1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21" name="Rectangle 261">
                  <a:extLst>
                    <a:ext uri="{FF2B5EF4-FFF2-40B4-BE49-F238E27FC236}">
                      <a16:creationId xmlns:a16="http://schemas.microsoft.com/office/drawing/2014/main" id="{7D394FF7-D329-4D41-B323-B73DDEA52207}"/>
                    </a:ext>
                  </a:extLst>
                </p:cNvPr>
                <p:cNvSpPr>
                  <a:spLocks noChangeArrowheads="1"/>
                </p:cNvSpPr>
                <p:nvPr/>
              </p:nvSpPr>
              <p:spPr bwMode="auto">
                <a:xfrm>
                  <a:off x="2822" y="2610"/>
                  <a:ext cx="24" cy="4"/>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22" name="Freeform 262">
                  <a:extLst>
                    <a:ext uri="{FF2B5EF4-FFF2-40B4-BE49-F238E27FC236}">
                      <a16:creationId xmlns:a16="http://schemas.microsoft.com/office/drawing/2014/main" id="{9D3C316E-B076-41CB-B812-CF8A51F6FE9A}"/>
                    </a:ext>
                  </a:extLst>
                </p:cNvPr>
                <p:cNvSpPr>
                  <a:spLocks/>
                </p:cNvSpPr>
                <p:nvPr/>
              </p:nvSpPr>
              <p:spPr bwMode="auto">
                <a:xfrm>
                  <a:off x="2831" y="2579"/>
                  <a:ext cx="1" cy="35"/>
                </a:xfrm>
                <a:custGeom>
                  <a:avLst/>
                  <a:gdLst>
                    <a:gd name="T0" fmla="*/ 0 w 1"/>
                    <a:gd name="T1" fmla="*/ 0 h 35"/>
                    <a:gd name="T2" fmla="*/ 0 w 1"/>
                    <a:gd name="T3" fmla="*/ 34 h 35"/>
                  </a:gdLst>
                  <a:ahLst/>
                  <a:cxnLst>
                    <a:cxn ang="0">
                      <a:pos x="T0" y="T1"/>
                    </a:cxn>
                    <a:cxn ang="0">
                      <a:pos x="T2" y="T3"/>
                    </a:cxn>
                  </a:cxnLst>
                  <a:rect l="0" t="0" r="r" b="b"/>
                  <a:pathLst>
                    <a:path w="1" h="35">
                      <a:moveTo>
                        <a:pt x="0" y="0"/>
                      </a:moveTo>
                      <a:lnTo>
                        <a:pt x="0"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23" name="Freeform 263">
                  <a:extLst>
                    <a:ext uri="{FF2B5EF4-FFF2-40B4-BE49-F238E27FC236}">
                      <a16:creationId xmlns:a16="http://schemas.microsoft.com/office/drawing/2014/main" id="{7C3E8F6C-E090-4066-8C31-A335188852FA}"/>
                    </a:ext>
                  </a:extLst>
                </p:cNvPr>
                <p:cNvSpPr>
                  <a:spLocks/>
                </p:cNvSpPr>
                <p:nvPr/>
              </p:nvSpPr>
              <p:spPr bwMode="auto">
                <a:xfrm>
                  <a:off x="2813" y="2597"/>
                  <a:ext cx="36" cy="1"/>
                </a:xfrm>
                <a:custGeom>
                  <a:avLst/>
                  <a:gdLst>
                    <a:gd name="T0" fmla="*/ 35 w 36"/>
                    <a:gd name="T1" fmla="*/ 0 h 1"/>
                    <a:gd name="T2" fmla="*/ 0 w 36"/>
                    <a:gd name="T3" fmla="*/ 0 h 1"/>
                  </a:gdLst>
                  <a:ahLst/>
                  <a:cxnLst>
                    <a:cxn ang="0">
                      <a:pos x="T0" y="T1"/>
                    </a:cxn>
                    <a:cxn ang="0">
                      <a:pos x="T2" y="T3"/>
                    </a:cxn>
                  </a:cxnLst>
                  <a:rect l="0" t="0" r="r" b="b"/>
                  <a:pathLst>
                    <a:path w="36" h="1">
                      <a:moveTo>
                        <a:pt x="35" y="0"/>
                      </a:move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24" name="Rectangle 264">
                  <a:extLst>
                    <a:ext uri="{FF2B5EF4-FFF2-40B4-BE49-F238E27FC236}">
                      <a16:creationId xmlns:a16="http://schemas.microsoft.com/office/drawing/2014/main" id="{5AD19F5D-CA2B-409B-A24B-B5BD7174E236}"/>
                    </a:ext>
                  </a:extLst>
                </p:cNvPr>
                <p:cNvSpPr>
                  <a:spLocks noChangeArrowheads="1"/>
                </p:cNvSpPr>
                <p:nvPr/>
              </p:nvSpPr>
              <p:spPr bwMode="auto">
                <a:xfrm>
                  <a:off x="2782" y="2641"/>
                  <a:ext cx="20" cy="1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25" name="Rectangle 265">
                  <a:extLst>
                    <a:ext uri="{FF2B5EF4-FFF2-40B4-BE49-F238E27FC236}">
                      <a16:creationId xmlns:a16="http://schemas.microsoft.com/office/drawing/2014/main" id="{4786AA43-8463-4CC9-BC80-6F1983EDD35E}"/>
                    </a:ext>
                  </a:extLst>
                </p:cNvPr>
                <p:cNvSpPr>
                  <a:spLocks noChangeArrowheads="1"/>
                </p:cNvSpPr>
                <p:nvPr/>
              </p:nvSpPr>
              <p:spPr bwMode="auto">
                <a:xfrm>
                  <a:off x="2781" y="2667"/>
                  <a:ext cx="23" cy="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26" name="Freeform 266">
                  <a:extLst>
                    <a:ext uri="{FF2B5EF4-FFF2-40B4-BE49-F238E27FC236}">
                      <a16:creationId xmlns:a16="http://schemas.microsoft.com/office/drawing/2014/main" id="{164ADD36-B91D-465B-8691-00BAC7C36807}"/>
                    </a:ext>
                  </a:extLst>
                </p:cNvPr>
                <p:cNvSpPr>
                  <a:spLocks/>
                </p:cNvSpPr>
                <p:nvPr/>
              </p:nvSpPr>
              <p:spPr bwMode="auto">
                <a:xfrm>
                  <a:off x="2789" y="2637"/>
                  <a:ext cx="1" cy="35"/>
                </a:xfrm>
                <a:custGeom>
                  <a:avLst/>
                  <a:gdLst>
                    <a:gd name="T0" fmla="*/ 0 w 1"/>
                    <a:gd name="T1" fmla="*/ 0 h 35"/>
                    <a:gd name="T2" fmla="*/ 0 w 1"/>
                    <a:gd name="T3" fmla="*/ 34 h 35"/>
                  </a:gdLst>
                  <a:ahLst/>
                  <a:cxnLst>
                    <a:cxn ang="0">
                      <a:pos x="T0" y="T1"/>
                    </a:cxn>
                    <a:cxn ang="0">
                      <a:pos x="T2" y="T3"/>
                    </a:cxn>
                  </a:cxnLst>
                  <a:rect l="0" t="0" r="r" b="b"/>
                  <a:pathLst>
                    <a:path w="1" h="35">
                      <a:moveTo>
                        <a:pt x="0" y="0"/>
                      </a:moveTo>
                      <a:lnTo>
                        <a:pt x="0"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27" name="Freeform 267">
                  <a:extLst>
                    <a:ext uri="{FF2B5EF4-FFF2-40B4-BE49-F238E27FC236}">
                      <a16:creationId xmlns:a16="http://schemas.microsoft.com/office/drawing/2014/main" id="{7043B18D-B1E1-4D3B-B3EA-528F72C28DE2}"/>
                    </a:ext>
                  </a:extLst>
                </p:cNvPr>
                <p:cNvSpPr>
                  <a:spLocks/>
                </p:cNvSpPr>
                <p:nvPr/>
              </p:nvSpPr>
              <p:spPr bwMode="auto">
                <a:xfrm>
                  <a:off x="2771" y="2654"/>
                  <a:ext cx="36" cy="1"/>
                </a:xfrm>
                <a:custGeom>
                  <a:avLst/>
                  <a:gdLst>
                    <a:gd name="T0" fmla="*/ 35 w 36"/>
                    <a:gd name="T1" fmla="*/ 0 h 1"/>
                    <a:gd name="T2" fmla="*/ 0 w 36"/>
                    <a:gd name="T3" fmla="*/ 0 h 1"/>
                  </a:gdLst>
                  <a:ahLst/>
                  <a:cxnLst>
                    <a:cxn ang="0">
                      <a:pos x="T0" y="T1"/>
                    </a:cxn>
                    <a:cxn ang="0">
                      <a:pos x="T2" y="T3"/>
                    </a:cxn>
                  </a:cxnLst>
                  <a:rect l="0" t="0" r="r" b="b"/>
                  <a:pathLst>
                    <a:path w="36" h="1">
                      <a:moveTo>
                        <a:pt x="35" y="0"/>
                      </a:move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28" name="Rectangle 268">
                  <a:extLst>
                    <a:ext uri="{FF2B5EF4-FFF2-40B4-BE49-F238E27FC236}">
                      <a16:creationId xmlns:a16="http://schemas.microsoft.com/office/drawing/2014/main" id="{B463C283-4EAF-4C8D-861D-2620ACB793C5}"/>
                    </a:ext>
                  </a:extLst>
                </p:cNvPr>
                <p:cNvSpPr>
                  <a:spLocks noChangeArrowheads="1"/>
                </p:cNvSpPr>
                <p:nvPr/>
              </p:nvSpPr>
              <p:spPr bwMode="auto">
                <a:xfrm>
                  <a:off x="2739" y="2641"/>
                  <a:ext cx="20" cy="1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29" name="Rectangle 269">
                  <a:extLst>
                    <a:ext uri="{FF2B5EF4-FFF2-40B4-BE49-F238E27FC236}">
                      <a16:creationId xmlns:a16="http://schemas.microsoft.com/office/drawing/2014/main" id="{26F66DCD-39FE-4871-B1B9-42843E35909A}"/>
                    </a:ext>
                  </a:extLst>
                </p:cNvPr>
                <p:cNvSpPr>
                  <a:spLocks noChangeArrowheads="1"/>
                </p:cNvSpPr>
                <p:nvPr/>
              </p:nvSpPr>
              <p:spPr bwMode="auto">
                <a:xfrm>
                  <a:off x="2737" y="2667"/>
                  <a:ext cx="24" cy="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30" name="Freeform 270">
                  <a:extLst>
                    <a:ext uri="{FF2B5EF4-FFF2-40B4-BE49-F238E27FC236}">
                      <a16:creationId xmlns:a16="http://schemas.microsoft.com/office/drawing/2014/main" id="{4E8ECACA-FE24-4473-8EA4-97F2934E0890}"/>
                    </a:ext>
                  </a:extLst>
                </p:cNvPr>
                <p:cNvSpPr>
                  <a:spLocks/>
                </p:cNvSpPr>
                <p:nvPr/>
              </p:nvSpPr>
              <p:spPr bwMode="auto">
                <a:xfrm>
                  <a:off x="2745" y="2637"/>
                  <a:ext cx="1" cy="35"/>
                </a:xfrm>
                <a:custGeom>
                  <a:avLst/>
                  <a:gdLst>
                    <a:gd name="T0" fmla="*/ 0 w 1"/>
                    <a:gd name="T1" fmla="*/ 0 h 35"/>
                    <a:gd name="T2" fmla="*/ 0 w 1"/>
                    <a:gd name="T3" fmla="*/ 34 h 35"/>
                  </a:gdLst>
                  <a:ahLst/>
                  <a:cxnLst>
                    <a:cxn ang="0">
                      <a:pos x="T0" y="T1"/>
                    </a:cxn>
                    <a:cxn ang="0">
                      <a:pos x="T2" y="T3"/>
                    </a:cxn>
                  </a:cxnLst>
                  <a:rect l="0" t="0" r="r" b="b"/>
                  <a:pathLst>
                    <a:path w="1" h="35">
                      <a:moveTo>
                        <a:pt x="0" y="0"/>
                      </a:moveTo>
                      <a:lnTo>
                        <a:pt x="0"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31" name="Freeform 271">
                  <a:extLst>
                    <a:ext uri="{FF2B5EF4-FFF2-40B4-BE49-F238E27FC236}">
                      <a16:creationId xmlns:a16="http://schemas.microsoft.com/office/drawing/2014/main" id="{22DA7732-C436-4AA8-8F5E-8C7C8D2E7E32}"/>
                    </a:ext>
                  </a:extLst>
                </p:cNvPr>
                <p:cNvSpPr>
                  <a:spLocks/>
                </p:cNvSpPr>
                <p:nvPr/>
              </p:nvSpPr>
              <p:spPr bwMode="auto">
                <a:xfrm>
                  <a:off x="2727" y="2654"/>
                  <a:ext cx="37" cy="1"/>
                </a:xfrm>
                <a:custGeom>
                  <a:avLst/>
                  <a:gdLst>
                    <a:gd name="T0" fmla="*/ 36 w 37"/>
                    <a:gd name="T1" fmla="*/ 0 h 1"/>
                    <a:gd name="T2" fmla="*/ 0 w 37"/>
                    <a:gd name="T3" fmla="*/ 0 h 1"/>
                  </a:gdLst>
                  <a:ahLst/>
                  <a:cxnLst>
                    <a:cxn ang="0">
                      <a:pos x="T0" y="T1"/>
                    </a:cxn>
                    <a:cxn ang="0">
                      <a:pos x="T2" y="T3"/>
                    </a:cxn>
                  </a:cxnLst>
                  <a:rect l="0" t="0" r="r" b="b"/>
                  <a:pathLst>
                    <a:path w="37" h="1">
                      <a:moveTo>
                        <a:pt x="36" y="0"/>
                      </a:move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32" name="Rectangle 272">
                  <a:extLst>
                    <a:ext uri="{FF2B5EF4-FFF2-40B4-BE49-F238E27FC236}">
                      <a16:creationId xmlns:a16="http://schemas.microsoft.com/office/drawing/2014/main" id="{9E6DA444-24FF-45BC-A02D-BA47A3AF8B95}"/>
                    </a:ext>
                  </a:extLst>
                </p:cNvPr>
                <p:cNvSpPr>
                  <a:spLocks noChangeArrowheads="1"/>
                </p:cNvSpPr>
                <p:nvPr/>
              </p:nvSpPr>
              <p:spPr bwMode="auto">
                <a:xfrm>
                  <a:off x="2912" y="2583"/>
                  <a:ext cx="20" cy="1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33" name="Rectangle 273">
                  <a:extLst>
                    <a:ext uri="{FF2B5EF4-FFF2-40B4-BE49-F238E27FC236}">
                      <a16:creationId xmlns:a16="http://schemas.microsoft.com/office/drawing/2014/main" id="{38E5A2C1-2553-4B90-A05B-FE02F60FDA15}"/>
                    </a:ext>
                  </a:extLst>
                </p:cNvPr>
                <p:cNvSpPr>
                  <a:spLocks noChangeArrowheads="1"/>
                </p:cNvSpPr>
                <p:nvPr/>
              </p:nvSpPr>
              <p:spPr bwMode="auto">
                <a:xfrm>
                  <a:off x="2910" y="2610"/>
                  <a:ext cx="23" cy="4"/>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34" name="Freeform 274">
                  <a:extLst>
                    <a:ext uri="{FF2B5EF4-FFF2-40B4-BE49-F238E27FC236}">
                      <a16:creationId xmlns:a16="http://schemas.microsoft.com/office/drawing/2014/main" id="{E7FD49A1-8C4F-4B16-86C4-547C0A937A5A}"/>
                    </a:ext>
                  </a:extLst>
                </p:cNvPr>
                <p:cNvSpPr>
                  <a:spLocks/>
                </p:cNvSpPr>
                <p:nvPr/>
              </p:nvSpPr>
              <p:spPr bwMode="auto">
                <a:xfrm>
                  <a:off x="2918" y="2579"/>
                  <a:ext cx="1" cy="35"/>
                </a:xfrm>
                <a:custGeom>
                  <a:avLst/>
                  <a:gdLst>
                    <a:gd name="T0" fmla="*/ 0 w 1"/>
                    <a:gd name="T1" fmla="*/ 0 h 35"/>
                    <a:gd name="T2" fmla="*/ 0 w 1"/>
                    <a:gd name="T3" fmla="*/ 34 h 35"/>
                  </a:gdLst>
                  <a:ahLst/>
                  <a:cxnLst>
                    <a:cxn ang="0">
                      <a:pos x="T0" y="T1"/>
                    </a:cxn>
                    <a:cxn ang="0">
                      <a:pos x="T2" y="T3"/>
                    </a:cxn>
                  </a:cxnLst>
                  <a:rect l="0" t="0" r="r" b="b"/>
                  <a:pathLst>
                    <a:path w="1" h="35">
                      <a:moveTo>
                        <a:pt x="0" y="0"/>
                      </a:moveTo>
                      <a:lnTo>
                        <a:pt x="0"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35" name="Freeform 275">
                  <a:extLst>
                    <a:ext uri="{FF2B5EF4-FFF2-40B4-BE49-F238E27FC236}">
                      <a16:creationId xmlns:a16="http://schemas.microsoft.com/office/drawing/2014/main" id="{D516F9EF-1697-4363-B8B2-8A08DCFDF6A0}"/>
                    </a:ext>
                  </a:extLst>
                </p:cNvPr>
                <p:cNvSpPr>
                  <a:spLocks/>
                </p:cNvSpPr>
                <p:nvPr/>
              </p:nvSpPr>
              <p:spPr bwMode="auto">
                <a:xfrm>
                  <a:off x="2901" y="2597"/>
                  <a:ext cx="35" cy="1"/>
                </a:xfrm>
                <a:custGeom>
                  <a:avLst/>
                  <a:gdLst>
                    <a:gd name="T0" fmla="*/ 34 w 35"/>
                    <a:gd name="T1" fmla="*/ 0 h 1"/>
                    <a:gd name="T2" fmla="*/ 0 w 35"/>
                    <a:gd name="T3" fmla="*/ 0 h 1"/>
                  </a:gdLst>
                  <a:ahLst/>
                  <a:cxnLst>
                    <a:cxn ang="0">
                      <a:pos x="T0" y="T1"/>
                    </a:cxn>
                    <a:cxn ang="0">
                      <a:pos x="T2" y="T3"/>
                    </a:cxn>
                  </a:cxnLst>
                  <a:rect l="0" t="0" r="r" b="b"/>
                  <a:pathLst>
                    <a:path w="35" h="1">
                      <a:moveTo>
                        <a:pt x="34" y="0"/>
                      </a:move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36" name="Rectangle 276">
                  <a:extLst>
                    <a:ext uri="{FF2B5EF4-FFF2-40B4-BE49-F238E27FC236}">
                      <a16:creationId xmlns:a16="http://schemas.microsoft.com/office/drawing/2014/main" id="{7557377F-80AF-49D7-86BE-175A54F8EB8E}"/>
                    </a:ext>
                  </a:extLst>
                </p:cNvPr>
                <p:cNvSpPr>
                  <a:spLocks noChangeArrowheads="1"/>
                </p:cNvSpPr>
                <p:nvPr/>
              </p:nvSpPr>
              <p:spPr bwMode="auto">
                <a:xfrm>
                  <a:off x="2868" y="2583"/>
                  <a:ext cx="20" cy="1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37" name="Rectangle 277">
                  <a:extLst>
                    <a:ext uri="{FF2B5EF4-FFF2-40B4-BE49-F238E27FC236}">
                      <a16:creationId xmlns:a16="http://schemas.microsoft.com/office/drawing/2014/main" id="{9DA53D5D-7796-4AB9-B98D-70397F06FB97}"/>
                    </a:ext>
                  </a:extLst>
                </p:cNvPr>
                <p:cNvSpPr>
                  <a:spLocks noChangeArrowheads="1"/>
                </p:cNvSpPr>
                <p:nvPr/>
              </p:nvSpPr>
              <p:spPr bwMode="auto">
                <a:xfrm>
                  <a:off x="2866" y="2610"/>
                  <a:ext cx="24" cy="4"/>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38" name="Freeform 278">
                  <a:extLst>
                    <a:ext uri="{FF2B5EF4-FFF2-40B4-BE49-F238E27FC236}">
                      <a16:creationId xmlns:a16="http://schemas.microsoft.com/office/drawing/2014/main" id="{0FC86237-9B9A-4E04-99A0-EEE07BC785CE}"/>
                    </a:ext>
                  </a:extLst>
                </p:cNvPr>
                <p:cNvSpPr>
                  <a:spLocks/>
                </p:cNvSpPr>
                <p:nvPr/>
              </p:nvSpPr>
              <p:spPr bwMode="auto">
                <a:xfrm>
                  <a:off x="2874" y="2579"/>
                  <a:ext cx="1" cy="35"/>
                </a:xfrm>
                <a:custGeom>
                  <a:avLst/>
                  <a:gdLst>
                    <a:gd name="T0" fmla="*/ 0 w 1"/>
                    <a:gd name="T1" fmla="*/ 0 h 35"/>
                    <a:gd name="T2" fmla="*/ 0 w 1"/>
                    <a:gd name="T3" fmla="*/ 34 h 35"/>
                  </a:gdLst>
                  <a:ahLst/>
                  <a:cxnLst>
                    <a:cxn ang="0">
                      <a:pos x="T0" y="T1"/>
                    </a:cxn>
                    <a:cxn ang="0">
                      <a:pos x="T2" y="T3"/>
                    </a:cxn>
                  </a:cxnLst>
                  <a:rect l="0" t="0" r="r" b="b"/>
                  <a:pathLst>
                    <a:path w="1" h="35">
                      <a:moveTo>
                        <a:pt x="0" y="0"/>
                      </a:moveTo>
                      <a:lnTo>
                        <a:pt x="0"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39" name="Freeform 279">
                  <a:extLst>
                    <a:ext uri="{FF2B5EF4-FFF2-40B4-BE49-F238E27FC236}">
                      <a16:creationId xmlns:a16="http://schemas.microsoft.com/office/drawing/2014/main" id="{5427F3B2-C665-41E8-AEFF-4BBCD31548DB}"/>
                    </a:ext>
                  </a:extLst>
                </p:cNvPr>
                <p:cNvSpPr>
                  <a:spLocks/>
                </p:cNvSpPr>
                <p:nvPr/>
              </p:nvSpPr>
              <p:spPr bwMode="auto">
                <a:xfrm>
                  <a:off x="2857" y="2597"/>
                  <a:ext cx="35" cy="1"/>
                </a:xfrm>
                <a:custGeom>
                  <a:avLst/>
                  <a:gdLst>
                    <a:gd name="T0" fmla="*/ 34 w 35"/>
                    <a:gd name="T1" fmla="*/ 0 h 1"/>
                    <a:gd name="T2" fmla="*/ 0 w 35"/>
                    <a:gd name="T3" fmla="*/ 0 h 1"/>
                  </a:gdLst>
                  <a:ahLst/>
                  <a:cxnLst>
                    <a:cxn ang="0">
                      <a:pos x="T0" y="T1"/>
                    </a:cxn>
                    <a:cxn ang="0">
                      <a:pos x="T2" y="T3"/>
                    </a:cxn>
                  </a:cxnLst>
                  <a:rect l="0" t="0" r="r" b="b"/>
                  <a:pathLst>
                    <a:path w="35" h="1">
                      <a:moveTo>
                        <a:pt x="34" y="0"/>
                      </a:move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40" name="Rectangle 280">
                  <a:extLst>
                    <a:ext uri="{FF2B5EF4-FFF2-40B4-BE49-F238E27FC236}">
                      <a16:creationId xmlns:a16="http://schemas.microsoft.com/office/drawing/2014/main" id="{0D507E65-2C07-49A4-BCDE-7C4843006655}"/>
                    </a:ext>
                  </a:extLst>
                </p:cNvPr>
                <p:cNvSpPr>
                  <a:spLocks noChangeArrowheads="1"/>
                </p:cNvSpPr>
                <p:nvPr/>
              </p:nvSpPr>
              <p:spPr bwMode="auto">
                <a:xfrm>
                  <a:off x="2696" y="2583"/>
                  <a:ext cx="19" cy="1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41" name="Rectangle 281">
                  <a:extLst>
                    <a:ext uri="{FF2B5EF4-FFF2-40B4-BE49-F238E27FC236}">
                      <a16:creationId xmlns:a16="http://schemas.microsoft.com/office/drawing/2014/main" id="{4BA91EFE-3129-4A85-80D9-8B4B451A03D3}"/>
                    </a:ext>
                  </a:extLst>
                </p:cNvPr>
                <p:cNvSpPr>
                  <a:spLocks noChangeArrowheads="1"/>
                </p:cNvSpPr>
                <p:nvPr/>
              </p:nvSpPr>
              <p:spPr bwMode="auto">
                <a:xfrm>
                  <a:off x="2693" y="2610"/>
                  <a:ext cx="24" cy="4"/>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42" name="Freeform 282">
                  <a:extLst>
                    <a:ext uri="{FF2B5EF4-FFF2-40B4-BE49-F238E27FC236}">
                      <a16:creationId xmlns:a16="http://schemas.microsoft.com/office/drawing/2014/main" id="{60837EB8-72E7-42CA-81E2-2B6EBB278C85}"/>
                    </a:ext>
                  </a:extLst>
                </p:cNvPr>
                <p:cNvSpPr>
                  <a:spLocks/>
                </p:cNvSpPr>
                <p:nvPr/>
              </p:nvSpPr>
              <p:spPr bwMode="auto">
                <a:xfrm>
                  <a:off x="2701" y="2579"/>
                  <a:ext cx="1" cy="35"/>
                </a:xfrm>
                <a:custGeom>
                  <a:avLst/>
                  <a:gdLst>
                    <a:gd name="T0" fmla="*/ 0 w 1"/>
                    <a:gd name="T1" fmla="*/ 0 h 35"/>
                    <a:gd name="T2" fmla="*/ 0 w 1"/>
                    <a:gd name="T3" fmla="*/ 34 h 35"/>
                  </a:gdLst>
                  <a:ahLst/>
                  <a:cxnLst>
                    <a:cxn ang="0">
                      <a:pos x="T0" y="T1"/>
                    </a:cxn>
                    <a:cxn ang="0">
                      <a:pos x="T2" y="T3"/>
                    </a:cxn>
                  </a:cxnLst>
                  <a:rect l="0" t="0" r="r" b="b"/>
                  <a:pathLst>
                    <a:path w="1" h="35">
                      <a:moveTo>
                        <a:pt x="0" y="0"/>
                      </a:moveTo>
                      <a:lnTo>
                        <a:pt x="0"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43" name="Freeform 283">
                  <a:extLst>
                    <a:ext uri="{FF2B5EF4-FFF2-40B4-BE49-F238E27FC236}">
                      <a16:creationId xmlns:a16="http://schemas.microsoft.com/office/drawing/2014/main" id="{99A1F455-B2D7-4DB1-9E0C-984053C600CB}"/>
                    </a:ext>
                  </a:extLst>
                </p:cNvPr>
                <p:cNvSpPr>
                  <a:spLocks/>
                </p:cNvSpPr>
                <p:nvPr/>
              </p:nvSpPr>
              <p:spPr bwMode="auto">
                <a:xfrm>
                  <a:off x="2684" y="2597"/>
                  <a:ext cx="36" cy="1"/>
                </a:xfrm>
                <a:custGeom>
                  <a:avLst/>
                  <a:gdLst>
                    <a:gd name="T0" fmla="*/ 35 w 36"/>
                    <a:gd name="T1" fmla="*/ 0 h 1"/>
                    <a:gd name="T2" fmla="*/ 0 w 36"/>
                    <a:gd name="T3" fmla="*/ 0 h 1"/>
                  </a:gdLst>
                  <a:ahLst/>
                  <a:cxnLst>
                    <a:cxn ang="0">
                      <a:pos x="T0" y="T1"/>
                    </a:cxn>
                    <a:cxn ang="0">
                      <a:pos x="T2" y="T3"/>
                    </a:cxn>
                  </a:cxnLst>
                  <a:rect l="0" t="0" r="r" b="b"/>
                  <a:pathLst>
                    <a:path w="36" h="1">
                      <a:moveTo>
                        <a:pt x="35" y="0"/>
                      </a:move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44" name="Rectangle 284">
                  <a:extLst>
                    <a:ext uri="{FF2B5EF4-FFF2-40B4-BE49-F238E27FC236}">
                      <a16:creationId xmlns:a16="http://schemas.microsoft.com/office/drawing/2014/main" id="{77E48A8E-91A2-42ED-BE7E-AA6A6C36C2B9}"/>
                    </a:ext>
                  </a:extLst>
                </p:cNvPr>
                <p:cNvSpPr>
                  <a:spLocks noChangeArrowheads="1"/>
                </p:cNvSpPr>
                <p:nvPr/>
              </p:nvSpPr>
              <p:spPr bwMode="auto">
                <a:xfrm>
                  <a:off x="2955" y="2583"/>
                  <a:ext cx="21" cy="1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45" name="Rectangle 285">
                  <a:extLst>
                    <a:ext uri="{FF2B5EF4-FFF2-40B4-BE49-F238E27FC236}">
                      <a16:creationId xmlns:a16="http://schemas.microsoft.com/office/drawing/2014/main" id="{63F1D171-6E18-43C5-88A3-5032AA950AEA}"/>
                    </a:ext>
                  </a:extLst>
                </p:cNvPr>
                <p:cNvSpPr>
                  <a:spLocks noChangeArrowheads="1"/>
                </p:cNvSpPr>
                <p:nvPr/>
              </p:nvSpPr>
              <p:spPr bwMode="auto">
                <a:xfrm>
                  <a:off x="2953" y="2610"/>
                  <a:ext cx="24" cy="4"/>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46" name="Freeform 286">
                  <a:extLst>
                    <a:ext uri="{FF2B5EF4-FFF2-40B4-BE49-F238E27FC236}">
                      <a16:creationId xmlns:a16="http://schemas.microsoft.com/office/drawing/2014/main" id="{AF0CD2C1-2F02-4167-AF80-64B5AD72E0BE}"/>
                    </a:ext>
                  </a:extLst>
                </p:cNvPr>
                <p:cNvSpPr>
                  <a:spLocks/>
                </p:cNvSpPr>
                <p:nvPr/>
              </p:nvSpPr>
              <p:spPr bwMode="auto">
                <a:xfrm>
                  <a:off x="2962" y="2579"/>
                  <a:ext cx="1" cy="35"/>
                </a:xfrm>
                <a:custGeom>
                  <a:avLst/>
                  <a:gdLst>
                    <a:gd name="T0" fmla="*/ 0 w 1"/>
                    <a:gd name="T1" fmla="*/ 0 h 35"/>
                    <a:gd name="T2" fmla="*/ 0 w 1"/>
                    <a:gd name="T3" fmla="*/ 34 h 35"/>
                  </a:gdLst>
                  <a:ahLst/>
                  <a:cxnLst>
                    <a:cxn ang="0">
                      <a:pos x="T0" y="T1"/>
                    </a:cxn>
                    <a:cxn ang="0">
                      <a:pos x="T2" y="T3"/>
                    </a:cxn>
                  </a:cxnLst>
                  <a:rect l="0" t="0" r="r" b="b"/>
                  <a:pathLst>
                    <a:path w="1" h="35">
                      <a:moveTo>
                        <a:pt x="0" y="0"/>
                      </a:moveTo>
                      <a:lnTo>
                        <a:pt x="0"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47" name="Freeform 287">
                  <a:extLst>
                    <a:ext uri="{FF2B5EF4-FFF2-40B4-BE49-F238E27FC236}">
                      <a16:creationId xmlns:a16="http://schemas.microsoft.com/office/drawing/2014/main" id="{191B828A-3367-4155-A04B-CDB9EDF52258}"/>
                    </a:ext>
                  </a:extLst>
                </p:cNvPr>
                <p:cNvSpPr>
                  <a:spLocks/>
                </p:cNvSpPr>
                <p:nvPr/>
              </p:nvSpPr>
              <p:spPr bwMode="auto">
                <a:xfrm>
                  <a:off x="2944" y="2597"/>
                  <a:ext cx="36" cy="1"/>
                </a:xfrm>
                <a:custGeom>
                  <a:avLst/>
                  <a:gdLst>
                    <a:gd name="T0" fmla="*/ 35 w 36"/>
                    <a:gd name="T1" fmla="*/ 0 h 1"/>
                    <a:gd name="T2" fmla="*/ 0 w 36"/>
                    <a:gd name="T3" fmla="*/ 0 h 1"/>
                  </a:gdLst>
                  <a:ahLst/>
                  <a:cxnLst>
                    <a:cxn ang="0">
                      <a:pos x="T0" y="T1"/>
                    </a:cxn>
                    <a:cxn ang="0">
                      <a:pos x="T2" y="T3"/>
                    </a:cxn>
                  </a:cxnLst>
                  <a:rect l="0" t="0" r="r" b="b"/>
                  <a:pathLst>
                    <a:path w="36" h="1">
                      <a:moveTo>
                        <a:pt x="35" y="0"/>
                      </a:move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48" name="Rectangle 288">
                  <a:extLst>
                    <a:ext uri="{FF2B5EF4-FFF2-40B4-BE49-F238E27FC236}">
                      <a16:creationId xmlns:a16="http://schemas.microsoft.com/office/drawing/2014/main" id="{05F9C86B-9B9D-47FA-AAD8-4B672D4529B4}"/>
                    </a:ext>
                  </a:extLst>
                </p:cNvPr>
                <p:cNvSpPr>
                  <a:spLocks noChangeArrowheads="1"/>
                </p:cNvSpPr>
                <p:nvPr/>
              </p:nvSpPr>
              <p:spPr bwMode="auto">
                <a:xfrm>
                  <a:off x="2782" y="2583"/>
                  <a:ext cx="20" cy="1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49" name="Rectangle 289">
                  <a:extLst>
                    <a:ext uri="{FF2B5EF4-FFF2-40B4-BE49-F238E27FC236}">
                      <a16:creationId xmlns:a16="http://schemas.microsoft.com/office/drawing/2014/main" id="{0245AD27-C9AB-4A0B-AE06-957A980C999D}"/>
                    </a:ext>
                  </a:extLst>
                </p:cNvPr>
                <p:cNvSpPr>
                  <a:spLocks noChangeArrowheads="1"/>
                </p:cNvSpPr>
                <p:nvPr/>
              </p:nvSpPr>
              <p:spPr bwMode="auto">
                <a:xfrm>
                  <a:off x="2780" y="2610"/>
                  <a:ext cx="23" cy="4"/>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50" name="Freeform 290">
                  <a:extLst>
                    <a:ext uri="{FF2B5EF4-FFF2-40B4-BE49-F238E27FC236}">
                      <a16:creationId xmlns:a16="http://schemas.microsoft.com/office/drawing/2014/main" id="{5218BF36-B7AF-4683-A106-8CFB6DDCB6EC}"/>
                    </a:ext>
                  </a:extLst>
                </p:cNvPr>
                <p:cNvSpPr>
                  <a:spLocks/>
                </p:cNvSpPr>
                <p:nvPr/>
              </p:nvSpPr>
              <p:spPr bwMode="auto">
                <a:xfrm>
                  <a:off x="2787" y="2579"/>
                  <a:ext cx="1" cy="35"/>
                </a:xfrm>
                <a:custGeom>
                  <a:avLst/>
                  <a:gdLst>
                    <a:gd name="T0" fmla="*/ 0 w 1"/>
                    <a:gd name="T1" fmla="*/ 0 h 35"/>
                    <a:gd name="T2" fmla="*/ 0 w 1"/>
                    <a:gd name="T3" fmla="*/ 34 h 35"/>
                  </a:gdLst>
                  <a:ahLst/>
                  <a:cxnLst>
                    <a:cxn ang="0">
                      <a:pos x="T0" y="T1"/>
                    </a:cxn>
                    <a:cxn ang="0">
                      <a:pos x="T2" y="T3"/>
                    </a:cxn>
                  </a:cxnLst>
                  <a:rect l="0" t="0" r="r" b="b"/>
                  <a:pathLst>
                    <a:path w="1" h="35">
                      <a:moveTo>
                        <a:pt x="0" y="0"/>
                      </a:moveTo>
                      <a:lnTo>
                        <a:pt x="0"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51" name="Freeform 291">
                  <a:extLst>
                    <a:ext uri="{FF2B5EF4-FFF2-40B4-BE49-F238E27FC236}">
                      <a16:creationId xmlns:a16="http://schemas.microsoft.com/office/drawing/2014/main" id="{3D94C0E8-34B4-435A-96B5-8E7732CEB177}"/>
                    </a:ext>
                  </a:extLst>
                </p:cNvPr>
                <p:cNvSpPr>
                  <a:spLocks/>
                </p:cNvSpPr>
                <p:nvPr/>
              </p:nvSpPr>
              <p:spPr bwMode="auto">
                <a:xfrm>
                  <a:off x="2771" y="2597"/>
                  <a:ext cx="35" cy="1"/>
                </a:xfrm>
                <a:custGeom>
                  <a:avLst/>
                  <a:gdLst>
                    <a:gd name="T0" fmla="*/ 34 w 35"/>
                    <a:gd name="T1" fmla="*/ 0 h 1"/>
                    <a:gd name="T2" fmla="*/ 0 w 35"/>
                    <a:gd name="T3" fmla="*/ 0 h 1"/>
                  </a:gdLst>
                  <a:ahLst/>
                  <a:cxnLst>
                    <a:cxn ang="0">
                      <a:pos x="T0" y="T1"/>
                    </a:cxn>
                    <a:cxn ang="0">
                      <a:pos x="T2" y="T3"/>
                    </a:cxn>
                  </a:cxnLst>
                  <a:rect l="0" t="0" r="r" b="b"/>
                  <a:pathLst>
                    <a:path w="35" h="1">
                      <a:moveTo>
                        <a:pt x="34" y="0"/>
                      </a:move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52" name="Rectangle 292">
                  <a:extLst>
                    <a:ext uri="{FF2B5EF4-FFF2-40B4-BE49-F238E27FC236}">
                      <a16:creationId xmlns:a16="http://schemas.microsoft.com/office/drawing/2014/main" id="{2F0BD555-FBFE-40C6-8D14-FF6498125156}"/>
                    </a:ext>
                  </a:extLst>
                </p:cNvPr>
                <p:cNvSpPr>
                  <a:spLocks noChangeArrowheads="1"/>
                </p:cNvSpPr>
                <p:nvPr/>
              </p:nvSpPr>
              <p:spPr bwMode="auto">
                <a:xfrm>
                  <a:off x="2738" y="2583"/>
                  <a:ext cx="21" cy="1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53" name="Rectangle 293">
                  <a:extLst>
                    <a:ext uri="{FF2B5EF4-FFF2-40B4-BE49-F238E27FC236}">
                      <a16:creationId xmlns:a16="http://schemas.microsoft.com/office/drawing/2014/main" id="{35D2DD66-7C86-4F41-83C4-80CD83796008}"/>
                    </a:ext>
                  </a:extLst>
                </p:cNvPr>
                <p:cNvSpPr>
                  <a:spLocks noChangeArrowheads="1"/>
                </p:cNvSpPr>
                <p:nvPr/>
              </p:nvSpPr>
              <p:spPr bwMode="auto">
                <a:xfrm>
                  <a:off x="2737" y="2610"/>
                  <a:ext cx="24" cy="4"/>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54" name="Freeform 294">
                  <a:extLst>
                    <a:ext uri="{FF2B5EF4-FFF2-40B4-BE49-F238E27FC236}">
                      <a16:creationId xmlns:a16="http://schemas.microsoft.com/office/drawing/2014/main" id="{8E5FEC25-BB3B-4233-82FF-70D746CF469C}"/>
                    </a:ext>
                  </a:extLst>
                </p:cNvPr>
                <p:cNvSpPr>
                  <a:spLocks/>
                </p:cNvSpPr>
                <p:nvPr/>
              </p:nvSpPr>
              <p:spPr bwMode="auto">
                <a:xfrm>
                  <a:off x="2745" y="2579"/>
                  <a:ext cx="1" cy="35"/>
                </a:xfrm>
                <a:custGeom>
                  <a:avLst/>
                  <a:gdLst>
                    <a:gd name="T0" fmla="*/ 0 w 1"/>
                    <a:gd name="T1" fmla="*/ 0 h 35"/>
                    <a:gd name="T2" fmla="*/ 0 w 1"/>
                    <a:gd name="T3" fmla="*/ 34 h 35"/>
                  </a:gdLst>
                  <a:ahLst/>
                  <a:cxnLst>
                    <a:cxn ang="0">
                      <a:pos x="T0" y="T1"/>
                    </a:cxn>
                    <a:cxn ang="0">
                      <a:pos x="T2" y="T3"/>
                    </a:cxn>
                  </a:cxnLst>
                  <a:rect l="0" t="0" r="r" b="b"/>
                  <a:pathLst>
                    <a:path w="1" h="35">
                      <a:moveTo>
                        <a:pt x="0" y="0"/>
                      </a:moveTo>
                      <a:lnTo>
                        <a:pt x="0"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55" name="Freeform 295">
                  <a:extLst>
                    <a:ext uri="{FF2B5EF4-FFF2-40B4-BE49-F238E27FC236}">
                      <a16:creationId xmlns:a16="http://schemas.microsoft.com/office/drawing/2014/main" id="{0E8B298E-383B-4436-9E27-2CF8E4444F51}"/>
                    </a:ext>
                  </a:extLst>
                </p:cNvPr>
                <p:cNvSpPr>
                  <a:spLocks/>
                </p:cNvSpPr>
                <p:nvPr/>
              </p:nvSpPr>
              <p:spPr bwMode="auto">
                <a:xfrm>
                  <a:off x="2727" y="2597"/>
                  <a:ext cx="35" cy="1"/>
                </a:xfrm>
                <a:custGeom>
                  <a:avLst/>
                  <a:gdLst>
                    <a:gd name="T0" fmla="*/ 34 w 35"/>
                    <a:gd name="T1" fmla="*/ 0 h 1"/>
                    <a:gd name="T2" fmla="*/ 0 w 35"/>
                    <a:gd name="T3" fmla="*/ 0 h 1"/>
                  </a:gdLst>
                  <a:ahLst/>
                  <a:cxnLst>
                    <a:cxn ang="0">
                      <a:pos x="T0" y="T1"/>
                    </a:cxn>
                    <a:cxn ang="0">
                      <a:pos x="T2" y="T3"/>
                    </a:cxn>
                  </a:cxnLst>
                  <a:rect l="0" t="0" r="r" b="b"/>
                  <a:pathLst>
                    <a:path w="35" h="1">
                      <a:moveTo>
                        <a:pt x="34" y="0"/>
                      </a:move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56" name="Rectangle 296">
                  <a:extLst>
                    <a:ext uri="{FF2B5EF4-FFF2-40B4-BE49-F238E27FC236}">
                      <a16:creationId xmlns:a16="http://schemas.microsoft.com/office/drawing/2014/main" id="{D0D3703B-8C25-41C3-9BDA-E1B21406598F}"/>
                    </a:ext>
                  </a:extLst>
                </p:cNvPr>
                <p:cNvSpPr>
                  <a:spLocks noChangeArrowheads="1"/>
                </p:cNvSpPr>
                <p:nvPr/>
              </p:nvSpPr>
              <p:spPr bwMode="auto">
                <a:xfrm>
                  <a:off x="2824" y="2636"/>
                  <a:ext cx="22" cy="3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57" name="Rectangle 297">
                  <a:extLst>
                    <a:ext uri="{FF2B5EF4-FFF2-40B4-BE49-F238E27FC236}">
                      <a16:creationId xmlns:a16="http://schemas.microsoft.com/office/drawing/2014/main" id="{90257CDB-6602-4318-93E3-65FE7C058A6C}"/>
                    </a:ext>
                  </a:extLst>
                </p:cNvPr>
                <p:cNvSpPr>
                  <a:spLocks noChangeArrowheads="1"/>
                </p:cNvSpPr>
                <p:nvPr/>
              </p:nvSpPr>
              <p:spPr bwMode="auto">
                <a:xfrm>
                  <a:off x="2829" y="2643"/>
                  <a:ext cx="13" cy="2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58" name="Oval 298">
                  <a:extLst>
                    <a:ext uri="{FF2B5EF4-FFF2-40B4-BE49-F238E27FC236}">
                      <a16:creationId xmlns:a16="http://schemas.microsoft.com/office/drawing/2014/main" id="{878242D6-88BA-41DA-A8AD-F2E8608E4CA4}"/>
                    </a:ext>
                  </a:extLst>
                </p:cNvPr>
                <p:cNvSpPr>
                  <a:spLocks noChangeArrowheads="1"/>
                </p:cNvSpPr>
                <p:nvPr/>
              </p:nvSpPr>
              <p:spPr bwMode="auto">
                <a:xfrm>
                  <a:off x="2823" y="2655"/>
                  <a:ext cx="6" cy="6"/>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grpSp>
          <p:grpSp>
            <p:nvGrpSpPr>
              <p:cNvPr id="22" name="Group 299">
                <a:extLst>
                  <a:ext uri="{FF2B5EF4-FFF2-40B4-BE49-F238E27FC236}">
                    <a16:creationId xmlns:a16="http://schemas.microsoft.com/office/drawing/2014/main" id="{5507B8C6-74F5-4CE5-BDDF-689E3DB271B6}"/>
                  </a:ext>
                </a:extLst>
              </p:cNvPr>
              <p:cNvGrpSpPr>
                <a:grpSpLocks/>
              </p:cNvGrpSpPr>
              <p:nvPr/>
            </p:nvGrpSpPr>
            <p:grpSpPr bwMode="auto">
              <a:xfrm>
                <a:off x="3734" y="2128"/>
                <a:ext cx="207" cy="267"/>
                <a:chOff x="4180" y="2576"/>
                <a:chExt cx="233" cy="267"/>
              </a:xfrm>
            </p:grpSpPr>
            <p:sp>
              <p:nvSpPr>
                <p:cNvPr id="144007" name="Freeform 300">
                  <a:extLst>
                    <a:ext uri="{FF2B5EF4-FFF2-40B4-BE49-F238E27FC236}">
                      <a16:creationId xmlns:a16="http://schemas.microsoft.com/office/drawing/2014/main" id="{B8134136-26EB-4ED5-8618-E60B097C981F}"/>
                    </a:ext>
                  </a:extLst>
                </p:cNvPr>
                <p:cNvSpPr>
                  <a:spLocks/>
                </p:cNvSpPr>
                <p:nvPr/>
              </p:nvSpPr>
              <p:spPr bwMode="auto">
                <a:xfrm>
                  <a:off x="4180" y="2828"/>
                  <a:ext cx="233" cy="15"/>
                </a:xfrm>
                <a:custGeom>
                  <a:avLst/>
                  <a:gdLst>
                    <a:gd name="T0" fmla="*/ 35 w 233"/>
                    <a:gd name="T1" fmla="*/ 2 h 15"/>
                    <a:gd name="T2" fmla="*/ 0 w 233"/>
                    <a:gd name="T3" fmla="*/ 4 h 15"/>
                    <a:gd name="T4" fmla="*/ 108 w 233"/>
                    <a:gd name="T5" fmla="*/ 14 h 15"/>
                    <a:gd name="T6" fmla="*/ 172 w 233"/>
                    <a:gd name="T7" fmla="*/ 11 h 15"/>
                    <a:gd name="T8" fmla="*/ 232 w 233"/>
                    <a:gd name="T9" fmla="*/ 2 h 15"/>
                    <a:gd name="T10" fmla="*/ 216 w 233"/>
                    <a:gd name="T11" fmla="*/ 0 h 15"/>
                    <a:gd name="T12" fmla="*/ 116 w 233"/>
                    <a:gd name="T13" fmla="*/ 5 h 15"/>
                    <a:gd name="T14" fmla="*/ 35 w 233"/>
                    <a:gd name="T15" fmla="*/ 2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 h="15">
                      <a:moveTo>
                        <a:pt x="35" y="2"/>
                      </a:moveTo>
                      <a:lnTo>
                        <a:pt x="0" y="4"/>
                      </a:lnTo>
                      <a:lnTo>
                        <a:pt x="108" y="14"/>
                      </a:lnTo>
                      <a:lnTo>
                        <a:pt x="172" y="11"/>
                      </a:lnTo>
                      <a:lnTo>
                        <a:pt x="232" y="2"/>
                      </a:lnTo>
                      <a:lnTo>
                        <a:pt x="216" y="0"/>
                      </a:lnTo>
                      <a:lnTo>
                        <a:pt x="116" y="5"/>
                      </a:lnTo>
                      <a:lnTo>
                        <a:pt x="35"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144008" name="Group 301">
                  <a:extLst>
                    <a:ext uri="{FF2B5EF4-FFF2-40B4-BE49-F238E27FC236}">
                      <a16:creationId xmlns:a16="http://schemas.microsoft.com/office/drawing/2014/main" id="{00C6D98E-4EC4-42C4-86D6-E3E0DE5C3524}"/>
                    </a:ext>
                  </a:extLst>
                </p:cNvPr>
                <p:cNvGrpSpPr>
                  <a:grpSpLocks/>
                </p:cNvGrpSpPr>
                <p:nvPr/>
              </p:nvGrpSpPr>
              <p:grpSpPr bwMode="auto">
                <a:xfrm>
                  <a:off x="4340" y="2576"/>
                  <a:ext cx="57" cy="259"/>
                  <a:chOff x="4340" y="2576"/>
                  <a:chExt cx="57" cy="259"/>
                </a:xfrm>
              </p:grpSpPr>
              <p:grpSp>
                <p:nvGrpSpPr>
                  <p:cNvPr id="144048" name="Group 302">
                    <a:extLst>
                      <a:ext uri="{FF2B5EF4-FFF2-40B4-BE49-F238E27FC236}">
                        <a16:creationId xmlns:a16="http://schemas.microsoft.com/office/drawing/2014/main" id="{18494BD7-9B85-445E-BCC4-B9479D095910}"/>
                      </a:ext>
                    </a:extLst>
                  </p:cNvPr>
                  <p:cNvGrpSpPr>
                    <a:grpSpLocks/>
                  </p:cNvGrpSpPr>
                  <p:nvPr/>
                </p:nvGrpSpPr>
                <p:grpSpPr bwMode="auto">
                  <a:xfrm>
                    <a:off x="4342" y="2577"/>
                    <a:ext cx="55" cy="258"/>
                    <a:chOff x="4342" y="2577"/>
                    <a:chExt cx="55" cy="258"/>
                  </a:xfrm>
                </p:grpSpPr>
                <p:sp>
                  <p:nvSpPr>
                    <p:cNvPr id="144081" name="Freeform 303">
                      <a:extLst>
                        <a:ext uri="{FF2B5EF4-FFF2-40B4-BE49-F238E27FC236}">
                          <a16:creationId xmlns:a16="http://schemas.microsoft.com/office/drawing/2014/main" id="{59E96958-D0D8-4744-B12E-EED5D2321FAD}"/>
                        </a:ext>
                      </a:extLst>
                    </p:cNvPr>
                    <p:cNvSpPr>
                      <a:spLocks/>
                    </p:cNvSpPr>
                    <p:nvPr/>
                  </p:nvSpPr>
                  <p:spPr bwMode="auto">
                    <a:xfrm>
                      <a:off x="4342" y="2577"/>
                      <a:ext cx="55" cy="258"/>
                    </a:xfrm>
                    <a:custGeom>
                      <a:avLst/>
                      <a:gdLst>
                        <a:gd name="T0" fmla="*/ 0 w 55"/>
                        <a:gd name="T1" fmla="*/ 2 h 258"/>
                        <a:gd name="T2" fmla="*/ 2 w 55"/>
                        <a:gd name="T3" fmla="*/ 1 h 258"/>
                        <a:gd name="T4" fmla="*/ 3 w 55"/>
                        <a:gd name="T5" fmla="*/ 0 h 258"/>
                        <a:gd name="T6" fmla="*/ 4 w 55"/>
                        <a:gd name="T7" fmla="*/ 0 h 258"/>
                        <a:gd name="T8" fmla="*/ 5 w 55"/>
                        <a:gd name="T9" fmla="*/ 0 h 258"/>
                        <a:gd name="T10" fmla="*/ 6 w 55"/>
                        <a:gd name="T11" fmla="*/ 0 h 258"/>
                        <a:gd name="T12" fmla="*/ 8 w 55"/>
                        <a:gd name="T13" fmla="*/ 0 h 258"/>
                        <a:gd name="T14" fmla="*/ 10 w 55"/>
                        <a:gd name="T15" fmla="*/ 1 h 258"/>
                        <a:gd name="T16" fmla="*/ 11 w 55"/>
                        <a:gd name="T17" fmla="*/ 1 h 258"/>
                        <a:gd name="T18" fmla="*/ 13 w 55"/>
                        <a:gd name="T19" fmla="*/ 3 h 258"/>
                        <a:gd name="T20" fmla="*/ 54 w 55"/>
                        <a:gd name="T21" fmla="*/ 43 h 258"/>
                        <a:gd name="T22" fmla="*/ 54 w 55"/>
                        <a:gd name="T23" fmla="*/ 251 h 258"/>
                        <a:gd name="T24" fmla="*/ 0 w 55"/>
                        <a:gd name="T25" fmla="*/ 257 h 258"/>
                        <a:gd name="T26" fmla="*/ 0 w 55"/>
                        <a:gd name="T27" fmla="*/ 2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258">
                          <a:moveTo>
                            <a:pt x="0" y="2"/>
                          </a:moveTo>
                          <a:lnTo>
                            <a:pt x="2" y="1"/>
                          </a:lnTo>
                          <a:lnTo>
                            <a:pt x="3" y="0"/>
                          </a:lnTo>
                          <a:lnTo>
                            <a:pt x="4" y="0"/>
                          </a:lnTo>
                          <a:lnTo>
                            <a:pt x="5" y="0"/>
                          </a:lnTo>
                          <a:lnTo>
                            <a:pt x="6" y="0"/>
                          </a:lnTo>
                          <a:lnTo>
                            <a:pt x="8" y="0"/>
                          </a:lnTo>
                          <a:lnTo>
                            <a:pt x="10" y="1"/>
                          </a:lnTo>
                          <a:lnTo>
                            <a:pt x="11" y="1"/>
                          </a:lnTo>
                          <a:lnTo>
                            <a:pt x="13" y="3"/>
                          </a:lnTo>
                          <a:lnTo>
                            <a:pt x="54" y="43"/>
                          </a:lnTo>
                          <a:lnTo>
                            <a:pt x="54" y="251"/>
                          </a:lnTo>
                          <a:lnTo>
                            <a:pt x="0" y="257"/>
                          </a:lnTo>
                          <a:lnTo>
                            <a:pt x="0"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82" name="Line 304">
                      <a:extLst>
                        <a:ext uri="{FF2B5EF4-FFF2-40B4-BE49-F238E27FC236}">
                          <a16:creationId xmlns:a16="http://schemas.microsoft.com/office/drawing/2014/main" id="{09812B7E-72CD-4110-B814-0C24A84948CD}"/>
                        </a:ext>
                      </a:extLst>
                    </p:cNvPr>
                    <p:cNvSpPr>
                      <a:spLocks noChangeShapeType="1"/>
                    </p:cNvSpPr>
                    <p:nvPr/>
                  </p:nvSpPr>
                  <p:spPr bwMode="auto">
                    <a:xfrm>
                      <a:off x="4364" y="2592"/>
                      <a:ext cx="0" cy="21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83" name="Freeform 305">
                      <a:extLst>
                        <a:ext uri="{FF2B5EF4-FFF2-40B4-BE49-F238E27FC236}">
                          <a16:creationId xmlns:a16="http://schemas.microsoft.com/office/drawing/2014/main" id="{1C08683E-3E5E-44EB-AEC1-4E22BD64B81C}"/>
                        </a:ext>
                      </a:extLst>
                    </p:cNvPr>
                    <p:cNvSpPr>
                      <a:spLocks/>
                    </p:cNvSpPr>
                    <p:nvPr/>
                  </p:nvSpPr>
                  <p:spPr bwMode="auto">
                    <a:xfrm>
                      <a:off x="4348" y="2807"/>
                      <a:ext cx="49" cy="28"/>
                    </a:xfrm>
                    <a:custGeom>
                      <a:avLst/>
                      <a:gdLst>
                        <a:gd name="T0" fmla="*/ 0 w 49"/>
                        <a:gd name="T1" fmla="*/ 1 h 28"/>
                        <a:gd name="T2" fmla="*/ 48 w 49"/>
                        <a:gd name="T3" fmla="*/ 0 h 28"/>
                        <a:gd name="T4" fmla="*/ 48 w 49"/>
                        <a:gd name="T5" fmla="*/ 21 h 28"/>
                        <a:gd name="T6" fmla="*/ 0 w 49"/>
                        <a:gd name="T7" fmla="*/ 27 h 28"/>
                        <a:gd name="T8" fmla="*/ 0 w 49"/>
                        <a:gd name="T9" fmla="*/ 1 h 28"/>
                      </a:gdLst>
                      <a:ahLst/>
                      <a:cxnLst>
                        <a:cxn ang="0">
                          <a:pos x="T0" y="T1"/>
                        </a:cxn>
                        <a:cxn ang="0">
                          <a:pos x="T2" y="T3"/>
                        </a:cxn>
                        <a:cxn ang="0">
                          <a:pos x="T4" y="T5"/>
                        </a:cxn>
                        <a:cxn ang="0">
                          <a:pos x="T6" y="T7"/>
                        </a:cxn>
                        <a:cxn ang="0">
                          <a:pos x="T8" y="T9"/>
                        </a:cxn>
                      </a:cxnLst>
                      <a:rect l="0" t="0" r="r" b="b"/>
                      <a:pathLst>
                        <a:path w="49" h="28">
                          <a:moveTo>
                            <a:pt x="0" y="1"/>
                          </a:moveTo>
                          <a:lnTo>
                            <a:pt x="48" y="0"/>
                          </a:lnTo>
                          <a:lnTo>
                            <a:pt x="48" y="21"/>
                          </a:lnTo>
                          <a:lnTo>
                            <a:pt x="0" y="27"/>
                          </a:lnTo>
                          <a:lnTo>
                            <a:pt x="0" y="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44049" name="Group 306">
                    <a:extLst>
                      <a:ext uri="{FF2B5EF4-FFF2-40B4-BE49-F238E27FC236}">
                        <a16:creationId xmlns:a16="http://schemas.microsoft.com/office/drawing/2014/main" id="{88B54CB8-1FB1-4307-A3A6-D17F2DDE24BC}"/>
                      </a:ext>
                    </a:extLst>
                  </p:cNvPr>
                  <p:cNvGrpSpPr>
                    <a:grpSpLocks/>
                  </p:cNvGrpSpPr>
                  <p:nvPr/>
                </p:nvGrpSpPr>
                <p:grpSpPr bwMode="auto">
                  <a:xfrm>
                    <a:off x="4369" y="2603"/>
                    <a:ext cx="25" cy="202"/>
                    <a:chOff x="4369" y="2603"/>
                    <a:chExt cx="25" cy="202"/>
                  </a:xfrm>
                </p:grpSpPr>
                <p:sp>
                  <p:nvSpPr>
                    <p:cNvPr id="144068" name="Freeform 307">
                      <a:extLst>
                        <a:ext uri="{FF2B5EF4-FFF2-40B4-BE49-F238E27FC236}">
                          <a16:creationId xmlns:a16="http://schemas.microsoft.com/office/drawing/2014/main" id="{691D2D4E-73D1-40AF-9FCE-617988E6D37B}"/>
                        </a:ext>
                      </a:extLst>
                    </p:cNvPr>
                    <p:cNvSpPr>
                      <a:spLocks/>
                    </p:cNvSpPr>
                    <p:nvPr/>
                  </p:nvSpPr>
                  <p:spPr bwMode="auto">
                    <a:xfrm>
                      <a:off x="4369" y="2603"/>
                      <a:ext cx="25" cy="32"/>
                    </a:xfrm>
                    <a:custGeom>
                      <a:avLst/>
                      <a:gdLst>
                        <a:gd name="T0" fmla="*/ 0 w 25"/>
                        <a:gd name="T1" fmla="*/ 0 h 32"/>
                        <a:gd name="T2" fmla="*/ 24 w 25"/>
                        <a:gd name="T3" fmla="*/ 23 h 32"/>
                        <a:gd name="T4" fmla="*/ 24 w 25"/>
                        <a:gd name="T5" fmla="*/ 31 h 32"/>
                        <a:gd name="T6" fmla="*/ 0 w 25"/>
                        <a:gd name="T7" fmla="*/ 9 h 32"/>
                        <a:gd name="T8" fmla="*/ 0 w 25"/>
                        <a:gd name="T9" fmla="*/ 0 h 32"/>
                      </a:gdLst>
                      <a:ahLst/>
                      <a:cxnLst>
                        <a:cxn ang="0">
                          <a:pos x="T0" y="T1"/>
                        </a:cxn>
                        <a:cxn ang="0">
                          <a:pos x="T2" y="T3"/>
                        </a:cxn>
                        <a:cxn ang="0">
                          <a:pos x="T4" y="T5"/>
                        </a:cxn>
                        <a:cxn ang="0">
                          <a:pos x="T6" y="T7"/>
                        </a:cxn>
                        <a:cxn ang="0">
                          <a:pos x="T8" y="T9"/>
                        </a:cxn>
                      </a:cxnLst>
                      <a:rect l="0" t="0" r="r" b="b"/>
                      <a:pathLst>
                        <a:path w="25" h="32">
                          <a:moveTo>
                            <a:pt x="0" y="0"/>
                          </a:moveTo>
                          <a:lnTo>
                            <a:pt x="24" y="23"/>
                          </a:lnTo>
                          <a:lnTo>
                            <a:pt x="24" y="31"/>
                          </a:lnTo>
                          <a:lnTo>
                            <a:pt x="0" y="9"/>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69" name="Freeform 308">
                      <a:extLst>
                        <a:ext uri="{FF2B5EF4-FFF2-40B4-BE49-F238E27FC236}">
                          <a16:creationId xmlns:a16="http://schemas.microsoft.com/office/drawing/2014/main" id="{B83C3DFD-72A8-45D7-90B0-C4E8272D1005}"/>
                        </a:ext>
                      </a:extLst>
                    </p:cNvPr>
                    <p:cNvSpPr>
                      <a:spLocks/>
                    </p:cNvSpPr>
                    <p:nvPr/>
                  </p:nvSpPr>
                  <p:spPr bwMode="auto">
                    <a:xfrm>
                      <a:off x="4369" y="2622"/>
                      <a:ext cx="25" cy="30"/>
                    </a:xfrm>
                    <a:custGeom>
                      <a:avLst/>
                      <a:gdLst>
                        <a:gd name="T0" fmla="*/ 0 w 25"/>
                        <a:gd name="T1" fmla="*/ 0 h 30"/>
                        <a:gd name="T2" fmla="*/ 24 w 25"/>
                        <a:gd name="T3" fmla="*/ 20 h 30"/>
                        <a:gd name="T4" fmla="*/ 24 w 25"/>
                        <a:gd name="T5" fmla="*/ 29 h 30"/>
                        <a:gd name="T6" fmla="*/ 0 w 25"/>
                        <a:gd name="T7" fmla="*/ 9 h 30"/>
                        <a:gd name="T8" fmla="*/ 0 w 25"/>
                        <a:gd name="T9" fmla="*/ 0 h 30"/>
                      </a:gdLst>
                      <a:ahLst/>
                      <a:cxnLst>
                        <a:cxn ang="0">
                          <a:pos x="T0" y="T1"/>
                        </a:cxn>
                        <a:cxn ang="0">
                          <a:pos x="T2" y="T3"/>
                        </a:cxn>
                        <a:cxn ang="0">
                          <a:pos x="T4" y="T5"/>
                        </a:cxn>
                        <a:cxn ang="0">
                          <a:pos x="T6" y="T7"/>
                        </a:cxn>
                        <a:cxn ang="0">
                          <a:pos x="T8" y="T9"/>
                        </a:cxn>
                      </a:cxnLst>
                      <a:rect l="0" t="0" r="r" b="b"/>
                      <a:pathLst>
                        <a:path w="25" h="30">
                          <a:moveTo>
                            <a:pt x="0" y="0"/>
                          </a:moveTo>
                          <a:lnTo>
                            <a:pt x="24" y="20"/>
                          </a:lnTo>
                          <a:lnTo>
                            <a:pt x="24" y="29"/>
                          </a:lnTo>
                          <a:lnTo>
                            <a:pt x="0" y="9"/>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70" name="Freeform 309">
                      <a:extLst>
                        <a:ext uri="{FF2B5EF4-FFF2-40B4-BE49-F238E27FC236}">
                          <a16:creationId xmlns:a16="http://schemas.microsoft.com/office/drawing/2014/main" id="{CE148CFA-AA42-4AFA-B098-B95467AF13D4}"/>
                        </a:ext>
                      </a:extLst>
                    </p:cNvPr>
                    <p:cNvSpPr>
                      <a:spLocks/>
                    </p:cNvSpPr>
                    <p:nvPr/>
                  </p:nvSpPr>
                  <p:spPr bwMode="auto">
                    <a:xfrm>
                      <a:off x="4369" y="2640"/>
                      <a:ext cx="25" cy="29"/>
                    </a:xfrm>
                    <a:custGeom>
                      <a:avLst/>
                      <a:gdLst>
                        <a:gd name="T0" fmla="*/ 0 w 25"/>
                        <a:gd name="T1" fmla="*/ 0 h 29"/>
                        <a:gd name="T2" fmla="*/ 24 w 25"/>
                        <a:gd name="T3" fmla="*/ 19 h 29"/>
                        <a:gd name="T4" fmla="*/ 24 w 25"/>
                        <a:gd name="T5" fmla="*/ 28 h 29"/>
                        <a:gd name="T6" fmla="*/ 0 w 25"/>
                        <a:gd name="T7" fmla="*/ 10 h 29"/>
                        <a:gd name="T8" fmla="*/ 0 w 25"/>
                        <a:gd name="T9" fmla="*/ 0 h 29"/>
                      </a:gdLst>
                      <a:ahLst/>
                      <a:cxnLst>
                        <a:cxn ang="0">
                          <a:pos x="T0" y="T1"/>
                        </a:cxn>
                        <a:cxn ang="0">
                          <a:pos x="T2" y="T3"/>
                        </a:cxn>
                        <a:cxn ang="0">
                          <a:pos x="T4" y="T5"/>
                        </a:cxn>
                        <a:cxn ang="0">
                          <a:pos x="T6" y="T7"/>
                        </a:cxn>
                        <a:cxn ang="0">
                          <a:pos x="T8" y="T9"/>
                        </a:cxn>
                      </a:cxnLst>
                      <a:rect l="0" t="0" r="r" b="b"/>
                      <a:pathLst>
                        <a:path w="25" h="29">
                          <a:moveTo>
                            <a:pt x="0" y="0"/>
                          </a:moveTo>
                          <a:lnTo>
                            <a:pt x="24" y="19"/>
                          </a:lnTo>
                          <a:lnTo>
                            <a:pt x="24" y="28"/>
                          </a:lnTo>
                          <a:lnTo>
                            <a:pt x="0" y="10"/>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71" name="Freeform 310">
                      <a:extLst>
                        <a:ext uri="{FF2B5EF4-FFF2-40B4-BE49-F238E27FC236}">
                          <a16:creationId xmlns:a16="http://schemas.microsoft.com/office/drawing/2014/main" id="{8880140C-99B5-48D6-B3E8-92BC573DF8C6}"/>
                        </a:ext>
                      </a:extLst>
                    </p:cNvPr>
                    <p:cNvSpPr>
                      <a:spLocks/>
                    </p:cNvSpPr>
                    <p:nvPr/>
                  </p:nvSpPr>
                  <p:spPr bwMode="auto">
                    <a:xfrm>
                      <a:off x="4369" y="2660"/>
                      <a:ext cx="25" cy="26"/>
                    </a:xfrm>
                    <a:custGeom>
                      <a:avLst/>
                      <a:gdLst>
                        <a:gd name="T0" fmla="*/ 0 w 25"/>
                        <a:gd name="T1" fmla="*/ 0 h 26"/>
                        <a:gd name="T2" fmla="*/ 24 w 25"/>
                        <a:gd name="T3" fmla="*/ 17 h 26"/>
                        <a:gd name="T4" fmla="*/ 24 w 25"/>
                        <a:gd name="T5" fmla="*/ 25 h 26"/>
                        <a:gd name="T6" fmla="*/ 0 w 25"/>
                        <a:gd name="T7" fmla="*/ 9 h 26"/>
                        <a:gd name="T8" fmla="*/ 0 w 25"/>
                        <a:gd name="T9" fmla="*/ 0 h 26"/>
                      </a:gdLst>
                      <a:ahLst/>
                      <a:cxnLst>
                        <a:cxn ang="0">
                          <a:pos x="T0" y="T1"/>
                        </a:cxn>
                        <a:cxn ang="0">
                          <a:pos x="T2" y="T3"/>
                        </a:cxn>
                        <a:cxn ang="0">
                          <a:pos x="T4" y="T5"/>
                        </a:cxn>
                        <a:cxn ang="0">
                          <a:pos x="T6" y="T7"/>
                        </a:cxn>
                        <a:cxn ang="0">
                          <a:pos x="T8" y="T9"/>
                        </a:cxn>
                      </a:cxnLst>
                      <a:rect l="0" t="0" r="r" b="b"/>
                      <a:pathLst>
                        <a:path w="25" h="26">
                          <a:moveTo>
                            <a:pt x="0" y="0"/>
                          </a:moveTo>
                          <a:lnTo>
                            <a:pt x="24" y="17"/>
                          </a:lnTo>
                          <a:lnTo>
                            <a:pt x="24" y="25"/>
                          </a:lnTo>
                          <a:lnTo>
                            <a:pt x="0" y="9"/>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72" name="Freeform 311">
                      <a:extLst>
                        <a:ext uri="{FF2B5EF4-FFF2-40B4-BE49-F238E27FC236}">
                          <a16:creationId xmlns:a16="http://schemas.microsoft.com/office/drawing/2014/main" id="{46405DDF-3B8B-404D-B73C-B92E8A62683A}"/>
                        </a:ext>
                      </a:extLst>
                    </p:cNvPr>
                    <p:cNvSpPr>
                      <a:spLocks/>
                    </p:cNvSpPr>
                    <p:nvPr/>
                  </p:nvSpPr>
                  <p:spPr bwMode="auto">
                    <a:xfrm>
                      <a:off x="4369" y="2679"/>
                      <a:ext cx="25" cy="24"/>
                    </a:xfrm>
                    <a:custGeom>
                      <a:avLst/>
                      <a:gdLst>
                        <a:gd name="T0" fmla="*/ 0 w 25"/>
                        <a:gd name="T1" fmla="*/ 0 h 24"/>
                        <a:gd name="T2" fmla="*/ 24 w 25"/>
                        <a:gd name="T3" fmla="*/ 14 h 24"/>
                        <a:gd name="T4" fmla="*/ 24 w 25"/>
                        <a:gd name="T5" fmla="*/ 23 h 24"/>
                        <a:gd name="T6" fmla="*/ 0 w 25"/>
                        <a:gd name="T7" fmla="*/ 9 h 24"/>
                        <a:gd name="T8" fmla="*/ 0 w 25"/>
                        <a:gd name="T9" fmla="*/ 0 h 24"/>
                      </a:gdLst>
                      <a:ahLst/>
                      <a:cxnLst>
                        <a:cxn ang="0">
                          <a:pos x="T0" y="T1"/>
                        </a:cxn>
                        <a:cxn ang="0">
                          <a:pos x="T2" y="T3"/>
                        </a:cxn>
                        <a:cxn ang="0">
                          <a:pos x="T4" y="T5"/>
                        </a:cxn>
                        <a:cxn ang="0">
                          <a:pos x="T6" y="T7"/>
                        </a:cxn>
                        <a:cxn ang="0">
                          <a:pos x="T8" y="T9"/>
                        </a:cxn>
                      </a:cxnLst>
                      <a:rect l="0" t="0" r="r" b="b"/>
                      <a:pathLst>
                        <a:path w="25" h="24">
                          <a:moveTo>
                            <a:pt x="0" y="0"/>
                          </a:moveTo>
                          <a:lnTo>
                            <a:pt x="24" y="14"/>
                          </a:lnTo>
                          <a:lnTo>
                            <a:pt x="24" y="23"/>
                          </a:lnTo>
                          <a:lnTo>
                            <a:pt x="0" y="9"/>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73" name="Freeform 312">
                      <a:extLst>
                        <a:ext uri="{FF2B5EF4-FFF2-40B4-BE49-F238E27FC236}">
                          <a16:creationId xmlns:a16="http://schemas.microsoft.com/office/drawing/2014/main" id="{70258DBA-4538-4A00-A8BF-A6E3964DAAA3}"/>
                        </a:ext>
                      </a:extLst>
                    </p:cNvPr>
                    <p:cNvSpPr>
                      <a:spLocks/>
                    </p:cNvSpPr>
                    <p:nvPr/>
                  </p:nvSpPr>
                  <p:spPr bwMode="auto">
                    <a:xfrm>
                      <a:off x="4369" y="2697"/>
                      <a:ext cx="25" cy="22"/>
                    </a:xfrm>
                    <a:custGeom>
                      <a:avLst/>
                      <a:gdLst>
                        <a:gd name="T0" fmla="*/ 0 w 25"/>
                        <a:gd name="T1" fmla="*/ 0 h 22"/>
                        <a:gd name="T2" fmla="*/ 24 w 25"/>
                        <a:gd name="T3" fmla="*/ 13 h 22"/>
                        <a:gd name="T4" fmla="*/ 24 w 25"/>
                        <a:gd name="T5" fmla="*/ 21 h 22"/>
                        <a:gd name="T6" fmla="*/ 0 w 25"/>
                        <a:gd name="T7" fmla="*/ 9 h 22"/>
                        <a:gd name="T8" fmla="*/ 0 w 25"/>
                        <a:gd name="T9" fmla="*/ 0 h 22"/>
                      </a:gdLst>
                      <a:ahLst/>
                      <a:cxnLst>
                        <a:cxn ang="0">
                          <a:pos x="T0" y="T1"/>
                        </a:cxn>
                        <a:cxn ang="0">
                          <a:pos x="T2" y="T3"/>
                        </a:cxn>
                        <a:cxn ang="0">
                          <a:pos x="T4" y="T5"/>
                        </a:cxn>
                        <a:cxn ang="0">
                          <a:pos x="T6" y="T7"/>
                        </a:cxn>
                        <a:cxn ang="0">
                          <a:pos x="T8" y="T9"/>
                        </a:cxn>
                      </a:cxnLst>
                      <a:rect l="0" t="0" r="r" b="b"/>
                      <a:pathLst>
                        <a:path w="25" h="22">
                          <a:moveTo>
                            <a:pt x="0" y="0"/>
                          </a:moveTo>
                          <a:lnTo>
                            <a:pt x="24" y="13"/>
                          </a:lnTo>
                          <a:lnTo>
                            <a:pt x="24" y="21"/>
                          </a:lnTo>
                          <a:lnTo>
                            <a:pt x="0" y="9"/>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74" name="Freeform 313">
                      <a:extLst>
                        <a:ext uri="{FF2B5EF4-FFF2-40B4-BE49-F238E27FC236}">
                          <a16:creationId xmlns:a16="http://schemas.microsoft.com/office/drawing/2014/main" id="{5D98EB13-B6A0-41E9-A53C-004D30FA0F0B}"/>
                        </a:ext>
                      </a:extLst>
                    </p:cNvPr>
                    <p:cNvSpPr>
                      <a:spLocks/>
                    </p:cNvSpPr>
                    <p:nvPr/>
                  </p:nvSpPr>
                  <p:spPr bwMode="auto">
                    <a:xfrm>
                      <a:off x="4369" y="2717"/>
                      <a:ext cx="25" cy="19"/>
                    </a:xfrm>
                    <a:custGeom>
                      <a:avLst/>
                      <a:gdLst>
                        <a:gd name="T0" fmla="*/ 0 w 25"/>
                        <a:gd name="T1" fmla="*/ 0 h 19"/>
                        <a:gd name="T2" fmla="*/ 24 w 25"/>
                        <a:gd name="T3" fmla="*/ 11 h 19"/>
                        <a:gd name="T4" fmla="*/ 24 w 25"/>
                        <a:gd name="T5" fmla="*/ 18 h 19"/>
                        <a:gd name="T6" fmla="*/ 0 w 25"/>
                        <a:gd name="T7" fmla="*/ 8 h 19"/>
                        <a:gd name="T8" fmla="*/ 0 w 25"/>
                        <a:gd name="T9" fmla="*/ 0 h 19"/>
                      </a:gdLst>
                      <a:ahLst/>
                      <a:cxnLst>
                        <a:cxn ang="0">
                          <a:pos x="T0" y="T1"/>
                        </a:cxn>
                        <a:cxn ang="0">
                          <a:pos x="T2" y="T3"/>
                        </a:cxn>
                        <a:cxn ang="0">
                          <a:pos x="T4" y="T5"/>
                        </a:cxn>
                        <a:cxn ang="0">
                          <a:pos x="T6" y="T7"/>
                        </a:cxn>
                        <a:cxn ang="0">
                          <a:pos x="T8" y="T9"/>
                        </a:cxn>
                      </a:cxnLst>
                      <a:rect l="0" t="0" r="r" b="b"/>
                      <a:pathLst>
                        <a:path w="25" h="19">
                          <a:moveTo>
                            <a:pt x="0" y="0"/>
                          </a:moveTo>
                          <a:lnTo>
                            <a:pt x="24" y="11"/>
                          </a:lnTo>
                          <a:lnTo>
                            <a:pt x="24" y="18"/>
                          </a:lnTo>
                          <a:lnTo>
                            <a:pt x="0" y="8"/>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75" name="Freeform 314">
                      <a:extLst>
                        <a:ext uri="{FF2B5EF4-FFF2-40B4-BE49-F238E27FC236}">
                          <a16:creationId xmlns:a16="http://schemas.microsoft.com/office/drawing/2014/main" id="{A4B937CF-8D42-4E08-9B51-E9C6BFD74610}"/>
                        </a:ext>
                      </a:extLst>
                    </p:cNvPr>
                    <p:cNvSpPr>
                      <a:spLocks/>
                    </p:cNvSpPr>
                    <p:nvPr/>
                  </p:nvSpPr>
                  <p:spPr bwMode="auto">
                    <a:xfrm>
                      <a:off x="4369" y="2735"/>
                      <a:ext cx="25" cy="19"/>
                    </a:xfrm>
                    <a:custGeom>
                      <a:avLst/>
                      <a:gdLst>
                        <a:gd name="T0" fmla="*/ 0 w 25"/>
                        <a:gd name="T1" fmla="*/ 0 h 19"/>
                        <a:gd name="T2" fmla="*/ 24 w 25"/>
                        <a:gd name="T3" fmla="*/ 9 h 19"/>
                        <a:gd name="T4" fmla="*/ 24 w 25"/>
                        <a:gd name="T5" fmla="*/ 18 h 19"/>
                        <a:gd name="T6" fmla="*/ 0 w 25"/>
                        <a:gd name="T7" fmla="*/ 9 h 19"/>
                        <a:gd name="T8" fmla="*/ 0 w 25"/>
                        <a:gd name="T9" fmla="*/ 0 h 19"/>
                      </a:gdLst>
                      <a:ahLst/>
                      <a:cxnLst>
                        <a:cxn ang="0">
                          <a:pos x="T0" y="T1"/>
                        </a:cxn>
                        <a:cxn ang="0">
                          <a:pos x="T2" y="T3"/>
                        </a:cxn>
                        <a:cxn ang="0">
                          <a:pos x="T4" y="T5"/>
                        </a:cxn>
                        <a:cxn ang="0">
                          <a:pos x="T6" y="T7"/>
                        </a:cxn>
                        <a:cxn ang="0">
                          <a:pos x="T8" y="T9"/>
                        </a:cxn>
                      </a:cxnLst>
                      <a:rect l="0" t="0" r="r" b="b"/>
                      <a:pathLst>
                        <a:path w="25" h="19">
                          <a:moveTo>
                            <a:pt x="0" y="0"/>
                          </a:moveTo>
                          <a:lnTo>
                            <a:pt x="24" y="9"/>
                          </a:lnTo>
                          <a:lnTo>
                            <a:pt x="24" y="18"/>
                          </a:lnTo>
                          <a:lnTo>
                            <a:pt x="0" y="9"/>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76" name="Freeform 315">
                      <a:extLst>
                        <a:ext uri="{FF2B5EF4-FFF2-40B4-BE49-F238E27FC236}">
                          <a16:creationId xmlns:a16="http://schemas.microsoft.com/office/drawing/2014/main" id="{62EB4141-154F-4E8A-AF67-8C2F171BCACA}"/>
                        </a:ext>
                      </a:extLst>
                    </p:cNvPr>
                    <p:cNvSpPr>
                      <a:spLocks/>
                    </p:cNvSpPr>
                    <p:nvPr/>
                  </p:nvSpPr>
                  <p:spPr bwMode="auto">
                    <a:xfrm>
                      <a:off x="4369" y="2754"/>
                      <a:ext cx="25" cy="16"/>
                    </a:xfrm>
                    <a:custGeom>
                      <a:avLst/>
                      <a:gdLst>
                        <a:gd name="T0" fmla="*/ 0 w 25"/>
                        <a:gd name="T1" fmla="*/ 0 h 16"/>
                        <a:gd name="T2" fmla="*/ 24 w 25"/>
                        <a:gd name="T3" fmla="*/ 8 h 16"/>
                        <a:gd name="T4" fmla="*/ 24 w 25"/>
                        <a:gd name="T5" fmla="*/ 15 h 16"/>
                        <a:gd name="T6" fmla="*/ 0 w 25"/>
                        <a:gd name="T7" fmla="*/ 9 h 16"/>
                        <a:gd name="T8" fmla="*/ 0 w 25"/>
                        <a:gd name="T9" fmla="*/ 0 h 16"/>
                      </a:gdLst>
                      <a:ahLst/>
                      <a:cxnLst>
                        <a:cxn ang="0">
                          <a:pos x="T0" y="T1"/>
                        </a:cxn>
                        <a:cxn ang="0">
                          <a:pos x="T2" y="T3"/>
                        </a:cxn>
                        <a:cxn ang="0">
                          <a:pos x="T4" y="T5"/>
                        </a:cxn>
                        <a:cxn ang="0">
                          <a:pos x="T6" y="T7"/>
                        </a:cxn>
                        <a:cxn ang="0">
                          <a:pos x="T8" y="T9"/>
                        </a:cxn>
                      </a:cxnLst>
                      <a:rect l="0" t="0" r="r" b="b"/>
                      <a:pathLst>
                        <a:path w="25" h="16">
                          <a:moveTo>
                            <a:pt x="0" y="0"/>
                          </a:moveTo>
                          <a:lnTo>
                            <a:pt x="24" y="8"/>
                          </a:lnTo>
                          <a:lnTo>
                            <a:pt x="24" y="15"/>
                          </a:lnTo>
                          <a:lnTo>
                            <a:pt x="0" y="9"/>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77" name="Freeform 316">
                      <a:extLst>
                        <a:ext uri="{FF2B5EF4-FFF2-40B4-BE49-F238E27FC236}">
                          <a16:creationId xmlns:a16="http://schemas.microsoft.com/office/drawing/2014/main" id="{9BE844BF-FA4E-444B-8BEC-D42137217EB9}"/>
                        </a:ext>
                      </a:extLst>
                    </p:cNvPr>
                    <p:cNvSpPr>
                      <a:spLocks/>
                    </p:cNvSpPr>
                    <p:nvPr/>
                  </p:nvSpPr>
                  <p:spPr bwMode="auto">
                    <a:xfrm>
                      <a:off x="4369" y="2772"/>
                      <a:ext cx="25" cy="15"/>
                    </a:xfrm>
                    <a:custGeom>
                      <a:avLst/>
                      <a:gdLst>
                        <a:gd name="T0" fmla="*/ 0 w 25"/>
                        <a:gd name="T1" fmla="*/ 0 h 15"/>
                        <a:gd name="T2" fmla="*/ 24 w 25"/>
                        <a:gd name="T3" fmla="*/ 6 h 15"/>
                        <a:gd name="T4" fmla="*/ 24 w 25"/>
                        <a:gd name="T5" fmla="*/ 14 h 15"/>
                        <a:gd name="T6" fmla="*/ 0 w 25"/>
                        <a:gd name="T7" fmla="*/ 10 h 15"/>
                        <a:gd name="T8" fmla="*/ 0 w 25"/>
                        <a:gd name="T9" fmla="*/ 0 h 15"/>
                      </a:gdLst>
                      <a:ahLst/>
                      <a:cxnLst>
                        <a:cxn ang="0">
                          <a:pos x="T0" y="T1"/>
                        </a:cxn>
                        <a:cxn ang="0">
                          <a:pos x="T2" y="T3"/>
                        </a:cxn>
                        <a:cxn ang="0">
                          <a:pos x="T4" y="T5"/>
                        </a:cxn>
                        <a:cxn ang="0">
                          <a:pos x="T6" y="T7"/>
                        </a:cxn>
                        <a:cxn ang="0">
                          <a:pos x="T8" y="T9"/>
                        </a:cxn>
                      </a:cxnLst>
                      <a:rect l="0" t="0" r="r" b="b"/>
                      <a:pathLst>
                        <a:path w="25" h="15">
                          <a:moveTo>
                            <a:pt x="0" y="0"/>
                          </a:moveTo>
                          <a:lnTo>
                            <a:pt x="24" y="6"/>
                          </a:lnTo>
                          <a:lnTo>
                            <a:pt x="24" y="14"/>
                          </a:lnTo>
                          <a:lnTo>
                            <a:pt x="0" y="10"/>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78" name="Freeform 317">
                      <a:extLst>
                        <a:ext uri="{FF2B5EF4-FFF2-40B4-BE49-F238E27FC236}">
                          <a16:creationId xmlns:a16="http://schemas.microsoft.com/office/drawing/2014/main" id="{68DB6CAC-567F-48C3-96AB-83578FBCA5D4}"/>
                        </a:ext>
                      </a:extLst>
                    </p:cNvPr>
                    <p:cNvSpPr>
                      <a:spLocks/>
                    </p:cNvSpPr>
                    <p:nvPr/>
                  </p:nvSpPr>
                  <p:spPr bwMode="auto">
                    <a:xfrm>
                      <a:off x="4369" y="2792"/>
                      <a:ext cx="25" cy="13"/>
                    </a:xfrm>
                    <a:custGeom>
                      <a:avLst/>
                      <a:gdLst>
                        <a:gd name="T0" fmla="*/ 0 w 25"/>
                        <a:gd name="T1" fmla="*/ 0 h 13"/>
                        <a:gd name="T2" fmla="*/ 24 w 25"/>
                        <a:gd name="T3" fmla="*/ 3 h 13"/>
                        <a:gd name="T4" fmla="*/ 24 w 25"/>
                        <a:gd name="T5" fmla="*/ 12 h 13"/>
                        <a:gd name="T6" fmla="*/ 0 w 25"/>
                        <a:gd name="T7" fmla="*/ 9 h 13"/>
                        <a:gd name="T8" fmla="*/ 0 w 25"/>
                        <a:gd name="T9" fmla="*/ 0 h 13"/>
                      </a:gdLst>
                      <a:ahLst/>
                      <a:cxnLst>
                        <a:cxn ang="0">
                          <a:pos x="T0" y="T1"/>
                        </a:cxn>
                        <a:cxn ang="0">
                          <a:pos x="T2" y="T3"/>
                        </a:cxn>
                        <a:cxn ang="0">
                          <a:pos x="T4" y="T5"/>
                        </a:cxn>
                        <a:cxn ang="0">
                          <a:pos x="T6" y="T7"/>
                        </a:cxn>
                        <a:cxn ang="0">
                          <a:pos x="T8" y="T9"/>
                        </a:cxn>
                      </a:cxnLst>
                      <a:rect l="0" t="0" r="r" b="b"/>
                      <a:pathLst>
                        <a:path w="25" h="13">
                          <a:moveTo>
                            <a:pt x="0" y="0"/>
                          </a:moveTo>
                          <a:lnTo>
                            <a:pt x="24" y="3"/>
                          </a:lnTo>
                          <a:lnTo>
                            <a:pt x="24" y="12"/>
                          </a:lnTo>
                          <a:lnTo>
                            <a:pt x="0" y="9"/>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79" name="Line 318">
                      <a:extLst>
                        <a:ext uri="{FF2B5EF4-FFF2-40B4-BE49-F238E27FC236}">
                          <a16:creationId xmlns:a16="http://schemas.microsoft.com/office/drawing/2014/main" id="{2896C5EC-1035-41A9-8998-7E21EFD48ED9}"/>
                        </a:ext>
                      </a:extLst>
                    </p:cNvPr>
                    <p:cNvSpPr>
                      <a:spLocks noChangeShapeType="1"/>
                    </p:cNvSpPr>
                    <p:nvPr/>
                  </p:nvSpPr>
                  <p:spPr bwMode="auto">
                    <a:xfrm>
                      <a:off x="4377" y="2626"/>
                      <a:ext cx="0" cy="16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80" name="Line 319">
                      <a:extLst>
                        <a:ext uri="{FF2B5EF4-FFF2-40B4-BE49-F238E27FC236}">
                          <a16:creationId xmlns:a16="http://schemas.microsoft.com/office/drawing/2014/main" id="{CBAB86FB-A21C-4B26-9777-61B381964EA7}"/>
                        </a:ext>
                      </a:extLst>
                    </p:cNvPr>
                    <p:cNvSpPr>
                      <a:spLocks noChangeShapeType="1"/>
                    </p:cNvSpPr>
                    <p:nvPr/>
                  </p:nvSpPr>
                  <p:spPr bwMode="auto">
                    <a:xfrm>
                      <a:off x="4387" y="2634"/>
                      <a:ext cx="0" cy="15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grpSp>
              <p:grpSp>
                <p:nvGrpSpPr>
                  <p:cNvPr id="144050" name="Group 320">
                    <a:extLst>
                      <a:ext uri="{FF2B5EF4-FFF2-40B4-BE49-F238E27FC236}">
                        <a16:creationId xmlns:a16="http://schemas.microsoft.com/office/drawing/2014/main" id="{6A514A76-FCDF-4DE2-92C4-89D97C44095B}"/>
                      </a:ext>
                    </a:extLst>
                  </p:cNvPr>
                  <p:cNvGrpSpPr>
                    <a:grpSpLocks/>
                  </p:cNvGrpSpPr>
                  <p:nvPr/>
                </p:nvGrpSpPr>
                <p:grpSpPr bwMode="auto">
                  <a:xfrm>
                    <a:off x="4340" y="2576"/>
                    <a:ext cx="15" cy="250"/>
                    <a:chOff x="4340" y="2576"/>
                    <a:chExt cx="15" cy="250"/>
                  </a:xfrm>
                </p:grpSpPr>
                <p:sp>
                  <p:nvSpPr>
                    <p:cNvPr id="144051" name="Line 321">
                      <a:extLst>
                        <a:ext uri="{FF2B5EF4-FFF2-40B4-BE49-F238E27FC236}">
                          <a16:creationId xmlns:a16="http://schemas.microsoft.com/office/drawing/2014/main" id="{EDBFA974-ECDA-4D0B-8B06-25E834FFBA9E}"/>
                        </a:ext>
                      </a:extLst>
                    </p:cNvPr>
                    <p:cNvSpPr>
                      <a:spLocks noChangeShapeType="1"/>
                    </p:cNvSpPr>
                    <p:nvPr/>
                  </p:nvSpPr>
                  <p:spPr bwMode="auto">
                    <a:xfrm>
                      <a:off x="4342" y="2587"/>
                      <a:ext cx="0" cy="23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52" name="Line 322">
                      <a:extLst>
                        <a:ext uri="{FF2B5EF4-FFF2-40B4-BE49-F238E27FC236}">
                          <a16:creationId xmlns:a16="http://schemas.microsoft.com/office/drawing/2014/main" id="{5A776E93-7C17-44F0-AAB3-246F07F1E2DA}"/>
                        </a:ext>
                      </a:extLst>
                    </p:cNvPr>
                    <p:cNvSpPr>
                      <a:spLocks noChangeShapeType="1"/>
                    </p:cNvSpPr>
                    <p:nvPr/>
                  </p:nvSpPr>
                  <p:spPr bwMode="auto">
                    <a:xfrm>
                      <a:off x="4345" y="2587"/>
                      <a:ext cx="0" cy="2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53" name="Line 323">
                      <a:extLst>
                        <a:ext uri="{FF2B5EF4-FFF2-40B4-BE49-F238E27FC236}">
                          <a16:creationId xmlns:a16="http://schemas.microsoft.com/office/drawing/2014/main" id="{9CF96C7F-A827-400C-80CE-60CA44D6AE16}"/>
                        </a:ext>
                      </a:extLst>
                    </p:cNvPr>
                    <p:cNvSpPr>
                      <a:spLocks noChangeShapeType="1"/>
                    </p:cNvSpPr>
                    <p:nvPr/>
                  </p:nvSpPr>
                  <p:spPr bwMode="auto">
                    <a:xfrm>
                      <a:off x="4345" y="2586"/>
                      <a:ext cx="0" cy="24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54" name="Line 324">
                      <a:extLst>
                        <a:ext uri="{FF2B5EF4-FFF2-40B4-BE49-F238E27FC236}">
                          <a16:creationId xmlns:a16="http://schemas.microsoft.com/office/drawing/2014/main" id="{CE070C00-FF1A-4796-8862-2DD9E13CC9E7}"/>
                        </a:ext>
                      </a:extLst>
                    </p:cNvPr>
                    <p:cNvSpPr>
                      <a:spLocks noChangeShapeType="1"/>
                    </p:cNvSpPr>
                    <p:nvPr/>
                  </p:nvSpPr>
                  <p:spPr bwMode="auto">
                    <a:xfrm>
                      <a:off x="4348" y="2586"/>
                      <a:ext cx="0" cy="24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55" name="Line 325">
                      <a:extLst>
                        <a:ext uri="{FF2B5EF4-FFF2-40B4-BE49-F238E27FC236}">
                          <a16:creationId xmlns:a16="http://schemas.microsoft.com/office/drawing/2014/main" id="{D0F4BD28-5A1D-4209-859C-F05BFB876987}"/>
                        </a:ext>
                      </a:extLst>
                    </p:cNvPr>
                    <p:cNvSpPr>
                      <a:spLocks noChangeShapeType="1"/>
                    </p:cNvSpPr>
                    <p:nvPr/>
                  </p:nvSpPr>
                  <p:spPr bwMode="auto">
                    <a:xfrm>
                      <a:off x="4353" y="2587"/>
                      <a:ext cx="0" cy="2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56" name="Freeform 326">
                      <a:extLst>
                        <a:ext uri="{FF2B5EF4-FFF2-40B4-BE49-F238E27FC236}">
                          <a16:creationId xmlns:a16="http://schemas.microsoft.com/office/drawing/2014/main" id="{5DBD7178-BAA4-47FB-B703-F5C549198F31}"/>
                        </a:ext>
                      </a:extLst>
                    </p:cNvPr>
                    <p:cNvSpPr>
                      <a:spLocks/>
                    </p:cNvSpPr>
                    <p:nvPr/>
                  </p:nvSpPr>
                  <p:spPr bwMode="auto">
                    <a:xfrm>
                      <a:off x="4340" y="2591"/>
                      <a:ext cx="15" cy="12"/>
                    </a:xfrm>
                    <a:custGeom>
                      <a:avLst/>
                      <a:gdLst>
                        <a:gd name="T0" fmla="*/ 2 w 15"/>
                        <a:gd name="T1" fmla="*/ 2 h 12"/>
                        <a:gd name="T2" fmla="*/ 4 w 15"/>
                        <a:gd name="T3" fmla="*/ 1 h 12"/>
                        <a:gd name="T4" fmla="*/ 4 w 15"/>
                        <a:gd name="T5" fmla="*/ 1 h 12"/>
                        <a:gd name="T6" fmla="*/ 5 w 15"/>
                        <a:gd name="T7" fmla="*/ 0 h 12"/>
                        <a:gd name="T8" fmla="*/ 7 w 15"/>
                        <a:gd name="T9" fmla="*/ 0 h 12"/>
                        <a:gd name="T10" fmla="*/ 8 w 15"/>
                        <a:gd name="T11" fmla="*/ 0 h 12"/>
                        <a:gd name="T12" fmla="*/ 10 w 15"/>
                        <a:gd name="T13" fmla="*/ 0 h 12"/>
                        <a:gd name="T14" fmla="*/ 11 w 15"/>
                        <a:gd name="T15" fmla="*/ 1 h 12"/>
                        <a:gd name="T16" fmla="*/ 12 w 15"/>
                        <a:gd name="T17" fmla="*/ 2 h 12"/>
                        <a:gd name="T18" fmla="*/ 14 w 15"/>
                        <a:gd name="T19" fmla="*/ 3 h 12"/>
                        <a:gd name="T20" fmla="*/ 14 w 15"/>
                        <a:gd name="T21" fmla="*/ 11 h 12"/>
                        <a:gd name="T22" fmla="*/ 12 w 15"/>
                        <a:gd name="T23" fmla="*/ 10 h 12"/>
                        <a:gd name="T24" fmla="*/ 11 w 15"/>
                        <a:gd name="T25" fmla="*/ 9 h 12"/>
                        <a:gd name="T26" fmla="*/ 10 w 15"/>
                        <a:gd name="T27" fmla="*/ 9 h 12"/>
                        <a:gd name="T28" fmla="*/ 8 w 15"/>
                        <a:gd name="T29" fmla="*/ 9 h 12"/>
                        <a:gd name="T30" fmla="*/ 7 w 15"/>
                        <a:gd name="T31" fmla="*/ 9 h 12"/>
                        <a:gd name="T32" fmla="*/ 5 w 15"/>
                        <a:gd name="T33" fmla="*/ 9 h 12"/>
                        <a:gd name="T34" fmla="*/ 4 w 15"/>
                        <a:gd name="T35" fmla="*/ 9 h 12"/>
                        <a:gd name="T36" fmla="*/ 2 w 15"/>
                        <a:gd name="T37" fmla="*/ 11 h 12"/>
                        <a:gd name="T38" fmla="*/ 0 w 15"/>
                        <a:gd name="T39" fmla="*/ 11 h 12"/>
                        <a:gd name="T40" fmla="*/ 0 w 15"/>
                        <a:gd name="T41" fmla="*/ 3 h 12"/>
                        <a:gd name="T42" fmla="*/ 2 w 15"/>
                        <a:gd name="T43"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2">
                          <a:moveTo>
                            <a:pt x="2" y="2"/>
                          </a:moveTo>
                          <a:lnTo>
                            <a:pt x="4" y="1"/>
                          </a:lnTo>
                          <a:lnTo>
                            <a:pt x="4" y="1"/>
                          </a:lnTo>
                          <a:lnTo>
                            <a:pt x="5" y="0"/>
                          </a:lnTo>
                          <a:lnTo>
                            <a:pt x="7" y="0"/>
                          </a:lnTo>
                          <a:lnTo>
                            <a:pt x="8" y="0"/>
                          </a:lnTo>
                          <a:lnTo>
                            <a:pt x="10" y="0"/>
                          </a:lnTo>
                          <a:lnTo>
                            <a:pt x="11" y="1"/>
                          </a:lnTo>
                          <a:lnTo>
                            <a:pt x="12" y="2"/>
                          </a:lnTo>
                          <a:lnTo>
                            <a:pt x="14" y="3"/>
                          </a:lnTo>
                          <a:lnTo>
                            <a:pt x="14" y="11"/>
                          </a:lnTo>
                          <a:lnTo>
                            <a:pt x="12" y="10"/>
                          </a:lnTo>
                          <a:lnTo>
                            <a:pt x="11" y="9"/>
                          </a:lnTo>
                          <a:lnTo>
                            <a:pt x="10" y="9"/>
                          </a:lnTo>
                          <a:lnTo>
                            <a:pt x="8" y="9"/>
                          </a:lnTo>
                          <a:lnTo>
                            <a:pt x="7" y="9"/>
                          </a:lnTo>
                          <a:lnTo>
                            <a:pt x="5" y="9"/>
                          </a:lnTo>
                          <a:lnTo>
                            <a:pt x="4" y="9"/>
                          </a:lnTo>
                          <a:lnTo>
                            <a:pt x="2" y="11"/>
                          </a:lnTo>
                          <a:lnTo>
                            <a:pt x="0" y="11"/>
                          </a:lnTo>
                          <a:lnTo>
                            <a:pt x="0" y="3"/>
                          </a:lnTo>
                          <a:lnTo>
                            <a:pt x="2"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57" name="Freeform 327">
                      <a:extLst>
                        <a:ext uri="{FF2B5EF4-FFF2-40B4-BE49-F238E27FC236}">
                          <a16:creationId xmlns:a16="http://schemas.microsoft.com/office/drawing/2014/main" id="{1E37A620-1158-4A5B-B290-33CCB3F61FCA}"/>
                        </a:ext>
                      </a:extLst>
                    </p:cNvPr>
                    <p:cNvSpPr>
                      <a:spLocks/>
                    </p:cNvSpPr>
                    <p:nvPr/>
                  </p:nvSpPr>
                  <p:spPr bwMode="auto">
                    <a:xfrm>
                      <a:off x="4340" y="2611"/>
                      <a:ext cx="15" cy="12"/>
                    </a:xfrm>
                    <a:custGeom>
                      <a:avLst/>
                      <a:gdLst>
                        <a:gd name="T0" fmla="*/ 2 w 15"/>
                        <a:gd name="T1" fmla="*/ 2 h 12"/>
                        <a:gd name="T2" fmla="*/ 4 w 15"/>
                        <a:gd name="T3" fmla="*/ 2 h 12"/>
                        <a:gd name="T4" fmla="*/ 4 w 15"/>
                        <a:gd name="T5" fmla="*/ 1 h 12"/>
                        <a:gd name="T6" fmla="*/ 5 w 15"/>
                        <a:gd name="T7" fmla="*/ 1 h 12"/>
                        <a:gd name="T8" fmla="*/ 7 w 15"/>
                        <a:gd name="T9" fmla="*/ 1 h 12"/>
                        <a:gd name="T10" fmla="*/ 8 w 15"/>
                        <a:gd name="T11" fmla="*/ 0 h 12"/>
                        <a:gd name="T12" fmla="*/ 10 w 15"/>
                        <a:gd name="T13" fmla="*/ 1 h 12"/>
                        <a:gd name="T14" fmla="*/ 11 w 15"/>
                        <a:gd name="T15" fmla="*/ 1 h 12"/>
                        <a:gd name="T16" fmla="*/ 12 w 15"/>
                        <a:gd name="T17" fmla="*/ 2 h 12"/>
                        <a:gd name="T18" fmla="*/ 14 w 15"/>
                        <a:gd name="T19" fmla="*/ 2 h 12"/>
                        <a:gd name="T20" fmla="*/ 14 w 15"/>
                        <a:gd name="T21" fmla="*/ 11 h 12"/>
                        <a:gd name="T22" fmla="*/ 12 w 15"/>
                        <a:gd name="T23" fmla="*/ 9 h 12"/>
                        <a:gd name="T24" fmla="*/ 11 w 15"/>
                        <a:gd name="T25" fmla="*/ 9 h 12"/>
                        <a:gd name="T26" fmla="*/ 10 w 15"/>
                        <a:gd name="T27" fmla="*/ 9 h 12"/>
                        <a:gd name="T28" fmla="*/ 8 w 15"/>
                        <a:gd name="T29" fmla="*/ 9 h 12"/>
                        <a:gd name="T30" fmla="*/ 7 w 15"/>
                        <a:gd name="T31" fmla="*/ 9 h 12"/>
                        <a:gd name="T32" fmla="*/ 5 w 15"/>
                        <a:gd name="T33" fmla="*/ 9 h 12"/>
                        <a:gd name="T34" fmla="*/ 4 w 15"/>
                        <a:gd name="T35" fmla="*/ 9 h 12"/>
                        <a:gd name="T36" fmla="*/ 2 w 15"/>
                        <a:gd name="T37" fmla="*/ 10 h 12"/>
                        <a:gd name="T38" fmla="*/ 0 w 15"/>
                        <a:gd name="T39" fmla="*/ 10 h 12"/>
                        <a:gd name="T40" fmla="*/ 0 w 15"/>
                        <a:gd name="T41" fmla="*/ 2 h 12"/>
                        <a:gd name="T42" fmla="*/ 2 w 15"/>
                        <a:gd name="T43"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2">
                          <a:moveTo>
                            <a:pt x="2" y="2"/>
                          </a:moveTo>
                          <a:lnTo>
                            <a:pt x="4" y="2"/>
                          </a:lnTo>
                          <a:lnTo>
                            <a:pt x="4" y="1"/>
                          </a:lnTo>
                          <a:lnTo>
                            <a:pt x="5" y="1"/>
                          </a:lnTo>
                          <a:lnTo>
                            <a:pt x="7" y="1"/>
                          </a:lnTo>
                          <a:lnTo>
                            <a:pt x="8" y="0"/>
                          </a:lnTo>
                          <a:lnTo>
                            <a:pt x="10" y="1"/>
                          </a:lnTo>
                          <a:lnTo>
                            <a:pt x="11" y="1"/>
                          </a:lnTo>
                          <a:lnTo>
                            <a:pt x="12" y="2"/>
                          </a:lnTo>
                          <a:lnTo>
                            <a:pt x="14" y="2"/>
                          </a:lnTo>
                          <a:lnTo>
                            <a:pt x="14" y="11"/>
                          </a:lnTo>
                          <a:lnTo>
                            <a:pt x="12" y="9"/>
                          </a:lnTo>
                          <a:lnTo>
                            <a:pt x="11" y="9"/>
                          </a:lnTo>
                          <a:lnTo>
                            <a:pt x="10" y="9"/>
                          </a:lnTo>
                          <a:lnTo>
                            <a:pt x="8" y="9"/>
                          </a:lnTo>
                          <a:lnTo>
                            <a:pt x="7" y="9"/>
                          </a:lnTo>
                          <a:lnTo>
                            <a:pt x="5" y="9"/>
                          </a:lnTo>
                          <a:lnTo>
                            <a:pt x="4" y="9"/>
                          </a:lnTo>
                          <a:lnTo>
                            <a:pt x="2" y="10"/>
                          </a:lnTo>
                          <a:lnTo>
                            <a:pt x="0" y="10"/>
                          </a:lnTo>
                          <a:lnTo>
                            <a:pt x="0" y="2"/>
                          </a:lnTo>
                          <a:lnTo>
                            <a:pt x="2"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58" name="Freeform 328">
                      <a:extLst>
                        <a:ext uri="{FF2B5EF4-FFF2-40B4-BE49-F238E27FC236}">
                          <a16:creationId xmlns:a16="http://schemas.microsoft.com/office/drawing/2014/main" id="{BEF9D0ED-5390-4DA5-BFD1-1FEF0740F197}"/>
                        </a:ext>
                      </a:extLst>
                    </p:cNvPr>
                    <p:cNvSpPr>
                      <a:spLocks/>
                    </p:cNvSpPr>
                    <p:nvPr/>
                  </p:nvSpPr>
                  <p:spPr bwMode="auto">
                    <a:xfrm>
                      <a:off x="4340" y="2630"/>
                      <a:ext cx="15" cy="12"/>
                    </a:xfrm>
                    <a:custGeom>
                      <a:avLst/>
                      <a:gdLst>
                        <a:gd name="T0" fmla="*/ 2 w 15"/>
                        <a:gd name="T1" fmla="*/ 1 h 12"/>
                        <a:gd name="T2" fmla="*/ 4 w 15"/>
                        <a:gd name="T3" fmla="*/ 1 h 12"/>
                        <a:gd name="T4" fmla="*/ 4 w 15"/>
                        <a:gd name="T5" fmla="*/ 0 h 12"/>
                        <a:gd name="T6" fmla="*/ 5 w 15"/>
                        <a:gd name="T7" fmla="*/ 0 h 12"/>
                        <a:gd name="T8" fmla="*/ 7 w 15"/>
                        <a:gd name="T9" fmla="*/ 0 h 12"/>
                        <a:gd name="T10" fmla="*/ 8 w 15"/>
                        <a:gd name="T11" fmla="*/ 0 h 12"/>
                        <a:gd name="T12" fmla="*/ 10 w 15"/>
                        <a:gd name="T13" fmla="*/ 0 h 12"/>
                        <a:gd name="T14" fmla="*/ 11 w 15"/>
                        <a:gd name="T15" fmla="*/ 0 h 12"/>
                        <a:gd name="T16" fmla="*/ 12 w 15"/>
                        <a:gd name="T17" fmla="*/ 1 h 12"/>
                        <a:gd name="T18" fmla="*/ 14 w 15"/>
                        <a:gd name="T19" fmla="*/ 2 h 12"/>
                        <a:gd name="T20" fmla="*/ 14 w 15"/>
                        <a:gd name="T21" fmla="*/ 11 h 12"/>
                        <a:gd name="T22" fmla="*/ 12 w 15"/>
                        <a:gd name="T23" fmla="*/ 10 h 12"/>
                        <a:gd name="T24" fmla="*/ 11 w 15"/>
                        <a:gd name="T25" fmla="*/ 9 h 12"/>
                        <a:gd name="T26" fmla="*/ 10 w 15"/>
                        <a:gd name="T27" fmla="*/ 8 h 12"/>
                        <a:gd name="T28" fmla="*/ 8 w 15"/>
                        <a:gd name="T29" fmla="*/ 8 h 12"/>
                        <a:gd name="T30" fmla="*/ 7 w 15"/>
                        <a:gd name="T31" fmla="*/ 8 h 12"/>
                        <a:gd name="T32" fmla="*/ 5 w 15"/>
                        <a:gd name="T33" fmla="*/ 8 h 12"/>
                        <a:gd name="T34" fmla="*/ 4 w 15"/>
                        <a:gd name="T35" fmla="*/ 9 h 12"/>
                        <a:gd name="T36" fmla="*/ 2 w 15"/>
                        <a:gd name="T37" fmla="*/ 10 h 12"/>
                        <a:gd name="T38" fmla="*/ 0 w 15"/>
                        <a:gd name="T39" fmla="*/ 10 h 12"/>
                        <a:gd name="T40" fmla="*/ 0 w 15"/>
                        <a:gd name="T41" fmla="*/ 3 h 12"/>
                        <a:gd name="T42" fmla="*/ 2 w 15"/>
                        <a:gd name="T43"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2">
                          <a:moveTo>
                            <a:pt x="2" y="1"/>
                          </a:moveTo>
                          <a:lnTo>
                            <a:pt x="4" y="1"/>
                          </a:lnTo>
                          <a:lnTo>
                            <a:pt x="4" y="0"/>
                          </a:lnTo>
                          <a:lnTo>
                            <a:pt x="5" y="0"/>
                          </a:lnTo>
                          <a:lnTo>
                            <a:pt x="7" y="0"/>
                          </a:lnTo>
                          <a:lnTo>
                            <a:pt x="8" y="0"/>
                          </a:lnTo>
                          <a:lnTo>
                            <a:pt x="10" y="0"/>
                          </a:lnTo>
                          <a:lnTo>
                            <a:pt x="11" y="0"/>
                          </a:lnTo>
                          <a:lnTo>
                            <a:pt x="12" y="1"/>
                          </a:lnTo>
                          <a:lnTo>
                            <a:pt x="14" y="2"/>
                          </a:lnTo>
                          <a:lnTo>
                            <a:pt x="14" y="11"/>
                          </a:lnTo>
                          <a:lnTo>
                            <a:pt x="12" y="10"/>
                          </a:lnTo>
                          <a:lnTo>
                            <a:pt x="11" y="9"/>
                          </a:lnTo>
                          <a:lnTo>
                            <a:pt x="10" y="8"/>
                          </a:lnTo>
                          <a:lnTo>
                            <a:pt x="8" y="8"/>
                          </a:lnTo>
                          <a:lnTo>
                            <a:pt x="7" y="8"/>
                          </a:lnTo>
                          <a:lnTo>
                            <a:pt x="5" y="8"/>
                          </a:lnTo>
                          <a:lnTo>
                            <a:pt x="4" y="9"/>
                          </a:lnTo>
                          <a:lnTo>
                            <a:pt x="2" y="10"/>
                          </a:lnTo>
                          <a:lnTo>
                            <a:pt x="0" y="10"/>
                          </a:lnTo>
                          <a:lnTo>
                            <a:pt x="0" y="3"/>
                          </a:lnTo>
                          <a:lnTo>
                            <a:pt x="2" y="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59" name="Freeform 329">
                      <a:extLst>
                        <a:ext uri="{FF2B5EF4-FFF2-40B4-BE49-F238E27FC236}">
                          <a16:creationId xmlns:a16="http://schemas.microsoft.com/office/drawing/2014/main" id="{99EEA8A0-0A7C-4CFE-8DF5-94749F0D98A6}"/>
                        </a:ext>
                      </a:extLst>
                    </p:cNvPr>
                    <p:cNvSpPr>
                      <a:spLocks/>
                    </p:cNvSpPr>
                    <p:nvPr/>
                  </p:nvSpPr>
                  <p:spPr bwMode="auto">
                    <a:xfrm>
                      <a:off x="4340" y="2649"/>
                      <a:ext cx="15" cy="12"/>
                    </a:xfrm>
                    <a:custGeom>
                      <a:avLst/>
                      <a:gdLst>
                        <a:gd name="T0" fmla="*/ 2 w 15"/>
                        <a:gd name="T1" fmla="*/ 2 h 12"/>
                        <a:gd name="T2" fmla="*/ 4 w 15"/>
                        <a:gd name="T3" fmla="*/ 1 h 12"/>
                        <a:gd name="T4" fmla="*/ 4 w 15"/>
                        <a:gd name="T5" fmla="*/ 1 h 12"/>
                        <a:gd name="T6" fmla="*/ 5 w 15"/>
                        <a:gd name="T7" fmla="*/ 0 h 12"/>
                        <a:gd name="T8" fmla="*/ 7 w 15"/>
                        <a:gd name="T9" fmla="*/ 0 h 12"/>
                        <a:gd name="T10" fmla="*/ 8 w 15"/>
                        <a:gd name="T11" fmla="*/ 0 h 12"/>
                        <a:gd name="T12" fmla="*/ 10 w 15"/>
                        <a:gd name="T13" fmla="*/ 0 h 12"/>
                        <a:gd name="T14" fmla="*/ 11 w 15"/>
                        <a:gd name="T15" fmla="*/ 1 h 12"/>
                        <a:gd name="T16" fmla="*/ 12 w 15"/>
                        <a:gd name="T17" fmla="*/ 1 h 12"/>
                        <a:gd name="T18" fmla="*/ 14 w 15"/>
                        <a:gd name="T19" fmla="*/ 3 h 12"/>
                        <a:gd name="T20" fmla="*/ 14 w 15"/>
                        <a:gd name="T21" fmla="*/ 11 h 12"/>
                        <a:gd name="T22" fmla="*/ 12 w 15"/>
                        <a:gd name="T23" fmla="*/ 10 h 12"/>
                        <a:gd name="T24" fmla="*/ 11 w 15"/>
                        <a:gd name="T25" fmla="*/ 9 h 12"/>
                        <a:gd name="T26" fmla="*/ 10 w 15"/>
                        <a:gd name="T27" fmla="*/ 9 h 12"/>
                        <a:gd name="T28" fmla="*/ 8 w 15"/>
                        <a:gd name="T29" fmla="*/ 8 h 12"/>
                        <a:gd name="T30" fmla="*/ 7 w 15"/>
                        <a:gd name="T31" fmla="*/ 8 h 12"/>
                        <a:gd name="T32" fmla="*/ 5 w 15"/>
                        <a:gd name="T33" fmla="*/ 9 h 12"/>
                        <a:gd name="T34" fmla="*/ 4 w 15"/>
                        <a:gd name="T35" fmla="*/ 9 h 12"/>
                        <a:gd name="T36" fmla="*/ 2 w 15"/>
                        <a:gd name="T37" fmla="*/ 10 h 12"/>
                        <a:gd name="T38" fmla="*/ 0 w 15"/>
                        <a:gd name="T39" fmla="*/ 11 h 12"/>
                        <a:gd name="T40" fmla="*/ 0 w 15"/>
                        <a:gd name="T41" fmla="*/ 3 h 12"/>
                        <a:gd name="T42" fmla="*/ 2 w 15"/>
                        <a:gd name="T43"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2">
                          <a:moveTo>
                            <a:pt x="2" y="2"/>
                          </a:moveTo>
                          <a:lnTo>
                            <a:pt x="4" y="1"/>
                          </a:lnTo>
                          <a:lnTo>
                            <a:pt x="4" y="1"/>
                          </a:lnTo>
                          <a:lnTo>
                            <a:pt x="5" y="0"/>
                          </a:lnTo>
                          <a:lnTo>
                            <a:pt x="7" y="0"/>
                          </a:lnTo>
                          <a:lnTo>
                            <a:pt x="8" y="0"/>
                          </a:lnTo>
                          <a:lnTo>
                            <a:pt x="10" y="0"/>
                          </a:lnTo>
                          <a:lnTo>
                            <a:pt x="11" y="1"/>
                          </a:lnTo>
                          <a:lnTo>
                            <a:pt x="12" y="1"/>
                          </a:lnTo>
                          <a:lnTo>
                            <a:pt x="14" y="3"/>
                          </a:lnTo>
                          <a:lnTo>
                            <a:pt x="14" y="11"/>
                          </a:lnTo>
                          <a:lnTo>
                            <a:pt x="12" y="10"/>
                          </a:lnTo>
                          <a:lnTo>
                            <a:pt x="11" y="9"/>
                          </a:lnTo>
                          <a:lnTo>
                            <a:pt x="10" y="9"/>
                          </a:lnTo>
                          <a:lnTo>
                            <a:pt x="8" y="8"/>
                          </a:lnTo>
                          <a:lnTo>
                            <a:pt x="7" y="8"/>
                          </a:lnTo>
                          <a:lnTo>
                            <a:pt x="5" y="9"/>
                          </a:lnTo>
                          <a:lnTo>
                            <a:pt x="4" y="9"/>
                          </a:lnTo>
                          <a:lnTo>
                            <a:pt x="2" y="10"/>
                          </a:lnTo>
                          <a:lnTo>
                            <a:pt x="0" y="11"/>
                          </a:lnTo>
                          <a:lnTo>
                            <a:pt x="0" y="3"/>
                          </a:lnTo>
                          <a:lnTo>
                            <a:pt x="2"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60" name="Freeform 330">
                      <a:extLst>
                        <a:ext uri="{FF2B5EF4-FFF2-40B4-BE49-F238E27FC236}">
                          <a16:creationId xmlns:a16="http://schemas.microsoft.com/office/drawing/2014/main" id="{2052FBFD-A7D2-448C-BE0C-7F38996A2391}"/>
                        </a:ext>
                      </a:extLst>
                    </p:cNvPr>
                    <p:cNvSpPr>
                      <a:spLocks/>
                    </p:cNvSpPr>
                    <p:nvPr/>
                  </p:nvSpPr>
                  <p:spPr bwMode="auto">
                    <a:xfrm>
                      <a:off x="4340" y="2668"/>
                      <a:ext cx="15" cy="13"/>
                    </a:xfrm>
                    <a:custGeom>
                      <a:avLst/>
                      <a:gdLst>
                        <a:gd name="T0" fmla="*/ 2 w 15"/>
                        <a:gd name="T1" fmla="*/ 2 h 13"/>
                        <a:gd name="T2" fmla="*/ 4 w 15"/>
                        <a:gd name="T3" fmla="*/ 1 h 13"/>
                        <a:gd name="T4" fmla="*/ 4 w 15"/>
                        <a:gd name="T5" fmla="*/ 1 h 13"/>
                        <a:gd name="T6" fmla="*/ 5 w 15"/>
                        <a:gd name="T7" fmla="*/ 1 h 13"/>
                        <a:gd name="T8" fmla="*/ 7 w 15"/>
                        <a:gd name="T9" fmla="*/ 0 h 13"/>
                        <a:gd name="T10" fmla="*/ 8 w 15"/>
                        <a:gd name="T11" fmla="*/ 0 h 13"/>
                        <a:gd name="T12" fmla="*/ 10 w 15"/>
                        <a:gd name="T13" fmla="*/ 1 h 13"/>
                        <a:gd name="T14" fmla="*/ 11 w 15"/>
                        <a:gd name="T15" fmla="*/ 1 h 13"/>
                        <a:gd name="T16" fmla="*/ 12 w 15"/>
                        <a:gd name="T17" fmla="*/ 2 h 13"/>
                        <a:gd name="T18" fmla="*/ 14 w 15"/>
                        <a:gd name="T19" fmla="*/ 3 h 13"/>
                        <a:gd name="T20" fmla="*/ 14 w 15"/>
                        <a:gd name="T21" fmla="*/ 12 h 13"/>
                        <a:gd name="T22" fmla="*/ 12 w 15"/>
                        <a:gd name="T23" fmla="*/ 11 h 13"/>
                        <a:gd name="T24" fmla="*/ 11 w 15"/>
                        <a:gd name="T25" fmla="*/ 10 h 13"/>
                        <a:gd name="T26" fmla="*/ 10 w 15"/>
                        <a:gd name="T27" fmla="*/ 10 h 13"/>
                        <a:gd name="T28" fmla="*/ 8 w 15"/>
                        <a:gd name="T29" fmla="*/ 10 h 13"/>
                        <a:gd name="T30" fmla="*/ 7 w 15"/>
                        <a:gd name="T31" fmla="*/ 10 h 13"/>
                        <a:gd name="T32" fmla="*/ 5 w 15"/>
                        <a:gd name="T33" fmla="*/ 10 h 13"/>
                        <a:gd name="T34" fmla="*/ 4 w 15"/>
                        <a:gd name="T35" fmla="*/ 10 h 13"/>
                        <a:gd name="T36" fmla="*/ 2 w 15"/>
                        <a:gd name="T37" fmla="*/ 11 h 13"/>
                        <a:gd name="T38" fmla="*/ 0 w 15"/>
                        <a:gd name="T39" fmla="*/ 12 h 13"/>
                        <a:gd name="T40" fmla="*/ 0 w 15"/>
                        <a:gd name="T41" fmla="*/ 3 h 13"/>
                        <a:gd name="T42" fmla="*/ 2 w 15"/>
                        <a:gd name="T43"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3">
                          <a:moveTo>
                            <a:pt x="2" y="2"/>
                          </a:moveTo>
                          <a:lnTo>
                            <a:pt x="4" y="1"/>
                          </a:lnTo>
                          <a:lnTo>
                            <a:pt x="4" y="1"/>
                          </a:lnTo>
                          <a:lnTo>
                            <a:pt x="5" y="1"/>
                          </a:lnTo>
                          <a:lnTo>
                            <a:pt x="7" y="0"/>
                          </a:lnTo>
                          <a:lnTo>
                            <a:pt x="8" y="0"/>
                          </a:lnTo>
                          <a:lnTo>
                            <a:pt x="10" y="1"/>
                          </a:lnTo>
                          <a:lnTo>
                            <a:pt x="11" y="1"/>
                          </a:lnTo>
                          <a:lnTo>
                            <a:pt x="12" y="2"/>
                          </a:lnTo>
                          <a:lnTo>
                            <a:pt x="14" y="3"/>
                          </a:lnTo>
                          <a:lnTo>
                            <a:pt x="14" y="12"/>
                          </a:lnTo>
                          <a:lnTo>
                            <a:pt x="12" y="11"/>
                          </a:lnTo>
                          <a:lnTo>
                            <a:pt x="11" y="10"/>
                          </a:lnTo>
                          <a:lnTo>
                            <a:pt x="10" y="10"/>
                          </a:lnTo>
                          <a:lnTo>
                            <a:pt x="8" y="10"/>
                          </a:lnTo>
                          <a:lnTo>
                            <a:pt x="7" y="10"/>
                          </a:lnTo>
                          <a:lnTo>
                            <a:pt x="5" y="10"/>
                          </a:lnTo>
                          <a:lnTo>
                            <a:pt x="4" y="10"/>
                          </a:lnTo>
                          <a:lnTo>
                            <a:pt x="2" y="11"/>
                          </a:lnTo>
                          <a:lnTo>
                            <a:pt x="0" y="12"/>
                          </a:lnTo>
                          <a:lnTo>
                            <a:pt x="0" y="3"/>
                          </a:lnTo>
                          <a:lnTo>
                            <a:pt x="2"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61" name="Freeform 331">
                      <a:extLst>
                        <a:ext uri="{FF2B5EF4-FFF2-40B4-BE49-F238E27FC236}">
                          <a16:creationId xmlns:a16="http://schemas.microsoft.com/office/drawing/2014/main" id="{E5551E02-01A6-4306-9767-10EBA643E64A}"/>
                        </a:ext>
                      </a:extLst>
                    </p:cNvPr>
                    <p:cNvSpPr>
                      <a:spLocks/>
                    </p:cNvSpPr>
                    <p:nvPr/>
                  </p:nvSpPr>
                  <p:spPr bwMode="auto">
                    <a:xfrm>
                      <a:off x="4340" y="2688"/>
                      <a:ext cx="15" cy="13"/>
                    </a:xfrm>
                    <a:custGeom>
                      <a:avLst/>
                      <a:gdLst>
                        <a:gd name="T0" fmla="*/ 2 w 15"/>
                        <a:gd name="T1" fmla="*/ 2 h 13"/>
                        <a:gd name="T2" fmla="*/ 4 w 15"/>
                        <a:gd name="T3" fmla="*/ 2 h 13"/>
                        <a:gd name="T4" fmla="*/ 4 w 15"/>
                        <a:gd name="T5" fmla="*/ 1 h 13"/>
                        <a:gd name="T6" fmla="*/ 5 w 15"/>
                        <a:gd name="T7" fmla="*/ 1 h 13"/>
                        <a:gd name="T8" fmla="*/ 7 w 15"/>
                        <a:gd name="T9" fmla="*/ 0 h 13"/>
                        <a:gd name="T10" fmla="*/ 8 w 15"/>
                        <a:gd name="T11" fmla="*/ 0 h 13"/>
                        <a:gd name="T12" fmla="*/ 10 w 15"/>
                        <a:gd name="T13" fmla="*/ 1 h 13"/>
                        <a:gd name="T14" fmla="*/ 11 w 15"/>
                        <a:gd name="T15" fmla="*/ 1 h 13"/>
                        <a:gd name="T16" fmla="*/ 12 w 15"/>
                        <a:gd name="T17" fmla="*/ 2 h 13"/>
                        <a:gd name="T18" fmla="*/ 14 w 15"/>
                        <a:gd name="T19" fmla="*/ 3 h 13"/>
                        <a:gd name="T20" fmla="*/ 14 w 15"/>
                        <a:gd name="T21" fmla="*/ 12 h 13"/>
                        <a:gd name="T22" fmla="*/ 12 w 15"/>
                        <a:gd name="T23" fmla="*/ 10 h 13"/>
                        <a:gd name="T24" fmla="*/ 11 w 15"/>
                        <a:gd name="T25" fmla="*/ 10 h 13"/>
                        <a:gd name="T26" fmla="*/ 10 w 15"/>
                        <a:gd name="T27" fmla="*/ 9 h 13"/>
                        <a:gd name="T28" fmla="*/ 8 w 15"/>
                        <a:gd name="T29" fmla="*/ 9 h 13"/>
                        <a:gd name="T30" fmla="*/ 7 w 15"/>
                        <a:gd name="T31" fmla="*/ 9 h 13"/>
                        <a:gd name="T32" fmla="*/ 5 w 15"/>
                        <a:gd name="T33" fmla="*/ 9 h 13"/>
                        <a:gd name="T34" fmla="*/ 4 w 15"/>
                        <a:gd name="T35" fmla="*/ 9 h 13"/>
                        <a:gd name="T36" fmla="*/ 2 w 15"/>
                        <a:gd name="T37" fmla="*/ 11 h 13"/>
                        <a:gd name="T38" fmla="*/ 0 w 15"/>
                        <a:gd name="T39" fmla="*/ 11 h 13"/>
                        <a:gd name="T40" fmla="*/ 0 w 15"/>
                        <a:gd name="T41" fmla="*/ 3 h 13"/>
                        <a:gd name="T42" fmla="*/ 2 w 15"/>
                        <a:gd name="T43"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3">
                          <a:moveTo>
                            <a:pt x="2" y="2"/>
                          </a:moveTo>
                          <a:lnTo>
                            <a:pt x="4" y="2"/>
                          </a:lnTo>
                          <a:lnTo>
                            <a:pt x="4" y="1"/>
                          </a:lnTo>
                          <a:lnTo>
                            <a:pt x="5" y="1"/>
                          </a:lnTo>
                          <a:lnTo>
                            <a:pt x="7" y="0"/>
                          </a:lnTo>
                          <a:lnTo>
                            <a:pt x="8" y="0"/>
                          </a:lnTo>
                          <a:lnTo>
                            <a:pt x="10" y="1"/>
                          </a:lnTo>
                          <a:lnTo>
                            <a:pt x="11" y="1"/>
                          </a:lnTo>
                          <a:lnTo>
                            <a:pt x="12" y="2"/>
                          </a:lnTo>
                          <a:lnTo>
                            <a:pt x="14" y="3"/>
                          </a:lnTo>
                          <a:lnTo>
                            <a:pt x="14" y="12"/>
                          </a:lnTo>
                          <a:lnTo>
                            <a:pt x="12" y="10"/>
                          </a:lnTo>
                          <a:lnTo>
                            <a:pt x="11" y="10"/>
                          </a:lnTo>
                          <a:lnTo>
                            <a:pt x="10" y="9"/>
                          </a:lnTo>
                          <a:lnTo>
                            <a:pt x="8" y="9"/>
                          </a:lnTo>
                          <a:lnTo>
                            <a:pt x="7" y="9"/>
                          </a:lnTo>
                          <a:lnTo>
                            <a:pt x="5" y="9"/>
                          </a:lnTo>
                          <a:lnTo>
                            <a:pt x="4" y="9"/>
                          </a:lnTo>
                          <a:lnTo>
                            <a:pt x="2" y="11"/>
                          </a:lnTo>
                          <a:lnTo>
                            <a:pt x="0" y="11"/>
                          </a:lnTo>
                          <a:lnTo>
                            <a:pt x="0" y="3"/>
                          </a:lnTo>
                          <a:lnTo>
                            <a:pt x="2"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62" name="Freeform 332">
                      <a:extLst>
                        <a:ext uri="{FF2B5EF4-FFF2-40B4-BE49-F238E27FC236}">
                          <a16:creationId xmlns:a16="http://schemas.microsoft.com/office/drawing/2014/main" id="{ED932589-F2FB-4C43-93CF-5458F2E19AD2}"/>
                        </a:ext>
                      </a:extLst>
                    </p:cNvPr>
                    <p:cNvSpPr>
                      <a:spLocks/>
                    </p:cNvSpPr>
                    <p:nvPr/>
                  </p:nvSpPr>
                  <p:spPr bwMode="auto">
                    <a:xfrm>
                      <a:off x="4340" y="2707"/>
                      <a:ext cx="15" cy="12"/>
                    </a:xfrm>
                    <a:custGeom>
                      <a:avLst/>
                      <a:gdLst>
                        <a:gd name="T0" fmla="*/ 2 w 15"/>
                        <a:gd name="T1" fmla="*/ 1 h 12"/>
                        <a:gd name="T2" fmla="*/ 4 w 15"/>
                        <a:gd name="T3" fmla="*/ 1 h 12"/>
                        <a:gd name="T4" fmla="*/ 4 w 15"/>
                        <a:gd name="T5" fmla="*/ 0 h 12"/>
                        <a:gd name="T6" fmla="*/ 5 w 15"/>
                        <a:gd name="T7" fmla="*/ 0 h 12"/>
                        <a:gd name="T8" fmla="*/ 7 w 15"/>
                        <a:gd name="T9" fmla="*/ 0 h 12"/>
                        <a:gd name="T10" fmla="*/ 8 w 15"/>
                        <a:gd name="T11" fmla="*/ 0 h 12"/>
                        <a:gd name="T12" fmla="*/ 10 w 15"/>
                        <a:gd name="T13" fmla="*/ 0 h 12"/>
                        <a:gd name="T14" fmla="*/ 11 w 15"/>
                        <a:gd name="T15" fmla="*/ 0 h 12"/>
                        <a:gd name="T16" fmla="*/ 12 w 15"/>
                        <a:gd name="T17" fmla="*/ 1 h 12"/>
                        <a:gd name="T18" fmla="*/ 14 w 15"/>
                        <a:gd name="T19" fmla="*/ 2 h 12"/>
                        <a:gd name="T20" fmla="*/ 14 w 15"/>
                        <a:gd name="T21" fmla="*/ 11 h 12"/>
                        <a:gd name="T22" fmla="*/ 12 w 15"/>
                        <a:gd name="T23" fmla="*/ 10 h 12"/>
                        <a:gd name="T24" fmla="*/ 11 w 15"/>
                        <a:gd name="T25" fmla="*/ 9 h 12"/>
                        <a:gd name="T26" fmla="*/ 10 w 15"/>
                        <a:gd name="T27" fmla="*/ 8 h 12"/>
                        <a:gd name="T28" fmla="*/ 8 w 15"/>
                        <a:gd name="T29" fmla="*/ 8 h 12"/>
                        <a:gd name="T30" fmla="*/ 7 w 15"/>
                        <a:gd name="T31" fmla="*/ 8 h 12"/>
                        <a:gd name="T32" fmla="*/ 5 w 15"/>
                        <a:gd name="T33" fmla="*/ 8 h 12"/>
                        <a:gd name="T34" fmla="*/ 4 w 15"/>
                        <a:gd name="T35" fmla="*/ 9 h 12"/>
                        <a:gd name="T36" fmla="*/ 2 w 15"/>
                        <a:gd name="T37" fmla="*/ 10 h 12"/>
                        <a:gd name="T38" fmla="*/ 0 w 15"/>
                        <a:gd name="T39" fmla="*/ 10 h 12"/>
                        <a:gd name="T40" fmla="*/ 0 w 15"/>
                        <a:gd name="T41" fmla="*/ 2 h 12"/>
                        <a:gd name="T42" fmla="*/ 2 w 15"/>
                        <a:gd name="T43"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2">
                          <a:moveTo>
                            <a:pt x="2" y="1"/>
                          </a:moveTo>
                          <a:lnTo>
                            <a:pt x="4" y="1"/>
                          </a:lnTo>
                          <a:lnTo>
                            <a:pt x="4" y="0"/>
                          </a:lnTo>
                          <a:lnTo>
                            <a:pt x="5" y="0"/>
                          </a:lnTo>
                          <a:lnTo>
                            <a:pt x="7" y="0"/>
                          </a:lnTo>
                          <a:lnTo>
                            <a:pt x="8" y="0"/>
                          </a:lnTo>
                          <a:lnTo>
                            <a:pt x="10" y="0"/>
                          </a:lnTo>
                          <a:lnTo>
                            <a:pt x="11" y="0"/>
                          </a:lnTo>
                          <a:lnTo>
                            <a:pt x="12" y="1"/>
                          </a:lnTo>
                          <a:lnTo>
                            <a:pt x="14" y="2"/>
                          </a:lnTo>
                          <a:lnTo>
                            <a:pt x="14" y="11"/>
                          </a:lnTo>
                          <a:lnTo>
                            <a:pt x="12" y="10"/>
                          </a:lnTo>
                          <a:lnTo>
                            <a:pt x="11" y="9"/>
                          </a:lnTo>
                          <a:lnTo>
                            <a:pt x="10" y="8"/>
                          </a:lnTo>
                          <a:lnTo>
                            <a:pt x="8" y="8"/>
                          </a:lnTo>
                          <a:lnTo>
                            <a:pt x="7" y="8"/>
                          </a:lnTo>
                          <a:lnTo>
                            <a:pt x="5" y="8"/>
                          </a:lnTo>
                          <a:lnTo>
                            <a:pt x="4" y="9"/>
                          </a:lnTo>
                          <a:lnTo>
                            <a:pt x="2" y="10"/>
                          </a:lnTo>
                          <a:lnTo>
                            <a:pt x="0" y="10"/>
                          </a:lnTo>
                          <a:lnTo>
                            <a:pt x="0" y="2"/>
                          </a:lnTo>
                          <a:lnTo>
                            <a:pt x="2" y="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63" name="Freeform 333">
                      <a:extLst>
                        <a:ext uri="{FF2B5EF4-FFF2-40B4-BE49-F238E27FC236}">
                          <a16:creationId xmlns:a16="http://schemas.microsoft.com/office/drawing/2014/main" id="{3C510E4C-1F02-4339-9EDA-8DA130E35DE1}"/>
                        </a:ext>
                      </a:extLst>
                    </p:cNvPr>
                    <p:cNvSpPr>
                      <a:spLocks/>
                    </p:cNvSpPr>
                    <p:nvPr/>
                  </p:nvSpPr>
                  <p:spPr bwMode="auto">
                    <a:xfrm>
                      <a:off x="4340" y="2727"/>
                      <a:ext cx="15" cy="12"/>
                    </a:xfrm>
                    <a:custGeom>
                      <a:avLst/>
                      <a:gdLst>
                        <a:gd name="T0" fmla="*/ 2 w 15"/>
                        <a:gd name="T1" fmla="*/ 2 h 12"/>
                        <a:gd name="T2" fmla="*/ 4 w 15"/>
                        <a:gd name="T3" fmla="*/ 1 h 12"/>
                        <a:gd name="T4" fmla="*/ 4 w 15"/>
                        <a:gd name="T5" fmla="*/ 1 h 12"/>
                        <a:gd name="T6" fmla="*/ 5 w 15"/>
                        <a:gd name="T7" fmla="*/ 0 h 12"/>
                        <a:gd name="T8" fmla="*/ 7 w 15"/>
                        <a:gd name="T9" fmla="*/ 0 h 12"/>
                        <a:gd name="T10" fmla="*/ 8 w 15"/>
                        <a:gd name="T11" fmla="*/ 0 h 12"/>
                        <a:gd name="T12" fmla="*/ 10 w 15"/>
                        <a:gd name="T13" fmla="*/ 0 h 12"/>
                        <a:gd name="T14" fmla="*/ 11 w 15"/>
                        <a:gd name="T15" fmla="*/ 1 h 12"/>
                        <a:gd name="T16" fmla="*/ 12 w 15"/>
                        <a:gd name="T17" fmla="*/ 2 h 12"/>
                        <a:gd name="T18" fmla="*/ 14 w 15"/>
                        <a:gd name="T19" fmla="*/ 3 h 12"/>
                        <a:gd name="T20" fmla="*/ 14 w 15"/>
                        <a:gd name="T21" fmla="*/ 11 h 12"/>
                        <a:gd name="T22" fmla="*/ 12 w 15"/>
                        <a:gd name="T23" fmla="*/ 10 h 12"/>
                        <a:gd name="T24" fmla="*/ 11 w 15"/>
                        <a:gd name="T25" fmla="*/ 9 h 12"/>
                        <a:gd name="T26" fmla="*/ 10 w 15"/>
                        <a:gd name="T27" fmla="*/ 9 h 12"/>
                        <a:gd name="T28" fmla="*/ 8 w 15"/>
                        <a:gd name="T29" fmla="*/ 8 h 12"/>
                        <a:gd name="T30" fmla="*/ 7 w 15"/>
                        <a:gd name="T31" fmla="*/ 8 h 12"/>
                        <a:gd name="T32" fmla="*/ 5 w 15"/>
                        <a:gd name="T33" fmla="*/ 9 h 12"/>
                        <a:gd name="T34" fmla="*/ 4 w 15"/>
                        <a:gd name="T35" fmla="*/ 9 h 12"/>
                        <a:gd name="T36" fmla="*/ 2 w 15"/>
                        <a:gd name="T37" fmla="*/ 10 h 12"/>
                        <a:gd name="T38" fmla="*/ 0 w 15"/>
                        <a:gd name="T39" fmla="*/ 11 h 12"/>
                        <a:gd name="T40" fmla="*/ 0 w 15"/>
                        <a:gd name="T41" fmla="*/ 3 h 12"/>
                        <a:gd name="T42" fmla="*/ 2 w 15"/>
                        <a:gd name="T43"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2">
                          <a:moveTo>
                            <a:pt x="2" y="2"/>
                          </a:moveTo>
                          <a:lnTo>
                            <a:pt x="4" y="1"/>
                          </a:lnTo>
                          <a:lnTo>
                            <a:pt x="4" y="1"/>
                          </a:lnTo>
                          <a:lnTo>
                            <a:pt x="5" y="0"/>
                          </a:lnTo>
                          <a:lnTo>
                            <a:pt x="7" y="0"/>
                          </a:lnTo>
                          <a:lnTo>
                            <a:pt x="8" y="0"/>
                          </a:lnTo>
                          <a:lnTo>
                            <a:pt x="10" y="0"/>
                          </a:lnTo>
                          <a:lnTo>
                            <a:pt x="11" y="1"/>
                          </a:lnTo>
                          <a:lnTo>
                            <a:pt x="12" y="2"/>
                          </a:lnTo>
                          <a:lnTo>
                            <a:pt x="14" y="3"/>
                          </a:lnTo>
                          <a:lnTo>
                            <a:pt x="14" y="11"/>
                          </a:lnTo>
                          <a:lnTo>
                            <a:pt x="12" y="10"/>
                          </a:lnTo>
                          <a:lnTo>
                            <a:pt x="11" y="9"/>
                          </a:lnTo>
                          <a:lnTo>
                            <a:pt x="10" y="9"/>
                          </a:lnTo>
                          <a:lnTo>
                            <a:pt x="8" y="8"/>
                          </a:lnTo>
                          <a:lnTo>
                            <a:pt x="7" y="8"/>
                          </a:lnTo>
                          <a:lnTo>
                            <a:pt x="5" y="9"/>
                          </a:lnTo>
                          <a:lnTo>
                            <a:pt x="4" y="9"/>
                          </a:lnTo>
                          <a:lnTo>
                            <a:pt x="2" y="10"/>
                          </a:lnTo>
                          <a:lnTo>
                            <a:pt x="0" y="11"/>
                          </a:lnTo>
                          <a:lnTo>
                            <a:pt x="0" y="3"/>
                          </a:lnTo>
                          <a:lnTo>
                            <a:pt x="2"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64" name="Freeform 334">
                      <a:extLst>
                        <a:ext uri="{FF2B5EF4-FFF2-40B4-BE49-F238E27FC236}">
                          <a16:creationId xmlns:a16="http://schemas.microsoft.com/office/drawing/2014/main" id="{9355FD07-E127-4089-B659-F2880828C838}"/>
                        </a:ext>
                      </a:extLst>
                    </p:cNvPr>
                    <p:cNvSpPr>
                      <a:spLocks/>
                    </p:cNvSpPr>
                    <p:nvPr/>
                  </p:nvSpPr>
                  <p:spPr bwMode="auto">
                    <a:xfrm>
                      <a:off x="4340" y="2745"/>
                      <a:ext cx="15" cy="12"/>
                    </a:xfrm>
                    <a:custGeom>
                      <a:avLst/>
                      <a:gdLst>
                        <a:gd name="T0" fmla="*/ 2 w 15"/>
                        <a:gd name="T1" fmla="*/ 2 h 12"/>
                        <a:gd name="T2" fmla="*/ 4 w 15"/>
                        <a:gd name="T3" fmla="*/ 1 h 12"/>
                        <a:gd name="T4" fmla="*/ 4 w 15"/>
                        <a:gd name="T5" fmla="*/ 1 h 12"/>
                        <a:gd name="T6" fmla="*/ 5 w 15"/>
                        <a:gd name="T7" fmla="*/ 0 h 12"/>
                        <a:gd name="T8" fmla="*/ 7 w 15"/>
                        <a:gd name="T9" fmla="*/ 0 h 12"/>
                        <a:gd name="T10" fmla="*/ 8 w 15"/>
                        <a:gd name="T11" fmla="*/ 0 h 12"/>
                        <a:gd name="T12" fmla="*/ 10 w 15"/>
                        <a:gd name="T13" fmla="*/ 0 h 12"/>
                        <a:gd name="T14" fmla="*/ 11 w 15"/>
                        <a:gd name="T15" fmla="*/ 1 h 12"/>
                        <a:gd name="T16" fmla="*/ 12 w 15"/>
                        <a:gd name="T17" fmla="*/ 2 h 12"/>
                        <a:gd name="T18" fmla="*/ 14 w 15"/>
                        <a:gd name="T19" fmla="*/ 3 h 12"/>
                        <a:gd name="T20" fmla="*/ 14 w 15"/>
                        <a:gd name="T21" fmla="*/ 11 h 12"/>
                        <a:gd name="T22" fmla="*/ 12 w 15"/>
                        <a:gd name="T23" fmla="*/ 10 h 12"/>
                        <a:gd name="T24" fmla="*/ 11 w 15"/>
                        <a:gd name="T25" fmla="*/ 9 h 12"/>
                        <a:gd name="T26" fmla="*/ 10 w 15"/>
                        <a:gd name="T27" fmla="*/ 9 h 12"/>
                        <a:gd name="T28" fmla="*/ 8 w 15"/>
                        <a:gd name="T29" fmla="*/ 9 h 12"/>
                        <a:gd name="T30" fmla="*/ 7 w 15"/>
                        <a:gd name="T31" fmla="*/ 9 h 12"/>
                        <a:gd name="T32" fmla="*/ 5 w 15"/>
                        <a:gd name="T33" fmla="*/ 9 h 12"/>
                        <a:gd name="T34" fmla="*/ 4 w 15"/>
                        <a:gd name="T35" fmla="*/ 9 h 12"/>
                        <a:gd name="T36" fmla="*/ 2 w 15"/>
                        <a:gd name="T37" fmla="*/ 10 h 12"/>
                        <a:gd name="T38" fmla="*/ 0 w 15"/>
                        <a:gd name="T39" fmla="*/ 11 h 12"/>
                        <a:gd name="T40" fmla="*/ 0 w 15"/>
                        <a:gd name="T41" fmla="*/ 3 h 12"/>
                        <a:gd name="T42" fmla="*/ 2 w 15"/>
                        <a:gd name="T43"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2">
                          <a:moveTo>
                            <a:pt x="2" y="2"/>
                          </a:moveTo>
                          <a:lnTo>
                            <a:pt x="4" y="1"/>
                          </a:lnTo>
                          <a:lnTo>
                            <a:pt x="4" y="1"/>
                          </a:lnTo>
                          <a:lnTo>
                            <a:pt x="5" y="0"/>
                          </a:lnTo>
                          <a:lnTo>
                            <a:pt x="7" y="0"/>
                          </a:lnTo>
                          <a:lnTo>
                            <a:pt x="8" y="0"/>
                          </a:lnTo>
                          <a:lnTo>
                            <a:pt x="10" y="0"/>
                          </a:lnTo>
                          <a:lnTo>
                            <a:pt x="11" y="1"/>
                          </a:lnTo>
                          <a:lnTo>
                            <a:pt x="12" y="2"/>
                          </a:lnTo>
                          <a:lnTo>
                            <a:pt x="14" y="3"/>
                          </a:lnTo>
                          <a:lnTo>
                            <a:pt x="14" y="11"/>
                          </a:lnTo>
                          <a:lnTo>
                            <a:pt x="12" y="10"/>
                          </a:lnTo>
                          <a:lnTo>
                            <a:pt x="11" y="9"/>
                          </a:lnTo>
                          <a:lnTo>
                            <a:pt x="10" y="9"/>
                          </a:lnTo>
                          <a:lnTo>
                            <a:pt x="8" y="9"/>
                          </a:lnTo>
                          <a:lnTo>
                            <a:pt x="7" y="9"/>
                          </a:lnTo>
                          <a:lnTo>
                            <a:pt x="5" y="9"/>
                          </a:lnTo>
                          <a:lnTo>
                            <a:pt x="4" y="9"/>
                          </a:lnTo>
                          <a:lnTo>
                            <a:pt x="2" y="10"/>
                          </a:lnTo>
                          <a:lnTo>
                            <a:pt x="0" y="11"/>
                          </a:lnTo>
                          <a:lnTo>
                            <a:pt x="0" y="3"/>
                          </a:lnTo>
                          <a:lnTo>
                            <a:pt x="2"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65" name="Freeform 335">
                      <a:extLst>
                        <a:ext uri="{FF2B5EF4-FFF2-40B4-BE49-F238E27FC236}">
                          <a16:creationId xmlns:a16="http://schemas.microsoft.com/office/drawing/2014/main" id="{1BFA85A4-6611-48F8-A13B-58CDB23F053D}"/>
                        </a:ext>
                      </a:extLst>
                    </p:cNvPr>
                    <p:cNvSpPr>
                      <a:spLocks/>
                    </p:cNvSpPr>
                    <p:nvPr/>
                  </p:nvSpPr>
                  <p:spPr bwMode="auto">
                    <a:xfrm>
                      <a:off x="4340" y="2765"/>
                      <a:ext cx="15" cy="12"/>
                    </a:xfrm>
                    <a:custGeom>
                      <a:avLst/>
                      <a:gdLst>
                        <a:gd name="T0" fmla="*/ 2 w 15"/>
                        <a:gd name="T1" fmla="*/ 2 h 12"/>
                        <a:gd name="T2" fmla="*/ 4 w 15"/>
                        <a:gd name="T3" fmla="*/ 2 h 12"/>
                        <a:gd name="T4" fmla="*/ 4 w 15"/>
                        <a:gd name="T5" fmla="*/ 1 h 12"/>
                        <a:gd name="T6" fmla="*/ 5 w 15"/>
                        <a:gd name="T7" fmla="*/ 1 h 12"/>
                        <a:gd name="T8" fmla="*/ 7 w 15"/>
                        <a:gd name="T9" fmla="*/ 0 h 12"/>
                        <a:gd name="T10" fmla="*/ 8 w 15"/>
                        <a:gd name="T11" fmla="*/ 0 h 12"/>
                        <a:gd name="T12" fmla="*/ 10 w 15"/>
                        <a:gd name="T13" fmla="*/ 1 h 12"/>
                        <a:gd name="T14" fmla="*/ 11 w 15"/>
                        <a:gd name="T15" fmla="*/ 1 h 12"/>
                        <a:gd name="T16" fmla="*/ 12 w 15"/>
                        <a:gd name="T17" fmla="*/ 2 h 12"/>
                        <a:gd name="T18" fmla="*/ 14 w 15"/>
                        <a:gd name="T19" fmla="*/ 3 h 12"/>
                        <a:gd name="T20" fmla="*/ 14 w 15"/>
                        <a:gd name="T21" fmla="*/ 11 h 12"/>
                        <a:gd name="T22" fmla="*/ 12 w 15"/>
                        <a:gd name="T23" fmla="*/ 10 h 12"/>
                        <a:gd name="T24" fmla="*/ 11 w 15"/>
                        <a:gd name="T25" fmla="*/ 10 h 12"/>
                        <a:gd name="T26" fmla="*/ 10 w 15"/>
                        <a:gd name="T27" fmla="*/ 9 h 12"/>
                        <a:gd name="T28" fmla="*/ 8 w 15"/>
                        <a:gd name="T29" fmla="*/ 9 h 12"/>
                        <a:gd name="T30" fmla="*/ 7 w 15"/>
                        <a:gd name="T31" fmla="*/ 9 h 12"/>
                        <a:gd name="T32" fmla="*/ 5 w 15"/>
                        <a:gd name="T33" fmla="*/ 9 h 12"/>
                        <a:gd name="T34" fmla="*/ 4 w 15"/>
                        <a:gd name="T35" fmla="*/ 10 h 12"/>
                        <a:gd name="T36" fmla="*/ 2 w 15"/>
                        <a:gd name="T37" fmla="*/ 11 h 12"/>
                        <a:gd name="T38" fmla="*/ 0 w 15"/>
                        <a:gd name="T39" fmla="*/ 11 h 12"/>
                        <a:gd name="T40" fmla="*/ 0 w 15"/>
                        <a:gd name="T41" fmla="*/ 3 h 12"/>
                        <a:gd name="T42" fmla="*/ 2 w 15"/>
                        <a:gd name="T43"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2">
                          <a:moveTo>
                            <a:pt x="2" y="2"/>
                          </a:moveTo>
                          <a:lnTo>
                            <a:pt x="4" y="2"/>
                          </a:lnTo>
                          <a:lnTo>
                            <a:pt x="4" y="1"/>
                          </a:lnTo>
                          <a:lnTo>
                            <a:pt x="5" y="1"/>
                          </a:lnTo>
                          <a:lnTo>
                            <a:pt x="7" y="0"/>
                          </a:lnTo>
                          <a:lnTo>
                            <a:pt x="8" y="0"/>
                          </a:lnTo>
                          <a:lnTo>
                            <a:pt x="10" y="1"/>
                          </a:lnTo>
                          <a:lnTo>
                            <a:pt x="11" y="1"/>
                          </a:lnTo>
                          <a:lnTo>
                            <a:pt x="12" y="2"/>
                          </a:lnTo>
                          <a:lnTo>
                            <a:pt x="14" y="3"/>
                          </a:lnTo>
                          <a:lnTo>
                            <a:pt x="14" y="11"/>
                          </a:lnTo>
                          <a:lnTo>
                            <a:pt x="12" y="10"/>
                          </a:lnTo>
                          <a:lnTo>
                            <a:pt x="11" y="10"/>
                          </a:lnTo>
                          <a:lnTo>
                            <a:pt x="10" y="9"/>
                          </a:lnTo>
                          <a:lnTo>
                            <a:pt x="8" y="9"/>
                          </a:lnTo>
                          <a:lnTo>
                            <a:pt x="7" y="9"/>
                          </a:lnTo>
                          <a:lnTo>
                            <a:pt x="5" y="9"/>
                          </a:lnTo>
                          <a:lnTo>
                            <a:pt x="4" y="10"/>
                          </a:lnTo>
                          <a:lnTo>
                            <a:pt x="2" y="11"/>
                          </a:lnTo>
                          <a:lnTo>
                            <a:pt x="0" y="11"/>
                          </a:lnTo>
                          <a:lnTo>
                            <a:pt x="0" y="3"/>
                          </a:lnTo>
                          <a:lnTo>
                            <a:pt x="2"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66" name="Freeform 336">
                      <a:extLst>
                        <a:ext uri="{FF2B5EF4-FFF2-40B4-BE49-F238E27FC236}">
                          <a16:creationId xmlns:a16="http://schemas.microsoft.com/office/drawing/2014/main" id="{744EE5CE-CDD5-4CCA-BE72-4014EE119798}"/>
                        </a:ext>
                      </a:extLst>
                    </p:cNvPr>
                    <p:cNvSpPr>
                      <a:spLocks/>
                    </p:cNvSpPr>
                    <p:nvPr/>
                  </p:nvSpPr>
                  <p:spPr bwMode="auto">
                    <a:xfrm>
                      <a:off x="4340" y="2785"/>
                      <a:ext cx="15" cy="12"/>
                    </a:xfrm>
                    <a:custGeom>
                      <a:avLst/>
                      <a:gdLst>
                        <a:gd name="T0" fmla="*/ 2 w 15"/>
                        <a:gd name="T1" fmla="*/ 2 h 12"/>
                        <a:gd name="T2" fmla="*/ 4 w 15"/>
                        <a:gd name="T3" fmla="*/ 1 h 12"/>
                        <a:gd name="T4" fmla="*/ 4 w 15"/>
                        <a:gd name="T5" fmla="*/ 0 h 12"/>
                        <a:gd name="T6" fmla="*/ 5 w 15"/>
                        <a:gd name="T7" fmla="*/ 0 h 12"/>
                        <a:gd name="T8" fmla="*/ 7 w 15"/>
                        <a:gd name="T9" fmla="*/ 0 h 12"/>
                        <a:gd name="T10" fmla="*/ 8 w 15"/>
                        <a:gd name="T11" fmla="*/ 0 h 12"/>
                        <a:gd name="T12" fmla="*/ 10 w 15"/>
                        <a:gd name="T13" fmla="*/ 0 h 12"/>
                        <a:gd name="T14" fmla="*/ 11 w 15"/>
                        <a:gd name="T15" fmla="*/ 0 h 12"/>
                        <a:gd name="T16" fmla="*/ 12 w 15"/>
                        <a:gd name="T17" fmla="*/ 1 h 12"/>
                        <a:gd name="T18" fmla="*/ 14 w 15"/>
                        <a:gd name="T19" fmla="*/ 2 h 12"/>
                        <a:gd name="T20" fmla="*/ 14 w 15"/>
                        <a:gd name="T21" fmla="*/ 11 h 12"/>
                        <a:gd name="T22" fmla="*/ 12 w 15"/>
                        <a:gd name="T23" fmla="*/ 10 h 12"/>
                        <a:gd name="T24" fmla="*/ 11 w 15"/>
                        <a:gd name="T25" fmla="*/ 9 h 12"/>
                        <a:gd name="T26" fmla="*/ 10 w 15"/>
                        <a:gd name="T27" fmla="*/ 8 h 12"/>
                        <a:gd name="T28" fmla="*/ 8 w 15"/>
                        <a:gd name="T29" fmla="*/ 8 h 12"/>
                        <a:gd name="T30" fmla="*/ 7 w 15"/>
                        <a:gd name="T31" fmla="*/ 8 h 12"/>
                        <a:gd name="T32" fmla="*/ 5 w 15"/>
                        <a:gd name="T33" fmla="*/ 8 h 12"/>
                        <a:gd name="T34" fmla="*/ 4 w 15"/>
                        <a:gd name="T35" fmla="*/ 9 h 12"/>
                        <a:gd name="T36" fmla="*/ 2 w 15"/>
                        <a:gd name="T37" fmla="*/ 10 h 12"/>
                        <a:gd name="T38" fmla="*/ 0 w 15"/>
                        <a:gd name="T39" fmla="*/ 11 h 12"/>
                        <a:gd name="T40" fmla="*/ 0 w 15"/>
                        <a:gd name="T41" fmla="*/ 2 h 12"/>
                        <a:gd name="T42" fmla="*/ 2 w 15"/>
                        <a:gd name="T43"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2">
                          <a:moveTo>
                            <a:pt x="2" y="2"/>
                          </a:moveTo>
                          <a:lnTo>
                            <a:pt x="4" y="1"/>
                          </a:lnTo>
                          <a:lnTo>
                            <a:pt x="4" y="0"/>
                          </a:lnTo>
                          <a:lnTo>
                            <a:pt x="5" y="0"/>
                          </a:lnTo>
                          <a:lnTo>
                            <a:pt x="7" y="0"/>
                          </a:lnTo>
                          <a:lnTo>
                            <a:pt x="8" y="0"/>
                          </a:lnTo>
                          <a:lnTo>
                            <a:pt x="10" y="0"/>
                          </a:lnTo>
                          <a:lnTo>
                            <a:pt x="11" y="0"/>
                          </a:lnTo>
                          <a:lnTo>
                            <a:pt x="12" y="1"/>
                          </a:lnTo>
                          <a:lnTo>
                            <a:pt x="14" y="2"/>
                          </a:lnTo>
                          <a:lnTo>
                            <a:pt x="14" y="11"/>
                          </a:lnTo>
                          <a:lnTo>
                            <a:pt x="12" y="10"/>
                          </a:lnTo>
                          <a:lnTo>
                            <a:pt x="11" y="9"/>
                          </a:lnTo>
                          <a:lnTo>
                            <a:pt x="10" y="8"/>
                          </a:lnTo>
                          <a:lnTo>
                            <a:pt x="8" y="8"/>
                          </a:lnTo>
                          <a:lnTo>
                            <a:pt x="7" y="8"/>
                          </a:lnTo>
                          <a:lnTo>
                            <a:pt x="5" y="8"/>
                          </a:lnTo>
                          <a:lnTo>
                            <a:pt x="4" y="9"/>
                          </a:lnTo>
                          <a:lnTo>
                            <a:pt x="2" y="10"/>
                          </a:lnTo>
                          <a:lnTo>
                            <a:pt x="0" y="11"/>
                          </a:lnTo>
                          <a:lnTo>
                            <a:pt x="0" y="2"/>
                          </a:lnTo>
                          <a:lnTo>
                            <a:pt x="2"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67" name="Freeform 337">
                      <a:extLst>
                        <a:ext uri="{FF2B5EF4-FFF2-40B4-BE49-F238E27FC236}">
                          <a16:creationId xmlns:a16="http://schemas.microsoft.com/office/drawing/2014/main" id="{71D5B68E-B353-45FC-A869-B13C591F12F9}"/>
                        </a:ext>
                      </a:extLst>
                    </p:cNvPr>
                    <p:cNvSpPr>
                      <a:spLocks/>
                    </p:cNvSpPr>
                    <p:nvPr/>
                  </p:nvSpPr>
                  <p:spPr bwMode="auto">
                    <a:xfrm>
                      <a:off x="4340" y="2576"/>
                      <a:ext cx="15" cy="9"/>
                    </a:xfrm>
                    <a:custGeom>
                      <a:avLst/>
                      <a:gdLst>
                        <a:gd name="T0" fmla="*/ 2 w 15"/>
                        <a:gd name="T1" fmla="*/ 2 h 9"/>
                        <a:gd name="T2" fmla="*/ 4 w 15"/>
                        <a:gd name="T3" fmla="*/ 2 h 9"/>
                        <a:gd name="T4" fmla="*/ 4 w 15"/>
                        <a:gd name="T5" fmla="*/ 1 h 9"/>
                        <a:gd name="T6" fmla="*/ 5 w 15"/>
                        <a:gd name="T7" fmla="*/ 1 h 9"/>
                        <a:gd name="T8" fmla="*/ 7 w 15"/>
                        <a:gd name="T9" fmla="*/ 1 h 9"/>
                        <a:gd name="T10" fmla="*/ 8 w 15"/>
                        <a:gd name="T11" fmla="*/ 0 h 9"/>
                        <a:gd name="T12" fmla="*/ 10 w 15"/>
                        <a:gd name="T13" fmla="*/ 1 h 9"/>
                        <a:gd name="T14" fmla="*/ 11 w 15"/>
                        <a:gd name="T15" fmla="*/ 1 h 9"/>
                        <a:gd name="T16" fmla="*/ 12 w 15"/>
                        <a:gd name="T17" fmla="*/ 2 h 9"/>
                        <a:gd name="T18" fmla="*/ 14 w 15"/>
                        <a:gd name="T19" fmla="*/ 3 h 9"/>
                        <a:gd name="T20" fmla="*/ 14 w 15"/>
                        <a:gd name="T21" fmla="*/ 8 h 9"/>
                        <a:gd name="T22" fmla="*/ 12 w 15"/>
                        <a:gd name="T23" fmla="*/ 7 h 9"/>
                        <a:gd name="T24" fmla="*/ 11 w 15"/>
                        <a:gd name="T25" fmla="*/ 6 h 9"/>
                        <a:gd name="T26" fmla="*/ 10 w 15"/>
                        <a:gd name="T27" fmla="*/ 6 h 9"/>
                        <a:gd name="T28" fmla="*/ 8 w 15"/>
                        <a:gd name="T29" fmla="*/ 6 h 9"/>
                        <a:gd name="T30" fmla="*/ 7 w 15"/>
                        <a:gd name="T31" fmla="*/ 6 h 9"/>
                        <a:gd name="T32" fmla="*/ 5 w 15"/>
                        <a:gd name="T33" fmla="*/ 6 h 9"/>
                        <a:gd name="T34" fmla="*/ 4 w 15"/>
                        <a:gd name="T35" fmla="*/ 6 h 9"/>
                        <a:gd name="T36" fmla="*/ 2 w 15"/>
                        <a:gd name="T37" fmla="*/ 7 h 9"/>
                        <a:gd name="T38" fmla="*/ 0 w 15"/>
                        <a:gd name="T39" fmla="*/ 8 h 9"/>
                        <a:gd name="T40" fmla="*/ 0 w 15"/>
                        <a:gd name="T41" fmla="*/ 3 h 9"/>
                        <a:gd name="T42" fmla="*/ 2 w 15"/>
                        <a:gd name="T43"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9">
                          <a:moveTo>
                            <a:pt x="2" y="2"/>
                          </a:moveTo>
                          <a:lnTo>
                            <a:pt x="4" y="2"/>
                          </a:lnTo>
                          <a:lnTo>
                            <a:pt x="4" y="1"/>
                          </a:lnTo>
                          <a:lnTo>
                            <a:pt x="5" y="1"/>
                          </a:lnTo>
                          <a:lnTo>
                            <a:pt x="7" y="1"/>
                          </a:lnTo>
                          <a:lnTo>
                            <a:pt x="8" y="0"/>
                          </a:lnTo>
                          <a:lnTo>
                            <a:pt x="10" y="1"/>
                          </a:lnTo>
                          <a:lnTo>
                            <a:pt x="11" y="1"/>
                          </a:lnTo>
                          <a:lnTo>
                            <a:pt x="12" y="2"/>
                          </a:lnTo>
                          <a:lnTo>
                            <a:pt x="14" y="3"/>
                          </a:lnTo>
                          <a:lnTo>
                            <a:pt x="14" y="8"/>
                          </a:lnTo>
                          <a:lnTo>
                            <a:pt x="12" y="7"/>
                          </a:lnTo>
                          <a:lnTo>
                            <a:pt x="11" y="6"/>
                          </a:lnTo>
                          <a:lnTo>
                            <a:pt x="10" y="6"/>
                          </a:lnTo>
                          <a:lnTo>
                            <a:pt x="8" y="6"/>
                          </a:lnTo>
                          <a:lnTo>
                            <a:pt x="7" y="6"/>
                          </a:lnTo>
                          <a:lnTo>
                            <a:pt x="5" y="6"/>
                          </a:lnTo>
                          <a:lnTo>
                            <a:pt x="4" y="6"/>
                          </a:lnTo>
                          <a:lnTo>
                            <a:pt x="2" y="7"/>
                          </a:lnTo>
                          <a:lnTo>
                            <a:pt x="0" y="8"/>
                          </a:lnTo>
                          <a:lnTo>
                            <a:pt x="0" y="3"/>
                          </a:lnTo>
                          <a:lnTo>
                            <a:pt x="2"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grpSp>
              <p:nvGrpSpPr>
                <p:cNvPr id="144009" name="Group 338">
                  <a:extLst>
                    <a:ext uri="{FF2B5EF4-FFF2-40B4-BE49-F238E27FC236}">
                      <a16:creationId xmlns:a16="http://schemas.microsoft.com/office/drawing/2014/main" id="{FBF602F4-BC0B-4224-AD7B-904024758098}"/>
                    </a:ext>
                  </a:extLst>
                </p:cNvPr>
                <p:cNvGrpSpPr>
                  <a:grpSpLocks/>
                </p:cNvGrpSpPr>
                <p:nvPr/>
              </p:nvGrpSpPr>
              <p:grpSpPr bwMode="auto">
                <a:xfrm>
                  <a:off x="4201" y="2579"/>
                  <a:ext cx="142" cy="262"/>
                  <a:chOff x="4201" y="2579"/>
                  <a:chExt cx="142" cy="262"/>
                </a:xfrm>
              </p:grpSpPr>
              <p:grpSp>
                <p:nvGrpSpPr>
                  <p:cNvPr id="144010" name="Group 339">
                    <a:extLst>
                      <a:ext uri="{FF2B5EF4-FFF2-40B4-BE49-F238E27FC236}">
                        <a16:creationId xmlns:a16="http://schemas.microsoft.com/office/drawing/2014/main" id="{D0C10C6D-470B-4C6D-8772-27ABBFCB47E7}"/>
                      </a:ext>
                    </a:extLst>
                  </p:cNvPr>
                  <p:cNvGrpSpPr>
                    <a:grpSpLocks/>
                  </p:cNvGrpSpPr>
                  <p:nvPr/>
                </p:nvGrpSpPr>
                <p:grpSpPr bwMode="auto">
                  <a:xfrm>
                    <a:off x="4212" y="2579"/>
                    <a:ext cx="131" cy="256"/>
                    <a:chOff x="4212" y="2579"/>
                    <a:chExt cx="131" cy="256"/>
                  </a:xfrm>
                </p:grpSpPr>
                <p:sp>
                  <p:nvSpPr>
                    <p:cNvPr id="144045" name="Freeform 340">
                      <a:extLst>
                        <a:ext uri="{FF2B5EF4-FFF2-40B4-BE49-F238E27FC236}">
                          <a16:creationId xmlns:a16="http://schemas.microsoft.com/office/drawing/2014/main" id="{69348566-E7C0-4545-9177-63F51E812DB3}"/>
                        </a:ext>
                      </a:extLst>
                    </p:cNvPr>
                    <p:cNvSpPr>
                      <a:spLocks/>
                    </p:cNvSpPr>
                    <p:nvPr/>
                  </p:nvSpPr>
                  <p:spPr bwMode="auto">
                    <a:xfrm>
                      <a:off x="4212" y="2605"/>
                      <a:ext cx="101" cy="230"/>
                    </a:xfrm>
                    <a:custGeom>
                      <a:avLst/>
                      <a:gdLst>
                        <a:gd name="T0" fmla="*/ 100 w 101"/>
                        <a:gd name="T1" fmla="*/ 0 h 230"/>
                        <a:gd name="T2" fmla="*/ 0 w 101"/>
                        <a:gd name="T3" fmla="*/ 45 h 230"/>
                        <a:gd name="T4" fmla="*/ 0 w 101"/>
                        <a:gd name="T5" fmla="*/ 224 h 230"/>
                        <a:gd name="T6" fmla="*/ 100 w 101"/>
                        <a:gd name="T7" fmla="*/ 229 h 230"/>
                        <a:gd name="T8" fmla="*/ 100 w 101"/>
                        <a:gd name="T9" fmla="*/ 0 h 230"/>
                      </a:gdLst>
                      <a:ahLst/>
                      <a:cxnLst>
                        <a:cxn ang="0">
                          <a:pos x="T0" y="T1"/>
                        </a:cxn>
                        <a:cxn ang="0">
                          <a:pos x="T2" y="T3"/>
                        </a:cxn>
                        <a:cxn ang="0">
                          <a:pos x="T4" y="T5"/>
                        </a:cxn>
                        <a:cxn ang="0">
                          <a:pos x="T6" y="T7"/>
                        </a:cxn>
                        <a:cxn ang="0">
                          <a:pos x="T8" y="T9"/>
                        </a:cxn>
                      </a:cxnLst>
                      <a:rect l="0" t="0" r="r" b="b"/>
                      <a:pathLst>
                        <a:path w="101" h="230">
                          <a:moveTo>
                            <a:pt x="100" y="0"/>
                          </a:moveTo>
                          <a:lnTo>
                            <a:pt x="0" y="45"/>
                          </a:lnTo>
                          <a:lnTo>
                            <a:pt x="0" y="224"/>
                          </a:lnTo>
                          <a:lnTo>
                            <a:pt x="100" y="229"/>
                          </a:lnTo>
                          <a:lnTo>
                            <a:pt x="10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46" name="Line 341">
                      <a:extLst>
                        <a:ext uri="{FF2B5EF4-FFF2-40B4-BE49-F238E27FC236}">
                          <a16:creationId xmlns:a16="http://schemas.microsoft.com/office/drawing/2014/main" id="{1FDC910A-3338-4714-A956-2523051E928E}"/>
                        </a:ext>
                      </a:extLst>
                    </p:cNvPr>
                    <p:cNvSpPr>
                      <a:spLocks noChangeShapeType="1"/>
                    </p:cNvSpPr>
                    <p:nvPr/>
                  </p:nvSpPr>
                  <p:spPr bwMode="auto">
                    <a:xfrm flipV="1">
                      <a:off x="4245" y="2632"/>
                      <a:ext cx="5" cy="1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47" name="Freeform 342">
                      <a:extLst>
                        <a:ext uri="{FF2B5EF4-FFF2-40B4-BE49-F238E27FC236}">
                          <a16:creationId xmlns:a16="http://schemas.microsoft.com/office/drawing/2014/main" id="{B6CEB1DA-2F3E-4F7A-AB95-F2DBFC50CF90}"/>
                        </a:ext>
                      </a:extLst>
                    </p:cNvPr>
                    <p:cNvSpPr>
                      <a:spLocks/>
                    </p:cNvSpPr>
                    <p:nvPr/>
                  </p:nvSpPr>
                  <p:spPr bwMode="auto">
                    <a:xfrm>
                      <a:off x="4281" y="2579"/>
                      <a:ext cx="62" cy="256"/>
                    </a:xfrm>
                    <a:custGeom>
                      <a:avLst/>
                      <a:gdLst>
                        <a:gd name="T0" fmla="*/ 0 w 62"/>
                        <a:gd name="T1" fmla="*/ 31 h 256"/>
                        <a:gd name="T2" fmla="*/ 61 w 62"/>
                        <a:gd name="T3" fmla="*/ 0 h 256"/>
                        <a:gd name="T4" fmla="*/ 61 w 62"/>
                        <a:gd name="T5" fmla="*/ 255 h 256"/>
                        <a:gd name="T6" fmla="*/ 0 w 62"/>
                        <a:gd name="T7" fmla="*/ 253 h 256"/>
                        <a:gd name="T8" fmla="*/ 1 w 62"/>
                        <a:gd name="T9" fmla="*/ 30 h 256"/>
                        <a:gd name="T10" fmla="*/ 0 w 62"/>
                        <a:gd name="T11" fmla="*/ 31 h 256"/>
                      </a:gdLst>
                      <a:ahLst/>
                      <a:cxnLst>
                        <a:cxn ang="0">
                          <a:pos x="T0" y="T1"/>
                        </a:cxn>
                        <a:cxn ang="0">
                          <a:pos x="T2" y="T3"/>
                        </a:cxn>
                        <a:cxn ang="0">
                          <a:pos x="T4" y="T5"/>
                        </a:cxn>
                        <a:cxn ang="0">
                          <a:pos x="T6" y="T7"/>
                        </a:cxn>
                        <a:cxn ang="0">
                          <a:pos x="T8" y="T9"/>
                        </a:cxn>
                        <a:cxn ang="0">
                          <a:pos x="T10" y="T11"/>
                        </a:cxn>
                      </a:cxnLst>
                      <a:rect l="0" t="0" r="r" b="b"/>
                      <a:pathLst>
                        <a:path w="62" h="256">
                          <a:moveTo>
                            <a:pt x="0" y="31"/>
                          </a:moveTo>
                          <a:lnTo>
                            <a:pt x="61" y="0"/>
                          </a:lnTo>
                          <a:lnTo>
                            <a:pt x="61" y="255"/>
                          </a:lnTo>
                          <a:lnTo>
                            <a:pt x="0" y="253"/>
                          </a:lnTo>
                          <a:lnTo>
                            <a:pt x="1" y="30"/>
                          </a:lnTo>
                          <a:lnTo>
                            <a:pt x="0" y="3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44011" name="Group 343">
                    <a:extLst>
                      <a:ext uri="{FF2B5EF4-FFF2-40B4-BE49-F238E27FC236}">
                        <a16:creationId xmlns:a16="http://schemas.microsoft.com/office/drawing/2014/main" id="{3113E29F-ECA0-4759-83FF-96575B044686}"/>
                      </a:ext>
                    </a:extLst>
                  </p:cNvPr>
                  <p:cNvGrpSpPr>
                    <a:grpSpLocks/>
                  </p:cNvGrpSpPr>
                  <p:nvPr/>
                </p:nvGrpSpPr>
                <p:grpSpPr bwMode="auto">
                  <a:xfrm>
                    <a:off x="4226" y="2640"/>
                    <a:ext cx="66" cy="141"/>
                    <a:chOff x="4226" y="2640"/>
                    <a:chExt cx="66" cy="141"/>
                  </a:xfrm>
                </p:grpSpPr>
                <p:sp>
                  <p:nvSpPr>
                    <p:cNvPr id="144031" name="Freeform 344">
                      <a:extLst>
                        <a:ext uri="{FF2B5EF4-FFF2-40B4-BE49-F238E27FC236}">
                          <a16:creationId xmlns:a16="http://schemas.microsoft.com/office/drawing/2014/main" id="{F042CA48-06A5-4E5E-8360-34535145AC74}"/>
                        </a:ext>
                      </a:extLst>
                    </p:cNvPr>
                    <p:cNvSpPr>
                      <a:spLocks/>
                    </p:cNvSpPr>
                    <p:nvPr/>
                  </p:nvSpPr>
                  <p:spPr bwMode="auto">
                    <a:xfrm>
                      <a:off x="4226" y="2640"/>
                      <a:ext cx="66" cy="141"/>
                    </a:xfrm>
                    <a:custGeom>
                      <a:avLst/>
                      <a:gdLst>
                        <a:gd name="T0" fmla="*/ 65 w 66"/>
                        <a:gd name="T1" fmla="*/ 136 h 141"/>
                        <a:gd name="T2" fmla="*/ 65 w 66"/>
                        <a:gd name="T3" fmla="*/ 0 h 141"/>
                        <a:gd name="T4" fmla="*/ 0 w 66"/>
                        <a:gd name="T5" fmla="*/ 24 h 141"/>
                        <a:gd name="T6" fmla="*/ 0 w 66"/>
                        <a:gd name="T7" fmla="*/ 140 h 141"/>
                        <a:gd name="T8" fmla="*/ 65 w 66"/>
                        <a:gd name="T9" fmla="*/ 136 h 141"/>
                      </a:gdLst>
                      <a:ahLst/>
                      <a:cxnLst>
                        <a:cxn ang="0">
                          <a:pos x="T0" y="T1"/>
                        </a:cxn>
                        <a:cxn ang="0">
                          <a:pos x="T2" y="T3"/>
                        </a:cxn>
                        <a:cxn ang="0">
                          <a:pos x="T4" y="T5"/>
                        </a:cxn>
                        <a:cxn ang="0">
                          <a:pos x="T6" y="T7"/>
                        </a:cxn>
                        <a:cxn ang="0">
                          <a:pos x="T8" y="T9"/>
                        </a:cxn>
                      </a:cxnLst>
                      <a:rect l="0" t="0" r="r" b="b"/>
                      <a:pathLst>
                        <a:path w="66" h="141">
                          <a:moveTo>
                            <a:pt x="65" y="136"/>
                          </a:moveTo>
                          <a:lnTo>
                            <a:pt x="65" y="0"/>
                          </a:lnTo>
                          <a:lnTo>
                            <a:pt x="0" y="24"/>
                          </a:lnTo>
                          <a:lnTo>
                            <a:pt x="0" y="140"/>
                          </a:lnTo>
                          <a:lnTo>
                            <a:pt x="65" y="13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32" name="Freeform 345">
                      <a:extLst>
                        <a:ext uri="{FF2B5EF4-FFF2-40B4-BE49-F238E27FC236}">
                          <a16:creationId xmlns:a16="http://schemas.microsoft.com/office/drawing/2014/main" id="{FCA2FCE7-A792-4403-8B93-B24D194A8500}"/>
                        </a:ext>
                      </a:extLst>
                    </p:cNvPr>
                    <p:cNvSpPr>
                      <a:spLocks/>
                    </p:cNvSpPr>
                    <p:nvPr/>
                  </p:nvSpPr>
                  <p:spPr bwMode="auto">
                    <a:xfrm>
                      <a:off x="4229" y="2646"/>
                      <a:ext cx="60" cy="135"/>
                    </a:xfrm>
                    <a:custGeom>
                      <a:avLst/>
                      <a:gdLst>
                        <a:gd name="T0" fmla="*/ 59 w 60"/>
                        <a:gd name="T1" fmla="*/ 130 h 135"/>
                        <a:gd name="T2" fmla="*/ 59 w 60"/>
                        <a:gd name="T3" fmla="*/ 0 h 135"/>
                        <a:gd name="T4" fmla="*/ 0 w 60"/>
                        <a:gd name="T5" fmla="*/ 22 h 135"/>
                        <a:gd name="T6" fmla="*/ 0 w 60"/>
                        <a:gd name="T7" fmla="*/ 134 h 135"/>
                        <a:gd name="T8" fmla="*/ 59 w 60"/>
                        <a:gd name="T9" fmla="*/ 130 h 135"/>
                      </a:gdLst>
                      <a:ahLst/>
                      <a:cxnLst>
                        <a:cxn ang="0">
                          <a:pos x="T0" y="T1"/>
                        </a:cxn>
                        <a:cxn ang="0">
                          <a:pos x="T2" y="T3"/>
                        </a:cxn>
                        <a:cxn ang="0">
                          <a:pos x="T4" y="T5"/>
                        </a:cxn>
                        <a:cxn ang="0">
                          <a:pos x="T6" y="T7"/>
                        </a:cxn>
                        <a:cxn ang="0">
                          <a:pos x="T8" y="T9"/>
                        </a:cxn>
                      </a:cxnLst>
                      <a:rect l="0" t="0" r="r" b="b"/>
                      <a:pathLst>
                        <a:path w="60" h="135">
                          <a:moveTo>
                            <a:pt x="59" y="130"/>
                          </a:moveTo>
                          <a:lnTo>
                            <a:pt x="59" y="0"/>
                          </a:lnTo>
                          <a:lnTo>
                            <a:pt x="0" y="22"/>
                          </a:lnTo>
                          <a:lnTo>
                            <a:pt x="0" y="134"/>
                          </a:lnTo>
                          <a:lnTo>
                            <a:pt x="59" y="13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33" name="Freeform 346">
                      <a:extLst>
                        <a:ext uri="{FF2B5EF4-FFF2-40B4-BE49-F238E27FC236}">
                          <a16:creationId xmlns:a16="http://schemas.microsoft.com/office/drawing/2014/main" id="{7DE2291A-31B0-4D0D-98DA-40B31D660AA7}"/>
                        </a:ext>
                      </a:extLst>
                    </p:cNvPr>
                    <p:cNvSpPr>
                      <a:spLocks/>
                    </p:cNvSpPr>
                    <p:nvPr/>
                  </p:nvSpPr>
                  <p:spPr bwMode="auto">
                    <a:xfrm>
                      <a:off x="4229" y="2656"/>
                      <a:ext cx="60" cy="29"/>
                    </a:xfrm>
                    <a:custGeom>
                      <a:avLst/>
                      <a:gdLst>
                        <a:gd name="T0" fmla="*/ 59 w 60"/>
                        <a:gd name="T1" fmla="*/ 9 h 29"/>
                        <a:gd name="T2" fmla="*/ 59 w 60"/>
                        <a:gd name="T3" fmla="*/ 0 h 29"/>
                        <a:gd name="T4" fmla="*/ 0 w 60"/>
                        <a:gd name="T5" fmla="*/ 21 h 29"/>
                        <a:gd name="T6" fmla="*/ 0 w 60"/>
                        <a:gd name="T7" fmla="*/ 28 h 29"/>
                        <a:gd name="T8" fmla="*/ 59 w 60"/>
                        <a:gd name="T9" fmla="*/ 9 h 29"/>
                      </a:gdLst>
                      <a:ahLst/>
                      <a:cxnLst>
                        <a:cxn ang="0">
                          <a:pos x="T0" y="T1"/>
                        </a:cxn>
                        <a:cxn ang="0">
                          <a:pos x="T2" y="T3"/>
                        </a:cxn>
                        <a:cxn ang="0">
                          <a:pos x="T4" y="T5"/>
                        </a:cxn>
                        <a:cxn ang="0">
                          <a:pos x="T6" y="T7"/>
                        </a:cxn>
                        <a:cxn ang="0">
                          <a:pos x="T8" y="T9"/>
                        </a:cxn>
                      </a:cxnLst>
                      <a:rect l="0" t="0" r="r" b="b"/>
                      <a:pathLst>
                        <a:path w="60" h="29">
                          <a:moveTo>
                            <a:pt x="59" y="9"/>
                          </a:moveTo>
                          <a:lnTo>
                            <a:pt x="59" y="0"/>
                          </a:lnTo>
                          <a:lnTo>
                            <a:pt x="0" y="21"/>
                          </a:lnTo>
                          <a:lnTo>
                            <a:pt x="0" y="28"/>
                          </a:lnTo>
                          <a:lnTo>
                            <a:pt x="59" y="9"/>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34" name="Freeform 347">
                      <a:extLst>
                        <a:ext uri="{FF2B5EF4-FFF2-40B4-BE49-F238E27FC236}">
                          <a16:creationId xmlns:a16="http://schemas.microsoft.com/office/drawing/2014/main" id="{2A842017-BBB9-431F-9FFE-58B5B3752417}"/>
                        </a:ext>
                      </a:extLst>
                    </p:cNvPr>
                    <p:cNvSpPr>
                      <a:spLocks/>
                    </p:cNvSpPr>
                    <p:nvPr/>
                  </p:nvSpPr>
                  <p:spPr bwMode="auto">
                    <a:xfrm>
                      <a:off x="4229" y="2677"/>
                      <a:ext cx="60" cy="25"/>
                    </a:xfrm>
                    <a:custGeom>
                      <a:avLst/>
                      <a:gdLst>
                        <a:gd name="T0" fmla="*/ 59 w 60"/>
                        <a:gd name="T1" fmla="*/ 9 h 25"/>
                        <a:gd name="T2" fmla="*/ 59 w 60"/>
                        <a:gd name="T3" fmla="*/ 0 h 25"/>
                        <a:gd name="T4" fmla="*/ 0 w 60"/>
                        <a:gd name="T5" fmla="*/ 17 h 25"/>
                        <a:gd name="T6" fmla="*/ 0 w 60"/>
                        <a:gd name="T7" fmla="*/ 24 h 25"/>
                        <a:gd name="T8" fmla="*/ 59 w 60"/>
                        <a:gd name="T9" fmla="*/ 9 h 25"/>
                      </a:gdLst>
                      <a:ahLst/>
                      <a:cxnLst>
                        <a:cxn ang="0">
                          <a:pos x="T0" y="T1"/>
                        </a:cxn>
                        <a:cxn ang="0">
                          <a:pos x="T2" y="T3"/>
                        </a:cxn>
                        <a:cxn ang="0">
                          <a:pos x="T4" y="T5"/>
                        </a:cxn>
                        <a:cxn ang="0">
                          <a:pos x="T6" y="T7"/>
                        </a:cxn>
                        <a:cxn ang="0">
                          <a:pos x="T8" y="T9"/>
                        </a:cxn>
                      </a:cxnLst>
                      <a:rect l="0" t="0" r="r" b="b"/>
                      <a:pathLst>
                        <a:path w="60" h="25">
                          <a:moveTo>
                            <a:pt x="59" y="9"/>
                          </a:moveTo>
                          <a:lnTo>
                            <a:pt x="59" y="0"/>
                          </a:lnTo>
                          <a:lnTo>
                            <a:pt x="0" y="17"/>
                          </a:lnTo>
                          <a:lnTo>
                            <a:pt x="0" y="24"/>
                          </a:lnTo>
                          <a:lnTo>
                            <a:pt x="59" y="9"/>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35" name="Freeform 348">
                      <a:extLst>
                        <a:ext uri="{FF2B5EF4-FFF2-40B4-BE49-F238E27FC236}">
                          <a16:creationId xmlns:a16="http://schemas.microsoft.com/office/drawing/2014/main" id="{2F6D388E-1804-4460-A0DA-76B89266B263}"/>
                        </a:ext>
                      </a:extLst>
                    </p:cNvPr>
                    <p:cNvSpPr>
                      <a:spLocks/>
                    </p:cNvSpPr>
                    <p:nvPr/>
                  </p:nvSpPr>
                  <p:spPr bwMode="auto">
                    <a:xfrm>
                      <a:off x="4229" y="2697"/>
                      <a:ext cx="60" cy="23"/>
                    </a:xfrm>
                    <a:custGeom>
                      <a:avLst/>
                      <a:gdLst>
                        <a:gd name="T0" fmla="*/ 59 w 60"/>
                        <a:gd name="T1" fmla="*/ 9 h 23"/>
                        <a:gd name="T2" fmla="*/ 59 w 60"/>
                        <a:gd name="T3" fmla="*/ 0 h 23"/>
                        <a:gd name="T4" fmla="*/ 0 w 60"/>
                        <a:gd name="T5" fmla="*/ 15 h 23"/>
                        <a:gd name="T6" fmla="*/ 0 w 60"/>
                        <a:gd name="T7" fmla="*/ 22 h 23"/>
                        <a:gd name="T8" fmla="*/ 59 w 60"/>
                        <a:gd name="T9" fmla="*/ 9 h 23"/>
                      </a:gdLst>
                      <a:ahLst/>
                      <a:cxnLst>
                        <a:cxn ang="0">
                          <a:pos x="T0" y="T1"/>
                        </a:cxn>
                        <a:cxn ang="0">
                          <a:pos x="T2" y="T3"/>
                        </a:cxn>
                        <a:cxn ang="0">
                          <a:pos x="T4" y="T5"/>
                        </a:cxn>
                        <a:cxn ang="0">
                          <a:pos x="T6" y="T7"/>
                        </a:cxn>
                        <a:cxn ang="0">
                          <a:pos x="T8" y="T9"/>
                        </a:cxn>
                      </a:cxnLst>
                      <a:rect l="0" t="0" r="r" b="b"/>
                      <a:pathLst>
                        <a:path w="60" h="23">
                          <a:moveTo>
                            <a:pt x="59" y="9"/>
                          </a:moveTo>
                          <a:lnTo>
                            <a:pt x="59" y="0"/>
                          </a:lnTo>
                          <a:lnTo>
                            <a:pt x="0" y="15"/>
                          </a:lnTo>
                          <a:lnTo>
                            <a:pt x="0" y="22"/>
                          </a:lnTo>
                          <a:lnTo>
                            <a:pt x="59" y="9"/>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36" name="Freeform 349">
                      <a:extLst>
                        <a:ext uri="{FF2B5EF4-FFF2-40B4-BE49-F238E27FC236}">
                          <a16:creationId xmlns:a16="http://schemas.microsoft.com/office/drawing/2014/main" id="{4D024587-13D4-43EA-9508-E61FAF164F94}"/>
                        </a:ext>
                      </a:extLst>
                    </p:cNvPr>
                    <p:cNvSpPr>
                      <a:spLocks/>
                    </p:cNvSpPr>
                    <p:nvPr/>
                  </p:nvSpPr>
                  <p:spPr bwMode="auto">
                    <a:xfrm>
                      <a:off x="4229" y="2716"/>
                      <a:ext cx="60" cy="23"/>
                    </a:xfrm>
                    <a:custGeom>
                      <a:avLst/>
                      <a:gdLst>
                        <a:gd name="T0" fmla="*/ 59 w 60"/>
                        <a:gd name="T1" fmla="*/ 11 h 23"/>
                        <a:gd name="T2" fmla="*/ 59 w 60"/>
                        <a:gd name="T3" fmla="*/ 0 h 23"/>
                        <a:gd name="T4" fmla="*/ 0 w 60"/>
                        <a:gd name="T5" fmla="*/ 13 h 23"/>
                        <a:gd name="T6" fmla="*/ 0 w 60"/>
                        <a:gd name="T7" fmla="*/ 22 h 23"/>
                        <a:gd name="T8" fmla="*/ 59 w 60"/>
                        <a:gd name="T9" fmla="*/ 11 h 23"/>
                      </a:gdLst>
                      <a:ahLst/>
                      <a:cxnLst>
                        <a:cxn ang="0">
                          <a:pos x="T0" y="T1"/>
                        </a:cxn>
                        <a:cxn ang="0">
                          <a:pos x="T2" y="T3"/>
                        </a:cxn>
                        <a:cxn ang="0">
                          <a:pos x="T4" y="T5"/>
                        </a:cxn>
                        <a:cxn ang="0">
                          <a:pos x="T6" y="T7"/>
                        </a:cxn>
                        <a:cxn ang="0">
                          <a:pos x="T8" y="T9"/>
                        </a:cxn>
                      </a:cxnLst>
                      <a:rect l="0" t="0" r="r" b="b"/>
                      <a:pathLst>
                        <a:path w="60" h="23">
                          <a:moveTo>
                            <a:pt x="59" y="11"/>
                          </a:moveTo>
                          <a:lnTo>
                            <a:pt x="59" y="0"/>
                          </a:lnTo>
                          <a:lnTo>
                            <a:pt x="0" y="13"/>
                          </a:lnTo>
                          <a:lnTo>
                            <a:pt x="0" y="22"/>
                          </a:lnTo>
                          <a:lnTo>
                            <a:pt x="59" y="1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37" name="Freeform 350">
                      <a:extLst>
                        <a:ext uri="{FF2B5EF4-FFF2-40B4-BE49-F238E27FC236}">
                          <a16:creationId xmlns:a16="http://schemas.microsoft.com/office/drawing/2014/main" id="{A3E46A16-D023-4DDF-A0CD-E391AB0757C6}"/>
                        </a:ext>
                      </a:extLst>
                    </p:cNvPr>
                    <p:cNvSpPr>
                      <a:spLocks/>
                    </p:cNvSpPr>
                    <p:nvPr/>
                  </p:nvSpPr>
                  <p:spPr bwMode="auto">
                    <a:xfrm>
                      <a:off x="4229" y="2737"/>
                      <a:ext cx="60" cy="19"/>
                    </a:xfrm>
                    <a:custGeom>
                      <a:avLst/>
                      <a:gdLst>
                        <a:gd name="T0" fmla="*/ 59 w 60"/>
                        <a:gd name="T1" fmla="*/ 0 h 19"/>
                        <a:gd name="T2" fmla="*/ 0 w 60"/>
                        <a:gd name="T3" fmla="*/ 10 h 19"/>
                        <a:gd name="T4" fmla="*/ 0 w 60"/>
                        <a:gd name="T5" fmla="*/ 18 h 19"/>
                        <a:gd name="T6" fmla="*/ 59 w 60"/>
                        <a:gd name="T7" fmla="*/ 9 h 19"/>
                        <a:gd name="T8" fmla="*/ 59 w 60"/>
                        <a:gd name="T9" fmla="*/ 0 h 19"/>
                      </a:gdLst>
                      <a:ahLst/>
                      <a:cxnLst>
                        <a:cxn ang="0">
                          <a:pos x="T0" y="T1"/>
                        </a:cxn>
                        <a:cxn ang="0">
                          <a:pos x="T2" y="T3"/>
                        </a:cxn>
                        <a:cxn ang="0">
                          <a:pos x="T4" y="T5"/>
                        </a:cxn>
                        <a:cxn ang="0">
                          <a:pos x="T6" y="T7"/>
                        </a:cxn>
                        <a:cxn ang="0">
                          <a:pos x="T8" y="T9"/>
                        </a:cxn>
                      </a:cxnLst>
                      <a:rect l="0" t="0" r="r" b="b"/>
                      <a:pathLst>
                        <a:path w="60" h="19">
                          <a:moveTo>
                            <a:pt x="59" y="0"/>
                          </a:moveTo>
                          <a:lnTo>
                            <a:pt x="0" y="10"/>
                          </a:lnTo>
                          <a:lnTo>
                            <a:pt x="0" y="18"/>
                          </a:lnTo>
                          <a:lnTo>
                            <a:pt x="59" y="9"/>
                          </a:lnTo>
                          <a:lnTo>
                            <a:pt x="59"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38" name="Freeform 351">
                      <a:extLst>
                        <a:ext uri="{FF2B5EF4-FFF2-40B4-BE49-F238E27FC236}">
                          <a16:creationId xmlns:a16="http://schemas.microsoft.com/office/drawing/2014/main" id="{0EE7B6C2-CC84-45A4-91F6-08F8F515126A}"/>
                        </a:ext>
                      </a:extLst>
                    </p:cNvPr>
                    <p:cNvSpPr>
                      <a:spLocks/>
                    </p:cNvSpPr>
                    <p:nvPr/>
                  </p:nvSpPr>
                  <p:spPr bwMode="auto">
                    <a:xfrm>
                      <a:off x="4229" y="2758"/>
                      <a:ext cx="60" cy="17"/>
                    </a:xfrm>
                    <a:custGeom>
                      <a:avLst/>
                      <a:gdLst>
                        <a:gd name="T0" fmla="*/ 0 w 60"/>
                        <a:gd name="T1" fmla="*/ 16 h 17"/>
                        <a:gd name="T2" fmla="*/ 59 w 60"/>
                        <a:gd name="T3" fmla="*/ 10 h 17"/>
                        <a:gd name="T4" fmla="*/ 59 w 60"/>
                        <a:gd name="T5" fmla="*/ 0 h 17"/>
                        <a:gd name="T6" fmla="*/ 0 w 60"/>
                        <a:gd name="T7" fmla="*/ 7 h 17"/>
                        <a:gd name="T8" fmla="*/ 0 w 60"/>
                        <a:gd name="T9" fmla="*/ 16 h 17"/>
                      </a:gdLst>
                      <a:ahLst/>
                      <a:cxnLst>
                        <a:cxn ang="0">
                          <a:pos x="T0" y="T1"/>
                        </a:cxn>
                        <a:cxn ang="0">
                          <a:pos x="T2" y="T3"/>
                        </a:cxn>
                        <a:cxn ang="0">
                          <a:pos x="T4" y="T5"/>
                        </a:cxn>
                        <a:cxn ang="0">
                          <a:pos x="T6" y="T7"/>
                        </a:cxn>
                        <a:cxn ang="0">
                          <a:pos x="T8" y="T9"/>
                        </a:cxn>
                      </a:cxnLst>
                      <a:rect l="0" t="0" r="r" b="b"/>
                      <a:pathLst>
                        <a:path w="60" h="17">
                          <a:moveTo>
                            <a:pt x="0" y="16"/>
                          </a:moveTo>
                          <a:lnTo>
                            <a:pt x="59" y="10"/>
                          </a:lnTo>
                          <a:lnTo>
                            <a:pt x="59" y="0"/>
                          </a:lnTo>
                          <a:lnTo>
                            <a:pt x="0" y="7"/>
                          </a:lnTo>
                          <a:lnTo>
                            <a:pt x="0" y="1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39" name="Freeform 352">
                      <a:extLst>
                        <a:ext uri="{FF2B5EF4-FFF2-40B4-BE49-F238E27FC236}">
                          <a16:creationId xmlns:a16="http://schemas.microsoft.com/office/drawing/2014/main" id="{7BBC6DFA-8B0D-4197-A984-D6FBF5A28EB7}"/>
                        </a:ext>
                      </a:extLst>
                    </p:cNvPr>
                    <p:cNvSpPr>
                      <a:spLocks/>
                    </p:cNvSpPr>
                    <p:nvPr/>
                  </p:nvSpPr>
                  <p:spPr bwMode="auto">
                    <a:xfrm>
                      <a:off x="4271" y="2648"/>
                      <a:ext cx="10" cy="131"/>
                    </a:xfrm>
                    <a:custGeom>
                      <a:avLst/>
                      <a:gdLst>
                        <a:gd name="T0" fmla="*/ 9 w 10"/>
                        <a:gd name="T1" fmla="*/ 0 h 131"/>
                        <a:gd name="T2" fmla="*/ 9 w 10"/>
                        <a:gd name="T3" fmla="*/ 129 h 131"/>
                        <a:gd name="T4" fmla="*/ 0 w 10"/>
                        <a:gd name="T5" fmla="*/ 130 h 131"/>
                        <a:gd name="T6" fmla="*/ 0 w 10"/>
                        <a:gd name="T7" fmla="*/ 4 h 131"/>
                        <a:gd name="T8" fmla="*/ 9 w 10"/>
                        <a:gd name="T9" fmla="*/ 0 h 131"/>
                      </a:gdLst>
                      <a:ahLst/>
                      <a:cxnLst>
                        <a:cxn ang="0">
                          <a:pos x="T0" y="T1"/>
                        </a:cxn>
                        <a:cxn ang="0">
                          <a:pos x="T2" y="T3"/>
                        </a:cxn>
                        <a:cxn ang="0">
                          <a:pos x="T4" y="T5"/>
                        </a:cxn>
                        <a:cxn ang="0">
                          <a:pos x="T6" y="T7"/>
                        </a:cxn>
                        <a:cxn ang="0">
                          <a:pos x="T8" y="T9"/>
                        </a:cxn>
                      </a:cxnLst>
                      <a:rect l="0" t="0" r="r" b="b"/>
                      <a:pathLst>
                        <a:path w="10" h="131">
                          <a:moveTo>
                            <a:pt x="9" y="0"/>
                          </a:moveTo>
                          <a:lnTo>
                            <a:pt x="9" y="129"/>
                          </a:lnTo>
                          <a:lnTo>
                            <a:pt x="0" y="130"/>
                          </a:lnTo>
                          <a:lnTo>
                            <a:pt x="0" y="4"/>
                          </a:lnTo>
                          <a:lnTo>
                            <a:pt x="9"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40" name="Freeform 353">
                      <a:extLst>
                        <a:ext uri="{FF2B5EF4-FFF2-40B4-BE49-F238E27FC236}">
                          <a16:creationId xmlns:a16="http://schemas.microsoft.com/office/drawing/2014/main" id="{247CBFBA-2C6F-46E9-8648-E3DFEFDBC337}"/>
                        </a:ext>
                      </a:extLst>
                    </p:cNvPr>
                    <p:cNvSpPr>
                      <a:spLocks/>
                    </p:cNvSpPr>
                    <p:nvPr/>
                  </p:nvSpPr>
                  <p:spPr bwMode="auto">
                    <a:xfrm>
                      <a:off x="4270" y="2649"/>
                      <a:ext cx="8" cy="130"/>
                    </a:xfrm>
                    <a:custGeom>
                      <a:avLst/>
                      <a:gdLst>
                        <a:gd name="T0" fmla="*/ 7 w 8"/>
                        <a:gd name="T1" fmla="*/ 0 h 130"/>
                        <a:gd name="T2" fmla="*/ 7 w 8"/>
                        <a:gd name="T3" fmla="*/ 128 h 130"/>
                        <a:gd name="T4" fmla="*/ 0 w 8"/>
                        <a:gd name="T5" fmla="*/ 129 h 130"/>
                        <a:gd name="T6" fmla="*/ 0 w 8"/>
                        <a:gd name="T7" fmla="*/ 4 h 130"/>
                        <a:gd name="T8" fmla="*/ 7 w 8"/>
                        <a:gd name="T9" fmla="*/ 0 h 130"/>
                      </a:gdLst>
                      <a:ahLst/>
                      <a:cxnLst>
                        <a:cxn ang="0">
                          <a:pos x="T0" y="T1"/>
                        </a:cxn>
                        <a:cxn ang="0">
                          <a:pos x="T2" y="T3"/>
                        </a:cxn>
                        <a:cxn ang="0">
                          <a:pos x="T4" y="T5"/>
                        </a:cxn>
                        <a:cxn ang="0">
                          <a:pos x="T6" y="T7"/>
                        </a:cxn>
                        <a:cxn ang="0">
                          <a:pos x="T8" y="T9"/>
                        </a:cxn>
                      </a:cxnLst>
                      <a:rect l="0" t="0" r="r" b="b"/>
                      <a:pathLst>
                        <a:path w="8" h="130">
                          <a:moveTo>
                            <a:pt x="7" y="0"/>
                          </a:moveTo>
                          <a:lnTo>
                            <a:pt x="7" y="128"/>
                          </a:lnTo>
                          <a:lnTo>
                            <a:pt x="0" y="129"/>
                          </a:lnTo>
                          <a:lnTo>
                            <a:pt x="0" y="4"/>
                          </a:lnTo>
                          <a:lnTo>
                            <a:pt x="7"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41" name="Freeform 354">
                      <a:extLst>
                        <a:ext uri="{FF2B5EF4-FFF2-40B4-BE49-F238E27FC236}">
                          <a16:creationId xmlns:a16="http://schemas.microsoft.com/office/drawing/2014/main" id="{59C66A06-BF31-4F16-859B-4F2CC4992D2E}"/>
                        </a:ext>
                      </a:extLst>
                    </p:cNvPr>
                    <p:cNvSpPr>
                      <a:spLocks/>
                    </p:cNvSpPr>
                    <p:nvPr/>
                  </p:nvSpPr>
                  <p:spPr bwMode="auto">
                    <a:xfrm>
                      <a:off x="4254" y="2655"/>
                      <a:ext cx="8" cy="125"/>
                    </a:xfrm>
                    <a:custGeom>
                      <a:avLst/>
                      <a:gdLst>
                        <a:gd name="T0" fmla="*/ 7 w 8"/>
                        <a:gd name="T1" fmla="*/ 0 h 125"/>
                        <a:gd name="T2" fmla="*/ 7 w 8"/>
                        <a:gd name="T3" fmla="*/ 124 h 125"/>
                        <a:gd name="T4" fmla="*/ 0 w 8"/>
                        <a:gd name="T5" fmla="*/ 124 h 125"/>
                        <a:gd name="T6" fmla="*/ 0 w 8"/>
                        <a:gd name="T7" fmla="*/ 4 h 125"/>
                        <a:gd name="T8" fmla="*/ 7 w 8"/>
                        <a:gd name="T9" fmla="*/ 0 h 125"/>
                      </a:gdLst>
                      <a:ahLst/>
                      <a:cxnLst>
                        <a:cxn ang="0">
                          <a:pos x="T0" y="T1"/>
                        </a:cxn>
                        <a:cxn ang="0">
                          <a:pos x="T2" y="T3"/>
                        </a:cxn>
                        <a:cxn ang="0">
                          <a:pos x="T4" y="T5"/>
                        </a:cxn>
                        <a:cxn ang="0">
                          <a:pos x="T6" y="T7"/>
                        </a:cxn>
                        <a:cxn ang="0">
                          <a:pos x="T8" y="T9"/>
                        </a:cxn>
                      </a:cxnLst>
                      <a:rect l="0" t="0" r="r" b="b"/>
                      <a:pathLst>
                        <a:path w="8" h="125">
                          <a:moveTo>
                            <a:pt x="7" y="0"/>
                          </a:moveTo>
                          <a:lnTo>
                            <a:pt x="7" y="124"/>
                          </a:lnTo>
                          <a:lnTo>
                            <a:pt x="0" y="124"/>
                          </a:lnTo>
                          <a:lnTo>
                            <a:pt x="0" y="4"/>
                          </a:lnTo>
                          <a:lnTo>
                            <a:pt x="7"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42" name="Freeform 355">
                      <a:extLst>
                        <a:ext uri="{FF2B5EF4-FFF2-40B4-BE49-F238E27FC236}">
                          <a16:creationId xmlns:a16="http://schemas.microsoft.com/office/drawing/2014/main" id="{8BDD4470-D47D-46F9-9360-886D0DDABCAF}"/>
                        </a:ext>
                      </a:extLst>
                    </p:cNvPr>
                    <p:cNvSpPr>
                      <a:spLocks/>
                    </p:cNvSpPr>
                    <p:nvPr/>
                  </p:nvSpPr>
                  <p:spPr bwMode="auto">
                    <a:xfrm>
                      <a:off x="4253" y="2656"/>
                      <a:ext cx="8" cy="124"/>
                    </a:xfrm>
                    <a:custGeom>
                      <a:avLst/>
                      <a:gdLst>
                        <a:gd name="T0" fmla="*/ 7 w 8"/>
                        <a:gd name="T1" fmla="*/ 0 h 124"/>
                        <a:gd name="T2" fmla="*/ 7 w 8"/>
                        <a:gd name="T3" fmla="*/ 123 h 124"/>
                        <a:gd name="T4" fmla="*/ 0 w 8"/>
                        <a:gd name="T5" fmla="*/ 123 h 124"/>
                        <a:gd name="T6" fmla="*/ 0 w 8"/>
                        <a:gd name="T7" fmla="*/ 3 h 124"/>
                        <a:gd name="T8" fmla="*/ 7 w 8"/>
                        <a:gd name="T9" fmla="*/ 0 h 124"/>
                      </a:gdLst>
                      <a:ahLst/>
                      <a:cxnLst>
                        <a:cxn ang="0">
                          <a:pos x="T0" y="T1"/>
                        </a:cxn>
                        <a:cxn ang="0">
                          <a:pos x="T2" y="T3"/>
                        </a:cxn>
                        <a:cxn ang="0">
                          <a:pos x="T4" y="T5"/>
                        </a:cxn>
                        <a:cxn ang="0">
                          <a:pos x="T6" y="T7"/>
                        </a:cxn>
                        <a:cxn ang="0">
                          <a:pos x="T8" y="T9"/>
                        </a:cxn>
                      </a:cxnLst>
                      <a:rect l="0" t="0" r="r" b="b"/>
                      <a:pathLst>
                        <a:path w="8" h="124">
                          <a:moveTo>
                            <a:pt x="7" y="0"/>
                          </a:moveTo>
                          <a:lnTo>
                            <a:pt x="7" y="123"/>
                          </a:lnTo>
                          <a:lnTo>
                            <a:pt x="0" y="123"/>
                          </a:lnTo>
                          <a:lnTo>
                            <a:pt x="0" y="3"/>
                          </a:lnTo>
                          <a:lnTo>
                            <a:pt x="7"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43" name="Freeform 356">
                      <a:extLst>
                        <a:ext uri="{FF2B5EF4-FFF2-40B4-BE49-F238E27FC236}">
                          <a16:creationId xmlns:a16="http://schemas.microsoft.com/office/drawing/2014/main" id="{BF3261CC-530A-4D0B-8573-0DA9DC865693}"/>
                        </a:ext>
                      </a:extLst>
                    </p:cNvPr>
                    <p:cNvSpPr>
                      <a:spLocks/>
                    </p:cNvSpPr>
                    <p:nvPr/>
                  </p:nvSpPr>
                  <p:spPr bwMode="auto">
                    <a:xfrm>
                      <a:off x="4239" y="2662"/>
                      <a:ext cx="7" cy="118"/>
                    </a:xfrm>
                    <a:custGeom>
                      <a:avLst/>
                      <a:gdLst>
                        <a:gd name="T0" fmla="*/ 6 w 7"/>
                        <a:gd name="T1" fmla="*/ 0 h 118"/>
                        <a:gd name="T2" fmla="*/ 6 w 7"/>
                        <a:gd name="T3" fmla="*/ 117 h 118"/>
                        <a:gd name="T4" fmla="*/ 0 w 7"/>
                        <a:gd name="T5" fmla="*/ 117 h 118"/>
                        <a:gd name="T6" fmla="*/ 0 w 7"/>
                        <a:gd name="T7" fmla="*/ 3 h 118"/>
                        <a:gd name="T8" fmla="*/ 6 w 7"/>
                        <a:gd name="T9" fmla="*/ 0 h 118"/>
                      </a:gdLst>
                      <a:ahLst/>
                      <a:cxnLst>
                        <a:cxn ang="0">
                          <a:pos x="T0" y="T1"/>
                        </a:cxn>
                        <a:cxn ang="0">
                          <a:pos x="T2" y="T3"/>
                        </a:cxn>
                        <a:cxn ang="0">
                          <a:pos x="T4" y="T5"/>
                        </a:cxn>
                        <a:cxn ang="0">
                          <a:pos x="T6" y="T7"/>
                        </a:cxn>
                        <a:cxn ang="0">
                          <a:pos x="T8" y="T9"/>
                        </a:cxn>
                      </a:cxnLst>
                      <a:rect l="0" t="0" r="r" b="b"/>
                      <a:pathLst>
                        <a:path w="7" h="118">
                          <a:moveTo>
                            <a:pt x="6" y="0"/>
                          </a:moveTo>
                          <a:lnTo>
                            <a:pt x="6" y="117"/>
                          </a:lnTo>
                          <a:lnTo>
                            <a:pt x="0" y="117"/>
                          </a:lnTo>
                          <a:lnTo>
                            <a:pt x="0" y="3"/>
                          </a:lnTo>
                          <a:lnTo>
                            <a:pt x="6"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44" name="Freeform 357">
                      <a:extLst>
                        <a:ext uri="{FF2B5EF4-FFF2-40B4-BE49-F238E27FC236}">
                          <a16:creationId xmlns:a16="http://schemas.microsoft.com/office/drawing/2014/main" id="{B66B249B-DAD5-4984-A1F9-887C7037608F}"/>
                        </a:ext>
                      </a:extLst>
                    </p:cNvPr>
                    <p:cNvSpPr>
                      <a:spLocks/>
                    </p:cNvSpPr>
                    <p:nvPr/>
                  </p:nvSpPr>
                  <p:spPr bwMode="auto">
                    <a:xfrm>
                      <a:off x="4237" y="2663"/>
                      <a:ext cx="7" cy="117"/>
                    </a:xfrm>
                    <a:custGeom>
                      <a:avLst/>
                      <a:gdLst>
                        <a:gd name="T0" fmla="*/ 6 w 7"/>
                        <a:gd name="T1" fmla="*/ 0 h 117"/>
                        <a:gd name="T2" fmla="*/ 6 w 7"/>
                        <a:gd name="T3" fmla="*/ 116 h 117"/>
                        <a:gd name="T4" fmla="*/ 0 w 7"/>
                        <a:gd name="T5" fmla="*/ 116 h 117"/>
                        <a:gd name="T6" fmla="*/ 0 w 7"/>
                        <a:gd name="T7" fmla="*/ 3 h 117"/>
                        <a:gd name="T8" fmla="*/ 6 w 7"/>
                        <a:gd name="T9" fmla="*/ 0 h 117"/>
                      </a:gdLst>
                      <a:ahLst/>
                      <a:cxnLst>
                        <a:cxn ang="0">
                          <a:pos x="T0" y="T1"/>
                        </a:cxn>
                        <a:cxn ang="0">
                          <a:pos x="T2" y="T3"/>
                        </a:cxn>
                        <a:cxn ang="0">
                          <a:pos x="T4" y="T5"/>
                        </a:cxn>
                        <a:cxn ang="0">
                          <a:pos x="T6" y="T7"/>
                        </a:cxn>
                        <a:cxn ang="0">
                          <a:pos x="T8" y="T9"/>
                        </a:cxn>
                      </a:cxnLst>
                      <a:rect l="0" t="0" r="r" b="b"/>
                      <a:pathLst>
                        <a:path w="7" h="117">
                          <a:moveTo>
                            <a:pt x="6" y="0"/>
                          </a:moveTo>
                          <a:lnTo>
                            <a:pt x="6" y="116"/>
                          </a:lnTo>
                          <a:lnTo>
                            <a:pt x="0" y="116"/>
                          </a:lnTo>
                          <a:lnTo>
                            <a:pt x="0" y="3"/>
                          </a:lnTo>
                          <a:lnTo>
                            <a:pt x="6"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44012" name="Group 358">
                    <a:extLst>
                      <a:ext uri="{FF2B5EF4-FFF2-40B4-BE49-F238E27FC236}">
                        <a16:creationId xmlns:a16="http://schemas.microsoft.com/office/drawing/2014/main" id="{4A6E51F8-A9CE-4E95-9AF4-9AEB2D72D13E}"/>
                      </a:ext>
                    </a:extLst>
                  </p:cNvPr>
                  <p:cNvGrpSpPr>
                    <a:grpSpLocks/>
                  </p:cNvGrpSpPr>
                  <p:nvPr/>
                </p:nvGrpSpPr>
                <p:grpSpPr bwMode="auto">
                  <a:xfrm>
                    <a:off x="4201" y="2776"/>
                    <a:ext cx="118" cy="65"/>
                    <a:chOff x="4201" y="2776"/>
                    <a:chExt cx="118" cy="65"/>
                  </a:xfrm>
                </p:grpSpPr>
                <p:sp>
                  <p:nvSpPr>
                    <p:cNvPr id="144013" name="Freeform 359">
                      <a:extLst>
                        <a:ext uri="{FF2B5EF4-FFF2-40B4-BE49-F238E27FC236}">
                          <a16:creationId xmlns:a16="http://schemas.microsoft.com/office/drawing/2014/main" id="{7165880B-1D95-4A70-B171-9D2E67439B4D}"/>
                        </a:ext>
                      </a:extLst>
                    </p:cNvPr>
                    <p:cNvSpPr>
                      <a:spLocks/>
                    </p:cNvSpPr>
                    <p:nvPr/>
                  </p:nvSpPr>
                  <p:spPr bwMode="auto">
                    <a:xfrm>
                      <a:off x="4291" y="2776"/>
                      <a:ext cx="28" cy="35"/>
                    </a:xfrm>
                    <a:custGeom>
                      <a:avLst/>
                      <a:gdLst>
                        <a:gd name="T0" fmla="*/ 27 w 28"/>
                        <a:gd name="T1" fmla="*/ 32 h 35"/>
                        <a:gd name="T2" fmla="*/ 0 w 28"/>
                        <a:gd name="T3" fmla="*/ 34 h 35"/>
                        <a:gd name="T4" fmla="*/ 0 w 28"/>
                        <a:gd name="T5" fmla="*/ 1 h 35"/>
                        <a:gd name="T6" fmla="*/ 27 w 28"/>
                        <a:gd name="T7" fmla="*/ 0 h 35"/>
                        <a:gd name="T8" fmla="*/ 27 w 28"/>
                        <a:gd name="T9" fmla="*/ 32 h 35"/>
                      </a:gdLst>
                      <a:ahLst/>
                      <a:cxnLst>
                        <a:cxn ang="0">
                          <a:pos x="T0" y="T1"/>
                        </a:cxn>
                        <a:cxn ang="0">
                          <a:pos x="T2" y="T3"/>
                        </a:cxn>
                        <a:cxn ang="0">
                          <a:pos x="T4" y="T5"/>
                        </a:cxn>
                        <a:cxn ang="0">
                          <a:pos x="T6" y="T7"/>
                        </a:cxn>
                        <a:cxn ang="0">
                          <a:pos x="T8" y="T9"/>
                        </a:cxn>
                      </a:cxnLst>
                      <a:rect l="0" t="0" r="r" b="b"/>
                      <a:pathLst>
                        <a:path w="28" h="35">
                          <a:moveTo>
                            <a:pt x="27" y="32"/>
                          </a:moveTo>
                          <a:lnTo>
                            <a:pt x="0" y="34"/>
                          </a:lnTo>
                          <a:lnTo>
                            <a:pt x="0" y="1"/>
                          </a:lnTo>
                          <a:lnTo>
                            <a:pt x="27" y="0"/>
                          </a:lnTo>
                          <a:lnTo>
                            <a:pt x="27" y="3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144014" name="Group 360">
                      <a:extLst>
                        <a:ext uri="{FF2B5EF4-FFF2-40B4-BE49-F238E27FC236}">
                          <a16:creationId xmlns:a16="http://schemas.microsoft.com/office/drawing/2014/main" id="{F425FC22-A82C-4C34-BE5D-65678CFE09B5}"/>
                        </a:ext>
                      </a:extLst>
                    </p:cNvPr>
                    <p:cNvGrpSpPr>
                      <a:grpSpLocks/>
                    </p:cNvGrpSpPr>
                    <p:nvPr/>
                  </p:nvGrpSpPr>
                  <p:grpSpPr bwMode="auto">
                    <a:xfrm>
                      <a:off x="4202" y="2806"/>
                      <a:ext cx="93" cy="35"/>
                      <a:chOff x="4202" y="2806"/>
                      <a:chExt cx="93" cy="35"/>
                    </a:xfrm>
                  </p:grpSpPr>
                  <p:sp>
                    <p:nvSpPr>
                      <p:cNvPr id="144023" name="Freeform 361">
                        <a:extLst>
                          <a:ext uri="{FF2B5EF4-FFF2-40B4-BE49-F238E27FC236}">
                            <a16:creationId xmlns:a16="http://schemas.microsoft.com/office/drawing/2014/main" id="{0AD1764F-0C83-4B46-8032-54C7D62AC96B}"/>
                          </a:ext>
                        </a:extLst>
                      </p:cNvPr>
                      <p:cNvSpPr>
                        <a:spLocks/>
                      </p:cNvSpPr>
                      <p:nvPr/>
                    </p:nvSpPr>
                    <p:spPr bwMode="auto">
                      <a:xfrm>
                        <a:off x="4202" y="2808"/>
                        <a:ext cx="4" cy="26"/>
                      </a:xfrm>
                      <a:custGeom>
                        <a:avLst/>
                        <a:gdLst>
                          <a:gd name="T0" fmla="*/ 0 w 4"/>
                          <a:gd name="T1" fmla="*/ 0 h 26"/>
                          <a:gd name="T2" fmla="*/ 0 w 4"/>
                          <a:gd name="T3" fmla="*/ 25 h 26"/>
                          <a:gd name="T4" fmla="*/ 3 w 4"/>
                          <a:gd name="T5" fmla="*/ 25 h 26"/>
                          <a:gd name="T6" fmla="*/ 3 w 4"/>
                          <a:gd name="T7" fmla="*/ 0 h 26"/>
                          <a:gd name="T8" fmla="*/ 0 w 4"/>
                          <a:gd name="T9" fmla="*/ 0 h 26"/>
                        </a:gdLst>
                        <a:ahLst/>
                        <a:cxnLst>
                          <a:cxn ang="0">
                            <a:pos x="T0" y="T1"/>
                          </a:cxn>
                          <a:cxn ang="0">
                            <a:pos x="T2" y="T3"/>
                          </a:cxn>
                          <a:cxn ang="0">
                            <a:pos x="T4" y="T5"/>
                          </a:cxn>
                          <a:cxn ang="0">
                            <a:pos x="T6" y="T7"/>
                          </a:cxn>
                          <a:cxn ang="0">
                            <a:pos x="T8" y="T9"/>
                          </a:cxn>
                        </a:cxnLst>
                        <a:rect l="0" t="0" r="r" b="b"/>
                        <a:pathLst>
                          <a:path w="4" h="26">
                            <a:moveTo>
                              <a:pt x="0" y="0"/>
                            </a:moveTo>
                            <a:lnTo>
                              <a:pt x="0" y="25"/>
                            </a:lnTo>
                            <a:lnTo>
                              <a:pt x="3" y="25"/>
                            </a:lnTo>
                            <a:lnTo>
                              <a:pt x="3" y="0"/>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24" name="Freeform 362">
                        <a:extLst>
                          <a:ext uri="{FF2B5EF4-FFF2-40B4-BE49-F238E27FC236}">
                            <a16:creationId xmlns:a16="http://schemas.microsoft.com/office/drawing/2014/main" id="{BAC5F2AD-21C9-47C1-93B1-FC9E1B9409E9}"/>
                          </a:ext>
                        </a:extLst>
                      </p:cNvPr>
                      <p:cNvSpPr>
                        <a:spLocks/>
                      </p:cNvSpPr>
                      <p:nvPr/>
                    </p:nvSpPr>
                    <p:spPr bwMode="auto">
                      <a:xfrm>
                        <a:off x="4287" y="2808"/>
                        <a:ext cx="8" cy="33"/>
                      </a:xfrm>
                      <a:custGeom>
                        <a:avLst/>
                        <a:gdLst>
                          <a:gd name="T0" fmla="*/ 7 w 8"/>
                          <a:gd name="T1" fmla="*/ 0 h 33"/>
                          <a:gd name="T2" fmla="*/ 7 w 8"/>
                          <a:gd name="T3" fmla="*/ 32 h 33"/>
                          <a:gd name="T4" fmla="*/ 4 w 8"/>
                          <a:gd name="T5" fmla="*/ 32 h 33"/>
                          <a:gd name="T6" fmla="*/ 1 w 8"/>
                          <a:gd name="T7" fmla="*/ 32 h 33"/>
                          <a:gd name="T8" fmla="*/ 0 w 8"/>
                          <a:gd name="T9" fmla="*/ 32 h 33"/>
                          <a:gd name="T10" fmla="*/ 0 w 8"/>
                          <a:gd name="T11" fmla="*/ 0 h 33"/>
                          <a:gd name="T12" fmla="*/ 7 w 8"/>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8" h="33">
                            <a:moveTo>
                              <a:pt x="7" y="0"/>
                            </a:moveTo>
                            <a:lnTo>
                              <a:pt x="7" y="32"/>
                            </a:lnTo>
                            <a:lnTo>
                              <a:pt x="4" y="32"/>
                            </a:lnTo>
                            <a:lnTo>
                              <a:pt x="1" y="32"/>
                            </a:lnTo>
                            <a:lnTo>
                              <a:pt x="0" y="32"/>
                            </a:lnTo>
                            <a:lnTo>
                              <a:pt x="0" y="0"/>
                            </a:lnTo>
                            <a:lnTo>
                              <a:pt x="7"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25" name="Freeform 363">
                        <a:extLst>
                          <a:ext uri="{FF2B5EF4-FFF2-40B4-BE49-F238E27FC236}">
                            <a16:creationId xmlns:a16="http://schemas.microsoft.com/office/drawing/2014/main" id="{9EAA327A-BBD7-42F7-9587-94606ABF4E11}"/>
                          </a:ext>
                        </a:extLst>
                      </p:cNvPr>
                      <p:cNvSpPr>
                        <a:spLocks/>
                      </p:cNvSpPr>
                      <p:nvPr/>
                    </p:nvSpPr>
                    <p:spPr bwMode="auto">
                      <a:xfrm>
                        <a:off x="4253" y="2806"/>
                        <a:ext cx="6" cy="34"/>
                      </a:xfrm>
                      <a:custGeom>
                        <a:avLst/>
                        <a:gdLst>
                          <a:gd name="T0" fmla="*/ 5 w 6"/>
                          <a:gd name="T1" fmla="*/ 3 h 34"/>
                          <a:gd name="T2" fmla="*/ 5 w 6"/>
                          <a:gd name="T3" fmla="*/ 33 h 34"/>
                          <a:gd name="T4" fmla="*/ 0 w 6"/>
                          <a:gd name="T5" fmla="*/ 32 h 34"/>
                          <a:gd name="T6" fmla="*/ 0 w 6"/>
                          <a:gd name="T7" fmla="*/ 0 h 34"/>
                          <a:gd name="T8" fmla="*/ 5 w 6"/>
                          <a:gd name="T9" fmla="*/ 3 h 34"/>
                        </a:gdLst>
                        <a:ahLst/>
                        <a:cxnLst>
                          <a:cxn ang="0">
                            <a:pos x="T0" y="T1"/>
                          </a:cxn>
                          <a:cxn ang="0">
                            <a:pos x="T2" y="T3"/>
                          </a:cxn>
                          <a:cxn ang="0">
                            <a:pos x="T4" y="T5"/>
                          </a:cxn>
                          <a:cxn ang="0">
                            <a:pos x="T6" y="T7"/>
                          </a:cxn>
                          <a:cxn ang="0">
                            <a:pos x="T8" y="T9"/>
                          </a:cxn>
                        </a:cxnLst>
                        <a:rect l="0" t="0" r="r" b="b"/>
                        <a:pathLst>
                          <a:path w="6" h="34">
                            <a:moveTo>
                              <a:pt x="5" y="3"/>
                            </a:moveTo>
                            <a:lnTo>
                              <a:pt x="5" y="33"/>
                            </a:lnTo>
                            <a:lnTo>
                              <a:pt x="0" y="32"/>
                            </a:lnTo>
                            <a:lnTo>
                              <a:pt x="0" y="0"/>
                            </a:lnTo>
                            <a:lnTo>
                              <a:pt x="5" y="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26" name="Freeform 364">
                        <a:extLst>
                          <a:ext uri="{FF2B5EF4-FFF2-40B4-BE49-F238E27FC236}">
                            <a16:creationId xmlns:a16="http://schemas.microsoft.com/office/drawing/2014/main" id="{DCD3C44E-6087-4AA4-A640-157E196EF73F}"/>
                          </a:ext>
                        </a:extLst>
                      </p:cNvPr>
                      <p:cNvSpPr>
                        <a:spLocks/>
                      </p:cNvSpPr>
                      <p:nvPr/>
                    </p:nvSpPr>
                    <p:spPr bwMode="auto">
                      <a:xfrm>
                        <a:off x="4227" y="2806"/>
                        <a:ext cx="5" cy="31"/>
                      </a:xfrm>
                      <a:custGeom>
                        <a:avLst/>
                        <a:gdLst>
                          <a:gd name="T0" fmla="*/ 4 w 5"/>
                          <a:gd name="T1" fmla="*/ 3 h 31"/>
                          <a:gd name="T2" fmla="*/ 4 w 5"/>
                          <a:gd name="T3" fmla="*/ 30 h 31"/>
                          <a:gd name="T4" fmla="*/ 0 w 5"/>
                          <a:gd name="T5" fmla="*/ 30 h 31"/>
                          <a:gd name="T6" fmla="*/ 0 w 5"/>
                          <a:gd name="T7" fmla="*/ 0 h 31"/>
                          <a:gd name="T8" fmla="*/ 4 w 5"/>
                          <a:gd name="T9" fmla="*/ 3 h 31"/>
                        </a:gdLst>
                        <a:ahLst/>
                        <a:cxnLst>
                          <a:cxn ang="0">
                            <a:pos x="T0" y="T1"/>
                          </a:cxn>
                          <a:cxn ang="0">
                            <a:pos x="T2" y="T3"/>
                          </a:cxn>
                          <a:cxn ang="0">
                            <a:pos x="T4" y="T5"/>
                          </a:cxn>
                          <a:cxn ang="0">
                            <a:pos x="T6" y="T7"/>
                          </a:cxn>
                          <a:cxn ang="0">
                            <a:pos x="T8" y="T9"/>
                          </a:cxn>
                        </a:cxnLst>
                        <a:rect l="0" t="0" r="r" b="b"/>
                        <a:pathLst>
                          <a:path w="5" h="31">
                            <a:moveTo>
                              <a:pt x="4" y="3"/>
                            </a:moveTo>
                            <a:lnTo>
                              <a:pt x="4" y="30"/>
                            </a:lnTo>
                            <a:lnTo>
                              <a:pt x="0" y="30"/>
                            </a:lnTo>
                            <a:lnTo>
                              <a:pt x="0" y="0"/>
                            </a:lnTo>
                            <a:lnTo>
                              <a:pt x="4" y="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27" name="Freeform 365">
                        <a:extLst>
                          <a:ext uri="{FF2B5EF4-FFF2-40B4-BE49-F238E27FC236}">
                            <a16:creationId xmlns:a16="http://schemas.microsoft.com/office/drawing/2014/main" id="{EE5FA01D-3406-441F-A0E2-5F7417FEBA83}"/>
                          </a:ext>
                        </a:extLst>
                      </p:cNvPr>
                      <p:cNvSpPr>
                        <a:spLocks/>
                      </p:cNvSpPr>
                      <p:nvPr/>
                    </p:nvSpPr>
                    <p:spPr bwMode="auto">
                      <a:xfrm>
                        <a:off x="4202" y="2810"/>
                        <a:ext cx="4" cy="7"/>
                      </a:xfrm>
                      <a:custGeom>
                        <a:avLst/>
                        <a:gdLst>
                          <a:gd name="T0" fmla="*/ 0 w 4"/>
                          <a:gd name="T1" fmla="*/ 1 h 7"/>
                          <a:gd name="T2" fmla="*/ 0 w 4"/>
                          <a:gd name="T3" fmla="*/ 4 h 7"/>
                          <a:gd name="T4" fmla="*/ 3 w 4"/>
                          <a:gd name="T5" fmla="*/ 6 h 7"/>
                          <a:gd name="T6" fmla="*/ 3 w 4"/>
                          <a:gd name="T7" fmla="*/ 0 h 7"/>
                          <a:gd name="T8" fmla="*/ 0 w 4"/>
                          <a:gd name="T9" fmla="*/ 1 h 7"/>
                        </a:gdLst>
                        <a:ahLst/>
                        <a:cxnLst>
                          <a:cxn ang="0">
                            <a:pos x="T0" y="T1"/>
                          </a:cxn>
                          <a:cxn ang="0">
                            <a:pos x="T2" y="T3"/>
                          </a:cxn>
                          <a:cxn ang="0">
                            <a:pos x="T4" y="T5"/>
                          </a:cxn>
                          <a:cxn ang="0">
                            <a:pos x="T6" y="T7"/>
                          </a:cxn>
                          <a:cxn ang="0">
                            <a:pos x="T8" y="T9"/>
                          </a:cxn>
                        </a:cxnLst>
                        <a:rect l="0" t="0" r="r" b="b"/>
                        <a:pathLst>
                          <a:path w="4" h="7">
                            <a:moveTo>
                              <a:pt x="0" y="1"/>
                            </a:moveTo>
                            <a:lnTo>
                              <a:pt x="0" y="4"/>
                            </a:lnTo>
                            <a:lnTo>
                              <a:pt x="3" y="6"/>
                            </a:lnTo>
                            <a:lnTo>
                              <a:pt x="3" y="0"/>
                            </a:lnTo>
                            <a:lnTo>
                              <a:pt x="0" y="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28" name="Freeform 366">
                        <a:extLst>
                          <a:ext uri="{FF2B5EF4-FFF2-40B4-BE49-F238E27FC236}">
                            <a16:creationId xmlns:a16="http://schemas.microsoft.com/office/drawing/2014/main" id="{0C4B785A-DC6E-4BB2-8E17-F25F9213FE34}"/>
                          </a:ext>
                        </a:extLst>
                      </p:cNvPr>
                      <p:cNvSpPr>
                        <a:spLocks/>
                      </p:cNvSpPr>
                      <p:nvPr/>
                    </p:nvSpPr>
                    <p:spPr bwMode="auto">
                      <a:xfrm>
                        <a:off x="4227" y="2806"/>
                        <a:ext cx="5" cy="12"/>
                      </a:xfrm>
                      <a:custGeom>
                        <a:avLst/>
                        <a:gdLst>
                          <a:gd name="T0" fmla="*/ 0 w 5"/>
                          <a:gd name="T1" fmla="*/ 4 h 12"/>
                          <a:gd name="T2" fmla="*/ 0 w 5"/>
                          <a:gd name="T3" fmla="*/ 8 h 12"/>
                          <a:gd name="T4" fmla="*/ 4 w 5"/>
                          <a:gd name="T5" fmla="*/ 11 h 12"/>
                          <a:gd name="T6" fmla="*/ 4 w 5"/>
                          <a:gd name="T7" fmla="*/ 0 h 12"/>
                          <a:gd name="T8" fmla="*/ 0 w 5"/>
                          <a:gd name="T9" fmla="*/ 4 h 12"/>
                        </a:gdLst>
                        <a:ahLst/>
                        <a:cxnLst>
                          <a:cxn ang="0">
                            <a:pos x="T0" y="T1"/>
                          </a:cxn>
                          <a:cxn ang="0">
                            <a:pos x="T2" y="T3"/>
                          </a:cxn>
                          <a:cxn ang="0">
                            <a:pos x="T4" y="T5"/>
                          </a:cxn>
                          <a:cxn ang="0">
                            <a:pos x="T6" y="T7"/>
                          </a:cxn>
                          <a:cxn ang="0">
                            <a:pos x="T8" y="T9"/>
                          </a:cxn>
                        </a:cxnLst>
                        <a:rect l="0" t="0" r="r" b="b"/>
                        <a:pathLst>
                          <a:path w="5" h="12">
                            <a:moveTo>
                              <a:pt x="0" y="4"/>
                            </a:moveTo>
                            <a:lnTo>
                              <a:pt x="0" y="8"/>
                            </a:lnTo>
                            <a:lnTo>
                              <a:pt x="4" y="11"/>
                            </a:lnTo>
                            <a:lnTo>
                              <a:pt x="4" y="0"/>
                            </a:lnTo>
                            <a:lnTo>
                              <a:pt x="0"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29" name="Freeform 367">
                        <a:extLst>
                          <a:ext uri="{FF2B5EF4-FFF2-40B4-BE49-F238E27FC236}">
                            <a16:creationId xmlns:a16="http://schemas.microsoft.com/office/drawing/2014/main" id="{9009E967-52D0-46A0-994D-9534BCF7251D}"/>
                          </a:ext>
                        </a:extLst>
                      </p:cNvPr>
                      <p:cNvSpPr>
                        <a:spLocks/>
                      </p:cNvSpPr>
                      <p:nvPr/>
                    </p:nvSpPr>
                    <p:spPr bwMode="auto">
                      <a:xfrm>
                        <a:off x="4253" y="2806"/>
                        <a:ext cx="6" cy="13"/>
                      </a:xfrm>
                      <a:custGeom>
                        <a:avLst/>
                        <a:gdLst>
                          <a:gd name="T0" fmla="*/ 0 w 6"/>
                          <a:gd name="T1" fmla="*/ 3 h 13"/>
                          <a:gd name="T2" fmla="*/ 0 w 6"/>
                          <a:gd name="T3" fmla="*/ 10 h 13"/>
                          <a:gd name="T4" fmla="*/ 5 w 6"/>
                          <a:gd name="T5" fmla="*/ 12 h 13"/>
                          <a:gd name="T6" fmla="*/ 5 w 6"/>
                          <a:gd name="T7" fmla="*/ 0 h 13"/>
                          <a:gd name="T8" fmla="*/ 0 w 6"/>
                          <a:gd name="T9" fmla="*/ 3 h 13"/>
                        </a:gdLst>
                        <a:ahLst/>
                        <a:cxnLst>
                          <a:cxn ang="0">
                            <a:pos x="T0" y="T1"/>
                          </a:cxn>
                          <a:cxn ang="0">
                            <a:pos x="T2" y="T3"/>
                          </a:cxn>
                          <a:cxn ang="0">
                            <a:pos x="T4" y="T5"/>
                          </a:cxn>
                          <a:cxn ang="0">
                            <a:pos x="T6" y="T7"/>
                          </a:cxn>
                          <a:cxn ang="0">
                            <a:pos x="T8" y="T9"/>
                          </a:cxn>
                        </a:cxnLst>
                        <a:rect l="0" t="0" r="r" b="b"/>
                        <a:pathLst>
                          <a:path w="6" h="13">
                            <a:moveTo>
                              <a:pt x="0" y="3"/>
                            </a:moveTo>
                            <a:lnTo>
                              <a:pt x="0" y="10"/>
                            </a:lnTo>
                            <a:lnTo>
                              <a:pt x="5" y="12"/>
                            </a:lnTo>
                            <a:lnTo>
                              <a:pt x="5" y="0"/>
                            </a:lnTo>
                            <a:lnTo>
                              <a:pt x="0" y="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30" name="Freeform 368">
                        <a:extLst>
                          <a:ext uri="{FF2B5EF4-FFF2-40B4-BE49-F238E27FC236}">
                            <a16:creationId xmlns:a16="http://schemas.microsoft.com/office/drawing/2014/main" id="{5109A5BB-877A-40C1-A3F4-9E97F6EA657D}"/>
                          </a:ext>
                        </a:extLst>
                      </p:cNvPr>
                      <p:cNvSpPr>
                        <a:spLocks/>
                      </p:cNvSpPr>
                      <p:nvPr/>
                    </p:nvSpPr>
                    <p:spPr bwMode="auto">
                      <a:xfrm>
                        <a:off x="4287" y="2806"/>
                        <a:ext cx="8" cy="15"/>
                      </a:xfrm>
                      <a:custGeom>
                        <a:avLst/>
                        <a:gdLst>
                          <a:gd name="T0" fmla="*/ 0 w 8"/>
                          <a:gd name="T1" fmla="*/ 4 h 15"/>
                          <a:gd name="T2" fmla="*/ 0 w 8"/>
                          <a:gd name="T3" fmla="*/ 10 h 15"/>
                          <a:gd name="T4" fmla="*/ 7 w 8"/>
                          <a:gd name="T5" fmla="*/ 14 h 15"/>
                          <a:gd name="T6" fmla="*/ 7 w 8"/>
                          <a:gd name="T7" fmla="*/ 0 h 15"/>
                          <a:gd name="T8" fmla="*/ 0 w 8"/>
                          <a:gd name="T9" fmla="*/ 4 h 15"/>
                        </a:gdLst>
                        <a:ahLst/>
                        <a:cxnLst>
                          <a:cxn ang="0">
                            <a:pos x="T0" y="T1"/>
                          </a:cxn>
                          <a:cxn ang="0">
                            <a:pos x="T2" y="T3"/>
                          </a:cxn>
                          <a:cxn ang="0">
                            <a:pos x="T4" y="T5"/>
                          </a:cxn>
                          <a:cxn ang="0">
                            <a:pos x="T6" y="T7"/>
                          </a:cxn>
                          <a:cxn ang="0">
                            <a:pos x="T8" y="T9"/>
                          </a:cxn>
                        </a:cxnLst>
                        <a:rect l="0" t="0" r="r" b="b"/>
                        <a:pathLst>
                          <a:path w="8" h="15">
                            <a:moveTo>
                              <a:pt x="0" y="4"/>
                            </a:moveTo>
                            <a:lnTo>
                              <a:pt x="0" y="10"/>
                            </a:lnTo>
                            <a:lnTo>
                              <a:pt x="7" y="14"/>
                            </a:lnTo>
                            <a:lnTo>
                              <a:pt x="7" y="0"/>
                            </a:lnTo>
                            <a:lnTo>
                              <a:pt x="0"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144015" name="Freeform 369">
                      <a:extLst>
                        <a:ext uri="{FF2B5EF4-FFF2-40B4-BE49-F238E27FC236}">
                          <a16:creationId xmlns:a16="http://schemas.microsoft.com/office/drawing/2014/main" id="{D8D05743-7310-4582-9642-C621F21C98A6}"/>
                        </a:ext>
                      </a:extLst>
                    </p:cNvPr>
                    <p:cNvSpPr>
                      <a:spLocks/>
                    </p:cNvSpPr>
                    <p:nvPr/>
                  </p:nvSpPr>
                  <p:spPr bwMode="auto">
                    <a:xfrm>
                      <a:off x="4201" y="2776"/>
                      <a:ext cx="91" cy="35"/>
                    </a:xfrm>
                    <a:custGeom>
                      <a:avLst/>
                      <a:gdLst>
                        <a:gd name="T0" fmla="*/ 90 w 91"/>
                        <a:gd name="T1" fmla="*/ 34 h 35"/>
                        <a:gd name="T2" fmla="*/ 0 w 91"/>
                        <a:gd name="T3" fmla="*/ 34 h 35"/>
                        <a:gd name="T4" fmla="*/ 0 w 91"/>
                        <a:gd name="T5" fmla="*/ 5 h 35"/>
                        <a:gd name="T6" fmla="*/ 90 w 91"/>
                        <a:gd name="T7" fmla="*/ 0 h 35"/>
                        <a:gd name="T8" fmla="*/ 90 w 91"/>
                        <a:gd name="T9" fmla="*/ 34 h 35"/>
                      </a:gdLst>
                      <a:ahLst/>
                      <a:cxnLst>
                        <a:cxn ang="0">
                          <a:pos x="T0" y="T1"/>
                        </a:cxn>
                        <a:cxn ang="0">
                          <a:pos x="T2" y="T3"/>
                        </a:cxn>
                        <a:cxn ang="0">
                          <a:pos x="T4" y="T5"/>
                        </a:cxn>
                        <a:cxn ang="0">
                          <a:pos x="T6" y="T7"/>
                        </a:cxn>
                        <a:cxn ang="0">
                          <a:pos x="T8" y="T9"/>
                        </a:cxn>
                      </a:cxnLst>
                      <a:rect l="0" t="0" r="r" b="b"/>
                      <a:pathLst>
                        <a:path w="91" h="35">
                          <a:moveTo>
                            <a:pt x="90" y="34"/>
                          </a:moveTo>
                          <a:lnTo>
                            <a:pt x="0" y="34"/>
                          </a:lnTo>
                          <a:lnTo>
                            <a:pt x="0" y="5"/>
                          </a:lnTo>
                          <a:lnTo>
                            <a:pt x="90" y="0"/>
                          </a:lnTo>
                          <a:lnTo>
                            <a:pt x="90"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144016" name="Group 370">
                      <a:extLst>
                        <a:ext uri="{FF2B5EF4-FFF2-40B4-BE49-F238E27FC236}">
                          <a16:creationId xmlns:a16="http://schemas.microsoft.com/office/drawing/2014/main" id="{FBD4A941-49CF-4C02-AECA-7874968E1D46}"/>
                        </a:ext>
                      </a:extLst>
                    </p:cNvPr>
                    <p:cNvGrpSpPr>
                      <a:grpSpLocks/>
                    </p:cNvGrpSpPr>
                    <p:nvPr/>
                  </p:nvGrpSpPr>
                  <p:grpSpPr bwMode="auto">
                    <a:xfrm>
                      <a:off x="4296" y="2808"/>
                      <a:ext cx="23" cy="27"/>
                      <a:chOff x="4296" y="2808"/>
                      <a:chExt cx="23" cy="27"/>
                    </a:xfrm>
                  </p:grpSpPr>
                  <p:sp>
                    <p:nvSpPr>
                      <p:cNvPr id="144017" name="Freeform 371">
                        <a:extLst>
                          <a:ext uri="{FF2B5EF4-FFF2-40B4-BE49-F238E27FC236}">
                            <a16:creationId xmlns:a16="http://schemas.microsoft.com/office/drawing/2014/main" id="{F8140987-06D2-4013-9D44-E7AB1A0C29AA}"/>
                          </a:ext>
                        </a:extLst>
                      </p:cNvPr>
                      <p:cNvSpPr>
                        <a:spLocks/>
                      </p:cNvSpPr>
                      <p:nvPr/>
                    </p:nvSpPr>
                    <p:spPr bwMode="auto">
                      <a:xfrm>
                        <a:off x="4296" y="2808"/>
                        <a:ext cx="23" cy="27"/>
                      </a:xfrm>
                      <a:custGeom>
                        <a:avLst/>
                        <a:gdLst>
                          <a:gd name="T0" fmla="*/ 22 w 23"/>
                          <a:gd name="T1" fmla="*/ 0 h 27"/>
                          <a:gd name="T2" fmla="*/ 0 w 23"/>
                          <a:gd name="T3" fmla="*/ 2 h 27"/>
                          <a:gd name="T4" fmla="*/ 0 w 23"/>
                          <a:gd name="T5" fmla="*/ 26 h 27"/>
                          <a:gd name="T6" fmla="*/ 22 w 23"/>
                          <a:gd name="T7" fmla="*/ 26 h 27"/>
                          <a:gd name="T8" fmla="*/ 22 w 23"/>
                          <a:gd name="T9" fmla="*/ 0 h 27"/>
                        </a:gdLst>
                        <a:ahLst/>
                        <a:cxnLst>
                          <a:cxn ang="0">
                            <a:pos x="T0" y="T1"/>
                          </a:cxn>
                          <a:cxn ang="0">
                            <a:pos x="T2" y="T3"/>
                          </a:cxn>
                          <a:cxn ang="0">
                            <a:pos x="T4" y="T5"/>
                          </a:cxn>
                          <a:cxn ang="0">
                            <a:pos x="T6" y="T7"/>
                          </a:cxn>
                          <a:cxn ang="0">
                            <a:pos x="T8" y="T9"/>
                          </a:cxn>
                        </a:cxnLst>
                        <a:rect l="0" t="0" r="r" b="b"/>
                        <a:pathLst>
                          <a:path w="23" h="27">
                            <a:moveTo>
                              <a:pt x="22" y="0"/>
                            </a:moveTo>
                            <a:lnTo>
                              <a:pt x="0" y="2"/>
                            </a:lnTo>
                            <a:lnTo>
                              <a:pt x="0" y="26"/>
                            </a:lnTo>
                            <a:lnTo>
                              <a:pt x="22" y="26"/>
                            </a:lnTo>
                            <a:lnTo>
                              <a:pt x="2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144018" name="Group 372">
                        <a:extLst>
                          <a:ext uri="{FF2B5EF4-FFF2-40B4-BE49-F238E27FC236}">
                            <a16:creationId xmlns:a16="http://schemas.microsoft.com/office/drawing/2014/main" id="{E564A959-1C10-41A6-A025-3A281D8E3192}"/>
                          </a:ext>
                        </a:extLst>
                      </p:cNvPr>
                      <p:cNvGrpSpPr>
                        <a:grpSpLocks/>
                      </p:cNvGrpSpPr>
                      <p:nvPr/>
                    </p:nvGrpSpPr>
                    <p:grpSpPr bwMode="auto">
                      <a:xfrm>
                        <a:off x="4306" y="2814"/>
                        <a:ext cx="7" cy="21"/>
                        <a:chOff x="4306" y="2814"/>
                        <a:chExt cx="7" cy="21"/>
                      </a:xfrm>
                    </p:grpSpPr>
                    <p:sp>
                      <p:nvSpPr>
                        <p:cNvPr id="144019" name="Line 373">
                          <a:extLst>
                            <a:ext uri="{FF2B5EF4-FFF2-40B4-BE49-F238E27FC236}">
                              <a16:creationId xmlns:a16="http://schemas.microsoft.com/office/drawing/2014/main" id="{AAEE0052-FB7C-4BBF-B05A-EADF2FEC3371}"/>
                            </a:ext>
                          </a:extLst>
                        </p:cNvPr>
                        <p:cNvSpPr>
                          <a:spLocks noChangeShapeType="1"/>
                        </p:cNvSpPr>
                        <p:nvPr/>
                      </p:nvSpPr>
                      <p:spPr bwMode="auto">
                        <a:xfrm>
                          <a:off x="4306" y="2814"/>
                          <a:ext cx="0" cy="1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20" name="Line 374">
                          <a:extLst>
                            <a:ext uri="{FF2B5EF4-FFF2-40B4-BE49-F238E27FC236}">
                              <a16:creationId xmlns:a16="http://schemas.microsoft.com/office/drawing/2014/main" id="{0A34A2E8-75D1-455D-A933-171FCC69187C}"/>
                            </a:ext>
                          </a:extLst>
                        </p:cNvPr>
                        <p:cNvSpPr>
                          <a:spLocks noChangeShapeType="1"/>
                        </p:cNvSpPr>
                        <p:nvPr/>
                      </p:nvSpPr>
                      <p:spPr bwMode="auto">
                        <a:xfrm>
                          <a:off x="4311" y="2822"/>
                          <a:ext cx="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21" name="Line 375">
                          <a:extLst>
                            <a:ext uri="{FF2B5EF4-FFF2-40B4-BE49-F238E27FC236}">
                              <a16:creationId xmlns:a16="http://schemas.microsoft.com/office/drawing/2014/main" id="{3F1BCB82-C1D0-4D79-AF03-7FE3322DEDFD}"/>
                            </a:ext>
                          </a:extLst>
                        </p:cNvPr>
                        <p:cNvSpPr>
                          <a:spLocks noChangeShapeType="1"/>
                        </p:cNvSpPr>
                        <p:nvPr/>
                      </p:nvSpPr>
                      <p:spPr bwMode="auto">
                        <a:xfrm>
                          <a:off x="4313" y="2825"/>
                          <a:ext cx="0" cy="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22" name="Line 376">
                          <a:extLst>
                            <a:ext uri="{FF2B5EF4-FFF2-40B4-BE49-F238E27FC236}">
                              <a16:creationId xmlns:a16="http://schemas.microsoft.com/office/drawing/2014/main" id="{6F05CB55-5787-4FC4-99D2-CE7686B66551}"/>
                            </a:ext>
                          </a:extLst>
                        </p:cNvPr>
                        <p:cNvSpPr>
                          <a:spLocks noChangeShapeType="1"/>
                        </p:cNvSpPr>
                        <p:nvPr/>
                      </p:nvSpPr>
                      <p:spPr bwMode="auto">
                        <a:xfrm>
                          <a:off x="4311" y="2835"/>
                          <a:ext cx="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grpSp>
                </p:grpSp>
              </p:grpSp>
            </p:grpSp>
          </p:grpSp>
          <p:grpSp>
            <p:nvGrpSpPr>
              <p:cNvPr id="23" name="Group 377">
                <a:extLst>
                  <a:ext uri="{FF2B5EF4-FFF2-40B4-BE49-F238E27FC236}">
                    <a16:creationId xmlns:a16="http://schemas.microsoft.com/office/drawing/2014/main" id="{420DBC82-2056-4718-9D6F-590C91614F83}"/>
                  </a:ext>
                </a:extLst>
              </p:cNvPr>
              <p:cNvGrpSpPr>
                <a:grpSpLocks/>
              </p:cNvGrpSpPr>
              <p:nvPr/>
            </p:nvGrpSpPr>
            <p:grpSpPr bwMode="auto">
              <a:xfrm>
                <a:off x="4313" y="1963"/>
                <a:ext cx="279" cy="315"/>
                <a:chOff x="4832" y="2411"/>
                <a:chExt cx="313" cy="315"/>
              </a:xfrm>
            </p:grpSpPr>
            <p:grpSp>
              <p:nvGrpSpPr>
                <p:cNvPr id="47" name="Group 378">
                  <a:extLst>
                    <a:ext uri="{FF2B5EF4-FFF2-40B4-BE49-F238E27FC236}">
                      <a16:creationId xmlns:a16="http://schemas.microsoft.com/office/drawing/2014/main" id="{B64F8CD2-6342-4CD2-B683-3FF6C5425020}"/>
                    </a:ext>
                  </a:extLst>
                </p:cNvPr>
                <p:cNvGrpSpPr>
                  <a:grpSpLocks/>
                </p:cNvGrpSpPr>
                <p:nvPr/>
              </p:nvGrpSpPr>
              <p:grpSpPr bwMode="auto">
                <a:xfrm>
                  <a:off x="4832" y="2419"/>
                  <a:ext cx="61" cy="293"/>
                  <a:chOff x="4832" y="2419"/>
                  <a:chExt cx="61" cy="293"/>
                </a:xfrm>
              </p:grpSpPr>
              <p:grpSp>
                <p:nvGrpSpPr>
                  <p:cNvPr id="143984" name="Group 379">
                    <a:extLst>
                      <a:ext uri="{FF2B5EF4-FFF2-40B4-BE49-F238E27FC236}">
                        <a16:creationId xmlns:a16="http://schemas.microsoft.com/office/drawing/2014/main" id="{2C071953-865B-44FD-A3FC-9C831CE307BD}"/>
                      </a:ext>
                    </a:extLst>
                  </p:cNvPr>
                  <p:cNvGrpSpPr>
                    <a:grpSpLocks/>
                  </p:cNvGrpSpPr>
                  <p:nvPr/>
                </p:nvGrpSpPr>
                <p:grpSpPr bwMode="auto">
                  <a:xfrm>
                    <a:off x="4845" y="2419"/>
                    <a:ext cx="33" cy="70"/>
                    <a:chOff x="4845" y="2419"/>
                    <a:chExt cx="33" cy="70"/>
                  </a:xfrm>
                </p:grpSpPr>
                <p:sp>
                  <p:nvSpPr>
                    <p:cNvPr id="144004" name="Freeform 380">
                      <a:extLst>
                        <a:ext uri="{FF2B5EF4-FFF2-40B4-BE49-F238E27FC236}">
                          <a16:creationId xmlns:a16="http://schemas.microsoft.com/office/drawing/2014/main" id="{4600C895-3A06-41F8-92B4-C593239FC31A}"/>
                        </a:ext>
                      </a:extLst>
                    </p:cNvPr>
                    <p:cNvSpPr>
                      <a:spLocks/>
                    </p:cNvSpPr>
                    <p:nvPr/>
                  </p:nvSpPr>
                  <p:spPr bwMode="auto">
                    <a:xfrm>
                      <a:off x="4845" y="2419"/>
                      <a:ext cx="33" cy="55"/>
                    </a:xfrm>
                    <a:custGeom>
                      <a:avLst/>
                      <a:gdLst>
                        <a:gd name="T0" fmla="*/ 12 w 33"/>
                        <a:gd name="T1" fmla="*/ 2 h 55"/>
                        <a:gd name="T2" fmla="*/ 9 w 33"/>
                        <a:gd name="T3" fmla="*/ 3 h 55"/>
                        <a:gd name="T4" fmla="*/ 6 w 33"/>
                        <a:gd name="T5" fmla="*/ 6 h 55"/>
                        <a:gd name="T6" fmla="*/ 5 w 33"/>
                        <a:gd name="T7" fmla="*/ 8 h 55"/>
                        <a:gd name="T8" fmla="*/ 3 w 33"/>
                        <a:gd name="T9" fmla="*/ 14 h 55"/>
                        <a:gd name="T10" fmla="*/ 2 w 33"/>
                        <a:gd name="T11" fmla="*/ 22 h 55"/>
                        <a:gd name="T12" fmla="*/ 0 w 33"/>
                        <a:gd name="T13" fmla="*/ 28 h 55"/>
                        <a:gd name="T14" fmla="*/ 0 w 33"/>
                        <a:gd name="T15" fmla="*/ 31 h 55"/>
                        <a:gd name="T16" fmla="*/ 2 w 33"/>
                        <a:gd name="T17" fmla="*/ 34 h 55"/>
                        <a:gd name="T18" fmla="*/ 2 w 33"/>
                        <a:gd name="T19" fmla="*/ 39 h 55"/>
                        <a:gd name="T20" fmla="*/ 3 w 33"/>
                        <a:gd name="T21" fmla="*/ 54 h 55"/>
                        <a:gd name="T22" fmla="*/ 6 w 33"/>
                        <a:gd name="T23" fmla="*/ 51 h 55"/>
                        <a:gd name="T24" fmla="*/ 8 w 33"/>
                        <a:gd name="T25" fmla="*/ 49 h 55"/>
                        <a:gd name="T26" fmla="*/ 9 w 33"/>
                        <a:gd name="T27" fmla="*/ 49 h 55"/>
                        <a:gd name="T28" fmla="*/ 12 w 33"/>
                        <a:gd name="T29" fmla="*/ 48 h 55"/>
                        <a:gd name="T30" fmla="*/ 11 w 33"/>
                        <a:gd name="T31" fmla="*/ 40 h 55"/>
                        <a:gd name="T32" fmla="*/ 11 w 33"/>
                        <a:gd name="T33" fmla="*/ 37 h 55"/>
                        <a:gd name="T34" fmla="*/ 9 w 33"/>
                        <a:gd name="T35" fmla="*/ 31 h 55"/>
                        <a:gd name="T36" fmla="*/ 8 w 33"/>
                        <a:gd name="T37" fmla="*/ 23 h 55"/>
                        <a:gd name="T38" fmla="*/ 9 w 33"/>
                        <a:gd name="T39" fmla="*/ 15 h 55"/>
                        <a:gd name="T40" fmla="*/ 14 w 33"/>
                        <a:gd name="T41" fmla="*/ 11 h 55"/>
                        <a:gd name="T42" fmla="*/ 21 w 33"/>
                        <a:gd name="T43" fmla="*/ 9 h 55"/>
                        <a:gd name="T44" fmla="*/ 24 w 33"/>
                        <a:gd name="T45" fmla="*/ 15 h 55"/>
                        <a:gd name="T46" fmla="*/ 24 w 33"/>
                        <a:gd name="T47" fmla="*/ 31 h 55"/>
                        <a:gd name="T48" fmla="*/ 21 w 33"/>
                        <a:gd name="T49" fmla="*/ 37 h 55"/>
                        <a:gd name="T50" fmla="*/ 20 w 33"/>
                        <a:gd name="T51" fmla="*/ 48 h 55"/>
                        <a:gd name="T52" fmla="*/ 21 w 33"/>
                        <a:gd name="T53" fmla="*/ 46 h 55"/>
                        <a:gd name="T54" fmla="*/ 23 w 33"/>
                        <a:gd name="T55" fmla="*/ 48 h 55"/>
                        <a:gd name="T56" fmla="*/ 26 w 33"/>
                        <a:gd name="T57" fmla="*/ 49 h 55"/>
                        <a:gd name="T58" fmla="*/ 27 w 33"/>
                        <a:gd name="T59" fmla="*/ 49 h 55"/>
                        <a:gd name="T60" fmla="*/ 29 w 33"/>
                        <a:gd name="T61" fmla="*/ 51 h 55"/>
                        <a:gd name="T62" fmla="*/ 30 w 33"/>
                        <a:gd name="T63" fmla="*/ 40 h 55"/>
                        <a:gd name="T64" fmla="*/ 32 w 33"/>
                        <a:gd name="T65" fmla="*/ 34 h 55"/>
                        <a:gd name="T66" fmla="*/ 32 w 33"/>
                        <a:gd name="T67" fmla="*/ 29 h 55"/>
                        <a:gd name="T68" fmla="*/ 32 w 33"/>
                        <a:gd name="T69" fmla="*/ 26 h 55"/>
                        <a:gd name="T70" fmla="*/ 32 w 33"/>
                        <a:gd name="T71" fmla="*/ 23 h 55"/>
                        <a:gd name="T72" fmla="*/ 32 w 33"/>
                        <a:gd name="T73" fmla="*/ 20 h 55"/>
                        <a:gd name="T74" fmla="*/ 30 w 33"/>
                        <a:gd name="T75" fmla="*/ 19 h 55"/>
                        <a:gd name="T76" fmla="*/ 30 w 33"/>
                        <a:gd name="T77" fmla="*/ 15 h 55"/>
                        <a:gd name="T78" fmla="*/ 30 w 33"/>
                        <a:gd name="T79" fmla="*/ 14 h 55"/>
                        <a:gd name="T80" fmla="*/ 29 w 33"/>
                        <a:gd name="T81" fmla="*/ 11 h 55"/>
                        <a:gd name="T82" fmla="*/ 29 w 33"/>
                        <a:gd name="T83" fmla="*/ 8 h 55"/>
                        <a:gd name="T84" fmla="*/ 26 w 33"/>
                        <a:gd name="T85" fmla="*/ 5 h 55"/>
                        <a:gd name="T86" fmla="*/ 23 w 33"/>
                        <a:gd name="T87" fmla="*/ 2 h 55"/>
                        <a:gd name="T88" fmla="*/ 20 w 33"/>
                        <a:gd name="T89" fmla="*/ 2 h 55"/>
                        <a:gd name="T90" fmla="*/ 17 w 33"/>
                        <a:gd name="T91" fmla="*/ 0 h 55"/>
                        <a:gd name="T92" fmla="*/ 12 w 33"/>
                        <a:gd name="T93"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3" h="55">
                          <a:moveTo>
                            <a:pt x="12" y="2"/>
                          </a:moveTo>
                          <a:lnTo>
                            <a:pt x="9" y="3"/>
                          </a:lnTo>
                          <a:lnTo>
                            <a:pt x="6" y="6"/>
                          </a:lnTo>
                          <a:lnTo>
                            <a:pt x="5" y="8"/>
                          </a:lnTo>
                          <a:lnTo>
                            <a:pt x="3" y="14"/>
                          </a:lnTo>
                          <a:lnTo>
                            <a:pt x="2" y="22"/>
                          </a:lnTo>
                          <a:lnTo>
                            <a:pt x="0" y="28"/>
                          </a:lnTo>
                          <a:lnTo>
                            <a:pt x="0" y="31"/>
                          </a:lnTo>
                          <a:lnTo>
                            <a:pt x="2" y="34"/>
                          </a:lnTo>
                          <a:lnTo>
                            <a:pt x="2" y="39"/>
                          </a:lnTo>
                          <a:lnTo>
                            <a:pt x="3" y="54"/>
                          </a:lnTo>
                          <a:lnTo>
                            <a:pt x="6" y="51"/>
                          </a:lnTo>
                          <a:lnTo>
                            <a:pt x="8" y="49"/>
                          </a:lnTo>
                          <a:lnTo>
                            <a:pt x="9" y="49"/>
                          </a:lnTo>
                          <a:lnTo>
                            <a:pt x="12" y="48"/>
                          </a:lnTo>
                          <a:lnTo>
                            <a:pt x="11" y="40"/>
                          </a:lnTo>
                          <a:lnTo>
                            <a:pt x="11" y="37"/>
                          </a:lnTo>
                          <a:lnTo>
                            <a:pt x="9" y="31"/>
                          </a:lnTo>
                          <a:lnTo>
                            <a:pt x="8" y="23"/>
                          </a:lnTo>
                          <a:lnTo>
                            <a:pt x="9" y="15"/>
                          </a:lnTo>
                          <a:lnTo>
                            <a:pt x="14" y="11"/>
                          </a:lnTo>
                          <a:lnTo>
                            <a:pt x="21" y="9"/>
                          </a:lnTo>
                          <a:lnTo>
                            <a:pt x="24" y="15"/>
                          </a:lnTo>
                          <a:lnTo>
                            <a:pt x="24" y="31"/>
                          </a:lnTo>
                          <a:lnTo>
                            <a:pt x="21" y="37"/>
                          </a:lnTo>
                          <a:lnTo>
                            <a:pt x="20" y="48"/>
                          </a:lnTo>
                          <a:lnTo>
                            <a:pt x="21" y="46"/>
                          </a:lnTo>
                          <a:lnTo>
                            <a:pt x="23" y="48"/>
                          </a:lnTo>
                          <a:lnTo>
                            <a:pt x="26" y="49"/>
                          </a:lnTo>
                          <a:lnTo>
                            <a:pt x="27" y="49"/>
                          </a:lnTo>
                          <a:lnTo>
                            <a:pt x="29" y="51"/>
                          </a:lnTo>
                          <a:lnTo>
                            <a:pt x="30" y="40"/>
                          </a:lnTo>
                          <a:lnTo>
                            <a:pt x="32" y="34"/>
                          </a:lnTo>
                          <a:lnTo>
                            <a:pt x="32" y="29"/>
                          </a:lnTo>
                          <a:lnTo>
                            <a:pt x="32" y="26"/>
                          </a:lnTo>
                          <a:lnTo>
                            <a:pt x="32" y="23"/>
                          </a:lnTo>
                          <a:lnTo>
                            <a:pt x="32" y="20"/>
                          </a:lnTo>
                          <a:lnTo>
                            <a:pt x="30" y="19"/>
                          </a:lnTo>
                          <a:lnTo>
                            <a:pt x="30" y="15"/>
                          </a:lnTo>
                          <a:lnTo>
                            <a:pt x="30" y="14"/>
                          </a:lnTo>
                          <a:lnTo>
                            <a:pt x="29" y="11"/>
                          </a:lnTo>
                          <a:lnTo>
                            <a:pt x="29" y="8"/>
                          </a:lnTo>
                          <a:lnTo>
                            <a:pt x="26" y="5"/>
                          </a:lnTo>
                          <a:lnTo>
                            <a:pt x="23" y="2"/>
                          </a:lnTo>
                          <a:lnTo>
                            <a:pt x="20" y="2"/>
                          </a:lnTo>
                          <a:lnTo>
                            <a:pt x="17" y="0"/>
                          </a:lnTo>
                          <a:lnTo>
                            <a:pt x="12"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05" name="Freeform 381">
                      <a:extLst>
                        <a:ext uri="{FF2B5EF4-FFF2-40B4-BE49-F238E27FC236}">
                          <a16:creationId xmlns:a16="http://schemas.microsoft.com/office/drawing/2014/main" id="{A0177099-14F2-47AE-AE03-7E4812DA0367}"/>
                        </a:ext>
                      </a:extLst>
                    </p:cNvPr>
                    <p:cNvSpPr>
                      <a:spLocks/>
                    </p:cNvSpPr>
                    <p:nvPr/>
                  </p:nvSpPr>
                  <p:spPr bwMode="auto">
                    <a:xfrm>
                      <a:off x="4848" y="2429"/>
                      <a:ext cx="28" cy="60"/>
                    </a:xfrm>
                    <a:custGeom>
                      <a:avLst/>
                      <a:gdLst>
                        <a:gd name="T0" fmla="*/ 11 w 28"/>
                        <a:gd name="T1" fmla="*/ 0 h 60"/>
                        <a:gd name="T2" fmla="*/ 8 w 28"/>
                        <a:gd name="T3" fmla="*/ 2 h 60"/>
                        <a:gd name="T4" fmla="*/ 6 w 28"/>
                        <a:gd name="T5" fmla="*/ 3 h 60"/>
                        <a:gd name="T6" fmla="*/ 6 w 28"/>
                        <a:gd name="T7" fmla="*/ 6 h 60"/>
                        <a:gd name="T8" fmla="*/ 5 w 28"/>
                        <a:gd name="T9" fmla="*/ 9 h 60"/>
                        <a:gd name="T10" fmla="*/ 5 w 28"/>
                        <a:gd name="T11" fmla="*/ 14 h 60"/>
                        <a:gd name="T12" fmla="*/ 6 w 28"/>
                        <a:gd name="T13" fmla="*/ 21 h 60"/>
                        <a:gd name="T14" fmla="*/ 6 w 28"/>
                        <a:gd name="T15" fmla="*/ 24 h 60"/>
                        <a:gd name="T16" fmla="*/ 8 w 28"/>
                        <a:gd name="T17" fmla="*/ 27 h 60"/>
                        <a:gd name="T18" fmla="*/ 8 w 28"/>
                        <a:gd name="T19" fmla="*/ 36 h 60"/>
                        <a:gd name="T20" fmla="*/ 0 w 28"/>
                        <a:gd name="T21" fmla="*/ 41 h 60"/>
                        <a:gd name="T22" fmla="*/ 14 w 28"/>
                        <a:gd name="T23" fmla="*/ 59 h 60"/>
                        <a:gd name="T24" fmla="*/ 27 w 28"/>
                        <a:gd name="T25" fmla="*/ 41 h 60"/>
                        <a:gd name="T26" fmla="*/ 18 w 28"/>
                        <a:gd name="T27" fmla="*/ 35 h 60"/>
                        <a:gd name="T28" fmla="*/ 18 w 28"/>
                        <a:gd name="T29" fmla="*/ 27 h 60"/>
                        <a:gd name="T30" fmla="*/ 20 w 28"/>
                        <a:gd name="T31" fmla="*/ 23 h 60"/>
                        <a:gd name="T32" fmla="*/ 21 w 28"/>
                        <a:gd name="T33" fmla="*/ 21 h 60"/>
                        <a:gd name="T34" fmla="*/ 21 w 28"/>
                        <a:gd name="T35" fmla="*/ 14 h 60"/>
                        <a:gd name="T36" fmla="*/ 21 w 28"/>
                        <a:gd name="T37" fmla="*/ 11 h 60"/>
                        <a:gd name="T38" fmla="*/ 21 w 28"/>
                        <a:gd name="T39" fmla="*/ 8 h 60"/>
                        <a:gd name="T40" fmla="*/ 21 w 28"/>
                        <a:gd name="T41" fmla="*/ 5 h 60"/>
                        <a:gd name="T42" fmla="*/ 20 w 28"/>
                        <a:gd name="T43" fmla="*/ 2 h 60"/>
                        <a:gd name="T44" fmla="*/ 18 w 28"/>
                        <a:gd name="T45" fmla="*/ 0 h 60"/>
                        <a:gd name="T46" fmla="*/ 15 w 28"/>
                        <a:gd name="T47" fmla="*/ 0 h 60"/>
                        <a:gd name="T48" fmla="*/ 12 w 28"/>
                        <a:gd name="T49" fmla="*/ 0 h 60"/>
                        <a:gd name="T50" fmla="*/ 11 w 28"/>
                        <a:gd name="T5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 h="60">
                          <a:moveTo>
                            <a:pt x="11" y="0"/>
                          </a:moveTo>
                          <a:lnTo>
                            <a:pt x="8" y="2"/>
                          </a:lnTo>
                          <a:lnTo>
                            <a:pt x="6" y="3"/>
                          </a:lnTo>
                          <a:lnTo>
                            <a:pt x="6" y="6"/>
                          </a:lnTo>
                          <a:lnTo>
                            <a:pt x="5" y="9"/>
                          </a:lnTo>
                          <a:lnTo>
                            <a:pt x="5" y="14"/>
                          </a:lnTo>
                          <a:lnTo>
                            <a:pt x="6" y="21"/>
                          </a:lnTo>
                          <a:lnTo>
                            <a:pt x="6" y="24"/>
                          </a:lnTo>
                          <a:lnTo>
                            <a:pt x="8" y="27"/>
                          </a:lnTo>
                          <a:lnTo>
                            <a:pt x="8" y="36"/>
                          </a:lnTo>
                          <a:lnTo>
                            <a:pt x="0" y="41"/>
                          </a:lnTo>
                          <a:lnTo>
                            <a:pt x="14" y="59"/>
                          </a:lnTo>
                          <a:lnTo>
                            <a:pt x="27" y="41"/>
                          </a:lnTo>
                          <a:lnTo>
                            <a:pt x="18" y="35"/>
                          </a:lnTo>
                          <a:lnTo>
                            <a:pt x="18" y="27"/>
                          </a:lnTo>
                          <a:lnTo>
                            <a:pt x="20" y="23"/>
                          </a:lnTo>
                          <a:lnTo>
                            <a:pt x="21" y="21"/>
                          </a:lnTo>
                          <a:lnTo>
                            <a:pt x="21" y="14"/>
                          </a:lnTo>
                          <a:lnTo>
                            <a:pt x="21" y="11"/>
                          </a:lnTo>
                          <a:lnTo>
                            <a:pt x="21" y="8"/>
                          </a:lnTo>
                          <a:lnTo>
                            <a:pt x="21" y="5"/>
                          </a:lnTo>
                          <a:lnTo>
                            <a:pt x="20" y="2"/>
                          </a:lnTo>
                          <a:lnTo>
                            <a:pt x="18" y="0"/>
                          </a:lnTo>
                          <a:lnTo>
                            <a:pt x="15" y="0"/>
                          </a:lnTo>
                          <a:lnTo>
                            <a:pt x="12" y="0"/>
                          </a:lnTo>
                          <a:lnTo>
                            <a:pt x="1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06" name="Freeform 382">
                      <a:extLst>
                        <a:ext uri="{FF2B5EF4-FFF2-40B4-BE49-F238E27FC236}">
                          <a16:creationId xmlns:a16="http://schemas.microsoft.com/office/drawing/2014/main" id="{43EB01B5-6BC0-4B40-B53B-9702E2955881}"/>
                        </a:ext>
                      </a:extLst>
                    </p:cNvPr>
                    <p:cNvSpPr>
                      <a:spLocks/>
                    </p:cNvSpPr>
                    <p:nvPr/>
                  </p:nvSpPr>
                  <p:spPr bwMode="auto">
                    <a:xfrm>
                      <a:off x="4854" y="2440"/>
                      <a:ext cx="9" cy="9"/>
                    </a:xfrm>
                    <a:custGeom>
                      <a:avLst/>
                      <a:gdLst>
                        <a:gd name="T0" fmla="*/ 1 w 9"/>
                        <a:gd name="T1" fmla="*/ 0 h 9"/>
                        <a:gd name="T2" fmla="*/ 3 w 9"/>
                        <a:gd name="T3" fmla="*/ 0 h 9"/>
                        <a:gd name="T4" fmla="*/ 5 w 9"/>
                        <a:gd name="T5" fmla="*/ 0 h 9"/>
                        <a:gd name="T6" fmla="*/ 5 w 9"/>
                        <a:gd name="T7" fmla="*/ 7 h 9"/>
                        <a:gd name="T8" fmla="*/ 8 w 9"/>
                        <a:gd name="T9" fmla="*/ 7 h 9"/>
                        <a:gd name="T10" fmla="*/ 7 w 9"/>
                        <a:gd name="T11" fmla="*/ 8 h 9"/>
                        <a:gd name="T12" fmla="*/ 5 w 9"/>
                        <a:gd name="T13" fmla="*/ 7 h 9"/>
                        <a:gd name="T14" fmla="*/ 5 w 9"/>
                        <a:gd name="T15" fmla="*/ 2 h 9"/>
                        <a:gd name="T16" fmla="*/ 3 w 9"/>
                        <a:gd name="T17" fmla="*/ 2 h 9"/>
                        <a:gd name="T18" fmla="*/ 4 w 9"/>
                        <a:gd name="T19" fmla="*/ 1 h 9"/>
                        <a:gd name="T20" fmla="*/ 1 w 9"/>
                        <a:gd name="T21" fmla="*/ 1 h 9"/>
                        <a:gd name="T22" fmla="*/ 0 w 9"/>
                        <a:gd name="T23" fmla="*/ 1 h 9"/>
                        <a:gd name="T24" fmla="*/ 1 w 9"/>
                        <a:gd name="T2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9">
                          <a:moveTo>
                            <a:pt x="1" y="0"/>
                          </a:moveTo>
                          <a:lnTo>
                            <a:pt x="3" y="0"/>
                          </a:lnTo>
                          <a:lnTo>
                            <a:pt x="5" y="0"/>
                          </a:lnTo>
                          <a:lnTo>
                            <a:pt x="5" y="7"/>
                          </a:lnTo>
                          <a:lnTo>
                            <a:pt x="8" y="7"/>
                          </a:lnTo>
                          <a:lnTo>
                            <a:pt x="7" y="8"/>
                          </a:lnTo>
                          <a:lnTo>
                            <a:pt x="5" y="7"/>
                          </a:lnTo>
                          <a:lnTo>
                            <a:pt x="5" y="2"/>
                          </a:lnTo>
                          <a:lnTo>
                            <a:pt x="3" y="2"/>
                          </a:lnTo>
                          <a:lnTo>
                            <a:pt x="4" y="1"/>
                          </a:lnTo>
                          <a:lnTo>
                            <a:pt x="1" y="1"/>
                          </a:lnTo>
                          <a:lnTo>
                            <a:pt x="0" y="1"/>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43985" name="Group 383">
                    <a:extLst>
                      <a:ext uri="{FF2B5EF4-FFF2-40B4-BE49-F238E27FC236}">
                        <a16:creationId xmlns:a16="http://schemas.microsoft.com/office/drawing/2014/main" id="{9096CEF3-13DA-4572-AF91-42087383D6FE}"/>
                      </a:ext>
                    </a:extLst>
                  </p:cNvPr>
                  <p:cNvGrpSpPr>
                    <a:grpSpLocks/>
                  </p:cNvGrpSpPr>
                  <p:nvPr/>
                </p:nvGrpSpPr>
                <p:grpSpPr bwMode="auto">
                  <a:xfrm>
                    <a:off x="4842" y="2562"/>
                    <a:ext cx="50" cy="138"/>
                    <a:chOff x="4842" y="2562"/>
                    <a:chExt cx="50" cy="138"/>
                  </a:xfrm>
                </p:grpSpPr>
                <p:grpSp>
                  <p:nvGrpSpPr>
                    <p:cNvPr id="144000" name="Group 384">
                      <a:extLst>
                        <a:ext uri="{FF2B5EF4-FFF2-40B4-BE49-F238E27FC236}">
                          <a16:creationId xmlns:a16="http://schemas.microsoft.com/office/drawing/2014/main" id="{8B8DF361-1FD0-45A2-B7D3-2BE38F21DDE2}"/>
                        </a:ext>
                      </a:extLst>
                    </p:cNvPr>
                    <p:cNvGrpSpPr>
                      <a:grpSpLocks/>
                    </p:cNvGrpSpPr>
                    <p:nvPr/>
                  </p:nvGrpSpPr>
                  <p:grpSpPr bwMode="auto">
                    <a:xfrm>
                      <a:off x="4842" y="2562"/>
                      <a:ext cx="50" cy="138"/>
                      <a:chOff x="4842" y="2562"/>
                      <a:chExt cx="50" cy="138"/>
                    </a:xfrm>
                  </p:grpSpPr>
                  <p:sp>
                    <p:nvSpPr>
                      <p:cNvPr id="144002" name="Freeform 385">
                        <a:extLst>
                          <a:ext uri="{FF2B5EF4-FFF2-40B4-BE49-F238E27FC236}">
                            <a16:creationId xmlns:a16="http://schemas.microsoft.com/office/drawing/2014/main" id="{D2C5A04C-A905-4AC5-AB99-767A5B59B5E9}"/>
                          </a:ext>
                        </a:extLst>
                      </p:cNvPr>
                      <p:cNvSpPr>
                        <a:spLocks/>
                      </p:cNvSpPr>
                      <p:nvPr/>
                    </p:nvSpPr>
                    <p:spPr bwMode="auto">
                      <a:xfrm>
                        <a:off x="4842" y="2590"/>
                        <a:ext cx="36" cy="110"/>
                      </a:xfrm>
                      <a:custGeom>
                        <a:avLst/>
                        <a:gdLst>
                          <a:gd name="T0" fmla="*/ 6 w 36"/>
                          <a:gd name="T1" fmla="*/ 3 h 110"/>
                          <a:gd name="T2" fmla="*/ 6 w 36"/>
                          <a:gd name="T3" fmla="*/ 35 h 110"/>
                          <a:gd name="T4" fmla="*/ 6 w 36"/>
                          <a:gd name="T5" fmla="*/ 60 h 110"/>
                          <a:gd name="T6" fmla="*/ 8 w 36"/>
                          <a:gd name="T7" fmla="*/ 85 h 110"/>
                          <a:gd name="T8" fmla="*/ 5 w 36"/>
                          <a:gd name="T9" fmla="*/ 96 h 110"/>
                          <a:gd name="T10" fmla="*/ 2 w 36"/>
                          <a:gd name="T11" fmla="*/ 104 h 110"/>
                          <a:gd name="T12" fmla="*/ 0 w 36"/>
                          <a:gd name="T13" fmla="*/ 106 h 110"/>
                          <a:gd name="T14" fmla="*/ 2 w 36"/>
                          <a:gd name="T15" fmla="*/ 109 h 110"/>
                          <a:gd name="T16" fmla="*/ 8 w 36"/>
                          <a:gd name="T17" fmla="*/ 109 h 110"/>
                          <a:gd name="T18" fmla="*/ 14 w 36"/>
                          <a:gd name="T19" fmla="*/ 95 h 110"/>
                          <a:gd name="T20" fmla="*/ 14 w 36"/>
                          <a:gd name="T21" fmla="*/ 85 h 110"/>
                          <a:gd name="T22" fmla="*/ 18 w 36"/>
                          <a:gd name="T23" fmla="*/ 55 h 110"/>
                          <a:gd name="T24" fmla="*/ 18 w 36"/>
                          <a:gd name="T25" fmla="*/ 47 h 110"/>
                          <a:gd name="T26" fmla="*/ 18 w 36"/>
                          <a:gd name="T27" fmla="*/ 62 h 110"/>
                          <a:gd name="T28" fmla="*/ 20 w 36"/>
                          <a:gd name="T29" fmla="*/ 82 h 110"/>
                          <a:gd name="T30" fmla="*/ 20 w 36"/>
                          <a:gd name="T31" fmla="*/ 92 h 110"/>
                          <a:gd name="T32" fmla="*/ 23 w 36"/>
                          <a:gd name="T33" fmla="*/ 101 h 110"/>
                          <a:gd name="T34" fmla="*/ 26 w 36"/>
                          <a:gd name="T35" fmla="*/ 107 h 110"/>
                          <a:gd name="T36" fmla="*/ 32 w 36"/>
                          <a:gd name="T37" fmla="*/ 107 h 110"/>
                          <a:gd name="T38" fmla="*/ 33 w 36"/>
                          <a:gd name="T39" fmla="*/ 106 h 110"/>
                          <a:gd name="T40" fmla="*/ 27 w 36"/>
                          <a:gd name="T41" fmla="*/ 92 h 110"/>
                          <a:gd name="T42" fmla="*/ 27 w 36"/>
                          <a:gd name="T43" fmla="*/ 84 h 110"/>
                          <a:gd name="T44" fmla="*/ 29 w 36"/>
                          <a:gd name="T45" fmla="*/ 70 h 110"/>
                          <a:gd name="T46" fmla="*/ 30 w 36"/>
                          <a:gd name="T47" fmla="*/ 46 h 110"/>
                          <a:gd name="T48" fmla="*/ 35 w 36"/>
                          <a:gd name="T49" fmla="*/ 0 h 110"/>
                          <a:gd name="T50" fmla="*/ 6 w 36"/>
                          <a:gd name="T51" fmla="*/ 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 h="110">
                            <a:moveTo>
                              <a:pt x="6" y="3"/>
                            </a:moveTo>
                            <a:lnTo>
                              <a:pt x="6" y="35"/>
                            </a:lnTo>
                            <a:lnTo>
                              <a:pt x="6" y="60"/>
                            </a:lnTo>
                            <a:lnTo>
                              <a:pt x="8" y="85"/>
                            </a:lnTo>
                            <a:lnTo>
                              <a:pt x="5" y="96"/>
                            </a:lnTo>
                            <a:lnTo>
                              <a:pt x="2" y="104"/>
                            </a:lnTo>
                            <a:lnTo>
                              <a:pt x="0" y="106"/>
                            </a:lnTo>
                            <a:lnTo>
                              <a:pt x="2" y="109"/>
                            </a:lnTo>
                            <a:lnTo>
                              <a:pt x="8" y="109"/>
                            </a:lnTo>
                            <a:lnTo>
                              <a:pt x="14" y="95"/>
                            </a:lnTo>
                            <a:lnTo>
                              <a:pt x="14" y="85"/>
                            </a:lnTo>
                            <a:lnTo>
                              <a:pt x="18" y="55"/>
                            </a:lnTo>
                            <a:lnTo>
                              <a:pt x="18" y="47"/>
                            </a:lnTo>
                            <a:lnTo>
                              <a:pt x="18" y="62"/>
                            </a:lnTo>
                            <a:lnTo>
                              <a:pt x="20" y="82"/>
                            </a:lnTo>
                            <a:lnTo>
                              <a:pt x="20" y="92"/>
                            </a:lnTo>
                            <a:lnTo>
                              <a:pt x="23" y="101"/>
                            </a:lnTo>
                            <a:lnTo>
                              <a:pt x="26" y="107"/>
                            </a:lnTo>
                            <a:lnTo>
                              <a:pt x="32" y="107"/>
                            </a:lnTo>
                            <a:lnTo>
                              <a:pt x="33" y="106"/>
                            </a:lnTo>
                            <a:lnTo>
                              <a:pt x="27" y="92"/>
                            </a:lnTo>
                            <a:lnTo>
                              <a:pt x="27" y="84"/>
                            </a:lnTo>
                            <a:lnTo>
                              <a:pt x="29" y="70"/>
                            </a:lnTo>
                            <a:lnTo>
                              <a:pt x="30" y="46"/>
                            </a:lnTo>
                            <a:lnTo>
                              <a:pt x="35" y="0"/>
                            </a:lnTo>
                            <a:lnTo>
                              <a:pt x="6" y="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03" name="Freeform 386">
                        <a:extLst>
                          <a:ext uri="{FF2B5EF4-FFF2-40B4-BE49-F238E27FC236}">
                            <a16:creationId xmlns:a16="http://schemas.microsoft.com/office/drawing/2014/main" id="{FAF9377A-13A6-4019-938D-0200461E6A65}"/>
                          </a:ext>
                        </a:extLst>
                      </p:cNvPr>
                      <p:cNvSpPr>
                        <a:spLocks/>
                      </p:cNvSpPr>
                      <p:nvPr/>
                    </p:nvSpPr>
                    <p:spPr bwMode="auto">
                      <a:xfrm>
                        <a:off x="4884" y="2562"/>
                        <a:ext cx="8" cy="12"/>
                      </a:xfrm>
                      <a:custGeom>
                        <a:avLst/>
                        <a:gdLst>
                          <a:gd name="T0" fmla="*/ 7 w 8"/>
                          <a:gd name="T1" fmla="*/ 0 h 12"/>
                          <a:gd name="T2" fmla="*/ 7 w 8"/>
                          <a:gd name="T3" fmla="*/ 6 h 12"/>
                          <a:gd name="T4" fmla="*/ 0 w 8"/>
                          <a:gd name="T5" fmla="*/ 11 h 12"/>
                          <a:gd name="T6" fmla="*/ 4 w 8"/>
                          <a:gd name="T7" fmla="*/ 0 h 12"/>
                          <a:gd name="T8" fmla="*/ 7 w 8"/>
                          <a:gd name="T9" fmla="*/ 0 h 12"/>
                        </a:gdLst>
                        <a:ahLst/>
                        <a:cxnLst>
                          <a:cxn ang="0">
                            <a:pos x="T0" y="T1"/>
                          </a:cxn>
                          <a:cxn ang="0">
                            <a:pos x="T2" y="T3"/>
                          </a:cxn>
                          <a:cxn ang="0">
                            <a:pos x="T4" y="T5"/>
                          </a:cxn>
                          <a:cxn ang="0">
                            <a:pos x="T6" y="T7"/>
                          </a:cxn>
                          <a:cxn ang="0">
                            <a:pos x="T8" y="T9"/>
                          </a:cxn>
                        </a:cxnLst>
                        <a:rect l="0" t="0" r="r" b="b"/>
                        <a:pathLst>
                          <a:path w="8" h="12">
                            <a:moveTo>
                              <a:pt x="7" y="0"/>
                            </a:moveTo>
                            <a:lnTo>
                              <a:pt x="7" y="6"/>
                            </a:lnTo>
                            <a:lnTo>
                              <a:pt x="0" y="11"/>
                            </a:lnTo>
                            <a:lnTo>
                              <a:pt x="4" y="0"/>
                            </a:lnTo>
                            <a:lnTo>
                              <a:pt x="7"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144001" name="Freeform 387">
                      <a:extLst>
                        <a:ext uri="{FF2B5EF4-FFF2-40B4-BE49-F238E27FC236}">
                          <a16:creationId xmlns:a16="http://schemas.microsoft.com/office/drawing/2014/main" id="{2EFA21EA-6FA0-4E5A-B0E3-5FB1DB9B3BAB}"/>
                        </a:ext>
                      </a:extLst>
                    </p:cNvPr>
                    <p:cNvSpPr>
                      <a:spLocks/>
                    </p:cNvSpPr>
                    <p:nvPr/>
                  </p:nvSpPr>
                  <p:spPr bwMode="auto">
                    <a:xfrm>
                      <a:off x="4861" y="2592"/>
                      <a:ext cx="4" cy="49"/>
                    </a:xfrm>
                    <a:custGeom>
                      <a:avLst/>
                      <a:gdLst>
                        <a:gd name="T0" fmla="*/ 3 w 4"/>
                        <a:gd name="T1" fmla="*/ 0 h 49"/>
                        <a:gd name="T2" fmla="*/ 3 w 4"/>
                        <a:gd name="T3" fmla="*/ 16 h 49"/>
                        <a:gd name="T4" fmla="*/ 2 w 4"/>
                        <a:gd name="T5" fmla="*/ 26 h 49"/>
                        <a:gd name="T6" fmla="*/ 2 w 4"/>
                        <a:gd name="T7" fmla="*/ 37 h 49"/>
                        <a:gd name="T8" fmla="*/ 0 w 4"/>
                        <a:gd name="T9" fmla="*/ 46 h 49"/>
                        <a:gd name="T10" fmla="*/ 0 w 4"/>
                        <a:gd name="T11" fmla="*/ 48 h 49"/>
                        <a:gd name="T12" fmla="*/ 3 w 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4" h="49">
                          <a:moveTo>
                            <a:pt x="3" y="0"/>
                          </a:moveTo>
                          <a:lnTo>
                            <a:pt x="3" y="16"/>
                          </a:lnTo>
                          <a:lnTo>
                            <a:pt x="2" y="26"/>
                          </a:lnTo>
                          <a:lnTo>
                            <a:pt x="2" y="37"/>
                          </a:lnTo>
                          <a:lnTo>
                            <a:pt x="0" y="46"/>
                          </a:lnTo>
                          <a:lnTo>
                            <a:pt x="0" y="48"/>
                          </a:lnTo>
                          <a:lnTo>
                            <a:pt x="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43986" name="Group 388">
                    <a:extLst>
                      <a:ext uri="{FF2B5EF4-FFF2-40B4-BE49-F238E27FC236}">
                        <a16:creationId xmlns:a16="http://schemas.microsoft.com/office/drawing/2014/main" id="{E2000337-5245-4516-A821-5DB3ACE9B829}"/>
                      </a:ext>
                    </a:extLst>
                  </p:cNvPr>
                  <p:cNvGrpSpPr>
                    <a:grpSpLocks/>
                  </p:cNvGrpSpPr>
                  <p:nvPr/>
                </p:nvGrpSpPr>
                <p:grpSpPr bwMode="auto">
                  <a:xfrm>
                    <a:off x="4840" y="2682"/>
                    <a:ext cx="39" cy="30"/>
                    <a:chOff x="4840" y="2682"/>
                    <a:chExt cx="39" cy="30"/>
                  </a:xfrm>
                </p:grpSpPr>
                <p:sp>
                  <p:nvSpPr>
                    <p:cNvPr id="143998" name="Freeform 389">
                      <a:extLst>
                        <a:ext uri="{FF2B5EF4-FFF2-40B4-BE49-F238E27FC236}">
                          <a16:creationId xmlns:a16="http://schemas.microsoft.com/office/drawing/2014/main" id="{715136FE-22C2-4825-AD88-BC085B5A15EA}"/>
                        </a:ext>
                      </a:extLst>
                    </p:cNvPr>
                    <p:cNvSpPr>
                      <a:spLocks/>
                    </p:cNvSpPr>
                    <p:nvPr/>
                  </p:nvSpPr>
                  <p:spPr bwMode="auto">
                    <a:xfrm>
                      <a:off x="4861" y="2682"/>
                      <a:ext cx="18" cy="28"/>
                    </a:xfrm>
                    <a:custGeom>
                      <a:avLst/>
                      <a:gdLst>
                        <a:gd name="T0" fmla="*/ 1 w 18"/>
                        <a:gd name="T1" fmla="*/ 0 h 28"/>
                        <a:gd name="T2" fmla="*/ 0 w 18"/>
                        <a:gd name="T3" fmla="*/ 3 h 28"/>
                        <a:gd name="T4" fmla="*/ 0 w 18"/>
                        <a:gd name="T5" fmla="*/ 12 h 28"/>
                        <a:gd name="T6" fmla="*/ 1 w 18"/>
                        <a:gd name="T7" fmla="*/ 9 h 28"/>
                        <a:gd name="T8" fmla="*/ 4 w 18"/>
                        <a:gd name="T9" fmla="*/ 12 h 28"/>
                        <a:gd name="T10" fmla="*/ 4 w 18"/>
                        <a:gd name="T11" fmla="*/ 18 h 28"/>
                        <a:gd name="T12" fmla="*/ 7 w 18"/>
                        <a:gd name="T13" fmla="*/ 24 h 28"/>
                        <a:gd name="T14" fmla="*/ 11 w 18"/>
                        <a:gd name="T15" fmla="*/ 26 h 28"/>
                        <a:gd name="T16" fmla="*/ 14 w 18"/>
                        <a:gd name="T17" fmla="*/ 27 h 28"/>
                        <a:gd name="T18" fmla="*/ 17 w 18"/>
                        <a:gd name="T19" fmla="*/ 26 h 28"/>
                        <a:gd name="T20" fmla="*/ 17 w 18"/>
                        <a:gd name="T21" fmla="*/ 21 h 28"/>
                        <a:gd name="T22" fmla="*/ 14 w 18"/>
                        <a:gd name="T23" fmla="*/ 14 h 28"/>
                        <a:gd name="T24" fmla="*/ 13 w 18"/>
                        <a:gd name="T25" fmla="*/ 15 h 28"/>
                        <a:gd name="T26" fmla="*/ 11 w 18"/>
                        <a:gd name="T27" fmla="*/ 15 h 28"/>
                        <a:gd name="T28" fmla="*/ 7 w 18"/>
                        <a:gd name="T29" fmla="*/ 15 h 28"/>
                        <a:gd name="T30" fmla="*/ 6 w 18"/>
                        <a:gd name="T31" fmla="*/ 11 h 28"/>
                        <a:gd name="T32" fmla="*/ 3 w 18"/>
                        <a:gd name="T33" fmla="*/ 6 h 28"/>
                        <a:gd name="T34" fmla="*/ 1 w 18"/>
                        <a:gd name="T3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8">
                          <a:moveTo>
                            <a:pt x="1" y="0"/>
                          </a:moveTo>
                          <a:lnTo>
                            <a:pt x="0" y="3"/>
                          </a:lnTo>
                          <a:lnTo>
                            <a:pt x="0" y="12"/>
                          </a:lnTo>
                          <a:lnTo>
                            <a:pt x="1" y="9"/>
                          </a:lnTo>
                          <a:lnTo>
                            <a:pt x="4" y="12"/>
                          </a:lnTo>
                          <a:lnTo>
                            <a:pt x="4" y="18"/>
                          </a:lnTo>
                          <a:lnTo>
                            <a:pt x="7" y="24"/>
                          </a:lnTo>
                          <a:lnTo>
                            <a:pt x="11" y="26"/>
                          </a:lnTo>
                          <a:lnTo>
                            <a:pt x="14" y="27"/>
                          </a:lnTo>
                          <a:lnTo>
                            <a:pt x="17" y="26"/>
                          </a:lnTo>
                          <a:lnTo>
                            <a:pt x="17" y="21"/>
                          </a:lnTo>
                          <a:lnTo>
                            <a:pt x="14" y="14"/>
                          </a:lnTo>
                          <a:lnTo>
                            <a:pt x="13" y="15"/>
                          </a:lnTo>
                          <a:lnTo>
                            <a:pt x="11" y="15"/>
                          </a:lnTo>
                          <a:lnTo>
                            <a:pt x="7" y="15"/>
                          </a:lnTo>
                          <a:lnTo>
                            <a:pt x="6" y="11"/>
                          </a:lnTo>
                          <a:lnTo>
                            <a:pt x="3" y="6"/>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99" name="Freeform 390">
                      <a:extLst>
                        <a:ext uri="{FF2B5EF4-FFF2-40B4-BE49-F238E27FC236}">
                          <a16:creationId xmlns:a16="http://schemas.microsoft.com/office/drawing/2014/main" id="{301DDD16-7D18-4A0D-BCB7-104028DCC832}"/>
                        </a:ext>
                      </a:extLst>
                    </p:cNvPr>
                    <p:cNvSpPr>
                      <a:spLocks/>
                    </p:cNvSpPr>
                    <p:nvPr/>
                  </p:nvSpPr>
                  <p:spPr bwMode="auto">
                    <a:xfrm>
                      <a:off x="4840" y="2682"/>
                      <a:ext cx="15" cy="30"/>
                    </a:xfrm>
                    <a:custGeom>
                      <a:avLst/>
                      <a:gdLst>
                        <a:gd name="T0" fmla="*/ 14 w 15"/>
                        <a:gd name="T1" fmla="*/ 0 h 30"/>
                        <a:gd name="T2" fmla="*/ 14 w 15"/>
                        <a:gd name="T3" fmla="*/ 12 h 30"/>
                        <a:gd name="T4" fmla="*/ 13 w 15"/>
                        <a:gd name="T5" fmla="*/ 9 h 30"/>
                        <a:gd name="T6" fmla="*/ 13 w 15"/>
                        <a:gd name="T7" fmla="*/ 12 h 30"/>
                        <a:gd name="T8" fmla="*/ 11 w 15"/>
                        <a:gd name="T9" fmla="*/ 18 h 30"/>
                        <a:gd name="T10" fmla="*/ 10 w 15"/>
                        <a:gd name="T11" fmla="*/ 23 h 30"/>
                        <a:gd name="T12" fmla="*/ 7 w 15"/>
                        <a:gd name="T13" fmla="*/ 26 h 30"/>
                        <a:gd name="T14" fmla="*/ 4 w 15"/>
                        <a:gd name="T15" fmla="*/ 27 h 30"/>
                        <a:gd name="T16" fmla="*/ 1 w 15"/>
                        <a:gd name="T17" fmla="*/ 29 h 30"/>
                        <a:gd name="T18" fmla="*/ 0 w 15"/>
                        <a:gd name="T19" fmla="*/ 27 h 30"/>
                        <a:gd name="T20" fmla="*/ 0 w 15"/>
                        <a:gd name="T21" fmla="*/ 24 h 30"/>
                        <a:gd name="T22" fmla="*/ 0 w 15"/>
                        <a:gd name="T23" fmla="*/ 21 h 30"/>
                        <a:gd name="T24" fmla="*/ 0 w 15"/>
                        <a:gd name="T25" fmla="*/ 20 h 30"/>
                        <a:gd name="T26" fmla="*/ 1 w 15"/>
                        <a:gd name="T27" fmla="*/ 14 h 30"/>
                        <a:gd name="T28" fmla="*/ 3 w 15"/>
                        <a:gd name="T29" fmla="*/ 15 h 30"/>
                        <a:gd name="T30" fmla="*/ 7 w 15"/>
                        <a:gd name="T31" fmla="*/ 15 h 30"/>
                        <a:gd name="T32" fmla="*/ 8 w 15"/>
                        <a:gd name="T33" fmla="*/ 15 h 30"/>
                        <a:gd name="T34" fmla="*/ 13 w 15"/>
                        <a:gd name="T35" fmla="*/ 6 h 30"/>
                        <a:gd name="T36" fmla="*/ 14 w 15"/>
                        <a:gd name="T3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30">
                          <a:moveTo>
                            <a:pt x="14" y="0"/>
                          </a:moveTo>
                          <a:lnTo>
                            <a:pt x="14" y="12"/>
                          </a:lnTo>
                          <a:lnTo>
                            <a:pt x="13" y="9"/>
                          </a:lnTo>
                          <a:lnTo>
                            <a:pt x="13" y="12"/>
                          </a:lnTo>
                          <a:lnTo>
                            <a:pt x="11" y="18"/>
                          </a:lnTo>
                          <a:lnTo>
                            <a:pt x="10" y="23"/>
                          </a:lnTo>
                          <a:lnTo>
                            <a:pt x="7" y="26"/>
                          </a:lnTo>
                          <a:lnTo>
                            <a:pt x="4" y="27"/>
                          </a:lnTo>
                          <a:lnTo>
                            <a:pt x="1" y="29"/>
                          </a:lnTo>
                          <a:lnTo>
                            <a:pt x="0" y="27"/>
                          </a:lnTo>
                          <a:lnTo>
                            <a:pt x="0" y="24"/>
                          </a:lnTo>
                          <a:lnTo>
                            <a:pt x="0" y="21"/>
                          </a:lnTo>
                          <a:lnTo>
                            <a:pt x="0" y="20"/>
                          </a:lnTo>
                          <a:lnTo>
                            <a:pt x="1" y="14"/>
                          </a:lnTo>
                          <a:lnTo>
                            <a:pt x="3" y="15"/>
                          </a:lnTo>
                          <a:lnTo>
                            <a:pt x="7" y="15"/>
                          </a:lnTo>
                          <a:lnTo>
                            <a:pt x="8" y="15"/>
                          </a:lnTo>
                          <a:lnTo>
                            <a:pt x="13" y="6"/>
                          </a:lnTo>
                          <a:lnTo>
                            <a:pt x="14"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43987" name="Group 391">
                    <a:extLst>
                      <a:ext uri="{FF2B5EF4-FFF2-40B4-BE49-F238E27FC236}">
                        <a16:creationId xmlns:a16="http://schemas.microsoft.com/office/drawing/2014/main" id="{841DA3E4-CC55-4583-BDD8-6521BCACACBD}"/>
                      </a:ext>
                    </a:extLst>
                  </p:cNvPr>
                  <p:cNvGrpSpPr>
                    <a:grpSpLocks/>
                  </p:cNvGrpSpPr>
                  <p:nvPr/>
                </p:nvGrpSpPr>
                <p:grpSpPr bwMode="auto">
                  <a:xfrm>
                    <a:off x="4832" y="2468"/>
                    <a:ext cx="61" cy="212"/>
                    <a:chOff x="4832" y="2468"/>
                    <a:chExt cx="61" cy="212"/>
                  </a:xfrm>
                </p:grpSpPr>
                <p:grpSp>
                  <p:nvGrpSpPr>
                    <p:cNvPr id="143989" name="Group 392">
                      <a:extLst>
                        <a:ext uri="{FF2B5EF4-FFF2-40B4-BE49-F238E27FC236}">
                          <a16:creationId xmlns:a16="http://schemas.microsoft.com/office/drawing/2014/main" id="{86F726C6-0B8A-455F-932C-FF09F71B6DE2}"/>
                        </a:ext>
                      </a:extLst>
                    </p:cNvPr>
                    <p:cNvGrpSpPr>
                      <a:grpSpLocks/>
                    </p:cNvGrpSpPr>
                    <p:nvPr/>
                  </p:nvGrpSpPr>
                  <p:grpSpPr bwMode="auto">
                    <a:xfrm>
                      <a:off x="4832" y="2468"/>
                      <a:ext cx="61" cy="212"/>
                      <a:chOff x="4832" y="2468"/>
                      <a:chExt cx="61" cy="212"/>
                    </a:xfrm>
                  </p:grpSpPr>
                  <p:sp>
                    <p:nvSpPr>
                      <p:cNvPr id="143994" name="Freeform 393">
                        <a:extLst>
                          <a:ext uri="{FF2B5EF4-FFF2-40B4-BE49-F238E27FC236}">
                            <a16:creationId xmlns:a16="http://schemas.microsoft.com/office/drawing/2014/main" id="{1779E92A-EA3F-4F3D-BF6E-5C16159BAA67}"/>
                          </a:ext>
                        </a:extLst>
                      </p:cNvPr>
                      <p:cNvSpPr>
                        <a:spLocks/>
                      </p:cNvSpPr>
                      <p:nvPr/>
                    </p:nvSpPr>
                    <p:spPr bwMode="auto">
                      <a:xfrm>
                        <a:off x="4832" y="2468"/>
                        <a:ext cx="61" cy="212"/>
                      </a:xfrm>
                      <a:custGeom>
                        <a:avLst/>
                        <a:gdLst>
                          <a:gd name="T0" fmla="*/ 17 w 61"/>
                          <a:gd name="T1" fmla="*/ 3 h 212"/>
                          <a:gd name="T2" fmla="*/ 5 w 61"/>
                          <a:gd name="T3" fmla="*/ 9 h 212"/>
                          <a:gd name="T4" fmla="*/ 2 w 61"/>
                          <a:gd name="T5" fmla="*/ 16 h 212"/>
                          <a:gd name="T6" fmla="*/ 0 w 61"/>
                          <a:gd name="T7" fmla="*/ 63 h 212"/>
                          <a:gd name="T8" fmla="*/ 0 w 61"/>
                          <a:gd name="T9" fmla="*/ 76 h 212"/>
                          <a:gd name="T10" fmla="*/ 8 w 61"/>
                          <a:gd name="T11" fmla="*/ 74 h 212"/>
                          <a:gd name="T12" fmla="*/ 8 w 61"/>
                          <a:gd name="T13" fmla="*/ 102 h 212"/>
                          <a:gd name="T14" fmla="*/ 11 w 61"/>
                          <a:gd name="T15" fmla="*/ 102 h 212"/>
                          <a:gd name="T16" fmla="*/ 15 w 61"/>
                          <a:gd name="T17" fmla="*/ 162 h 212"/>
                          <a:gd name="T18" fmla="*/ 15 w 61"/>
                          <a:gd name="T19" fmla="*/ 194 h 212"/>
                          <a:gd name="T20" fmla="*/ 15 w 61"/>
                          <a:gd name="T21" fmla="*/ 208 h 212"/>
                          <a:gd name="T22" fmla="*/ 18 w 61"/>
                          <a:gd name="T23" fmla="*/ 211 h 212"/>
                          <a:gd name="T24" fmla="*/ 25 w 61"/>
                          <a:gd name="T25" fmla="*/ 208 h 212"/>
                          <a:gd name="T26" fmla="*/ 28 w 61"/>
                          <a:gd name="T27" fmla="*/ 184 h 212"/>
                          <a:gd name="T28" fmla="*/ 29 w 61"/>
                          <a:gd name="T29" fmla="*/ 209 h 212"/>
                          <a:gd name="T30" fmla="*/ 34 w 61"/>
                          <a:gd name="T31" fmla="*/ 211 h 212"/>
                          <a:gd name="T32" fmla="*/ 37 w 61"/>
                          <a:gd name="T33" fmla="*/ 209 h 212"/>
                          <a:gd name="T34" fmla="*/ 42 w 61"/>
                          <a:gd name="T35" fmla="*/ 161 h 212"/>
                          <a:gd name="T36" fmla="*/ 48 w 61"/>
                          <a:gd name="T37" fmla="*/ 126 h 212"/>
                          <a:gd name="T38" fmla="*/ 55 w 61"/>
                          <a:gd name="T39" fmla="*/ 93 h 212"/>
                          <a:gd name="T40" fmla="*/ 60 w 61"/>
                          <a:gd name="T41" fmla="*/ 93 h 212"/>
                          <a:gd name="T42" fmla="*/ 55 w 61"/>
                          <a:gd name="T43" fmla="*/ 49 h 212"/>
                          <a:gd name="T44" fmla="*/ 55 w 61"/>
                          <a:gd name="T45" fmla="*/ 13 h 212"/>
                          <a:gd name="T46" fmla="*/ 54 w 61"/>
                          <a:gd name="T47" fmla="*/ 9 h 212"/>
                          <a:gd name="T48" fmla="*/ 40 w 61"/>
                          <a:gd name="T49" fmla="*/ 0 h 212"/>
                          <a:gd name="T50" fmla="*/ 29 w 61"/>
                          <a:gd name="T51" fmla="*/ 19 h 212"/>
                          <a:gd name="T52" fmla="*/ 17 w 61"/>
                          <a:gd name="T53" fmla="*/ 3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212">
                            <a:moveTo>
                              <a:pt x="17" y="3"/>
                            </a:moveTo>
                            <a:lnTo>
                              <a:pt x="5" y="9"/>
                            </a:lnTo>
                            <a:lnTo>
                              <a:pt x="2" y="16"/>
                            </a:lnTo>
                            <a:lnTo>
                              <a:pt x="0" y="63"/>
                            </a:lnTo>
                            <a:lnTo>
                              <a:pt x="0" y="76"/>
                            </a:lnTo>
                            <a:lnTo>
                              <a:pt x="8" y="74"/>
                            </a:lnTo>
                            <a:lnTo>
                              <a:pt x="8" y="102"/>
                            </a:lnTo>
                            <a:lnTo>
                              <a:pt x="11" y="102"/>
                            </a:lnTo>
                            <a:lnTo>
                              <a:pt x="15" y="162"/>
                            </a:lnTo>
                            <a:lnTo>
                              <a:pt x="15" y="194"/>
                            </a:lnTo>
                            <a:lnTo>
                              <a:pt x="15" y="208"/>
                            </a:lnTo>
                            <a:lnTo>
                              <a:pt x="18" y="211"/>
                            </a:lnTo>
                            <a:lnTo>
                              <a:pt x="25" y="208"/>
                            </a:lnTo>
                            <a:lnTo>
                              <a:pt x="28" y="184"/>
                            </a:lnTo>
                            <a:lnTo>
                              <a:pt x="29" y="209"/>
                            </a:lnTo>
                            <a:lnTo>
                              <a:pt x="34" y="211"/>
                            </a:lnTo>
                            <a:lnTo>
                              <a:pt x="37" y="209"/>
                            </a:lnTo>
                            <a:lnTo>
                              <a:pt x="42" y="161"/>
                            </a:lnTo>
                            <a:lnTo>
                              <a:pt x="48" y="126"/>
                            </a:lnTo>
                            <a:lnTo>
                              <a:pt x="55" y="93"/>
                            </a:lnTo>
                            <a:lnTo>
                              <a:pt x="60" y="93"/>
                            </a:lnTo>
                            <a:lnTo>
                              <a:pt x="55" y="49"/>
                            </a:lnTo>
                            <a:lnTo>
                              <a:pt x="55" y="13"/>
                            </a:lnTo>
                            <a:lnTo>
                              <a:pt x="54" y="9"/>
                            </a:lnTo>
                            <a:lnTo>
                              <a:pt x="40" y="0"/>
                            </a:lnTo>
                            <a:lnTo>
                              <a:pt x="29" y="19"/>
                            </a:lnTo>
                            <a:lnTo>
                              <a:pt x="17" y="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143995" name="Group 394">
                        <a:extLst>
                          <a:ext uri="{FF2B5EF4-FFF2-40B4-BE49-F238E27FC236}">
                            <a16:creationId xmlns:a16="http://schemas.microsoft.com/office/drawing/2014/main" id="{E2547561-E1E4-482A-999B-EFAB4A92E4DA}"/>
                          </a:ext>
                        </a:extLst>
                      </p:cNvPr>
                      <p:cNvGrpSpPr>
                        <a:grpSpLocks/>
                      </p:cNvGrpSpPr>
                      <p:nvPr/>
                    </p:nvGrpSpPr>
                    <p:grpSpPr bwMode="auto">
                      <a:xfrm>
                        <a:off x="4842" y="2527"/>
                        <a:ext cx="28" cy="45"/>
                        <a:chOff x="4842" y="2527"/>
                        <a:chExt cx="28" cy="45"/>
                      </a:xfrm>
                    </p:grpSpPr>
                    <p:sp>
                      <p:nvSpPr>
                        <p:cNvPr id="143996" name="Freeform 395">
                          <a:extLst>
                            <a:ext uri="{FF2B5EF4-FFF2-40B4-BE49-F238E27FC236}">
                              <a16:creationId xmlns:a16="http://schemas.microsoft.com/office/drawing/2014/main" id="{CAFA778B-63F2-4CDD-A3D0-737B573C3645}"/>
                            </a:ext>
                          </a:extLst>
                        </p:cNvPr>
                        <p:cNvSpPr>
                          <a:spLocks/>
                        </p:cNvSpPr>
                        <p:nvPr/>
                      </p:nvSpPr>
                      <p:spPr bwMode="auto">
                        <a:xfrm>
                          <a:off x="4845" y="2527"/>
                          <a:ext cx="25" cy="45"/>
                        </a:xfrm>
                        <a:custGeom>
                          <a:avLst/>
                          <a:gdLst>
                            <a:gd name="T0" fmla="*/ 0 w 25"/>
                            <a:gd name="T1" fmla="*/ 44 h 45"/>
                            <a:gd name="T2" fmla="*/ 24 w 25"/>
                            <a:gd name="T3" fmla="*/ 42 h 45"/>
                            <a:gd name="T4" fmla="*/ 24 w 25"/>
                            <a:gd name="T5" fmla="*/ 0 h 45"/>
                          </a:gdLst>
                          <a:ahLst/>
                          <a:cxnLst>
                            <a:cxn ang="0">
                              <a:pos x="T0" y="T1"/>
                            </a:cxn>
                            <a:cxn ang="0">
                              <a:pos x="T2" y="T3"/>
                            </a:cxn>
                            <a:cxn ang="0">
                              <a:pos x="T4" y="T5"/>
                            </a:cxn>
                          </a:cxnLst>
                          <a:rect l="0" t="0" r="r" b="b"/>
                          <a:pathLst>
                            <a:path w="25" h="45">
                              <a:moveTo>
                                <a:pt x="0" y="44"/>
                              </a:moveTo>
                              <a:lnTo>
                                <a:pt x="24" y="42"/>
                              </a:lnTo>
                              <a:lnTo>
                                <a:pt x="24"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97" name="Freeform 396">
                          <a:extLst>
                            <a:ext uri="{FF2B5EF4-FFF2-40B4-BE49-F238E27FC236}">
                              <a16:creationId xmlns:a16="http://schemas.microsoft.com/office/drawing/2014/main" id="{0F0EB767-7D22-4298-A8D2-DF9B459D0E80}"/>
                            </a:ext>
                          </a:extLst>
                        </p:cNvPr>
                        <p:cNvSpPr>
                          <a:spLocks/>
                        </p:cNvSpPr>
                        <p:nvPr/>
                      </p:nvSpPr>
                      <p:spPr bwMode="auto">
                        <a:xfrm>
                          <a:off x="4842" y="2531"/>
                          <a:ext cx="28" cy="14"/>
                        </a:xfrm>
                        <a:custGeom>
                          <a:avLst/>
                          <a:gdLst>
                            <a:gd name="T0" fmla="*/ 0 w 28"/>
                            <a:gd name="T1" fmla="*/ 13 h 14"/>
                            <a:gd name="T2" fmla="*/ 10 w 28"/>
                            <a:gd name="T3" fmla="*/ 10 h 14"/>
                            <a:gd name="T4" fmla="*/ 27 w 28"/>
                            <a:gd name="T5" fmla="*/ 0 h 14"/>
                          </a:gdLst>
                          <a:ahLst/>
                          <a:cxnLst>
                            <a:cxn ang="0">
                              <a:pos x="T0" y="T1"/>
                            </a:cxn>
                            <a:cxn ang="0">
                              <a:pos x="T2" y="T3"/>
                            </a:cxn>
                            <a:cxn ang="0">
                              <a:pos x="T4" y="T5"/>
                            </a:cxn>
                          </a:cxnLst>
                          <a:rect l="0" t="0" r="r" b="b"/>
                          <a:pathLst>
                            <a:path w="28" h="14">
                              <a:moveTo>
                                <a:pt x="0" y="13"/>
                              </a:moveTo>
                              <a:lnTo>
                                <a:pt x="10" y="10"/>
                              </a:lnTo>
                              <a:lnTo>
                                <a:pt x="27"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grpSp>
                  <p:nvGrpSpPr>
                    <p:cNvPr id="143990" name="Group 397">
                      <a:extLst>
                        <a:ext uri="{FF2B5EF4-FFF2-40B4-BE49-F238E27FC236}">
                          <a16:creationId xmlns:a16="http://schemas.microsoft.com/office/drawing/2014/main" id="{0020F541-B73C-45FF-80E7-ECA2A65D508A}"/>
                        </a:ext>
                      </a:extLst>
                    </p:cNvPr>
                    <p:cNvGrpSpPr>
                      <a:grpSpLocks/>
                    </p:cNvGrpSpPr>
                    <p:nvPr/>
                  </p:nvGrpSpPr>
                  <p:grpSpPr bwMode="auto">
                    <a:xfrm>
                      <a:off x="4840" y="2491"/>
                      <a:ext cx="38" cy="52"/>
                      <a:chOff x="4840" y="2491"/>
                      <a:chExt cx="38" cy="52"/>
                    </a:xfrm>
                  </p:grpSpPr>
                  <p:sp>
                    <p:nvSpPr>
                      <p:cNvPr id="143991" name="Freeform 398">
                        <a:extLst>
                          <a:ext uri="{FF2B5EF4-FFF2-40B4-BE49-F238E27FC236}">
                            <a16:creationId xmlns:a16="http://schemas.microsoft.com/office/drawing/2014/main" id="{5169F7DF-1354-400B-9A47-18134C5A22C2}"/>
                          </a:ext>
                        </a:extLst>
                      </p:cNvPr>
                      <p:cNvSpPr>
                        <a:spLocks/>
                      </p:cNvSpPr>
                      <p:nvPr/>
                    </p:nvSpPr>
                    <p:spPr bwMode="auto">
                      <a:xfrm>
                        <a:off x="4843" y="2491"/>
                        <a:ext cx="33" cy="38"/>
                      </a:xfrm>
                      <a:custGeom>
                        <a:avLst/>
                        <a:gdLst>
                          <a:gd name="T0" fmla="*/ 0 w 33"/>
                          <a:gd name="T1" fmla="*/ 13 h 38"/>
                          <a:gd name="T2" fmla="*/ 20 w 33"/>
                          <a:gd name="T3" fmla="*/ 0 h 38"/>
                          <a:gd name="T4" fmla="*/ 32 w 33"/>
                          <a:gd name="T5" fmla="*/ 25 h 38"/>
                          <a:gd name="T6" fmla="*/ 11 w 33"/>
                          <a:gd name="T7" fmla="*/ 37 h 38"/>
                          <a:gd name="T8" fmla="*/ 0 w 33"/>
                          <a:gd name="T9" fmla="*/ 13 h 38"/>
                        </a:gdLst>
                        <a:ahLst/>
                        <a:cxnLst>
                          <a:cxn ang="0">
                            <a:pos x="T0" y="T1"/>
                          </a:cxn>
                          <a:cxn ang="0">
                            <a:pos x="T2" y="T3"/>
                          </a:cxn>
                          <a:cxn ang="0">
                            <a:pos x="T4" y="T5"/>
                          </a:cxn>
                          <a:cxn ang="0">
                            <a:pos x="T6" y="T7"/>
                          </a:cxn>
                          <a:cxn ang="0">
                            <a:pos x="T8" y="T9"/>
                          </a:cxn>
                        </a:cxnLst>
                        <a:rect l="0" t="0" r="r" b="b"/>
                        <a:pathLst>
                          <a:path w="33" h="38">
                            <a:moveTo>
                              <a:pt x="0" y="13"/>
                            </a:moveTo>
                            <a:lnTo>
                              <a:pt x="20" y="0"/>
                            </a:lnTo>
                            <a:lnTo>
                              <a:pt x="32" y="25"/>
                            </a:lnTo>
                            <a:lnTo>
                              <a:pt x="11" y="37"/>
                            </a:lnTo>
                            <a:lnTo>
                              <a:pt x="0" y="1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92" name="Freeform 399">
                        <a:extLst>
                          <a:ext uri="{FF2B5EF4-FFF2-40B4-BE49-F238E27FC236}">
                            <a16:creationId xmlns:a16="http://schemas.microsoft.com/office/drawing/2014/main" id="{EFB24223-900C-4B48-86B3-50D40B38839A}"/>
                          </a:ext>
                        </a:extLst>
                      </p:cNvPr>
                      <p:cNvSpPr>
                        <a:spLocks/>
                      </p:cNvSpPr>
                      <p:nvPr/>
                    </p:nvSpPr>
                    <p:spPr bwMode="auto">
                      <a:xfrm>
                        <a:off x="4864" y="2507"/>
                        <a:ext cx="14" cy="21"/>
                      </a:xfrm>
                      <a:custGeom>
                        <a:avLst/>
                        <a:gdLst>
                          <a:gd name="T0" fmla="*/ 0 w 14"/>
                          <a:gd name="T1" fmla="*/ 12 h 21"/>
                          <a:gd name="T2" fmla="*/ 3 w 14"/>
                          <a:gd name="T3" fmla="*/ 9 h 21"/>
                          <a:gd name="T4" fmla="*/ 6 w 14"/>
                          <a:gd name="T5" fmla="*/ 3 h 21"/>
                          <a:gd name="T6" fmla="*/ 7 w 14"/>
                          <a:gd name="T7" fmla="*/ 2 h 21"/>
                          <a:gd name="T8" fmla="*/ 9 w 14"/>
                          <a:gd name="T9" fmla="*/ 0 h 21"/>
                          <a:gd name="T10" fmla="*/ 10 w 14"/>
                          <a:gd name="T11" fmla="*/ 0 h 21"/>
                          <a:gd name="T12" fmla="*/ 10 w 14"/>
                          <a:gd name="T13" fmla="*/ 2 h 21"/>
                          <a:gd name="T14" fmla="*/ 13 w 14"/>
                          <a:gd name="T15" fmla="*/ 5 h 21"/>
                          <a:gd name="T16" fmla="*/ 13 w 14"/>
                          <a:gd name="T17" fmla="*/ 9 h 21"/>
                          <a:gd name="T18" fmla="*/ 13 w 14"/>
                          <a:gd name="T19" fmla="*/ 14 h 21"/>
                          <a:gd name="T20" fmla="*/ 9 w 14"/>
                          <a:gd name="T21" fmla="*/ 17 h 21"/>
                          <a:gd name="T22" fmla="*/ 1 w 14"/>
                          <a:gd name="T23" fmla="*/ 20 h 21"/>
                          <a:gd name="T24" fmla="*/ 0 w 14"/>
                          <a:gd name="T25"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21">
                            <a:moveTo>
                              <a:pt x="0" y="12"/>
                            </a:moveTo>
                            <a:lnTo>
                              <a:pt x="3" y="9"/>
                            </a:lnTo>
                            <a:lnTo>
                              <a:pt x="6" y="3"/>
                            </a:lnTo>
                            <a:lnTo>
                              <a:pt x="7" y="2"/>
                            </a:lnTo>
                            <a:lnTo>
                              <a:pt x="9" y="0"/>
                            </a:lnTo>
                            <a:lnTo>
                              <a:pt x="10" y="0"/>
                            </a:lnTo>
                            <a:lnTo>
                              <a:pt x="10" y="2"/>
                            </a:lnTo>
                            <a:lnTo>
                              <a:pt x="13" y="5"/>
                            </a:lnTo>
                            <a:lnTo>
                              <a:pt x="13" y="9"/>
                            </a:lnTo>
                            <a:lnTo>
                              <a:pt x="13" y="14"/>
                            </a:lnTo>
                            <a:lnTo>
                              <a:pt x="9" y="17"/>
                            </a:lnTo>
                            <a:lnTo>
                              <a:pt x="1" y="20"/>
                            </a:lnTo>
                            <a:lnTo>
                              <a:pt x="0" y="1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93" name="Freeform 400">
                        <a:extLst>
                          <a:ext uri="{FF2B5EF4-FFF2-40B4-BE49-F238E27FC236}">
                            <a16:creationId xmlns:a16="http://schemas.microsoft.com/office/drawing/2014/main" id="{F686D78B-E28A-4CDA-9738-F2DBD7BE9B8E}"/>
                          </a:ext>
                        </a:extLst>
                      </p:cNvPr>
                      <p:cNvSpPr>
                        <a:spLocks/>
                      </p:cNvSpPr>
                      <p:nvPr/>
                    </p:nvSpPr>
                    <p:spPr bwMode="auto">
                      <a:xfrm>
                        <a:off x="4840" y="2519"/>
                        <a:ext cx="26" cy="24"/>
                      </a:xfrm>
                      <a:custGeom>
                        <a:avLst/>
                        <a:gdLst>
                          <a:gd name="T0" fmla="*/ 0 w 26"/>
                          <a:gd name="T1" fmla="*/ 23 h 24"/>
                          <a:gd name="T2" fmla="*/ 10 w 26"/>
                          <a:gd name="T3" fmla="*/ 20 h 24"/>
                          <a:gd name="T4" fmla="*/ 18 w 26"/>
                          <a:gd name="T5" fmla="*/ 15 h 24"/>
                          <a:gd name="T6" fmla="*/ 25 w 26"/>
                          <a:gd name="T7" fmla="*/ 11 h 24"/>
                          <a:gd name="T8" fmla="*/ 22 w 26"/>
                          <a:gd name="T9" fmla="*/ 0 h 24"/>
                          <a:gd name="T10" fmla="*/ 9 w 26"/>
                          <a:gd name="T11" fmla="*/ 6 h 24"/>
                          <a:gd name="T12" fmla="*/ 1 w 26"/>
                          <a:gd name="T13" fmla="*/ 9 h 24"/>
                          <a:gd name="T14" fmla="*/ 0 w 26"/>
                          <a:gd name="T15" fmla="*/ 8 h 24"/>
                          <a:gd name="T16" fmla="*/ 0 w 26"/>
                          <a:gd name="T17"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4">
                            <a:moveTo>
                              <a:pt x="0" y="23"/>
                            </a:moveTo>
                            <a:lnTo>
                              <a:pt x="10" y="20"/>
                            </a:lnTo>
                            <a:lnTo>
                              <a:pt x="18" y="15"/>
                            </a:lnTo>
                            <a:lnTo>
                              <a:pt x="25" y="11"/>
                            </a:lnTo>
                            <a:lnTo>
                              <a:pt x="22" y="0"/>
                            </a:lnTo>
                            <a:lnTo>
                              <a:pt x="9" y="6"/>
                            </a:lnTo>
                            <a:lnTo>
                              <a:pt x="1" y="9"/>
                            </a:lnTo>
                            <a:lnTo>
                              <a:pt x="0" y="8"/>
                            </a:lnTo>
                            <a:lnTo>
                              <a:pt x="0" y="2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sp>
                <p:nvSpPr>
                  <p:cNvPr id="143988" name="Freeform 401">
                    <a:extLst>
                      <a:ext uri="{FF2B5EF4-FFF2-40B4-BE49-F238E27FC236}">
                        <a16:creationId xmlns:a16="http://schemas.microsoft.com/office/drawing/2014/main" id="{CD8DC2BB-6C1E-4389-92BA-B6C6D22FE256}"/>
                      </a:ext>
                    </a:extLst>
                  </p:cNvPr>
                  <p:cNvSpPr>
                    <a:spLocks/>
                  </p:cNvSpPr>
                  <p:nvPr/>
                </p:nvSpPr>
                <p:spPr bwMode="auto">
                  <a:xfrm>
                    <a:off x="4861" y="2578"/>
                    <a:ext cx="4" cy="79"/>
                  </a:xfrm>
                  <a:custGeom>
                    <a:avLst/>
                    <a:gdLst>
                      <a:gd name="T0" fmla="*/ 3 w 4"/>
                      <a:gd name="T1" fmla="*/ 0 h 79"/>
                      <a:gd name="T2" fmla="*/ 2 w 4"/>
                      <a:gd name="T3" fmla="*/ 43 h 79"/>
                      <a:gd name="T4" fmla="*/ 0 w 4"/>
                      <a:gd name="T5" fmla="*/ 78 h 79"/>
                    </a:gdLst>
                    <a:ahLst/>
                    <a:cxnLst>
                      <a:cxn ang="0">
                        <a:pos x="T0" y="T1"/>
                      </a:cxn>
                      <a:cxn ang="0">
                        <a:pos x="T2" y="T3"/>
                      </a:cxn>
                      <a:cxn ang="0">
                        <a:pos x="T4" y="T5"/>
                      </a:cxn>
                    </a:cxnLst>
                    <a:rect l="0" t="0" r="r" b="b"/>
                    <a:pathLst>
                      <a:path w="4" h="79">
                        <a:moveTo>
                          <a:pt x="3" y="0"/>
                        </a:moveTo>
                        <a:lnTo>
                          <a:pt x="2" y="43"/>
                        </a:lnTo>
                        <a:lnTo>
                          <a:pt x="0" y="78"/>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48" name="Group 402">
                  <a:extLst>
                    <a:ext uri="{FF2B5EF4-FFF2-40B4-BE49-F238E27FC236}">
                      <a16:creationId xmlns:a16="http://schemas.microsoft.com/office/drawing/2014/main" id="{DF096BB2-7739-47E3-B90E-2E5AE1301212}"/>
                    </a:ext>
                  </a:extLst>
                </p:cNvPr>
                <p:cNvGrpSpPr>
                  <a:grpSpLocks/>
                </p:cNvGrpSpPr>
                <p:nvPr/>
              </p:nvGrpSpPr>
              <p:grpSpPr bwMode="auto">
                <a:xfrm>
                  <a:off x="4936" y="2411"/>
                  <a:ext cx="87" cy="278"/>
                  <a:chOff x="4936" y="2411"/>
                  <a:chExt cx="87" cy="278"/>
                </a:xfrm>
              </p:grpSpPr>
              <p:grpSp>
                <p:nvGrpSpPr>
                  <p:cNvPr id="143967" name="Group 403">
                    <a:extLst>
                      <a:ext uri="{FF2B5EF4-FFF2-40B4-BE49-F238E27FC236}">
                        <a16:creationId xmlns:a16="http://schemas.microsoft.com/office/drawing/2014/main" id="{D90CDA68-6F6A-425D-B851-75C46EF14D32}"/>
                      </a:ext>
                    </a:extLst>
                  </p:cNvPr>
                  <p:cNvGrpSpPr>
                    <a:grpSpLocks/>
                  </p:cNvGrpSpPr>
                  <p:nvPr/>
                </p:nvGrpSpPr>
                <p:grpSpPr bwMode="auto">
                  <a:xfrm>
                    <a:off x="4936" y="2452"/>
                    <a:ext cx="87" cy="77"/>
                    <a:chOff x="4936" y="2452"/>
                    <a:chExt cx="87" cy="77"/>
                  </a:xfrm>
                </p:grpSpPr>
                <p:sp>
                  <p:nvSpPr>
                    <p:cNvPr id="143977" name="Freeform 404">
                      <a:extLst>
                        <a:ext uri="{FF2B5EF4-FFF2-40B4-BE49-F238E27FC236}">
                          <a16:creationId xmlns:a16="http://schemas.microsoft.com/office/drawing/2014/main" id="{80CEA392-2350-4D52-B918-63380747D3DC}"/>
                        </a:ext>
                      </a:extLst>
                    </p:cNvPr>
                    <p:cNvSpPr>
                      <a:spLocks/>
                    </p:cNvSpPr>
                    <p:nvPr/>
                  </p:nvSpPr>
                  <p:spPr bwMode="auto">
                    <a:xfrm>
                      <a:off x="4936" y="2452"/>
                      <a:ext cx="87" cy="77"/>
                    </a:xfrm>
                    <a:custGeom>
                      <a:avLst/>
                      <a:gdLst>
                        <a:gd name="T0" fmla="*/ 33 w 87"/>
                        <a:gd name="T1" fmla="*/ 0 h 77"/>
                        <a:gd name="T2" fmla="*/ 22 w 87"/>
                        <a:gd name="T3" fmla="*/ 6 h 77"/>
                        <a:gd name="T4" fmla="*/ 11 w 87"/>
                        <a:gd name="T5" fmla="*/ 11 h 77"/>
                        <a:gd name="T6" fmla="*/ 5 w 87"/>
                        <a:gd name="T7" fmla="*/ 33 h 77"/>
                        <a:gd name="T8" fmla="*/ 0 w 87"/>
                        <a:gd name="T9" fmla="*/ 50 h 77"/>
                        <a:gd name="T10" fmla="*/ 0 w 87"/>
                        <a:gd name="T11" fmla="*/ 53 h 77"/>
                        <a:gd name="T12" fmla="*/ 5 w 87"/>
                        <a:gd name="T13" fmla="*/ 62 h 77"/>
                        <a:gd name="T14" fmla="*/ 8 w 87"/>
                        <a:gd name="T15" fmla="*/ 65 h 77"/>
                        <a:gd name="T16" fmla="*/ 11 w 87"/>
                        <a:gd name="T17" fmla="*/ 65 h 77"/>
                        <a:gd name="T18" fmla="*/ 11 w 87"/>
                        <a:gd name="T19" fmla="*/ 68 h 77"/>
                        <a:gd name="T20" fmla="*/ 16 w 87"/>
                        <a:gd name="T21" fmla="*/ 64 h 77"/>
                        <a:gd name="T22" fmla="*/ 16 w 87"/>
                        <a:gd name="T23" fmla="*/ 73 h 77"/>
                        <a:gd name="T24" fmla="*/ 19 w 87"/>
                        <a:gd name="T25" fmla="*/ 76 h 77"/>
                        <a:gd name="T26" fmla="*/ 70 w 87"/>
                        <a:gd name="T27" fmla="*/ 76 h 77"/>
                        <a:gd name="T28" fmla="*/ 73 w 87"/>
                        <a:gd name="T29" fmla="*/ 71 h 77"/>
                        <a:gd name="T30" fmla="*/ 73 w 87"/>
                        <a:gd name="T31" fmla="*/ 64 h 77"/>
                        <a:gd name="T32" fmla="*/ 78 w 87"/>
                        <a:gd name="T33" fmla="*/ 70 h 77"/>
                        <a:gd name="T34" fmla="*/ 86 w 87"/>
                        <a:gd name="T35" fmla="*/ 54 h 77"/>
                        <a:gd name="T36" fmla="*/ 70 w 87"/>
                        <a:gd name="T37" fmla="*/ 9 h 77"/>
                        <a:gd name="T38" fmla="*/ 55 w 87"/>
                        <a:gd name="T39" fmla="*/ 3 h 77"/>
                        <a:gd name="T40" fmla="*/ 48 w 87"/>
                        <a:gd name="T41" fmla="*/ 0 h 77"/>
                        <a:gd name="T42" fmla="*/ 41 w 87"/>
                        <a:gd name="T43" fmla="*/ 8 h 77"/>
                        <a:gd name="T44" fmla="*/ 33 w 87"/>
                        <a:gd name="T45"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77">
                          <a:moveTo>
                            <a:pt x="33" y="0"/>
                          </a:moveTo>
                          <a:lnTo>
                            <a:pt x="22" y="6"/>
                          </a:lnTo>
                          <a:lnTo>
                            <a:pt x="11" y="11"/>
                          </a:lnTo>
                          <a:lnTo>
                            <a:pt x="5" y="33"/>
                          </a:lnTo>
                          <a:lnTo>
                            <a:pt x="0" y="50"/>
                          </a:lnTo>
                          <a:lnTo>
                            <a:pt x="0" y="53"/>
                          </a:lnTo>
                          <a:lnTo>
                            <a:pt x="5" y="62"/>
                          </a:lnTo>
                          <a:lnTo>
                            <a:pt x="8" y="65"/>
                          </a:lnTo>
                          <a:lnTo>
                            <a:pt x="11" y="65"/>
                          </a:lnTo>
                          <a:lnTo>
                            <a:pt x="11" y="68"/>
                          </a:lnTo>
                          <a:lnTo>
                            <a:pt x="16" y="64"/>
                          </a:lnTo>
                          <a:lnTo>
                            <a:pt x="16" y="73"/>
                          </a:lnTo>
                          <a:lnTo>
                            <a:pt x="19" y="76"/>
                          </a:lnTo>
                          <a:lnTo>
                            <a:pt x="70" y="76"/>
                          </a:lnTo>
                          <a:lnTo>
                            <a:pt x="73" y="71"/>
                          </a:lnTo>
                          <a:lnTo>
                            <a:pt x="73" y="64"/>
                          </a:lnTo>
                          <a:lnTo>
                            <a:pt x="78" y="70"/>
                          </a:lnTo>
                          <a:lnTo>
                            <a:pt x="86" y="54"/>
                          </a:lnTo>
                          <a:lnTo>
                            <a:pt x="70" y="9"/>
                          </a:lnTo>
                          <a:lnTo>
                            <a:pt x="55" y="3"/>
                          </a:lnTo>
                          <a:lnTo>
                            <a:pt x="48" y="0"/>
                          </a:lnTo>
                          <a:lnTo>
                            <a:pt x="41" y="8"/>
                          </a:lnTo>
                          <a:lnTo>
                            <a:pt x="3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143978" name="Group 405">
                      <a:extLst>
                        <a:ext uri="{FF2B5EF4-FFF2-40B4-BE49-F238E27FC236}">
                          <a16:creationId xmlns:a16="http://schemas.microsoft.com/office/drawing/2014/main" id="{78F9999F-3A8B-49CD-9883-291B29B6FEFD}"/>
                        </a:ext>
                      </a:extLst>
                    </p:cNvPr>
                    <p:cNvGrpSpPr>
                      <a:grpSpLocks/>
                    </p:cNvGrpSpPr>
                    <p:nvPr/>
                  </p:nvGrpSpPr>
                  <p:grpSpPr bwMode="auto">
                    <a:xfrm>
                      <a:off x="4954" y="2460"/>
                      <a:ext cx="60" cy="69"/>
                      <a:chOff x="4954" y="2460"/>
                      <a:chExt cx="60" cy="69"/>
                    </a:xfrm>
                  </p:grpSpPr>
                  <p:sp>
                    <p:nvSpPr>
                      <p:cNvPr id="143979" name="Freeform 406">
                        <a:extLst>
                          <a:ext uri="{FF2B5EF4-FFF2-40B4-BE49-F238E27FC236}">
                            <a16:creationId xmlns:a16="http://schemas.microsoft.com/office/drawing/2014/main" id="{B714155D-EA8E-4CC4-B4C7-666B5D8C5E2F}"/>
                          </a:ext>
                        </a:extLst>
                      </p:cNvPr>
                      <p:cNvSpPr>
                        <a:spLocks/>
                      </p:cNvSpPr>
                      <p:nvPr/>
                    </p:nvSpPr>
                    <p:spPr bwMode="auto">
                      <a:xfrm>
                        <a:off x="4973" y="2460"/>
                        <a:ext cx="12" cy="69"/>
                      </a:xfrm>
                      <a:custGeom>
                        <a:avLst/>
                        <a:gdLst>
                          <a:gd name="T0" fmla="*/ 3 w 12"/>
                          <a:gd name="T1" fmla="*/ 0 h 69"/>
                          <a:gd name="T2" fmla="*/ 1 w 12"/>
                          <a:gd name="T3" fmla="*/ 5 h 69"/>
                          <a:gd name="T4" fmla="*/ 3 w 12"/>
                          <a:gd name="T5" fmla="*/ 6 h 69"/>
                          <a:gd name="T6" fmla="*/ 0 w 12"/>
                          <a:gd name="T7" fmla="*/ 54 h 69"/>
                          <a:gd name="T8" fmla="*/ 0 w 12"/>
                          <a:gd name="T9" fmla="*/ 63 h 69"/>
                          <a:gd name="T10" fmla="*/ 6 w 12"/>
                          <a:gd name="T11" fmla="*/ 68 h 69"/>
                          <a:gd name="T12" fmla="*/ 11 w 12"/>
                          <a:gd name="T13" fmla="*/ 62 h 69"/>
                          <a:gd name="T14" fmla="*/ 11 w 12"/>
                          <a:gd name="T15" fmla="*/ 53 h 69"/>
                          <a:gd name="T16" fmla="*/ 7 w 12"/>
                          <a:gd name="T17" fmla="*/ 6 h 69"/>
                          <a:gd name="T18" fmla="*/ 8 w 12"/>
                          <a:gd name="T19" fmla="*/ 5 h 69"/>
                          <a:gd name="T20" fmla="*/ 7 w 12"/>
                          <a:gd name="T21" fmla="*/ 0 h 69"/>
                          <a:gd name="T22" fmla="*/ 4 w 12"/>
                          <a:gd name="T23" fmla="*/ 2 h 69"/>
                          <a:gd name="T24" fmla="*/ 3 w 12"/>
                          <a:gd name="T25"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69">
                            <a:moveTo>
                              <a:pt x="3" y="0"/>
                            </a:moveTo>
                            <a:lnTo>
                              <a:pt x="1" y="5"/>
                            </a:lnTo>
                            <a:lnTo>
                              <a:pt x="3" y="6"/>
                            </a:lnTo>
                            <a:lnTo>
                              <a:pt x="0" y="54"/>
                            </a:lnTo>
                            <a:lnTo>
                              <a:pt x="0" y="63"/>
                            </a:lnTo>
                            <a:lnTo>
                              <a:pt x="6" y="68"/>
                            </a:lnTo>
                            <a:lnTo>
                              <a:pt x="11" y="62"/>
                            </a:lnTo>
                            <a:lnTo>
                              <a:pt x="11" y="53"/>
                            </a:lnTo>
                            <a:lnTo>
                              <a:pt x="7" y="6"/>
                            </a:lnTo>
                            <a:lnTo>
                              <a:pt x="8" y="5"/>
                            </a:lnTo>
                            <a:lnTo>
                              <a:pt x="7" y="0"/>
                            </a:lnTo>
                            <a:lnTo>
                              <a:pt x="4" y="2"/>
                            </a:lnTo>
                            <a:lnTo>
                              <a:pt x="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143980" name="Group 407">
                        <a:extLst>
                          <a:ext uri="{FF2B5EF4-FFF2-40B4-BE49-F238E27FC236}">
                            <a16:creationId xmlns:a16="http://schemas.microsoft.com/office/drawing/2014/main" id="{049E26E4-611B-4D7C-A3D5-16E2E55F4482}"/>
                          </a:ext>
                        </a:extLst>
                      </p:cNvPr>
                      <p:cNvGrpSpPr>
                        <a:grpSpLocks/>
                      </p:cNvGrpSpPr>
                      <p:nvPr/>
                    </p:nvGrpSpPr>
                    <p:grpSpPr bwMode="auto">
                      <a:xfrm>
                        <a:off x="4954" y="2491"/>
                        <a:ext cx="60" cy="23"/>
                        <a:chOff x="4954" y="2491"/>
                        <a:chExt cx="60" cy="23"/>
                      </a:xfrm>
                    </p:grpSpPr>
                    <p:sp>
                      <p:nvSpPr>
                        <p:cNvPr id="143981" name="Freeform 408">
                          <a:extLst>
                            <a:ext uri="{FF2B5EF4-FFF2-40B4-BE49-F238E27FC236}">
                              <a16:creationId xmlns:a16="http://schemas.microsoft.com/office/drawing/2014/main" id="{246FE31A-8410-4CBA-9771-C074E3E6998B}"/>
                            </a:ext>
                          </a:extLst>
                        </p:cNvPr>
                        <p:cNvSpPr>
                          <a:spLocks/>
                        </p:cNvSpPr>
                        <p:nvPr/>
                      </p:nvSpPr>
                      <p:spPr bwMode="auto">
                        <a:xfrm>
                          <a:off x="4967" y="2495"/>
                          <a:ext cx="47" cy="13"/>
                        </a:xfrm>
                        <a:custGeom>
                          <a:avLst/>
                          <a:gdLst>
                            <a:gd name="T0" fmla="*/ 5 w 47"/>
                            <a:gd name="T1" fmla="*/ 8 h 13"/>
                            <a:gd name="T2" fmla="*/ 35 w 47"/>
                            <a:gd name="T3" fmla="*/ 0 h 13"/>
                            <a:gd name="T4" fmla="*/ 46 w 47"/>
                            <a:gd name="T5" fmla="*/ 0 h 13"/>
                            <a:gd name="T6" fmla="*/ 8 w 47"/>
                            <a:gd name="T7" fmla="*/ 12 h 13"/>
                            <a:gd name="T8" fmla="*/ 0 w 47"/>
                            <a:gd name="T9" fmla="*/ 9 h 13"/>
                            <a:gd name="T10" fmla="*/ 5 w 47"/>
                            <a:gd name="T11" fmla="*/ 8 h 13"/>
                          </a:gdLst>
                          <a:ahLst/>
                          <a:cxnLst>
                            <a:cxn ang="0">
                              <a:pos x="T0" y="T1"/>
                            </a:cxn>
                            <a:cxn ang="0">
                              <a:pos x="T2" y="T3"/>
                            </a:cxn>
                            <a:cxn ang="0">
                              <a:pos x="T4" y="T5"/>
                            </a:cxn>
                            <a:cxn ang="0">
                              <a:pos x="T6" y="T7"/>
                            </a:cxn>
                            <a:cxn ang="0">
                              <a:pos x="T8" y="T9"/>
                            </a:cxn>
                            <a:cxn ang="0">
                              <a:pos x="T10" y="T11"/>
                            </a:cxn>
                          </a:cxnLst>
                          <a:rect l="0" t="0" r="r" b="b"/>
                          <a:pathLst>
                            <a:path w="47" h="13">
                              <a:moveTo>
                                <a:pt x="5" y="8"/>
                              </a:moveTo>
                              <a:lnTo>
                                <a:pt x="35" y="0"/>
                              </a:lnTo>
                              <a:lnTo>
                                <a:pt x="46" y="0"/>
                              </a:lnTo>
                              <a:lnTo>
                                <a:pt x="8" y="12"/>
                              </a:lnTo>
                              <a:lnTo>
                                <a:pt x="0" y="9"/>
                              </a:lnTo>
                              <a:lnTo>
                                <a:pt x="5" y="8"/>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82" name="Freeform 409">
                          <a:extLst>
                            <a:ext uri="{FF2B5EF4-FFF2-40B4-BE49-F238E27FC236}">
                              <a16:creationId xmlns:a16="http://schemas.microsoft.com/office/drawing/2014/main" id="{35CED9D9-7BB9-427F-A112-F792FE1BB10F}"/>
                            </a:ext>
                          </a:extLst>
                        </p:cNvPr>
                        <p:cNvSpPr>
                          <a:spLocks/>
                        </p:cNvSpPr>
                        <p:nvPr/>
                      </p:nvSpPr>
                      <p:spPr bwMode="auto">
                        <a:xfrm>
                          <a:off x="4987" y="2495"/>
                          <a:ext cx="27" cy="17"/>
                        </a:xfrm>
                        <a:custGeom>
                          <a:avLst/>
                          <a:gdLst>
                            <a:gd name="T0" fmla="*/ 14 w 27"/>
                            <a:gd name="T1" fmla="*/ 0 h 17"/>
                            <a:gd name="T2" fmla="*/ 3 w 27"/>
                            <a:gd name="T3" fmla="*/ 3 h 17"/>
                            <a:gd name="T4" fmla="*/ 3 w 27"/>
                            <a:gd name="T5" fmla="*/ 6 h 17"/>
                            <a:gd name="T6" fmla="*/ 0 w 27"/>
                            <a:gd name="T7" fmla="*/ 9 h 17"/>
                            <a:gd name="T8" fmla="*/ 5 w 27"/>
                            <a:gd name="T9" fmla="*/ 13 h 17"/>
                            <a:gd name="T10" fmla="*/ 11 w 27"/>
                            <a:gd name="T11" fmla="*/ 16 h 17"/>
                            <a:gd name="T12" fmla="*/ 18 w 27"/>
                            <a:gd name="T13" fmla="*/ 16 h 17"/>
                            <a:gd name="T14" fmla="*/ 26 w 27"/>
                            <a:gd name="T15" fmla="*/ 9 h 17"/>
                            <a:gd name="T16" fmla="*/ 26 w 27"/>
                            <a:gd name="T17" fmla="*/ 0 h 17"/>
                            <a:gd name="T18" fmla="*/ 18 w 27"/>
                            <a:gd name="T19" fmla="*/ 4 h 17"/>
                            <a:gd name="T20" fmla="*/ 14 w 27"/>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17">
                              <a:moveTo>
                                <a:pt x="14" y="0"/>
                              </a:moveTo>
                              <a:lnTo>
                                <a:pt x="3" y="3"/>
                              </a:lnTo>
                              <a:lnTo>
                                <a:pt x="3" y="6"/>
                              </a:lnTo>
                              <a:lnTo>
                                <a:pt x="0" y="9"/>
                              </a:lnTo>
                              <a:lnTo>
                                <a:pt x="5" y="13"/>
                              </a:lnTo>
                              <a:lnTo>
                                <a:pt x="11" y="16"/>
                              </a:lnTo>
                              <a:lnTo>
                                <a:pt x="18" y="16"/>
                              </a:lnTo>
                              <a:lnTo>
                                <a:pt x="26" y="9"/>
                              </a:lnTo>
                              <a:lnTo>
                                <a:pt x="26" y="0"/>
                              </a:lnTo>
                              <a:lnTo>
                                <a:pt x="18" y="4"/>
                              </a:lnTo>
                              <a:lnTo>
                                <a:pt x="14"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83" name="Freeform 410">
                          <a:extLst>
                            <a:ext uri="{FF2B5EF4-FFF2-40B4-BE49-F238E27FC236}">
                              <a16:creationId xmlns:a16="http://schemas.microsoft.com/office/drawing/2014/main" id="{6FCBFFB3-011B-4444-90FD-5F512E3E486D}"/>
                            </a:ext>
                          </a:extLst>
                        </p:cNvPr>
                        <p:cNvSpPr>
                          <a:spLocks/>
                        </p:cNvSpPr>
                        <p:nvPr/>
                      </p:nvSpPr>
                      <p:spPr bwMode="auto">
                        <a:xfrm>
                          <a:off x="4954" y="2491"/>
                          <a:ext cx="20" cy="23"/>
                        </a:xfrm>
                        <a:custGeom>
                          <a:avLst/>
                          <a:gdLst>
                            <a:gd name="T0" fmla="*/ 0 w 20"/>
                            <a:gd name="T1" fmla="*/ 13 h 23"/>
                            <a:gd name="T2" fmla="*/ 1 w 20"/>
                            <a:gd name="T3" fmla="*/ 9 h 23"/>
                            <a:gd name="T4" fmla="*/ 4 w 20"/>
                            <a:gd name="T5" fmla="*/ 4 h 23"/>
                            <a:gd name="T6" fmla="*/ 4 w 20"/>
                            <a:gd name="T7" fmla="*/ 1 h 23"/>
                            <a:gd name="T8" fmla="*/ 12 w 20"/>
                            <a:gd name="T9" fmla="*/ 0 h 23"/>
                            <a:gd name="T10" fmla="*/ 16 w 20"/>
                            <a:gd name="T11" fmla="*/ 0 h 23"/>
                            <a:gd name="T12" fmla="*/ 19 w 20"/>
                            <a:gd name="T13" fmla="*/ 10 h 23"/>
                            <a:gd name="T14" fmla="*/ 18 w 20"/>
                            <a:gd name="T15" fmla="*/ 13 h 23"/>
                            <a:gd name="T16" fmla="*/ 16 w 20"/>
                            <a:gd name="T17" fmla="*/ 16 h 23"/>
                            <a:gd name="T18" fmla="*/ 12 w 20"/>
                            <a:gd name="T19" fmla="*/ 18 h 23"/>
                            <a:gd name="T20" fmla="*/ 9 w 20"/>
                            <a:gd name="T21" fmla="*/ 18 h 23"/>
                            <a:gd name="T22" fmla="*/ 7 w 20"/>
                            <a:gd name="T23" fmla="*/ 18 h 23"/>
                            <a:gd name="T24" fmla="*/ 6 w 20"/>
                            <a:gd name="T25" fmla="*/ 21 h 23"/>
                            <a:gd name="T26" fmla="*/ 1 w 20"/>
                            <a:gd name="T27" fmla="*/ 22 h 23"/>
                            <a:gd name="T28" fmla="*/ 0 w 20"/>
                            <a:gd name="T29" fmla="*/ 22 h 23"/>
                            <a:gd name="T30" fmla="*/ 0 w 20"/>
                            <a:gd name="T31"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23">
                              <a:moveTo>
                                <a:pt x="0" y="13"/>
                              </a:moveTo>
                              <a:lnTo>
                                <a:pt x="1" y="9"/>
                              </a:lnTo>
                              <a:lnTo>
                                <a:pt x="4" y="4"/>
                              </a:lnTo>
                              <a:lnTo>
                                <a:pt x="4" y="1"/>
                              </a:lnTo>
                              <a:lnTo>
                                <a:pt x="12" y="0"/>
                              </a:lnTo>
                              <a:lnTo>
                                <a:pt x="16" y="0"/>
                              </a:lnTo>
                              <a:lnTo>
                                <a:pt x="19" y="10"/>
                              </a:lnTo>
                              <a:lnTo>
                                <a:pt x="18" y="13"/>
                              </a:lnTo>
                              <a:lnTo>
                                <a:pt x="16" y="16"/>
                              </a:lnTo>
                              <a:lnTo>
                                <a:pt x="12" y="18"/>
                              </a:lnTo>
                              <a:lnTo>
                                <a:pt x="9" y="18"/>
                              </a:lnTo>
                              <a:lnTo>
                                <a:pt x="7" y="18"/>
                              </a:lnTo>
                              <a:lnTo>
                                <a:pt x="6" y="21"/>
                              </a:lnTo>
                              <a:lnTo>
                                <a:pt x="1" y="22"/>
                              </a:lnTo>
                              <a:lnTo>
                                <a:pt x="0" y="22"/>
                              </a:lnTo>
                              <a:lnTo>
                                <a:pt x="0" y="1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grpSp>
              <p:grpSp>
                <p:nvGrpSpPr>
                  <p:cNvPr id="143968" name="Group 411">
                    <a:extLst>
                      <a:ext uri="{FF2B5EF4-FFF2-40B4-BE49-F238E27FC236}">
                        <a16:creationId xmlns:a16="http://schemas.microsoft.com/office/drawing/2014/main" id="{C2BEEB69-06B6-457A-9956-38600744AFF9}"/>
                      </a:ext>
                    </a:extLst>
                  </p:cNvPr>
                  <p:cNvGrpSpPr>
                    <a:grpSpLocks/>
                  </p:cNvGrpSpPr>
                  <p:nvPr/>
                </p:nvGrpSpPr>
                <p:grpSpPr bwMode="auto">
                  <a:xfrm>
                    <a:off x="4938" y="2411"/>
                    <a:ext cx="82" cy="278"/>
                    <a:chOff x="4938" y="2411"/>
                    <a:chExt cx="82" cy="278"/>
                  </a:xfrm>
                </p:grpSpPr>
                <p:grpSp>
                  <p:nvGrpSpPr>
                    <p:cNvPr id="143969" name="Group 412">
                      <a:extLst>
                        <a:ext uri="{FF2B5EF4-FFF2-40B4-BE49-F238E27FC236}">
                          <a16:creationId xmlns:a16="http://schemas.microsoft.com/office/drawing/2014/main" id="{1B29848F-E606-4752-B8F4-99FF82E5B0C5}"/>
                        </a:ext>
                      </a:extLst>
                    </p:cNvPr>
                    <p:cNvGrpSpPr>
                      <a:grpSpLocks/>
                    </p:cNvGrpSpPr>
                    <p:nvPr/>
                  </p:nvGrpSpPr>
                  <p:grpSpPr bwMode="auto">
                    <a:xfrm>
                      <a:off x="4963" y="2411"/>
                      <a:ext cx="30" cy="50"/>
                      <a:chOff x="4963" y="2411"/>
                      <a:chExt cx="30" cy="50"/>
                    </a:xfrm>
                  </p:grpSpPr>
                  <p:sp>
                    <p:nvSpPr>
                      <p:cNvPr id="143974" name="Freeform 413">
                        <a:extLst>
                          <a:ext uri="{FF2B5EF4-FFF2-40B4-BE49-F238E27FC236}">
                            <a16:creationId xmlns:a16="http://schemas.microsoft.com/office/drawing/2014/main" id="{F9BFA009-3402-46B0-8222-57F23F236123}"/>
                          </a:ext>
                        </a:extLst>
                      </p:cNvPr>
                      <p:cNvSpPr>
                        <a:spLocks/>
                      </p:cNvSpPr>
                      <p:nvPr/>
                    </p:nvSpPr>
                    <p:spPr bwMode="auto">
                      <a:xfrm>
                        <a:off x="4965" y="2414"/>
                        <a:ext cx="26" cy="47"/>
                      </a:xfrm>
                      <a:custGeom>
                        <a:avLst/>
                        <a:gdLst>
                          <a:gd name="T0" fmla="*/ 0 w 26"/>
                          <a:gd name="T1" fmla="*/ 20 h 47"/>
                          <a:gd name="T2" fmla="*/ 0 w 26"/>
                          <a:gd name="T3" fmla="*/ 23 h 47"/>
                          <a:gd name="T4" fmla="*/ 1 w 26"/>
                          <a:gd name="T5" fmla="*/ 26 h 47"/>
                          <a:gd name="T6" fmla="*/ 3 w 26"/>
                          <a:gd name="T7" fmla="*/ 28 h 47"/>
                          <a:gd name="T8" fmla="*/ 4 w 26"/>
                          <a:gd name="T9" fmla="*/ 28 h 47"/>
                          <a:gd name="T10" fmla="*/ 4 w 26"/>
                          <a:gd name="T11" fmla="*/ 37 h 47"/>
                          <a:gd name="T12" fmla="*/ 12 w 26"/>
                          <a:gd name="T13" fmla="*/ 46 h 47"/>
                          <a:gd name="T14" fmla="*/ 19 w 26"/>
                          <a:gd name="T15" fmla="*/ 38 h 47"/>
                          <a:gd name="T16" fmla="*/ 21 w 26"/>
                          <a:gd name="T17" fmla="*/ 37 h 47"/>
                          <a:gd name="T18" fmla="*/ 21 w 26"/>
                          <a:gd name="T19" fmla="*/ 34 h 47"/>
                          <a:gd name="T20" fmla="*/ 22 w 26"/>
                          <a:gd name="T21" fmla="*/ 32 h 47"/>
                          <a:gd name="T22" fmla="*/ 24 w 26"/>
                          <a:gd name="T23" fmla="*/ 29 h 47"/>
                          <a:gd name="T24" fmla="*/ 25 w 26"/>
                          <a:gd name="T25" fmla="*/ 25 h 47"/>
                          <a:gd name="T26" fmla="*/ 25 w 26"/>
                          <a:gd name="T27" fmla="*/ 21 h 47"/>
                          <a:gd name="T28" fmla="*/ 25 w 26"/>
                          <a:gd name="T29" fmla="*/ 14 h 47"/>
                          <a:gd name="T30" fmla="*/ 25 w 26"/>
                          <a:gd name="T31" fmla="*/ 11 h 47"/>
                          <a:gd name="T32" fmla="*/ 25 w 26"/>
                          <a:gd name="T33" fmla="*/ 6 h 47"/>
                          <a:gd name="T34" fmla="*/ 24 w 26"/>
                          <a:gd name="T35" fmla="*/ 3 h 47"/>
                          <a:gd name="T36" fmla="*/ 21 w 26"/>
                          <a:gd name="T37" fmla="*/ 2 h 47"/>
                          <a:gd name="T38" fmla="*/ 18 w 26"/>
                          <a:gd name="T39" fmla="*/ 0 h 47"/>
                          <a:gd name="T40" fmla="*/ 13 w 26"/>
                          <a:gd name="T41" fmla="*/ 0 h 47"/>
                          <a:gd name="T42" fmla="*/ 10 w 26"/>
                          <a:gd name="T43" fmla="*/ 0 h 47"/>
                          <a:gd name="T44" fmla="*/ 7 w 26"/>
                          <a:gd name="T45" fmla="*/ 2 h 47"/>
                          <a:gd name="T46" fmla="*/ 4 w 26"/>
                          <a:gd name="T47" fmla="*/ 3 h 47"/>
                          <a:gd name="T48" fmla="*/ 3 w 26"/>
                          <a:gd name="T49" fmla="*/ 5 h 47"/>
                          <a:gd name="T50" fmla="*/ 1 w 26"/>
                          <a:gd name="T51" fmla="*/ 8 h 47"/>
                          <a:gd name="T52" fmla="*/ 0 w 26"/>
                          <a:gd name="T53" fmla="*/ 9 h 47"/>
                          <a:gd name="T54" fmla="*/ 0 w 26"/>
                          <a:gd name="T55" fmla="*/ 12 h 47"/>
                          <a:gd name="T56" fmla="*/ 0 w 26"/>
                          <a:gd name="T57" fmla="*/ 15 h 47"/>
                          <a:gd name="T58" fmla="*/ 0 w 26"/>
                          <a:gd name="T59" fmla="*/ 18 h 47"/>
                          <a:gd name="T60" fmla="*/ 0 w 26"/>
                          <a:gd name="T61" fmla="*/ 2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 h="47">
                            <a:moveTo>
                              <a:pt x="0" y="20"/>
                            </a:moveTo>
                            <a:lnTo>
                              <a:pt x="0" y="23"/>
                            </a:lnTo>
                            <a:lnTo>
                              <a:pt x="1" y="26"/>
                            </a:lnTo>
                            <a:lnTo>
                              <a:pt x="3" y="28"/>
                            </a:lnTo>
                            <a:lnTo>
                              <a:pt x="4" y="28"/>
                            </a:lnTo>
                            <a:lnTo>
                              <a:pt x="4" y="37"/>
                            </a:lnTo>
                            <a:lnTo>
                              <a:pt x="12" y="46"/>
                            </a:lnTo>
                            <a:lnTo>
                              <a:pt x="19" y="38"/>
                            </a:lnTo>
                            <a:lnTo>
                              <a:pt x="21" y="37"/>
                            </a:lnTo>
                            <a:lnTo>
                              <a:pt x="21" y="34"/>
                            </a:lnTo>
                            <a:lnTo>
                              <a:pt x="22" y="32"/>
                            </a:lnTo>
                            <a:lnTo>
                              <a:pt x="24" y="29"/>
                            </a:lnTo>
                            <a:lnTo>
                              <a:pt x="25" y="25"/>
                            </a:lnTo>
                            <a:lnTo>
                              <a:pt x="25" y="21"/>
                            </a:lnTo>
                            <a:lnTo>
                              <a:pt x="25" y="14"/>
                            </a:lnTo>
                            <a:lnTo>
                              <a:pt x="25" y="11"/>
                            </a:lnTo>
                            <a:lnTo>
                              <a:pt x="25" y="6"/>
                            </a:lnTo>
                            <a:lnTo>
                              <a:pt x="24" y="3"/>
                            </a:lnTo>
                            <a:lnTo>
                              <a:pt x="21" y="2"/>
                            </a:lnTo>
                            <a:lnTo>
                              <a:pt x="18" y="0"/>
                            </a:lnTo>
                            <a:lnTo>
                              <a:pt x="13" y="0"/>
                            </a:lnTo>
                            <a:lnTo>
                              <a:pt x="10" y="0"/>
                            </a:lnTo>
                            <a:lnTo>
                              <a:pt x="7" y="2"/>
                            </a:lnTo>
                            <a:lnTo>
                              <a:pt x="4" y="3"/>
                            </a:lnTo>
                            <a:lnTo>
                              <a:pt x="3" y="5"/>
                            </a:lnTo>
                            <a:lnTo>
                              <a:pt x="1" y="8"/>
                            </a:lnTo>
                            <a:lnTo>
                              <a:pt x="0" y="9"/>
                            </a:lnTo>
                            <a:lnTo>
                              <a:pt x="0" y="12"/>
                            </a:lnTo>
                            <a:lnTo>
                              <a:pt x="0" y="15"/>
                            </a:lnTo>
                            <a:lnTo>
                              <a:pt x="0" y="18"/>
                            </a:lnTo>
                            <a:lnTo>
                              <a:pt x="0" y="2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75" name="Freeform 414">
                        <a:extLst>
                          <a:ext uri="{FF2B5EF4-FFF2-40B4-BE49-F238E27FC236}">
                            <a16:creationId xmlns:a16="http://schemas.microsoft.com/office/drawing/2014/main" id="{890802E7-A9ED-43AC-B87E-DCDEAED8C407}"/>
                          </a:ext>
                        </a:extLst>
                      </p:cNvPr>
                      <p:cNvSpPr>
                        <a:spLocks/>
                      </p:cNvSpPr>
                      <p:nvPr/>
                    </p:nvSpPr>
                    <p:spPr bwMode="auto">
                      <a:xfrm>
                        <a:off x="4965" y="2417"/>
                        <a:ext cx="18" cy="44"/>
                      </a:xfrm>
                      <a:custGeom>
                        <a:avLst/>
                        <a:gdLst>
                          <a:gd name="T0" fmla="*/ 1 w 18"/>
                          <a:gd name="T1" fmla="*/ 3 h 44"/>
                          <a:gd name="T2" fmla="*/ 3 w 18"/>
                          <a:gd name="T3" fmla="*/ 2 h 44"/>
                          <a:gd name="T4" fmla="*/ 4 w 18"/>
                          <a:gd name="T5" fmla="*/ 0 h 44"/>
                          <a:gd name="T6" fmla="*/ 10 w 18"/>
                          <a:gd name="T7" fmla="*/ 5 h 44"/>
                          <a:gd name="T8" fmla="*/ 10 w 18"/>
                          <a:gd name="T9" fmla="*/ 12 h 44"/>
                          <a:gd name="T10" fmla="*/ 14 w 18"/>
                          <a:gd name="T11" fmla="*/ 14 h 44"/>
                          <a:gd name="T12" fmla="*/ 17 w 18"/>
                          <a:gd name="T13" fmla="*/ 14 h 44"/>
                          <a:gd name="T14" fmla="*/ 17 w 18"/>
                          <a:gd name="T15" fmla="*/ 23 h 44"/>
                          <a:gd name="T16" fmla="*/ 16 w 18"/>
                          <a:gd name="T17" fmla="*/ 23 h 44"/>
                          <a:gd name="T18" fmla="*/ 14 w 18"/>
                          <a:gd name="T19" fmla="*/ 23 h 44"/>
                          <a:gd name="T20" fmla="*/ 14 w 18"/>
                          <a:gd name="T21" fmla="*/ 15 h 44"/>
                          <a:gd name="T22" fmla="*/ 10 w 18"/>
                          <a:gd name="T23" fmla="*/ 17 h 44"/>
                          <a:gd name="T24" fmla="*/ 9 w 18"/>
                          <a:gd name="T25" fmla="*/ 17 h 44"/>
                          <a:gd name="T26" fmla="*/ 7 w 18"/>
                          <a:gd name="T27" fmla="*/ 20 h 44"/>
                          <a:gd name="T28" fmla="*/ 10 w 18"/>
                          <a:gd name="T29" fmla="*/ 23 h 44"/>
                          <a:gd name="T30" fmla="*/ 7 w 18"/>
                          <a:gd name="T31" fmla="*/ 25 h 44"/>
                          <a:gd name="T32" fmla="*/ 7 w 18"/>
                          <a:gd name="T33" fmla="*/ 31 h 44"/>
                          <a:gd name="T34" fmla="*/ 10 w 18"/>
                          <a:gd name="T35" fmla="*/ 32 h 44"/>
                          <a:gd name="T36" fmla="*/ 13 w 18"/>
                          <a:gd name="T37" fmla="*/ 34 h 44"/>
                          <a:gd name="T38" fmla="*/ 11 w 18"/>
                          <a:gd name="T39" fmla="*/ 43 h 44"/>
                          <a:gd name="T40" fmla="*/ 4 w 18"/>
                          <a:gd name="T41" fmla="*/ 34 h 44"/>
                          <a:gd name="T42" fmla="*/ 4 w 18"/>
                          <a:gd name="T43" fmla="*/ 25 h 44"/>
                          <a:gd name="T44" fmla="*/ 1 w 18"/>
                          <a:gd name="T45" fmla="*/ 25 h 44"/>
                          <a:gd name="T46" fmla="*/ 0 w 18"/>
                          <a:gd name="T47" fmla="*/ 17 h 44"/>
                          <a:gd name="T48" fmla="*/ 0 w 18"/>
                          <a:gd name="T49" fmla="*/ 15 h 44"/>
                          <a:gd name="T50" fmla="*/ 0 w 18"/>
                          <a:gd name="T51" fmla="*/ 12 h 44"/>
                          <a:gd name="T52" fmla="*/ 0 w 18"/>
                          <a:gd name="T53" fmla="*/ 11 h 44"/>
                          <a:gd name="T54" fmla="*/ 0 w 18"/>
                          <a:gd name="T55" fmla="*/ 9 h 44"/>
                          <a:gd name="T56" fmla="*/ 0 w 18"/>
                          <a:gd name="T57" fmla="*/ 6 h 44"/>
                          <a:gd name="T58" fmla="*/ 1 w 18"/>
                          <a:gd name="T59" fmla="*/ 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 h="44">
                            <a:moveTo>
                              <a:pt x="1" y="3"/>
                            </a:moveTo>
                            <a:lnTo>
                              <a:pt x="3" y="2"/>
                            </a:lnTo>
                            <a:lnTo>
                              <a:pt x="4" y="0"/>
                            </a:lnTo>
                            <a:lnTo>
                              <a:pt x="10" y="5"/>
                            </a:lnTo>
                            <a:lnTo>
                              <a:pt x="10" y="12"/>
                            </a:lnTo>
                            <a:lnTo>
                              <a:pt x="14" y="14"/>
                            </a:lnTo>
                            <a:lnTo>
                              <a:pt x="17" y="14"/>
                            </a:lnTo>
                            <a:lnTo>
                              <a:pt x="17" y="23"/>
                            </a:lnTo>
                            <a:lnTo>
                              <a:pt x="16" y="23"/>
                            </a:lnTo>
                            <a:lnTo>
                              <a:pt x="14" y="23"/>
                            </a:lnTo>
                            <a:lnTo>
                              <a:pt x="14" y="15"/>
                            </a:lnTo>
                            <a:lnTo>
                              <a:pt x="10" y="17"/>
                            </a:lnTo>
                            <a:lnTo>
                              <a:pt x="9" y="17"/>
                            </a:lnTo>
                            <a:lnTo>
                              <a:pt x="7" y="20"/>
                            </a:lnTo>
                            <a:lnTo>
                              <a:pt x="10" y="23"/>
                            </a:lnTo>
                            <a:lnTo>
                              <a:pt x="7" y="25"/>
                            </a:lnTo>
                            <a:lnTo>
                              <a:pt x="7" y="31"/>
                            </a:lnTo>
                            <a:lnTo>
                              <a:pt x="10" y="32"/>
                            </a:lnTo>
                            <a:lnTo>
                              <a:pt x="13" y="34"/>
                            </a:lnTo>
                            <a:lnTo>
                              <a:pt x="11" y="43"/>
                            </a:lnTo>
                            <a:lnTo>
                              <a:pt x="4" y="34"/>
                            </a:lnTo>
                            <a:lnTo>
                              <a:pt x="4" y="25"/>
                            </a:lnTo>
                            <a:lnTo>
                              <a:pt x="1" y="25"/>
                            </a:lnTo>
                            <a:lnTo>
                              <a:pt x="0" y="17"/>
                            </a:lnTo>
                            <a:lnTo>
                              <a:pt x="0" y="15"/>
                            </a:lnTo>
                            <a:lnTo>
                              <a:pt x="0" y="12"/>
                            </a:lnTo>
                            <a:lnTo>
                              <a:pt x="0" y="11"/>
                            </a:lnTo>
                            <a:lnTo>
                              <a:pt x="0" y="9"/>
                            </a:lnTo>
                            <a:lnTo>
                              <a:pt x="0" y="6"/>
                            </a:lnTo>
                            <a:lnTo>
                              <a:pt x="1" y="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76" name="Freeform 415">
                        <a:extLst>
                          <a:ext uri="{FF2B5EF4-FFF2-40B4-BE49-F238E27FC236}">
                            <a16:creationId xmlns:a16="http://schemas.microsoft.com/office/drawing/2014/main" id="{3DCAC0D3-71A1-48A9-ADC8-8F71DA94DFA6}"/>
                          </a:ext>
                        </a:extLst>
                      </p:cNvPr>
                      <p:cNvSpPr>
                        <a:spLocks/>
                      </p:cNvSpPr>
                      <p:nvPr/>
                    </p:nvSpPr>
                    <p:spPr bwMode="auto">
                      <a:xfrm>
                        <a:off x="4963" y="2411"/>
                        <a:ext cx="30" cy="25"/>
                      </a:xfrm>
                      <a:custGeom>
                        <a:avLst/>
                        <a:gdLst>
                          <a:gd name="T0" fmla="*/ 0 w 30"/>
                          <a:gd name="T1" fmla="*/ 20 h 25"/>
                          <a:gd name="T2" fmla="*/ 0 w 30"/>
                          <a:gd name="T3" fmla="*/ 17 h 25"/>
                          <a:gd name="T4" fmla="*/ 2 w 30"/>
                          <a:gd name="T5" fmla="*/ 14 h 25"/>
                          <a:gd name="T6" fmla="*/ 2 w 30"/>
                          <a:gd name="T7" fmla="*/ 9 h 25"/>
                          <a:gd name="T8" fmla="*/ 3 w 30"/>
                          <a:gd name="T9" fmla="*/ 6 h 25"/>
                          <a:gd name="T10" fmla="*/ 5 w 30"/>
                          <a:gd name="T11" fmla="*/ 5 h 25"/>
                          <a:gd name="T12" fmla="*/ 6 w 30"/>
                          <a:gd name="T13" fmla="*/ 3 h 25"/>
                          <a:gd name="T14" fmla="*/ 8 w 30"/>
                          <a:gd name="T15" fmla="*/ 2 h 25"/>
                          <a:gd name="T16" fmla="*/ 11 w 30"/>
                          <a:gd name="T17" fmla="*/ 2 h 25"/>
                          <a:gd name="T18" fmla="*/ 14 w 30"/>
                          <a:gd name="T19" fmla="*/ 0 h 25"/>
                          <a:gd name="T20" fmla="*/ 17 w 30"/>
                          <a:gd name="T21" fmla="*/ 0 h 25"/>
                          <a:gd name="T22" fmla="*/ 20 w 30"/>
                          <a:gd name="T23" fmla="*/ 0 h 25"/>
                          <a:gd name="T24" fmla="*/ 23 w 30"/>
                          <a:gd name="T25" fmla="*/ 2 h 25"/>
                          <a:gd name="T26" fmla="*/ 24 w 30"/>
                          <a:gd name="T27" fmla="*/ 3 h 25"/>
                          <a:gd name="T28" fmla="*/ 26 w 30"/>
                          <a:gd name="T29" fmla="*/ 5 h 25"/>
                          <a:gd name="T30" fmla="*/ 29 w 30"/>
                          <a:gd name="T31" fmla="*/ 8 h 25"/>
                          <a:gd name="T32" fmla="*/ 27 w 30"/>
                          <a:gd name="T33" fmla="*/ 9 h 25"/>
                          <a:gd name="T34" fmla="*/ 27 w 30"/>
                          <a:gd name="T35" fmla="*/ 11 h 25"/>
                          <a:gd name="T36" fmla="*/ 27 w 30"/>
                          <a:gd name="T37" fmla="*/ 12 h 25"/>
                          <a:gd name="T38" fmla="*/ 29 w 30"/>
                          <a:gd name="T39" fmla="*/ 15 h 25"/>
                          <a:gd name="T40" fmla="*/ 29 w 30"/>
                          <a:gd name="T41" fmla="*/ 18 h 25"/>
                          <a:gd name="T42" fmla="*/ 27 w 30"/>
                          <a:gd name="T43" fmla="*/ 21 h 25"/>
                          <a:gd name="T44" fmla="*/ 27 w 30"/>
                          <a:gd name="T45" fmla="*/ 17 h 25"/>
                          <a:gd name="T46" fmla="*/ 27 w 30"/>
                          <a:gd name="T47" fmla="*/ 14 h 25"/>
                          <a:gd name="T48" fmla="*/ 26 w 30"/>
                          <a:gd name="T49" fmla="*/ 12 h 25"/>
                          <a:gd name="T50" fmla="*/ 26 w 30"/>
                          <a:gd name="T51" fmla="*/ 11 h 25"/>
                          <a:gd name="T52" fmla="*/ 24 w 30"/>
                          <a:gd name="T53" fmla="*/ 11 h 25"/>
                          <a:gd name="T54" fmla="*/ 21 w 30"/>
                          <a:gd name="T55" fmla="*/ 11 h 25"/>
                          <a:gd name="T56" fmla="*/ 20 w 30"/>
                          <a:gd name="T57" fmla="*/ 11 h 25"/>
                          <a:gd name="T58" fmla="*/ 18 w 30"/>
                          <a:gd name="T59" fmla="*/ 11 h 25"/>
                          <a:gd name="T60" fmla="*/ 15 w 30"/>
                          <a:gd name="T61" fmla="*/ 11 h 25"/>
                          <a:gd name="T62" fmla="*/ 17 w 30"/>
                          <a:gd name="T63" fmla="*/ 12 h 25"/>
                          <a:gd name="T64" fmla="*/ 15 w 30"/>
                          <a:gd name="T65" fmla="*/ 12 h 25"/>
                          <a:gd name="T66" fmla="*/ 14 w 30"/>
                          <a:gd name="T67" fmla="*/ 12 h 25"/>
                          <a:gd name="T68" fmla="*/ 11 w 30"/>
                          <a:gd name="T69" fmla="*/ 12 h 25"/>
                          <a:gd name="T70" fmla="*/ 9 w 30"/>
                          <a:gd name="T71" fmla="*/ 11 h 25"/>
                          <a:gd name="T72" fmla="*/ 8 w 30"/>
                          <a:gd name="T73" fmla="*/ 11 h 25"/>
                          <a:gd name="T74" fmla="*/ 6 w 30"/>
                          <a:gd name="T75" fmla="*/ 11 h 25"/>
                          <a:gd name="T76" fmla="*/ 8 w 30"/>
                          <a:gd name="T77" fmla="*/ 12 h 25"/>
                          <a:gd name="T78" fmla="*/ 8 w 30"/>
                          <a:gd name="T79" fmla="*/ 14 h 25"/>
                          <a:gd name="T80" fmla="*/ 8 w 30"/>
                          <a:gd name="T81" fmla="*/ 15 h 25"/>
                          <a:gd name="T82" fmla="*/ 6 w 30"/>
                          <a:gd name="T83" fmla="*/ 17 h 25"/>
                          <a:gd name="T84" fmla="*/ 6 w 30"/>
                          <a:gd name="T85" fmla="*/ 20 h 25"/>
                          <a:gd name="T86" fmla="*/ 6 w 30"/>
                          <a:gd name="T87" fmla="*/ 21 h 25"/>
                          <a:gd name="T88" fmla="*/ 6 w 30"/>
                          <a:gd name="T89" fmla="*/ 24 h 25"/>
                          <a:gd name="T90" fmla="*/ 5 w 30"/>
                          <a:gd name="T91" fmla="*/ 23 h 25"/>
                          <a:gd name="T92" fmla="*/ 2 w 30"/>
                          <a:gd name="T93" fmla="*/ 21 h 25"/>
                          <a:gd name="T94" fmla="*/ 2 w 30"/>
                          <a:gd name="T95" fmla="*/ 23 h 25"/>
                          <a:gd name="T96" fmla="*/ 0 w 30"/>
                          <a:gd name="T97" fmla="*/ 2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 h="25">
                            <a:moveTo>
                              <a:pt x="0" y="20"/>
                            </a:moveTo>
                            <a:lnTo>
                              <a:pt x="0" y="17"/>
                            </a:lnTo>
                            <a:lnTo>
                              <a:pt x="2" y="14"/>
                            </a:lnTo>
                            <a:lnTo>
                              <a:pt x="2" y="9"/>
                            </a:lnTo>
                            <a:lnTo>
                              <a:pt x="3" y="6"/>
                            </a:lnTo>
                            <a:lnTo>
                              <a:pt x="5" y="5"/>
                            </a:lnTo>
                            <a:lnTo>
                              <a:pt x="6" y="3"/>
                            </a:lnTo>
                            <a:lnTo>
                              <a:pt x="8" y="2"/>
                            </a:lnTo>
                            <a:lnTo>
                              <a:pt x="11" y="2"/>
                            </a:lnTo>
                            <a:lnTo>
                              <a:pt x="14" y="0"/>
                            </a:lnTo>
                            <a:lnTo>
                              <a:pt x="17" y="0"/>
                            </a:lnTo>
                            <a:lnTo>
                              <a:pt x="20" y="0"/>
                            </a:lnTo>
                            <a:lnTo>
                              <a:pt x="23" y="2"/>
                            </a:lnTo>
                            <a:lnTo>
                              <a:pt x="24" y="3"/>
                            </a:lnTo>
                            <a:lnTo>
                              <a:pt x="26" y="5"/>
                            </a:lnTo>
                            <a:lnTo>
                              <a:pt x="29" y="8"/>
                            </a:lnTo>
                            <a:lnTo>
                              <a:pt x="27" y="9"/>
                            </a:lnTo>
                            <a:lnTo>
                              <a:pt x="27" y="11"/>
                            </a:lnTo>
                            <a:lnTo>
                              <a:pt x="27" y="12"/>
                            </a:lnTo>
                            <a:lnTo>
                              <a:pt x="29" y="15"/>
                            </a:lnTo>
                            <a:lnTo>
                              <a:pt x="29" y="18"/>
                            </a:lnTo>
                            <a:lnTo>
                              <a:pt x="27" y="21"/>
                            </a:lnTo>
                            <a:lnTo>
                              <a:pt x="27" y="17"/>
                            </a:lnTo>
                            <a:lnTo>
                              <a:pt x="27" y="14"/>
                            </a:lnTo>
                            <a:lnTo>
                              <a:pt x="26" y="12"/>
                            </a:lnTo>
                            <a:lnTo>
                              <a:pt x="26" y="11"/>
                            </a:lnTo>
                            <a:lnTo>
                              <a:pt x="24" y="11"/>
                            </a:lnTo>
                            <a:lnTo>
                              <a:pt x="21" y="11"/>
                            </a:lnTo>
                            <a:lnTo>
                              <a:pt x="20" y="11"/>
                            </a:lnTo>
                            <a:lnTo>
                              <a:pt x="18" y="11"/>
                            </a:lnTo>
                            <a:lnTo>
                              <a:pt x="15" y="11"/>
                            </a:lnTo>
                            <a:lnTo>
                              <a:pt x="17" y="12"/>
                            </a:lnTo>
                            <a:lnTo>
                              <a:pt x="15" y="12"/>
                            </a:lnTo>
                            <a:lnTo>
                              <a:pt x="14" y="12"/>
                            </a:lnTo>
                            <a:lnTo>
                              <a:pt x="11" y="12"/>
                            </a:lnTo>
                            <a:lnTo>
                              <a:pt x="9" y="11"/>
                            </a:lnTo>
                            <a:lnTo>
                              <a:pt x="8" y="11"/>
                            </a:lnTo>
                            <a:lnTo>
                              <a:pt x="6" y="11"/>
                            </a:lnTo>
                            <a:lnTo>
                              <a:pt x="8" y="12"/>
                            </a:lnTo>
                            <a:lnTo>
                              <a:pt x="8" y="14"/>
                            </a:lnTo>
                            <a:lnTo>
                              <a:pt x="8" y="15"/>
                            </a:lnTo>
                            <a:lnTo>
                              <a:pt x="6" y="17"/>
                            </a:lnTo>
                            <a:lnTo>
                              <a:pt x="6" y="20"/>
                            </a:lnTo>
                            <a:lnTo>
                              <a:pt x="6" y="21"/>
                            </a:lnTo>
                            <a:lnTo>
                              <a:pt x="6" y="24"/>
                            </a:lnTo>
                            <a:lnTo>
                              <a:pt x="5" y="23"/>
                            </a:lnTo>
                            <a:lnTo>
                              <a:pt x="2" y="21"/>
                            </a:lnTo>
                            <a:lnTo>
                              <a:pt x="2" y="23"/>
                            </a:lnTo>
                            <a:lnTo>
                              <a:pt x="0" y="2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43970" name="Group 416">
                      <a:extLst>
                        <a:ext uri="{FF2B5EF4-FFF2-40B4-BE49-F238E27FC236}">
                          <a16:creationId xmlns:a16="http://schemas.microsoft.com/office/drawing/2014/main" id="{26D40954-935F-4548-9F15-F9B31F8F19F9}"/>
                        </a:ext>
                      </a:extLst>
                    </p:cNvPr>
                    <p:cNvGrpSpPr>
                      <a:grpSpLocks/>
                    </p:cNvGrpSpPr>
                    <p:nvPr/>
                  </p:nvGrpSpPr>
                  <p:grpSpPr bwMode="auto">
                    <a:xfrm>
                      <a:off x="4938" y="2670"/>
                      <a:ext cx="82" cy="19"/>
                      <a:chOff x="4938" y="2670"/>
                      <a:chExt cx="82" cy="19"/>
                    </a:xfrm>
                  </p:grpSpPr>
                  <p:sp>
                    <p:nvSpPr>
                      <p:cNvPr id="143972" name="Freeform 417">
                        <a:extLst>
                          <a:ext uri="{FF2B5EF4-FFF2-40B4-BE49-F238E27FC236}">
                            <a16:creationId xmlns:a16="http://schemas.microsoft.com/office/drawing/2014/main" id="{FC83C134-B9AA-4FCD-8828-C269A13830C2}"/>
                          </a:ext>
                        </a:extLst>
                      </p:cNvPr>
                      <p:cNvSpPr>
                        <a:spLocks/>
                      </p:cNvSpPr>
                      <p:nvPr/>
                    </p:nvSpPr>
                    <p:spPr bwMode="auto">
                      <a:xfrm>
                        <a:off x="4938" y="2670"/>
                        <a:ext cx="36" cy="19"/>
                      </a:xfrm>
                      <a:custGeom>
                        <a:avLst/>
                        <a:gdLst>
                          <a:gd name="T0" fmla="*/ 17 w 36"/>
                          <a:gd name="T1" fmla="*/ 1 h 19"/>
                          <a:gd name="T2" fmla="*/ 12 w 36"/>
                          <a:gd name="T3" fmla="*/ 6 h 19"/>
                          <a:gd name="T4" fmla="*/ 8 w 36"/>
                          <a:gd name="T5" fmla="*/ 8 h 19"/>
                          <a:gd name="T6" fmla="*/ 3 w 36"/>
                          <a:gd name="T7" fmla="*/ 11 h 19"/>
                          <a:gd name="T8" fmla="*/ 0 w 36"/>
                          <a:gd name="T9" fmla="*/ 12 h 19"/>
                          <a:gd name="T10" fmla="*/ 0 w 36"/>
                          <a:gd name="T11" fmla="*/ 15 h 19"/>
                          <a:gd name="T12" fmla="*/ 3 w 36"/>
                          <a:gd name="T13" fmla="*/ 17 h 19"/>
                          <a:gd name="T14" fmla="*/ 8 w 36"/>
                          <a:gd name="T15" fmla="*/ 18 h 19"/>
                          <a:gd name="T16" fmla="*/ 12 w 36"/>
                          <a:gd name="T17" fmla="*/ 18 h 19"/>
                          <a:gd name="T18" fmla="*/ 17 w 36"/>
                          <a:gd name="T19" fmla="*/ 18 h 19"/>
                          <a:gd name="T20" fmla="*/ 20 w 36"/>
                          <a:gd name="T21" fmla="*/ 15 h 19"/>
                          <a:gd name="T22" fmla="*/ 26 w 36"/>
                          <a:gd name="T23" fmla="*/ 14 h 19"/>
                          <a:gd name="T24" fmla="*/ 35 w 36"/>
                          <a:gd name="T25" fmla="*/ 11 h 19"/>
                          <a:gd name="T26" fmla="*/ 35 w 36"/>
                          <a:gd name="T27" fmla="*/ 4 h 19"/>
                          <a:gd name="T28" fmla="*/ 33 w 36"/>
                          <a:gd name="T29" fmla="*/ 0 h 19"/>
                          <a:gd name="T30" fmla="*/ 17 w 36"/>
                          <a:gd name="T31"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 h="19">
                            <a:moveTo>
                              <a:pt x="17" y="1"/>
                            </a:moveTo>
                            <a:lnTo>
                              <a:pt x="12" y="6"/>
                            </a:lnTo>
                            <a:lnTo>
                              <a:pt x="8" y="8"/>
                            </a:lnTo>
                            <a:lnTo>
                              <a:pt x="3" y="11"/>
                            </a:lnTo>
                            <a:lnTo>
                              <a:pt x="0" y="12"/>
                            </a:lnTo>
                            <a:lnTo>
                              <a:pt x="0" y="15"/>
                            </a:lnTo>
                            <a:lnTo>
                              <a:pt x="3" y="17"/>
                            </a:lnTo>
                            <a:lnTo>
                              <a:pt x="8" y="18"/>
                            </a:lnTo>
                            <a:lnTo>
                              <a:pt x="12" y="18"/>
                            </a:lnTo>
                            <a:lnTo>
                              <a:pt x="17" y="18"/>
                            </a:lnTo>
                            <a:lnTo>
                              <a:pt x="20" y="15"/>
                            </a:lnTo>
                            <a:lnTo>
                              <a:pt x="26" y="14"/>
                            </a:lnTo>
                            <a:lnTo>
                              <a:pt x="35" y="11"/>
                            </a:lnTo>
                            <a:lnTo>
                              <a:pt x="35" y="4"/>
                            </a:lnTo>
                            <a:lnTo>
                              <a:pt x="33" y="0"/>
                            </a:lnTo>
                            <a:lnTo>
                              <a:pt x="17" y="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73" name="Freeform 418">
                        <a:extLst>
                          <a:ext uri="{FF2B5EF4-FFF2-40B4-BE49-F238E27FC236}">
                            <a16:creationId xmlns:a16="http://schemas.microsoft.com/office/drawing/2014/main" id="{024BEB92-F384-46E0-84E2-5494CFE613BF}"/>
                          </a:ext>
                        </a:extLst>
                      </p:cNvPr>
                      <p:cNvSpPr>
                        <a:spLocks/>
                      </p:cNvSpPr>
                      <p:nvPr/>
                    </p:nvSpPr>
                    <p:spPr bwMode="auto">
                      <a:xfrm>
                        <a:off x="4982" y="2671"/>
                        <a:ext cx="38" cy="18"/>
                      </a:xfrm>
                      <a:custGeom>
                        <a:avLst/>
                        <a:gdLst>
                          <a:gd name="T0" fmla="*/ 2 w 38"/>
                          <a:gd name="T1" fmla="*/ 0 h 18"/>
                          <a:gd name="T2" fmla="*/ 0 w 38"/>
                          <a:gd name="T3" fmla="*/ 6 h 18"/>
                          <a:gd name="T4" fmla="*/ 2 w 38"/>
                          <a:gd name="T5" fmla="*/ 11 h 18"/>
                          <a:gd name="T6" fmla="*/ 9 w 38"/>
                          <a:gd name="T7" fmla="*/ 14 h 18"/>
                          <a:gd name="T8" fmla="*/ 14 w 38"/>
                          <a:gd name="T9" fmla="*/ 14 h 18"/>
                          <a:gd name="T10" fmla="*/ 20 w 38"/>
                          <a:gd name="T11" fmla="*/ 15 h 18"/>
                          <a:gd name="T12" fmla="*/ 28 w 38"/>
                          <a:gd name="T13" fmla="*/ 17 h 18"/>
                          <a:gd name="T14" fmla="*/ 37 w 38"/>
                          <a:gd name="T15" fmla="*/ 17 h 18"/>
                          <a:gd name="T16" fmla="*/ 37 w 38"/>
                          <a:gd name="T17" fmla="*/ 14 h 18"/>
                          <a:gd name="T18" fmla="*/ 37 w 38"/>
                          <a:gd name="T19" fmla="*/ 12 h 18"/>
                          <a:gd name="T20" fmla="*/ 29 w 38"/>
                          <a:gd name="T21" fmla="*/ 8 h 18"/>
                          <a:gd name="T22" fmla="*/ 22 w 38"/>
                          <a:gd name="T23" fmla="*/ 3 h 18"/>
                          <a:gd name="T24" fmla="*/ 17 w 38"/>
                          <a:gd name="T25" fmla="*/ 0 h 18"/>
                          <a:gd name="T26" fmla="*/ 2 w 38"/>
                          <a:gd name="T2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18">
                            <a:moveTo>
                              <a:pt x="2" y="0"/>
                            </a:moveTo>
                            <a:lnTo>
                              <a:pt x="0" y="6"/>
                            </a:lnTo>
                            <a:lnTo>
                              <a:pt x="2" y="11"/>
                            </a:lnTo>
                            <a:lnTo>
                              <a:pt x="9" y="14"/>
                            </a:lnTo>
                            <a:lnTo>
                              <a:pt x="14" y="14"/>
                            </a:lnTo>
                            <a:lnTo>
                              <a:pt x="20" y="15"/>
                            </a:lnTo>
                            <a:lnTo>
                              <a:pt x="28" y="17"/>
                            </a:lnTo>
                            <a:lnTo>
                              <a:pt x="37" y="17"/>
                            </a:lnTo>
                            <a:lnTo>
                              <a:pt x="37" y="14"/>
                            </a:lnTo>
                            <a:lnTo>
                              <a:pt x="37" y="12"/>
                            </a:lnTo>
                            <a:lnTo>
                              <a:pt x="29" y="8"/>
                            </a:lnTo>
                            <a:lnTo>
                              <a:pt x="22" y="3"/>
                            </a:lnTo>
                            <a:lnTo>
                              <a:pt x="17" y="0"/>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143971" name="Freeform 419">
                      <a:extLst>
                        <a:ext uri="{FF2B5EF4-FFF2-40B4-BE49-F238E27FC236}">
                          <a16:creationId xmlns:a16="http://schemas.microsoft.com/office/drawing/2014/main" id="{6701F1AA-590B-466C-9CD4-1259CBB92D6D}"/>
                        </a:ext>
                      </a:extLst>
                    </p:cNvPr>
                    <p:cNvSpPr>
                      <a:spLocks/>
                    </p:cNvSpPr>
                    <p:nvPr/>
                  </p:nvSpPr>
                  <p:spPr bwMode="auto">
                    <a:xfrm>
                      <a:off x="4952" y="2531"/>
                      <a:ext cx="57" cy="144"/>
                    </a:xfrm>
                    <a:custGeom>
                      <a:avLst/>
                      <a:gdLst>
                        <a:gd name="T0" fmla="*/ 2 w 57"/>
                        <a:gd name="T1" fmla="*/ 0 h 144"/>
                        <a:gd name="T2" fmla="*/ 0 w 57"/>
                        <a:gd name="T3" fmla="*/ 12 h 144"/>
                        <a:gd name="T4" fmla="*/ 0 w 57"/>
                        <a:gd name="T5" fmla="*/ 33 h 144"/>
                        <a:gd name="T6" fmla="*/ 0 w 57"/>
                        <a:gd name="T7" fmla="*/ 54 h 144"/>
                        <a:gd name="T8" fmla="*/ 2 w 57"/>
                        <a:gd name="T9" fmla="*/ 68 h 144"/>
                        <a:gd name="T10" fmla="*/ 2 w 57"/>
                        <a:gd name="T11" fmla="*/ 75 h 144"/>
                        <a:gd name="T12" fmla="*/ 2 w 57"/>
                        <a:gd name="T13" fmla="*/ 96 h 144"/>
                        <a:gd name="T14" fmla="*/ 2 w 57"/>
                        <a:gd name="T15" fmla="*/ 112 h 144"/>
                        <a:gd name="T16" fmla="*/ 3 w 57"/>
                        <a:gd name="T17" fmla="*/ 134 h 144"/>
                        <a:gd name="T18" fmla="*/ 3 w 57"/>
                        <a:gd name="T19" fmla="*/ 140 h 144"/>
                        <a:gd name="T20" fmla="*/ 6 w 57"/>
                        <a:gd name="T21" fmla="*/ 143 h 144"/>
                        <a:gd name="T22" fmla="*/ 20 w 57"/>
                        <a:gd name="T23" fmla="*/ 140 h 144"/>
                        <a:gd name="T24" fmla="*/ 25 w 57"/>
                        <a:gd name="T25" fmla="*/ 93 h 144"/>
                        <a:gd name="T26" fmla="*/ 25 w 57"/>
                        <a:gd name="T27" fmla="*/ 64 h 144"/>
                        <a:gd name="T28" fmla="*/ 26 w 57"/>
                        <a:gd name="T29" fmla="*/ 39 h 144"/>
                        <a:gd name="T30" fmla="*/ 30 w 57"/>
                        <a:gd name="T31" fmla="*/ 79 h 144"/>
                        <a:gd name="T32" fmla="*/ 31 w 57"/>
                        <a:gd name="T33" fmla="*/ 138 h 144"/>
                        <a:gd name="T34" fmla="*/ 45 w 57"/>
                        <a:gd name="T35" fmla="*/ 143 h 144"/>
                        <a:gd name="T36" fmla="*/ 48 w 57"/>
                        <a:gd name="T37" fmla="*/ 140 h 144"/>
                        <a:gd name="T38" fmla="*/ 51 w 57"/>
                        <a:gd name="T39" fmla="*/ 87 h 144"/>
                        <a:gd name="T40" fmla="*/ 51 w 57"/>
                        <a:gd name="T41" fmla="*/ 62 h 144"/>
                        <a:gd name="T42" fmla="*/ 56 w 57"/>
                        <a:gd name="T43" fmla="*/ 6 h 144"/>
                        <a:gd name="T44" fmla="*/ 54 w 57"/>
                        <a:gd name="T45" fmla="*/ 0 h 144"/>
                        <a:gd name="T46" fmla="*/ 2 w 57"/>
                        <a:gd name="T47"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7" h="144">
                          <a:moveTo>
                            <a:pt x="2" y="0"/>
                          </a:moveTo>
                          <a:lnTo>
                            <a:pt x="0" y="12"/>
                          </a:lnTo>
                          <a:lnTo>
                            <a:pt x="0" y="33"/>
                          </a:lnTo>
                          <a:lnTo>
                            <a:pt x="0" y="54"/>
                          </a:lnTo>
                          <a:lnTo>
                            <a:pt x="2" y="68"/>
                          </a:lnTo>
                          <a:lnTo>
                            <a:pt x="2" y="75"/>
                          </a:lnTo>
                          <a:lnTo>
                            <a:pt x="2" y="96"/>
                          </a:lnTo>
                          <a:lnTo>
                            <a:pt x="2" y="112"/>
                          </a:lnTo>
                          <a:lnTo>
                            <a:pt x="3" y="134"/>
                          </a:lnTo>
                          <a:lnTo>
                            <a:pt x="3" y="140"/>
                          </a:lnTo>
                          <a:lnTo>
                            <a:pt x="6" y="143"/>
                          </a:lnTo>
                          <a:lnTo>
                            <a:pt x="20" y="140"/>
                          </a:lnTo>
                          <a:lnTo>
                            <a:pt x="25" y="93"/>
                          </a:lnTo>
                          <a:lnTo>
                            <a:pt x="25" y="64"/>
                          </a:lnTo>
                          <a:lnTo>
                            <a:pt x="26" y="39"/>
                          </a:lnTo>
                          <a:lnTo>
                            <a:pt x="30" y="79"/>
                          </a:lnTo>
                          <a:lnTo>
                            <a:pt x="31" y="138"/>
                          </a:lnTo>
                          <a:lnTo>
                            <a:pt x="45" y="143"/>
                          </a:lnTo>
                          <a:lnTo>
                            <a:pt x="48" y="140"/>
                          </a:lnTo>
                          <a:lnTo>
                            <a:pt x="51" y="87"/>
                          </a:lnTo>
                          <a:lnTo>
                            <a:pt x="51" y="62"/>
                          </a:lnTo>
                          <a:lnTo>
                            <a:pt x="56" y="6"/>
                          </a:lnTo>
                          <a:lnTo>
                            <a:pt x="54" y="0"/>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grpSp>
              <p:nvGrpSpPr>
                <p:cNvPr id="49" name="Group 420">
                  <a:extLst>
                    <a:ext uri="{FF2B5EF4-FFF2-40B4-BE49-F238E27FC236}">
                      <a16:creationId xmlns:a16="http://schemas.microsoft.com/office/drawing/2014/main" id="{B3AFB5EB-2A08-4D19-A54C-9F1F3FD1F770}"/>
                    </a:ext>
                  </a:extLst>
                </p:cNvPr>
                <p:cNvGrpSpPr>
                  <a:grpSpLocks/>
                </p:cNvGrpSpPr>
                <p:nvPr/>
              </p:nvGrpSpPr>
              <p:grpSpPr bwMode="auto">
                <a:xfrm>
                  <a:off x="4878" y="2427"/>
                  <a:ext cx="93" cy="281"/>
                  <a:chOff x="4878" y="2427"/>
                  <a:chExt cx="93" cy="281"/>
                </a:xfrm>
              </p:grpSpPr>
              <p:grpSp>
                <p:nvGrpSpPr>
                  <p:cNvPr id="143944" name="Group 421">
                    <a:extLst>
                      <a:ext uri="{FF2B5EF4-FFF2-40B4-BE49-F238E27FC236}">
                        <a16:creationId xmlns:a16="http://schemas.microsoft.com/office/drawing/2014/main" id="{DB03FED9-06D8-421F-8974-9B0FBF2CC7F7}"/>
                      </a:ext>
                    </a:extLst>
                  </p:cNvPr>
                  <p:cNvGrpSpPr>
                    <a:grpSpLocks/>
                  </p:cNvGrpSpPr>
                  <p:nvPr/>
                </p:nvGrpSpPr>
                <p:grpSpPr bwMode="auto">
                  <a:xfrm>
                    <a:off x="4878" y="2463"/>
                    <a:ext cx="93" cy="245"/>
                    <a:chOff x="4878" y="2463"/>
                    <a:chExt cx="93" cy="245"/>
                  </a:xfrm>
                </p:grpSpPr>
                <p:grpSp>
                  <p:nvGrpSpPr>
                    <p:cNvPr id="143955" name="Group 422">
                      <a:extLst>
                        <a:ext uri="{FF2B5EF4-FFF2-40B4-BE49-F238E27FC236}">
                          <a16:creationId xmlns:a16="http://schemas.microsoft.com/office/drawing/2014/main" id="{BF79D95F-421A-47E6-86D8-3A438C2218A7}"/>
                        </a:ext>
                      </a:extLst>
                    </p:cNvPr>
                    <p:cNvGrpSpPr>
                      <a:grpSpLocks/>
                    </p:cNvGrpSpPr>
                    <p:nvPr/>
                  </p:nvGrpSpPr>
                  <p:grpSpPr bwMode="auto">
                    <a:xfrm>
                      <a:off x="4881" y="2682"/>
                      <a:ext cx="82" cy="26"/>
                      <a:chOff x="4881" y="2682"/>
                      <a:chExt cx="82" cy="26"/>
                    </a:xfrm>
                  </p:grpSpPr>
                  <p:sp>
                    <p:nvSpPr>
                      <p:cNvPr id="143965" name="Freeform 423">
                        <a:extLst>
                          <a:ext uri="{FF2B5EF4-FFF2-40B4-BE49-F238E27FC236}">
                            <a16:creationId xmlns:a16="http://schemas.microsoft.com/office/drawing/2014/main" id="{A4E4397D-DCBE-441A-9774-410C54C24E47}"/>
                          </a:ext>
                        </a:extLst>
                      </p:cNvPr>
                      <p:cNvSpPr>
                        <a:spLocks/>
                      </p:cNvSpPr>
                      <p:nvPr/>
                    </p:nvSpPr>
                    <p:spPr bwMode="auto">
                      <a:xfrm>
                        <a:off x="4881" y="2688"/>
                        <a:ext cx="25" cy="20"/>
                      </a:xfrm>
                      <a:custGeom>
                        <a:avLst/>
                        <a:gdLst>
                          <a:gd name="T0" fmla="*/ 9 w 25"/>
                          <a:gd name="T1" fmla="*/ 3 h 20"/>
                          <a:gd name="T2" fmla="*/ 3 w 25"/>
                          <a:gd name="T3" fmla="*/ 9 h 20"/>
                          <a:gd name="T4" fmla="*/ 0 w 25"/>
                          <a:gd name="T5" fmla="*/ 13 h 20"/>
                          <a:gd name="T6" fmla="*/ 0 w 25"/>
                          <a:gd name="T7" fmla="*/ 18 h 20"/>
                          <a:gd name="T8" fmla="*/ 3 w 25"/>
                          <a:gd name="T9" fmla="*/ 19 h 20"/>
                          <a:gd name="T10" fmla="*/ 11 w 25"/>
                          <a:gd name="T11" fmla="*/ 18 h 20"/>
                          <a:gd name="T12" fmla="*/ 15 w 25"/>
                          <a:gd name="T13" fmla="*/ 16 h 20"/>
                          <a:gd name="T14" fmla="*/ 18 w 25"/>
                          <a:gd name="T15" fmla="*/ 12 h 20"/>
                          <a:gd name="T16" fmla="*/ 24 w 25"/>
                          <a:gd name="T17" fmla="*/ 9 h 20"/>
                          <a:gd name="T18" fmla="*/ 24 w 25"/>
                          <a:gd name="T19" fmla="*/ 4 h 20"/>
                          <a:gd name="T20" fmla="*/ 23 w 25"/>
                          <a:gd name="T21" fmla="*/ 0 h 20"/>
                          <a:gd name="T22" fmla="*/ 17 w 25"/>
                          <a:gd name="T23" fmla="*/ 3 h 20"/>
                          <a:gd name="T24" fmla="*/ 9 w 25"/>
                          <a:gd name="T25"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20">
                            <a:moveTo>
                              <a:pt x="9" y="3"/>
                            </a:moveTo>
                            <a:lnTo>
                              <a:pt x="3" y="9"/>
                            </a:lnTo>
                            <a:lnTo>
                              <a:pt x="0" y="13"/>
                            </a:lnTo>
                            <a:lnTo>
                              <a:pt x="0" y="18"/>
                            </a:lnTo>
                            <a:lnTo>
                              <a:pt x="3" y="19"/>
                            </a:lnTo>
                            <a:lnTo>
                              <a:pt x="11" y="18"/>
                            </a:lnTo>
                            <a:lnTo>
                              <a:pt x="15" y="16"/>
                            </a:lnTo>
                            <a:lnTo>
                              <a:pt x="18" y="12"/>
                            </a:lnTo>
                            <a:lnTo>
                              <a:pt x="24" y="9"/>
                            </a:lnTo>
                            <a:lnTo>
                              <a:pt x="24" y="4"/>
                            </a:lnTo>
                            <a:lnTo>
                              <a:pt x="23" y="0"/>
                            </a:lnTo>
                            <a:lnTo>
                              <a:pt x="17" y="3"/>
                            </a:lnTo>
                            <a:lnTo>
                              <a:pt x="9" y="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66" name="Freeform 424">
                        <a:extLst>
                          <a:ext uri="{FF2B5EF4-FFF2-40B4-BE49-F238E27FC236}">
                            <a16:creationId xmlns:a16="http://schemas.microsoft.com/office/drawing/2014/main" id="{83E162F0-7B26-4042-B291-1F5D0E8A4619}"/>
                          </a:ext>
                        </a:extLst>
                      </p:cNvPr>
                      <p:cNvSpPr>
                        <a:spLocks/>
                      </p:cNvSpPr>
                      <p:nvPr/>
                    </p:nvSpPr>
                    <p:spPr bwMode="auto">
                      <a:xfrm>
                        <a:off x="4935" y="2682"/>
                        <a:ext cx="28" cy="22"/>
                      </a:xfrm>
                      <a:custGeom>
                        <a:avLst/>
                        <a:gdLst>
                          <a:gd name="T0" fmla="*/ 0 w 28"/>
                          <a:gd name="T1" fmla="*/ 2 h 22"/>
                          <a:gd name="T2" fmla="*/ 0 w 28"/>
                          <a:gd name="T3" fmla="*/ 9 h 22"/>
                          <a:gd name="T4" fmla="*/ 3 w 28"/>
                          <a:gd name="T5" fmla="*/ 12 h 22"/>
                          <a:gd name="T6" fmla="*/ 8 w 28"/>
                          <a:gd name="T7" fmla="*/ 14 h 22"/>
                          <a:gd name="T8" fmla="*/ 11 w 28"/>
                          <a:gd name="T9" fmla="*/ 15 h 22"/>
                          <a:gd name="T10" fmla="*/ 15 w 28"/>
                          <a:gd name="T11" fmla="*/ 18 h 22"/>
                          <a:gd name="T12" fmla="*/ 23 w 28"/>
                          <a:gd name="T13" fmla="*/ 21 h 22"/>
                          <a:gd name="T14" fmla="*/ 26 w 28"/>
                          <a:gd name="T15" fmla="*/ 20 h 22"/>
                          <a:gd name="T16" fmla="*/ 27 w 28"/>
                          <a:gd name="T17" fmla="*/ 18 h 22"/>
                          <a:gd name="T18" fmla="*/ 27 w 28"/>
                          <a:gd name="T19" fmla="*/ 17 h 22"/>
                          <a:gd name="T20" fmla="*/ 24 w 28"/>
                          <a:gd name="T21" fmla="*/ 12 h 22"/>
                          <a:gd name="T22" fmla="*/ 18 w 28"/>
                          <a:gd name="T23" fmla="*/ 8 h 22"/>
                          <a:gd name="T24" fmla="*/ 14 w 28"/>
                          <a:gd name="T25" fmla="*/ 3 h 22"/>
                          <a:gd name="T26" fmla="*/ 12 w 28"/>
                          <a:gd name="T27" fmla="*/ 0 h 22"/>
                          <a:gd name="T28" fmla="*/ 0 w 28"/>
                          <a:gd name="T2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2">
                            <a:moveTo>
                              <a:pt x="0" y="2"/>
                            </a:moveTo>
                            <a:lnTo>
                              <a:pt x="0" y="9"/>
                            </a:lnTo>
                            <a:lnTo>
                              <a:pt x="3" y="12"/>
                            </a:lnTo>
                            <a:lnTo>
                              <a:pt x="8" y="14"/>
                            </a:lnTo>
                            <a:lnTo>
                              <a:pt x="11" y="15"/>
                            </a:lnTo>
                            <a:lnTo>
                              <a:pt x="15" y="18"/>
                            </a:lnTo>
                            <a:lnTo>
                              <a:pt x="23" y="21"/>
                            </a:lnTo>
                            <a:lnTo>
                              <a:pt x="26" y="20"/>
                            </a:lnTo>
                            <a:lnTo>
                              <a:pt x="27" y="18"/>
                            </a:lnTo>
                            <a:lnTo>
                              <a:pt x="27" y="17"/>
                            </a:lnTo>
                            <a:lnTo>
                              <a:pt x="24" y="12"/>
                            </a:lnTo>
                            <a:lnTo>
                              <a:pt x="18" y="8"/>
                            </a:lnTo>
                            <a:lnTo>
                              <a:pt x="14" y="3"/>
                            </a:lnTo>
                            <a:lnTo>
                              <a:pt x="12" y="0"/>
                            </a:lnTo>
                            <a:lnTo>
                              <a:pt x="0"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43956" name="Group 425">
                      <a:extLst>
                        <a:ext uri="{FF2B5EF4-FFF2-40B4-BE49-F238E27FC236}">
                          <a16:creationId xmlns:a16="http://schemas.microsoft.com/office/drawing/2014/main" id="{EE2F11BE-A73C-45FC-A049-ED6E582A13C2}"/>
                        </a:ext>
                      </a:extLst>
                    </p:cNvPr>
                    <p:cNvGrpSpPr>
                      <a:grpSpLocks/>
                    </p:cNvGrpSpPr>
                    <p:nvPr/>
                  </p:nvGrpSpPr>
                  <p:grpSpPr bwMode="auto">
                    <a:xfrm>
                      <a:off x="4878" y="2463"/>
                      <a:ext cx="93" cy="231"/>
                      <a:chOff x="4878" y="2463"/>
                      <a:chExt cx="93" cy="231"/>
                    </a:xfrm>
                  </p:grpSpPr>
                  <p:grpSp>
                    <p:nvGrpSpPr>
                      <p:cNvPr id="143957" name="Group 426">
                        <a:extLst>
                          <a:ext uri="{FF2B5EF4-FFF2-40B4-BE49-F238E27FC236}">
                            <a16:creationId xmlns:a16="http://schemas.microsoft.com/office/drawing/2014/main" id="{866E02E4-E660-4A1F-A46A-F309B2AEE7B0}"/>
                          </a:ext>
                        </a:extLst>
                      </p:cNvPr>
                      <p:cNvGrpSpPr>
                        <a:grpSpLocks/>
                      </p:cNvGrpSpPr>
                      <p:nvPr/>
                    </p:nvGrpSpPr>
                    <p:grpSpPr bwMode="auto">
                      <a:xfrm>
                        <a:off x="4889" y="2463"/>
                        <a:ext cx="59" cy="74"/>
                        <a:chOff x="4889" y="2463"/>
                        <a:chExt cx="59" cy="74"/>
                      </a:xfrm>
                    </p:grpSpPr>
                    <p:sp>
                      <p:nvSpPr>
                        <p:cNvPr id="143962" name="Freeform 427">
                          <a:extLst>
                            <a:ext uri="{FF2B5EF4-FFF2-40B4-BE49-F238E27FC236}">
                              <a16:creationId xmlns:a16="http://schemas.microsoft.com/office/drawing/2014/main" id="{7139D4DC-C0D8-449A-B6EA-47014CDC3BEF}"/>
                            </a:ext>
                          </a:extLst>
                        </p:cNvPr>
                        <p:cNvSpPr>
                          <a:spLocks/>
                        </p:cNvSpPr>
                        <p:nvPr/>
                      </p:nvSpPr>
                      <p:spPr bwMode="auto">
                        <a:xfrm>
                          <a:off x="4889" y="2468"/>
                          <a:ext cx="59" cy="69"/>
                        </a:xfrm>
                        <a:custGeom>
                          <a:avLst/>
                          <a:gdLst>
                            <a:gd name="T0" fmla="*/ 0 w 59"/>
                            <a:gd name="T1" fmla="*/ 12 h 69"/>
                            <a:gd name="T2" fmla="*/ 18 w 59"/>
                            <a:gd name="T3" fmla="*/ 0 h 69"/>
                            <a:gd name="T4" fmla="*/ 37 w 59"/>
                            <a:gd name="T5" fmla="*/ 29 h 69"/>
                            <a:gd name="T6" fmla="*/ 40 w 59"/>
                            <a:gd name="T7" fmla="*/ 2 h 69"/>
                            <a:gd name="T8" fmla="*/ 52 w 59"/>
                            <a:gd name="T9" fmla="*/ 5 h 69"/>
                            <a:gd name="T10" fmla="*/ 58 w 59"/>
                            <a:gd name="T11" fmla="*/ 15 h 69"/>
                            <a:gd name="T12" fmla="*/ 56 w 59"/>
                            <a:gd name="T13" fmla="*/ 68 h 69"/>
                            <a:gd name="T14" fmla="*/ 6 w 59"/>
                            <a:gd name="T15" fmla="*/ 68 h 69"/>
                            <a:gd name="T16" fmla="*/ 0 w 59"/>
                            <a:gd name="T17" fmla="*/ 1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69">
                              <a:moveTo>
                                <a:pt x="0" y="12"/>
                              </a:moveTo>
                              <a:lnTo>
                                <a:pt x="18" y="0"/>
                              </a:lnTo>
                              <a:lnTo>
                                <a:pt x="37" y="29"/>
                              </a:lnTo>
                              <a:lnTo>
                                <a:pt x="40" y="2"/>
                              </a:lnTo>
                              <a:lnTo>
                                <a:pt x="52" y="5"/>
                              </a:lnTo>
                              <a:lnTo>
                                <a:pt x="58" y="15"/>
                              </a:lnTo>
                              <a:lnTo>
                                <a:pt x="56" y="68"/>
                              </a:lnTo>
                              <a:lnTo>
                                <a:pt x="6" y="68"/>
                              </a:lnTo>
                              <a:lnTo>
                                <a:pt x="0" y="1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63" name="Freeform 428">
                          <a:extLst>
                            <a:ext uri="{FF2B5EF4-FFF2-40B4-BE49-F238E27FC236}">
                              <a16:creationId xmlns:a16="http://schemas.microsoft.com/office/drawing/2014/main" id="{A21F73B1-F3B6-40DC-AC59-AB42C27E596F}"/>
                            </a:ext>
                          </a:extLst>
                        </p:cNvPr>
                        <p:cNvSpPr>
                          <a:spLocks/>
                        </p:cNvSpPr>
                        <p:nvPr/>
                      </p:nvSpPr>
                      <p:spPr bwMode="auto">
                        <a:xfrm>
                          <a:off x="4906" y="2463"/>
                          <a:ext cx="23" cy="41"/>
                        </a:xfrm>
                        <a:custGeom>
                          <a:avLst/>
                          <a:gdLst>
                            <a:gd name="T0" fmla="*/ 0 w 23"/>
                            <a:gd name="T1" fmla="*/ 5 h 41"/>
                            <a:gd name="T2" fmla="*/ 1 w 23"/>
                            <a:gd name="T3" fmla="*/ 0 h 41"/>
                            <a:gd name="T4" fmla="*/ 16 w 23"/>
                            <a:gd name="T5" fmla="*/ 8 h 41"/>
                            <a:gd name="T6" fmla="*/ 19 w 23"/>
                            <a:gd name="T7" fmla="*/ 3 h 41"/>
                            <a:gd name="T8" fmla="*/ 21 w 23"/>
                            <a:gd name="T9" fmla="*/ 5 h 41"/>
                            <a:gd name="T10" fmla="*/ 22 w 23"/>
                            <a:gd name="T11" fmla="*/ 28 h 41"/>
                            <a:gd name="T12" fmla="*/ 22 w 23"/>
                            <a:gd name="T13" fmla="*/ 40 h 41"/>
                            <a:gd name="T14" fmla="*/ 0 w 23"/>
                            <a:gd name="T15" fmla="*/ 5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41">
                              <a:moveTo>
                                <a:pt x="0" y="5"/>
                              </a:moveTo>
                              <a:lnTo>
                                <a:pt x="1" y="0"/>
                              </a:lnTo>
                              <a:lnTo>
                                <a:pt x="16" y="8"/>
                              </a:lnTo>
                              <a:lnTo>
                                <a:pt x="19" y="3"/>
                              </a:lnTo>
                              <a:lnTo>
                                <a:pt x="21" y="5"/>
                              </a:lnTo>
                              <a:lnTo>
                                <a:pt x="22" y="28"/>
                              </a:lnTo>
                              <a:lnTo>
                                <a:pt x="22" y="4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64" name="Freeform 429">
                          <a:extLst>
                            <a:ext uri="{FF2B5EF4-FFF2-40B4-BE49-F238E27FC236}">
                              <a16:creationId xmlns:a16="http://schemas.microsoft.com/office/drawing/2014/main" id="{A2120CD3-AB44-4554-926E-BDCFB2B56D8D}"/>
                            </a:ext>
                          </a:extLst>
                        </p:cNvPr>
                        <p:cNvSpPr>
                          <a:spLocks/>
                        </p:cNvSpPr>
                        <p:nvPr/>
                      </p:nvSpPr>
                      <p:spPr bwMode="auto">
                        <a:xfrm>
                          <a:off x="4914" y="2472"/>
                          <a:ext cx="15" cy="9"/>
                        </a:xfrm>
                        <a:custGeom>
                          <a:avLst/>
                          <a:gdLst>
                            <a:gd name="T0" fmla="*/ 0 w 15"/>
                            <a:gd name="T1" fmla="*/ 8 h 9"/>
                            <a:gd name="T2" fmla="*/ 8 w 15"/>
                            <a:gd name="T3" fmla="*/ 0 h 9"/>
                            <a:gd name="T4" fmla="*/ 14 w 15"/>
                            <a:gd name="T5" fmla="*/ 6 h 9"/>
                          </a:gdLst>
                          <a:ahLst/>
                          <a:cxnLst>
                            <a:cxn ang="0">
                              <a:pos x="T0" y="T1"/>
                            </a:cxn>
                            <a:cxn ang="0">
                              <a:pos x="T2" y="T3"/>
                            </a:cxn>
                            <a:cxn ang="0">
                              <a:pos x="T4" y="T5"/>
                            </a:cxn>
                          </a:cxnLst>
                          <a:rect l="0" t="0" r="r" b="b"/>
                          <a:pathLst>
                            <a:path w="15" h="9">
                              <a:moveTo>
                                <a:pt x="0" y="8"/>
                              </a:moveTo>
                              <a:lnTo>
                                <a:pt x="8" y="0"/>
                              </a:lnTo>
                              <a:lnTo>
                                <a:pt x="14"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43958" name="Group 430">
                        <a:extLst>
                          <a:ext uri="{FF2B5EF4-FFF2-40B4-BE49-F238E27FC236}">
                            <a16:creationId xmlns:a16="http://schemas.microsoft.com/office/drawing/2014/main" id="{C3CFE415-5CD1-4B31-95CC-893BF483D977}"/>
                          </a:ext>
                        </a:extLst>
                      </p:cNvPr>
                      <p:cNvGrpSpPr>
                        <a:grpSpLocks/>
                      </p:cNvGrpSpPr>
                      <p:nvPr/>
                    </p:nvGrpSpPr>
                    <p:grpSpPr bwMode="auto">
                      <a:xfrm>
                        <a:off x="4878" y="2466"/>
                        <a:ext cx="93" cy="228"/>
                        <a:chOff x="4878" y="2466"/>
                        <a:chExt cx="93" cy="228"/>
                      </a:xfrm>
                    </p:grpSpPr>
                    <p:sp>
                      <p:nvSpPr>
                        <p:cNvPr id="143959" name="Freeform 431">
                          <a:extLst>
                            <a:ext uri="{FF2B5EF4-FFF2-40B4-BE49-F238E27FC236}">
                              <a16:creationId xmlns:a16="http://schemas.microsoft.com/office/drawing/2014/main" id="{F689F9AD-50EB-4EE5-8508-646DFC1A071E}"/>
                            </a:ext>
                          </a:extLst>
                        </p:cNvPr>
                        <p:cNvSpPr>
                          <a:spLocks/>
                        </p:cNvSpPr>
                        <p:nvPr/>
                      </p:nvSpPr>
                      <p:spPr bwMode="auto">
                        <a:xfrm>
                          <a:off x="4878" y="2466"/>
                          <a:ext cx="93" cy="228"/>
                        </a:xfrm>
                        <a:custGeom>
                          <a:avLst/>
                          <a:gdLst>
                            <a:gd name="T0" fmla="*/ 28 w 93"/>
                            <a:gd name="T1" fmla="*/ 0 h 228"/>
                            <a:gd name="T2" fmla="*/ 6 w 93"/>
                            <a:gd name="T3" fmla="*/ 17 h 228"/>
                            <a:gd name="T4" fmla="*/ 0 w 93"/>
                            <a:gd name="T5" fmla="*/ 71 h 228"/>
                            <a:gd name="T6" fmla="*/ 17 w 93"/>
                            <a:gd name="T7" fmla="*/ 106 h 228"/>
                            <a:gd name="T8" fmla="*/ 17 w 93"/>
                            <a:gd name="T9" fmla="*/ 112 h 228"/>
                            <a:gd name="T10" fmla="*/ 19 w 93"/>
                            <a:gd name="T11" fmla="*/ 121 h 228"/>
                            <a:gd name="T12" fmla="*/ 20 w 93"/>
                            <a:gd name="T13" fmla="*/ 126 h 228"/>
                            <a:gd name="T14" fmla="*/ 17 w 93"/>
                            <a:gd name="T15" fmla="*/ 164 h 228"/>
                            <a:gd name="T16" fmla="*/ 12 w 93"/>
                            <a:gd name="T17" fmla="*/ 225 h 228"/>
                            <a:gd name="T18" fmla="*/ 17 w 93"/>
                            <a:gd name="T19" fmla="*/ 227 h 228"/>
                            <a:gd name="T20" fmla="*/ 28 w 93"/>
                            <a:gd name="T21" fmla="*/ 224 h 228"/>
                            <a:gd name="T22" fmla="*/ 34 w 93"/>
                            <a:gd name="T23" fmla="*/ 181 h 228"/>
                            <a:gd name="T24" fmla="*/ 37 w 93"/>
                            <a:gd name="T25" fmla="*/ 167 h 228"/>
                            <a:gd name="T26" fmla="*/ 48 w 93"/>
                            <a:gd name="T27" fmla="*/ 126 h 228"/>
                            <a:gd name="T28" fmla="*/ 50 w 93"/>
                            <a:gd name="T29" fmla="*/ 169 h 228"/>
                            <a:gd name="T30" fmla="*/ 55 w 93"/>
                            <a:gd name="T31" fmla="*/ 219 h 228"/>
                            <a:gd name="T32" fmla="*/ 70 w 93"/>
                            <a:gd name="T33" fmla="*/ 221 h 228"/>
                            <a:gd name="T34" fmla="*/ 72 w 93"/>
                            <a:gd name="T35" fmla="*/ 166 h 228"/>
                            <a:gd name="T36" fmla="*/ 70 w 93"/>
                            <a:gd name="T37" fmla="*/ 110 h 228"/>
                            <a:gd name="T38" fmla="*/ 70 w 93"/>
                            <a:gd name="T39" fmla="*/ 84 h 228"/>
                            <a:gd name="T40" fmla="*/ 73 w 93"/>
                            <a:gd name="T41" fmla="*/ 74 h 228"/>
                            <a:gd name="T42" fmla="*/ 75 w 93"/>
                            <a:gd name="T43" fmla="*/ 76 h 228"/>
                            <a:gd name="T44" fmla="*/ 90 w 93"/>
                            <a:gd name="T45" fmla="*/ 66 h 228"/>
                            <a:gd name="T46" fmla="*/ 92 w 93"/>
                            <a:gd name="T47" fmla="*/ 49 h 228"/>
                            <a:gd name="T48" fmla="*/ 67 w 93"/>
                            <a:gd name="T49" fmla="*/ 6 h 228"/>
                            <a:gd name="T50" fmla="*/ 50 w 93"/>
                            <a:gd name="T51" fmla="*/ 0 h 228"/>
                            <a:gd name="T52" fmla="*/ 53 w 93"/>
                            <a:gd name="T53" fmla="*/ 28 h 228"/>
                            <a:gd name="T54" fmla="*/ 50 w 93"/>
                            <a:gd name="T55" fmla="*/ 57 h 228"/>
                            <a:gd name="T56" fmla="*/ 42 w 93"/>
                            <a:gd name="T57" fmla="*/ 30 h 228"/>
                            <a:gd name="T58" fmla="*/ 28 w 93"/>
                            <a:gd name="T59"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3" h="228">
                              <a:moveTo>
                                <a:pt x="28" y="0"/>
                              </a:moveTo>
                              <a:lnTo>
                                <a:pt x="6" y="17"/>
                              </a:lnTo>
                              <a:lnTo>
                                <a:pt x="0" y="71"/>
                              </a:lnTo>
                              <a:lnTo>
                                <a:pt x="17" y="106"/>
                              </a:lnTo>
                              <a:lnTo>
                                <a:pt x="17" y="112"/>
                              </a:lnTo>
                              <a:lnTo>
                                <a:pt x="19" y="121"/>
                              </a:lnTo>
                              <a:lnTo>
                                <a:pt x="20" y="126"/>
                              </a:lnTo>
                              <a:lnTo>
                                <a:pt x="17" y="164"/>
                              </a:lnTo>
                              <a:lnTo>
                                <a:pt x="12" y="225"/>
                              </a:lnTo>
                              <a:lnTo>
                                <a:pt x="17" y="227"/>
                              </a:lnTo>
                              <a:lnTo>
                                <a:pt x="28" y="224"/>
                              </a:lnTo>
                              <a:lnTo>
                                <a:pt x="34" y="181"/>
                              </a:lnTo>
                              <a:lnTo>
                                <a:pt x="37" y="167"/>
                              </a:lnTo>
                              <a:lnTo>
                                <a:pt x="48" y="126"/>
                              </a:lnTo>
                              <a:lnTo>
                                <a:pt x="50" y="169"/>
                              </a:lnTo>
                              <a:lnTo>
                                <a:pt x="55" y="219"/>
                              </a:lnTo>
                              <a:lnTo>
                                <a:pt x="70" y="221"/>
                              </a:lnTo>
                              <a:lnTo>
                                <a:pt x="72" y="166"/>
                              </a:lnTo>
                              <a:lnTo>
                                <a:pt x="70" y="110"/>
                              </a:lnTo>
                              <a:lnTo>
                                <a:pt x="70" y="84"/>
                              </a:lnTo>
                              <a:lnTo>
                                <a:pt x="73" y="74"/>
                              </a:lnTo>
                              <a:lnTo>
                                <a:pt x="75" y="76"/>
                              </a:lnTo>
                              <a:lnTo>
                                <a:pt x="90" y="66"/>
                              </a:lnTo>
                              <a:lnTo>
                                <a:pt x="92" y="49"/>
                              </a:lnTo>
                              <a:lnTo>
                                <a:pt x="67" y="6"/>
                              </a:lnTo>
                              <a:lnTo>
                                <a:pt x="50" y="0"/>
                              </a:lnTo>
                              <a:lnTo>
                                <a:pt x="53" y="28"/>
                              </a:lnTo>
                              <a:lnTo>
                                <a:pt x="50" y="57"/>
                              </a:lnTo>
                              <a:lnTo>
                                <a:pt x="42" y="30"/>
                              </a:lnTo>
                              <a:lnTo>
                                <a:pt x="28"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60" name="Freeform 432">
                          <a:extLst>
                            <a:ext uri="{FF2B5EF4-FFF2-40B4-BE49-F238E27FC236}">
                              <a16:creationId xmlns:a16="http://schemas.microsoft.com/office/drawing/2014/main" id="{32A398D8-7E9E-49B8-8F09-B09D08FC8D41}"/>
                            </a:ext>
                          </a:extLst>
                        </p:cNvPr>
                        <p:cNvSpPr>
                          <a:spLocks/>
                        </p:cNvSpPr>
                        <p:nvPr/>
                      </p:nvSpPr>
                      <p:spPr bwMode="auto">
                        <a:xfrm>
                          <a:off x="4883" y="2491"/>
                          <a:ext cx="23" cy="59"/>
                        </a:xfrm>
                        <a:custGeom>
                          <a:avLst/>
                          <a:gdLst>
                            <a:gd name="T0" fmla="*/ 10 w 23"/>
                            <a:gd name="T1" fmla="*/ 0 h 59"/>
                            <a:gd name="T2" fmla="*/ 13 w 23"/>
                            <a:gd name="T3" fmla="*/ 14 h 59"/>
                            <a:gd name="T4" fmla="*/ 12 w 23"/>
                            <a:gd name="T5" fmla="*/ 34 h 59"/>
                            <a:gd name="T6" fmla="*/ 0 w 23"/>
                            <a:gd name="T7" fmla="*/ 38 h 59"/>
                            <a:gd name="T8" fmla="*/ 12 w 23"/>
                            <a:gd name="T9" fmla="*/ 39 h 59"/>
                            <a:gd name="T10" fmla="*/ 15 w 23"/>
                            <a:gd name="T11" fmla="*/ 52 h 59"/>
                            <a:gd name="T12" fmla="*/ 22 w 23"/>
                            <a:gd name="T13" fmla="*/ 58 h 59"/>
                            <a:gd name="T14" fmla="*/ 19 w 23"/>
                            <a:gd name="T15" fmla="*/ 47 h 59"/>
                            <a:gd name="T16" fmla="*/ 18 w 23"/>
                            <a:gd name="T17" fmla="*/ 42 h 59"/>
                            <a:gd name="T18" fmla="*/ 16 w 23"/>
                            <a:gd name="T19" fmla="*/ 28 h 59"/>
                            <a:gd name="T20" fmla="*/ 10 w 23"/>
                            <a:gd name="T21"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59">
                              <a:moveTo>
                                <a:pt x="10" y="0"/>
                              </a:moveTo>
                              <a:lnTo>
                                <a:pt x="13" y="14"/>
                              </a:lnTo>
                              <a:lnTo>
                                <a:pt x="12" y="34"/>
                              </a:lnTo>
                              <a:lnTo>
                                <a:pt x="0" y="38"/>
                              </a:lnTo>
                              <a:lnTo>
                                <a:pt x="12" y="39"/>
                              </a:lnTo>
                              <a:lnTo>
                                <a:pt x="15" y="52"/>
                              </a:lnTo>
                              <a:lnTo>
                                <a:pt x="22" y="58"/>
                              </a:lnTo>
                              <a:lnTo>
                                <a:pt x="19" y="47"/>
                              </a:lnTo>
                              <a:lnTo>
                                <a:pt x="18" y="42"/>
                              </a:lnTo>
                              <a:lnTo>
                                <a:pt x="16" y="28"/>
                              </a:lnTo>
                              <a:lnTo>
                                <a:pt x="1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61" name="Freeform 433">
                          <a:extLst>
                            <a:ext uri="{FF2B5EF4-FFF2-40B4-BE49-F238E27FC236}">
                              <a16:creationId xmlns:a16="http://schemas.microsoft.com/office/drawing/2014/main" id="{024D01DD-0040-472E-8536-DE1AD5E64E67}"/>
                            </a:ext>
                          </a:extLst>
                        </p:cNvPr>
                        <p:cNvSpPr>
                          <a:spLocks/>
                        </p:cNvSpPr>
                        <p:nvPr/>
                      </p:nvSpPr>
                      <p:spPr bwMode="auto">
                        <a:xfrm>
                          <a:off x="4905" y="2495"/>
                          <a:ext cx="8" cy="8"/>
                        </a:xfrm>
                        <a:custGeom>
                          <a:avLst/>
                          <a:gdLst>
                            <a:gd name="T0" fmla="*/ 0 w 8"/>
                            <a:gd name="T1" fmla="*/ 7 h 8"/>
                            <a:gd name="T2" fmla="*/ 1 w 8"/>
                            <a:gd name="T3" fmla="*/ 0 h 8"/>
                            <a:gd name="T4" fmla="*/ 7 w 8"/>
                            <a:gd name="T5" fmla="*/ 6 h 8"/>
                            <a:gd name="T6" fmla="*/ 0 w 8"/>
                            <a:gd name="T7" fmla="*/ 7 h 8"/>
                          </a:gdLst>
                          <a:ahLst/>
                          <a:cxnLst>
                            <a:cxn ang="0">
                              <a:pos x="T0" y="T1"/>
                            </a:cxn>
                            <a:cxn ang="0">
                              <a:pos x="T2" y="T3"/>
                            </a:cxn>
                            <a:cxn ang="0">
                              <a:pos x="T4" y="T5"/>
                            </a:cxn>
                            <a:cxn ang="0">
                              <a:pos x="T6" y="T7"/>
                            </a:cxn>
                          </a:cxnLst>
                          <a:rect l="0" t="0" r="r" b="b"/>
                          <a:pathLst>
                            <a:path w="8" h="8">
                              <a:moveTo>
                                <a:pt x="0" y="7"/>
                              </a:moveTo>
                              <a:lnTo>
                                <a:pt x="1" y="0"/>
                              </a:lnTo>
                              <a:lnTo>
                                <a:pt x="7" y="6"/>
                              </a:lnTo>
                              <a:lnTo>
                                <a:pt x="0" y="7"/>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grpSp>
              <p:grpSp>
                <p:nvGrpSpPr>
                  <p:cNvPr id="143945" name="Group 434">
                    <a:extLst>
                      <a:ext uri="{FF2B5EF4-FFF2-40B4-BE49-F238E27FC236}">
                        <a16:creationId xmlns:a16="http://schemas.microsoft.com/office/drawing/2014/main" id="{087ABC65-A563-4300-9BFE-31639AF320CB}"/>
                      </a:ext>
                    </a:extLst>
                  </p:cNvPr>
                  <p:cNvGrpSpPr>
                    <a:grpSpLocks/>
                  </p:cNvGrpSpPr>
                  <p:nvPr/>
                </p:nvGrpSpPr>
                <p:grpSpPr bwMode="auto">
                  <a:xfrm>
                    <a:off x="4903" y="2427"/>
                    <a:ext cx="50" cy="113"/>
                    <a:chOff x="4903" y="2427"/>
                    <a:chExt cx="50" cy="113"/>
                  </a:xfrm>
                </p:grpSpPr>
                <p:grpSp>
                  <p:nvGrpSpPr>
                    <p:cNvPr id="143946" name="Group 435">
                      <a:extLst>
                        <a:ext uri="{FF2B5EF4-FFF2-40B4-BE49-F238E27FC236}">
                          <a16:creationId xmlns:a16="http://schemas.microsoft.com/office/drawing/2014/main" id="{779B5ABE-0AF2-4C8B-A2DC-ACA66AE82753}"/>
                        </a:ext>
                      </a:extLst>
                    </p:cNvPr>
                    <p:cNvGrpSpPr>
                      <a:grpSpLocks/>
                    </p:cNvGrpSpPr>
                    <p:nvPr/>
                  </p:nvGrpSpPr>
                  <p:grpSpPr bwMode="auto">
                    <a:xfrm>
                      <a:off x="4903" y="2427"/>
                      <a:ext cx="29" cy="44"/>
                      <a:chOff x="4903" y="2427"/>
                      <a:chExt cx="29" cy="44"/>
                    </a:xfrm>
                  </p:grpSpPr>
                  <p:grpSp>
                    <p:nvGrpSpPr>
                      <p:cNvPr id="143948" name="Group 436">
                        <a:extLst>
                          <a:ext uri="{FF2B5EF4-FFF2-40B4-BE49-F238E27FC236}">
                            <a16:creationId xmlns:a16="http://schemas.microsoft.com/office/drawing/2014/main" id="{42D021AA-D009-4A9D-B1EE-C69C36BBA570}"/>
                          </a:ext>
                        </a:extLst>
                      </p:cNvPr>
                      <p:cNvGrpSpPr>
                        <a:grpSpLocks/>
                      </p:cNvGrpSpPr>
                      <p:nvPr/>
                    </p:nvGrpSpPr>
                    <p:grpSpPr bwMode="auto">
                      <a:xfrm>
                        <a:off x="4905" y="2429"/>
                        <a:ext cx="27" cy="42"/>
                        <a:chOff x="4905" y="2429"/>
                        <a:chExt cx="27" cy="42"/>
                      </a:xfrm>
                    </p:grpSpPr>
                    <p:sp>
                      <p:nvSpPr>
                        <p:cNvPr id="143950" name="Freeform 437">
                          <a:extLst>
                            <a:ext uri="{FF2B5EF4-FFF2-40B4-BE49-F238E27FC236}">
                              <a16:creationId xmlns:a16="http://schemas.microsoft.com/office/drawing/2014/main" id="{D2DE2BBE-B1DE-4A15-90C1-1D5150F8D4E8}"/>
                            </a:ext>
                          </a:extLst>
                        </p:cNvPr>
                        <p:cNvSpPr>
                          <a:spLocks/>
                        </p:cNvSpPr>
                        <p:nvPr/>
                      </p:nvSpPr>
                      <p:spPr bwMode="auto">
                        <a:xfrm>
                          <a:off x="4905" y="2429"/>
                          <a:ext cx="27" cy="42"/>
                        </a:xfrm>
                        <a:custGeom>
                          <a:avLst/>
                          <a:gdLst>
                            <a:gd name="T0" fmla="*/ 24 w 27"/>
                            <a:gd name="T1" fmla="*/ 6 h 42"/>
                            <a:gd name="T2" fmla="*/ 26 w 27"/>
                            <a:gd name="T3" fmla="*/ 14 h 42"/>
                            <a:gd name="T4" fmla="*/ 24 w 27"/>
                            <a:gd name="T5" fmla="*/ 15 h 42"/>
                            <a:gd name="T6" fmla="*/ 26 w 27"/>
                            <a:gd name="T7" fmla="*/ 18 h 42"/>
                            <a:gd name="T8" fmla="*/ 24 w 27"/>
                            <a:gd name="T9" fmla="*/ 20 h 42"/>
                            <a:gd name="T10" fmla="*/ 24 w 27"/>
                            <a:gd name="T11" fmla="*/ 24 h 42"/>
                            <a:gd name="T12" fmla="*/ 24 w 27"/>
                            <a:gd name="T13" fmla="*/ 27 h 42"/>
                            <a:gd name="T14" fmla="*/ 24 w 27"/>
                            <a:gd name="T15" fmla="*/ 30 h 42"/>
                            <a:gd name="T16" fmla="*/ 23 w 27"/>
                            <a:gd name="T17" fmla="*/ 33 h 42"/>
                            <a:gd name="T18" fmla="*/ 21 w 27"/>
                            <a:gd name="T19" fmla="*/ 35 h 42"/>
                            <a:gd name="T20" fmla="*/ 21 w 27"/>
                            <a:gd name="T21" fmla="*/ 36 h 42"/>
                            <a:gd name="T22" fmla="*/ 17 w 27"/>
                            <a:gd name="T23" fmla="*/ 41 h 42"/>
                            <a:gd name="T24" fmla="*/ 3 w 27"/>
                            <a:gd name="T25" fmla="*/ 35 h 42"/>
                            <a:gd name="T26" fmla="*/ 3 w 27"/>
                            <a:gd name="T27" fmla="*/ 26 h 42"/>
                            <a:gd name="T28" fmla="*/ 3 w 27"/>
                            <a:gd name="T29" fmla="*/ 24 h 42"/>
                            <a:gd name="T30" fmla="*/ 2 w 27"/>
                            <a:gd name="T31" fmla="*/ 23 h 42"/>
                            <a:gd name="T32" fmla="*/ 0 w 27"/>
                            <a:gd name="T33" fmla="*/ 20 h 42"/>
                            <a:gd name="T34" fmla="*/ 0 w 27"/>
                            <a:gd name="T35" fmla="*/ 15 h 42"/>
                            <a:gd name="T36" fmla="*/ 2 w 27"/>
                            <a:gd name="T37" fmla="*/ 14 h 42"/>
                            <a:gd name="T38" fmla="*/ 2 w 27"/>
                            <a:gd name="T39" fmla="*/ 12 h 42"/>
                            <a:gd name="T40" fmla="*/ 2 w 27"/>
                            <a:gd name="T41" fmla="*/ 9 h 42"/>
                            <a:gd name="T42" fmla="*/ 2 w 27"/>
                            <a:gd name="T43" fmla="*/ 8 h 42"/>
                            <a:gd name="T44" fmla="*/ 3 w 27"/>
                            <a:gd name="T45" fmla="*/ 5 h 42"/>
                            <a:gd name="T46" fmla="*/ 3 w 27"/>
                            <a:gd name="T47" fmla="*/ 3 h 42"/>
                            <a:gd name="T48" fmla="*/ 6 w 27"/>
                            <a:gd name="T49" fmla="*/ 0 h 42"/>
                            <a:gd name="T50" fmla="*/ 9 w 27"/>
                            <a:gd name="T51" fmla="*/ 0 h 42"/>
                            <a:gd name="T52" fmla="*/ 12 w 27"/>
                            <a:gd name="T53" fmla="*/ 0 h 42"/>
                            <a:gd name="T54" fmla="*/ 15 w 27"/>
                            <a:gd name="T55" fmla="*/ 0 h 42"/>
                            <a:gd name="T56" fmla="*/ 17 w 27"/>
                            <a:gd name="T57" fmla="*/ 0 h 42"/>
                            <a:gd name="T58" fmla="*/ 20 w 27"/>
                            <a:gd name="T59" fmla="*/ 0 h 42"/>
                            <a:gd name="T60" fmla="*/ 23 w 27"/>
                            <a:gd name="T61" fmla="*/ 2 h 42"/>
                            <a:gd name="T62" fmla="*/ 23 w 27"/>
                            <a:gd name="T63" fmla="*/ 3 h 42"/>
                            <a:gd name="T64" fmla="*/ 24 w 27"/>
                            <a:gd name="T65" fmla="*/ 5 h 42"/>
                            <a:gd name="T66" fmla="*/ 24 w 27"/>
                            <a:gd name="T6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 h="42">
                              <a:moveTo>
                                <a:pt x="24" y="6"/>
                              </a:moveTo>
                              <a:lnTo>
                                <a:pt x="26" y="14"/>
                              </a:lnTo>
                              <a:lnTo>
                                <a:pt x="24" y="15"/>
                              </a:lnTo>
                              <a:lnTo>
                                <a:pt x="26" y="18"/>
                              </a:lnTo>
                              <a:lnTo>
                                <a:pt x="24" y="20"/>
                              </a:lnTo>
                              <a:lnTo>
                                <a:pt x="24" y="24"/>
                              </a:lnTo>
                              <a:lnTo>
                                <a:pt x="24" y="27"/>
                              </a:lnTo>
                              <a:lnTo>
                                <a:pt x="24" y="30"/>
                              </a:lnTo>
                              <a:lnTo>
                                <a:pt x="23" y="33"/>
                              </a:lnTo>
                              <a:lnTo>
                                <a:pt x="21" y="35"/>
                              </a:lnTo>
                              <a:lnTo>
                                <a:pt x="21" y="36"/>
                              </a:lnTo>
                              <a:lnTo>
                                <a:pt x="17" y="41"/>
                              </a:lnTo>
                              <a:lnTo>
                                <a:pt x="3" y="35"/>
                              </a:lnTo>
                              <a:lnTo>
                                <a:pt x="3" y="26"/>
                              </a:lnTo>
                              <a:lnTo>
                                <a:pt x="3" y="24"/>
                              </a:lnTo>
                              <a:lnTo>
                                <a:pt x="2" y="23"/>
                              </a:lnTo>
                              <a:lnTo>
                                <a:pt x="0" y="20"/>
                              </a:lnTo>
                              <a:lnTo>
                                <a:pt x="0" y="15"/>
                              </a:lnTo>
                              <a:lnTo>
                                <a:pt x="2" y="14"/>
                              </a:lnTo>
                              <a:lnTo>
                                <a:pt x="2" y="12"/>
                              </a:lnTo>
                              <a:lnTo>
                                <a:pt x="2" y="9"/>
                              </a:lnTo>
                              <a:lnTo>
                                <a:pt x="2" y="8"/>
                              </a:lnTo>
                              <a:lnTo>
                                <a:pt x="3" y="5"/>
                              </a:lnTo>
                              <a:lnTo>
                                <a:pt x="3" y="3"/>
                              </a:lnTo>
                              <a:lnTo>
                                <a:pt x="6" y="0"/>
                              </a:lnTo>
                              <a:lnTo>
                                <a:pt x="9" y="0"/>
                              </a:lnTo>
                              <a:lnTo>
                                <a:pt x="12" y="0"/>
                              </a:lnTo>
                              <a:lnTo>
                                <a:pt x="15" y="0"/>
                              </a:lnTo>
                              <a:lnTo>
                                <a:pt x="17" y="0"/>
                              </a:lnTo>
                              <a:lnTo>
                                <a:pt x="20" y="0"/>
                              </a:lnTo>
                              <a:lnTo>
                                <a:pt x="23" y="2"/>
                              </a:lnTo>
                              <a:lnTo>
                                <a:pt x="23" y="3"/>
                              </a:lnTo>
                              <a:lnTo>
                                <a:pt x="24" y="5"/>
                              </a:lnTo>
                              <a:lnTo>
                                <a:pt x="24"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143951" name="Group 438">
                          <a:extLst>
                            <a:ext uri="{FF2B5EF4-FFF2-40B4-BE49-F238E27FC236}">
                              <a16:creationId xmlns:a16="http://schemas.microsoft.com/office/drawing/2014/main" id="{832BC156-AA1D-4C23-B0B0-9CC4C2F8B71B}"/>
                            </a:ext>
                          </a:extLst>
                        </p:cNvPr>
                        <p:cNvGrpSpPr>
                          <a:grpSpLocks/>
                        </p:cNvGrpSpPr>
                        <p:nvPr/>
                      </p:nvGrpSpPr>
                      <p:grpSpPr bwMode="auto">
                        <a:xfrm>
                          <a:off x="4908" y="2443"/>
                          <a:ext cx="21" cy="20"/>
                          <a:chOff x="4908" y="2443"/>
                          <a:chExt cx="21" cy="20"/>
                        </a:xfrm>
                      </p:grpSpPr>
                      <p:sp>
                        <p:nvSpPr>
                          <p:cNvPr id="143952" name="Freeform 439">
                            <a:extLst>
                              <a:ext uri="{FF2B5EF4-FFF2-40B4-BE49-F238E27FC236}">
                                <a16:creationId xmlns:a16="http://schemas.microsoft.com/office/drawing/2014/main" id="{7E4459BB-FAFF-4B4A-90DC-CEFEB363BA39}"/>
                              </a:ext>
                            </a:extLst>
                          </p:cNvPr>
                          <p:cNvSpPr>
                            <a:spLocks/>
                          </p:cNvSpPr>
                          <p:nvPr/>
                        </p:nvSpPr>
                        <p:spPr bwMode="auto">
                          <a:xfrm>
                            <a:off x="4916" y="2443"/>
                            <a:ext cx="9" cy="2"/>
                          </a:xfrm>
                          <a:custGeom>
                            <a:avLst/>
                            <a:gdLst>
                              <a:gd name="T0" fmla="*/ 0 w 9"/>
                              <a:gd name="T1" fmla="*/ 0 h 2"/>
                              <a:gd name="T2" fmla="*/ 4 w 9"/>
                              <a:gd name="T3" fmla="*/ 0 h 2"/>
                              <a:gd name="T4" fmla="*/ 5 w 9"/>
                              <a:gd name="T5" fmla="*/ 0 h 2"/>
                              <a:gd name="T6" fmla="*/ 7 w 9"/>
                              <a:gd name="T7" fmla="*/ 1 h 2"/>
                              <a:gd name="T8" fmla="*/ 8 w 9"/>
                              <a:gd name="T9" fmla="*/ 1 h 2"/>
                              <a:gd name="T10" fmla="*/ 7 w 9"/>
                              <a:gd name="T11" fmla="*/ 1 h 2"/>
                              <a:gd name="T12" fmla="*/ 7 w 9"/>
                              <a:gd name="T13" fmla="*/ 1 h 2"/>
                              <a:gd name="T14" fmla="*/ 4 w 9"/>
                              <a:gd name="T15" fmla="*/ 1 h 2"/>
                              <a:gd name="T16" fmla="*/ 1 w 9"/>
                              <a:gd name="T17" fmla="*/ 1 h 2"/>
                              <a:gd name="T18" fmla="*/ 3 w 9"/>
                              <a:gd name="T19" fmla="*/ 1 h 2"/>
                              <a:gd name="T20" fmla="*/ 1 w 9"/>
                              <a:gd name="T21" fmla="*/ 1 h 2"/>
                              <a:gd name="T22" fmla="*/ 0 w 9"/>
                              <a:gd name="T2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2">
                                <a:moveTo>
                                  <a:pt x="0" y="0"/>
                                </a:moveTo>
                                <a:lnTo>
                                  <a:pt x="4" y="0"/>
                                </a:lnTo>
                                <a:lnTo>
                                  <a:pt x="5" y="0"/>
                                </a:lnTo>
                                <a:lnTo>
                                  <a:pt x="7" y="1"/>
                                </a:lnTo>
                                <a:lnTo>
                                  <a:pt x="8" y="1"/>
                                </a:lnTo>
                                <a:lnTo>
                                  <a:pt x="7" y="1"/>
                                </a:lnTo>
                                <a:lnTo>
                                  <a:pt x="7" y="1"/>
                                </a:lnTo>
                                <a:lnTo>
                                  <a:pt x="4" y="1"/>
                                </a:lnTo>
                                <a:lnTo>
                                  <a:pt x="1" y="1"/>
                                </a:lnTo>
                                <a:lnTo>
                                  <a:pt x="3" y="1"/>
                                </a:lnTo>
                                <a:lnTo>
                                  <a:pt x="1" y="1"/>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53" name="Freeform 440">
                            <a:extLst>
                              <a:ext uri="{FF2B5EF4-FFF2-40B4-BE49-F238E27FC236}">
                                <a16:creationId xmlns:a16="http://schemas.microsoft.com/office/drawing/2014/main" id="{E4A6754C-A700-4EFD-9DF6-262C2F136E87}"/>
                              </a:ext>
                            </a:extLst>
                          </p:cNvPr>
                          <p:cNvSpPr>
                            <a:spLocks/>
                          </p:cNvSpPr>
                          <p:nvPr/>
                        </p:nvSpPr>
                        <p:spPr bwMode="auto">
                          <a:xfrm>
                            <a:off x="4928" y="2452"/>
                            <a:ext cx="1" cy="3"/>
                          </a:xfrm>
                          <a:custGeom>
                            <a:avLst/>
                            <a:gdLst>
                              <a:gd name="T0" fmla="*/ 0 w 1"/>
                              <a:gd name="T1" fmla="*/ 0 h 3"/>
                              <a:gd name="T2" fmla="*/ 0 w 1"/>
                              <a:gd name="T3" fmla="*/ 0 h 3"/>
                              <a:gd name="T4" fmla="*/ 0 w 1"/>
                              <a:gd name="T5" fmla="*/ 2 h 3"/>
                              <a:gd name="T6" fmla="*/ 0 w 1"/>
                              <a:gd name="T7" fmla="*/ 0 h 3"/>
                            </a:gdLst>
                            <a:ahLst/>
                            <a:cxnLst>
                              <a:cxn ang="0">
                                <a:pos x="T0" y="T1"/>
                              </a:cxn>
                              <a:cxn ang="0">
                                <a:pos x="T2" y="T3"/>
                              </a:cxn>
                              <a:cxn ang="0">
                                <a:pos x="T4" y="T5"/>
                              </a:cxn>
                              <a:cxn ang="0">
                                <a:pos x="T6" y="T7"/>
                              </a:cxn>
                            </a:cxnLst>
                            <a:rect l="0" t="0" r="r" b="b"/>
                            <a:pathLst>
                              <a:path w="1" h="3">
                                <a:moveTo>
                                  <a:pt x="0" y="0"/>
                                </a:moveTo>
                                <a:lnTo>
                                  <a:pt x="0" y="0"/>
                                </a:lnTo>
                                <a:lnTo>
                                  <a:pt x="0" y="2"/>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54" name="Freeform 441">
                            <a:extLst>
                              <a:ext uri="{FF2B5EF4-FFF2-40B4-BE49-F238E27FC236}">
                                <a16:creationId xmlns:a16="http://schemas.microsoft.com/office/drawing/2014/main" id="{1143AE53-45B4-4559-BF11-62326B8547F6}"/>
                              </a:ext>
                            </a:extLst>
                          </p:cNvPr>
                          <p:cNvSpPr>
                            <a:spLocks/>
                          </p:cNvSpPr>
                          <p:nvPr/>
                        </p:nvSpPr>
                        <p:spPr bwMode="auto">
                          <a:xfrm>
                            <a:off x="4908" y="2452"/>
                            <a:ext cx="13" cy="11"/>
                          </a:xfrm>
                          <a:custGeom>
                            <a:avLst/>
                            <a:gdLst>
                              <a:gd name="T0" fmla="*/ 0 w 13"/>
                              <a:gd name="T1" fmla="*/ 1 h 11"/>
                              <a:gd name="T2" fmla="*/ 1 w 13"/>
                              <a:gd name="T3" fmla="*/ 1 h 11"/>
                              <a:gd name="T4" fmla="*/ 5 w 13"/>
                              <a:gd name="T5" fmla="*/ 7 h 11"/>
                              <a:gd name="T6" fmla="*/ 12 w 13"/>
                              <a:gd name="T7" fmla="*/ 10 h 11"/>
                              <a:gd name="T8" fmla="*/ 4 w 13"/>
                              <a:gd name="T9" fmla="*/ 9 h 11"/>
                              <a:gd name="T10" fmla="*/ 1 w 13"/>
                              <a:gd name="T11" fmla="*/ 6 h 11"/>
                              <a:gd name="T12" fmla="*/ 0 w 13"/>
                              <a:gd name="T13" fmla="*/ 6 h 11"/>
                              <a:gd name="T14" fmla="*/ 0 w 13"/>
                              <a:gd name="T15" fmla="*/ 0 h 11"/>
                              <a:gd name="T16" fmla="*/ 0 w 13"/>
                              <a:gd name="T17"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1">
                                <a:moveTo>
                                  <a:pt x="0" y="1"/>
                                </a:moveTo>
                                <a:lnTo>
                                  <a:pt x="1" y="1"/>
                                </a:lnTo>
                                <a:lnTo>
                                  <a:pt x="5" y="7"/>
                                </a:lnTo>
                                <a:lnTo>
                                  <a:pt x="12" y="10"/>
                                </a:lnTo>
                                <a:lnTo>
                                  <a:pt x="4" y="9"/>
                                </a:lnTo>
                                <a:lnTo>
                                  <a:pt x="1" y="6"/>
                                </a:lnTo>
                                <a:lnTo>
                                  <a:pt x="0" y="6"/>
                                </a:lnTo>
                                <a:lnTo>
                                  <a:pt x="0" y="0"/>
                                </a:lnTo>
                                <a:lnTo>
                                  <a:pt x="0" y="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sp>
                    <p:nvSpPr>
                      <p:cNvPr id="143949" name="Freeform 442">
                        <a:extLst>
                          <a:ext uri="{FF2B5EF4-FFF2-40B4-BE49-F238E27FC236}">
                            <a16:creationId xmlns:a16="http://schemas.microsoft.com/office/drawing/2014/main" id="{5A601D7B-1F25-46E8-A5CB-EFCB103F77A6}"/>
                          </a:ext>
                        </a:extLst>
                      </p:cNvPr>
                      <p:cNvSpPr>
                        <a:spLocks/>
                      </p:cNvSpPr>
                      <p:nvPr/>
                    </p:nvSpPr>
                    <p:spPr bwMode="auto">
                      <a:xfrm>
                        <a:off x="4903" y="2427"/>
                        <a:ext cx="29" cy="28"/>
                      </a:xfrm>
                      <a:custGeom>
                        <a:avLst/>
                        <a:gdLst>
                          <a:gd name="T0" fmla="*/ 4 w 29"/>
                          <a:gd name="T1" fmla="*/ 27 h 28"/>
                          <a:gd name="T2" fmla="*/ 3 w 29"/>
                          <a:gd name="T3" fmla="*/ 24 h 28"/>
                          <a:gd name="T4" fmla="*/ 1 w 29"/>
                          <a:gd name="T5" fmla="*/ 20 h 28"/>
                          <a:gd name="T6" fmla="*/ 0 w 29"/>
                          <a:gd name="T7" fmla="*/ 15 h 28"/>
                          <a:gd name="T8" fmla="*/ 0 w 29"/>
                          <a:gd name="T9" fmla="*/ 9 h 28"/>
                          <a:gd name="T10" fmla="*/ 1 w 29"/>
                          <a:gd name="T11" fmla="*/ 5 h 28"/>
                          <a:gd name="T12" fmla="*/ 4 w 29"/>
                          <a:gd name="T13" fmla="*/ 3 h 28"/>
                          <a:gd name="T14" fmla="*/ 7 w 29"/>
                          <a:gd name="T15" fmla="*/ 2 h 28"/>
                          <a:gd name="T16" fmla="*/ 13 w 29"/>
                          <a:gd name="T17" fmla="*/ 0 h 28"/>
                          <a:gd name="T18" fmla="*/ 19 w 29"/>
                          <a:gd name="T19" fmla="*/ 2 h 28"/>
                          <a:gd name="T20" fmla="*/ 24 w 29"/>
                          <a:gd name="T21" fmla="*/ 3 h 28"/>
                          <a:gd name="T22" fmla="*/ 27 w 29"/>
                          <a:gd name="T23" fmla="*/ 3 h 28"/>
                          <a:gd name="T24" fmla="*/ 28 w 29"/>
                          <a:gd name="T25" fmla="*/ 3 h 28"/>
                          <a:gd name="T26" fmla="*/ 27 w 29"/>
                          <a:gd name="T27" fmla="*/ 5 h 28"/>
                          <a:gd name="T28" fmla="*/ 25 w 29"/>
                          <a:gd name="T29" fmla="*/ 8 h 28"/>
                          <a:gd name="T30" fmla="*/ 25 w 29"/>
                          <a:gd name="T31" fmla="*/ 9 h 28"/>
                          <a:gd name="T32" fmla="*/ 24 w 29"/>
                          <a:gd name="T33" fmla="*/ 8 h 28"/>
                          <a:gd name="T34" fmla="*/ 19 w 29"/>
                          <a:gd name="T35" fmla="*/ 6 h 28"/>
                          <a:gd name="T36" fmla="*/ 16 w 29"/>
                          <a:gd name="T37" fmla="*/ 6 h 28"/>
                          <a:gd name="T38" fmla="*/ 13 w 29"/>
                          <a:gd name="T39" fmla="*/ 6 h 28"/>
                          <a:gd name="T40" fmla="*/ 10 w 29"/>
                          <a:gd name="T41" fmla="*/ 6 h 28"/>
                          <a:gd name="T42" fmla="*/ 12 w 29"/>
                          <a:gd name="T43" fmla="*/ 8 h 28"/>
                          <a:gd name="T44" fmla="*/ 12 w 29"/>
                          <a:gd name="T45" fmla="*/ 9 h 28"/>
                          <a:gd name="T46" fmla="*/ 10 w 29"/>
                          <a:gd name="T47" fmla="*/ 11 h 28"/>
                          <a:gd name="T48" fmla="*/ 9 w 29"/>
                          <a:gd name="T49" fmla="*/ 14 h 28"/>
                          <a:gd name="T50" fmla="*/ 7 w 29"/>
                          <a:gd name="T51" fmla="*/ 17 h 28"/>
                          <a:gd name="T52" fmla="*/ 7 w 29"/>
                          <a:gd name="T53" fmla="*/ 20 h 28"/>
                          <a:gd name="T54" fmla="*/ 6 w 29"/>
                          <a:gd name="T55" fmla="*/ 18 h 28"/>
                          <a:gd name="T56" fmla="*/ 6 w 29"/>
                          <a:gd name="T57" fmla="*/ 17 h 28"/>
                          <a:gd name="T58" fmla="*/ 4 w 29"/>
                          <a:gd name="T59" fmla="*/ 15 h 28"/>
                          <a:gd name="T60" fmla="*/ 1 w 29"/>
                          <a:gd name="T61" fmla="*/ 17 h 28"/>
                          <a:gd name="T62" fmla="*/ 3 w 29"/>
                          <a:gd name="T63" fmla="*/ 23 h 28"/>
                          <a:gd name="T64" fmla="*/ 3 w 29"/>
                          <a:gd name="T65" fmla="*/ 24 h 28"/>
                          <a:gd name="T66" fmla="*/ 4 w 29"/>
                          <a:gd name="T67"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 h="28">
                            <a:moveTo>
                              <a:pt x="4" y="27"/>
                            </a:moveTo>
                            <a:lnTo>
                              <a:pt x="3" y="24"/>
                            </a:lnTo>
                            <a:lnTo>
                              <a:pt x="1" y="20"/>
                            </a:lnTo>
                            <a:lnTo>
                              <a:pt x="0" y="15"/>
                            </a:lnTo>
                            <a:lnTo>
                              <a:pt x="0" y="9"/>
                            </a:lnTo>
                            <a:lnTo>
                              <a:pt x="1" y="5"/>
                            </a:lnTo>
                            <a:lnTo>
                              <a:pt x="4" y="3"/>
                            </a:lnTo>
                            <a:lnTo>
                              <a:pt x="7" y="2"/>
                            </a:lnTo>
                            <a:lnTo>
                              <a:pt x="13" y="0"/>
                            </a:lnTo>
                            <a:lnTo>
                              <a:pt x="19" y="2"/>
                            </a:lnTo>
                            <a:lnTo>
                              <a:pt x="24" y="3"/>
                            </a:lnTo>
                            <a:lnTo>
                              <a:pt x="27" y="3"/>
                            </a:lnTo>
                            <a:lnTo>
                              <a:pt x="28" y="3"/>
                            </a:lnTo>
                            <a:lnTo>
                              <a:pt x="27" y="5"/>
                            </a:lnTo>
                            <a:lnTo>
                              <a:pt x="25" y="8"/>
                            </a:lnTo>
                            <a:lnTo>
                              <a:pt x="25" y="9"/>
                            </a:lnTo>
                            <a:lnTo>
                              <a:pt x="24" y="8"/>
                            </a:lnTo>
                            <a:lnTo>
                              <a:pt x="19" y="6"/>
                            </a:lnTo>
                            <a:lnTo>
                              <a:pt x="16" y="6"/>
                            </a:lnTo>
                            <a:lnTo>
                              <a:pt x="13" y="6"/>
                            </a:lnTo>
                            <a:lnTo>
                              <a:pt x="10" y="6"/>
                            </a:lnTo>
                            <a:lnTo>
                              <a:pt x="12" y="8"/>
                            </a:lnTo>
                            <a:lnTo>
                              <a:pt x="12" y="9"/>
                            </a:lnTo>
                            <a:lnTo>
                              <a:pt x="10" y="11"/>
                            </a:lnTo>
                            <a:lnTo>
                              <a:pt x="9" y="14"/>
                            </a:lnTo>
                            <a:lnTo>
                              <a:pt x="7" y="17"/>
                            </a:lnTo>
                            <a:lnTo>
                              <a:pt x="7" y="20"/>
                            </a:lnTo>
                            <a:lnTo>
                              <a:pt x="6" y="18"/>
                            </a:lnTo>
                            <a:lnTo>
                              <a:pt x="6" y="17"/>
                            </a:lnTo>
                            <a:lnTo>
                              <a:pt x="4" y="15"/>
                            </a:lnTo>
                            <a:lnTo>
                              <a:pt x="1" y="17"/>
                            </a:lnTo>
                            <a:lnTo>
                              <a:pt x="3" y="23"/>
                            </a:lnTo>
                            <a:lnTo>
                              <a:pt x="3" y="24"/>
                            </a:lnTo>
                            <a:lnTo>
                              <a:pt x="4" y="27"/>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143947" name="Freeform 443">
                      <a:extLst>
                        <a:ext uri="{FF2B5EF4-FFF2-40B4-BE49-F238E27FC236}">
                          <a16:creationId xmlns:a16="http://schemas.microsoft.com/office/drawing/2014/main" id="{16E875DE-F0B9-4A62-8979-C7839CBDE921}"/>
                        </a:ext>
                      </a:extLst>
                    </p:cNvPr>
                    <p:cNvSpPr>
                      <a:spLocks/>
                    </p:cNvSpPr>
                    <p:nvPr/>
                  </p:nvSpPr>
                  <p:spPr bwMode="auto">
                    <a:xfrm>
                      <a:off x="4928" y="2528"/>
                      <a:ext cx="25" cy="12"/>
                    </a:xfrm>
                    <a:custGeom>
                      <a:avLst/>
                      <a:gdLst>
                        <a:gd name="T0" fmla="*/ 24 w 25"/>
                        <a:gd name="T1" fmla="*/ 10 h 12"/>
                        <a:gd name="T2" fmla="*/ 18 w 25"/>
                        <a:gd name="T3" fmla="*/ 11 h 12"/>
                        <a:gd name="T4" fmla="*/ 11 w 25"/>
                        <a:gd name="T5" fmla="*/ 11 h 12"/>
                        <a:gd name="T6" fmla="*/ 5 w 25"/>
                        <a:gd name="T7" fmla="*/ 8 h 12"/>
                        <a:gd name="T8" fmla="*/ 0 w 25"/>
                        <a:gd name="T9" fmla="*/ 1 h 12"/>
                        <a:gd name="T10" fmla="*/ 11 w 25"/>
                        <a:gd name="T11" fmla="*/ 3 h 12"/>
                        <a:gd name="T12" fmla="*/ 11 w 25"/>
                        <a:gd name="T13" fmla="*/ 0 h 12"/>
                        <a:gd name="T14" fmla="*/ 15 w 25"/>
                        <a:gd name="T15" fmla="*/ 0 h 12"/>
                        <a:gd name="T16" fmla="*/ 21 w 25"/>
                        <a:gd name="T17" fmla="*/ 3 h 12"/>
                        <a:gd name="T18" fmla="*/ 23 w 25"/>
                        <a:gd name="T19" fmla="*/ 3 h 12"/>
                        <a:gd name="T20" fmla="*/ 24 w 25"/>
                        <a:gd name="T21"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12">
                          <a:moveTo>
                            <a:pt x="24" y="10"/>
                          </a:moveTo>
                          <a:lnTo>
                            <a:pt x="18" y="11"/>
                          </a:lnTo>
                          <a:lnTo>
                            <a:pt x="11" y="11"/>
                          </a:lnTo>
                          <a:lnTo>
                            <a:pt x="5" y="8"/>
                          </a:lnTo>
                          <a:lnTo>
                            <a:pt x="0" y="1"/>
                          </a:lnTo>
                          <a:lnTo>
                            <a:pt x="11" y="3"/>
                          </a:lnTo>
                          <a:lnTo>
                            <a:pt x="11" y="0"/>
                          </a:lnTo>
                          <a:lnTo>
                            <a:pt x="15" y="0"/>
                          </a:lnTo>
                          <a:lnTo>
                            <a:pt x="21" y="3"/>
                          </a:lnTo>
                          <a:lnTo>
                            <a:pt x="23" y="3"/>
                          </a:lnTo>
                          <a:lnTo>
                            <a:pt x="24" y="1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sp>
              <p:nvSpPr>
                <p:cNvPr id="50" name="Freeform 444">
                  <a:extLst>
                    <a:ext uri="{FF2B5EF4-FFF2-40B4-BE49-F238E27FC236}">
                      <a16:creationId xmlns:a16="http://schemas.microsoft.com/office/drawing/2014/main" id="{35242F80-1FD5-4B2A-83A4-75D087C72CEA}"/>
                    </a:ext>
                  </a:extLst>
                </p:cNvPr>
                <p:cNvSpPr>
                  <a:spLocks/>
                </p:cNvSpPr>
                <p:nvPr/>
              </p:nvSpPr>
              <p:spPr bwMode="auto">
                <a:xfrm>
                  <a:off x="5048" y="2586"/>
                  <a:ext cx="9" cy="23"/>
                </a:xfrm>
                <a:custGeom>
                  <a:avLst/>
                  <a:gdLst>
                    <a:gd name="T0" fmla="*/ 7 w 9"/>
                    <a:gd name="T1" fmla="*/ 1 h 23"/>
                    <a:gd name="T2" fmla="*/ 8 w 9"/>
                    <a:gd name="T3" fmla="*/ 12 h 23"/>
                    <a:gd name="T4" fmla="*/ 4 w 9"/>
                    <a:gd name="T5" fmla="*/ 19 h 23"/>
                    <a:gd name="T6" fmla="*/ 1 w 9"/>
                    <a:gd name="T7" fmla="*/ 22 h 23"/>
                    <a:gd name="T8" fmla="*/ 3 w 9"/>
                    <a:gd name="T9" fmla="*/ 12 h 23"/>
                    <a:gd name="T10" fmla="*/ 1 w 9"/>
                    <a:gd name="T11" fmla="*/ 13 h 23"/>
                    <a:gd name="T12" fmla="*/ 0 w 9"/>
                    <a:gd name="T13" fmla="*/ 16 h 23"/>
                    <a:gd name="T14" fmla="*/ 0 w 9"/>
                    <a:gd name="T15" fmla="*/ 12 h 23"/>
                    <a:gd name="T16" fmla="*/ 1 w 9"/>
                    <a:gd name="T17" fmla="*/ 6 h 23"/>
                    <a:gd name="T18" fmla="*/ 4 w 9"/>
                    <a:gd name="T19" fmla="*/ 0 h 23"/>
                    <a:gd name="T20" fmla="*/ 7 w 9"/>
                    <a:gd name="T21"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23">
                      <a:moveTo>
                        <a:pt x="7" y="1"/>
                      </a:moveTo>
                      <a:lnTo>
                        <a:pt x="8" y="12"/>
                      </a:lnTo>
                      <a:lnTo>
                        <a:pt x="4" y="19"/>
                      </a:lnTo>
                      <a:lnTo>
                        <a:pt x="1" y="22"/>
                      </a:lnTo>
                      <a:lnTo>
                        <a:pt x="3" y="12"/>
                      </a:lnTo>
                      <a:lnTo>
                        <a:pt x="1" y="13"/>
                      </a:lnTo>
                      <a:lnTo>
                        <a:pt x="0" y="16"/>
                      </a:lnTo>
                      <a:lnTo>
                        <a:pt x="0" y="12"/>
                      </a:lnTo>
                      <a:lnTo>
                        <a:pt x="1" y="6"/>
                      </a:lnTo>
                      <a:lnTo>
                        <a:pt x="4" y="0"/>
                      </a:lnTo>
                      <a:lnTo>
                        <a:pt x="7" y="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1" name="Freeform 445">
                  <a:extLst>
                    <a:ext uri="{FF2B5EF4-FFF2-40B4-BE49-F238E27FC236}">
                      <a16:creationId xmlns:a16="http://schemas.microsoft.com/office/drawing/2014/main" id="{8E1565C4-D975-42BC-B760-3A8056BA6AC8}"/>
                    </a:ext>
                  </a:extLst>
                </p:cNvPr>
                <p:cNvSpPr>
                  <a:spLocks/>
                </p:cNvSpPr>
                <p:nvPr/>
              </p:nvSpPr>
              <p:spPr bwMode="auto">
                <a:xfrm>
                  <a:off x="5003" y="2581"/>
                  <a:ext cx="9" cy="20"/>
                </a:xfrm>
                <a:custGeom>
                  <a:avLst/>
                  <a:gdLst>
                    <a:gd name="T0" fmla="*/ 5 w 9"/>
                    <a:gd name="T1" fmla="*/ 0 h 20"/>
                    <a:gd name="T2" fmla="*/ 8 w 9"/>
                    <a:gd name="T3" fmla="*/ 10 h 20"/>
                    <a:gd name="T4" fmla="*/ 4 w 9"/>
                    <a:gd name="T5" fmla="*/ 19 h 20"/>
                    <a:gd name="T6" fmla="*/ 3 w 9"/>
                    <a:gd name="T7" fmla="*/ 19 h 20"/>
                    <a:gd name="T8" fmla="*/ 0 w 9"/>
                    <a:gd name="T9" fmla="*/ 18 h 20"/>
                    <a:gd name="T10" fmla="*/ 1 w 9"/>
                    <a:gd name="T11" fmla="*/ 15 h 20"/>
                    <a:gd name="T12" fmla="*/ 1 w 9"/>
                    <a:gd name="T13" fmla="*/ 10 h 20"/>
                    <a:gd name="T14" fmla="*/ 0 w 9"/>
                    <a:gd name="T15" fmla="*/ 7 h 20"/>
                    <a:gd name="T16" fmla="*/ 1 w 9"/>
                    <a:gd name="T17" fmla="*/ 0 h 20"/>
                    <a:gd name="T18" fmla="*/ 5 w 9"/>
                    <a:gd name="T1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20">
                      <a:moveTo>
                        <a:pt x="5" y="0"/>
                      </a:moveTo>
                      <a:lnTo>
                        <a:pt x="8" y="10"/>
                      </a:lnTo>
                      <a:lnTo>
                        <a:pt x="4" y="19"/>
                      </a:lnTo>
                      <a:lnTo>
                        <a:pt x="3" y="19"/>
                      </a:lnTo>
                      <a:lnTo>
                        <a:pt x="0" y="18"/>
                      </a:lnTo>
                      <a:lnTo>
                        <a:pt x="1" y="15"/>
                      </a:lnTo>
                      <a:lnTo>
                        <a:pt x="1" y="10"/>
                      </a:lnTo>
                      <a:lnTo>
                        <a:pt x="0" y="7"/>
                      </a:lnTo>
                      <a:lnTo>
                        <a:pt x="1" y="0"/>
                      </a:lnTo>
                      <a:lnTo>
                        <a:pt x="5"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52" name="Group 446">
                  <a:extLst>
                    <a:ext uri="{FF2B5EF4-FFF2-40B4-BE49-F238E27FC236}">
                      <a16:creationId xmlns:a16="http://schemas.microsoft.com/office/drawing/2014/main" id="{84B1BE68-F1AB-4306-8CA1-AF70EFCAE076}"/>
                    </a:ext>
                  </a:extLst>
                </p:cNvPr>
                <p:cNvGrpSpPr>
                  <a:grpSpLocks/>
                </p:cNvGrpSpPr>
                <p:nvPr/>
              </p:nvGrpSpPr>
              <p:grpSpPr bwMode="auto">
                <a:xfrm>
                  <a:off x="5085" y="2446"/>
                  <a:ext cx="60" cy="274"/>
                  <a:chOff x="5085" y="2446"/>
                  <a:chExt cx="60" cy="274"/>
                </a:xfrm>
              </p:grpSpPr>
              <p:sp>
                <p:nvSpPr>
                  <p:cNvPr id="143929" name="Freeform 447">
                    <a:extLst>
                      <a:ext uri="{FF2B5EF4-FFF2-40B4-BE49-F238E27FC236}">
                        <a16:creationId xmlns:a16="http://schemas.microsoft.com/office/drawing/2014/main" id="{5271B8B9-97FA-46E4-9EA4-DC7EA11B6AA0}"/>
                      </a:ext>
                    </a:extLst>
                  </p:cNvPr>
                  <p:cNvSpPr>
                    <a:spLocks/>
                  </p:cNvSpPr>
                  <p:nvPr/>
                </p:nvSpPr>
                <p:spPr bwMode="auto">
                  <a:xfrm>
                    <a:off x="5096" y="2631"/>
                    <a:ext cx="31" cy="81"/>
                  </a:xfrm>
                  <a:custGeom>
                    <a:avLst/>
                    <a:gdLst>
                      <a:gd name="T0" fmla="*/ 8 w 31"/>
                      <a:gd name="T1" fmla="*/ 0 h 81"/>
                      <a:gd name="T2" fmla="*/ 6 w 31"/>
                      <a:gd name="T3" fmla="*/ 9 h 81"/>
                      <a:gd name="T4" fmla="*/ 6 w 31"/>
                      <a:gd name="T5" fmla="*/ 20 h 81"/>
                      <a:gd name="T6" fmla="*/ 6 w 31"/>
                      <a:gd name="T7" fmla="*/ 31 h 81"/>
                      <a:gd name="T8" fmla="*/ 6 w 31"/>
                      <a:gd name="T9" fmla="*/ 41 h 81"/>
                      <a:gd name="T10" fmla="*/ 6 w 31"/>
                      <a:gd name="T11" fmla="*/ 49 h 81"/>
                      <a:gd name="T12" fmla="*/ 6 w 31"/>
                      <a:gd name="T13" fmla="*/ 58 h 81"/>
                      <a:gd name="T14" fmla="*/ 6 w 31"/>
                      <a:gd name="T15" fmla="*/ 63 h 81"/>
                      <a:gd name="T16" fmla="*/ 2 w 31"/>
                      <a:gd name="T17" fmla="*/ 75 h 81"/>
                      <a:gd name="T18" fmla="*/ 0 w 31"/>
                      <a:gd name="T19" fmla="*/ 80 h 81"/>
                      <a:gd name="T20" fmla="*/ 8 w 31"/>
                      <a:gd name="T21" fmla="*/ 80 h 81"/>
                      <a:gd name="T22" fmla="*/ 11 w 31"/>
                      <a:gd name="T23" fmla="*/ 74 h 81"/>
                      <a:gd name="T24" fmla="*/ 12 w 31"/>
                      <a:gd name="T25" fmla="*/ 67 h 81"/>
                      <a:gd name="T26" fmla="*/ 14 w 31"/>
                      <a:gd name="T27" fmla="*/ 58 h 81"/>
                      <a:gd name="T28" fmla="*/ 17 w 31"/>
                      <a:gd name="T29" fmla="*/ 31 h 81"/>
                      <a:gd name="T30" fmla="*/ 18 w 31"/>
                      <a:gd name="T31" fmla="*/ 24 h 81"/>
                      <a:gd name="T32" fmla="*/ 17 w 31"/>
                      <a:gd name="T33" fmla="*/ 38 h 81"/>
                      <a:gd name="T34" fmla="*/ 18 w 31"/>
                      <a:gd name="T35" fmla="*/ 47 h 81"/>
                      <a:gd name="T36" fmla="*/ 18 w 31"/>
                      <a:gd name="T37" fmla="*/ 55 h 81"/>
                      <a:gd name="T38" fmla="*/ 18 w 31"/>
                      <a:gd name="T39" fmla="*/ 63 h 81"/>
                      <a:gd name="T40" fmla="*/ 18 w 31"/>
                      <a:gd name="T41" fmla="*/ 67 h 81"/>
                      <a:gd name="T42" fmla="*/ 23 w 31"/>
                      <a:gd name="T43" fmla="*/ 78 h 81"/>
                      <a:gd name="T44" fmla="*/ 26 w 31"/>
                      <a:gd name="T45" fmla="*/ 78 h 81"/>
                      <a:gd name="T46" fmla="*/ 29 w 31"/>
                      <a:gd name="T47" fmla="*/ 78 h 81"/>
                      <a:gd name="T48" fmla="*/ 30 w 31"/>
                      <a:gd name="T49" fmla="*/ 77 h 81"/>
                      <a:gd name="T50" fmla="*/ 24 w 31"/>
                      <a:gd name="T51" fmla="*/ 63 h 81"/>
                      <a:gd name="T52" fmla="*/ 27 w 31"/>
                      <a:gd name="T53" fmla="*/ 36 h 81"/>
                      <a:gd name="T54" fmla="*/ 29 w 31"/>
                      <a:gd name="T55" fmla="*/ 24 h 81"/>
                      <a:gd name="T56" fmla="*/ 30 w 31"/>
                      <a:gd name="T57" fmla="*/ 2 h 81"/>
                      <a:gd name="T58" fmla="*/ 8 w 31"/>
                      <a:gd name="T59"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 h="81">
                        <a:moveTo>
                          <a:pt x="8" y="0"/>
                        </a:moveTo>
                        <a:lnTo>
                          <a:pt x="6" y="9"/>
                        </a:lnTo>
                        <a:lnTo>
                          <a:pt x="6" y="20"/>
                        </a:lnTo>
                        <a:lnTo>
                          <a:pt x="6" y="31"/>
                        </a:lnTo>
                        <a:lnTo>
                          <a:pt x="6" y="41"/>
                        </a:lnTo>
                        <a:lnTo>
                          <a:pt x="6" y="49"/>
                        </a:lnTo>
                        <a:lnTo>
                          <a:pt x="6" y="58"/>
                        </a:lnTo>
                        <a:lnTo>
                          <a:pt x="6" y="63"/>
                        </a:lnTo>
                        <a:lnTo>
                          <a:pt x="2" y="75"/>
                        </a:lnTo>
                        <a:lnTo>
                          <a:pt x="0" y="80"/>
                        </a:lnTo>
                        <a:lnTo>
                          <a:pt x="8" y="80"/>
                        </a:lnTo>
                        <a:lnTo>
                          <a:pt x="11" y="74"/>
                        </a:lnTo>
                        <a:lnTo>
                          <a:pt x="12" y="67"/>
                        </a:lnTo>
                        <a:lnTo>
                          <a:pt x="14" y="58"/>
                        </a:lnTo>
                        <a:lnTo>
                          <a:pt x="17" y="31"/>
                        </a:lnTo>
                        <a:lnTo>
                          <a:pt x="18" y="24"/>
                        </a:lnTo>
                        <a:lnTo>
                          <a:pt x="17" y="38"/>
                        </a:lnTo>
                        <a:lnTo>
                          <a:pt x="18" y="47"/>
                        </a:lnTo>
                        <a:lnTo>
                          <a:pt x="18" y="55"/>
                        </a:lnTo>
                        <a:lnTo>
                          <a:pt x="18" y="63"/>
                        </a:lnTo>
                        <a:lnTo>
                          <a:pt x="18" y="67"/>
                        </a:lnTo>
                        <a:lnTo>
                          <a:pt x="23" y="78"/>
                        </a:lnTo>
                        <a:lnTo>
                          <a:pt x="26" y="78"/>
                        </a:lnTo>
                        <a:lnTo>
                          <a:pt x="29" y="78"/>
                        </a:lnTo>
                        <a:lnTo>
                          <a:pt x="30" y="77"/>
                        </a:lnTo>
                        <a:lnTo>
                          <a:pt x="24" y="63"/>
                        </a:lnTo>
                        <a:lnTo>
                          <a:pt x="27" y="36"/>
                        </a:lnTo>
                        <a:lnTo>
                          <a:pt x="29" y="24"/>
                        </a:lnTo>
                        <a:lnTo>
                          <a:pt x="30" y="2"/>
                        </a:lnTo>
                        <a:lnTo>
                          <a:pt x="8"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143930" name="Group 448">
                    <a:extLst>
                      <a:ext uri="{FF2B5EF4-FFF2-40B4-BE49-F238E27FC236}">
                        <a16:creationId xmlns:a16="http://schemas.microsoft.com/office/drawing/2014/main" id="{7EA4A7BB-98C0-4751-AC62-818609F824D7}"/>
                      </a:ext>
                    </a:extLst>
                  </p:cNvPr>
                  <p:cNvGrpSpPr>
                    <a:grpSpLocks/>
                  </p:cNvGrpSpPr>
                  <p:nvPr/>
                </p:nvGrpSpPr>
                <p:grpSpPr bwMode="auto">
                  <a:xfrm>
                    <a:off x="5085" y="2533"/>
                    <a:ext cx="58" cy="79"/>
                    <a:chOff x="5085" y="2533"/>
                    <a:chExt cx="58" cy="79"/>
                  </a:xfrm>
                </p:grpSpPr>
                <p:sp>
                  <p:nvSpPr>
                    <p:cNvPr id="143942" name="Freeform 449">
                      <a:extLst>
                        <a:ext uri="{FF2B5EF4-FFF2-40B4-BE49-F238E27FC236}">
                          <a16:creationId xmlns:a16="http://schemas.microsoft.com/office/drawing/2014/main" id="{EF29B6BB-C903-4907-AC59-9B977EFB114D}"/>
                        </a:ext>
                      </a:extLst>
                    </p:cNvPr>
                    <p:cNvSpPr>
                      <a:spLocks/>
                    </p:cNvSpPr>
                    <p:nvPr/>
                  </p:nvSpPr>
                  <p:spPr bwMode="auto">
                    <a:xfrm>
                      <a:off x="5085" y="2535"/>
                      <a:ext cx="15" cy="77"/>
                    </a:xfrm>
                    <a:custGeom>
                      <a:avLst/>
                      <a:gdLst>
                        <a:gd name="T0" fmla="*/ 1 w 15"/>
                        <a:gd name="T1" fmla="*/ 0 h 77"/>
                        <a:gd name="T2" fmla="*/ 0 w 15"/>
                        <a:gd name="T3" fmla="*/ 17 h 77"/>
                        <a:gd name="T4" fmla="*/ 3 w 15"/>
                        <a:gd name="T5" fmla="*/ 40 h 77"/>
                        <a:gd name="T6" fmla="*/ 4 w 15"/>
                        <a:gd name="T7" fmla="*/ 60 h 77"/>
                        <a:gd name="T8" fmla="*/ 8 w 15"/>
                        <a:gd name="T9" fmla="*/ 73 h 77"/>
                        <a:gd name="T10" fmla="*/ 10 w 15"/>
                        <a:gd name="T11" fmla="*/ 76 h 77"/>
                        <a:gd name="T12" fmla="*/ 10 w 15"/>
                        <a:gd name="T13" fmla="*/ 73 h 77"/>
                        <a:gd name="T14" fmla="*/ 11 w 15"/>
                        <a:gd name="T15" fmla="*/ 64 h 77"/>
                        <a:gd name="T16" fmla="*/ 14 w 15"/>
                        <a:gd name="T17" fmla="*/ 62 h 77"/>
                        <a:gd name="T18" fmla="*/ 10 w 15"/>
                        <a:gd name="T19" fmla="*/ 54 h 77"/>
                        <a:gd name="T20" fmla="*/ 7 w 15"/>
                        <a:gd name="T21" fmla="*/ 50 h 77"/>
                        <a:gd name="T22" fmla="*/ 7 w 15"/>
                        <a:gd name="T23" fmla="*/ 16 h 77"/>
                        <a:gd name="T24" fmla="*/ 8 w 15"/>
                        <a:gd name="T25" fmla="*/ 2 h 77"/>
                        <a:gd name="T26" fmla="*/ 1 w 15"/>
                        <a:gd name="T2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77">
                          <a:moveTo>
                            <a:pt x="1" y="0"/>
                          </a:moveTo>
                          <a:lnTo>
                            <a:pt x="0" y="17"/>
                          </a:lnTo>
                          <a:lnTo>
                            <a:pt x="3" y="40"/>
                          </a:lnTo>
                          <a:lnTo>
                            <a:pt x="4" y="60"/>
                          </a:lnTo>
                          <a:lnTo>
                            <a:pt x="8" y="73"/>
                          </a:lnTo>
                          <a:lnTo>
                            <a:pt x="10" y="76"/>
                          </a:lnTo>
                          <a:lnTo>
                            <a:pt x="10" y="73"/>
                          </a:lnTo>
                          <a:lnTo>
                            <a:pt x="11" y="64"/>
                          </a:lnTo>
                          <a:lnTo>
                            <a:pt x="14" y="62"/>
                          </a:lnTo>
                          <a:lnTo>
                            <a:pt x="10" y="54"/>
                          </a:lnTo>
                          <a:lnTo>
                            <a:pt x="7" y="50"/>
                          </a:lnTo>
                          <a:lnTo>
                            <a:pt x="7" y="16"/>
                          </a:lnTo>
                          <a:lnTo>
                            <a:pt x="8" y="2"/>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43" name="Freeform 450">
                      <a:extLst>
                        <a:ext uri="{FF2B5EF4-FFF2-40B4-BE49-F238E27FC236}">
                          <a16:creationId xmlns:a16="http://schemas.microsoft.com/office/drawing/2014/main" id="{DA6ACDD4-C74D-4284-BE97-B053C2D229EA}"/>
                        </a:ext>
                      </a:extLst>
                    </p:cNvPr>
                    <p:cNvSpPr>
                      <a:spLocks/>
                    </p:cNvSpPr>
                    <p:nvPr/>
                  </p:nvSpPr>
                  <p:spPr bwMode="auto">
                    <a:xfrm>
                      <a:off x="5130" y="2533"/>
                      <a:ext cx="13" cy="71"/>
                    </a:xfrm>
                    <a:custGeom>
                      <a:avLst/>
                      <a:gdLst>
                        <a:gd name="T0" fmla="*/ 3 w 13"/>
                        <a:gd name="T1" fmla="*/ 2 h 71"/>
                        <a:gd name="T2" fmla="*/ 5 w 13"/>
                        <a:gd name="T3" fmla="*/ 14 h 71"/>
                        <a:gd name="T4" fmla="*/ 5 w 13"/>
                        <a:gd name="T5" fmla="*/ 45 h 71"/>
                        <a:gd name="T6" fmla="*/ 0 w 13"/>
                        <a:gd name="T7" fmla="*/ 58 h 71"/>
                        <a:gd name="T8" fmla="*/ 1 w 13"/>
                        <a:gd name="T9" fmla="*/ 59 h 71"/>
                        <a:gd name="T10" fmla="*/ 0 w 13"/>
                        <a:gd name="T11" fmla="*/ 65 h 71"/>
                        <a:gd name="T12" fmla="*/ 1 w 13"/>
                        <a:gd name="T13" fmla="*/ 70 h 71"/>
                        <a:gd name="T14" fmla="*/ 5 w 13"/>
                        <a:gd name="T15" fmla="*/ 62 h 71"/>
                        <a:gd name="T16" fmla="*/ 8 w 13"/>
                        <a:gd name="T17" fmla="*/ 47 h 71"/>
                        <a:gd name="T18" fmla="*/ 12 w 13"/>
                        <a:gd name="T19" fmla="*/ 11 h 71"/>
                        <a:gd name="T20" fmla="*/ 11 w 13"/>
                        <a:gd name="T21" fmla="*/ 0 h 71"/>
                        <a:gd name="T22" fmla="*/ 3 w 13"/>
                        <a:gd name="T23" fmla="*/ 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71">
                          <a:moveTo>
                            <a:pt x="3" y="2"/>
                          </a:moveTo>
                          <a:lnTo>
                            <a:pt x="5" y="14"/>
                          </a:lnTo>
                          <a:lnTo>
                            <a:pt x="5" y="45"/>
                          </a:lnTo>
                          <a:lnTo>
                            <a:pt x="0" y="58"/>
                          </a:lnTo>
                          <a:lnTo>
                            <a:pt x="1" y="59"/>
                          </a:lnTo>
                          <a:lnTo>
                            <a:pt x="0" y="65"/>
                          </a:lnTo>
                          <a:lnTo>
                            <a:pt x="1" y="70"/>
                          </a:lnTo>
                          <a:lnTo>
                            <a:pt x="5" y="62"/>
                          </a:lnTo>
                          <a:lnTo>
                            <a:pt x="8" y="47"/>
                          </a:lnTo>
                          <a:lnTo>
                            <a:pt x="12" y="11"/>
                          </a:lnTo>
                          <a:lnTo>
                            <a:pt x="11" y="0"/>
                          </a:lnTo>
                          <a:lnTo>
                            <a:pt x="3"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143931" name="Freeform 451">
                    <a:extLst>
                      <a:ext uri="{FF2B5EF4-FFF2-40B4-BE49-F238E27FC236}">
                        <a16:creationId xmlns:a16="http://schemas.microsoft.com/office/drawing/2014/main" id="{24904C02-38A1-4C15-B816-312633ED1B82}"/>
                      </a:ext>
                    </a:extLst>
                  </p:cNvPr>
                  <p:cNvSpPr>
                    <a:spLocks/>
                  </p:cNvSpPr>
                  <p:nvPr/>
                </p:nvSpPr>
                <p:spPr bwMode="auto">
                  <a:xfrm>
                    <a:off x="5107" y="2451"/>
                    <a:ext cx="19" cy="35"/>
                  </a:xfrm>
                  <a:custGeom>
                    <a:avLst/>
                    <a:gdLst>
                      <a:gd name="T0" fmla="*/ 3 w 19"/>
                      <a:gd name="T1" fmla="*/ 34 h 35"/>
                      <a:gd name="T2" fmla="*/ 3 w 19"/>
                      <a:gd name="T3" fmla="*/ 30 h 35"/>
                      <a:gd name="T4" fmla="*/ 1 w 19"/>
                      <a:gd name="T5" fmla="*/ 22 h 35"/>
                      <a:gd name="T6" fmla="*/ 0 w 19"/>
                      <a:gd name="T7" fmla="*/ 19 h 35"/>
                      <a:gd name="T8" fmla="*/ 0 w 19"/>
                      <a:gd name="T9" fmla="*/ 16 h 35"/>
                      <a:gd name="T10" fmla="*/ 0 w 19"/>
                      <a:gd name="T11" fmla="*/ 12 h 35"/>
                      <a:gd name="T12" fmla="*/ 1 w 19"/>
                      <a:gd name="T13" fmla="*/ 7 h 35"/>
                      <a:gd name="T14" fmla="*/ 1 w 19"/>
                      <a:gd name="T15" fmla="*/ 6 h 35"/>
                      <a:gd name="T16" fmla="*/ 3 w 19"/>
                      <a:gd name="T17" fmla="*/ 3 h 35"/>
                      <a:gd name="T18" fmla="*/ 4 w 19"/>
                      <a:gd name="T19" fmla="*/ 1 h 35"/>
                      <a:gd name="T20" fmla="*/ 7 w 19"/>
                      <a:gd name="T21" fmla="*/ 0 h 35"/>
                      <a:gd name="T22" fmla="*/ 10 w 19"/>
                      <a:gd name="T23" fmla="*/ 0 h 35"/>
                      <a:gd name="T24" fmla="*/ 12 w 19"/>
                      <a:gd name="T25" fmla="*/ 0 h 35"/>
                      <a:gd name="T26" fmla="*/ 14 w 19"/>
                      <a:gd name="T27" fmla="*/ 1 h 35"/>
                      <a:gd name="T28" fmla="*/ 15 w 19"/>
                      <a:gd name="T29" fmla="*/ 3 h 35"/>
                      <a:gd name="T30" fmla="*/ 17 w 19"/>
                      <a:gd name="T31" fmla="*/ 6 h 35"/>
                      <a:gd name="T32" fmla="*/ 18 w 19"/>
                      <a:gd name="T33" fmla="*/ 7 h 35"/>
                      <a:gd name="T34" fmla="*/ 18 w 19"/>
                      <a:gd name="T35" fmla="*/ 13 h 35"/>
                      <a:gd name="T36" fmla="*/ 17 w 19"/>
                      <a:gd name="T37" fmla="*/ 18 h 35"/>
                      <a:gd name="T38" fmla="*/ 17 w 19"/>
                      <a:gd name="T39" fmla="*/ 24 h 35"/>
                      <a:gd name="T40" fmla="*/ 15 w 19"/>
                      <a:gd name="T41" fmla="*/ 27 h 35"/>
                      <a:gd name="T42" fmla="*/ 14 w 19"/>
                      <a:gd name="T43" fmla="*/ 28 h 35"/>
                      <a:gd name="T44" fmla="*/ 14 w 19"/>
                      <a:gd name="T45" fmla="*/ 30 h 35"/>
                      <a:gd name="T46" fmla="*/ 12 w 19"/>
                      <a:gd name="T47" fmla="*/ 34 h 35"/>
                      <a:gd name="T48" fmla="*/ 3 w 19"/>
                      <a:gd name="T49"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 h="35">
                        <a:moveTo>
                          <a:pt x="3" y="34"/>
                        </a:moveTo>
                        <a:lnTo>
                          <a:pt x="3" y="30"/>
                        </a:lnTo>
                        <a:lnTo>
                          <a:pt x="1" y="22"/>
                        </a:lnTo>
                        <a:lnTo>
                          <a:pt x="0" y="19"/>
                        </a:lnTo>
                        <a:lnTo>
                          <a:pt x="0" y="16"/>
                        </a:lnTo>
                        <a:lnTo>
                          <a:pt x="0" y="12"/>
                        </a:lnTo>
                        <a:lnTo>
                          <a:pt x="1" y="7"/>
                        </a:lnTo>
                        <a:lnTo>
                          <a:pt x="1" y="6"/>
                        </a:lnTo>
                        <a:lnTo>
                          <a:pt x="3" y="3"/>
                        </a:lnTo>
                        <a:lnTo>
                          <a:pt x="4" y="1"/>
                        </a:lnTo>
                        <a:lnTo>
                          <a:pt x="7" y="0"/>
                        </a:lnTo>
                        <a:lnTo>
                          <a:pt x="10" y="0"/>
                        </a:lnTo>
                        <a:lnTo>
                          <a:pt x="12" y="0"/>
                        </a:lnTo>
                        <a:lnTo>
                          <a:pt x="14" y="1"/>
                        </a:lnTo>
                        <a:lnTo>
                          <a:pt x="15" y="3"/>
                        </a:lnTo>
                        <a:lnTo>
                          <a:pt x="17" y="6"/>
                        </a:lnTo>
                        <a:lnTo>
                          <a:pt x="18" y="7"/>
                        </a:lnTo>
                        <a:lnTo>
                          <a:pt x="18" y="13"/>
                        </a:lnTo>
                        <a:lnTo>
                          <a:pt x="17" y="18"/>
                        </a:lnTo>
                        <a:lnTo>
                          <a:pt x="17" y="24"/>
                        </a:lnTo>
                        <a:lnTo>
                          <a:pt x="15" y="27"/>
                        </a:lnTo>
                        <a:lnTo>
                          <a:pt x="14" y="28"/>
                        </a:lnTo>
                        <a:lnTo>
                          <a:pt x="14" y="30"/>
                        </a:lnTo>
                        <a:lnTo>
                          <a:pt x="12" y="34"/>
                        </a:lnTo>
                        <a:lnTo>
                          <a:pt x="3"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32" name="Freeform 452">
                    <a:extLst>
                      <a:ext uri="{FF2B5EF4-FFF2-40B4-BE49-F238E27FC236}">
                        <a16:creationId xmlns:a16="http://schemas.microsoft.com/office/drawing/2014/main" id="{7209B99E-24D3-47B1-BB90-BB3673EED71F}"/>
                      </a:ext>
                    </a:extLst>
                  </p:cNvPr>
                  <p:cNvSpPr>
                    <a:spLocks/>
                  </p:cNvSpPr>
                  <p:nvPr/>
                </p:nvSpPr>
                <p:spPr bwMode="auto">
                  <a:xfrm>
                    <a:off x="5098" y="2446"/>
                    <a:ext cx="36" cy="29"/>
                  </a:xfrm>
                  <a:custGeom>
                    <a:avLst/>
                    <a:gdLst>
                      <a:gd name="T0" fmla="*/ 3 w 36"/>
                      <a:gd name="T1" fmla="*/ 27 h 29"/>
                      <a:gd name="T2" fmla="*/ 2 w 36"/>
                      <a:gd name="T3" fmla="*/ 28 h 29"/>
                      <a:gd name="T4" fmla="*/ 0 w 36"/>
                      <a:gd name="T5" fmla="*/ 27 h 29"/>
                      <a:gd name="T6" fmla="*/ 2 w 36"/>
                      <a:gd name="T7" fmla="*/ 22 h 29"/>
                      <a:gd name="T8" fmla="*/ 2 w 36"/>
                      <a:gd name="T9" fmla="*/ 16 h 29"/>
                      <a:gd name="T10" fmla="*/ 5 w 36"/>
                      <a:gd name="T11" fmla="*/ 10 h 29"/>
                      <a:gd name="T12" fmla="*/ 6 w 36"/>
                      <a:gd name="T13" fmla="*/ 7 h 29"/>
                      <a:gd name="T14" fmla="*/ 8 w 36"/>
                      <a:gd name="T15" fmla="*/ 4 h 29"/>
                      <a:gd name="T16" fmla="*/ 11 w 36"/>
                      <a:gd name="T17" fmla="*/ 1 h 29"/>
                      <a:gd name="T18" fmla="*/ 15 w 36"/>
                      <a:gd name="T19" fmla="*/ 0 h 29"/>
                      <a:gd name="T20" fmla="*/ 20 w 36"/>
                      <a:gd name="T21" fmla="*/ 0 h 29"/>
                      <a:gd name="T22" fmla="*/ 27 w 36"/>
                      <a:gd name="T23" fmla="*/ 3 h 29"/>
                      <a:gd name="T24" fmla="*/ 29 w 36"/>
                      <a:gd name="T25" fmla="*/ 6 h 29"/>
                      <a:gd name="T26" fmla="*/ 32 w 36"/>
                      <a:gd name="T27" fmla="*/ 12 h 29"/>
                      <a:gd name="T28" fmla="*/ 33 w 36"/>
                      <a:gd name="T29" fmla="*/ 18 h 29"/>
                      <a:gd name="T30" fmla="*/ 35 w 36"/>
                      <a:gd name="T31" fmla="*/ 24 h 29"/>
                      <a:gd name="T32" fmla="*/ 35 w 36"/>
                      <a:gd name="T33" fmla="*/ 27 h 29"/>
                      <a:gd name="T34" fmla="*/ 32 w 36"/>
                      <a:gd name="T35" fmla="*/ 27 h 29"/>
                      <a:gd name="T36" fmla="*/ 29 w 36"/>
                      <a:gd name="T37" fmla="*/ 27 h 29"/>
                      <a:gd name="T38" fmla="*/ 26 w 36"/>
                      <a:gd name="T39" fmla="*/ 28 h 29"/>
                      <a:gd name="T40" fmla="*/ 26 w 36"/>
                      <a:gd name="T41" fmla="*/ 22 h 29"/>
                      <a:gd name="T42" fmla="*/ 26 w 36"/>
                      <a:gd name="T43" fmla="*/ 18 h 29"/>
                      <a:gd name="T44" fmla="*/ 26 w 36"/>
                      <a:gd name="T45" fmla="*/ 15 h 29"/>
                      <a:gd name="T46" fmla="*/ 26 w 36"/>
                      <a:gd name="T47" fmla="*/ 12 h 29"/>
                      <a:gd name="T48" fmla="*/ 23 w 36"/>
                      <a:gd name="T49" fmla="*/ 10 h 29"/>
                      <a:gd name="T50" fmla="*/ 21 w 36"/>
                      <a:gd name="T51" fmla="*/ 6 h 29"/>
                      <a:gd name="T52" fmla="*/ 18 w 36"/>
                      <a:gd name="T53" fmla="*/ 9 h 29"/>
                      <a:gd name="T54" fmla="*/ 14 w 36"/>
                      <a:gd name="T55" fmla="*/ 13 h 29"/>
                      <a:gd name="T56" fmla="*/ 15 w 36"/>
                      <a:gd name="T57" fmla="*/ 10 h 29"/>
                      <a:gd name="T58" fmla="*/ 11 w 36"/>
                      <a:gd name="T59" fmla="*/ 15 h 29"/>
                      <a:gd name="T60" fmla="*/ 11 w 36"/>
                      <a:gd name="T61" fmla="*/ 19 h 29"/>
                      <a:gd name="T62" fmla="*/ 12 w 36"/>
                      <a:gd name="T63" fmla="*/ 22 h 29"/>
                      <a:gd name="T64" fmla="*/ 14 w 36"/>
                      <a:gd name="T65" fmla="*/ 24 h 29"/>
                      <a:gd name="T66" fmla="*/ 14 w 36"/>
                      <a:gd name="T67" fmla="*/ 28 h 29"/>
                      <a:gd name="T68" fmla="*/ 11 w 36"/>
                      <a:gd name="T69" fmla="*/ 28 h 29"/>
                      <a:gd name="T70" fmla="*/ 12 w 36"/>
                      <a:gd name="T71" fmla="*/ 28 h 29"/>
                      <a:gd name="T72" fmla="*/ 6 w 36"/>
                      <a:gd name="T73" fmla="*/ 27 h 29"/>
                      <a:gd name="T74" fmla="*/ 3 w 36"/>
                      <a:gd name="T75" fmla="*/ 2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 h="29">
                        <a:moveTo>
                          <a:pt x="3" y="27"/>
                        </a:moveTo>
                        <a:lnTo>
                          <a:pt x="2" y="28"/>
                        </a:lnTo>
                        <a:lnTo>
                          <a:pt x="0" y="27"/>
                        </a:lnTo>
                        <a:lnTo>
                          <a:pt x="2" y="22"/>
                        </a:lnTo>
                        <a:lnTo>
                          <a:pt x="2" y="16"/>
                        </a:lnTo>
                        <a:lnTo>
                          <a:pt x="5" y="10"/>
                        </a:lnTo>
                        <a:lnTo>
                          <a:pt x="6" y="7"/>
                        </a:lnTo>
                        <a:lnTo>
                          <a:pt x="8" y="4"/>
                        </a:lnTo>
                        <a:lnTo>
                          <a:pt x="11" y="1"/>
                        </a:lnTo>
                        <a:lnTo>
                          <a:pt x="15" y="0"/>
                        </a:lnTo>
                        <a:lnTo>
                          <a:pt x="20" y="0"/>
                        </a:lnTo>
                        <a:lnTo>
                          <a:pt x="27" y="3"/>
                        </a:lnTo>
                        <a:lnTo>
                          <a:pt x="29" y="6"/>
                        </a:lnTo>
                        <a:lnTo>
                          <a:pt x="32" y="12"/>
                        </a:lnTo>
                        <a:lnTo>
                          <a:pt x="33" y="18"/>
                        </a:lnTo>
                        <a:lnTo>
                          <a:pt x="35" y="24"/>
                        </a:lnTo>
                        <a:lnTo>
                          <a:pt x="35" y="27"/>
                        </a:lnTo>
                        <a:lnTo>
                          <a:pt x="32" y="27"/>
                        </a:lnTo>
                        <a:lnTo>
                          <a:pt x="29" y="27"/>
                        </a:lnTo>
                        <a:lnTo>
                          <a:pt x="26" y="28"/>
                        </a:lnTo>
                        <a:lnTo>
                          <a:pt x="26" y="22"/>
                        </a:lnTo>
                        <a:lnTo>
                          <a:pt x="26" y="18"/>
                        </a:lnTo>
                        <a:lnTo>
                          <a:pt x="26" y="15"/>
                        </a:lnTo>
                        <a:lnTo>
                          <a:pt x="26" y="12"/>
                        </a:lnTo>
                        <a:lnTo>
                          <a:pt x="23" y="10"/>
                        </a:lnTo>
                        <a:lnTo>
                          <a:pt x="21" y="6"/>
                        </a:lnTo>
                        <a:lnTo>
                          <a:pt x="18" y="9"/>
                        </a:lnTo>
                        <a:lnTo>
                          <a:pt x="14" y="13"/>
                        </a:lnTo>
                        <a:lnTo>
                          <a:pt x="15" y="10"/>
                        </a:lnTo>
                        <a:lnTo>
                          <a:pt x="11" y="15"/>
                        </a:lnTo>
                        <a:lnTo>
                          <a:pt x="11" y="19"/>
                        </a:lnTo>
                        <a:lnTo>
                          <a:pt x="12" y="22"/>
                        </a:lnTo>
                        <a:lnTo>
                          <a:pt x="14" y="24"/>
                        </a:lnTo>
                        <a:lnTo>
                          <a:pt x="14" y="28"/>
                        </a:lnTo>
                        <a:lnTo>
                          <a:pt x="11" y="28"/>
                        </a:lnTo>
                        <a:lnTo>
                          <a:pt x="12" y="28"/>
                        </a:lnTo>
                        <a:lnTo>
                          <a:pt x="6" y="27"/>
                        </a:lnTo>
                        <a:lnTo>
                          <a:pt x="3" y="27"/>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33" name="Freeform 453">
                    <a:extLst>
                      <a:ext uri="{FF2B5EF4-FFF2-40B4-BE49-F238E27FC236}">
                        <a16:creationId xmlns:a16="http://schemas.microsoft.com/office/drawing/2014/main" id="{C770F735-52DE-439D-AF46-AF5AFA0677F5}"/>
                      </a:ext>
                    </a:extLst>
                  </p:cNvPr>
                  <p:cNvSpPr>
                    <a:spLocks/>
                  </p:cNvSpPr>
                  <p:nvPr/>
                </p:nvSpPr>
                <p:spPr bwMode="auto">
                  <a:xfrm>
                    <a:off x="5085" y="2488"/>
                    <a:ext cx="60" cy="146"/>
                  </a:xfrm>
                  <a:custGeom>
                    <a:avLst/>
                    <a:gdLst>
                      <a:gd name="T0" fmla="*/ 23 w 60"/>
                      <a:gd name="T1" fmla="*/ 0 h 146"/>
                      <a:gd name="T2" fmla="*/ 9 w 60"/>
                      <a:gd name="T3" fmla="*/ 8 h 146"/>
                      <a:gd name="T4" fmla="*/ 6 w 60"/>
                      <a:gd name="T5" fmla="*/ 11 h 146"/>
                      <a:gd name="T6" fmla="*/ 0 w 60"/>
                      <a:gd name="T7" fmla="*/ 47 h 146"/>
                      <a:gd name="T8" fmla="*/ 11 w 60"/>
                      <a:gd name="T9" fmla="*/ 48 h 146"/>
                      <a:gd name="T10" fmla="*/ 12 w 60"/>
                      <a:gd name="T11" fmla="*/ 39 h 146"/>
                      <a:gd name="T12" fmla="*/ 17 w 60"/>
                      <a:gd name="T13" fmla="*/ 59 h 146"/>
                      <a:gd name="T14" fmla="*/ 9 w 60"/>
                      <a:gd name="T15" fmla="*/ 103 h 146"/>
                      <a:gd name="T16" fmla="*/ 12 w 60"/>
                      <a:gd name="T17" fmla="*/ 145 h 146"/>
                      <a:gd name="T18" fmla="*/ 17 w 60"/>
                      <a:gd name="T19" fmla="*/ 145 h 146"/>
                      <a:gd name="T20" fmla="*/ 23 w 60"/>
                      <a:gd name="T21" fmla="*/ 145 h 146"/>
                      <a:gd name="T22" fmla="*/ 33 w 60"/>
                      <a:gd name="T23" fmla="*/ 143 h 146"/>
                      <a:gd name="T24" fmla="*/ 40 w 60"/>
                      <a:gd name="T25" fmla="*/ 143 h 146"/>
                      <a:gd name="T26" fmla="*/ 47 w 60"/>
                      <a:gd name="T27" fmla="*/ 143 h 146"/>
                      <a:gd name="T28" fmla="*/ 50 w 60"/>
                      <a:gd name="T29" fmla="*/ 84 h 146"/>
                      <a:gd name="T30" fmla="*/ 42 w 60"/>
                      <a:gd name="T31" fmla="*/ 56 h 146"/>
                      <a:gd name="T32" fmla="*/ 45 w 60"/>
                      <a:gd name="T33" fmla="*/ 42 h 146"/>
                      <a:gd name="T34" fmla="*/ 47 w 60"/>
                      <a:gd name="T35" fmla="*/ 47 h 146"/>
                      <a:gd name="T36" fmla="*/ 59 w 60"/>
                      <a:gd name="T37" fmla="*/ 44 h 146"/>
                      <a:gd name="T38" fmla="*/ 50 w 60"/>
                      <a:gd name="T39" fmla="*/ 9 h 146"/>
                      <a:gd name="T40" fmla="*/ 34 w 60"/>
                      <a:gd name="T41" fmla="*/ 0 h 146"/>
                      <a:gd name="T42" fmla="*/ 23 w 60"/>
                      <a:gd name="T4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0" h="146">
                        <a:moveTo>
                          <a:pt x="23" y="0"/>
                        </a:moveTo>
                        <a:lnTo>
                          <a:pt x="9" y="8"/>
                        </a:lnTo>
                        <a:lnTo>
                          <a:pt x="6" y="11"/>
                        </a:lnTo>
                        <a:lnTo>
                          <a:pt x="0" y="47"/>
                        </a:lnTo>
                        <a:lnTo>
                          <a:pt x="11" y="48"/>
                        </a:lnTo>
                        <a:lnTo>
                          <a:pt x="12" y="39"/>
                        </a:lnTo>
                        <a:lnTo>
                          <a:pt x="17" y="59"/>
                        </a:lnTo>
                        <a:lnTo>
                          <a:pt x="9" y="103"/>
                        </a:lnTo>
                        <a:lnTo>
                          <a:pt x="12" y="145"/>
                        </a:lnTo>
                        <a:lnTo>
                          <a:pt x="17" y="145"/>
                        </a:lnTo>
                        <a:lnTo>
                          <a:pt x="23" y="145"/>
                        </a:lnTo>
                        <a:lnTo>
                          <a:pt x="33" y="143"/>
                        </a:lnTo>
                        <a:lnTo>
                          <a:pt x="40" y="143"/>
                        </a:lnTo>
                        <a:lnTo>
                          <a:pt x="47" y="143"/>
                        </a:lnTo>
                        <a:lnTo>
                          <a:pt x="50" y="84"/>
                        </a:lnTo>
                        <a:lnTo>
                          <a:pt x="42" y="56"/>
                        </a:lnTo>
                        <a:lnTo>
                          <a:pt x="45" y="42"/>
                        </a:lnTo>
                        <a:lnTo>
                          <a:pt x="47" y="47"/>
                        </a:lnTo>
                        <a:lnTo>
                          <a:pt x="59" y="44"/>
                        </a:lnTo>
                        <a:lnTo>
                          <a:pt x="50" y="9"/>
                        </a:lnTo>
                        <a:lnTo>
                          <a:pt x="34" y="0"/>
                        </a:lnTo>
                        <a:lnTo>
                          <a:pt x="2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143934" name="Group 454">
                    <a:extLst>
                      <a:ext uri="{FF2B5EF4-FFF2-40B4-BE49-F238E27FC236}">
                        <a16:creationId xmlns:a16="http://schemas.microsoft.com/office/drawing/2014/main" id="{305541AA-00CF-4490-BE52-7F8DA4A48EAD}"/>
                      </a:ext>
                    </a:extLst>
                  </p:cNvPr>
                  <p:cNvGrpSpPr>
                    <a:grpSpLocks/>
                  </p:cNvGrpSpPr>
                  <p:nvPr/>
                </p:nvGrpSpPr>
                <p:grpSpPr bwMode="auto">
                  <a:xfrm>
                    <a:off x="5103" y="2488"/>
                    <a:ext cx="26" cy="60"/>
                    <a:chOff x="5103" y="2488"/>
                    <a:chExt cx="26" cy="60"/>
                  </a:xfrm>
                </p:grpSpPr>
                <p:sp>
                  <p:nvSpPr>
                    <p:cNvPr id="143939" name="Freeform 455">
                      <a:extLst>
                        <a:ext uri="{FF2B5EF4-FFF2-40B4-BE49-F238E27FC236}">
                          <a16:creationId xmlns:a16="http://schemas.microsoft.com/office/drawing/2014/main" id="{2E39A046-A6CB-4BF4-B4FA-F3FED15F1E35}"/>
                        </a:ext>
                      </a:extLst>
                    </p:cNvPr>
                    <p:cNvSpPr>
                      <a:spLocks/>
                    </p:cNvSpPr>
                    <p:nvPr/>
                  </p:nvSpPr>
                  <p:spPr bwMode="auto">
                    <a:xfrm>
                      <a:off x="5107" y="2488"/>
                      <a:ext cx="16" cy="8"/>
                    </a:xfrm>
                    <a:custGeom>
                      <a:avLst/>
                      <a:gdLst>
                        <a:gd name="T0" fmla="*/ 0 w 16"/>
                        <a:gd name="T1" fmla="*/ 0 h 8"/>
                        <a:gd name="T2" fmla="*/ 3 w 16"/>
                        <a:gd name="T3" fmla="*/ 7 h 8"/>
                        <a:gd name="T4" fmla="*/ 8 w 16"/>
                        <a:gd name="T5" fmla="*/ 0 h 8"/>
                        <a:gd name="T6" fmla="*/ 12 w 16"/>
                        <a:gd name="T7" fmla="*/ 7 h 8"/>
                        <a:gd name="T8" fmla="*/ 15 w 16"/>
                        <a:gd name="T9" fmla="*/ 1 h 8"/>
                        <a:gd name="T10" fmla="*/ 0 w 16"/>
                        <a:gd name="T11" fmla="*/ 0 h 8"/>
                      </a:gdLst>
                      <a:ahLst/>
                      <a:cxnLst>
                        <a:cxn ang="0">
                          <a:pos x="T0" y="T1"/>
                        </a:cxn>
                        <a:cxn ang="0">
                          <a:pos x="T2" y="T3"/>
                        </a:cxn>
                        <a:cxn ang="0">
                          <a:pos x="T4" y="T5"/>
                        </a:cxn>
                        <a:cxn ang="0">
                          <a:pos x="T6" y="T7"/>
                        </a:cxn>
                        <a:cxn ang="0">
                          <a:pos x="T8" y="T9"/>
                        </a:cxn>
                        <a:cxn ang="0">
                          <a:pos x="T10" y="T11"/>
                        </a:cxn>
                      </a:cxnLst>
                      <a:rect l="0" t="0" r="r" b="b"/>
                      <a:pathLst>
                        <a:path w="16" h="8">
                          <a:moveTo>
                            <a:pt x="0" y="0"/>
                          </a:moveTo>
                          <a:lnTo>
                            <a:pt x="3" y="7"/>
                          </a:lnTo>
                          <a:lnTo>
                            <a:pt x="8" y="0"/>
                          </a:lnTo>
                          <a:lnTo>
                            <a:pt x="12" y="7"/>
                          </a:lnTo>
                          <a:lnTo>
                            <a:pt x="15" y="1"/>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40" name="Freeform 456">
                      <a:extLst>
                        <a:ext uri="{FF2B5EF4-FFF2-40B4-BE49-F238E27FC236}">
                          <a16:creationId xmlns:a16="http://schemas.microsoft.com/office/drawing/2014/main" id="{63ABDE73-141D-4C19-BE96-4B71CD537F43}"/>
                        </a:ext>
                      </a:extLst>
                    </p:cNvPr>
                    <p:cNvSpPr>
                      <a:spLocks/>
                    </p:cNvSpPr>
                    <p:nvPr/>
                  </p:nvSpPr>
                  <p:spPr bwMode="auto">
                    <a:xfrm>
                      <a:off x="5115" y="2488"/>
                      <a:ext cx="1" cy="59"/>
                    </a:xfrm>
                    <a:custGeom>
                      <a:avLst/>
                      <a:gdLst>
                        <a:gd name="T0" fmla="*/ 0 w 1"/>
                        <a:gd name="T1" fmla="*/ 0 h 59"/>
                        <a:gd name="T2" fmla="*/ 0 w 1"/>
                        <a:gd name="T3" fmla="*/ 24 h 59"/>
                        <a:gd name="T4" fmla="*/ 0 w 1"/>
                        <a:gd name="T5" fmla="*/ 58 h 59"/>
                        <a:gd name="T6" fmla="*/ 0 w 1"/>
                        <a:gd name="T7" fmla="*/ 0 h 59"/>
                      </a:gdLst>
                      <a:ahLst/>
                      <a:cxnLst>
                        <a:cxn ang="0">
                          <a:pos x="T0" y="T1"/>
                        </a:cxn>
                        <a:cxn ang="0">
                          <a:pos x="T2" y="T3"/>
                        </a:cxn>
                        <a:cxn ang="0">
                          <a:pos x="T4" y="T5"/>
                        </a:cxn>
                        <a:cxn ang="0">
                          <a:pos x="T6" y="T7"/>
                        </a:cxn>
                      </a:cxnLst>
                      <a:rect l="0" t="0" r="r" b="b"/>
                      <a:pathLst>
                        <a:path w="1" h="59">
                          <a:moveTo>
                            <a:pt x="0" y="0"/>
                          </a:moveTo>
                          <a:lnTo>
                            <a:pt x="0" y="24"/>
                          </a:lnTo>
                          <a:lnTo>
                            <a:pt x="0" y="58"/>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41" name="Freeform 457">
                      <a:extLst>
                        <a:ext uri="{FF2B5EF4-FFF2-40B4-BE49-F238E27FC236}">
                          <a16:creationId xmlns:a16="http://schemas.microsoft.com/office/drawing/2014/main" id="{B9421DAE-C69A-41E6-A772-2AAC3214B01C}"/>
                        </a:ext>
                      </a:extLst>
                    </p:cNvPr>
                    <p:cNvSpPr>
                      <a:spLocks/>
                    </p:cNvSpPr>
                    <p:nvPr/>
                  </p:nvSpPr>
                  <p:spPr bwMode="auto">
                    <a:xfrm>
                      <a:off x="5103" y="2546"/>
                      <a:ext cx="26" cy="2"/>
                    </a:xfrm>
                    <a:custGeom>
                      <a:avLst/>
                      <a:gdLst>
                        <a:gd name="T0" fmla="*/ 0 w 26"/>
                        <a:gd name="T1" fmla="*/ 1 h 2"/>
                        <a:gd name="T2" fmla="*/ 14 w 26"/>
                        <a:gd name="T3" fmla="*/ 0 h 2"/>
                        <a:gd name="T4" fmla="*/ 25 w 26"/>
                        <a:gd name="T5" fmla="*/ 0 h 2"/>
                        <a:gd name="T6" fmla="*/ 0 w 26"/>
                        <a:gd name="T7" fmla="*/ 1 h 2"/>
                      </a:gdLst>
                      <a:ahLst/>
                      <a:cxnLst>
                        <a:cxn ang="0">
                          <a:pos x="T0" y="T1"/>
                        </a:cxn>
                        <a:cxn ang="0">
                          <a:pos x="T2" y="T3"/>
                        </a:cxn>
                        <a:cxn ang="0">
                          <a:pos x="T4" y="T5"/>
                        </a:cxn>
                        <a:cxn ang="0">
                          <a:pos x="T6" y="T7"/>
                        </a:cxn>
                      </a:cxnLst>
                      <a:rect l="0" t="0" r="r" b="b"/>
                      <a:pathLst>
                        <a:path w="26" h="2">
                          <a:moveTo>
                            <a:pt x="0" y="1"/>
                          </a:moveTo>
                          <a:lnTo>
                            <a:pt x="14" y="0"/>
                          </a:lnTo>
                          <a:lnTo>
                            <a:pt x="25" y="0"/>
                          </a:lnTo>
                          <a:lnTo>
                            <a:pt x="0" y="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43935" name="Group 458">
                    <a:extLst>
                      <a:ext uri="{FF2B5EF4-FFF2-40B4-BE49-F238E27FC236}">
                        <a16:creationId xmlns:a16="http://schemas.microsoft.com/office/drawing/2014/main" id="{DA669000-1A12-4B71-BE19-306938431451}"/>
                      </a:ext>
                    </a:extLst>
                  </p:cNvPr>
                  <p:cNvGrpSpPr>
                    <a:grpSpLocks/>
                  </p:cNvGrpSpPr>
                  <p:nvPr/>
                </p:nvGrpSpPr>
                <p:grpSpPr bwMode="auto">
                  <a:xfrm>
                    <a:off x="5095" y="2696"/>
                    <a:ext cx="34" cy="24"/>
                    <a:chOff x="5095" y="2696"/>
                    <a:chExt cx="34" cy="24"/>
                  </a:xfrm>
                </p:grpSpPr>
                <p:sp>
                  <p:nvSpPr>
                    <p:cNvPr id="143937" name="Freeform 459">
                      <a:extLst>
                        <a:ext uri="{FF2B5EF4-FFF2-40B4-BE49-F238E27FC236}">
                          <a16:creationId xmlns:a16="http://schemas.microsoft.com/office/drawing/2014/main" id="{3664545C-B3FB-45A5-8D8F-D8C73365A9A6}"/>
                        </a:ext>
                      </a:extLst>
                    </p:cNvPr>
                    <p:cNvSpPr>
                      <a:spLocks/>
                    </p:cNvSpPr>
                    <p:nvPr/>
                  </p:nvSpPr>
                  <p:spPr bwMode="auto">
                    <a:xfrm>
                      <a:off x="5095" y="2699"/>
                      <a:ext cx="13" cy="21"/>
                    </a:xfrm>
                    <a:custGeom>
                      <a:avLst/>
                      <a:gdLst>
                        <a:gd name="T0" fmla="*/ 3 w 13"/>
                        <a:gd name="T1" fmla="*/ 10 h 21"/>
                        <a:gd name="T2" fmla="*/ 1 w 13"/>
                        <a:gd name="T3" fmla="*/ 13 h 21"/>
                        <a:gd name="T4" fmla="*/ 0 w 13"/>
                        <a:gd name="T5" fmla="*/ 16 h 21"/>
                        <a:gd name="T6" fmla="*/ 0 w 13"/>
                        <a:gd name="T7" fmla="*/ 17 h 21"/>
                        <a:gd name="T8" fmla="*/ 1 w 13"/>
                        <a:gd name="T9" fmla="*/ 19 h 21"/>
                        <a:gd name="T10" fmla="*/ 1 w 13"/>
                        <a:gd name="T11" fmla="*/ 20 h 21"/>
                        <a:gd name="T12" fmla="*/ 3 w 13"/>
                        <a:gd name="T13" fmla="*/ 20 h 21"/>
                        <a:gd name="T14" fmla="*/ 5 w 13"/>
                        <a:gd name="T15" fmla="*/ 20 h 21"/>
                        <a:gd name="T16" fmla="*/ 7 w 13"/>
                        <a:gd name="T17" fmla="*/ 19 h 21"/>
                        <a:gd name="T18" fmla="*/ 8 w 13"/>
                        <a:gd name="T19" fmla="*/ 17 h 21"/>
                        <a:gd name="T20" fmla="*/ 9 w 13"/>
                        <a:gd name="T21" fmla="*/ 14 h 21"/>
                        <a:gd name="T22" fmla="*/ 11 w 13"/>
                        <a:gd name="T23" fmla="*/ 9 h 21"/>
                        <a:gd name="T24" fmla="*/ 12 w 13"/>
                        <a:gd name="T25" fmla="*/ 4 h 21"/>
                        <a:gd name="T26" fmla="*/ 12 w 13"/>
                        <a:gd name="T27" fmla="*/ 0 h 21"/>
                        <a:gd name="T28" fmla="*/ 9 w 13"/>
                        <a:gd name="T29" fmla="*/ 9 h 21"/>
                        <a:gd name="T30" fmla="*/ 8 w 13"/>
                        <a:gd name="T31" fmla="*/ 13 h 21"/>
                        <a:gd name="T32" fmla="*/ 4 w 13"/>
                        <a:gd name="T33" fmla="*/ 13 h 21"/>
                        <a:gd name="T34" fmla="*/ 3 w 13"/>
                        <a:gd name="T35" fmla="*/ 13 h 21"/>
                        <a:gd name="T36" fmla="*/ 3 w 13"/>
                        <a:gd name="T37"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21">
                          <a:moveTo>
                            <a:pt x="3" y="10"/>
                          </a:moveTo>
                          <a:lnTo>
                            <a:pt x="1" y="13"/>
                          </a:lnTo>
                          <a:lnTo>
                            <a:pt x="0" y="16"/>
                          </a:lnTo>
                          <a:lnTo>
                            <a:pt x="0" y="17"/>
                          </a:lnTo>
                          <a:lnTo>
                            <a:pt x="1" y="19"/>
                          </a:lnTo>
                          <a:lnTo>
                            <a:pt x="1" y="20"/>
                          </a:lnTo>
                          <a:lnTo>
                            <a:pt x="3" y="20"/>
                          </a:lnTo>
                          <a:lnTo>
                            <a:pt x="5" y="20"/>
                          </a:lnTo>
                          <a:lnTo>
                            <a:pt x="7" y="19"/>
                          </a:lnTo>
                          <a:lnTo>
                            <a:pt x="8" y="17"/>
                          </a:lnTo>
                          <a:lnTo>
                            <a:pt x="9" y="14"/>
                          </a:lnTo>
                          <a:lnTo>
                            <a:pt x="11" y="9"/>
                          </a:lnTo>
                          <a:lnTo>
                            <a:pt x="12" y="4"/>
                          </a:lnTo>
                          <a:lnTo>
                            <a:pt x="12" y="0"/>
                          </a:lnTo>
                          <a:lnTo>
                            <a:pt x="9" y="9"/>
                          </a:lnTo>
                          <a:lnTo>
                            <a:pt x="8" y="13"/>
                          </a:lnTo>
                          <a:lnTo>
                            <a:pt x="4" y="13"/>
                          </a:lnTo>
                          <a:lnTo>
                            <a:pt x="3" y="13"/>
                          </a:lnTo>
                          <a:lnTo>
                            <a:pt x="3" y="1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38" name="Freeform 460">
                      <a:extLst>
                        <a:ext uri="{FF2B5EF4-FFF2-40B4-BE49-F238E27FC236}">
                          <a16:creationId xmlns:a16="http://schemas.microsoft.com/office/drawing/2014/main" id="{CFCDFE51-0FC6-4E0F-BD8A-4A91DD320DB2}"/>
                        </a:ext>
                      </a:extLst>
                    </p:cNvPr>
                    <p:cNvSpPr>
                      <a:spLocks/>
                    </p:cNvSpPr>
                    <p:nvPr/>
                  </p:nvSpPr>
                  <p:spPr bwMode="auto">
                    <a:xfrm>
                      <a:off x="5115" y="2696"/>
                      <a:ext cx="14" cy="24"/>
                    </a:xfrm>
                    <a:custGeom>
                      <a:avLst/>
                      <a:gdLst>
                        <a:gd name="T0" fmla="*/ 0 w 14"/>
                        <a:gd name="T1" fmla="*/ 0 h 24"/>
                        <a:gd name="T2" fmla="*/ 0 w 14"/>
                        <a:gd name="T3" fmla="*/ 2 h 24"/>
                        <a:gd name="T4" fmla="*/ 1 w 14"/>
                        <a:gd name="T5" fmla="*/ 8 h 24"/>
                        <a:gd name="T6" fmla="*/ 3 w 14"/>
                        <a:gd name="T7" fmla="*/ 12 h 24"/>
                        <a:gd name="T8" fmla="*/ 4 w 14"/>
                        <a:gd name="T9" fmla="*/ 17 h 24"/>
                        <a:gd name="T10" fmla="*/ 6 w 14"/>
                        <a:gd name="T11" fmla="*/ 20 h 24"/>
                        <a:gd name="T12" fmla="*/ 7 w 14"/>
                        <a:gd name="T13" fmla="*/ 21 h 24"/>
                        <a:gd name="T14" fmla="*/ 9 w 14"/>
                        <a:gd name="T15" fmla="*/ 23 h 24"/>
                        <a:gd name="T16" fmla="*/ 12 w 14"/>
                        <a:gd name="T17" fmla="*/ 23 h 24"/>
                        <a:gd name="T18" fmla="*/ 12 w 14"/>
                        <a:gd name="T19" fmla="*/ 21 h 24"/>
                        <a:gd name="T20" fmla="*/ 13 w 14"/>
                        <a:gd name="T21" fmla="*/ 21 h 24"/>
                        <a:gd name="T22" fmla="*/ 13 w 14"/>
                        <a:gd name="T23" fmla="*/ 18 h 24"/>
                        <a:gd name="T24" fmla="*/ 13 w 14"/>
                        <a:gd name="T25" fmla="*/ 15 h 24"/>
                        <a:gd name="T26" fmla="*/ 12 w 14"/>
                        <a:gd name="T27" fmla="*/ 12 h 24"/>
                        <a:gd name="T28" fmla="*/ 12 w 14"/>
                        <a:gd name="T29" fmla="*/ 11 h 24"/>
                        <a:gd name="T30" fmla="*/ 10 w 14"/>
                        <a:gd name="T31" fmla="*/ 12 h 24"/>
                        <a:gd name="T32" fmla="*/ 9 w 14"/>
                        <a:gd name="T33" fmla="*/ 14 h 24"/>
                        <a:gd name="T34" fmla="*/ 7 w 14"/>
                        <a:gd name="T35" fmla="*/ 14 h 24"/>
                        <a:gd name="T36" fmla="*/ 4 w 14"/>
                        <a:gd name="T37" fmla="*/ 14 h 24"/>
                        <a:gd name="T38" fmla="*/ 1 w 14"/>
                        <a:gd name="T39" fmla="*/ 5 h 24"/>
                        <a:gd name="T40" fmla="*/ 0 w 14"/>
                        <a:gd name="T4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24">
                          <a:moveTo>
                            <a:pt x="0" y="0"/>
                          </a:moveTo>
                          <a:lnTo>
                            <a:pt x="0" y="2"/>
                          </a:lnTo>
                          <a:lnTo>
                            <a:pt x="1" y="8"/>
                          </a:lnTo>
                          <a:lnTo>
                            <a:pt x="3" y="12"/>
                          </a:lnTo>
                          <a:lnTo>
                            <a:pt x="4" y="17"/>
                          </a:lnTo>
                          <a:lnTo>
                            <a:pt x="6" y="20"/>
                          </a:lnTo>
                          <a:lnTo>
                            <a:pt x="7" y="21"/>
                          </a:lnTo>
                          <a:lnTo>
                            <a:pt x="9" y="23"/>
                          </a:lnTo>
                          <a:lnTo>
                            <a:pt x="12" y="23"/>
                          </a:lnTo>
                          <a:lnTo>
                            <a:pt x="12" y="21"/>
                          </a:lnTo>
                          <a:lnTo>
                            <a:pt x="13" y="21"/>
                          </a:lnTo>
                          <a:lnTo>
                            <a:pt x="13" y="18"/>
                          </a:lnTo>
                          <a:lnTo>
                            <a:pt x="13" y="15"/>
                          </a:lnTo>
                          <a:lnTo>
                            <a:pt x="12" y="12"/>
                          </a:lnTo>
                          <a:lnTo>
                            <a:pt x="12" y="11"/>
                          </a:lnTo>
                          <a:lnTo>
                            <a:pt x="10" y="12"/>
                          </a:lnTo>
                          <a:lnTo>
                            <a:pt x="9" y="14"/>
                          </a:lnTo>
                          <a:lnTo>
                            <a:pt x="7" y="14"/>
                          </a:lnTo>
                          <a:lnTo>
                            <a:pt x="4" y="14"/>
                          </a:lnTo>
                          <a:lnTo>
                            <a:pt x="1" y="5"/>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143936" name="Freeform 461">
                    <a:extLst>
                      <a:ext uri="{FF2B5EF4-FFF2-40B4-BE49-F238E27FC236}">
                        <a16:creationId xmlns:a16="http://schemas.microsoft.com/office/drawing/2014/main" id="{D84E8198-E7E6-40C4-8FB4-800998191858}"/>
                      </a:ext>
                    </a:extLst>
                  </p:cNvPr>
                  <p:cNvSpPr>
                    <a:spLocks/>
                  </p:cNvSpPr>
                  <p:nvPr/>
                </p:nvSpPr>
                <p:spPr bwMode="auto">
                  <a:xfrm>
                    <a:off x="5115" y="2473"/>
                    <a:ext cx="6" cy="2"/>
                  </a:xfrm>
                  <a:custGeom>
                    <a:avLst/>
                    <a:gdLst>
                      <a:gd name="T0" fmla="*/ 0 w 6"/>
                      <a:gd name="T1" fmla="*/ 1 h 2"/>
                      <a:gd name="T2" fmla="*/ 2 w 6"/>
                      <a:gd name="T3" fmla="*/ 0 h 2"/>
                      <a:gd name="T4" fmla="*/ 2 w 6"/>
                      <a:gd name="T5" fmla="*/ 1 h 2"/>
                      <a:gd name="T6" fmla="*/ 3 w 6"/>
                      <a:gd name="T7" fmla="*/ 0 h 2"/>
                      <a:gd name="T8" fmla="*/ 5 w 6"/>
                      <a:gd name="T9" fmla="*/ 1 h 2"/>
                    </a:gdLst>
                    <a:ahLst/>
                    <a:cxnLst>
                      <a:cxn ang="0">
                        <a:pos x="T0" y="T1"/>
                      </a:cxn>
                      <a:cxn ang="0">
                        <a:pos x="T2" y="T3"/>
                      </a:cxn>
                      <a:cxn ang="0">
                        <a:pos x="T4" y="T5"/>
                      </a:cxn>
                      <a:cxn ang="0">
                        <a:pos x="T6" y="T7"/>
                      </a:cxn>
                      <a:cxn ang="0">
                        <a:pos x="T8" y="T9"/>
                      </a:cxn>
                    </a:cxnLst>
                    <a:rect l="0" t="0" r="r" b="b"/>
                    <a:pathLst>
                      <a:path w="6" h="2">
                        <a:moveTo>
                          <a:pt x="0" y="1"/>
                        </a:moveTo>
                        <a:lnTo>
                          <a:pt x="2" y="0"/>
                        </a:lnTo>
                        <a:lnTo>
                          <a:pt x="2" y="1"/>
                        </a:lnTo>
                        <a:lnTo>
                          <a:pt x="3" y="0"/>
                        </a:lnTo>
                        <a:lnTo>
                          <a:pt x="5" y="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53" name="Group 462">
                  <a:extLst>
                    <a:ext uri="{FF2B5EF4-FFF2-40B4-BE49-F238E27FC236}">
                      <a16:creationId xmlns:a16="http://schemas.microsoft.com/office/drawing/2014/main" id="{E8270C2F-474B-4244-BE88-41E0FA0FD267}"/>
                    </a:ext>
                  </a:extLst>
                </p:cNvPr>
                <p:cNvGrpSpPr>
                  <a:grpSpLocks/>
                </p:cNvGrpSpPr>
                <p:nvPr/>
              </p:nvGrpSpPr>
              <p:grpSpPr bwMode="auto">
                <a:xfrm>
                  <a:off x="4994" y="2417"/>
                  <a:ext cx="71" cy="303"/>
                  <a:chOff x="4994" y="2417"/>
                  <a:chExt cx="71" cy="303"/>
                </a:xfrm>
              </p:grpSpPr>
              <p:grpSp>
                <p:nvGrpSpPr>
                  <p:cNvPr id="143908" name="Group 463">
                    <a:extLst>
                      <a:ext uri="{FF2B5EF4-FFF2-40B4-BE49-F238E27FC236}">
                        <a16:creationId xmlns:a16="http://schemas.microsoft.com/office/drawing/2014/main" id="{0FA61418-6F6D-4296-9051-B3AAD27FA6A0}"/>
                      </a:ext>
                    </a:extLst>
                  </p:cNvPr>
                  <p:cNvGrpSpPr>
                    <a:grpSpLocks/>
                  </p:cNvGrpSpPr>
                  <p:nvPr/>
                </p:nvGrpSpPr>
                <p:grpSpPr bwMode="auto">
                  <a:xfrm>
                    <a:off x="4995" y="2692"/>
                    <a:ext cx="70" cy="28"/>
                    <a:chOff x="4995" y="2692"/>
                    <a:chExt cx="70" cy="28"/>
                  </a:xfrm>
                </p:grpSpPr>
                <p:sp>
                  <p:nvSpPr>
                    <p:cNvPr id="143927" name="Freeform 464">
                      <a:extLst>
                        <a:ext uri="{FF2B5EF4-FFF2-40B4-BE49-F238E27FC236}">
                          <a16:creationId xmlns:a16="http://schemas.microsoft.com/office/drawing/2014/main" id="{A27A2320-5160-4EA3-A8B4-685C12BE89E5}"/>
                        </a:ext>
                      </a:extLst>
                    </p:cNvPr>
                    <p:cNvSpPr>
                      <a:spLocks/>
                    </p:cNvSpPr>
                    <p:nvPr/>
                  </p:nvSpPr>
                  <p:spPr bwMode="auto">
                    <a:xfrm>
                      <a:off x="5037" y="2692"/>
                      <a:ext cx="28" cy="16"/>
                    </a:xfrm>
                    <a:custGeom>
                      <a:avLst/>
                      <a:gdLst>
                        <a:gd name="T0" fmla="*/ 14 w 28"/>
                        <a:gd name="T1" fmla="*/ 0 h 16"/>
                        <a:gd name="T2" fmla="*/ 18 w 28"/>
                        <a:gd name="T3" fmla="*/ 4 h 16"/>
                        <a:gd name="T4" fmla="*/ 21 w 28"/>
                        <a:gd name="T5" fmla="*/ 8 h 16"/>
                        <a:gd name="T6" fmla="*/ 27 w 28"/>
                        <a:gd name="T7" fmla="*/ 12 h 16"/>
                        <a:gd name="T8" fmla="*/ 27 w 28"/>
                        <a:gd name="T9" fmla="*/ 14 h 16"/>
                        <a:gd name="T10" fmla="*/ 23 w 28"/>
                        <a:gd name="T11" fmla="*/ 15 h 16"/>
                        <a:gd name="T12" fmla="*/ 17 w 28"/>
                        <a:gd name="T13" fmla="*/ 15 h 16"/>
                        <a:gd name="T14" fmla="*/ 11 w 28"/>
                        <a:gd name="T15" fmla="*/ 12 h 16"/>
                        <a:gd name="T16" fmla="*/ 7 w 28"/>
                        <a:gd name="T17" fmla="*/ 10 h 16"/>
                        <a:gd name="T18" fmla="*/ 3 w 28"/>
                        <a:gd name="T19" fmla="*/ 10 h 16"/>
                        <a:gd name="T20" fmla="*/ 0 w 28"/>
                        <a:gd name="T21" fmla="*/ 8 h 16"/>
                        <a:gd name="T22" fmla="*/ 1 w 28"/>
                        <a:gd name="T23" fmla="*/ 0 h 16"/>
                        <a:gd name="T24" fmla="*/ 14 w 28"/>
                        <a:gd name="T2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16">
                          <a:moveTo>
                            <a:pt x="14" y="0"/>
                          </a:moveTo>
                          <a:lnTo>
                            <a:pt x="18" y="4"/>
                          </a:lnTo>
                          <a:lnTo>
                            <a:pt x="21" y="8"/>
                          </a:lnTo>
                          <a:lnTo>
                            <a:pt x="27" y="12"/>
                          </a:lnTo>
                          <a:lnTo>
                            <a:pt x="27" y="14"/>
                          </a:lnTo>
                          <a:lnTo>
                            <a:pt x="23" y="15"/>
                          </a:lnTo>
                          <a:lnTo>
                            <a:pt x="17" y="15"/>
                          </a:lnTo>
                          <a:lnTo>
                            <a:pt x="11" y="12"/>
                          </a:lnTo>
                          <a:lnTo>
                            <a:pt x="7" y="10"/>
                          </a:lnTo>
                          <a:lnTo>
                            <a:pt x="3" y="10"/>
                          </a:lnTo>
                          <a:lnTo>
                            <a:pt x="0" y="8"/>
                          </a:lnTo>
                          <a:lnTo>
                            <a:pt x="1" y="0"/>
                          </a:lnTo>
                          <a:lnTo>
                            <a:pt x="14"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28" name="Freeform 465">
                      <a:extLst>
                        <a:ext uri="{FF2B5EF4-FFF2-40B4-BE49-F238E27FC236}">
                          <a16:creationId xmlns:a16="http://schemas.microsoft.com/office/drawing/2014/main" id="{6C979C15-FCE7-45A0-B732-94C1D04CA637}"/>
                        </a:ext>
                      </a:extLst>
                    </p:cNvPr>
                    <p:cNvSpPr>
                      <a:spLocks/>
                    </p:cNvSpPr>
                    <p:nvPr/>
                  </p:nvSpPr>
                  <p:spPr bwMode="auto">
                    <a:xfrm>
                      <a:off x="4995" y="2701"/>
                      <a:ext cx="19" cy="19"/>
                    </a:xfrm>
                    <a:custGeom>
                      <a:avLst/>
                      <a:gdLst>
                        <a:gd name="T0" fmla="*/ 17 w 19"/>
                        <a:gd name="T1" fmla="*/ 0 h 19"/>
                        <a:gd name="T2" fmla="*/ 18 w 19"/>
                        <a:gd name="T3" fmla="*/ 5 h 19"/>
                        <a:gd name="T4" fmla="*/ 15 w 19"/>
                        <a:gd name="T5" fmla="*/ 8 h 19"/>
                        <a:gd name="T6" fmla="*/ 15 w 19"/>
                        <a:gd name="T7" fmla="*/ 12 h 19"/>
                        <a:gd name="T8" fmla="*/ 11 w 19"/>
                        <a:gd name="T9" fmla="*/ 15 h 19"/>
                        <a:gd name="T10" fmla="*/ 8 w 19"/>
                        <a:gd name="T11" fmla="*/ 18 h 19"/>
                        <a:gd name="T12" fmla="*/ 5 w 19"/>
                        <a:gd name="T13" fmla="*/ 18 h 19"/>
                        <a:gd name="T14" fmla="*/ 2 w 19"/>
                        <a:gd name="T15" fmla="*/ 18 h 19"/>
                        <a:gd name="T16" fmla="*/ 0 w 19"/>
                        <a:gd name="T17" fmla="*/ 15 h 19"/>
                        <a:gd name="T18" fmla="*/ 0 w 19"/>
                        <a:gd name="T19" fmla="*/ 11 h 19"/>
                        <a:gd name="T20" fmla="*/ 3 w 19"/>
                        <a:gd name="T21" fmla="*/ 6 h 19"/>
                        <a:gd name="T22" fmla="*/ 8 w 19"/>
                        <a:gd name="T23" fmla="*/ 2 h 19"/>
                        <a:gd name="T24" fmla="*/ 8 w 19"/>
                        <a:gd name="T25" fmla="*/ 0 h 19"/>
                        <a:gd name="T26" fmla="*/ 17 w 19"/>
                        <a:gd name="T2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19">
                          <a:moveTo>
                            <a:pt x="17" y="0"/>
                          </a:moveTo>
                          <a:lnTo>
                            <a:pt x="18" y="5"/>
                          </a:lnTo>
                          <a:lnTo>
                            <a:pt x="15" y="8"/>
                          </a:lnTo>
                          <a:lnTo>
                            <a:pt x="15" y="12"/>
                          </a:lnTo>
                          <a:lnTo>
                            <a:pt x="11" y="15"/>
                          </a:lnTo>
                          <a:lnTo>
                            <a:pt x="8" y="18"/>
                          </a:lnTo>
                          <a:lnTo>
                            <a:pt x="5" y="18"/>
                          </a:lnTo>
                          <a:lnTo>
                            <a:pt x="2" y="18"/>
                          </a:lnTo>
                          <a:lnTo>
                            <a:pt x="0" y="15"/>
                          </a:lnTo>
                          <a:lnTo>
                            <a:pt x="0" y="11"/>
                          </a:lnTo>
                          <a:lnTo>
                            <a:pt x="3" y="6"/>
                          </a:lnTo>
                          <a:lnTo>
                            <a:pt x="8" y="2"/>
                          </a:lnTo>
                          <a:lnTo>
                            <a:pt x="8" y="0"/>
                          </a:lnTo>
                          <a:lnTo>
                            <a:pt x="17"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143909" name="Freeform 466">
                    <a:extLst>
                      <a:ext uri="{FF2B5EF4-FFF2-40B4-BE49-F238E27FC236}">
                        <a16:creationId xmlns:a16="http://schemas.microsoft.com/office/drawing/2014/main" id="{27B4D8B8-561A-4B53-897E-11A464F2D4E3}"/>
                      </a:ext>
                    </a:extLst>
                  </p:cNvPr>
                  <p:cNvSpPr>
                    <a:spLocks/>
                  </p:cNvSpPr>
                  <p:nvPr/>
                </p:nvSpPr>
                <p:spPr bwMode="auto">
                  <a:xfrm>
                    <a:off x="5048" y="2582"/>
                    <a:ext cx="9" cy="24"/>
                  </a:xfrm>
                  <a:custGeom>
                    <a:avLst/>
                    <a:gdLst>
                      <a:gd name="T0" fmla="*/ 7 w 9"/>
                      <a:gd name="T1" fmla="*/ 0 h 24"/>
                      <a:gd name="T2" fmla="*/ 8 w 9"/>
                      <a:gd name="T3" fmla="*/ 12 h 24"/>
                      <a:gd name="T4" fmla="*/ 4 w 9"/>
                      <a:gd name="T5" fmla="*/ 20 h 24"/>
                      <a:gd name="T6" fmla="*/ 1 w 9"/>
                      <a:gd name="T7" fmla="*/ 23 h 24"/>
                      <a:gd name="T8" fmla="*/ 3 w 9"/>
                      <a:gd name="T9" fmla="*/ 12 h 24"/>
                      <a:gd name="T10" fmla="*/ 1 w 9"/>
                      <a:gd name="T11" fmla="*/ 12 h 24"/>
                      <a:gd name="T12" fmla="*/ 0 w 9"/>
                      <a:gd name="T13" fmla="*/ 17 h 24"/>
                      <a:gd name="T14" fmla="*/ 0 w 9"/>
                      <a:gd name="T15" fmla="*/ 12 h 24"/>
                      <a:gd name="T16" fmla="*/ 1 w 9"/>
                      <a:gd name="T17" fmla="*/ 6 h 24"/>
                      <a:gd name="T18" fmla="*/ 4 w 9"/>
                      <a:gd name="T19" fmla="*/ 0 h 24"/>
                      <a:gd name="T20" fmla="*/ 7 w 9"/>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24">
                        <a:moveTo>
                          <a:pt x="7" y="0"/>
                        </a:moveTo>
                        <a:lnTo>
                          <a:pt x="8" y="12"/>
                        </a:lnTo>
                        <a:lnTo>
                          <a:pt x="4" y="20"/>
                        </a:lnTo>
                        <a:lnTo>
                          <a:pt x="1" y="23"/>
                        </a:lnTo>
                        <a:lnTo>
                          <a:pt x="3" y="12"/>
                        </a:lnTo>
                        <a:lnTo>
                          <a:pt x="1" y="12"/>
                        </a:lnTo>
                        <a:lnTo>
                          <a:pt x="0" y="17"/>
                        </a:lnTo>
                        <a:lnTo>
                          <a:pt x="0" y="12"/>
                        </a:lnTo>
                        <a:lnTo>
                          <a:pt x="1" y="6"/>
                        </a:lnTo>
                        <a:lnTo>
                          <a:pt x="4" y="0"/>
                        </a:lnTo>
                        <a:lnTo>
                          <a:pt x="7"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10" name="Freeform 467">
                    <a:extLst>
                      <a:ext uri="{FF2B5EF4-FFF2-40B4-BE49-F238E27FC236}">
                        <a16:creationId xmlns:a16="http://schemas.microsoft.com/office/drawing/2014/main" id="{16002438-118E-4D19-8BB0-9E3D0777936E}"/>
                      </a:ext>
                    </a:extLst>
                  </p:cNvPr>
                  <p:cNvSpPr>
                    <a:spLocks/>
                  </p:cNvSpPr>
                  <p:nvPr/>
                </p:nvSpPr>
                <p:spPr bwMode="auto">
                  <a:xfrm>
                    <a:off x="5002" y="2533"/>
                    <a:ext cx="51" cy="167"/>
                  </a:xfrm>
                  <a:custGeom>
                    <a:avLst/>
                    <a:gdLst>
                      <a:gd name="T0" fmla="*/ 50 w 51"/>
                      <a:gd name="T1" fmla="*/ 0 h 167"/>
                      <a:gd name="T2" fmla="*/ 50 w 51"/>
                      <a:gd name="T3" fmla="*/ 89 h 167"/>
                      <a:gd name="T4" fmla="*/ 50 w 51"/>
                      <a:gd name="T5" fmla="*/ 157 h 167"/>
                      <a:gd name="T6" fmla="*/ 35 w 51"/>
                      <a:gd name="T7" fmla="*/ 160 h 167"/>
                      <a:gd name="T8" fmla="*/ 32 w 51"/>
                      <a:gd name="T9" fmla="*/ 105 h 167"/>
                      <a:gd name="T10" fmla="*/ 33 w 51"/>
                      <a:gd name="T11" fmla="*/ 100 h 167"/>
                      <a:gd name="T12" fmla="*/ 32 w 51"/>
                      <a:gd name="T13" fmla="*/ 97 h 167"/>
                      <a:gd name="T14" fmla="*/ 32 w 51"/>
                      <a:gd name="T15" fmla="*/ 64 h 167"/>
                      <a:gd name="T16" fmla="*/ 29 w 51"/>
                      <a:gd name="T17" fmla="*/ 74 h 167"/>
                      <a:gd name="T18" fmla="*/ 20 w 51"/>
                      <a:gd name="T19" fmla="*/ 119 h 167"/>
                      <a:gd name="T20" fmla="*/ 12 w 51"/>
                      <a:gd name="T21" fmla="*/ 166 h 167"/>
                      <a:gd name="T22" fmla="*/ 0 w 51"/>
                      <a:gd name="T23" fmla="*/ 166 h 167"/>
                      <a:gd name="T24" fmla="*/ 6 w 51"/>
                      <a:gd name="T25" fmla="*/ 103 h 167"/>
                      <a:gd name="T26" fmla="*/ 8 w 51"/>
                      <a:gd name="T27" fmla="*/ 50 h 167"/>
                      <a:gd name="T28" fmla="*/ 8 w 51"/>
                      <a:gd name="T29" fmla="*/ 2 h 167"/>
                      <a:gd name="T30" fmla="*/ 50 w 51"/>
                      <a:gd name="T31"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167">
                        <a:moveTo>
                          <a:pt x="50" y="0"/>
                        </a:moveTo>
                        <a:lnTo>
                          <a:pt x="50" y="89"/>
                        </a:lnTo>
                        <a:lnTo>
                          <a:pt x="50" y="157"/>
                        </a:lnTo>
                        <a:lnTo>
                          <a:pt x="35" y="160"/>
                        </a:lnTo>
                        <a:lnTo>
                          <a:pt x="32" y="105"/>
                        </a:lnTo>
                        <a:lnTo>
                          <a:pt x="33" y="100"/>
                        </a:lnTo>
                        <a:lnTo>
                          <a:pt x="32" y="97"/>
                        </a:lnTo>
                        <a:lnTo>
                          <a:pt x="32" y="64"/>
                        </a:lnTo>
                        <a:lnTo>
                          <a:pt x="29" y="74"/>
                        </a:lnTo>
                        <a:lnTo>
                          <a:pt x="20" y="119"/>
                        </a:lnTo>
                        <a:lnTo>
                          <a:pt x="12" y="166"/>
                        </a:lnTo>
                        <a:lnTo>
                          <a:pt x="0" y="166"/>
                        </a:lnTo>
                        <a:lnTo>
                          <a:pt x="6" y="103"/>
                        </a:lnTo>
                        <a:lnTo>
                          <a:pt x="8" y="50"/>
                        </a:lnTo>
                        <a:lnTo>
                          <a:pt x="8" y="2"/>
                        </a:lnTo>
                        <a:lnTo>
                          <a:pt x="5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11" name="Freeform 468">
                    <a:extLst>
                      <a:ext uri="{FF2B5EF4-FFF2-40B4-BE49-F238E27FC236}">
                        <a16:creationId xmlns:a16="http://schemas.microsoft.com/office/drawing/2014/main" id="{0B057CA8-777C-44BA-A480-0306B245342B}"/>
                      </a:ext>
                    </a:extLst>
                  </p:cNvPr>
                  <p:cNvSpPr>
                    <a:spLocks/>
                  </p:cNvSpPr>
                  <p:nvPr/>
                </p:nvSpPr>
                <p:spPr bwMode="auto">
                  <a:xfrm>
                    <a:off x="4994" y="2456"/>
                    <a:ext cx="66" cy="127"/>
                  </a:xfrm>
                  <a:custGeom>
                    <a:avLst/>
                    <a:gdLst>
                      <a:gd name="T0" fmla="*/ 43 w 66"/>
                      <a:gd name="T1" fmla="*/ 2 h 127"/>
                      <a:gd name="T2" fmla="*/ 63 w 66"/>
                      <a:gd name="T3" fmla="*/ 17 h 127"/>
                      <a:gd name="T4" fmla="*/ 63 w 66"/>
                      <a:gd name="T5" fmla="*/ 58 h 127"/>
                      <a:gd name="T6" fmla="*/ 65 w 66"/>
                      <a:gd name="T7" fmla="*/ 78 h 127"/>
                      <a:gd name="T8" fmla="*/ 63 w 66"/>
                      <a:gd name="T9" fmla="*/ 126 h 127"/>
                      <a:gd name="T10" fmla="*/ 59 w 66"/>
                      <a:gd name="T11" fmla="*/ 126 h 127"/>
                      <a:gd name="T12" fmla="*/ 57 w 66"/>
                      <a:gd name="T13" fmla="*/ 76 h 127"/>
                      <a:gd name="T14" fmla="*/ 15 w 66"/>
                      <a:gd name="T15" fmla="*/ 76 h 127"/>
                      <a:gd name="T16" fmla="*/ 14 w 66"/>
                      <a:gd name="T17" fmla="*/ 64 h 127"/>
                      <a:gd name="T18" fmla="*/ 12 w 66"/>
                      <a:gd name="T19" fmla="*/ 73 h 127"/>
                      <a:gd name="T20" fmla="*/ 15 w 66"/>
                      <a:gd name="T21" fmla="*/ 92 h 127"/>
                      <a:gd name="T22" fmla="*/ 19 w 66"/>
                      <a:gd name="T23" fmla="*/ 120 h 127"/>
                      <a:gd name="T24" fmla="*/ 11 w 66"/>
                      <a:gd name="T25" fmla="*/ 121 h 127"/>
                      <a:gd name="T26" fmla="*/ 0 w 66"/>
                      <a:gd name="T27" fmla="*/ 73 h 127"/>
                      <a:gd name="T28" fmla="*/ 8 w 66"/>
                      <a:gd name="T29" fmla="*/ 14 h 127"/>
                      <a:gd name="T30" fmla="*/ 29 w 66"/>
                      <a:gd name="T31" fmla="*/ 0 h 127"/>
                      <a:gd name="T32" fmla="*/ 39 w 66"/>
                      <a:gd name="T33" fmla="*/ 6 h 127"/>
                      <a:gd name="T34" fmla="*/ 43 w 66"/>
                      <a:gd name="T35" fmla="*/ 2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127">
                        <a:moveTo>
                          <a:pt x="43" y="2"/>
                        </a:moveTo>
                        <a:lnTo>
                          <a:pt x="63" y="17"/>
                        </a:lnTo>
                        <a:lnTo>
                          <a:pt x="63" y="58"/>
                        </a:lnTo>
                        <a:lnTo>
                          <a:pt x="65" y="78"/>
                        </a:lnTo>
                        <a:lnTo>
                          <a:pt x="63" y="126"/>
                        </a:lnTo>
                        <a:lnTo>
                          <a:pt x="59" y="126"/>
                        </a:lnTo>
                        <a:lnTo>
                          <a:pt x="57" y="76"/>
                        </a:lnTo>
                        <a:lnTo>
                          <a:pt x="15" y="76"/>
                        </a:lnTo>
                        <a:lnTo>
                          <a:pt x="14" y="64"/>
                        </a:lnTo>
                        <a:lnTo>
                          <a:pt x="12" y="73"/>
                        </a:lnTo>
                        <a:lnTo>
                          <a:pt x="15" y="92"/>
                        </a:lnTo>
                        <a:lnTo>
                          <a:pt x="19" y="120"/>
                        </a:lnTo>
                        <a:lnTo>
                          <a:pt x="11" y="121"/>
                        </a:lnTo>
                        <a:lnTo>
                          <a:pt x="0" y="73"/>
                        </a:lnTo>
                        <a:lnTo>
                          <a:pt x="8" y="14"/>
                        </a:lnTo>
                        <a:lnTo>
                          <a:pt x="29" y="0"/>
                        </a:lnTo>
                        <a:lnTo>
                          <a:pt x="39" y="6"/>
                        </a:lnTo>
                        <a:lnTo>
                          <a:pt x="43"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12" name="Freeform 469">
                    <a:extLst>
                      <a:ext uri="{FF2B5EF4-FFF2-40B4-BE49-F238E27FC236}">
                        <a16:creationId xmlns:a16="http://schemas.microsoft.com/office/drawing/2014/main" id="{750E4756-5E46-418D-9EF0-678B7206587B}"/>
                      </a:ext>
                    </a:extLst>
                  </p:cNvPr>
                  <p:cNvSpPr>
                    <a:spLocks/>
                  </p:cNvSpPr>
                  <p:nvPr/>
                </p:nvSpPr>
                <p:spPr bwMode="auto">
                  <a:xfrm>
                    <a:off x="5005" y="2576"/>
                    <a:ext cx="9" cy="22"/>
                  </a:xfrm>
                  <a:custGeom>
                    <a:avLst/>
                    <a:gdLst>
                      <a:gd name="T0" fmla="*/ 5 w 9"/>
                      <a:gd name="T1" fmla="*/ 0 h 22"/>
                      <a:gd name="T2" fmla="*/ 8 w 9"/>
                      <a:gd name="T3" fmla="*/ 12 h 22"/>
                      <a:gd name="T4" fmla="*/ 4 w 9"/>
                      <a:gd name="T5" fmla="*/ 21 h 22"/>
                      <a:gd name="T6" fmla="*/ 3 w 9"/>
                      <a:gd name="T7" fmla="*/ 20 h 22"/>
                      <a:gd name="T8" fmla="*/ 0 w 9"/>
                      <a:gd name="T9" fmla="*/ 20 h 22"/>
                      <a:gd name="T10" fmla="*/ 1 w 9"/>
                      <a:gd name="T11" fmla="*/ 17 h 22"/>
                      <a:gd name="T12" fmla="*/ 1 w 9"/>
                      <a:gd name="T13" fmla="*/ 12 h 22"/>
                      <a:gd name="T14" fmla="*/ 0 w 9"/>
                      <a:gd name="T15" fmla="*/ 8 h 22"/>
                      <a:gd name="T16" fmla="*/ 1 w 9"/>
                      <a:gd name="T17" fmla="*/ 2 h 22"/>
                      <a:gd name="T18" fmla="*/ 5 w 9"/>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22">
                        <a:moveTo>
                          <a:pt x="5" y="0"/>
                        </a:moveTo>
                        <a:lnTo>
                          <a:pt x="8" y="12"/>
                        </a:lnTo>
                        <a:lnTo>
                          <a:pt x="4" y="21"/>
                        </a:lnTo>
                        <a:lnTo>
                          <a:pt x="3" y="20"/>
                        </a:lnTo>
                        <a:lnTo>
                          <a:pt x="0" y="20"/>
                        </a:lnTo>
                        <a:lnTo>
                          <a:pt x="1" y="17"/>
                        </a:lnTo>
                        <a:lnTo>
                          <a:pt x="1" y="12"/>
                        </a:lnTo>
                        <a:lnTo>
                          <a:pt x="0" y="8"/>
                        </a:lnTo>
                        <a:lnTo>
                          <a:pt x="1" y="2"/>
                        </a:lnTo>
                        <a:lnTo>
                          <a:pt x="5"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143913" name="Group 470">
                    <a:extLst>
                      <a:ext uri="{FF2B5EF4-FFF2-40B4-BE49-F238E27FC236}">
                        <a16:creationId xmlns:a16="http://schemas.microsoft.com/office/drawing/2014/main" id="{7E5C4309-4770-40A9-9F26-3BFF2B11C283}"/>
                      </a:ext>
                    </a:extLst>
                  </p:cNvPr>
                  <p:cNvGrpSpPr>
                    <a:grpSpLocks/>
                  </p:cNvGrpSpPr>
                  <p:nvPr/>
                </p:nvGrpSpPr>
                <p:grpSpPr bwMode="auto">
                  <a:xfrm>
                    <a:off x="5009" y="2459"/>
                    <a:ext cx="44" cy="80"/>
                    <a:chOff x="5009" y="2459"/>
                    <a:chExt cx="44" cy="80"/>
                  </a:xfrm>
                </p:grpSpPr>
                <p:grpSp>
                  <p:nvGrpSpPr>
                    <p:cNvPr id="143921" name="Group 471">
                      <a:extLst>
                        <a:ext uri="{FF2B5EF4-FFF2-40B4-BE49-F238E27FC236}">
                          <a16:creationId xmlns:a16="http://schemas.microsoft.com/office/drawing/2014/main" id="{D69001E7-476E-429C-B452-94325671D5A1}"/>
                        </a:ext>
                      </a:extLst>
                    </p:cNvPr>
                    <p:cNvGrpSpPr>
                      <a:grpSpLocks/>
                    </p:cNvGrpSpPr>
                    <p:nvPr/>
                  </p:nvGrpSpPr>
                  <p:grpSpPr bwMode="auto">
                    <a:xfrm>
                      <a:off x="5009" y="2459"/>
                      <a:ext cx="44" cy="80"/>
                      <a:chOff x="5009" y="2459"/>
                      <a:chExt cx="44" cy="80"/>
                    </a:xfrm>
                  </p:grpSpPr>
                  <p:grpSp>
                    <p:nvGrpSpPr>
                      <p:cNvPr id="143923" name="Group 472">
                        <a:extLst>
                          <a:ext uri="{FF2B5EF4-FFF2-40B4-BE49-F238E27FC236}">
                            <a16:creationId xmlns:a16="http://schemas.microsoft.com/office/drawing/2014/main" id="{DC1DFF19-D2FD-4D21-9249-60DB8CE28B4F}"/>
                          </a:ext>
                        </a:extLst>
                      </p:cNvPr>
                      <p:cNvGrpSpPr>
                        <a:grpSpLocks/>
                      </p:cNvGrpSpPr>
                      <p:nvPr/>
                    </p:nvGrpSpPr>
                    <p:grpSpPr bwMode="auto">
                      <a:xfrm>
                        <a:off x="5009" y="2535"/>
                        <a:ext cx="44" cy="4"/>
                        <a:chOff x="5009" y="2535"/>
                        <a:chExt cx="44" cy="4"/>
                      </a:xfrm>
                    </p:grpSpPr>
                    <p:sp>
                      <p:nvSpPr>
                        <p:cNvPr id="143925" name="Freeform 473">
                          <a:extLst>
                            <a:ext uri="{FF2B5EF4-FFF2-40B4-BE49-F238E27FC236}">
                              <a16:creationId xmlns:a16="http://schemas.microsoft.com/office/drawing/2014/main" id="{46E8F0A3-1A86-4CEE-A357-F3944D4A7F88}"/>
                            </a:ext>
                          </a:extLst>
                        </p:cNvPr>
                        <p:cNvSpPr>
                          <a:spLocks/>
                        </p:cNvSpPr>
                        <p:nvPr/>
                      </p:nvSpPr>
                      <p:spPr bwMode="auto">
                        <a:xfrm>
                          <a:off x="5009" y="2538"/>
                          <a:ext cx="44" cy="1"/>
                        </a:xfrm>
                        <a:custGeom>
                          <a:avLst/>
                          <a:gdLst>
                            <a:gd name="T0" fmla="*/ 43 w 44"/>
                            <a:gd name="T1" fmla="*/ 0 h 1"/>
                            <a:gd name="T2" fmla="*/ 0 w 44"/>
                            <a:gd name="T3" fmla="*/ 0 h 1"/>
                            <a:gd name="T4" fmla="*/ 43 w 44"/>
                            <a:gd name="T5" fmla="*/ 0 h 1"/>
                          </a:gdLst>
                          <a:ahLst/>
                          <a:cxnLst>
                            <a:cxn ang="0">
                              <a:pos x="T0" y="T1"/>
                            </a:cxn>
                            <a:cxn ang="0">
                              <a:pos x="T2" y="T3"/>
                            </a:cxn>
                            <a:cxn ang="0">
                              <a:pos x="T4" y="T5"/>
                            </a:cxn>
                          </a:cxnLst>
                          <a:rect l="0" t="0" r="r" b="b"/>
                          <a:pathLst>
                            <a:path w="44" h="1">
                              <a:moveTo>
                                <a:pt x="43" y="0"/>
                              </a:moveTo>
                              <a:lnTo>
                                <a:pt x="0" y="0"/>
                              </a:lnTo>
                              <a:lnTo>
                                <a:pt x="4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26" name="Freeform 474">
                          <a:extLst>
                            <a:ext uri="{FF2B5EF4-FFF2-40B4-BE49-F238E27FC236}">
                              <a16:creationId xmlns:a16="http://schemas.microsoft.com/office/drawing/2014/main" id="{89534B41-AFFF-4003-AC12-6DF1FB10CF3D}"/>
                            </a:ext>
                          </a:extLst>
                        </p:cNvPr>
                        <p:cNvSpPr>
                          <a:spLocks/>
                        </p:cNvSpPr>
                        <p:nvPr/>
                      </p:nvSpPr>
                      <p:spPr bwMode="auto">
                        <a:xfrm>
                          <a:off x="5009" y="2535"/>
                          <a:ext cx="44" cy="1"/>
                        </a:xfrm>
                        <a:custGeom>
                          <a:avLst/>
                          <a:gdLst>
                            <a:gd name="T0" fmla="*/ 43 w 44"/>
                            <a:gd name="T1" fmla="*/ 0 h 1"/>
                            <a:gd name="T2" fmla="*/ 0 w 44"/>
                            <a:gd name="T3" fmla="*/ 0 h 1"/>
                            <a:gd name="T4" fmla="*/ 43 w 44"/>
                            <a:gd name="T5" fmla="*/ 0 h 1"/>
                          </a:gdLst>
                          <a:ahLst/>
                          <a:cxnLst>
                            <a:cxn ang="0">
                              <a:pos x="T0" y="T1"/>
                            </a:cxn>
                            <a:cxn ang="0">
                              <a:pos x="T2" y="T3"/>
                            </a:cxn>
                            <a:cxn ang="0">
                              <a:pos x="T4" y="T5"/>
                            </a:cxn>
                          </a:cxnLst>
                          <a:rect l="0" t="0" r="r" b="b"/>
                          <a:pathLst>
                            <a:path w="44" h="1">
                              <a:moveTo>
                                <a:pt x="43" y="0"/>
                              </a:moveTo>
                              <a:lnTo>
                                <a:pt x="0" y="0"/>
                              </a:lnTo>
                              <a:lnTo>
                                <a:pt x="4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143924" name="Freeform 475">
                        <a:extLst>
                          <a:ext uri="{FF2B5EF4-FFF2-40B4-BE49-F238E27FC236}">
                            <a16:creationId xmlns:a16="http://schemas.microsoft.com/office/drawing/2014/main" id="{6F056116-4110-4730-8BD0-ADECC91C86BC}"/>
                          </a:ext>
                        </a:extLst>
                      </p:cNvPr>
                      <p:cNvSpPr>
                        <a:spLocks/>
                      </p:cNvSpPr>
                      <p:nvPr/>
                    </p:nvSpPr>
                    <p:spPr bwMode="auto">
                      <a:xfrm>
                        <a:off x="5020" y="2459"/>
                        <a:ext cx="21" cy="12"/>
                      </a:xfrm>
                      <a:custGeom>
                        <a:avLst/>
                        <a:gdLst>
                          <a:gd name="T0" fmla="*/ 20 w 21"/>
                          <a:gd name="T1" fmla="*/ 2 h 12"/>
                          <a:gd name="T2" fmla="*/ 20 w 21"/>
                          <a:gd name="T3" fmla="*/ 11 h 12"/>
                          <a:gd name="T4" fmla="*/ 13 w 21"/>
                          <a:gd name="T5" fmla="*/ 5 h 12"/>
                          <a:gd name="T6" fmla="*/ 10 w 21"/>
                          <a:gd name="T7" fmla="*/ 11 h 12"/>
                          <a:gd name="T8" fmla="*/ 0 w 21"/>
                          <a:gd name="T9" fmla="*/ 0 h 12"/>
                        </a:gdLst>
                        <a:ahLst/>
                        <a:cxnLst>
                          <a:cxn ang="0">
                            <a:pos x="T0" y="T1"/>
                          </a:cxn>
                          <a:cxn ang="0">
                            <a:pos x="T2" y="T3"/>
                          </a:cxn>
                          <a:cxn ang="0">
                            <a:pos x="T4" y="T5"/>
                          </a:cxn>
                          <a:cxn ang="0">
                            <a:pos x="T6" y="T7"/>
                          </a:cxn>
                          <a:cxn ang="0">
                            <a:pos x="T8" y="T9"/>
                          </a:cxn>
                        </a:cxnLst>
                        <a:rect l="0" t="0" r="r" b="b"/>
                        <a:pathLst>
                          <a:path w="21" h="12">
                            <a:moveTo>
                              <a:pt x="20" y="2"/>
                            </a:moveTo>
                            <a:lnTo>
                              <a:pt x="20" y="11"/>
                            </a:lnTo>
                            <a:lnTo>
                              <a:pt x="13" y="5"/>
                            </a:lnTo>
                            <a:lnTo>
                              <a:pt x="10" y="11"/>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143922" name="Freeform 476">
                      <a:extLst>
                        <a:ext uri="{FF2B5EF4-FFF2-40B4-BE49-F238E27FC236}">
                          <a16:creationId xmlns:a16="http://schemas.microsoft.com/office/drawing/2014/main" id="{3365615C-9450-4A18-BEF0-D3DAB9D3097C}"/>
                        </a:ext>
                      </a:extLst>
                    </p:cNvPr>
                    <p:cNvSpPr>
                      <a:spLocks/>
                    </p:cNvSpPr>
                    <p:nvPr/>
                  </p:nvSpPr>
                  <p:spPr bwMode="auto">
                    <a:xfrm>
                      <a:off x="5034" y="2463"/>
                      <a:ext cx="1" cy="76"/>
                    </a:xfrm>
                    <a:custGeom>
                      <a:avLst/>
                      <a:gdLst>
                        <a:gd name="T0" fmla="*/ 0 w 1"/>
                        <a:gd name="T1" fmla="*/ 0 h 76"/>
                        <a:gd name="T2" fmla="*/ 0 w 1"/>
                        <a:gd name="T3" fmla="*/ 75 h 76"/>
                        <a:gd name="T4" fmla="*/ 0 w 1"/>
                        <a:gd name="T5" fmla="*/ 0 h 76"/>
                      </a:gdLst>
                      <a:ahLst/>
                      <a:cxnLst>
                        <a:cxn ang="0">
                          <a:pos x="T0" y="T1"/>
                        </a:cxn>
                        <a:cxn ang="0">
                          <a:pos x="T2" y="T3"/>
                        </a:cxn>
                        <a:cxn ang="0">
                          <a:pos x="T4" y="T5"/>
                        </a:cxn>
                      </a:cxnLst>
                      <a:rect l="0" t="0" r="r" b="b"/>
                      <a:pathLst>
                        <a:path w="1" h="76">
                          <a:moveTo>
                            <a:pt x="0" y="0"/>
                          </a:moveTo>
                          <a:lnTo>
                            <a:pt x="0" y="75"/>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43914" name="Group 477">
                    <a:extLst>
                      <a:ext uri="{FF2B5EF4-FFF2-40B4-BE49-F238E27FC236}">
                        <a16:creationId xmlns:a16="http://schemas.microsoft.com/office/drawing/2014/main" id="{3C411DF8-4E44-430B-A44A-3DF008BA4E61}"/>
                      </a:ext>
                    </a:extLst>
                  </p:cNvPr>
                  <p:cNvGrpSpPr>
                    <a:grpSpLocks/>
                  </p:cNvGrpSpPr>
                  <p:nvPr/>
                </p:nvGrpSpPr>
                <p:grpSpPr bwMode="auto">
                  <a:xfrm>
                    <a:off x="5019" y="2417"/>
                    <a:ext cx="27" cy="46"/>
                    <a:chOff x="5019" y="2417"/>
                    <a:chExt cx="27" cy="46"/>
                  </a:xfrm>
                </p:grpSpPr>
                <p:grpSp>
                  <p:nvGrpSpPr>
                    <p:cNvPr id="143915" name="Group 478">
                      <a:extLst>
                        <a:ext uri="{FF2B5EF4-FFF2-40B4-BE49-F238E27FC236}">
                          <a16:creationId xmlns:a16="http://schemas.microsoft.com/office/drawing/2014/main" id="{9CC88437-C1C0-4CEA-9CB8-B3789F4DD65A}"/>
                        </a:ext>
                      </a:extLst>
                    </p:cNvPr>
                    <p:cNvGrpSpPr>
                      <a:grpSpLocks/>
                    </p:cNvGrpSpPr>
                    <p:nvPr/>
                  </p:nvGrpSpPr>
                  <p:grpSpPr bwMode="auto">
                    <a:xfrm>
                      <a:off x="5020" y="2421"/>
                      <a:ext cx="26" cy="42"/>
                      <a:chOff x="5020" y="2421"/>
                      <a:chExt cx="26" cy="42"/>
                    </a:xfrm>
                  </p:grpSpPr>
                  <p:sp>
                    <p:nvSpPr>
                      <p:cNvPr id="143917" name="Freeform 479">
                        <a:extLst>
                          <a:ext uri="{FF2B5EF4-FFF2-40B4-BE49-F238E27FC236}">
                            <a16:creationId xmlns:a16="http://schemas.microsoft.com/office/drawing/2014/main" id="{F47D24A3-EF76-478A-9642-1AD668EF71A4}"/>
                          </a:ext>
                        </a:extLst>
                      </p:cNvPr>
                      <p:cNvSpPr>
                        <a:spLocks/>
                      </p:cNvSpPr>
                      <p:nvPr/>
                    </p:nvSpPr>
                    <p:spPr bwMode="auto">
                      <a:xfrm>
                        <a:off x="5020" y="2421"/>
                        <a:ext cx="26" cy="42"/>
                      </a:xfrm>
                      <a:custGeom>
                        <a:avLst/>
                        <a:gdLst>
                          <a:gd name="T0" fmla="*/ 23 w 26"/>
                          <a:gd name="T1" fmla="*/ 6 h 42"/>
                          <a:gd name="T2" fmla="*/ 23 w 26"/>
                          <a:gd name="T3" fmla="*/ 11 h 42"/>
                          <a:gd name="T4" fmla="*/ 25 w 26"/>
                          <a:gd name="T5" fmla="*/ 12 h 42"/>
                          <a:gd name="T6" fmla="*/ 23 w 26"/>
                          <a:gd name="T7" fmla="*/ 14 h 42"/>
                          <a:gd name="T8" fmla="*/ 25 w 26"/>
                          <a:gd name="T9" fmla="*/ 17 h 42"/>
                          <a:gd name="T10" fmla="*/ 23 w 26"/>
                          <a:gd name="T11" fmla="*/ 21 h 42"/>
                          <a:gd name="T12" fmla="*/ 23 w 26"/>
                          <a:gd name="T13" fmla="*/ 24 h 42"/>
                          <a:gd name="T14" fmla="*/ 23 w 26"/>
                          <a:gd name="T15" fmla="*/ 26 h 42"/>
                          <a:gd name="T16" fmla="*/ 22 w 26"/>
                          <a:gd name="T17" fmla="*/ 29 h 42"/>
                          <a:gd name="T18" fmla="*/ 20 w 26"/>
                          <a:gd name="T19" fmla="*/ 32 h 42"/>
                          <a:gd name="T20" fmla="*/ 19 w 26"/>
                          <a:gd name="T21" fmla="*/ 32 h 42"/>
                          <a:gd name="T22" fmla="*/ 17 w 26"/>
                          <a:gd name="T23" fmla="*/ 32 h 42"/>
                          <a:gd name="T24" fmla="*/ 17 w 26"/>
                          <a:gd name="T25" fmla="*/ 35 h 42"/>
                          <a:gd name="T26" fmla="*/ 14 w 26"/>
                          <a:gd name="T27" fmla="*/ 41 h 42"/>
                          <a:gd name="T28" fmla="*/ 3 w 26"/>
                          <a:gd name="T29" fmla="*/ 35 h 42"/>
                          <a:gd name="T30" fmla="*/ 3 w 26"/>
                          <a:gd name="T31" fmla="*/ 23 h 42"/>
                          <a:gd name="T32" fmla="*/ 2 w 26"/>
                          <a:gd name="T33" fmla="*/ 20 h 42"/>
                          <a:gd name="T34" fmla="*/ 0 w 26"/>
                          <a:gd name="T35" fmla="*/ 17 h 42"/>
                          <a:gd name="T36" fmla="*/ 0 w 26"/>
                          <a:gd name="T37" fmla="*/ 14 h 42"/>
                          <a:gd name="T38" fmla="*/ 0 w 26"/>
                          <a:gd name="T39" fmla="*/ 12 h 42"/>
                          <a:gd name="T40" fmla="*/ 0 w 26"/>
                          <a:gd name="T41" fmla="*/ 9 h 42"/>
                          <a:gd name="T42" fmla="*/ 0 w 26"/>
                          <a:gd name="T43" fmla="*/ 6 h 42"/>
                          <a:gd name="T44" fmla="*/ 0 w 26"/>
                          <a:gd name="T45" fmla="*/ 5 h 42"/>
                          <a:gd name="T46" fmla="*/ 2 w 26"/>
                          <a:gd name="T47" fmla="*/ 3 h 42"/>
                          <a:gd name="T48" fmla="*/ 3 w 26"/>
                          <a:gd name="T49" fmla="*/ 2 h 42"/>
                          <a:gd name="T50" fmla="*/ 5 w 26"/>
                          <a:gd name="T51" fmla="*/ 0 h 42"/>
                          <a:gd name="T52" fmla="*/ 6 w 26"/>
                          <a:gd name="T53" fmla="*/ 0 h 42"/>
                          <a:gd name="T54" fmla="*/ 9 w 26"/>
                          <a:gd name="T55" fmla="*/ 0 h 42"/>
                          <a:gd name="T56" fmla="*/ 13 w 26"/>
                          <a:gd name="T57" fmla="*/ 0 h 42"/>
                          <a:gd name="T58" fmla="*/ 16 w 26"/>
                          <a:gd name="T59" fmla="*/ 0 h 42"/>
                          <a:gd name="T60" fmla="*/ 19 w 26"/>
                          <a:gd name="T61" fmla="*/ 0 h 42"/>
                          <a:gd name="T62" fmla="*/ 20 w 26"/>
                          <a:gd name="T63" fmla="*/ 2 h 42"/>
                          <a:gd name="T64" fmla="*/ 22 w 26"/>
                          <a:gd name="T65" fmla="*/ 3 h 42"/>
                          <a:gd name="T66" fmla="*/ 23 w 26"/>
                          <a:gd name="T67" fmla="*/ 5 h 42"/>
                          <a:gd name="T68" fmla="*/ 23 w 26"/>
                          <a:gd name="T69"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6" h="42">
                            <a:moveTo>
                              <a:pt x="23" y="6"/>
                            </a:moveTo>
                            <a:lnTo>
                              <a:pt x="23" y="11"/>
                            </a:lnTo>
                            <a:lnTo>
                              <a:pt x="25" y="12"/>
                            </a:lnTo>
                            <a:lnTo>
                              <a:pt x="23" y="14"/>
                            </a:lnTo>
                            <a:lnTo>
                              <a:pt x="25" y="17"/>
                            </a:lnTo>
                            <a:lnTo>
                              <a:pt x="23" y="21"/>
                            </a:lnTo>
                            <a:lnTo>
                              <a:pt x="23" y="24"/>
                            </a:lnTo>
                            <a:lnTo>
                              <a:pt x="23" y="26"/>
                            </a:lnTo>
                            <a:lnTo>
                              <a:pt x="22" y="29"/>
                            </a:lnTo>
                            <a:lnTo>
                              <a:pt x="20" y="32"/>
                            </a:lnTo>
                            <a:lnTo>
                              <a:pt x="19" y="32"/>
                            </a:lnTo>
                            <a:lnTo>
                              <a:pt x="17" y="32"/>
                            </a:lnTo>
                            <a:lnTo>
                              <a:pt x="17" y="35"/>
                            </a:lnTo>
                            <a:lnTo>
                              <a:pt x="14" y="41"/>
                            </a:lnTo>
                            <a:lnTo>
                              <a:pt x="3" y="35"/>
                            </a:lnTo>
                            <a:lnTo>
                              <a:pt x="3" y="23"/>
                            </a:lnTo>
                            <a:lnTo>
                              <a:pt x="2" y="20"/>
                            </a:lnTo>
                            <a:lnTo>
                              <a:pt x="0" y="17"/>
                            </a:lnTo>
                            <a:lnTo>
                              <a:pt x="0" y="14"/>
                            </a:lnTo>
                            <a:lnTo>
                              <a:pt x="0" y="12"/>
                            </a:lnTo>
                            <a:lnTo>
                              <a:pt x="0" y="9"/>
                            </a:lnTo>
                            <a:lnTo>
                              <a:pt x="0" y="6"/>
                            </a:lnTo>
                            <a:lnTo>
                              <a:pt x="0" y="5"/>
                            </a:lnTo>
                            <a:lnTo>
                              <a:pt x="2" y="3"/>
                            </a:lnTo>
                            <a:lnTo>
                              <a:pt x="3" y="2"/>
                            </a:lnTo>
                            <a:lnTo>
                              <a:pt x="5" y="0"/>
                            </a:lnTo>
                            <a:lnTo>
                              <a:pt x="6" y="0"/>
                            </a:lnTo>
                            <a:lnTo>
                              <a:pt x="9" y="0"/>
                            </a:lnTo>
                            <a:lnTo>
                              <a:pt x="13" y="0"/>
                            </a:lnTo>
                            <a:lnTo>
                              <a:pt x="16" y="0"/>
                            </a:lnTo>
                            <a:lnTo>
                              <a:pt x="19" y="0"/>
                            </a:lnTo>
                            <a:lnTo>
                              <a:pt x="20" y="2"/>
                            </a:lnTo>
                            <a:lnTo>
                              <a:pt x="22" y="3"/>
                            </a:lnTo>
                            <a:lnTo>
                              <a:pt x="23" y="5"/>
                            </a:lnTo>
                            <a:lnTo>
                              <a:pt x="23"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18" name="Freeform 480">
                        <a:extLst>
                          <a:ext uri="{FF2B5EF4-FFF2-40B4-BE49-F238E27FC236}">
                            <a16:creationId xmlns:a16="http://schemas.microsoft.com/office/drawing/2014/main" id="{A28EAF84-D074-457C-820F-155424E185D7}"/>
                          </a:ext>
                        </a:extLst>
                      </p:cNvPr>
                      <p:cNvSpPr>
                        <a:spLocks/>
                      </p:cNvSpPr>
                      <p:nvPr/>
                    </p:nvSpPr>
                    <p:spPr bwMode="auto">
                      <a:xfrm>
                        <a:off x="5029" y="2435"/>
                        <a:ext cx="9" cy="9"/>
                      </a:xfrm>
                      <a:custGeom>
                        <a:avLst/>
                        <a:gdLst>
                          <a:gd name="T0" fmla="*/ 8 w 9"/>
                          <a:gd name="T1" fmla="*/ 0 h 9"/>
                          <a:gd name="T2" fmla="*/ 5 w 9"/>
                          <a:gd name="T3" fmla="*/ 0 h 9"/>
                          <a:gd name="T4" fmla="*/ 4 w 9"/>
                          <a:gd name="T5" fmla="*/ 0 h 9"/>
                          <a:gd name="T6" fmla="*/ 1 w 9"/>
                          <a:gd name="T7" fmla="*/ 0 h 9"/>
                          <a:gd name="T8" fmla="*/ 1 w 9"/>
                          <a:gd name="T9" fmla="*/ 1 h 9"/>
                          <a:gd name="T10" fmla="*/ 0 w 9"/>
                          <a:gd name="T11" fmla="*/ 1 h 9"/>
                          <a:gd name="T12" fmla="*/ 4 w 9"/>
                          <a:gd name="T13" fmla="*/ 1 h 9"/>
                          <a:gd name="T14" fmla="*/ 1 w 9"/>
                          <a:gd name="T15" fmla="*/ 3 h 9"/>
                          <a:gd name="T16" fmla="*/ 5 w 9"/>
                          <a:gd name="T17" fmla="*/ 3 h 9"/>
                          <a:gd name="T18" fmla="*/ 7 w 9"/>
                          <a:gd name="T19" fmla="*/ 3 h 9"/>
                          <a:gd name="T20" fmla="*/ 8 w 9"/>
                          <a:gd name="T21" fmla="*/ 7 h 9"/>
                          <a:gd name="T22" fmla="*/ 7 w 9"/>
                          <a:gd name="T23" fmla="*/ 8 h 9"/>
                          <a:gd name="T24" fmla="*/ 8 w 9"/>
                          <a:gd name="T25" fmla="*/ 7 h 9"/>
                          <a:gd name="T26" fmla="*/ 8 w 9"/>
                          <a:gd name="T27" fmla="*/ 1 h 9"/>
                          <a:gd name="T28" fmla="*/ 8 w 9"/>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9">
                            <a:moveTo>
                              <a:pt x="8" y="0"/>
                            </a:moveTo>
                            <a:lnTo>
                              <a:pt x="5" y="0"/>
                            </a:lnTo>
                            <a:lnTo>
                              <a:pt x="4" y="0"/>
                            </a:lnTo>
                            <a:lnTo>
                              <a:pt x="1" y="0"/>
                            </a:lnTo>
                            <a:lnTo>
                              <a:pt x="1" y="1"/>
                            </a:lnTo>
                            <a:lnTo>
                              <a:pt x="0" y="1"/>
                            </a:lnTo>
                            <a:lnTo>
                              <a:pt x="4" y="1"/>
                            </a:lnTo>
                            <a:lnTo>
                              <a:pt x="1" y="3"/>
                            </a:lnTo>
                            <a:lnTo>
                              <a:pt x="5" y="3"/>
                            </a:lnTo>
                            <a:lnTo>
                              <a:pt x="7" y="3"/>
                            </a:lnTo>
                            <a:lnTo>
                              <a:pt x="8" y="7"/>
                            </a:lnTo>
                            <a:lnTo>
                              <a:pt x="7" y="8"/>
                            </a:lnTo>
                            <a:lnTo>
                              <a:pt x="8" y="7"/>
                            </a:lnTo>
                            <a:lnTo>
                              <a:pt x="8" y="1"/>
                            </a:lnTo>
                            <a:lnTo>
                              <a:pt x="8"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19" name="Freeform 481">
                        <a:extLst>
                          <a:ext uri="{FF2B5EF4-FFF2-40B4-BE49-F238E27FC236}">
                            <a16:creationId xmlns:a16="http://schemas.microsoft.com/office/drawing/2014/main" id="{D1CA624B-8B1A-42BC-BEC0-1BBFEAD6B666}"/>
                          </a:ext>
                        </a:extLst>
                      </p:cNvPr>
                      <p:cNvSpPr>
                        <a:spLocks/>
                      </p:cNvSpPr>
                      <p:nvPr/>
                    </p:nvSpPr>
                    <p:spPr bwMode="auto">
                      <a:xfrm>
                        <a:off x="5040" y="2435"/>
                        <a:ext cx="3" cy="3"/>
                      </a:xfrm>
                      <a:custGeom>
                        <a:avLst/>
                        <a:gdLst>
                          <a:gd name="T0" fmla="*/ 1 w 3"/>
                          <a:gd name="T1" fmla="*/ 0 h 3"/>
                          <a:gd name="T2" fmla="*/ 1 w 3"/>
                          <a:gd name="T3" fmla="*/ 0 h 3"/>
                          <a:gd name="T4" fmla="*/ 2 w 3"/>
                          <a:gd name="T5" fmla="*/ 0 h 3"/>
                          <a:gd name="T6" fmla="*/ 2 w 3"/>
                          <a:gd name="T7" fmla="*/ 1 h 3"/>
                          <a:gd name="T8" fmla="*/ 1 w 3"/>
                          <a:gd name="T9" fmla="*/ 1 h 3"/>
                          <a:gd name="T10" fmla="*/ 1 w 3"/>
                          <a:gd name="T11" fmla="*/ 1 h 3"/>
                          <a:gd name="T12" fmla="*/ 1 w 3"/>
                          <a:gd name="T13" fmla="*/ 2 h 3"/>
                          <a:gd name="T14" fmla="*/ 2 w 3"/>
                          <a:gd name="T15" fmla="*/ 2 h 3"/>
                          <a:gd name="T16" fmla="*/ 1 w 3"/>
                          <a:gd name="T17" fmla="*/ 2 h 3"/>
                          <a:gd name="T18" fmla="*/ 0 w 3"/>
                          <a:gd name="T19" fmla="*/ 2 h 3"/>
                          <a:gd name="T20" fmla="*/ 1 w 3"/>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3">
                            <a:moveTo>
                              <a:pt x="1" y="0"/>
                            </a:moveTo>
                            <a:lnTo>
                              <a:pt x="1" y="0"/>
                            </a:lnTo>
                            <a:lnTo>
                              <a:pt x="2" y="0"/>
                            </a:lnTo>
                            <a:lnTo>
                              <a:pt x="2" y="1"/>
                            </a:lnTo>
                            <a:lnTo>
                              <a:pt x="1" y="1"/>
                            </a:lnTo>
                            <a:lnTo>
                              <a:pt x="1" y="1"/>
                            </a:lnTo>
                            <a:lnTo>
                              <a:pt x="1" y="2"/>
                            </a:lnTo>
                            <a:lnTo>
                              <a:pt x="2" y="2"/>
                            </a:lnTo>
                            <a:lnTo>
                              <a:pt x="1" y="2"/>
                            </a:lnTo>
                            <a:lnTo>
                              <a:pt x="0" y="2"/>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20" name="Freeform 482">
                        <a:extLst>
                          <a:ext uri="{FF2B5EF4-FFF2-40B4-BE49-F238E27FC236}">
                            <a16:creationId xmlns:a16="http://schemas.microsoft.com/office/drawing/2014/main" id="{9CDE7837-FA74-42BB-8A36-DE222629C1BA}"/>
                          </a:ext>
                        </a:extLst>
                      </p:cNvPr>
                      <p:cNvSpPr>
                        <a:spLocks/>
                      </p:cNvSpPr>
                      <p:nvPr/>
                    </p:nvSpPr>
                    <p:spPr bwMode="auto">
                      <a:xfrm>
                        <a:off x="5024" y="2443"/>
                        <a:ext cx="11" cy="14"/>
                      </a:xfrm>
                      <a:custGeom>
                        <a:avLst/>
                        <a:gdLst>
                          <a:gd name="T0" fmla="*/ 1 w 11"/>
                          <a:gd name="T1" fmla="*/ 3 h 14"/>
                          <a:gd name="T2" fmla="*/ 3 w 11"/>
                          <a:gd name="T3" fmla="*/ 6 h 14"/>
                          <a:gd name="T4" fmla="*/ 10 w 11"/>
                          <a:gd name="T5" fmla="*/ 10 h 14"/>
                          <a:gd name="T6" fmla="*/ 6 w 11"/>
                          <a:gd name="T7" fmla="*/ 10 h 14"/>
                          <a:gd name="T8" fmla="*/ 4 w 11"/>
                          <a:gd name="T9" fmla="*/ 9 h 14"/>
                          <a:gd name="T10" fmla="*/ 3 w 11"/>
                          <a:gd name="T11" fmla="*/ 10 h 14"/>
                          <a:gd name="T12" fmla="*/ 1 w 11"/>
                          <a:gd name="T13" fmla="*/ 10 h 14"/>
                          <a:gd name="T14" fmla="*/ 0 w 11"/>
                          <a:gd name="T15" fmla="*/ 13 h 14"/>
                          <a:gd name="T16" fmla="*/ 0 w 11"/>
                          <a:gd name="T17" fmla="*/ 4 h 14"/>
                          <a:gd name="T18" fmla="*/ 0 w 11"/>
                          <a:gd name="T19" fmla="*/ 1 h 14"/>
                          <a:gd name="T20" fmla="*/ 1 w 11"/>
                          <a:gd name="T21" fmla="*/ 0 h 14"/>
                          <a:gd name="T22" fmla="*/ 1 w 11"/>
                          <a:gd name="T23"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4">
                            <a:moveTo>
                              <a:pt x="1" y="3"/>
                            </a:moveTo>
                            <a:lnTo>
                              <a:pt x="3" y="6"/>
                            </a:lnTo>
                            <a:lnTo>
                              <a:pt x="10" y="10"/>
                            </a:lnTo>
                            <a:lnTo>
                              <a:pt x="6" y="10"/>
                            </a:lnTo>
                            <a:lnTo>
                              <a:pt x="4" y="9"/>
                            </a:lnTo>
                            <a:lnTo>
                              <a:pt x="3" y="10"/>
                            </a:lnTo>
                            <a:lnTo>
                              <a:pt x="1" y="10"/>
                            </a:lnTo>
                            <a:lnTo>
                              <a:pt x="0" y="13"/>
                            </a:lnTo>
                            <a:lnTo>
                              <a:pt x="0" y="4"/>
                            </a:lnTo>
                            <a:lnTo>
                              <a:pt x="0" y="1"/>
                            </a:lnTo>
                            <a:lnTo>
                              <a:pt x="1" y="0"/>
                            </a:lnTo>
                            <a:lnTo>
                              <a:pt x="1" y="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143916" name="Freeform 483">
                      <a:extLst>
                        <a:ext uri="{FF2B5EF4-FFF2-40B4-BE49-F238E27FC236}">
                          <a16:creationId xmlns:a16="http://schemas.microsoft.com/office/drawing/2014/main" id="{5EDF0A9A-AB92-4DBD-8037-EBFD1982C96C}"/>
                        </a:ext>
                      </a:extLst>
                    </p:cNvPr>
                    <p:cNvSpPr>
                      <a:spLocks/>
                    </p:cNvSpPr>
                    <p:nvPr/>
                  </p:nvSpPr>
                  <p:spPr bwMode="auto">
                    <a:xfrm>
                      <a:off x="5019" y="2417"/>
                      <a:ext cx="27" cy="32"/>
                    </a:xfrm>
                    <a:custGeom>
                      <a:avLst/>
                      <a:gdLst>
                        <a:gd name="T0" fmla="*/ 21 w 27"/>
                        <a:gd name="T1" fmla="*/ 3 h 32"/>
                        <a:gd name="T2" fmla="*/ 20 w 27"/>
                        <a:gd name="T3" fmla="*/ 2 h 32"/>
                        <a:gd name="T4" fmla="*/ 17 w 27"/>
                        <a:gd name="T5" fmla="*/ 2 h 32"/>
                        <a:gd name="T6" fmla="*/ 14 w 27"/>
                        <a:gd name="T7" fmla="*/ 0 h 32"/>
                        <a:gd name="T8" fmla="*/ 12 w 27"/>
                        <a:gd name="T9" fmla="*/ 0 h 32"/>
                        <a:gd name="T10" fmla="*/ 9 w 27"/>
                        <a:gd name="T11" fmla="*/ 0 h 32"/>
                        <a:gd name="T12" fmla="*/ 6 w 27"/>
                        <a:gd name="T13" fmla="*/ 2 h 32"/>
                        <a:gd name="T14" fmla="*/ 5 w 27"/>
                        <a:gd name="T15" fmla="*/ 2 h 32"/>
                        <a:gd name="T16" fmla="*/ 3 w 27"/>
                        <a:gd name="T17" fmla="*/ 2 h 32"/>
                        <a:gd name="T18" fmla="*/ 2 w 27"/>
                        <a:gd name="T19" fmla="*/ 3 h 32"/>
                        <a:gd name="T20" fmla="*/ 0 w 27"/>
                        <a:gd name="T21" fmla="*/ 5 h 32"/>
                        <a:gd name="T22" fmla="*/ 0 w 27"/>
                        <a:gd name="T23" fmla="*/ 6 h 32"/>
                        <a:gd name="T24" fmla="*/ 0 w 27"/>
                        <a:gd name="T25" fmla="*/ 9 h 32"/>
                        <a:gd name="T26" fmla="*/ 0 w 27"/>
                        <a:gd name="T27" fmla="*/ 14 h 32"/>
                        <a:gd name="T28" fmla="*/ 0 w 27"/>
                        <a:gd name="T29" fmla="*/ 17 h 32"/>
                        <a:gd name="T30" fmla="*/ 0 w 27"/>
                        <a:gd name="T31" fmla="*/ 20 h 32"/>
                        <a:gd name="T32" fmla="*/ 2 w 27"/>
                        <a:gd name="T33" fmla="*/ 23 h 32"/>
                        <a:gd name="T34" fmla="*/ 2 w 27"/>
                        <a:gd name="T35" fmla="*/ 25 h 32"/>
                        <a:gd name="T36" fmla="*/ 3 w 27"/>
                        <a:gd name="T37" fmla="*/ 26 h 32"/>
                        <a:gd name="T38" fmla="*/ 3 w 27"/>
                        <a:gd name="T39" fmla="*/ 28 h 32"/>
                        <a:gd name="T40" fmla="*/ 5 w 27"/>
                        <a:gd name="T41" fmla="*/ 31 h 32"/>
                        <a:gd name="T42" fmla="*/ 6 w 27"/>
                        <a:gd name="T43" fmla="*/ 31 h 32"/>
                        <a:gd name="T44" fmla="*/ 5 w 27"/>
                        <a:gd name="T45" fmla="*/ 28 h 32"/>
                        <a:gd name="T46" fmla="*/ 6 w 27"/>
                        <a:gd name="T47" fmla="*/ 26 h 32"/>
                        <a:gd name="T48" fmla="*/ 6 w 27"/>
                        <a:gd name="T49" fmla="*/ 25 h 32"/>
                        <a:gd name="T50" fmla="*/ 6 w 27"/>
                        <a:gd name="T51" fmla="*/ 23 h 32"/>
                        <a:gd name="T52" fmla="*/ 5 w 27"/>
                        <a:gd name="T53" fmla="*/ 20 h 32"/>
                        <a:gd name="T54" fmla="*/ 6 w 27"/>
                        <a:gd name="T55" fmla="*/ 20 h 32"/>
                        <a:gd name="T56" fmla="*/ 8 w 27"/>
                        <a:gd name="T57" fmla="*/ 22 h 32"/>
                        <a:gd name="T58" fmla="*/ 8 w 27"/>
                        <a:gd name="T59" fmla="*/ 20 h 32"/>
                        <a:gd name="T60" fmla="*/ 8 w 27"/>
                        <a:gd name="T61" fmla="*/ 16 h 32"/>
                        <a:gd name="T62" fmla="*/ 8 w 27"/>
                        <a:gd name="T63" fmla="*/ 12 h 32"/>
                        <a:gd name="T64" fmla="*/ 9 w 27"/>
                        <a:gd name="T65" fmla="*/ 9 h 32"/>
                        <a:gd name="T66" fmla="*/ 8 w 27"/>
                        <a:gd name="T67" fmla="*/ 9 h 32"/>
                        <a:gd name="T68" fmla="*/ 9 w 27"/>
                        <a:gd name="T69" fmla="*/ 9 h 32"/>
                        <a:gd name="T70" fmla="*/ 11 w 27"/>
                        <a:gd name="T71" fmla="*/ 9 h 32"/>
                        <a:gd name="T72" fmla="*/ 12 w 27"/>
                        <a:gd name="T73" fmla="*/ 11 h 32"/>
                        <a:gd name="T74" fmla="*/ 15 w 27"/>
                        <a:gd name="T75" fmla="*/ 11 h 32"/>
                        <a:gd name="T76" fmla="*/ 17 w 27"/>
                        <a:gd name="T77" fmla="*/ 11 h 32"/>
                        <a:gd name="T78" fmla="*/ 14 w 27"/>
                        <a:gd name="T79" fmla="*/ 9 h 32"/>
                        <a:gd name="T80" fmla="*/ 15 w 27"/>
                        <a:gd name="T81" fmla="*/ 9 h 32"/>
                        <a:gd name="T82" fmla="*/ 18 w 27"/>
                        <a:gd name="T83" fmla="*/ 9 h 32"/>
                        <a:gd name="T84" fmla="*/ 21 w 27"/>
                        <a:gd name="T85" fmla="*/ 9 h 32"/>
                        <a:gd name="T86" fmla="*/ 24 w 27"/>
                        <a:gd name="T87" fmla="*/ 9 h 32"/>
                        <a:gd name="T88" fmla="*/ 24 w 27"/>
                        <a:gd name="T89" fmla="*/ 12 h 32"/>
                        <a:gd name="T90" fmla="*/ 24 w 27"/>
                        <a:gd name="T91" fmla="*/ 14 h 32"/>
                        <a:gd name="T92" fmla="*/ 26 w 27"/>
                        <a:gd name="T93" fmla="*/ 11 h 32"/>
                        <a:gd name="T94" fmla="*/ 26 w 27"/>
                        <a:gd name="T95" fmla="*/ 8 h 32"/>
                        <a:gd name="T96" fmla="*/ 24 w 27"/>
                        <a:gd name="T97" fmla="*/ 6 h 32"/>
                        <a:gd name="T98" fmla="*/ 23 w 27"/>
                        <a:gd name="T99" fmla="*/ 5 h 32"/>
                        <a:gd name="T100" fmla="*/ 21 w 27"/>
                        <a:gd name="T101"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 h="32">
                          <a:moveTo>
                            <a:pt x="21" y="3"/>
                          </a:moveTo>
                          <a:lnTo>
                            <a:pt x="20" y="2"/>
                          </a:lnTo>
                          <a:lnTo>
                            <a:pt x="17" y="2"/>
                          </a:lnTo>
                          <a:lnTo>
                            <a:pt x="14" y="0"/>
                          </a:lnTo>
                          <a:lnTo>
                            <a:pt x="12" y="0"/>
                          </a:lnTo>
                          <a:lnTo>
                            <a:pt x="9" y="0"/>
                          </a:lnTo>
                          <a:lnTo>
                            <a:pt x="6" y="2"/>
                          </a:lnTo>
                          <a:lnTo>
                            <a:pt x="5" y="2"/>
                          </a:lnTo>
                          <a:lnTo>
                            <a:pt x="3" y="2"/>
                          </a:lnTo>
                          <a:lnTo>
                            <a:pt x="2" y="3"/>
                          </a:lnTo>
                          <a:lnTo>
                            <a:pt x="0" y="5"/>
                          </a:lnTo>
                          <a:lnTo>
                            <a:pt x="0" y="6"/>
                          </a:lnTo>
                          <a:lnTo>
                            <a:pt x="0" y="9"/>
                          </a:lnTo>
                          <a:lnTo>
                            <a:pt x="0" y="14"/>
                          </a:lnTo>
                          <a:lnTo>
                            <a:pt x="0" y="17"/>
                          </a:lnTo>
                          <a:lnTo>
                            <a:pt x="0" y="20"/>
                          </a:lnTo>
                          <a:lnTo>
                            <a:pt x="2" y="23"/>
                          </a:lnTo>
                          <a:lnTo>
                            <a:pt x="2" y="25"/>
                          </a:lnTo>
                          <a:lnTo>
                            <a:pt x="3" y="26"/>
                          </a:lnTo>
                          <a:lnTo>
                            <a:pt x="3" y="28"/>
                          </a:lnTo>
                          <a:lnTo>
                            <a:pt x="5" y="31"/>
                          </a:lnTo>
                          <a:lnTo>
                            <a:pt x="6" y="31"/>
                          </a:lnTo>
                          <a:lnTo>
                            <a:pt x="5" y="28"/>
                          </a:lnTo>
                          <a:lnTo>
                            <a:pt x="6" y="26"/>
                          </a:lnTo>
                          <a:lnTo>
                            <a:pt x="6" y="25"/>
                          </a:lnTo>
                          <a:lnTo>
                            <a:pt x="6" y="23"/>
                          </a:lnTo>
                          <a:lnTo>
                            <a:pt x="5" y="20"/>
                          </a:lnTo>
                          <a:lnTo>
                            <a:pt x="6" y="20"/>
                          </a:lnTo>
                          <a:lnTo>
                            <a:pt x="8" y="22"/>
                          </a:lnTo>
                          <a:lnTo>
                            <a:pt x="8" y="20"/>
                          </a:lnTo>
                          <a:lnTo>
                            <a:pt x="8" y="16"/>
                          </a:lnTo>
                          <a:lnTo>
                            <a:pt x="8" y="12"/>
                          </a:lnTo>
                          <a:lnTo>
                            <a:pt x="9" y="9"/>
                          </a:lnTo>
                          <a:lnTo>
                            <a:pt x="8" y="9"/>
                          </a:lnTo>
                          <a:lnTo>
                            <a:pt x="9" y="9"/>
                          </a:lnTo>
                          <a:lnTo>
                            <a:pt x="11" y="9"/>
                          </a:lnTo>
                          <a:lnTo>
                            <a:pt x="12" y="11"/>
                          </a:lnTo>
                          <a:lnTo>
                            <a:pt x="15" y="11"/>
                          </a:lnTo>
                          <a:lnTo>
                            <a:pt x="17" y="11"/>
                          </a:lnTo>
                          <a:lnTo>
                            <a:pt x="14" y="9"/>
                          </a:lnTo>
                          <a:lnTo>
                            <a:pt x="15" y="9"/>
                          </a:lnTo>
                          <a:lnTo>
                            <a:pt x="18" y="9"/>
                          </a:lnTo>
                          <a:lnTo>
                            <a:pt x="21" y="9"/>
                          </a:lnTo>
                          <a:lnTo>
                            <a:pt x="24" y="9"/>
                          </a:lnTo>
                          <a:lnTo>
                            <a:pt x="24" y="12"/>
                          </a:lnTo>
                          <a:lnTo>
                            <a:pt x="24" y="14"/>
                          </a:lnTo>
                          <a:lnTo>
                            <a:pt x="26" y="11"/>
                          </a:lnTo>
                          <a:lnTo>
                            <a:pt x="26" y="8"/>
                          </a:lnTo>
                          <a:lnTo>
                            <a:pt x="24" y="6"/>
                          </a:lnTo>
                          <a:lnTo>
                            <a:pt x="23" y="5"/>
                          </a:lnTo>
                          <a:lnTo>
                            <a:pt x="21" y="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grpSp>
              <p:nvGrpSpPr>
                <p:cNvPr id="54" name="Group 484">
                  <a:extLst>
                    <a:ext uri="{FF2B5EF4-FFF2-40B4-BE49-F238E27FC236}">
                      <a16:creationId xmlns:a16="http://schemas.microsoft.com/office/drawing/2014/main" id="{A84B6115-6102-4AC8-B198-33050A763B17}"/>
                    </a:ext>
                  </a:extLst>
                </p:cNvPr>
                <p:cNvGrpSpPr>
                  <a:grpSpLocks/>
                </p:cNvGrpSpPr>
                <p:nvPr/>
              </p:nvGrpSpPr>
              <p:grpSpPr bwMode="auto">
                <a:xfrm>
                  <a:off x="5041" y="2435"/>
                  <a:ext cx="63" cy="291"/>
                  <a:chOff x="5041" y="2435"/>
                  <a:chExt cx="63" cy="291"/>
                </a:xfrm>
              </p:grpSpPr>
              <p:grpSp>
                <p:nvGrpSpPr>
                  <p:cNvPr id="55" name="Group 485">
                    <a:extLst>
                      <a:ext uri="{FF2B5EF4-FFF2-40B4-BE49-F238E27FC236}">
                        <a16:creationId xmlns:a16="http://schemas.microsoft.com/office/drawing/2014/main" id="{70566D7E-7481-4F75-924A-69D489EDE6BB}"/>
                      </a:ext>
                    </a:extLst>
                  </p:cNvPr>
                  <p:cNvGrpSpPr>
                    <a:grpSpLocks/>
                  </p:cNvGrpSpPr>
                  <p:nvPr/>
                </p:nvGrpSpPr>
                <p:grpSpPr bwMode="auto">
                  <a:xfrm>
                    <a:off x="5059" y="2435"/>
                    <a:ext cx="32" cy="69"/>
                    <a:chOff x="5059" y="2435"/>
                    <a:chExt cx="32" cy="69"/>
                  </a:xfrm>
                </p:grpSpPr>
                <p:sp>
                  <p:nvSpPr>
                    <p:cNvPr id="143906" name="Freeform 486">
                      <a:extLst>
                        <a:ext uri="{FF2B5EF4-FFF2-40B4-BE49-F238E27FC236}">
                          <a16:creationId xmlns:a16="http://schemas.microsoft.com/office/drawing/2014/main" id="{2B4ED740-09A3-4DC4-A6D9-CD2D14485CAC}"/>
                        </a:ext>
                      </a:extLst>
                    </p:cNvPr>
                    <p:cNvSpPr>
                      <a:spLocks/>
                    </p:cNvSpPr>
                    <p:nvPr/>
                  </p:nvSpPr>
                  <p:spPr bwMode="auto">
                    <a:xfrm>
                      <a:off x="5059" y="2435"/>
                      <a:ext cx="32" cy="39"/>
                    </a:xfrm>
                    <a:custGeom>
                      <a:avLst/>
                      <a:gdLst>
                        <a:gd name="T0" fmla="*/ 18 w 32"/>
                        <a:gd name="T1" fmla="*/ 0 h 39"/>
                        <a:gd name="T2" fmla="*/ 22 w 32"/>
                        <a:gd name="T3" fmla="*/ 2 h 39"/>
                        <a:gd name="T4" fmla="*/ 24 w 32"/>
                        <a:gd name="T5" fmla="*/ 5 h 39"/>
                        <a:gd name="T6" fmla="*/ 25 w 32"/>
                        <a:gd name="T7" fmla="*/ 6 h 39"/>
                        <a:gd name="T8" fmla="*/ 28 w 32"/>
                        <a:gd name="T9" fmla="*/ 12 h 39"/>
                        <a:gd name="T10" fmla="*/ 30 w 32"/>
                        <a:gd name="T11" fmla="*/ 20 h 39"/>
                        <a:gd name="T12" fmla="*/ 31 w 32"/>
                        <a:gd name="T13" fmla="*/ 26 h 39"/>
                        <a:gd name="T14" fmla="*/ 30 w 32"/>
                        <a:gd name="T15" fmla="*/ 29 h 39"/>
                        <a:gd name="T16" fmla="*/ 30 w 32"/>
                        <a:gd name="T17" fmla="*/ 32 h 39"/>
                        <a:gd name="T18" fmla="*/ 30 w 32"/>
                        <a:gd name="T19" fmla="*/ 36 h 39"/>
                        <a:gd name="T20" fmla="*/ 28 w 32"/>
                        <a:gd name="T21" fmla="*/ 36 h 39"/>
                        <a:gd name="T22" fmla="*/ 27 w 32"/>
                        <a:gd name="T23" fmla="*/ 36 h 39"/>
                        <a:gd name="T24" fmla="*/ 24 w 32"/>
                        <a:gd name="T25" fmla="*/ 36 h 39"/>
                        <a:gd name="T26" fmla="*/ 21 w 32"/>
                        <a:gd name="T27" fmla="*/ 36 h 39"/>
                        <a:gd name="T28" fmla="*/ 19 w 32"/>
                        <a:gd name="T29" fmla="*/ 38 h 39"/>
                        <a:gd name="T30" fmla="*/ 19 w 32"/>
                        <a:gd name="T31" fmla="*/ 35 h 39"/>
                        <a:gd name="T32" fmla="*/ 22 w 32"/>
                        <a:gd name="T33" fmla="*/ 29 h 39"/>
                        <a:gd name="T34" fmla="*/ 22 w 32"/>
                        <a:gd name="T35" fmla="*/ 21 h 39"/>
                        <a:gd name="T36" fmla="*/ 22 w 32"/>
                        <a:gd name="T37" fmla="*/ 14 h 39"/>
                        <a:gd name="T38" fmla="*/ 18 w 32"/>
                        <a:gd name="T39" fmla="*/ 9 h 39"/>
                        <a:gd name="T40" fmla="*/ 10 w 32"/>
                        <a:gd name="T41" fmla="*/ 8 h 39"/>
                        <a:gd name="T42" fmla="*/ 7 w 32"/>
                        <a:gd name="T43" fmla="*/ 12 h 39"/>
                        <a:gd name="T44" fmla="*/ 7 w 32"/>
                        <a:gd name="T45" fmla="*/ 29 h 39"/>
                        <a:gd name="T46" fmla="*/ 10 w 32"/>
                        <a:gd name="T47" fmla="*/ 35 h 39"/>
                        <a:gd name="T48" fmla="*/ 10 w 32"/>
                        <a:gd name="T49" fmla="*/ 36 h 39"/>
                        <a:gd name="T50" fmla="*/ 9 w 32"/>
                        <a:gd name="T51" fmla="*/ 36 h 39"/>
                        <a:gd name="T52" fmla="*/ 6 w 32"/>
                        <a:gd name="T53" fmla="*/ 36 h 39"/>
                        <a:gd name="T54" fmla="*/ 4 w 32"/>
                        <a:gd name="T55" fmla="*/ 36 h 39"/>
                        <a:gd name="T56" fmla="*/ 1 w 32"/>
                        <a:gd name="T57" fmla="*/ 38 h 39"/>
                        <a:gd name="T58" fmla="*/ 1 w 32"/>
                        <a:gd name="T59" fmla="*/ 35 h 39"/>
                        <a:gd name="T60" fmla="*/ 0 w 32"/>
                        <a:gd name="T61" fmla="*/ 30 h 39"/>
                        <a:gd name="T62" fmla="*/ 0 w 32"/>
                        <a:gd name="T63" fmla="*/ 27 h 39"/>
                        <a:gd name="T64" fmla="*/ 0 w 32"/>
                        <a:gd name="T65" fmla="*/ 24 h 39"/>
                        <a:gd name="T66" fmla="*/ 0 w 32"/>
                        <a:gd name="T67" fmla="*/ 21 h 39"/>
                        <a:gd name="T68" fmla="*/ 0 w 32"/>
                        <a:gd name="T69" fmla="*/ 18 h 39"/>
                        <a:gd name="T70" fmla="*/ 1 w 32"/>
                        <a:gd name="T71" fmla="*/ 17 h 39"/>
                        <a:gd name="T72" fmla="*/ 1 w 32"/>
                        <a:gd name="T73" fmla="*/ 14 h 39"/>
                        <a:gd name="T74" fmla="*/ 1 w 32"/>
                        <a:gd name="T75" fmla="*/ 12 h 39"/>
                        <a:gd name="T76" fmla="*/ 1 w 32"/>
                        <a:gd name="T77" fmla="*/ 9 h 39"/>
                        <a:gd name="T78" fmla="*/ 3 w 32"/>
                        <a:gd name="T79" fmla="*/ 5 h 39"/>
                        <a:gd name="T80" fmla="*/ 6 w 32"/>
                        <a:gd name="T81" fmla="*/ 3 h 39"/>
                        <a:gd name="T82" fmla="*/ 7 w 32"/>
                        <a:gd name="T83" fmla="*/ 0 h 39"/>
                        <a:gd name="T84" fmla="*/ 12 w 32"/>
                        <a:gd name="T85" fmla="*/ 0 h 39"/>
                        <a:gd name="T86" fmla="*/ 15 w 32"/>
                        <a:gd name="T87" fmla="*/ 0 h 39"/>
                        <a:gd name="T88" fmla="*/ 18 w 32"/>
                        <a:gd name="T8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 h="39">
                          <a:moveTo>
                            <a:pt x="18" y="0"/>
                          </a:moveTo>
                          <a:lnTo>
                            <a:pt x="22" y="2"/>
                          </a:lnTo>
                          <a:lnTo>
                            <a:pt x="24" y="5"/>
                          </a:lnTo>
                          <a:lnTo>
                            <a:pt x="25" y="6"/>
                          </a:lnTo>
                          <a:lnTo>
                            <a:pt x="28" y="12"/>
                          </a:lnTo>
                          <a:lnTo>
                            <a:pt x="30" y="20"/>
                          </a:lnTo>
                          <a:lnTo>
                            <a:pt x="31" y="26"/>
                          </a:lnTo>
                          <a:lnTo>
                            <a:pt x="30" y="29"/>
                          </a:lnTo>
                          <a:lnTo>
                            <a:pt x="30" y="32"/>
                          </a:lnTo>
                          <a:lnTo>
                            <a:pt x="30" y="36"/>
                          </a:lnTo>
                          <a:lnTo>
                            <a:pt x="28" y="36"/>
                          </a:lnTo>
                          <a:lnTo>
                            <a:pt x="27" y="36"/>
                          </a:lnTo>
                          <a:lnTo>
                            <a:pt x="24" y="36"/>
                          </a:lnTo>
                          <a:lnTo>
                            <a:pt x="21" y="36"/>
                          </a:lnTo>
                          <a:lnTo>
                            <a:pt x="19" y="38"/>
                          </a:lnTo>
                          <a:lnTo>
                            <a:pt x="19" y="35"/>
                          </a:lnTo>
                          <a:lnTo>
                            <a:pt x="22" y="29"/>
                          </a:lnTo>
                          <a:lnTo>
                            <a:pt x="22" y="21"/>
                          </a:lnTo>
                          <a:lnTo>
                            <a:pt x="22" y="14"/>
                          </a:lnTo>
                          <a:lnTo>
                            <a:pt x="18" y="9"/>
                          </a:lnTo>
                          <a:lnTo>
                            <a:pt x="10" y="8"/>
                          </a:lnTo>
                          <a:lnTo>
                            <a:pt x="7" y="12"/>
                          </a:lnTo>
                          <a:lnTo>
                            <a:pt x="7" y="29"/>
                          </a:lnTo>
                          <a:lnTo>
                            <a:pt x="10" y="35"/>
                          </a:lnTo>
                          <a:lnTo>
                            <a:pt x="10" y="36"/>
                          </a:lnTo>
                          <a:lnTo>
                            <a:pt x="9" y="36"/>
                          </a:lnTo>
                          <a:lnTo>
                            <a:pt x="6" y="36"/>
                          </a:lnTo>
                          <a:lnTo>
                            <a:pt x="4" y="36"/>
                          </a:lnTo>
                          <a:lnTo>
                            <a:pt x="1" y="38"/>
                          </a:lnTo>
                          <a:lnTo>
                            <a:pt x="1" y="35"/>
                          </a:lnTo>
                          <a:lnTo>
                            <a:pt x="0" y="30"/>
                          </a:lnTo>
                          <a:lnTo>
                            <a:pt x="0" y="27"/>
                          </a:lnTo>
                          <a:lnTo>
                            <a:pt x="0" y="24"/>
                          </a:lnTo>
                          <a:lnTo>
                            <a:pt x="0" y="21"/>
                          </a:lnTo>
                          <a:lnTo>
                            <a:pt x="0" y="18"/>
                          </a:lnTo>
                          <a:lnTo>
                            <a:pt x="1" y="17"/>
                          </a:lnTo>
                          <a:lnTo>
                            <a:pt x="1" y="14"/>
                          </a:lnTo>
                          <a:lnTo>
                            <a:pt x="1" y="12"/>
                          </a:lnTo>
                          <a:lnTo>
                            <a:pt x="1" y="9"/>
                          </a:lnTo>
                          <a:lnTo>
                            <a:pt x="3" y="5"/>
                          </a:lnTo>
                          <a:lnTo>
                            <a:pt x="6" y="3"/>
                          </a:lnTo>
                          <a:lnTo>
                            <a:pt x="7" y="0"/>
                          </a:lnTo>
                          <a:lnTo>
                            <a:pt x="12" y="0"/>
                          </a:lnTo>
                          <a:lnTo>
                            <a:pt x="15" y="0"/>
                          </a:lnTo>
                          <a:lnTo>
                            <a:pt x="18"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07" name="Freeform 487">
                      <a:extLst>
                        <a:ext uri="{FF2B5EF4-FFF2-40B4-BE49-F238E27FC236}">
                          <a16:creationId xmlns:a16="http://schemas.microsoft.com/office/drawing/2014/main" id="{2A8B9891-3178-41EA-9D58-09FCF52718E5}"/>
                        </a:ext>
                      </a:extLst>
                    </p:cNvPr>
                    <p:cNvSpPr>
                      <a:spLocks/>
                    </p:cNvSpPr>
                    <p:nvPr/>
                  </p:nvSpPr>
                  <p:spPr bwMode="auto">
                    <a:xfrm>
                      <a:off x="5060" y="2441"/>
                      <a:ext cx="26" cy="63"/>
                    </a:xfrm>
                    <a:custGeom>
                      <a:avLst/>
                      <a:gdLst>
                        <a:gd name="T0" fmla="*/ 16 w 26"/>
                        <a:gd name="T1" fmla="*/ 2 h 63"/>
                        <a:gd name="T2" fmla="*/ 18 w 26"/>
                        <a:gd name="T3" fmla="*/ 2 h 63"/>
                        <a:gd name="T4" fmla="*/ 19 w 26"/>
                        <a:gd name="T5" fmla="*/ 3 h 63"/>
                        <a:gd name="T6" fmla="*/ 21 w 26"/>
                        <a:gd name="T7" fmla="*/ 5 h 63"/>
                        <a:gd name="T8" fmla="*/ 21 w 26"/>
                        <a:gd name="T9" fmla="*/ 8 h 63"/>
                        <a:gd name="T10" fmla="*/ 22 w 26"/>
                        <a:gd name="T11" fmla="*/ 16 h 63"/>
                        <a:gd name="T12" fmla="*/ 22 w 26"/>
                        <a:gd name="T13" fmla="*/ 19 h 63"/>
                        <a:gd name="T14" fmla="*/ 21 w 26"/>
                        <a:gd name="T15" fmla="*/ 23 h 63"/>
                        <a:gd name="T16" fmla="*/ 19 w 26"/>
                        <a:gd name="T17" fmla="*/ 26 h 63"/>
                        <a:gd name="T18" fmla="*/ 18 w 26"/>
                        <a:gd name="T19" fmla="*/ 29 h 63"/>
                        <a:gd name="T20" fmla="*/ 18 w 26"/>
                        <a:gd name="T21" fmla="*/ 39 h 63"/>
                        <a:gd name="T22" fmla="*/ 25 w 26"/>
                        <a:gd name="T23" fmla="*/ 43 h 63"/>
                        <a:gd name="T24" fmla="*/ 12 w 26"/>
                        <a:gd name="T25" fmla="*/ 62 h 63"/>
                        <a:gd name="T26" fmla="*/ 0 w 26"/>
                        <a:gd name="T27" fmla="*/ 43 h 63"/>
                        <a:gd name="T28" fmla="*/ 9 w 26"/>
                        <a:gd name="T29" fmla="*/ 37 h 63"/>
                        <a:gd name="T30" fmla="*/ 9 w 26"/>
                        <a:gd name="T31" fmla="*/ 29 h 63"/>
                        <a:gd name="T32" fmla="*/ 6 w 26"/>
                        <a:gd name="T33" fmla="*/ 26 h 63"/>
                        <a:gd name="T34" fmla="*/ 6 w 26"/>
                        <a:gd name="T35" fmla="*/ 23 h 63"/>
                        <a:gd name="T36" fmla="*/ 4 w 26"/>
                        <a:gd name="T37" fmla="*/ 20 h 63"/>
                        <a:gd name="T38" fmla="*/ 4 w 26"/>
                        <a:gd name="T39" fmla="*/ 17 h 63"/>
                        <a:gd name="T40" fmla="*/ 4 w 26"/>
                        <a:gd name="T41" fmla="*/ 14 h 63"/>
                        <a:gd name="T42" fmla="*/ 4 w 26"/>
                        <a:gd name="T43" fmla="*/ 11 h 63"/>
                        <a:gd name="T44" fmla="*/ 4 w 26"/>
                        <a:gd name="T45" fmla="*/ 8 h 63"/>
                        <a:gd name="T46" fmla="*/ 6 w 26"/>
                        <a:gd name="T47" fmla="*/ 5 h 63"/>
                        <a:gd name="T48" fmla="*/ 7 w 26"/>
                        <a:gd name="T49" fmla="*/ 3 h 63"/>
                        <a:gd name="T50" fmla="*/ 9 w 26"/>
                        <a:gd name="T51" fmla="*/ 2 h 63"/>
                        <a:gd name="T52" fmla="*/ 10 w 26"/>
                        <a:gd name="T53" fmla="*/ 0 h 63"/>
                        <a:gd name="T54" fmla="*/ 13 w 26"/>
                        <a:gd name="T55" fmla="*/ 0 h 63"/>
                        <a:gd name="T56" fmla="*/ 16 w 26"/>
                        <a:gd name="T57" fmla="*/ 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 h="63">
                          <a:moveTo>
                            <a:pt x="16" y="2"/>
                          </a:moveTo>
                          <a:lnTo>
                            <a:pt x="18" y="2"/>
                          </a:lnTo>
                          <a:lnTo>
                            <a:pt x="19" y="3"/>
                          </a:lnTo>
                          <a:lnTo>
                            <a:pt x="21" y="5"/>
                          </a:lnTo>
                          <a:lnTo>
                            <a:pt x="21" y="8"/>
                          </a:lnTo>
                          <a:lnTo>
                            <a:pt x="22" y="16"/>
                          </a:lnTo>
                          <a:lnTo>
                            <a:pt x="22" y="19"/>
                          </a:lnTo>
                          <a:lnTo>
                            <a:pt x="21" y="23"/>
                          </a:lnTo>
                          <a:lnTo>
                            <a:pt x="19" y="26"/>
                          </a:lnTo>
                          <a:lnTo>
                            <a:pt x="18" y="29"/>
                          </a:lnTo>
                          <a:lnTo>
                            <a:pt x="18" y="39"/>
                          </a:lnTo>
                          <a:lnTo>
                            <a:pt x="25" y="43"/>
                          </a:lnTo>
                          <a:lnTo>
                            <a:pt x="12" y="62"/>
                          </a:lnTo>
                          <a:lnTo>
                            <a:pt x="0" y="43"/>
                          </a:lnTo>
                          <a:lnTo>
                            <a:pt x="9" y="37"/>
                          </a:lnTo>
                          <a:lnTo>
                            <a:pt x="9" y="29"/>
                          </a:lnTo>
                          <a:lnTo>
                            <a:pt x="6" y="26"/>
                          </a:lnTo>
                          <a:lnTo>
                            <a:pt x="6" y="23"/>
                          </a:lnTo>
                          <a:lnTo>
                            <a:pt x="4" y="20"/>
                          </a:lnTo>
                          <a:lnTo>
                            <a:pt x="4" y="17"/>
                          </a:lnTo>
                          <a:lnTo>
                            <a:pt x="4" y="14"/>
                          </a:lnTo>
                          <a:lnTo>
                            <a:pt x="4" y="11"/>
                          </a:lnTo>
                          <a:lnTo>
                            <a:pt x="4" y="8"/>
                          </a:lnTo>
                          <a:lnTo>
                            <a:pt x="6" y="5"/>
                          </a:lnTo>
                          <a:lnTo>
                            <a:pt x="7" y="3"/>
                          </a:lnTo>
                          <a:lnTo>
                            <a:pt x="9" y="2"/>
                          </a:lnTo>
                          <a:lnTo>
                            <a:pt x="10" y="0"/>
                          </a:lnTo>
                          <a:lnTo>
                            <a:pt x="13" y="0"/>
                          </a:lnTo>
                          <a:lnTo>
                            <a:pt x="16"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56" name="Group 488">
                    <a:extLst>
                      <a:ext uri="{FF2B5EF4-FFF2-40B4-BE49-F238E27FC236}">
                        <a16:creationId xmlns:a16="http://schemas.microsoft.com/office/drawing/2014/main" id="{D54C3783-FF9E-43EF-82D6-3ED5B7ED7EE3}"/>
                      </a:ext>
                    </a:extLst>
                  </p:cNvPr>
                  <p:cNvGrpSpPr>
                    <a:grpSpLocks/>
                  </p:cNvGrpSpPr>
                  <p:nvPr/>
                </p:nvGrpSpPr>
                <p:grpSpPr bwMode="auto">
                  <a:xfrm>
                    <a:off x="5042" y="2574"/>
                    <a:ext cx="52" cy="139"/>
                    <a:chOff x="5042" y="2574"/>
                    <a:chExt cx="52" cy="139"/>
                  </a:xfrm>
                </p:grpSpPr>
                <p:grpSp>
                  <p:nvGrpSpPr>
                    <p:cNvPr id="143900" name="Group 489">
                      <a:extLst>
                        <a:ext uri="{FF2B5EF4-FFF2-40B4-BE49-F238E27FC236}">
                          <a16:creationId xmlns:a16="http://schemas.microsoft.com/office/drawing/2014/main" id="{5AB9DE85-C918-4B8B-AA25-1D8A4501DC30}"/>
                        </a:ext>
                      </a:extLst>
                    </p:cNvPr>
                    <p:cNvGrpSpPr>
                      <a:grpSpLocks/>
                    </p:cNvGrpSpPr>
                    <p:nvPr/>
                  </p:nvGrpSpPr>
                  <p:grpSpPr bwMode="auto">
                    <a:xfrm>
                      <a:off x="5042" y="2574"/>
                      <a:ext cx="52" cy="139"/>
                      <a:chOff x="5042" y="2574"/>
                      <a:chExt cx="52" cy="139"/>
                    </a:xfrm>
                  </p:grpSpPr>
                  <p:sp>
                    <p:nvSpPr>
                      <p:cNvPr id="143904" name="Freeform 490">
                        <a:extLst>
                          <a:ext uri="{FF2B5EF4-FFF2-40B4-BE49-F238E27FC236}">
                            <a16:creationId xmlns:a16="http://schemas.microsoft.com/office/drawing/2014/main" id="{EF281398-0E38-49F3-80AC-693A23AD2501}"/>
                          </a:ext>
                        </a:extLst>
                      </p:cNvPr>
                      <p:cNvSpPr>
                        <a:spLocks/>
                      </p:cNvSpPr>
                      <p:nvPr/>
                    </p:nvSpPr>
                    <p:spPr bwMode="auto">
                      <a:xfrm>
                        <a:off x="5056" y="2605"/>
                        <a:ext cx="38" cy="108"/>
                      </a:xfrm>
                      <a:custGeom>
                        <a:avLst/>
                        <a:gdLst>
                          <a:gd name="T0" fmla="*/ 29 w 38"/>
                          <a:gd name="T1" fmla="*/ 3 h 108"/>
                          <a:gd name="T2" fmla="*/ 29 w 38"/>
                          <a:gd name="T3" fmla="*/ 34 h 108"/>
                          <a:gd name="T4" fmla="*/ 29 w 38"/>
                          <a:gd name="T5" fmla="*/ 59 h 108"/>
                          <a:gd name="T6" fmla="*/ 28 w 38"/>
                          <a:gd name="T7" fmla="*/ 84 h 108"/>
                          <a:gd name="T8" fmla="*/ 32 w 38"/>
                          <a:gd name="T9" fmla="*/ 95 h 108"/>
                          <a:gd name="T10" fmla="*/ 35 w 38"/>
                          <a:gd name="T11" fmla="*/ 102 h 108"/>
                          <a:gd name="T12" fmla="*/ 37 w 38"/>
                          <a:gd name="T13" fmla="*/ 104 h 108"/>
                          <a:gd name="T14" fmla="*/ 35 w 38"/>
                          <a:gd name="T15" fmla="*/ 107 h 108"/>
                          <a:gd name="T16" fmla="*/ 29 w 38"/>
                          <a:gd name="T17" fmla="*/ 107 h 108"/>
                          <a:gd name="T18" fmla="*/ 23 w 38"/>
                          <a:gd name="T19" fmla="*/ 93 h 108"/>
                          <a:gd name="T20" fmla="*/ 23 w 38"/>
                          <a:gd name="T21" fmla="*/ 84 h 108"/>
                          <a:gd name="T22" fmla="*/ 19 w 38"/>
                          <a:gd name="T23" fmla="*/ 54 h 108"/>
                          <a:gd name="T24" fmla="*/ 17 w 38"/>
                          <a:gd name="T25" fmla="*/ 48 h 108"/>
                          <a:gd name="T26" fmla="*/ 19 w 38"/>
                          <a:gd name="T27" fmla="*/ 60 h 108"/>
                          <a:gd name="T28" fmla="*/ 15 w 38"/>
                          <a:gd name="T29" fmla="*/ 81 h 108"/>
                          <a:gd name="T30" fmla="*/ 17 w 38"/>
                          <a:gd name="T31" fmla="*/ 90 h 108"/>
                          <a:gd name="T32" fmla="*/ 14 w 38"/>
                          <a:gd name="T33" fmla="*/ 99 h 108"/>
                          <a:gd name="T34" fmla="*/ 9 w 38"/>
                          <a:gd name="T35" fmla="*/ 105 h 108"/>
                          <a:gd name="T36" fmla="*/ 5 w 38"/>
                          <a:gd name="T37" fmla="*/ 105 h 108"/>
                          <a:gd name="T38" fmla="*/ 2 w 38"/>
                          <a:gd name="T39" fmla="*/ 104 h 108"/>
                          <a:gd name="T40" fmla="*/ 8 w 38"/>
                          <a:gd name="T41" fmla="*/ 90 h 108"/>
                          <a:gd name="T42" fmla="*/ 9 w 38"/>
                          <a:gd name="T43" fmla="*/ 82 h 108"/>
                          <a:gd name="T44" fmla="*/ 8 w 38"/>
                          <a:gd name="T45" fmla="*/ 68 h 108"/>
                          <a:gd name="T46" fmla="*/ 6 w 38"/>
                          <a:gd name="T47" fmla="*/ 45 h 108"/>
                          <a:gd name="T48" fmla="*/ 0 w 38"/>
                          <a:gd name="T49" fmla="*/ 0 h 108"/>
                          <a:gd name="T50" fmla="*/ 29 w 38"/>
                          <a:gd name="T51" fmla="*/ 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8" h="108">
                            <a:moveTo>
                              <a:pt x="29" y="3"/>
                            </a:moveTo>
                            <a:lnTo>
                              <a:pt x="29" y="34"/>
                            </a:lnTo>
                            <a:lnTo>
                              <a:pt x="29" y="59"/>
                            </a:lnTo>
                            <a:lnTo>
                              <a:pt x="28" y="84"/>
                            </a:lnTo>
                            <a:lnTo>
                              <a:pt x="32" y="95"/>
                            </a:lnTo>
                            <a:lnTo>
                              <a:pt x="35" y="102"/>
                            </a:lnTo>
                            <a:lnTo>
                              <a:pt x="37" y="104"/>
                            </a:lnTo>
                            <a:lnTo>
                              <a:pt x="35" y="107"/>
                            </a:lnTo>
                            <a:lnTo>
                              <a:pt x="29" y="107"/>
                            </a:lnTo>
                            <a:lnTo>
                              <a:pt x="23" y="93"/>
                            </a:lnTo>
                            <a:lnTo>
                              <a:pt x="23" y="84"/>
                            </a:lnTo>
                            <a:lnTo>
                              <a:pt x="19" y="54"/>
                            </a:lnTo>
                            <a:lnTo>
                              <a:pt x="17" y="48"/>
                            </a:lnTo>
                            <a:lnTo>
                              <a:pt x="19" y="60"/>
                            </a:lnTo>
                            <a:lnTo>
                              <a:pt x="15" y="81"/>
                            </a:lnTo>
                            <a:lnTo>
                              <a:pt x="17" y="90"/>
                            </a:lnTo>
                            <a:lnTo>
                              <a:pt x="14" y="99"/>
                            </a:lnTo>
                            <a:lnTo>
                              <a:pt x="9" y="105"/>
                            </a:lnTo>
                            <a:lnTo>
                              <a:pt x="5" y="105"/>
                            </a:lnTo>
                            <a:lnTo>
                              <a:pt x="2" y="104"/>
                            </a:lnTo>
                            <a:lnTo>
                              <a:pt x="8" y="90"/>
                            </a:lnTo>
                            <a:lnTo>
                              <a:pt x="9" y="82"/>
                            </a:lnTo>
                            <a:lnTo>
                              <a:pt x="8" y="68"/>
                            </a:lnTo>
                            <a:lnTo>
                              <a:pt x="6" y="45"/>
                            </a:lnTo>
                            <a:lnTo>
                              <a:pt x="0" y="0"/>
                            </a:lnTo>
                            <a:lnTo>
                              <a:pt x="29" y="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05" name="Freeform 491">
                        <a:extLst>
                          <a:ext uri="{FF2B5EF4-FFF2-40B4-BE49-F238E27FC236}">
                            <a16:creationId xmlns:a16="http://schemas.microsoft.com/office/drawing/2014/main" id="{6B6758F5-9D1B-4993-9866-4F08A1185E68}"/>
                          </a:ext>
                        </a:extLst>
                      </p:cNvPr>
                      <p:cNvSpPr>
                        <a:spLocks/>
                      </p:cNvSpPr>
                      <p:nvPr/>
                    </p:nvSpPr>
                    <p:spPr bwMode="auto">
                      <a:xfrm>
                        <a:off x="5042" y="2574"/>
                        <a:ext cx="10" cy="14"/>
                      </a:xfrm>
                      <a:custGeom>
                        <a:avLst/>
                        <a:gdLst>
                          <a:gd name="T0" fmla="*/ 0 w 10"/>
                          <a:gd name="T1" fmla="*/ 0 h 14"/>
                          <a:gd name="T2" fmla="*/ 0 w 10"/>
                          <a:gd name="T3" fmla="*/ 7 h 14"/>
                          <a:gd name="T4" fmla="*/ 9 w 10"/>
                          <a:gd name="T5" fmla="*/ 13 h 14"/>
                          <a:gd name="T6" fmla="*/ 5 w 10"/>
                          <a:gd name="T7" fmla="*/ 1 h 14"/>
                          <a:gd name="T8" fmla="*/ 0 w 10"/>
                          <a:gd name="T9" fmla="*/ 0 h 14"/>
                        </a:gdLst>
                        <a:ahLst/>
                        <a:cxnLst>
                          <a:cxn ang="0">
                            <a:pos x="T0" y="T1"/>
                          </a:cxn>
                          <a:cxn ang="0">
                            <a:pos x="T2" y="T3"/>
                          </a:cxn>
                          <a:cxn ang="0">
                            <a:pos x="T4" y="T5"/>
                          </a:cxn>
                          <a:cxn ang="0">
                            <a:pos x="T6" y="T7"/>
                          </a:cxn>
                          <a:cxn ang="0">
                            <a:pos x="T8" y="T9"/>
                          </a:cxn>
                        </a:cxnLst>
                        <a:rect l="0" t="0" r="r" b="b"/>
                        <a:pathLst>
                          <a:path w="10" h="14">
                            <a:moveTo>
                              <a:pt x="0" y="0"/>
                            </a:moveTo>
                            <a:lnTo>
                              <a:pt x="0" y="7"/>
                            </a:lnTo>
                            <a:lnTo>
                              <a:pt x="9" y="13"/>
                            </a:lnTo>
                            <a:lnTo>
                              <a:pt x="5" y="1"/>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143902" name="Freeform 492">
                      <a:extLst>
                        <a:ext uri="{FF2B5EF4-FFF2-40B4-BE49-F238E27FC236}">
                          <a16:creationId xmlns:a16="http://schemas.microsoft.com/office/drawing/2014/main" id="{19A6CEAA-6A6F-4CD3-ACA0-A0164156744F}"/>
                        </a:ext>
                      </a:extLst>
                    </p:cNvPr>
                    <p:cNvSpPr>
                      <a:spLocks/>
                    </p:cNvSpPr>
                    <p:nvPr/>
                  </p:nvSpPr>
                  <p:spPr bwMode="auto">
                    <a:xfrm>
                      <a:off x="5073" y="2605"/>
                      <a:ext cx="4" cy="49"/>
                    </a:xfrm>
                    <a:custGeom>
                      <a:avLst/>
                      <a:gdLst>
                        <a:gd name="T0" fmla="*/ 0 w 4"/>
                        <a:gd name="T1" fmla="*/ 0 h 49"/>
                        <a:gd name="T2" fmla="*/ 0 w 4"/>
                        <a:gd name="T3" fmla="*/ 16 h 49"/>
                        <a:gd name="T4" fmla="*/ 0 w 4"/>
                        <a:gd name="T5" fmla="*/ 26 h 49"/>
                        <a:gd name="T6" fmla="*/ 2 w 4"/>
                        <a:gd name="T7" fmla="*/ 37 h 49"/>
                        <a:gd name="T8" fmla="*/ 3 w 4"/>
                        <a:gd name="T9" fmla="*/ 46 h 49"/>
                        <a:gd name="T10" fmla="*/ 2 w 4"/>
                        <a:gd name="T11" fmla="*/ 48 h 49"/>
                        <a:gd name="T12" fmla="*/ 0 w 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4" h="49">
                          <a:moveTo>
                            <a:pt x="0" y="0"/>
                          </a:moveTo>
                          <a:lnTo>
                            <a:pt x="0" y="16"/>
                          </a:lnTo>
                          <a:lnTo>
                            <a:pt x="0" y="26"/>
                          </a:lnTo>
                          <a:lnTo>
                            <a:pt x="2" y="37"/>
                          </a:lnTo>
                          <a:lnTo>
                            <a:pt x="3" y="46"/>
                          </a:lnTo>
                          <a:lnTo>
                            <a:pt x="2" y="48"/>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57" name="Group 493">
                    <a:extLst>
                      <a:ext uri="{FF2B5EF4-FFF2-40B4-BE49-F238E27FC236}">
                        <a16:creationId xmlns:a16="http://schemas.microsoft.com/office/drawing/2014/main" id="{DD6DC5FF-470C-4C7C-BEE4-CF4DD904FCB5}"/>
                      </a:ext>
                    </a:extLst>
                  </p:cNvPr>
                  <p:cNvGrpSpPr>
                    <a:grpSpLocks/>
                  </p:cNvGrpSpPr>
                  <p:nvPr/>
                </p:nvGrpSpPr>
                <p:grpSpPr bwMode="auto">
                  <a:xfrm>
                    <a:off x="5056" y="2696"/>
                    <a:ext cx="40" cy="30"/>
                    <a:chOff x="5056" y="2696"/>
                    <a:chExt cx="40" cy="30"/>
                  </a:xfrm>
                </p:grpSpPr>
                <p:sp>
                  <p:nvSpPr>
                    <p:cNvPr id="143898" name="Freeform 494">
                      <a:extLst>
                        <a:ext uri="{FF2B5EF4-FFF2-40B4-BE49-F238E27FC236}">
                          <a16:creationId xmlns:a16="http://schemas.microsoft.com/office/drawing/2014/main" id="{C83A2017-96B7-41AA-BCE2-896F4F15B59E}"/>
                        </a:ext>
                      </a:extLst>
                    </p:cNvPr>
                    <p:cNvSpPr>
                      <a:spLocks/>
                    </p:cNvSpPr>
                    <p:nvPr/>
                  </p:nvSpPr>
                  <p:spPr bwMode="auto">
                    <a:xfrm>
                      <a:off x="5056" y="2696"/>
                      <a:ext cx="18" cy="28"/>
                    </a:xfrm>
                    <a:custGeom>
                      <a:avLst/>
                      <a:gdLst>
                        <a:gd name="T0" fmla="*/ 17 w 18"/>
                        <a:gd name="T1" fmla="*/ 0 h 28"/>
                        <a:gd name="T2" fmla="*/ 17 w 18"/>
                        <a:gd name="T3" fmla="*/ 3 h 28"/>
                        <a:gd name="T4" fmla="*/ 17 w 18"/>
                        <a:gd name="T5" fmla="*/ 12 h 28"/>
                        <a:gd name="T6" fmla="*/ 15 w 18"/>
                        <a:gd name="T7" fmla="*/ 9 h 28"/>
                        <a:gd name="T8" fmla="*/ 14 w 18"/>
                        <a:gd name="T9" fmla="*/ 12 h 28"/>
                        <a:gd name="T10" fmla="*/ 14 w 18"/>
                        <a:gd name="T11" fmla="*/ 18 h 28"/>
                        <a:gd name="T12" fmla="*/ 11 w 18"/>
                        <a:gd name="T13" fmla="*/ 23 h 28"/>
                        <a:gd name="T14" fmla="*/ 6 w 18"/>
                        <a:gd name="T15" fmla="*/ 26 h 28"/>
                        <a:gd name="T16" fmla="*/ 3 w 18"/>
                        <a:gd name="T17" fmla="*/ 27 h 28"/>
                        <a:gd name="T18" fmla="*/ 0 w 18"/>
                        <a:gd name="T19" fmla="*/ 26 h 28"/>
                        <a:gd name="T20" fmla="*/ 0 w 18"/>
                        <a:gd name="T21" fmla="*/ 21 h 28"/>
                        <a:gd name="T22" fmla="*/ 3 w 18"/>
                        <a:gd name="T23" fmla="*/ 12 h 28"/>
                        <a:gd name="T24" fmla="*/ 3 w 18"/>
                        <a:gd name="T25" fmla="*/ 15 h 28"/>
                        <a:gd name="T26" fmla="*/ 6 w 18"/>
                        <a:gd name="T27" fmla="*/ 15 h 28"/>
                        <a:gd name="T28" fmla="*/ 9 w 18"/>
                        <a:gd name="T29" fmla="*/ 15 h 28"/>
                        <a:gd name="T30" fmla="*/ 12 w 18"/>
                        <a:gd name="T31" fmla="*/ 11 h 28"/>
                        <a:gd name="T32" fmla="*/ 14 w 18"/>
                        <a:gd name="T33" fmla="*/ 6 h 28"/>
                        <a:gd name="T34" fmla="*/ 17 w 18"/>
                        <a:gd name="T3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8">
                          <a:moveTo>
                            <a:pt x="17" y="0"/>
                          </a:moveTo>
                          <a:lnTo>
                            <a:pt x="17" y="3"/>
                          </a:lnTo>
                          <a:lnTo>
                            <a:pt x="17" y="12"/>
                          </a:lnTo>
                          <a:lnTo>
                            <a:pt x="15" y="9"/>
                          </a:lnTo>
                          <a:lnTo>
                            <a:pt x="14" y="12"/>
                          </a:lnTo>
                          <a:lnTo>
                            <a:pt x="14" y="18"/>
                          </a:lnTo>
                          <a:lnTo>
                            <a:pt x="11" y="23"/>
                          </a:lnTo>
                          <a:lnTo>
                            <a:pt x="6" y="26"/>
                          </a:lnTo>
                          <a:lnTo>
                            <a:pt x="3" y="27"/>
                          </a:lnTo>
                          <a:lnTo>
                            <a:pt x="0" y="26"/>
                          </a:lnTo>
                          <a:lnTo>
                            <a:pt x="0" y="21"/>
                          </a:lnTo>
                          <a:lnTo>
                            <a:pt x="3" y="12"/>
                          </a:lnTo>
                          <a:lnTo>
                            <a:pt x="3" y="15"/>
                          </a:lnTo>
                          <a:lnTo>
                            <a:pt x="6" y="15"/>
                          </a:lnTo>
                          <a:lnTo>
                            <a:pt x="9" y="15"/>
                          </a:lnTo>
                          <a:lnTo>
                            <a:pt x="12" y="11"/>
                          </a:lnTo>
                          <a:lnTo>
                            <a:pt x="14" y="6"/>
                          </a:lnTo>
                          <a:lnTo>
                            <a:pt x="17"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899" name="Freeform 495">
                      <a:extLst>
                        <a:ext uri="{FF2B5EF4-FFF2-40B4-BE49-F238E27FC236}">
                          <a16:creationId xmlns:a16="http://schemas.microsoft.com/office/drawing/2014/main" id="{776A49CD-D13D-4B94-8023-AD9D861955AE}"/>
                        </a:ext>
                      </a:extLst>
                    </p:cNvPr>
                    <p:cNvSpPr>
                      <a:spLocks/>
                    </p:cNvSpPr>
                    <p:nvPr/>
                  </p:nvSpPr>
                  <p:spPr bwMode="auto">
                    <a:xfrm>
                      <a:off x="5081" y="2696"/>
                      <a:ext cx="15" cy="30"/>
                    </a:xfrm>
                    <a:custGeom>
                      <a:avLst/>
                      <a:gdLst>
                        <a:gd name="T0" fmla="*/ 0 w 15"/>
                        <a:gd name="T1" fmla="*/ 0 h 30"/>
                        <a:gd name="T2" fmla="*/ 0 w 15"/>
                        <a:gd name="T3" fmla="*/ 12 h 30"/>
                        <a:gd name="T4" fmla="*/ 0 w 15"/>
                        <a:gd name="T5" fmla="*/ 9 h 30"/>
                        <a:gd name="T6" fmla="*/ 1 w 15"/>
                        <a:gd name="T7" fmla="*/ 12 h 30"/>
                        <a:gd name="T8" fmla="*/ 3 w 15"/>
                        <a:gd name="T9" fmla="*/ 18 h 30"/>
                        <a:gd name="T10" fmla="*/ 4 w 15"/>
                        <a:gd name="T11" fmla="*/ 23 h 30"/>
                        <a:gd name="T12" fmla="*/ 7 w 15"/>
                        <a:gd name="T13" fmla="*/ 26 h 30"/>
                        <a:gd name="T14" fmla="*/ 10 w 15"/>
                        <a:gd name="T15" fmla="*/ 27 h 30"/>
                        <a:gd name="T16" fmla="*/ 13 w 15"/>
                        <a:gd name="T17" fmla="*/ 29 h 30"/>
                        <a:gd name="T18" fmla="*/ 13 w 15"/>
                        <a:gd name="T19" fmla="*/ 27 h 30"/>
                        <a:gd name="T20" fmla="*/ 14 w 15"/>
                        <a:gd name="T21" fmla="*/ 24 h 30"/>
                        <a:gd name="T22" fmla="*/ 14 w 15"/>
                        <a:gd name="T23" fmla="*/ 21 h 30"/>
                        <a:gd name="T24" fmla="*/ 14 w 15"/>
                        <a:gd name="T25" fmla="*/ 18 h 30"/>
                        <a:gd name="T26" fmla="*/ 13 w 15"/>
                        <a:gd name="T27" fmla="*/ 14 h 30"/>
                        <a:gd name="T28" fmla="*/ 10 w 15"/>
                        <a:gd name="T29" fmla="*/ 15 h 30"/>
                        <a:gd name="T30" fmla="*/ 7 w 15"/>
                        <a:gd name="T31" fmla="*/ 15 h 30"/>
                        <a:gd name="T32" fmla="*/ 6 w 15"/>
                        <a:gd name="T33" fmla="*/ 15 h 30"/>
                        <a:gd name="T34" fmla="*/ 1 w 15"/>
                        <a:gd name="T35" fmla="*/ 6 h 30"/>
                        <a:gd name="T36" fmla="*/ 0 w 15"/>
                        <a:gd name="T3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30">
                          <a:moveTo>
                            <a:pt x="0" y="0"/>
                          </a:moveTo>
                          <a:lnTo>
                            <a:pt x="0" y="12"/>
                          </a:lnTo>
                          <a:lnTo>
                            <a:pt x="0" y="9"/>
                          </a:lnTo>
                          <a:lnTo>
                            <a:pt x="1" y="12"/>
                          </a:lnTo>
                          <a:lnTo>
                            <a:pt x="3" y="18"/>
                          </a:lnTo>
                          <a:lnTo>
                            <a:pt x="4" y="23"/>
                          </a:lnTo>
                          <a:lnTo>
                            <a:pt x="7" y="26"/>
                          </a:lnTo>
                          <a:lnTo>
                            <a:pt x="10" y="27"/>
                          </a:lnTo>
                          <a:lnTo>
                            <a:pt x="13" y="29"/>
                          </a:lnTo>
                          <a:lnTo>
                            <a:pt x="13" y="27"/>
                          </a:lnTo>
                          <a:lnTo>
                            <a:pt x="14" y="24"/>
                          </a:lnTo>
                          <a:lnTo>
                            <a:pt x="14" y="21"/>
                          </a:lnTo>
                          <a:lnTo>
                            <a:pt x="14" y="18"/>
                          </a:lnTo>
                          <a:lnTo>
                            <a:pt x="13" y="14"/>
                          </a:lnTo>
                          <a:lnTo>
                            <a:pt x="10" y="15"/>
                          </a:lnTo>
                          <a:lnTo>
                            <a:pt x="7" y="15"/>
                          </a:lnTo>
                          <a:lnTo>
                            <a:pt x="6" y="15"/>
                          </a:lnTo>
                          <a:lnTo>
                            <a:pt x="1" y="6"/>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58" name="Freeform 496">
                    <a:extLst>
                      <a:ext uri="{FF2B5EF4-FFF2-40B4-BE49-F238E27FC236}">
                        <a16:creationId xmlns:a16="http://schemas.microsoft.com/office/drawing/2014/main" id="{694796F6-ABD7-47CB-9AB5-B3D00B84A0CB}"/>
                      </a:ext>
                    </a:extLst>
                  </p:cNvPr>
                  <p:cNvSpPr>
                    <a:spLocks/>
                  </p:cNvSpPr>
                  <p:nvPr/>
                </p:nvSpPr>
                <p:spPr bwMode="auto">
                  <a:xfrm>
                    <a:off x="5041" y="2483"/>
                    <a:ext cx="63" cy="211"/>
                  </a:xfrm>
                  <a:custGeom>
                    <a:avLst/>
                    <a:gdLst>
                      <a:gd name="T0" fmla="*/ 45 w 63"/>
                      <a:gd name="T1" fmla="*/ 3 h 211"/>
                      <a:gd name="T2" fmla="*/ 57 w 63"/>
                      <a:gd name="T3" fmla="*/ 9 h 211"/>
                      <a:gd name="T4" fmla="*/ 60 w 63"/>
                      <a:gd name="T5" fmla="*/ 16 h 211"/>
                      <a:gd name="T6" fmla="*/ 62 w 63"/>
                      <a:gd name="T7" fmla="*/ 63 h 211"/>
                      <a:gd name="T8" fmla="*/ 60 w 63"/>
                      <a:gd name="T9" fmla="*/ 75 h 211"/>
                      <a:gd name="T10" fmla="*/ 54 w 63"/>
                      <a:gd name="T11" fmla="*/ 74 h 211"/>
                      <a:gd name="T12" fmla="*/ 54 w 63"/>
                      <a:gd name="T13" fmla="*/ 102 h 211"/>
                      <a:gd name="T14" fmla="*/ 51 w 63"/>
                      <a:gd name="T15" fmla="*/ 102 h 211"/>
                      <a:gd name="T16" fmla="*/ 47 w 63"/>
                      <a:gd name="T17" fmla="*/ 161 h 211"/>
                      <a:gd name="T18" fmla="*/ 47 w 63"/>
                      <a:gd name="T19" fmla="*/ 193 h 211"/>
                      <a:gd name="T20" fmla="*/ 45 w 63"/>
                      <a:gd name="T21" fmla="*/ 207 h 211"/>
                      <a:gd name="T22" fmla="*/ 42 w 63"/>
                      <a:gd name="T23" fmla="*/ 210 h 211"/>
                      <a:gd name="T24" fmla="*/ 37 w 63"/>
                      <a:gd name="T25" fmla="*/ 207 h 211"/>
                      <a:gd name="T26" fmla="*/ 34 w 63"/>
                      <a:gd name="T27" fmla="*/ 183 h 211"/>
                      <a:gd name="T28" fmla="*/ 33 w 63"/>
                      <a:gd name="T29" fmla="*/ 208 h 211"/>
                      <a:gd name="T30" fmla="*/ 28 w 63"/>
                      <a:gd name="T31" fmla="*/ 210 h 211"/>
                      <a:gd name="T32" fmla="*/ 23 w 63"/>
                      <a:gd name="T33" fmla="*/ 208 h 211"/>
                      <a:gd name="T34" fmla="*/ 19 w 63"/>
                      <a:gd name="T35" fmla="*/ 160 h 211"/>
                      <a:gd name="T36" fmla="*/ 14 w 63"/>
                      <a:gd name="T37" fmla="*/ 125 h 211"/>
                      <a:gd name="T38" fmla="*/ 5 w 63"/>
                      <a:gd name="T39" fmla="*/ 92 h 211"/>
                      <a:gd name="T40" fmla="*/ 0 w 63"/>
                      <a:gd name="T41" fmla="*/ 92 h 211"/>
                      <a:gd name="T42" fmla="*/ 5 w 63"/>
                      <a:gd name="T43" fmla="*/ 47 h 211"/>
                      <a:gd name="T44" fmla="*/ 5 w 63"/>
                      <a:gd name="T45" fmla="*/ 13 h 211"/>
                      <a:gd name="T46" fmla="*/ 8 w 63"/>
                      <a:gd name="T47" fmla="*/ 9 h 211"/>
                      <a:gd name="T48" fmla="*/ 20 w 63"/>
                      <a:gd name="T49" fmla="*/ 0 h 211"/>
                      <a:gd name="T50" fmla="*/ 31 w 63"/>
                      <a:gd name="T51" fmla="*/ 19 h 211"/>
                      <a:gd name="T52" fmla="*/ 45 w 63"/>
                      <a:gd name="T53" fmla="*/ 3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3" h="211">
                        <a:moveTo>
                          <a:pt x="45" y="3"/>
                        </a:moveTo>
                        <a:lnTo>
                          <a:pt x="57" y="9"/>
                        </a:lnTo>
                        <a:lnTo>
                          <a:pt x="60" y="16"/>
                        </a:lnTo>
                        <a:lnTo>
                          <a:pt x="62" y="63"/>
                        </a:lnTo>
                        <a:lnTo>
                          <a:pt x="60" y="75"/>
                        </a:lnTo>
                        <a:lnTo>
                          <a:pt x="54" y="74"/>
                        </a:lnTo>
                        <a:lnTo>
                          <a:pt x="54" y="102"/>
                        </a:lnTo>
                        <a:lnTo>
                          <a:pt x="51" y="102"/>
                        </a:lnTo>
                        <a:lnTo>
                          <a:pt x="47" y="161"/>
                        </a:lnTo>
                        <a:lnTo>
                          <a:pt x="47" y="193"/>
                        </a:lnTo>
                        <a:lnTo>
                          <a:pt x="45" y="207"/>
                        </a:lnTo>
                        <a:lnTo>
                          <a:pt x="42" y="210"/>
                        </a:lnTo>
                        <a:lnTo>
                          <a:pt x="37" y="207"/>
                        </a:lnTo>
                        <a:lnTo>
                          <a:pt x="34" y="183"/>
                        </a:lnTo>
                        <a:lnTo>
                          <a:pt x="33" y="208"/>
                        </a:lnTo>
                        <a:lnTo>
                          <a:pt x="28" y="210"/>
                        </a:lnTo>
                        <a:lnTo>
                          <a:pt x="23" y="208"/>
                        </a:lnTo>
                        <a:lnTo>
                          <a:pt x="19" y="160"/>
                        </a:lnTo>
                        <a:lnTo>
                          <a:pt x="14" y="125"/>
                        </a:lnTo>
                        <a:lnTo>
                          <a:pt x="5" y="92"/>
                        </a:lnTo>
                        <a:lnTo>
                          <a:pt x="0" y="92"/>
                        </a:lnTo>
                        <a:lnTo>
                          <a:pt x="5" y="47"/>
                        </a:lnTo>
                        <a:lnTo>
                          <a:pt x="5" y="13"/>
                        </a:lnTo>
                        <a:lnTo>
                          <a:pt x="8" y="9"/>
                        </a:lnTo>
                        <a:lnTo>
                          <a:pt x="20" y="0"/>
                        </a:lnTo>
                        <a:lnTo>
                          <a:pt x="31" y="19"/>
                        </a:lnTo>
                        <a:lnTo>
                          <a:pt x="45" y="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59" name="Group 497">
                    <a:extLst>
                      <a:ext uri="{FF2B5EF4-FFF2-40B4-BE49-F238E27FC236}">
                        <a16:creationId xmlns:a16="http://schemas.microsoft.com/office/drawing/2014/main" id="{BADA14AF-08D1-4A50-922A-7269637DA555}"/>
                      </a:ext>
                    </a:extLst>
                  </p:cNvPr>
                  <p:cNvGrpSpPr>
                    <a:grpSpLocks/>
                  </p:cNvGrpSpPr>
                  <p:nvPr/>
                </p:nvGrpSpPr>
                <p:grpSpPr bwMode="auto">
                  <a:xfrm>
                    <a:off x="5056" y="2505"/>
                    <a:ext cx="40" cy="51"/>
                    <a:chOff x="5056" y="2505"/>
                    <a:chExt cx="40" cy="51"/>
                  </a:xfrm>
                </p:grpSpPr>
                <p:sp>
                  <p:nvSpPr>
                    <p:cNvPr id="143361" name="Freeform 498">
                      <a:extLst>
                        <a:ext uri="{FF2B5EF4-FFF2-40B4-BE49-F238E27FC236}">
                          <a16:creationId xmlns:a16="http://schemas.microsoft.com/office/drawing/2014/main" id="{13ADC094-9F18-44F7-B15D-8E976B02DF15}"/>
                        </a:ext>
                      </a:extLst>
                    </p:cNvPr>
                    <p:cNvSpPr>
                      <a:spLocks/>
                    </p:cNvSpPr>
                    <p:nvPr/>
                  </p:nvSpPr>
                  <p:spPr bwMode="auto">
                    <a:xfrm>
                      <a:off x="5060" y="2505"/>
                      <a:ext cx="33" cy="38"/>
                    </a:xfrm>
                    <a:custGeom>
                      <a:avLst/>
                      <a:gdLst>
                        <a:gd name="T0" fmla="*/ 32 w 33"/>
                        <a:gd name="T1" fmla="*/ 13 h 38"/>
                        <a:gd name="T2" fmla="*/ 11 w 33"/>
                        <a:gd name="T3" fmla="*/ 0 h 38"/>
                        <a:gd name="T4" fmla="*/ 0 w 33"/>
                        <a:gd name="T5" fmla="*/ 25 h 38"/>
                        <a:gd name="T6" fmla="*/ 20 w 33"/>
                        <a:gd name="T7" fmla="*/ 37 h 38"/>
                        <a:gd name="T8" fmla="*/ 32 w 33"/>
                        <a:gd name="T9" fmla="*/ 13 h 38"/>
                      </a:gdLst>
                      <a:ahLst/>
                      <a:cxnLst>
                        <a:cxn ang="0">
                          <a:pos x="T0" y="T1"/>
                        </a:cxn>
                        <a:cxn ang="0">
                          <a:pos x="T2" y="T3"/>
                        </a:cxn>
                        <a:cxn ang="0">
                          <a:pos x="T4" y="T5"/>
                        </a:cxn>
                        <a:cxn ang="0">
                          <a:pos x="T6" y="T7"/>
                        </a:cxn>
                        <a:cxn ang="0">
                          <a:pos x="T8" y="T9"/>
                        </a:cxn>
                      </a:cxnLst>
                      <a:rect l="0" t="0" r="r" b="b"/>
                      <a:pathLst>
                        <a:path w="33" h="38">
                          <a:moveTo>
                            <a:pt x="32" y="13"/>
                          </a:moveTo>
                          <a:lnTo>
                            <a:pt x="11" y="0"/>
                          </a:lnTo>
                          <a:lnTo>
                            <a:pt x="0" y="25"/>
                          </a:lnTo>
                          <a:lnTo>
                            <a:pt x="20" y="37"/>
                          </a:lnTo>
                          <a:lnTo>
                            <a:pt x="32" y="1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895" name="Freeform 499">
                      <a:extLst>
                        <a:ext uri="{FF2B5EF4-FFF2-40B4-BE49-F238E27FC236}">
                          <a16:creationId xmlns:a16="http://schemas.microsoft.com/office/drawing/2014/main" id="{1CCE1626-5BC7-4353-BB0E-5B796008E08F}"/>
                        </a:ext>
                      </a:extLst>
                    </p:cNvPr>
                    <p:cNvSpPr>
                      <a:spLocks/>
                    </p:cNvSpPr>
                    <p:nvPr/>
                  </p:nvSpPr>
                  <p:spPr bwMode="auto">
                    <a:xfrm>
                      <a:off x="5056" y="2522"/>
                      <a:ext cx="15" cy="21"/>
                    </a:xfrm>
                    <a:custGeom>
                      <a:avLst/>
                      <a:gdLst>
                        <a:gd name="T0" fmla="*/ 14 w 15"/>
                        <a:gd name="T1" fmla="*/ 12 h 21"/>
                        <a:gd name="T2" fmla="*/ 11 w 15"/>
                        <a:gd name="T3" fmla="*/ 9 h 21"/>
                        <a:gd name="T4" fmla="*/ 9 w 15"/>
                        <a:gd name="T5" fmla="*/ 3 h 21"/>
                        <a:gd name="T6" fmla="*/ 6 w 15"/>
                        <a:gd name="T7" fmla="*/ 2 h 21"/>
                        <a:gd name="T8" fmla="*/ 5 w 15"/>
                        <a:gd name="T9" fmla="*/ 0 h 21"/>
                        <a:gd name="T10" fmla="*/ 5 w 15"/>
                        <a:gd name="T11" fmla="*/ 2 h 21"/>
                        <a:gd name="T12" fmla="*/ 2 w 15"/>
                        <a:gd name="T13" fmla="*/ 5 h 21"/>
                        <a:gd name="T14" fmla="*/ 0 w 15"/>
                        <a:gd name="T15" fmla="*/ 9 h 21"/>
                        <a:gd name="T16" fmla="*/ 2 w 15"/>
                        <a:gd name="T17" fmla="*/ 12 h 21"/>
                        <a:gd name="T18" fmla="*/ 5 w 15"/>
                        <a:gd name="T19" fmla="*/ 17 h 21"/>
                        <a:gd name="T20" fmla="*/ 14 w 15"/>
                        <a:gd name="T21" fmla="*/ 20 h 21"/>
                        <a:gd name="T22" fmla="*/ 14 w 15"/>
                        <a:gd name="T23"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21">
                          <a:moveTo>
                            <a:pt x="14" y="12"/>
                          </a:moveTo>
                          <a:lnTo>
                            <a:pt x="11" y="9"/>
                          </a:lnTo>
                          <a:lnTo>
                            <a:pt x="9" y="3"/>
                          </a:lnTo>
                          <a:lnTo>
                            <a:pt x="6" y="2"/>
                          </a:lnTo>
                          <a:lnTo>
                            <a:pt x="5" y="0"/>
                          </a:lnTo>
                          <a:lnTo>
                            <a:pt x="5" y="2"/>
                          </a:lnTo>
                          <a:lnTo>
                            <a:pt x="2" y="5"/>
                          </a:lnTo>
                          <a:lnTo>
                            <a:pt x="0" y="9"/>
                          </a:lnTo>
                          <a:lnTo>
                            <a:pt x="2" y="12"/>
                          </a:lnTo>
                          <a:lnTo>
                            <a:pt x="5" y="17"/>
                          </a:lnTo>
                          <a:lnTo>
                            <a:pt x="14" y="20"/>
                          </a:lnTo>
                          <a:lnTo>
                            <a:pt x="14" y="1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897" name="Freeform 500">
                      <a:extLst>
                        <a:ext uri="{FF2B5EF4-FFF2-40B4-BE49-F238E27FC236}">
                          <a16:creationId xmlns:a16="http://schemas.microsoft.com/office/drawing/2014/main" id="{4C0050BA-A322-4583-87D2-6105F9065B63}"/>
                        </a:ext>
                      </a:extLst>
                    </p:cNvPr>
                    <p:cNvSpPr>
                      <a:spLocks/>
                    </p:cNvSpPr>
                    <p:nvPr/>
                  </p:nvSpPr>
                  <p:spPr bwMode="auto">
                    <a:xfrm>
                      <a:off x="5070" y="2533"/>
                      <a:ext cx="26" cy="23"/>
                    </a:xfrm>
                    <a:custGeom>
                      <a:avLst/>
                      <a:gdLst>
                        <a:gd name="T0" fmla="*/ 25 w 26"/>
                        <a:gd name="T1" fmla="*/ 22 h 23"/>
                        <a:gd name="T2" fmla="*/ 15 w 26"/>
                        <a:gd name="T3" fmla="*/ 19 h 23"/>
                        <a:gd name="T4" fmla="*/ 7 w 26"/>
                        <a:gd name="T5" fmla="*/ 15 h 23"/>
                        <a:gd name="T6" fmla="*/ 0 w 26"/>
                        <a:gd name="T7" fmla="*/ 10 h 23"/>
                        <a:gd name="T8" fmla="*/ 3 w 26"/>
                        <a:gd name="T9" fmla="*/ 0 h 23"/>
                        <a:gd name="T10" fmla="*/ 16 w 26"/>
                        <a:gd name="T11" fmla="*/ 6 h 23"/>
                        <a:gd name="T12" fmla="*/ 24 w 26"/>
                        <a:gd name="T13" fmla="*/ 9 h 23"/>
                        <a:gd name="T14" fmla="*/ 24 w 26"/>
                        <a:gd name="T15" fmla="*/ 7 h 23"/>
                        <a:gd name="T16" fmla="*/ 25 w 26"/>
                        <a:gd name="T1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3">
                          <a:moveTo>
                            <a:pt x="25" y="22"/>
                          </a:moveTo>
                          <a:lnTo>
                            <a:pt x="15" y="19"/>
                          </a:lnTo>
                          <a:lnTo>
                            <a:pt x="7" y="15"/>
                          </a:lnTo>
                          <a:lnTo>
                            <a:pt x="0" y="10"/>
                          </a:lnTo>
                          <a:lnTo>
                            <a:pt x="3" y="0"/>
                          </a:lnTo>
                          <a:lnTo>
                            <a:pt x="16" y="6"/>
                          </a:lnTo>
                          <a:lnTo>
                            <a:pt x="24" y="9"/>
                          </a:lnTo>
                          <a:lnTo>
                            <a:pt x="24" y="7"/>
                          </a:lnTo>
                          <a:lnTo>
                            <a:pt x="25" y="2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60" name="Group 501">
                    <a:extLst>
                      <a:ext uri="{FF2B5EF4-FFF2-40B4-BE49-F238E27FC236}">
                        <a16:creationId xmlns:a16="http://schemas.microsoft.com/office/drawing/2014/main" id="{7BC44FB8-A708-4A0F-AA49-87FE461C1174}"/>
                      </a:ext>
                    </a:extLst>
                  </p:cNvPr>
                  <p:cNvGrpSpPr>
                    <a:grpSpLocks/>
                  </p:cNvGrpSpPr>
                  <p:nvPr/>
                </p:nvGrpSpPr>
                <p:grpSpPr bwMode="auto">
                  <a:xfrm>
                    <a:off x="5068" y="2542"/>
                    <a:ext cx="28" cy="129"/>
                    <a:chOff x="5068" y="2542"/>
                    <a:chExt cx="28" cy="129"/>
                  </a:xfrm>
                </p:grpSpPr>
                <p:grpSp>
                  <p:nvGrpSpPr>
                    <p:cNvPr id="61" name="Group 502">
                      <a:extLst>
                        <a:ext uri="{FF2B5EF4-FFF2-40B4-BE49-F238E27FC236}">
                          <a16:creationId xmlns:a16="http://schemas.microsoft.com/office/drawing/2014/main" id="{3AC5C6C1-CC12-4C51-B137-CCDF0C70FB98}"/>
                        </a:ext>
                      </a:extLst>
                    </p:cNvPr>
                    <p:cNvGrpSpPr>
                      <a:grpSpLocks/>
                    </p:cNvGrpSpPr>
                    <p:nvPr/>
                  </p:nvGrpSpPr>
                  <p:grpSpPr bwMode="auto">
                    <a:xfrm>
                      <a:off x="5068" y="2542"/>
                      <a:ext cx="28" cy="45"/>
                      <a:chOff x="5068" y="2542"/>
                      <a:chExt cx="28" cy="45"/>
                    </a:xfrm>
                  </p:grpSpPr>
                  <p:sp>
                    <p:nvSpPr>
                      <p:cNvPr id="63" name="Freeform 503">
                        <a:extLst>
                          <a:ext uri="{FF2B5EF4-FFF2-40B4-BE49-F238E27FC236}">
                            <a16:creationId xmlns:a16="http://schemas.microsoft.com/office/drawing/2014/main" id="{0ABCB4F4-63A4-415E-A032-442534899A58}"/>
                          </a:ext>
                        </a:extLst>
                      </p:cNvPr>
                      <p:cNvSpPr>
                        <a:spLocks/>
                      </p:cNvSpPr>
                      <p:nvPr/>
                    </p:nvSpPr>
                    <p:spPr bwMode="auto">
                      <a:xfrm>
                        <a:off x="5068" y="2542"/>
                        <a:ext cx="25" cy="45"/>
                      </a:xfrm>
                      <a:custGeom>
                        <a:avLst/>
                        <a:gdLst>
                          <a:gd name="T0" fmla="*/ 24 w 25"/>
                          <a:gd name="T1" fmla="*/ 44 h 45"/>
                          <a:gd name="T2" fmla="*/ 0 w 25"/>
                          <a:gd name="T3" fmla="*/ 42 h 45"/>
                          <a:gd name="T4" fmla="*/ 0 w 25"/>
                          <a:gd name="T5" fmla="*/ 0 h 45"/>
                        </a:gdLst>
                        <a:ahLst/>
                        <a:cxnLst>
                          <a:cxn ang="0">
                            <a:pos x="T0" y="T1"/>
                          </a:cxn>
                          <a:cxn ang="0">
                            <a:pos x="T2" y="T3"/>
                          </a:cxn>
                          <a:cxn ang="0">
                            <a:pos x="T4" y="T5"/>
                          </a:cxn>
                        </a:cxnLst>
                        <a:rect l="0" t="0" r="r" b="b"/>
                        <a:pathLst>
                          <a:path w="25" h="45">
                            <a:moveTo>
                              <a:pt x="24" y="44"/>
                            </a:moveTo>
                            <a:lnTo>
                              <a:pt x="0" y="42"/>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360" name="Freeform 504">
                        <a:extLst>
                          <a:ext uri="{FF2B5EF4-FFF2-40B4-BE49-F238E27FC236}">
                            <a16:creationId xmlns:a16="http://schemas.microsoft.com/office/drawing/2014/main" id="{F9EEB4DE-1BBC-499F-B6F9-C18E87C4EB07}"/>
                          </a:ext>
                        </a:extLst>
                      </p:cNvPr>
                      <p:cNvSpPr>
                        <a:spLocks/>
                      </p:cNvSpPr>
                      <p:nvPr/>
                    </p:nvSpPr>
                    <p:spPr bwMode="auto">
                      <a:xfrm>
                        <a:off x="5068" y="2546"/>
                        <a:ext cx="28" cy="13"/>
                      </a:xfrm>
                      <a:custGeom>
                        <a:avLst/>
                        <a:gdLst>
                          <a:gd name="T0" fmla="*/ 27 w 28"/>
                          <a:gd name="T1" fmla="*/ 12 h 13"/>
                          <a:gd name="T2" fmla="*/ 17 w 28"/>
                          <a:gd name="T3" fmla="*/ 9 h 13"/>
                          <a:gd name="T4" fmla="*/ 0 w 28"/>
                          <a:gd name="T5" fmla="*/ 0 h 13"/>
                        </a:gdLst>
                        <a:ahLst/>
                        <a:cxnLst>
                          <a:cxn ang="0">
                            <a:pos x="T0" y="T1"/>
                          </a:cxn>
                          <a:cxn ang="0">
                            <a:pos x="T2" y="T3"/>
                          </a:cxn>
                          <a:cxn ang="0">
                            <a:pos x="T4" y="T5"/>
                          </a:cxn>
                        </a:cxnLst>
                        <a:rect l="0" t="0" r="r" b="b"/>
                        <a:pathLst>
                          <a:path w="28" h="13">
                            <a:moveTo>
                              <a:pt x="27" y="12"/>
                            </a:moveTo>
                            <a:lnTo>
                              <a:pt x="17" y="9"/>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62" name="Freeform 505">
                      <a:extLst>
                        <a:ext uri="{FF2B5EF4-FFF2-40B4-BE49-F238E27FC236}">
                          <a16:creationId xmlns:a16="http://schemas.microsoft.com/office/drawing/2014/main" id="{9E8B1451-3770-4209-B21C-2E8A672917D9}"/>
                        </a:ext>
                      </a:extLst>
                    </p:cNvPr>
                    <p:cNvSpPr>
                      <a:spLocks/>
                    </p:cNvSpPr>
                    <p:nvPr/>
                  </p:nvSpPr>
                  <p:spPr bwMode="auto">
                    <a:xfrm>
                      <a:off x="5073" y="2592"/>
                      <a:ext cx="4" cy="79"/>
                    </a:xfrm>
                    <a:custGeom>
                      <a:avLst/>
                      <a:gdLst>
                        <a:gd name="T0" fmla="*/ 0 w 4"/>
                        <a:gd name="T1" fmla="*/ 0 h 79"/>
                        <a:gd name="T2" fmla="*/ 0 w 4"/>
                        <a:gd name="T3" fmla="*/ 41 h 79"/>
                        <a:gd name="T4" fmla="*/ 3 w 4"/>
                        <a:gd name="T5" fmla="*/ 78 h 79"/>
                      </a:gdLst>
                      <a:ahLst/>
                      <a:cxnLst>
                        <a:cxn ang="0">
                          <a:pos x="T0" y="T1"/>
                        </a:cxn>
                        <a:cxn ang="0">
                          <a:pos x="T2" y="T3"/>
                        </a:cxn>
                        <a:cxn ang="0">
                          <a:pos x="T4" y="T5"/>
                        </a:cxn>
                      </a:cxnLst>
                      <a:rect l="0" t="0" r="r" b="b"/>
                      <a:pathLst>
                        <a:path w="4" h="79">
                          <a:moveTo>
                            <a:pt x="0" y="0"/>
                          </a:moveTo>
                          <a:lnTo>
                            <a:pt x="0" y="41"/>
                          </a:lnTo>
                          <a:lnTo>
                            <a:pt x="3" y="78"/>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grpSp>
          <p:sp>
            <p:nvSpPr>
              <p:cNvPr id="24" name="Rectangle 506">
                <a:extLst>
                  <a:ext uri="{FF2B5EF4-FFF2-40B4-BE49-F238E27FC236}">
                    <a16:creationId xmlns:a16="http://schemas.microsoft.com/office/drawing/2014/main" id="{F3713236-33BB-4E6E-B2BD-1D816EA20E19}"/>
                  </a:ext>
                </a:extLst>
              </p:cNvPr>
              <p:cNvSpPr>
                <a:spLocks noChangeArrowheads="1"/>
              </p:cNvSpPr>
              <p:nvPr/>
            </p:nvSpPr>
            <p:spPr bwMode="auto">
              <a:xfrm>
                <a:off x="1713" y="1999"/>
                <a:ext cx="377" cy="11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ts val="1000"/>
                  </a:lnSpc>
                </a:pPr>
                <a:r>
                  <a:rPr lang="en-US" altLang="en-US" sz="1000" b="1">
                    <a:solidFill>
                      <a:srgbClr val="000000"/>
                    </a:solidFill>
                    <a:latin typeface="Tahoma" panose="020B0604030504040204" pitchFamily="34" charset="0"/>
                  </a:rPr>
                  <a:t>Supplier</a:t>
                </a:r>
              </a:p>
            </p:txBody>
          </p:sp>
          <p:sp>
            <p:nvSpPr>
              <p:cNvPr id="25" name="Rectangle 507">
                <a:extLst>
                  <a:ext uri="{FF2B5EF4-FFF2-40B4-BE49-F238E27FC236}">
                    <a16:creationId xmlns:a16="http://schemas.microsoft.com/office/drawing/2014/main" id="{81135580-24C0-49B9-B626-CE9C773A5DE9}"/>
                  </a:ext>
                </a:extLst>
              </p:cNvPr>
              <p:cNvSpPr>
                <a:spLocks noChangeArrowheads="1"/>
              </p:cNvSpPr>
              <p:nvPr/>
            </p:nvSpPr>
            <p:spPr bwMode="auto">
              <a:xfrm>
                <a:off x="1713" y="2391"/>
                <a:ext cx="377" cy="11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ts val="1000"/>
                  </a:lnSpc>
                </a:pPr>
                <a:r>
                  <a:rPr lang="en-US" altLang="en-US" sz="1000" b="1">
                    <a:solidFill>
                      <a:srgbClr val="000000"/>
                    </a:solidFill>
                    <a:latin typeface="Tahoma" panose="020B0604030504040204" pitchFamily="34" charset="0"/>
                  </a:rPr>
                  <a:t>Supplier</a:t>
                </a:r>
              </a:p>
            </p:txBody>
          </p:sp>
          <p:sp>
            <p:nvSpPr>
              <p:cNvPr id="26" name="Rectangle 508">
                <a:extLst>
                  <a:ext uri="{FF2B5EF4-FFF2-40B4-BE49-F238E27FC236}">
                    <a16:creationId xmlns:a16="http://schemas.microsoft.com/office/drawing/2014/main" id="{70680503-8153-4DE0-8F52-F3B0FB2E19AD}"/>
                  </a:ext>
                </a:extLst>
              </p:cNvPr>
              <p:cNvSpPr>
                <a:spLocks noChangeArrowheads="1"/>
              </p:cNvSpPr>
              <p:nvPr/>
            </p:nvSpPr>
            <p:spPr bwMode="auto">
              <a:xfrm>
                <a:off x="3017" y="2015"/>
                <a:ext cx="459" cy="11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ts val="1000"/>
                  </a:lnSpc>
                </a:pPr>
                <a:r>
                  <a:rPr lang="en-US" altLang="en-US" sz="1000" b="1">
                    <a:solidFill>
                      <a:srgbClr val="000000"/>
                    </a:solidFill>
                    <a:latin typeface="Tahoma" panose="020B0604030504040204" pitchFamily="34" charset="0"/>
                  </a:rPr>
                  <a:t>Distributo</a:t>
                </a:r>
                <a:r>
                  <a:rPr lang="en-US" altLang="en-US" sz="1000" b="1">
                    <a:solidFill>
                      <a:srgbClr val="000000"/>
                    </a:solidFill>
                  </a:rPr>
                  <a:t>r</a:t>
                </a:r>
              </a:p>
            </p:txBody>
          </p:sp>
          <p:sp>
            <p:nvSpPr>
              <p:cNvPr id="27" name="Rectangle 509">
                <a:extLst>
                  <a:ext uri="{FF2B5EF4-FFF2-40B4-BE49-F238E27FC236}">
                    <a16:creationId xmlns:a16="http://schemas.microsoft.com/office/drawing/2014/main" id="{17E2485C-68ED-4530-9780-DE2EEB5B62FB}"/>
                  </a:ext>
                </a:extLst>
              </p:cNvPr>
              <p:cNvSpPr>
                <a:spLocks noChangeArrowheads="1"/>
              </p:cNvSpPr>
              <p:nvPr/>
            </p:nvSpPr>
            <p:spPr bwMode="auto">
              <a:xfrm>
                <a:off x="3014" y="2343"/>
                <a:ext cx="465" cy="11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ts val="1000"/>
                  </a:lnSpc>
                </a:pPr>
                <a:r>
                  <a:rPr lang="en-US" altLang="en-US" sz="1000" b="1">
                    <a:solidFill>
                      <a:srgbClr val="000000"/>
                    </a:solidFill>
                    <a:latin typeface="Tahoma" panose="020B0604030504040204" pitchFamily="34" charset="0"/>
                  </a:rPr>
                  <a:t>Distributor</a:t>
                </a:r>
              </a:p>
            </p:txBody>
          </p:sp>
          <p:sp>
            <p:nvSpPr>
              <p:cNvPr id="28" name="Rectangle 510">
                <a:extLst>
                  <a:ext uri="{FF2B5EF4-FFF2-40B4-BE49-F238E27FC236}">
                    <a16:creationId xmlns:a16="http://schemas.microsoft.com/office/drawing/2014/main" id="{AB94AFB3-E6D3-440D-8A4B-E253CD2E79F2}"/>
                  </a:ext>
                </a:extLst>
              </p:cNvPr>
              <p:cNvSpPr>
                <a:spLocks noChangeArrowheads="1"/>
              </p:cNvSpPr>
              <p:nvPr/>
            </p:nvSpPr>
            <p:spPr bwMode="auto">
              <a:xfrm>
                <a:off x="3669" y="1975"/>
                <a:ext cx="364" cy="11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ts val="1000"/>
                  </a:lnSpc>
                </a:pPr>
                <a:r>
                  <a:rPr lang="en-US" altLang="en-US" sz="1000" b="1">
                    <a:solidFill>
                      <a:srgbClr val="000000"/>
                    </a:solidFill>
                    <a:latin typeface="Tahoma" panose="020B0604030504040204" pitchFamily="34" charset="0"/>
                  </a:rPr>
                  <a:t>Retailer</a:t>
                </a:r>
              </a:p>
            </p:txBody>
          </p:sp>
          <p:sp>
            <p:nvSpPr>
              <p:cNvPr id="29" name="Rectangle 511">
                <a:extLst>
                  <a:ext uri="{FF2B5EF4-FFF2-40B4-BE49-F238E27FC236}">
                    <a16:creationId xmlns:a16="http://schemas.microsoft.com/office/drawing/2014/main" id="{6E93EDFC-8A74-4424-89C0-1D02B91689A8}"/>
                  </a:ext>
                </a:extLst>
              </p:cNvPr>
              <p:cNvSpPr>
                <a:spLocks noChangeArrowheads="1"/>
              </p:cNvSpPr>
              <p:nvPr/>
            </p:nvSpPr>
            <p:spPr bwMode="auto">
              <a:xfrm>
                <a:off x="3648" y="2375"/>
                <a:ext cx="406" cy="11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ts val="1000"/>
                  </a:lnSpc>
                </a:pPr>
                <a:r>
                  <a:rPr lang="en-US" altLang="en-US" sz="1000" b="1">
                    <a:solidFill>
                      <a:srgbClr val="000000"/>
                    </a:solidFill>
                    <a:latin typeface="Tahoma" panose="020B0604030504040204" pitchFamily="34" charset="0"/>
                  </a:rPr>
                  <a:t>End-User</a:t>
                </a:r>
              </a:p>
            </p:txBody>
          </p:sp>
          <p:sp>
            <p:nvSpPr>
              <p:cNvPr id="30" name="Rectangle 512">
                <a:extLst>
                  <a:ext uri="{FF2B5EF4-FFF2-40B4-BE49-F238E27FC236}">
                    <a16:creationId xmlns:a16="http://schemas.microsoft.com/office/drawing/2014/main" id="{61133D53-3342-4241-953D-2E19FF13D6E0}"/>
                  </a:ext>
                </a:extLst>
              </p:cNvPr>
              <p:cNvSpPr>
                <a:spLocks noChangeArrowheads="1"/>
              </p:cNvSpPr>
              <p:nvPr/>
            </p:nvSpPr>
            <p:spPr bwMode="auto">
              <a:xfrm>
                <a:off x="2401" y="1927"/>
                <a:ext cx="426" cy="11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ts val="1000"/>
                  </a:lnSpc>
                </a:pPr>
                <a:r>
                  <a:rPr lang="en-US" altLang="en-US" sz="1000" b="1">
                    <a:solidFill>
                      <a:srgbClr val="000000"/>
                    </a:solidFill>
                    <a:latin typeface="Tahoma" panose="020B0604030504040204" pitchFamily="34" charset="0"/>
                  </a:rPr>
                  <a:t>Converte</a:t>
                </a:r>
                <a:r>
                  <a:rPr lang="en-US" altLang="en-US" sz="1000" b="1">
                    <a:solidFill>
                      <a:srgbClr val="000000"/>
                    </a:solidFill>
                  </a:rPr>
                  <a:t>r</a:t>
                </a:r>
              </a:p>
            </p:txBody>
          </p:sp>
          <p:sp>
            <p:nvSpPr>
              <p:cNvPr id="31" name="Rectangle 513">
                <a:extLst>
                  <a:ext uri="{FF2B5EF4-FFF2-40B4-BE49-F238E27FC236}">
                    <a16:creationId xmlns:a16="http://schemas.microsoft.com/office/drawing/2014/main" id="{D542B6EF-C7AC-45D8-A98B-6DAD3E5EC91C}"/>
                  </a:ext>
                </a:extLst>
              </p:cNvPr>
              <p:cNvSpPr>
                <a:spLocks noChangeArrowheads="1"/>
              </p:cNvSpPr>
              <p:nvPr/>
            </p:nvSpPr>
            <p:spPr bwMode="auto">
              <a:xfrm>
                <a:off x="2203" y="2259"/>
                <a:ext cx="432" cy="11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ts val="1000"/>
                  </a:lnSpc>
                </a:pPr>
                <a:r>
                  <a:rPr lang="en-US" altLang="en-US" sz="1000" b="1">
                    <a:solidFill>
                      <a:srgbClr val="000000"/>
                    </a:solidFill>
                    <a:latin typeface="Tahoma" panose="020B0604030504040204" pitchFamily="34" charset="0"/>
                  </a:rPr>
                  <a:t>Converter</a:t>
                </a:r>
              </a:p>
            </p:txBody>
          </p:sp>
          <p:sp>
            <p:nvSpPr>
              <p:cNvPr id="32" name="Rectangle 514">
                <a:extLst>
                  <a:ext uri="{FF2B5EF4-FFF2-40B4-BE49-F238E27FC236}">
                    <a16:creationId xmlns:a16="http://schemas.microsoft.com/office/drawing/2014/main" id="{21D834E3-D670-4932-9349-CF923646B77F}"/>
                  </a:ext>
                </a:extLst>
              </p:cNvPr>
              <p:cNvSpPr>
                <a:spLocks noChangeArrowheads="1"/>
              </p:cNvSpPr>
              <p:nvPr/>
            </p:nvSpPr>
            <p:spPr bwMode="auto">
              <a:xfrm>
                <a:off x="4227" y="2271"/>
                <a:ext cx="472" cy="11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ts val="1000"/>
                  </a:lnSpc>
                </a:pPr>
                <a:r>
                  <a:rPr lang="en-US" altLang="en-US" sz="1000" b="1">
                    <a:solidFill>
                      <a:srgbClr val="000000"/>
                    </a:solidFill>
                    <a:latin typeface="Tahoma" panose="020B0604030504040204" pitchFamily="34" charset="0"/>
                  </a:rPr>
                  <a:t>Consumers</a:t>
                </a:r>
              </a:p>
            </p:txBody>
          </p:sp>
          <p:sp>
            <p:nvSpPr>
              <p:cNvPr id="33" name="Line 515">
                <a:extLst>
                  <a:ext uri="{FF2B5EF4-FFF2-40B4-BE49-F238E27FC236}">
                    <a16:creationId xmlns:a16="http://schemas.microsoft.com/office/drawing/2014/main" id="{9484D162-5111-4174-B545-FEE98BA023C1}"/>
                  </a:ext>
                </a:extLst>
              </p:cNvPr>
              <p:cNvSpPr>
                <a:spLocks noChangeShapeType="1"/>
              </p:cNvSpPr>
              <p:nvPr/>
            </p:nvSpPr>
            <p:spPr bwMode="auto">
              <a:xfrm flipV="1">
                <a:off x="1472" y="1948"/>
                <a:ext cx="242" cy="12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4" name="Line 516">
                <a:extLst>
                  <a:ext uri="{FF2B5EF4-FFF2-40B4-BE49-F238E27FC236}">
                    <a16:creationId xmlns:a16="http://schemas.microsoft.com/office/drawing/2014/main" id="{58F79DB9-DD6E-4234-A68A-E2B05EDA363C}"/>
                  </a:ext>
                </a:extLst>
              </p:cNvPr>
              <p:cNvSpPr>
                <a:spLocks noChangeShapeType="1"/>
              </p:cNvSpPr>
              <p:nvPr/>
            </p:nvSpPr>
            <p:spPr bwMode="auto">
              <a:xfrm>
                <a:off x="1472" y="2180"/>
                <a:ext cx="235" cy="13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5" name="Line 517">
                <a:extLst>
                  <a:ext uri="{FF2B5EF4-FFF2-40B4-BE49-F238E27FC236}">
                    <a16:creationId xmlns:a16="http://schemas.microsoft.com/office/drawing/2014/main" id="{F5AF62A5-2B6A-4FF4-BA0F-A24DC0B60C3B}"/>
                  </a:ext>
                </a:extLst>
              </p:cNvPr>
              <p:cNvSpPr>
                <a:spLocks noChangeShapeType="1"/>
              </p:cNvSpPr>
              <p:nvPr/>
            </p:nvSpPr>
            <p:spPr bwMode="auto">
              <a:xfrm flipV="1">
                <a:off x="2084" y="1908"/>
                <a:ext cx="227" cy="24"/>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6" name="Line 518">
                <a:extLst>
                  <a:ext uri="{FF2B5EF4-FFF2-40B4-BE49-F238E27FC236}">
                    <a16:creationId xmlns:a16="http://schemas.microsoft.com/office/drawing/2014/main" id="{2192332D-5C39-4E04-B5AA-6E9A01C97F9A}"/>
                  </a:ext>
                </a:extLst>
              </p:cNvPr>
              <p:cNvSpPr>
                <a:spLocks noChangeShapeType="1"/>
              </p:cNvSpPr>
              <p:nvPr/>
            </p:nvSpPr>
            <p:spPr bwMode="auto">
              <a:xfrm>
                <a:off x="2084" y="1956"/>
                <a:ext cx="234" cy="2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7" name="Line 519">
                <a:extLst>
                  <a:ext uri="{FF2B5EF4-FFF2-40B4-BE49-F238E27FC236}">
                    <a16:creationId xmlns:a16="http://schemas.microsoft.com/office/drawing/2014/main" id="{7ED008A1-23BB-4EDE-9162-04B55CC06E04}"/>
                  </a:ext>
                </a:extLst>
              </p:cNvPr>
              <p:cNvSpPr>
                <a:spLocks noChangeShapeType="1"/>
              </p:cNvSpPr>
              <p:nvPr/>
            </p:nvSpPr>
            <p:spPr bwMode="auto">
              <a:xfrm>
                <a:off x="2098" y="2332"/>
                <a:ext cx="220" cy="112"/>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8" name="Line 520">
                <a:extLst>
                  <a:ext uri="{FF2B5EF4-FFF2-40B4-BE49-F238E27FC236}">
                    <a16:creationId xmlns:a16="http://schemas.microsoft.com/office/drawing/2014/main" id="{201586E1-8B57-47D9-8078-E15ECB0AD14F}"/>
                  </a:ext>
                </a:extLst>
              </p:cNvPr>
              <p:cNvSpPr>
                <a:spLocks noChangeShapeType="1"/>
              </p:cNvSpPr>
              <p:nvPr/>
            </p:nvSpPr>
            <p:spPr bwMode="auto">
              <a:xfrm flipV="1">
                <a:off x="2098" y="1948"/>
                <a:ext cx="263" cy="36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9" name="Line 521">
                <a:extLst>
                  <a:ext uri="{FF2B5EF4-FFF2-40B4-BE49-F238E27FC236}">
                    <a16:creationId xmlns:a16="http://schemas.microsoft.com/office/drawing/2014/main" id="{D37DB562-D98C-4E55-A413-73C044BFE607}"/>
                  </a:ext>
                </a:extLst>
              </p:cNvPr>
              <p:cNvSpPr>
                <a:spLocks noChangeShapeType="1"/>
              </p:cNvSpPr>
              <p:nvPr/>
            </p:nvSpPr>
            <p:spPr bwMode="auto">
              <a:xfrm>
                <a:off x="2752" y="1876"/>
                <a:ext cx="292" cy="8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0" name="Line 522">
                <a:extLst>
                  <a:ext uri="{FF2B5EF4-FFF2-40B4-BE49-F238E27FC236}">
                    <a16:creationId xmlns:a16="http://schemas.microsoft.com/office/drawing/2014/main" id="{EDD7171C-49D8-40D3-8645-9CF85D06D4CC}"/>
                  </a:ext>
                </a:extLst>
              </p:cNvPr>
              <p:cNvSpPr>
                <a:spLocks noChangeShapeType="1"/>
              </p:cNvSpPr>
              <p:nvPr/>
            </p:nvSpPr>
            <p:spPr bwMode="auto">
              <a:xfrm flipV="1">
                <a:off x="2752" y="1988"/>
                <a:ext cx="299" cy="184"/>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1" name="Line 523">
                <a:extLst>
                  <a:ext uri="{FF2B5EF4-FFF2-40B4-BE49-F238E27FC236}">
                    <a16:creationId xmlns:a16="http://schemas.microsoft.com/office/drawing/2014/main" id="{9F383D5F-83EA-4268-9B76-38B748B43252}"/>
                  </a:ext>
                </a:extLst>
              </p:cNvPr>
              <p:cNvSpPr>
                <a:spLocks noChangeShapeType="1"/>
              </p:cNvSpPr>
              <p:nvPr/>
            </p:nvSpPr>
            <p:spPr bwMode="auto">
              <a:xfrm flipV="1">
                <a:off x="2752" y="2324"/>
                <a:ext cx="313" cy="13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2" name="Line 524">
                <a:extLst>
                  <a:ext uri="{FF2B5EF4-FFF2-40B4-BE49-F238E27FC236}">
                    <a16:creationId xmlns:a16="http://schemas.microsoft.com/office/drawing/2014/main" id="{CEA55278-82CC-4497-87E7-469002BBD72C}"/>
                  </a:ext>
                </a:extLst>
              </p:cNvPr>
              <p:cNvSpPr>
                <a:spLocks noChangeShapeType="1"/>
              </p:cNvSpPr>
              <p:nvPr/>
            </p:nvSpPr>
            <p:spPr bwMode="auto">
              <a:xfrm>
                <a:off x="3421" y="2304"/>
                <a:ext cx="298"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3" name="Line 525">
                <a:extLst>
                  <a:ext uri="{FF2B5EF4-FFF2-40B4-BE49-F238E27FC236}">
                    <a16:creationId xmlns:a16="http://schemas.microsoft.com/office/drawing/2014/main" id="{FC1E4789-9E57-4D15-B78C-D66D2B3BB01F}"/>
                  </a:ext>
                </a:extLst>
              </p:cNvPr>
              <p:cNvSpPr>
                <a:spLocks noChangeShapeType="1"/>
              </p:cNvSpPr>
              <p:nvPr/>
            </p:nvSpPr>
            <p:spPr bwMode="auto">
              <a:xfrm flipV="1">
                <a:off x="3421" y="1916"/>
                <a:ext cx="256" cy="64"/>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4" name="Line 526">
                <a:extLst>
                  <a:ext uri="{FF2B5EF4-FFF2-40B4-BE49-F238E27FC236}">
                    <a16:creationId xmlns:a16="http://schemas.microsoft.com/office/drawing/2014/main" id="{56F47852-EB08-4041-9C79-E7D1C2F9C5B0}"/>
                  </a:ext>
                </a:extLst>
              </p:cNvPr>
              <p:cNvSpPr>
                <a:spLocks noChangeShapeType="1"/>
              </p:cNvSpPr>
              <p:nvPr/>
            </p:nvSpPr>
            <p:spPr bwMode="auto">
              <a:xfrm>
                <a:off x="3421" y="2004"/>
                <a:ext cx="306" cy="224"/>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5" name="Line 527">
                <a:extLst>
                  <a:ext uri="{FF2B5EF4-FFF2-40B4-BE49-F238E27FC236}">
                    <a16:creationId xmlns:a16="http://schemas.microsoft.com/office/drawing/2014/main" id="{38B5430E-F94B-4B28-BA9D-53201EB246FB}"/>
                  </a:ext>
                </a:extLst>
              </p:cNvPr>
              <p:cNvSpPr>
                <a:spLocks noChangeShapeType="1"/>
              </p:cNvSpPr>
              <p:nvPr/>
            </p:nvSpPr>
            <p:spPr bwMode="auto">
              <a:xfrm>
                <a:off x="4011" y="1924"/>
                <a:ext cx="277" cy="16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6" name="Line 528">
                <a:extLst>
                  <a:ext uri="{FF2B5EF4-FFF2-40B4-BE49-F238E27FC236}">
                    <a16:creationId xmlns:a16="http://schemas.microsoft.com/office/drawing/2014/main" id="{D68D1FEE-2C9D-4C7E-9903-BA576A322CAB}"/>
                  </a:ext>
                </a:extLst>
              </p:cNvPr>
              <p:cNvSpPr>
                <a:spLocks noChangeShapeType="1"/>
              </p:cNvSpPr>
              <p:nvPr/>
            </p:nvSpPr>
            <p:spPr bwMode="auto">
              <a:xfrm flipV="1">
                <a:off x="3968" y="2148"/>
                <a:ext cx="320" cy="152"/>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grpSp>
        <p:sp>
          <p:nvSpPr>
            <p:cNvPr id="6" name="AutoShape 529">
              <a:extLst>
                <a:ext uri="{FF2B5EF4-FFF2-40B4-BE49-F238E27FC236}">
                  <a16:creationId xmlns:a16="http://schemas.microsoft.com/office/drawing/2014/main" id="{24528B34-0734-44B7-A4AC-877214F8D589}"/>
                </a:ext>
              </a:extLst>
            </p:cNvPr>
            <p:cNvSpPr>
              <a:spLocks noChangeArrowheads="1"/>
            </p:cNvSpPr>
            <p:nvPr/>
          </p:nvSpPr>
          <p:spPr bwMode="auto">
            <a:xfrm>
              <a:off x="1170" y="3120"/>
              <a:ext cx="3648" cy="240"/>
            </a:xfrm>
            <a:prstGeom prst="leftRightArrow">
              <a:avLst>
                <a:gd name="adj1" fmla="val 68056"/>
                <a:gd name="adj2" fmla="val 90004"/>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b="1">
                  <a:latin typeface="Times New Roman" panose="02020603050405020304" pitchFamily="18" charset="0"/>
                </a:rPr>
                <a:t>Information Flow</a:t>
              </a:r>
            </a:p>
          </p:txBody>
        </p:sp>
        <p:sp>
          <p:nvSpPr>
            <p:cNvPr id="7" name="AutoShape 530">
              <a:extLst>
                <a:ext uri="{FF2B5EF4-FFF2-40B4-BE49-F238E27FC236}">
                  <a16:creationId xmlns:a16="http://schemas.microsoft.com/office/drawing/2014/main" id="{53124DEB-BFD0-4C53-9A9D-8B1FA6D604E8}"/>
                </a:ext>
              </a:extLst>
            </p:cNvPr>
            <p:cNvSpPr>
              <a:spLocks noChangeArrowheads="1"/>
            </p:cNvSpPr>
            <p:nvPr/>
          </p:nvSpPr>
          <p:spPr bwMode="auto">
            <a:xfrm>
              <a:off x="1122" y="2832"/>
              <a:ext cx="3696" cy="240"/>
            </a:xfrm>
            <a:prstGeom prst="leftArrow">
              <a:avLst>
                <a:gd name="adj1" fmla="val 64167"/>
                <a:gd name="adj2" fmla="val 106231"/>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50000"/>
                </a:spcBef>
              </a:pPr>
              <a:r>
                <a:rPr lang="en-US" altLang="en-US" b="1">
                  <a:latin typeface="Times New Roman" panose="02020603050405020304" pitchFamily="18" charset="0"/>
                </a:rPr>
                <a:t>Funds/Demand Flow</a:t>
              </a:r>
            </a:p>
          </p:txBody>
        </p:sp>
        <p:sp>
          <p:nvSpPr>
            <p:cNvPr id="8" name="AutoShape 531">
              <a:extLst>
                <a:ext uri="{FF2B5EF4-FFF2-40B4-BE49-F238E27FC236}">
                  <a16:creationId xmlns:a16="http://schemas.microsoft.com/office/drawing/2014/main" id="{D45F4955-BCE0-4960-9B12-F95EA44A1798}"/>
                </a:ext>
              </a:extLst>
            </p:cNvPr>
            <p:cNvSpPr>
              <a:spLocks noChangeArrowheads="1"/>
            </p:cNvSpPr>
            <p:nvPr/>
          </p:nvSpPr>
          <p:spPr bwMode="auto">
            <a:xfrm flipH="1">
              <a:off x="1122" y="2544"/>
              <a:ext cx="3696" cy="240"/>
            </a:xfrm>
            <a:prstGeom prst="leftArrow">
              <a:avLst>
                <a:gd name="adj1" fmla="val 64167"/>
                <a:gd name="adj2" fmla="val 106231"/>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50000"/>
                </a:spcBef>
              </a:pPr>
              <a:r>
                <a:rPr lang="en-US" altLang="en-US" b="1">
                  <a:latin typeface="Times New Roman" panose="02020603050405020304" pitchFamily="18" charset="0"/>
                </a:rPr>
                <a:t>Value-Added Services</a:t>
              </a:r>
            </a:p>
          </p:txBody>
        </p:sp>
        <p:sp>
          <p:nvSpPr>
            <p:cNvPr id="9" name="AutoShape 532">
              <a:extLst>
                <a:ext uri="{FF2B5EF4-FFF2-40B4-BE49-F238E27FC236}">
                  <a16:creationId xmlns:a16="http://schemas.microsoft.com/office/drawing/2014/main" id="{8816A772-0D9A-42BE-A05C-33E2B723D87D}"/>
                </a:ext>
              </a:extLst>
            </p:cNvPr>
            <p:cNvSpPr>
              <a:spLocks noChangeArrowheads="1"/>
            </p:cNvSpPr>
            <p:nvPr/>
          </p:nvSpPr>
          <p:spPr bwMode="auto">
            <a:xfrm flipH="1">
              <a:off x="1122" y="1248"/>
              <a:ext cx="3696" cy="240"/>
            </a:xfrm>
            <a:prstGeom prst="leftArrow">
              <a:avLst>
                <a:gd name="adj1" fmla="val 64167"/>
                <a:gd name="adj2" fmla="val 106231"/>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50000"/>
                </a:spcBef>
              </a:pPr>
              <a:r>
                <a:rPr lang="en-US" altLang="en-US" sz="2000" b="1">
                  <a:latin typeface="Tahoma" panose="020B0604030504040204" pitchFamily="34" charset="0"/>
                </a:rPr>
                <a:t>Material Flow</a:t>
              </a:r>
            </a:p>
          </p:txBody>
        </p:sp>
        <p:sp>
          <p:nvSpPr>
            <p:cNvPr id="10" name="Freeform 533">
              <a:extLst>
                <a:ext uri="{FF2B5EF4-FFF2-40B4-BE49-F238E27FC236}">
                  <a16:creationId xmlns:a16="http://schemas.microsoft.com/office/drawing/2014/main" id="{A1CFBD1B-3CA4-481A-9EED-DC92C93C648E}"/>
                </a:ext>
              </a:extLst>
            </p:cNvPr>
            <p:cNvSpPr>
              <a:spLocks/>
            </p:cNvSpPr>
            <p:nvPr/>
          </p:nvSpPr>
          <p:spPr bwMode="gray">
            <a:xfrm>
              <a:off x="1104" y="3456"/>
              <a:ext cx="3744" cy="297"/>
            </a:xfrm>
            <a:custGeom>
              <a:avLst/>
              <a:gdLst>
                <a:gd name="T0" fmla="*/ 340 w 3984"/>
                <a:gd name="T1" fmla="*/ 64 h 297"/>
                <a:gd name="T2" fmla="*/ 3617 w 3984"/>
                <a:gd name="T3" fmla="*/ 64 h 297"/>
                <a:gd name="T4" fmla="*/ 3617 w 3984"/>
                <a:gd name="T5" fmla="*/ 0 h 297"/>
                <a:gd name="T6" fmla="*/ 3983 w 3984"/>
                <a:gd name="T7" fmla="*/ 138 h 297"/>
                <a:gd name="T8" fmla="*/ 3617 w 3984"/>
                <a:gd name="T9" fmla="*/ 296 h 297"/>
                <a:gd name="T10" fmla="*/ 3617 w 3984"/>
                <a:gd name="T11" fmla="*/ 231 h 297"/>
                <a:gd name="T12" fmla="*/ 340 w 3984"/>
                <a:gd name="T13" fmla="*/ 231 h 297"/>
                <a:gd name="T14" fmla="*/ 340 w 3984"/>
                <a:gd name="T15" fmla="*/ 296 h 297"/>
                <a:gd name="T16" fmla="*/ 0 w 3984"/>
                <a:gd name="T17" fmla="*/ 138 h 297"/>
                <a:gd name="T18" fmla="*/ 340 w 3984"/>
                <a:gd name="T19" fmla="*/ 0 h 297"/>
                <a:gd name="T20" fmla="*/ 340 w 3984"/>
                <a:gd name="T21" fmla="*/ 6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4" h="297">
                  <a:moveTo>
                    <a:pt x="340" y="64"/>
                  </a:moveTo>
                  <a:lnTo>
                    <a:pt x="3617" y="64"/>
                  </a:lnTo>
                  <a:lnTo>
                    <a:pt x="3617" y="0"/>
                  </a:lnTo>
                  <a:lnTo>
                    <a:pt x="3983" y="138"/>
                  </a:lnTo>
                  <a:lnTo>
                    <a:pt x="3617" y="296"/>
                  </a:lnTo>
                  <a:lnTo>
                    <a:pt x="3617" y="231"/>
                  </a:lnTo>
                  <a:lnTo>
                    <a:pt x="340" y="231"/>
                  </a:lnTo>
                  <a:lnTo>
                    <a:pt x="340" y="296"/>
                  </a:lnTo>
                  <a:lnTo>
                    <a:pt x="0" y="138"/>
                  </a:lnTo>
                  <a:lnTo>
                    <a:pt x="340" y="0"/>
                  </a:lnTo>
                  <a:lnTo>
                    <a:pt x="340" y="64"/>
                  </a:lnTo>
                </a:path>
              </a:pathLst>
            </a:custGeom>
            <a:noFill/>
            <a:ln w="28575" cap="rnd" cmpd="sng">
              <a:solidFill>
                <a:schemeClr val="tx1"/>
              </a:solidFill>
              <a:prstDash val="solid"/>
              <a:round/>
              <a:headEnd type="none" w="sm" len="sm"/>
              <a:tailEnd type="none" w="sm" len="sm"/>
            </a:ln>
            <a:effectLst>
              <a:outerShdw dist="53882" dir="2700000" algn="ctr" rotWithShape="0">
                <a:srgbClr val="003366"/>
              </a:outerShdw>
            </a:effectLst>
            <a:extLst>
              <a:ext uri="{909E8E84-426E-40DD-AFC4-6F175D3DCCD1}">
                <a14:hiddenFill xmlns:a14="http://schemas.microsoft.com/office/drawing/2010/main">
                  <a:solidFill>
                    <a:schemeClr val="folHlink"/>
                  </a:solidFill>
                </a14:hiddenFill>
              </a:ext>
            </a:extLst>
          </p:spPr>
          <p:txBody>
            <a:bodyPr/>
            <a:lstStyle/>
            <a:p>
              <a:endParaRPr lang="en-IN"/>
            </a:p>
          </p:txBody>
        </p:sp>
        <p:sp>
          <p:nvSpPr>
            <p:cNvPr id="11" name="Rectangle 534">
              <a:extLst>
                <a:ext uri="{FF2B5EF4-FFF2-40B4-BE49-F238E27FC236}">
                  <a16:creationId xmlns:a16="http://schemas.microsoft.com/office/drawing/2014/main" id="{30970681-4745-402B-9639-7E1FF114C899}"/>
                </a:ext>
              </a:extLst>
            </p:cNvPr>
            <p:cNvSpPr>
              <a:spLocks noChangeArrowheads="1"/>
            </p:cNvSpPr>
            <p:nvPr/>
          </p:nvSpPr>
          <p:spPr bwMode="gray">
            <a:xfrm>
              <a:off x="1239" y="3535"/>
              <a:ext cx="3248" cy="13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defTabSz="457200">
                <a:defRPr>
                  <a:solidFill>
                    <a:schemeClr val="tx1"/>
                  </a:solidFill>
                  <a:latin typeface="Arial" panose="020B0604020202020204" pitchFamily="34" charset="0"/>
                </a:defRPr>
              </a:lvl1pPr>
              <a:lvl2pPr marL="506413" indent="-49213" defTabSz="457200">
                <a:defRPr>
                  <a:solidFill>
                    <a:schemeClr val="tx1"/>
                  </a:solidFill>
                  <a:latin typeface="Arial" panose="020B0604020202020204" pitchFamily="34" charset="0"/>
                </a:defRPr>
              </a:lvl2pPr>
              <a:lvl3pPr marL="911225" indent="3175"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algn="ctr"/>
              <a:r>
                <a:rPr lang="en-US" altLang="en-US" b="1">
                  <a:latin typeface="Times New Roman" panose="02020603050405020304" pitchFamily="18" charset="0"/>
                </a:rPr>
                <a:t>Reuse/Maintenance/After Sales Service Flow</a:t>
              </a:r>
            </a:p>
          </p:txBody>
        </p:sp>
      </p:gr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79" y="325369"/>
            <a:ext cx="4946333" cy="1956841"/>
          </a:xfrm>
        </p:spPr>
        <p:txBody>
          <a:bodyPr vert="horz" lIns="91440" tIns="91425" rIns="91440" bIns="45720" rtlCol="0" anchor="b">
            <a:normAutofit/>
          </a:bodyPr>
          <a:lstStyle/>
          <a:p>
            <a:pPr defTabSz="457200"/>
            <a:r>
              <a:rPr lang="en-US" sz="4200" kern="1200" dirty="0">
                <a:latin typeface="Times New Roman" panose="02020603050405020304" pitchFamily="18" charset="0"/>
                <a:ea typeface="+mj-ea"/>
                <a:cs typeface="+mj-cs"/>
              </a:rPr>
              <a:t>The Objective of a Supply Chain </a:t>
            </a:r>
            <a:r>
              <a:rPr lang="en-US" sz="4200" dirty="0">
                <a:latin typeface="Times New Roman" panose="02020603050405020304" pitchFamily="18" charset="0"/>
              </a:rPr>
              <a:t>(1 of 3)</a:t>
            </a:r>
          </a:p>
        </p:txBody>
      </p:sp>
      <p:sp>
        <p:nvSpPr>
          <p:cNvPr id="18"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972407" y="3071307"/>
            <a:ext cx="10244138" cy="3320668"/>
          </a:xfrm>
        </p:spPr>
        <p:txBody>
          <a:bodyPr vert="horz" lIns="91425" tIns="91425" rIns="91425" bIns="91425" rtlCol="0">
            <a:normAutofit/>
          </a:bodyPr>
          <a:lstStyle/>
          <a:p>
            <a:pPr marL="255651" indent="-255651" defTabSz="457200">
              <a:spcAft>
                <a:spcPct val="0"/>
              </a:spcAft>
            </a:pPr>
            <a:r>
              <a:rPr lang="en-US" sz="3200" dirty="0">
                <a:latin typeface="Arial (Body)"/>
              </a:rPr>
              <a:t>Maximize net value generated</a:t>
            </a:r>
          </a:p>
          <a:p>
            <a:pPr marL="0" indent="0" defTabSz="457200">
              <a:spcAft>
                <a:spcPct val="0"/>
              </a:spcAft>
              <a:buNone/>
            </a:pPr>
            <a:r>
              <a:rPr lang="en-US" sz="3200" b="1" dirty="0"/>
              <a:t>Supply Chain Surplus = Customer Value − Supply Chain Cost</a:t>
            </a:r>
          </a:p>
        </p:txBody>
      </p:sp>
    </p:spTree>
    <p:extLst>
      <p:ext uri="{BB962C8B-B14F-4D97-AF65-F5344CB8AC3E}">
        <p14:creationId xmlns:p14="http://schemas.microsoft.com/office/powerpoint/2010/main" val="3061969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3409" y="762001"/>
            <a:ext cx="4156512" cy="1708244"/>
          </a:xfrm>
        </p:spPr>
        <p:txBody>
          <a:bodyPr vert="horz" lIns="91440" tIns="91425" rIns="91440" bIns="45720" rtlCol="0" anchor="ctr">
            <a:normAutofit/>
          </a:bodyPr>
          <a:lstStyle/>
          <a:p>
            <a:pPr defTabSz="457200"/>
            <a:r>
              <a:rPr lang="en-US" sz="3700" kern="1200">
                <a:latin typeface="Times New Roman" panose="02020603050405020304" pitchFamily="18" charset="0"/>
                <a:ea typeface="+mj-ea"/>
                <a:cs typeface="+mj-cs"/>
              </a:rPr>
              <a:t>The Objective of a Supply Chain </a:t>
            </a:r>
            <a:br>
              <a:rPr lang="en-US" sz="3700" kern="1200">
                <a:latin typeface="Times New Roman" panose="02020603050405020304" pitchFamily="18" charset="0"/>
                <a:ea typeface="+mj-ea"/>
                <a:cs typeface="+mj-cs"/>
              </a:rPr>
            </a:br>
            <a:r>
              <a:rPr lang="en-US" sz="3700">
                <a:latin typeface="Times New Roman" panose="02020603050405020304" pitchFamily="18" charset="0"/>
              </a:rPr>
              <a:t>(2 of 3)</a:t>
            </a:r>
          </a:p>
        </p:txBody>
      </p:sp>
      <p:pic>
        <p:nvPicPr>
          <p:cNvPr id="5" name="Picture 4" descr="Stock exchange numbers">
            <a:extLst>
              <a:ext uri="{FF2B5EF4-FFF2-40B4-BE49-F238E27FC236}">
                <a16:creationId xmlns:a16="http://schemas.microsoft.com/office/drawing/2014/main" id="{37E2579E-E6B4-CE1B-1A20-9D49735709E0}"/>
              </a:ext>
            </a:extLst>
          </p:cNvPr>
          <p:cNvPicPr>
            <a:picLocks noChangeAspect="1"/>
          </p:cNvPicPr>
          <p:nvPr/>
        </p:nvPicPr>
        <p:blipFill rotWithShape="1">
          <a:blip r:embed="rId2"/>
          <a:srcRect l="21074" r="19592" b="-2"/>
          <a:stretch/>
        </p:blipFill>
        <p:spPr>
          <a:xfrm>
            <a:off x="-1" y="-2"/>
            <a:ext cx="6096001" cy="6858002"/>
          </a:xfrm>
          <a:prstGeom prst="rect">
            <a:avLst/>
          </a:prstGeom>
        </p:spPr>
      </p:pic>
      <p:sp>
        <p:nvSpPr>
          <p:cNvPr id="3" name="Content Placeholder 2"/>
          <p:cNvSpPr>
            <a:spLocks noGrp="1"/>
          </p:cNvSpPr>
          <p:nvPr>
            <p:ph type="body" idx="1"/>
          </p:nvPr>
        </p:nvSpPr>
        <p:spPr>
          <a:xfrm>
            <a:off x="6803409" y="2470245"/>
            <a:ext cx="4156512" cy="3769835"/>
          </a:xfrm>
        </p:spPr>
        <p:txBody>
          <a:bodyPr vert="horz" lIns="91425" tIns="91425" rIns="91425" bIns="91425" rtlCol="0" anchor="ctr">
            <a:normAutofit/>
          </a:bodyPr>
          <a:lstStyle/>
          <a:p>
            <a:pPr marL="255651" indent="-255651" defTabSz="457200">
              <a:spcAft>
                <a:spcPct val="0"/>
              </a:spcAft>
              <a:buSzPct val="100000"/>
            </a:pPr>
            <a:r>
              <a:rPr lang="en-US" sz="1400">
                <a:latin typeface="Arial (Body)"/>
              </a:rPr>
              <a:t>Example: a customer purchases a wireless router from Best Buy for $60 (revenue)</a:t>
            </a:r>
          </a:p>
          <a:p>
            <a:pPr marL="255651" indent="-255651" defTabSz="457200">
              <a:spcAft>
                <a:spcPct val="0"/>
              </a:spcAft>
              <a:buSzPct val="100000"/>
            </a:pPr>
            <a:r>
              <a:rPr lang="en-US" sz="1400">
                <a:latin typeface="Arial (Body)"/>
              </a:rPr>
              <a:t>Supply chain incurs costs (convey information, produce components, storage, transportation, transfer funds, etc.)</a:t>
            </a:r>
          </a:p>
          <a:p>
            <a:pPr marL="255651" indent="-255651" defTabSz="457200">
              <a:spcAft>
                <a:spcPct val="0"/>
              </a:spcAft>
              <a:buSzPct val="100000"/>
            </a:pPr>
            <a:r>
              <a:rPr lang="en-US" sz="1400">
                <a:latin typeface="Arial (Body)"/>
              </a:rPr>
              <a:t>Difference between $60 and the sum of all of these costs is the supply chain profitability</a:t>
            </a:r>
          </a:p>
          <a:p>
            <a:pPr marL="255651" indent="-255651" defTabSz="457200">
              <a:spcAft>
                <a:spcPct val="0"/>
              </a:spcAft>
              <a:buSzPct val="100000"/>
            </a:pPr>
            <a:r>
              <a:rPr lang="en-US" sz="1400">
                <a:latin typeface="Arial (Body)"/>
              </a:rPr>
              <a:t>Supply chain profitability is total profit to be shared across all stages of the supply chain</a:t>
            </a:r>
          </a:p>
          <a:p>
            <a:pPr marL="255651" indent="-255651" defTabSz="457200">
              <a:spcAft>
                <a:spcPct val="0"/>
              </a:spcAft>
              <a:buSzPct val="100000"/>
            </a:pPr>
            <a:r>
              <a:rPr lang="en-US" sz="1400">
                <a:latin typeface="Arial (Body)"/>
              </a:rPr>
              <a:t>Success should be measured by total supply chain surplus, not profits at an individual stage</a:t>
            </a:r>
          </a:p>
        </p:txBody>
      </p:sp>
      <p:sp>
        <p:nvSpPr>
          <p:cNvPr id="4" name="Slide Number Placeholder 3">
            <a:extLst>
              <a:ext uri="{FF2B5EF4-FFF2-40B4-BE49-F238E27FC236}">
                <a16:creationId xmlns:a16="http://schemas.microsoft.com/office/drawing/2014/main" id="{37387C8F-2CBC-F83C-9BC6-FD53FBC7823E}"/>
              </a:ext>
            </a:extLst>
          </p:cNvPr>
          <p:cNvSpPr>
            <a:spLocks noGrp="1"/>
          </p:cNvSpPr>
          <p:nvPr>
            <p:ph type="sldNum" sz="quarter" idx="12"/>
          </p:nvPr>
        </p:nvSpPr>
        <p:spPr/>
        <p:txBody>
          <a:bodyPr/>
          <a:lstStyle/>
          <a:p>
            <a:fld id="{1F6843D4-CD3A-4A51-99D0-A5EDE1ADC0F2}" type="slidenum">
              <a:rPr lang="en-IN" smtClean="0"/>
              <a:t>19</a:t>
            </a:fld>
            <a:endParaRPr lang="en-IN"/>
          </a:p>
        </p:txBody>
      </p:sp>
    </p:spTree>
    <p:extLst>
      <p:ext uri="{BB962C8B-B14F-4D97-AF65-F5344CB8AC3E}">
        <p14:creationId xmlns:p14="http://schemas.microsoft.com/office/powerpoint/2010/main" val="24228684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tock exchange numbers">
            <a:extLst>
              <a:ext uri="{FF2B5EF4-FFF2-40B4-BE49-F238E27FC236}">
                <a16:creationId xmlns:a16="http://schemas.microsoft.com/office/drawing/2014/main" id="{2BE2C652-B639-3517-632A-1C4D7D087E58}"/>
              </a:ext>
            </a:extLst>
          </p:cNvPr>
          <p:cNvPicPr>
            <a:picLocks noChangeAspect="1"/>
          </p:cNvPicPr>
          <p:nvPr/>
        </p:nvPicPr>
        <p:blipFill rotWithShape="1">
          <a:blip r:embed="rId2"/>
          <a:srcRect l="24411" r="22930" b="-2"/>
          <a:stretch/>
        </p:blipFill>
        <p:spPr>
          <a:xfrm>
            <a:off x="-1" y="-2"/>
            <a:ext cx="5410198" cy="6858002"/>
          </a:xfrm>
          <a:prstGeom prst="rect">
            <a:avLst/>
          </a:prstGeom>
        </p:spPr>
      </p:pic>
      <p:sp>
        <p:nvSpPr>
          <p:cNvPr id="2" name="Title 1"/>
          <p:cNvSpPr>
            <a:spLocks noGrp="1"/>
          </p:cNvSpPr>
          <p:nvPr>
            <p:ph type="title"/>
          </p:nvPr>
        </p:nvSpPr>
        <p:spPr>
          <a:xfrm>
            <a:off x="6115317" y="405685"/>
            <a:ext cx="5464968" cy="1559301"/>
          </a:xfrm>
        </p:spPr>
        <p:txBody>
          <a:bodyPr vert="horz" lIns="91440" tIns="91425" rIns="91440" bIns="45720" rtlCol="0">
            <a:normAutofit/>
          </a:bodyPr>
          <a:lstStyle/>
          <a:p>
            <a:pPr defTabSz="457200"/>
            <a:r>
              <a:rPr lang="en-US" sz="3400" kern="1200">
                <a:latin typeface="Times New Roman" panose="02020603050405020304" pitchFamily="18" charset="0"/>
                <a:ea typeface="+mj-ea"/>
                <a:cs typeface="+mj-cs"/>
              </a:rPr>
              <a:t>The Objective of a Supply Chain </a:t>
            </a:r>
            <a:br>
              <a:rPr lang="en-US" sz="3400" kern="1200">
                <a:latin typeface="Times New Roman" panose="02020603050405020304" pitchFamily="18" charset="0"/>
                <a:ea typeface="+mj-ea"/>
                <a:cs typeface="+mj-cs"/>
              </a:rPr>
            </a:br>
            <a:r>
              <a:rPr lang="en-US" sz="3400">
                <a:latin typeface="Times New Roman" panose="02020603050405020304" pitchFamily="18" charset="0"/>
              </a:rPr>
              <a:t>(3 of 3)</a:t>
            </a:r>
          </a:p>
        </p:txBody>
      </p:sp>
      <p:sp>
        <p:nvSpPr>
          <p:cNvPr id="3" name="Content Placeholder 2"/>
          <p:cNvSpPr>
            <a:spLocks noGrp="1"/>
          </p:cNvSpPr>
          <p:nvPr>
            <p:ph type="body" idx="1"/>
          </p:nvPr>
        </p:nvSpPr>
        <p:spPr>
          <a:xfrm>
            <a:off x="6115317" y="2743200"/>
            <a:ext cx="5247340" cy="3496878"/>
          </a:xfrm>
        </p:spPr>
        <p:txBody>
          <a:bodyPr vert="horz" lIns="91425" tIns="91425" rIns="91425" bIns="91425" rtlCol="0" anchor="ctr">
            <a:normAutofit/>
          </a:bodyPr>
          <a:lstStyle/>
          <a:p>
            <a:pPr marL="255651" indent="-255651" defTabSz="457200">
              <a:spcAft>
                <a:spcPct val="0"/>
              </a:spcAft>
              <a:buSzPct val="100000"/>
            </a:pPr>
            <a:r>
              <a:rPr lang="en-US" sz="2000">
                <a:latin typeface="Arial (Body)"/>
              </a:rPr>
              <a:t>Customer is the only source of revenue</a:t>
            </a:r>
          </a:p>
          <a:p>
            <a:pPr marL="255651" indent="-255651" defTabSz="457200">
              <a:spcAft>
                <a:spcPct val="0"/>
              </a:spcAft>
              <a:buSzPct val="100000"/>
            </a:pPr>
            <a:r>
              <a:rPr lang="en-US" sz="2000">
                <a:latin typeface="Arial (Body)"/>
              </a:rPr>
              <a:t>Sources of cost include flows of information, products, or funds between stages of the supply chain</a:t>
            </a:r>
          </a:p>
          <a:p>
            <a:pPr marL="255651" indent="-255651" defTabSz="457200">
              <a:spcAft>
                <a:spcPct val="0"/>
              </a:spcAft>
              <a:buSzPct val="100000"/>
            </a:pPr>
            <a:r>
              <a:rPr lang="en-US" sz="2000">
                <a:latin typeface="Arial (Body)"/>
              </a:rPr>
              <a:t>Effective </a:t>
            </a:r>
            <a:r>
              <a:rPr lang="en-US" sz="2000" b="1">
                <a:latin typeface="Arial (Body)"/>
              </a:rPr>
              <a:t>supply chain management </a:t>
            </a:r>
            <a:r>
              <a:rPr lang="en-US" sz="2000">
                <a:latin typeface="Arial (Body)"/>
              </a:rPr>
              <a:t>involves the management of supply chain assets and product, information, and fund flows to grow the total supply chain surplus</a:t>
            </a:r>
          </a:p>
        </p:txBody>
      </p:sp>
      <p:sp>
        <p:nvSpPr>
          <p:cNvPr id="4" name="Slide Number Placeholder 3">
            <a:extLst>
              <a:ext uri="{FF2B5EF4-FFF2-40B4-BE49-F238E27FC236}">
                <a16:creationId xmlns:a16="http://schemas.microsoft.com/office/drawing/2014/main" id="{1A618406-212A-7E76-7640-05A5AC7430DF}"/>
              </a:ext>
            </a:extLst>
          </p:cNvPr>
          <p:cNvSpPr>
            <a:spLocks noGrp="1"/>
          </p:cNvSpPr>
          <p:nvPr>
            <p:ph type="sldNum" sz="quarter" idx="12"/>
          </p:nvPr>
        </p:nvSpPr>
        <p:spPr/>
        <p:txBody>
          <a:bodyPr/>
          <a:lstStyle/>
          <a:p>
            <a:fld id="{1F6843D4-CD3A-4A51-99D0-A5EDE1ADC0F2}" type="slidenum">
              <a:rPr lang="en-IN" smtClean="0"/>
              <a:t>20</a:t>
            </a:fld>
            <a:endParaRPr lang="en-IN"/>
          </a:p>
        </p:txBody>
      </p:sp>
    </p:spTree>
    <p:extLst>
      <p:ext uri="{BB962C8B-B14F-4D97-AF65-F5344CB8AC3E}">
        <p14:creationId xmlns:p14="http://schemas.microsoft.com/office/powerpoint/2010/main" val="14968753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97762" y="329184"/>
            <a:ext cx="6251110" cy="1783080"/>
          </a:xfrm>
        </p:spPr>
        <p:txBody>
          <a:bodyPr vert="horz" lIns="91440" tIns="45720" rIns="91440" bIns="45720" rtlCol="0" anchor="b">
            <a:normAutofit/>
          </a:bodyPr>
          <a:lstStyle/>
          <a:p>
            <a:r>
              <a:rPr lang="en-US" sz="5400"/>
              <a:t>Supply Chain Planning (1 of 2)</a:t>
            </a:r>
          </a:p>
        </p:txBody>
      </p:sp>
      <p:pic>
        <p:nvPicPr>
          <p:cNvPr id="5" name="Picture 4" descr="Magnifying glass showing decling performance">
            <a:extLst>
              <a:ext uri="{FF2B5EF4-FFF2-40B4-BE49-F238E27FC236}">
                <a16:creationId xmlns:a16="http://schemas.microsoft.com/office/drawing/2014/main" id="{85C5140E-91F7-AE16-2C70-86D02047BF96}"/>
              </a:ext>
            </a:extLst>
          </p:cNvPr>
          <p:cNvPicPr>
            <a:picLocks noChangeAspect="1"/>
          </p:cNvPicPr>
          <p:nvPr/>
        </p:nvPicPr>
        <p:blipFill rotWithShape="1">
          <a:blip r:embed="rId2"/>
          <a:srcRect l="12053" r="42616"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4294967295"/>
          </p:nvPr>
        </p:nvSpPr>
        <p:spPr>
          <a:xfrm>
            <a:off x="5297762" y="2706624"/>
            <a:ext cx="6251110" cy="3483864"/>
          </a:xfrm>
        </p:spPr>
        <p:txBody>
          <a:bodyPr vert="horz" lIns="91440" tIns="45720" rIns="91440" bIns="45720" rtlCol="0">
            <a:normAutofit/>
          </a:bodyPr>
          <a:lstStyle/>
          <a:p>
            <a:pPr marL="255651">
              <a:spcAft>
                <a:spcPct val="0"/>
              </a:spcAft>
            </a:pPr>
            <a:r>
              <a:rPr lang="en-US" sz="2200" dirty="0"/>
              <a:t>Definition of a set of policies that govern short-term operations</a:t>
            </a:r>
          </a:p>
          <a:p>
            <a:pPr marL="255651">
              <a:spcAft>
                <a:spcPct val="0"/>
              </a:spcAft>
            </a:pPr>
            <a:r>
              <a:rPr lang="en-US" sz="2200" dirty="0"/>
              <a:t>Fixed by the supply configuration from strategic phase</a:t>
            </a:r>
          </a:p>
          <a:p>
            <a:pPr marL="255651">
              <a:spcAft>
                <a:spcPct val="0"/>
              </a:spcAft>
            </a:pPr>
            <a:r>
              <a:rPr lang="en-US" sz="2200" dirty="0"/>
              <a:t>Goal is to maximize supply chain surplus given established constraints</a:t>
            </a:r>
          </a:p>
          <a:p>
            <a:pPr marL="255651">
              <a:spcAft>
                <a:spcPct val="0"/>
              </a:spcAft>
            </a:pPr>
            <a:r>
              <a:rPr lang="en-US" sz="2200" dirty="0"/>
              <a:t>Starts with a forecast of demand in the coming year</a:t>
            </a:r>
          </a:p>
        </p:txBody>
      </p:sp>
    </p:spTree>
    <p:extLst>
      <p:ext uri="{BB962C8B-B14F-4D97-AF65-F5344CB8AC3E}">
        <p14:creationId xmlns:p14="http://schemas.microsoft.com/office/powerpoint/2010/main" val="3709884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97762" y="329184"/>
            <a:ext cx="6251110" cy="1783080"/>
          </a:xfrm>
        </p:spPr>
        <p:txBody>
          <a:bodyPr vert="horz" lIns="91440" tIns="91425" rIns="91440" bIns="45720" rtlCol="0" anchor="b">
            <a:normAutofit/>
          </a:bodyPr>
          <a:lstStyle/>
          <a:p>
            <a:pPr defTabSz="457200"/>
            <a:r>
              <a:rPr lang="en-US" sz="5400" kern="1200" dirty="0">
                <a:latin typeface="Times New Roman" panose="02020603050405020304" pitchFamily="18" charset="0"/>
                <a:ea typeface="+mj-ea"/>
                <a:cs typeface="+mj-cs"/>
              </a:rPr>
              <a:t>Supply Chain Planning </a:t>
            </a:r>
            <a:r>
              <a:rPr lang="en-US" sz="5400" dirty="0">
                <a:latin typeface="Times New Roman" panose="02020603050405020304" pitchFamily="18" charset="0"/>
              </a:rPr>
              <a:t>(2 of 2)</a:t>
            </a:r>
          </a:p>
        </p:txBody>
      </p:sp>
      <p:pic>
        <p:nvPicPr>
          <p:cNvPr id="14" name="Picture 13" descr="Upwards trending chart on a screen">
            <a:extLst>
              <a:ext uri="{FF2B5EF4-FFF2-40B4-BE49-F238E27FC236}">
                <a16:creationId xmlns:a16="http://schemas.microsoft.com/office/drawing/2014/main" id="{61316910-C650-8A96-A2D5-92EC477B623C}"/>
              </a:ext>
            </a:extLst>
          </p:cNvPr>
          <p:cNvPicPr>
            <a:picLocks noChangeAspect="1"/>
          </p:cNvPicPr>
          <p:nvPr/>
        </p:nvPicPr>
        <p:blipFill rotWithShape="1">
          <a:blip r:embed="rId2"/>
          <a:srcRect l="26998" r="27670"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0"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5297762" y="2706624"/>
            <a:ext cx="6251110" cy="3483864"/>
          </a:xfrm>
        </p:spPr>
        <p:txBody>
          <a:bodyPr vert="horz" lIns="91425" tIns="91425" rIns="91425" bIns="91425" rtlCol="0">
            <a:normAutofit/>
          </a:bodyPr>
          <a:lstStyle/>
          <a:p>
            <a:pPr marL="255651" indent="-255651" defTabSz="457200">
              <a:spcAft>
                <a:spcPct val="0"/>
              </a:spcAft>
            </a:pPr>
            <a:r>
              <a:rPr lang="en-US" sz="2000" dirty="0">
                <a:latin typeface="Arial (Body)"/>
              </a:rPr>
              <a:t>Planning decisions:</a:t>
            </a:r>
          </a:p>
          <a:p>
            <a:pPr marL="741553" lvl="1" indent="-284353" defTabSz="457200">
              <a:spcAft>
                <a:spcPct val="0"/>
              </a:spcAft>
            </a:pPr>
            <a:r>
              <a:rPr lang="en-US" sz="2000" dirty="0">
                <a:latin typeface="Arial (Body)"/>
              </a:rPr>
              <a:t>Which markets will be supplied from which locations</a:t>
            </a:r>
          </a:p>
          <a:p>
            <a:pPr marL="741553" lvl="1" indent="-284353" defTabSz="457200">
              <a:spcAft>
                <a:spcPct val="0"/>
              </a:spcAft>
            </a:pPr>
            <a:r>
              <a:rPr lang="en-US" sz="2000" dirty="0">
                <a:latin typeface="Arial (Body)"/>
              </a:rPr>
              <a:t>Planned buildup of inventories</a:t>
            </a:r>
          </a:p>
          <a:p>
            <a:pPr marL="741553" lvl="1" indent="-284353" defTabSz="457200">
              <a:spcAft>
                <a:spcPct val="0"/>
              </a:spcAft>
            </a:pPr>
            <a:r>
              <a:rPr lang="en-US" sz="2000" dirty="0">
                <a:latin typeface="Arial (Body)"/>
              </a:rPr>
              <a:t>Subcontracting</a:t>
            </a:r>
          </a:p>
          <a:p>
            <a:pPr marL="741553" lvl="1" indent="-284353" defTabSz="457200">
              <a:spcAft>
                <a:spcPct val="0"/>
              </a:spcAft>
            </a:pPr>
            <a:r>
              <a:rPr lang="en-US" sz="2000" dirty="0">
                <a:latin typeface="Arial (Body)"/>
              </a:rPr>
              <a:t>Inventory policies</a:t>
            </a:r>
          </a:p>
          <a:p>
            <a:pPr marL="741553" lvl="1" indent="-284353" defTabSz="457200">
              <a:spcAft>
                <a:spcPct val="0"/>
              </a:spcAft>
            </a:pPr>
            <a:r>
              <a:rPr lang="en-US" sz="2000" dirty="0">
                <a:latin typeface="Arial (Body)"/>
              </a:rPr>
              <a:t>Timing and size of market promotions</a:t>
            </a:r>
          </a:p>
          <a:p>
            <a:pPr marL="255651" indent="-255651" defTabSz="457200">
              <a:spcAft>
                <a:spcPct val="0"/>
              </a:spcAft>
            </a:pPr>
            <a:r>
              <a:rPr lang="en-US" sz="2000" dirty="0">
                <a:latin typeface="Arial (Body)"/>
              </a:rPr>
              <a:t>Must consider demand uncertainty, exchange rates, competition over the time horizon in planning decisions</a:t>
            </a:r>
          </a:p>
        </p:txBody>
      </p:sp>
    </p:spTree>
    <p:extLst>
      <p:ext uri="{BB962C8B-B14F-4D97-AF65-F5344CB8AC3E}">
        <p14:creationId xmlns:p14="http://schemas.microsoft.com/office/powerpoint/2010/main" val="30400999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97762" y="329184"/>
            <a:ext cx="6251110" cy="1783080"/>
          </a:xfrm>
        </p:spPr>
        <p:txBody>
          <a:bodyPr vert="horz" lIns="91440" tIns="91425" rIns="91440" bIns="45720" rtlCol="0" anchor="b">
            <a:normAutofit/>
          </a:bodyPr>
          <a:lstStyle/>
          <a:p>
            <a:pPr defTabSz="457200"/>
            <a:r>
              <a:rPr lang="en-US" sz="5400" kern="1200">
                <a:latin typeface="Times New Roman" panose="02020603050405020304" pitchFamily="18" charset="0"/>
                <a:ea typeface="+mj-ea"/>
                <a:cs typeface="+mj-cs"/>
              </a:rPr>
              <a:t>Supply Chain Operation</a:t>
            </a:r>
          </a:p>
        </p:txBody>
      </p:sp>
      <p:pic>
        <p:nvPicPr>
          <p:cNvPr id="14" name="Picture 13" descr="Calendar on table">
            <a:extLst>
              <a:ext uri="{FF2B5EF4-FFF2-40B4-BE49-F238E27FC236}">
                <a16:creationId xmlns:a16="http://schemas.microsoft.com/office/drawing/2014/main" id="{E27693FC-4ADD-774F-C74D-D8A699BBA6BA}"/>
              </a:ext>
            </a:extLst>
          </p:cNvPr>
          <p:cNvPicPr>
            <a:picLocks noChangeAspect="1"/>
          </p:cNvPicPr>
          <p:nvPr/>
        </p:nvPicPr>
        <p:blipFill rotWithShape="1">
          <a:blip r:embed="rId2"/>
          <a:srcRect l="10251" r="44418"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0"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5297762" y="2706624"/>
            <a:ext cx="6251110" cy="3483864"/>
          </a:xfrm>
        </p:spPr>
        <p:txBody>
          <a:bodyPr vert="horz" lIns="91425" tIns="91425" rIns="91425" bIns="91425" rtlCol="0">
            <a:normAutofit/>
          </a:bodyPr>
          <a:lstStyle/>
          <a:p>
            <a:pPr marL="255651" indent="-255651" defTabSz="457200">
              <a:spcAft>
                <a:spcPct val="0"/>
              </a:spcAft>
            </a:pPr>
            <a:r>
              <a:rPr lang="en-US" sz="1700" dirty="0">
                <a:latin typeface="Arial (Body)"/>
              </a:rPr>
              <a:t>Time horizon is weekly or daily</a:t>
            </a:r>
          </a:p>
          <a:p>
            <a:pPr marL="255651" indent="-255651" defTabSz="457200">
              <a:spcAft>
                <a:spcPct val="0"/>
              </a:spcAft>
            </a:pPr>
            <a:r>
              <a:rPr lang="en-US" sz="1700" dirty="0">
                <a:latin typeface="Arial (Body)"/>
              </a:rPr>
              <a:t>Decisions regarding individual customer orders</a:t>
            </a:r>
          </a:p>
          <a:p>
            <a:pPr marL="255651" indent="-255651" defTabSz="457200">
              <a:spcAft>
                <a:spcPct val="0"/>
              </a:spcAft>
            </a:pPr>
            <a:r>
              <a:rPr lang="en-US" sz="1700" dirty="0">
                <a:latin typeface="Arial (Body)"/>
              </a:rPr>
              <a:t>Supply chain configuration is fixed and planning policies are defined</a:t>
            </a:r>
          </a:p>
          <a:p>
            <a:pPr marL="255651" indent="-255651" defTabSz="457200">
              <a:spcAft>
                <a:spcPct val="0"/>
              </a:spcAft>
            </a:pPr>
            <a:r>
              <a:rPr lang="en-US" sz="1700" dirty="0">
                <a:latin typeface="Arial (Body)"/>
              </a:rPr>
              <a:t>Goal is to handle incoming customer orders as effectively as possible</a:t>
            </a:r>
          </a:p>
          <a:p>
            <a:pPr marL="255651" indent="-255651" defTabSz="457200">
              <a:spcAft>
                <a:spcPct val="0"/>
              </a:spcAft>
            </a:pPr>
            <a:r>
              <a:rPr lang="en-US" sz="1700" dirty="0">
                <a:latin typeface="Arial (Body)"/>
              </a:rPr>
              <a:t>Allocate orders to inventory or production, set order due dates, generate pick lists at a warehouse, allocate an order to a particular shipment, set delivery schedules, place replenishment orders</a:t>
            </a:r>
          </a:p>
          <a:p>
            <a:pPr marL="255651" indent="-255651" defTabSz="457200">
              <a:spcAft>
                <a:spcPct val="0"/>
              </a:spcAft>
            </a:pPr>
            <a:r>
              <a:rPr lang="en-US" sz="1700" dirty="0">
                <a:latin typeface="Arial (Body)"/>
              </a:rPr>
              <a:t>Much less uncertainty (short time horizon)</a:t>
            </a:r>
          </a:p>
        </p:txBody>
      </p:sp>
    </p:spTree>
    <p:extLst>
      <p:ext uri="{BB962C8B-B14F-4D97-AF65-F5344CB8AC3E}">
        <p14:creationId xmlns:p14="http://schemas.microsoft.com/office/powerpoint/2010/main" val="775536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97762" y="329184"/>
            <a:ext cx="6251110" cy="1783080"/>
          </a:xfrm>
        </p:spPr>
        <p:txBody>
          <a:bodyPr vert="horz" lIns="91440" tIns="91425" rIns="91440" bIns="45720" rtlCol="0" anchor="b">
            <a:normAutofit/>
          </a:bodyPr>
          <a:lstStyle/>
          <a:p>
            <a:pPr defTabSz="457200"/>
            <a:r>
              <a:rPr lang="en-US" sz="5400" kern="1200">
                <a:latin typeface="Times New Roman" panose="02020603050405020304" pitchFamily="18" charset="0"/>
                <a:ea typeface="+mj-ea"/>
                <a:cs typeface="+mj-cs"/>
              </a:rPr>
              <a:t>Process Views of a Supply Chain</a:t>
            </a:r>
          </a:p>
        </p:txBody>
      </p:sp>
      <p:pic>
        <p:nvPicPr>
          <p:cNvPr id="14" name="Picture 13" descr="Cardboard boxes on conveyor belt">
            <a:extLst>
              <a:ext uri="{FF2B5EF4-FFF2-40B4-BE49-F238E27FC236}">
                <a16:creationId xmlns:a16="http://schemas.microsoft.com/office/drawing/2014/main" id="{17BD43E0-46C7-6A9F-CD5D-5100C2B35FCA}"/>
              </a:ext>
            </a:extLst>
          </p:cNvPr>
          <p:cNvPicPr>
            <a:picLocks noChangeAspect="1"/>
          </p:cNvPicPr>
          <p:nvPr/>
        </p:nvPicPr>
        <p:blipFill rotWithShape="1">
          <a:blip r:embed="rId2"/>
          <a:srcRect l="32408" r="22260"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0"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5297762" y="2706624"/>
            <a:ext cx="6251110" cy="3483864"/>
          </a:xfrm>
        </p:spPr>
        <p:txBody>
          <a:bodyPr vert="horz" lIns="91425" tIns="91425" rIns="91425" bIns="91425" rtlCol="0">
            <a:normAutofit/>
          </a:bodyPr>
          <a:lstStyle/>
          <a:p>
            <a:pPr marL="432054" indent="-432054" defTabSz="457200">
              <a:spcAft>
                <a:spcPct val="0"/>
              </a:spcAft>
              <a:buSzPts val="2400"/>
              <a:buFont typeface="+mj-lt"/>
              <a:buAutoNum type="arabicPeriod"/>
            </a:pPr>
            <a:r>
              <a:rPr lang="en-US" sz="2000" b="1">
                <a:latin typeface="Arial (Body)"/>
              </a:rPr>
              <a:t>Cycle View: </a:t>
            </a:r>
            <a:r>
              <a:rPr lang="en-US" sz="2000">
                <a:latin typeface="Arial (Body)"/>
              </a:rPr>
              <a:t>The processes in a supply chain are divided into a series of cycles, each performed at the interface between two successive stages of the supply chain.</a:t>
            </a:r>
          </a:p>
          <a:p>
            <a:pPr marL="432054" indent="-432054" defTabSz="457200">
              <a:spcAft>
                <a:spcPct val="0"/>
              </a:spcAft>
              <a:buSzPts val="2400"/>
              <a:buFont typeface="+mj-lt"/>
              <a:buAutoNum type="arabicPeriod"/>
            </a:pPr>
            <a:r>
              <a:rPr lang="en-US" sz="2000" b="1">
                <a:latin typeface="Arial (Body)"/>
              </a:rPr>
              <a:t>Push/Pull View: </a:t>
            </a:r>
            <a:r>
              <a:rPr lang="en-US" sz="2000">
                <a:latin typeface="Arial (Body)"/>
              </a:rPr>
              <a:t>The processes in a supply chain are divided into two categories, depending on whether they are executed in response to a customer order or in anticipation of customer orders. </a:t>
            </a:r>
            <a:r>
              <a:rPr lang="en-US" sz="2000" b="1">
                <a:latin typeface="Arial (Body)"/>
              </a:rPr>
              <a:t>Pull </a:t>
            </a:r>
            <a:r>
              <a:rPr lang="en-US" sz="2000">
                <a:latin typeface="Arial (Body)"/>
              </a:rPr>
              <a:t>processes are initiated by a customer order, whereas </a:t>
            </a:r>
            <a:r>
              <a:rPr lang="en-US" sz="2000" b="1">
                <a:latin typeface="Arial (Body)"/>
              </a:rPr>
              <a:t>push</a:t>
            </a:r>
            <a:r>
              <a:rPr lang="en-US" sz="2000">
                <a:latin typeface="Arial (Body)"/>
              </a:rPr>
              <a:t> processes are initiated and performed in anticipation of customer orders.</a:t>
            </a:r>
          </a:p>
        </p:txBody>
      </p:sp>
    </p:spTree>
    <p:extLst>
      <p:ext uri="{BB962C8B-B14F-4D97-AF65-F5344CB8AC3E}">
        <p14:creationId xmlns:p14="http://schemas.microsoft.com/office/powerpoint/2010/main" val="37395253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8A94871E-96FC-4ADE-815B-41A636E34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320040"/>
            <a:ext cx="6692827" cy="3892669"/>
          </a:xfrm>
        </p:spPr>
        <p:txBody>
          <a:bodyPr vert="horz" lIns="91440" tIns="45720" rIns="91440" bIns="45720" rtlCol="0" anchor="b">
            <a:normAutofit/>
          </a:bodyPr>
          <a:lstStyle/>
          <a:p>
            <a:r>
              <a:rPr lang="en-US" sz="6600" kern="1200">
                <a:solidFill>
                  <a:schemeClr val="tx1"/>
                </a:solidFill>
                <a:latin typeface="+mj-lt"/>
                <a:ea typeface="+mj-ea"/>
                <a:cs typeface="+mj-cs"/>
              </a:rPr>
              <a:t>Cycle View of Supply Chain Processes (1 of 2)</a:t>
            </a:r>
          </a:p>
        </p:txBody>
      </p:sp>
      <p:sp>
        <p:nvSpPr>
          <p:cNvPr id="3" name="Text Placeholder 2"/>
          <p:cNvSpPr>
            <a:spLocks noGrp="1"/>
          </p:cNvSpPr>
          <p:nvPr>
            <p:ph type="body" idx="1"/>
          </p:nvPr>
        </p:nvSpPr>
        <p:spPr>
          <a:xfrm>
            <a:off x="640080" y="4631161"/>
            <a:ext cx="6692827" cy="1569486"/>
          </a:xfrm>
        </p:spPr>
        <p:txBody>
          <a:bodyPr vert="horz" lIns="91440" tIns="45720" rIns="91440" bIns="45720" rtlCol="0">
            <a:normAutofit/>
          </a:bodyPr>
          <a:lstStyle/>
          <a:p>
            <a:pPr marL="0" indent="0">
              <a:buNone/>
            </a:pPr>
            <a:r>
              <a:rPr lang="en-US" sz="2400" b="1" kern="1200">
                <a:solidFill>
                  <a:schemeClr val="tx1"/>
                </a:solidFill>
                <a:latin typeface="+mn-lt"/>
                <a:ea typeface="+mn-ea"/>
                <a:cs typeface="+mn-cs"/>
              </a:rPr>
              <a:t>Figure 1-3 </a:t>
            </a:r>
            <a:r>
              <a:rPr lang="en-US" sz="2400" kern="1200">
                <a:solidFill>
                  <a:schemeClr val="tx1"/>
                </a:solidFill>
                <a:latin typeface="+mn-lt"/>
                <a:ea typeface="+mn-ea"/>
                <a:cs typeface="+mn-cs"/>
              </a:rPr>
              <a:t>Supply Chain Process Cycles</a:t>
            </a:r>
          </a:p>
        </p:txBody>
      </p:sp>
      <p:sp>
        <p:nvSpPr>
          <p:cNvPr id="19"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5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he supply chain process cycle has five stages, with a cycle between each of the first through fourth stages. The five stages are customer, retailer, distributor, manufacturer, and supplier. The full supply chain process is as follows, in order. Customer, and customer order cycle. Retailer, and replenishment cycle. Distributor, and manufacturing cycle. Manufacturer, and procurement cycle. Supplier."/>
          <p:cNvPicPr>
            <a:picLocks noChangeAspect="1"/>
          </p:cNvPicPr>
          <p:nvPr/>
        </p:nvPicPr>
        <p:blipFill>
          <a:blip r:embed="rId3"/>
          <a:stretch>
            <a:fillRect/>
          </a:stretch>
        </p:blipFill>
        <p:spPr>
          <a:xfrm>
            <a:off x="7781544" y="528850"/>
            <a:ext cx="4087368" cy="5563825"/>
          </a:xfrm>
          <a:prstGeom prst="rect">
            <a:avLst/>
          </a:prstGeom>
        </p:spPr>
      </p:pic>
    </p:spTree>
    <p:extLst>
      <p:ext uri="{BB962C8B-B14F-4D97-AF65-F5344CB8AC3E}">
        <p14:creationId xmlns:p14="http://schemas.microsoft.com/office/powerpoint/2010/main" val="39294755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8882" y="639193"/>
            <a:ext cx="3571810" cy="3573516"/>
          </a:xfrm>
        </p:spPr>
        <p:txBody>
          <a:bodyPr vert="horz" lIns="91440" tIns="45720" rIns="91440" bIns="45720" rtlCol="0" anchor="b">
            <a:normAutofit/>
          </a:bodyPr>
          <a:lstStyle/>
          <a:p>
            <a:r>
              <a:rPr lang="en-US" sz="6100" kern="1200">
                <a:solidFill>
                  <a:schemeClr val="tx1"/>
                </a:solidFill>
                <a:latin typeface="+mj-lt"/>
                <a:ea typeface="+mj-ea"/>
                <a:cs typeface="+mj-cs"/>
              </a:rPr>
              <a:t>Push/Pull View of Supply Chains</a:t>
            </a:r>
          </a:p>
        </p:txBody>
      </p:sp>
      <p:sp>
        <p:nvSpPr>
          <p:cNvPr id="22"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he push pull view of the supply chain. Processes are as follows, in order. Process 1, 2, 3, and so on. Process K, process K + 1, and so on. Process N minus 1, and process N. Processes 1 through process K are push processes. At process K, the push pull boundary occurs, and the customer arrives. Process K through process N are pull processes."/>
          <p:cNvPicPr>
            <a:picLocks noChangeAspect="1"/>
          </p:cNvPicPr>
          <p:nvPr/>
        </p:nvPicPr>
        <p:blipFill>
          <a:blip r:embed="rId3"/>
          <a:stretch>
            <a:fillRect/>
          </a:stretch>
        </p:blipFill>
        <p:spPr>
          <a:xfrm>
            <a:off x="4654296" y="1395777"/>
            <a:ext cx="7214616" cy="4039014"/>
          </a:xfrm>
          <a:prstGeom prst="rect">
            <a:avLst/>
          </a:prstGeom>
        </p:spPr>
      </p:pic>
    </p:spTree>
    <p:extLst>
      <p:ext uri="{BB962C8B-B14F-4D97-AF65-F5344CB8AC3E}">
        <p14:creationId xmlns:p14="http://schemas.microsoft.com/office/powerpoint/2010/main" val="31733023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vert="horz" lIns="91440" tIns="91425" rIns="91440" bIns="45720" rtlCol="0">
            <a:normAutofit/>
          </a:bodyPr>
          <a:lstStyle/>
          <a:p>
            <a:pPr defTabSz="457200"/>
            <a:r>
              <a:rPr lang="en-US" sz="5400" kern="1200" dirty="0">
                <a:latin typeface="Times New Roman" panose="02020603050405020304" pitchFamily="18" charset="0"/>
                <a:ea typeface="+mj-ea"/>
                <a:cs typeface="+mj-cs"/>
              </a:rPr>
              <a:t>Supply Chain Macro Processes</a:t>
            </a:r>
            <a:endParaRPr lang="en-US" sz="5400" dirty="0">
              <a:latin typeface="Times New Roman" panose="02020603050405020304" pitchFamily="18" charset="0"/>
            </a:endParaRPr>
          </a:p>
        </p:txBody>
      </p:sp>
      <p:sp>
        <p:nvSpPr>
          <p:cNvPr id="1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838200" y="1929384"/>
            <a:ext cx="10515600" cy="4251960"/>
          </a:xfrm>
        </p:spPr>
        <p:txBody>
          <a:bodyPr vert="horz" lIns="91425" tIns="91425" rIns="91425" bIns="91425" rtlCol="0">
            <a:normAutofit/>
          </a:bodyPr>
          <a:lstStyle/>
          <a:p>
            <a:pPr marL="0" indent="0" defTabSz="457200">
              <a:spcAft>
                <a:spcPct val="0"/>
              </a:spcAft>
              <a:buNone/>
            </a:pPr>
            <a:r>
              <a:rPr lang="en-US" sz="2200" dirty="0">
                <a:latin typeface="Arial (Body)"/>
              </a:rPr>
              <a:t>Supply chain processes discussed in the two views can be classified into</a:t>
            </a:r>
          </a:p>
          <a:p>
            <a:pPr marL="432000" lvl="1" indent="-432000" defTabSz="457200">
              <a:spcBef>
                <a:spcPts val="1500"/>
              </a:spcBef>
              <a:spcAft>
                <a:spcPct val="0"/>
              </a:spcAft>
              <a:buSzPts val="2400"/>
              <a:buNone/>
            </a:pPr>
            <a:r>
              <a:rPr lang="en-US" sz="2200" b="1" dirty="0">
                <a:latin typeface="Arial (Body)"/>
              </a:rPr>
              <a:t>1. Customer Relationship Management (C R M):</a:t>
            </a:r>
          </a:p>
          <a:p>
            <a:pPr marL="741600" lvl="1" indent="-284400" defTabSz="457200">
              <a:spcAft>
                <a:spcPct val="0"/>
              </a:spcAft>
              <a:buFontTx/>
              <a:buChar char="–"/>
            </a:pPr>
            <a:r>
              <a:rPr lang="en-US" sz="2200" dirty="0">
                <a:latin typeface="Arial (Body)"/>
              </a:rPr>
              <a:t>all processes at the interface between the firm and its customers</a:t>
            </a:r>
          </a:p>
          <a:p>
            <a:pPr marL="432000" lvl="1" indent="-432000" defTabSz="457200">
              <a:spcBef>
                <a:spcPts val="1500"/>
              </a:spcBef>
              <a:spcAft>
                <a:spcPct val="0"/>
              </a:spcAft>
              <a:buSzPts val="2400"/>
              <a:buNone/>
            </a:pPr>
            <a:r>
              <a:rPr lang="en-US" sz="2200" b="1" dirty="0">
                <a:latin typeface="Arial (Body)"/>
              </a:rPr>
              <a:t>2. Internal Supply Chain Management (I S C M):</a:t>
            </a:r>
          </a:p>
          <a:p>
            <a:pPr marL="741600" lvl="1" indent="-284400" defTabSz="457200">
              <a:spcAft>
                <a:spcPct val="0"/>
              </a:spcAft>
              <a:buFontTx/>
              <a:buChar char="–"/>
            </a:pPr>
            <a:r>
              <a:rPr lang="en-US" sz="2200" dirty="0">
                <a:latin typeface="Arial (Body)"/>
              </a:rPr>
              <a:t>all processes that are internal to the firm</a:t>
            </a:r>
          </a:p>
          <a:p>
            <a:pPr marL="432000" lvl="1" indent="-432000" defTabSz="457200">
              <a:spcBef>
                <a:spcPts val="1500"/>
              </a:spcBef>
              <a:spcAft>
                <a:spcPct val="0"/>
              </a:spcAft>
              <a:buSzPts val="2400"/>
              <a:buNone/>
            </a:pPr>
            <a:r>
              <a:rPr lang="en-US" sz="2200" b="1" dirty="0">
                <a:latin typeface="Arial (Body)"/>
              </a:rPr>
              <a:t>3. Supplier Relationship Management (S R M):</a:t>
            </a:r>
          </a:p>
          <a:p>
            <a:pPr marL="741600" indent="-284400" defTabSz="457200">
              <a:spcBef>
                <a:spcPts val="600"/>
              </a:spcBef>
              <a:spcAft>
                <a:spcPct val="0"/>
              </a:spcAft>
              <a:buFontTx/>
              <a:buChar char="–"/>
            </a:pPr>
            <a:r>
              <a:rPr lang="en-US" sz="2200" dirty="0">
                <a:latin typeface="Arial (Body)"/>
              </a:rPr>
              <a:t>all processes at the interface between the firm and its suppliers</a:t>
            </a:r>
          </a:p>
        </p:txBody>
      </p:sp>
    </p:spTree>
    <p:extLst>
      <p:ext uri="{BB962C8B-B14F-4D97-AF65-F5344CB8AC3E}">
        <p14:creationId xmlns:p14="http://schemas.microsoft.com/office/powerpoint/2010/main" val="1336635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sz="6600" kern="1200">
                <a:solidFill>
                  <a:schemeClr val="tx1"/>
                </a:solidFill>
                <a:latin typeface="+mj-lt"/>
                <a:ea typeface="+mj-ea"/>
                <a:cs typeface="+mj-cs"/>
              </a:rPr>
              <a:t>Supply Chain Macro Processes</a:t>
            </a:r>
          </a:p>
        </p:txBody>
      </p:sp>
      <p:sp>
        <p:nvSpPr>
          <p:cNvPr id="26"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upply chain macro processes, which includes the supplier, firm, and customer. Supplier, or S R M. Macro processes are as follows. Source, negotiate, buy, design collaboration, supply collaboration. Firm, or I S C M. Macro processes are as follows. Strategic planning, demand planning, supply planning, fulfillment, field service. Customer, or C R M. Macro processes are as follows. Market, price, sell, call center, order management."/>
          <p:cNvPicPr>
            <a:picLocks noChangeAspect="1"/>
          </p:cNvPicPr>
          <p:nvPr/>
        </p:nvPicPr>
        <p:blipFill>
          <a:blip r:embed="rId2"/>
          <a:stretch>
            <a:fillRect/>
          </a:stretch>
        </p:blipFill>
        <p:spPr>
          <a:xfrm>
            <a:off x="735677" y="2633472"/>
            <a:ext cx="10717598" cy="3586353"/>
          </a:xfrm>
          <a:prstGeom prst="rect">
            <a:avLst/>
          </a:prstGeom>
        </p:spPr>
      </p:pic>
    </p:spTree>
    <p:extLst>
      <p:ext uri="{BB962C8B-B14F-4D97-AF65-F5344CB8AC3E}">
        <p14:creationId xmlns:p14="http://schemas.microsoft.com/office/powerpoint/2010/main" val="22030911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8881" y="417576"/>
            <a:ext cx="10909640" cy="1249394"/>
          </a:xfrm>
        </p:spPr>
        <p:txBody>
          <a:bodyPr vert="horz" lIns="91440" tIns="45720" rIns="91440" bIns="45720" rtlCol="0" anchor="ctr" anchorCtr="0">
            <a:normAutofit/>
          </a:bodyPr>
          <a:lstStyle/>
          <a:p>
            <a:pPr algn="ctr">
              <a:lnSpc>
                <a:spcPct val="90000"/>
              </a:lnSpc>
              <a:spcBef>
                <a:spcPct val="0"/>
              </a:spcBef>
              <a:buClrTx/>
            </a:pPr>
            <a:r>
              <a:rPr lang="en-US" sz="6600" kern="1200" dirty="0">
                <a:solidFill>
                  <a:schemeClr val="tx1"/>
                </a:solidFill>
                <a:latin typeface="+mj-lt"/>
                <a:ea typeface="+mj-ea"/>
                <a:cs typeface="+mj-cs"/>
              </a:rPr>
              <a:t>The Value Chain</a:t>
            </a:r>
          </a:p>
        </p:txBody>
      </p:sp>
      <p:sp>
        <p:nvSpPr>
          <p:cNvPr id="4" name="Text Placeholder 3"/>
          <p:cNvSpPr>
            <a:spLocks noGrp="1"/>
          </p:cNvSpPr>
          <p:nvPr>
            <p:ph type="body" idx="1"/>
          </p:nvPr>
        </p:nvSpPr>
        <p:spPr>
          <a:xfrm>
            <a:off x="638881" y="1809541"/>
            <a:ext cx="10909643" cy="687406"/>
          </a:xfrm>
        </p:spPr>
        <p:txBody>
          <a:bodyPr vert="horz" lIns="91440" tIns="45720" rIns="91440" bIns="45720" rtlCol="0" anchor="ctr">
            <a:normAutofit/>
          </a:bodyPr>
          <a:lstStyle/>
          <a:p>
            <a:pPr algn="ctr">
              <a:spcBef>
                <a:spcPts val="1000"/>
              </a:spcBef>
            </a:pPr>
            <a:r>
              <a:rPr lang="en-US" sz="2400" kern="1200" dirty="0">
                <a:solidFill>
                  <a:schemeClr val="tx1"/>
                </a:solidFill>
                <a:latin typeface="+mn-lt"/>
                <a:ea typeface="+mn-ea"/>
                <a:cs typeface="+mn-cs"/>
              </a:rPr>
              <a:t>The Value Chain in a Company</a:t>
            </a:r>
          </a:p>
        </p:txBody>
      </p:sp>
      <p:sp>
        <p:nvSpPr>
          <p:cNvPr id="18"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he value chain in a company is as follows. New product development, marketing and sales, operations, distribution, service. Finance, accounting, information technology, and human resources support and facilitate these processes."/>
          <p:cNvPicPr>
            <a:picLocks noChangeAspect="1"/>
          </p:cNvPicPr>
          <p:nvPr/>
        </p:nvPicPr>
        <p:blipFill>
          <a:blip r:embed="rId2"/>
          <a:stretch>
            <a:fillRect/>
          </a:stretch>
        </p:blipFill>
        <p:spPr>
          <a:xfrm>
            <a:off x="320040" y="2752063"/>
            <a:ext cx="11548872" cy="3349171"/>
          </a:xfrm>
          <a:prstGeom prst="rect">
            <a:avLst/>
          </a:prstGeom>
        </p:spPr>
      </p:pic>
    </p:spTree>
    <p:extLst>
      <p:ext uri="{BB962C8B-B14F-4D97-AF65-F5344CB8AC3E}">
        <p14:creationId xmlns:p14="http://schemas.microsoft.com/office/powerpoint/2010/main" val="10916542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97762" y="329184"/>
            <a:ext cx="6251110" cy="1783080"/>
          </a:xfrm>
        </p:spPr>
        <p:txBody>
          <a:bodyPr vert="horz" lIns="91440" tIns="91425" rIns="91440" bIns="45720" rtlCol="0" anchor="b">
            <a:normAutofit/>
          </a:bodyPr>
          <a:lstStyle/>
          <a:p>
            <a:pPr defTabSz="457200"/>
            <a:r>
              <a:rPr lang="en-US" sz="5400" kern="1200">
                <a:latin typeface="Times New Roman" panose="02020603050405020304" pitchFamily="18" charset="0"/>
                <a:ea typeface="+mj-ea"/>
                <a:cs typeface="+mj-cs"/>
              </a:rPr>
              <a:t>Achieving Strategic Fit </a:t>
            </a:r>
            <a:r>
              <a:rPr lang="en-US" sz="5400">
                <a:latin typeface="Times New Roman" panose="02020603050405020304" pitchFamily="18" charset="0"/>
              </a:rPr>
              <a:t>(1 of 2)</a:t>
            </a:r>
          </a:p>
        </p:txBody>
      </p:sp>
      <p:pic>
        <p:nvPicPr>
          <p:cNvPr id="12" name="Picture 11" descr="Puzzle pieces">
            <a:extLst>
              <a:ext uri="{FF2B5EF4-FFF2-40B4-BE49-F238E27FC236}">
                <a16:creationId xmlns:a16="http://schemas.microsoft.com/office/drawing/2014/main" id="{A6D12C74-8E42-215A-E660-FCD9D7CA7DA8}"/>
              </a:ext>
            </a:extLst>
          </p:cNvPr>
          <p:cNvPicPr>
            <a:picLocks noChangeAspect="1"/>
          </p:cNvPicPr>
          <p:nvPr/>
        </p:nvPicPr>
        <p:blipFill rotWithShape="1">
          <a:blip r:embed="rId2"/>
          <a:srcRect l="31228" r="2361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8"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5297762" y="2706624"/>
            <a:ext cx="6251110" cy="3483864"/>
          </a:xfrm>
        </p:spPr>
        <p:txBody>
          <a:bodyPr vert="horz" lIns="91425" tIns="91425" rIns="91425" bIns="91425" rtlCol="0">
            <a:normAutofit/>
          </a:bodyPr>
          <a:lstStyle/>
          <a:p>
            <a:pPr marL="255651" indent="-255651" defTabSz="457200">
              <a:spcAft>
                <a:spcPct val="0"/>
              </a:spcAft>
            </a:pPr>
            <a:r>
              <a:rPr lang="en-US" sz="2200" b="1">
                <a:latin typeface="Arial (Body)"/>
              </a:rPr>
              <a:t>Strategic fit  </a:t>
            </a:r>
            <a:r>
              <a:rPr lang="en-US" sz="2200">
                <a:latin typeface="Arial (Body)"/>
              </a:rPr>
              <a:t>– competitive and supply chain strategies have aligned goals</a:t>
            </a:r>
          </a:p>
          <a:p>
            <a:pPr marL="255651" indent="-255651" defTabSz="457200">
              <a:spcAft>
                <a:spcPct val="0"/>
              </a:spcAft>
            </a:pPr>
            <a:r>
              <a:rPr lang="en-US" sz="2200">
                <a:latin typeface="Arial (Body)"/>
              </a:rPr>
              <a:t>A company may fail because of a lack of strategic fit or because its overall supply chain design, processes, and resources do not provide the capabilities to support the desired strategy</a:t>
            </a:r>
          </a:p>
        </p:txBody>
      </p:sp>
    </p:spTree>
    <p:extLst>
      <p:ext uri="{BB962C8B-B14F-4D97-AF65-F5344CB8AC3E}">
        <p14:creationId xmlns:p14="http://schemas.microsoft.com/office/powerpoint/2010/main" val="29997759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97762" y="329184"/>
            <a:ext cx="6251110" cy="1783080"/>
          </a:xfrm>
        </p:spPr>
        <p:txBody>
          <a:bodyPr vert="horz" lIns="91440" tIns="91425" rIns="91440" bIns="45720" rtlCol="0" anchor="b">
            <a:normAutofit/>
          </a:bodyPr>
          <a:lstStyle/>
          <a:p>
            <a:pPr defTabSz="457200"/>
            <a:r>
              <a:rPr lang="en-US" sz="5400" kern="1200">
                <a:latin typeface="Times New Roman" panose="02020603050405020304" pitchFamily="18" charset="0"/>
                <a:ea typeface="+mj-ea"/>
                <a:cs typeface="+mj-cs"/>
              </a:rPr>
              <a:t>Achieving Strategic Fit </a:t>
            </a:r>
            <a:r>
              <a:rPr lang="en-US" sz="5400">
                <a:latin typeface="Times New Roman" panose="02020603050405020304" pitchFamily="18" charset="0"/>
              </a:rPr>
              <a:t>(2 of 2)</a:t>
            </a:r>
          </a:p>
        </p:txBody>
      </p:sp>
      <p:pic>
        <p:nvPicPr>
          <p:cNvPr id="12" name="Picture 11" descr="White puzzle with one red piece">
            <a:extLst>
              <a:ext uri="{FF2B5EF4-FFF2-40B4-BE49-F238E27FC236}">
                <a16:creationId xmlns:a16="http://schemas.microsoft.com/office/drawing/2014/main" id="{4941BDD4-C857-A0E5-4B3C-1F4E4F2777A8}"/>
              </a:ext>
            </a:extLst>
          </p:cNvPr>
          <p:cNvPicPr>
            <a:picLocks noChangeAspect="1"/>
          </p:cNvPicPr>
          <p:nvPr/>
        </p:nvPicPr>
        <p:blipFill rotWithShape="1">
          <a:blip r:embed="rId2"/>
          <a:srcRect l="31702" r="30098"/>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8"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5297762" y="2706624"/>
            <a:ext cx="6251110" cy="3483864"/>
          </a:xfrm>
        </p:spPr>
        <p:txBody>
          <a:bodyPr vert="horz" lIns="91425" tIns="91425" rIns="91425" bIns="91425" rtlCol="0">
            <a:normAutofit/>
          </a:bodyPr>
          <a:lstStyle/>
          <a:p>
            <a:pPr marL="432054" indent="-432054" defTabSz="457200">
              <a:spcAft>
                <a:spcPct val="0"/>
              </a:spcAft>
              <a:buSzPts val="2400"/>
              <a:buFont typeface="+mj-lt"/>
              <a:buAutoNum type="arabicPeriod"/>
            </a:pPr>
            <a:r>
              <a:rPr lang="en-US" sz="1700">
                <a:latin typeface="Arial (Body)"/>
              </a:rPr>
              <a:t>The competitive strategy and all functional strategies must fit together to form a coordinated overall strategy. Each functional strategy must support other functional strategies and help a firm reach its competitive strategy goal.</a:t>
            </a:r>
          </a:p>
          <a:p>
            <a:pPr marL="432054" indent="-432054" defTabSz="457200">
              <a:spcAft>
                <a:spcPct val="0"/>
              </a:spcAft>
              <a:buSzPts val="2400"/>
              <a:buFont typeface="+mj-lt"/>
              <a:buAutoNum type="arabicPeriod"/>
            </a:pPr>
            <a:r>
              <a:rPr lang="en-US" sz="1700">
                <a:latin typeface="Arial (Body)"/>
              </a:rPr>
              <a:t>The different functions in a company must appropriately structure their processes and resources to be able to execute these strategies successfully.</a:t>
            </a:r>
          </a:p>
          <a:p>
            <a:pPr marL="432054" indent="-432054" defTabSz="457200">
              <a:spcAft>
                <a:spcPct val="0"/>
              </a:spcAft>
              <a:buSzPts val="2400"/>
              <a:buFont typeface="+mj-lt"/>
              <a:buAutoNum type="arabicPeriod"/>
            </a:pPr>
            <a:r>
              <a:rPr lang="en-US" sz="1700">
                <a:latin typeface="Arial (Body)"/>
              </a:rPr>
              <a:t>The design of the overall supply chain and the role of each stage must be aligned to support the supply chain strategy.</a:t>
            </a:r>
          </a:p>
        </p:txBody>
      </p:sp>
    </p:spTree>
    <p:extLst>
      <p:ext uri="{BB962C8B-B14F-4D97-AF65-F5344CB8AC3E}">
        <p14:creationId xmlns:p14="http://schemas.microsoft.com/office/powerpoint/2010/main" val="35227123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97762" y="329184"/>
            <a:ext cx="6251110" cy="1783080"/>
          </a:xfrm>
        </p:spPr>
        <p:txBody>
          <a:bodyPr vert="horz" lIns="91440" tIns="91425" rIns="91440" bIns="45720" rtlCol="0" anchor="b">
            <a:normAutofit/>
          </a:bodyPr>
          <a:lstStyle/>
          <a:p>
            <a:pPr defTabSz="457200"/>
            <a:r>
              <a:rPr lang="en-US" sz="5400" kern="1200">
                <a:latin typeface="Times New Roman" panose="02020603050405020304" pitchFamily="18" charset="0"/>
                <a:ea typeface="+mj-ea"/>
                <a:cs typeface="+mj-cs"/>
              </a:rPr>
              <a:t>How Is Strategic Fit Achieved?</a:t>
            </a:r>
          </a:p>
        </p:txBody>
      </p:sp>
      <p:pic>
        <p:nvPicPr>
          <p:cNvPr id="12" name="Picture 11" descr="Puzzle pieces">
            <a:extLst>
              <a:ext uri="{FF2B5EF4-FFF2-40B4-BE49-F238E27FC236}">
                <a16:creationId xmlns:a16="http://schemas.microsoft.com/office/drawing/2014/main" id="{07B2AB9C-528C-8A03-437B-8C613A747AF5}"/>
              </a:ext>
            </a:extLst>
          </p:cNvPr>
          <p:cNvPicPr>
            <a:picLocks noChangeAspect="1"/>
          </p:cNvPicPr>
          <p:nvPr/>
        </p:nvPicPr>
        <p:blipFill rotWithShape="1">
          <a:blip r:embed="rId2"/>
          <a:srcRect l="31228" r="2361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8"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5297762" y="2706624"/>
            <a:ext cx="6251110" cy="3483864"/>
          </a:xfrm>
        </p:spPr>
        <p:txBody>
          <a:bodyPr vert="horz" lIns="91425" tIns="91425" rIns="91425" bIns="91425" rtlCol="0">
            <a:normAutofit/>
          </a:bodyPr>
          <a:lstStyle/>
          <a:p>
            <a:pPr marL="432054" indent="-432054" defTabSz="457200">
              <a:spcAft>
                <a:spcPct val="0"/>
              </a:spcAft>
              <a:buSzPts val="2400"/>
              <a:buFont typeface="+mj-lt"/>
              <a:buAutoNum type="arabicPeriod"/>
            </a:pPr>
            <a:r>
              <a:rPr lang="en-US" sz="2200">
                <a:latin typeface="Arial (Body)"/>
              </a:rPr>
              <a:t>Understanding the customer and supply chain uncertainty</a:t>
            </a:r>
          </a:p>
          <a:p>
            <a:pPr marL="432054" indent="-432054" defTabSz="457200">
              <a:spcAft>
                <a:spcPct val="0"/>
              </a:spcAft>
              <a:buSzPts val="2400"/>
              <a:buFont typeface="+mj-lt"/>
              <a:buAutoNum type="arabicPeriod"/>
            </a:pPr>
            <a:r>
              <a:rPr lang="en-US" sz="2200">
                <a:latin typeface="Arial (Body)"/>
              </a:rPr>
              <a:t>Understanding the supply chain capabilities</a:t>
            </a:r>
          </a:p>
          <a:p>
            <a:pPr marL="432054" indent="-432054" defTabSz="457200">
              <a:spcAft>
                <a:spcPct val="0"/>
              </a:spcAft>
              <a:buSzPts val="2400"/>
              <a:buFont typeface="+mj-lt"/>
              <a:buAutoNum type="arabicPeriod"/>
            </a:pPr>
            <a:r>
              <a:rPr lang="en-US" sz="2200">
                <a:latin typeface="Arial (Body)"/>
              </a:rPr>
              <a:t>Achieving strategic fit</a:t>
            </a:r>
          </a:p>
        </p:txBody>
      </p:sp>
    </p:spTree>
    <p:extLst>
      <p:ext uri="{BB962C8B-B14F-4D97-AF65-F5344CB8AC3E}">
        <p14:creationId xmlns:p14="http://schemas.microsoft.com/office/powerpoint/2010/main" val="7125736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97762" y="329184"/>
            <a:ext cx="6251110" cy="1783080"/>
          </a:xfrm>
        </p:spPr>
        <p:txBody>
          <a:bodyPr vert="horz" lIns="91440" tIns="91425" rIns="91440" bIns="45720" rtlCol="0" anchor="b">
            <a:normAutofit/>
          </a:bodyPr>
          <a:lstStyle/>
          <a:p>
            <a:pPr defTabSz="457200"/>
            <a:r>
              <a:rPr lang="en-US" sz="3800" kern="1200">
                <a:latin typeface="Times New Roman" panose="02020603050405020304" pitchFamily="18" charset="0"/>
                <a:ea typeface="+mj-ea"/>
                <a:cs typeface="+mj-cs"/>
              </a:rPr>
              <a:t>Step 1: Understanding the Customer and Supply Chain Uncertainty </a:t>
            </a:r>
            <a:r>
              <a:rPr lang="en-US" sz="3800">
                <a:latin typeface="Times New Roman" panose="02020603050405020304" pitchFamily="18" charset="0"/>
              </a:rPr>
              <a:t>(1 of 2)</a:t>
            </a:r>
          </a:p>
        </p:txBody>
      </p:sp>
      <p:pic>
        <p:nvPicPr>
          <p:cNvPr id="12" name="Picture 11" descr="Stock exchange numbers">
            <a:extLst>
              <a:ext uri="{FF2B5EF4-FFF2-40B4-BE49-F238E27FC236}">
                <a16:creationId xmlns:a16="http://schemas.microsoft.com/office/drawing/2014/main" id="{DEBD4307-1430-D51C-F2C3-0F034F179C00}"/>
              </a:ext>
            </a:extLst>
          </p:cNvPr>
          <p:cNvPicPr>
            <a:picLocks noChangeAspect="1"/>
          </p:cNvPicPr>
          <p:nvPr/>
        </p:nvPicPr>
        <p:blipFill rotWithShape="1">
          <a:blip r:embed="rId2"/>
          <a:srcRect l="28075" r="26594"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8"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5297762" y="2706624"/>
            <a:ext cx="6251110" cy="3483864"/>
          </a:xfrm>
        </p:spPr>
        <p:txBody>
          <a:bodyPr vert="horz" lIns="91425" tIns="91425" rIns="91425" bIns="91425" rtlCol="0">
            <a:normAutofit/>
          </a:bodyPr>
          <a:lstStyle/>
          <a:p>
            <a:pPr marL="255651" indent="-255651" defTabSz="457200">
              <a:spcAft>
                <a:spcPct val="0"/>
              </a:spcAft>
            </a:pPr>
            <a:r>
              <a:rPr lang="en-US" sz="2200">
                <a:latin typeface="Arial (Body)"/>
              </a:rPr>
              <a:t>Quantity of product needed in each lot</a:t>
            </a:r>
          </a:p>
          <a:p>
            <a:pPr marL="255651" indent="-255651" defTabSz="457200">
              <a:spcAft>
                <a:spcPct val="0"/>
              </a:spcAft>
            </a:pPr>
            <a:r>
              <a:rPr lang="en-US" sz="2200">
                <a:latin typeface="Arial (Body)"/>
              </a:rPr>
              <a:t>Response time customers are willing to tolerate</a:t>
            </a:r>
          </a:p>
          <a:p>
            <a:pPr marL="255651" indent="-255651" defTabSz="457200">
              <a:spcAft>
                <a:spcPct val="0"/>
              </a:spcAft>
            </a:pPr>
            <a:r>
              <a:rPr lang="en-US" sz="2200">
                <a:latin typeface="Arial (Body)"/>
              </a:rPr>
              <a:t>Variety of products needed</a:t>
            </a:r>
          </a:p>
          <a:p>
            <a:pPr marL="255651" indent="-255651" defTabSz="457200">
              <a:spcAft>
                <a:spcPct val="0"/>
              </a:spcAft>
            </a:pPr>
            <a:r>
              <a:rPr lang="en-US" sz="2200">
                <a:latin typeface="Arial (Body)"/>
              </a:rPr>
              <a:t>Service level required</a:t>
            </a:r>
          </a:p>
          <a:p>
            <a:pPr marL="255651" indent="-255651" defTabSz="457200">
              <a:spcAft>
                <a:spcPct val="0"/>
              </a:spcAft>
            </a:pPr>
            <a:r>
              <a:rPr lang="en-US" sz="2200">
                <a:latin typeface="Arial (Body)"/>
              </a:rPr>
              <a:t>Price of the product</a:t>
            </a:r>
          </a:p>
          <a:p>
            <a:pPr marL="255651" indent="-255651" defTabSz="457200">
              <a:spcAft>
                <a:spcPct val="0"/>
              </a:spcAft>
            </a:pPr>
            <a:r>
              <a:rPr lang="en-US" sz="2200">
                <a:latin typeface="Arial (Body)"/>
              </a:rPr>
              <a:t>Desired rate of innovation in the product</a:t>
            </a:r>
          </a:p>
        </p:txBody>
      </p:sp>
    </p:spTree>
    <p:extLst>
      <p:ext uri="{BB962C8B-B14F-4D97-AF65-F5344CB8AC3E}">
        <p14:creationId xmlns:p14="http://schemas.microsoft.com/office/powerpoint/2010/main" val="21225177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97762" y="329184"/>
            <a:ext cx="6251110" cy="1783080"/>
          </a:xfrm>
        </p:spPr>
        <p:txBody>
          <a:bodyPr vert="horz" lIns="91440" tIns="91425" rIns="91440" bIns="45720" rtlCol="0" anchor="b">
            <a:normAutofit/>
          </a:bodyPr>
          <a:lstStyle/>
          <a:p>
            <a:pPr defTabSz="457200"/>
            <a:r>
              <a:rPr lang="en-US" sz="3800" kern="1200">
                <a:latin typeface="Times New Roman" panose="02020603050405020304" pitchFamily="18" charset="0"/>
                <a:ea typeface="+mj-ea"/>
                <a:cs typeface="+mj-cs"/>
              </a:rPr>
              <a:t>Step 1: Understanding the Customer and Supply Chain Uncertainty </a:t>
            </a:r>
            <a:r>
              <a:rPr lang="en-US" sz="3800">
                <a:latin typeface="Times New Roman" panose="02020603050405020304" pitchFamily="18" charset="0"/>
              </a:rPr>
              <a:t>(2 of 2)</a:t>
            </a:r>
          </a:p>
        </p:txBody>
      </p:sp>
      <p:pic>
        <p:nvPicPr>
          <p:cNvPr id="12" name="Picture 11" descr="Many question marks on black background">
            <a:extLst>
              <a:ext uri="{FF2B5EF4-FFF2-40B4-BE49-F238E27FC236}">
                <a16:creationId xmlns:a16="http://schemas.microsoft.com/office/drawing/2014/main" id="{AFE05881-6D64-085B-ACA0-9B5F8CAECCB7}"/>
              </a:ext>
            </a:extLst>
          </p:cNvPr>
          <p:cNvPicPr>
            <a:picLocks noChangeAspect="1"/>
          </p:cNvPicPr>
          <p:nvPr/>
        </p:nvPicPr>
        <p:blipFill rotWithShape="1">
          <a:blip r:embed="rId2"/>
          <a:srcRect l="58573" r="2" b="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8"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5297762" y="2706624"/>
            <a:ext cx="6251110" cy="3483864"/>
          </a:xfrm>
        </p:spPr>
        <p:txBody>
          <a:bodyPr vert="horz" lIns="91425" tIns="91425" rIns="91425" bIns="91425" rtlCol="0">
            <a:normAutofit/>
          </a:bodyPr>
          <a:lstStyle/>
          <a:p>
            <a:pPr marL="255651" indent="-255651" defTabSz="457200">
              <a:spcAft>
                <a:spcPct val="0"/>
              </a:spcAft>
            </a:pPr>
            <a:r>
              <a:rPr lang="en-US" sz="2200" b="1">
                <a:latin typeface="Arial (Body)"/>
              </a:rPr>
              <a:t>Demand uncertainty </a:t>
            </a:r>
            <a:r>
              <a:rPr lang="en-US" sz="2200">
                <a:latin typeface="Arial (Body)"/>
              </a:rPr>
              <a:t>– uncertainty of customer demand for a product</a:t>
            </a:r>
          </a:p>
          <a:p>
            <a:pPr marL="255651" indent="-255651" defTabSz="457200">
              <a:spcAft>
                <a:spcPct val="0"/>
              </a:spcAft>
            </a:pPr>
            <a:r>
              <a:rPr lang="en-US" sz="2200" b="1">
                <a:latin typeface="Arial (Body)"/>
              </a:rPr>
              <a:t>Implied demand uncertainty </a:t>
            </a:r>
            <a:r>
              <a:rPr lang="en-US" sz="2200">
                <a:latin typeface="Arial (Body)"/>
              </a:rPr>
              <a:t>– resulting uncertainty for only the portion of the demand that the supply chain plans to satisfy based on the attributes the customer desires</a:t>
            </a:r>
          </a:p>
        </p:txBody>
      </p:sp>
    </p:spTree>
    <p:extLst>
      <p:ext uri="{BB962C8B-B14F-4D97-AF65-F5344CB8AC3E}">
        <p14:creationId xmlns:p14="http://schemas.microsoft.com/office/powerpoint/2010/main" val="30679899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8882" y="639193"/>
            <a:ext cx="3571810" cy="3573516"/>
          </a:xfrm>
        </p:spPr>
        <p:txBody>
          <a:bodyPr vert="horz" lIns="91440" tIns="45720" rIns="91440" bIns="45720" rtlCol="0" anchor="b">
            <a:normAutofit/>
          </a:bodyPr>
          <a:lstStyle/>
          <a:p>
            <a:r>
              <a:rPr lang="en-US" sz="4600" kern="1200">
                <a:solidFill>
                  <a:schemeClr val="tx1"/>
                </a:solidFill>
                <a:latin typeface="+mj-lt"/>
                <a:ea typeface="+mj-ea"/>
                <a:cs typeface="+mj-cs"/>
              </a:rPr>
              <a:t>Customer Needs and Implied Demand Uncertainty</a:t>
            </a:r>
          </a:p>
        </p:txBody>
      </p:sp>
      <p:sp>
        <p:nvSpPr>
          <p:cNvPr id="3" name="Text Placeholder 2"/>
          <p:cNvSpPr>
            <a:spLocks noGrp="1"/>
          </p:cNvSpPr>
          <p:nvPr>
            <p:ph type="body" idx="1"/>
          </p:nvPr>
        </p:nvSpPr>
        <p:spPr>
          <a:xfrm>
            <a:off x="638882" y="4631161"/>
            <a:ext cx="3571810" cy="1559327"/>
          </a:xfrm>
        </p:spPr>
        <p:txBody>
          <a:bodyPr vert="horz" lIns="91440" tIns="45720" rIns="91440" bIns="45720" rtlCol="0">
            <a:normAutofit/>
          </a:bodyPr>
          <a:lstStyle/>
          <a:p>
            <a:pPr marL="0" indent="0">
              <a:buNone/>
            </a:pPr>
            <a:r>
              <a:rPr lang="en-US" sz="2400" b="1" kern="1200">
                <a:solidFill>
                  <a:schemeClr val="tx1"/>
                </a:solidFill>
                <a:latin typeface="+mn-lt"/>
                <a:ea typeface="+mn-ea"/>
                <a:cs typeface="+mn-cs"/>
              </a:rPr>
              <a:t>Table 2-1</a:t>
            </a:r>
            <a:r>
              <a:rPr lang="en-US" sz="2400" kern="1200">
                <a:solidFill>
                  <a:schemeClr val="tx1"/>
                </a:solidFill>
                <a:latin typeface="+mn-lt"/>
                <a:ea typeface="+mn-ea"/>
                <a:cs typeface="+mn-cs"/>
              </a:rPr>
              <a:t> Impact of Customer Needs on Implied Demand Uncertainty </a:t>
            </a:r>
          </a:p>
        </p:txBody>
      </p:sp>
      <p:sp>
        <p:nvSpPr>
          <p:cNvPr id="19"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ble 4"/>
          <p:cNvGraphicFramePr>
            <a:graphicFrameLocks noGrp="1"/>
          </p:cNvGraphicFramePr>
          <p:nvPr>
            <p:extLst>
              <p:ext uri="{D42A27DB-BD31-4B8C-83A1-F6EECF244321}">
                <p14:modId xmlns:p14="http://schemas.microsoft.com/office/powerpoint/2010/main" val="483510460"/>
              </p:ext>
            </p:extLst>
          </p:nvPr>
        </p:nvGraphicFramePr>
        <p:xfrm>
          <a:off x="4654296" y="854738"/>
          <a:ext cx="7214617" cy="5121097"/>
        </p:xfrm>
        <a:graphic>
          <a:graphicData uri="http://schemas.openxmlformats.org/drawingml/2006/table">
            <a:tbl>
              <a:tblPr firstRow="1">
                <a:tableStyleId>{5940675A-B579-460E-94D1-54222C63F5DA}</a:tableStyleId>
              </a:tblPr>
              <a:tblGrid>
                <a:gridCol w="2934983">
                  <a:extLst>
                    <a:ext uri="{9D8B030D-6E8A-4147-A177-3AD203B41FA5}">
                      <a16:colId xmlns:a16="http://schemas.microsoft.com/office/drawing/2014/main" val="20000"/>
                    </a:ext>
                  </a:extLst>
                </a:gridCol>
                <a:gridCol w="4279634">
                  <a:extLst>
                    <a:ext uri="{9D8B030D-6E8A-4147-A177-3AD203B41FA5}">
                      <a16:colId xmlns:a16="http://schemas.microsoft.com/office/drawing/2014/main" val="20001"/>
                    </a:ext>
                  </a:extLst>
                </a:gridCol>
              </a:tblGrid>
              <a:tr h="658791">
                <a:tc>
                  <a:txBody>
                    <a:bodyPr/>
                    <a:lstStyle/>
                    <a:p>
                      <a:r>
                        <a:rPr lang="en-US" sz="1700" b="1"/>
                        <a:t>Customer Need</a:t>
                      </a:r>
                    </a:p>
                  </a:txBody>
                  <a:tcPr marL="105552" marR="105552" marT="52776" marB="5277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700" b="1"/>
                        <a:t>Causes Implied Demand Uncertainty to …</a:t>
                      </a:r>
                    </a:p>
                  </a:txBody>
                  <a:tcPr marL="105552" marR="105552" marT="52776" marB="5277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913571">
                <a:tc>
                  <a:txBody>
                    <a:bodyPr/>
                    <a:lstStyle/>
                    <a:p>
                      <a:r>
                        <a:rPr lang="en-US" sz="1700"/>
                        <a:t>Range of quantity required increases</a:t>
                      </a:r>
                    </a:p>
                  </a:txBody>
                  <a:tcPr marL="105552" marR="105552" marT="52776" marB="5277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a:t>Increase because a wider range of the quantity required implies greater variance in demand</a:t>
                      </a:r>
                    </a:p>
                  </a:txBody>
                  <a:tcPr marL="105552" marR="105552" marT="52776" marB="5277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658791">
                <a:tc>
                  <a:txBody>
                    <a:bodyPr/>
                    <a:lstStyle/>
                    <a:p>
                      <a:r>
                        <a:rPr lang="en-US" sz="1700" kern="1200">
                          <a:solidFill>
                            <a:schemeClr val="tx1"/>
                          </a:solidFill>
                          <a:latin typeface="+mn-lt"/>
                          <a:ea typeface="+mn-ea"/>
                          <a:cs typeface="+mn-cs"/>
                        </a:rPr>
                        <a:t>Lead time decreases</a:t>
                      </a:r>
                      <a:endParaRPr lang="en-US" sz="1700"/>
                    </a:p>
                  </a:txBody>
                  <a:tcPr marL="105552" marR="105552" marT="52776" marB="5277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kern="1200">
                          <a:solidFill>
                            <a:schemeClr val="tx1"/>
                          </a:solidFill>
                          <a:latin typeface="+mn-lt"/>
                          <a:ea typeface="+mn-ea"/>
                          <a:cs typeface="+mn-cs"/>
                        </a:rPr>
                        <a:t>Increase because there is less time in which to react to orders</a:t>
                      </a:r>
                      <a:endParaRPr lang="en-US" sz="1700"/>
                    </a:p>
                  </a:txBody>
                  <a:tcPr marL="105552" marR="105552" marT="52776" marB="5277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658791">
                <a:tc>
                  <a:txBody>
                    <a:bodyPr/>
                    <a:lstStyle/>
                    <a:p>
                      <a:r>
                        <a:rPr lang="en-US" sz="1700" kern="1200">
                          <a:solidFill>
                            <a:schemeClr val="tx1"/>
                          </a:solidFill>
                          <a:latin typeface="+mn-lt"/>
                          <a:ea typeface="+mn-ea"/>
                          <a:cs typeface="+mn-cs"/>
                        </a:rPr>
                        <a:t>Variety of products required increases</a:t>
                      </a:r>
                      <a:endParaRPr lang="en-US" sz="1700"/>
                    </a:p>
                  </a:txBody>
                  <a:tcPr marL="105552" marR="105552" marT="52776" marB="5277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kern="1200">
                          <a:solidFill>
                            <a:schemeClr val="tx1"/>
                          </a:solidFill>
                          <a:latin typeface="+mn-lt"/>
                          <a:ea typeface="+mn-ea"/>
                          <a:cs typeface="+mn-cs"/>
                        </a:rPr>
                        <a:t>Increase because demand per product becomes less predictable</a:t>
                      </a:r>
                      <a:endParaRPr lang="en-US" sz="1700"/>
                    </a:p>
                  </a:txBody>
                  <a:tcPr marL="105552" marR="105552" marT="52776" marB="5277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658791">
                <a:tc>
                  <a:txBody>
                    <a:bodyPr/>
                    <a:lstStyle/>
                    <a:p>
                      <a:r>
                        <a:rPr lang="en-US" sz="1700" kern="1200">
                          <a:solidFill>
                            <a:schemeClr val="tx1"/>
                          </a:solidFill>
                          <a:latin typeface="+mn-lt"/>
                          <a:ea typeface="+mn-ea"/>
                          <a:cs typeface="+mn-cs"/>
                        </a:rPr>
                        <a:t>Required service level increases</a:t>
                      </a:r>
                      <a:endParaRPr lang="en-US" sz="1700"/>
                    </a:p>
                  </a:txBody>
                  <a:tcPr marL="105552" marR="105552" marT="52776" marB="5277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kern="1200">
                          <a:solidFill>
                            <a:schemeClr val="tx1"/>
                          </a:solidFill>
                          <a:latin typeface="+mn-lt"/>
                          <a:ea typeface="+mn-ea"/>
                          <a:cs typeface="+mn-cs"/>
                        </a:rPr>
                        <a:t>Increase because the firm now has to handle unusual surges in demand</a:t>
                      </a:r>
                      <a:endParaRPr lang="en-US" sz="1700"/>
                    </a:p>
                  </a:txBody>
                  <a:tcPr marL="105552" marR="105552" marT="52776" marB="5277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658791">
                <a:tc>
                  <a:txBody>
                    <a:bodyPr/>
                    <a:lstStyle/>
                    <a:p>
                      <a:r>
                        <a:rPr lang="en-US" sz="1700" kern="1200">
                          <a:solidFill>
                            <a:schemeClr val="tx1"/>
                          </a:solidFill>
                          <a:latin typeface="+mn-lt"/>
                          <a:ea typeface="+mn-ea"/>
                          <a:cs typeface="+mn-cs"/>
                        </a:rPr>
                        <a:t>Rate of innovation increases</a:t>
                      </a:r>
                      <a:endParaRPr lang="en-US" sz="1700"/>
                    </a:p>
                  </a:txBody>
                  <a:tcPr marL="105552" marR="105552" marT="52776" marB="5277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kern="1200">
                          <a:solidFill>
                            <a:schemeClr val="tx1"/>
                          </a:solidFill>
                          <a:latin typeface="+mn-lt"/>
                          <a:ea typeface="+mn-ea"/>
                          <a:cs typeface="+mn-cs"/>
                        </a:rPr>
                        <a:t>Increase because new products tend to have more uncertain demand</a:t>
                      </a:r>
                      <a:endParaRPr lang="en-US" sz="1700"/>
                    </a:p>
                  </a:txBody>
                  <a:tcPr marL="105552" marR="105552" marT="52776" marB="5277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913571">
                <a:tc>
                  <a:txBody>
                    <a:bodyPr/>
                    <a:lstStyle/>
                    <a:p>
                      <a:r>
                        <a:rPr lang="en-US" sz="1700" kern="1200">
                          <a:solidFill>
                            <a:schemeClr val="tx1"/>
                          </a:solidFill>
                          <a:latin typeface="+mn-lt"/>
                          <a:ea typeface="+mn-ea"/>
                          <a:cs typeface="+mn-cs"/>
                        </a:rPr>
                        <a:t>Number of channels through which product may be acquired increases</a:t>
                      </a:r>
                      <a:endParaRPr lang="en-US" sz="1700"/>
                    </a:p>
                  </a:txBody>
                  <a:tcPr marL="105552" marR="105552" marT="52776" marB="5277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kern="1200">
                          <a:solidFill>
                            <a:schemeClr val="tx1"/>
                          </a:solidFill>
                          <a:latin typeface="+mn-lt"/>
                          <a:ea typeface="+mn-ea"/>
                          <a:cs typeface="+mn-cs"/>
                        </a:rPr>
                        <a:t>Increase because the total customer demand per channel</a:t>
                      </a:r>
                      <a:r>
                        <a:rPr lang="en-US" sz="1700" kern="1200" baseline="0">
                          <a:solidFill>
                            <a:schemeClr val="tx1"/>
                          </a:solidFill>
                          <a:latin typeface="+mn-lt"/>
                          <a:ea typeface="+mn-ea"/>
                          <a:cs typeface="+mn-cs"/>
                        </a:rPr>
                        <a:t> becomes less predictable</a:t>
                      </a:r>
                      <a:endParaRPr lang="en-US" sz="1700"/>
                    </a:p>
                  </a:txBody>
                  <a:tcPr marL="105552" marR="105552" marT="52776" marB="5277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5062234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97762" y="329184"/>
            <a:ext cx="6251110" cy="1783080"/>
          </a:xfrm>
        </p:spPr>
        <p:txBody>
          <a:bodyPr vert="horz" lIns="91440" tIns="91425" rIns="91440" bIns="45720" rtlCol="0" anchor="b">
            <a:normAutofit/>
          </a:bodyPr>
          <a:lstStyle/>
          <a:p>
            <a:pPr defTabSz="457200"/>
            <a:r>
              <a:rPr lang="en-US" sz="4600" kern="1200">
                <a:latin typeface="Times New Roman" panose="02020603050405020304" pitchFamily="18" charset="0"/>
                <a:ea typeface="+mj-ea"/>
                <a:cs typeface="+mj-cs"/>
              </a:rPr>
              <a:t>Implied Uncertainty and Other Attributes </a:t>
            </a:r>
            <a:r>
              <a:rPr lang="en-US" sz="4600">
                <a:latin typeface="Times New Roman" panose="02020603050405020304" pitchFamily="18" charset="0"/>
              </a:rPr>
              <a:t>(1 of 2)</a:t>
            </a:r>
          </a:p>
        </p:txBody>
      </p:sp>
      <p:pic>
        <p:nvPicPr>
          <p:cNvPr id="12" name="Picture 11" descr="Graph on document with pen">
            <a:extLst>
              <a:ext uri="{FF2B5EF4-FFF2-40B4-BE49-F238E27FC236}">
                <a16:creationId xmlns:a16="http://schemas.microsoft.com/office/drawing/2014/main" id="{E7AC72A6-812E-A596-B5B6-76E76ACAF14F}"/>
              </a:ext>
            </a:extLst>
          </p:cNvPr>
          <p:cNvPicPr>
            <a:picLocks noChangeAspect="1"/>
          </p:cNvPicPr>
          <p:nvPr/>
        </p:nvPicPr>
        <p:blipFill rotWithShape="1">
          <a:blip r:embed="rId2"/>
          <a:srcRect l="34196" r="20473"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8"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5297762" y="2706624"/>
            <a:ext cx="6251110" cy="3483864"/>
          </a:xfrm>
        </p:spPr>
        <p:txBody>
          <a:bodyPr vert="horz" lIns="91425" tIns="91425" rIns="91425" bIns="91425" rtlCol="0">
            <a:normAutofit/>
          </a:bodyPr>
          <a:lstStyle/>
          <a:p>
            <a:pPr marL="432054" indent="-432054" defTabSz="457200">
              <a:spcAft>
                <a:spcPct val="0"/>
              </a:spcAft>
              <a:buSzPts val="2400"/>
              <a:buFont typeface="+mj-lt"/>
              <a:buAutoNum type="arabicPeriod"/>
            </a:pPr>
            <a:r>
              <a:rPr lang="en-US" sz="1700">
                <a:latin typeface="Arial (Body)"/>
              </a:rPr>
              <a:t>Products with uncertain demand are often less mature and have less direct competition. As a result, margins tend to be high.</a:t>
            </a:r>
          </a:p>
          <a:p>
            <a:pPr marL="432054" indent="-432054" defTabSz="457200">
              <a:spcAft>
                <a:spcPct val="0"/>
              </a:spcAft>
              <a:buSzPts val="2400"/>
              <a:buFont typeface="+mj-lt"/>
              <a:buAutoNum type="arabicPeriod"/>
            </a:pPr>
            <a:r>
              <a:rPr lang="en-US" sz="1700">
                <a:latin typeface="Arial (Body)"/>
              </a:rPr>
              <a:t>Forecasting is more accurate when demand has less uncertainty.</a:t>
            </a:r>
          </a:p>
          <a:p>
            <a:pPr marL="432054" indent="-432054" defTabSz="457200">
              <a:spcAft>
                <a:spcPct val="0"/>
              </a:spcAft>
              <a:buSzPts val="2400"/>
              <a:buFont typeface="+mj-lt"/>
              <a:buAutoNum type="arabicPeriod"/>
            </a:pPr>
            <a:r>
              <a:rPr lang="en-US" sz="1700">
                <a:latin typeface="Arial (Body)"/>
              </a:rPr>
              <a:t>Increased implied demand uncertainty leads to increased difficulty in matching supply with demand. For a given product, this dynamic can lead to either a stockout or an oversupply situation.</a:t>
            </a:r>
          </a:p>
          <a:p>
            <a:pPr marL="432054" indent="-432054" defTabSz="457200">
              <a:spcAft>
                <a:spcPct val="0"/>
              </a:spcAft>
              <a:buSzPts val="2400"/>
              <a:buFont typeface="+mj-lt"/>
              <a:buAutoNum type="arabicPeriod"/>
            </a:pPr>
            <a:r>
              <a:rPr lang="en-US" sz="1700">
                <a:latin typeface="Arial (Body)"/>
              </a:rPr>
              <a:t>Markdowns are high for products with greater implied demand uncertainty because oversupply often results.</a:t>
            </a:r>
          </a:p>
        </p:txBody>
      </p:sp>
    </p:spTree>
    <p:extLst>
      <p:ext uri="{BB962C8B-B14F-4D97-AF65-F5344CB8AC3E}">
        <p14:creationId xmlns:p14="http://schemas.microsoft.com/office/powerpoint/2010/main" val="13967552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8882" y="639193"/>
            <a:ext cx="3571810" cy="3573516"/>
          </a:xfrm>
        </p:spPr>
        <p:txBody>
          <a:bodyPr vert="horz" lIns="91440" tIns="45720" rIns="91440" bIns="45720" rtlCol="0" anchor="b">
            <a:normAutofit/>
          </a:bodyPr>
          <a:lstStyle/>
          <a:p>
            <a:r>
              <a:rPr lang="en-US" sz="4600" kern="1200">
                <a:solidFill>
                  <a:schemeClr val="tx1"/>
                </a:solidFill>
                <a:latin typeface="+mj-lt"/>
                <a:ea typeface="+mj-ea"/>
                <a:cs typeface="+mj-cs"/>
              </a:rPr>
              <a:t>Implied Uncertainty and Other Attributes (2 of 2)</a:t>
            </a:r>
          </a:p>
        </p:txBody>
      </p:sp>
      <p:sp>
        <p:nvSpPr>
          <p:cNvPr id="3" name="Text Placeholder 2"/>
          <p:cNvSpPr>
            <a:spLocks noGrp="1"/>
          </p:cNvSpPr>
          <p:nvPr>
            <p:ph type="body" idx="1"/>
          </p:nvPr>
        </p:nvSpPr>
        <p:spPr>
          <a:xfrm>
            <a:off x="638882" y="4631161"/>
            <a:ext cx="3571810" cy="1559327"/>
          </a:xfrm>
        </p:spPr>
        <p:txBody>
          <a:bodyPr vert="horz" lIns="91440" tIns="45720" rIns="91440" bIns="45720" rtlCol="0">
            <a:normAutofit/>
          </a:bodyPr>
          <a:lstStyle/>
          <a:p>
            <a:pPr marL="0" indent="0">
              <a:buNone/>
            </a:pPr>
            <a:r>
              <a:rPr lang="en-US" sz="2400" b="1" kern="1200">
                <a:solidFill>
                  <a:schemeClr val="tx1"/>
                </a:solidFill>
                <a:latin typeface="+mn-lt"/>
                <a:ea typeface="+mn-ea"/>
                <a:cs typeface="+mn-cs"/>
              </a:rPr>
              <a:t>Table 2-2 </a:t>
            </a:r>
            <a:r>
              <a:rPr lang="en-US" sz="2400" kern="1200">
                <a:solidFill>
                  <a:schemeClr val="tx1"/>
                </a:solidFill>
                <a:latin typeface="+mn-lt"/>
                <a:ea typeface="+mn-ea"/>
                <a:cs typeface="+mn-cs"/>
              </a:rPr>
              <a:t>Correlation Between Implied Demand Uncertainty and Other Attributes</a:t>
            </a:r>
          </a:p>
        </p:txBody>
      </p:sp>
      <p:sp>
        <p:nvSpPr>
          <p:cNvPr id="18"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p:cNvGraphicFramePr>
            <a:graphicFrameLocks noGrp="1"/>
          </p:cNvGraphicFramePr>
          <p:nvPr>
            <p:extLst>
              <p:ext uri="{D42A27DB-BD31-4B8C-83A1-F6EECF244321}">
                <p14:modId xmlns:p14="http://schemas.microsoft.com/office/powerpoint/2010/main" val="3340567724"/>
              </p:ext>
            </p:extLst>
          </p:nvPr>
        </p:nvGraphicFramePr>
        <p:xfrm>
          <a:off x="4654296" y="1422820"/>
          <a:ext cx="7214618" cy="3984929"/>
        </p:xfrm>
        <a:graphic>
          <a:graphicData uri="http://schemas.openxmlformats.org/drawingml/2006/table">
            <a:tbl>
              <a:tblPr firstRow="1">
                <a:tableStyleId>{9D7B26C5-4107-4FEC-AEDC-1716B250A1EF}</a:tableStyleId>
              </a:tblPr>
              <a:tblGrid>
                <a:gridCol w="3197666">
                  <a:extLst>
                    <a:ext uri="{9D8B030D-6E8A-4147-A177-3AD203B41FA5}">
                      <a16:colId xmlns:a16="http://schemas.microsoft.com/office/drawing/2014/main" val="20000"/>
                    </a:ext>
                  </a:extLst>
                </a:gridCol>
                <a:gridCol w="1976957">
                  <a:extLst>
                    <a:ext uri="{9D8B030D-6E8A-4147-A177-3AD203B41FA5}">
                      <a16:colId xmlns:a16="http://schemas.microsoft.com/office/drawing/2014/main" val="20001"/>
                    </a:ext>
                  </a:extLst>
                </a:gridCol>
                <a:gridCol w="2039995">
                  <a:extLst>
                    <a:ext uri="{9D8B030D-6E8A-4147-A177-3AD203B41FA5}">
                      <a16:colId xmlns:a16="http://schemas.microsoft.com/office/drawing/2014/main" val="20002"/>
                    </a:ext>
                  </a:extLst>
                </a:gridCol>
              </a:tblGrid>
              <a:tr h="998710">
                <a:tc>
                  <a:txBody>
                    <a:bodyPr/>
                    <a:lstStyle/>
                    <a:p>
                      <a:r>
                        <a:rPr lang="en-US" sz="2200" b="0" cap="none" spc="0">
                          <a:solidFill>
                            <a:schemeClr val="tx1"/>
                          </a:solidFill>
                        </a:rPr>
                        <a:t>Blank</a:t>
                      </a:r>
                    </a:p>
                  </a:txBody>
                  <a:tcPr marL="185869" marR="142976" marT="142976" marB="142976" anchor="ctr"/>
                </a:tc>
                <a:tc>
                  <a:txBody>
                    <a:bodyPr/>
                    <a:lstStyle/>
                    <a:p>
                      <a:r>
                        <a:rPr lang="en-US" sz="2200" b="0" kern="1200" cap="none" spc="0" dirty="0">
                          <a:solidFill>
                            <a:schemeClr val="tx1"/>
                          </a:solidFill>
                        </a:rPr>
                        <a:t>Low Implied Uncertainty</a:t>
                      </a:r>
                      <a:endParaRPr lang="en-US" sz="2200" b="0" cap="none" spc="0" dirty="0">
                        <a:solidFill>
                          <a:schemeClr val="tx1"/>
                        </a:solidFill>
                      </a:endParaRPr>
                    </a:p>
                  </a:txBody>
                  <a:tcPr marL="185869" marR="142976" marT="142976" marB="142976" anchor="ctr"/>
                </a:tc>
                <a:tc>
                  <a:txBody>
                    <a:bodyPr/>
                    <a:lstStyle/>
                    <a:p>
                      <a:r>
                        <a:rPr lang="en-US" sz="2200" b="0" kern="1200" cap="none" spc="0">
                          <a:solidFill>
                            <a:schemeClr val="tx1"/>
                          </a:solidFill>
                        </a:rPr>
                        <a:t>High Implied Uncertainty</a:t>
                      </a:r>
                      <a:endParaRPr lang="en-US" sz="2200" b="0" cap="none" spc="0">
                        <a:solidFill>
                          <a:schemeClr val="tx1"/>
                        </a:solidFill>
                      </a:endParaRPr>
                    </a:p>
                  </a:txBody>
                  <a:tcPr marL="185869" marR="142976" marT="142976" marB="142976" anchor="ctr"/>
                </a:tc>
                <a:extLst>
                  <a:ext uri="{0D108BD9-81ED-4DB2-BD59-A6C34878D82A}">
                    <a16:rowId xmlns:a16="http://schemas.microsoft.com/office/drawing/2014/main" val="10001"/>
                  </a:ext>
                </a:extLst>
              </a:tr>
              <a:tr h="662503">
                <a:tc>
                  <a:txBody>
                    <a:bodyPr/>
                    <a:lstStyle/>
                    <a:p>
                      <a:r>
                        <a:rPr lang="en-US" sz="2200" kern="1200" cap="none" spc="0">
                          <a:solidFill>
                            <a:schemeClr val="tx1"/>
                          </a:solidFill>
                        </a:rPr>
                        <a:t>Product margin</a:t>
                      </a:r>
                      <a:endParaRPr lang="en-US" sz="2200" cap="none" spc="0">
                        <a:solidFill>
                          <a:schemeClr val="tx1"/>
                        </a:solidFill>
                      </a:endParaRPr>
                    </a:p>
                  </a:txBody>
                  <a:tcPr marL="185869" marR="142976" marT="142976" marB="142976"/>
                </a:tc>
                <a:tc>
                  <a:txBody>
                    <a:bodyPr/>
                    <a:lstStyle/>
                    <a:p>
                      <a:r>
                        <a:rPr lang="en-US" sz="2200" cap="none" spc="0">
                          <a:solidFill>
                            <a:schemeClr val="tx1"/>
                          </a:solidFill>
                        </a:rPr>
                        <a:t>Low</a:t>
                      </a:r>
                    </a:p>
                  </a:txBody>
                  <a:tcPr marL="185869" marR="142976" marT="142976" marB="142976"/>
                </a:tc>
                <a:tc>
                  <a:txBody>
                    <a:bodyPr/>
                    <a:lstStyle/>
                    <a:p>
                      <a:r>
                        <a:rPr lang="en-US" sz="2200" cap="none" spc="0">
                          <a:solidFill>
                            <a:schemeClr val="tx1"/>
                          </a:solidFill>
                        </a:rPr>
                        <a:t>High</a:t>
                      </a:r>
                    </a:p>
                  </a:txBody>
                  <a:tcPr marL="185869" marR="142976" marT="142976" marB="142976"/>
                </a:tc>
                <a:extLst>
                  <a:ext uri="{0D108BD9-81ED-4DB2-BD59-A6C34878D82A}">
                    <a16:rowId xmlns:a16="http://schemas.microsoft.com/office/drawing/2014/main" val="10002"/>
                  </a:ext>
                </a:extLst>
              </a:tr>
              <a:tr h="662503">
                <a:tc>
                  <a:txBody>
                    <a:bodyPr/>
                    <a:lstStyle/>
                    <a:p>
                      <a:r>
                        <a:rPr lang="en-US" sz="2200" kern="1200" cap="none" spc="0">
                          <a:solidFill>
                            <a:schemeClr val="tx1"/>
                          </a:solidFill>
                        </a:rPr>
                        <a:t>Average forecast error</a:t>
                      </a:r>
                      <a:endParaRPr lang="en-US" sz="2200" cap="none" spc="0">
                        <a:solidFill>
                          <a:schemeClr val="tx1"/>
                        </a:solidFill>
                      </a:endParaRPr>
                    </a:p>
                  </a:txBody>
                  <a:tcPr marL="185869" marR="142976" marT="142976" marB="142976"/>
                </a:tc>
                <a:tc>
                  <a:txBody>
                    <a:bodyPr/>
                    <a:lstStyle/>
                    <a:p>
                      <a:r>
                        <a:rPr lang="en-US" sz="2200" cap="none" spc="0">
                          <a:solidFill>
                            <a:schemeClr val="tx1"/>
                          </a:solidFill>
                        </a:rPr>
                        <a:t>10%</a:t>
                      </a:r>
                    </a:p>
                  </a:txBody>
                  <a:tcPr marL="185869" marR="142976" marT="142976" marB="142976"/>
                </a:tc>
                <a:tc>
                  <a:txBody>
                    <a:bodyPr/>
                    <a:lstStyle/>
                    <a:p>
                      <a:r>
                        <a:rPr lang="en-US" sz="2200" cap="none" spc="0">
                          <a:solidFill>
                            <a:schemeClr val="tx1"/>
                          </a:solidFill>
                        </a:rPr>
                        <a:t>40% to 100%</a:t>
                      </a:r>
                    </a:p>
                  </a:txBody>
                  <a:tcPr marL="185869" marR="142976" marT="142976" marB="142976"/>
                </a:tc>
                <a:extLst>
                  <a:ext uri="{0D108BD9-81ED-4DB2-BD59-A6C34878D82A}">
                    <a16:rowId xmlns:a16="http://schemas.microsoft.com/office/drawing/2014/main" val="10003"/>
                  </a:ext>
                </a:extLst>
              </a:tr>
              <a:tr h="662503">
                <a:tc>
                  <a:txBody>
                    <a:bodyPr/>
                    <a:lstStyle/>
                    <a:p>
                      <a:r>
                        <a:rPr lang="en-US" sz="2200" kern="1200" cap="none" spc="0">
                          <a:solidFill>
                            <a:schemeClr val="tx1"/>
                          </a:solidFill>
                        </a:rPr>
                        <a:t>Average stockout rate</a:t>
                      </a:r>
                      <a:endParaRPr lang="en-US" sz="2200" cap="none" spc="0">
                        <a:solidFill>
                          <a:schemeClr val="tx1"/>
                        </a:solidFill>
                      </a:endParaRPr>
                    </a:p>
                  </a:txBody>
                  <a:tcPr marL="185869" marR="142976" marT="142976" marB="142976"/>
                </a:tc>
                <a:tc>
                  <a:txBody>
                    <a:bodyPr/>
                    <a:lstStyle/>
                    <a:p>
                      <a:r>
                        <a:rPr lang="en-US" sz="2200" cap="none" spc="0">
                          <a:solidFill>
                            <a:schemeClr val="tx1"/>
                          </a:solidFill>
                        </a:rPr>
                        <a:t>1% to 2%</a:t>
                      </a:r>
                    </a:p>
                  </a:txBody>
                  <a:tcPr marL="185869" marR="142976" marT="142976" marB="142976"/>
                </a:tc>
                <a:tc>
                  <a:txBody>
                    <a:bodyPr/>
                    <a:lstStyle/>
                    <a:p>
                      <a:r>
                        <a:rPr lang="en-US" sz="2200" cap="none" spc="0">
                          <a:solidFill>
                            <a:schemeClr val="tx1"/>
                          </a:solidFill>
                        </a:rPr>
                        <a:t>10% to 40%</a:t>
                      </a:r>
                    </a:p>
                  </a:txBody>
                  <a:tcPr marL="185869" marR="142976" marT="142976" marB="142976"/>
                </a:tc>
                <a:extLst>
                  <a:ext uri="{0D108BD9-81ED-4DB2-BD59-A6C34878D82A}">
                    <a16:rowId xmlns:a16="http://schemas.microsoft.com/office/drawing/2014/main" val="10004"/>
                  </a:ext>
                </a:extLst>
              </a:tr>
              <a:tr h="998710">
                <a:tc>
                  <a:txBody>
                    <a:bodyPr/>
                    <a:lstStyle/>
                    <a:p>
                      <a:r>
                        <a:rPr lang="en-US" sz="2200" kern="1200" cap="none" spc="0">
                          <a:solidFill>
                            <a:schemeClr val="tx1"/>
                          </a:solidFill>
                        </a:rPr>
                        <a:t>Average forced season-end markdown</a:t>
                      </a:r>
                      <a:endParaRPr lang="en-US" sz="2200" cap="none" spc="0">
                        <a:solidFill>
                          <a:schemeClr val="tx1"/>
                        </a:solidFill>
                      </a:endParaRPr>
                    </a:p>
                  </a:txBody>
                  <a:tcPr marL="185869" marR="142976" marT="142976" marB="142976"/>
                </a:tc>
                <a:tc>
                  <a:txBody>
                    <a:bodyPr/>
                    <a:lstStyle/>
                    <a:p>
                      <a:r>
                        <a:rPr lang="en-US" sz="2200" cap="none" spc="0">
                          <a:solidFill>
                            <a:schemeClr val="tx1"/>
                          </a:solidFill>
                        </a:rPr>
                        <a:t>0%</a:t>
                      </a:r>
                    </a:p>
                  </a:txBody>
                  <a:tcPr marL="185869" marR="142976" marT="142976" marB="142976"/>
                </a:tc>
                <a:tc>
                  <a:txBody>
                    <a:bodyPr/>
                    <a:lstStyle/>
                    <a:p>
                      <a:r>
                        <a:rPr lang="en-US" sz="2200" cap="none" spc="0" dirty="0">
                          <a:solidFill>
                            <a:schemeClr val="tx1"/>
                          </a:solidFill>
                        </a:rPr>
                        <a:t>10% to 25%</a:t>
                      </a:r>
                    </a:p>
                  </a:txBody>
                  <a:tcPr marL="185869" marR="142976" marT="142976" marB="142976"/>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8496095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8882" y="639193"/>
            <a:ext cx="3571810" cy="3573516"/>
          </a:xfrm>
        </p:spPr>
        <p:txBody>
          <a:bodyPr vert="horz" lIns="91440" tIns="45720" rIns="91440" bIns="45720" rtlCol="0" anchor="b">
            <a:normAutofit/>
          </a:bodyPr>
          <a:lstStyle/>
          <a:p>
            <a:r>
              <a:rPr lang="en-US" sz="6100" kern="1200">
                <a:solidFill>
                  <a:schemeClr val="tx1"/>
                </a:solidFill>
                <a:latin typeface="+mj-lt"/>
                <a:ea typeface="+mj-ea"/>
                <a:cs typeface="+mj-cs"/>
              </a:rPr>
              <a:t>Impact of Supply Source Capability</a:t>
            </a:r>
          </a:p>
        </p:txBody>
      </p:sp>
      <p:sp>
        <p:nvSpPr>
          <p:cNvPr id="3" name="Text Placeholder 2"/>
          <p:cNvSpPr>
            <a:spLocks noGrp="1"/>
          </p:cNvSpPr>
          <p:nvPr>
            <p:ph type="body" idx="1"/>
          </p:nvPr>
        </p:nvSpPr>
        <p:spPr>
          <a:xfrm>
            <a:off x="638882" y="4631161"/>
            <a:ext cx="3571810" cy="1559327"/>
          </a:xfrm>
        </p:spPr>
        <p:txBody>
          <a:bodyPr vert="horz" lIns="91440" tIns="45720" rIns="91440" bIns="45720" rtlCol="0">
            <a:normAutofit/>
          </a:bodyPr>
          <a:lstStyle/>
          <a:p>
            <a:pPr marL="0" indent="0">
              <a:buNone/>
            </a:pPr>
            <a:r>
              <a:rPr lang="en-US" sz="2400" b="1" kern="1200">
                <a:solidFill>
                  <a:schemeClr val="tx1"/>
                </a:solidFill>
                <a:latin typeface="+mn-lt"/>
                <a:ea typeface="+mn-ea"/>
                <a:cs typeface="+mn-cs"/>
              </a:rPr>
              <a:t>Table 2-3</a:t>
            </a:r>
            <a:r>
              <a:rPr lang="en-US" sz="2400" kern="1200">
                <a:solidFill>
                  <a:schemeClr val="tx1"/>
                </a:solidFill>
                <a:latin typeface="+mn-lt"/>
                <a:ea typeface="+mn-ea"/>
                <a:cs typeface="+mn-cs"/>
              </a:rPr>
              <a:t> Impact of Supply Source Capability on Supply Uncertainty</a:t>
            </a:r>
          </a:p>
        </p:txBody>
      </p:sp>
      <p:sp>
        <p:nvSpPr>
          <p:cNvPr id="1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Table 5"/>
          <p:cNvGraphicFramePr>
            <a:graphicFrameLocks noGrp="1"/>
          </p:cNvGraphicFramePr>
          <p:nvPr>
            <p:extLst>
              <p:ext uri="{D42A27DB-BD31-4B8C-83A1-F6EECF244321}">
                <p14:modId xmlns:p14="http://schemas.microsoft.com/office/powerpoint/2010/main" val="1628855469"/>
              </p:ext>
            </p:extLst>
          </p:nvPr>
        </p:nvGraphicFramePr>
        <p:xfrm>
          <a:off x="4654296" y="1041235"/>
          <a:ext cx="7214617" cy="4748102"/>
        </p:xfrm>
        <a:graphic>
          <a:graphicData uri="http://schemas.openxmlformats.org/drawingml/2006/table">
            <a:tbl>
              <a:tblPr firstRow="1" bandRow="1">
                <a:tableStyleId>{8799B23B-EC83-4686-B30A-512413B5E67A}</a:tableStyleId>
              </a:tblPr>
              <a:tblGrid>
                <a:gridCol w="4333071">
                  <a:extLst>
                    <a:ext uri="{9D8B030D-6E8A-4147-A177-3AD203B41FA5}">
                      <a16:colId xmlns:a16="http://schemas.microsoft.com/office/drawing/2014/main" val="20000"/>
                    </a:ext>
                  </a:extLst>
                </a:gridCol>
                <a:gridCol w="2881546">
                  <a:extLst>
                    <a:ext uri="{9D8B030D-6E8A-4147-A177-3AD203B41FA5}">
                      <a16:colId xmlns:a16="http://schemas.microsoft.com/office/drawing/2014/main" val="20001"/>
                    </a:ext>
                  </a:extLst>
                </a:gridCol>
              </a:tblGrid>
              <a:tr h="954781">
                <a:tc>
                  <a:txBody>
                    <a:bodyPr/>
                    <a:lstStyle/>
                    <a:p>
                      <a:r>
                        <a:rPr lang="en-US" sz="2500" b="1" kern="1200">
                          <a:solidFill>
                            <a:schemeClr val="tx1"/>
                          </a:solidFill>
                        </a:rPr>
                        <a:t>Supply Source Capability</a:t>
                      </a:r>
                      <a:endParaRPr lang="en-US" sz="2500" b="1"/>
                    </a:p>
                  </a:txBody>
                  <a:tcPr marL="129024" marR="129024" marT="64512" marB="64512"/>
                </a:tc>
                <a:tc>
                  <a:txBody>
                    <a:bodyPr/>
                    <a:lstStyle/>
                    <a:p>
                      <a:pPr algn="l"/>
                      <a:r>
                        <a:rPr lang="en-US" sz="2500" b="1" kern="1200">
                          <a:solidFill>
                            <a:schemeClr val="tx1"/>
                          </a:solidFill>
                        </a:rPr>
                        <a:t>Causes Supply Uncertainty to...</a:t>
                      </a:r>
                      <a:endParaRPr lang="en-US" sz="2500" b="1"/>
                    </a:p>
                  </a:txBody>
                  <a:tcPr marL="129024" marR="129024" marT="64512" marB="64512"/>
                </a:tc>
                <a:extLst>
                  <a:ext uri="{0D108BD9-81ED-4DB2-BD59-A6C34878D82A}">
                    <a16:rowId xmlns:a16="http://schemas.microsoft.com/office/drawing/2014/main" val="10001"/>
                  </a:ext>
                </a:extLst>
              </a:tr>
              <a:tr h="567708">
                <a:tc>
                  <a:txBody>
                    <a:bodyPr/>
                    <a:lstStyle/>
                    <a:p>
                      <a:r>
                        <a:rPr lang="en-US" sz="2500" kern="1200">
                          <a:solidFill>
                            <a:schemeClr val="tx1"/>
                          </a:solidFill>
                        </a:rPr>
                        <a:t>Frequent breakdowns</a:t>
                      </a:r>
                      <a:endParaRPr lang="en-US" sz="2500"/>
                    </a:p>
                  </a:txBody>
                  <a:tcPr marL="129024" marR="129024" marT="64512" marB="64512"/>
                </a:tc>
                <a:tc>
                  <a:txBody>
                    <a:bodyPr/>
                    <a:lstStyle/>
                    <a:p>
                      <a:pPr algn="l"/>
                      <a:r>
                        <a:rPr lang="en-US" sz="2500" kern="1200">
                          <a:solidFill>
                            <a:schemeClr val="tx1"/>
                          </a:solidFill>
                        </a:rPr>
                        <a:t>Increase</a:t>
                      </a:r>
                      <a:endParaRPr lang="en-US" sz="2500"/>
                    </a:p>
                  </a:txBody>
                  <a:tcPr marL="129024" marR="129024" marT="64512" marB="64512"/>
                </a:tc>
                <a:extLst>
                  <a:ext uri="{0D108BD9-81ED-4DB2-BD59-A6C34878D82A}">
                    <a16:rowId xmlns:a16="http://schemas.microsoft.com/office/drawing/2014/main" val="10002"/>
                  </a:ext>
                </a:extLst>
              </a:tr>
              <a:tr h="954781">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500" kern="1200">
                          <a:solidFill>
                            <a:schemeClr val="tx1"/>
                          </a:solidFill>
                        </a:rPr>
                        <a:t>Unpredictable and low yields</a:t>
                      </a:r>
                      <a:endParaRPr lang="en-US" sz="2500"/>
                    </a:p>
                  </a:txBody>
                  <a:tcPr marL="129024" marR="129024" marT="64512" marB="64512"/>
                </a:tc>
                <a:tc>
                  <a:txBody>
                    <a:bodyPr/>
                    <a:lstStyle/>
                    <a:p>
                      <a:pPr algn="l"/>
                      <a:r>
                        <a:rPr lang="en-US" sz="2500" kern="1200">
                          <a:solidFill>
                            <a:schemeClr val="tx1"/>
                          </a:solidFill>
                        </a:rPr>
                        <a:t>Increase</a:t>
                      </a:r>
                      <a:endParaRPr lang="en-US" sz="2500"/>
                    </a:p>
                  </a:txBody>
                  <a:tcPr marL="129024" marR="129024" marT="64512" marB="64512"/>
                </a:tc>
                <a:extLst>
                  <a:ext uri="{0D108BD9-81ED-4DB2-BD59-A6C34878D82A}">
                    <a16:rowId xmlns:a16="http://schemas.microsoft.com/office/drawing/2014/main" val="10003"/>
                  </a:ext>
                </a:extLst>
              </a:tr>
              <a:tr h="567708">
                <a:tc>
                  <a:txBody>
                    <a:bodyPr/>
                    <a:lstStyle/>
                    <a:p>
                      <a:r>
                        <a:rPr lang="en-US" sz="2500" kern="1200">
                          <a:solidFill>
                            <a:schemeClr val="tx1"/>
                          </a:solidFill>
                        </a:rPr>
                        <a:t>Poor quality</a:t>
                      </a:r>
                      <a:endParaRPr lang="en-US" sz="2500"/>
                    </a:p>
                  </a:txBody>
                  <a:tcPr marL="129024" marR="129024" marT="64512" marB="64512"/>
                </a:tc>
                <a:tc>
                  <a:txBody>
                    <a:bodyPr/>
                    <a:lstStyle/>
                    <a:p>
                      <a:pPr algn="l"/>
                      <a:r>
                        <a:rPr lang="en-US" sz="2500" kern="1200">
                          <a:solidFill>
                            <a:schemeClr val="tx1"/>
                          </a:solidFill>
                        </a:rPr>
                        <a:t>Increase</a:t>
                      </a:r>
                      <a:endParaRPr lang="en-US" sz="2500"/>
                    </a:p>
                  </a:txBody>
                  <a:tcPr marL="129024" marR="129024" marT="64512" marB="64512"/>
                </a:tc>
                <a:extLst>
                  <a:ext uri="{0D108BD9-81ED-4DB2-BD59-A6C34878D82A}">
                    <a16:rowId xmlns:a16="http://schemas.microsoft.com/office/drawing/2014/main" val="10004"/>
                  </a:ext>
                </a:extLst>
              </a:tr>
              <a:tr h="56770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500" kern="1200">
                          <a:solidFill>
                            <a:schemeClr val="tx1"/>
                          </a:solidFill>
                        </a:rPr>
                        <a:t>Limited supply capacity</a:t>
                      </a:r>
                      <a:endParaRPr lang="en-US" sz="2500"/>
                    </a:p>
                  </a:txBody>
                  <a:tcPr marL="129024" marR="129024" marT="64512" marB="64512"/>
                </a:tc>
                <a:tc>
                  <a:txBody>
                    <a:bodyPr/>
                    <a:lstStyle/>
                    <a:p>
                      <a:pPr algn="l"/>
                      <a:r>
                        <a:rPr lang="en-US" sz="2500" kern="1200">
                          <a:solidFill>
                            <a:schemeClr val="tx1"/>
                          </a:solidFill>
                        </a:rPr>
                        <a:t>Increase</a:t>
                      </a:r>
                      <a:endParaRPr lang="en-US" sz="2500"/>
                    </a:p>
                  </a:txBody>
                  <a:tcPr marL="129024" marR="129024" marT="64512" marB="64512"/>
                </a:tc>
                <a:extLst>
                  <a:ext uri="{0D108BD9-81ED-4DB2-BD59-A6C34878D82A}">
                    <a16:rowId xmlns:a16="http://schemas.microsoft.com/office/drawing/2014/main" val="10005"/>
                  </a:ext>
                </a:extLst>
              </a:tr>
              <a:tr h="56770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500" kern="1200">
                          <a:solidFill>
                            <a:schemeClr val="tx1"/>
                          </a:solidFill>
                        </a:rPr>
                        <a:t>Inflexible supply capacity</a:t>
                      </a:r>
                      <a:endParaRPr lang="en-US" sz="2500"/>
                    </a:p>
                  </a:txBody>
                  <a:tcPr marL="129024" marR="129024" marT="64512" marB="64512"/>
                </a:tc>
                <a:tc>
                  <a:txBody>
                    <a:bodyPr/>
                    <a:lstStyle/>
                    <a:p>
                      <a:pPr algn="l"/>
                      <a:r>
                        <a:rPr lang="en-US" sz="2500" kern="1200">
                          <a:solidFill>
                            <a:schemeClr val="tx1"/>
                          </a:solidFill>
                        </a:rPr>
                        <a:t>Increase</a:t>
                      </a:r>
                      <a:endParaRPr lang="en-US" sz="2500"/>
                    </a:p>
                  </a:txBody>
                  <a:tcPr marL="129024" marR="129024" marT="64512" marB="64512"/>
                </a:tc>
                <a:extLst>
                  <a:ext uri="{0D108BD9-81ED-4DB2-BD59-A6C34878D82A}">
                    <a16:rowId xmlns:a16="http://schemas.microsoft.com/office/drawing/2014/main" val="10006"/>
                  </a:ext>
                </a:extLst>
              </a:tr>
              <a:tr h="56770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500" kern="1200">
                          <a:solidFill>
                            <a:schemeClr val="tx1"/>
                          </a:solidFill>
                        </a:rPr>
                        <a:t>Evolving production process</a:t>
                      </a:r>
                      <a:endParaRPr lang="en-US" sz="2500"/>
                    </a:p>
                  </a:txBody>
                  <a:tcPr marL="129024" marR="129024" marT="64512" marB="64512"/>
                </a:tc>
                <a:tc>
                  <a:txBody>
                    <a:bodyPr/>
                    <a:lstStyle/>
                    <a:p>
                      <a:pPr algn="l"/>
                      <a:r>
                        <a:rPr lang="en-US" sz="2500" kern="1200">
                          <a:solidFill>
                            <a:schemeClr val="tx1"/>
                          </a:solidFill>
                        </a:rPr>
                        <a:t>Increase</a:t>
                      </a:r>
                      <a:endParaRPr lang="en-US" sz="2500"/>
                    </a:p>
                  </a:txBody>
                  <a:tcPr marL="129024" marR="129024" marT="64512" marB="64512"/>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1806415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59AB4C8-9178-4F7A-8404-6890510B59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38881" y="457201"/>
            <a:ext cx="10909640" cy="1832654"/>
          </a:xfrm>
        </p:spPr>
        <p:txBody>
          <a:bodyPr vert="horz" lIns="91440" tIns="45720" rIns="91440" bIns="45720" rtlCol="0" anchor="b" anchorCtr="0">
            <a:normAutofit/>
          </a:bodyPr>
          <a:lstStyle/>
          <a:p>
            <a:pPr algn="ctr">
              <a:lnSpc>
                <a:spcPct val="90000"/>
              </a:lnSpc>
              <a:spcBef>
                <a:spcPct val="0"/>
              </a:spcBef>
              <a:buClrTx/>
            </a:pPr>
            <a:r>
              <a:rPr lang="en-US" sz="6100" kern="1200" dirty="0">
                <a:solidFill>
                  <a:schemeClr val="tx1"/>
                </a:solidFill>
                <a:latin typeface="+mj-lt"/>
                <a:ea typeface="+mj-ea"/>
                <a:cs typeface="+mj-cs"/>
              </a:rPr>
              <a:t>Implied Uncertainty (Demand and Supply) Spectrum</a:t>
            </a:r>
          </a:p>
        </p:txBody>
      </p:sp>
      <p:sp>
        <p:nvSpPr>
          <p:cNvPr id="3" name="Text Placeholder 2"/>
          <p:cNvSpPr>
            <a:spLocks noGrp="1"/>
          </p:cNvSpPr>
          <p:nvPr>
            <p:ph type="body" idx="1"/>
          </p:nvPr>
        </p:nvSpPr>
        <p:spPr>
          <a:xfrm>
            <a:off x="638878" y="5587552"/>
            <a:ext cx="10909643" cy="552659"/>
          </a:xfrm>
        </p:spPr>
        <p:txBody>
          <a:bodyPr vert="horz" lIns="91440" tIns="45720" rIns="91440" bIns="45720" rtlCol="0" anchor="t">
            <a:normAutofit/>
          </a:bodyPr>
          <a:lstStyle/>
          <a:p>
            <a:pPr algn="ctr">
              <a:spcBef>
                <a:spcPts val="1000"/>
              </a:spcBef>
            </a:pPr>
            <a:r>
              <a:rPr lang="en-US" sz="2400" b="1" kern="1200" dirty="0">
                <a:solidFill>
                  <a:schemeClr val="tx1"/>
                </a:solidFill>
                <a:latin typeface="+mn-lt"/>
                <a:ea typeface="+mn-ea"/>
                <a:cs typeface="+mn-cs"/>
              </a:rPr>
              <a:t>Figure 2-2 </a:t>
            </a:r>
            <a:r>
              <a:rPr lang="en-US" sz="2400" kern="1200" dirty="0">
                <a:solidFill>
                  <a:schemeClr val="tx1"/>
                </a:solidFill>
                <a:latin typeface="+mn-lt"/>
                <a:ea typeface="+mn-ea"/>
                <a:cs typeface="+mn-cs"/>
              </a:rPr>
              <a:t>The Implied Uncertainty (Demand and Supply) Spectrum</a:t>
            </a:r>
          </a:p>
        </p:txBody>
      </p:sp>
      <p:sp>
        <p:nvSpPr>
          <p:cNvPr id="12" name="sketch line">
            <a:extLst>
              <a:ext uri="{FF2B5EF4-FFF2-40B4-BE49-F238E27FC236}">
                <a16:creationId xmlns:a16="http://schemas.microsoft.com/office/drawing/2014/main" id="{4CFDFB37-4BC7-42C6-915D-A6609139B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234391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he implied uncertainty spectrum for demand and supply goes from left to right as follows. Predictable supply and demand: salt at a supermarket. Predictable supply and uncertain demand, or uncertain supply and predictable demand, or somewhat uncertain supply and demand: an existing automobile mode. • Highly uncertain supply and demand: a new communication device."/>
          <p:cNvPicPr>
            <a:picLocks noChangeAspect="1"/>
          </p:cNvPicPr>
          <p:nvPr/>
        </p:nvPicPr>
        <p:blipFill>
          <a:blip r:embed="rId2"/>
          <a:stretch>
            <a:fillRect/>
          </a:stretch>
        </p:blipFill>
        <p:spPr>
          <a:xfrm>
            <a:off x="319263" y="2416257"/>
            <a:ext cx="11548872" cy="3006167"/>
          </a:xfrm>
          <a:prstGeom prst="rect">
            <a:avLst/>
          </a:prstGeom>
        </p:spPr>
      </p:pic>
    </p:spTree>
    <p:extLst>
      <p:ext uri="{BB962C8B-B14F-4D97-AF65-F5344CB8AC3E}">
        <p14:creationId xmlns:p14="http://schemas.microsoft.com/office/powerpoint/2010/main" val="36299176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97762" y="329184"/>
            <a:ext cx="6251110" cy="1783080"/>
          </a:xfrm>
        </p:spPr>
        <p:txBody>
          <a:bodyPr vert="horz" lIns="91440" tIns="91425" rIns="91440" bIns="45720" rtlCol="0" anchor="b">
            <a:normAutofit/>
          </a:bodyPr>
          <a:lstStyle/>
          <a:p>
            <a:pPr defTabSz="457200"/>
            <a:r>
              <a:rPr lang="en-IN" sz="3800" kern="1200">
                <a:latin typeface="Times New Roman" panose="02020603050405020304" pitchFamily="18" charset="0"/>
                <a:ea typeface="+mj-ea"/>
                <a:cs typeface="+mj-cs"/>
              </a:rPr>
              <a:t>Step 2: Understanding Supply Chain Capabilities </a:t>
            </a:r>
            <a:r>
              <a:rPr lang="en-US" sz="3800">
                <a:latin typeface="Times New Roman" panose="02020603050405020304" pitchFamily="18" charset="0"/>
              </a:rPr>
              <a:t>(1 of 2)</a:t>
            </a:r>
          </a:p>
        </p:txBody>
      </p:sp>
      <p:pic>
        <p:nvPicPr>
          <p:cNvPr id="12" name="Picture 11" descr="Close up of ruler">
            <a:extLst>
              <a:ext uri="{FF2B5EF4-FFF2-40B4-BE49-F238E27FC236}">
                <a16:creationId xmlns:a16="http://schemas.microsoft.com/office/drawing/2014/main" id="{FE665AD3-313F-FAF9-325E-B8E799DF4DDB}"/>
              </a:ext>
            </a:extLst>
          </p:cNvPr>
          <p:cNvPicPr>
            <a:picLocks noChangeAspect="1"/>
          </p:cNvPicPr>
          <p:nvPr/>
        </p:nvPicPr>
        <p:blipFill rotWithShape="1">
          <a:blip r:embed="rId2"/>
          <a:srcRect l="24640" r="30028"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8"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5297762" y="2706624"/>
            <a:ext cx="6251110" cy="3483864"/>
          </a:xfrm>
        </p:spPr>
        <p:txBody>
          <a:bodyPr vert="horz" lIns="91425" tIns="91425" rIns="91425" bIns="91425" rtlCol="0">
            <a:normAutofit/>
          </a:bodyPr>
          <a:lstStyle/>
          <a:p>
            <a:pPr marL="255651" indent="-255651" defTabSz="457200">
              <a:spcAft>
                <a:spcPct val="0"/>
              </a:spcAft>
            </a:pPr>
            <a:r>
              <a:rPr lang="en-US" sz="2200">
                <a:latin typeface="Arial (Body)"/>
              </a:rPr>
              <a:t>How does the firm best meet demand?</a:t>
            </a:r>
          </a:p>
          <a:p>
            <a:pPr marL="255651" indent="-255651" defTabSz="457200">
              <a:spcAft>
                <a:spcPct val="0"/>
              </a:spcAft>
            </a:pPr>
            <a:r>
              <a:rPr lang="en-US" sz="2200">
                <a:latin typeface="Arial (Body)"/>
              </a:rPr>
              <a:t>Supply chain responsiveness is the ability to</a:t>
            </a:r>
          </a:p>
          <a:p>
            <a:pPr marL="741553" lvl="1" indent="-284353" defTabSz="457200">
              <a:spcAft>
                <a:spcPct val="0"/>
              </a:spcAft>
            </a:pPr>
            <a:r>
              <a:rPr lang="en-US" sz="2200">
                <a:latin typeface="Arial (Body)"/>
              </a:rPr>
              <a:t>Respond to wide ranges of quantities demanded</a:t>
            </a:r>
          </a:p>
          <a:p>
            <a:pPr marL="741553" lvl="1" indent="-284353" defTabSz="457200">
              <a:spcAft>
                <a:spcPct val="0"/>
              </a:spcAft>
            </a:pPr>
            <a:r>
              <a:rPr lang="en-US" sz="2200">
                <a:latin typeface="Arial (Body)"/>
              </a:rPr>
              <a:t>Meet short lead times</a:t>
            </a:r>
          </a:p>
          <a:p>
            <a:pPr marL="741553" lvl="1" indent="-284353" defTabSz="457200">
              <a:spcAft>
                <a:spcPct val="0"/>
              </a:spcAft>
            </a:pPr>
            <a:r>
              <a:rPr lang="en-US" sz="2200">
                <a:latin typeface="Arial (Body)"/>
              </a:rPr>
              <a:t>Handle a large variety of products</a:t>
            </a:r>
          </a:p>
          <a:p>
            <a:pPr marL="741553" lvl="1" indent="-284353" defTabSz="457200">
              <a:spcAft>
                <a:spcPct val="0"/>
              </a:spcAft>
            </a:pPr>
            <a:r>
              <a:rPr lang="en-US" sz="2200">
                <a:latin typeface="Arial (Body)"/>
              </a:rPr>
              <a:t>Build highly innovative products</a:t>
            </a:r>
          </a:p>
          <a:p>
            <a:pPr marL="741553" lvl="1" indent="-284353" defTabSz="457200">
              <a:spcAft>
                <a:spcPct val="0"/>
              </a:spcAft>
            </a:pPr>
            <a:r>
              <a:rPr lang="en-US" sz="2200">
                <a:latin typeface="Arial (Body)"/>
              </a:rPr>
              <a:t>Meet a high service level</a:t>
            </a:r>
          </a:p>
          <a:p>
            <a:pPr marL="741553" lvl="1" indent="-284353" defTabSz="457200">
              <a:spcAft>
                <a:spcPct val="0"/>
              </a:spcAft>
            </a:pPr>
            <a:r>
              <a:rPr lang="en-US" sz="2200">
                <a:latin typeface="Arial (Body)"/>
              </a:rPr>
              <a:t>Handle supply uncertainty</a:t>
            </a:r>
          </a:p>
        </p:txBody>
      </p:sp>
    </p:spTree>
    <p:extLst>
      <p:ext uri="{BB962C8B-B14F-4D97-AF65-F5344CB8AC3E}">
        <p14:creationId xmlns:p14="http://schemas.microsoft.com/office/powerpoint/2010/main" val="32290276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97762" y="329184"/>
            <a:ext cx="6251110" cy="1783080"/>
          </a:xfrm>
        </p:spPr>
        <p:txBody>
          <a:bodyPr vert="horz" lIns="91440" tIns="91425" rIns="91440" bIns="45720" rtlCol="0" anchor="b">
            <a:normAutofit/>
          </a:bodyPr>
          <a:lstStyle/>
          <a:p>
            <a:pPr defTabSz="457200"/>
            <a:r>
              <a:rPr lang="en-US" sz="3800" kern="1200">
                <a:latin typeface="Times New Roman" panose="02020603050405020304" pitchFamily="18" charset="0"/>
                <a:ea typeface="+mj-ea"/>
                <a:cs typeface="+mj-cs"/>
              </a:rPr>
              <a:t>Step 2: Understanding Supply Chain Capabilities </a:t>
            </a:r>
            <a:r>
              <a:rPr lang="en-US" sz="3800">
                <a:latin typeface="Times New Roman" panose="02020603050405020304" pitchFamily="18" charset="0"/>
              </a:rPr>
              <a:t>(2 of 2)</a:t>
            </a:r>
          </a:p>
        </p:txBody>
      </p:sp>
      <p:pic>
        <p:nvPicPr>
          <p:cNvPr id="12" name="Picture 11" descr="Graph on document with pen">
            <a:extLst>
              <a:ext uri="{FF2B5EF4-FFF2-40B4-BE49-F238E27FC236}">
                <a16:creationId xmlns:a16="http://schemas.microsoft.com/office/drawing/2014/main" id="{A5BA4DA2-C942-E785-613A-B4BEE9007BAC}"/>
              </a:ext>
            </a:extLst>
          </p:cNvPr>
          <p:cNvPicPr>
            <a:picLocks noChangeAspect="1"/>
          </p:cNvPicPr>
          <p:nvPr/>
        </p:nvPicPr>
        <p:blipFill rotWithShape="1">
          <a:blip r:embed="rId2"/>
          <a:srcRect l="34196" r="20473"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8"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5297762" y="2706624"/>
            <a:ext cx="6251110" cy="3483864"/>
          </a:xfrm>
        </p:spPr>
        <p:txBody>
          <a:bodyPr vert="horz" lIns="91425" tIns="91425" rIns="91425" bIns="91425" rtlCol="0">
            <a:normAutofit/>
          </a:bodyPr>
          <a:lstStyle/>
          <a:p>
            <a:pPr marL="255651" indent="-255651" defTabSz="457200">
              <a:spcAft>
                <a:spcPct val="0"/>
              </a:spcAft>
            </a:pPr>
            <a:r>
              <a:rPr lang="en-US" sz="2200">
                <a:latin typeface="Arial (Body)"/>
              </a:rPr>
              <a:t>Responsiveness comes at a cost</a:t>
            </a:r>
          </a:p>
          <a:p>
            <a:pPr marL="255651" indent="-255651" defTabSz="457200">
              <a:spcAft>
                <a:spcPct val="0"/>
              </a:spcAft>
            </a:pPr>
            <a:r>
              <a:rPr lang="en-US" sz="2200" b="1">
                <a:latin typeface="Arial (Body)"/>
              </a:rPr>
              <a:t>Supply chain efficiency </a:t>
            </a:r>
            <a:r>
              <a:rPr lang="en-US" sz="2200">
                <a:latin typeface="Arial (Body)"/>
              </a:rPr>
              <a:t>is the inverse to the cost of making and delivering the product to the customer</a:t>
            </a:r>
          </a:p>
          <a:p>
            <a:pPr marL="255651" indent="-255651" defTabSz="457200">
              <a:spcAft>
                <a:spcPct val="0"/>
              </a:spcAft>
            </a:pPr>
            <a:r>
              <a:rPr lang="en-US" sz="2200">
                <a:latin typeface="Arial (Body)"/>
              </a:rPr>
              <a:t>The </a:t>
            </a:r>
            <a:r>
              <a:rPr lang="en-US" sz="2200" b="1">
                <a:latin typeface="Arial (Body)"/>
              </a:rPr>
              <a:t>cost-responsiveness efficient frontier </a:t>
            </a:r>
            <a:r>
              <a:rPr lang="en-US" sz="2200">
                <a:latin typeface="Arial (Body)"/>
              </a:rPr>
              <a:t>curve shows the lowest possible cost for a given level of responsiveness</a:t>
            </a:r>
          </a:p>
        </p:txBody>
      </p:sp>
    </p:spTree>
    <p:extLst>
      <p:ext uri="{BB962C8B-B14F-4D97-AF65-F5344CB8AC3E}">
        <p14:creationId xmlns:p14="http://schemas.microsoft.com/office/powerpoint/2010/main" val="13091051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8882" y="639193"/>
            <a:ext cx="3571810" cy="3573516"/>
          </a:xfrm>
        </p:spPr>
        <p:txBody>
          <a:bodyPr vert="horz" lIns="91440" tIns="45720" rIns="91440" bIns="45720" rtlCol="0" anchor="b" anchorCtr="0">
            <a:normAutofit/>
          </a:bodyPr>
          <a:lstStyle/>
          <a:p>
            <a:pPr>
              <a:lnSpc>
                <a:spcPct val="90000"/>
              </a:lnSpc>
              <a:spcBef>
                <a:spcPct val="0"/>
              </a:spcBef>
              <a:buClrTx/>
            </a:pPr>
            <a:r>
              <a:rPr lang="en-US" sz="4100" kern="1200">
                <a:solidFill>
                  <a:schemeClr val="tx1"/>
                </a:solidFill>
                <a:latin typeface="+mj-lt"/>
                <a:ea typeface="+mj-ea"/>
                <a:cs typeface="+mj-cs"/>
              </a:rPr>
              <a:t>Cost-Responsiveness Efficient Frontier</a:t>
            </a:r>
          </a:p>
        </p:txBody>
      </p:sp>
      <p:sp>
        <p:nvSpPr>
          <p:cNvPr id="19"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he cost responsiveness efficient frontier is a graph that plots cost from high to low versus responsiveness from low to high. The graph is shaped like the upper right quadrant of a circle. Low cost yields low responsiveness. High cost yields high responsiveness."/>
          <p:cNvPicPr>
            <a:picLocks noChangeAspect="1"/>
          </p:cNvPicPr>
          <p:nvPr/>
        </p:nvPicPr>
        <p:blipFill>
          <a:blip r:embed="rId2"/>
          <a:stretch>
            <a:fillRect/>
          </a:stretch>
        </p:blipFill>
        <p:spPr>
          <a:xfrm>
            <a:off x="4654296" y="1102678"/>
            <a:ext cx="7214616" cy="4625211"/>
          </a:xfrm>
          <a:prstGeom prst="rect">
            <a:avLst/>
          </a:prstGeom>
        </p:spPr>
      </p:pic>
    </p:spTree>
    <p:extLst>
      <p:ext uri="{BB962C8B-B14F-4D97-AF65-F5344CB8AC3E}">
        <p14:creationId xmlns:p14="http://schemas.microsoft.com/office/powerpoint/2010/main" val="13433112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8882" y="639193"/>
            <a:ext cx="3571810" cy="3573516"/>
          </a:xfrm>
        </p:spPr>
        <p:txBody>
          <a:bodyPr vert="horz" lIns="91440" tIns="45720" rIns="91440" bIns="45720" rtlCol="0" anchor="b" anchorCtr="0">
            <a:normAutofit/>
          </a:bodyPr>
          <a:lstStyle/>
          <a:p>
            <a:pPr>
              <a:lnSpc>
                <a:spcPct val="90000"/>
              </a:lnSpc>
              <a:spcBef>
                <a:spcPct val="0"/>
              </a:spcBef>
              <a:buClrTx/>
            </a:pPr>
            <a:r>
              <a:rPr lang="en-US" sz="4100" kern="1200">
                <a:solidFill>
                  <a:schemeClr val="tx1"/>
                </a:solidFill>
                <a:latin typeface="+mj-lt"/>
                <a:ea typeface="+mj-ea"/>
                <a:cs typeface="+mj-cs"/>
              </a:rPr>
              <a:t>Responsiveness Spectrum</a:t>
            </a:r>
          </a:p>
        </p:txBody>
      </p:sp>
      <p:sp>
        <p:nvSpPr>
          <p:cNvPr id="3" name="Text Placeholder 2"/>
          <p:cNvSpPr>
            <a:spLocks noGrp="1"/>
          </p:cNvSpPr>
          <p:nvPr>
            <p:ph type="body" idx="1"/>
          </p:nvPr>
        </p:nvSpPr>
        <p:spPr>
          <a:xfrm>
            <a:off x="638882" y="4631161"/>
            <a:ext cx="3571810" cy="1559327"/>
          </a:xfrm>
        </p:spPr>
        <p:txBody>
          <a:bodyPr vert="horz" lIns="91440" tIns="45720" rIns="91440" bIns="45720" rtlCol="0">
            <a:normAutofit/>
          </a:bodyPr>
          <a:lstStyle/>
          <a:p>
            <a:pPr>
              <a:spcBef>
                <a:spcPts val="1000"/>
              </a:spcBef>
            </a:pPr>
            <a:r>
              <a:rPr lang="en-US" sz="2400" b="1" kern="1200">
                <a:solidFill>
                  <a:schemeClr val="tx1"/>
                </a:solidFill>
                <a:latin typeface="+mn-lt"/>
                <a:ea typeface="+mn-ea"/>
                <a:cs typeface="+mn-cs"/>
              </a:rPr>
              <a:t>Figure 2-4 </a:t>
            </a:r>
            <a:r>
              <a:rPr lang="en-US" sz="2400" kern="1200">
                <a:solidFill>
                  <a:schemeClr val="tx1"/>
                </a:solidFill>
                <a:latin typeface="+mn-lt"/>
                <a:ea typeface="+mn-ea"/>
                <a:cs typeface="+mn-cs"/>
              </a:rPr>
              <a:t>The Responsiveness Spectrum</a:t>
            </a:r>
          </a:p>
        </p:txBody>
      </p:sp>
      <p:sp>
        <p:nvSpPr>
          <p:cNvPr id="2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he responsiveness spectrum goes from left to right as follows. Highly efficient. Integrated steel mills: production scheduled weeks or months in advance with little variety or flexibility. Somewhat efficient. Hanes apparel: a traditional make to stock manufacturer with production lead time of several weeks. Somewhat responsive. Most automotive production: delivering a large variety of products in a few weeks. Highly responsive. Seven Eleven Japan: changing merchandise mix by location and time of day."/>
          <p:cNvPicPr>
            <a:picLocks noChangeAspect="1"/>
          </p:cNvPicPr>
          <p:nvPr/>
        </p:nvPicPr>
        <p:blipFill>
          <a:blip r:embed="rId2"/>
          <a:stretch>
            <a:fillRect/>
          </a:stretch>
        </p:blipFill>
        <p:spPr>
          <a:xfrm>
            <a:off x="4654296" y="2201352"/>
            <a:ext cx="7214616" cy="2427863"/>
          </a:xfrm>
          <a:prstGeom prst="rect">
            <a:avLst/>
          </a:prstGeom>
        </p:spPr>
      </p:pic>
    </p:spTree>
    <p:extLst>
      <p:ext uri="{BB962C8B-B14F-4D97-AF65-F5344CB8AC3E}">
        <p14:creationId xmlns:p14="http://schemas.microsoft.com/office/powerpoint/2010/main" val="1994163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97762" y="329184"/>
            <a:ext cx="6251110" cy="1783080"/>
          </a:xfrm>
        </p:spPr>
        <p:txBody>
          <a:bodyPr vert="horz" lIns="91440" tIns="91425" rIns="91440" bIns="45720" rtlCol="0" anchor="b">
            <a:normAutofit/>
          </a:bodyPr>
          <a:lstStyle/>
          <a:p>
            <a:pPr defTabSz="457200"/>
            <a:r>
              <a:rPr lang="en-US" sz="5400" kern="1200">
                <a:latin typeface="Times New Roman" panose="02020603050405020304" pitchFamily="18" charset="0"/>
                <a:ea typeface="+mj-ea"/>
                <a:cs typeface="+mj-cs"/>
              </a:rPr>
              <a:t>Step 3: Achieving Strategic Fit</a:t>
            </a:r>
          </a:p>
        </p:txBody>
      </p:sp>
      <p:pic>
        <p:nvPicPr>
          <p:cNvPr id="15" name="Picture 14" descr="Puzzle pieces">
            <a:extLst>
              <a:ext uri="{FF2B5EF4-FFF2-40B4-BE49-F238E27FC236}">
                <a16:creationId xmlns:a16="http://schemas.microsoft.com/office/drawing/2014/main" id="{51FE4890-CAF1-A4ED-7A0A-0E6FA0F27819}"/>
              </a:ext>
            </a:extLst>
          </p:cNvPr>
          <p:cNvPicPr>
            <a:picLocks noChangeAspect="1"/>
          </p:cNvPicPr>
          <p:nvPr/>
        </p:nvPicPr>
        <p:blipFill rotWithShape="1">
          <a:blip r:embed="rId2"/>
          <a:srcRect l="31228" r="2361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5297762" y="2706624"/>
            <a:ext cx="6251110" cy="3483864"/>
          </a:xfrm>
        </p:spPr>
        <p:txBody>
          <a:bodyPr vert="horz" lIns="91425" tIns="91425" rIns="91425" bIns="91425" rtlCol="0">
            <a:normAutofit/>
          </a:bodyPr>
          <a:lstStyle/>
          <a:p>
            <a:pPr marL="255651" indent="-255651" defTabSz="457200">
              <a:spcAft>
                <a:spcPct val="0"/>
              </a:spcAft>
            </a:pPr>
            <a:r>
              <a:rPr lang="en-US" sz="2200">
                <a:latin typeface="Arial (Body)"/>
              </a:rPr>
              <a:t>Ensure that the degree of supply chain responsiveness is consistent with the implied uncertainty</a:t>
            </a:r>
          </a:p>
          <a:p>
            <a:pPr marL="255651" indent="-255651" defTabSz="457200">
              <a:spcAft>
                <a:spcPct val="0"/>
              </a:spcAft>
            </a:pPr>
            <a:r>
              <a:rPr lang="en-US" sz="2200">
                <a:latin typeface="Arial (Body)"/>
              </a:rPr>
              <a:t>Assign roles to different stages of the supply chain that ensure the appropriate level of responsiveness</a:t>
            </a:r>
          </a:p>
          <a:p>
            <a:pPr marL="255651" indent="-255651" defTabSz="457200">
              <a:spcAft>
                <a:spcPct val="0"/>
              </a:spcAft>
            </a:pPr>
            <a:r>
              <a:rPr lang="en-US" sz="2200">
                <a:latin typeface="Arial (Body)"/>
              </a:rPr>
              <a:t>Ensure that all functions maintain consistent strategies that support the competitive strategy</a:t>
            </a:r>
          </a:p>
        </p:txBody>
      </p:sp>
    </p:spTree>
    <p:extLst>
      <p:ext uri="{BB962C8B-B14F-4D97-AF65-F5344CB8AC3E}">
        <p14:creationId xmlns:p14="http://schemas.microsoft.com/office/powerpoint/2010/main" val="5339845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8882" y="639193"/>
            <a:ext cx="3571810" cy="3573516"/>
          </a:xfrm>
        </p:spPr>
        <p:txBody>
          <a:bodyPr vert="horz" lIns="91440" tIns="45720" rIns="91440" bIns="45720" rtlCol="0" anchor="b" anchorCtr="0">
            <a:normAutofit/>
          </a:bodyPr>
          <a:lstStyle/>
          <a:p>
            <a:pPr>
              <a:lnSpc>
                <a:spcPct val="90000"/>
              </a:lnSpc>
              <a:spcBef>
                <a:spcPct val="0"/>
              </a:spcBef>
              <a:buClrTx/>
            </a:pPr>
            <a:r>
              <a:rPr lang="en-US" sz="6600" kern="1200">
                <a:solidFill>
                  <a:schemeClr val="tx1"/>
                </a:solidFill>
                <a:latin typeface="+mj-lt"/>
                <a:ea typeface="+mj-ea"/>
                <a:cs typeface="+mj-cs"/>
              </a:rPr>
              <a:t>Zone of Strategic Fit</a:t>
            </a:r>
          </a:p>
        </p:txBody>
      </p:sp>
      <p:sp>
        <p:nvSpPr>
          <p:cNvPr id="19"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he finding the zone of strategic fit graph plots the responsiveness spectrum versus the implied uncertainty spectrum. On the y axis, the responsiveness spectrum goes from efficient supply chain to responsive supply chain. The implied uncertainty spectrum, on the x axis goes from certain demand to uncertain demand. The zone of strategic fit is a band increasing in a straight line at a 45 degree angle from the origin"/>
          <p:cNvPicPr>
            <a:picLocks noChangeAspect="1"/>
          </p:cNvPicPr>
          <p:nvPr/>
        </p:nvPicPr>
        <p:blipFill>
          <a:blip r:embed="rId2"/>
          <a:stretch>
            <a:fillRect/>
          </a:stretch>
        </p:blipFill>
        <p:spPr>
          <a:xfrm>
            <a:off x="4727636" y="640080"/>
            <a:ext cx="7067935" cy="5550408"/>
          </a:xfrm>
          <a:prstGeom prst="rect">
            <a:avLst/>
          </a:prstGeom>
        </p:spPr>
      </p:pic>
    </p:spTree>
    <p:extLst>
      <p:ext uri="{BB962C8B-B14F-4D97-AF65-F5344CB8AC3E}">
        <p14:creationId xmlns:p14="http://schemas.microsoft.com/office/powerpoint/2010/main" val="31311950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8882" y="639193"/>
            <a:ext cx="3571810" cy="3573516"/>
          </a:xfrm>
        </p:spPr>
        <p:txBody>
          <a:bodyPr vert="horz" lIns="91440" tIns="45720" rIns="91440" bIns="45720" rtlCol="0" anchor="b" anchorCtr="0">
            <a:normAutofit/>
          </a:bodyPr>
          <a:lstStyle/>
          <a:p>
            <a:pPr>
              <a:lnSpc>
                <a:spcPct val="90000"/>
              </a:lnSpc>
              <a:spcBef>
                <a:spcPct val="0"/>
              </a:spcBef>
              <a:buClrTx/>
            </a:pPr>
            <a:r>
              <a:rPr lang="en-US" sz="6100" kern="1200">
                <a:solidFill>
                  <a:schemeClr val="tx1"/>
                </a:solidFill>
                <a:latin typeface="+mj-lt"/>
                <a:ea typeface="+mj-ea"/>
                <a:cs typeface="+mj-cs"/>
              </a:rPr>
              <a:t>Roles and Allocations</a:t>
            </a:r>
          </a:p>
        </p:txBody>
      </p:sp>
      <p:sp>
        <p:nvSpPr>
          <p:cNvPr id="19"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ifferent roles and allocations of implied uncertainty for a given level of supply chain responsiveness.The diagram can be divided into 3 sections. The center is labeled extent of implied uncertainty for the supply chain. On either side of this are 3 different length segments. One is small, one is large, and the third is medium sized. • At the top is supply chain 1, made up of the supplier, manufacturer, and retailer. The supplier absorbs the least implied uncertainty and must be very efficient. An arrow goes from the supplier to the smallest segment above the center section. The manufacturer absorbs less implied uncertainty and must be somewhat efficient. An arrow goes from the manufacturer to the medium length segment above the center. The retailer absorbs most of the implied uncertainty and must be very responsive. The retailer’s arrow points to the longest segment above the center.• At the bottom is supply chain 2. In this supply chain, the supplier absorbs less implied uncertainty and must be somewhat efficient. An arrow goes from the supplier to the medium length segment below the center. The manufacturer absorbs most of the implied uncertainty and must be very responsive. An arrow goes from the manufacturer to the longest segment below the center. The retailer absorbs the least implied uncertainty and must very efficient. An arrow goes from the retailer to the smallest segment below the center."/>
          <p:cNvPicPr>
            <a:picLocks noChangeAspect="1"/>
          </p:cNvPicPr>
          <p:nvPr/>
        </p:nvPicPr>
        <p:blipFill>
          <a:blip r:embed="rId2"/>
          <a:stretch>
            <a:fillRect/>
          </a:stretch>
        </p:blipFill>
        <p:spPr>
          <a:xfrm>
            <a:off x="4654296" y="651888"/>
            <a:ext cx="7214616" cy="5526792"/>
          </a:xfrm>
          <a:prstGeom prst="rect">
            <a:avLst/>
          </a:prstGeom>
        </p:spPr>
      </p:pic>
    </p:spTree>
    <p:extLst>
      <p:ext uri="{BB962C8B-B14F-4D97-AF65-F5344CB8AC3E}">
        <p14:creationId xmlns:p14="http://schemas.microsoft.com/office/powerpoint/2010/main" val="19022207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69" name="Rectangle 1436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71" name="Rectangle 1437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73" name="Rectangle 1437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75" name="Rectangle 1437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A1245EDD-75AF-ADE4-FD7C-1B590196E2A3}"/>
              </a:ext>
            </a:extLst>
          </p:cNvPr>
          <p:cNvSpPr>
            <a:spLocks noGrp="1"/>
          </p:cNvSpPr>
          <p:nvPr>
            <p:ph type="title"/>
          </p:nvPr>
        </p:nvSpPr>
        <p:spPr>
          <a:xfrm>
            <a:off x="1371597" y="348865"/>
            <a:ext cx="10044023" cy="877729"/>
          </a:xfrm>
        </p:spPr>
        <p:txBody>
          <a:bodyPr vert="horz" lIns="91440" tIns="45720" rIns="91440" bIns="45720" rtlCol="0" anchor="ctr">
            <a:normAutofit/>
          </a:bodyPr>
          <a:lstStyle/>
          <a:p>
            <a:r>
              <a:rPr lang="en-US" altLang="en-US" sz="3100" kern="1200">
                <a:solidFill>
                  <a:srgbClr val="FFFFFF"/>
                </a:solidFill>
                <a:latin typeface="+mj-lt"/>
                <a:ea typeface="+mj-ea"/>
                <a:cs typeface="+mj-cs"/>
              </a:rPr>
              <a:t>Demand Management: Customer Order Decoupling Points</a:t>
            </a:r>
            <a:endParaRPr lang="en-US" sz="3100" kern="1200">
              <a:solidFill>
                <a:srgbClr val="FFFFFF"/>
              </a:solidFill>
              <a:latin typeface="+mj-lt"/>
              <a:ea typeface="+mj-ea"/>
              <a:cs typeface="+mj-cs"/>
            </a:endParaRPr>
          </a:p>
        </p:txBody>
      </p:sp>
      <p:sp>
        <p:nvSpPr>
          <p:cNvPr id="14338" name="Rectangle 4">
            <a:extLst>
              <a:ext uri="{FF2B5EF4-FFF2-40B4-BE49-F238E27FC236}">
                <a16:creationId xmlns:a16="http://schemas.microsoft.com/office/drawing/2014/main" id="{E5C1CE8F-2D71-4725-834B-E68666C9F614}"/>
              </a:ext>
            </a:extLst>
          </p:cNvPr>
          <p:cNvSpPr>
            <a:spLocks noChangeArrowheads="1"/>
          </p:cNvSpPr>
          <p:nvPr/>
        </p:nvSpPr>
        <p:spPr bwMode="auto">
          <a:xfrm>
            <a:off x="2978758" y="2112579"/>
            <a:ext cx="5372982" cy="311765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339" name="Text Box 5">
            <a:extLst>
              <a:ext uri="{FF2B5EF4-FFF2-40B4-BE49-F238E27FC236}">
                <a16:creationId xmlns:a16="http://schemas.microsoft.com/office/drawing/2014/main" id="{90E13F12-5117-4D7C-97C9-5336633D3593}"/>
              </a:ext>
            </a:extLst>
          </p:cNvPr>
          <p:cNvSpPr txBox="1">
            <a:spLocks noChangeArrowheads="1"/>
          </p:cNvSpPr>
          <p:nvPr/>
        </p:nvSpPr>
        <p:spPr bwMode="auto">
          <a:xfrm>
            <a:off x="4161576" y="2974909"/>
            <a:ext cx="1420881" cy="63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391089" rtl="0" eaLnBrk="1" fontAlgn="auto" latinLnBrk="0" hangingPunct="1">
              <a:lnSpc>
                <a:spcPct val="100000"/>
              </a:lnSpc>
              <a:spcBef>
                <a:spcPts val="0"/>
              </a:spcBef>
              <a:spcAft>
                <a:spcPts val="546"/>
              </a:spcAft>
              <a:buClrTx/>
              <a:buSzTx/>
              <a:buFontTx/>
              <a:buNone/>
              <a:tabLst/>
              <a:defRPr/>
            </a:pPr>
            <a:r>
              <a:rPr kumimoji="0" lang="en-US" altLang="en-US" sz="1540" b="0" i="0" u="none" strike="noStrike" kern="1200" cap="none" spc="0" normalizeH="0" baseline="0" noProof="0">
                <a:ln>
                  <a:noFill/>
                </a:ln>
                <a:solidFill>
                  <a:prstClr val="black"/>
                </a:solidFill>
                <a:effectLst/>
                <a:uLnTx/>
                <a:uFillTx/>
                <a:latin typeface="Arial" panose="020B0604020202020204" pitchFamily="34" charset="0"/>
                <a:ea typeface="+mn-ea"/>
                <a:cs typeface="+mn-cs"/>
              </a:rPr>
              <a:t>Make-to-order</a:t>
            </a:r>
          </a:p>
          <a:p>
            <a:pPr marL="0" marR="0" lvl="0" indent="0" algn="ctr" defTabSz="391089" rtl="0" eaLnBrk="1" fontAlgn="auto" latinLnBrk="0" hangingPunct="1">
              <a:lnSpc>
                <a:spcPct val="100000"/>
              </a:lnSpc>
              <a:spcBef>
                <a:spcPts val="0"/>
              </a:spcBef>
              <a:spcAft>
                <a:spcPts val="546"/>
              </a:spcAft>
              <a:buClrTx/>
              <a:buSzTx/>
              <a:buFontTx/>
              <a:buNone/>
              <a:tabLst/>
              <a:defRPr/>
            </a:pPr>
            <a:r>
              <a:rPr kumimoji="0" lang="en-US" altLang="en-US" sz="1540" b="0" i="0" u="none" strike="noStrike" kern="1200" cap="none" spc="0" normalizeH="0" baseline="0" noProof="0">
                <a:ln>
                  <a:noFill/>
                </a:ln>
                <a:solidFill>
                  <a:prstClr val="black"/>
                </a:solidFill>
                <a:effectLst/>
                <a:uLnTx/>
                <a:uFillTx/>
                <a:latin typeface="Arial" panose="020B0604020202020204" pitchFamily="34" charset="0"/>
                <a:ea typeface="+mn-ea"/>
                <a:cs typeface="+mn-cs"/>
              </a:rPr>
              <a:t>(MTO)</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340" name="Text Box 6">
            <a:extLst>
              <a:ext uri="{FF2B5EF4-FFF2-40B4-BE49-F238E27FC236}">
                <a16:creationId xmlns:a16="http://schemas.microsoft.com/office/drawing/2014/main" id="{A503663D-39D9-42F7-91B3-B25DA22FA78A}"/>
              </a:ext>
            </a:extLst>
          </p:cNvPr>
          <p:cNvSpPr txBox="1">
            <a:spLocks noChangeArrowheads="1"/>
          </p:cNvSpPr>
          <p:nvPr/>
        </p:nvSpPr>
        <p:spPr bwMode="auto">
          <a:xfrm>
            <a:off x="5692720" y="3571908"/>
            <a:ext cx="1111417" cy="944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391089" rtl="0" eaLnBrk="1" fontAlgn="auto" latinLnBrk="0" hangingPunct="1">
              <a:lnSpc>
                <a:spcPct val="100000"/>
              </a:lnSpc>
              <a:spcBef>
                <a:spcPts val="0"/>
              </a:spcBef>
              <a:spcAft>
                <a:spcPts val="546"/>
              </a:spcAft>
              <a:buClrTx/>
              <a:buSzTx/>
              <a:buFontTx/>
              <a:buNone/>
              <a:tabLst/>
              <a:defRPr/>
            </a:pPr>
            <a:r>
              <a:rPr kumimoji="0" lang="en-US" altLang="en-US" sz="1540" b="0" i="0" u="none" strike="noStrike" kern="1200" cap="none" spc="0" normalizeH="0" baseline="0" noProof="0">
                <a:ln>
                  <a:noFill/>
                </a:ln>
                <a:solidFill>
                  <a:prstClr val="black"/>
                </a:solidFill>
                <a:effectLst/>
                <a:uLnTx/>
                <a:uFillTx/>
                <a:latin typeface="Arial" panose="020B0604020202020204" pitchFamily="34" charset="0"/>
                <a:ea typeface="+mn-ea"/>
                <a:cs typeface="+mn-cs"/>
              </a:rPr>
              <a:t>Assemble-</a:t>
            </a:r>
          </a:p>
          <a:p>
            <a:pPr marL="0" marR="0" lvl="0" indent="0" algn="ctr" defTabSz="391089" rtl="0" eaLnBrk="1" fontAlgn="auto" latinLnBrk="0" hangingPunct="1">
              <a:lnSpc>
                <a:spcPct val="100000"/>
              </a:lnSpc>
              <a:spcBef>
                <a:spcPts val="0"/>
              </a:spcBef>
              <a:spcAft>
                <a:spcPts val="546"/>
              </a:spcAft>
              <a:buClrTx/>
              <a:buSzTx/>
              <a:buFontTx/>
              <a:buNone/>
              <a:tabLst/>
              <a:defRPr/>
            </a:pPr>
            <a:r>
              <a:rPr kumimoji="0" lang="en-US" altLang="en-US" sz="1540" b="0" i="0" u="none" strike="noStrike" kern="1200" cap="none" spc="0" normalizeH="0" baseline="0" noProof="0">
                <a:ln>
                  <a:noFill/>
                </a:ln>
                <a:solidFill>
                  <a:prstClr val="black"/>
                </a:solidFill>
                <a:effectLst/>
                <a:uLnTx/>
                <a:uFillTx/>
                <a:latin typeface="Arial" panose="020B0604020202020204" pitchFamily="34" charset="0"/>
                <a:ea typeface="+mn-ea"/>
                <a:cs typeface="+mn-cs"/>
              </a:rPr>
              <a:t>to-order</a:t>
            </a:r>
          </a:p>
          <a:p>
            <a:pPr marL="0" marR="0" lvl="0" indent="0" algn="ctr" defTabSz="391089" rtl="0" eaLnBrk="1" fontAlgn="auto" latinLnBrk="0" hangingPunct="1">
              <a:lnSpc>
                <a:spcPct val="100000"/>
              </a:lnSpc>
              <a:spcBef>
                <a:spcPts val="0"/>
              </a:spcBef>
              <a:spcAft>
                <a:spcPts val="546"/>
              </a:spcAft>
              <a:buClrTx/>
              <a:buSzTx/>
              <a:buFontTx/>
              <a:buNone/>
              <a:tabLst/>
              <a:defRPr/>
            </a:pPr>
            <a:r>
              <a:rPr kumimoji="0" lang="en-US" altLang="en-US" sz="1540" b="0" i="0" u="none" strike="noStrike" kern="1200" cap="none" spc="0" normalizeH="0" baseline="0" noProof="0">
                <a:ln>
                  <a:noFill/>
                </a:ln>
                <a:solidFill>
                  <a:prstClr val="black"/>
                </a:solidFill>
                <a:effectLst/>
                <a:uLnTx/>
                <a:uFillTx/>
                <a:latin typeface="Arial" panose="020B0604020202020204" pitchFamily="34" charset="0"/>
                <a:ea typeface="+mn-ea"/>
                <a:cs typeface="+mn-cs"/>
              </a:rPr>
              <a:t>(ATO)</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341" name="Text Box 7">
            <a:extLst>
              <a:ext uri="{FF2B5EF4-FFF2-40B4-BE49-F238E27FC236}">
                <a16:creationId xmlns:a16="http://schemas.microsoft.com/office/drawing/2014/main" id="{ABE4613F-E806-4F90-90D7-53BC6FF2239E}"/>
              </a:ext>
            </a:extLst>
          </p:cNvPr>
          <p:cNvSpPr txBox="1">
            <a:spLocks noChangeArrowheads="1"/>
          </p:cNvSpPr>
          <p:nvPr/>
        </p:nvSpPr>
        <p:spPr bwMode="auto">
          <a:xfrm>
            <a:off x="4839753" y="5296568"/>
            <a:ext cx="2142962" cy="63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391089" rtl="0" eaLnBrk="1" fontAlgn="auto" latinLnBrk="0" hangingPunct="1">
              <a:lnSpc>
                <a:spcPct val="100000"/>
              </a:lnSpc>
              <a:spcBef>
                <a:spcPts val="0"/>
              </a:spcBef>
              <a:spcAft>
                <a:spcPts val="546"/>
              </a:spcAft>
              <a:buClrTx/>
              <a:buSzTx/>
              <a:buFontTx/>
              <a:buNone/>
              <a:tabLst/>
              <a:defRPr/>
            </a:pPr>
            <a:r>
              <a:rPr kumimoji="0" lang="en-US" altLang="en-US" sz="1540" b="0" i="0" u="none" strike="noStrike" kern="1200" cap="none" spc="0" normalizeH="0" baseline="0" noProof="0">
                <a:ln>
                  <a:noFill/>
                </a:ln>
                <a:solidFill>
                  <a:prstClr val="black"/>
                </a:solidFill>
                <a:effectLst/>
                <a:uLnTx/>
                <a:uFillTx/>
                <a:latin typeface="Arial" panose="020B0604020202020204" pitchFamily="34" charset="0"/>
                <a:ea typeface="+mn-ea"/>
                <a:cs typeface="+mn-cs"/>
              </a:rPr>
              <a:t>Work-in-process</a:t>
            </a:r>
          </a:p>
          <a:p>
            <a:pPr marL="0" marR="0" lvl="0" indent="0" algn="ctr" defTabSz="391089" rtl="0" eaLnBrk="1" fontAlgn="auto" latinLnBrk="0" hangingPunct="1">
              <a:lnSpc>
                <a:spcPct val="100000"/>
              </a:lnSpc>
              <a:spcBef>
                <a:spcPts val="0"/>
              </a:spcBef>
              <a:spcAft>
                <a:spcPts val="546"/>
              </a:spcAft>
              <a:buClrTx/>
              <a:buSzTx/>
              <a:buFontTx/>
              <a:buNone/>
              <a:tabLst/>
              <a:defRPr/>
            </a:pPr>
            <a:r>
              <a:rPr kumimoji="0" lang="en-US" altLang="en-US" sz="1540" b="0" i="0" u="none" strike="noStrike" kern="1200" cap="none" spc="0" normalizeH="0" baseline="0" noProof="0">
                <a:ln>
                  <a:noFill/>
                </a:ln>
                <a:solidFill>
                  <a:prstClr val="black"/>
                </a:solidFill>
                <a:effectLst/>
                <a:uLnTx/>
                <a:uFillTx/>
                <a:latin typeface="Arial" panose="020B0604020202020204" pitchFamily="34" charset="0"/>
                <a:ea typeface="+mn-ea"/>
                <a:cs typeface="+mn-cs"/>
              </a:rPr>
              <a:t>parts and components</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342" name="Text Box 8">
            <a:extLst>
              <a:ext uri="{FF2B5EF4-FFF2-40B4-BE49-F238E27FC236}">
                <a16:creationId xmlns:a16="http://schemas.microsoft.com/office/drawing/2014/main" id="{C0EF44ED-78BE-4F80-B8B6-ED6E38B22E0D}"/>
              </a:ext>
            </a:extLst>
          </p:cNvPr>
          <p:cNvSpPr txBox="1">
            <a:spLocks noChangeArrowheads="1"/>
          </p:cNvSpPr>
          <p:nvPr/>
        </p:nvSpPr>
        <p:spPr bwMode="auto">
          <a:xfrm>
            <a:off x="7147150" y="5296568"/>
            <a:ext cx="933269" cy="630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391089" rtl="0" eaLnBrk="1" fontAlgn="auto" latinLnBrk="0" hangingPunct="1">
              <a:lnSpc>
                <a:spcPct val="100000"/>
              </a:lnSpc>
              <a:spcBef>
                <a:spcPts val="0"/>
              </a:spcBef>
              <a:spcAft>
                <a:spcPts val="546"/>
              </a:spcAft>
              <a:buClrTx/>
              <a:buSzTx/>
              <a:buFontTx/>
              <a:buNone/>
              <a:tabLst/>
              <a:defRPr/>
            </a:pPr>
            <a:r>
              <a:rPr kumimoji="0" lang="en-US" altLang="en-US" sz="1540" b="0" i="0" u="none" strike="noStrike" kern="1200" cap="none" spc="0" normalizeH="0" baseline="0" noProof="0">
                <a:ln>
                  <a:noFill/>
                </a:ln>
                <a:solidFill>
                  <a:prstClr val="black"/>
                </a:solidFill>
                <a:effectLst/>
                <a:uLnTx/>
                <a:uFillTx/>
                <a:latin typeface="Arial" panose="020B0604020202020204" pitchFamily="34" charset="0"/>
                <a:ea typeface="+mn-ea"/>
                <a:cs typeface="+mn-cs"/>
              </a:rPr>
              <a:t>Finished</a:t>
            </a:r>
          </a:p>
          <a:p>
            <a:pPr marL="0" marR="0" lvl="0" indent="0" algn="ctr" defTabSz="391089" rtl="0" eaLnBrk="1" fontAlgn="auto" latinLnBrk="0" hangingPunct="1">
              <a:lnSpc>
                <a:spcPct val="100000"/>
              </a:lnSpc>
              <a:spcBef>
                <a:spcPts val="0"/>
              </a:spcBef>
              <a:spcAft>
                <a:spcPts val="546"/>
              </a:spcAft>
              <a:buClrTx/>
              <a:buSzTx/>
              <a:buFontTx/>
              <a:buNone/>
              <a:tabLst/>
              <a:defRPr/>
            </a:pPr>
            <a:r>
              <a:rPr kumimoji="0" lang="en-US" altLang="en-US" sz="1540" b="0" i="0" u="none" strike="noStrike" kern="1200" cap="none" spc="0" normalizeH="0" baseline="0" noProof="0">
                <a:ln>
                  <a:noFill/>
                </a:ln>
                <a:solidFill>
                  <a:prstClr val="black"/>
                </a:solidFill>
                <a:effectLst/>
                <a:uLnTx/>
                <a:uFillTx/>
                <a:latin typeface="Arial" panose="020B0604020202020204" pitchFamily="34" charset="0"/>
                <a:ea typeface="+mn-ea"/>
                <a:cs typeface="+mn-cs"/>
              </a:rPr>
              <a:t>goods</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343" name="Text Box 9">
            <a:extLst>
              <a:ext uri="{FF2B5EF4-FFF2-40B4-BE49-F238E27FC236}">
                <a16:creationId xmlns:a16="http://schemas.microsoft.com/office/drawing/2014/main" id="{BF04681D-5711-4002-94DB-D98A5A932067}"/>
              </a:ext>
            </a:extLst>
          </p:cNvPr>
          <p:cNvSpPr txBox="1">
            <a:spLocks noChangeArrowheads="1"/>
          </p:cNvSpPr>
          <p:nvPr/>
        </p:nvSpPr>
        <p:spPr bwMode="auto">
          <a:xfrm>
            <a:off x="2912425" y="5429235"/>
            <a:ext cx="1010213" cy="32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391089" rtl="0" eaLnBrk="1" fontAlgn="auto" latinLnBrk="0" hangingPunct="1">
              <a:lnSpc>
                <a:spcPct val="100000"/>
              </a:lnSpc>
              <a:spcBef>
                <a:spcPts val="0"/>
              </a:spcBef>
              <a:spcAft>
                <a:spcPts val="546"/>
              </a:spcAft>
              <a:buClrTx/>
              <a:buSzTx/>
              <a:buFontTx/>
              <a:buNone/>
              <a:tabLst/>
              <a:defRPr/>
            </a:pPr>
            <a:r>
              <a:rPr kumimoji="0" lang="en-US" altLang="en-US" sz="1540" b="0" i="0" u="none" strike="noStrike" kern="1200" cap="none" spc="0" normalizeH="0" baseline="0" noProof="0">
                <a:ln>
                  <a:noFill/>
                </a:ln>
                <a:solidFill>
                  <a:prstClr val="black"/>
                </a:solidFill>
                <a:effectLst/>
                <a:uLnTx/>
                <a:uFillTx/>
                <a:latin typeface="Arial" panose="020B0604020202020204" pitchFamily="34" charset="0"/>
                <a:ea typeface="+mn-ea"/>
                <a:cs typeface="+mn-cs"/>
              </a:rPr>
              <a:t>Suppliers</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344" name="Text Box 10">
            <a:extLst>
              <a:ext uri="{FF2B5EF4-FFF2-40B4-BE49-F238E27FC236}">
                <a16:creationId xmlns:a16="http://schemas.microsoft.com/office/drawing/2014/main" id="{61105530-4D57-4EA4-AC35-E7BED21CE52A}"/>
              </a:ext>
            </a:extLst>
          </p:cNvPr>
          <p:cNvSpPr txBox="1">
            <a:spLocks noChangeArrowheads="1"/>
          </p:cNvSpPr>
          <p:nvPr/>
        </p:nvSpPr>
        <p:spPr bwMode="auto">
          <a:xfrm>
            <a:off x="2974912" y="2444245"/>
            <a:ext cx="1461494" cy="63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391089" rtl="0" eaLnBrk="1" fontAlgn="auto" latinLnBrk="0" hangingPunct="1">
              <a:lnSpc>
                <a:spcPct val="100000"/>
              </a:lnSpc>
              <a:spcBef>
                <a:spcPts val="0"/>
              </a:spcBef>
              <a:spcAft>
                <a:spcPts val="546"/>
              </a:spcAft>
              <a:buClrTx/>
              <a:buSzTx/>
              <a:buFontTx/>
              <a:buNone/>
              <a:tabLst/>
              <a:defRPr/>
            </a:pPr>
            <a:r>
              <a:rPr kumimoji="0" lang="en-US" altLang="en-US" sz="1540" b="0" i="0" u="none" strike="noStrike" kern="1200" cap="none" spc="0" normalizeH="0" baseline="0" noProof="0">
                <a:ln>
                  <a:noFill/>
                </a:ln>
                <a:solidFill>
                  <a:prstClr val="black"/>
                </a:solidFill>
                <a:effectLst/>
                <a:uLnTx/>
                <a:uFillTx/>
                <a:latin typeface="Arial" panose="020B0604020202020204" pitchFamily="34" charset="0"/>
                <a:ea typeface="+mn-ea"/>
                <a:cs typeface="+mn-cs"/>
              </a:rPr>
              <a:t>Engineer-</a:t>
            </a:r>
          </a:p>
          <a:p>
            <a:pPr marL="0" marR="0" lvl="0" indent="0" algn="ctr" defTabSz="391089" rtl="0" eaLnBrk="1" fontAlgn="auto" latinLnBrk="0" hangingPunct="1">
              <a:lnSpc>
                <a:spcPct val="100000"/>
              </a:lnSpc>
              <a:spcBef>
                <a:spcPts val="0"/>
              </a:spcBef>
              <a:spcAft>
                <a:spcPts val="546"/>
              </a:spcAft>
              <a:buClrTx/>
              <a:buSzTx/>
              <a:buFontTx/>
              <a:buNone/>
              <a:tabLst/>
              <a:defRPr/>
            </a:pPr>
            <a:r>
              <a:rPr kumimoji="0" lang="en-US" altLang="en-US" sz="1540" b="0" i="0" u="none" strike="noStrike" kern="1200" cap="none" spc="0" normalizeH="0" baseline="0" noProof="0">
                <a:ln>
                  <a:noFill/>
                </a:ln>
                <a:solidFill>
                  <a:prstClr val="black"/>
                </a:solidFill>
                <a:effectLst/>
                <a:uLnTx/>
                <a:uFillTx/>
                <a:latin typeface="Arial" panose="020B0604020202020204" pitchFamily="34" charset="0"/>
                <a:ea typeface="+mn-ea"/>
                <a:cs typeface="+mn-cs"/>
              </a:rPr>
              <a:t>to-order (ETO)</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346" name="Oval 12">
            <a:extLst>
              <a:ext uri="{FF2B5EF4-FFF2-40B4-BE49-F238E27FC236}">
                <a16:creationId xmlns:a16="http://schemas.microsoft.com/office/drawing/2014/main" id="{3BBD6C80-5A1E-457A-AC82-F3DFF048B369}"/>
              </a:ext>
            </a:extLst>
          </p:cNvPr>
          <p:cNvSpPr>
            <a:spLocks noChangeArrowheads="1"/>
          </p:cNvSpPr>
          <p:nvPr/>
        </p:nvSpPr>
        <p:spPr bwMode="auto">
          <a:xfrm>
            <a:off x="2978758" y="2245246"/>
            <a:ext cx="1459329" cy="994997"/>
          </a:xfrm>
          <a:prstGeom prst="ellipse">
            <a:avLst/>
          </a:prstGeom>
          <a:solidFill>
            <a:srgbClr val="FFFF99">
              <a:alpha val="30000"/>
            </a:srgbClr>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347" name="Oval 13">
            <a:extLst>
              <a:ext uri="{FF2B5EF4-FFF2-40B4-BE49-F238E27FC236}">
                <a16:creationId xmlns:a16="http://schemas.microsoft.com/office/drawing/2014/main" id="{4520B12B-F818-4BEE-840B-7689277A4C99}"/>
              </a:ext>
            </a:extLst>
          </p:cNvPr>
          <p:cNvSpPr>
            <a:spLocks noChangeArrowheads="1"/>
          </p:cNvSpPr>
          <p:nvPr/>
        </p:nvSpPr>
        <p:spPr bwMode="auto">
          <a:xfrm>
            <a:off x="3841088" y="2643244"/>
            <a:ext cx="2133715" cy="1260329"/>
          </a:xfrm>
          <a:prstGeom prst="ellipse">
            <a:avLst/>
          </a:prstGeom>
          <a:solidFill>
            <a:srgbClr val="666699">
              <a:alpha val="30000"/>
            </a:srgbClr>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348" name="Oval 14">
            <a:extLst>
              <a:ext uri="{FF2B5EF4-FFF2-40B4-BE49-F238E27FC236}">
                <a16:creationId xmlns:a16="http://schemas.microsoft.com/office/drawing/2014/main" id="{7DEF4AB0-2947-477C-9E11-EFF730CF4E8C}"/>
              </a:ext>
            </a:extLst>
          </p:cNvPr>
          <p:cNvSpPr>
            <a:spLocks noChangeArrowheads="1"/>
          </p:cNvSpPr>
          <p:nvPr/>
        </p:nvSpPr>
        <p:spPr bwMode="auto">
          <a:xfrm>
            <a:off x="5499416" y="3372908"/>
            <a:ext cx="1525661" cy="1127663"/>
          </a:xfrm>
          <a:prstGeom prst="ellipse">
            <a:avLst/>
          </a:prstGeom>
          <a:solidFill>
            <a:srgbClr val="99CCFF">
              <a:alpha val="30000"/>
            </a:srgbClr>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349" name="Text Box 15">
            <a:extLst>
              <a:ext uri="{FF2B5EF4-FFF2-40B4-BE49-F238E27FC236}">
                <a16:creationId xmlns:a16="http://schemas.microsoft.com/office/drawing/2014/main" id="{574E8023-36B5-49E2-9C06-56CEF9CE34F9}"/>
              </a:ext>
            </a:extLst>
          </p:cNvPr>
          <p:cNvSpPr txBox="1">
            <a:spLocks noChangeArrowheads="1"/>
          </p:cNvSpPr>
          <p:nvPr/>
        </p:nvSpPr>
        <p:spPr bwMode="auto">
          <a:xfrm>
            <a:off x="2109671" y="3439241"/>
            <a:ext cx="627096" cy="630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391089" rtl="0" eaLnBrk="1" fontAlgn="auto" latinLnBrk="0" hangingPunct="1">
              <a:lnSpc>
                <a:spcPct val="100000"/>
              </a:lnSpc>
              <a:spcBef>
                <a:spcPts val="0"/>
              </a:spcBef>
              <a:spcAft>
                <a:spcPts val="546"/>
              </a:spcAft>
              <a:buClrTx/>
              <a:buSzTx/>
              <a:buFontTx/>
              <a:buNone/>
              <a:tabLst/>
              <a:defRPr/>
            </a:pPr>
            <a:r>
              <a:rPr kumimoji="0" lang="en-US" altLang="en-US" sz="1540" b="0" i="0" u="none" strike="noStrike" kern="1200" cap="none" spc="0" normalizeH="0" baseline="0" noProof="0">
                <a:ln>
                  <a:noFill/>
                </a:ln>
                <a:solidFill>
                  <a:prstClr val="black"/>
                </a:solidFill>
                <a:effectLst/>
                <a:uLnTx/>
                <a:uFillTx/>
                <a:latin typeface="Arial" panose="020B0604020202020204" pitchFamily="34" charset="0"/>
                <a:ea typeface="+mn-ea"/>
                <a:cs typeface="+mn-cs"/>
              </a:rPr>
              <a:t>Lead</a:t>
            </a:r>
          </a:p>
          <a:p>
            <a:pPr marL="0" marR="0" lvl="0" indent="0" algn="ctr" defTabSz="391089" rtl="0" eaLnBrk="1" fontAlgn="auto" latinLnBrk="0" hangingPunct="1">
              <a:lnSpc>
                <a:spcPct val="100000"/>
              </a:lnSpc>
              <a:spcBef>
                <a:spcPts val="0"/>
              </a:spcBef>
              <a:spcAft>
                <a:spcPts val="546"/>
              </a:spcAft>
              <a:buClrTx/>
              <a:buSzTx/>
              <a:buFontTx/>
              <a:buNone/>
              <a:tabLst/>
              <a:defRPr/>
            </a:pPr>
            <a:r>
              <a:rPr kumimoji="0" lang="en-US" altLang="en-US" sz="1540" b="0" i="0" u="none" strike="noStrike" kern="1200" cap="none" spc="0" normalizeH="0" baseline="0" noProof="0">
                <a:ln>
                  <a:noFill/>
                </a:ln>
                <a:solidFill>
                  <a:prstClr val="black"/>
                </a:solidFill>
                <a:effectLst/>
                <a:uLnTx/>
                <a:uFillTx/>
                <a:latin typeface="Arial" panose="020B0604020202020204" pitchFamily="34" charset="0"/>
                <a:ea typeface="+mn-ea"/>
                <a:cs typeface="+mn-cs"/>
              </a:rPr>
              <a:t>Time</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350" name="Text Box 16">
            <a:extLst>
              <a:ext uri="{FF2B5EF4-FFF2-40B4-BE49-F238E27FC236}">
                <a16:creationId xmlns:a16="http://schemas.microsoft.com/office/drawing/2014/main" id="{EEBBF62B-B090-4114-A370-1E6AFE90C618}"/>
              </a:ext>
            </a:extLst>
          </p:cNvPr>
          <p:cNvSpPr txBox="1">
            <a:spLocks noChangeArrowheads="1"/>
          </p:cNvSpPr>
          <p:nvPr/>
        </p:nvSpPr>
        <p:spPr bwMode="auto">
          <a:xfrm>
            <a:off x="2069748" y="2112580"/>
            <a:ext cx="627095" cy="32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391089" rtl="0" eaLnBrk="1" fontAlgn="auto" latinLnBrk="0" hangingPunct="1">
              <a:lnSpc>
                <a:spcPct val="100000"/>
              </a:lnSpc>
              <a:spcBef>
                <a:spcPts val="0"/>
              </a:spcBef>
              <a:spcAft>
                <a:spcPts val="546"/>
              </a:spcAft>
              <a:buClrTx/>
              <a:buSzTx/>
              <a:buFontTx/>
              <a:buNone/>
              <a:tabLst/>
              <a:defRPr/>
            </a:pPr>
            <a:r>
              <a:rPr kumimoji="0" lang="en-US" altLang="en-US" sz="1540" b="0" i="0" u="none" strike="noStrike" kern="1200" cap="none" spc="0" normalizeH="0" baseline="0" noProof="0">
                <a:ln>
                  <a:noFill/>
                </a:ln>
                <a:solidFill>
                  <a:prstClr val="black"/>
                </a:solidFill>
                <a:effectLst/>
                <a:uLnTx/>
                <a:uFillTx/>
                <a:latin typeface="Arial" panose="020B0604020202020204" pitchFamily="34" charset="0"/>
                <a:ea typeface="+mn-ea"/>
                <a:cs typeface="+mn-cs"/>
              </a:rPr>
              <a:t>Long</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351" name="Text Box 17">
            <a:extLst>
              <a:ext uri="{FF2B5EF4-FFF2-40B4-BE49-F238E27FC236}">
                <a16:creationId xmlns:a16="http://schemas.microsoft.com/office/drawing/2014/main" id="{00EE35E2-968D-4377-ADA9-00F74A2553B0}"/>
              </a:ext>
            </a:extLst>
          </p:cNvPr>
          <p:cNvSpPr txBox="1">
            <a:spLocks noChangeArrowheads="1"/>
          </p:cNvSpPr>
          <p:nvPr/>
        </p:nvSpPr>
        <p:spPr bwMode="auto">
          <a:xfrm>
            <a:off x="1995069" y="4832238"/>
            <a:ext cx="657552" cy="32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391089" rtl="0" eaLnBrk="1" fontAlgn="auto" latinLnBrk="0" hangingPunct="1">
              <a:lnSpc>
                <a:spcPct val="100000"/>
              </a:lnSpc>
              <a:spcBef>
                <a:spcPts val="0"/>
              </a:spcBef>
              <a:spcAft>
                <a:spcPts val="546"/>
              </a:spcAft>
              <a:buClrTx/>
              <a:buSzTx/>
              <a:buFontTx/>
              <a:buNone/>
              <a:tabLst/>
              <a:defRPr/>
            </a:pPr>
            <a:r>
              <a:rPr kumimoji="0" lang="en-US" altLang="en-US" sz="1540" b="0" i="0" u="none" strike="noStrike" kern="1200" cap="none" spc="0" normalizeH="0" baseline="0" noProof="0">
                <a:ln>
                  <a:noFill/>
                </a:ln>
                <a:solidFill>
                  <a:prstClr val="black"/>
                </a:solidFill>
                <a:effectLst/>
                <a:uLnTx/>
                <a:uFillTx/>
                <a:latin typeface="Arial" panose="020B0604020202020204" pitchFamily="34" charset="0"/>
                <a:ea typeface="+mn-ea"/>
                <a:cs typeface="+mn-cs"/>
              </a:rPr>
              <a:t>Short</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352" name="Line 18">
            <a:extLst>
              <a:ext uri="{FF2B5EF4-FFF2-40B4-BE49-F238E27FC236}">
                <a16:creationId xmlns:a16="http://schemas.microsoft.com/office/drawing/2014/main" id="{39E9AAA3-5C6E-4601-968F-2AFAFA9F34B3}"/>
              </a:ext>
            </a:extLst>
          </p:cNvPr>
          <p:cNvSpPr>
            <a:spLocks noChangeShapeType="1"/>
          </p:cNvSpPr>
          <p:nvPr/>
        </p:nvSpPr>
        <p:spPr bwMode="auto">
          <a:xfrm flipV="1">
            <a:off x="2448093" y="2576911"/>
            <a:ext cx="0" cy="86233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353" name="Line 19">
            <a:extLst>
              <a:ext uri="{FF2B5EF4-FFF2-40B4-BE49-F238E27FC236}">
                <a16:creationId xmlns:a16="http://schemas.microsoft.com/office/drawing/2014/main" id="{44F6FB7C-A899-4C46-B9D5-726EF44AEDE4}"/>
              </a:ext>
            </a:extLst>
          </p:cNvPr>
          <p:cNvSpPr>
            <a:spLocks noChangeShapeType="1"/>
          </p:cNvSpPr>
          <p:nvPr/>
        </p:nvSpPr>
        <p:spPr bwMode="auto">
          <a:xfrm>
            <a:off x="2448093" y="4036239"/>
            <a:ext cx="0" cy="795998"/>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354" name="Text Box 20">
            <a:extLst>
              <a:ext uri="{FF2B5EF4-FFF2-40B4-BE49-F238E27FC236}">
                <a16:creationId xmlns:a16="http://schemas.microsoft.com/office/drawing/2014/main" id="{A7B3665C-A607-4BF4-B639-ADAFB9C4547A}"/>
              </a:ext>
            </a:extLst>
          </p:cNvPr>
          <p:cNvSpPr txBox="1">
            <a:spLocks noChangeArrowheads="1"/>
          </p:cNvSpPr>
          <p:nvPr/>
        </p:nvSpPr>
        <p:spPr bwMode="auto">
          <a:xfrm>
            <a:off x="8484406" y="3439242"/>
            <a:ext cx="845424" cy="32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391089" rtl="0" eaLnBrk="1" fontAlgn="auto" latinLnBrk="0" hangingPunct="1">
              <a:lnSpc>
                <a:spcPct val="100000"/>
              </a:lnSpc>
              <a:spcBef>
                <a:spcPts val="0"/>
              </a:spcBef>
              <a:spcAft>
                <a:spcPts val="546"/>
              </a:spcAft>
              <a:buClrTx/>
              <a:buSzTx/>
              <a:buFontTx/>
              <a:buNone/>
              <a:tabLst/>
              <a:defRPr/>
            </a:pPr>
            <a:r>
              <a:rPr kumimoji="0" lang="en-US" altLang="en-US" sz="1540" b="0" i="0" u="none" strike="noStrike" kern="1200" cap="none" spc="0" normalizeH="0" baseline="0" noProof="0">
                <a:ln>
                  <a:noFill/>
                </a:ln>
                <a:solidFill>
                  <a:prstClr val="black"/>
                </a:solidFill>
                <a:effectLst/>
                <a:uLnTx/>
                <a:uFillTx/>
                <a:latin typeface="Arial" panose="020B0604020202020204" pitchFamily="34" charset="0"/>
                <a:ea typeface="+mn-ea"/>
                <a:cs typeface="+mn-cs"/>
              </a:rPr>
              <a:t>Volume</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355" name="Text Box 21">
            <a:extLst>
              <a:ext uri="{FF2B5EF4-FFF2-40B4-BE49-F238E27FC236}">
                <a16:creationId xmlns:a16="http://schemas.microsoft.com/office/drawing/2014/main" id="{27F9CF04-A492-4939-B0AB-9824F4ECBE50}"/>
              </a:ext>
            </a:extLst>
          </p:cNvPr>
          <p:cNvSpPr txBox="1">
            <a:spLocks noChangeArrowheads="1"/>
          </p:cNvSpPr>
          <p:nvPr/>
        </p:nvSpPr>
        <p:spPr bwMode="auto">
          <a:xfrm>
            <a:off x="8527328" y="2178914"/>
            <a:ext cx="548548" cy="32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391089" rtl="0" eaLnBrk="1" fontAlgn="auto" latinLnBrk="0" hangingPunct="1">
              <a:lnSpc>
                <a:spcPct val="100000"/>
              </a:lnSpc>
              <a:spcBef>
                <a:spcPts val="0"/>
              </a:spcBef>
              <a:spcAft>
                <a:spcPts val="546"/>
              </a:spcAft>
              <a:buClrTx/>
              <a:buSzTx/>
              <a:buFontTx/>
              <a:buNone/>
              <a:tabLst/>
              <a:defRPr/>
            </a:pPr>
            <a:r>
              <a:rPr kumimoji="0" lang="en-US" altLang="en-US" sz="1540" b="0" i="0" u="none" strike="noStrike" kern="1200" cap="none" spc="0" normalizeH="0" baseline="0" noProof="0">
                <a:ln>
                  <a:noFill/>
                </a:ln>
                <a:solidFill>
                  <a:prstClr val="black"/>
                </a:solidFill>
                <a:effectLst/>
                <a:uLnTx/>
                <a:uFillTx/>
                <a:latin typeface="Arial" panose="020B0604020202020204" pitchFamily="34" charset="0"/>
                <a:ea typeface="+mn-ea"/>
                <a:cs typeface="+mn-cs"/>
              </a:rPr>
              <a:t>Low</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356" name="Text Box 22">
            <a:extLst>
              <a:ext uri="{FF2B5EF4-FFF2-40B4-BE49-F238E27FC236}">
                <a16:creationId xmlns:a16="http://schemas.microsoft.com/office/drawing/2014/main" id="{CFBB7B5C-6BE7-4CBC-8E31-9EFFCE8BB82C}"/>
              </a:ext>
            </a:extLst>
          </p:cNvPr>
          <p:cNvSpPr txBox="1">
            <a:spLocks noChangeArrowheads="1"/>
          </p:cNvSpPr>
          <p:nvPr/>
        </p:nvSpPr>
        <p:spPr bwMode="auto">
          <a:xfrm>
            <a:off x="8594602" y="4832238"/>
            <a:ext cx="591830" cy="32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391089" rtl="0" eaLnBrk="1" fontAlgn="auto" latinLnBrk="0" hangingPunct="1">
              <a:lnSpc>
                <a:spcPct val="100000"/>
              </a:lnSpc>
              <a:spcBef>
                <a:spcPts val="0"/>
              </a:spcBef>
              <a:spcAft>
                <a:spcPts val="546"/>
              </a:spcAft>
              <a:buClrTx/>
              <a:buSzTx/>
              <a:buFontTx/>
              <a:buNone/>
              <a:tabLst/>
              <a:defRPr/>
            </a:pPr>
            <a:r>
              <a:rPr kumimoji="0" lang="en-US" altLang="en-US" sz="1540" b="0" i="0" u="none" strike="noStrike" kern="1200" cap="none" spc="0" normalizeH="0" baseline="0" noProof="0">
                <a:ln>
                  <a:noFill/>
                </a:ln>
                <a:solidFill>
                  <a:prstClr val="black"/>
                </a:solidFill>
                <a:effectLst/>
                <a:uLnTx/>
                <a:uFillTx/>
                <a:latin typeface="Arial" panose="020B0604020202020204" pitchFamily="34" charset="0"/>
                <a:ea typeface="+mn-ea"/>
                <a:cs typeface="+mn-cs"/>
              </a:rPr>
              <a:t>High</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357" name="Line 23">
            <a:extLst>
              <a:ext uri="{FF2B5EF4-FFF2-40B4-BE49-F238E27FC236}">
                <a16:creationId xmlns:a16="http://schemas.microsoft.com/office/drawing/2014/main" id="{74F4338C-2C0C-4DBB-9DB2-8D311052E061}"/>
              </a:ext>
            </a:extLst>
          </p:cNvPr>
          <p:cNvSpPr>
            <a:spLocks noChangeShapeType="1"/>
          </p:cNvSpPr>
          <p:nvPr/>
        </p:nvSpPr>
        <p:spPr bwMode="auto">
          <a:xfrm flipV="1">
            <a:off x="8882405" y="2576911"/>
            <a:ext cx="0" cy="795998"/>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358" name="Line 24">
            <a:extLst>
              <a:ext uri="{FF2B5EF4-FFF2-40B4-BE49-F238E27FC236}">
                <a16:creationId xmlns:a16="http://schemas.microsoft.com/office/drawing/2014/main" id="{5C2F41B7-AA68-4703-87EE-D8B14718DE9B}"/>
              </a:ext>
            </a:extLst>
          </p:cNvPr>
          <p:cNvSpPr>
            <a:spLocks noChangeShapeType="1"/>
          </p:cNvSpPr>
          <p:nvPr/>
        </p:nvSpPr>
        <p:spPr bwMode="auto">
          <a:xfrm>
            <a:off x="8882405" y="3837240"/>
            <a:ext cx="0" cy="99499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359" name="Text Box 25">
            <a:extLst>
              <a:ext uri="{FF2B5EF4-FFF2-40B4-BE49-F238E27FC236}">
                <a16:creationId xmlns:a16="http://schemas.microsoft.com/office/drawing/2014/main" id="{DBEE3B36-35AD-4B1E-B72D-9E5727F9AE51}"/>
              </a:ext>
            </a:extLst>
          </p:cNvPr>
          <p:cNvSpPr txBox="1">
            <a:spLocks noChangeArrowheads="1"/>
          </p:cNvSpPr>
          <p:nvPr/>
        </p:nvSpPr>
        <p:spPr bwMode="auto">
          <a:xfrm>
            <a:off x="7080429" y="4036239"/>
            <a:ext cx="878767" cy="93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391089" rtl="0" eaLnBrk="1" fontAlgn="auto" latinLnBrk="0" hangingPunct="1">
              <a:lnSpc>
                <a:spcPct val="100000"/>
              </a:lnSpc>
              <a:spcBef>
                <a:spcPts val="0"/>
              </a:spcBef>
              <a:spcAft>
                <a:spcPts val="546"/>
              </a:spcAft>
              <a:buClrTx/>
              <a:buSzTx/>
              <a:buFontTx/>
              <a:buNone/>
              <a:tabLst/>
              <a:defRPr/>
            </a:pPr>
            <a:r>
              <a:rPr kumimoji="0" lang="en-US" altLang="en-US" sz="1540" b="0" i="0" u="none" strike="noStrike" kern="1200" cap="none" spc="0" normalizeH="0" baseline="0" noProof="0">
                <a:ln>
                  <a:noFill/>
                </a:ln>
                <a:solidFill>
                  <a:prstClr val="black"/>
                </a:solidFill>
                <a:effectLst/>
                <a:uLnTx/>
                <a:uFillTx/>
                <a:latin typeface="Arial" panose="020B0604020202020204" pitchFamily="34" charset="0"/>
                <a:ea typeface="+mn-ea"/>
                <a:cs typeface="+mn-cs"/>
              </a:rPr>
              <a:t>Make-</a:t>
            </a:r>
          </a:p>
          <a:p>
            <a:pPr marL="0" marR="0" lvl="0" indent="0" algn="ctr" defTabSz="391089" rtl="0" eaLnBrk="1" fontAlgn="auto" latinLnBrk="0" hangingPunct="1">
              <a:lnSpc>
                <a:spcPct val="100000"/>
              </a:lnSpc>
              <a:spcBef>
                <a:spcPts val="0"/>
              </a:spcBef>
              <a:spcAft>
                <a:spcPts val="546"/>
              </a:spcAft>
              <a:buClrTx/>
              <a:buSzTx/>
              <a:buFontTx/>
              <a:buNone/>
              <a:tabLst/>
              <a:defRPr/>
            </a:pPr>
            <a:r>
              <a:rPr kumimoji="0" lang="en-US" altLang="en-US" sz="1540" b="0" i="0" u="none" strike="noStrike" kern="1200" cap="none" spc="0" normalizeH="0" baseline="0" noProof="0">
                <a:ln>
                  <a:noFill/>
                </a:ln>
                <a:solidFill>
                  <a:prstClr val="black"/>
                </a:solidFill>
                <a:effectLst/>
                <a:uLnTx/>
                <a:uFillTx/>
                <a:latin typeface="Arial" panose="020B0604020202020204" pitchFamily="34" charset="0"/>
                <a:ea typeface="+mn-ea"/>
                <a:cs typeface="+mn-cs"/>
              </a:rPr>
              <a:t>to-stock</a:t>
            </a:r>
          </a:p>
          <a:p>
            <a:pPr marL="0" marR="0" lvl="0" indent="0" algn="ctr" defTabSz="391089" rtl="0" eaLnBrk="1" fontAlgn="auto" latinLnBrk="0" hangingPunct="1">
              <a:lnSpc>
                <a:spcPct val="100000"/>
              </a:lnSpc>
              <a:spcBef>
                <a:spcPts val="0"/>
              </a:spcBef>
              <a:spcAft>
                <a:spcPts val="546"/>
              </a:spcAft>
              <a:buClrTx/>
              <a:buSzTx/>
              <a:buFontTx/>
              <a:buNone/>
              <a:tabLst/>
              <a:defRPr/>
            </a:pPr>
            <a:r>
              <a:rPr kumimoji="0" lang="en-US" altLang="en-US" sz="1540" b="0" i="0" u="none" strike="noStrike" kern="1200" cap="none" spc="0" normalizeH="0" baseline="0" noProof="0">
                <a:ln>
                  <a:noFill/>
                </a:ln>
                <a:solidFill>
                  <a:prstClr val="black"/>
                </a:solidFill>
                <a:effectLst/>
                <a:uLnTx/>
                <a:uFillTx/>
                <a:latin typeface="Arial" panose="020B0604020202020204" pitchFamily="34" charset="0"/>
                <a:ea typeface="+mn-ea"/>
                <a:cs typeface="+mn-cs"/>
              </a:rPr>
              <a:t>(MTS)</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360" name="Oval 26">
            <a:extLst>
              <a:ext uri="{FF2B5EF4-FFF2-40B4-BE49-F238E27FC236}">
                <a16:creationId xmlns:a16="http://schemas.microsoft.com/office/drawing/2014/main" id="{93B00D5E-09FC-4D41-A9E1-7A64D642C41F}"/>
              </a:ext>
            </a:extLst>
          </p:cNvPr>
          <p:cNvSpPr>
            <a:spLocks noChangeArrowheads="1"/>
          </p:cNvSpPr>
          <p:nvPr/>
        </p:nvSpPr>
        <p:spPr bwMode="auto">
          <a:xfrm>
            <a:off x="6693413" y="3770907"/>
            <a:ext cx="1591994" cy="1326662"/>
          </a:xfrm>
          <a:prstGeom prst="ellipse">
            <a:avLst/>
          </a:prstGeom>
          <a:solidFill>
            <a:srgbClr val="339966">
              <a:alpha val="30000"/>
            </a:srgbClr>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361" name="Text Box 27">
            <a:extLst>
              <a:ext uri="{FF2B5EF4-FFF2-40B4-BE49-F238E27FC236}">
                <a16:creationId xmlns:a16="http://schemas.microsoft.com/office/drawing/2014/main" id="{3D8B0841-268D-42AC-B682-AC5C61FAFE0A}"/>
              </a:ext>
            </a:extLst>
          </p:cNvPr>
          <p:cNvSpPr txBox="1">
            <a:spLocks noChangeArrowheads="1"/>
          </p:cNvSpPr>
          <p:nvPr/>
        </p:nvSpPr>
        <p:spPr bwMode="auto">
          <a:xfrm>
            <a:off x="3901706" y="5296568"/>
            <a:ext cx="978790" cy="63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391089" rtl="0" eaLnBrk="1" fontAlgn="auto" latinLnBrk="0" hangingPunct="1">
              <a:lnSpc>
                <a:spcPct val="100000"/>
              </a:lnSpc>
              <a:spcBef>
                <a:spcPts val="0"/>
              </a:spcBef>
              <a:spcAft>
                <a:spcPts val="546"/>
              </a:spcAft>
              <a:buClrTx/>
              <a:buSzTx/>
              <a:buFontTx/>
              <a:buNone/>
              <a:tabLst/>
              <a:defRPr/>
            </a:pPr>
            <a:r>
              <a:rPr kumimoji="0" lang="en-US" altLang="en-US" sz="1540" b="0" i="0" u="none" strike="noStrike" kern="1200" cap="none" spc="0" normalizeH="0" baseline="0" noProof="0">
                <a:ln>
                  <a:noFill/>
                </a:ln>
                <a:solidFill>
                  <a:prstClr val="black"/>
                </a:solidFill>
                <a:effectLst/>
                <a:uLnTx/>
                <a:uFillTx/>
                <a:latin typeface="Arial" panose="020B0604020202020204" pitchFamily="34" charset="0"/>
                <a:ea typeface="+mn-ea"/>
                <a:cs typeface="+mn-cs"/>
              </a:rPr>
              <a:t>Raw</a:t>
            </a:r>
          </a:p>
          <a:p>
            <a:pPr marL="0" marR="0" lvl="0" indent="0" algn="ctr" defTabSz="391089" rtl="0" eaLnBrk="1" fontAlgn="auto" latinLnBrk="0" hangingPunct="1">
              <a:lnSpc>
                <a:spcPct val="100000"/>
              </a:lnSpc>
              <a:spcBef>
                <a:spcPts val="0"/>
              </a:spcBef>
              <a:spcAft>
                <a:spcPts val="546"/>
              </a:spcAft>
              <a:buClrTx/>
              <a:buSzTx/>
              <a:buFontTx/>
              <a:buNone/>
              <a:tabLst/>
              <a:defRPr/>
            </a:pPr>
            <a:r>
              <a:rPr kumimoji="0" lang="en-US" altLang="en-US" sz="1540" b="0" i="0" u="none" strike="noStrike" kern="1200" cap="none" spc="0" normalizeH="0" baseline="0" noProof="0">
                <a:ln>
                  <a:noFill/>
                </a:ln>
                <a:solidFill>
                  <a:prstClr val="black"/>
                </a:solidFill>
                <a:effectLst/>
                <a:uLnTx/>
                <a:uFillTx/>
                <a:latin typeface="Arial" panose="020B0604020202020204" pitchFamily="34" charset="0"/>
                <a:ea typeface="+mn-ea"/>
                <a:cs typeface="+mn-cs"/>
              </a:rPr>
              <a:t>materials</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4364" name="Text Box 28">
            <a:extLst>
              <a:ext uri="{FF2B5EF4-FFF2-40B4-BE49-F238E27FC236}">
                <a16:creationId xmlns:a16="http://schemas.microsoft.com/office/drawing/2014/main" id="{7D3091DB-9133-41F2-A8B0-D1A61A49AD60}"/>
              </a:ext>
            </a:extLst>
          </p:cNvPr>
          <p:cNvSpPr txBox="1">
            <a:spLocks noChangeArrowheads="1"/>
          </p:cNvSpPr>
          <p:nvPr/>
        </p:nvSpPr>
        <p:spPr bwMode="auto">
          <a:xfrm>
            <a:off x="4424269" y="5859018"/>
            <a:ext cx="1546129" cy="32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391089" rtl="0" eaLnBrk="1" fontAlgn="auto" latinLnBrk="0" hangingPunct="1">
              <a:lnSpc>
                <a:spcPct val="100000"/>
              </a:lnSpc>
              <a:spcBef>
                <a:spcPts val="0"/>
              </a:spcBef>
              <a:spcAft>
                <a:spcPts val="546"/>
              </a:spcAft>
              <a:buClrTx/>
              <a:buSzTx/>
              <a:buFontTx/>
              <a:buNone/>
              <a:tabLst/>
              <a:defRPr/>
            </a:pPr>
            <a:r>
              <a:rPr kumimoji="0" lang="en-US" altLang="en-US" sz="1540" b="0" i="0" u="none" strike="noStrike" kern="1200" cap="none" spc="0" normalizeH="0" baseline="0" noProof="0">
                <a:ln>
                  <a:noFill/>
                </a:ln>
                <a:solidFill>
                  <a:prstClr val="black"/>
                </a:solidFill>
                <a:effectLst/>
                <a:uLnTx/>
                <a:uFillTx/>
                <a:latin typeface="Calibri" panose="020F0502020204030204"/>
                <a:ea typeface="+mn-ea"/>
                <a:cs typeface="+mn-cs"/>
              </a:rPr>
              <a:t>Decoupling Point</a:t>
            </a: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0E35B498-8290-48F5-86D0-F8F6A3B9120C}"/>
              </a:ext>
            </a:extLst>
          </p:cNvPr>
          <p:cNvSpPr>
            <a:spLocks/>
          </p:cNvSpPr>
          <p:nvPr/>
        </p:nvSpPr>
        <p:spPr>
          <a:xfrm>
            <a:off x="7821075" y="5987538"/>
            <a:ext cx="2387992" cy="317846"/>
          </a:xfrm>
          <a:prstGeom prst="rect">
            <a:avLst/>
          </a:prstGeom>
        </p:spPr>
        <p:txBody>
          <a:bodyPr/>
          <a:lstStyle/>
          <a:p>
            <a:pPr marL="0" marR="0" lvl="0" indent="0" algn="l" defTabSz="391089" rtl="0" eaLnBrk="1" fontAlgn="auto" latinLnBrk="0" hangingPunct="1">
              <a:lnSpc>
                <a:spcPct val="100000"/>
              </a:lnSpc>
              <a:spcBef>
                <a:spcPts val="0"/>
              </a:spcBef>
              <a:spcAft>
                <a:spcPts val="546"/>
              </a:spcAft>
              <a:buClrTx/>
              <a:buSzTx/>
              <a:buFontTx/>
              <a:buNone/>
              <a:tabLst/>
              <a:defRPr/>
            </a:pPr>
            <a:fld id="{99F2F2D5-31ED-47F3-B00D-665FB8F19D4D}" type="slidenum">
              <a:rPr kumimoji="0" lang="en-IN" sz="154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391089" rtl="0" eaLnBrk="1" fontAlgn="auto" latinLnBrk="0" hangingPunct="1">
                <a:lnSpc>
                  <a:spcPct val="100000"/>
                </a:lnSpc>
                <a:spcBef>
                  <a:spcPts val="0"/>
                </a:spcBef>
                <a:spcAft>
                  <a:spcPts val="546"/>
                </a:spcAft>
                <a:buClrTx/>
                <a:buSzTx/>
                <a:buFontTx/>
                <a:buNone/>
                <a:tabLst/>
                <a:defRPr/>
              </a:pPr>
              <a:t>47</a:t>
            </a:fld>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39477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50"/>
                                        </p:tgtEl>
                                        <p:attrNameLst>
                                          <p:attrName>style.visibility</p:attrName>
                                        </p:attrNameLst>
                                      </p:cBhvr>
                                      <p:to>
                                        <p:strVal val="visible"/>
                                      </p:to>
                                    </p:set>
                                    <p:animEffect transition="in" filter="blinds(horizontal)">
                                      <p:cBhvr>
                                        <p:cTn id="7" dur="500"/>
                                        <p:tgtEl>
                                          <p:spTgt spid="14350"/>
                                        </p:tgtEl>
                                      </p:cBhvr>
                                    </p:animEffect>
                                  </p:childTnLst>
                                </p:cTn>
                              </p:par>
                              <p:par>
                                <p:cTn id="8" presetID="3" presetClass="entr" presetSubtype="10" fill="hold" nodeType="withEffect">
                                  <p:stCondLst>
                                    <p:cond delay="0"/>
                                  </p:stCondLst>
                                  <p:childTnLst>
                                    <p:set>
                                      <p:cBhvr>
                                        <p:cTn id="9" dur="1" fill="hold">
                                          <p:stCondLst>
                                            <p:cond delay="0"/>
                                          </p:stCondLst>
                                        </p:cTn>
                                        <p:tgtEl>
                                          <p:spTgt spid="14352"/>
                                        </p:tgtEl>
                                        <p:attrNameLst>
                                          <p:attrName>style.visibility</p:attrName>
                                        </p:attrNameLst>
                                      </p:cBhvr>
                                      <p:to>
                                        <p:strVal val="visible"/>
                                      </p:to>
                                    </p:set>
                                    <p:animEffect transition="in" filter="blinds(horizontal)">
                                      <p:cBhvr>
                                        <p:cTn id="10" dur="500"/>
                                        <p:tgtEl>
                                          <p:spTgt spid="14352"/>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4349"/>
                                        </p:tgtEl>
                                        <p:attrNameLst>
                                          <p:attrName>style.visibility</p:attrName>
                                        </p:attrNameLst>
                                      </p:cBhvr>
                                      <p:to>
                                        <p:strVal val="visible"/>
                                      </p:to>
                                    </p:set>
                                    <p:animEffect transition="in" filter="blinds(horizontal)">
                                      <p:cBhvr>
                                        <p:cTn id="13" dur="500"/>
                                        <p:tgtEl>
                                          <p:spTgt spid="14349"/>
                                        </p:tgtEl>
                                      </p:cBhvr>
                                    </p:animEffect>
                                  </p:childTnLst>
                                </p:cTn>
                              </p:par>
                              <p:par>
                                <p:cTn id="14" presetID="3" presetClass="entr" presetSubtype="10" fill="hold" nodeType="withEffect">
                                  <p:stCondLst>
                                    <p:cond delay="0"/>
                                  </p:stCondLst>
                                  <p:childTnLst>
                                    <p:set>
                                      <p:cBhvr>
                                        <p:cTn id="15" dur="1" fill="hold">
                                          <p:stCondLst>
                                            <p:cond delay="0"/>
                                          </p:stCondLst>
                                        </p:cTn>
                                        <p:tgtEl>
                                          <p:spTgt spid="14353"/>
                                        </p:tgtEl>
                                        <p:attrNameLst>
                                          <p:attrName>style.visibility</p:attrName>
                                        </p:attrNameLst>
                                      </p:cBhvr>
                                      <p:to>
                                        <p:strVal val="visible"/>
                                      </p:to>
                                    </p:set>
                                    <p:animEffect transition="in" filter="blinds(horizontal)">
                                      <p:cBhvr>
                                        <p:cTn id="16" dur="500"/>
                                        <p:tgtEl>
                                          <p:spTgt spid="14353"/>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4351"/>
                                        </p:tgtEl>
                                        <p:attrNameLst>
                                          <p:attrName>style.visibility</p:attrName>
                                        </p:attrNameLst>
                                      </p:cBhvr>
                                      <p:to>
                                        <p:strVal val="visible"/>
                                      </p:to>
                                    </p:set>
                                    <p:animEffect transition="in" filter="blinds(horizontal)">
                                      <p:cBhvr>
                                        <p:cTn id="19" dur="500"/>
                                        <p:tgtEl>
                                          <p:spTgt spid="14351"/>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14355"/>
                                        </p:tgtEl>
                                        <p:attrNameLst>
                                          <p:attrName>style.visibility</p:attrName>
                                        </p:attrNameLst>
                                      </p:cBhvr>
                                      <p:to>
                                        <p:strVal val="visible"/>
                                      </p:to>
                                    </p:set>
                                    <p:animEffect transition="in" filter="blinds(horizontal)">
                                      <p:cBhvr>
                                        <p:cTn id="24" dur="500"/>
                                        <p:tgtEl>
                                          <p:spTgt spid="14355"/>
                                        </p:tgtEl>
                                      </p:cBhvr>
                                    </p:animEffect>
                                  </p:childTnLst>
                                </p:cTn>
                              </p:par>
                              <p:par>
                                <p:cTn id="25" presetID="3" presetClass="entr" presetSubtype="10" fill="hold" nodeType="withEffect">
                                  <p:stCondLst>
                                    <p:cond delay="0"/>
                                  </p:stCondLst>
                                  <p:childTnLst>
                                    <p:set>
                                      <p:cBhvr>
                                        <p:cTn id="26" dur="1" fill="hold">
                                          <p:stCondLst>
                                            <p:cond delay="0"/>
                                          </p:stCondLst>
                                        </p:cTn>
                                        <p:tgtEl>
                                          <p:spTgt spid="14357"/>
                                        </p:tgtEl>
                                        <p:attrNameLst>
                                          <p:attrName>style.visibility</p:attrName>
                                        </p:attrNameLst>
                                      </p:cBhvr>
                                      <p:to>
                                        <p:strVal val="visible"/>
                                      </p:to>
                                    </p:set>
                                    <p:animEffect transition="in" filter="blinds(horizontal)">
                                      <p:cBhvr>
                                        <p:cTn id="27" dur="500"/>
                                        <p:tgtEl>
                                          <p:spTgt spid="14357"/>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14354"/>
                                        </p:tgtEl>
                                        <p:attrNameLst>
                                          <p:attrName>style.visibility</p:attrName>
                                        </p:attrNameLst>
                                      </p:cBhvr>
                                      <p:to>
                                        <p:strVal val="visible"/>
                                      </p:to>
                                    </p:set>
                                    <p:animEffect transition="in" filter="blinds(horizontal)">
                                      <p:cBhvr>
                                        <p:cTn id="30" dur="500"/>
                                        <p:tgtEl>
                                          <p:spTgt spid="14354"/>
                                        </p:tgtEl>
                                      </p:cBhvr>
                                    </p:animEffect>
                                  </p:childTnLst>
                                </p:cTn>
                              </p:par>
                              <p:par>
                                <p:cTn id="31" presetID="3" presetClass="entr" presetSubtype="10" fill="hold" nodeType="withEffect">
                                  <p:stCondLst>
                                    <p:cond delay="0"/>
                                  </p:stCondLst>
                                  <p:childTnLst>
                                    <p:set>
                                      <p:cBhvr>
                                        <p:cTn id="32" dur="1" fill="hold">
                                          <p:stCondLst>
                                            <p:cond delay="0"/>
                                          </p:stCondLst>
                                        </p:cTn>
                                        <p:tgtEl>
                                          <p:spTgt spid="14358"/>
                                        </p:tgtEl>
                                        <p:attrNameLst>
                                          <p:attrName>style.visibility</p:attrName>
                                        </p:attrNameLst>
                                      </p:cBhvr>
                                      <p:to>
                                        <p:strVal val="visible"/>
                                      </p:to>
                                    </p:set>
                                    <p:animEffect transition="in" filter="blinds(horizontal)">
                                      <p:cBhvr>
                                        <p:cTn id="33" dur="500"/>
                                        <p:tgtEl>
                                          <p:spTgt spid="14358"/>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14356"/>
                                        </p:tgtEl>
                                        <p:attrNameLst>
                                          <p:attrName>style.visibility</p:attrName>
                                        </p:attrNameLst>
                                      </p:cBhvr>
                                      <p:to>
                                        <p:strVal val="visible"/>
                                      </p:to>
                                    </p:set>
                                    <p:animEffect transition="in" filter="blinds(horizontal)">
                                      <p:cBhvr>
                                        <p:cTn id="36" dur="500"/>
                                        <p:tgtEl>
                                          <p:spTgt spid="14356"/>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14359"/>
                                        </p:tgtEl>
                                        <p:attrNameLst>
                                          <p:attrName>style.visibility</p:attrName>
                                        </p:attrNameLst>
                                      </p:cBhvr>
                                      <p:to>
                                        <p:strVal val="visible"/>
                                      </p:to>
                                    </p:set>
                                    <p:animEffect transition="in" filter="blinds(horizontal)">
                                      <p:cBhvr>
                                        <p:cTn id="41" dur="500"/>
                                        <p:tgtEl>
                                          <p:spTgt spid="14359"/>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14360"/>
                                        </p:tgtEl>
                                        <p:attrNameLst>
                                          <p:attrName>style.visibility</p:attrName>
                                        </p:attrNameLst>
                                      </p:cBhvr>
                                      <p:to>
                                        <p:strVal val="visible"/>
                                      </p:to>
                                    </p:set>
                                    <p:animEffect transition="in" filter="blinds(horizontal)">
                                      <p:cBhvr>
                                        <p:cTn id="44" dur="500"/>
                                        <p:tgtEl>
                                          <p:spTgt spid="14360"/>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14342"/>
                                        </p:tgtEl>
                                        <p:attrNameLst>
                                          <p:attrName>style.visibility</p:attrName>
                                        </p:attrNameLst>
                                      </p:cBhvr>
                                      <p:to>
                                        <p:strVal val="visible"/>
                                      </p:to>
                                    </p:set>
                                    <p:animEffect transition="in" filter="blinds(horizontal)">
                                      <p:cBhvr>
                                        <p:cTn id="47" dur="500"/>
                                        <p:tgtEl>
                                          <p:spTgt spid="14342"/>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14364"/>
                                        </p:tgtEl>
                                        <p:attrNameLst>
                                          <p:attrName>style.visibility</p:attrName>
                                        </p:attrNameLst>
                                      </p:cBhvr>
                                      <p:to>
                                        <p:strVal val="visible"/>
                                      </p:to>
                                    </p:set>
                                    <p:animEffect transition="in" filter="blinds(horizontal)">
                                      <p:cBhvr>
                                        <p:cTn id="50" dur="500"/>
                                        <p:tgtEl>
                                          <p:spTgt spid="14364"/>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14344"/>
                                        </p:tgtEl>
                                        <p:attrNameLst>
                                          <p:attrName>style.visibility</p:attrName>
                                        </p:attrNameLst>
                                      </p:cBhvr>
                                      <p:to>
                                        <p:strVal val="visible"/>
                                      </p:to>
                                    </p:set>
                                    <p:animEffect transition="in" filter="blinds(horizontal)">
                                      <p:cBhvr>
                                        <p:cTn id="55" dur="500"/>
                                        <p:tgtEl>
                                          <p:spTgt spid="14344"/>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14346"/>
                                        </p:tgtEl>
                                        <p:attrNameLst>
                                          <p:attrName>style.visibility</p:attrName>
                                        </p:attrNameLst>
                                      </p:cBhvr>
                                      <p:to>
                                        <p:strVal val="visible"/>
                                      </p:to>
                                    </p:set>
                                    <p:animEffect transition="in" filter="blinds(horizontal)">
                                      <p:cBhvr>
                                        <p:cTn id="58" dur="500"/>
                                        <p:tgtEl>
                                          <p:spTgt spid="14346"/>
                                        </p:tgtEl>
                                      </p:cBhvr>
                                    </p:animEffect>
                                  </p:childTnLst>
                                </p:cTn>
                              </p:par>
                              <p:par>
                                <p:cTn id="59" presetID="3" presetClass="entr" presetSubtype="10" fill="hold" grpId="0" nodeType="withEffect">
                                  <p:stCondLst>
                                    <p:cond delay="0"/>
                                  </p:stCondLst>
                                  <p:childTnLst>
                                    <p:set>
                                      <p:cBhvr>
                                        <p:cTn id="60" dur="1" fill="hold">
                                          <p:stCondLst>
                                            <p:cond delay="0"/>
                                          </p:stCondLst>
                                        </p:cTn>
                                        <p:tgtEl>
                                          <p:spTgt spid="14343"/>
                                        </p:tgtEl>
                                        <p:attrNameLst>
                                          <p:attrName>style.visibility</p:attrName>
                                        </p:attrNameLst>
                                      </p:cBhvr>
                                      <p:to>
                                        <p:strVal val="visible"/>
                                      </p:to>
                                    </p:set>
                                    <p:animEffect transition="in" filter="blinds(horizontal)">
                                      <p:cBhvr>
                                        <p:cTn id="61" dur="500"/>
                                        <p:tgtEl>
                                          <p:spTgt spid="14343"/>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3" presetClass="entr" presetSubtype="10" fill="hold" grpId="0" nodeType="clickEffect">
                                  <p:stCondLst>
                                    <p:cond delay="0"/>
                                  </p:stCondLst>
                                  <p:childTnLst>
                                    <p:set>
                                      <p:cBhvr>
                                        <p:cTn id="65" dur="1" fill="hold">
                                          <p:stCondLst>
                                            <p:cond delay="0"/>
                                          </p:stCondLst>
                                        </p:cTn>
                                        <p:tgtEl>
                                          <p:spTgt spid="14340"/>
                                        </p:tgtEl>
                                        <p:attrNameLst>
                                          <p:attrName>style.visibility</p:attrName>
                                        </p:attrNameLst>
                                      </p:cBhvr>
                                      <p:to>
                                        <p:strVal val="visible"/>
                                      </p:to>
                                    </p:set>
                                    <p:animEffect transition="in" filter="blinds(horizontal)">
                                      <p:cBhvr>
                                        <p:cTn id="66" dur="500"/>
                                        <p:tgtEl>
                                          <p:spTgt spid="14340"/>
                                        </p:tgtEl>
                                      </p:cBhvr>
                                    </p:animEffect>
                                  </p:childTnLst>
                                </p:cTn>
                              </p:par>
                              <p:par>
                                <p:cTn id="67" presetID="3" presetClass="entr" presetSubtype="10" fill="hold" grpId="0" nodeType="withEffect">
                                  <p:stCondLst>
                                    <p:cond delay="0"/>
                                  </p:stCondLst>
                                  <p:childTnLst>
                                    <p:set>
                                      <p:cBhvr>
                                        <p:cTn id="68" dur="1" fill="hold">
                                          <p:stCondLst>
                                            <p:cond delay="0"/>
                                          </p:stCondLst>
                                        </p:cTn>
                                        <p:tgtEl>
                                          <p:spTgt spid="14348"/>
                                        </p:tgtEl>
                                        <p:attrNameLst>
                                          <p:attrName>style.visibility</p:attrName>
                                        </p:attrNameLst>
                                      </p:cBhvr>
                                      <p:to>
                                        <p:strVal val="visible"/>
                                      </p:to>
                                    </p:set>
                                    <p:animEffect transition="in" filter="blinds(horizontal)">
                                      <p:cBhvr>
                                        <p:cTn id="69" dur="500"/>
                                        <p:tgtEl>
                                          <p:spTgt spid="14348"/>
                                        </p:tgtEl>
                                      </p:cBhvr>
                                    </p:animEffect>
                                  </p:childTnLst>
                                </p:cTn>
                              </p:par>
                              <p:par>
                                <p:cTn id="70" presetID="3" presetClass="entr" presetSubtype="10" fill="hold" grpId="0" nodeType="withEffect">
                                  <p:stCondLst>
                                    <p:cond delay="0"/>
                                  </p:stCondLst>
                                  <p:childTnLst>
                                    <p:set>
                                      <p:cBhvr>
                                        <p:cTn id="71" dur="1" fill="hold">
                                          <p:stCondLst>
                                            <p:cond delay="0"/>
                                          </p:stCondLst>
                                        </p:cTn>
                                        <p:tgtEl>
                                          <p:spTgt spid="14341"/>
                                        </p:tgtEl>
                                        <p:attrNameLst>
                                          <p:attrName>style.visibility</p:attrName>
                                        </p:attrNameLst>
                                      </p:cBhvr>
                                      <p:to>
                                        <p:strVal val="visible"/>
                                      </p:to>
                                    </p:set>
                                    <p:animEffect transition="in" filter="blinds(horizontal)">
                                      <p:cBhvr>
                                        <p:cTn id="72" dur="500"/>
                                        <p:tgtEl>
                                          <p:spTgt spid="14341"/>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14339"/>
                                        </p:tgtEl>
                                        <p:attrNameLst>
                                          <p:attrName>style.visibility</p:attrName>
                                        </p:attrNameLst>
                                      </p:cBhvr>
                                      <p:to>
                                        <p:strVal val="visible"/>
                                      </p:to>
                                    </p:set>
                                    <p:animEffect transition="in" filter="blinds(horizontal)">
                                      <p:cBhvr>
                                        <p:cTn id="77" dur="500"/>
                                        <p:tgtEl>
                                          <p:spTgt spid="14339"/>
                                        </p:tgtEl>
                                      </p:cBhvr>
                                    </p:animEffect>
                                  </p:childTnLst>
                                </p:cTn>
                              </p:par>
                              <p:par>
                                <p:cTn id="78" presetID="3" presetClass="entr" presetSubtype="10" fill="hold" grpId="0" nodeType="withEffect">
                                  <p:stCondLst>
                                    <p:cond delay="0"/>
                                  </p:stCondLst>
                                  <p:childTnLst>
                                    <p:set>
                                      <p:cBhvr>
                                        <p:cTn id="79" dur="1" fill="hold">
                                          <p:stCondLst>
                                            <p:cond delay="0"/>
                                          </p:stCondLst>
                                        </p:cTn>
                                        <p:tgtEl>
                                          <p:spTgt spid="14347"/>
                                        </p:tgtEl>
                                        <p:attrNameLst>
                                          <p:attrName>style.visibility</p:attrName>
                                        </p:attrNameLst>
                                      </p:cBhvr>
                                      <p:to>
                                        <p:strVal val="visible"/>
                                      </p:to>
                                    </p:set>
                                    <p:animEffect transition="in" filter="blinds(horizontal)">
                                      <p:cBhvr>
                                        <p:cTn id="80" dur="500"/>
                                        <p:tgtEl>
                                          <p:spTgt spid="14347"/>
                                        </p:tgtEl>
                                      </p:cBhvr>
                                    </p:animEffect>
                                  </p:childTnLst>
                                </p:cTn>
                              </p:par>
                              <p:par>
                                <p:cTn id="81" presetID="3" presetClass="entr" presetSubtype="10" fill="hold" grpId="0" nodeType="withEffect">
                                  <p:stCondLst>
                                    <p:cond delay="0"/>
                                  </p:stCondLst>
                                  <p:childTnLst>
                                    <p:set>
                                      <p:cBhvr>
                                        <p:cTn id="82" dur="1" fill="hold">
                                          <p:stCondLst>
                                            <p:cond delay="0"/>
                                          </p:stCondLst>
                                        </p:cTn>
                                        <p:tgtEl>
                                          <p:spTgt spid="14361"/>
                                        </p:tgtEl>
                                        <p:attrNameLst>
                                          <p:attrName>style.visibility</p:attrName>
                                        </p:attrNameLst>
                                      </p:cBhvr>
                                      <p:to>
                                        <p:strVal val="visible"/>
                                      </p:to>
                                    </p:set>
                                    <p:animEffect transition="in" filter="blinds(horizontal)">
                                      <p:cBhvr>
                                        <p:cTn id="83" dur="500"/>
                                        <p:tgtEl>
                                          <p:spTgt spid="143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p:bldP spid="14340" grpId="0"/>
      <p:bldP spid="14341" grpId="0"/>
      <p:bldP spid="14342" grpId="0"/>
      <p:bldP spid="14343" grpId="0"/>
      <p:bldP spid="14344" grpId="0"/>
      <p:bldP spid="14346" grpId="0" animBg="1"/>
      <p:bldP spid="14347" grpId="0" animBg="1"/>
      <p:bldP spid="14348" grpId="0" animBg="1"/>
      <p:bldP spid="14349" grpId="0"/>
      <p:bldP spid="14350" grpId="0"/>
      <p:bldP spid="14351" grpId="0"/>
      <p:bldP spid="14354" grpId="0"/>
      <p:bldP spid="14355" grpId="0"/>
      <p:bldP spid="14356" grpId="0"/>
      <p:bldP spid="14359" grpId="0"/>
      <p:bldP spid="14360" grpId="0" animBg="1"/>
      <p:bldP spid="14361" grpId="0"/>
      <p:bldP spid="14364"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8882" y="639193"/>
            <a:ext cx="3571810" cy="3573516"/>
          </a:xfrm>
        </p:spPr>
        <p:txBody>
          <a:bodyPr vert="horz" lIns="91440" tIns="45720" rIns="91440" bIns="45720" rtlCol="0" anchor="b">
            <a:normAutofit/>
          </a:bodyPr>
          <a:lstStyle/>
          <a:p>
            <a:r>
              <a:rPr lang="en-US" sz="5100" kern="1200" dirty="0">
                <a:solidFill>
                  <a:schemeClr val="tx1"/>
                </a:solidFill>
                <a:latin typeface="+mj-lt"/>
                <a:ea typeface="+mj-ea"/>
                <a:cs typeface="+mj-cs"/>
              </a:rPr>
              <a:t>Efficient and Responsive Supply Chains</a:t>
            </a:r>
          </a:p>
        </p:txBody>
      </p:sp>
      <p:sp>
        <p:nvSpPr>
          <p:cNvPr id="34"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p:cNvGraphicFramePr>
            <a:graphicFrameLocks noGrp="1"/>
          </p:cNvGraphicFramePr>
          <p:nvPr>
            <p:extLst>
              <p:ext uri="{D42A27DB-BD31-4B8C-83A1-F6EECF244321}">
                <p14:modId xmlns:p14="http://schemas.microsoft.com/office/powerpoint/2010/main" val="4007982035"/>
              </p:ext>
            </p:extLst>
          </p:nvPr>
        </p:nvGraphicFramePr>
        <p:xfrm>
          <a:off x="4654296" y="1007393"/>
          <a:ext cx="7214617" cy="4815788"/>
        </p:xfrm>
        <a:graphic>
          <a:graphicData uri="http://schemas.openxmlformats.org/drawingml/2006/table">
            <a:tbl>
              <a:tblPr firstRow="1" bandRow="1">
                <a:noFill/>
              </a:tblPr>
              <a:tblGrid>
                <a:gridCol w="1488747">
                  <a:extLst>
                    <a:ext uri="{9D8B030D-6E8A-4147-A177-3AD203B41FA5}">
                      <a16:colId xmlns:a16="http://schemas.microsoft.com/office/drawing/2014/main" val="2598089295"/>
                    </a:ext>
                  </a:extLst>
                </a:gridCol>
                <a:gridCol w="2608861">
                  <a:extLst>
                    <a:ext uri="{9D8B030D-6E8A-4147-A177-3AD203B41FA5}">
                      <a16:colId xmlns:a16="http://schemas.microsoft.com/office/drawing/2014/main" val="3386884625"/>
                    </a:ext>
                  </a:extLst>
                </a:gridCol>
                <a:gridCol w="3117009">
                  <a:extLst>
                    <a:ext uri="{9D8B030D-6E8A-4147-A177-3AD203B41FA5}">
                      <a16:colId xmlns:a16="http://schemas.microsoft.com/office/drawing/2014/main" val="2223636527"/>
                    </a:ext>
                  </a:extLst>
                </a:gridCol>
              </a:tblGrid>
              <a:tr h="433683">
                <a:tc>
                  <a:txBody>
                    <a:bodyPr/>
                    <a:lstStyle/>
                    <a:p>
                      <a:r>
                        <a:rPr lang="en-IN" sz="1300" b="1" cap="none" spc="0">
                          <a:solidFill>
                            <a:schemeClr val="tx1"/>
                          </a:solidFill>
                        </a:rPr>
                        <a:t>Blank</a:t>
                      </a:r>
                    </a:p>
                  </a:txBody>
                  <a:tcPr marL="0" marR="58644" marT="23457" marB="175930">
                    <a:lnL w="12700" cmpd="sng">
                      <a:noFill/>
                    </a:lnL>
                    <a:lnR w="12700" cmpd="sng">
                      <a:noFill/>
                    </a:lnR>
                    <a:lnT w="28575" cap="flat" cmpd="sng" algn="ctr">
                      <a:solidFill>
                        <a:schemeClr val="tx1"/>
                      </a:solidFill>
                      <a:prstDash val="solid"/>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u="none" strike="noStrike" cap="none" spc="0" normalizeH="0" baseline="0">
                          <a:ln>
                            <a:noFill/>
                          </a:ln>
                          <a:solidFill>
                            <a:schemeClr val="tx1"/>
                          </a:solidFill>
                          <a:effectLst/>
                          <a:sym typeface="Arial"/>
                        </a:rPr>
                        <a:t>Efficient Supply Chains</a:t>
                      </a:r>
                      <a:endParaRPr kumimoji="0" lang="en-US" sz="1300" b="1" i="0" u="none" strike="noStrike" cap="none" spc="0" normalizeH="0" baseline="0">
                        <a:ln>
                          <a:noFill/>
                        </a:ln>
                        <a:solidFill>
                          <a:schemeClr val="tx1"/>
                        </a:solidFill>
                        <a:effectLst/>
                        <a:latin typeface="Arial"/>
                        <a:ea typeface="Arial"/>
                        <a:cs typeface="Arial"/>
                        <a:sym typeface="Arial"/>
                      </a:endParaRPr>
                    </a:p>
                  </a:txBody>
                  <a:tcPr marL="0" marR="58644" marT="23457" marB="175930">
                    <a:lnL w="12700" cmpd="sng">
                      <a:noFill/>
                    </a:lnL>
                    <a:lnR w="12700" cmpd="sng">
                      <a:noFill/>
                    </a:lnR>
                    <a:lnT w="28575" cap="flat" cmpd="sng" algn="ctr">
                      <a:solidFill>
                        <a:schemeClr val="tx1"/>
                      </a:solidFill>
                      <a:prstDash val="solid"/>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u="none" strike="noStrike" cap="none" spc="0" normalizeH="0" baseline="0">
                          <a:ln>
                            <a:noFill/>
                          </a:ln>
                          <a:solidFill>
                            <a:schemeClr val="tx1"/>
                          </a:solidFill>
                          <a:effectLst/>
                          <a:sym typeface="Arial"/>
                        </a:rPr>
                        <a:t>Responsive Supply Chains</a:t>
                      </a:r>
                      <a:endParaRPr kumimoji="0" lang="en-US" sz="1300" b="1" i="0" u="none" strike="noStrike" cap="none" spc="0" normalizeH="0" baseline="0">
                        <a:ln>
                          <a:noFill/>
                        </a:ln>
                        <a:solidFill>
                          <a:schemeClr val="tx1"/>
                        </a:solidFill>
                        <a:effectLst/>
                        <a:latin typeface="Arial"/>
                        <a:ea typeface="Arial"/>
                        <a:cs typeface="Arial"/>
                        <a:sym typeface="Arial"/>
                      </a:endParaRPr>
                    </a:p>
                  </a:txBody>
                  <a:tcPr marL="0" marR="58644" marT="23457" marB="175930">
                    <a:lnL w="12700" cmpd="sng">
                      <a:noFill/>
                    </a:lnL>
                    <a:lnR w="12700" cmpd="sng">
                      <a:noFill/>
                    </a:lnR>
                    <a:lnT w="28575" cap="flat" cmpd="sng" algn="ctr">
                      <a:solidFill>
                        <a:schemeClr val="tx1"/>
                      </a:solidFill>
                      <a:prstDash val="soli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04470894"/>
                  </a:ext>
                </a:extLst>
              </a:tr>
              <a:tr h="626015">
                <a:tc>
                  <a:txBody>
                    <a:bodyPr/>
                    <a:lstStyle/>
                    <a:p>
                      <a:pPr marL="0" marR="0" lvl="0" indent="0" algn="l" defTabSz="914400" rtl="0" eaLnBrk="0" fontAlgn="base" latinLnBrk="0" hangingPunct="0">
                        <a:lnSpc>
                          <a:spcPct val="100000"/>
                        </a:lnSpc>
                        <a:spcBef>
                          <a:spcPct val="20000"/>
                        </a:spcBef>
                        <a:spcAft>
                          <a:spcPct val="0"/>
                        </a:spcAft>
                        <a:buClr>
                          <a:srgbClr val="339966"/>
                        </a:buClr>
                        <a:buSzTx/>
                        <a:buFont typeface="Monotype Sorts" pitchFamily="2" charset="2"/>
                        <a:buNone/>
                        <a:tabLst/>
                      </a:pPr>
                      <a:r>
                        <a:rPr kumimoji="0" lang="en-US" sz="1300" b="1" u="none" strike="noStrike" cap="none" spc="0" normalizeH="0" baseline="0">
                          <a:ln>
                            <a:noFill/>
                          </a:ln>
                          <a:solidFill>
                            <a:schemeClr val="tx1"/>
                          </a:solidFill>
                          <a:effectLst/>
                        </a:rPr>
                        <a:t>Primary goal</a:t>
                      </a:r>
                      <a:endParaRPr kumimoji="0" lang="en-US" sz="1300" b="1" i="0" u="none" strike="noStrike" cap="none" spc="0" normalizeH="0" baseline="0">
                        <a:ln>
                          <a:noFill/>
                        </a:ln>
                        <a:solidFill>
                          <a:schemeClr val="tx1"/>
                        </a:solidFill>
                        <a:effectLst/>
                        <a:latin typeface="+mn-lt"/>
                      </a:endParaRPr>
                    </a:p>
                  </a:txBody>
                  <a:tcPr marL="0" marR="58644" marT="23457" marB="175930" anchor="ctr" horzOverflow="overflow">
                    <a:lnL w="12700" cmpd="sng">
                      <a:noFill/>
                      <a:prstDash val="solid"/>
                    </a:lnL>
                    <a:lnR w="12700" cmpd="sng">
                      <a:noFill/>
                      <a:prstDash val="solid"/>
                    </a:lnR>
                    <a:lnT w="38100" cmpd="sng">
                      <a:noFill/>
                    </a:lnT>
                    <a:lnB w="6350" cap="flat" cmpd="sng" algn="ctr">
                      <a:solidFill>
                        <a:schemeClr val="tx1"/>
                      </a:solidFill>
                      <a:prstDash val="solid"/>
                    </a:lnB>
                    <a:lnTlToBr w="12700" cmpd="sng">
                      <a:noFill/>
                      <a:prstDash val="solid"/>
                    </a:lnTlToBr>
                    <a:lnBlToTr w="12700" cmpd="sng">
                      <a:noFill/>
                      <a:prstDash val="solid"/>
                    </a:lnBlToTr>
                    <a:noFill/>
                  </a:tcPr>
                </a:tc>
                <a:tc>
                  <a:txBody>
                    <a:bodyPr/>
                    <a:lstStyle/>
                    <a:p>
                      <a:r>
                        <a:rPr lang="en-US" sz="1300" b="1" kern="1200" cap="none" spc="0">
                          <a:solidFill>
                            <a:schemeClr val="tx1"/>
                          </a:solidFill>
                        </a:rPr>
                        <a:t>Supply demand at the lowest cost</a:t>
                      </a:r>
                      <a:endParaRPr lang="en-US" sz="1300" b="1" kern="1200" cap="none" spc="0">
                        <a:solidFill>
                          <a:schemeClr val="tx1"/>
                        </a:solidFill>
                        <a:latin typeface="+mn-lt"/>
                        <a:ea typeface="+mn-ea"/>
                        <a:cs typeface="+mn-cs"/>
                      </a:endParaRPr>
                    </a:p>
                  </a:txBody>
                  <a:tcPr marL="0" marR="58644" marT="23457" marB="175930" anchor="ctr" horzOverflow="overflow">
                    <a:lnL w="12700" cmpd="sng">
                      <a:noFill/>
                      <a:prstDash val="solid"/>
                    </a:lnL>
                    <a:lnR w="12700" cmpd="sng">
                      <a:noFill/>
                      <a:prstDash val="solid"/>
                    </a:lnR>
                    <a:lnT w="38100" cmpd="sng">
                      <a:noFill/>
                    </a:lnT>
                    <a:lnB w="6350" cap="flat" cmpd="sng" algn="ctr">
                      <a:solidFill>
                        <a:schemeClr val="tx1"/>
                      </a:solidFill>
                      <a:prstDash val="solid"/>
                    </a:lnB>
                    <a:lnTlToBr w="12700" cmpd="sng">
                      <a:noFill/>
                      <a:prstDash val="solid"/>
                    </a:lnTlToBr>
                    <a:lnBlToTr w="12700" cmpd="sng">
                      <a:noFill/>
                      <a:prstDash val="solid"/>
                    </a:lnBlToTr>
                    <a:noFill/>
                  </a:tcPr>
                </a:tc>
                <a:tc>
                  <a:txBody>
                    <a:bodyPr/>
                    <a:lstStyle/>
                    <a:p>
                      <a:r>
                        <a:rPr lang="en-US" sz="1300" b="1" kern="1200" cap="none" spc="0">
                          <a:solidFill>
                            <a:schemeClr val="tx1"/>
                          </a:solidFill>
                        </a:rPr>
                        <a:t>Respond quickly to demand</a:t>
                      </a:r>
                      <a:endParaRPr lang="en-US" sz="1300" b="1" kern="1200" cap="none" spc="0">
                        <a:solidFill>
                          <a:schemeClr val="tx1"/>
                        </a:solidFill>
                        <a:latin typeface="+mn-lt"/>
                        <a:ea typeface="+mn-ea"/>
                        <a:cs typeface="+mn-cs"/>
                      </a:endParaRPr>
                    </a:p>
                  </a:txBody>
                  <a:tcPr marL="0" marR="58644" marT="23457" marB="175930" anchor="ctr" horzOverflow="overflow">
                    <a:lnL w="12700" cmpd="sng">
                      <a:noFill/>
                      <a:prstDash val="solid"/>
                    </a:lnL>
                    <a:lnR w="12700" cmpd="sng">
                      <a:noFill/>
                      <a:prstDash val="solid"/>
                    </a:lnR>
                    <a:lnT w="38100" cmpd="sng">
                      <a:noFill/>
                    </a:lnT>
                    <a:lnB w="6350" cap="flat" cmpd="sng" algn="ctr">
                      <a:solidFill>
                        <a:schemeClr val="tx1"/>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155856735"/>
                  </a:ext>
                </a:extLst>
              </a:tr>
              <a:tr h="626015">
                <a:tc>
                  <a:txBody>
                    <a:bodyPr/>
                    <a:lstStyle/>
                    <a:p>
                      <a:pPr marL="0" marR="0" lvl="0" indent="0" algn="l" defTabSz="914400" rtl="0" eaLnBrk="0" fontAlgn="base" latinLnBrk="0" hangingPunct="0">
                        <a:lnSpc>
                          <a:spcPct val="100000"/>
                        </a:lnSpc>
                        <a:spcBef>
                          <a:spcPct val="20000"/>
                        </a:spcBef>
                        <a:spcAft>
                          <a:spcPct val="0"/>
                        </a:spcAft>
                        <a:buClr>
                          <a:srgbClr val="339966"/>
                        </a:buClr>
                        <a:buSzTx/>
                        <a:buFont typeface="Monotype Sorts" pitchFamily="2" charset="2"/>
                        <a:buNone/>
                        <a:tabLst/>
                      </a:pPr>
                      <a:r>
                        <a:rPr kumimoji="0" lang="en-US" sz="1300" b="1" u="none" strike="noStrike" cap="none" spc="0" normalizeH="0" baseline="0">
                          <a:ln>
                            <a:noFill/>
                          </a:ln>
                          <a:solidFill>
                            <a:schemeClr val="tx1"/>
                          </a:solidFill>
                          <a:effectLst/>
                        </a:rPr>
                        <a:t>Product design strategy</a:t>
                      </a:r>
                      <a:endParaRPr kumimoji="0" lang="en-US" sz="1300" b="1" i="0" u="none" strike="noStrike" cap="none" spc="0" normalizeH="0" baseline="0">
                        <a:ln>
                          <a:noFill/>
                        </a:ln>
                        <a:solidFill>
                          <a:schemeClr val="tx1"/>
                        </a:solidFill>
                        <a:effectLst/>
                        <a:latin typeface="+mn-lt"/>
                      </a:endParaRPr>
                    </a:p>
                  </a:txBody>
                  <a:tcPr marL="0" marR="58644" marT="23457" marB="175930" anchor="ctr" horzOverflow="overflow">
                    <a:lnL w="12700" cmpd="sng">
                      <a:noFill/>
                      <a:prstDash val="solid"/>
                    </a:lnL>
                    <a:lnR w="12700" cmpd="sng">
                      <a:noFill/>
                      <a:prstDash val="solid"/>
                    </a:lnR>
                    <a:lnT w="6350" cap="flat" cmpd="sng" algn="ctr">
                      <a:solidFill>
                        <a:schemeClr val="tx1"/>
                      </a:solidFill>
                      <a:prstDash val="solid"/>
                    </a:lnT>
                    <a:lnB w="12700" cmpd="sng">
                      <a:noFill/>
                      <a:prstDash val="soli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300" b="1" kern="1200" cap="none" spc="0">
                          <a:solidFill>
                            <a:schemeClr val="tx1"/>
                          </a:solidFill>
                        </a:rPr>
                        <a:t>Maximize performance at a minimum product cost</a:t>
                      </a:r>
                      <a:endParaRPr lang="en-US" sz="1300" b="1" kern="1200" cap="none" spc="0">
                        <a:solidFill>
                          <a:schemeClr val="tx1"/>
                        </a:solidFill>
                        <a:latin typeface="+mn-lt"/>
                        <a:ea typeface="+mn-ea"/>
                        <a:cs typeface="+mn-cs"/>
                      </a:endParaRPr>
                    </a:p>
                  </a:txBody>
                  <a:tcPr marL="0" marR="58644" marT="23457" marB="175930" anchor="ctr" horzOverflow="overflow">
                    <a:lnL w="12700" cmpd="sng">
                      <a:noFill/>
                      <a:prstDash val="solid"/>
                    </a:lnL>
                    <a:lnR w="12700" cmpd="sng">
                      <a:noFill/>
                      <a:prstDash val="solid"/>
                    </a:lnR>
                    <a:lnT w="6350" cap="flat" cmpd="sng" algn="ctr">
                      <a:solidFill>
                        <a:schemeClr val="tx1"/>
                      </a:solidFill>
                      <a:prstDash val="solid"/>
                    </a:lnT>
                    <a:lnB w="12700" cmpd="sng">
                      <a:noFill/>
                      <a:prstDash val="soli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300" b="1" kern="1200" cap="none" spc="0">
                          <a:solidFill>
                            <a:schemeClr val="tx1"/>
                          </a:solidFill>
                        </a:rPr>
                        <a:t>Create modularity to allow postponement of product differentiation</a:t>
                      </a:r>
                      <a:endParaRPr lang="en-US" sz="1300" b="1" kern="1200" cap="none" spc="0">
                        <a:solidFill>
                          <a:schemeClr val="tx1"/>
                        </a:solidFill>
                        <a:latin typeface="+mn-lt"/>
                        <a:ea typeface="+mn-ea"/>
                        <a:cs typeface="+mn-cs"/>
                      </a:endParaRPr>
                    </a:p>
                  </a:txBody>
                  <a:tcPr marL="0" marR="58644" marT="23457" marB="175930" anchor="ctr" horzOverflow="overflow">
                    <a:lnL w="12700" cmpd="sng">
                      <a:noFill/>
                      <a:prstDash val="solid"/>
                    </a:lnL>
                    <a:lnR w="12700" cmpd="sng">
                      <a:noFill/>
                      <a:prstDash val="solid"/>
                    </a:lnR>
                    <a:lnT w="6350" cap="flat" cmpd="sng" algn="ctr">
                      <a:solidFill>
                        <a:schemeClr val="tx1"/>
                      </a:solidFill>
                      <a:prstDash val="solid"/>
                    </a:lnT>
                    <a:lnB w="12700" cmpd="sng">
                      <a:noFill/>
                      <a:prstDash val="soli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273311083"/>
                  </a:ext>
                </a:extLst>
              </a:tr>
              <a:tr h="626015">
                <a:tc>
                  <a:txBody>
                    <a:bodyPr/>
                    <a:lstStyle/>
                    <a:p>
                      <a:pPr marL="0" marR="0" lvl="0" indent="0" algn="l" defTabSz="914400" rtl="0" eaLnBrk="0" fontAlgn="base" latinLnBrk="0" hangingPunct="0">
                        <a:lnSpc>
                          <a:spcPct val="100000"/>
                        </a:lnSpc>
                        <a:spcBef>
                          <a:spcPct val="20000"/>
                        </a:spcBef>
                        <a:spcAft>
                          <a:spcPct val="0"/>
                        </a:spcAft>
                        <a:buClr>
                          <a:srgbClr val="339966"/>
                        </a:buClr>
                        <a:buSzTx/>
                        <a:buFont typeface="Monotype Sorts" pitchFamily="2" charset="2"/>
                        <a:buNone/>
                        <a:tabLst/>
                      </a:pPr>
                      <a:r>
                        <a:rPr kumimoji="0" lang="en-US" sz="1300" b="1" u="none" strike="noStrike" cap="none" spc="0" normalizeH="0" baseline="0">
                          <a:ln>
                            <a:noFill/>
                          </a:ln>
                          <a:solidFill>
                            <a:schemeClr val="tx1"/>
                          </a:solidFill>
                          <a:effectLst/>
                        </a:rPr>
                        <a:t>Pricing strategy</a:t>
                      </a:r>
                      <a:endParaRPr kumimoji="0" lang="en-US" sz="1300" b="1" i="0" u="none" strike="noStrike" cap="none" spc="0" normalizeH="0" baseline="0">
                        <a:ln>
                          <a:noFill/>
                        </a:ln>
                        <a:solidFill>
                          <a:schemeClr val="tx1"/>
                        </a:solidFill>
                        <a:effectLst/>
                        <a:latin typeface="+mn-lt"/>
                      </a:endParaRPr>
                    </a:p>
                  </a:txBody>
                  <a:tcPr marL="0" marR="58644" marT="23457" marB="175930" anchor="ctr" horzOverflow="overflow">
                    <a:lnL w="12700" cmpd="sng">
                      <a:noFill/>
                      <a:prstDash val="solid"/>
                    </a:lnL>
                    <a:lnR w="12700" cmpd="sng">
                      <a:noFill/>
                      <a:prstDash val="solid"/>
                    </a:lnR>
                    <a:lnT w="12700" cmpd="sng">
                      <a:noFill/>
                      <a:prstDash val="solid"/>
                    </a:lnT>
                    <a:lnB w="6350" cap="flat" cmpd="sng" algn="ctr">
                      <a:solidFill>
                        <a:schemeClr val="tx1"/>
                      </a:solidFill>
                      <a:prstDash val="soli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300" b="1" kern="1200" cap="none" spc="0">
                          <a:solidFill>
                            <a:schemeClr val="tx1"/>
                          </a:solidFill>
                        </a:rPr>
                        <a:t>Lower margins because price is a prime customer driver</a:t>
                      </a:r>
                      <a:endParaRPr lang="en-US" sz="1300" b="1" kern="1200" cap="none" spc="0">
                        <a:solidFill>
                          <a:schemeClr val="tx1"/>
                        </a:solidFill>
                        <a:latin typeface="+mn-lt"/>
                        <a:ea typeface="+mn-ea"/>
                        <a:cs typeface="+mn-cs"/>
                      </a:endParaRPr>
                    </a:p>
                  </a:txBody>
                  <a:tcPr marL="0" marR="58644" marT="23457" marB="175930" anchor="ctr" horzOverflow="overflow">
                    <a:lnL w="12700" cmpd="sng">
                      <a:noFill/>
                      <a:prstDash val="solid"/>
                    </a:lnL>
                    <a:lnR w="12700" cmpd="sng">
                      <a:noFill/>
                      <a:prstDash val="solid"/>
                    </a:lnR>
                    <a:lnT w="12700" cmpd="sng">
                      <a:noFill/>
                      <a:prstDash val="solid"/>
                    </a:lnT>
                    <a:lnB w="6350" cap="flat" cmpd="sng" algn="ctr">
                      <a:solidFill>
                        <a:schemeClr val="tx1"/>
                      </a:solidFill>
                      <a:prstDash val="soli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300" b="1" kern="1200" cap="none" spc="0">
                          <a:solidFill>
                            <a:schemeClr val="tx1"/>
                          </a:solidFill>
                        </a:rPr>
                        <a:t>Higher margins because price is not a prime customer driver</a:t>
                      </a:r>
                      <a:endParaRPr lang="en-US" sz="1300" b="1" kern="1200" cap="none" spc="0">
                        <a:solidFill>
                          <a:schemeClr val="tx1"/>
                        </a:solidFill>
                        <a:latin typeface="+mn-lt"/>
                        <a:ea typeface="+mn-ea"/>
                        <a:cs typeface="+mn-cs"/>
                      </a:endParaRPr>
                    </a:p>
                  </a:txBody>
                  <a:tcPr marL="0" marR="58644" marT="23457" marB="175930" anchor="ctr" horzOverflow="overflow">
                    <a:lnL w="12700" cmpd="sng">
                      <a:noFill/>
                      <a:prstDash val="solid"/>
                    </a:lnL>
                    <a:lnR w="12700" cmpd="sng">
                      <a:noFill/>
                      <a:prstDash val="solid"/>
                    </a:lnR>
                    <a:lnT w="12700" cmpd="sng">
                      <a:noFill/>
                      <a:prstDash val="solid"/>
                    </a:lnT>
                    <a:lnB w="6350" cap="flat" cmpd="sng" algn="ctr">
                      <a:solidFill>
                        <a:schemeClr val="tx1"/>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3643120614"/>
                  </a:ext>
                </a:extLst>
              </a:tr>
              <a:tr h="626015">
                <a:tc>
                  <a:txBody>
                    <a:bodyPr/>
                    <a:lstStyle/>
                    <a:p>
                      <a:pPr marL="0" marR="0" lvl="0" indent="0" algn="l" defTabSz="914400" rtl="0" eaLnBrk="0" fontAlgn="base" latinLnBrk="0" hangingPunct="0">
                        <a:lnSpc>
                          <a:spcPct val="100000"/>
                        </a:lnSpc>
                        <a:spcBef>
                          <a:spcPct val="20000"/>
                        </a:spcBef>
                        <a:spcAft>
                          <a:spcPct val="0"/>
                        </a:spcAft>
                        <a:buClr>
                          <a:srgbClr val="339966"/>
                        </a:buClr>
                        <a:buSzTx/>
                        <a:buFont typeface="Monotype Sorts" pitchFamily="2" charset="2"/>
                        <a:buNone/>
                        <a:tabLst/>
                      </a:pPr>
                      <a:r>
                        <a:rPr kumimoji="0" lang="en-US" sz="1300" b="1" u="none" strike="noStrike" cap="none" spc="0" normalizeH="0" baseline="0">
                          <a:ln>
                            <a:noFill/>
                          </a:ln>
                          <a:solidFill>
                            <a:schemeClr val="tx1"/>
                          </a:solidFill>
                          <a:effectLst/>
                        </a:rPr>
                        <a:t>Manufacturing strategy</a:t>
                      </a:r>
                      <a:endParaRPr kumimoji="0" lang="en-US" sz="1300" b="1" i="0" u="none" strike="noStrike" cap="none" spc="0" normalizeH="0" baseline="0">
                        <a:ln>
                          <a:noFill/>
                        </a:ln>
                        <a:solidFill>
                          <a:schemeClr val="tx1"/>
                        </a:solidFill>
                        <a:effectLst/>
                        <a:latin typeface="+mn-lt"/>
                      </a:endParaRPr>
                    </a:p>
                  </a:txBody>
                  <a:tcPr marL="0" marR="58644" marT="23457" marB="175930" anchor="ctr" horzOverflow="overflow">
                    <a:lnL w="12700" cmpd="sng">
                      <a:noFill/>
                      <a:prstDash val="solid"/>
                    </a:lnL>
                    <a:lnR w="12700" cmpd="sng">
                      <a:noFill/>
                      <a:prstDash val="solid"/>
                    </a:lnR>
                    <a:lnT w="6350" cap="flat" cmpd="sng" algn="ctr">
                      <a:solidFill>
                        <a:schemeClr val="tx1"/>
                      </a:solidFill>
                      <a:prstDash val="solid"/>
                    </a:lnT>
                    <a:lnB w="12700" cmpd="sng">
                      <a:noFill/>
                      <a:prstDash val="soli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300" b="1" kern="1200" cap="none" spc="0">
                          <a:solidFill>
                            <a:schemeClr val="tx1"/>
                          </a:solidFill>
                        </a:rPr>
                        <a:t>Lower costs through high utilization</a:t>
                      </a:r>
                      <a:endParaRPr lang="en-US" sz="1300" b="1" kern="1200" cap="none" spc="0">
                        <a:solidFill>
                          <a:schemeClr val="tx1"/>
                        </a:solidFill>
                        <a:latin typeface="+mn-lt"/>
                        <a:ea typeface="+mn-ea"/>
                        <a:cs typeface="+mn-cs"/>
                      </a:endParaRPr>
                    </a:p>
                  </a:txBody>
                  <a:tcPr marL="0" marR="58644" marT="23457" marB="175930" anchor="ctr" horzOverflow="overflow">
                    <a:lnL w="12700" cmpd="sng">
                      <a:noFill/>
                      <a:prstDash val="solid"/>
                    </a:lnL>
                    <a:lnR w="12700" cmpd="sng">
                      <a:noFill/>
                      <a:prstDash val="solid"/>
                    </a:lnR>
                    <a:lnT w="6350" cap="flat" cmpd="sng" algn="ctr">
                      <a:solidFill>
                        <a:schemeClr val="tx1"/>
                      </a:solidFill>
                      <a:prstDash val="solid"/>
                    </a:lnT>
                    <a:lnB w="12700" cmpd="sng">
                      <a:noFill/>
                      <a:prstDash val="soli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300" b="1" kern="1200" cap="none" spc="0">
                          <a:solidFill>
                            <a:schemeClr val="tx1"/>
                          </a:solidFill>
                        </a:rPr>
                        <a:t>Maintain capacity flexibility to buffer against demand/supply uncertainty</a:t>
                      </a:r>
                      <a:endParaRPr lang="en-US" sz="1300" b="1" kern="1200" cap="none" spc="0">
                        <a:solidFill>
                          <a:schemeClr val="tx1"/>
                        </a:solidFill>
                        <a:latin typeface="+mn-lt"/>
                        <a:ea typeface="+mn-ea"/>
                        <a:cs typeface="+mn-cs"/>
                      </a:endParaRPr>
                    </a:p>
                  </a:txBody>
                  <a:tcPr marL="0" marR="58644" marT="23457" marB="175930" anchor="ctr" horzOverflow="overflow">
                    <a:lnL w="12700" cmpd="sng">
                      <a:noFill/>
                      <a:prstDash val="solid"/>
                    </a:lnL>
                    <a:lnR w="12700" cmpd="sng">
                      <a:noFill/>
                      <a:prstDash val="solid"/>
                    </a:lnR>
                    <a:lnT w="6350" cap="flat" cmpd="sng" algn="ctr">
                      <a:solidFill>
                        <a:schemeClr val="tx1"/>
                      </a:solidFill>
                      <a:prstDash val="solid"/>
                    </a:lnT>
                    <a:lnB w="12700" cmpd="sng">
                      <a:noFill/>
                      <a:prstDash val="soli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80884962"/>
                  </a:ext>
                </a:extLst>
              </a:tr>
              <a:tr h="626015">
                <a:tc>
                  <a:txBody>
                    <a:bodyPr/>
                    <a:lstStyle/>
                    <a:p>
                      <a:pPr marL="0" marR="0" lvl="0" indent="0" algn="l" defTabSz="914400" rtl="0" eaLnBrk="0" fontAlgn="base" latinLnBrk="0" hangingPunct="0">
                        <a:lnSpc>
                          <a:spcPct val="100000"/>
                        </a:lnSpc>
                        <a:spcBef>
                          <a:spcPct val="20000"/>
                        </a:spcBef>
                        <a:spcAft>
                          <a:spcPct val="0"/>
                        </a:spcAft>
                        <a:buClr>
                          <a:srgbClr val="339966"/>
                        </a:buClr>
                        <a:buSzTx/>
                        <a:buFont typeface="Monotype Sorts" pitchFamily="2" charset="2"/>
                        <a:buNone/>
                        <a:tabLst/>
                      </a:pPr>
                      <a:r>
                        <a:rPr kumimoji="0" lang="en-US" sz="1300" b="1" u="none" strike="noStrike" cap="none" spc="0" normalizeH="0" baseline="0">
                          <a:ln>
                            <a:noFill/>
                          </a:ln>
                          <a:solidFill>
                            <a:schemeClr val="tx1"/>
                          </a:solidFill>
                          <a:effectLst/>
                        </a:rPr>
                        <a:t>Inventory strategy</a:t>
                      </a:r>
                      <a:endParaRPr kumimoji="0" lang="en-US" sz="1300" b="1" i="0" u="none" strike="noStrike" cap="none" spc="0" normalizeH="0" baseline="0">
                        <a:ln>
                          <a:noFill/>
                        </a:ln>
                        <a:solidFill>
                          <a:schemeClr val="tx1"/>
                        </a:solidFill>
                        <a:effectLst/>
                        <a:latin typeface="+mn-lt"/>
                      </a:endParaRPr>
                    </a:p>
                  </a:txBody>
                  <a:tcPr marL="0" marR="58644" marT="23457" marB="175930" anchor="ctr" horzOverflow="overflow">
                    <a:lnL w="12700" cmpd="sng">
                      <a:noFill/>
                      <a:prstDash val="solid"/>
                    </a:lnL>
                    <a:lnR w="12700" cmpd="sng">
                      <a:noFill/>
                      <a:prstDash val="solid"/>
                    </a:lnR>
                    <a:lnT w="12700" cmpd="sng">
                      <a:noFill/>
                      <a:prstDash val="solid"/>
                    </a:lnT>
                    <a:lnB w="6350" cap="flat" cmpd="sng" algn="ctr">
                      <a:solidFill>
                        <a:schemeClr val="tx1"/>
                      </a:solidFill>
                      <a:prstDash val="solid"/>
                    </a:lnB>
                    <a:lnTlToBr w="12700" cmpd="sng">
                      <a:noFill/>
                      <a:prstDash val="solid"/>
                    </a:lnTlToBr>
                    <a:lnBlToTr w="12700" cmpd="sng">
                      <a:noFill/>
                      <a:prstDash val="solid"/>
                    </a:lnBlToTr>
                    <a:noFill/>
                  </a:tcPr>
                </a:tc>
                <a:tc>
                  <a:txBody>
                    <a:bodyPr/>
                    <a:lstStyle/>
                    <a:p>
                      <a:r>
                        <a:rPr lang="en-US" sz="1300" b="1" kern="1200" cap="none" spc="0">
                          <a:solidFill>
                            <a:schemeClr val="tx1"/>
                          </a:solidFill>
                        </a:rPr>
                        <a:t>Minimize inventory to lower cost</a:t>
                      </a:r>
                      <a:endParaRPr lang="en-US" sz="1300" b="1" cap="none" spc="0">
                        <a:solidFill>
                          <a:schemeClr val="tx1"/>
                        </a:solidFill>
                      </a:endParaRPr>
                    </a:p>
                  </a:txBody>
                  <a:tcPr marL="0" marR="58644" marT="23457" marB="175930" anchor="ctr" horzOverflow="overflow">
                    <a:lnL w="12700" cmpd="sng">
                      <a:noFill/>
                      <a:prstDash val="solid"/>
                    </a:lnL>
                    <a:lnR w="12700" cmpd="sng">
                      <a:noFill/>
                      <a:prstDash val="solid"/>
                    </a:lnR>
                    <a:lnT w="12700" cmpd="sng">
                      <a:noFill/>
                      <a:prstDash val="solid"/>
                    </a:lnT>
                    <a:lnB w="6350" cap="flat" cmpd="sng" algn="ctr">
                      <a:solidFill>
                        <a:schemeClr val="tx1"/>
                      </a:solidFill>
                      <a:prstDash val="soli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300" b="1" kern="1200" cap="none" spc="0">
                          <a:solidFill>
                            <a:schemeClr val="tx1"/>
                          </a:solidFill>
                        </a:rPr>
                        <a:t>Maintain buffer inventory to deal with demand/supply uncertainty</a:t>
                      </a:r>
                      <a:endParaRPr lang="en-US" sz="1300" b="1" kern="1200" cap="none" spc="0">
                        <a:solidFill>
                          <a:schemeClr val="tx1"/>
                        </a:solidFill>
                        <a:latin typeface="+mn-lt"/>
                        <a:ea typeface="+mn-ea"/>
                        <a:cs typeface="+mn-cs"/>
                      </a:endParaRPr>
                    </a:p>
                  </a:txBody>
                  <a:tcPr marL="0" marR="58644" marT="23457" marB="175930" anchor="ctr" horzOverflow="overflow">
                    <a:lnL w="12700" cmpd="sng">
                      <a:noFill/>
                      <a:prstDash val="solid"/>
                    </a:lnL>
                    <a:lnR w="12700" cmpd="sng">
                      <a:noFill/>
                      <a:prstDash val="solid"/>
                    </a:lnR>
                    <a:lnT w="12700" cmpd="sng">
                      <a:noFill/>
                      <a:prstDash val="solid"/>
                    </a:lnT>
                    <a:lnB w="6350" cap="flat" cmpd="sng" algn="ctr">
                      <a:solidFill>
                        <a:schemeClr val="tx1"/>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3946298145"/>
                  </a:ext>
                </a:extLst>
              </a:tr>
              <a:tr h="626015">
                <a:tc>
                  <a:txBody>
                    <a:bodyPr/>
                    <a:lstStyle/>
                    <a:p>
                      <a:pPr marL="0" marR="0" lvl="0" indent="0" algn="l" defTabSz="914400" rtl="0" eaLnBrk="0" fontAlgn="base" latinLnBrk="0" hangingPunct="0">
                        <a:lnSpc>
                          <a:spcPct val="100000"/>
                        </a:lnSpc>
                        <a:spcBef>
                          <a:spcPct val="20000"/>
                        </a:spcBef>
                        <a:spcAft>
                          <a:spcPct val="0"/>
                        </a:spcAft>
                        <a:buClr>
                          <a:srgbClr val="339966"/>
                        </a:buClr>
                        <a:buSzTx/>
                        <a:buFont typeface="Monotype Sorts" pitchFamily="2" charset="2"/>
                        <a:buNone/>
                        <a:tabLst/>
                      </a:pPr>
                      <a:r>
                        <a:rPr kumimoji="0" lang="en-US" sz="1300" b="1" u="none" strike="noStrike" cap="none" spc="0" normalizeH="0" baseline="0">
                          <a:ln>
                            <a:noFill/>
                          </a:ln>
                          <a:solidFill>
                            <a:schemeClr val="tx1"/>
                          </a:solidFill>
                          <a:effectLst/>
                        </a:rPr>
                        <a:t>Lead-time strategy</a:t>
                      </a:r>
                      <a:endParaRPr kumimoji="0" lang="en-US" sz="1300" b="1" i="0" u="none" strike="noStrike" cap="none" spc="0" normalizeH="0" baseline="0">
                        <a:ln>
                          <a:noFill/>
                        </a:ln>
                        <a:solidFill>
                          <a:schemeClr val="tx1"/>
                        </a:solidFill>
                        <a:effectLst/>
                        <a:latin typeface="+mn-lt"/>
                      </a:endParaRPr>
                    </a:p>
                  </a:txBody>
                  <a:tcPr marL="0" marR="58644" marT="23457" marB="175930" anchor="ctr" horzOverflow="overflow">
                    <a:lnL w="12700" cmpd="sng">
                      <a:noFill/>
                      <a:prstDash val="solid"/>
                    </a:lnL>
                    <a:lnR w="12700" cmpd="sng">
                      <a:noFill/>
                      <a:prstDash val="solid"/>
                    </a:lnR>
                    <a:lnT w="6350" cap="flat" cmpd="sng" algn="ctr">
                      <a:solidFill>
                        <a:schemeClr val="tx1"/>
                      </a:solidFill>
                      <a:prstDash val="solid"/>
                    </a:lnT>
                    <a:lnB w="12700" cmpd="sng">
                      <a:noFill/>
                      <a:prstDash val="soli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300" b="1" kern="1200" cap="none" spc="0">
                          <a:solidFill>
                            <a:schemeClr val="tx1"/>
                          </a:solidFill>
                        </a:rPr>
                        <a:t>Reduce, but not at the expense of costs</a:t>
                      </a:r>
                      <a:endParaRPr lang="en-US" sz="1300" b="1" cap="none" spc="0">
                        <a:solidFill>
                          <a:schemeClr val="tx1"/>
                        </a:solidFill>
                      </a:endParaRPr>
                    </a:p>
                  </a:txBody>
                  <a:tcPr marL="0" marR="58644" marT="23457" marB="175930" anchor="ctr" horzOverflow="overflow">
                    <a:lnL w="12700" cmpd="sng">
                      <a:noFill/>
                      <a:prstDash val="solid"/>
                    </a:lnL>
                    <a:lnR w="12700" cmpd="sng">
                      <a:noFill/>
                      <a:prstDash val="solid"/>
                    </a:lnR>
                    <a:lnT w="6350" cap="flat" cmpd="sng" algn="ctr">
                      <a:solidFill>
                        <a:schemeClr val="tx1"/>
                      </a:solidFill>
                      <a:prstDash val="solid"/>
                    </a:lnT>
                    <a:lnB w="12700" cmpd="sng">
                      <a:noFill/>
                      <a:prstDash val="soli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300" b="1" kern="1200" cap="none" spc="0">
                          <a:solidFill>
                            <a:schemeClr val="tx1"/>
                          </a:solidFill>
                        </a:rPr>
                        <a:t>Reduce aggressively, even if the costs are significant</a:t>
                      </a:r>
                      <a:endParaRPr lang="en-US" sz="1300" b="1" cap="none" spc="0">
                        <a:solidFill>
                          <a:schemeClr val="tx1"/>
                        </a:solidFill>
                      </a:endParaRPr>
                    </a:p>
                  </a:txBody>
                  <a:tcPr marL="0" marR="58644" marT="23457" marB="175930" anchor="ctr" horzOverflow="overflow">
                    <a:lnL w="12700" cmpd="sng">
                      <a:noFill/>
                      <a:prstDash val="solid"/>
                    </a:lnL>
                    <a:lnR w="12700" cmpd="sng">
                      <a:noFill/>
                      <a:prstDash val="solid"/>
                    </a:lnR>
                    <a:lnT w="6350" cap="flat" cmpd="sng" algn="ctr">
                      <a:solidFill>
                        <a:schemeClr val="tx1"/>
                      </a:solidFill>
                      <a:prstDash val="solid"/>
                    </a:lnT>
                    <a:lnB w="12700" cmpd="sng">
                      <a:noFill/>
                      <a:prstDash val="soli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66978680"/>
                  </a:ext>
                </a:extLst>
              </a:tr>
              <a:tr h="626015">
                <a:tc>
                  <a:txBody>
                    <a:bodyPr/>
                    <a:lstStyle/>
                    <a:p>
                      <a:pPr marL="0" marR="0" lvl="0" indent="0" algn="l" defTabSz="914400" rtl="0" eaLnBrk="0" fontAlgn="base" latinLnBrk="0" hangingPunct="0">
                        <a:lnSpc>
                          <a:spcPct val="100000"/>
                        </a:lnSpc>
                        <a:spcBef>
                          <a:spcPct val="20000"/>
                        </a:spcBef>
                        <a:spcAft>
                          <a:spcPct val="0"/>
                        </a:spcAft>
                        <a:buClr>
                          <a:srgbClr val="339966"/>
                        </a:buClr>
                        <a:buSzTx/>
                        <a:buFont typeface="Monotype Sorts" pitchFamily="2" charset="2"/>
                        <a:buNone/>
                        <a:tabLst/>
                      </a:pPr>
                      <a:r>
                        <a:rPr kumimoji="0" lang="en-US" sz="1300" b="1" u="none" strike="noStrike" cap="none" spc="0" normalizeH="0" baseline="0">
                          <a:ln>
                            <a:noFill/>
                          </a:ln>
                          <a:solidFill>
                            <a:schemeClr val="tx1"/>
                          </a:solidFill>
                          <a:effectLst/>
                        </a:rPr>
                        <a:t>Supplier strategy</a:t>
                      </a:r>
                      <a:endParaRPr kumimoji="0" lang="en-US" sz="1300" b="1" i="0" u="none" strike="noStrike" cap="none" spc="0" normalizeH="0" baseline="0">
                        <a:ln>
                          <a:noFill/>
                        </a:ln>
                        <a:solidFill>
                          <a:schemeClr val="tx1"/>
                        </a:solidFill>
                        <a:effectLst/>
                        <a:latin typeface="+mn-lt"/>
                      </a:endParaRPr>
                    </a:p>
                  </a:txBody>
                  <a:tcPr marL="0" marR="58644" marT="23457" marB="175930" anchor="ctr"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300" b="1" kern="1200" cap="none" spc="0">
                          <a:solidFill>
                            <a:schemeClr val="tx1"/>
                          </a:solidFill>
                        </a:rPr>
                        <a:t>Select based on cost and quality</a:t>
                      </a:r>
                      <a:endParaRPr lang="en-US" sz="1300" b="1" cap="none" spc="0">
                        <a:solidFill>
                          <a:schemeClr val="tx1"/>
                        </a:solidFill>
                      </a:endParaRPr>
                    </a:p>
                  </a:txBody>
                  <a:tcPr marL="0" marR="58644" marT="23457" marB="175930" anchor="ctr"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r>
                        <a:rPr lang="en-US" sz="1300" b="1" kern="1200" cap="none" spc="0">
                          <a:solidFill>
                            <a:schemeClr val="tx1"/>
                          </a:solidFill>
                        </a:rPr>
                        <a:t>Select based on speed, flexibility, reliability, and quality</a:t>
                      </a:r>
                      <a:endParaRPr lang="en-US" sz="1300" b="1" cap="none" spc="0">
                        <a:solidFill>
                          <a:schemeClr val="tx1"/>
                        </a:solidFill>
                      </a:endParaRPr>
                    </a:p>
                  </a:txBody>
                  <a:tcPr marL="0" marR="58644" marT="23457" marB="175930" anchor="ctr"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3438008070"/>
                  </a:ext>
                </a:extLst>
              </a:tr>
            </a:tbl>
          </a:graphicData>
        </a:graphic>
      </p:graphicFrame>
    </p:spTree>
    <p:extLst>
      <p:ext uri="{BB962C8B-B14F-4D97-AF65-F5344CB8AC3E}">
        <p14:creationId xmlns:p14="http://schemas.microsoft.com/office/powerpoint/2010/main" val="41684477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vert="horz" lIns="91440" tIns="91425" rIns="91440" bIns="45720" rtlCol="0">
            <a:normAutofit/>
          </a:bodyPr>
          <a:lstStyle/>
          <a:p>
            <a:pPr defTabSz="457200"/>
            <a:r>
              <a:rPr lang="en-US" sz="5400" kern="1200">
                <a:latin typeface="Times New Roman" panose="02020603050405020304" pitchFamily="18" charset="0"/>
                <a:ea typeface="+mj-ea"/>
                <a:cs typeface="+mj-cs"/>
              </a:rPr>
              <a:t>Tailoring the Supply Chain</a:t>
            </a:r>
          </a:p>
        </p:txBody>
      </p:sp>
      <p:sp>
        <p:nvSpPr>
          <p:cNvPr id="17"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5126418" y="552091"/>
            <a:ext cx="6224335" cy="5431536"/>
          </a:xfrm>
        </p:spPr>
        <p:txBody>
          <a:bodyPr vert="horz" lIns="91425" tIns="91425" rIns="91425" bIns="91425" rtlCol="0" anchor="ctr">
            <a:normAutofit/>
          </a:bodyPr>
          <a:lstStyle/>
          <a:p>
            <a:pPr marL="255651" indent="-255651" defTabSz="457200">
              <a:spcAft>
                <a:spcPct val="0"/>
              </a:spcAft>
            </a:pPr>
            <a:r>
              <a:rPr lang="en-US" sz="2200">
                <a:latin typeface="Arial (Body)"/>
              </a:rPr>
              <a:t>Achieve strategic fit while serving many customer segments with a variety of products across multiple channels</a:t>
            </a:r>
          </a:p>
          <a:p>
            <a:pPr marL="255651" indent="-255651" defTabSz="457200">
              <a:spcAft>
                <a:spcPct val="0"/>
              </a:spcAft>
            </a:pPr>
            <a:r>
              <a:rPr lang="en-US" sz="2200">
                <a:latin typeface="Arial (Body)"/>
              </a:rPr>
              <a:t>Requires sharing operations for some links in the supply chain, while having separate operations for other links</a:t>
            </a:r>
          </a:p>
        </p:txBody>
      </p:sp>
    </p:spTree>
    <p:extLst>
      <p:ext uri="{BB962C8B-B14F-4D97-AF65-F5344CB8AC3E}">
        <p14:creationId xmlns:p14="http://schemas.microsoft.com/office/powerpoint/2010/main" val="40279387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vert="horz" lIns="91440" tIns="45720" rIns="91440" bIns="45720" rtlCol="0" anchor="ctr" anchorCtr="0">
            <a:normAutofit/>
          </a:bodyPr>
          <a:lstStyle/>
          <a:p>
            <a:pPr>
              <a:lnSpc>
                <a:spcPct val="90000"/>
              </a:lnSpc>
              <a:spcBef>
                <a:spcPct val="0"/>
              </a:spcBef>
              <a:buClrTx/>
            </a:pPr>
            <a:r>
              <a:rPr lang="en-US" sz="5400" kern="1200">
                <a:solidFill>
                  <a:schemeClr val="tx1"/>
                </a:solidFill>
                <a:latin typeface="+mj-lt"/>
                <a:ea typeface="+mj-ea"/>
                <a:cs typeface="+mj-cs"/>
              </a:rPr>
              <a:t>Changes over Product Life Cycle </a:t>
            </a:r>
            <a:r>
              <a:rPr lang="en-US" sz="5400" b="0" kern="1200">
                <a:solidFill>
                  <a:schemeClr val="tx1"/>
                </a:solidFill>
                <a:latin typeface="+mj-lt"/>
                <a:ea typeface="+mj-ea"/>
                <a:cs typeface="+mj-cs"/>
              </a:rPr>
              <a:t>(1 of 2)</a:t>
            </a:r>
          </a:p>
        </p:txBody>
      </p:sp>
      <p:sp>
        <p:nvSpPr>
          <p:cNvPr id="33"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idx="2"/>
          </p:nvPr>
        </p:nvSpPr>
        <p:spPr>
          <a:xfrm>
            <a:off x="5126418" y="552091"/>
            <a:ext cx="6224335" cy="5431536"/>
          </a:xfrm>
        </p:spPr>
        <p:txBody>
          <a:bodyPr vert="horz" lIns="91440" tIns="45720" rIns="91440" bIns="45720" rtlCol="0" anchor="ctr">
            <a:normAutofit/>
          </a:bodyPr>
          <a:lstStyle/>
          <a:p>
            <a:pPr marL="234887" lvl="1" indent="-228600">
              <a:spcAft>
                <a:spcPct val="0"/>
              </a:spcAft>
              <a:buSzPts val="2400"/>
              <a:buFont typeface="Arial" panose="020B0604020202020204" pitchFamily="34" charset="0"/>
              <a:buChar char="•"/>
            </a:pPr>
            <a:r>
              <a:rPr lang="en-US" sz="2200">
                <a:solidFill>
                  <a:schemeClr val="tx1"/>
                </a:solidFill>
                <a:latin typeface="+mn-lt"/>
                <a:ea typeface="+mn-ea"/>
                <a:cs typeface="+mn-cs"/>
              </a:rPr>
              <a:t>Beginning stages</a:t>
            </a:r>
          </a:p>
          <a:p>
            <a:pPr marL="556165" lvl="1" indent="-228600">
              <a:spcAft>
                <a:spcPct val="0"/>
              </a:spcAft>
              <a:buSzPts val="2400"/>
              <a:buFont typeface="Arial" panose="020B0604020202020204" pitchFamily="34" charset="0"/>
              <a:buChar char="•"/>
            </a:pPr>
            <a:endParaRPr lang="en-US" sz="2200">
              <a:solidFill>
                <a:schemeClr val="tx1"/>
              </a:solidFill>
              <a:latin typeface="+mn-lt"/>
              <a:ea typeface="+mn-ea"/>
              <a:cs typeface="+mn-cs"/>
            </a:endParaRPr>
          </a:p>
          <a:p>
            <a:pPr marL="556165" lvl="1" indent="-228600">
              <a:spcAft>
                <a:spcPct val="0"/>
              </a:spcAft>
              <a:buSzPts val="2400"/>
              <a:buFont typeface="Arial" panose="020B0604020202020204" pitchFamily="34" charset="0"/>
              <a:buChar char="•"/>
            </a:pPr>
            <a:r>
              <a:rPr lang="en-US" sz="2200">
                <a:solidFill>
                  <a:schemeClr val="tx1"/>
                </a:solidFill>
                <a:latin typeface="+mn-lt"/>
                <a:ea typeface="+mn-ea"/>
                <a:cs typeface="+mn-cs"/>
              </a:rPr>
              <a:t>Demand is very uncertain, and supply may be unpredictable</a:t>
            </a:r>
          </a:p>
          <a:p>
            <a:pPr marL="556165" lvl="1" indent="-228600">
              <a:spcAft>
                <a:spcPct val="0"/>
              </a:spcAft>
              <a:buSzPts val="2400"/>
              <a:buFont typeface="Arial" panose="020B0604020202020204" pitchFamily="34" charset="0"/>
              <a:buChar char="•"/>
            </a:pPr>
            <a:r>
              <a:rPr lang="en-US" sz="2200">
                <a:solidFill>
                  <a:schemeClr val="tx1"/>
                </a:solidFill>
                <a:latin typeface="+mn-lt"/>
                <a:ea typeface="+mn-ea"/>
                <a:cs typeface="+mn-cs"/>
              </a:rPr>
              <a:t>Margins are often high, and time is crucial to gaining sales</a:t>
            </a:r>
          </a:p>
          <a:p>
            <a:pPr marL="556165" lvl="1" indent="-228600">
              <a:spcAft>
                <a:spcPct val="0"/>
              </a:spcAft>
              <a:buSzPts val="2400"/>
              <a:buFont typeface="Arial" panose="020B0604020202020204" pitchFamily="34" charset="0"/>
              <a:buChar char="•"/>
            </a:pPr>
            <a:r>
              <a:rPr lang="en-US" sz="2200">
                <a:solidFill>
                  <a:schemeClr val="tx1"/>
                </a:solidFill>
                <a:latin typeface="+mn-lt"/>
                <a:ea typeface="+mn-ea"/>
                <a:cs typeface="+mn-cs"/>
              </a:rPr>
              <a:t>Product availability is crucial to capturing the market</a:t>
            </a:r>
          </a:p>
          <a:p>
            <a:pPr marL="556165" lvl="1" indent="-228600">
              <a:spcAft>
                <a:spcPct val="0"/>
              </a:spcAft>
              <a:buSzPts val="2400"/>
              <a:buFont typeface="Arial" panose="020B0604020202020204" pitchFamily="34" charset="0"/>
              <a:buChar char="•"/>
            </a:pPr>
            <a:r>
              <a:rPr lang="en-US" sz="2200">
                <a:solidFill>
                  <a:schemeClr val="tx1"/>
                </a:solidFill>
                <a:latin typeface="+mn-lt"/>
                <a:ea typeface="+mn-ea"/>
                <a:cs typeface="+mn-cs"/>
              </a:rPr>
              <a:t>Cost is often a secondary consideration</a:t>
            </a:r>
          </a:p>
        </p:txBody>
      </p:sp>
    </p:spTree>
    <p:extLst>
      <p:ext uri="{BB962C8B-B14F-4D97-AF65-F5344CB8AC3E}">
        <p14:creationId xmlns:p14="http://schemas.microsoft.com/office/powerpoint/2010/main" val="29889508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vert="horz" lIns="91440" tIns="45720" rIns="91440" bIns="45720" rtlCol="0" anchor="ctr" anchorCtr="0">
            <a:normAutofit/>
          </a:bodyPr>
          <a:lstStyle/>
          <a:p>
            <a:pPr>
              <a:lnSpc>
                <a:spcPct val="90000"/>
              </a:lnSpc>
              <a:spcBef>
                <a:spcPct val="0"/>
              </a:spcBef>
              <a:buClrTx/>
            </a:pPr>
            <a:r>
              <a:rPr lang="en-US" sz="5400" kern="1200" dirty="0">
                <a:solidFill>
                  <a:schemeClr val="tx1"/>
                </a:solidFill>
                <a:latin typeface="+mj-lt"/>
                <a:ea typeface="+mj-ea"/>
                <a:cs typeface="+mj-cs"/>
              </a:rPr>
              <a:t>Changes over Product Life Cycle </a:t>
            </a:r>
            <a:r>
              <a:rPr lang="en-US" sz="5400" b="0" kern="1200" dirty="0">
                <a:solidFill>
                  <a:schemeClr val="tx1"/>
                </a:solidFill>
                <a:latin typeface="+mj-lt"/>
                <a:ea typeface="+mj-ea"/>
                <a:cs typeface="+mj-cs"/>
              </a:rPr>
              <a:t>(2 of 2)</a:t>
            </a:r>
          </a:p>
        </p:txBody>
      </p:sp>
      <p:sp>
        <p:nvSpPr>
          <p:cNvPr id="26"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p:cNvSpPr>
            <a:spLocks noGrp="1"/>
          </p:cNvSpPr>
          <p:nvPr>
            <p:ph type="body" idx="2"/>
          </p:nvPr>
        </p:nvSpPr>
        <p:spPr>
          <a:xfrm>
            <a:off x="5126418" y="552091"/>
            <a:ext cx="6224335" cy="5431536"/>
          </a:xfrm>
        </p:spPr>
        <p:txBody>
          <a:bodyPr vert="horz" lIns="91440" tIns="45720" rIns="91440" bIns="45720" rtlCol="0" anchor="ctr">
            <a:normAutofit/>
          </a:bodyPr>
          <a:lstStyle/>
          <a:p>
            <a:pPr marL="234887" lvl="1" indent="-228600">
              <a:spcAft>
                <a:spcPct val="0"/>
              </a:spcAft>
              <a:buSzPts val="2400"/>
              <a:buFont typeface="Arial" panose="020B0604020202020204" pitchFamily="34" charset="0"/>
              <a:buChar char="•"/>
            </a:pPr>
            <a:r>
              <a:rPr lang="en-US" sz="2200" dirty="0">
                <a:solidFill>
                  <a:schemeClr val="tx1"/>
                </a:solidFill>
                <a:latin typeface="+mn-lt"/>
                <a:ea typeface="+mn-ea"/>
                <a:cs typeface="+mn-cs"/>
              </a:rPr>
              <a:t>Later stages</a:t>
            </a:r>
          </a:p>
          <a:p>
            <a:pPr marL="556165" lvl="1" indent="-228600">
              <a:spcAft>
                <a:spcPct val="0"/>
              </a:spcAft>
              <a:buSzPts val="2400"/>
              <a:buFont typeface="Arial" panose="020B0604020202020204" pitchFamily="34" charset="0"/>
              <a:buChar char="•"/>
            </a:pPr>
            <a:r>
              <a:rPr lang="en-US" sz="2200" dirty="0">
                <a:solidFill>
                  <a:schemeClr val="tx1"/>
                </a:solidFill>
                <a:latin typeface="+mn-lt"/>
                <a:ea typeface="+mn-ea"/>
                <a:cs typeface="+mn-cs"/>
              </a:rPr>
              <a:t>Demand has become more certain, and supply is predictable</a:t>
            </a:r>
          </a:p>
          <a:p>
            <a:pPr marL="556165" lvl="1" indent="-228600">
              <a:spcAft>
                <a:spcPct val="0"/>
              </a:spcAft>
              <a:buSzPts val="2400"/>
              <a:buFont typeface="Arial" panose="020B0604020202020204" pitchFamily="34" charset="0"/>
              <a:buChar char="•"/>
            </a:pPr>
            <a:r>
              <a:rPr lang="en-US" sz="2200" dirty="0">
                <a:solidFill>
                  <a:schemeClr val="tx1"/>
                </a:solidFill>
                <a:latin typeface="+mn-lt"/>
                <a:ea typeface="+mn-ea"/>
                <a:cs typeface="+mn-cs"/>
              </a:rPr>
              <a:t>Margins are lower because of an increase in competitive pressure</a:t>
            </a:r>
          </a:p>
          <a:p>
            <a:pPr marL="556165" lvl="1" indent="-228600">
              <a:spcAft>
                <a:spcPct val="0"/>
              </a:spcAft>
              <a:buSzPts val="2400"/>
              <a:buFont typeface="Arial" panose="020B0604020202020204" pitchFamily="34" charset="0"/>
              <a:buChar char="•"/>
            </a:pPr>
            <a:r>
              <a:rPr lang="en-US" sz="2200" dirty="0">
                <a:solidFill>
                  <a:schemeClr val="tx1"/>
                </a:solidFill>
                <a:latin typeface="+mn-lt"/>
                <a:ea typeface="+mn-ea"/>
                <a:cs typeface="+mn-cs"/>
              </a:rPr>
              <a:t>Price becomes a significant factor in customer choice</a:t>
            </a:r>
          </a:p>
        </p:txBody>
      </p:sp>
    </p:spTree>
    <p:extLst>
      <p:ext uri="{BB962C8B-B14F-4D97-AF65-F5344CB8AC3E}">
        <p14:creationId xmlns:p14="http://schemas.microsoft.com/office/powerpoint/2010/main" val="34858500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97762" y="329184"/>
            <a:ext cx="6251110" cy="1783080"/>
          </a:xfrm>
        </p:spPr>
        <p:txBody>
          <a:bodyPr vert="horz" lIns="68580" tIns="68569" rIns="68580" bIns="34290" rtlCol="0" anchor="b">
            <a:normAutofit/>
          </a:bodyPr>
          <a:lstStyle/>
          <a:p>
            <a:pPr defTabSz="342900"/>
            <a:r>
              <a:rPr lang="en-US" sz="5400" kern="1200">
                <a:latin typeface="Times New Roman" panose="02020603050405020304" pitchFamily="18" charset="0"/>
                <a:ea typeface="+mj-ea"/>
                <a:cs typeface="+mj-cs"/>
              </a:rPr>
              <a:t>Summary</a:t>
            </a:r>
          </a:p>
        </p:txBody>
      </p:sp>
      <p:pic>
        <p:nvPicPr>
          <p:cNvPr id="5" name="Picture 4" descr="Three arrows on bullseye">
            <a:extLst>
              <a:ext uri="{FF2B5EF4-FFF2-40B4-BE49-F238E27FC236}">
                <a16:creationId xmlns:a16="http://schemas.microsoft.com/office/drawing/2014/main" id="{3A8D9BD5-5669-4485-BB6D-B956A7AB913C}"/>
              </a:ext>
            </a:extLst>
          </p:cNvPr>
          <p:cNvPicPr>
            <a:picLocks noChangeAspect="1"/>
          </p:cNvPicPr>
          <p:nvPr/>
        </p:nvPicPr>
        <p:blipFill rotWithShape="1">
          <a:blip r:embed="rId2"/>
          <a:srcRect l="11068" r="44451" b="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297762" y="2706624"/>
            <a:ext cx="6251110" cy="3483864"/>
          </a:xfrm>
        </p:spPr>
        <p:txBody>
          <a:bodyPr vert="horz" lIns="68569" tIns="68569" rIns="68569" bIns="68569" rtlCol="0">
            <a:normAutofit/>
          </a:bodyPr>
          <a:lstStyle/>
          <a:p>
            <a:pPr eaLnBrk="0" fontAlgn="base" hangingPunct="0">
              <a:lnSpc>
                <a:spcPct val="100000"/>
              </a:lnSpc>
              <a:spcBef>
                <a:spcPct val="0"/>
              </a:spcBef>
              <a:spcAft>
                <a:spcPct val="0"/>
              </a:spcAft>
            </a:pPr>
            <a:r>
              <a:rPr kumimoji="0" lang="en-US" altLang="en-US" sz="2400" b="0" i="0" u="none" strike="noStrike" cap="none" normalizeH="0" baseline="0" dirty="0">
                <a:ln>
                  <a:noFill/>
                </a:ln>
                <a:solidFill>
                  <a:schemeClr val="tx1"/>
                </a:solidFill>
                <a:effectLst/>
                <a:latin typeface="Arial" panose="020B0604020202020204" pitchFamily="34" charset="0"/>
              </a:rPr>
              <a:t>Strategic fit requires all functions within a firm and stages in the supply chain to target the same goal, aligned with customer needs.</a:t>
            </a:r>
          </a:p>
          <a:p>
            <a:pPr eaLnBrk="0" fontAlgn="base" hangingPunct="0">
              <a:lnSpc>
                <a:spcPct val="100000"/>
              </a:lnSpc>
              <a:spcBef>
                <a:spcPct val="0"/>
              </a:spcBef>
              <a:spcAft>
                <a:spcPct val="0"/>
              </a:spcAft>
            </a:pPr>
            <a:r>
              <a:rPr lang="en-US" altLang="en-US" sz="2400" dirty="0">
                <a:latin typeface="Arial" panose="020B0604020202020204" pitchFamily="34" charset="0"/>
              </a:rPr>
              <a:t>A lack of strategic fit between competitive and supply chain strategies can lead to actions that do not meet customer needs.</a:t>
            </a:r>
          </a:p>
          <a:p>
            <a:pPr marL="457200" lvl="1" indent="0" eaLnBrk="0" fontAlgn="base" hangingPunct="0">
              <a:lnSpc>
                <a:spcPct val="100000"/>
              </a:lnSpc>
              <a:spcBef>
                <a:spcPct val="0"/>
              </a:spcBef>
              <a:spcAft>
                <a:spcPct val="0"/>
              </a:spcAft>
              <a:buFontTx/>
              <a:buChar char="•"/>
            </a:pPr>
            <a:r>
              <a:rPr kumimoji="0" lang="en-US" altLang="en-US" sz="2000" b="0" i="0" u="none" strike="noStrike" cap="none" normalizeH="0" baseline="0" dirty="0">
                <a:ln>
                  <a:noFill/>
                </a:ln>
                <a:solidFill>
                  <a:schemeClr val="tx1"/>
                </a:solidFill>
                <a:effectLst/>
                <a:latin typeface="Arial" panose="020B0604020202020204" pitchFamily="34" charset="0"/>
              </a:rPr>
              <a:t>This misalignment reduces supply chain surplus.</a:t>
            </a:r>
          </a:p>
          <a:p>
            <a:pPr marL="457200" lvl="1" indent="0" eaLnBrk="0" fontAlgn="base" hangingPunct="0">
              <a:lnSpc>
                <a:spcPct val="100000"/>
              </a:lnSpc>
              <a:spcBef>
                <a:spcPct val="0"/>
              </a:spcBef>
              <a:spcAft>
                <a:spcPct val="0"/>
              </a:spcAft>
              <a:buFontTx/>
              <a:buChar char="•"/>
            </a:pPr>
            <a:r>
              <a:rPr kumimoji="0" lang="en-US" altLang="en-US" sz="2000" b="0" i="0" u="none" strike="noStrike" cap="none" normalizeH="0" baseline="0" dirty="0">
                <a:ln>
                  <a:noFill/>
                </a:ln>
                <a:solidFill>
                  <a:schemeClr val="tx1"/>
                </a:solidFill>
                <a:effectLst/>
                <a:latin typeface="Arial" panose="020B0604020202020204" pitchFamily="34" charset="0"/>
              </a:rPr>
              <a:t>It decreases supply chain profitability.</a:t>
            </a:r>
          </a:p>
        </p:txBody>
      </p:sp>
    </p:spTree>
    <p:extLst>
      <p:ext uri="{BB962C8B-B14F-4D97-AF65-F5344CB8AC3E}">
        <p14:creationId xmlns:p14="http://schemas.microsoft.com/office/powerpoint/2010/main" val="10955836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vert="horz" lIns="68580" tIns="68569" rIns="68580" bIns="34290" rtlCol="0">
            <a:normAutofit/>
          </a:bodyPr>
          <a:lstStyle/>
          <a:p>
            <a:pPr defTabSz="342900"/>
            <a:r>
              <a:rPr lang="en-US" sz="5400" kern="1200" dirty="0">
                <a:latin typeface="Times New Roman" panose="02020603050405020304" pitchFamily="18" charset="0"/>
                <a:ea typeface="+mj-ea"/>
                <a:cs typeface="+mj-cs"/>
              </a:rPr>
              <a:t>Summary contd..</a:t>
            </a:r>
          </a:p>
        </p:txBody>
      </p:sp>
      <p:sp>
        <p:nvSpPr>
          <p:cNvPr id="23"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26418" y="552091"/>
            <a:ext cx="6224335" cy="5431536"/>
          </a:xfrm>
        </p:spPr>
        <p:txBody>
          <a:bodyPr vert="horz" lIns="68569" tIns="68569" rIns="68569" bIns="68569" rtlCol="0" anchor="ctr">
            <a:normAutofit fontScale="85000" lnSpcReduction="10000"/>
          </a:bodyPr>
          <a:lstStyle/>
          <a:p>
            <a:pPr>
              <a:buFont typeface="Arial" panose="020B0604020202020204" pitchFamily="34" charset="0"/>
              <a:buChar char="•"/>
            </a:pPr>
            <a:r>
              <a:rPr lang="en-US" dirty="0"/>
              <a:t>To achieve strategic fit:</a:t>
            </a:r>
          </a:p>
          <a:p>
            <a:pPr marL="742950" lvl="1" indent="-285750">
              <a:buFont typeface="Arial" panose="020B0604020202020204" pitchFamily="34" charset="0"/>
              <a:buChar char="•"/>
            </a:pPr>
            <a:r>
              <a:rPr lang="en-US" b="1" dirty="0"/>
              <a:t>Understand Customer Needs and Supply Capabilities</a:t>
            </a:r>
            <a:r>
              <a:rPr lang="en-US" dirty="0"/>
              <a:t>:</a:t>
            </a:r>
          </a:p>
          <a:p>
            <a:pPr marL="1143000" lvl="2" indent="-228600">
              <a:buFont typeface="Arial" panose="020B0604020202020204" pitchFamily="34" charset="0"/>
              <a:buChar char="•"/>
            </a:pPr>
            <a:r>
              <a:rPr lang="en-US" dirty="0"/>
              <a:t>Identify the needs of the customers being served.</a:t>
            </a:r>
          </a:p>
          <a:p>
            <a:pPr marL="1143000" lvl="2" indent="-228600">
              <a:buFont typeface="Arial" panose="020B0604020202020204" pitchFamily="34" charset="0"/>
              <a:buChar char="•"/>
            </a:pPr>
            <a:r>
              <a:rPr lang="en-US" dirty="0"/>
              <a:t>Assess the capabilities of all supply sources.</a:t>
            </a:r>
          </a:p>
          <a:p>
            <a:pPr marL="1143000" lvl="2" indent="-228600">
              <a:buFont typeface="Arial" panose="020B0604020202020204" pitchFamily="34" charset="0"/>
              <a:buChar char="•"/>
            </a:pPr>
            <a:r>
              <a:rPr lang="en-US" dirty="0"/>
              <a:t>Use this information to determine the implied uncertainty the supply chain must absorb.</a:t>
            </a:r>
          </a:p>
          <a:p>
            <a:pPr marL="742950" lvl="1" indent="-285750">
              <a:buFont typeface="Arial" panose="020B0604020202020204" pitchFamily="34" charset="0"/>
              <a:buChar char="•"/>
            </a:pPr>
            <a:r>
              <a:rPr lang="en-US" b="1" dirty="0"/>
              <a:t>Understand Supply Chain Capabilities</a:t>
            </a:r>
            <a:r>
              <a:rPr lang="en-US" dirty="0"/>
              <a:t>:</a:t>
            </a:r>
          </a:p>
          <a:p>
            <a:pPr marL="1143000" lvl="2" indent="-228600">
              <a:buFont typeface="Arial" panose="020B0604020202020204" pitchFamily="34" charset="0"/>
              <a:buChar char="•"/>
            </a:pPr>
            <a:r>
              <a:rPr lang="en-US" dirty="0"/>
              <a:t>Evaluate the supply chain’s efficiency and responsiveness.</a:t>
            </a:r>
          </a:p>
          <a:p>
            <a:pPr marL="742950" lvl="1" indent="-285750">
              <a:buFont typeface="Arial" panose="020B0604020202020204" pitchFamily="34" charset="0"/>
              <a:buChar char="•"/>
            </a:pPr>
            <a:r>
              <a:rPr lang="en-US" b="1" dirty="0"/>
              <a:t>Ensure Consistency</a:t>
            </a:r>
            <a:r>
              <a:rPr lang="en-US" dirty="0"/>
              <a:t>:</a:t>
            </a:r>
          </a:p>
          <a:p>
            <a:pPr marL="1143000" lvl="2" indent="-228600">
              <a:buFont typeface="Arial" panose="020B0604020202020204" pitchFamily="34" charset="0"/>
              <a:buChar char="•"/>
            </a:pPr>
            <a:r>
              <a:rPr lang="en-US" dirty="0"/>
              <a:t>Ensure supply chain responsiveness matches customer needs, supply capabilities, and implied uncertainty.</a:t>
            </a:r>
          </a:p>
          <a:p>
            <a:pPr marL="742950" lvl="1" indent="-285750">
              <a:buFont typeface="Arial" panose="020B0604020202020204" pitchFamily="34" charset="0"/>
              <a:buChar char="•"/>
            </a:pPr>
            <a:r>
              <a:rPr lang="en-US" b="1" dirty="0"/>
              <a:t>Tailor the Supply Chain</a:t>
            </a:r>
            <a:r>
              <a:rPr lang="en-US" dirty="0"/>
              <a:t>:</a:t>
            </a:r>
          </a:p>
          <a:p>
            <a:pPr marL="1143000" lvl="2" indent="-228600">
              <a:buFont typeface="Arial" panose="020B0604020202020204" pitchFamily="34" charset="0"/>
              <a:buChar char="•"/>
            </a:pPr>
            <a:r>
              <a:rPr lang="en-US" dirty="0"/>
              <a:t>Customize the supply chain to supply a variety of customers with many products through different channels.</a:t>
            </a:r>
          </a:p>
          <a:p>
            <a:pPr>
              <a:buFont typeface="Arial" panose="020B0604020202020204" pitchFamily="34" charset="0"/>
              <a:buChar char="•"/>
            </a:pPr>
            <a:r>
              <a:rPr lang="en-US" dirty="0"/>
              <a:t>Tailoring is essential for achieving strategic fit in diverse customer and product scenarios.</a:t>
            </a:r>
          </a:p>
        </p:txBody>
      </p:sp>
      <p:sp>
        <p:nvSpPr>
          <p:cNvPr id="5" name="Rectangle 2">
            <a:extLst>
              <a:ext uri="{FF2B5EF4-FFF2-40B4-BE49-F238E27FC236}">
                <a16:creationId xmlns:a16="http://schemas.microsoft.com/office/drawing/2014/main" id="{08DFB5ED-AEDF-DF52-2EF7-44A939556CD2}"/>
              </a:ext>
            </a:extLst>
          </p:cNvPr>
          <p:cNvSpPr>
            <a:spLocks noChangeArrowheads="1"/>
          </p:cNvSpPr>
          <p:nvPr/>
        </p:nvSpPr>
        <p:spPr bwMode="auto">
          <a:xfrm>
            <a:off x="0" y="-3231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142536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vert="horz" lIns="68580" tIns="68569" rIns="68580" bIns="34290" rtlCol="0">
            <a:normAutofit/>
          </a:bodyPr>
          <a:lstStyle/>
          <a:p>
            <a:pPr defTabSz="342900"/>
            <a:r>
              <a:rPr lang="en-US" sz="5400" kern="1200">
                <a:latin typeface="Times New Roman" panose="02020603050405020304" pitchFamily="18" charset="0"/>
                <a:ea typeface="+mj-ea"/>
                <a:cs typeface="+mj-cs"/>
              </a:rPr>
              <a:t>Supply Chain Levers</a:t>
            </a:r>
          </a:p>
        </p:txBody>
      </p:sp>
      <p:sp>
        <p:nvSpPr>
          <p:cNvPr id="17"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5126418" y="552091"/>
            <a:ext cx="6224335" cy="5431536"/>
          </a:xfrm>
        </p:spPr>
        <p:txBody>
          <a:bodyPr vert="horz" lIns="68569" tIns="68569" rIns="68569" bIns="68569" rtlCol="0" anchor="ctr">
            <a:normAutofit/>
          </a:bodyPr>
          <a:lstStyle/>
          <a:p>
            <a:pPr marL="191738" indent="-191738" defTabSz="342900">
              <a:spcAft>
                <a:spcPct val="0"/>
              </a:spcAft>
            </a:pPr>
            <a:r>
              <a:rPr lang="en-US" sz="2200">
                <a:latin typeface="Arial (Body)"/>
              </a:rPr>
              <a:t>Five basic levers to deal with uncertainty</a:t>
            </a:r>
          </a:p>
          <a:p>
            <a:pPr marL="556165" lvl="1" indent="-213265" defTabSz="342900">
              <a:spcAft>
                <a:spcPct val="0"/>
              </a:spcAft>
            </a:pPr>
            <a:r>
              <a:rPr lang="en-US" sz="2200">
                <a:latin typeface="Arial (Body)"/>
              </a:rPr>
              <a:t>Capacity, combination of excess capacity and flexible capacity</a:t>
            </a:r>
          </a:p>
          <a:p>
            <a:pPr marL="556165" lvl="1" indent="-213265" defTabSz="342900">
              <a:spcAft>
                <a:spcPct val="0"/>
              </a:spcAft>
            </a:pPr>
            <a:r>
              <a:rPr lang="en-US" sz="2200">
                <a:latin typeface="Arial (Body)"/>
              </a:rPr>
              <a:t>Inventory, one of the most common levers used in practice to deal with uncertainty</a:t>
            </a:r>
          </a:p>
          <a:p>
            <a:pPr marL="556165" lvl="1" indent="-213265" defTabSz="342900">
              <a:spcAft>
                <a:spcPct val="0"/>
              </a:spcAft>
            </a:pPr>
            <a:r>
              <a:rPr lang="en-US" sz="2200">
                <a:latin typeface="Arial (Body)"/>
              </a:rPr>
              <a:t>Time, combination of speedy supply and the willingness of customers to wait</a:t>
            </a:r>
          </a:p>
          <a:p>
            <a:pPr marL="556165" lvl="1" indent="-213265" defTabSz="342900">
              <a:spcAft>
                <a:spcPct val="0"/>
              </a:spcAft>
            </a:pPr>
            <a:r>
              <a:rPr lang="en-US" sz="2200">
                <a:latin typeface="Arial (Body)"/>
              </a:rPr>
              <a:t>Information, appropriate information can help a supply chain reduce uncertainty</a:t>
            </a:r>
          </a:p>
          <a:p>
            <a:pPr marL="556165" lvl="1" indent="-213265" defTabSz="342900">
              <a:spcAft>
                <a:spcPct val="0"/>
              </a:spcAft>
            </a:pPr>
            <a:r>
              <a:rPr lang="en-US" sz="2200">
                <a:latin typeface="Arial (Body)"/>
              </a:rPr>
              <a:t>Price, prices of products and services that vary over time</a:t>
            </a:r>
          </a:p>
        </p:txBody>
      </p:sp>
    </p:spTree>
    <p:extLst>
      <p:ext uri="{BB962C8B-B14F-4D97-AF65-F5344CB8AC3E}">
        <p14:creationId xmlns:p14="http://schemas.microsoft.com/office/powerpoint/2010/main" val="32966128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8"/>
          <p:cNvSpPr>
            <a:spLocks noGrp="1"/>
          </p:cNvSpPr>
          <p:nvPr>
            <p:ph type="title"/>
          </p:nvPr>
        </p:nvSpPr>
        <p:spPr>
          <a:xfrm>
            <a:off x="638882" y="639193"/>
            <a:ext cx="3571810" cy="3573516"/>
          </a:xfrm>
        </p:spPr>
        <p:txBody>
          <a:bodyPr vert="horz" lIns="91440" tIns="45720" rIns="91440" bIns="45720" rtlCol="0" anchor="b">
            <a:normAutofit/>
          </a:bodyPr>
          <a:lstStyle/>
          <a:p>
            <a:pPr>
              <a:lnSpc>
                <a:spcPct val="90000"/>
              </a:lnSpc>
              <a:spcBef>
                <a:spcPct val="0"/>
              </a:spcBef>
            </a:pPr>
            <a:r>
              <a:rPr lang="en-US" sz="5600" kern="1200">
                <a:solidFill>
                  <a:schemeClr val="tx1"/>
                </a:solidFill>
                <a:latin typeface="+mj-lt"/>
                <a:ea typeface="+mj-ea"/>
                <a:cs typeface="+mj-cs"/>
              </a:rPr>
              <a:t>Supply Chain Uncertainty</a:t>
            </a:r>
          </a:p>
        </p:txBody>
      </p:sp>
      <p:sp>
        <p:nvSpPr>
          <p:cNvPr id="24"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Five key levers to deal with supply chain uncertainty. The figure, titled supply chain uncertainty, is a balanced seesaw with the following components. Capacity, inventory, time, information, price."/>
          <p:cNvPicPr>
            <a:picLocks noChangeAspect="1"/>
          </p:cNvPicPr>
          <p:nvPr/>
        </p:nvPicPr>
        <p:blipFill>
          <a:blip r:embed="rId2"/>
          <a:stretch>
            <a:fillRect/>
          </a:stretch>
        </p:blipFill>
        <p:spPr>
          <a:xfrm>
            <a:off x="4654296" y="1534620"/>
            <a:ext cx="7214616" cy="3761327"/>
          </a:xfrm>
          <a:prstGeom prst="rect">
            <a:avLst/>
          </a:prstGeom>
        </p:spPr>
      </p:pic>
    </p:spTree>
    <p:extLst>
      <p:ext uri="{BB962C8B-B14F-4D97-AF65-F5344CB8AC3E}">
        <p14:creationId xmlns:p14="http://schemas.microsoft.com/office/powerpoint/2010/main" val="17211876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8">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963507"/>
            <a:ext cx="3494362" cy="4930986"/>
          </a:xfrm>
        </p:spPr>
        <p:txBody>
          <a:bodyPr vert="horz" lIns="91440" tIns="45720" rIns="91440" bIns="45720" rtlCol="0" anchor="ctr">
            <a:normAutofit/>
          </a:bodyPr>
          <a:lstStyle/>
          <a:p>
            <a:pPr algn="r"/>
            <a:r>
              <a:rPr lang="en-US" kern="1200">
                <a:solidFill>
                  <a:schemeClr val="accent1"/>
                </a:solidFill>
                <a:latin typeface="+mj-lt"/>
                <a:ea typeface="+mj-ea"/>
                <a:cs typeface="+mj-cs"/>
              </a:rPr>
              <a:t>Financial Measures of Performance (1 of 7)</a:t>
            </a:r>
          </a:p>
        </p:txBody>
      </p:sp>
      <p:cxnSp>
        <p:nvCxnSpPr>
          <p:cNvPr id="11" name="Straight Connector 10">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idx="1"/>
          </p:nvPr>
        </p:nvSpPr>
        <p:spPr>
          <a:xfrm>
            <a:off x="4976030" y="963507"/>
            <a:ext cx="6250940" cy="2304627"/>
          </a:xfrm>
        </p:spPr>
        <p:txBody>
          <a:bodyPr vert="horz" lIns="91440" tIns="45720" rIns="91440" bIns="45720" rtlCol="0" anchor="b">
            <a:normAutofit/>
          </a:bodyPr>
          <a:lstStyle/>
          <a:p>
            <a:pPr marL="191738">
              <a:spcAft>
                <a:spcPct val="0"/>
              </a:spcAft>
            </a:pPr>
            <a:r>
              <a:rPr lang="en-US" sz="2000"/>
              <a:t>From a shareholder perspective, return on equity (R O E) is the main summary measure of a firm’s performance</a:t>
            </a:r>
          </a:p>
        </p:txBody>
      </p:sp>
      <mc:AlternateContent xmlns:mc="http://schemas.openxmlformats.org/markup-compatibility/2006" xmlns:a14="http://schemas.microsoft.com/office/drawing/2010/main">
        <mc:Choice Requires="a14">
          <p:sp>
            <p:nvSpPr>
              <p:cNvPr id="4" name="Object 3" descr="R O E = start fraction net income, over average shareholder equity, end fraction"/>
              <p:cNvSpPr txBox="1"/>
              <p:nvPr/>
            </p:nvSpPr>
            <p:spPr>
              <a:xfrm>
                <a:off x="4976030" y="3589866"/>
                <a:ext cx="6250940" cy="2304628"/>
              </a:xfrm>
              <a:prstGeom prst="rect">
                <a:avLst/>
              </a:prstGeom>
            </p:spPr>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pPr>
                <a14:m>
                  <m:oMath xmlns:m="http://schemas.openxmlformats.org/officeDocument/2006/math">
                    <m:r>
                      <m:rPr>
                        <m:sty m:val="p"/>
                      </m:rPr>
                      <a:rPr lang="en-US" sz="2000" i="1">
                        <a:latin typeface="Cambria Math" panose="02040503050406030204" pitchFamily="18" charset="0"/>
                      </a:rPr>
                      <m:t>ROE</m:t>
                    </m:r>
                    <m:r>
                      <a:rPr lang="en-US" sz="2000" i="1">
                        <a:latin typeface="Cambria Math" panose="02040503050406030204" pitchFamily="18" charset="0"/>
                      </a:rPr>
                      <m:t>=</m:t>
                    </m:r>
                    <m:f>
                      <m:fPr>
                        <m:ctrlPr>
                          <a:rPr lang="en-US" sz="2000" i="1">
                            <a:latin typeface="Cambria Math" panose="02040503050406030204" pitchFamily="18" charset="0"/>
                          </a:rPr>
                        </m:ctrlPr>
                      </m:fPr>
                      <m:num>
                        <m:r>
                          <m:rPr>
                            <m:sty m:val="p"/>
                          </m:rPr>
                          <a:rPr lang="en-US" sz="2000" i="1">
                            <a:latin typeface="Cambria Math" panose="02040503050406030204" pitchFamily="18" charset="0"/>
                          </a:rPr>
                          <m:t>Net</m:t>
                        </m:r>
                        <m:r>
                          <a:rPr lang="en-US" sz="2000" i="1">
                            <a:latin typeface="Cambria Math" panose="02040503050406030204" pitchFamily="18" charset="0"/>
                          </a:rPr>
                          <m:t> </m:t>
                        </m:r>
                        <m:r>
                          <m:rPr>
                            <m:sty m:val="p"/>
                          </m:rPr>
                          <a:rPr lang="en-US" sz="2000" i="1">
                            <a:latin typeface="Cambria Math" panose="02040503050406030204" pitchFamily="18" charset="0"/>
                          </a:rPr>
                          <m:t>Income</m:t>
                        </m:r>
                      </m:num>
                      <m:den>
                        <m:r>
                          <m:rPr>
                            <m:sty m:val="p"/>
                          </m:rPr>
                          <a:rPr lang="en-US" sz="2000" i="1">
                            <a:latin typeface="Cambria Math" panose="02040503050406030204" pitchFamily="18" charset="0"/>
                          </a:rPr>
                          <m:t>Average</m:t>
                        </m:r>
                        <m:r>
                          <a:rPr lang="en-US" sz="2000" i="1">
                            <a:latin typeface="Cambria Math" panose="02040503050406030204" pitchFamily="18" charset="0"/>
                          </a:rPr>
                          <m:t> </m:t>
                        </m:r>
                        <m:r>
                          <m:rPr>
                            <m:sty m:val="p"/>
                          </m:rPr>
                          <a:rPr lang="en-US" sz="2000" i="1">
                            <a:latin typeface="Cambria Math" panose="02040503050406030204" pitchFamily="18" charset="0"/>
                          </a:rPr>
                          <m:t>Shareholder</m:t>
                        </m:r>
                        <m:r>
                          <a:rPr lang="en-US" sz="2000" i="1">
                            <a:latin typeface="Cambria Math" panose="02040503050406030204" pitchFamily="18" charset="0"/>
                          </a:rPr>
                          <m:t> </m:t>
                        </m:r>
                        <m:r>
                          <m:rPr>
                            <m:sty m:val="p"/>
                          </m:rPr>
                          <a:rPr lang="en-US" sz="2000" i="1">
                            <a:latin typeface="Cambria Math" panose="02040503050406030204" pitchFamily="18" charset="0"/>
                          </a:rPr>
                          <m:t>Equity</m:t>
                        </m:r>
                      </m:den>
                    </m:f>
                  </m:oMath>
                </a14:m>
                <a:endParaRPr lang="en-US" sz="2000"/>
              </a:p>
            </p:txBody>
          </p:sp>
        </mc:Choice>
        <mc:Fallback xmlns="">
          <p:sp>
            <p:nvSpPr>
              <p:cNvPr id="4" name="Object 3" descr="R O E = start fraction net income, over average shareholder equity, end fraction"/>
              <p:cNvSpPr txBox="1">
                <a:spLocks noRot="1" noChangeAspect="1" noMove="1" noResize="1" noEditPoints="1" noAdjustHandles="1" noChangeArrowheads="1" noChangeShapeType="1" noTextEdit="1"/>
              </p:cNvSpPr>
              <p:nvPr/>
            </p:nvSpPr>
            <p:spPr>
              <a:xfrm>
                <a:off x="4976030" y="3589866"/>
                <a:ext cx="6250940" cy="2304628"/>
              </a:xfrm>
              <a:prstGeom prst="rect">
                <a:avLst/>
              </a:prstGeom>
              <a:blipFill>
                <a:blip r:embed="rId2"/>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40789770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963507"/>
            <a:ext cx="3494362" cy="4930986"/>
          </a:xfrm>
        </p:spPr>
        <p:txBody>
          <a:bodyPr vert="horz" lIns="91440" tIns="45720" rIns="91440" bIns="45720" rtlCol="0" anchor="ctr">
            <a:normAutofit/>
          </a:bodyPr>
          <a:lstStyle/>
          <a:p>
            <a:pPr algn="r"/>
            <a:r>
              <a:rPr lang="en-US" kern="1200">
                <a:solidFill>
                  <a:schemeClr val="accent1"/>
                </a:solidFill>
                <a:latin typeface="+mj-lt"/>
                <a:ea typeface="+mj-ea"/>
                <a:cs typeface="+mj-cs"/>
              </a:rPr>
              <a:t>Financial Measures of Performance (2 of 7)</a:t>
            </a:r>
          </a:p>
        </p:txBody>
      </p:sp>
      <p:cxnSp>
        <p:nvCxnSpPr>
          <p:cNvPr id="11" name="Straight Connector 10">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idx="1"/>
          </p:nvPr>
        </p:nvSpPr>
        <p:spPr>
          <a:xfrm>
            <a:off x="4976030" y="963507"/>
            <a:ext cx="6250940" cy="2304627"/>
          </a:xfrm>
        </p:spPr>
        <p:txBody>
          <a:bodyPr vert="horz" lIns="91440" tIns="45720" rIns="91440" bIns="45720" rtlCol="0" anchor="b">
            <a:normAutofit/>
          </a:bodyPr>
          <a:lstStyle/>
          <a:p>
            <a:pPr marL="191738">
              <a:spcAft>
                <a:spcPct val="0"/>
              </a:spcAft>
            </a:pPr>
            <a:r>
              <a:rPr lang="en-US" sz="2000"/>
              <a:t>Return on assets (R O A) measures the return earned on each dollar invested by the firm in assets</a:t>
            </a:r>
          </a:p>
        </p:txBody>
      </p:sp>
      <mc:AlternateContent xmlns:mc="http://schemas.openxmlformats.org/markup-compatibility/2006" xmlns:a14="http://schemas.microsoft.com/office/drawing/2010/main">
        <mc:Choice Requires="a14">
          <p:sp>
            <p:nvSpPr>
              <p:cNvPr id="4" name="Object 3" descr="R O A = start fraction earnings before interest over average total assets, end fraction&#10; = start fraction, net income + left bracket interest expense times, left parenthesis 1 minus tax rate right parenthesis, right bracket, over, average total assets, end fraction "/>
              <p:cNvSpPr txBox="1"/>
              <p:nvPr/>
            </p:nvSpPr>
            <p:spPr>
              <a:xfrm>
                <a:off x="4976030" y="3589866"/>
                <a:ext cx="6250940" cy="2304628"/>
              </a:xfrm>
              <a:prstGeom prst="rect">
                <a:avLst/>
              </a:prstGeom>
            </p:spPr>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pPr>
                <a14:m>
                  <m:oMath xmlns:m="http://schemas.openxmlformats.org/officeDocument/2006/math">
                    <m:r>
                      <m:rPr>
                        <m:sty m:val="p"/>
                      </m:rPr>
                      <a:rPr lang="en-US" sz="2000" i="1">
                        <a:latin typeface="Cambria Math" panose="02040503050406030204" pitchFamily="18" charset="0"/>
                      </a:rPr>
                      <m:t>ROA</m:t>
                    </m:r>
                    <m:r>
                      <a:rPr lang="en-US" sz="2000" i="1">
                        <a:latin typeface="Cambria Math" panose="02040503050406030204" pitchFamily="18" charset="0"/>
                      </a:rPr>
                      <m:t>=</m:t>
                    </m:r>
                    <m:f>
                      <m:fPr>
                        <m:ctrlPr>
                          <a:rPr lang="en-US" sz="2000" i="1">
                            <a:latin typeface="Cambria Math" panose="02040503050406030204" pitchFamily="18" charset="0"/>
                          </a:rPr>
                        </m:ctrlPr>
                      </m:fPr>
                      <m:num>
                        <m:r>
                          <m:rPr>
                            <m:sty m:val="p"/>
                          </m:rPr>
                          <a:rPr lang="en-US" sz="2000" i="1">
                            <a:latin typeface="Cambria Math" panose="02040503050406030204" pitchFamily="18" charset="0"/>
                          </a:rPr>
                          <m:t>Earnings</m:t>
                        </m:r>
                        <m:r>
                          <a:rPr lang="en-US" sz="2000" i="0">
                            <a:latin typeface="Cambria Math" panose="02040503050406030204" pitchFamily="18" charset="0"/>
                          </a:rPr>
                          <m:t> </m:t>
                        </m:r>
                        <m:r>
                          <m:rPr>
                            <m:sty m:val="p"/>
                          </m:rPr>
                          <a:rPr lang="en-US" sz="2000" i="1">
                            <a:latin typeface="Cambria Math" panose="02040503050406030204" pitchFamily="18" charset="0"/>
                          </a:rPr>
                          <m:t>before</m:t>
                        </m:r>
                        <m:r>
                          <a:rPr lang="en-US" sz="2000" i="0">
                            <a:latin typeface="Cambria Math" panose="02040503050406030204" pitchFamily="18" charset="0"/>
                          </a:rPr>
                          <m:t> </m:t>
                        </m:r>
                        <m:r>
                          <m:rPr>
                            <m:sty m:val="p"/>
                          </m:rPr>
                          <a:rPr lang="en-US" sz="2000" i="1">
                            <a:latin typeface="Cambria Math" panose="02040503050406030204" pitchFamily="18" charset="0"/>
                          </a:rPr>
                          <m:t>interest</m:t>
                        </m:r>
                      </m:num>
                      <m:den>
                        <m:r>
                          <m:rPr>
                            <m:sty m:val="p"/>
                          </m:rPr>
                          <a:rPr lang="en-US" sz="2000" i="1">
                            <a:latin typeface="Cambria Math" panose="02040503050406030204" pitchFamily="18" charset="0"/>
                          </a:rPr>
                          <m:t>Average</m:t>
                        </m:r>
                        <m:r>
                          <a:rPr lang="en-US" sz="2000" i="0">
                            <a:latin typeface="Cambria Math" panose="02040503050406030204" pitchFamily="18" charset="0"/>
                          </a:rPr>
                          <m:t> </m:t>
                        </m:r>
                        <m:r>
                          <m:rPr>
                            <m:sty m:val="p"/>
                          </m:rPr>
                          <a:rPr lang="en-US" sz="2000" i="1">
                            <a:latin typeface="Cambria Math" panose="02040503050406030204" pitchFamily="18" charset="0"/>
                          </a:rPr>
                          <m:t>Total</m:t>
                        </m:r>
                        <m:r>
                          <a:rPr lang="en-US" sz="2000" i="0">
                            <a:latin typeface="Cambria Math" panose="02040503050406030204" pitchFamily="18" charset="0"/>
                          </a:rPr>
                          <m:t> </m:t>
                        </m:r>
                        <m:r>
                          <m:rPr>
                            <m:sty m:val="p"/>
                          </m:rPr>
                          <a:rPr lang="en-US" sz="2000" i="1">
                            <a:latin typeface="Cambria Math" panose="02040503050406030204" pitchFamily="18" charset="0"/>
                          </a:rPr>
                          <m:t>Assets</m:t>
                        </m:r>
                      </m:den>
                    </m:f>
                  </m:oMath>
                </a14:m>
                <a:br>
                  <a:rPr lang="en-US" sz="2000" i="1"/>
                </a:br>
                <a14:m>
                  <m:oMath xmlns:m="http://schemas.openxmlformats.org/officeDocument/2006/math">
                    <m:r>
                      <a:rPr lang="en-US" sz="2000" i="1">
                        <a:latin typeface="Cambria Math" panose="02040503050406030204" pitchFamily="18" charset="0"/>
                      </a:rPr>
                      <m:t>=</m:t>
                    </m:r>
                    <m:f>
                      <m:fPr>
                        <m:ctrlPr>
                          <a:rPr lang="en-US" sz="2000" i="1">
                            <a:latin typeface="Cambria Math" panose="02040503050406030204" pitchFamily="18" charset="0"/>
                          </a:rPr>
                        </m:ctrlPr>
                      </m:fPr>
                      <m:num>
                        <m:r>
                          <m:rPr>
                            <m:sty m:val="p"/>
                          </m:rPr>
                          <a:rPr lang="en-US" sz="2000" i="1">
                            <a:latin typeface="Cambria Math" panose="02040503050406030204" pitchFamily="18" charset="0"/>
                          </a:rPr>
                          <m:t>Net</m:t>
                        </m:r>
                        <m:r>
                          <a:rPr lang="en-US" sz="2000" i="1">
                            <a:latin typeface="Cambria Math" panose="02040503050406030204" pitchFamily="18" charset="0"/>
                          </a:rPr>
                          <m:t> </m:t>
                        </m:r>
                        <m:r>
                          <m:rPr>
                            <m:sty m:val="p"/>
                          </m:rPr>
                          <a:rPr lang="en-US" sz="2000" i="1">
                            <a:latin typeface="Cambria Math" panose="02040503050406030204" pitchFamily="18" charset="0"/>
                          </a:rPr>
                          <m:t>Income</m:t>
                        </m:r>
                        <m:r>
                          <a:rPr lang="en-US" sz="2000" i="1">
                            <a:latin typeface="Cambria Math" panose="02040503050406030204" pitchFamily="18" charset="0"/>
                          </a:rPr>
                          <m:t> + </m:t>
                        </m:r>
                        <m:d>
                          <m:dPr>
                            <m:begChr m:val="["/>
                            <m:endChr m:val="]"/>
                            <m:ctrlPr>
                              <a:rPr lang="en-US" sz="2000" i="1">
                                <a:latin typeface="Cambria Math" panose="02040503050406030204" pitchFamily="18" charset="0"/>
                              </a:rPr>
                            </m:ctrlPr>
                          </m:dPr>
                          <m:e>
                            <m:r>
                              <m:rPr>
                                <m:sty m:val="p"/>
                              </m:rPr>
                              <a:rPr lang="en-US" sz="2000" i="1">
                                <a:latin typeface="Cambria Math" panose="02040503050406030204" pitchFamily="18" charset="0"/>
                              </a:rPr>
                              <m:t>Interest</m:t>
                            </m:r>
                            <m:r>
                              <a:rPr lang="en-US" sz="2000" i="1">
                                <a:latin typeface="Cambria Math" panose="02040503050406030204" pitchFamily="18" charset="0"/>
                              </a:rPr>
                              <m:t> </m:t>
                            </m:r>
                            <m:r>
                              <m:rPr>
                                <m:sty m:val="p"/>
                              </m:rPr>
                              <a:rPr lang="en-US" sz="2000" i="1">
                                <a:latin typeface="Cambria Math" panose="02040503050406030204" pitchFamily="18" charset="0"/>
                              </a:rPr>
                              <m:t>Expense</m:t>
                            </m:r>
                            <m:r>
                              <a:rPr lang="en-US" sz="2000" i="1">
                                <a:latin typeface="Cambria Math" panose="02040503050406030204" pitchFamily="18" charset="0"/>
                              </a:rPr>
                              <m:t> × (1 − </m:t>
                            </m:r>
                            <m:r>
                              <m:rPr>
                                <m:sty m:val="p"/>
                              </m:rPr>
                              <a:rPr lang="en-US" sz="2000" i="1">
                                <a:latin typeface="Cambria Math" panose="02040503050406030204" pitchFamily="18" charset="0"/>
                              </a:rPr>
                              <m:t>Tax</m:t>
                            </m:r>
                            <m:r>
                              <a:rPr lang="en-US" sz="2000" i="1">
                                <a:latin typeface="Cambria Math" panose="02040503050406030204" pitchFamily="18" charset="0"/>
                              </a:rPr>
                              <m:t> </m:t>
                            </m:r>
                            <m:r>
                              <m:rPr>
                                <m:sty m:val="p"/>
                              </m:rPr>
                              <a:rPr lang="en-US" sz="2000" i="1">
                                <a:latin typeface="Cambria Math" panose="02040503050406030204" pitchFamily="18" charset="0"/>
                              </a:rPr>
                              <m:t>Rate</m:t>
                            </m:r>
                            <m:r>
                              <a:rPr lang="en-US" sz="2000" i="1">
                                <a:latin typeface="Cambria Math" panose="02040503050406030204" pitchFamily="18" charset="0"/>
                              </a:rPr>
                              <m:t>)</m:t>
                            </m:r>
                          </m:e>
                        </m:d>
                      </m:num>
                      <m:den>
                        <m:r>
                          <m:rPr>
                            <m:sty m:val="p"/>
                          </m:rPr>
                          <a:rPr lang="en-US" sz="2000" i="1">
                            <a:latin typeface="Cambria Math" panose="02040503050406030204" pitchFamily="18" charset="0"/>
                          </a:rPr>
                          <m:t>Average</m:t>
                        </m:r>
                        <m:r>
                          <a:rPr lang="en-US" sz="2000" i="1">
                            <a:latin typeface="Cambria Math" panose="02040503050406030204" pitchFamily="18" charset="0"/>
                          </a:rPr>
                          <m:t> </m:t>
                        </m:r>
                        <m:r>
                          <m:rPr>
                            <m:sty m:val="p"/>
                          </m:rPr>
                          <a:rPr lang="en-US" sz="2000" i="1">
                            <a:latin typeface="Cambria Math" panose="02040503050406030204" pitchFamily="18" charset="0"/>
                          </a:rPr>
                          <m:t>Total</m:t>
                        </m:r>
                        <m:r>
                          <a:rPr lang="en-US" sz="2000" i="1">
                            <a:latin typeface="Cambria Math" panose="02040503050406030204" pitchFamily="18" charset="0"/>
                          </a:rPr>
                          <m:t> </m:t>
                        </m:r>
                        <m:r>
                          <m:rPr>
                            <m:sty m:val="p"/>
                          </m:rPr>
                          <a:rPr lang="en-US" sz="2000" i="1">
                            <a:latin typeface="Cambria Math" panose="02040503050406030204" pitchFamily="18" charset="0"/>
                          </a:rPr>
                          <m:t>Assets</m:t>
                        </m:r>
                      </m:den>
                    </m:f>
                  </m:oMath>
                </a14:m>
                <a:endParaRPr lang="en-US" sz="2000"/>
              </a:p>
            </p:txBody>
          </p:sp>
        </mc:Choice>
        <mc:Fallback xmlns="">
          <p:sp>
            <p:nvSpPr>
              <p:cNvPr id="4" name="Object 3" descr="R O A = start fraction earnings before interest over average total assets, end fraction&#10; = start fraction, net income + left bracket interest expense times, left parenthesis 1 minus tax rate right parenthesis, right bracket, over, average total assets, end fraction "/>
              <p:cNvSpPr txBox="1">
                <a:spLocks noRot="1" noChangeAspect="1" noMove="1" noResize="1" noEditPoints="1" noAdjustHandles="1" noChangeArrowheads="1" noChangeShapeType="1" noTextEdit="1"/>
              </p:cNvSpPr>
              <p:nvPr/>
            </p:nvSpPr>
            <p:spPr>
              <a:xfrm>
                <a:off x="4976030" y="3589866"/>
                <a:ext cx="6250940" cy="2304628"/>
              </a:xfrm>
              <a:prstGeom prst="rect">
                <a:avLst/>
              </a:prstGeom>
              <a:blipFill>
                <a:blip r:embed="rId2"/>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914105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963507"/>
            <a:ext cx="3494362" cy="4930986"/>
          </a:xfrm>
        </p:spPr>
        <p:txBody>
          <a:bodyPr vert="horz" lIns="91440" tIns="45720" rIns="91440" bIns="45720" rtlCol="0" anchor="ctr">
            <a:normAutofit/>
          </a:bodyPr>
          <a:lstStyle/>
          <a:p>
            <a:pPr algn="r"/>
            <a:r>
              <a:rPr lang="en-US" kern="1200">
                <a:solidFill>
                  <a:schemeClr val="accent1"/>
                </a:solidFill>
                <a:latin typeface="+mj-lt"/>
                <a:ea typeface="+mj-ea"/>
                <a:cs typeface="+mj-cs"/>
              </a:rPr>
              <a:t>Financial Measures of Performance (3 of 7)</a:t>
            </a:r>
          </a:p>
        </p:txBody>
      </p:sp>
      <p:cxnSp>
        <p:nvCxnSpPr>
          <p:cNvPr id="12" name="Straight Connector 11">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idx="1"/>
          </p:nvPr>
        </p:nvSpPr>
        <p:spPr>
          <a:xfrm>
            <a:off x="4976030" y="963507"/>
            <a:ext cx="6250940" cy="2304627"/>
          </a:xfrm>
        </p:spPr>
        <p:txBody>
          <a:bodyPr vert="horz" lIns="91440" tIns="45720" rIns="91440" bIns="45720" rtlCol="0" anchor="b">
            <a:normAutofit/>
          </a:bodyPr>
          <a:lstStyle/>
          <a:p>
            <a:pPr marL="191738">
              <a:spcAft>
                <a:spcPct val="0"/>
              </a:spcAft>
            </a:pPr>
            <a:r>
              <a:rPr lang="en-US" sz="2000"/>
              <a:t>An important ratio that defines financial leverage is accounts payable turnover (A P T)</a:t>
            </a:r>
          </a:p>
        </p:txBody>
      </p:sp>
      <mc:AlternateContent xmlns:mc="http://schemas.openxmlformats.org/markup-compatibility/2006" xmlns:a14="http://schemas.microsoft.com/office/drawing/2010/main">
        <mc:Choice Requires="a14">
          <p:sp>
            <p:nvSpPr>
              <p:cNvPr id="5" name="Object 4" descr="A P T = start fraction, cost of goods sold, over, accounts payable, end fraction"/>
              <p:cNvSpPr txBox="1"/>
              <p:nvPr/>
            </p:nvSpPr>
            <p:spPr>
              <a:xfrm>
                <a:off x="4976030" y="3589866"/>
                <a:ext cx="6250940" cy="2304628"/>
              </a:xfrm>
              <a:prstGeom prst="rect">
                <a:avLst/>
              </a:prstGeom>
            </p:spPr>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pPr>
                <a14:m>
                  <m:oMath xmlns:m="http://schemas.openxmlformats.org/officeDocument/2006/math">
                    <m:r>
                      <m:rPr>
                        <m:sty m:val="p"/>
                      </m:rPr>
                      <a:rPr lang="en-US" sz="2000" i="1">
                        <a:latin typeface="Cambria Math" panose="02040503050406030204" pitchFamily="18" charset="0"/>
                      </a:rPr>
                      <m:t>APT</m:t>
                    </m:r>
                    <m:r>
                      <a:rPr lang="en-US" sz="2000" i="1">
                        <a:latin typeface="Cambria Math" panose="02040503050406030204" pitchFamily="18" charset="0"/>
                      </a:rPr>
                      <m:t>=</m:t>
                    </m:r>
                    <m:f>
                      <m:fPr>
                        <m:ctrlPr>
                          <a:rPr lang="en-US" sz="2000" i="1">
                            <a:latin typeface="Cambria Math" panose="02040503050406030204" pitchFamily="18" charset="0"/>
                          </a:rPr>
                        </m:ctrlPr>
                      </m:fPr>
                      <m:num>
                        <m:r>
                          <m:rPr>
                            <m:sty m:val="p"/>
                          </m:rPr>
                          <a:rPr lang="en-US" sz="2000" i="1">
                            <a:latin typeface="Cambria Math" panose="02040503050406030204" pitchFamily="18" charset="0"/>
                          </a:rPr>
                          <m:t>Cost</m:t>
                        </m:r>
                        <m:r>
                          <a:rPr lang="en-US" sz="2000" i="1">
                            <a:latin typeface="Cambria Math" panose="02040503050406030204" pitchFamily="18" charset="0"/>
                          </a:rPr>
                          <m:t> </m:t>
                        </m:r>
                        <m:r>
                          <m:rPr>
                            <m:sty m:val="p"/>
                          </m:rPr>
                          <a:rPr lang="en-US" sz="2000" i="1">
                            <a:latin typeface="Cambria Math" panose="02040503050406030204" pitchFamily="18" charset="0"/>
                          </a:rPr>
                          <m:t>of</m:t>
                        </m:r>
                        <m:r>
                          <a:rPr lang="en-US" sz="2000" i="1">
                            <a:latin typeface="Cambria Math" panose="02040503050406030204" pitchFamily="18" charset="0"/>
                          </a:rPr>
                          <m:t> </m:t>
                        </m:r>
                        <m:r>
                          <m:rPr>
                            <m:sty m:val="p"/>
                          </m:rPr>
                          <a:rPr lang="en-US" sz="2000" i="1">
                            <a:latin typeface="Cambria Math" panose="02040503050406030204" pitchFamily="18" charset="0"/>
                          </a:rPr>
                          <m:t>Goods</m:t>
                        </m:r>
                        <m:r>
                          <a:rPr lang="en-US" sz="2000" i="1">
                            <a:latin typeface="Cambria Math" panose="02040503050406030204" pitchFamily="18" charset="0"/>
                          </a:rPr>
                          <m:t> </m:t>
                        </m:r>
                        <m:r>
                          <m:rPr>
                            <m:sty m:val="p"/>
                          </m:rPr>
                          <a:rPr lang="en-US" sz="2000" i="1">
                            <a:latin typeface="Cambria Math" panose="02040503050406030204" pitchFamily="18" charset="0"/>
                          </a:rPr>
                          <m:t>Sold</m:t>
                        </m:r>
                      </m:num>
                      <m:den>
                        <m:r>
                          <m:rPr>
                            <m:sty m:val="p"/>
                          </m:rPr>
                          <a:rPr lang="en-US" sz="2000" i="1">
                            <a:latin typeface="Cambria Math" panose="02040503050406030204" pitchFamily="18" charset="0"/>
                          </a:rPr>
                          <m:t>Accounts</m:t>
                        </m:r>
                        <m:r>
                          <a:rPr lang="en-US" sz="2000" i="1">
                            <a:latin typeface="Cambria Math" panose="02040503050406030204" pitchFamily="18" charset="0"/>
                          </a:rPr>
                          <m:t> </m:t>
                        </m:r>
                        <m:r>
                          <m:rPr>
                            <m:sty m:val="p"/>
                          </m:rPr>
                          <a:rPr lang="en-US" sz="2000" i="1">
                            <a:latin typeface="Cambria Math" panose="02040503050406030204" pitchFamily="18" charset="0"/>
                          </a:rPr>
                          <m:t>Payable</m:t>
                        </m:r>
                      </m:den>
                    </m:f>
                  </m:oMath>
                </a14:m>
                <a:endParaRPr lang="en-US" sz="2000"/>
              </a:p>
            </p:txBody>
          </p:sp>
        </mc:Choice>
        <mc:Fallback xmlns="">
          <p:sp>
            <p:nvSpPr>
              <p:cNvPr id="5" name="Object 4" descr="A P T = start fraction, cost of goods sold, over, accounts payable, end fraction"/>
              <p:cNvSpPr txBox="1">
                <a:spLocks noRot="1" noChangeAspect="1" noMove="1" noResize="1" noEditPoints="1" noAdjustHandles="1" noChangeArrowheads="1" noChangeShapeType="1" noTextEdit="1"/>
              </p:cNvSpPr>
              <p:nvPr/>
            </p:nvSpPr>
            <p:spPr>
              <a:xfrm>
                <a:off x="4976030" y="3589866"/>
                <a:ext cx="6250940" cy="2304628"/>
              </a:xfrm>
              <a:prstGeom prst="rect">
                <a:avLst/>
              </a:prstGeom>
              <a:blipFill>
                <a:blip r:embed="rId2"/>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2846970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963507"/>
            <a:ext cx="3494362" cy="4930986"/>
          </a:xfrm>
        </p:spPr>
        <p:txBody>
          <a:bodyPr vert="horz" lIns="91440" tIns="45720" rIns="91440" bIns="45720" rtlCol="0" anchor="ctr">
            <a:normAutofit/>
          </a:bodyPr>
          <a:lstStyle/>
          <a:p>
            <a:pPr algn="r"/>
            <a:r>
              <a:rPr lang="en-US" kern="1200">
                <a:solidFill>
                  <a:schemeClr val="accent1"/>
                </a:solidFill>
                <a:latin typeface="+mj-lt"/>
                <a:ea typeface="+mj-ea"/>
                <a:cs typeface="+mj-cs"/>
              </a:rPr>
              <a:t>Financial Measures of Performance (4 of 7)</a:t>
            </a:r>
          </a:p>
        </p:txBody>
      </p:sp>
      <p:cxnSp>
        <p:nvCxnSpPr>
          <p:cNvPr id="15" name="Straight Connector 14">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idx="1"/>
          </p:nvPr>
        </p:nvSpPr>
        <p:spPr>
          <a:xfrm>
            <a:off x="4976030" y="963507"/>
            <a:ext cx="6250940" cy="2304627"/>
          </a:xfrm>
        </p:spPr>
        <p:txBody>
          <a:bodyPr vert="horz" lIns="91440" tIns="45720" rIns="91440" bIns="45720" rtlCol="0" anchor="b">
            <a:normAutofit/>
          </a:bodyPr>
          <a:lstStyle/>
          <a:p>
            <a:pPr marL="191738">
              <a:spcAft>
                <a:spcPct val="0"/>
              </a:spcAft>
            </a:pPr>
            <a:r>
              <a:rPr lang="en-US" sz="2000"/>
              <a:t>R O A can be written as the product of two ratios – profit margin and asset turnover</a:t>
            </a:r>
          </a:p>
        </p:txBody>
      </p:sp>
      <mc:AlternateContent xmlns:mc="http://schemas.openxmlformats.org/markup-compatibility/2006" xmlns:a14="http://schemas.microsoft.com/office/drawing/2010/main">
        <mc:Choice Requires="a14">
          <p:sp>
            <p:nvSpPr>
              <p:cNvPr id="8" name="Object 7" descr="R O A = start fraction earnings before interest over sales revenue, end fraction, times start fraction sales revenue, over total assets, end fraction &#10;= profit margin times asset turnover"/>
              <p:cNvSpPr txBox="1"/>
              <p:nvPr/>
            </p:nvSpPr>
            <p:spPr>
              <a:xfrm>
                <a:off x="4976030" y="3589866"/>
                <a:ext cx="6250940" cy="2304628"/>
              </a:xfrm>
              <a:prstGeom prst="rect">
                <a:avLst/>
              </a:prstGeom>
            </p:spPr>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pPr>
                <a14:m>
                  <m:oMath xmlns:m="http://schemas.openxmlformats.org/officeDocument/2006/math">
                    <m:r>
                      <m:rPr>
                        <m:sty m:val="p"/>
                      </m:rPr>
                      <a:rPr lang="en-US" sz="2000" i="1">
                        <a:latin typeface="Cambria Math" panose="02040503050406030204" pitchFamily="18" charset="0"/>
                      </a:rPr>
                      <m:t>ROA</m:t>
                    </m:r>
                    <m:r>
                      <a:rPr lang="en-US" sz="2000" i="1">
                        <a:latin typeface="Cambria Math" panose="02040503050406030204" pitchFamily="18" charset="0"/>
                      </a:rPr>
                      <m:t>=</m:t>
                    </m:r>
                    <m:f>
                      <m:fPr>
                        <m:ctrlPr>
                          <a:rPr lang="en-US" sz="2000" i="1">
                            <a:latin typeface="Cambria Math" panose="02040503050406030204" pitchFamily="18" charset="0"/>
                          </a:rPr>
                        </m:ctrlPr>
                      </m:fPr>
                      <m:num>
                        <m:r>
                          <m:rPr>
                            <m:sty m:val="p"/>
                          </m:rPr>
                          <a:rPr lang="en-US" sz="2000" i="1">
                            <a:latin typeface="Cambria Math" panose="02040503050406030204" pitchFamily="18" charset="0"/>
                          </a:rPr>
                          <m:t>Earnings</m:t>
                        </m:r>
                        <m:r>
                          <a:rPr lang="en-US" sz="2000" i="1">
                            <a:latin typeface="Cambria Math" panose="02040503050406030204" pitchFamily="18" charset="0"/>
                          </a:rPr>
                          <m:t> </m:t>
                        </m:r>
                        <m:r>
                          <m:rPr>
                            <m:sty m:val="p"/>
                          </m:rPr>
                          <a:rPr lang="en-US" sz="2000" i="1">
                            <a:latin typeface="Cambria Math" panose="02040503050406030204" pitchFamily="18" charset="0"/>
                          </a:rPr>
                          <m:t>before</m:t>
                        </m:r>
                        <m:r>
                          <a:rPr lang="en-US" sz="2000" i="1">
                            <a:latin typeface="Cambria Math" panose="02040503050406030204" pitchFamily="18" charset="0"/>
                          </a:rPr>
                          <m:t> </m:t>
                        </m:r>
                        <m:r>
                          <m:rPr>
                            <m:sty m:val="p"/>
                          </m:rPr>
                          <a:rPr lang="en-US" sz="2000" i="1">
                            <a:latin typeface="Cambria Math" panose="02040503050406030204" pitchFamily="18" charset="0"/>
                          </a:rPr>
                          <m:t>interest</m:t>
                        </m:r>
                      </m:num>
                      <m:den>
                        <m:r>
                          <m:rPr>
                            <m:sty m:val="p"/>
                          </m:rPr>
                          <a:rPr lang="en-US" sz="2000" i="1">
                            <a:latin typeface="Cambria Math" panose="02040503050406030204" pitchFamily="18" charset="0"/>
                          </a:rPr>
                          <m:t>Sales</m:t>
                        </m:r>
                        <m:r>
                          <a:rPr lang="en-US" sz="2000" i="1">
                            <a:latin typeface="Cambria Math" panose="02040503050406030204" pitchFamily="18" charset="0"/>
                          </a:rPr>
                          <m:t> </m:t>
                        </m:r>
                        <m:r>
                          <m:rPr>
                            <m:sty m:val="p"/>
                          </m:rPr>
                          <a:rPr lang="en-US" sz="2000" i="1">
                            <a:latin typeface="Cambria Math" panose="02040503050406030204" pitchFamily="18" charset="0"/>
                          </a:rPr>
                          <m:t>Revenue</m:t>
                        </m:r>
                      </m:den>
                    </m:f>
                    <m:r>
                      <a:rPr lang="en-US" sz="2000" i="1">
                        <a:latin typeface="Cambria Math" panose="02040503050406030204" pitchFamily="18" charset="0"/>
                      </a:rPr>
                      <m:t>×</m:t>
                    </m:r>
                    <m:f>
                      <m:fPr>
                        <m:ctrlPr>
                          <a:rPr lang="en-US" sz="2000" i="1">
                            <a:latin typeface="Cambria Math" panose="02040503050406030204" pitchFamily="18" charset="0"/>
                          </a:rPr>
                        </m:ctrlPr>
                      </m:fPr>
                      <m:num>
                        <m:r>
                          <m:rPr>
                            <m:sty m:val="p"/>
                          </m:rPr>
                          <a:rPr lang="en-US" sz="2000" i="1">
                            <a:latin typeface="Cambria Math" panose="02040503050406030204" pitchFamily="18" charset="0"/>
                          </a:rPr>
                          <m:t>SalesRevenue</m:t>
                        </m:r>
                      </m:num>
                      <m:den>
                        <m:r>
                          <m:rPr>
                            <m:sty m:val="p"/>
                          </m:rPr>
                          <a:rPr lang="en-US" sz="2000" i="1">
                            <a:latin typeface="Cambria Math" panose="02040503050406030204" pitchFamily="18" charset="0"/>
                          </a:rPr>
                          <m:t>Total</m:t>
                        </m:r>
                        <m:r>
                          <a:rPr lang="en-US" sz="2000" i="1">
                            <a:latin typeface="Cambria Math" panose="02040503050406030204" pitchFamily="18" charset="0"/>
                          </a:rPr>
                          <m:t> </m:t>
                        </m:r>
                        <m:r>
                          <m:rPr>
                            <m:sty m:val="p"/>
                          </m:rPr>
                          <a:rPr lang="en-US" sz="2000" i="1">
                            <a:latin typeface="Cambria Math" panose="02040503050406030204" pitchFamily="18" charset="0"/>
                          </a:rPr>
                          <m:t>Assets</m:t>
                        </m:r>
                      </m:den>
                    </m:f>
                  </m:oMath>
                </a14:m>
                <a:br>
                  <a:rPr lang="en-US" sz="2000" i="1" dirty="0"/>
                </a:br>
                <a:endParaRPr lang="en-US" sz="2000" i="1" dirty="0"/>
              </a:p>
              <a:p>
                <a:pPr defTabSz="914400">
                  <a:lnSpc>
                    <a:spcPct val="90000"/>
                  </a:lnSpc>
                  <a:spcAft>
                    <a:spcPts val="600"/>
                  </a:spcAft>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m:t>
                      </m:r>
                      <m:r>
                        <m:rPr>
                          <m:sty m:val="p"/>
                        </m:rPr>
                        <a:rPr lang="en-US" sz="2000" i="1">
                          <a:latin typeface="Cambria Math" panose="02040503050406030204" pitchFamily="18" charset="0"/>
                        </a:rPr>
                        <m:t>Profit</m:t>
                      </m:r>
                      <m:r>
                        <a:rPr lang="en-US" sz="2000" i="1">
                          <a:latin typeface="Cambria Math" panose="02040503050406030204" pitchFamily="18" charset="0"/>
                        </a:rPr>
                        <m:t> </m:t>
                      </m:r>
                      <m:r>
                        <m:rPr>
                          <m:sty m:val="p"/>
                        </m:rPr>
                        <a:rPr lang="en-US" sz="2000" i="1">
                          <a:latin typeface="Cambria Math" panose="02040503050406030204" pitchFamily="18" charset="0"/>
                        </a:rPr>
                        <m:t>Margin</m:t>
                      </m:r>
                      <m:r>
                        <a:rPr lang="en-US" sz="2000" i="1">
                          <a:latin typeface="Cambria Math" panose="02040503050406030204" pitchFamily="18" charset="0"/>
                        </a:rPr>
                        <m:t> × </m:t>
                      </m:r>
                      <m:r>
                        <m:rPr>
                          <m:sty m:val="p"/>
                        </m:rPr>
                        <a:rPr lang="en-US" sz="2000" i="1">
                          <a:latin typeface="Cambria Math" panose="02040503050406030204" pitchFamily="18" charset="0"/>
                        </a:rPr>
                        <m:t>Asset</m:t>
                      </m:r>
                      <m:r>
                        <a:rPr lang="en-US" sz="2000" i="1">
                          <a:latin typeface="Cambria Math" panose="02040503050406030204" pitchFamily="18" charset="0"/>
                        </a:rPr>
                        <m:t> </m:t>
                      </m:r>
                      <m:r>
                        <m:rPr>
                          <m:sty m:val="p"/>
                        </m:rPr>
                        <a:rPr lang="en-US" sz="2000" i="1">
                          <a:latin typeface="Cambria Math" panose="02040503050406030204" pitchFamily="18" charset="0"/>
                        </a:rPr>
                        <m:t>Turnover</m:t>
                      </m:r>
                    </m:oMath>
                  </m:oMathPara>
                </a14:m>
                <a:endParaRPr lang="en-US" sz="2000" dirty="0"/>
              </a:p>
            </p:txBody>
          </p:sp>
        </mc:Choice>
        <mc:Fallback xmlns="">
          <p:sp>
            <p:nvSpPr>
              <p:cNvPr id="8" name="Object 7" descr="R O A = start fraction earnings before interest over sales revenue, end fraction, times start fraction sales revenue, over total assets, end fraction &#10;= profit margin times asset turnover"/>
              <p:cNvSpPr txBox="1">
                <a:spLocks noRot="1" noChangeAspect="1" noMove="1" noResize="1" noEditPoints="1" noAdjustHandles="1" noChangeArrowheads="1" noChangeShapeType="1" noTextEdit="1"/>
              </p:cNvSpPr>
              <p:nvPr/>
            </p:nvSpPr>
            <p:spPr>
              <a:xfrm>
                <a:off x="4976030" y="3589866"/>
                <a:ext cx="6250940" cy="2304628"/>
              </a:xfrm>
              <a:prstGeom prst="rect">
                <a:avLst/>
              </a:prstGeom>
              <a:blipFill>
                <a:blip r:embed="rId2"/>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1197477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963507"/>
            <a:ext cx="3494362" cy="4930986"/>
          </a:xfrm>
        </p:spPr>
        <p:txBody>
          <a:bodyPr vert="horz" lIns="91440" tIns="45720" rIns="91440" bIns="45720" rtlCol="0" anchor="ctr">
            <a:normAutofit/>
          </a:bodyPr>
          <a:lstStyle/>
          <a:p>
            <a:pPr algn="r"/>
            <a:r>
              <a:rPr lang="en-US" kern="1200">
                <a:solidFill>
                  <a:schemeClr val="accent1"/>
                </a:solidFill>
                <a:latin typeface="+mj-lt"/>
                <a:ea typeface="+mj-ea"/>
                <a:cs typeface="+mj-cs"/>
              </a:rPr>
              <a:t>Financial Measures of Performance (5 of 7)</a:t>
            </a:r>
          </a:p>
        </p:txBody>
      </p:sp>
      <p:cxnSp>
        <p:nvCxnSpPr>
          <p:cNvPr id="14" name="Straight Connector 13">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idx="1"/>
          </p:nvPr>
        </p:nvSpPr>
        <p:spPr>
          <a:xfrm>
            <a:off x="4976030" y="963507"/>
            <a:ext cx="6250940" cy="2304627"/>
          </a:xfrm>
        </p:spPr>
        <p:txBody>
          <a:bodyPr vert="horz" lIns="91440" tIns="45720" rIns="91440" bIns="45720" rtlCol="0" anchor="b">
            <a:normAutofit/>
          </a:bodyPr>
          <a:lstStyle/>
          <a:p>
            <a:pPr marL="191738">
              <a:spcAft>
                <a:spcPct val="0"/>
              </a:spcAft>
            </a:pPr>
            <a:r>
              <a:rPr lang="en-US" sz="2000"/>
              <a:t>Key components of asset turnover are accounts receivable turnover (A R T); inventory turnover (I N V T); and property, plant, and equipment turnover (P P E T)</a:t>
            </a:r>
          </a:p>
        </p:txBody>
      </p:sp>
      <mc:AlternateContent xmlns:mc="http://schemas.openxmlformats.org/markup-compatibility/2006" xmlns:a14="http://schemas.microsoft.com/office/drawing/2010/main">
        <mc:Choice Requires="a14">
          <p:sp>
            <p:nvSpPr>
              <p:cNvPr id="7" name="Object 6" descr="A R T = start fraction, sales revenue over accounts receivable, end fraction. I N V T = start fraction cost of good sold, over inventories, end fraction &#10;P P E T = start fraction sales revenue over P P and E, end fraction"/>
              <p:cNvSpPr txBox="1"/>
              <p:nvPr/>
            </p:nvSpPr>
            <p:spPr>
              <a:xfrm>
                <a:off x="4976030" y="3589866"/>
                <a:ext cx="6250940" cy="2304628"/>
              </a:xfrm>
              <a:prstGeom prst="rect">
                <a:avLst/>
              </a:prstGeom>
            </p:spPr>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pPr>
                <a14:m>
                  <m:oMath xmlns:m="http://schemas.openxmlformats.org/officeDocument/2006/math">
                    <m:r>
                      <m:rPr>
                        <m:sty m:val="p"/>
                      </m:rPr>
                      <a:rPr lang="en-US" sz="2000" i="1">
                        <a:latin typeface="Cambria Math" panose="02040503050406030204" pitchFamily="18" charset="0"/>
                      </a:rPr>
                      <m:t>ART</m:t>
                    </m:r>
                    <m:r>
                      <a:rPr lang="en-US" sz="2000" i="1">
                        <a:latin typeface="Cambria Math" panose="02040503050406030204" pitchFamily="18" charset="0"/>
                      </a:rPr>
                      <m:t>=</m:t>
                    </m:r>
                    <m:f>
                      <m:fPr>
                        <m:ctrlPr>
                          <a:rPr lang="en-US" sz="2000" i="1">
                            <a:latin typeface="Cambria Math" panose="02040503050406030204" pitchFamily="18" charset="0"/>
                          </a:rPr>
                        </m:ctrlPr>
                      </m:fPr>
                      <m:num>
                        <m:r>
                          <m:rPr>
                            <m:sty m:val="p"/>
                          </m:rPr>
                          <a:rPr lang="en-US" sz="2000" i="1">
                            <a:latin typeface="Cambria Math" panose="02040503050406030204" pitchFamily="18" charset="0"/>
                          </a:rPr>
                          <m:t>Sales</m:t>
                        </m:r>
                        <m:r>
                          <a:rPr lang="en-US" sz="2000" i="1">
                            <a:latin typeface="Cambria Math" panose="02040503050406030204" pitchFamily="18" charset="0"/>
                          </a:rPr>
                          <m:t> </m:t>
                        </m:r>
                        <m:r>
                          <m:rPr>
                            <m:sty m:val="p"/>
                          </m:rPr>
                          <a:rPr lang="en-US" sz="2000" i="1">
                            <a:latin typeface="Cambria Math" panose="02040503050406030204" pitchFamily="18" charset="0"/>
                          </a:rPr>
                          <m:t>Revenue</m:t>
                        </m:r>
                      </m:num>
                      <m:den>
                        <m:r>
                          <m:rPr>
                            <m:sty m:val="p"/>
                          </m:rPr>
                          <a:rPr lang="en-US" sz="2000" i="1">
                            <a:latin typeface="Cambria Math" panose="02040503050406030204" pitchFamily="18" charset="0"/>
                          </a:rPr>
                          <m:t>Accounts</m:t>
                        </m:r>
                        <m:r>
                          <a:rPr lang="en-US" sz="2000" i="1">
                            <a:latin typeface="Cambria Math" panose="02040503050406030204" pitchFamily="18" charset="0"/>
                          </a:rPr>
                          <m:t> </m:t>
                        </m:r>
                        <m:r>
                          <m:rPr>
                            <m:sty m:val="p"/>
                          </m:rPr>
                          <a:rPr lang="en-US" sz="2000" i="1">
                            <a:latin typeface="Cambria Math" panose="02040503050406030204" pitchFamily="18" charset="0"/>
                          </a:rPr>
                          <m:t>Receivable</m:t>
                        </m:r>
                      </m:den>
                    </m:f>
                    <m:r>
                      <a:rPr lang="en-US" sz="2000" i="1">
                        <a:latin typeface="Cambria Math" panose="02040503050406030204" pitchFamily="18" charset="0"/>
                      </a:rPr>
                      <m:t>;    </m:t>
                    </m:r>
                    <m:r>
                      <m:rPr>
                        <m:sty m:val="p"/>
                      </m:rPr>
                      <a:rPr lang="en-US" sz="2000" i="1">
                        <a:latin typeface="Cambria Math" panose="02040503050406030204" pitchFamily="18" charset="0"/>
                      </a:rPr>
                      <m:t>INVT</m:t>
                    </m:r>
                    <m:r>
                      <a:rPr lang="en-US" sz="2000" i="1">
                        <a:latin typeface="Cambria Math" panose="02040503050406030204" pitchFamily="18" charset="0"/>
                      </a:rPr>
                      <m:t>=</m:t>
                    </m:r>
                    <m:f>
                      <m:fPr>
                        <m:ctrlPr>
                          <a:rPr lang="en-US" sz="2000" i="1">
                            <a:latin typeface="Cambria Math" panose="02040503050406030204" pitchFamily="18" charset="0"/>
                          </a:rPr>
                        </m:ctrlPr>
                      </m:fPr>
                      <m:num>
                        <m:r>
                          <m:rPr>
                            <m:sty m:val="p"/>
                          </m:rPr>
                          <a:rPr lang="en-US" sz="2000" i="1">
                            <a:latin typeface="Cambria Math" panose="02040503050406030204" pitchFamily="18" charset="0"/>
                          </a:rPr>
                          <m:t>Cost</m:t>
                        </m:r>
                        <m:r>
                          <a:rPr lang="en-US" sz="2000" i="1">
                            <a:latin typeface="Cambria Math" panose="02040503050406030204" pitchFamily="18" charset="0"/>
                          </a:rPr>
                          <m:t> </m:t>
                        </m:r>
                        <m:r>
                          <m:rPr>
                            <m:sty m:val="p"/>
                          </m:rPr>
                          <a:rPr lang="en-US" sz="2000" i="1">
                            <a:latin typeface="Cambria Math" panose="02040503050406030204" pitchFamily="18" charset="0"/>
                          </a:rPr>
                          <m:t>of</m:t>
                        </m:r>
                        <m:r>
                          <a:rPr lang="en-US" sz="2000" i="1">
                            <a:latin typeface="Cambria Math" panose="02040503050406030204" pitchFamily="18" charset="0"/>
                          </a:rPr>
                          <m:t> </m:t>
                        </m:r>
                        <m:r>
                          <m:rPr>
                            <m:sty m:val="p"/>
                          </m:rPr>
                          <a:rPr lang="en-US" sz="2000" i="1">
                            <a:latin typeface="Cambria Math" panose="02040503050406030204" pitchFamily="18" charset="0"/>
                          </a:rPr>
                          <m:t>Goods</m:t>
                        </m:r>
                        <m:r>
                          <a:rPr lang="en-US" sz="2000" i="1">
                            <a:latin typeface="Cambria Math" panose="02040503050406030204" pitchFamily="18" charset="0"/>
                          </a:rPr>
                          <m:t> </m:t>
                        </m:r>
                        <m:r>
                          <m:rPr>
                            <m:sty m:val="p"/>
                          </m:rPr>
                          <a:rPr lang="en-US" sz="2000" i="1">
                            <a:latin typeface="Cambria Math" panose="02040503050406030204" pitchFamily="18" charset="0"/>
                          </a:rPr>
                          <m:t>sold</m:t>
                        </m:r>
                      </m:num>
                      <m:den>
                        <m:r>
                          <m:rPr>
                            <m:sty m:val="p"/>
                          </m:rPr>
                          <a:rPr lang="en-US" sz="2000" i="1">
                            <a:latin typeface="Cambria Math" panose="02040503050406030204" pitchFamily="18" charset="0"/>
                          </a:rPr>
                          <m:t>Inventories</m:t>
                        </m:r>
                      </m:den>
                    </m:f>
                    <m:r>
                      <a:rPr lang="en-US" sz="2000" i="1">
                        <a:latin typeface="Cambria Math" panose="02040503050406030204" pitchFamily="18" charset="0"/>
                      </a:rPr>
                      <m:t>;</m:t>
                    </m:r>
                  </m:oMath>
                </a14:m>
                <a:br>
                  <a:rPr lang="en-US" sz="2000" i="1"/>
                </a:br>
                <a14:m>
                  <m:oMath xmlns:m="http://schemas.openxmlformats.org/officeDocument/2006/math">
                    <m:r>
                      <a:rPr lang="en-US" sz="2000" i="1">
                        <a:latin typeface="Cambria Math" panose="02040503050406030204" pitchFamily="18" charset="0"/>
                      </a:rPr>
                      <m:t>                              </m:t>
                    </m:r>
                    <m:r>
                      <m:rPr>
                        <m:sty m:val="p"/>
                      </m:rPr>
                      <a:rPr lang="en-US" sz="2000" i="1">
                        <a:latin typeface="Cambria Math" panose="02040503050406030204" pitchFamily="18" charset="0"/>
                      </a:rPr>
                      <m:t>PPET</m:t>
                    </m:r>
                    <m:r>
                      <a:rPr lang="en-US" sz="2000" i="1">
                        <a:latin typeface="Cambria Math" panose="02040503050406030204" pitchFamily="18" charset="0"/>
                      </a:rPr>
                      <m:t>=</m:t>
                    </m:r>
                    <m:f>
                      <m:fPr>
                        <m:ctrlPr>
                          <a:rPr lang="en-US" sz="2000" i="1">
                            <a:latin typeface="Cambria Math" panose="02040503050406030204" pitchFamily="18" charset="0"/>
                          </a:rPr>
                        </m:ctrlPr>
                      </m:fPr>
                      <m:num>
                        <m:r>
                          <m:rPr>
                            <m:sty m:val="p"/>
                          </m:rPr>
                          <a:rPr lang="en-US" sz="2000" i="1">
                            <a:latin typeface="Cambria Math" panose="02040503050406030204" pitchFamily="18" charset="0"/>
                          </a:rPr>
                          <m:t>Sales</m:t>
                        </m:r>
                        <m:r>
                          <a:rPr lang="en-US" sz="2000" i="1">
                            <a:latin typeface="Cambria Math" panose="02040503050406030204" pitchFamily="18" charset="0"/>
                          </a:rPr>
                          <m:t> </m:t>
                        </m:r>
                        <m:r>
                          <m:rPr>
                            <m:sty m:val="p"/>
                          </m:rPr>
                          <a:rPr lang="en-US" sz="2000" i="1">
                            <a:latin typeface="Cambria Math" panose="02040503050406030204" pitchFamily="18" charset="0"/>
                          </a:rPr>
                          <m:t>Revenue</m:t>
                        </m:r>
                      </m:num>
                      <m:den>
                        <m:r>
                          <m:rPr>
                            <m:sty m:val="p"/>
                          </m:rPr>
                          <a:rPr lang="en-US" sz="2000" i="1">
                            <a:latin typeface="Cambria Math" panose="02040503050406030204" pitchFamily="18" charset="0"/>
                          </a:rPr>
                          <m:t>PP</m:t>
                        </m:r>
                        <m:r>
                          <a:rPr lang="en-US" sz="2000" i="1">
                            <a:latin typeface="Cambria Math" panose="02040503050406030204" pitchFamily="18" charset="0"/>
                          </a:rPr>
                          <m:t>&amp;</m:t>
                        </m:r>
                        <m:r>
                          <m:rPr>
                            <m:sty m:val="p"/>
                          </m:rPr>
                          <a:rPr lang="en-US" sz="2000" i="1">
                            <a:latin typeface="Cambria Math" panose="02040503050406030204" pitchFamily="18" charset="0"/>
                          </a:rPr>
                          <m:t>E</m:t>
                        </m:r>
                      </m:den>
                    </m:f>
                  </m:oMath>
                </a14:m>
                <a:endParaRPr lang="en-US" sz="2000"/>
              </a:p>
            </p:txBody>
          </p:sp>
        </mc:Choice>
        <mc:Fallback xmlns="">
          <p:sp>
            <p:nvSpPr>
              <p:cNvPr id="7" name="Object 6" descr="A R T = start fraction, sales revenue over accounts receivable, end fraction. I N V T = start fraction cost of good sold, over inventories, end fraction &#10;P P E T = start fraction sales revenue over P P and E, end fraction"/>
              <p:cNvSpPr txBox="1">
                <a:spLocks noRot="1" noChangeAspect="1" noMove="1" noResize="1" noEditPoints="1" noAdjustHandles="1" noChangeArrowheads="1" noChangeShapeType="1" noTextEdit="1"/>
              </p:cNvSpPr>
              <p:nvPr/>
            </p:nvSpPr>
            <p:spPr>
              <a:xfrm>
                <a:off x="4976030" y="3589866"/>
                <a:ext cx="6250940" cy="2304628"/>
              </a:xfrm>
              <a:prstGeom prst="rect">
                <a:avLst/>
              </a:prstGeom>
              <a:blipFill>
                <a:blip r:embed="rId2"/>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4807549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963507"/>
            <a:ext cx="3494362" cy="4930986"/>
          </a:xfrm>
        </p:spPr>
        <p:txBody>
          <a:bodyPr vert="horz" lIns="91440" tIns="45720" rIns="91440" bIns="45720" rtlCol="0" anchor="ctr">
            <a:normAutofit/>
          </a:bodyPr>
          <a:lstStyle/>
          <a:p>
            <a:pPr algn="r"/>
            <a:r>
              <a:rPr lang="en-US" kern="1200">
                <a:solidFill>
                  <a:schemeClr val="accent1"/>
                </a:solidFill>
                <a:latin typeface="+mj-lt"/>
                <a:ea typeface="+mj-ea"/>
                <a:cs typeface="+mj-cs"/>
              </a:rPr>
              <a:t>Financial Measures of Performance (6 of 7)</a:t>
            </a:r>
          </a:p>
        </p:txBody>
      </p:sp>
      <p:cxnSp>
        <p:nvCxnSpPr>
          <p:cNvPr id="13" name="Straight Connector 12">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idx="1"/>
          </p:nvPr>
        </p:nvSpPr>
        <p:spPr>
          <a:xfrm>
            <a:off x="4976030" y="963507"/>
            <a:ext cx="6250940" cy="2304627"/>
          </a:xfrm>
        </p:spPr>
        <p:txBody>
          <a:bodyPr vert="horz" lIns="91440" tIns="45720" rIns="91440" bIns="45720" rtlCol="0" anchor="b">
            <a:normAutofit/>
          </a:bodyPr>
          <a:lstStyle/>
          <a:p>
            <a:pPr marL="191738">
              <a:spcAft>
                <a:spcPct val="0"/>
              </a:spcAft>
            </a:pPr>
            <a:r>
              <a:rPr lang="en-US" sz="2000"/>
              <a:t>Cash-to-cash (C2C) cycle roughly measures the average amount time from when cash enters the process as cost to when it returns as collected revenue</a:t>
            </a:r>
          </a:p>
        </p:txBody>
      </p:sp>
      <mc:AlternateContent xmlns:mc="http://schemas.openxmlformats.org/markup-compatibility/2006" xmlns:a14="http://schemas.microsoft.com/office/drawing/2010/main">
        <mc:Choice Requires="a14">
          <p:sp>
            <p:nvSpPr>
              <p:cNvPr id="6" name="Object 5" descr="C 2 C = minus weeks payable, left parenthesis 1 backslash A P T right parenthesis. + weeks in inventory, left parenthesis 1 backslash I N V T right parenthesis.  + weeks receivable, left parenthesis 1 backslash A R T right parenthesis"/>
              <p:cNvSpPr txBox="1"/>
              <p:nvPr/>
            </p:nvSpPr>
            <p:spPr>
              <a:xfrm>
                <a:off x="4976030" y="3589866"/>
                <a:ext cx="6250940" cy="2304628"/>
              </a:xfrm>
              <a:prstGeom prst="rect">
                <a:avLst/>
              </a:prstGeom>
            </p:spPr>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pPr>
                <a14:m>
                  <m:oMath xmlns:m="http://schemas.openxmlformats.org/officeDocument/2006/math">
                    <m:r>
                      <m:rPr>
                        <m:sty m:val="p"/>
                      </m:rPr>
                      <a:rPr lang="en-US" sz="2000" i="1">
                        <a:latin typeface="Cambria Math" panose="02040503050406030204" pitchFamily="18" charset="0"/>
                      </a:rPr>
                      <m:t>C</m:t>
                    </m:r>
                    <m:r>
                      <a:rPr lang="en-US" sz="2000" i="1">
                        <a:latin typeface="Cambria Math" panose="02040503050406030204" pitchFamily="18" charset="0"/>
                      </a:rPr>
                      <m:t>2</m:t>
                    </m:r>
                    <m:r>
                      <m:rPr>
                        <m:sty m:val="p"/>
                      </m:rPr>
                      <a:rPr lang="en-US" sz="2000" i="1">
                        <a:latin typeface="Cambria Math" panose="02040503050406030204" pitchFamily="18" charset="0"/>
                      </a:rPr>
                      <m:t>C</m:t>
                    </m:r>
                    <m:r>
                      <a:rPr lang="en-US" sz="2000" i="1">
                        <a:latin typeface="Cambria Math" panose="02040503050406030204" pitchFamily="18" charset="0"/>
                      </a:rPr>
                      <m:t>=−</m:t>
                    </m:r>
                    <m:r>
                      <m:rPr>
                        <m:sty m:val="p"/>
                      </m:rPr>
                      <a:rPr lang="en-US" sz="2000" i="1">
                        <a:latin typeface="Cambria Math" panose="02040503050406030204" pitchFamily="18" charset="0"/>
                      </a:rPr>
                      <m:t>Weeks</m:t>
                    </m:r>
                    <m:r>
                      <a:rPr lang="en-US" sz="2000" i="1">
                        <a:latin typeface="Cambria Math" panose="02040503050406030204" pitchFamily="18" charset="0"/>
                      </a:rPr>
                      <m:t> </m:t>
                    </m:r>
                    <m:r>
                      <m:rPr>
                        <m:sty m:val="p"/>
                      </m:rPr>
                      <a:rPr lang="en-US" sz="2000" i="1">
                        <a:latin typeface="Cambria Math" panose="02040503050406030204" pitchFamily="18" charset="0"/>
                      </a:rPr>
                      <m:t>Payable</m:t>
                    </m:r>
                    <m:r>
                      <a:rPr lang="en-US" sz="2000" i="1">
                        <a:latin typeface="Cambria Math" panose="02040503050406030204" pitchFamily="18" charset="0"/>
                      </a:rPr>
                      <m:t> </m:t>
                    </m:r>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r>
                              <a:rPr lang="en-US" sz="2000" i="1">
                                <a:latin typeface="Cambria Math" panose="02040503050406030204" pitchFamily="18" charset="0"/>
                              </a:rPr>
                              <m:t>1</m:t>
                            </m:r>
                          </m:num>
                          <m:den>
                            <m:r>
                              <m:rPr>
                                <m:sty m:val="p"/>
                              </m:rPr>
                              <a:rPr lang="en-US" sz="2000" i="1">
                                <a:latin typeface="Cambria Math" panose="02040503050406030204" pitchFamily="18" charset="0"/>
                              </a:rPr>
                              <m:t>APT</m:t>
                            </m:r>
                          </m:den>
                        </m:f>
                      </m:e>
                    </m:d>
                  </m:oMath>
                </a14:m>
                <a:br>
                  <a:rPr lang="en-US" sz="2000" i="1"/>
                </a:br>
                <a14:m>
                  <m:oMath xmlns:m="http://schemas.openxmlformats.org/officeDocument/2006/math">
                    <m:r>
                      <a:rPr lang="en-US" sz="2000" i="1">
                        <a:latin typeface="Cambria Math" panose="02040503050406030204" pitchFamily="18" charset="0"/>
                      </a:rPr>
                      <m:t>           +</m:t>
                    </m:r>
                    <m:r>
                      <m:rPr>
                        <m:sty m:val="p"/>
                      </m:rPr>
                      <a:rPr lang="en-US" sz="2000" i="1">
                        <a:latin typeface="Cambria Math" panose="02040503050406030204" pitchFamily="18" charset="0"/>
                      </a:rPr>
                      <m:t>Weeks</m:t>
                    </m:r>
                    <m:r>
                      <a:rPr lang="en-US" sz="2000" i="1">
                        <a:latin typeface="Cambria Math" panose="02040503050406030204" pitchFamily="18" charset="0"/>
                      </a:rPr>
                      <m:t> </m:t>
                    </m:r>
                    <m:r>
                      <m:rPr>
                        <m:sty m:val="p"/>
                      </m:rPr>
                      <a:rPr lang="en-US" sz="2000" i="1">
                        <a:latin typeface="Cambria Math" panose="02040503050406030204" pitchFamily="18" charset="0"/>
                      </a:rPr>
                      <m:t>in</m:t>
                    </m:r>
                    <m:r>
                      <a:rPr lang="en-US" sz="2000" i="1">
                        <a:latin typeface="Cambria Math" panose="02040503050406030204" pitchFamily="18" charset="0"/>
                      </a:rPr>
                      <m:t> </m:t>
                    </m:r>
                    <m:r>
                      <m:rPr>
                        <m:sty m:val="p"/>
                      </m:rPr>
                      <a:rPr lang="en-US" sz="2000" i="1">
                        <a:latin typeface="Cambria Math" panose="02040503050406030204" pitchFamily="18" charset="0"/>
                      </a:rPr>
                      <m:t>Inventory</m:t>
                    </m:r>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r>
                              <a:rPr lang="en-US" sz="2000" i="1">
                                <a:latin typeface="Cambria Math" panose="02040503050406030204" pitchFamily="18" charset="0"/>
                              </a:rPr>
                              <m:t>1</m:t>
                            </m:r>
                          </m:num>
                          <m:den>
                            <m:r>
                              <m:rPr>
                                <m:sty m:val="p"/>
                              </m:rPr>
                              <a:rPr lang="en-US" sz="2000" i="1">
                                <a:latin typeface="Cambria Math" panose="02040503050406030204" pitchFamily="18" charset="0"/>
                              </a:rPr>
                              <m:t>INVT</m:t>
                            </m:r>
                          </m:den>
                        </m:f>
                      </m:e>
                    </m:d>
                  </m:oMath>
                </a14:m>
                <a:br>
                  <a:rPr lang="en-US" sz="2000" i="1"/>
                </a:br>
                <a14:m>
                  <m:oMath xmlns:m="http://schemas.openxmlformats.org/officeDocument/2006/math">
                    <m:r>
                      <a:rPr lang="en-US" sz="2000" i="1">
                        <a:latin typeface="Cambria Math" panose="02040503050406030204" pitchFamily="18" charset="0"/>
                      </a:rPr>
                      <m:t>+</m:t>
                    </m:r>
                    <m:r>
                      <m:rPr>
                        <m:sty m:val="p"/>
                      </m:rPr>
                      <a:rPr lang="en-US" sz="2000" i="1">
                        <a:latin typeface="Cambria Math" panose="02040503050406030204" pitchFamily="18" charset="0"/>
                      </a:rPr>
                      <m:t>Weeks</m:t>
                    </m:r>
                    <m:r>
                      <a:rPr lang="en-US" sz="2000" i="1">
                        <a:latin typeface="Cambria Math" panose="02040503050406030204" pitchFamily="18" charset="0"/>
                      </a:rPr>
                      <m:t> </m:t>
                    </m:r>
                    <m:r>
                      <m:rPr>
                        <m:sty m:val="p"/>
                      </m:rPr>
                      <a:rPr lang="en-US" sz="2000" i="1">
                        <a:latin typeface="Cambria Math" panose="02040503050406030204" pitchFamily="18" charset="0"/>
                      </a:rPr>
                      <m:t>Receivable</m:t>
                    </m:r>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r>
                              <a:rPr lang="en-US" sz="2000" i="1">
                                <a:latin typeface="Cambria Math" panose="02040503050406030204" pitchFamily="18" charset="0"/>
                              </a:rPr>
                              <m:t>1</m:t>
                            </m:r>
                          </m:num>
                          <m:den>
                            <m:r>
                              <m:rPr>
                                <m:sty m:val="p"/>
                              </m:rPr>
                              <a:rPr lang="en-US" sz="2000" i="1">
                                <a:latin typeface="Cambria Math" panose="02040503050406030204" pitchFamily="18" charset="0"/>
                              </a:rPr>
                              <m:t>ART</m:t>
                            </m:r>
                          </m:den>
                        </m:f>
                      </m:e>
                    </m:d>
                  </m:oMath>
                </a14:m>
                <a:endParaRPr lang="en-US" sz="2000"/>
              </a:p>
            </p:txBody>
          </p:sp>
        </mc:Choice>
        <mc:Fallback xmlns="">
          <p:sp>
            <p:nvSpPr>
              <p:cNvPr id="6" name="Object 5" descr="C 2 C = minus weeks payable, left parenthesis 1 backslash A P T right parenthesis. + weeks in inventory, left parenthesis 1 backslash I N V T right parenthesis.  + weeks receivable, left parenthesis 1 backslash A R T right parenthesis"/>
              <p:cNvSpPr txBox="1">
                <a:spLocks noRot="1" noChangeAspect="1" noMove="1" noResize="1" noEditPoints="1" noAdjustHandles="1" noChangeArrowheads="1" noChangeShapeType="1" noTextEdit="1"/>
              </p:cNvSpPr>
              <p:nvPr/>
            </p:nvSpPr>
            <p:spPr>
              <a:xfrm>
                <a:off x="4976030" y="3589866"/>
                <a:ext cx="6250940" cy="2304628"/>
              </a:xfrm>
              <a:prstGeom prst="rect">
                <a:avLst/>
              </a:prstGeom>
              <a:blipFill>
                <a:blip r:embed="rId2"/>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13749085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3467" y="321734"/>
            <a:ext cx="10905066" cy="1135737"/>
          </a:xfrm>
        </p:spPr>
        <p:txBody>
          <a:bodyPr vert="horz" lIns="68580" tIns="68569" rIns="68580" bIns="34290" rtlCol="0">
            <a:normAutofit/>
          </a:bodyPr>
          <a:lstStyle/>
          <a:p>
            <a:pPr defTabSz="342900"/>
            <a:r>
              <a:rPr lang="en-US" sz="3600" kern="1200">
                <a:latin typeface="Times New Roman" panose="02020603050405020304" pitchFamily="18" charset="0"/>
                <a:ea typeface="+mj-ea"/>
                <a:cs typeface="+mj-cs"/>
              </a:rPr>
              <a:t>Financial Measures of Performance </a:t>
            </a:r>
            <a:r>
              <a:rPr lang="en-US" sz="3600">
                <a:latin typeface="Times New Roman" panose="02020603050405020304" pitchFamily="18" charset="0"/>
              </a:rPr>
              <a:t>(7 of 7)</a:t>
            </a:r>
          </a:p>
        </p:txBody>
      </p:sp>
      <p:sp>
        <p:nvSpPr>
          <p:cNvPr id="3" name="Text Placeholder 2"/>
          <p:cNvSpPr>
            <a:spLocks noGrp="1"/>
          </p:cNvSpPr>
          <p:nvPr>
            <p:ph idx="1"/>
          </p:nvPr>
        </p:nvSpPr>
        <p:spPr>
          <a:xfrm>
            <a:off x="643467" y="1782981"/>
            <a:ext cx="10905066" cy="4393982"/>
          </a:xfrm>
        </p:spPr>
        <p:txBody>
          <a:bodyPr vert="horz" lIns="68569" tIns="68569" rIns="68569" bIns="68569" rtlCol="0">
            <a:normAutofit/>
          </a:bodyPr>
          <a:lstStyle/>
          <a:p>
            <a:pPr marL="191738" indent="-191738" defTabSz="342900">
              <a:spcAft>
                <a:spcPct val="0"/>
              </a:spcAft>
            </a:pPr>
            <a:r>
              <a:rPr lang="en-US" sz="2000">
                <a:latin typeface="Arial (Body)"/>
              </a:rPr>
              <a:t>To measures not part of financial statements</a:t>
            </a:r>
          </a:p>
          <a:p>
            <a:pPr marL="556165" lvl="1" indent="-213265" defTabSz="342900">
              <a:spcAft>
                <a:spcPct val="0"/>
              </a:spcAft>
            </a:pPr>
            <a:r>
              <a:rPr lang="en-US" sz="2000" b="1">
                <a:latin typeface="Arial (Body)"/>
              </a:rPr>
              <a:t>Markdowns</a:t>
            </a:r>
            <a:r>
              <a:rPr lang="en-US" sz="2000">
                <a:latin typeface="Arial (Body)"/>
              </a:rPr>
              <a:t>: discounts required to convince customers to buy excess inventory</a:t>
            </a:r>
          </a:p>
          <a:p>
            <a:pPr marL="556165" lvl="1" indent="-213265" defTabSz="342900">
              <a:spcAft>
                <a:spcPct val="0"/>
              </a:spcAft>
            </a:pPr>
            <a:r>
              <a:rPr lang="en-US" sz="2000" b="1">
                <a:latin typeface="Arial (Body)"/>
              </a:rPr>
              <a:t>Lost sales</a:t>
            </a:r>
            <a:r>
              <a:rPr lang="en-US" sz="2000">
                <a:latin typeface="Arial (Body)"/>
              </a:rPr>
              <a:t>:</a:t>
            </a:r>
            <a:r>
              <a:rPr lang="en-US" sz="2000" i="1">
                <a:latin typeface="Arial (Body)"/>
              </a:rPr>
              <a:t> </a:t>
            </a:r>
            <a:r>
              <a:rPr lang="en-US" sz="2000">
                <a:latin typeface="Arial (Body)"/>
              </a:rPr>
              <a:t>represent customer sales that did not materialize because of the absence of products the customer wanted to buy</a:t>
            </a:r>
          </a:p>
        </p:txBody>
      </p:sp>
      <p:sp>
        <p:nvSpPr>
          <p:cNvPr id="15"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2012521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3467" y="321734"/>
            <a:ext cx="10905066" cy="1135737"/>
          </a:xfrm>
        </p:spPr>
        <p:txBody>
          <a:bodyPr vert="horz" lIns="68580" tIns="68569" rIns="68580" bIns="34290" rtlCol="0">
            <a:normAutofit/>
          </a:bodyPr>
          <a:lstStyle/>
          <a:p>
            <a:pPr defTabSz="342900"/>
            <a:r>
              <a:rPr lang="en-US" sz="3600" kern="1200">
                <a:latin typeface="Times New Roman" panose="02020603050405020304" pitchFamily="18" charset="0"/>
                <a:ea typeface="+mj-ea"/>
                <a:cs typeface="+mj-cs"/>
              </a:rPr>
              <a:t>Summary</a:t>
            </a:r>
          </a:p>
        </p:txBody>
      </p:sp>
      <p:sp>
        <p:nvSpPr>
          <p:cNvPr id="3" name="Content Placeholder 2"/>
          <p:cNvSpPr>
            <a:spLocks noGrp="1"/>
          </p:cNvSpPr>
          <p:nvPr>
            <p:ph idx="1"/>
          </p:nvPr>
        </p:nvSpPr>
        <p:spPr>
          <a:xfrm>
            <a:off x="643467" y="1782981"/>
            <a:ext cx="10905066" cy="4393982"/>
          </a:xfrm>
        </p:spPr>
        <p:txBody>
          <a:bodyPr vert="horz" lIns="68569" tIns="68569" rIns="68569" bIns="68569" rtlCol="0">
            <a:normAutofit/>
          </a:bodyPr>
          <a:lstStyle/>
          <a:p>
            <a:pPr marL="0" indent="0" defTabSz="342900">
              <a:spcAft>
                <a:spcPct val="0"/>
              </a:spcAft>
              <a:buSzPct val="100000"/>
              <a:buNone/>
            </a:pPr>
            <a:r>
              <a:rPr lang="en-US" sz="2000">
                <a:latin typeface="Arial (Body)"/>
              </a:rPr>
              <a:t>The key financial metrics of firm performance include return on equity; return on assets; accounts payable turnover; profit margin; asset turnover; accounts receivable turnover; inventory turns; property, plant, and equipment turns; cash-to-cash cycle; and S G &amp; A / revenue. Markdowns and lost sales are two important financial measures of supply chain performance that are not recorded in financial statements.</a:t>
            </a:r>
          </a:p>
        </p:txBody>
      </p:sp>
      <p:sp>
        <p:nvSpPr>
          <p:cNvPr id="15"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0855940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D2E961F1-4A28-4A5F-BBD4-6E400E5E6C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72357"/>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F57BEA8-497D-4AA8-8A18-BDCD696B25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8596"/>
            <a:ext cx="12192000" cy="1735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6073" y="489439"/>
            <a:ext cx="11139854" cy="930447"/>
          </a:xfrm>
        </p:spPr>
        <p:txBody>
          <a:bodyPr vert="horz" lIns="91440" tIns="45720" rIns="91440" bIns="45720" rtlCol="0" anchor="b" anchorCtr="0">
            <a:normAutofit/>
          </a:bodyPr>
          <a:lstStyle/>
          <a:p>
            <a:pPr algn="ctr">
              <a:lnSpc>
                <a:spcPct val="90000"/>
              </a:lnSpc>
              <a:spcBef>
                <a:spcPct val="0"/>
              </a:spcBef>
              <a:buClrTx/>
            </a:pPr>
            <a:r>
              <a:rPr lang="en-US" sz="4600" kern="1200">
                <a:solidFill>
                  <a:schemeClr val="bg1"/>
                </a:solidFill>
                <a:latin typeface="+mj-lt"/>
                <a:ea typeface="+mj-ea"/>
                <a:cs typeface="+mj-cs"/>
              </a:rPr>
              <a:t>Framework for Supply Chain Decisions </a:t>
            </a:r>
            <a:r>
              <a:rPr lang="en-US" sz="4600" b="0" kern="1200">
                <a:solidFill>
                  <a:schemeClr val="bg1"/>
                </a:solidFill>
                <a:latin typeface="+mj-lt"/>
                <a:ea typeface="+mj-ea"/>
                <a:cs typeface="+mj-cs"/>
              </a:rPr>
              <a:t>(1 of 2)</a:t>
            </a:r>
          </a:p>
        </p:txBody>
      </p:sp>
      <p:sp>
        <p:nvSpPr>
          <p:cNvPr id="3" name="Text Placeholder 2"/>
          <p:cNvSpPr>
            <a:spLocks noGrp="1"/>
          </p:cNvSpPr>
          <p:nvPr>
            <p:ph type="body" idx="1"/>
          </p:nvPr>
        </p:nvSpPr>
        <p:spPr>
          <a:xfrm>
            <a:off x="1524000" y="1548499"/>
            <a:ext cx="9144000" cy="420001"/>
          </a:xfrm>
        </p:spPr>
        <p:txBody>
          <a:bodyPr vert="horz" lIns="91440" tIns="45720" rIns="91440" bIns="45720" rtlCol="0">
            <a:normAutofit/>
          </a:bodyPr>
          <a:lstStyle/>
          <a:p>
            <a:pPr algn="ctr">
              <a:spcBef>
                <a:spcPts val="1000"/>
              </a:spcBef>
            </a:pPr>
            <a:r>
              <a:rPr lang="en-US" sz="2000" b="1" kern="1200" dirty="0">
                <a:solidFill>
                  <a:schemeClr val="bg1"/>
                </a:solidFill>
                <a:latin typeface="+mn-lt"/>
                <a:ea typeface="+mn-ea"/>
                <a:cs typeface="+mn-cs"/>
              </a:rPr>
              <a:t>Figure 3-1</a:t>
            </a:r>
            <a:r>
              <a:rPr lang="en-US" sz="2000" kern="1200" dirty="0">
                <a:solidFill>
                  <a:schemeClr val="bg1"/>
                </a:solidFill>
                <a:latin typeface="+mn-lt"/>
                <a:ea typeface="+mn-ea"/>
                <a:cs typeface="+mn-cs"/>
              </a:rPr>
              <a:t> Supply Chain Decision-Making Framework</a:t>
            </a:r>
          </a:p>
        </p:txBody>
      </p:sp>
      <p:cxnSp>
        <p:nvCxnSpPr>
          <p:cNvPr id="14" name="Straight Connector 13">
            <a:extLst>
              <a:ext uri="{FF2B5EF4-FFF2-40B4-BE49-F238E27FC236}">
                <a16:creationId xmlns:a16="http://schemas.microsoft.com/office/drawing/2014/main" id="{A82415D3-DDE5-4D63-8CB3-23A5EC581B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1479733"/>
            <a:ext cx="2743200" cy="0"/>
          </a:xfrm>
          <a:prstGeom prst="line">
            <a:avLst/>
          </a:prstGeom>
          <a:ln w="19050">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D7193FB-6AE6-4B3B-8F89-56B55DD63B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201402"/>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The supply chain decision making frame work diagram is structured as follows. At the top is competitive strategy, then supply chain strategy. These lead to supply chain structure. The supply chain structure spectrum goes from efficiency on the left to responsiveness on the left. From the supply chain structure, the decision can go in 1 of 2 directions. On the left, the efficiency end, the line leads to logistical drivers. Logistical drivers are facilities, inventory, and transportation. On the right, the responsiveness end, are the cross functional drivers. Cross functional drivers are information, sourcing, and pricing."/>
          <p:cNvPicPr>
            <a:picLocks noChangeAspect="1"/>
          </p:cNvPicPr>
          <p:nvPr/>
        </p:nvPicPr>
        <p:blipFill>
          <a:blip r:embed="rId2"/>
          <a:stretch>
            <a:fillRect/>
          </a:stretch>
        </p:blipFill>
        <p:spPr>
          <a:xfrm>
            <a:off x="1329939" y="2427541"/>
            <a:ext cx="9477023" cy="3997637"/>
          </a:xfrm>
          <a:prstGeom prst="rect">
            <a:avLst/>
          </a:prstGeom>
        </p:spPr>
      </p:pic>
    </p:spTree>
    <p:extLst>
      <p:ext uri="{BB962C8B-B14F-4D97-AF65-F5344CB8AC3E}">
        <p14:creationId xmlns:p14="http://schemas.microsoft.com/office/powerpoint/2010/main" val="30332276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8328" y="303591"/>
            <a:ext cx="4335327"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4360" y="637125"/>
            <a:ext cx="3802276" cy="5256371"/>
          </a:xfrm>
        </p:spPr>
        <p:txBody>
          <a:bodyPr vert="horz" lIns="68580" tIns="68569" rIns="68580" bIns="34290" rtlCol="0">
            <a:normAutofit/>
          </a:bodyPr>
          <a:lstStyle/>
          <a:p>
            <a:pPr defTabSz="342900"/>
            <a:r>
              <a:rPr lang="en-US" sz="4800" kern="1200">
                <a:latin typeface="Times New Roman" panose="02020603050405020304" pitchFamily="18" charset="0"/>
                <a:ea typeface="+mj-ea"/>
                <a:cs typeface="+mj-cs"/>
              </a:rPr>
              <a:t>Framework for Supply Chain Decisions </a:t>
            </a:r>
            <a:r>
              <a:rPr lang="en-US" sz="4800">
                <a:latin typeface="Times New Roman" panose="02020603050405020304" pitchFamily="18" charset="0"/>
              </a:rPr>
              <a:t>(2 of 2)</a:t>
            </a:r>
          </a:p>
        </p:txBody>
      </p:sp>
      <p:graphicFrame>
        <p:nvGraphicFramePr>
          <p:cNvPr id="5" name="Text Placeholder 2">
            <a:extLst>
              <a:ext uri="{FF2B5EF4-FFF2-40B4-BE49-F238E27FC236}">
                <a16:creationId xmlns:a16="http://schemas.microsoft.com/office/drawing/2014/main" id="{65CF7AA4-C9D6-4FFC-AEBA-BBB7C00C4117}"/>
              </a:ext>
            </a:extLst>
          </p:cNvPr>
          <p:cNvGraphicFramePr>
            <a:graphicFrameLocks noGrp="1"/>
          </p:cNvGraphicFramePr>
          <p:nvPr>
            <p:ph idx="1"/>
            <p:extLst>
              <p:ext uri="{D42A27DB-BD31-4B8C-83A1-F6EECF244321}">
                <p14:modId xmlns:p14="http://schemas.microsoft.com/office/powerpoint/2010/main" val="1416126053"/>
              </p:ext>
            </p:extLst>
          </p:nvPr>
        </p:nvGraphicFramePr>
        <p:xfrm>
          <a:off x="5166985" y="303591"/>
          <a:ext cx="6588691" cy="5896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126401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2FB12AE-71D1-47FD-9AC3-EE2C074245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3468" y="621792"/>
            <a:ext cx="4989890" cy="5413248"/>
          </a:xfrm>
        </p:spPr>
        <p:txBody>
          <a:bodyPr vert="horz" lIns="68580" tIns="68569" rIns="68580" bIns="34290" rtlCol="0">
            <a:normAutofit/>
          </a:bodyPr>
          <a:lstStyle/>
          <a:p>
            <a:pPr defTabSz="342900"/>
            <a:r>
              <a:rPr lang="en-US" sz="3600" kern="1200">
                <a:latin typeface="Times New Roman" panose="02020603050405020304" pitchFamily="18" charset="0"/>
                <a:ea typeface="+mj-ea"/>
                <a:cs typeface="+mj-cs"/>
              </a:rPr>
              <a:t>Drivers of Supply Chain Performance </a:t>
            </a:r>
            <a:r>
              <a:rPr lang="en-US" sz="3600">
                <a:latin typeface="Times New Roman" panose="02020603050405020304" pitchFamily="18" charset="0"/>
              </a:rPr>
              <a:t>(1 of 2)</a:t>
            </a:r>
          </a:p>
        </p:txBody>
      </p:sp>
      <p:sp>
        <p:nvSpPr>
          <p:cNvPr id="24" name="Freeform: Shape 23">
            <a:extLst>
              <a:ext uri="{FF2B5EF4-FFF2-40B4-BE49-F238E27FC236}">
                <a16:creationId xmlns:a16="http://schemas.microsoft.com/office/drawing/2014/main" id="{64853C7E-3CBA-4464-865F-6044D94B1B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38487" y="2994212"/>
            <a:ext cx="1345385" cy="668410"/>
          </a:xfrm>
          <a:custGeom>
            <a:avLst/>
            <a:gdLst>
              <a:gd name="connsiteX0" fmla="*/ 0 w 1345385"/>
              <a:gd name="connsiteY0" fmla="*/ 668410 h 668410"/>
              <a:gd name="connsiteX1" fmla="*/ 672692 w 1345385"/>
              <a:gd name="connsiteY1" fmla="*/ 0 h 668410"/>
              <a:gd name="connsiteX2" fmla="*/ 1345385 w 1345385"/>
              <a:gd name="connsiteY2" fmla="*/ 668410 h 668410"/>
            </a:gdLst>
            <a:ahLst/>
            <a:cxnLst>
              <a:cxn ang="0">
                <a:pos x="connsiteX0" y="connsiteY0"/>
              </a:cxn>
              <a:cxn ang="0">
                <a:pos x="connsiteX1" y="connsiteY1"/>
              </a:cxn>
              <a:cxn ang="0">
                <a:pos x="connsiteX2" y="connsiteY2"/>
              </a:cxn>
            </a:cxnLst>
            <a:rect l="l" t="t" r="r" b="b"/>
            <a:pathLst>
              <a:path w="1345385" h="668410">
                <a:moveTo>
                  <a:pt x="0" y="668410"/>
                </a:moveTo>
                <a:lnTo>
                  <a:pt x="672692" y="0"/>
                </a:lnTo>
                <a:lnTo>
                  <a:pt x="1345385" y="668410"/>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Rectangle 25">
            <a:extLst>
              <a:ext uri="{FF2B5EF4-FFF2-40B4-BE49-F238E27FC236}">
                <a16:creationId xmlns:a16="http://schemas.microsoft.com/office/drawing/2014/main" id="{55EFEC59-B929-4851-9DEF-9106F27979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3480" y="2760304"/>
            <a:ext cx="418137" cy="418137"/>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6C132392-D5FF-4588-8FA1-5BAD77BF64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508836" y="4124955"/>
            <a:ext cx="635336" cy="63533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C7EAC045-695C-4E73-9B7C-AFD6FB22D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36522" y="4621062"/>
            <a:ext cx="224347" cy="224347"/>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Isosceles Triangle 31">
            <a:extLst>
              <a:ext uri="{FF2B5EF4-FFF2-40B4-BE49-F238E27FC236}">
                <a16:creationId xmlns:a16="http://schemas.microsoft.com/office/drawing/2014/main" id="{404A7A3A-BEAE-4BC6-A163-5D0E5F8C46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10175676" y="5597890"/>
            <a:ext cx="2982940" cy="1481975"/>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Rectangle 33">
            <a:extLst>
              <a:ext uri="{FF2B5EF4-FFF2-40B4-BE49-F238E27FC236}">
                <a16:creationId xmlns:a16="http://schemas.microsoft.com/office/drawing/2014/main" id="{12ED3B7D-405D-4DFA-8608-B6DE74671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46240" y="5280494"/>
            <a:ext cx="841505" cy="841505"/>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
          <p:cNvSpPr>
            <a:spLocks noGrp="1"/>
          </p:cNvSpPr>
          <p:nvPr>
            <p:ph idx="1"/>
          </p:nvPr>
        </p:nvSpPr>
        <p:spPr>
          <a:xfrm>
            <a:off x="6096000" y="643466"/>
            <a:ext cx="5452532" cy="5571065"/>
          </a:xfrm>
          <a:noFill/>
        </p:spPr>
        <p:txBody>
          <a:bodyPr vert="horz" lIns="68569" tIns="68569" rIns="68569" bIns="68569" rtlCol="0" anchor="ctr">
            <a:normAutofit/>
          </a:bodyPr>
          <a:lstStyle/>
          <a:p>
            <a:pPr marL="324041" indent="-324041" defTabSz="342900">
              <a:spcAft>
                <a:spcPct val="0"/>
              </a:spcAft>
              <a:buSzPts val="2400"/>
              <a:buFont typeface="+mj-lt"/>
              <a:buAutoNum type="arabicPeriod"/>
            </a:pPr>
            <a:r>
              <a:rPr lang="en-US" sz="2000">
                <a:latin typeface="Arial (Body)"/>
              </a:rPr>
              <a:t>Facilities</a:t>
            </a:r>
          </a:p>
          <a:p>
            <a:pPr marL="556165" lvl="1" indent="-213265" defTabSz="342900">
              <a:spcAft>
                <a:spcPct val="0"/>
              </a:spcAft>
            </a:pPr>
            <a:r>
              <a:rPr lang="en-US" sz="2000">
                <a:latin typeface="Arial (Body)"/>
              </a:rPr>
              <a:t>The physical locations in the supply chain network where product is stored, assembled, or fabricated</a:t>
            </a:r>
          </a:p>
          <a:p>
            <a:pPr marL="324041" indent="-324041" defTabSz="342900">
              <a:spcAft>
                <a:spcPct val="0"/>
              </a:spcAft>
              <a:buSzPts val="2400"/>
              <a:buFont typeface="+mj-lt"/>
              <a:buAutoNum type="arabicPeriod"/>
            </a:pPr>
            <a:r>
              <a:rPr lang="en-US" sz="2000">
                <a:latin typeface="Arial (Body)"/>
              </a:rPr>
              <a:t>Inventory</a:t>
            </a:r>
          </a:p>
          <a:p>
            <a:pPr marL="556165" lvl="1" indent="-213265" defTabSz="342900">
              <a:spcAft>
                <a:spcPct val="0"/>
              </a:spcAft>
            </a:pPr>
            <a:r>
              <a:rPr lang="en-US" sz="2000">
                <a:latin typeface="Arial (Body)"/>
              </a:rPr>
              <a:t>All raw materials, work in process, and finished goods within a supply chain</a:t>
            </a:r>
          </a:p>
          <a:p>
            <a:pPr marL="324041" indent="-324041" defTabSz="342900">
              <a:spcAft>
                <a:spcPct val="0"/>
              </a:spcAft>
              <a:buSzPts val="2400"/>
              <a:buFont typeface="+mj-lt"/>
              <a:buAutoNum type="arabicPeriod"/>
            </a:pPr>
            <a:r>
              <a:rPr lang="en-US" sz="2000">
                <a:latin typeface="Arial (Body)"/>
              </a:rPr>
              <a:t>Transportation</a:t>
            </a:r>
          </a:p>
          <a:p>
            <a:pPr marL="556165" lvl="1" indent="-213265" defTabSz="342900">
              <a:spcAft>
                <a:spcPct val="0"/>
              </a:spcAft>
            </a:pPr>
            <a:r>
              <a:rPr lang="en-US" sz="2000">
                <a:latin typeface="Arial (Body)"/>
              </a:rPr>
              <a:t>Moving inventory from point to point in the supply chain</a:t>
            </a:r>
          </a:p>
        </p:txBody>
      </p:sp>
    </p:spTree>
    <p:extLst>
      <p:ext uri="{BB962C8B-B14F-4D97-AF65-F5344CB8AC3E}">
        <p14:creationId xmlns:p14="http://schemas.microsoft.com/office/powerpoint/2010/main" val="16273236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9A297797-5C89-4791-8204-AB071FA1FB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3468" y="643467"/>
            <a:ext cx="4804064" cy="5571065"/>
          </a:xfrm>
        </p:spPr>
        <p:txBody>
          <a:bodyPr vert="horz" lIns="68580" tIns="68569" rIns="68580" bIns="34290" rtlCol="0">
            <a:normAutofit/>
          </a:bodyPr>
          <a:lstStyle/>
          <a:p>
            <a:pPr defTabSz="342900"/>
            <a:r>
              <a:rPr lang="en-US" sz="3600" kern="1200">
                <a:latin typeface="Times New Roman" panose="02020603050405020304" pitchFamily="18" charset="0"/>
                <a:ea typeface="+mj-ea"/>
                <a:cs typeface="+mj-cs"/>
              </a:rPr>
              <a:t>Drivers of Supply Chain Performance </a:t>
            </a:r>
            <a:r>
              <a:rPr lang="en-US" sz="3600">
                <a:latin typeface="Times New Roman" panose="02020603050405020304" pitchFamily="18" charset="0"/>
              </a:rPr>
              <a:t>(2 of 2)</a:t>
            </a:r>
          </a:p>
        </p:txBody>
      </p:sp>
      <p:sp>
        <p:nvSpPr>
          <p:cNvPr id="23" name="Freeform: Shape 22">
            <a:extLst>
              <a:ext uri="{FF2B5EF4-FFF2-40B4-BE49-F238E27FC236}">
                <a16:creationId xmlns:a16="http://schemas.microsoft.com/office/drawing/2014/main" id="{569BBA9B-8F4E-4D2B-BEFA-41A4754433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Rectangle 24">
            <a:extLst>
              <a:ext uri="{FF2B5EF4-FFF2-40B4-BE49-F238E27FC236}">
                <a16:creationId xmlns:a16="http://schemas.microsoft.com/office/drawing/2014/main" id="{851012D1-8033-40B1-9EC0-91390FFC74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
          <p:cNvSpPr>
            <a:spLocks noGrp="1"/>
          </p:cNvSpPr>
          <p:nvPr>
            <p:ph idx="1"/>
          </p:nvPr>
        </p:nvSpPr>
        <p:spPr>
          <a:xfrm>
            <a:off x="6090998" y="643467"/>
            <a:ext cx="5457533" cy="5571065"/>
          </a:xfrm>
        </p:spPr>
        <p:txBody>
          <a:bodyPr vert="horz" lIns="68569" tIns="68569" rIns="68569" bIns="68569" rtlCol="0" anchor="ctr">
            <a:normAutofit/>
          </a:bodyPr>
          <a:lstStyle/>
          <a:p>
            <a:pPr marL="324041" indent="-324041" defTabSz="342900">
              <a:spcAft>
                <a:spcPct val="0"/>
              </a:spcAft>
              <a:buSzPts val="2400"/>
              <a:buFont typeface="+mj-lt"/>
              <a:buAutoNum type="arabicPeriod" startAt="4"/>
            </a:pPr>
            <a:r>
              <a:rPr lang="en-US" sz="2000">
                <a:latin typeface="Arial (Body)"/>
              </a:rPr>
              <a:t>Information</a:t>
            </a:r>
          </a:p>
          <a:p>
            <a:pPr marL="556165" lvl="1" indent="-213265" defTabSz="342900">
              <a:spcAft>
                <a:spcPct val="0"/>
              </a:spcAft>
            </a:pPr>
            <a:r>
              <a:rPr lang="en-US" sz="2000">
                <a:latin typeface="Arial (Body)"/>
              </a:rPr>
              <a:t>Data and analysis concerning facilities, inventory, transportation, costs, prices, and customers throughout the supply chain</a:t>
            </a:r>
          </a:p>
          <a:p>
            <a:pPr marL="324041" indent="-324041" defTabSz="342900">
              <a:spcAft>
                <a:spcPct val="0"/>
              </a:spcAft>
              <a:buSzPts val="2400"/>
              <a:buFont typeface="+mj-lt"/>
              <a:buAutoNum type="arabicPeriod" startAt="4"/>
            </a:pPr>
            <a:r>
              <a:rPr lang="en-US" sz="2000">
                <a:latin typeface="Arial (Body)"/>
              </a:rPr>
              <a:t>Sourcing</a:t>
            </a:r>
          </a:p>
          <a:p>
            <a:pPr marL="556165" lvl="1" indent="-213265" defTabSz="342900">
              <a:spcAft>
                <a:spcPct val="0"/>
              </a:spcAft>
            </a:pPr>
            <a:r>
              <a:rPr lang="en-US" sz="2000">
                <a:latin typeface="Arial (Body)"/>
              </a:rPr>
              <a:t>Who will perform a particular supply chain activity</a:t>
            </a:r>
          </a:p>
          <a:p>
            <a:pPr marL="324041" indent="-324041" defTabSz="342900">
              <a:spcAft>
                <a:spcPct val="0"/>
              </a:spcAft>
              <a:buSzPts val="2400"/>
              <a:buFont typeface="+mj-lt"/>
              <a:buAutoNum type="arabicPeriod" startAt="4"/>
            </a:pPr>
            <a:r>
              <a:rPr lang="en-US" sz="2000">
                <a:latin typeface="Arial (Body)"/>
              </a:rPr>
              <a:t>Pricing</a:t>
            </a:r>
          </a:p>
          <a:p>
            <a:pPr marL="556165" lvl="1" indent="-213265" defTabSz="342900">
              <a:spcAft>
                <a:spcPct val="0"/>
              </a:spcAft>
            </a:pPr>
            <a:r>
              <a:rPr lang="en-US" sz="2000">
                <a:latin typeface="Arial (Body)"/>
              </a:rPr>
              <a:t>How much a firm will charge for the goods and services that it makes available in the supply chain</a:t>
            </a:r>
          </a:p>
        </p:txBody>
      </p:sp>
      <p:sp>
        <p:nvSpPr>
          <p:cNvPr id="27" name="Rectangle 26">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80943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8">
            <a:extLst>
              <a:ext uri="{FF2B5EF4-FFF2-40B4-BE49-F238E27FC236}">
                <a16:creationId xmlns:a16="http://schemas.microsoft.com/office/drawing/2014/main" id="{D291F021-C45C-4D44-A2B8-A789E386C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3444"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36110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vert="horz" lIns="68580" tIns="68569" rIns="68580" bIns="34290" rtlCol="0">
            <a:normAutofit/>
          </a:bodyPr>
          <a:lstStyle/>
          <a:p>
            <a:pPr defTabSz="342900"/>
            <a:r>
              <a:rPr lang="en-US" sz="5400" kern="1200">
                <a:latin typeface="Times New Roman" panose="02020603050405020304" pitchFamily="18" charset="0"/>
                <a:ea typeface="+mj-ea"/>
                <a:cs typeface="+mj-cs"/>
              </a:rPr>
              <a:t>Facilities </a:t>
            </a:r>
            <a:r>
              <a:rPr lang="en-US" sz="5400">
                <a:latin typeface="Times New Roman" panose="02020603050405020304" pitchFamily="18" charset="0"/>
              </a:rPr>
              <a:t>(1 of 6)</a:t>
            </a:r>
          </a:p>
        </p:txBody>
      </p:sp>
      <p:sp>
        <p:nvSpPr>
          <p:cNvPr id="4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5126418" y="552091"/>
            <a:ext cx="6224335" cy="5431536"/>
          </a:xfrm>
        </p:spPr>
        <p:txBody>
          <a:bodyPr vert="horz" lIns="68569" tIns="68569" rIns="68569" bIns="68569" rtlCol="0" anchor="ctr">
            <a:normAutofit/>
          </a:bodyPr>
          <a:lstStyle/>
          <a:p>
            <a:pPr marL="191738" indent="-191738" defTabSz="342900">
              <a:spcAft>
                <a:spcPct val="0"/>
              </a:spcAft>
            </a:pPr>
            <a:r>
              <a:rPr lang="en-US" sz="2200">
                <a:latin typeface="Arial (Body)"/>
              </a:rPr>
              <a:t>Role in the supply chain</a:t>
            </a:r>
          </a:p>
          <a:p>
            <a:pPr marL="556165" lvl="1" indent="-213265" defTabSz="342900">
              <a:spcAft>
                <a:spcPct val="0"/>
              </a:spcAft>
            </a:pPr>
            <a:r>
              <a:rPr lang="en-US" sz="2200">
                <a:latin typeface="Arial (Body)"/>
              </a:rPr>
              <a:t>Production sites and storage sites</a:t>
            </a:r>
          </a:p>
          <a:p>
            <a:pPr marL="556165" lvl="1" indent="-213265" defTabSz="342900">
              <a:spcAft>
                <a:spcPct val="0"/>
              </a:spcAft>
            </a:pPr>
            <a:r>
              <a:rPr lang="en-US" sz="2200">
                <a:latin typeface="Arial (Body)"/>
              </a:rPr>
              <a:t>Increase responsiveness by increasing the number of facilities, making them more flexible, or increasing capacity</a:t>
            </a:r>
          </a:p>
        </p:txBody>
      </p:sp>
    </p:spTree>
    <p:extLst>
      <p:ext uri="{BB962C8B-B14F-4D97-AF65-F5344CB8AC3E}">
        <p14:creationId xmlns:p14="http://schemas.microsoft.com/office/powerpoint/2010/main" val="11990133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20">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vert="horz" lIns="68580" tIns="68569" rIns="68580" bIns="34290" rtlCol="0">
            <a:normAutofit/>
          </a:bodyPr>
          <a:lstStyle/>
          <a:p>
            <a:pPr defTabSz="342900"/>
            <a:r>
              <a:rPr lang="en-US" sz="5400" kern="1200">
                <a:latin typeface="Times New Roman" panose="02020603050405020304" pitchFamily="18" charset="0"/>
                <a:ea typeface="+mj-ea"/>
                <a:cs typeface="+mj-cs"/>
              </a:rPr>
              <a:t>Facilities </a:t>
            </a:r>
            <a:r>
              <a:rPr lang="en-US" sz="5400">
                <a:latin typeface="Times New Roman" panose="02020603050405020304" pitchFamily="18" charset="0"/>
              </a:rPr>
              <a:t>(2 of 6)</a:t>
            </a:r>
          </a:p>
        </p:txBody>
      </p:sp>
      <p:sp>
        <p:nvSpPr>
          <p:cNvPr id="36"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5126418" y="552091"/>
            <a:ext cx="6224335" cy="5431536"/>
          </a:xfrm>
        </p:spPr>
        <p:txBody>
          <a:bodyPr vert="horz" lIns="68569" tIns="68569" rIns="68569" bIns="68569" rtlCol="0" anchor="ctr">
            <a:normAutofit/>
          </a:bodyPr>
          <a:lstStyle/>
          <a:p>
            <a:pPr marL="556165" lvl="1" indent="-213265" defTabSz="342900">
              <a:spcAft>
                <a:spcPct val="0"/>
              </a:spcAft>
            </a:pPr>
            <a:r>
              <a:rPr lang="en-US" sz="2200">
                <a:latin typeface="Arial (Body)"/>
              </a:rPr>
              <a:t>Tradeoffs between facility, inventory, and transportation costs</a:t>
            </a:r>
          </a:p>
          <a:p>
            <a:pPr marL="858584" lvl="2" indent="-172784" defTabSz="342900">
              <a:spcAft>
                <a:spcPct val="0"/>
              </a:spcAft>
              <a:buFont typeface="Wingdings" panose="05000000000000000000" pitchFamily="2" charset="2"/>
              <a:buChar char="§"/>
            </a:pPr>
            <a:r>
              <a:rPr lang="en-US" sz="2200">
                <a:latin typeface="Arial (Body)"/>
              </a:rPr>
              <a:t>Increasing number of facilities increases facility and inventory costs, decreases transportation costs and reduces response time</a:t>
            </a:r>
          </a:p>
          <a:p>
            <a:pPr marL="858584" lvl="2" indent="-172784" defTabSz="342900">
              <a:spcAft>
                <a:spcPct val="0"/>
              </a:spcAft>
              <a:buFont typeface="Wingdings" panose="05000000000000000000" pitchFamily="2" charset="2"/>
              <a:buChar char="§"/>
            </a:pPr>
            <a:r>
              <a:rPr lang="en-US" sz="2200">
                <a:latin typeface="Arial (Body)"/>
              </a:rPr>
              <a:t>Increasing the flexibility or capacity of a facility increases facility costs but decreases inventory costs and response time</a:t>
            </a:r>
          </a:p>
        </p:txBody>
      </p:sp>
    </p:spTree>
    <p:extLst>
      <p:ext uri="{BB962C8B-B14F-4D97-AF65-F5344CB8AC3E}">
        <p14:creationId xmlns:p14="http://schemas.microsoft.com/office/powerpoint/2010/main" val="29284044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vert="horz" lIns="68580" tIns="68569" rIns="68580" bIns="34290" rtlCol="0">
            <a:normAutofit/>
          </a:bodyPr>
          <a:lstStyle/>
          <a:p>
            <a:pPr defTabSz="342900"/>
            <a:r>
              <a:rPr lang="en-US" sz="5400" kern="1200">
                <a:latin typeface="Times New Roman" panose="02020603050405020304" pitchFamily="18" charset="0"/>
                <a:ea typeface="+mj-ea"/>
                <a:cs typeface="+mj-cs"/>
              </a:rPr>
              <a:t>Facilities </a:t>
            </a:r>
            <a:r>
              <a:rPr lang="en-US" sz="5400">
                <a:latin typeface="Times New Roman" panose="02020603050405020304" pitchFamily="18" charset="0"/>
              </a:rPr>
              <a:t>(3 of 6)</a:t>
            </a:r>
          </a:p>
        </p:txBody>
      </p:sp>
      <p:sp>
        <p:nvSpPr>
          <p:cNvPr id="4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5126418" y="552091"/>
            <a:ext cx="6224335" cy="5431536"/>
          </a:xfrm>
        </p:spPr>
        <p:txBody>
          <a:bodyPr vert="horz" lIns="68569" tIns="68569" rIns="68569" bIns="68569" rtlCol="0" anchor="ctr">
            <a:normAutofit/>
          </a:bodyPr>
          <a:lstStyle/>
          <a:p>
            <a:pPr marL="191738" indent="-191738" defTabSz="342900">
              <a:spcAft>
                <a:spcPct val="0"/>
              </a:spcAft>
            </a:pPr>
            <a:r>
              <a:rPr lang="en-US" sz="2200">
                <a:latin typeface="Arial (Body)"/>
              </a:rPr>
              <a:t>Components of facilities decisions</a:t>
            </a:r>
          </a:p>
          <a:p>
            <a:pPr marL="556165" lvl="1" indent="-213265" defTabSz="342900">
              <a:spcAft>
                <a:spcPct val="0"/>
              </a:spcAft>
            </a:pPr>
            <a:r>
              <a:rPr lang="en-US" sz="2200" b="1">
                <a:latin typeface="Arial (Body)"/>
              </a:rPr>
              <a:t>Capability</a:t>
            </a:r>
          </a:p>
          <a:p>
            <a:pPr marL="858584" lvl="2" indent="-172784" defTabSz="342900">
              <a:spcAft>
                <a:spcPct val="0"/>
              </a:spcAft>
              <a:buFont typeface="Wingdings" panose="05000000000000000000" pitchFamily="2" charset="2"/>
              <a:buChar char="§"/>
            </a:pPr>
            <a:r>
              <a:rPr lang="en-US" sz="2200">
                <a:latin typeface="Arial (Body)"/>
              </a:rPr>
              <a:t>Flexible, dedicated, or a combination of the two</a:t>
            </a:r>
          </a:p>
          <a:p>
            <a:pPr marL="858584" lvl="2" indent="-172784" defTabSz="342900">
              <a:spcAft>
                <a:spcPct val="0"/>
              </a:spcAft>
              <a:buFont typeface="Wingdings" panose="05000000000000000000" pitchFamily="2" charset="2"/>
              <a:buChar char="§"/>
            </a:pPr>
            <a:r>
              <a:rPr lang="en-US" sz="2200">
                <a:latin typeface="Arial (Body)"/>
              </a:rPr>
              <a:t>Product focus or a functional focus</a:t>
            </a:r>
          </a:p>
          <a:p>
            <a:pPr marL="556165" lvl="1" indent="-213265" defTabSz="342900">
              <a:spcAft>
                <a:spcPct val="0"/>
              </a:spcAft>
            </a:pPr>
            <a:r>
              <a:rPr lang="en-US" sz="2200" b="1">
                <a:latin typeface="Arial (Body)"/>
              </a:rPr>
              <a:t>Location</a:t>
            </a:r>
          </a:p>
          <a:p>
            <a:pPr marL="858584" lvl="2" indent="-172784" defTabSz="342900">
              <a:spcAft>
                <a:spcPct val="0"/>
              </a:spcAft>
              <a:buFont typeface="Wingdings" panose="05000000000000000000" pitchFamily="2" charset="2"/>
              <a:buChar char="§"/>
            </a:pPr>
            <a:r>
              <a:rPr lang="en-US" sz="2200">
                <a:latin typeface="Arial (Body)"/>
              </a:rPr>
              <a:t>Where a company will locate its facilities</a:t>
            </a:r>
          </a:p>
          <a:p>
            <a:pPr marL="858584" lvl="2" indent="-172784" defTabSz="342900">
              <a:spcAft>
                <a:spcPct val="0"/>
              </a:spcAft>
              <a:buFont typeface="Wingdings" panose="05000000000000000000" pitchFamily="2" charset="2"/>
              <a:buChar char="§"/>
            </a:pPr>
            <a:r>
              <a:rPr lang="en-US" sz="2200">
                <a:latin typeface="Arial (Body)"/>
              </a:rPr>
              <a:t>Centralize for economies of scale, decentralize for responsiveness</a:t>
            </a:r>
          </a:p>
          <a:p>
            <a:pPr marL="858584" lvl="2" indent="-172784" defTabSz="342900">
              <a:spcAft>
                <a:spcPct val="0"/>
              </a:spcAft>
              <a:buFont typeface="Wingdings" panose="05000000000000000000" pitchFamily="2" charset="2"/>
              <a:buChar char="§"/>
            </a:pPr>
            <a:r>
              <a:rPr lang="en-US" sz="2200">
                <a:latin typeface="Arial (Body)"/>
              </a:rPr>
              <a:t>Consider macroeconomic factors, quality of workers, cost of workers and facility, availability of infrastructure, proximity to customers, location of other facilities, tax effects</a:t>
            </a:r>
          </a:p>
        </p:txBody>
      </p:sp>
    </p:spTree>
    <p:extLst>
      <p:ext uri="{BB962C8B-B14F-4D97-AF65-F5344CB8AC3E}">
        <p14:creationId xmlns:p14="http://schemas.microsoft.com/office/powerpoint/2010/main" val="31187285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vert="horz" lIns="68580" tIns="68569" rIns="68580" bIns="34290" rtlCol="0">
            <a:normAutofit/>
          </a:bodyPr>
          <a:lstStyle/>
          <a:p>
            <a:pPr defTabSz="342900"/>
            <a:r>
              <a:rPr lang="en-US" sz="5400" kern="1200">
                <a:latin typeface="Times New Roman" panose="02020603050405020304" pitchFamily="18" charset="0"/>
                <a:ea typeface="+mj-ea"/>
                <a:cs typeface="+mj-cs"/>
              </a:rPr>
              <a:t>Facilities </a:t>
            </a:r>
            <a:r>
              <a:rPr lang="en-US" sz="5400">
                <a:latin typeface="Times New Roman" panose="02020603050405020304" pitchFamily="18" charset="0"/>
              </a:rPr>
              <a:t>(4 of 6)</a:t>
            </a:r>
          </a:p>
        </p:txBody>
      </p:sp>
      <p:sp>
        <p:nvSpPr>
          <p:cNvPr id="4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5126418" y="552091"/>
            <a:ext cx="6224335" cy="5431536"/>
          </a:xfrm>
        </p:spPr>
        <p:txBody>
          <a:bodyPr vert="horz" lIns="68569" tIns="68569" rIns="68569" bIns="68569" rtlCol="0" anchor="ctr">
            <a:normAutofit/>
          </a:bodyPr>
          <a:lstStyle/>
          <a:p>
            <a:pPr marL="556165" lvl="1" indent="-213265" defTabSz="342900">
              <a:spcAft>
                <a:spcPct val="0"/>
              </a:spcAft>
            </a:pPr>
            <a:r>
              <a:rPr lang="en-US" sz="2200" b="1">
                <a:latin typeface="Arial (Body)"/>
              </a:rPr>
              <a:t>Capacity</a:t>
            </a:r>
          </a:p>
          <a:p>
            <a:pPr marL="858584" lvl="2" indent="-172784" defTabSz="342900">
              <a:spcAft>
                <a:spcPct val="0"/>
              </a:spcAft>
              <a:buFont typeface="Wingdings" panose="05000000000000000000" pitchFamily="2" charset="2"/>
              <a:buChar char="§"/>
            </a:pPr>
            <a:r>
              <a:rPr lang="en-US" sz="2200">
                <a:latin typeface="Arial (Body)"/>
              </a:rPr>
              <a:t>A facility’s capacity to perform its intended function or functions</a:t>
            </a:r>
          </a:p>
          <a:p>
            <a:pPr marL="858584" lvl="2" indent="-172784" defTabSz="342900">
              <a:spcAft>
                <a:spcPct val="0"/>
              </a:spcAft>
              <a:buFont typeface="Wingdings" panose="05000000000000000000" pitchFamily="2" charset="2"/>
              <a:buChar char="§"/>
            </a:pPr>
            <a:r>
              <a:rPr lang="en-US" sz="2200">
                <a:latin typeface="Arial (Body)"/>
              </a:rPr>
              <a:t>Excess capacity – responsive, costly</a:t>
            </a:r>
          </a:p>
          <a:p>
            <a:pPr marL="858584" lvl="2" indent="-172784" defTabSz="342900">
              <a:spcAft>
                <a:spcPct val="0"/>
              </a:spcAft>
              <a:buFont typeface="Wingdings" panose="05000000000000000000" pitchFamily="2" charset="2"/>
              <a:buChar char="§"/>
            </a:pPr>
            <a:r>
              <a:rPr lang="en-US" sz="2200">
                <a:latin typeface="Arial (Body)"/>
              </a:rPr>
              <a:t>Little excess capacity – more efficient, less responsive</a:t>
            </a:r>
          </a:p>
          <a:p>
            <a:pPr marL="556165" lvl="1" indent="-213265" defTabSz="342900">
              <a:spcAft>
                <a:spcPct val="0"/>
              </a:spcAft>
            </a:pPr>
            <a:r>
              <a:rPr lang="en-US" sz="2200" b="1">
                <a:latin typeface="Arial (Body)"/>
              </a:rPr>
              <a:t>Demand Allocation</a:t>
            </a:r>
          </a:p>
          <a:p>
            <a:pPr marL="858584" lvl="2" indent="-172784" defTabSz="342900">
              <a:spcAft>
                <a:spcPct val="0"/>
              </a:spcAft>
              <a:buFont typeface="Wingdings" panose="05000000000000000000" pitchFamily="2" charset="2"/>
              <a:buChar char="§"/>
            </a:pPr>
            <a:r>
              <a:rPr lang="en-US" sz="2200">
                <a:latin typeface="Arial (Body)"/>
              </a:rPr>
              <a:t>Markets each facility will serve</a:t>
            </a:r>
          </a:p>
          <a:p>
            <a:pPr marL="858584" lvl="2" indent="-172784" defTabSz="342900">
              <a:spcAft>
                <a:spcPct val="0"/>
              </a:spcAft>
              <a:buFont typeface="Wingdings" panose="05000000000000000000" pitchFamily="2" charset="2"/>
              <a:buChar char="§"/>
            </a:pPr>
            <a:r>
              <a:rPr lang="en-US" sz="2200">
                <a:latin typeface="Arial (Body)"/>
              </a:rPr>
              <a:t>Revisited as conditions change</a:t>
            </a:r>
          </a:p>
        </p:txBody>
      </p:sp>
    </p:spTree>
    <p:extLst>
      <p:ext uri="{BB962C8B-B14F-4D97-AF65-F5344CB8AC3E}">
        <p14:creationId xmlns:p14="http://schemas.microsoft.com/office/powerpoint/2010/main" val="29941784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vert="horz" lIns="68580" tIns="68569" rIns="68580" bIns="34290" rtlCol="0">
            <a:normAutofit/>
          </a:bodyPr>
          <a:lstStyle/>
          <a:p>
            <a:pPr defTabSz="342900"/>
            <a:r>
              <a:rPr lang="en-US" sz="5400" kern="1200">
                <a:latin typeface="Times New Roman" panose="02020603050405020304" pitchFamily="18" charset="0"/>
                <a:ea typeface="+mj-ea"/>
                <a:cs typeface="+mj-cs"/>
              </a:rPr>
              <a:t>Facilities </a:t>
            </a:r>
            <a:r>
              <a:rPr lang="en-US" sz="5400">
                <a:latin typeface="Times New Roman" panose="02020603050405020304" pitchFamily="18" charset="0"/>
              </a:rPr>
              <a:t>(5 of 6)</a:t>
            </a:r>
          </a:p>
        </p:txBody>
      </p:sp>
      <p:sp>
        <p:nvSpPr>
          <p:cNvPr id="27"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5126418" y="552091"/>
            <a:ext cx="6224335" cy="5431536"/>
          </a:xfrm>
        </p:spPr>
        <p:txBody>
          <a:bodyPr vert="horz" lIns="68569" tIns="68569" rIns="68569" bIns="68569" rtlCol="0" anchor="ctr">
            <a:normAutofit/>
          </a:bodyPr>
          <a:lstStyle/>
          <a:p>
            <a:pPr marL="556165" lvl="1" indent="-213265" defTabSz="342900">
              <a:spcAft>
                <a:spcPct val="0"/>
              </a:spcAft>
            </a:pPr>
            <a:r>
              <a:rPr lang="en-US" sz="2200" b="1">
                <a:latin typeface="Arial (Body)"/>
              </a:rPr>
              <a:t>Facility-Related Metrics</a:t>
            </a:r>
          </a:p>
          <a:p>
            <a:pPr marL="858584" lvl="2" indent="-172784" defTabSz="342900">
              <a:spcAft>
                <a:spcPct val="0"/>
              </a:spcAft>
              <a:buFont typeface="Wingdings" panose="05000000000000000000" pitchFamily="2" charset="2"/>
              <a:buChar char="§"/>
            </a:pPr>
            <a:r>
              <a:rPr lang="en-US" sz="2200">
                <a:latin typeface="Arial (Body)"/>
              </a:rPr>
              <a:t>Capacity</a:t>
            </a:r>
          </a:p>
          <a:p>
            <a:pPr marL="858584" lvl="2" indent="-172784" defTabSz="342900">
              <a:spcAft>
                <a:spcPct val="0"/>
              </a:spcAft>
              <a:buFont typeface="Wingdings" panose="05000000000000000000" pitchFamily="2" charset="2"/>
              <a:buChar char="§"/>
            </a:pPr>
            <a:r>
              <a:rPr lang="en-US" sz="2200">
                <a:latin typeface="Arial (Body)"/>
              </a:rPr>
              <a:t>Utilization</a:t>
            </a:r>
          </a:p>
          <a:p>
            <a:pPr marL="858584" lvl="2" indent="-172784" defTabSz="342900">
              <a:spcAft>
                <a:spcPct val="0"/>
              </a:spcAft>
              <a:buFont typeface="Wingdings" panose="05000000000000000000" pitchFamily="2" charset="2"/>
              <a:buChar char="§"/>
            </a:pPr>
            <a:r>
              <a:rPr lang="en-US" sz="2200">
                <a:latin typeface="Arial (Body)"/>
              </a:rPr>
              <a:t>Processing/setup/down/idle time</a:t>
            </a:r>
          </a:p>
          <a:p>
            <a:pPr marL="858584" lvl="2" indent="-172784" defTabSz="342900">
              <a:spcAft>
                <a:spcPct val="0"/>
              </a:spcAft>
              <a:buFont typeface="Wingdings" panose="05000000000000000000" pitchFamily="2" charset="2"/>
              <a:buChar char="§"/>
            </a:pPr>
            <a:r>
              <a:rPr lang="en-US" sz="2200">
                <a:latin typeface="Arial (Body)"/>
              </a:rPr>
              <a:t>Quality losses</a:t>
            </a:r>
          </a:p>
          <a:p>
            <a:pPr marL="858584" lvl="2" indent="-172784" defTabSz="342900">
              <a:spcAft>
                <a:spcPct val="0"/>
              </a:spcAft>
              <a:buFont typeface="Wingdings" panose="05000000000000000000" pitchFamily="2" charset="2"/>
              <a:buChar char="§"/>
            </a:pPr>
            <a:r>
              <a:rPr lang="en-US" sz="2200">
                <a:latin typeface="Arial (Body)"/>
              </a:rPr>
              <a:t>Production cost per unit</a:t>
            </a:r>
          </a:p>
          <a:p>
            <a:pPr marL="858584" lvl="2" indent="-172784" defTabSz="342900">
              <a:spcAft>
                <a:spcPct val="0"/>
              </a:spcAft>
              <a:buFont typeface="Wingdings" panose="05000000000000000000" pitchFamily="2" charset="2"/>
              <a:buChar char="§"/>
            </a:pPr>
            <a:r>
              <a:rPr lang="en-US" sz="2200">
                <a:latin typeface="Arial (Body)"/>
              </a:rPr>
              <a:t>Theoretical flow/cycle time of production</a:t>
            </a:r>
          </a:p>
          <a:p>
            <a:pPr marL="858584" lvl="2" indent="-172784" defTabSz="342900">
              <a:spcAft>
                <a:spcPct val="0"/>
              </a:spcAft>
              <a:buFont typeface="Wingdings" panose="05000000000000000000" pitchFamily="2" charset="2"/>
              <a:buChar char="§"/>
            </a:pPr>
            <a:r>
              <a:rPr lang="en-US" sz="2200">
                <a:latin typeface="Arial (Body)"/>
              </a:rPr>
              <a:t>Actual average flow/cycle time</a:t>
            </a:r>
          </a:p>
        </p:txBody>
      </p:sp>
    </p:spTree>
    <p:extLst>
      <p:ext uri="{BB962C8B-B14F-4D97-AF65-F5344CB8AC3E}">
        <p14:creationId xmlns:p14="http://schemas.microsoft.com/office/powerpoint/2010/main" val="16394448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vert="horz" lIns="68580" tIns="68569" rIns="68580" bIns="34290" rtlCol="0">
            <a:normAutofit/>
          </a:bodyPr>
          <a:lstStyle/>
          <a:p>
            <a:pPr defTabSz="342900"/>
            <a:r>
              <a:rPr lang="en-US" sz="5400" kern="1200">
                <a:latin typeface="Times New Roman" panose="02020603050405020304" pitchFamily="18" charset="0"/>
                <a:ea typeface="+mj-ea"/>
                <a:cs typeface="+mj-cs"/>
              </a:rPr>
              <a:t>Facilities </a:t>
            </a:r>
            <a:r>
              <a:rPr lang="en-US" sz="5400">
                <a:latin typeface="Times New Roman" panose="02020603050405020304" pitchFamily="18" charset="0"/>
              </a:rPr>
              <a:t>(6 of 6)</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5126418" y="552091"/>
            <a:ext cx="6224335" cy="5431536"/>
          </a:xfrm>
        </p:spPr>
        <p:txBody>
          <a:bodyPr vert="horz" lIns="68569" tIns="68569" rIns="68569" bIns="68569" rtlCol="0" anchor="ctr">
            <a:normAutofit/>
          </a:bodyPr>
          <a:lstStyle/>
          <a:p>
            <a:pPr marL="858584" lvl="2" indent="-172784" defTabSz="342900">
              <a:spcAft>
                <a:spcPct val="0"/>
              </a:spcAft>
              <a:buFont typeface="Wingdings" panose="05000000000000000000" pitchFamily="2" charset="2"/>
              <a:buChar char="§"/>
            </a:pPr>
            <a:r>
              <a:rPr lang="en-US" sz="2200" dirty="0">
                <a:latin typeface="Arial (Body)"/>
              </a:rPr>
              <a:t>Product variety</a:t>
            </a:r>
          </a:p>
          <a:p>
            <a:pPr marL="858584" lvl="2" indent="-172784" defTabSz="342900">
              <a:spcAft>
                <a:spcPct val="0"/>
              </a:spcAft>
              <a:buFont typeface="Wingdings" panose="05000000000000000000" pitchFamily="2" charset="2"/>
              <a:buChar char="§"/>
            </a:pPr>
            <a:r>
              <a:rPr lang="en-US" sz="2200" dirty="0">
                <a:latin typeface="Arial (Body)"/>
              </a:rPr>
              <a:t>Volume contribution of top 20 percent SKU's and customers</a:t>
            </a:r>
          </a:p>
          <a:p>
            <a:pPr marL="858584" lvl="2" indent="-172784" defTabSz="342900">
              <a:spcAft>
                <a:spcPct val="0"/>
              </a:spcAft>
              <a:buFont typeface="Wingdings" panose="05000000000000000000" pitchFamily="2" charset="2"/>
              <a:buChar char="§"/>
            </a:pPr>
            <a:r>
              <a:rPr lang="en-US" sz="2200" dirty="0">
                <a:latin typeface="Arial (Body)"/>
              </a:rPr>
              <a:t>Average production batch size</a:t>
            </a:r>
          </a:p>
          <a:p>
            <a:pPr marL="858584" lvl="2" indent="-172784" defTabSz="342900">
              <a:spcAft>
                <a:spcPct val="0"/>
              </a:spcAft>
              <a:buFont typeface="Wingdings" panose="05000000000000000000" pitchFamily="2" charset="2"/>
              <a:buChar char="§"/>
            </a:pPr>
            <a:r>
              <a:rPr lang="en-US" sz="2200" dirty="0">
                <a:latin typeface="Arial (Body)"/>
              </a:rPr>
              <a:t>Production service level</a:t>
            </a:r>
          </a:p>
        </p:txBody>
      </p:sp>
    </p:spTree>
    <p:extLst>
      <p:ext uri="{BB962C8B-B14F-4D97-AF65-F5344CB8AC3E}">
        <p14:creationId xmlns:p14="http://schemas.microsoft.com/office/powerpoint/2010/main" val="20138216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vert="horz" lIns="68580" tIns="68569" rIns="68580" bIns="34290" rtlCol="0">
            <a:normAutofit/>
          </a:bodyPr>
          <a:lstStyle/>
          <a:p>
            <a:pPr defTabSz="342900"/>
            <a:r>
              <a:rPr lang="en-US" sz="5400" kern="1200">
                <a:latin typeface="Times New Roman" panose="02020603050405020304" pitchFamily="18" charset="0"/>
                <a:ea typeface="+mj-ea"/>
                <a:cs typeface="+mj-cs"/>
              </a:rPr>
              <a:t>Inventory </a:t>
            </a:r>
            <a:r>
              <a:rPr lang="en-US" sz="5400">
                <a:latin typeface="Times New Roman" panose="02020603050405020304" pitchFamily="18" charset="0"/>
              </a:rPr>
              <a:t>(1 of 3)</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5126418" y="552091"/>
            <a:ext cx="6224335" cy="5431536"/>
          </a:xfrm>
        </p:spPr>
        <p:txBody>
          <a:bodyPr vert="horz" lIns="68569" tIns="68569" rIns="68569" bIns="68569" rtlCol="0" anchor="ctr">
            <a:normAutofit/>
          </a:bodyPr>
          <a:lstStyle/>
          <a:p>
            <a:pPr marL="191738" indent="-191738" defTabSz="342900">
              <a:spcAft>
                <a:spcPct val="0"/>
              </a:spcAft>
            </a:pPr>
            <a:r>
              <a:rPr lang="en-US" sz="2200" b="1">
                <a:latin typeface="Arial (Body)"/>
              </a:rPr>
              <a:t>Role in the Supply Chain</a:t>
            </a:r>
          </a:p>
          <a:p>
            <a:pPr marL="556165" lvl="1" indent="-213265" defTabSz="342900">
              <a:spcAft>
                <a:spcPct val="0"/>
              </a:spcAft>
            </a:pPr>
            <a:r>
              <a:rPr lang="en-US" sz="2200">
                <a:latin typeface="Arial (Body)"/>
              </a:rPr>
              <a:t>Mismatch between supply and demand</a:t>
            </a:r>
          </a:p>
          <a:p>
            <a:pPr marL="556165" lvl="1" indent="-213265" defTabSz="342900">
              <a:spcAft>
                <a:spcPct val="0"/>
              </a:spcAft>
            </a:pPr>
            <a:r>
              <a:rPr lang="en-US" sz="2200">
                <a:latin typeface="Arial (Body)"/>
              </a:rPr>
              <a:t>Exploit economies of scale</a:t>
            </a:r>
          </a:p>
          <a:p>
            <a:pPr marL="556165" lvl="1" indent="-213265" defTabSz="342900">
              <a:spcAft>
                <a:spcPct val="0"/>
              </a:spcAft>
            </a:pPr>
            <a:r>
              <a:rPr lang="en-US" sz="2200">
                <a:latin typeface="Arial (Body)"/>
              </a:rPr>
              <a:t>Reduce costs</a:t>
            </a:r>
          </a:p>
          <a:p>
            <a:pPr marL="556165" lvl="1" indent="-213265" defTabSz="342900">
              <a:spcAft>
                <a:spcPct val="0"/>
              </a:spcAft>
            </a:pPr>
            <a:r>
              <a:rPr lang="en-US" sz="2200">
                <a:latin typeface="Arial (Body)"/>
              </a:rPr>
              <a:t>Improve product availability</a:t>
            </a:r>
          </a:p>
          <a:p>
            <a:pPr marL="556165" lvl="1" indent="-213265" defTabSz="342900">
              <a:spcAft>
                <a:spcPct val="0"/>
              </a:spcAft>
            </a:pPr>
            <a:r>
              <a:rPr lang="en-US" sz="2200">
                <a:latin typeface="Arial (Body)"/>
              </a:rPr>
              <a:t>Affects assets, costs, responsiveness, material flow time</a:t>
            </a:r>
          </a:p>
        </p:txBody>
      </p:sp>
    </p:spTree>
    <p:extLst>
      <p:ext uri="{BB962C8B-B14F-4D97-AF65-F5344CB8AC3E}">
        <p14:creationId xmlns:p14="http://schemas.microsoft.com/office/powerpoint/2010/main" val="26754098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vert="horz" lIns="68580" tIns="68569" rIns="68580" bIns="34290" rtlCol="0">
            <a:normAutofit/>
          </a:bodyPr>
          <a:lstStyle/>
          <a:p>
            <a:pPr defTabSz="342900"/>
            <a:r>
              <a:rPr lang="en-US" sz="5400" kern="1200">
                <a:latin typeface="Times New Roman" panose="02020603050405020304" pitchFamily="18" charset="0"/>
                <a:ea typeface="+mj-ea"/>
                <a:cs typeface="+mj-cs"/>
              </a:rPr>
              <a:t>Inventory </a:t>
            </a:r>
            <a:r>
              <a:rPr lang="en-US" sz="5400">
                <a:latin typeface="Times New Roman" panose="02020603050405020304" pitchFamily="18" charset="0"/>
              </a:rPr>
              <a:t>(2 of 3)</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5126418" y="552091"/>
            <a:ext cx="6224335" cy="5431536"/>
          </a:xfrm>
        </p:spPr>
        <p:txBody>
          <a:bodyPr vert="horz" lIns="68569" tIns="68569" rIns="68569" bIns="68569" rtlCol="0" anchor="ctr">
            <a:normAutofit/>
          </a:bodyPr>
          <a:lstStyle/>
          <a:p>
            <a:pPr marL="191738" indent="-191738" defTabSz="342900">
              <a:spcAft>
                <a:spcPct val="0"/>
              </a:spcAft>
            </a:pPr>
            <a:r>
              <a:rPr lang="en-US" sz="2200" b="1">
                <a:latin typeface="Arial (Body)"/>
              </a:rPr>
              <a:t>Overall Trade-Off</a:t>
            </a:r>
          </a:p>
          <a:p>
            <a:pPr marL="556165" lvl="1" indent="-213265" defTabSz="342900">
              <a:spcAft>
                <a:spcPct val="0"/>
              </a:spcAft>
            </a:pPr>
            <a:r>
              <a:rPr lang="en-US" sz="2200">
                <a:latin typeface="Arial (Body)"/>
              </a:rPr>
              <a:t>Increasing inventory generally makes the supply chain more responsive</a:t>
            </a:r>
          </a:p>
          <a:p>
            <a:pPr marL="556165" lvl="1" indent="-213265" defTabSz="342900">
              <a:spcAft>
                <a:spcPct val="0"/>
              </a:spcAft>
            </a:pPr>
            <a:r>
              <a:rPr lang="en-US" sz="2200">
                <a:latin typeface="Arial (Body)"/>
              </a:rPr>
              <a:t>A higher level of inventory facilitates a reduction in production and transportation costs because of improved economies of scale</a:t>
            </a:r>
          </a:p>
          <a:p>
            <a:pPr marL="556165" lvl="1" indent="-213265" defTabSz="342900">
              <a:spcAft>
                <a:spcPct val="0"/>
              </a:spcAft>
            </a:pPr>
            <a:r>
              <a:rPr lang="en-US" sz="2200">
                <a:latin typeface="Arial (Body)"/>
              </a:rPr>
              <a:t>Inventory holding costs increase</a:t>
            </a:r>
          </a:p>
        </p:txBody>
      </p:sp>
    </p:spTree>
    <p:extLst>
      <p:ext uri="{BB962C8B-B14F-4D97-AF65-F5344CB8AC3E}">
        <p14:creationId xmlns:p14="http://schemas.microsoft.com/office/powerpoint/2010/main" val="404719682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vert="horz" lIns="68580" tIns="68569" rIns="68580" bIns="34290" rtlCol="0">
            <a:normAutofit/>
          </a:bodyPr>
          <a:lstStyle/>
          <a:p>
            <a:pPr defTabSz="342900"/>
            <a:r>
              <a:rPr lang="en-US" sz="5400" kern="1200">
                <a:latin typeface="Times New Roman" panose="02020603050405020304" pitchFamily="18" charset="0"/>
                <a:ea typeface="+mj-ea"/>
                <a:cs typeface="+mj-cs"/>
              </a:rPr>
              <a:t>Inventory </a:t>
            </a:r>
            <a:r>
              <a:rPr lang="en-US" sz="5400">
                <a:latin typeface="Times New Roman" panose="02020603050405020304" pitchFamily="18" charset="0"/>
              </a:rPr>
              <a:t>(3 of 3)</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5126418" y="552091"/>
            <a:ext cx="6224335" cy="5431536"/>
          </a:xfrm>
        </p:spPr>
        <p:txBody>
          <a:bodyPr vert="horz" lIns="68569" tIns="68569" rIns="68569" bIns="68569" rtlCol="0" anchor="ctr">
            <a:normAutofit/>
          </a:bodyPr>
          <a:lstStyle/>
          <a:p>
            <a:pPr marL="556165" lvl="1" indent="-213265" defTabSz="342900">
              <a:spcAft>
                <a:spcPct val="0"/>
              </a:spcAft>
            </a:pPr>
            <a:r>
              <a:rPr lang="en-US" sz="2200" b="1" dirty="0">
                <a:latin typeface="Arial (Body)"/>
              </a:rPr>
              <a:t>Material flow time, </a:t>
            </a:r>
            <a:r>
              <a:rPr lang="en-US" sz="2200" dirty="0">
                <a:latin typeface="Arial (Body)"/>
              </a:rPr>
              <a:t>the time that elapses between the point at which material enters the supply chain to the point at which it exits</a:t>
            </a:r>
          </a:p>
          <a:p>
            <a:pPr marL="556165" lvl="1" indent="-213265" defTabSz="342900">
              <a:spcAft>
                <a:spcPct val="0"/>
              </a:spcAft>
            </a:pPr>
            <a:r>
              <a:rPr lang="en-US" sz="2200" b="1" dirty="0">
                <a:latin typeface="Arial (Body)"/>
              </a:rPr>
              <a:t>Throughput</a:t>
            </a:r>
            <a:r>
              <a:rPr lang="en-US" sz="2200" i="1" dirty="0">
                <a:latin typeface="Arial (Body)"/>
              </a:rPr>
              <a:t>,</a:t>
            </a:r>
            <a:r>
              <a:rPr lang="en-US" sz="2200" dirty="0">
                <a:latin typeface="Arial (Body)"/>
              </a:rPr>
              <a:t> the rate at which sales occur</a:t>
            </a:r>
          </a:p>
          <a:p>
            <a:pPr marL="556165" lvl="1" indent="-213265" defTabSz="342900">
              <a:spcAft>
                <a:spcPct val="0"/>
              </a:spcAft>
            </a:pPr>
            <a:r>
              <a:rPr lang="en-US" sz="2200" dirty="0">
                <a:latin typeface="Arial (Body)"/>
              </a:rPr>
              <a:t>Little’s law</a:t>
            </a:r>
          </a:p>
          <a:p>
            <a:pPr marL="1013365" lvl="2" indent="-213265" defTabSz="342900">
              <a:spcAft>
                <a:spcPct val="0"/>
              </a:spcAft>
            </a:pPr>
            <a:r>
              <a:rPr lang="en-US" sz="1800" i="1" dirty="0">
                <a:latin typeface="Arial (Body)"/>
              </a:rPr>
              <a:t>I=FR*FT</a:t>
            </a:r>
          </a:p>
          <a:p>
            <a:pPr marL="342900" lvl="1" indent="0" defTabSz="342900">
              <a:spcAft>
                <a:spcPct val="0"/>
              </a:spcAft>
              <a:buNone/>
            </a:pPr>
            <a:r>
              <a:rPr lang="en-US" sz="2200" dirty="0">
                <a:latin typeface="Arial (Body)"/>
              </a:rPr>
              <a:t>where</a:t>
            </a:r>
          </a:p>
          <a:p>
            <a:pPr marL="342900" lvl="1" indent="0" defTabSz="342900">
              <a:spcAft>
                <a:spcPct val="0"/>
              </a:spcAft>
              <a:buNone/>
            </a:pPr>
            <a:r>
              <a:rPr lang="en-US" sz="2200" i="1" dirty="0">
                <a:latin typeface="Arial (Body)"/>
              </a:rPr>
              <a:t>I</a:t>
            </a:r>
            <a:r>
              <a:rPr lang="en-US" sz="2200" dirty="0">
                <a:latin typeface="Arial (Body)"/>
              </a:rPr>
              <a:t> = Inventory, </a:t>
            </a:r>
            <a:r>
              <a:rPr lang="en-US" sz="2200" i="1" dirty="0">
                <a:latin typeface="Arial (Body)"/>
              </a:rPr>
              <a:t>FR</a:t>
            </a:r>
            <a:r>
              <a:rPr lang="en-US" sz="2200" dirty="0">
                <a:latin typeface="Arial (Body)"/>
              </a:rPr>
              <a:t> =Flow Rate, </a:t>
            </a:r>
            <a:r>
              <a:rPr lang="en-US" sz="2200" i="1" dirty="0">
                <a:latin typeface="Arial (Body)"/>
              </a:rPr>
              <a:t>FT </a:t>
            </a:r>
            <a:r>
              <a:rPr lang="en-US" sz="2200" dirty="0">
                <a:latin typeface="Arial (Body)"/>
              </a:rPr>
              <a:t>= Flow Time</a:t>
            </a:r>
          </a:p>
        </p:txBody>
      </p:sp>
    </p:spTree>
    <p:extLst>
      <p:ext uri="{BB962C8B-B14F-4D97-AF65-F5344CB8AC3E}">
        <p14:creationId xmlns:p14="http://schemas.microsoft.com/office/powerpoint/2010/main" val="9114408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54296" y="329184"/>
            <a:ext cx="6894576" cy="1783080"/>
          </a:xfrm>
        </p:spPr>
        <p:txBody>
          <a:bodyPr vert="horz" lIns="68580" tIns="68569" rIns="68580" bIns="34290" rtlCol="0" anchor="b">
            <a:normAutofit/>
          </a:bodyPr>
          <a:lstStyle/>
          <a:p>
            <a:pPr defTabSz="342900"/>
            <a:r>
              <a:rPr lang="en-US" sz="5000" kern="1200">
                <a:latin typeface="Times New Roman" panose="02020603050405020304" pitchFamily="18" charset="0"/>
                <a:ea typeface="+mj-ea"/>
                <a:cs typeface="+mj-cs"/>
              </a:rPr>
              <a:t>Components of Inventory Decisions </a:t>
            </a:r>
            <a:r>
              <a:rPr lang="en-US" sz="5000">
                <a:latin typeface="Times New Roman" panose="02020603050405020304" pitchFamily="18" charset="0"/>
              </a:rPr>
              <a:t>(1 of 4)</a:t>
            </a:r>
          </a:p>
        </p:txBody>
      </p:sp>
      <p:pic>
        <p:nvPicPr>
          <p:cNvPr id="22" name="Picture 21" descr="Different coloured organisers">
            <a:extLst>
              <a:ext uri="{FF2B5EF4-FFF2-40B4-BE49-F238E27FC236}">
                <a16:creationId xmlns:a16="http://schemas.microsoft.com/office/drawing/2014/main" id="{C3B648C5-D3AC-2E6A-FBED-DBCF3B53F69C}"/>
              </a:ext>
            </a:extLst>
          </p:cNvPr>
          <p:cNvPicPr>
            <a:picLocks noChangeAspect="1"/>
          </p:cNvPicPr>
          <p:nvPr/>
        </p:nvPicPr>
        <p:blipFill rotWithShape="1">
          <a:blip r:embed="rId2"/>
          <a:srcRect l="32178" r="32072" b="1"/>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28"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4654296" y="2706624"/>
            <a:ext cx="6894576" cy="3483864"/>
          </a:xfrm>
        </p:spPr>
        <p:txBody>
          <a:bodyPr vert="horz" lIns="68569" tIns="68569" rIns="68569" bIns="68569" rtlCol="0">
            <a:normAutofit/>
          </a:bodyPr>
          <a:lstStyle/>
          <a:p>
            <a:pPr marL="191738" indent="-191738" defTabSz="342900">
              <a:spcAft>
                <a:spcPct val="0"/>
              </a:spcAft>
            </a:pPr>
            <a:r>
              <a:rPr lang="en-US" sz="2200" b="1">
                <a:latin typeface="Arial (Body)"/>
              </a:rPr>
              <a:t>Cycle Inventory</a:t>
            </a:r>
          </a:p>
          <a:p>
            <a:pPr marL="556165" lvl="1" indent="-213265" defTabSz="342900">
              <a:spcAft>
                <a:spcPct val="0"/>
              </a:spcAft>
            </a:pPr>
            <a:r>
              <a:rPr lang="en-US" sz="2200">
                <a:latin typeface="Arial (Body)"/>
              </a:rPr>
              <a:t>Average amount of inventory used to satisfy demand between supplier shipments</a:t>
            </a:r>
          </a:p>
          <a:p>
            <a:pPr marL="556165" lvl="1" indent="-213265" defTabSz="342900">
              <a:spcAft>
                <a:spcPct val="0"/>
              </a:spcAft>
            </a:pPr>
            <a:r>
              <a:rPr lang="en-US" sz="2200">
                <a:latin typeface="Arial (Body)"/>
              </a:rPr>
              <a:t>Function of lot size decisions</a:t>
            </a:r>
          </a:p>
          <a:p>
            <a:pPr marL="191738" indent="-191738" defTabSz="342900">
              <a:spcAft>
                <a:spcPct val="0"/>
              </a:spcAft>
            </a:pPr>
            <a:r>
              <a:rPr lang="en-US" sz="2200" b="1">
                <a:latin typeface="Arial (Body)"/>
              </a:rPr>
              <a:t>Safety Inventory</a:t>
            </a:r>
          </a:p>
          <a:p>
            <a:pPr marL="556165" lvl="1" indent="-213265" defTabSz="342900">
              <a:spcAft>
                <a:spcPct val="0"/>
              </a:spcAft>
            </a:pPr>
            <a:r>
              <a:rPr lang="en-US" sz="2200">
                <a:latin typeface="Arial (Body)"/>
              </a:rPr>
              <a:t>Inventory held in case demand exceeds expectations</a:t>
            </a:r>
          </a:p>
          <a:p>
            <a:pPr marL="556165" lvl="1" indent="-213265" defTabSz="342900">
              <a:spcAft>
                <a:spcPct val="0"/>
              </a:spcAft>
            </a:pPr>
            <a:r>
              <a:rPr lang="en-US" sz="2200">
                <a:latin typeface="Arial (Body)"/>
              </a:rPr>
              <a:t>Costs of carrying too much inventory versus cost of losing sales</a:t>
            </a:r>
          </a:p>
        </p:txBody>
      </p:sp>
    </p:spTree>
    <p:extLst>
      <p:ext uri="{BB962C8B-B14F-4D97-AF65-F5344CB8AC3E}">
        <p14:creationId xmlns:p14="http://schemas.microsoft.com/office/powerpoint/2010/main" val="180269563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54296" y="329184"/>
            <a:ext cx="6894576" cy="1783080"/>
          </a:xfrm>
        </p:spPr>
        <p:txBody>
          <a:bodyPr vert="horz" lIns="68580" tIns="68569" rIns="68580" bIns="34290" rtlCol="0" anchor="b">
            <a:normAutofit/>
          </a:bodyPr>
          <a:lstStyle/>
          <a:p>
            <a:pPr defTabSz="342900"/>
            <a:r>
              <a:rPr lang="en-US" sz="5000" kern="1200">
                <a:latin typeface="Times New Roman" panose="02020603050405020304" pitchFamily="18" charset="0"/>
                <a:ea typeface="+mj-ea"/>
                <a:cs typeface="+mj-cs"/>
              </a:rPr>
              <a:t>Components of Inventory Decisions </a:t>
            </a:r>
            <a:r>
              <a:rPr lang="en-US" sz="5000">
                <a:latin typeface="Times New Roman" panose="02020603050405020304" pitchFamily="18" charset="0"/>
              </a:rPr>
              <a:t>(2 of 4)</a:t>
            </a:r>
          </a:p>
        </p:txBody>
      </p:sp>
      <p:pic>
        <p:nvPicPr>
          <p:cNvPr id="39" name="Picture 38" descr="Boxes On Rack In Warehouse">
            <a:extLst>
              <a:ext uri="{FF2B5EF4-FFF2-40B4-BE49-F238E27FC236}">
                <a16:creationId xmlns:a16="http://schemas.microsoft.com/office/drawing/2014/main" id="{DC1FA81D-F0C4-95DE-2B8B-923F6B4C018A}"/>
              </a:ext>
            </a:extLst>
          </p:cNvPr>
          <p:cNvPicPr>
            <a:picLocks noChangeAspect="1"/>
          </p:cNvPicPr>
          <p:nvPr/>
        </p:nvPicPr>
        <p:blipFill rotWithShape="1">
          <a:blip r:embed="rId2"/>
          <a:srcRect l="34975" r="25581" b="-2"/>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45"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4654296" y="2706624"/>
            <a:ext cx="6894576" cy="3483864"/>
          </a:xfrm>
        </p:spPr>
        <p:txBody>
          <a:bodyPr vert="horz" lIns="68569" tIns="68569" rIns="68569" bIns="68569" rtlCol="0">
            <a:normAutofit/>
          </a:bodyPr>
          <a:lstStyle/>
          <a:p>
            <a:pPr marL="191738" indent="-191738" defTabSz="342900">
              <a:spcAft>
                <a:spcPct val="0"/>
              </a:spcAft>
            </a:pPr>
            <a:r>
              <a:rPr lang="en-US" sz="2200" b="1">
                <a:latin typeface="Arial (Body)"/>
              </a:rPr>
              <a:t>Seasonal Inventory</a:t>
            </a:r>
          </a:p>
          <a:p>
            <a:pPr marL="556165" lvl="1" indent="-213265" defTabSz="342900">
              <a:spcAft>
                <a:spcPct val="0"/>
              </a:spcAft>
            </a:pPr>
            <a:r>
              <a:rPr lang="en-US" sz="2200">
                <a:latin typeface="Arial (Body)"/>
              </a:rPr>
              <a:t>Inventory built up to counter predictable variability in demand</a:t>
            </a:r>
          </a:p>
          <a:p>
            <a:pPr marL="556165" lvl="1" indent="-213265" defTabSz="342900">
              <a:spcAft>
                <a:spcPct val="0"/>
              </a:spcAft>
            </a:pPr>
            <a:r>
              <a:rPr lang="en-US" sz="2200">
                <a:latin typeface="Arial (Body)"/>
              </a:rPr>
              <a:t>Cost of carrying additional inventory versus cost of flexible production</a:t>
            </a:r>
          </a:p>
          <a:p>
            <a:pPr marL="191738" indent="-191738" defTabSz="342900">
              <a:spcAft>
                <a:spcPct val="0"/>
              </a:spcAft>
            </a:pPr>
            <a:r>
              <a:rPr lang="en-US" sz="2200" b="1">
                <a:latin typeface="Arial (Body)"/>
              </a:rPr>
              <a:t>Level of Product Availability</a:t>
            </a:r>
          </a:p>
          <a:p>
            <a:pPr marL="556165" lvl="1" indent="-213265" defTabSz="342900">
              <a:spcAft>
                <a:spcPct val="0"/>
              </a:spcAft>
            </a:pPr>
            <a:r>
              <a:rPr lang="en-US" sz="2200">
                <a:latin typeface="Arial (Body)"/>
              </a:rPr>
              <a:t>The fraction of demand that is served on time from product held in inventory</a:t>
            </a:r>
          </a:p>
          <a:p>
            <a:pPr marL="556165" lvl="1" indent="-213265" defTabSz="342900">
              <a:spcAft>
                <a:spcPct val="0"/>
              </a:spcAft>
            </a:pPr>
            <a:r>
              <a:rPr lang="en-US" sz="2200">
                <a:latin typeface="Arial (Body)"/>
              </a:rPr>
              <a:t>Trade off between customer service and cost</a:t>
            </a:r>
          </a:p>
        </p:txBody>
      </p:sp>
    </p:spTree>
    <p:extLst>
      <p:ext uri="{BB962C8B-B14F-4D97-AF65-F5344CB8AC3E}">
        <p14:creationId xmlns:p14="http://schemas.microsoft.com/office/powerpoint/2010/main" val="34596632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vert="horz" lIns="68580" tIns="68569" rIns="68580" bIns="34290" rtlCol="0">
            <a:normAutofit/>
          </a:bodyPr>
          <a:lstStyle/>
          <a:p>
            <a:pPr defTabSz="342900"/>
            <a:r>
              <a:rPr lang="en-US" sz="4600" kern="1200">
                <a:latin typeface="Times New Roman" panose="02020603050405020304" pitchFamily="18" charset="0"/>
                <a:ea typeface="+mj-ea"/>
                <a:cs typeface="+mj-cs"/>
              </a:rPr>
              <a:t>Components of Inventory Decisions </a:t>
            </a:r>
            <a:r>
              <a:rPr lang="en-US" sz="4600">
                <a:latin typeface="Times New Roman" panose="02020603050405020304" pitchFamily="18" charset="0"/>
              </a:rPr>
              <a:t>(3 of 4)</a:t>
            </a:r>
          </a:p>
        </p:txBody>
      </p:sp>
      <p:sp>
        <p:nvSpPr>
          <p:cNvPr id="35"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838200" y="1929384"/>
            <a:ext cx="10515600" cy="4251960"/>
          </a:xfrm>
        </p:spPr>
        <p:txBody>
          <a:bodyPr vert="horz" lIns="68569" tIns="68569" rIns="68569" bIns="68569" rtlCol="0">
            <a:normAutofit/>
          </a:bodyPr>
          <a:lstStyle/>
          <a:p>
            <a:pPr marL="191738" indent="-191738" defTabSz="342900">
              <a:spcAft>
                <a:spcPct val="0"/>
              </a:spcAft>
            </a:pPr>
            <a:r>
              <a:rPr lang="en-US" sz="2200" b="1">
                <a:latin typeface="Arial (Body)"/>
              </a:rPr>
              <a:t>Inventory-Related Metrics</a:t>
            </a:r>
          </a:p>
          <a:p>
            <a:pPr marL="556165" lvl="1" indent="-213265" defTabSz="342900">
              <a:spcAft>
                <a:spcPct val="0"/>
              </a:spcAft>
            </a:pPr>
            <a:r>
              <a:rPr lang="en-US" sz="2200">
                <a:latin typeface="Arial (Body)"/>
              </a:rPr>
              <a:t>C 2 C cycle time</a:t>
            </a:r>
          </a:p>
          <a:p>
            <a:pPr marL="556165" lvl="1" indent="-213265" defTabSz="342900">
              <a:spcAft>
                <a:spcPct val="0"/>
              </a:spcAft>
            </a:pPr>
            <a:r>
              <a:rPr lang="en-US" sz="2200">
                <a:latin typeface="Arial (Body)"/>
              </a:rPr>
              <a:t>Average inventory</a:t>
            </a:r>
          </a:p>
          <a:p>
            <a:pPr marL="556165" lvl="1" indent="-213265" defTabSz="342900">
              <a:spcAft>
                <a:spcPct val="0"/>
              </a:spcAft>
            </a:pPr>
            <a:r>
              <a:rPr lang="en-US" sz="2200">
                <a:latin typeface="Arial (Body)"/>
              </a:rPr>
              <a:t>Inventory turns</a:t>
            </a:r>
          </a:p>
          <a:p>
            <a:pPr marL="556165" lvl="1" indent="-213265" defTabSz="342900">
              <a:spcAft>
                <a:spcPct val="0"/>
              </a:spcAft>
            </a:pPr>
            <a:r>
              <a:rPr lang="en-US" sz="2200">
                <a:latin typeface="Arial (Body)"/>
              </a:rPr>
              <a:t>Products with more than a specified number of days of inventory</a:t>
            </a:r>
          </a:p>
          <a:p>
            <a:pPr marL="556165" lvl="1" indent="-213265" defTabSz="342900">
              <a:spcAft>
                <a:spcPct val="0"/>
              </a:spcAft>
            </a:pPr>
            <a:r>
              <a:rPr lang="en-US" sz="2200">
                <a:latin typeface="Arial (Body)"/>
              </a:rPr>
              <a:t>Average replenishment batch size</a:t>
            </a:r>
          </a:p>
        </p:txBody>
      </p:sp>
    </p:spTree>
    <p:extLst>
      <p:ext uri="{BB962C8B-B14F-4D97-AF65-F5344CB8AC3E}">
        <p14:creationId xmlns:p14="http://schemas.microsoft.com/office/powerpoint/2010/main" val="46703601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54296" y="329184"/>
            <a:ext cx="6894576" cy="1783080"/>
          </a:xfrm>
        </p:spPr>
        <p:txBody>
          <a:bodyPr vert="horz" lIns="68580" tIns="68569" rIns="68580" bIns="34290" rtlCol="0" anchor="b">
            <a:normAutofit/>
          </a:bodyPr>
          <a:lstStyle/>
          <a:p>
            <a:pPr defTabSz="342900"/>
            <a:r>
              <a:rPr lang="en-US" sz="5000" kern="1200">
                <a:latin typeface="Times New Roman" panose="02020603050405020304" pitchFamily="18" charset="0"/>
                <a:ea typeface="+mj-ea"/>
                <a:cs typeface="+mj-cs"/>
              </a:rPr>
              <a:t>Components of Inventory Decisions </a:t>
            </a:r>
            <a:r>
              <a:rPr lang="en-US" sz="5000">
                <a:latin typeface="Times New Roman" panose="02020603050405020304" pitchFamily="18" charset="0"/>
              </a:rPr>
              <a:t>(4 of 4)</a:t>
            </a:r>
          </a:p>
        </p:txBody>
      </p:sp>
      <p:pic>
        <p:nvPicPr>
          <p:cNvPr id="43" name="Picture 42" descr="Stock exchange numbers">
            <a:extLst>
              <a:ext uri="{FF2B5EF4-FFF2-40B4-BE49-F238E27FC236}">
                <a16:creationId xmlns:a16="http://schemas.microsoft.com/office/drawing/2014/main" id="{F7B50BD7-D3C3-C1BD-7A11-6E1895F5288D}"/>
              </a:ext>
            </a:extLst>
          </p:cNvPr>
          <p:cNvPicPr>
            <a:picLocks noChangeAspect="1"/>
          </p:cNvPicPr>
          <p:nvPr/>
        </p:nvPicPr>
        <p:blipFill rotWithShape="1">
          <a:blip r:embed="rId2"/>
          <a:srcRect l="31019" r="29537" b="-2"/>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49"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4654296" y="2706624"/>
            <a:ext cx="6894576" cy="3483864"/>
          </a:xfrm>
        </p:spPr>
        <p:txBody>
          <a:bodyPr vert="horz" lIns="68569" tIns="68569" rIns="68569" bIns="68569" rtlCol="0">
            <a:normAutofit/>
          </a:bodyPr>
          <a:lstStyle/>
          <a:p>
            <a:pPr marL="556165" lvl="1" indent="-213265" defTabSz="342900">
              <a:spcAft>
                <a:spcPct val="0"/>
              </a:spcAft>
            </a:pPr>
            <a:r>
              <a:rPr lang="en-US" sz="2200">
                <a:latin typeface="Arial (Body)"/>
              </a:rPr>
              <a:t>Average safety inventory</a:t>
            </a:r>
          </a:p>
          <a:p>
            <a:pPr marL="556165" lvl="1" indent="-213265" defTabSz="342900">
              <a:spcAft>
                <a:spcPct val="0"/>
              </a:spcAft>
            </a:pPr>
            <a:r>
              <a:rPr lang="en-US" sz="2200">
                <a:latin typeface="Arial (Body)"/>
              </a:rPr>
              <a:t>Seasonal inventory</a:t>
            </a:r>
          </a:p>
          <a:p>
            <a:pPr marL="556165" lvl="1" indent="-213265" defTabSz="342900">
              <a:spcAft>
                <a:spcPct val="0"/>
              </a:spcAft>
            </a:pPr>
            <a:r>
              <a:rPr lang="en-US" sz="2200">
                <a:latin typeface="Arial (Body)"/>
              </a:rPr>
              <a:t>Fill rate</a:t>
            </a:r>
          </a:p>
          <a:p>
            <a:pPr marL="556165" lvl="1" indent="-213265" defTabSz="342900">
              <a:spcAft>
                <a:spcPct val="0"/>
              </a:spcAft>
            </a:pPr>
            <a:r>
              <a:rPr lang="en-US" sz="2200">
                <a:latin typeface="Arial (Body)"/>
              </a:rPr>
              <a:t>Fraction of time out of stock</a:t>
            </a:r>
          </a:p>
          <a:p>
            <a:pPr marL="556165" lvl="1" indent="-213265" defTabSz="342900">
              <a:spcAft>
                <a:spcPct val="0"/>
              </a:spcAft>
            </a:pPr>
            <a:r>
              <a:rPr lang="en-US" sz="2200">
                <a:latin typeface="Arial (Body)"/>
              </a:rPr>
              <a:t>Obsolete inventory</a:t>
            </a:r>
          </a:p>
        </p:txBody>
      </p:sp>
    </p:spTree>
    <p:extLst>
      <p:ext uri="{BB962C8B-B14F-4D97-AF65-F5344CB8AC3E}">
        <p14:creationId xmlns:p14="http://schemas.microsoft.com/office/powerpoint/2010/main" val="158138532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54296" y="329184"/>
            <a:ext cx="6894576" cy="1783080"/>
          </a:xfrm>
        </p:spPr>
        <p:txBody>
          <a:bodyPr vert="horz" lIns="68580" tIns="68569" rIns="68580" bIns="34290" rtlCol="0" anchor="b">
            <a:normAutofit/>
          </a:bodyPr>
          <a:lstStyle/>
          <a:p>
            <a:pPr defTabSz="342900"/>
            <a:r>
              <a:rPr lang="en-US" sz="5400" kern="1200">
                <a:latin typeface="Times New Roman" panose="02020603050405020304" pitchFamily="18" charset="0"/>
                <a:ea typeface="+mj-ea"/>
                <a:cs typeface="+mj-cs"/>
              </a:rPr>
              <a:t>Transportation </a:t>
            </a:r>
            <a:r>
              <a:rPr lang="en-US" sz="5400">
                <a:latin typeface="Times New Roman" panose="02020603050405020304" pitchFamily="18" charset="0"/>
              </a:rPr>
              <a:t>(1 of 5)</a:t>
            </a:r>
          </a:p>
        </p:txBody>
      </p:sp>
      <p:pic>
        <p:nvPicPr>
          <p:cNvPr id="43" name="Picture 42" descr="Boxes and roller conveyor">
            <a:extLst>
              <a:ext uri="{FF2B5EF4-FFF2-40B4-BE49-F238E27FC236}">
                <a16:creationId xmlns:a16="http://schemas.microsoft.com/office/drawing/2014/main" id="{421E9CB2-1450-1531-8CF5-81CDCBF53B3C}"/>
              </a:ext>
            </a:extLst>
          </p:cNvPr>
          <p:cNvPicPr>
            <a:picLocks noChangeAspect="1"/>
          </p:cNvPicPr>
          <p:nvPr/>
        </p:nvPicPr>
        <p:blipFill rotWithShape="1">
          <a:blip r:embed="rId2"/>
          <a:srcRect l="24114" r="31567"/>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49"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4654296" y="2706624"/>
            <a:ext cx="6894576" cy="3483864"/>
          </a:xfrm>
        </p:spPr>
        <p:txBody>
          <a:bodyPr vert="horz" lIns="68569" tIns="68569" rIns="68569" bIns="68569" rtlCol="0">
            <a:normAutofit/>
          </a:bodyPr>
          <a:lstStyle/>
          <a:p>
            <a:pPr marL="191738" indent="-191738" defTabSz="342900">
              <a:spcAft>
                <a:spcPct val="0"/>
              </a:spcAft>
            </a:pPr>
            <a:r>
              <a:rPr lang="en-US" sz="2200" b="1">
                <a:latin typeface="Arial (Body)"/>
              </a:rPr>
              <a:t>Role in the Supply Chain</a:t>
            </a:r>
          </a:p>
          <a:p>
            <a:pPr marL="556165" lvl="1" indent="-213265" defTabSz="342900">
              <a:spcAft>
                <a:spcPct val="0"/>
              </a:spcAft>
            </a:pPr>
            <a:r>
              <a:rPr lang="en-US" sz="2200">
                <a:latin typeface="Arial (Body)"/>
              </a:rPr>
              <a:t>Moves inventory between stages in the supply chain</a:t>
            </a:r>
          </a:p>
          <a:p>
            <a:pPr marL="556165" lvl="1" indent="-213265" defTabSz="342900">
              <a:spcAft>
                <a:spcPct val="0"/>
              </a:spcAft>
            </a:pPr>
            <a:r>
              <a:rPr lang="en-US" sz="2200">
                <a:latin typeface="Arial (Body)"/>
              </a:rPr>
              <a:t>Affects responsiveness and efficiency</a:t>
            </a:r>
          </a:p>
          <a:p>
            <a:pPr marL="556165" lvl="1" indent="-213265" defTabSz="342900">
              <a:spcAft>
                <a:spcPct val="0"/>
              </a:spcAft>
            </a:pPr>
            <a:r>
              <a:rPr lang="en-US" sz="2200">
                <a:latin typeface="Arial (Body)"/>
              </a:rPr>
              <a:t>Faster transportation allows greater responsiveness but lower efficiency</a:t>
            </a:r>
          </a:p>
          <a:p>
            <a:pPr marL="556165" lvl="1" indent="-213265" defTabSz="342900">
              <a:spcAft>
                <a:spcPct val="0"/>
              </a:spcAft>
            </a:pPr>
            <a:r>
              <a:rPr lang="en-US" sz="2200">
                <a:latin typeface="Arial (Body)"/>
              </a:rPr>
              <a:t>Also affects inventory and facilities</a:t>
            </a:r>
          </a:p>
          <a:p>
            <a:pPr marL="556165" lvl="1" indent="-213265" defTabSz="342900">
              <a:spcAft>
                <a:spcPct val="0"/>
              </a:spcAft>
            </a:pPr>
            <a:r>
              <a:rPr lang="en-US" sz="2200">
                <a:latin typeface="Arial (Body)"/>
              </a:rPr>
              <a:t>Allows a firm to adjust the location of its facilities and inventory to find the right balance between responsiveness and efficiency</a:t>
            </a:r>
          </a:p>
        </p:txBody>
      </p:sp>
    </p:spTree>
    <p:extLst>
      <p:ext uri="{BB962C8B-B14F-4D97-AF65-F5344CB8AC3E}">
        <p14:creationId xmlns:p14="http://schemas.microsoft.com/office/powerpoint/2010/main" val="303508083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54296" y="329184"/>
            <a:ext cx="6894576" cy="1783080"/>
          </a:xfrm>
        </p:spPr>
        <p:txBody>
          <a:bodyPr vert="horz" lIns="68580" tIns="68569" rIns="68580" bIns="34290" rtlCol="0" anchor="b">
            <a:normAutofit/>
          </a:bodyPr>
          <a:lstStyle/>
          <a:p>
            <a:pPr defTabSz="342900"/>
            <a:r>
              <a:rPr lang="en-US" sz="5400" kern="1200">
                <a:latin typeface="Times New Roman" panose="02020603050405020304" pitchFamily="18" charset="0"/>
                <a:ea typeface="+mj-ea"/>
                <a:cs typeface="+mj-cs"/>
              </a:rPr>
              <a:t>Transportation </a:t>
            </a:r>
            <a:r>
              <a:rPr lang="en-US" sz="5400">
                <a:latin typeface="Times New Roman" panose="02020603050405020304" pitchFamily="18" charset="0"/>
              </a:rPr>
              <a:t>(2 of 5)</a:t>
            </a:r>
          </a:p>
        </p:txBody>
      </p:sp>
      <p:pic>
        <p:nvPicPr>
          <p:cNvPr id="35" name="Picture 34">
            <a:extLst>
              <a:ext uri="{FF2B5EF4-FFF2-40B4-BE49-F238E27FC236}">
                <a16:creationId xmlns:a16="http://schemas.microsoft.com/office/drawing/2014/main" id="{248CD85C-8707-D62A-6E1B-CF67E14FDC80}"/>
              </a:ext>
            </a:extLst>
          </p:cNvPr>
          <p:cNvPicPr>
            <a:picLocks noChangeAspect="1"/>
          </p:cNvPicPr>
          <p:nvPr/>
        </p:nvPicPr>
        <p:blipFill rotWithShape="1">
          <a:blip r:embed="rId2"/>
          <a:srcRect l="34579" r="32182"/>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41"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4654296" y="2706624"/>
            <a:ext cx="6894576" cy="3483864"/>
          </a:xfrm>
        </p:spPr>
        <p:txBody>
          <a:bodyPr vert="horz" lIns="68569" tIns="68569" rIns="68569" bIns="68569" rtlCol="0">
            <a:normAutofit/>
          </a:bodyPr>
          <a:lstStyle/>
          <a:p>
            <a:pPr marL="191738" indent="-191738" defTabSz="342900">
              <a:spcAft>
                <a:spcPct val="0"/>
              </a:spcAft>
            </a:pPr>
            <a:r>
              <a:rPr lang="en-US" sz="2200" b="1">
                <a:latin typeface="Arial (Body)"/>
              </a:rPr>
              <a:t>Components of Transportation Decisions</a:t>
            </a:r>
          </a:p>
          <a:p>
            <a:pPr marL="556165" lvl="1" indent="-213265" defTabSz="342900">
              <a:spcAft>
                <a:spcPct val="0"/>
              </a:spcAft>
            </a:pPr>
            <a:r>
              <a:rPr lang="en-US" sz="2200" b="1">
                <a:latin typeface="Arial (Body)"/>
              </a:rPr>
              <a:t>Design of transportation network</a:t>
            </a:r>
          </a:p>
          <a:p>
            <a:pPr marL="858584" lvl="2" indent="-172784" defTabSz="342900">
              <a:spcAft>
                <a:spcPct val="0"/>
              </a:spcAft>
              <a:buFont typeface="Wingdings" panose="05000000000000000000" pitchFamily="2" charset="2"/>
              <a:buChar char="§"/>
            </a:pPr>
            <a:r>
              <a:rPr lang="en-US" sz="2200">
                <a:latin typeface="Arial (Body)"/>
              </a:rPr>
              <a:t>Modes, locations, and routes</a:t>
            </a:r>
          </a:p>
          <a:p>
            <a:pPr marL="858584" lvl="2" indent="-172784" defTabSz="342900">
              <a:spcAft>
                <a:spcPct val="0"/>
              </a:spcAft>
              <a:buFont typeface="Wingdings" panose="05000000000000000000" pitchFamily="2" charset="2"/>
              <a:buChar char="§"/>
            </a:pPr>
            <a:r>
              <a:rPr lang="en-US" sz="2200">
                <a:latin typeface="Arial (Body)"/>
              </a:rPr>
              <a:t>Direct or with intermediate consolidation points</a:t>
            </a:r>
          </a:p>
          <a:p>
            <a:pPr marL="858584" lvl="2" indent="-172784" defTabSz="342900">
              <a:spcAft>
                <a:spcPct val="0"/>
              </a:spcAft>
              <a:buFont typeface="Wingdings" panose="05000000000000000000" pitchFamily="2" charset="2"/>
              <a:buChar char="§"/>
            </a:pPr>
            <a:r>
              <a:rPr lang="en-US" sz="2200">
                <a:latin typeface="Arial (Body)"/>
              </a:rPr>
              <a:t>One or multiple supply or demand points in a single run</a:t>
            </a:r>
          </a:p>
        </p:txBody>
      </p:sp>
    </p:spTree>
    <p:extLst>
      <p:ext uri="{BB962C8B-B14F-4D97-AF65-F5344CB8AC3E}">
        <p14:creationId xmlns:p14="http://schemas.microsoft.com/office/powerpoint/2010/main" val="390502766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54296" y="329184"/>
            <a:ext cx="6894576" cy="1783080"/>
          </a:xfrm>
        </p:spPr>
        <p:txBody>
          <a:bodyPr vert="horz" lIns="68580" tIns="68569" rIns="68580" bIns="34290" rtlCol="0" anchor="b">
            <a:normAutofit/>
          </a:bodyPr>
          <a:lstStyle/>
          <a:p>
            <a:pPr defTabSz="342900"/>
            <a:r>
              <a:rPr lang="en-US" sz="5400" kern="1200">
                <a:latin typeface="Times New Roman" panose="02020603050405020304" pitchFamily="18" charset="0"/>
                <a:ea typeface="+mj-ea"/>
                <a:cs typeface="+mj-cs"/>
              </a:rPr>
              <a:t>Transportation </a:t>
            </a:r>
            <a:r>
              <a:rPr lang="en-US" sz="5400">
                <a:latin typeface="Times New Roman" panose="02020603050405020304" pitchFamily="18" charset="0"/>
              </a:rPr>
              <a:t>(3 of 5)</a:t>
            </a:r>
          </a:p>
        </p:txBody>
      </p:sp>
      <p:pic>
        <p:nvPicPr>
          <p:cNvPr id="35" name="Picture 34" descr="Boxes and roller conveyor">
            <a:extLst>
              <a:ext uri="{FF2B5EF4-FFF2-40B4-BE49-F238E27FC236}">
                <a16:creationId xmlns:a16="http://schemas.microsoft.com/office/drawing/2014/main" id="{63FB4C90-5D94-7A01-F40A-7405971B1AC6}"/>
              </a:ext>
            </a:extLst>
          </p:cNvPr>
          <p:cNvPicPr>
            <a:picLocks noChangeAspect="1"/>
          </p:cNvPicPr>
          <p:nvPr/>
        </p:nvPicPr>
        <p:blipFill rotWithShape="1">
          <a:blip r:embed="rId2"/>
          <a:srcRect l="24114" r="31567"/>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41"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4654296" y="2706624"/>
            <a:ext cx="6894576" cy="3483864"/>
          </a:xfrm>
        </p:spPr>
        <p:txBody>
          <a:bodyPr vert="horz" lIns="68569" tIns="68569" rIns="68569" bIns="68569" rtlCol="0">
            <a:normAutofit/>
          </a:bodyPr>
          <a:lstStyle/>
          <a:p>
            <a:pPr marL="556165" lvl="1" indent="-213265" defTabSz="342900">
              <a:spcAft>
                <a:spcPct val="0"/>
              </a:spcAft>
            </a:pPr>
            <a:r>
              <a:rPr lang="en-US" sz="2200" b="1">
                <a:latin typeface="Arial (Body)"/>
              </a:rPr>
              <a:t>Choice of transportation mode</a:t>
            </a:r>
          </a:p>
          <a:p>
            <a:pPr marL="858584" lvl="2" indent="-172784" defTabSz="342900">
              <a:spcAft>
                <a:spcPct val="0"/>
              </a:spcAft>
              <a:buFont typeface="Wingdings" panose="05000000000000000000" pitchFamily="2" charset="2"/>
              <a:buChar char="§"/>
            </a:pPr>
            <a:r>
              <a:rPr lang="en-US" sz="2200">
                <a:latin typeface="Arial (Body)"/>
              </a:rPr>
              <a:t>Air, truck, rail, sea, and pipeline</a:t>
            </a:r>
          </a:p>
          <a:p>
            <a:pPr marL="858584" lvl="2" indent="-172784" defTabSz="342900">
              <a:spcAft>
                <a:spcPct val="0"/>
              </a:spcAft>
              <a:buFont typeface="Wingdings" panose="05000000000000000000" pitchFamily="2" charset="2"/>
              <a:buChar char="§"/>
            </a:pPr>
            <a:r>
              <a:rPr lang="en-US" sz="2200">
                <a:latin typeface="Arial (Body)"/>
              </a:rPr>
              <a:t>Information goods via the Internet</a:t>
            </a:r>
          </a:p>
          <a:p>
            <a:pPr marL="858584" lvl="2" indent="-172784" defTabSz="342900">
              <a:spcAft>
                <a:spcPct val="0"/>
              </a:spcAft>
              <a:buFont typeface="Wingdings" panose="05000000000000000000" pitchFamily="2" charset="2"/>
              <a:buChar char="§"/>
            </a:pPr>
            <a:r>
              <a:rPr lang="en-US" sz="2200">
                <a:latin typeface="Arial (Body)"/>
              </a:rPr>
              <a:t>Different speed, size of shipments, cost of shipping, and flexibility</a:t>
            </a:r>
          </a:p>
        </p:txBody>
      </p:sp>
    </p:spTree>
    <p:extLst>
      <p:ext uri="{BB962C8B-B14F-4D97-AF65-F5344CB8AC3E}">
        <p14:creationId xmlns:p14="http://schemas.microsoft.com/office/powerpoint/2010/main" val="424326291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54296" y="329184"/>
            <a:ext cx="6894576" cy="1783080"/>
          </a:xfrm>
        </p:spPr>
        <p:txBody>
          <a:bodyPr vert="horz" lIns="68580" tIns="68569" rIns="68580" bIns="34290" rtlCol="0" anchor="b">
            <a:normAutofit/>
          </a:bodyPr>
          <a:lstStyle/>
          <a:p>
            <a:pPr defTabSz="342900"/>
            <a:r>
              <a:rPr lang="en-US" sz="5400" kern="1200">
                <a:latin typeface="Times New Roman" panose="02020603050405020304" pitchFamily="18" charset="0"/>
                <a:ea typeface="+mj-ea"/>
                <a:cs typeface="+mj-cs"/>
              </a:rPr>
              <a:t>Transportation </a:t>
            </a:r>
            <a:r>
              <a:rPr lang="en-US" sz="5400">
                <a:latin typeface="Times New Roman" panose="02020603050405020304" pitchFamily="18" charset="0"/>
              </a:rPr>
              <a:t>(4 of 5)</a:t>
            </a:r>
          </a:p>
        </p:txBody>
      </p:sp>
      <p:pic>
        <p:nvPicPr>
          <p:cNvPr id="35" name="Picture 34" descr="Boxes and roller conveyor">
            <a:extLst>
              <a:ext uri="{FF2B5EF4-FFF2-40B4-BE49-F238E27FC236}">
                <a16:creationId xmlns:a16="http://schemas.microsoft.com/office/drawing/2014/main" id="{61732BDC-A46A-0840-EE72-20AB90209E02}"/>
              </a:ext>
            </a:extLst>
          </p:cNvPr>
          <p:cNvPicPr>
            <a:picLocks noChangeAspect="1"/>
          </p:cNvPicPr>
          <p:nvPr/>
        </p:nvPicPr>
        <p:blipFill rotWithShape="1">
          <a:blip r:embed="rId2"/>
          <a:srcRect l="24114" r="31567"/>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41"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4654296" y="2706624"/>
            <a:ext cx="6894576" cy="3483864"/>
          </a:xfrm>
        </p:spPr>
        <p:txBody>
          <a:bodyPr vert="horz" lIns="68569" tIns="68569" rIns="68569" bIns="68569" rtlCol="0">
            <a:normAutofit/>
          </a:bodyPr>
          <a:lstStyle/>
          <a:p>
            <a:pPr marL="556165" lvl="1" indent="-213265" defTabSz="342900">
              <a:spcAft>
                <a:spcPct val="0"/>
              </a:spcAft>
            </a:pPr>
            <a:r>
              <a:rPr lang="en-US" sz="2000" b="1">
                <a:latin typeface="Arial (Body)"/>
              </a:rPr>
              <a:t>Transportation-Related Metrics</a:t>
            </a:r>
          </a:p>
          <a:p>
            <a:pPr marL="858584" lvl="2" indent="-172784" defTabSz="342900">
              <a:spcAft>
                <a:spcPct val="0"/>
              </a:spcAft>
              <a:buFont typeface="Wingdings" panose="05000000000000000000" pitchFamily="2" charset="2"/>
              <a:buChar char="§"/>
            </a:pPr>
            <a:r>
              <a:rPr lang="en-US">
                <a:latin typeface="Arial (Body)"/>
              </a:rPr>
              <a:t>Average inbound transportation cost</a:t>
            </a:r>
          </a:p>
          <a:p>
            <a:pPr marL="858584" lvl="2" indent="-172784" defTabSz="342900">
              <a:spcAft>
                <a:spcPct val="0"/>
              </a:spcAft>
              <a:buFont typeface="Wingdings" panose="05000000000000000000" pitchFamily="2" charset="2"/>
              <a:buChar char="§"/>
            </a:pPr>
            <a:r>
              <a:rPr lang="en-US">
                <a:latin typeface="Arial (Body)"/>
              </a:rPr>
              <a:t>Average income shipment size</a:t>
            </a:r>
          </a:p>
          <a:p>
            <a:pPr marL="858584" lvl="2" indent="-172784" defTabSz="342900">
              <a:spcAft>
                <a:spcPct val="0"/>
              </a:spcAft>
              <a:buFont typeface="Wingdings" panose="05000000000000000000" pitchFamily="2" charset="2"/>
              <a:buChar char="§"/>
            </a:pPr>
            <a:r>
              <a:rPr lang="en-US">
                <a:latin typeface="Arial (Body)"/>
              </a:rPr>
              <a:t>Average inbound transportation cost per shipment</a:t>
            </a:r>
          </a:p>
          <a:p>
            <a:pPr marL="858584" lvl="2" indent="-172784" defTabSz="342900">
              <a:spcAft>
                <a:spcPct val="0"/>
              </a:spcAft>
              <a:buFont typeface="Wingdings" panose="05000000000000000000" pitchFamily="2" charset="2"/>
              <a:buChar char="§"/>
            </a:pPr>
            <a:r>
              <a:rPr lang="en-US">
                <a:latin typeface="Arial (Body)"/>
              </a:rPr>
              <a:t>Average outbound transportation cost</a:t>
            </a:r>
          </a:p>
          <a:p>
            <a:pPr marL="858584" lvl="2" indent="-172784" defTabSz="342900">
              <a:spcAft>
                <a:spcPct val="0"/>
              </a:spcAft>
              <a:buFont typeface="Wingdings" panose="05000000000000000000" pitchFamily="2" charset="2"/>
              <a:buChar char="§"/>
            </a:pPr>
            <a:r>
              <a:rPr lang="en-US">
                <a:latin typeface="Arial (Body)"/>
              </a:rPr>
              <a:t>Average outbound shipment size</a:t>
            </a:r>
          </a:p>
          <a:p>
            <a:pPr marL="858584" lvl="2" indent="-172784" defTabSz="342900">
              <a:spcAft>
                <a:spcPct val="0"/>
              </a:spcAft>
              <a:buFont typeface="Wingdings" panose="05000000000000000000" pitchFamily="2" charset="2"/>
              <a:buChar char="§"/>
            </a:pPr>
            <a:r>
              <a:rPr lang="en-US">
                <a:latin typeface="Arial (Body)"/>
              </a:rPr>
              <a:t>Average outbound transportation cost per shipment</a:t>
            </a:r>
          </a:p>
          <a:p>
            <a:pPr marL="858584" lvl="2" indent="-172784" defTabSz="342900">
              <a:spcAft>
                <a:spcPct val="0"/>
              </a:spcAft>
              <a:buFont typeface="Wingdings" panose="05000000000000000000" pitchFamily="2" charset="2"/>
              <a:buChar char="§"/>
            </a:pPr>
            <a:r>
              <a:rPr lang="en-US">
                <a:latin typeface="Arial (Body)"/>
              </a:rPr>
              <a:t>Fraction transported by mode</a:t>
            </a:r>
          </a:p>
        </p:txBody>
      </p:sp>
    </p:spTree>
    <p:extLst>
      <p:ext uri="{BB962C8B-B14F-4D97-AF65-F5344CB8AC3E}">
        <p14:creationId xmlns:p14="http://schemas.microsoft.com/office/powerpoint/2010/main" val="18028334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54296" y="329184"/>
            <a:ext cx="6894576" cy="1783080"/>
          </a:xfrm>
        </p:spPr>
        <p:txBody>
          <a:bodyPr vert="horz" lIns="68580" tIns="68569" rIns="68580" bIns="34290" rtlCol="0" anchor="b">
            <a:normAutofit/>
          </a:bodyPr>
          <a:lstStyle/>
          <a:p>
            <a:pPr defTabSz="342900"/>
            <a:r>
              <a:rPr lang="en-US" sz="5400" kern="1200">
                <a:latin typeface="Times New Roman" panose="02020603050405020304" pitchFamily="18" charset="0"/>
                <a:ea typeface="+mj-ea"/>
                <a:cs typeface="+mj-cs"/>
              </a:rPr>
              <a:t>Transportation </a:t>
            </a:r>
            <a:r>
              <a:rPr lang="en-US" sz="5400">
                <a:latin typeface="Times New Roman" panose="02020603050405020304" pitchFamily="18" charset="0"/>
              </a:rPr>
              <a:t>(5 of 5)</a:t>
            </a:r>
          </a:p>
        </p:txBody>
      </p:sp>
      <p:pic>
        <p:nvPicPr>
          <p:cNvPr id="35" name="Picture 34" descr="Boxes and roller conveyor">
            <a:extLst>
              <a:ext uri="{FF2B5EF4-FFF2-40B4-BE49-F238E27FC236}">
                <a16:creationId xmlns:a16="http://schemas.microsoft.com/office/drawing/2014/main" id="{65305A83-F3B6-1580-5F44-863413A68578}"/>
              </a:ext>
            </a:extLst>
          </p:cNvPr>
          <p:cNvPicPr>
            <a:picLocks noChangeAspect="1"/>
          </p:cNvPicPr>
          <p:nvPr/>
        </p:nvPicPr>
        <p:blipFill rotWithShape="1">
          <a:blip r:embed="rId2"/>
          <a:srcRect l="24114" r="31567"/>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41"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4654296" y="2706624"/>
            <a:ext cx="6894576" cy="3483864"/>
          </a:xfrm>
        </p:spPr>
        <p:txBody>
          <a:bodyPr vert="horz" lIns="68569" tIns="68569" rIns="68569" bIns="68569" rtlCol="0">
            <a:normAutofit/>
          </a:bodyPr>
          <a:lstStyle/>
          <a:p>
            <a:pPr marL="191738" indent="-191738" defTabSz="342900">
              <a:spcAft>
                <a:spcPct val="0"/>
              </a:spcAft>
            </a:pPr>
            <a:r>
              <a:rPr lang="en-US" sz="2200" b="1">
                <a:latin typeface="Arial (Body)"/>
              </a:rPr>
              <a:t>Overall Trade-off: Responsiveness Versus Efficiency</a:t>
            </a:r>
          </a:p>
          <a:p>
            <a:pPr marL="556165" lvl="1" indent="-213265" defTabSz="342900">
              <a:spcAft>
                <a:spcPct val="0"/>
              </a:spcAft>
            </a:pPr>
            <a:r>
              <a:rPr lang="en-US" sz="2200">
                <a:latin typeface="Arial (Body)"/>
              </a:rPr>
              <a:t>The cost of transporting a given product (efficiency) and the speed with which that product is transported (responsiveness)</a:t>
            </a:r>
          </a:p>
          <a:p>
            <a:pPr marL="556165" lvl="1" indent="-213265" defTabSz="342900">
              <a:spcAft>
                <a:spcPct val="0"/>
              </a:spcAft>
            </a:pPr>
            <a:r>
              <a:rPr lang="en-US" sz="2200">
                <a:latin typeface="Arial (Body)"/>
              </a:rPr>
              <a:t>Using fast modes of transport raises responsiveness and transportation cost but lowers the inventory holding cost</a:t>
            </a:r>
          </a:p>
        </p:txBody>
      </p:sp>
    </p:spTree>
    <p:extLst>
      <p:ext uri="{BB962C8B-B14F-4D97-AF65-F5344CB8AC3E}">
        <p14:creationId xmlns:p14="http://schemas.microsoft.com/office/powerpoint/2010/main" val="328064001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54296" y="329184"/>
            <a:ext cx="6894576" cy="1783080"/>
          </a:xfrm>
        </p:spPr>
        <p:txBody>
          <a:bodyPr vert="horz" lIns="68580" tIns="68569" rIns="68580" bIns="34290" rtlCol="0" anchor="b">
            <a:normAutofit/>
          </a:bodyPr>
          <a:lstStyle/>
          <a:p>
            <a:pPr defTabSz="342900"/>
            <a:r>
              <a:rPr lang="en-US" sz="5400" kern="1200">
                <a:latin typeface="Times New Roman" panose="02020603050405020304" pitchFamily="18" charset="0"/>
                <a:ea typeface="+mj-ea"/>
                <a:cs typeface="+mj-cs"/>
              </a:rPr>
              <a:t>Information </a:t>
            </a:r>
            <a:r>
              <a:rPr lang="en-US" sz="5400">
                <a:latin typeface="Times New Roman" panose="02020603050405020304" pitchFamily="18" charset="0"/>
              </a:rPr>
              <a:t>(1 of 2)</a:t>
            </a:r>
          </a:p>
        </p:txBody>
      </p:sp>
      <p:pic>
        <p:nvPicPr>
          <p:cNvPr id="39" name="Picture 38" descr="A 3D pattern of ring shapes connected by lines">
            <a:extLst>
              <a:ext uri="{FF2B5EF4-FFF2-40B4-BE49-F238E27FC236}">
                <a16:creationId xmlns:a16="http://schemas.microsoft.com/office/drawing/2014/main" id="{04933542-C37C-B313-56EF-1793065BB851}"/>
              </a:ext>
            </a:extLst>
          </p:cNvPr>
          <p:cNvPicPr>
            <a:picLocks noChangeAspect="1"/>
          </p:cNvPicPr>
          <p:nvPr/>
        </p:nvPicPr>
        <p:blipFill rotWithShape="1">
          <a:blip r:embed="rId2"/>
          <a:srcRect l="17019" r="49742"/>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45"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4654296" y="2706624"/>
            <a:ext cx="6894576" cy="3483864"/>
          </a:xfrm>
        </p:spPr>
        <p:txBody>
          <a:bodyPr vert="horz" lIns="68569" tIns="68569" rIns="68569" bIns="68569" rtlCol="0">
            <a:normAutofit/>
          </a:bodyPr>
          <a:lstStyle/>
          <a:p>
            <a:pPr marL="191738" indent="-191738" defTabSz="342900">
              <a:spcAft>
                <a:spcPct val="0"/>
              </a:spcAft>
            </a:pPr>
            <a:r>
              <a:rPr lang="en-US" sz="2200" b="1">
                <a:latin typeface="Arial (Body)"/>
              </a:rPr>
              <a:t>Role in the Supply Chain</a:t>
            </a:r>
          </a:p>
          <a:p>
            <a:pPr marL="556165" lvl="1" indent="-213265" defTabSz="342900">
              <a:spcAft>
                <a:spcPct val="0"/>
              </a:spcAft>
            </a:pPr>
            <a:r>
              <a:rPr lang="en-US" sz="2200">
                <a:latin typeface="Arial (Body)"/>
              </a:rPr>
              <a:t>Improve the utilization of supply chain assets and the coordination of supply chain flows to increase responsiveness and reduce cost</a:t>
            </a:r>
          </a:p>
          <a:p>
            <a:pPr marL="556165" lvl="1" indent="-213265" defTabSz="342900">
              <a:spcAft>
                <a:spcPct val="0"/>
              </a:spcAft>
            </a:pPr>
            <a:r>
              <a:rPr lang="en-US" sz="2200">
                <a:latin typeface="Arial (Body)"/>
              </a:rPr>
              <a:t>Information is a key driver that can be used to provide higher responsiveness while simultaneously improving efficiency</a:t>
            </a:r>
          </a:p>
        </p:txBody>
      </p:sp>
    </p:spTree>
    <p:extLst>
      <p:ext uri="{BB962C8B-B14F-4D97-AF65-F5344CB8AC3E}">
        <p14:creationId xmlns:p14="http://schemas.microsoft.com/office/powerpoint/2010/main" val="116461507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54296" y="329184"/>
            <a:ext cx="6894576" cy="1783080"/>
          </a:xfrm>
        </p:spPr>
        <p:txBody>
          <a:bodyPr vert="horz" lIns="68580" tIns="68569" rIns="68580" bIns="34290" rtlCol="0" anchor="b">
            <a:normAutofit/>
          </a:bodyPr>
          <a:lstStyle/>
          <a:p>
            <a:pPr defTabSz="342900"/>
            <a:r>
              <a:rPr lang="en-US" sz="5400" kern="1200">
                <a:latin typeface="Times New Roman" panose="02020603050405020304" pitchFamily="18" charset="0"/>
                <a:ea typeface="+mj-ea"/>
                <a:cs typeface="+mj-cs"/>
              </a:rPr>
              <a:t>Information </a:t>
            </a:r>
            <a:r>
              <a:rPr lang="en-US" sz="5400">
                <a:latin typeface="Times New Roman" panose="02020603050405020304" pitchFamily="18" charset="0"/>
              </a:rPr>
              <a:t>(2 of 2)</a:t>
            </a:r>
          </a:p>
        </p:txBody>
      </p:sp>
      <p:pic>
        <p:nvPicPr>
          <p:cNvPr id="22" name="Picture 21" descr="Magnifying glass showing decling performance">
            <a:extLst>
              <a:ext uri="{FF2B5EF4-FFF2-40B4-BE49-F238E27FC236}">
                <a16:creationId xmlns:a16="http://schemas.microsoft.com/office/drawing/2014/main" id="{5F6E4DA6-685E-DE77-6271-AE16A510F8A8}"/>
              </a:ext>
            </a:extLst>
          </p:cNvPr>
          <p:cNvPicPr>
            <a:picLocks noChangeAspect="1"/>
          </p:cNvPicPr>
          <p:nvPr/>
        </p:nvPicPr>
        <p:blipFill rotWithShape="1">
          <a:blip r:embed="rId2"/>
          <a:srcRect l="14996" r="45559" b="-2"/>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28"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4654296" y="2706624"/>
            <a:ext cx="6894576" cy="3483864"/>
          </a:xfrm>
        </p:spPr>
        <p:txBody>
          <a:bodyPr vert="horz" lIns="68569" tIns="68569" rIns="68569" bIns="68569" rtlCol="0">
            <a:normAutofit/>
          </a:bodyPr>
          <a:lstStyle/>
          <a:p>
            <a:pPr marL="191738" indent="-191738" defTabSz="342900">
              <a:spcAft>
                <a:spcPct val="0"/>
              </a:spcAft>
            </a:pPr>
            <a:r>
              <a:rPr lang="en-US" sz="2200" b="1">
                <a:latin typeface="Arial (Body)"/>
              </a:rPr>
              <a:t>Role in the Competitive Strategy</a:t>
            </a:r>
          </a:p>
          <a:p>
            <a:pPr marL="556165" lvl="1" indent="-213265" defTabSz="342900">
              <a:spcAft>
                <a:spcPct val="0"/>
              </a:spcAft>
            </a:pPr>
            <a:r>
              <a:rPr lang="en-US" sz="2200">
                <a:latin typeface="Arial (Body)"/>
              </a:rPr>
              <a:t>Improves visibility of transactions and coordination of decisions across the supply chain</a:t>
            </a:r>
          </a:p>
          <a:p>
            <a:pPr marL="556165" lvl="1" indent="-213265" defTabSz="342900">
              <a:spcAft>
                <a:spcPct val="0"/>
              </a:spcAft>
            </a:pPr>
            <a:r>
              <a:rPr lang="en-US" sz="2200">
                <a:latin typeface="Arial (Body)"/>
              </a:rPr>
              <a:t>Right information can help a supply chain better meet customer needs at lower cost</a:t>
            </a:r>
          </a:p>
          <a:p>
            <a:pPr marL="556165" lvl="1" indent="-213265" defTabSz="342900">
              <a:spcAft>
                <a:spcPct val="0"/>
              </a:spcAft>
            </a:pPr>
            <a:r>
              <a:rPr lang="en-US" sz="2200">
                <a:latin typeface="Arial (Body)"/>
              </a:rPr>
              <a:t>More information increases complexity and cost of both infrastructure and analysis exponentially while marginal value diminishes</a:t>
            </a:r>
          </a:p>
          <a:p>
            <a:pPr marL="556165" lvl="1" indent="-213265" defTabSz="342900">
              <a:spcAft>
                <a:spcPct val="0"/>
              </a:spcAft>
            </a:pPr>
            <a:r>
              <a:rPr lang="en-US" sz="2200">
                <a:latin typeface="Arial (Body)"/>
              </a:rPr>
              <a:t>Share the minimum amount of information required to achieve coordination</a:t>
            </a:r>
          </a:p>
        </p:txBody>
      </p:sp>
    </p:spTree>
    <p:extLst>
      <p:ext uri="{BB962C8B-B14F-4D97-AF65-F5344CB8AC3E}">
        <p14:creationId xmlns:p14="http://schemas.microsoft.com/office/powerpoint/2010/main" val="215326434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54296" y="329184"/>
            <a:ext cx="6894576" cy="1783080"/>
          </a:xfrm>
        </p:spPr>
        <p:txBody>
          <a:bodyPr vert="horz" lIns="68580" tIns="68569" rIns="68580" bIns="34290" rtlCol="0" anchor="b">
            <a:normAutofit/>
          </a:bodyPr>
          <a:lstStyle/>
          <a:p>
            <a:pPr defTabSz="342900"/>
            <a:r>
              <a:rPr lang="en-US" sz="4600" kern="1200">
                <a:latin typeface="Times New Roman" panose="02020603050405020304" pitchFamily="18" charset="0"/>
                <a:ea typeface="+mj-ea"/>
                <a:cs typeface="+mj-cs"/>
              </a:rPr>
              <a:t>Components of Information Decisions </a:t>
            </a:r>
            <a:r>
              <a:rPr lang="en-US" sz="4600">
                <a:latin typeface="Times New Roman" panose="02020603050405020304" pitchFamily="18" charset="0"/>
              </a:rPr>
              <a:t>(1 of 3)</a:t>
            </a:r>
          </a:p>
        </p:txBody>
      </p:sp>
      <p:pic>
        <p:nvPicPr>
          <p:cNvPr id="22" name="Picture 21" descr="Desk with productivity items">
            <a:extLst>
              <a:ext uri="{FF2B5EF4-FFF2-40B4-BE49-F238E27FC236}">
                <a16:creationId xmlns:a16="http://schemas.microsoft.com/office/drawing/2014/main" id="{5BF9A1FD-D9CE-1F4A-3549-BC22FA1A1098}"/>
              </a:ext>
            </a:extLst>
          </p:cNvPr>
          <p:cNvPicPr>
            <a:picLocks noChangeAspect="1"/>
          </p:cNvPicPr>
          <p:nvPr/>
        </p:nvPicPr>
        <p:blipFill rotWithShape="1">
          <a:blip r:embed="rId2"/>
          <a:srcRect l="37903" r="22653" b="-2"/>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28"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4654296" y="2706624"/>
            <a:ext cx="6894576" cy="3483864"/>
          </a:xfrm>
        </p:spPr>
        <p:txBody>
          <a:bodyPr vert="horz" lIns="68569" tIns="68569" rIns="68569" bIns="68569" rtlCol="0">
            <a:normAutofit/>
          </a:bodyPr>
          <a:lstStyle/>
          <a:p>
            <a:pPr marL="191738" indent="-191738" defTabSz="342900">
              <a:spcAft>
                <a:spcPct val="0"/>
              </a:spcAft>
            </a:pPr>
            <a:r>
              <a:rPr lang="en-US" sz="2200" b="1">
                <a:latin typeface="Arial (Body)"/>
              </a:rPr>
              <a:t>Demand Planning</a:t>
            </a:r>
          </a:p>
          <a:p>
            <a:pPr marL="556165" lvl="1" indent="-213265" defTabSz="342900">
              <a:spcAft>
                <a:spcPct val="0"/>
              </a:spcAft>
            </a:pPr>
            <a:r>
              <a:rPr lang="en-US" sz="2200">
                <a:latin typeface="Arial (Body)"/>
              </a:rPr>
              <a:t>Best estimate of future demand</a:t>
            </a:r>
          </a:p>
          <a:p>
            <a:pPr marL="556165" lvl="1" indent="-213265" defTabSz="342900">
              <a:spcAft>
                <a:spcPct val="0"/>
              </a:spcAft>
            </a:pPr>
            <a:r>
              <a:rPr lang="en-US" sz="2200">
                <a:latin typeface="Arial (Body)"/>
              </a:rPr>
              <a:t>Include estimation of forecast error</a:t>
            </a:r>
          </a:p>
          <a:p>
            <a:pPr marL="191738" indent="-191738" defTabSz="342900">
              <a:spcAft>
                <a:spcPct val="0"/>
              </a:spcAft>
            </a:pPr>
            <a:r>
              <a:rPr lang="en-US" sz="2200" b="1">
                <a:latin typeface="Arial (Body)"/>
              </a:rPr>
              <a:t>Coordination and Information Sharing</a:t>
            </a:r>
          </a:p>
          <a:p>
            <a:pPr marL="556165" lvl="1" indent="-213265" defTabSz="342900">
              <a:spcAft>
                <a:spcPct val="0"/>
              </a:spcAft>
            </a:pPr>
            <a:r>
              <a:rPr lang="en-US" sz="2200" b="1">
                <a:latin typeface="Arial (Body)"/>
              </a:rPr>
              <a:t>Supply chain coordination, </a:t>
            </a:r>
            <a:r>
              <a:rPr lang="en-US" sz="2200">
                <a:latin typeface="Arial (Body)"/>
              </a:rPr>
              <a:t>all stages of a supply chain work toward the objective of maximizing total supply chain profitability based on shared information</a:t>
            </a:r>
          </a:p>
          <a:p>
            <a:pPr marL="556165" lvl="1" indent="-213265" defTabSz="342900">
              <a:spcAft>
                <a:spcPct val="0"/>
              </a:spcAft>
            </a:pPr>
            <a:r>
              <a:rPr lang="en-US" sz="2200">
                <a:latin typeface="Arial (Body)"/>
              </a:rPr>
              <a:t>Critical for success</a:t>
            </a:r>
          </a:p>
        </p:txBody>
      </p:sp>
    </p:spTree>
    <p:extLst>
      <p:ext uri="{BB962C8B-B14F-4D97-AF65-F5344CB8AC3E}">
        <p14:creationId xmlns:p14="http://schemas.microsoft.com/office/powerpoint/2010/main" val="406226410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54296" y="329184"/>
            <a:ext cx="6894576" cy="1783080"/>
          </a:xfrm>
        </p:spPr>
        <p:txBody>
          <a:bodyPr vert="horz" lIns="68580" tIns="68569" rIns="68580" bIns="34290" rtlCol="0" anchor="b">
            <a:normAutofit/>
          </a:bodyPr>
          <a:lstStyle/>
          <a:p>
            <a:pPr defTabSz="342900"/>
            <a:r>
              <a:rPr lang="en-US" sz="4600" kern="1200">
                <a:latin typeface="Times New Roman" panose="02020603050405020304" pitchFamily="18" charset="0"/>
                <a:ea typeface="+mj-ea"/>
                <a:cs typeface="+mj-cs"/>
              </a:rPr>
              <a:t>Components of Information Decisions </a:t>
            </a:r>
            <a:r>
              <a:rPr lang="en-US" sz="4600">
                <a:latin typeface="Times New Roman" panose="02020603050405020304" pitchFamily="18" charset="0"/>
              </a:rPr>
              <a:t>(2 of 3)</a:t>
            </a:r>
          </a:p>
        </p:txBody>
      </p:sp>
      <p:pic>
        <p:nvPicPr>
          <p:cNvPr id="22" name="Picture 21" descr="Calculator, pen, compass, money and a paper with graphs printed on it">
            <a:extLst>
              <a:ext uri="{FF2B5EF4-FFF2-40B4-BE49-F238E27FC236}">
                <a16:creationId xmlns:a16="http://schemas.microsoft.com/office/drawing/2014/main" id="{83E54DAD-E9AC-4561-0B3E-7621912F1B3E}"/>
              </a:ext>
            </a:extLst>
          </p:cNvPr>
          <p:cNvPicPr>
            <a:picLocks noChangeAspect="1"/>
          </p:cNvPicPr>
          <p:nvPr/>
        </p:nvPicPr>
        <p:blipFill rotWithShape="1">
          <a:blip r:embed="rId2"/>
          <a:srcRect l="34310" r="30087" b="-2"/>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28"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4654296" y="2706624"/>
            <a:ext cx="6894576" cy="3483864"/>
          </a:xfrm>
        </p:spPr>
        <p:txBody>
          <a:bodyPr vert="horz" lIns="68569" tIns="68569" rIns="68569" bIns="68569" rtlCol="0">
            <a:normAutofit/>
          </a:bodyPr>
          <a:lstStyle/>
          <a:p>
            <a:pPr marL="191738" indent="-191738" defTabSz="342900">
              <a:spcAft>
                <a:spcPct val="0"/>
              </a:spcAft>
            </a:pPr>
            <a:r>
              <a:rPr lang="en-US" sz="2200" b="1">
                <a:latin typeface="Arial (Body)"/>
              </a:rPr>
              <a:t>Sales and Operations Planning</a:t>
            </a:r>
            <a:r>
              <a:rPr lang="en-US" sz="2200">
                <a:latin typeface="Arial (Body)"/>
              </a:rPr>
              <a:t> (S &amp; O P)</a:t>
            </a:r>
          </a:p>
          <a:p>
            <a:pPr marL="556165" lvl="1" indent="-213265" defTabSz="342900">
              <a:spcAft>
                <a:spcPct val="0"/>
              </a:spcAft>
            </a:pPr>
            <a:r>
              <a:rPr lang="en-US" sz="2200">
                <a:latin typeface="Arial (Body)"/>
              </a:rPr>
              <a:t>The process of creating an overall supply plan (production and inventories) to meet the anticipated level of demand (sales)</a:t>
            </a:r>
          </a:p>
          <a:p>
            <a:pPr marL="556165" lvl="1" indent="-213265" defTabSz="342900">
              <a:spcAft>
                <a:spcPct val="0"/>
              </a:spcAft>
            </a:pPr>
            <a:r>
              <a:rPr lang="en-US" sz="2200">
                <a:latin typeface="Arial (Body)"/>
              </a:rPr>
              <a:t>Can be used to plan supply chain needs and project revenues and profits</a:t>
            </a:r>
          </a:p>
        </p:txBody>
      </p:sp>
    </p:spTree>
    <p:extLst>
      <p:ext uri="{BB962C8B-B14F-4D97-AF65-F5344CB8AC3E}">
        <p14:creationId xmlns:p14="http://schemas.microsoft.com/office/powerpoint/2010/main" val="221354944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54296" y="329184"/>
            <a:ext cx="6894576" cy="1783080"/>
          </a:xfrm>
        </p:spPr>
        <p:txBody>
          <a:bodyPr vert="horz" lIns="68580" tIns="68569" rIns="68580" bIns="34290" rtlCol="0" anchor="b">
            <a:normAutofit/>
          </a:bodyPr>
          <a:lstStyle/>
          <a:p>
            <a:pPr defTabSz="342900"/>
            <a:r>
              <a:rPr lang="en-US" sz="4600" kern="1200">
                <a:latin typeface="Times New Roman" panose="02020603050405020304" pitchFamily="18" charset="0"/>
                <a:ea typeface="+mj-ea"/>
                <a:cs typeface="+mj-cs"/>
              </a:rPr>
              <a:t>Components of Information Decisions </a:t>
            </a:r>
            <a:r>
              <a:rPr lang="en-US" sz="4600">
                <a:latin typeface="Times New Roman" panose="02020603050405020304" pitchFamily="18" charset="0"/>
              </a:rPr>
              <a:t>(3 of 3)</a:t>
            </a:r>
          </a:p>
        </p:txBody>
      </p:sp>
      <p:pic>
        <p:nvPicPr>
          <p:cNvPr id="22" name="Picture 21" descr="Financial graphs on a dark display">
            <a:extLst>
              <a:ext uri="{FF2B5EF4-FFF2-40B4-BE49-F238E27FC236}">
                <a16:creationId xmlns:a16="http://schemas.microsoft.com/office/drawing/2014/main" id="{EFEEE022-239A-CC5A-E946-0A8E7E22FE57}"/>
              </a:ext>
            </a:extLst>
          </p:cNvPr>
          <p:cNvPicPr>
            <a:picLocks noChangeAspect="1"/>
          </p:cNvPicPr>
          <p:nvPr/>
        </p:nvPicPr>
        <p:blipFill rotWithShape="1">
          <a:blip r:embed="rId2"/>
          <a:srcRect l="28630" r="34438"/>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28"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4654296" y="2706624"/>
            <a:ext cx="6894576" cy="3483864"/>
          </a:xfrm>
        </p:spPr>
        <p:txBody>
          <a:bodyPr vert="horz" lIns="68569" tIns="68569" rIns="68569" bIns="68569" rtlCol="0">
            <a:normAutofit/>
          </a:bodyPr>
          <a:lstStyle/>
          <a:p>
            <a:pPr marL="191738" indent="-191738" defTabSz="342900">
              <a:spcAft>
                <a:spcPct val="0"/>
              </a:spcAft>
            </a:pPr>
            <a:r>
              <a:rPr lang="en-US" sz="2200" b="1">
                <a:latin typeface="Arial (Body)"/>
              </a:rPr>
              <a:t>Information-Related Metrics</a:t>
            </a:r>
          </a:p>
          <a:p>
            <a:pPr marL="556165" lvl="1" indent="-213265" defTabSz="342900">
              <a:spcAft>
                <a:spcPct val="0"/>
              </a:spcAft>
            </a:pPr>
            <a:r>
              <a:rPr lang="en-US" sz="2200">
                <a:latin typeface="Arial (Body)"/>
              </a:rPr>
              <a:t>Forecast horizon</a:t>
            </a:r>
          </a:p>
          <a:p>
            <a:pPr marL="556165" lvl="1" indent="-213265" defTabSz="342900">
              <a:spcAft>
                <a:spcPct val="0"/>
              </a:spcAft>
            </a:pPr>
            <a:r>
              <a:rPr lang="en-US" sz="2200">
                <a:latin typeface="Arial (Body)"/>
              </a:rPr>
              <a:t>Frequency of update</a:t>
            </a:r>
          </a:p>
          <a:p>
            <a:pPr marL="556165" lvl="1" indent="-213265" defTabSz="342900">
              <a:spcAft>
                <a:spcPct val="0"/>
              </a:spcAft>
            </a:pPr>
            <a:r>
              <a:rPr lang="en-US" sz="2200">
                <a:latin typeface="Arial (Body)"/>
              </a:rPr>
              <a:t>Forecast error</a:t>
            </a:r>
          </a:p>
          <a:p>
            <a:pPr marL="556165" lvl="1" indent="-213265" defTabSz="342900">
              <a:spcAft>
                <a:spcPct val="0"/>
              </a:spcAft>
            </a:pPr>
            <a:r>
              <a:rPr lang="en-US" sz="2200">
                <a:latin typeface="Arial (Body)"/>
              </a:rPr>
              <a:t>Variance from plan</a:t>
            </a:r>
          </a:p>
          <a:p>
            <a:pPr marL="556165" lvl="1" indent="-213265" defTabSz="342900">
              <a:spcAft>
                <a:spcPct val="0"/>
              </a:spcAft>
            </a:pPr>
            <a:r>
              <a:rPr lang="en-US" sz="2200">
                <a:latin typeface="Arial (Body)"/>
              </a:rPr>
              <a:t>Ratio of demand variability to order variability</a:t>
            </a:r>
          </a:p>
        </p:txBody>
      </p:sp>
    </p:spTree>
    <p:extLst>
      <p:ext uri="{BB962C8B-B14F-4D97-AF65-F5344CB8AC3E}">
        <p14:creationId xmlns:p14="http://schemas.microsoft.com/office/powerpoint/2010/main" val="252003820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54296" y="329184"/>
            <a:ext cx="6894576" cy="1783080"/>
          </a:xfrm>
        </p:spPr>
        <p:txBody>
          <a:bodyPr vert="horz" lIns="68580" tIns="68569" rIns="68580" bIns="34290" rtlCol="0" anchor="b">
            <a:normAutofit/>
          </a:bodyPr>
          <a:lstStyle/>
          <a:p>
            <a:pPr defTabSz="342900"/>
            <a:r>
              <a:rPr lang="en-US" sz="5400" kern="1200">
                <a:latin typeface="Times New Roman" panose="02020603050405020304" pitchFamily="18" charset="0"/>
                <a:ea typeface="+mj-ea"/>
                <a:cs typeface="+mj-cs"/>
              </a:rPr>
              <a:t>Sourcing </a:t>
            </a:r>
            <a:r>
              <a:rPr lang="en-US" sz="5400">
                <a:latin typeface="Times New Roman" panose="02020603050405020304" pitchFamily="18" charset="0"/>
              </a:rPr>
              <a:t>(1 of 2)</a:t>
            </a:r>
          </a:p>
        </p:txBody>
      </p:sp>
      <p:pic>
        <p:nvPicPr>
          <p:cNvPr id="18" name="Picture 17" descr="Packages on conveyor belt">
            <a:extLst>
              <a:ext uri="{FF2B5EF4-FFF2-40B4-BE49-F238E27FC236}">
                <a16:creationId xmlns:a16="http://schemas.microsoft.com/office/drawing/2014/main" id="{A7B0CC6D-3EFE-1F81-2558-447C57B1E6E6}"/>
              </a:ext>
            </a:extLst>
          </p:cNvPr>
          <p:cNvPicPr>
            <a:picLocks noChangeAspect="1"/>
          </p:cNvPicPr>
          <p:nvPr/>
        </p:nvPicPr>
        <p:blipFill rotWithShape="1">
          <a:blip r:embed="rId2"/>
          <a:srcRect l="14211" r="46345" b="-2"/>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24"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4654296" y="2706624"/>
            <a:ext cx="6894576" cy="3483864"/>
          </a:xfrm>
        </p:spPr>
        <p:txBody>
          <a:bodyPr vert="horz" lIns="68569" tIns="68569" rIns="68569" bIns="68569" rtlCol="0">
            <a:normAutofit/>
          </a:bodyPr>
          <a:lstStyle/>
          <a:p>
            <a:pPr marL="191738" indent="-191738" defTabSz="342900">
              <a:spcAft>
                <a:spcPct val="0"/>
              </a:spcAft>
            </a:pPr>
            <a:r>
              <a:rPr lang="en-US" sz="2200" b="1">
                <a:latin typeface="Arial (Body)"/>
              </a:rPr>
              <a:t>Role in the Supply Chain</a:t>
            </a:r>
          </a:p>
          <a:p>
            <a:pPr marL="556165" lvl="1" indent="-213265" defTabSz="342900">
              <a:spcAft>
                <a:spcPct val="0"/>
              </a:spcAft>
            </a:pPr>
            <a:r>
              <a:rPr lang="en-US" sz="2200">
                <a:latin typeface="Arial (Body)"/>
              </a:rPr>
              <a:t>Set of business processes required to purchase goods and services</a:t>
            </a:r>
          </a:p>
          <a:p>
            <a:pPr marL="556165" lvl="1" indent="-213265" defTabSz="342900">
              <a:spcAft>
                <a:spcPct val="0"/>
              </a:spcAft>
            </a:pPr>
            <a:r>
              <a:rPr lang="en-US" sz="2200">
                <a:latin typeface="Arial (Body)"/>
              </a:rPr>
              <a:t>Will tasks be performed by a source internal to the company or a third party</a:t>
            </a:r>
          </a:p>
          <a:p>
            <a:pPr marL="556165" lvl="1" indent="-213265" defTabSz="342900">
              <a:spcAft>
                <a:spcPct val="0"/>
              </a:spcAft>
            </a:pPr>
            <a:r>
              <a:rPr lang="en-US" sz="2200">
                <a:latin typeface="Arial (Body)"/>
              </a:rPr>
              <a:t>Should increase the size of the total surplus to be shared across the supply chain</a:t>
            </a:r>
          </a:p>
        </p:txBody>
      </p:sp>
    </p:spTree>
    <p:extLst>
      <p:ext uri="{BB962C8B-B14F-4D97-AF65-F5344CB8AC3E}">
        <p14:creationId xmlns:p14="http://schemas.microsoft.com/office/powerpoint/2010/main" val="394057044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54296" y="329184"/>
            <a:ext cx="6894576" cy="1783080"/>
          </a:xfrm>
        </p:spPr>
        <p:txBody>
          <a:bodyPr vert="horz" lIns="68580" tIns="68569" rIns="68580" bIns="34290" rtlCol="0" anchor="b">
            <a:normAutofit/>
          </a:bodyPr>
          <a:lstStyle/>
          <a:p>
            <a:pPr defTabSz="342900"/>
            <a:r>
              <a:rPr lang="en-US" sz="5400" kern="1200">
                <a:latin typeface="Times New Roman" panose="02020603050405020304" pitchFamily="18" charset="0"/>
                <a:ea typeface="+mj-ea"/>
                <a:cs typeface="+mj-cs"/>
              </a:rPr>
              <a:t>Sourcing </a:t>
            </a:r>
            <a:r>
              <a:rPr lang="en-US" sz="5400">
                <a:latin typeface="Times New Roman" panose="02020603050405020304" pitchFamily="18" charset="0"/>
              </a:rPr>
              <a:t>(2 of 2)</a:t>
            </a:r>
          </a:p>
        </p:txBody>
      </p:sp>
      <p:pic>
        <p:nvPicPr>
          <p:cNvPr id="18" name="Picture 17" descr="Figures of houses in different position and sizes">
            <a:extLst>
              <a:ext uri="{FF2B5EF4-FFF2-40B4-BE49-F238E27FC236}">
                <a16:creationId xmlns:a16="http://schemas.microsoft.com/office/drawing/2014/main" id="{BF065EC7-7928-86E7-72A6-1A14C2087EB8}"/>
              </a:ext>
            </a:extLst>
          </p:cNvPr>
          <p:cNvPicPr>
            <a:picLocks noChangeAspect="1"/>
          </p:cNvPicPr>
          <p:nvPr/>
        </p:nvPicPr>
        <p:blipFill rotWithShape="1">
          <a:blip r:embed="rId2"/>
          <a:srcRect l="24634" r="42127"/>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24"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4654296" y="2706624"/>
            <a:ext cx="6894576" cy="3483864"/>
          </a:xfrm>
        </p:spPr>
        <p:txBody>
          <a:bodyPr vert="horz" lIns="68569" tIns="68569" rIns="68569" bIns="68569" rtlCol="0">
            <a:normAutofit/>
          </a:bodyPr>
          <a:lstStyle/>
          <a:p>
            <a:pPr marL="191738" indent="-191738" defTabSz="342900">
              <a:spcAft>
                <a:spcPct val="0"/>
              </a:spcAft>
            </a:pPr>
            <a:r>
              <a:rPr lang="en-US" sz="2200" b="1">
                <a:latin typeface="Arial (Body)"/>
              </a:rPr>
              <a:t>Role in the Competitive Strategy</a:t>
            </a:r>
          </a:p>
          <a:p>
            <a:pPr marL="556165" lvl="1" indent="-213265" defTabSz="342900">
              <a:spcAft>
                <a:spcPct val="0"/>
              </a:spcAft>
            </a:pPr>
            <a:r>
              <a:rPr lang="en-US" sz="2200">
                <a:latin typeface="Arial (Body)"/>
              </a:rPr>
              <a:t>Sourcing decisions are crucial because they affect the level of efficiency and responsiveness in a supply chain</a:t>
            </a:r>
          </a:p>
          <a:p>
            <a:pPr marL="556165" lvl="1" indent="-213265" defTabSz="342900">
              <a:spcAft>
                <a:spcPct val="0"/>
              </a:spcAft>
            </a:pPr>
            <a:r>
              <a:rPr lang="en-US" sz="2200">
                <a:latin typeface="Arial (Body)"/>
              </a:rPr>
              <a:t>Outsource to responsive third parties if it is too expensive to develop their own</a:t>
            </a:r>
          </a:p>
          <a:p>
            <a:pPr marL="556165" lvl="1" indent="-213265" defTabSz="342900">
              <a:spcAft>
                <a:spcPct val="0"/>
              </a:spcAft>
            </a:pPr>
            <a:r>
              <a:rPr lang="en-US" sz="2200">
                <a:latin typeface="Arial (Body)"/>
              </a:rPr>
              <a:t>Keep responsive process in-house to maintain control</a:t>
            </a:r>
          </a:p>
        </p:txBody>
      </p:sp>
    </p:spTree>
    <p:extLst>
      <p:ext uri="{BB962C8B-B14F-4D97-AF65-F5344CB8AC3E}">
        <p14:creationId xmlns:p14="http://schemas.microsoft.com/office/powerpoint/2010/main" val="324201270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54296" y="329184"/>
            <a:ext cx="6894576" cy="1783080"/>
          </a:xfrm>
        </p:spPr>
        <p:txBody>
          <a:bodyPr vert="horz" lIns="68580" tIns="68569" rIns="68580" bIns="34290" rtlCol="0" anchor="b">
            <a:normAutofit/>
          </a:bodyPr>
          <a:lstStyle/>
          <a:p>
            <a:pPr defTabSz="342900"/>
            <a:r>
              <a:rPr lang="en-US" sz="5000" kern="1200">
                <a:latin typeface="Times New Roman" panose="02020603050405020304" pitchFamily="18" charset="0"/>
                <a:ea typeface="+mj-ea"/>
                <a:cs typeface="+mj-cs"/>
              </a:rPr>
              <a:t>Components of Sourcing Decisions </a:t>
            </a:r>
            <a:r>
              <a:rPr lang="en-US" sz="5000">
                <a:latin typeface="Times New Roman" panose="02020603050405020304" pitchFamily="18" charset="0"/>
              </a:rPr>
              <a:t>(1 of 3)</a:t>
            </a:r>
          </a:p>
        </p:txBody>
      </p:sp>
      <p:pic>
        <p:nvPicPr>
          <p:cNvPr id="31" name="Picture 30" descr="Figures of houses in different position and sizes">
            <a:extLst>
              <a:ext uri="{FF2B5EF4-FFF2-40B4-BE49-F238E27FC236}">
                <a16:creationId xmlns:a16="http://schemas.microsoft.com/office/drawing/2014/main" id="{6473C716-C411-754F-2E49-B134BF641102}"/>
              </a:ext>
            </a:extLst>
          </p:cNvPr>
          <p:cNvPicPr>
            <a:picLocks noChangeAspect="1"/>
          </p:cNvPicPr>
          <p:nvPr/>
        </p:nvPicPr>
        <p:blipFill rotWithShape="1">
          <a:blip r:embed="rId2"/>
          <a:srcRect l="24634" r="42127"/>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37"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4654296" y="2706624"/>
            <a:ext cx="6894576" cy="3483864"/>
          </a:xfrm>
        </p:spPr>
        <p:txBody>
          <a:bodyPr vert="horz" lIns="68569" tIns="68569" rIns="68569" bIns="68569" rtlCol="0">
            <a:normAutofit/>
          </a:bodyPr>
          <a:lstStyle/>
          <a:p>
            <a:pPr marL="191738" indent="-191738" defTabSz="342900">
              <a:spcAft>
                <a:spcPct val="0"/>
              </a:spcAft>
            </a:pPr>
            <a:r>
              <a:rPr lang="en-US" sz="2200" b="1">
                <a:latin typeface="Arial (Body)"/>
              </a:rPr>
              <a:t>In-House or Outsource</a:t>
            </a:r>
          </a:p>
          <a:p>
            <a:pPr marL="556165" lvl="1" indent="-213265" defTabSz="342900">
              <a:spcAft>
                <a:spcPct val="0"/>
              </a:spcAft>
            </a:pPr>
            <a:r>
              <a:rPr lang="en-US" sz="2200">
                <a:latin typeface="Arial (Body)"/>
              </a:rPr>
              <a:t>Perform a task in-house or outsource it to a third party</a:t>
            </a:r>
          </a:p>
          <a:p>
            <a:pPr marL="556165" lvl="1" indent="-213265" defTabSz="342900">
              <a:spcAft>
                <a:spcPct val="0"/>
              </a:spcAft>
            </a:pPr>
            <a:r>
              <a:rPr lang="en-US" sz="2200">
                <a:latin typeface="Arial (Body)"/>
              </a:rPr>
              <a:t>Outsource if it raises the supply chain surplus more than the firm can on its own</a:t>
            </a:r>
          </a:p>
          <a:p>
            <a:pPr marL="556165" lvl="1" indent="-213265" defTabSz="342900">
              <a:spcAft>
                <a:spcPct val="0"/>
              </a:spcAft>
            </a:pPr>
            <a:r>
              <a:rPr lang="en-US" sz="2200">
                <a:latin typeface="Arial (Body)"/>
              </a:rPr>
              <a:t>Keep function in-house if the third party cannot increase the supply chain surplus or if the outsourcing risk is significant</a:t>
            </a:r>
          </a:p>
        </p:txBody>
      </p:sp>
    </p:spTree>
    <p:extLst>
      <p:ext uri="{BB962C8B-B14F-4D97-AF65-F5344CB8AC3E}">
        <p14:creationId xmlns:p14="http://schemas.microsoft.com/office/powerpoint/2010/main" val="180020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54296" y="329184"/>
            <a:ext cx="6894576" cy="1783080"/>
          </a:xfrm>
        </p:spPr>
        <p:txBody>
          <a:bodyPr vert="horz" lIns="68580" tIns="68569" rIns="68580" bIns="34290" rtlCol="0" anchor="b">
            <a:normAutofit/>
          </a:bodyPr>
          <a:lstStyle/>
          <a:p>
            <a:pPr defTabSz="342900"/>
            <a:r>
              <a:rPr lang="en-US" sz="5000" kern="1200">
                <a:latin typeface="Times New Roman" panose="02020603050405020304" pitchFamily="18" charset="0"/>
                <a:ea typeface="+mj-ea"/>
                <a:cs typeface="+mj-cs"/>
              </a:rPr>
              <a:t>Components of Sourcing Decisions </a:t>
            </a:r>
            <a:r>
              <a:rPr lang="en-US" sz="5000">
                <a:latin typeface="Times New Roman" panose="02020603050405020304" pitchFamily="18" charset="0"/>
              </a:rPr>
              <a:t>(2 of 3)</a:t>
            </a:r>
          </a:p>
        </p:txBody>
      </p:sp>
      <p:pic>
        <p:nvPicPr>
          <p:cNvPr id="31" name="Picture 30" descr="School corridor with lockers">
            <a:extLst>
              <a:ext uri="{FF2B5EF4-FFF2-40B4-BE49-F238E27FC236}">
                <a16:creationId xmlns:a16="http://schemas.microsoft.com/office/drawing/2014/main" id="{210E1510-B23C-D61D-5EA3-CBD61EF56FFC}"/>
              </a:ext>
            </a:extLst>
          </p:cNvPr>
          <p:cNvPicPr>
            <a:picLocks noChangeAspect="1"/>
          </p:cNvPicPr>
          <p:nvPr/>
        </p:nvPicPr>
        <p:blipFill rotWithShape="1">
          <a:blip r:embed="rId2"/>
          <a:srcRect l="31594" r="29849" b="1"/>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37"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4654296" y="2706624"/>
            <a:ext cx="6894576" cy="3483864"/>
          </a:xfrm>
        </p:spPr>
        <p:txBody>
          <a:bodyPr vert="horz" lIns="68569" tIns="68569" rIns="68569" bIns="68569" rtlCol="0">
            <a:normAutofit/>
          </a:bodyPr>
          <a:lstStyle/>
          <a:p>
            <a:pPr marL="191738" indent="-191738" defTabSz="342900">
              <a:spcAft>
                <a:spcPct val="0"/>
              </a:spcAft>
            </a:pPr>
            <a:r>
              <a:rPr lang="en-US" sz="2200" b="1">
                <a:latin typeface="Arial (Body)"/>
              </a:rPr>
              <a:t>Supplier Selection</a:t>
            </a:r>
          </a:p>
          <a:p>
            <a:pPr marL="556165" lvl="1" indent="-213265" defTabSz="342900">
              <a:spcAft>
                <a:spcPct val="0"/>
              </a:spcAft>
            </a:pPr>
            <a:r>
              <a:rPr lang="en-US" sz="2200">
                <a:latin typeface="Arial (Body)"/>
              </a:rPr>
              <a:t>Number of suppliers, criteria for evaluation and selection</a:t>
            </a:r>
          </a:p>
          <a:p>
            <a:pPr marL="191738" indent="-191738" defTabSz="342900">
              <a:spcAft>
                <a:spcPct val="0"/>
              </a:spcAft>
            </a:pPr>
            <a:r>
              <a:rPr lang="en-US" sz="2200" b="1">
                <a:latin typeface="Arial (Body)"/>
              </a:rPr>
              <a:t>Procurement</a:t>
            </a:r>
          </a:p>
          <a:p>
            <a:pPr marL="556165" lvl="1" indent="-213265" defTabSz="342900">
              <a:spcAft>
                <a:spcPct val="0"/>
              </a:spcAft>
            </a:pPr>
            <a:r>
              <a:rPr lang="en-US" sz="2200">
                <a:latin typeface="Arial (Body)"/>
              </a:rPr>
              <a:t>Obtain goods and service within a supply chain</a:t>
            </a:r>
          </a:p>
          <a:p>
            <a:pPr marL="556165" lvl="1" indent="-213265" defTabSz="342900">
              <a:spcAft>
                <a:spcPct val="0"/>
              </a:spcAft>
            </a:pPr>
            <a:r>
              <a:rPr lang="en-US" sz="2200">
                <a:latin typeface="Arial (Body)"/>
              </a:rPr>
              <a:t>Goal is to decrease total cost of ownership and increase supply chain surplus</a:t>
            </a:r>
          </a:p>
        </p:txBody>
      </p:sp>
    </p:spTree>
    <p:extLst>
      <p:ext uri="{BB962C8B-B14F-4D97-AF65-F5344CB8AC3E}">
        <p14:creationId xmlns:p14="http://schemas.microsoft.com/office/powerpoint/2010/main" val="407237569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54296" y="329184"/>
            <a:ext cx="6894576" cy="1783080"/>
          </a:xfrm>
        </p:spPr>
        <p:txBody>
          <a:bodyPr vert="horz" lIns="68580" tIns="68569" rIns="68580" bIns="34290" rtlCol="0" anchor="b">
            <a:normAutofit/>
          </a:bodyPr>
          <a:lstStyle/>
          <a:p>
            <a:pPr defTabSz="342900"/>
            <a:r>
              <a:rPr lang="en-US" sz="5000" kern="1200">
                <a:latin typeface="Times New Roman" panose="02020603050405020304" pitchFamily="18" charset="0"/>
                <a:ea typeface="+mj-ea"/>
                <a:cs typeface="+mj-cs"/>
              </a:rPr>
              <a:t>Components of Sourcing Decisions </a:t>
            </a:r>
            <a:r>
              <a:rPr lang="en-US" sz="5000">
                <a:latin typeface="Times New Roman" panose="02020603050405020304" pitchFamily="18" charset="0"/>
              </a:rPr>
              <a:t>(3 of 3)</a:t>
            </a:r>
          </a:p>
        </p:txBody>
      </p:sp>
      <p:pic>
        <p:nvPicPr>
          <p:cNvPr id="18" name="Picture 17" descr="Stock exchange numbers">
            <a:extLst>
              <a:ext uri="{FF2B5EF4-FFF2-40B4-BE49-F238E27FC236}">
                <a16:creationId xmlns:a16="http://schemas.microsoft.com/office/drawing/2014/main" id="{649F470F-5BBD-4D73-6BEB-A8F7CD02BD61}"/>
              </a:ext>
            </a:extLst>
          </p:cNvPr>
          <p:cNvPicPr>
            <a:picLocks noChangeAspect="1"/>
          </p:cNvPicPr>
          <p:nvPr/>
        </p:nvPicPr>
        <p:blipFill rotWithShape="1">
          <a:blip r:embed="rId2"/>
          <a:srcRect l="31019" r="29537" b="-2"/>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24"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4654296" y="2706624"/>
            <a:ext cx="6894576" cy="3483864"/>
          </a:xfrm>
        </p:spPr>
        <p:txBody>
          <a:bodyPr vert="horz" lIns="68569" tIns="68569" rIns="68569" bIns="68569" rtlCol="0">
            <a:normAutofit/>
          </a:bodyPr>
          <a:lstStyle/>
          <a:p>
            <a:pPr marL="191738" indent="-191738" defTabSz="342900">
              <a:spcAft>
                <a:spcPct val="0"/>
              </a:spcAft>
            </a:pPr>
            <a:r>
              <a:rPr lang="en-US" sz="2200" b="1">
                <a:latin typeface="Arial (Body)"/>
              </a:rPr>
              <a:t>Sourcing-Related Metrics</a:t>
            </a:r>
          </a:p>
          <a:p>
            <a:pPr marL="556165" lvl="1" indent="-213265" defTabSz="342900">
              <a:spcAft>
                <a:spcPct val="0"/>
              </a:spcAft>
            </a:pPr>
            <a:r>
              <a:rPr lang="en-US" sz="2200">
                <a:latin typeface="Arial (Body)"/>
              </a:rPr>
              <a:t>Days payable outstanding</a:t>
            </a:r>
          </a:p>
          <a:p>
            <a:pPr marL="556165" lvl="1" indent="-213265" defTabSz="342900">
              <a:spcAft>
                <a:spcPct val="0"/>
              </a:spcAft>
            </a:pPr>
            <a:r>
              <a:rPr lang="en-US" sz="2200">
                <a:latin typeface="Arial (Body)"/>
              </a:rPr>
              <a:t>Average purchase price</a:t>
            </a:r>
          </a:p>
          <a:p>
            <a:pPr marL="556165" lvl="1" indent="-213265" defTabSz="342900">
              <a:spcAft>
                <a:spcPct val="0"/>
              </a:spcAft>
            </a:pPr>
            <a:r>
              <a:rPr lang="en-US" sz="2200">
                <a:latin typeface="Arial (Body)"/>
              </a:rPr>
              <a:t>Range of purchase price</a:t>
            </a:r>
          </a:p>
          <a:p>
            <a:pPr marL="556165" lvl="1" indent="-213265" defTabSz="342900">
              <a:spcAft>
                <a:spcPct val="0"/>
              </a:spcAft>
            </a:pPr>
            <a:r>
              <a:rPr lang="en-US" sz="2200">
                <a:latin typeface="Arial (Body)"/>
              </a:rPr>
              <a:t>Average purchase quantity</a:t>
            </a:r>
          </a:p>
          <a:p>
            <a:pPr marL="556165" lvl="1" indent="-213265" defTabSz="342900">
              <a:spcAft>
                <a:spcPct val="0"/>
              </a:spcAft>
            </a:pPr>
            <a:r>
              <a:rPr lang="en-US" sz="2200">
                <a:latin typeface="Arial (Body)"/>
              </a:rPr>
              <a:t>Supply quality</a:t>
            </a:r>
          </a:p>
          <a:p>
            <a:pPr marL="556165" lvl="1" indent="-213265" defTabSz="342900">
              <a:spcAft>
                <a:spcPct val="0"/>
              </a:spcAft>
            </a:pPr>
            <a:r>
              <a:rPr lang="en-US" sz="2200">
                <a:latin typeface="Arial (Body)"/>
              </a:rPr>
              <a:t>Supply lead time</a:t>
            </a:r>
          </a:p>
          <a:p>
            <a:pPr marL="556165" lvl="1" indent="-213265" defTabSz="342900">
              <a:spcAft>
                <a:spcPct val="0"/>
              </a:spcAft>
            </a:pPr>
            <a:r>
              <a:rPr lang="en-US" sz="2200">
                <a:latin typeface="Arial (Body)"/>
              </a:rPr>
              <a:t>Percentage of on-time deliveries</a:t>
            </a:r>
          </a:p>
          <a:p>
            <a:pPr marL="556165" lvl="1" indent="-213265" defTabSz="342900">
              <a:spcAft>
                <a:spcPct val="0"/>
              </a:spcAft>
            </a:pPr>
            <a:r>
              <a:rPr lang="en-US" sz="2200">
                <a:latin typeface="Arial (Body)"/>
              </a:rPr>
              <a:t>Supplier reliability</a:t>
            </a:r>
          </a:p>
        </p:txBody>
      </p:sp>
    </p:spTree>
    <p:extLst>
      <p:ext uri="{BB962C8B-B14F-4D97-AF65-F5344CB8AC3E}">
        <p14:creationId xmlns:p14="http://schemas.microsoft.com/office/powerpoint/2010/main" val="140580582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54296" y="329184"/>
            <a:ext cx="6894576" cy="1783080"/>
          </a:xfrm>
        </p:spPr>
        <p:txBody>
          <a:bodyPr vert="horz" lIns="68580" tIns="68569" rIns="68580" bIns="34290" rtlCol="0" anchor="b">
            <a:normAutofit/>
          </a:bodyPr>
          <a:lstStyle/>
          <a:p>
            <a:pPr defTabSz="342900"/>
            <a:r>
              <a:rPr lang="en-US" sz="5400" kern="1200">
                <a:latin typeface="Times New Roman" panose="02020603050405020304" pitchFamily="18" charset="0"/>
                <a:ea typeface="+mj-ea"/>
                <a:cs typeface="+mj-cs"/>
              </a:rPr>
              <a:t>Pricing</a:t>
            </a:r>
          </a:p>
        </p:txBody>
      </p:sp>
      <p:pic>
        <p:nvPicPr>
          <p:cNvPr id="18" name="Picture 17" descr="Desk with productivity items">
            <a:extLst>
              <a:ext uri="{FF2B5EF4-FFF2-40B4-BE49-F238E27FC236}">
                <a16:creationId xmlns:a16="http://schemas.microsoft.com/office/drawing/2014/main" id="{693BD149-A9C5-D1D0-862F-E4436AC195F7}"/>
              </a:ext>
            </a:extLst>
          </p:cNvPr>
          <p:cNvPicPr>
            <a:picLocks noChangeAspect="1"/>
          </p:cNvPicPr>
          <p:nvPr/>
        </p:nvPicPr>
        <p:blipFill rotWithShape="1">
          <a:blip r:embed="rId2"/>
          <a:srcRect l="37903" r="22653" b="-2"/>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24"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4654296" y="2706624"/>
            <a:ext cx="6894576" cy="3483864"/>
          </a:xfrm>
        </p:spPr>
        <p:txBody>
          <a:bodyPr vert="horz" lIns="68569" tIns="68569" rIns="68569" bIns="68569" rtlCol="0">
            <a:normAutofit/>
          </a:bodyPr>
          <a:lstStyle/>
          <a:p>
            <a:pPr marL="191738" indent="-191738" defTabSz="342900">
              <a:spcAft>
                <a:spcPct val="0"/>
              </a:spcAft>
            </a:pPr>
            <a:r>
              <a:rPr lang="en-US" sz="2200" b="1">
                <a:latin typeface="Arial (Body)"/>
              </a:rPr>
              <a:t>Role in the Supply Chain</a:t>
            </a:r>
          </a:p>
          <a:p>
            <a:pPr marL="556165" lvl="1" indent="-213265" defTabSz="342900">
              <a:spcAft>
                <a:spcPct val="0"/>
              </a:spcAft>
            </a:pPr>
            <a:r>
              <a:rPr lang="en-US" sz="2200">
                <a:latin typeface="Arial (Body)"/>
              </a:rPr>
              <a:t>Pricing determines the amount to charge customers for goods and services</a:t>
            </a:r>
          </a:p>
          <a:p>
            <a:pPr marL="556165" lvl="1" indent="-213265" defTabSz="342900">
              <a:spcAft>
                <a:spcPct val="0"/>
              </a:spcAft>
            </a:pPr>
            <a:r>
              <a:rPr lang="en-US" sz="2200">
                <a:latin typeface="Arial (Body)"/>
              </a:rPr>
              <a:t>Affects the supply chain level of responsiveness required and the demand profile the supply chain attempts to serve</a:t>
            </a:r>
          </a:p>
          <a:p>
            <a:pPr marL="556165" lvl="1" indent="-213265" defTabSz="342900">
              <a:spcAft>
                <a:spcPct val="0"/>
              </a:spcAft>
            </a:pPr>
            <a:r>
              <a:rPr lang="en-US" sz="2200">
                <a:latin typeface="Arial (Body)"/>
              </a:rPr>
              <a:t>Pricing strategies can be used to match demand and supply</a:t>
            </a:r>
          </a:p>
          <a:p>
            <a:pPr marL="556165" lvl="1" indent="-213265" defTabSz="342900">
              <a:spcAft>
                <a:spcPct val="0"/>
              </a:spcAft>
            </a:pPr>
            <a:r>
              <a:rPr lang="en-US" sz="2200">
                <a:latin typeface="Arial (Body)"/>
              </a:rPr>
              <a:t>Objective should be to increase firm profit</a:t>
            </a:r>
          </a:p>
        </p:txBody>
      </p:sp>
    </p:spTree>
    <p:extLst>
      <p:ext uri="{BB962C8B-B14F-4D97-AF65-F5344CB8AC3E}">
        <p14:creationId xmlns:p14="http://schemas.microsoft.com/office/powerpoint/2010/main" val="290891381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54296" y="329184"/>
            <a:ext cx="6894576" cy="1783080"/>
          </a:xfrm>
        </p:spPr>
        <p:txBody>
          <a:bodyPr vert="horz" lIns="68580" tIns="68569" rIns="68580" bIns="34290" rtlCol="0" anchor="b">
            <a:normAutofit/>
          </a:bodyPr>
          <a:lstStyle/>
          <a:p>
            <a:pPr defTabSz="342900"/>
            <a:r>
              <a:rPr lang="en-US" sz="5400" kern="1200">
                <a:latin typeface="Times New Roman" panose="02020603050405020304" pitchFamily="18" charset="0"/>
                <a:ea typeface="+mj-ea"/>
                <a:cs typeface="+mj-cs"/>
              </a:rPr>
              <a:t>Components of Pricing Decisions </a:t>
            </a:r>
            <a:r>
              <a:rPr lang="en-US" sz="5400">
                <a:latin typeface="Times New Roman" panose="02020603050405020304" pitchFamily="18" charset="0"/>
              </a:rPr>
              <a:t>(1 of 3)</a:t>
            </a:r>
          </a:p>
        </p:txBody>
      </p:sp>
      <p:pic>
        <p:nvPicPr>
          <p:cNvPr id="18" name="Picture 17" descr="A digital balance scale using circles">
            <a:extLst>
              <a:ext uri="{FF2B5EF4-FFF2-40B4-BE49-F238E27FC236}">
                <a16:creationId xmlns:a16="http://schemas.microsoft.com/office/drawing/2014/main" id="{3190BAC9-1CDE-C1D2-EC8B-424DBAE1645E}"/>
              </a:ext>
            </a:extLst>
          </p:cNvPr>
          <p:cNvPicPr>
            <a:picLocks noChangeAspect="1"/>
          </p:cNvPicPr>
          <p:nvPr/>
        </p:nvPicPr>
        <p:blipFill rotWithShape="1">
          <a:blip r:embed="rId2"/>
          <a:srcRect l="33434" r="30816" b="1"/>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24"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4654296" y="2706624"/>
            <a:ext cx="6894576" cy="3483864"/>
          </a:xfrm>
        </p:spPr>
        <p:txBody>
          <a:bodyPr vert="horz" lIns="68569" tIns="68569" rIns="68569" bIns="68569" rtlCol="0">
            <a:normAutofit/>
          </a:bodyPr>
          <a:lstStyle/>
          <a:p>
            <a:pPr marL="191738" indent="-191738" defTabSz="342900">
              <a:spcAft>
                <a:spcPct val="0"/>
              </a:spcAft>
            </a:pPr>
            <a:r>
              <a:rPr lang="en-US" sz="2200" b="1">
                <a:latin typeface="Arial (Body)"/>
              </a:rPr>
              <a:t>Pricing and Economies of Scale</a:t>
            </a:r>
          </a:p>
          <a:p>
            <a:pPr marL="556165" lvl="1" indent="-213265" defTabSz="342900">
              <a:spcAft>
                <a:spcPct val="0"/>
              </a:spcAft>
            </a:pPr>
            <a:r>
              <a:rPr lang="en-US" sz="2200">
                <a:latin typeface="Arial (Body)"/>
              </a:rPr>
              <a:t>The provider of the activity must decide how to price it appropriately to reflect economies of scale</a:t>
            </a:r>
          </a:p>
          <a:p>
            <a:pPr marL="191738" indent="-191738" defTabSz="342900">
              <a:spcAft>
                <a:spcPct val="0"/>
              </a:spcAft>
            </a:pPr>
            <a:r>
              <a:rPr lang="en-US" sz="2200" b="1">
                <a:latin typeface="Arial (Body)"/>
              </a:rPr>
              <a:t>Everyday Low Pricing Versus High-Low Pricing</a:t>
            </a:r>
          </a:p>
          <a:p>
            <a:pPr marL="556165" lvl="1" indent="-213265" defTabSz="342900">
              <a:spcAft>
                <a:spcPct val="0"/>
              </a:spcAft>
            </a:pPr>
            <a:r>
              <a:rPr lang="en-US" sz="2200">
                <a:latin typeface="Arial (Body)"/>
              </a:rPr>
              <a:t>Different pricing strategies lead to different demand profiles that the supply chain must serve</a:t>
            </a:r>
          </a:p>
        </p:txBody>
      </p:sp>
    </p:spTree>
    <p:extLst>
      <p:ext uri="{BB962C8B-B14F-4D97-AF65-F5344CB8AC3E}">
        <p14:creationId xmlns:p14="http://schemas.microsoft.com/office/powerpoint/2010/main" val="9185181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54296" y="329184"/>
            <a:ext cx="6894576" cy="1783080"/>
          </a:xfrm>
        </p:spPr>
        <p:txBody>
          <a:bodyPr vert="horz" lIns="68580" tIns="68569" rIns="68580" bIns="34290" rtlCol="0" anchor="b">
            <a:normAutofit/>
          </a:bodyPr>
          <a:lstStyle/>
          <a:p>
            <a:pPr defTabSz="342900"/>
            <a:r>
              <a:rPr lang="en-US" sz="5400" kern="1200">
                <a:latin typeface="Times New Roman" panose="02020603050405020304" pitchFamily="18" charset="0"/>
                <a:ea typeface="+mj-ea"/>
                <a:cs typeface="+mj-cs"/>
              </a:rPr>
              <a:t>Components of Pricing Decisions </a:t>
            </a:r>
            <a:r>
              <a:rPr lang="en-US" sz="5400">
                <a:latin typeface="Times New Roman" panose="02020603050405020304" pitchFamily="18" charset="0"/>
              </a:rPr>
              <a:t>(2 of 3)</a:t>
            </a:r>
          </a:p>
        </p:txBody>
      </p:sp>
      <p:pic>
        <p:nvPicPr>
          <p:cNvPr id="18" name="Picture 17" descr="Calculator, pen, compass, money and a paper with graphs printed on it">
            <a:extLst>
              <a:ext uri="{FF2B5EF4-FFF2-40B4-BE49-F238E27FC236}">
                <a16:creationId xmlns:a16="http://schemas.microsoft.com/office/drawing/2014/main" id="{F85D1B88-6E51-0388-F991-A331F2A27573}"/>
              </a:ext>
            </a:extLst>
          </p:cNvPr>
          <p:cNvPicPr>
            <a:picLocks noChangeAspect="1"/>
          </p:cNvPicPr>
          <p:nvPr/>
        </p:nvPicPr>
        <p:blipFill rotWithShape="1">
          <a:blip r:embed="rId2"/>
          <a:srcRect l="34310" r="30087" b="-2"/>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24"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4654296" y="2706624"/>
            <a:ext cx="6894576" cy="3483864"/>
          </a:xfrm>
        </p:spPr>
        <p:txBody>
          <a:bodyPr vert="horz" lIns="68569" tIns="68569" rIns="68569" bIns="68569" rtlCol="0">
            <a:normAutofit/>
          </a:bodyPr>
          <a:lstStyle/>
          <a:p>
            <a:pPr marL="191738" indent="-191738" defTabSz="342900">
              <a:spcAft>
                <a:spcPct val="0"/>
              </a:spcAft>
            </a:pPr>
            <a:r>
              <a:rPr lang="en-US" sz="2200" b="1">
                <a:latin typeface="Arial (Body)"/>
              </a:rPr>
              <a:t>Fixed Price Versus Menu Pricing</a:t>
            </a:r>
          </a:p>
          <a:p>
            <a:pPr marL="556165" lvl="1" indent="-213265" defTabSz="342900">
              <a:spcAft>
                <a:spcPct val="0"/>
              </a:spcAft>
            </a:pPr>
            <a:r>
              <a:rPr lang="en-US" sz="2200">
                <a:latin typeface="Arial (Body)"/>
              </a:rPr>
              <a:t>If marginal supply chain costs or the value to the customer vary significantly along some attribute, it is often effective to have a pricing menu</a:t>
            </a:r>
          </a:p>
          <a:p>
            <a:pPr marL="556165" lvl="1" indent="-213265" defTabSz="342900">
              <a:spcAft>
                <a:spcPct val="0"/>
              </a:spcAft>
            </a:pPr>
            <a:r>
              <a:rPr lang="en-US" sz="2200">
                <a:latin typeface="Arial (Body)"/>
              </a:rPr>
              <a:t>Can lead to customer behavior that has a negative impact on profits</a:t>
            </a:r>
          </a:p>
        </p:txBody>
      </p:sp>
    </p:spTree>
    <p:extLst>
      <p:ext uri="{BB962C8B-B14F-4D97-AF65-F5344CB8AC3E}">
        <p14:creationId xmlns:p14="http://schemas.microsoft.com/office/powerpoint/2010/main" val="89445772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54296" y="329184"/>
            <a:ext cx="6894576" cy="1783080"/>
          </a:xfrm>
        </p:spPr>
        <p:txBody>
          <a:bodyPr vert="horz" lIns="68580" tIns="68569" rIns="68580" bIns="34290" rtlCol="0" anchor="b">
            <a:normAutofit/>
          </a:bodyPr>
          <a:lstStyle/>
          <a:p>
            <a:pPr defTabSz="342900"/>
            <a:r>
              <a:rPr lang="en-US" sz="5400" kern="1200">
                <a:latin typeface="Times New Roman" panose="02020603050405020304" pitchFamily="18" charset="0"/>
                <a:ea typeface="+mj-ea"/>
                <a:cs typeface="+mj-cs"/>
              </a:rPr>
              <a:t>Components of Pricing Decisions </a:t>
            </a:r>
            <a:r>
              <a:rPr lang="en-US" sz="5400">
                <a:latin typeface="Times New Roman" panose="02020603050405020304" pitchFamily="18" charset="0"/>
              </a:rPr>
              <a:t>(3 of 3)</a:t>
            </a:r>
          </a:p>
        </p:txBody>
      </p:sp>
      <p:pic>
        <p:nvPicPr>
          <p:cNvPr id="18" name="Picture 17" descr="Periodic table of elements">
            <a:extLst>
              <a:ext uri="{FF2B5EF4-FFF2-40B4-BE49-F238E27FC236}">
                <a16:creationId xmlns:a16="http://schemas.microsoft.com/office/drawing/2014/main" id="{2F59BB7A-A29B-8A26-563B-59057BDF4C24}"/>
              </a:ext>
            </a:extLst>
          </p:cNvPr>
          <p:cNvPicPr>
            <a:picLocks noChangeAspect="1"/>
          </p:cNvPicPr>
          <p:nvPr/>
        </p:nvPicPr>
        <p:blipFill rotWithShape="1">
          <a:blip r:embed="rId2"/>
          <a:srcRect l="31442" r="29262"/>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24"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idx="1"/>
          </p:nvPr>
        </p:nvSpPr>
        <p:spPr>
          <a:xfrm>
            <a:off x="4654296" y="2706624"/>
            <a:ext cx="6894576" cy="3483864"/>
          </a:xfrm>
        </p:spPr>
        <p:txBody>
          <a:bodyPr vert="horz" lIns="68569" tIns="68569" rIns="68569" bIns="68569" rtlCol="0">
            <a:normAutofit/>
          </a:bodyPr>
          <a:lstStyle/>
          <a:p>
            <a:pPr marL="191738" indent="-191738" defTabSz="342900">
              <a:spcAft>
                <a:spcPct val="0"/>
              </a:spcAft>
            </a:pPr>
            <a:r>
              <a:rPr lang="en-US" sz="2200" b="1">
                <a:latin typeface="Arial (Body)"/>
              </a:rPr>
              <a:t>Pricing-Related Metrics</a:t>
            </a:r>
          </a:p>
          <a:p>
            <a:pPr marL="556165" lvl="1" indent="-213265" defTabSz="342900">
              <a:spcAft>
                <a:spcPct val="0"/>
              </a:spcAft>
            </a:pPr>
            <a:r>
              <a:rPr lang="en-US" sz="2200">
                <a:latin typeface="Arial (Body)"/>
              </a:rPr>
              <a:t>Profit margin</a:t>
            </a:r>
          </a:p>
          <a:p>
            <a:pPr marL="556165" lvl="1" indent="-213265" defTabSz="342900">
              <a:spcAft>
                <a:spcPct val="0"/>
              </a:spcAft>
            </a:pPr>
            <a:r>
              <a:rPr lang="en-US" sz="2200">
                <a:latin typeface="Arial (Body)"/>
              </a:rPr>
              <a:t>Days sales outstanding</a:t>
            </a:r>
          </a:p>
          <a:p>
            <a:pPr marL="556165" lvl="1" indent="-213265" defTabSz="342900">
              <a:spcAft>
                <a:spcPct val="0"/>
              </a:spcAft>
            </a:pPr>
            <a:r>
              <a:rPr lang="en-US" sz="2200">
                <a:latin typeface="Arial (Body)"/>
              </a:rPr>
              <a:t>Incremental fixed cost per order</a:t>
            </a:r>
          </a:p>
          <a:p>
            <a:pPr marL="556165" lvl="1" indent="-213265" defTabSz="342900">
              <a:spcAft>
                <a:spcPct val="0"/>
              </a:spcAft>
            </a:pPr>
            <a:r>
              <a:rPr lang="en-US" sz="2200">
                <a:latin typeface="Arial (Body)"/>
              </a:rPr>
              <a:t>Incremental variable cost per unit</a:t>
            </a:r>
          </a:p>
          <a:p>
            <a:pPr marL="556165" lvl="1" indent="-213265" defTabSz="342900">
              <a:spcAft>
                <a:spcPct val="0"/>
              </a:spcAft>
            </a:pPr>
            <a:r>
              <a:rPr lang="en-US" sz="2200">
                <a:latin typeface="Arial (Body)"/>
              </a:rPr>
              <a:t>Average sale price</a:t>
            </a:r>
          </a:p>
          <a:p>
            <a:pPr marL="556165" lvl="1" indent="-213265" defTabSz="342900">
              <a:spcAft>
                <a:spcPct val="0"/>
              </a:spcAft>
            </a:pPr>
            <a:r>
              <a:rPr lang="en-US" sz="2200">
                <a:latin typeface="Arial (Body)"/>
              </a:rPr>
              <a:t>Average order size</a:t>
            </a:r>
          </a:p>
          <a:p>
            <a:pPr marL="556165" lvl="1" indent="-213265" defTabSz="342900">
              <a:spcAft>
                <a:spcPct val="0"/>
              </a:spcAft>
            </a:pPr>
            <a:r>
              <a:rPr lang="en-US" sz="2200">
                <a:latin typeface="Arial (Body)"/>
              </a:rPr>
              <a:t>Range of sale price</a:t>
            </a:r>
          </a:p>
          <a:p>
            <a:pPr marL="556165" lvl="1" indent="-213265" defTabSz="342900">
              <a:spcAft>
                <a:spcPct val="0"/>
              </a:spcAft>
            </a:pPr>
            <a:r>
              <a:rPr lang="en-US" sz="2200">
                <a:latin typeface="Arial (Body)"/>
              </a:rPr>
              <a:t>Range of periodic sales</a:t>
            </a:r>
          </a:p>
        </p:txBody>
      </p:sp>
    </p:spTree>
    <p:extLst>
      <p:ext uri="{BB962C8B-B14F-4D97-AF65-F5344CB8AC3E}">
        <p14:creationId xmlns:p14="http://schemas.microsoft.com/office/powerpoint/2010/main" val="300186601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C43376E-54DC-87D0-D5D7-BB4E1944A063}"/>
              </a:ext>
            </a:extLst>
          </p:cNvPr>
          <p:cNvSpPr>
            <a:spLocks noGrp="1"/>
          </p:cNvSpPr>
          <p:nvPr>
            <p:ph type="title"/>
          </p:nvPr>
        </p:nvSpPr>
        <p:spPr>
          <a:xfrm>
            <a:off x="838200" y="365125"/>
            <a:ext cx="10515600" cy="1325563"/>
          </a:xfrm>
        </p:spPr>
        <p:txBody>
          <a:bodyPr>
            <a:normAutofit/>
          </a:bodyPr>
          <a:lstStyle/>
          <a:p>
            <a:r>
              <a:rPr lang="en-IN"/>
              <a:t>Conclusion</a:t>
            </a:r>
            <a:endParaRPr lang="en-IN" dirty="0"/>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95B4FFD-7286-613E-F0B2-55D55FB5F223}"/>
              </a:ext>
            </a:extLst>
          </p:cNvPr>
          <p:cNvSpPr>
            <a:spLocks noGrp="1"/>
          </p:cNvSpPr>
          <p:nvPr>
            <p:ph idx="1"/>
          </p:nvPr>
        </p:nvSpPr>
        <p:spPr>
          <a:xfrm>
            <a:off x="838200" y="1825625"/>
            <a:ext cx="10515600" cy="4351338"/>
          </a:xfrm>
        </p:spPr>
        <p:txBody>
          <a:bodyPr>
            <a:normAutofit/>
          </a:bodyPr>
          <a:lstStyle/>
          <a:p>
            <a:pPr marL="0" indent="0">
              <a:buNone/>
            </a:pPr>
            <a:r>
              <a:rPr lang="en-US" b="1"/>
              <a:t>Supply Chain Strategies</a:t>
            </a:r>
          </a:p>
          <a:p>
            <a:pPr>
              <a:buFont typeface="Arial" panose="020B0604020202020204" pitchFamily="34" charset="0"/>
              <a:buChar char="•"/>
            </a:pPr>
            <a:r>
              <a:rPr lang="en-US" b="1"/>
              <a:t>Efficient Supply Chains:</a:t>
            </a:r>
            <a:r>
              <a:rPr lang="en-US"/>
              <a:t> Focus on cost reduction and high resource utilization. Suitable for stable and predictable demand environments.</a:t>
            </a:r>
          </a:p>
          <a:p>
            <a:pPr>
              <a:buFont typeface="Arial" panose="020B0604020202020204" pitchFamily="34" charset="0"/>
              <a:buChar char="•"/>
            </a:pPr>
            <a:r>
              <a:rPr lang="en-US" b="1"/>
              <a:t>Responsive Supply Chains:</a:t>
            </a:r>
            <a:r>
              <a:rPr lang="en-US"/>
              <a:t> Aim to be flexible and responsive to changes in demand. Suitable for uncertain and dynamic demand environments.</a:t>
            </a:r>
          </a:p>
          <a:p>
            <a:pPr>
              <a:buFont typeface="Arial" panose="020B0604020202020204" pitchFamily="34" charset="0"/>
              <a:buChar char="•"/>
            </a:pPr>
            <a:r>
              <a:rPr lang="en-US" b="1"/>
              <a:t>Agile Supply Chains:</a:t>
            </a:r>
            <a:r>
              <a:rPr lang="en-US"/>
              <a:t> Combine the attributes of both efficiency and responsiveness to react to market changes quickly.</a:t>
            </a:r>
          </a:p>
          <a:p>
            <a:endParaRPr lang="en-IN" dirty="0"/>
          </a:p>
        </p:txBody>
      </p:sp>
      <p:sp>
        <p:nvSpPr>
          <p:cNvPr id="4" name="Slide Number Placeholder 3">
            <a:extLst>
              <a:ext uri="{FF2B5EF4-FFF2-40B4-BE49-F238E27FC236}">
                <a16:creationId xmlns:a16="http://schemas.microsoft.com/office/drawing/2014/main" id="{A20D3C95-7D1A-6F77-390C-FB6032FB947A}"/>
              </a:ext>
            </a:extLst>
          </p:cNvPr>
          <p:cNvSpPr>
            <a:spLocks noGrp="1"/>
          </p:cNvSpPr>
          <p:nvPr>
            <p:ph type="sldNum" sz="quarter" idx="12"/>
          </p:nvPr>
        </p:nvSpPr>
        <p:spPr>
          <a:xfrm>
            <a:off x="8610600" y="6356350"/>
            <a:ext cx="2743200" cy="365125"/>
          </a:xfrm>
        </p:spPr>
        <p:txBody>
          <a:bodyPr>
            <a:normAutofit/>
          </a:bodyPr>
          <a:lstStyle/>
          <a:p>
            <a:pPr>
              <a:spcAft>
                <a:spcPts val="600"/>
              </a:spcAft>
            </a:pPr>
            <a:fld id="{69A415E6-D262-4B39-B4A4-F9A985991B74}" type="slidenum">
              <a:rPr lang="en-IN" smtClean="0"/>
              <a:pPr>
                <a:spcAft>
                  <a:spcPts val="600"/>
                </a:spcAft>
              </a:pPr>
              <a:t>100</a:t>
            </a:fld>
            <a:endParaRPr lang="en-IN"/>
          </a:p>
        </p:txBody>
      </p:sp>
    </p:spTree>
    <p:extLst>
      <p:ext uri="{BB962C8B-B14F-4D97-AF65-F5344CB8AC3E}">
        <p14:creationId xmlns:p14="http://schemas.microsoft.com/office/powerpoint/2010/main" val="392456349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C43376E-54DC-87D0-D5D7-BB4E1944A063}"/>
              </a:ext>
            </a:extLst>
          </p:cNvPr>
          <p:cNvSpPr>
            <a:spLocks noGrp="1"/>
          </p:cNvSpPr>
          <p:nvPr>
            <p:ph type="title"/>
          </p:nvPr>
        </p:nvSpPr>
        <p:spPr>
          <a:xfrm>
            <a:off x="838200" y="365125"/>
            <a:ext cx="10515600" cy="1325563"/>
          </a:xfrm>
        </p:spPr>
        <p:txBody>
          <a:bodyPr>
            <a:normAutofit/>
          </a:bodyPr>
          <a:lstStyle/>
          <a:p>
            <a:r>
              <a:rPr lang="en-IN" dirty="0"/>
              <a:t>Conclusion contd..</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95B4FFD-7286-613E-F0B2-55D55FB5F223}"/>
              </a:ext>
            </a:extLst>
          </p:cNvPr>
          <p:cNvSpPr>
            <a:spLocks noGrp="1"/>
          </p:cNvSpPr>
          <p:nvPr>
            <p:ph idx="1"/>
          </p:nvPr>
        </p:nvSpPr>
        <p:spPr>
          <a:xfrm>
            <a:off x="838200" y="1825625"/>
            <a:ext cx="10515600" cy="4351338"/>
          </a:xfrm>
        </p:spPr>
        <p:txBody>
          <a:bodyPr>
            <a:normAutofit/>
          </a:bodyPr>
          <a:lstStyle/>
          <a:p>
            <a:pPr marL="0" indent="0">
              <a:buNone/>
            </a:pPr>
            <a:r>
              <a:rPr lang="en-US" sz="1800" b="1"/>
              <a:t>Supply Chain Drivers</a:t>
            </a:r>
          </a:p>
          <a:p>
            <a:pPr>
              <a:buFont typeface="Arial" panose="020B0604020202020204" pitchFamily="34" charset="0"/>
              <a:buChar char="•"/>
            </a:pPr>
            <a:r>
              <a:rPr lang="en-US" sz="1800" b="1"/>
              <a:t>Facilities:</a:t>
            </a:r>
            <a:r>
              <a:rPr lang="en-US" sz="1800"/>
              <a:t> Physical locations where products are manufactured or stored. Key decisions: location, capacity, and flexibility.</a:t>
            </a:r>
          </a:p>
          <a:p>
            <a:pPr>
              <a:buFont typeface="Arial" panose="020B0604020202020204" pitchFamily="34" charset="0"/>
              <a:buChar char="•"/>
            </a:pPr>
            <a:r>
              <a:rPr lang="en-US" sz="1800" b="1"/>
              <a:t>Inventory:</a:t>
            </a:r>
            <a:r>
              <a:rPr lang="en-US" sz="1800"/>
              <a:t> Management of materials and finished goods. Key decisions: order size, replenishment cycle, and safety stock.</a:t>
            </a:r>
          </a:p>
          <a:p>
            <a:pPr>
              <a:buFont typeface="Arial" panose="020B0604020202020204" pitchFamily="34" charset="0"/>
              <a:buChar char="•"/>
            </a:pPr>
            <a:r>
              <a:rPr lang="en-US" sz="1800" b="1"/>
              <a:t>Transportation:</a:t>
            </a:r>
            <a:r>
              <a:rPr lang="en-US" sz="1800"/>
              <a:t> Mode of transport and routes taken. Key decisions: cost vs. speed, mode selection, and route optimization.</a:t>
            </a:r>
          </a:p>
          <a:p>
            <a:pPr>
              <a:buFont typeface="Arial" panose="020B0604020202020204" pitchFamily="34" charset="0"/>
              <a:buChar char="•"/>
            </a:pPr>
            <a:r>
              <a:rPr lang="en-US" sz="1800" b="1"/>
              <a:t>Information:</a:t>
            </a:r>
            <a:r>
              <a:rPr lang="en-US" sz="1800"/>
              <a:t> Flow of data across the supply chain. Key decisions: real-time data, transparency, and demand forecasting.</a:t>
            </a:r>
          </a:p>
          <a:p>
            <a:pPr>
              <a:buFont typeface="Arial" panose="020B0604020202020204" pitchFamily="34" charset="0"/>
              <a:buChar char="•"/>
            </a:pPr>
            <a:r>
              <a:rPr lang="en-US" sz="1800" b="1"/>
              <a:t>Sourcing:</a:t>
            </a:r>
            <a:r>
              <a:rPr lang="en-US" sz="1800"/>
              <a:t> Procurement of materials and services. Key decisions: supplier selection, contract terms, and risk-sharing.</a:t>
            </a:r>
          </a:p>
          <a:p>
            <a:pPr>
              <a:buFont typeface="Arial" panose="020B0604020202020204" pitchFamily="34" charset="0"/>
              <a:buChar char="•"/>
            </a:pPr>
            <a:r>
              <a:rPr lang="en-US" sz="1800" b="1"/>
              <a:t>Pricing:</a:t>
            </a:r>
            <a:r>
              <a:rPr lang="en-US" sz="1800"/>
              <a:t> Strategy for pricing products and services. Key decisions: dynamic pricing, discount policies, and customer segmentation.</a:t>
            </a:r>
          </a:p>
          <a:p>
            <a:endParaRPr lang="en-IN" sz="1800"/>
          </a:p>
        </p:txBody>
      </p:sp>
      <p:sp>
        <p:nvSpPr>
          <p:cNvPr id="4" name="Slide Number Placeholder 3">
            <a:extLst>
              <a:ext uri="{FF2B5EF4-FFF2-40B4-BE49-F238E27FC236}">
                <a16:creationId xmlns:a16="http://schemas.microsoft.com/office/drawing/2014/main" id="{A20D3C95-7D1A-6F77-390C-FB6032FB947A}"/>
              </a:ext>
            </a:extLst>
          </p:cNvPr>
          <p:cNvSpPr>
            <a:spLocks noGrp="1"/>
          </p:cNvSpPr>
          <p:nvPr>
            <p:ph type="sldNum" sz="quarter" idx="12"/>
          </p:nvPr>
        </p:nvSpPr>
        <p:spPr>
          <a:xfrm>
            <a:off x="8610600" y="6356350"/>
            <a:ext cx="2743200" cy="365125"/>
          </a:xfrm>
        </p:spPr>
        <p:txBody>
          <a:bodyPr>
            <a:normAutofit/>
          </a:bodyPr>
          <a:lstStyle/>
          <a:p>
            <a:pPr>
              <a:spcAft>
                <a:spcPts val="600"/>
              </a:spcAft>
            </a:pPr>
            <a:fld id="{69A415E6-D262-4B39-B4A4-F9A985991B74}" type="slidenum">
              <a:rPr lang="en-IN" smtClean="0"/>
              <a:pPr>
                <a:spcAft>
                  <a:spcPts val="600"/>
                </a:spcAft>
              </a:pPr>
              <a:t>101</a:t>
            </a:fld>
            <a:endParaRPr lang="en-IN"/>
          </a:p>
        </p:txBody>
      </p:sp>
    </p:spTree>
    <p:extLst>
      <p:ext uri="{BB962C8B-B14F-4D97-AF65-F5344CB8AC3E}">
        <p14:creationId xmlns:p14="http://schemas.microsoft.com/office/powerpoint/2010/main" val="20872334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1629</TotalTime>
  <Words>4926</Words>
  <Application>Microsoft Office PowerPoint</Application>
  <PresentationFormat>Widescreen</PresentationFormat>
  <Paragraphs>654</Paragraphs>
  <Slides>101</Slides>
  <Notes>13</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101</vt:i4>
      </vt:variant>
    </vt:vector>
  </HeadingPairs>
  <TitlesOfParts>
    <vt:vector size="113" baseType="lpstr">
      <vt:lpstr>Arial</vt:lpstr>
      <vt:lpstr>Arial (Body)</vt:lpstr>
      <vt:lpstr>Calibri</vt:lpstr>
      <vt:lpstr>Calibri Light</vt:lpstr>
      <vt:lpstr>Cambria Math</vt:lpstr>
      <vt:lpstr>Monotype Sorts</vt:lpstr>
      <vt:lpstr>Noto Sans Symbols</vt:lpstr>
      <vt:lpstr>Tahoma</vt:lpstr>
      <vt:lpstr>Times New Roman</vt:lpstr>
      <vt:lpstr>Wingdings</vt:lpstr>
      <vt:lpstr>Office Theme</vt:lpstr>
      <vt:lpstr>Microsoft ClipArt Gallery</vt:lpstr>
      <vt:lpstr>Achieving Strategic fit in a supply chain and Supply Chain Drivers and Metrics</vt:lpstr>
      <vt:lpstr>What Is Operations and Supply Chain Management?</vt:lpstr>
      <vt:lpstr>Considerations in different part of decision-making</vt:lpstr>
      <vt:lpstr>Operations and Supply Chain Terms</vt:lpstr>
      <vt:lpstr>Process Activities</vt:lpstr>
      <vt:lpstr>Supply Chain Processes</vt:lpstr>
      <vt:lpstr>The Goods-Services Continuum</vt:lpstr>
      <vt:lpstr>Timeline Depicting When Major OSCM Concepts Became Popular</vt:lpstr>
      <vt:lpstr>The Major Concepts that Define the OSCM Field</vt:lpstr>
      <vt:lpstr>Current Issues in Operations and Supply Chain Management</vt:lpstr>
      <vt:lpstr>Efficiency, Effectiveness, and Value</vt:lpstr>
      <vt:lpstr>How Does Wall Street Evaluate Efficiency?</vt:lpstr>
      <vt:lpstr>Supply chain demand and variability</vt:lpstr>
      <vt:lpstr>What is a Supply Chain?</vt:lpstr>
      <vt:lpstr>What Is Supply Chain Management?</vt:lpstr>
      <vt:lpstr>Two Other Formal Definitions</vt:lpstr>
      <vt:lpstr>PowerPoint Presentation</vt:lpstr>
      <vt:lpstr>The Objective of a Supply Chain (1 of 3)</vt:lpstr>
      <vt:lpstr>The Objective of a Supply Chain  (2 of 3)</vt:lpstr>
      <vt:lpstr>The Objective of a Supply Chain  (3 of 3)</vt:lpstr>
      <vt:lpstr>Supply Chain Planning (1 of 2)</vt:lpstr>
      <vt:lpstr>Supply Chain Planning (2 of 2)</vt:lpstr>
      <vt:lpstr>Supply Chain Operation</vt:lpstr>
      <vt:lpstr>Process Views of a Supply Chain</vt:lpstr>
      <vt:lpstr>Cycle View of Supply Chain Processes (1 of 2)</vt:lpstr>
      <vt:lpstr>Push/Pull View of Supply Chains</vt:lpstr>
      <vt:lpstr>Supply Chain Macro Processes</vt:lpstr>
      <vt:lpstr>Supply Chain Macro Processes</vt:lpstr>
      <vt:lpstr>The Value Chain</vt:lpstr>
      <vt:lpstr>Achieving Strategic Fit (1 of 2)</vt:lpstr>
      <vt:lpstr>Achieving Strategic Fit (2 of 2)</vt:lpstr>
      <vt:lpstr>How Is Strategic Fit Achieved?</vt:lpstr>
      <vt:lpstr>Step 1: Understanding the Customer and Supply Chain Uncertainty (1 of 2)</vt:lpstr>
      <vt:lpstr>Step 1: Understanding the Customer and Supply Chain Uncertainty (2 of 2)</vt:lpstr>
      <vt:lpstr>Customer Needs and Implied Demand Uncertainty</vt:lpstr>
      <vt:lpstr>Implied Uncertainty and Other Attributes (1 of 2)</vt:lpstr>
      <vt:lpstr>Implied Uncertainty and Other Attributes (2 of 2)</vt:lpstr>
      <vt:lpstr>Impact of Supply Source Capability</vt:lpstr>
      <vt:lpstr>Implied Uncertainty (Demand and Supply) Spectrum</vt:lpstr>
      <vt:lpstr>Step 2: Understanding Supply Chain Capabilities (1 of 2)</vt:lpstr>
      <vt:lpstr>Step 2: Understanding Supply Chain Capabilities (2 of 2)</vt:lpstr>
      <vt:lpstr>Cost-Responsiveness Efficient Frontier</vt:lpstr>
      <vt:lpstr>Responsiveness Spectrum</vt:lpstr>
      <vt:lpstr>Step 3: Achieving Strategic Fit</vt:lpstr>
      <vt:lpstr>Zone of Strategic Fit</vt:lpstr>
      <vt:lpstr>Roles and Allocations</vt:lpstr>
      <vt:lpstr>Demand Management: Customer Order Decoupling Points</vt:lpstr>
      <vt:lpstr>Efficient and Responsive Supply Chains</vt:lpstr>
      <vt:lpstr>Tailoring the Supply Chain</vt:lpstr>
      <vt:lpstr>Changes over Product Life Cycle (1 of 2)</vt:lpstr>
      <vt:lpstr>Changes over Product Life Cycle (2 of 2)</vt:lpstr>
      <vt:lpstr>Summary</vt:lpstr>
      <vt:lpstr>Summary contd..</vt:lpstr>
      <vt:lpstr>Supply Chain Levers</vt:lpstr>
      <vt:lpstr>Supply Chain Uncertainty</vt:lpstr>
      <vt:lpstr>Financial Measures of Performance (1 of 7)</vt:lpstr>
      <vt:lpstr>Financial Measures of Performance (2 of 7)</vt:lpstr>
      <vt:lpstr>Financial Measures of Performance (3 of 7)</vt:lpstr>
      <vt:lpstr>Financial Measures of Performance (4 of 7)</vt:lpstr>
      <vt:lpstr>Financial Measures of Performance (5 of 7)</vt:lpstr>
      <vt:lpstr>Financial Measures of Performance (6 of 7)</vt:lpstr>
      <vt:lpstr>Financial Measures of Performance (7 of 7)</vt:lpstr>
      <vt:lpstr>Summary</vt:lpstr>
      <vt:lpstr>Framework for Supply Chain Decisions (1 of 2)</vt:lpstr>
      <vt:lpstr>Framework for Supply Chain Decisions (2 of 2)</vt:lpstr>
      <vt:lpstr>Drivers of Supply Chain Performance (1 of 2)</vt:lpstr>
      <vt:lpstr>Drivers of Supply Chain Performance (2 of 2)</vt:lpstr>
      <vt:lpstr>Facilities (1 of 6)</vt:lpstr>
      <vt:lpstr>Facilities (2 of 6)</vt:lpstr>
      <vt:lpstr>Facilities (3 of 6)</vt:lpstr>
      <vt:lpstr>Facilities (4 of 6)</vt:lpstr>
      <vt:lpstr>Facilities (5 of 6)</vt:lpstr>
      <vt:lpstr>Facilities (6 of 6)</vt:lpstr>
      <vt:lpstr>Inventory (1 of 3)</vt:lpstr>
      <vt:lpstr>Inventory (2 of 3)</vt:lpstr>
      <vt:lpstr>Inventory (3 of 3)</vt:lpstr>
      <vt:lpstr>Components of Inventory Decisions (1 of 4)</vt:lpstr>
      <vt:lpstr>Components of Inventory Decisions (2 of 4)</vt:lpstr>
      <vt:lpstr>Components of Inventory Decisions (3 of 4)</vt:lpstr>
      <vt:lpstr>Components of Inventory Decisions (4 of 4)</vt:lpstr>
      <vt:lpstr>Transportation (1 of 5)</vt:lpstr>
      <vt:lpstr>Transportation (2 of 5)</vt:lpstr>
      <vt:lpstr>Transportation (3 of 5)</vt:lpstr>
      <vt:lpstr>Transportation (4 of 5)</vt:lpstr>
      <vt:lpstr>Transportation (5 of 5)</vt:lpstr>
      <vt:lpstr>Information (1 of 2)</vt:lpstr>
      <vt:lpstr>Information (2 of 2)</vt:lpstr>
      <vt:lpstr>Components of Information Decisions (1 of 3)</vt:lpstr>
      <vt:lpstr>Components of Information Decisions (2 of 3)</vt:lpstr>
      <vt:lpstr>Components of Information Decisions (3 of 3)</vt:lpstr>
      <vt:lpstr>Sourcing (1 of 2)</vt:lpstr>
      <vt:lpstr>Sourcing (2 of 2)</vt:lpstr>
      <vt:lpstr>Components of Sourcing Decisions (1 of 3)</vt:lpstr>
      <vt:lpstr>Components of Sourcing Decisions (2 of 3)</vt:lpstr>
      <vt:lpstr>Components of Sourcing Decisions (3 of 3)</vt:lpstr>
      <vt:lpstr>Pricing</vt:lpstr>
      <vt:lpstr>Components of Pricing Decisions (1 of 3)</vt:lpstr>
      <vt:lpstr>Components of Pricing Decisions (2 of 3)</vt:lpstr>
      <vt:lpstr>Components of Pricing Decisions (3 of 3)</vt:lpstr>
      <vt:lpstr>Conclusion</vt:lpstr>
      <vt:lpstr>Conclusion contd..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the course</dc:title>
  <dc:creator>Milan Kumar</dc:creator>
  <cp:lastModifiedBy>Milan Kumar</cp:lastModifiedBy>
  <cp:revision>37</cp:revision>
  <dcterms:created xsi:type="dcterms:W3CDTF">2019-06-10T11:27:17Z</dcterms:created>
  <dcterms:modified xsi:type="dcterms:W3CDTF">2024-09-08T09:26:25Z</dcterms:modified>
</cp:coreProperties>
</file>