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4" r:id="rId1"/>
  </p:sldMasterIdLst>
  <p:notesMasterIdLst>
    <p:notesMasterId r:id="rId51"/>
  </p:notesMasterIdLst>
  <p:sldIdLst>
    <p:sldId id="256" r:id="rId2"/>
    <p:sldId id="292" r:id="rId3"/>
    <p:sldId id="487" r:id="rId4"/>
    <p:sldId id="518" r:id="rId5"/>
    <p:sldId id="314" r:id="rId6"/>
    <p:sldId id="310" r:id="rId7"/>
    <p:sldId id="311" r:id="rId8"/>
    <p:sldId id="312" r:id="rId9"/>
    <p:sldId id="313" r:id="rId10"/>
    <p:sldId id="315" r:id="rId11"/>
    <p:sldId id="519" r:id="rId12"/>
    <p:sldId id="317" r:id="rId13"/>
    <p:sldId id="318" r:id="rId14"/>
    <p:sldId id="319" r:id="rId15"/>
    <p:sldId id="320" r:id="rId16"/>
    <p:sldId id="322" r:id="rId17"/>
    <p:sldId id="324" r:id="rId18"/>
    <p:sldId id="510" r:id="rId19"/>
    <p:sldId id="511" r:id="rId20"/>
    <p:sldId id="498" r:id="rId21"/>
    <p:sldId id="508" r:id="rId22"/>
    <p:sldId id="513" r:id="rId23"/>
    <p:sldId id="291" r:id="rId24"/>
    <p:sldId id="261" r:id="rId25"/>
    <p:sldId id="258" r:id="rId26"/>
    <p:sldId id="290" r:id="rId27"/>
    <p:sldId id="279" r:id="rId28"/>
    <p:sldId id="293" r:id="rId29"/>
    <p:sldId id="276" r:id="rId30"/>
    <p:sldId id="262" r:id="rId31"/>
    <p:sldId id="265" r:id="rId32"/>
    <p:sldId id="263" r:id="rId33"/>
    <p:sldId id="278" r:id="rId34"/>
    <p:sldId id="259" r:id="rId35"/>
    <p:sldId id="280" r:id="rId36"/>
    <p:sldId id="281" r:id="rId37"/>
    <p:sldId id="282" r:id="rId38"/>
    <p:sldId id="283" r:id="rId39"/>
    <p:sldId id="521" r:id="rId40"/>
    <p:sldId id="257" r:id="rId41"/>
    <p:sldId id="267" r:id="rId42"/>
    <p:sldId id="268" r:id="rId43"/>
    <p:sldId id="272" r:id="rId44"/>
    <p:sldId id="269" r:id="rId45"/>
    <p:sldId id="273" r:id="rId46"/>
    <p:sldId id="274" r:id="rId47"/>
    <p:sldId id="275" r:id="rId48"/>
    <p:sldId id="271" r:id="rId49"/>
    <p:sldId id="288"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4660"/>
  </p:normalViewPr>
  <p:slideViewPr>
    <p:cSldViewPr snapToGrid="0">
      <p:cViewPr varScale="1">
        <p:scale>
          <a:sx n="67" d="100"/>
          <a:sy n="67" d="100"/>
        </p:scale>
        <p:origin x="772" y="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2BEB1-EBC9-4FC3-BBA0-77CF1A1A103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IN"/>
        </a:p>
      </dgm:t>
    </dgm:pt>
    <dgm:pt modelId="{CC71F5F4-A13E-47A9-92DB-A4A4EF89A72D}">
      <dgm:prSet phldrT="[Text]" custT="1"/>
      <dgm:spPr/>
      <dgm:t>
        <a:bodyPr/>
        <a:lstStyle/>
        <a:p>
          <a:r>
            <a:rPr lang="en-US" sz="3200" dirty="0">
              <a:latin typeface="Cambria" panose="02040503050406030204" pitchFamily="18" charset="0"/>
              <a:ea typeface="Cambria" panose="02040503050406030204" pitchFamily="18" charset="0"/>
            </a:rPr>
            <a:t>Pros</a:t>
          </a:r>
          <a:endParaRPr lang="en-IN" sz="3200" dirty="0">
            <a:latin typeface="Cambria" panose="02040503050406030204" pitchFamily="18" charset="0"/>
            <a:ea typeface="Cambria" panose="02040503050406030204" pitchFamily="18" charset="0"/>
          </a:endParaRPr>
        </a:p>
      </dgm:t>
    </dgm:pt>
    <dgm:pt modelId="{84494C88-65F3-4CD4-B806-BE50E86F8A2D}" type="parTrans" cxnId="{55356D52-14EB-472F-8DF2-5217190D4EA0}">
      <dgm:prSet/>
      <dgm:spPr/>
      <dgm:t>
        <a:bodyPr/>
        <a:lstStyle/>
        <a:p>
          <a:endParaRPr lang="en-IN"/>
        </a:p>
      </dgm:t>
    </dgm:pt>
    <dgm:pt modelId="{E99C94F0-E526-4C90-8D2C-A1ECE0D9F503}" type="sibTrans" cxnId="{55356D52-14EB-472F-8DF2-5217190D4EA0}">
      <dgm:prSet/>
      <dgm:spPr/>
      <dgm:t>
        <a:bodyPr/>
        <a:lstStyle/>
        <a:p>
          <a:endParaRPr lang="en-IN"/>
        </a:p>
      </dgm:t>
    </dgm:pt>
    <dgm:pt modelId="{85B8ACFA-FE7E-4489-B115-61756C8BAD88}">
      <dgm:prSet phldrT="[Text]" custT="1"/>
      <dgm:spPr/>
      <dgm:t>
        <a:bodyPr/>
        <a:lstStyle/>
        <a:p>
          <a:pPr>
            <a:buSzPts val="2400"/>
            <a:buFont typeface="+mj-lt"/>
            <a:buAutoNum type="arabicPeriod"/>
          </a:pPr>
          <a:r>
            <a:rPr lang="en-US" sz="1400" dirty="0">
              <a:solidFill>
                <a:srgbClr val="000000"/>
              </a:solidFill>
              <a:latin typeface="Cambria" panose="02040503050406030204" pitchFamily="18" charset="0"/>
              <a:ea typeface="Cambria" panose="02040503050406030204" pitchFamily="18" charset="0"/>
            </a:rPr>
            <a:t>Capacity aggregation</a:t>
          </a:r>
          <a:endParaRPr lang="en-IN" sz="1400" dirty="0">
            <a:latin typeface="Cambria" panose="02040503050406030204" pitchFamily="18" charset="0"/>
            <a:ea typeface="Cambria" panose="02040503050406030204" pitchFamily="18" charset="0"/>
          </a:endParaRPr>
        </a:p>
      </dgm:t>
    </dgm:pt>
    <dgm:pt modelId="{F078D613-C383-42E9-AFAD-CB407EAA38AD}" type="parTrans" cxnId="{88AEDC9D-EF44-4905-9792-8EA0C72DE1E0}">
      <dgm:prSet/>
      <dgm:spPr/>
      <dgm:t>
        <a:bodyPr/>
        <a:lstStyle/>
        <a:p>
          <a:endParaRPr lang="en-IN"/>
        </a:p>
      </dgm:t>
    </dgm:pt>
    <dgm:pt modelId="{9CDE72E3-C3F9-4D9B-8213-20FA3ECEBB1E}" type="sibTrans" cxnId="{88AEDC9D-EF44-4905-9792-8EA0C72DE1E0}">
      <dgm:prSet/>
      <dgm:spPr/>
      <dgm:t>
        <a:bodyPr/>
        <a:lstStyle/>
        <a:p>
          <a:endParaRPr lang="en-IN"/>
        </a:p>
      </dgm:t>
    </dgm:pt>
    <dgm:pt modelId="{BFBFEC92-4655-41AA-80BC-BC302EFB5DA2}">
      <dgm:prSet phldrT="[Text]"/>
      <dgm:spPr/>
      <dgm:t>
        <a:bodyPr/>
        <a:lstStyle/>
        <a:p>
          <a:endParaRPr lang="en-IN" sz="1400" dirty="0">
            <a:solidFill>
              <a:schemeClr val="bg1"/>
            </a:solidFill>
          </a:endParaRPr>
        </a:p>
      </dgm:t>
    </dgm:pt>
    <dgm:pt modelId="{77C65459-07C8-43BA-B83D-C4F3B294B74C}" type="parTrans" cxnId="{AD1AD497-9CCC-4826-859B-380EEB715272}">
      <dgm:prSet/>
      <dgm:spPr/>
      <dgm:t>
        <a:bodyPr/>
        <a:lstStyle/>
        <a:p>
          <a:endParaRPr lang="en-IN"/>
        </a:p>
      </dgm:t>
    </dgm:pt>
    <dgm:pt modelId="{BB1EF02C-B03E-47E7-9975-C8F9DF57CDA7}" type="sibTrans" cxnId="{AD1AD497-9CCC-4826-859B-380EEB715272}">
      <dgm:prSet/>
      <dgm:spPr/>
      <dgm:t>
        <a:bodyPr/>
        <a:lstStyle/>
        <a:p>
          <a:endParaRPr lang="en-IN"/>
        </a:p>
      </dgm:t>
    </dgm:pt>
    <dgm:pt modelId="{BD91018D-8C67-469E-809B-D249619F9CCF}">
      <dgm:prSet custT="1"/>
      <dgm:spPr/>
      <dgm:t>
        <a:bodyPr/>
        <a:lstStyle/>
        <a:p>
          <a:r>
            <a:rPr lang="en-US" sz="1400" dirty="0">
              <a:solidFill>
                <a:srgbClr val="000000"/>
              </a:solidFill>
              <a:latin typeface="Cambria" panose="02040503050406030204" pitchFamily="18" charset="0"/>
              <a:ea typeface="Cambria" panose="02040503050406030204" pitchFamily="18" charset="0"/>
            </a:rPr>
            <a:t>Inventory aggregation</a:t>
          </a:r>
        </a:p>
      </dgm:t>
    </dgm:pt>
    <dgm:pt modelId="{EC42C6B5-BBE3-4719-A767-95A1E797B10E}" type="parTrans" cxnId="{98FC2B49-2B87-4122-AD8D-62A1397C028E}">
      <dgm:prSet/>
      <dgm:spPr/>
      <dgm:t>
        <a:bodyPr/>
        <a:lstStyle/>
        <a:p>
          <a:endParaRPr lang="en-IN"/>
        </a:p>
      </dgm:t>
    </dgm:pt>
    <dgm:pt modelId="{153F9473-65A7-4D22-B601-D9713E7D2556}" type="sibTrans" cxnId="{98FC2B49-2B87-4122-AD8D-62A1397C028E}">
      <dgm:prSet/>
      <dgm:spPr/>
      <dgm:t>
        <a:bodyPr/>
        <a:lstStyle/>
        <a:p>
          <a:endParaRPr lang="en-IN"/>
        </a:p>
      </dgm:t>
    </dgm:pt>
    <dgm:pt modelId="{CE8D6E32-3B19-4A92-BBB2-FB0CBBD11914}">
      <dgm:prSet custT="1"/>
      <dgm:spPr/>
      <dgm:t>
        <a:bodyPr/>
        <a:lstStyle/>
        <a:p>
          <a:r>
            <a:rPr lang="en-US" sz="1100" dirty="0">
              <a:solidFill>
                <a:srgbClr val="000000"/>
              </a:solidFill>
              <a:latin typeface="Cambria" panose="02040503050406030204" pitchFamily="18" charset="0"/>
              <a:ea typeface="Cambria" panose="02040503050406030204" pitchFamily="18" charset="0"/>
            </a:rPr>
            <a:t>Transportation aggregation</a:t>
          </a:r>
        </a:p>
      </dgm:t>
    </dgm:pt>
    <dgm:pt modelId="{F82ABB0D-C0E2-49A8-B364-6C6374F64FE2}" type="parTrans" cxnId="{EF9F794D-01BF-4DA9-A469-876613B6AC71}">
      <dgm:prSet/>
      <dgm:spPr/>
      <dgm:t>
        <a:bodyPr/>
        <a:lstStyle/>
        <a:p>
          <a:endParaRPr lang="en-IN"/>
        </a:p>
      </dgm:t>
    </dgm:pt>
    <dgm:pt modelId="{2BCD32BE-43A3-4B05-8313-3F36164DC9F8}" type="sibTrans" cxnId="{EF9F794D-01BF-4DA9-A469-876613B6AC71}">
      <dgm:prSet/>
      <dgm:spPr/>
      <dgm:t>
        <a:bodyPr/>
        <a:lstStyle/>
        <a:p>
          <a:endParaRPr lang="en-IN"/>
        </a:p>
      </dgm:t>
    </dgm:pt>
    <dgm:pt modelId="{5D2139BB-CA8F-4834-89F1-91A207CDD300}">
      <dgm:prSet custT="1"/>
      <dgm:spPr/>
      <dgm:t>
        <a:bodyPr/>
        <a:lstStyle/>
        <a:p>
          <a:r>
            <a:rPr lang="en-US" sz="1200" dirty="0">
              <a:solidFill>
                <a:srgbClr val="000000"/>
              </a:solidFill>
              <a:latin typeface="Cambria" panose="02040503050406030204" pitchFamily="18" charset="0"/>
              <a:ea typeface="Cambria" panose="02040503050406030204" pitchFamily="18" charset="0"/>
            </a:rPr>
            <a:t>Warehousing aggregation</a:t>
          </a:r>
        </a:p>
      </dgm:t>
    </dgm:pt>
    <dgm:pt modelId="{E72F3450-4B44-48FD-BACF-603CDCE7713A}" type="parTrans" cxnId="{832F8964-82CF-4CA5-BF7C-D2A193108F1C}">
      <dgm:prSet/>
      <dgm:spPr/>
      <dgm:t>
        <a:bodyPr/>
        <a:lstStyle/>
        <a:p>
          <a:endParaRPr lang="en-IN"/>
        </a:p>
      </dgm:t>
    </dgm:pt>
    <dgm:pt modelId="{A6DC1F69-B8FC-4584-A7F9-BF8A8AA7E2A1}" type="sibTrans" cxnId="{832F8964-82CF-4CA5-BF7C-D2A193108F1C}">
      <dgm:prSet/>
      <dgm:spPr/>
      <dgm:t>
        <a:bodyPr/>
        <a:lstStyle/>
        <a:p>
          <a:endParaRPr lang="en-IN"/>
        </a:p>
      </dgm:t>
    </dgm:pt>
    <dgm:pt modelId="{B0C6E053-9AD9-412A-B511-F1DAEC734CC3}">
      <dgm:prSet custT="1"/>
      <dgm:spPr/>
      <dgm:t>
        <a:bodyPr/>
        <a:lstStyle/>
        <a:p>
          <a:r>
            <a:rPr lang="en-US" sz="1200" dirty="0">
              <a:solidFill>
                <a:srgbClr val="000000"/>
              </a:solidFill>
              <a:latin typeface="Cambria" panose="02040503050406030204" pitchFamily="18" charset="0"/>
              <a:ea typeface="Cambria" panose="02040503050406030204" pitchFamily="18" charset="0"/>
            </a:rPr>
            <a:t>Procurement aggregation</a:t>
          </a:r>
        </a:p>
      </dgm:t>
    </dgm:pt>
    <dgm:pt modelId="{212C708D-D6C4-43D7-8BEC-71B2FFB56F88}" type="parTrans" cxnId="{EAD1C47A-82D9-49AD-873C-C6EEE814246D}">
      <dgm:prSet/>
      <dgm:spPr/>
      <dgm:t>
        <a:bodyPr/>
        <a:lstStyle/>
        <a:p>
          <a:endParaRPr lang="en-IN"/>
        </a:p>
      </dgm:t>
    </dgm:pt>
    <dgm:pt modelId="{29248062-BA38-4C86-AB33-1B1D8299F442}" type="sibTrans" cxnId="{EAD1C47A-82D9-49AD-873C-C6EEE814246D}">
      <dgm:prSet/>
      <dgm:spPr/>
      <dgm:t>
        <a:bodyPr/>
        <a:lstStyle/>
        <a:p>
          <a:endParaRPr lang="en-IN"/>
        </a:p>
      </dgm:t>
    </dgm:pt>
    <dgm:pt modelId="{EAC12740-BF23-41CE-9814-F1F2F1886B2E}">
      <dgm:prSet custT="1"/>
      <dgm:spPr/>
      <dgm:t>
        <a:bodyPr/>
        <a:lstStyle/>
        <a:p>
          <a:r>
            <a:rPr lang="en-US" sz="1400" dirty="0">
              <a:solidFill>
                <a:srgbClr val="000000"/>
              </a:solidFill>
              <a:latin typeface="Cambria" panose="02040503050406030204" pitchFamily="18" charset="0"/>
              <a:ea typeface="Cambria" panose="02040503050406030204" pitchFamily="18" charset="0"/>
            </a:rPr>
            <a:t>Information aggregation</a:t>
          </a:r>
        </a:p>
      </dgm:t>
    </dgm:pt>
    <dgm:pt modelId="{908F4155-D301-4516-BAFF-031A538A5074}" type="parTrans" cxnId="{C6F42165-5C3C-4E22-8A82-7A6B9078CF4C}">
      <dgm:prSet/>
      <dgm:spPr/>
      <dgm:t>
        <a:bodyPr/>
        <a:lstStyle/>
        <a:p>
          <a:endParaRPr lang="en-IN"/>
        </a:p>
      </dgm:t>
    </dgm:pt>
    <dgm:pt modelId="{5E4461D6-82DE-4082-B595-E24E0F918904}" type="sibTrans" cxnId="{C6F42165-5C3C-4E22-8A82-7A6B9078CF4C}">
      <dgm:prSet/>
      <dgm:spPr/>
      <dgm:t>
        <a:bodyPr/>
        <a:lstStyle/>
        <a:p>
          <a:endParaRPr lang="en-IN"/>
        </a:p>
      </dgm:t>
    </dgm:pt>
    <dgm:pt modelId="{D44017D6-DF53-4D21-B164-DEF5128AD12C}">
      <dgm:prSet custT="1"/>
      <dgm:spPr/>
      <dgm:t>
        <a:bodyPr/>
        <a:lstStyle/>
        <a:p>
          <a:r>
            <a:rPr lang="en-US" sz="1400" dirty="0">
              <a:solidFill>
                <a:srgbClr val="000000"/>
              </a:solidFill>
              <a:latin typeface="Cambria" panose="02040503050406030204" pitchFamily="18" charset="0"/>
              <a:ea typeface="Cambria" panose="02040503050406030204" pitchFamily="18" charset="0"/>
            </a:rPr>
            <a:t>Receivables aggregation</a:t>
          </a:r>
        </a:p>
      </dgm:t>
    </dgm:pt>
    <dgm:pt modelId="{A6949F29-8869-474F-AFE2-7C4C114529A7}" type="parTrans" cxnId="{D21DBABD-F46A-48C3-8613-143349C699C5}">
      <dgm:prSet/>
      <dgm:spPr/>
      <dgm:t>
        <a:bodyPr/>
        <a:lstStyle/>
        <a:p>
          <a:endParaRPr lang="en-IN"/>
        </a:p>
      </dgm:t>
    </dgm:pt>
    <dgm:pt modelId="{2846D1DC-2B86-41B8-82E9-7F3E729A977F}" type="sibTrans" cxnId="{D21DBABD-F46A-48C3-8613-143349C699C5}">
      <dgm:prSet/>
      <dgm:spPr/>
      <dgm:t>
        <a:bodyPr/>
        <a:lstStyle/>
        <a:p>
          <a:endParaRPr lang="en-IN"/>
        </a:p>
      </dgm:t>
    </dgm:pt>
    <dgm:pt modelId="{18C79DF3-FE50-4CBD-A9F7-A112F0E1FFBB}">
      <dgm:prSet custT="1"/>
      <dgm:spPr/>
      <dgm:t>
        <a:bodyPr/>
        <a:lstStyle/>
        <a:p>
          <a:r>
            <a:rPr lang="en-US" sz="1400" dirty="0">
              <a:solidFill>
                <a:srgbClr val="000000"/>
              </a:solidFill>
              <a:latin typeface="Cambria" panose="02040503050406030204" pitchFamily="18" charset="0"/>
              <a:ea typeface="Cambria" panose="02040503050406030204" pitchFamily="18" charset="0"/>
            </a:rPr>
            <a:t>Relationship aggregation</a:t>
          </a:r>
        </a:p>
      </dgm:t>
    </dgm:pt>
    <dgm:pt modelId="{CCF58CF9-92B8-4AE9-B68B-930D93D6F07A}" type="parTrans" cxnId="{07471E2F-D90E-4052-966A-ABACB1E71C2C}">
      <dgm:prSet/>
      <dgm:spPr/>
      <dgm:t>
        <a:bodyPr/>
        <a:lstStyle/>
        <a:p>
          <a:endParaRPr lang="en-IN"/>
        </a:p>
      </dgm:t>
    </dgm:pt>
    <dgm:pt modelId="{080D676B-3F63-4644-988B-2EC4C5AF4555}" type="sibTrans" cxnId="{07471E2F-D90E-4052-966A-ABACB1E71C2C}">
      <dgm:prSet/>
      <dgm:spPr/>
      <dgm:t>
        <a:bodyPr/>
        <a:lstStyle/>
        <a:p>
          <a:endParaRPr lang="en-IN"/>
        </a:p>
      </dgm:t>
    </dgm:pt>
    <dgm:pt modelId="{91E0969A-B5BF-42AF-AF56-F33D274B75F6}" type="pres">
      <dgm:prSet presAssocID="{6822BEB1-EBC9-4FC3-BBA0-77CF1A1A103C}" presName="cycle" presStyleCnt="0">
        <dgm:presLayoutVars>
          <dgm:chMax val="1"/>
          <dgm:dir/>
          <dgm:animLvl val="ctr"/>
          <dgm:resizeHandles val="exact"/>
        </dgm:presLayoutVars>
      </dgm:prSet>
      <dgm:spPr/>
    </dgm:pt>
    <dgm:pt modelId="{E3E673DB-8B69-421F-A8E4-0A8A60FB3BEF}" type="pres">
      <dgm:prSet presAssocID="{CC71F5F4-A13E-47A9-92DB-A4A4EF89A72D}" presName="centerShape" presStyleLbl="node0" presStyleIdx="0" presStyleCnt="1"/>
      <dgm:spPr/>
    </dgm:pt>
    <dgm:pt modelId="{3C83E3D8-2794-4396-9142-6835FF9E6E5F}" type="pres">
      <dgm:prSet presAssocID="{F078D613-C383-42E9-AFAD-CB407EAA38AD}" presName="Name9" presStyleLbl="parChTrans1D2" presStyleIdx="0" presStyleCnt="8"/>
      <dgm:spPr/>
    </dgm:pt>
    <dgm:pt modelId="{E6621E69-E070-460F-B505-A5342B23E359}" type="pres">
      <dgm:prSet presAssocID="{F078D613-C383-42E9-AFAD-CB407EAA38AD}" presName="connTx" presStyleLbl="parChTrans1D2" presStyleIdx="0" presStyleCnt="8"/>
      <dgm:spPr/>
    </dgm:pt>
    <dgm:pt modelId="{3BE9D91A-F9C3-477A-A605-318D39A6E7F1}" type="pres">
      <dgm:prSet presAssocID="{85B8ACFA-FE7E-4489-B115-61756C8BAD88}" presName="node" presStyleLbl="node1" presStyleIdx="0" presStyleCnt="8">
        <dgm:presLayoutVars>
          <dgm:bulletEnabled val="1"/>
        </dgm:presLayoutVars>
      </dgm:prSet>
      <dgm:spPr/>
    </dgm:pt>
    <dgm:pt modelId="{374BED2B-E553-40B9-A032-0FD2B6091703}" type="pres">
      <dgm:prSet presAssocID="{EC42C6B5-BBE3-4719-A767-95A1E797B10E}" presName="Name9" presStyleLbl="parChTrans1D2" presStyleIdx="1" presStyleCnt="8"/>
      <dgm:spPr/>
    </dgm:pt>
    <dgm:pt modelId="{F33CBFFE-2E8B-471C-B8C3-DAE38FD4418F}" type="pres">
      <dgm:prSet presAssocID="{EC42C6B5-BBE3-4719-A767-95A1E797B10E}" presName="connTx" presStyleLbl="parChTrans1D2" presStyleIdx="1" presStyleCnt="8"/>
      <dgm:spPr/>
    </dgm:pt>
    <dgm:pt modelId="{1E0E33B5-1DAC-469F-BDA4-670A64D0028E}" type="pres">
      <dgm:prSet presAssocID="{BD91018D-8C67-469E-809B-D249619F9CCF}" presName="node" presStyleLbl="node1" presStyleIdx="1" presStyleCnt="8">
        <dgm:presLayoutVars>
          <dgm:bulletEnabled val="1"/>
        </dgm:presLayoutVars>
      </dgm:prSet>
      <dgm:spPr/>
    </dgm:pt>
    <dgm:pt modelId="{EE0CCCE7-CB15-4D0D-9207-4DFFADCD9B26}" type="pres">
      <dgm:prSet presAssocID="{F82ABB0D-C0E2-49A8-B364-6C6374F64FE2}" presName="Name9" presStyleLbl="parChTrans1D2" presStyleIdx="2" presStyleCnt="8"/>
      <dgm:spPr/>
    </dgm:pt>
    <dgm:pt modelId="{43BEC7A8-63CB-4DA0-96B5-DD0C033FE8D2}" type="pres">
      <dgm:prSet presAssocID="{F82ABB0D-C0E2-49A8-B364-6C6374F64FE2}" presName="connTx" presStyleLbl="parChTrans1D2" presStyleIdx="2" presStyleCnt="8"/>
      <dgm:spPr/>
    </dgm:pt>
    <dgm:pt modelId="{E1EBE6D2-8046-4455-9EE7-A87AA9ECEAC2}" type="pres">
      <dgm:prSet presAssocID="{CE8D6E32-3B19-4A92-BBB2-FB0CBBD11914}" presName="node" presStyleLbl="node1" presStyleIdx="2" presStyleCnt="8">
        <dgm:presLayoutVars>
          <dgm:bulletEnabled val="1"/>
        </dgm:presLayoutVars>
      </dgm:prSet>
      <dgm:spPr/>
    </dgm:pt>
    <dgm:pt modelId="{5E28E9C0-2D59-4904-B81D-0EE258767D9E}" type="pres">
      <dgm:prSet presAssocID="{E72F3450-4B44-48FD-BACF-603CDCE7713A}" presName="Name9" presStyleLbl="parChTrans1D2" presStyleIdx="3" presStyleCnt="8"/>
      <dgm:spPr/>
    </dgm:pt>
    <dgm:pt modelId="{A343BF87-E98E-435D-9EF1-2716386DB64D}" type="pres">
      <dgm:prSet presAssocID="{E72F3450-4B44-48FD-BACF-603CDCE7713A}" presName="connTx" presStyleLbl="parChTrans1D2" presStyleIdx="3" presStyleCnt="8"/>
      <dgm:spPr/>
    </dgm:pt>
    <dgm:pt modelId="{C9FA3AF5-E255-422D-B70E-E0384EC66465}" type="pres">
      <dgm:prSet presAssocID="{5D2139BB-CA8F-4834-89F1-91A207CDD300}" presName="node" presStyleLbl="node1" presStyleIdx="3" presStyleCnt="8">
        <dgm:presLayoutVars>
          <dgm:bulletEnabled val="1"/>
        </dgm:presLayoutVars>
      </dgm:prSet>
      <dgm:spPr/>
    </dgm:pt>
    <dgm:pt modelId="{D053D0BE-DFB4-485D-BD1B-DBFA3FE6B9AA}" type="pres">
      <dgm:prSet presAssocID="{212C708D-D6C4-43D7-8BEC-71B2FFB56F88}" presName="Name9" presStyleLbl="parChTrans1D2" presStyleIdx="4" presStyleCnt="8"/>
      <dgm:spPr/>
    </dgm:pt>
    <dgm:pt modelId="{B427BF55-9564-46C7-83D4-CDFFA515CC5C}" type="pres">
      <dgm:prSet presAssocID="{212C708D-D6C4-43D7-8BEC-71B2FFB56F88}" presName="connTx" presStyleLbl="parChTrans1D2" presStyleIdx="4" presStyleCnt="8"/>
      <dgm:spPr/>
    </dgm:pt>
    <dgm:pt modelId="{1A3075F1-2121-4A80-8548-2792545B1374}" type="pres">
      <dgm:prSet presAssocID="{B0C6E053-9AD9-412A-B511-F1DAEC734CC3}" presName="node" presStyleLbl="node1" presStyleIdx="4" presStyleCnt="8">
        <dgm:presLayoutVars>
          <dgm:bulletEnabled val="1"/>
        </dgm:presLayoutVars>
      </dgm:prSet>
      <dgm:spPr/>
    </dgm:pt>
    <dgm:pt modelId="{A61A69E1-0513-4978-BAF8-04699A523F83}" type="pres">
      <dgm:prSet presAssocID="{908F4155-D301-4516-BAFF-031A538A5074}" presName="Name9" presStyleLbl="parChTrans1D2" presStyleIdx="5" presStyleCnt="8"/>
      <dgm:spPr/>
    </dgm:pt>
    <dgm:pt modelId="{4F2D92CC-6E95-4AE8-B6E5-1DE2983114D4}" type="pres">
      <dgm:prSet presAssocID="{908F4155-D301-4516-BAFF-031A538A5074}" presName="connTx" presStyleLbl="parChTrans1D2" presStyleIdx="5" presStyleCnt="8"/>
      <dgm:spPr/>
    </dgm:pt>
    <dgm:pt modelId="{FC702BB9-41AB-44BB-8315-9853DFC27CC3}" type="pres">
      <dgm:prSet presAssocID="{EAC12740-BF23-41CE-9814-F1F2F1886B2E}" presName="node" presStyleLbl="node1" presStyleIdx="5" presStyleCnt="8">
        <dgm:presLayoutVars>
          <dgm:bulletEnabled val="1"/>
        </dgm:presLayoutVars>
      </dgm:prSet>
      <dgm:spPr/>
    </dgm:pt>
    <dgm:pt modelId="{3F891A0A-DA49-45C1-A898-F62922E844AF}" type="pres">
      <dgm:prSet presAssocID="{A6949F29-8869-474F-AFE2-7C4C114529A7}" presName="Name9" presStyleLbl="parChTrans1D2" presStyleIdx="6" presStyleCnt="8"/>
      <dgm:spPr/>
    </dgm:pt>
    <dgm:pt modelId="{0D7D858F-2F8E-4D97-95FC-DB6D34984B21}" type="pres">
      <dgm:prSet presAssocID="{A6949F29-8869-474F-AFE2-7C4C114529A7}" presName="connTx" presStyleLbl="parChTrans1D2" presStyleIdx="6" presStyleCnt="8"/>
      <dgm:spPr/>
    </dgm:pt>
    <dgm:pt modelId="{C812C842-5D6E-4195-9797-79EF6A88241F}" type="pres">
      <dgm:prSet presAssocID="{D44017D6-DF53-4D21-B164-DEF5128AD12C}" presName="node" presStyleLbl="node1" presStyleIdx="6" presStyleCnt="8">
        <dgm:presLayoutVars>
          <dgm:bulletEnabled val="1"/>
        </dgm:presLayoutVars>
      </dgm:prSet>
      <dgm:spPr/>
    </dgm:pt>
    <dgm:pt modelId="{CA27DBCA-3C42-47AC-8D91-DBB836A47B3E}" type="pres">
      <dgm:prSet presAssocID="{CCF58CF9-92B8-4AE9-B68B-930D93D6F07A}" presName="Name9" presStyleLbl="parChTrans1D2" presStyleIdx="7" presStyleCnt="8"/>
      <dgm:spPr/>
    </dgm:pt>
    <dgm:pt modelId="{C4DAFC3E-39B4-470E-ACB8-39617CD016BC}" type="pres">
      <dgm:prSet presAssocID="{CCF58CF9-92B8-4AE9-B68B-930D93D6F07A}" presName="connTx" presStyleLbl="parChTrans1D2" presStyleIdx="7" presStyleCnt="8"/>
      <dgm:spPr/>
    </dgm:pt>
    <dgm:pt modelId="{60008144-465B-4EDD-8A07-E1B4D73AC70C}" type="pres">
      <dgm:prSet presAssocID="{18C79DF3-FE50-4CBD-A9F7-A112F0E1FFBB}" presName="node" presStyleLbl="node1" presStyleIdx="7" presStyleCnt="8" custRadScaleRad="98940" custRadScaleInc="-2742">
        <dgm:presLayoutVars>
          <dgm:bulletEnabled val="1"/>
        </dgm:presLayoutVars>
      </dgm:prSet>
      <dgm:spPr/>
    </dgm:pt>
  </dgm:ptLst>
  <dgm:cxnLst>
    <dgm:cxn modelId="{DE101314-45AC-4698-91CE-A9D5B5F13921}" type="presOf" srcId="{BD91018D-8C67-469E-809B-D249619F9CCF}" destId="{1E0E33B5-1DAC-469F-BDA4-670A64D0028E}" srcOrd="0" destOrd="0" presId="urn:microsoft.com/office/officeart/2005/8/layout/radial1"/>
    <dgm:cxn modelId="{57CFC715-97B1-49D7-A004-0189BA78D807}" type="presOf" srcId="{CC71F5F4-A13E-47A9-92DB-A4A4EF89A72D}" destId="{E3E673DB-8B69-421F-A8E4-0A8A60FB3BEF}" srcOrd="0" destOrd="0" presId="urn:microsoft.com/office/officeart/2005/8/layout/radial1"/>
    <dgm:cxn modelId="{DB405F17-C7FF-48D5-BD39-DC3F00894407}" type="presOf" srcId="{212C708D-D6C4-43D7-8BEC-71B2FFB56F88}" destId="{B427BF55-9564-46C7-83D4-CDFFA515CC5C}" srcOrd="1" destOrd="0" presId="urn:microsoft.com/office/officeart/2005/8/layout/radial1"/>
    <dgm:cxn modelId="{DED55E18-1212-4B66-A2E4-0D17B9037D91}" type="presOf" srcId="{A6949F29-8869-474F-AFE2-7C4C114529A7}" destId="{3F891A0A-DA49-45C1-A898-F62922E844AF}" srcOrd="0" destOrd="0" presId="urn:microsoft.com/office/officeart/2005/8/layout/radial1"/>
    <dgm:cxn modelId="{07471E2F-D90E-4052-966A-ABACB1E71C2C}" srcId="{CC71F5F4-A13E-47A9-92DB-A4A4EF89A72D}" destId="{18C79DF3-FE50-4CBD-A9F7-A112F0E1FFBB}" srcOrd="7" destOrd="0" parTransId="{CCF58CF9-92B8-4AE9-B68B-930D93D6F07A}" sibTransId="{080D676B-3F63-4644-988B-2EC4C5AF4555}"/>
    <dgm:cxn modelId="{E7B0332F-543E-4E80-B843-8A0CF4730154}" type="presOf" srcId="{F82ABB0D-C0E2-49A8-B364-6C6374F64FE2}" destId="{43BEC7A8-63CB-4DA0-96B5-DD0C033FE8D2}" srcOrd="1" destOrd="0" presId="urn:microsoft.com/office/officeart/2005/8/layout/radial1"/>
    <dgm:cxn modelId="{405DC72F-6548-4450-9A2C-1DF1518AA801}" type="presOf" srcId="{18C79DF3-FE50-4CBD-A9F7-A112F0E1FFBB}" destId="{60008144-465B-4EDD-8A07-E1B4D73AC70C}" srcOrd="0" destOrd="0" presId="urn:microsoft.com/office/officeart/2005/8/layout/radial1"/>
    <dgm:cxn modelId="{17DA6836-C74D-4C16-B2F0-12BCC701DF64}" type="presOf" srcId="{CCF58CF9-92B8-4AE9-B68B-930D93D6F07A}" destId="{C4DAFC3E-39B4-470E-ACB8-39617CD016BC}" srcOrd="1" destOrd="0" presId="urn:microsoft.com/office/officeart/2005/8/layout/radial1"/>
    <dgm:cxn modelId="{A4E06C39-E367-4C1A-8168-11D2D6D33118}" type="presOf" srcId="{212C708D-D6C4-43D7-8BEC-71B2FFB56F88}" destId="{D053D0BE-DFB4-485D-BD1B-DBFA3FE6B9AA}" srcOrd="0" destOrd="0" presId="urn:microsoft.com/office/officeart/2005/8/layout/radial1"/>
    <dgm:cxn modelId="{9D3ECD40-820C-4FA0-85B1-9AE3978463BE}" type="presOf" srcId="{F078D613-C383-42E9-AFAD-CB407EAA38AD}" destId="{3C83E3D8-2794-4396-9142-6835FF9E6E5F}" srcOrd="0" destOrd="0" presId="urn:microsoft.com/office/officeart/2005/8/layout/radial1"/>
    <dgm:cxn modelId="{832F8964-82CF-4CA5-BF7C-D2A193108F1C}" srcId="{CC71F5F4-A13E-47A9-92DB-A4A4EF89A72D}" destId="{5D2139BB-CA8F-4834-89F1-91A207CDD300}" srcOrd="3" destOrd="0" parTransId="{E72F3450-4B44-48FD-BACF-603CDCE7713A}" sibTransId="{A6DC1F69-B8FC-4584-A7F9-BF8A8AA7E2A1}"/>
    <dgm:cxn modelId="{C6F42165-5C3C-4E22-8A82-7A6B9078CF4C}" srcId="{CC71F5F4-A13E-47A9-92DB-A4A4EF89A72D}" destId="{EAC12740-BF23-41CE-9814-F1F2F1886B2E}" srcOrd="5" destOrd="0" parTransId="{908F4155-D301-4516-BAFF-031A538A5074}" sibTransId="{5E4461D6-82DE-4082-B595-E24E0F918904}"/>
    <dgm:cxn modelId="{98FC2B49-2B87-4122-AD8D-62A1397C028E}" srcId="{CC71F5F4-A13E-47A9-92DB-A4A4EF89A72D}" destId="{BD91018D-8C67-469E-809B-D249619F9CCF}" srcOrd="1" destOrd="0" parTransId="{EC42C6B5-BBE3-4719-A767-95A1E797B10E}" sibTransId="{153F9473-65A7-4D22-B601-D9713E7D2556}"/>
    <dgm:cxn modelId="{F11DC36C-3E9D-401F-8F45-7DB2A8AFD184}" type="presOf" srcId="{85B8ACFA-FE7E-4489-B115-61756C8BAD88}" destId="{3BE9D91A-F9C3-477A-A605-318D39A6E7F1}" srcOrd="0" destOrd="0" presId="urn:microsoft.com/office/officeart/2005/8/layout/radial1"/>
    <dgm:cxn modelId="{EF9F794D-01BF-4DA9-A469-876613B6AC71}" srcId="{CC71F5F4-A13E-47A9-92DB-A4A4EF89A72D}" destId="{CE8D6E32-3B19-4A92-BBB2-FB0CBBD11914}" srcOrd="2" destOrd="0" parTransId="{F82ABB0D-C0E2-49A8-B364-6C6374F64FE2}" sibTransId="{2BCD32BE-43A3-4B05-8313-3F36164DC9F8}"/>
    <dgm:cxn modelId="{9C327751-F710-4FF9-87CA-53ED0F549782}" type="presOf" srcId="{908F4155-D301-4516-BAFF-031A538A5074}" destId="{4F2D92CC-6E95-4AE8-B6E5-1DE2983114D4}" srcOrd="1" destOrd="0" presId="urn:microsoft.com/office/officeart/2005/8/layout/radial1"/>
    <dgm:cxn modelId="{55356D52-14EB-472F-8DF2-5217190D4EA0}" srcId="{6822BEB1-EBC9-4FC3-BBA0-77CF1A1A103C}" destId="{CC71F5F4-A13E-47A9-92DB-A4A4EF89A72D}" srcOrd="0" destOrd="0" parTransId="{84494C88-65F3-4CD4-B806-BE50E86F8A2D}" sibTransId="{E99C94F0-E526-4C90-8D2C-A1ECE0D9F503}"/>
    <dgm:cxn modelId="{EAD1C47A-82D9-49AD-873C-C6EEE814246D}" srcId="{CC71F5F4-A13E-47A9-92DB-A4A4EF89A72D}" destId="{B0C6E053-9AD9-412A-B511-F1DAEC734CC3}" srcOrd="4" destOrd="0" parTransId="{212C708D-D6C4-43D7-8BEC-71B2FFB56F88}" sibTransId="{29248062-BA38-4C86-AB33-1B1D8299F442}"/>
    <dgm:cxn modelId="{4556587C-0CD8-4DAC-AB79-39EDFA304C1A}" type="presOf" srcId="{F078D613-C383-42E9-AFAD-CB407EAA38AD}" destId="{E6621E69-E070-460F-B505-A5342B23E359}" srcOrd="1" destOrd="0" presId="urn:microsoft.com/office/officeart/2005/8/layout/radial1"/>
    <dgm:cxn modelId="{9A8C6683-FC60-4949-B915-9D448184CB24}" type="presOf" srcId="{F82ABB0D-C0E2-49A8-B364-6C6374F64FE2}" destId="{EE0CCCE7-CB15-4D0D-9207-4DFFADCD9B26}" srcOrd="0" destOrd="0" presId="urn:microsoft.com/office/officeart/2005/8/layout/radial1"/>
    <dgm:cxn modelId="{1573418D-841B-4778-A2D8-761ABBEE7D20}" type="presOf" srcId="{5D2139BB-CA8F-4834-89F1-91A207CDD300}" destId="{C9FA3AF5-E255-422D-B70E-E0384EC66465}" srcOrd="0" destOrd="0" presId="urn:microsoft.com/office/officeart/2005/8/layout/radial1"/>
    <dgm:cxn modelId="{1A26CF8D-7918-4C75-BC41-E3590591E82F}" type="presOf" srcId="{CE8D6E32-3B19-4A92-BBB2-FB0CBBD11914}" destId="{E1EBE6D2-8046-4455-9EE7-A87AA9ECEAC2}" srcOrd="0" destOrd="0" presId="urn:microsoft.com/office/officeart/2005/8/layout/radial1"/>
    <dgm:cxn modelId="{AD1AD497-9CCC-4826-859B-380EEB715272}" srcId="{6822BEB1-EBC9-4FC3-BBA0-77CF1A1A103C}" destId="{BFBFEC92-4655-41AA-80BC-BC302EFB5DA2}" srcOrd="1" destOrd="0" parTransId="{77C65459-07C8-43BA-B83D-C4F3B294B74C}" sibTransId="{BB1EF02C-B03E-47E7-9975-C8F9DF57CDA7}"/>
    <dgm:cxn modelId="{88AEDC9D-EF44-4905-9792-8EA0C72DE1E0}" srcId="{CC71F5F4-A13E-47A9-92DB-A4A4EF89A72D}" destId="{85B8ACFA-FE7E-4489-B115-61756C8BAD88}" srcOrd="0" destOrd="0" parTransId="{F078D613-C383-42E9-AFAD-CB407EAA38AD}" sibTransId="{9CDE72E3-C3F9-4D9B-8213-20FA3ECEBB1E}"/>
    <dgm:cxn modelId="{67AC73A1-0B0A-40FF-B440-81B0072A83E7}" type="presOf" srcId="{6822BEB1-EBC9-4FC3-BBA0-77CF1A1A103C}" destId="{91E0969A-B5BF-42AF-AF56-F33D274B75F6}" srcOrd="0" destOrd="0" presId="urn:microsoft.com/office/officeart/2005/8/layout/radial1"/>
    <dgm:cxn modelId="{789C5EA5-0FB1-4C91-AC4E-6AD368A7BA72}" type="presOf" srcId="{D44017D6-DF53-4D21-B164-DEF5128AD12C}" destId="{C812C842-5D6E-4195-9797-79EF6A88241F}" srcOrd="0" destOrd="0" presId="urn:microsoft.com/office/officeart/2005/8/layout/radial1"/>
    <dgm:cxn modelId="{86F218AC-FDA9-4A64-B0BD-6E1AEDD1FD2C}" type="presOf" srcId="{A6949F29-8869-474F-AFE2-7C4C114529A7}" destId="{0D7D858F-2F8E-4D97-95FC-DB6D34984B21}" srcOrd="1" destOrd="0" presId="urn:microsoft.com/office/officeart/2005/8/layout/radial1"/>
    <dgm:cxn modelId="{09750CB4-CF6B-4A82-9227-9E3CF4508B27}" type="presOf" srcId="{E72F3450-4B44-48FD-BACF-603CDCE7713A}" destId="{A343BF87-E98E-435D-9EF1-2716386DB64D}" srcOrd="1" destOrd="0" presId="urn:microsoft.com/office/officeart/2005/8/layout/radial1"/>
    <dgm:cxn modelId="{D21DBABD-F46A-48C3-8613-143349C699C5}" srcId="{CC71F5F4-A13E-47A9-92DB-A4A4EF89A72D}" destId="{D44017D6-DF53-4D21-B164-DEF5128AD12C}" srcOrd="6" destOrd="0" parTransId="{A6949F29-8869-474F-AFE2-7C4C114529A7}" sibTransId="{2846D1DC-2B86-41B8-82E9-7F3E729A977F}"/>
    <dgm:cxn modelId="{48ADF0D8-DEF7-49CC-B5ED-AD8F7BB97518}" type="presOf" srcId="{EC42C6B5-BBE3-4719-A767-95A1E797B10E}" destId="{374BED2B-E553-40B9-A032-0FD2B6091703}" srcOrd="0" destOrd="0" presId="urn:microsoft.com/office/officeart/2005/8/layout/radial1"/>
    <dgm:cxn modelId="{FB6CA4D9-5F32-4D1D-9375-ACECCB88E786}" type="presOf" srcId="{EC42C6B5-BBE3-4719-A767-95A1E797B10E}" destId="{F33CBFFE-2E8B-471C-B8C3-DAE38FD4418F}" srcOrd="1" destOrd="0" presId="urn:microsoft.com/office/officeart/2005/8/layout/radial1"/>
    <dgm:cxn modelId="{91B922DF-58E4-4F86-8093-3988C970ADD9}" type="presOf" srcId="{B0C6E053-9AD9-412A-B511-F1DAEC734CC3}" destId="{1A3075F1-2121-4A80-8548-2792545B1374}" srcOrd="0" destOrd="0" presId="urn:microsoft.com/office/officeart/2005/8/layout/radial1"/>
    <dgm:cxn modelId="{AF6645E8-213E-437B-9410-E14862B1A45B}" type="presOf" srcId="{E72F3450-4B44-48FD-BACF-603CDCE7713A}" destId="{5E28E9C0-2D59-4904-B81D-0EE258767D9E}" srcOrd="0" destOrd="0" presId="urn:microsoft.com/office/officeart/2005/8/layout/radial1"/>
    <dgm:cxn modelId="{7CD5E5EF-B2DE-454F-9AC4-F5FB3721C2DD}" type="presOf" srcId="{EAC12740-BF23-41CE-9814-F1F2F1886B2E}" destId="{FC702BB9-41AB-44BB-8315-9853DFC27CC3}" srcOrd="0" destOrd="0" presId="urn:microsoft.com/office/officeart/2005/8/layout/radial1"/>
    <dgm:cxn modelId="{66C2F1F0-AE2A-4CEC-B87B-B7C1BFD399EF}" type="presOf" srcId="{CCF58CF9-92B8-4AE9-B68B-930D93D6F07A}" destId="{CA27DBCA-3C42-47AC-8D91-DBB836A47B3E}" srcOrd="0" destOrd="0" presId="urn:microsoft.com/office/officeart/2005/8/layout/radial1"/>
    <dgm:cxn modelId="{510944F3-BCA1-488C-87AA-559837D8B6D1}" type="presOf" srcId="{908F4155-D301-4516-BAFF-031A538A5074}" destId="{A61A69E1-0513-4978-BAF8-04699A523F83}" srcOrd="0" destOrd="0" presId="urn:microsoft.com/office/officeart/2005/8/layout/radial1"/>
    <dgm:cxn modelId="{CB0181A2-7107-4262-8C69-61A073786DD6}" type="presParOf" srcId="{91E0969A-B5BF-42AF-AF56-F33D274B75F6}" destId="{E3E673DB-8B69-421F-A8E4-0A8A60FB3BEF}" srcOrd="0" destOrd="0" presId="urn:microsoft.com/office/officeart/2005/8/layout/radial1"/>
    <dgm:cxn modelId="{160B5B4B-E0CE-4498-AE6C-D61E494CE916}" type="presParOf" srcId="{91E0969A-B5BF-42AF-AF56-F33D274B75F6}" destId="{3C83E3D8-2794-4396-9142-6835FF9E6E5F}" srcOrd="1" destOrd="0" presId="urn:microsoft.com/office/officeart/2005/8/layout/radial1"/>
    <dgm:cxn modelId="{633EDBCE-F597-4BDA-9F79-B2F61BC321D9}" type="presParOf" srcId="{3C83E3D8-2794-4396-9142-6835FF9E6E5F}" destId="{E6621E69-E070-460F-B505-A5342B23E359}" srcOrd="0" destOrd="0" presId="urn:microsoft.com/office/officeart/2005/8/layout/radial1"/>
    <dgm:cxn modelId="{FE278907-C756-447F-A36B-12DB07AB4DBD}" type="presParOf" srcId="{91E0969A-B5BF-42AF-AF56-F33D274B75F6}" destId="{3BE9D91A-F9C3-477A-A605-318D39A6E7F1}" srcOrd="2" destOrd="0" presId="urn:microsoft.com/office/officeart/2005/8/layout/radial1"/>
    <dgm:cxn modelId="{666170F1-8021-4549-AAE8-32C23FBF0D11}" type="presParOf" srcId="{91E0969A-B5BF-42AF-AF56-F33D274B75F6}" destId="{374BED2B-E553-40B9-A032-0FD2B6091703}" srcOrd="3" destOrd="0" presId="urn:microsoft.com/office/officeart/2005/8/layout/radial1"/>
    <dgm:cxn modelId="{2E987A84-7127-413B-9F60-832C147841FB}" type="presParOf" srcId="{374BED2B-E553-40B9-A032-0FD2B6091703}" destId="{F33CBFFE-2E8B-471C-B8C3-DAE38FD4418F}" srcOrd="0" destOrd="0" presId="urn:microsoft.com/office/officeart/2005/8/layout/radial1"/>
    <dgm:cxn modelId="{D609AF37-1BAF-4241-9377-B4B0ECCB5609}" type="presParOf" srcId="{91E0969A-B5BF-42AF-AF56-F33D274B75F6}" destId="{1E0E33B5-1DAC-469F-BDA4-670A64D0028E}" srcOrd="4" destOrd="0" presId="urn:microsoft.com/office/officeart/2005/8/layout/radial1"/>
    <dgm:cxn modelId="{911E28B2-45F1-4CC4-AFC3-39B87C10DF9B}" type="presParOf" srcId="{91E0969A-B5BF-42AF-AF56-F33D274B75F6}" destId="{EE0CCCE7-CB15-4D0D-9207-4DFFADCD9B26}" srcOrd="5" destOrd="0" presId="urn:microsoft.com/office/officeart/2005/8/layout/radial1"/>
    <dgm:cxn modelId="{DC4A7396-1BC4-49AE-A824-1BB3DCAABD9B}" type="presParOf" srcId="{EE0CCCE7-CB15-4D0D-9207-4DFFADCD9B26}" destId="{43BEC7A8-63CB-4DA0-96B5-DD0C033FE8D2}" srcOrd="0" destOrd="0" presId="urn:microsoft.com/office/officeart/2005/8/layout/radial1"/>
    <dgm:cxn modelId="{80B95EB2-3124-4796-B070-E7BDBDCBBDF8}" type="presParOf" srcId="{91E0969A-B5BF-42AF-AF56-F33D274B75F6}" destId="{E1EBE6D2-8046-4455-9EE7-A87AA9ECEAC2}" srcOrd="6" destOrd="0" presId="urn:microsoft.com/office/officeart/2005/8/layout/radial1"/>
    <dgm:cxn modelId="{4F35A2DE-9717-4030-B737-8BBFAE8F0D0C}" type="presParOf" srcId="{91E0969A-B5BF-42AF-AF56-F33D274B75F6}" destId="{5E28E9C0-2D59-4904-B81D-0EE258767D9E}" srcOrd="7" destOrd="0" presId="urn:microsoft.com/office/officeart/2005/8/layout/radial1"/>
    <dgm:cxn modelId="{2DC9D167-721F-43E6-9BE2-10CA383F9771}" type="presParOf" srcId="{5E28E9C0-2D59-4904-B81D-0EE258767D9E}" destId="{A343BF87-E98E-435D-9EF1-2716386DB64D}" srcOrd="0" destOrd="0" presId="urn:microsoft.com/office/officeart/2005/8/layout/radial1"/>
    <dgm:cxn modelId="{DD0ACC81-AFF9-426B-B8E9-4DEE9B27D6C3}" type="presParOf" srcId="{91E0969A-B5BF-42AF-AF56-F33D274B75F6}" destId="{C9FA3AF5-E255-422D-B70E-E0384EC66465}" srcOrd="8" destOrd="0" presId="urn:microsoft.com/office/officeart/2005/8/layout/radial1"/>
    <dgm:cxn modelId="{013E253B-0D4A-4919-85D5-1C76403360B5}" type="presParOf" srcId="{91E0969A-B5BF-42AF-AF56-F33D274B75F6}" destId="{D053D0BE-DFB4-485D-BD1B-DBFA3FE6B9AA}" srcOrd="9" destOrd="0" presId="urn:microsoft.com/office/officeart/2005/8/layout/radial1"/>
    <dgm:cxn modelId="{E0A0A79B-BCE4-4D78-B04B-7CC4F3D6AC48}" type="presParOf" srcId="{D053D0BE-DFB4-485D-BD1B-DBFA3FE6B9AA}" destId="{B427BF55-9564-46C7-83D4-CDFFA515CC5C}" srcOrd="0" destOrd="0" presId="urn:microsoft.com/office/officeart/2005/8/layout/radial1"/>
    <dgm:cxn modelId="{25082B12-9A97-4CAB-8940-C5CB738FC287}" type="presParOf" srcId="{91E0969A-B5BF-42AF-AF56-F33D274B75F6}" destId="{1A3075F1-2121-4A80-8548-2792545B1374}" srcOrd="10" destOrd="0" presId="urn:microsoft.com/office/officeart/2005/8/layout/radial1"/>
    <dgm:cxn modelId="{94813597-68C5-44D5-8417-965B6C4A513A}" type="presParOf" srcId="{91E0969A-B5BF-42AF-AF56-F33D274B75F6}" destId="{A61A69E1-0513-4978-BAF8-04699A523F83}" srcOrd="11" destOrd="0" presId="urn:microsoft.com/office/officeart/2005/8/layout/radial1"/>
    <dgm:cxn modelId="{54DD7B2E-F72F-4220-8E98-DDBFA49874AD}" type="presParOf" srcId="{A61A69E1-0513-4978-BAF8-04699A523F83}" destId="{4F2D92CC-6E95-4AE8-B6E5-1DE2983114D4}" srcOrd="0" destOrd="0" presId="urn:microsoft.com/office/officeart/2005/8/layout/radial1"/>
    <dgm:cxn modelId="{66E72B8C-1483-4B54-8960-97B677466E32}" type="presParOf" srcId="{91E0969A-B5BF-42AF-AF56-F33D274B75F6}" destId="{FC702BB9-41AB-44BB-8315-9853DFC27CC3}" srcOrd="12" destOrd="0" presId="urn:microsoft.com/office/officeart/2005/8/layout/radial1"/>
    <dgm:cxn modelId="{20CA0B1F-82F5-417A-B3B7-D95828CC70DD}" type="presParOf" srcId="{91E0969A-B5BF-42AF-AF56-F33D274B75F6}" destId="{3F891A0A-DA49-45C1-A898-F62922E844AF}" srcOrd="13" destOrd="0" presId="urn:microsoft.com/office/officeart/2005/8/layout/radial1"/>
    <dgm:cxn modelId="{193B4ECD-5ACF-4182-B5CF-AB2CCE11CBC0}" type="presParOf" srcId="{3F891A0A-DA49-45C1-A898-F62922E844AF}" destId="{0D7D858F-2F8E-4D97-95FC-DB6D34984B21}" srcOrd="0" destOrd="0" presId="urn:microsoft.com/office/officeart/2005/8/layout/radial1"/>
    <dgm:cxn modelId="{251EF168-80E9-428E-9FBA-4B45E9FB242B}" type="presParOf" srcId="{91E0969A-B5BF-42AF-AF56-F33D274B75F6}" destId="{C812C842-5D6E-4195-9797-79EF6A88241F}" srcOrd="14" destOrd="0" presId="urn:microsoft.com/office/officeart/2005/8/layout/radial1"/>
    <dgm:cxn modelId="{D55B0CD9-783A-41AF-BCC8-0A385ED036CF}" type="presParOf" srcId="{91E0969A-B5BF-42AF-AF56-F33D274B75F6}" destId="{CA27DBCA-3C42-47AC-8D91-DBB836A47B3E}" srcOrd="15" destOrd="0" presId="urn:microsoft.com/office/officeart/2005/8/layout/radial1"/>
    <dgm:cxn modelId="{0CDE43AB-2129-42D4-BB2D-185C241904F8}" type="presParOf" srcId="{CA27DBCA-3C42-47AC-8D91-DBB836A47B3E}" destId="{C4DAFC3E-39B4-470E-ACB8-39617CD016BC}" srcOrd="0" destOrd="0" presId="urn:microsoft.com/office/officeart/2005/8/layout/radial1"/>
    <dgm:cxn modelId="{A1B41285-D4B4-41BE-B3DB-8856C894464B}" type="presParOf" srcId="{91E0969A-B5BF-42AF-AF56-F33D274B75F6}" destId="{60008144-465B-4EDD-8A07-E1B4D73AC70C}"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455B1A-652E-4CF5-AFCC-4100C2D1EA32}" type="doc">
      <dgm:prSet loTypeId="urn:microsoft.com/office/officeart/2005/8/layout/arrow5" loCatId="process" qsTypeId="urn:microsoft.com/office/officeart/2005/8/quickstyle/simple1" qsCatId="simple" csTypeId="urn:microsoft.com/office/officeart/2005/8/colors/colorful4" csCatId="colorful" phldr="1"/>
      <dgm:spPr/>
      <dgm:t>
        <a:bodyPr/>
        <a:lstStyle/>
        <a:p>
          <a:endParaRPr lang="en-ID"/>
        </a:p>
      </dgm:t>
    </dgm:pt>
    <dgm:pt modelId="{B9FB41B0-5EAC-4319-940D-376E6F7FEFA5}">
      <dgm:prSet phldrT="[Text]"/>
      <dgm:spPr/>
      <dgm:t>
        <a:bodyPr/>
        <a:lstStyle/>
        <a:p>
          <a:r>
            <a:rPr lang="en-US" dirty="0">
              <a:latin typeface="Cambria" panose="02040503050406030204" pitchFamily="18" charset="0"/>
              <a:ea typeface="Cambria" panose="02040503050406030204" pitchFamily="18" charset="0"/>
            </a:rPr>
            <a:t>Dependency on capacity</a:t>
          </a:r>
          <a:endParaRPr lang="en-ID" dirty="0">
            <a:latin typeface="Cambria" panose="02040503050406030204" pitchFamily="18" charset="0"/>
            <a:ea typeface="Cambria" panose="02040503050406030204" pitchFamily="18" charset="0"/>
          </a:endParaRPr>
        </a:p>
      </dgm:t>
    </dgm:pt>
    <dgm:pt modelId="{126E3253-90CB-4FFD-AD9C-BFF98DC27F1B}" type="parTrans" cxnId="{5C02E455-48E7-4DE7-8B6A-558D4C7784F6}">
      <dgm:prSet/>
      <dgm:spPr/>
      <dgm:t>
        <a:bodyPr/>
        <a:lstStyle/>
        <a:p>
          <a:endParaRPr lang="en-ID"/>
        </a:p>
      </dgm:t>
    </dgm:pt>
    <dgm:pt modelId="{CC8DB984-3600-42A1-8C71-B917FEE35275}" type="sibTrans" cxnId="{5C02E455-48E7-4DE7-8B6A-558D4C7784F6}">
      <dgm:prSet/>
      <dgm:spPr/>
      <dgm:t>
        <a:bodyPr/>
        <a:lstStyle/>
        <a:p>
          <a:endParaRPr lang="en-ID"/>
        </a:p>
      </dgm:t>
    </dgm:pt>
    <dgm:pt modelId="{24E8EDB3-96F9-4D37-B612-C60B4979B79D}">
      <dgm:prSet phldrT="[Text]"/>
      <dgm:spPr/>
      <dgm:t>
        <a:bodyPr/>
        <a:lstStyle/>
        <a:p>
          <a:r>
            <a:rPr lang="en-US" dirty="0">
              <a:latin typeface="Cambria" panose="02040503050406030204" pitchFamily="18" charset="0"/>
              <a:ea typeface="Cambria" panose="02040503050406030204" pitchFamily="18" charset="0"/>
            </a:rPr>
            <a:t>Dependency on Knowledge</a:t>
          </a:r>
          <a:endParaRPr lang="en-ID" dirty="0">
            <a:latin typeface="Cambria" panose="02040503050406030204" pitchFamily="18" charset="0"/>
            <a:ea typeface="Cambria" panose="02040503050406030204" pitchFamily="18" charset="0"/>
          </a:endParaRPr>
        </a:p>
      </dgm:t>
    </dgm:pt>
    <dgm:pt modelId="{7A8F4252-E452-4EBC-AFFE-4CF7AEF7F94F}" type="parTrans" cxnId="{CB0A8B0F-24EF-41CA-B123-FED5E9058EA3}">
      <dgm:prSet/>
      <dgm:spPr/>
      <dgm:t>
        <a:bodyPr/>
        <a:lstStyle/>
        <a:p>
          <a:endParaRPr lang="en-ID"/>
        </a:p>
      </dgm:t>
    </dgm:pt>
    <dgm:pt modelId="{3BC0F17C-F7D1-4B11-97A3-D5F73951F007}" type="sibTrans" cxnId="{CB0A8B0F-24EF-41CA-B123-FED5E9058EA3}">
      <dgm:prSet/>
      <dgm:spPr/>
      <dgm:t>
        <a:bodyPr/>
        <a:lstStyle/>
        <a:p>
          <a:endParaRPr lang="en-ID"/>
        </a:p>
      </dgm:t>
    </dgm:pt>
    <dgm:pt modelId="{D182FE5D-2647-47AB-9349-4F312B75C7FA}" type="pres">
      <dgm:prSet presAssocID="{07455B1A-652E-4CF5-AFCC-4100C2D1EA32}" presName="diagram" presStyleCnt="0">
        <dgm:presLayoutVars>
          <dgm:dir/>
          <dgm:resizeHandles val="exact"/>
        </dgm:presLayoutVars>
      </dgm:prSet>
      <dgm:spPr/>
    </dgm:pt>
    <dgm:pt modelId="{AA6D9D35-2F7A-472A-B03D-78B129961F57}" type="pres">
      <dgm:prSet presAssocID="{B9FB41B0-5EAC-4319-940D-376E6F7FEFA5}" presName="arrow" presStyleLbl="node1" presStyleIdx="0" presStyleCnt="2">
        <dgm:presLayoutVars>
          <dgm:bulletEnabled val="1"/>
        </dgm:presLayoutVars>
      </dgm:prSet>
      <dgm:spPr/>
    </dgm:pt>
    <dgm:pt modelId="{B8B50214-B4DB-4891-8822-8EF3DBB402AE}" type="pres">
      <dgm:prSet presAssocID="{24E8EDB3-96F9-4D37-B612-C60B4979B79D}" presName="arrow" presStyleLbl="node1" presStyleIdx="1" presStyleCnt="2">
        <dgm:presLayoutVars>
          <dgm:bulletEnabled val="1"/>
        </dgm:presLayoutVars>
      </dgm:prSet>
      <dgm:spPr/>
    </dgm:pt>
  </dgm:ptLst>
  <dgm:cxnLst>
    <dgm:cxn modelId="{CB0A8B0F-24EF-41CA-B123-FED5E9058EA3}" srcId="{07455B1A-652E-4CF5-AFCC-4100C2D1EA32}" destId="{24E8EDB3-96F9-4D37-B612-C60B4979B79D}" srcOrd="1" destOrd="0" parTransId="{7A8F4252-E452-4EBC-AFFE-4CF7AEF7F94F}" sibTransId="{3BC0F17C-F7D1-4B11-97A3-D5F73951F007}"/>
    <dgm:cxn modelId="{D819B441-5568-4DDD-8C97-8FC13356F065}" type="presOf" srcId="{B9FB41B0-5EAC-4319-940D-376E6F7FEFA5}" destId="{AA6D9D35-2F7A-472A-B03D-78B129961F57}" srcOrd="0" destOrd="0" presId="urn:microsoft.com/office/officeart/2005/8/layout/arrow5"/>
    <dgm:cxn modelId="{5C02E455-48E7-4DE7-8B6A-558D4C7784F6}" srcId="{07455B1A-652E-4CF5-AFCC-4100C2D1EA32}" destId="{B9FB41B0-5EAC-4319-940D-376E6F7FEFA5}" srcOrd="0" destOrd="0" parTransId="{126E3253-90CB-4FFD-AD9C-BFF98DC27F1B}" sibTransId="{CC8DB984-3600-42A1-8C71-B917FEE35275}"/>
    <dgm:cxn modelId="{1A2409B3-59F4-4DEE-B147-4CD5D592C0E4}" type="presOf" srcId="{24E8EDB3-96F9-4D37-B612-C60B4979B79D}" destId="{B8B50214-B4DB-4891-8822-8EF3DBB402AE}" srcOrd="0" destOrd="0" presId="urn:microsoft.com/office/officeart/2005/8/layout/arrow5"/>
    <dgm:cxn modelId="{A39475DC-64C8-45EB-A285-548C36986ADF}" type="presOf" srcId="{07455B1A-652E-4CF5-AFCC-4100C2D1EA32}" destId="{D182FE5D-2647-47AB-9349-4F312B75C7FA}" srcOrd="0" destOrd="0" presId="urn:microsoft.com/office/officeart/2005/8/layout/arrow5"/>
    <dgm:cxn modelId="{E6F7BB64-B0E8-43A2-A2C7-4D1D414D2FE8}" type="presParOf" srcId="{D182FE5D-2647-47AB-9349-4F312B75C7FA}" destId="{AA6D9D35-2F7A-472A-B03D-78B129961F57}" srcOrd="0" destOrd="0" presId="urn:microsoft.com/office/officeart/2005/8/layout/arrow5"/>
    <dgm:cxn modelId="{13F28EB4-2C7F-4EE7-96B6-2A12C43BB7DA}" type="presParOf" srcId="{D182FE5D-2647-47AB-9349-4F312B75C7FA}" destId="{B8B50214-B4DB-4891-8822-8EF3DBB402AE}"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170684-9137-4A2C-AB69-0B6350315A4F}" type="doc">
      <dgm:prSet loTypeId="urn:microsoft.com/office/officeart/2005/8/layout/process1" loCatId="process" qsTypeId="urn:microsoft.com/office/officeart/2005/8/quickstyle/simple1" qsCatId="simple" csTypeId="urn:microsoft.com/office/officeart/2005/8/colors/accent0_1" csCatId="mainScheme" phldr="1"/>
      <dgm:spPr/>
    </dgm:pt>
    <dgm:pt modelId="{1CE29CA1-8671-4D32-B020-406C86DD69FF}">
      <dgm:prSet phldrT="[Text]"/>
      <dgm:spPr/>
      <dgm:t>
        <a:bodyPr/>
        <a:lstStyle/>
        <a:p>
          <a:r>
            <a:rPr lang="en-US" dirty="0">
              <a:latin typeface="Baskerville Old Face" panose="02020602080505020303" pitchFamily="18" charset="0"/>
            </a:rPr>
            <a:t>Identify</a:t>
          </a:r>
          <a:endParaRPr lang="en-IN" dirty="0">
            <a:latin typeface="Baskerville Old Face" panose="02020602080505020303" pitchFamily="18" charset="0"/>
          </a:endParaRPr>
        </a:p>
      </dgm:t>
    </dgm:pt>
    <dgm:pt modelId="{30BF01D5-A191-4F9E-B223-29AC3445B9CC}" type="parTrans" cxnId="{9508C117-B513-4CF8-B9BA-782AD974E7E1}">
      <dgm:prSet/>
      <dgm:spPr/>
      <dgm:t>
        <a:bodyPr/>
        <a:lstStyle/>
        <a:p>
          <a:endParaRPr lang="en-IN">
            <a:latin typeface="Baskerville Old Face" panose="02020602080505020303" pitchFamily="18" charset="0"/>
          </a:endParaRPr>
        </a:p>
      </dgm:t>
    </dgm:pt>
    <dgm:pt modelId="{08088FB4-82B0-41C9-86C6-295278956379}" type="sibTrans" cxnId="{9508C117-B513-4CF8-B9BA-782AD974E7E1}">
      <dgm:prSet/>
      <dgm:spPr>
        <a:solidFill>
          <a:schemeClr val="tx1"/>
        </a:solidFill>
      </dgm:spPr>
      <dgm:t>
        <a:bodyPr/>
        <a:lstStyle/>
        <a:p>
          <a:endParaRPr lang="en-IN">
            <a:latin typeface="Baskerville Old Face" panose="02020602080505020303" pitchFamily="18" charset="0"/>
          </a:endParaRPr>
        </a:p>
      </dgm:t>
    </dgm:pt>
    <dgm:pt modelId="{37A2D9FD-4EED-482D-95F1-C96B623C1F1E}">
      <dgm:prSet phldrT="[Text]"/>
      <dgm:spPr/>
      <dgm:t>
        <a:bodyPr/>
        <a:lstStyle/>
        <a:p>
          <a:r>
            <a:rPr lang="en-US" dirty="0">
              <a:latin typeface="Baskerville Old Face" panose="02020602080505020303" pitchFamily="18" charset="0"/>
            </a:rPr>
            <a:t>Evaluate	</a:t>
          </a:r>
          <a:endParaRPr lang="en-IN" dirty="0">
            <a:latin typeface="Baskerville Old Face" panose="02020602080505020303" pitchFamily="18" charset="0"/>
          </a:endParaRPr>
        </a:p>
      </dgm:t>
    </dgm:pt>
    <dgm:pt modelId="{DF4B6B02-2A9D-4705-9083-BE0693C25F2B}" type="parTrans" cxnId="{B3B33C4E-F134-4C23-8C25-B9F8D3E858E2}">
      <dgm:prSet/>
      <dgm:spPr/>
      <dgm:t>
        <a:bodyPr/>
        <a:lstStyle/>
        <a:p>
          <a:endParaRPr lang="en-IN">
            <a:latin typeface="Baskerville Old Face" panose="02020602080505020303" pitchFamily="18" charset="0"/>
          </a:endParaRPr>
        </a:p>
      </dgm:t>
    </dgm:pt>
    <dgm:pt modelId="{7E0F6C1E-8348-45E9-8890-1B1E6B26CF99}" type="sibTrans" cxnId="{B3B33C4E-F134-4C23-8C25-B9F8D3E858E2}">
      <dgm:prSet/>
      <dgm:spPr>
        <a:solidFill>
          <a:schemeClr val="tx1"/>
        </a:solidFill>
      </dgm:spPr>
      <dgm:t>
        <a:bodyPr/>
        <a:lstStyle/>
        <a:p>
          <a:endParaRPr lang="en-IN">
            <a:latin typeface="Baskerville Old Face" panose="02020602080505020303" pitchFamily="18" charset="0"/>
          </a:endParaRPr>
        </a:p>
      </dgm:t>
    </dgm:pt>
    <dgm:pt modelId="{EF9C2226-DA32-40CC-8E20-52DD36AB18D8}">
      <dgm:prSet phldrT="[Text]"/>
      <dgm:spPr/>
      <dgm:t>
        <a:bodyPr/>
        <a:lstStyle/>
        <a:p>
          <a:r>
            <a:rPr lang="en-US" dirty="0">
              <a:latin typeface="Baskerville Old Face" panose="02020602080505020303" pitchFamily="18" charset="0"/>
            </a:rPr>
            <a:t>Outsource</a:t>
          </a:r>
          <a:endParaRPr lang="en-IN" dirty="0">
            <a:latin typeface="Baskerville Old Face" panose="02020602080505020303" pitchFamily="18" charset="0"/>
          </a:endParaRPr>
        </a:p>
      </dgm:t>
    </dgm:pt>
    <dgm:pt modelId="{685DFA81-2059-493D-B403-F39DB7CCC60B}" type="parTrans" cxnId="{4F609442-36FA-43EB-A972-E33DB3499CDC}">
      <dgm:prSet/>
      <dgm:spPr/>
      <dgm:t>
        <a:bodyPr/>
        <a:lstStyle/>
        <a:p>
          <a:endParaRPr lang="en-IN">
            <a:latin typeface="Baskerville Old Face" panose="02020602080505020303" pitchFamily="18" charset="0"/>
          </a:endParaRPr>
        </a:p>
      </dgm:t>
    </dgm:pt>
    <dgm:pt modelId="{576F2B87-2525-4874-A949-73AD81B4906D}" type="sibTrans" cxnId="{4F609442-36FA-43EB-A972-E33DB3499CDC}">
      <dgm:prSet/>
      <dgm:spPr/>
      <dgm:t>
        <a:bodyPr/>
        <a:lstStyle/>
        <a:p>
          <a:endParaRPr lang="en-IN">
            <a:latin typeface="Baskerville Old Face" panose="02020602080505020303" pitchFamily="18" charset="0"/>
          </a:endParaRPr>
        </a:p>
      </dgm:t>
    </dgm:pt>
    <dgm:pt modelId="{8E7A20BB-A958-4D16-891F-09C1CA578B43}" type="pres">
      <dgm:prSet presAssocID="{A0170684-9137-4A2C-AB69-0B6350315A4F}" presName="Name0" presStyleCnt="0">
        <dgm:presLayoutVars>
          <dgm:dir/>
          <dgm:resizeHandles val="exact"/>
        </dgm:presLayoutVars>
      </dgm:prSet>
      <dgm:spPr/>
    </dgm:pt>
    <dgm:pt modelId="{6694C5C5-6C6F-41F1-B57D-61AC88A53212}" type="pres">
      <dgm:prSet presAssocID="{1CE29CA1-8671-4D32-B020-406C86DD69FF}" presName="node" presStyleLbl="node1" presStyleIdx="0" presStyleCnt="3">
        <dgm:presLayoutVars>
          <dgm:bulletEnabled val="1"/>
        </dgm:presLayoutVars>
      </dgm:prSet>
      <dgm:spPr/>
    </dgm:pt>
    <dgm:pt modelId="{6C87A980-5985-4753-90BC-FF717BA31A34}" type="pres">
      <dgm:prSet presAssocID="{08088FB4-82B0-41C9-86C6-295278956379}" presName="sibTrans" presStyleLbl="sibTrans2D1" presStyleIdx="0" presStyleCnt="2"/>
      <dgm:spPr/>
    </dgm:pt>
    <dgm:pt modelId="{56E619F0-2E8A-409A-946F-51709D68FBEE}" type="pres">
      <dgm:prSet presAssocID="{08088FB4-82B0-41C9-86C6-295278956379}" presName="connectorText" presStyleLbl="sibTrans2D1" presStyleIdx="0" presStyleCnt="2"/>
      <dgm:spPr/>
    </dgm:pt>
    <dgm:pt modelId="{DC25BBC3-9EEA-4925-98DA-D959C0B7F646}" type="pres">
      <dgm:prSet presAssocID="{37A2D9FD-4EED-482D-95F1-C96B623C1F1E}" presName="node" presStyleLbl="node1" presStyleIdx="1" presStyleCnt="3">
        <dgm:presLayoutVars>
          <dgm:bulletEnabled val="1"/>
        </dgm:presLayoutVars>
      </dgm:prSet>
      <dgm:spPr/>
    </dgm:pt>
    <dgm:pt modelId="{C7DCCAE2-2FED-4C4E-8474-56A839F4FD5C}" type="pres">
      <dgm:prSet presAssocID="{7E0F6C1E-8348-45E9-8890-1B1E6B26CF99}" presName="sibTrans" presStyleLbl="sibTrans2D1" presStyleIdx="1" presStyleCnt="2"/>
      <dgm:spPr/>
    </dgm:pt>
    <dgm:pt modelId="{FDE2F3A1-7701-4EF0-954B-CFF58C7B31F7}" type="pres">
      <dgm:prSet presAssocID="{7E0F6C1E-8348-45E9-8890-1B1E6B26CF99}" presName="connectorText" presStyleLbl="sibTrans2D1" presStyleIdx="1" presStyleCnt="2"/>
      <dgm:spPr/>
    </dgm:pt>
    <dgm:pt modelId="{699F9427-1C0E-42E9-8F86-9B25AC152D5D}" type="pres">
      <dgm:prSet presAssocID="{EF9C2226-DA32-40CC-8E20-52DD36AB18D8}" presName="node" presStyleLbl="node1" presStyleIdx="2" presStyleCnt="3">
        <dgm:presLayoutVars>
          <dgm:bulletEnabled val="1"/>
        </dgm:presLayoutVars>
      </dgm:prSet>
      <dgm:spPr/>
    </dgm:pt>
  </dgm:ptLst>
  <dgm:cxnLst>
    <dgm:cxn modelId="{9508C117-B513-4CF8-B9BA-782AD974E7E1}" srcId="{A0170684-9137-4A2C-AB69-0B6350315A4F}" destId="{1CE29CA1-8671-4D32-B020-406C86DD69FF}" srcOrd="0" destOrd="0" parTransId="{30BF01D5-A191-4F9E-B223-29AC3445B9CC}" sibTransId="{08088FB4-82B0-41C9-86C6-295278956379}"/>
    <dgm:cxn modelId="{993BC319-CA85-4DF9-BBA3-B3F83AD627A3}" type="presOf" srcId="{1CE29CA1-8671-4D32-B020-406C86DD69FF}" destId="{6694C5C5-6C6F-41F1-B57D-61AC88A53212}" srcOrd="0" destOrd="0" presId="urn:microsoft.com/office/officeart/2005/8/layout/process1"/>
    <dgm:cxn modelId="{C6523234-C303-4EC7-A56E-47F95B406376}" type="presOf" srcId="{08088FB4-82B0-41C9-86C6-295278956379}" destId="{56E619F0-2E8A-409A-946F-51709D68FBEE}" srcOrd="1" destOrd="0" presId="urn:microsoft.com/office/officeart/2005/8/layout/process1"/>
    <dgm:cxn modelId="{4F609442-36FA-43EB-A972-E33DB3499CDC}" srcId="{A0170684-9137-4A2C-AB69-0B6350315A4F}" destId="{EF9C2226-DA32-40CC-8E20-52DD36AB18D8}" srcOrd="2" destOrd="0" parTransId="{685DFA81-2059-493D-B403-F39DB7CCC60B}" sibTransId="{576F2B87-2525-4874-A949-73AD81B4906D}"/>
    <dgm:cxn modelId="{B3B33C4E-F134-4C23-8C25-B9F8D3E858E2}" srcId="{A0170684-9137-4A2C-AB69-0B6350315A4F}" destId="{37A2D9FD-4EED-482D-95F1-C96B623C1F1E}" srcOrd="1" destOrd="0" parTransId="{DF4B6B02-2A9D-4705-9083-BE0693C25F2B}" sibTransId="{7E0F6C1E-8348-45E9-8890-1B1E6B26CF99}"/>
    <dgm:cxn modelId="{927E0875-F46A-4A71-837D-BFA800CA3114}" type="presOf" srcId="{EF9C2226-DA32-40CC-8E20-52DD36AB18D8}" destId="{699F9427-1C0E-42E9-8F86-9B25AC152D5D}" srcOrd="0" destOrd="0" presId="urn:microsoft.com/office/officeart/2005/8/layout/process1"/>
    <dgm:cxn modelId="{58DC0F92-BAE3-4338-970B-2CDB8F5BE938}" type="presOf" srcId="{7E0F6C1E-8348-45E9-8890-1B1E6B26CF99}" destId="{C7DCCAE2-2FED-4C4E-8474-56A839F4FD5C}" srcOrd="0" destOrd="0" presId="urn:microsoft.com/office/officeart/2005/8/layout/process1"/>
    <dgm:cxn modelId="{86C2A8A3-4C6E-415E-910C-E6743DC8FCB7}" type="presOf" srcId="{A0170684-9137-4A2C-AB69-0B6350315A4F}" destId="{8E7A20BB-A958-4D16-891F-09C1CA578B43}" srcOrd="0" destOrd="0" presId="urn:microsoft.com/office/officeart/2005/8/layout/process1"/>
    <dgm:cxn modelId="{0868EBB0-D50F-4151-AE71-6C8327EEF70C}" type="presOf" srcId="{37A2D9FD-4EED-482D-95F1-C96B623C1F1E}" destId="{DC25BBC3-9EEA-4925-98DA-D959C0B7F646}" srcOrd="0" destOrd="0" presId="urn:microsoft.com/office/officeart/2005/8/layout/process1"/>
    <dgm:cxn modelId="{1E8353CB-967C-4D21-99A9-E8C6FDA78384}" type="presOf" srcId="{08088FB4-82B0-41C9-86C6-295278956379}" destId="{6C87A980-5985-4753-90BC-FF717BA31A34}" srcOrd="0" destOrd="0" presId="urn:microsoft.com/office/officeart/2005/8/layout/process1"/>
    <dgm:cxn modelId="{33D50DFD-682E-4248-BC25-38F9C8C8990E}" type="presOf" srcId="{7E0F6C1E-8348-45E9-8890-1B1E6B26CF99}" destId="{FDE2F3A1-7701-4EF0-954B-CFF58C7B31F7}" srcOrd="1" destOrd="0" presId="urn:microsoft.com/office/officeart/2005/8/layout/process1"/>
    <dgm:cxn modelId="{70307F6A-C582-4589-B4E8-00A0524568ED}" type="presParOf" srcId="{8E7A20BB-A958-4D16-891F-09C1CA578B43}" destId="{6694C5C5-6C6F-41F1-B57D-61AC88A53212}" srcOrd="0" destOrd="0" presId="urn:microsoft.com/office/officeart/2005/8/layout/process1"/>
    <dgm:cxn modelId="{469816D1-94A0-472C-9066-0F809AE65965}" type="presParOf" srcId="{8E7A20BB-A958-4D16-891F-09C1CA578B43}" destId="{6C87A980-5985-4753-90BC-FF717BA31A34}" srcOrd="1" destOrd="0" presId="urn:microsoft.com/office/officeart/2005/8/layout/process1"/>
    <dgm:cxn modelId="{0884FD7C-FEA2-4DC0-8816-FC9DE9F49783}" type="presParOf" srcId="{6C87A980-5985-4753-90BC-FF717BA31A34}" destId="{56E619F0-2E8A-409A-946F-51709D68FBEE}" srcOrd="0" destOrd="0" presId="urn:microsoft.com/office/officeart/2005/8/layout/process1"/>
    <dgm:cxn modelId="{8CC1E5D6-8C27-4644-AB7C-04216A625CC8}" type="presParOf" srcId="{8E7A20BB-A958-4D16-891F-09C1CA578B43}" destId="{DC25BBC3-9EEA-4925-98DA-D959C0B7F646}" srcOrd="2" destOrd="0" presId="urn:microsoft.com/office/officeart/2005/8/layout/process1"/>
    <dgm:cxn modelId="{09D008A8-6360-4E13-9D96-75C65587B23F}" type="presParOf" srcId="{8E7A20BB-A958-4D16-891F-09C1CA578B43}" destId="{C7DCCAE2-2FED-4C4E-8474-56A839F4FD5C}" srcOrd="3" destOrd="0" presId="urn:microsoft.com/office/officeart/2005/8/layout/process1"/>
    <dgm:cxn modelId="{6B4A7CA2-E6D1-47BD-B2B3-64C845A65024}" type="presParOf" srcId="{C7DCCAE2-2FED-4C4E-8474-56A839F4FD5C}" destId="{FDE2F3A1-7701-4EF0-954B-CFF58C7B31F7}" srcOrd="0" destOrd="0" presId="urn:microsoft.com/office/officeart/2005/8/layout/process1"/>
    <dgm:cxn modelId="{0553B783-3A0D-4C44-8DDB-F6709A2812B1}" type="presParOf" srcId="{8E7A20BB-A958-4D16-891F-09C1CA578B43}" destId="{699F9427-1C0E-42E9-8F86-9B25AC152D5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6C6B79-358A-409C-9DB3-B9FA2493DA49}" type="doc">
      <dgm:prSet loTypeId="urn:microsoft.com/office/officeart/2008/layout/AlternatingHexagons" loCatId="list" qsTypeId="urn:microsoft.com/office/officeart/2005/8/quickstyle/simple1" qsCatId="simple" csTypeId="urn:microsoft.com/office/officeart/2005/8/colors/colorful3" csCatId="colorful" phldr="1"/>
      <dgm:spPr/>
      <dgm:t>
        <a:bodyPr/>
        <a:lstStyle/>
        <a:p>
          <a:endParaRPr lang="en-ID"/>
        </a:p>
      </dgm:t>
    </dgm:pt>
    <dgm:pt modelId="{284449E2-4C2F-48B7-8CA5-C7D76C85EFCE}">
      <dgm:prSet phldrT="[Text]" custT="1"/>
      <dgm:spPr/>
      <dgm:t>
        <a:bodyPr/>
        <a:lstStyle/>
        <a:p>
          <a:r>
            <a:rPr lang="en-US" sz="1600" dirty="0">
              <a:latin typeface="Aparajita" panose="02020603050405020304" pitchFamily="18" charset="0"/>
              <a:cs typeface="Aparajita" panose="02020603050405020304" pitchFamily="18" charset="0"/>
            </a:rPr>
            <a:t>Current Suppliers</a:t>
          </a:r>
          <a:endParaRPr lang="en-ID" sz="1600" dirty="0">
            <a:latin typeface="Aparajita" panose="02020603050405020304" pitchFamily="18" charset="0"/>
            <a:cs typeface="Aparajita" panose="02020603050405020304" pitchFamily="18" charset="0"/>
          </a:endParaRPr>
        </a:p>
      </dgm:t>
    </dgm:pt>
    <dgm:pt modelId="{3B1F5A71-0A79-4760-A85B-94812B6C3F60}" type="parTrans" cxnId="{2374D6A6-4BF8-4549-9AD9-FF479357B67A}">
      <dgm:prSet/>
      <dgm:spPr/>
      <dgm:t>
        <a:bodyPr/>
        <a:lstStyle/>
        <a:p>
          <a:endParaRPr lang="en-ID"/>
        </a:p>
      </dgm:t>
    </dgm:pt>
    <dgm:pt modelId="{D23AEB73-AF58-4920-8CB7-421FCC1DF9FC}" type="sibTrans" cxnId="{2374D6A6-4BF8-4549-9AD9-FF479357B67A}">
      <dgm:prSet custT="1"/>
      <dgm:spPr/>
      <dgm:t>
        <a:bodyPr/>
        <a:lstStyle/>
        <a:p>
          <a:r>
            <a:rPr lang="en-US" sz="1600" dirty="0">
              <a:latin typeface="Aparajita" panose="02020603050405020304" pitchFamily="18" charset="0"/>
              <a:cs typeface="Aparajita" panose="02020603050405020304" pitchFamily="18" charset="0"/>
            </a:rPr>
            <a:t>Third party auditors</a:t>
          </a:r>
          <a:endParaRPr lang="en-ID" sz="1600" dirty="0">
            <a:latin typeface="Aparajita" panose="02020603050405020304" pitchFamily="18" charset="0"/>
            <a:cs typeface="Aparajita" panose="02020603050405020304" pitchFamily="18" charset="0"/>
          </a:endParaRPr>
        </a:p>
      </dgm:t>
    </dgm:pt>
    <dgm:pt modelId="{31263855-B307-4667-92C6-2032FF574A44}">
      <dgm:prSet phldrT="[Text]" custT="1"/>
      <dgm:spPr/>
      <dgm:t>
        <a:bodyPr/>
        <a:lstStyle/>
        <a:p>
          <a:endParaRPr lang="en-ID" sz="1600" dirty="0">
            <a:latin typeface="Aparajita" panose="02020603050405020304" pitchFamily="18" charset="0"/>
            <a:cs typeface="Aparajita" panose="02020603050405020304" pitchFamily="18" charset="0"/>
          </a:endParaRPr>
        </a:p>
      </dgm:t>
    </dgm:pt>
    <dgm:pt modelId="{160189D7-962C-48E5-8162-34E5A612BC5E}" type="parTrans" cxnId="{2DD0B5F7-D579-4112-B48A-934A30CD2BF8}">
      <dgm:prSet/>
      <dgm:spPr/>
      <dgm:t>
        <a:bodyPr/>
        <a:lstStyle/>
        <a:p>
          <a:endParaRPr lang="en-ID"/>
        </a:p>
      </dgm:t>
    </dgm:pt>
    <dgm:pt modelId="{3A1A8F98-ED76-43E6-BFBB-9A8D7D8C6241}" type="sibTrans" cxnId="{2DD0B5F7-D579-4112-B48A-934A30CD2BF8}">
      <dgm:prSet/>
      <dgm:spPr/>
      <dgm:t>
        <a:bodyPr/>
        <a:lstStyle/>
        <a:p>
          <a:endParaRPr lang="en-ID"/>
        </a:p>
      </dgm:t>
    </dgm:pt>
    <dgm:pt modelId="{5B7FE846-6487-49A2-9B19-4A8D64DCA3F7}">
      <dgm:prSet phldrT="[Text]" custT="1"/>
      <dgm:spPr/>
      <dgm:t>
        <a:bodyPr/>
        <a:lstStyle/>
        <a:p>
          <a:r>
            <a:rPr lang="en-US" sz="1600" dirty="0">
              <a:latin typeface="Aparajita" panose="02020603050405020304" pitchFamily="18" charset="0"/>
              <a:cs typeface="Aparajita" panose="02020603050405020304" pitchFamily="18" charset="0"/>
            </a:rPr>
            <a:t>Information databases</a:t>
          </a:r>
          <a:endParaRPr lang="en-ID" sz="1600" dirty="0">
            <a:latin typeface="Aparajita" panose="02020603050405020304" pitchFamily="18" charset="0"/>
            <a:cs typeface="Aparajita" panose="02020603050405020304" pitchFamily="18" charset="0"/>
          </a:endParaRPr>
        </a:p>
      </dgm:t>
    </dgm:pt>
    <dgm:pt modelId="{F928CFD3-E06A-4B8D-B055-93A9C2191734}" type="parTrans" cxnId="{163ADFC8-609F-483E-B4A1-BFC36B411DBC}">
      <dgm:prSet/>
      <dgm:spPr/>
      <dgm:t>
        <a:bodyPr/>
        <a:lstStyle/>
        <a:p>
          <a:endParaRPr lang="en-ID"/>
        </a:p>
      </dgm:t>
    </dgm:pt>
    <dgm:pt modelId="{F473A9A1-5E59-40E7-9388-B33CC8F085B5}" type="sibTrans" cxnId="{163ADFC8-609F-483E-B4A1-BFC36B411DBC}">
      <dgm:prSet custT="1"/>
      <dgm:spPr/>
      <dgm:t>
        <a:bodyPr/>
        <a:lstStyle/>
        <a:p>
          <a:r>
            <a:rPr lang="en-US" sz="1600" dirty="0">
              <a:latin typeface="Aparajita" panose="02020603050405020304" pitchFamily="18" charset="0"/>
              <a:cs typeface="Aparajita" panose="02020603050405020304" pitchFamily="18" charset="0"/>
            </a:rPr>
            <a:t>Internet searches</a:t>
          </a:r>
          <a:endParaRPr lang="en-ID" sz="1600" dirty="0">
            <a:latin typeface="Aparajita" panose="02020603050405020304" pitchFamily="18" charset="0"/>
            <a:cs typeface="Aparajita" panose="02020603050405020304" pitchFamily="18" charset="0"/>
          </a:endParaRPr>
        </a:p>
      </dgm:t>
    </dgm:pt>
    <dgm:pt modelId="{7F487C67-D28A-421D-8816-AA12C14EE6DE}">
      <dgm:prSet phldrT="[Text]" custT="1"/>
      <dgm:spPr/>
      <dgm:t>
        <a:bodyPr/>
        <a:lstStyle/>
        <a:p>
          <a:r>
            <a:rPr lang="en-US" sz="1600" dirty="0">
              <a:latin typeface="Aparajita" panose="02020603050405020304" pitchFamily="18" charset="0"/>
              <a:cs typeface="Aparajita" panose="02020603050405020304" pitchFamily="18" charset="0"/>
            </a:rPr>
            <a:t>Indirect Information</a:t>
          </a:r>
          <a:endParaRPr lang="en-ID" sz="1600" dirty="0">
            <a:latin typeface="Aparajita" panose="02020603050405020304" pitchFamily="18" charset="0"/>
            <a:cs typeface="Aparajita" panose="02020603050405020304" pitchFamily="18" charset="0"/>
          </a:endParaRPr>
        </a:p>
      </dgm:t>
    </dgm:pt>
    <dgm:pt modelId="{3851CA33-8CE2-4FE7-A801-FCA651070DA2}" type="parTrans" cxnId="{1A685ECB-897C-4A40-BB55-E119A0D48ACF}">
      <dgm:prSet/>
      <dgm:spPr/>
      <dgm:t>
        <a:bodyPr/>
        <a:lstStyle/>
        <a:p>
          <a:endParaRPr lang="en-ID"/>
        </a:p>
      </dgm:t>
    </dgm:pt>
    <dgm:pt modelId="{A17F6A02-71C1-4941-90EF-45BCD38F83A4}" type="sibTrans" cxnId="{1A685ECB-897C-4A40-BB55-E119A0D48ACF}">
      <dgm:prSet/>
      <dgm:spPr/>
      <dgm:t>
        <a:bodyPr/>
        <a:lstStyle/>
        <a:p>
          <a:endParaRPr lang="en-ID"/>
        </a:p>
      </dgm:t>
    </dgm:pt>
    <dgm:pt modelId="{9768E12E-6F72-4CF8-A50A-AA422130D783}">
      <dgm:prSet phldrT="[Text]" custT="1"/>
      <dgm:spPr/>
      <dgm:t>
        <a:bodyPr/>
        <a:lstStyle/>
        <a:p>
          <a:pPr>
            <a:lnSpc>
              <a:spcPct val="100000"/>
            </a:lnSpc>
            <a:spcAft>
              <a:spcPts val="0"/>
            </a:spcAft>
          </a:pPr>
          <a:r>
            <a:rPr lang="en-US" sz="1600" dirty="0">
              <a:latin typeface="Aparajita" panose="02020603050405020304" pitchFamily="18" charset="0"/>
              <a:cs typeface="Aparajita" panose="02020603050405020304" pitchFamily="18" charset="0"/>
            </a:rPr>
            <a:t>Trade journals/</a:t>
          </a:r>
        </a:p>
        <a:p>
          <a:pPr>
            <a:lnSpc>
              <a:spcPct val="100000"/>
            </a:lnSpc>
            <a:spcAft>
              <a:spcPts val="0"/>
            </a:spcAft>
          </a:pPr>
          <a:r>
            <a:rPr lang="en-US" sz="1600" dirty="0">
              <a:latin typeface="Aparajita" panose="02020603050405020304" pitchFamily="18" charset="0"/>
              <a:cs typeface="Aparajita" panose="02020603050405020304" pitchFamily="18" charset="0"/>
            </a:rPr>
            <a:t>directories</a:t>
          </a:r>
          <a:endParaRPr lang="en-ID" sz="1600" dirty="0">
            <a:latin typeface="Aparajita" panose="02020603050405020304" pitchFamily="18" charset="0"/>
            <a:cs typeface="Aparajita" panose="02020603050405020304" pitchFamily="18" charset="0"/>
          </a:endParaRPr>
        </a:p>
      </dgm:t>
    </dgm:pt>
    <dgm:pt modelId="{920ECD1F-5C46-4EA4-A7C7-6EAA591577BA}" type="parTrans" cxnId="{C74EB048-82CB-4E06-9FD0-894326DC70C8}">
      <dgm:prSet/>
      <dgm:spPr/>
      <dgm:t>
        <a:bodyPr/>
        <a:lstStyle/>
        <a:p>
          <a:endParaRPr lang="en-ID"/>
        </a:p>
      </dgm:t>
    </dgm:pt>
    <dgm:pt modelId="{DA770DD9-A81D-432E-992B-AD2F78557A2A}" type="sibTrans" cxnId="{C74EB048-82CB-4E06-9FD0-894326DC70C8}">
      <dgm:prSet custT="1"/>
      <dgm:spPr/>
      <dgm:t>
        <a:bodyPr/>
        <a:lstStyle/>
        <a:p>
          <a:r>
            <a:rPr lang="en-US" sz="1400" dirty="0">
              <a:latin typeface="Aparajita" panose="02020603050405020304" pitchFamily="18" charset="0"/>
              <a:cs typeface="Aparajita" panose="02020603050405020304" pitchFamily="18" charset="0"/>
            </a:rPr>
            <a:t>Sales Representatives</a:t>
          </a:r>
          <a:endParaRPr lang="en-ID" sz="1400" dirty="0">
            <a:latin typeface="Aparajita" panose="02020603050405020304" pitchFamily="18" charset="0"/>
            <a:cs typeface="Aparajita" panose="02020603050405020304" pitchFamily="18" charset="0"/>
          </a:endParaRPr>
        </a:p>
      </dgm:t>
    </dgm:pt>
    <dgm:pt modelId="{7A4BB794-9D58-4518-9FE1-C32A3070B6F6}">
      <dgm:prSet phldrT="[Text]" custT="1"/>
      <dgm:spPr/>
      <dgm:t>
        <a:bodyPr/>
        <a:lstStyle/>
        <a:p>
          <a:r>
            <a:rPr lang="en-US" sz="1600" dirty="0">
              <a:latin typeface="Aparajita" panose="02020603050405020304" pitchFamily="18" charset="0"/>
              <a:cs typeface="Aparajita" panose="02020603050405020304" pitchFamily="18" charset="0"/>
            </a:rPr>
            <a:t>Trade shows</a:t>
          </a:r>
          <a:endParaRPr lang="en-ID" sz="1600" dirty="0">
            <a:latin typeface="Aparajita" panose="02020603050405020304" pitchFamily="18" charset="0"/>
            <a:cs typeface="Aparajita" panose="02020603050405020304" pitchFamily="18" charset="0"/>
          </a:endParaRPr>
        </a:p>
      </dgm:t>
    </dgm:pt>
    <dgm:pt modelId="{FA92C3A3-DD65-4406-BBC2-13E7A636BB6D}" type="parTrans" cxnId="{0D8EFB5E-AABD-4424-B530-ADE067FC0B70}">
      <dgm:prSet/>
      <dgm:spPr/>
      <dgm:t>
        <a:bodyPr/>
        <a:lstStyle/>
        <a:p>
          <a:endParaRPr lang="en-ID"/>
        </a:p>
      </dgm:t>
    </dgm:pt>
    <dgm:pt modelId="{234C51C6-8573-4D99-A6DE-C7A170354A6E}" type="sibTrans" cxnId="{0D8EFB5E-AABD-4424-B530-ADE067FC0B70}">
      <dgm:prSet/>
      <dgm:spPr/>
      <dgm:t>
        <a:bodyPr/>
        <a:lstStyle/>
        <a:p>
          <a:endParaRPr lang="en-ID"/>
        </a:p>
      </dgm:t>
    </dgm:pt>
    <dgm:pt modelId="{96D2361F-FDA5-484F-A22C-2D04E7F6FF09}" type="pres">
      <dgm:prSet presAssocID="{B06C6B79-358A-409C-9DB3-B9FA2493DA49}" presName="Name0" presStyleCnt="0">
        <dgm:presLayoutVars>
          <dgm:chMax/>
          <dgm:chPref/>
          <dgm:dir/>
          <dgm:animLvl val="lvl"/>
        </dgm:presLayoutVars>
      </dgm:prSet>
      <dgm:spPr/>
    </dgm:pt>
    <dgm:pt modelId="{DF54C62A-EE75-45BF-92CB-AE516DD6ADE0}" type="pres">
      <dgm:prSet presAssocID="{284449E2-4C2F-48B7-8CA5-C7D76C85EFCE}" presName="composite" presStyleCnt="0"/>
      <dgm:spPr/>
    </dgm:pt>
    <dgm:pt modelId="{98E1F1D5-A73C-40EE-B971-1ADF39D01617}" type="pres">
      <dgm:prSet presAssocID="{284449E2-4C2F-48B7-8CA5-C7D76C85EFCE}" presName="Parent1" presStyleLbl="node1" presStyleIdx="0" presStyleCnt="6" custLinFactNeighborY="0">
        <dgm:presLayoutVars>
          <dgm:chMax val="1"/>
          <dgm:chPref val="1"/>
          <dgm:bulletEnabled val="1"/>
        </dgm:presLayoutVars>
      </dgm:prSet>
      <dgm:spPr/>
    </dgm:pt>
    <dgm:pt modelId="{5FFF164D-D232-4B1F-908F-4882702378AE}" type="pres">
      <dgm:prSet presAssocID="{284449E2-4C2F-48B7-8CA5-C7D76C85EFCE}" presName="Childtext1" presStyleLbl="revTx" presStyleIdx="0" presStyleCnt="3" custLinFactNeighborY="0">
        <dgm:presLayoutVars>
          <dgm:chMax val="0"/>
          <dgm:chPref val="0"/>
          <dgm:bulletEnabled val="1"/>
        </dgm:presLayoutVars>
      </dgm:prSet>
      <dgm:spPr/>
    </dgm:pt>
    <dgm:pt modelId="{69FDACB2-7CD5-41C5-80CA-60662E92B4BC}" type="pres">
      <dgm:prSet presAssocID="{284449E2-4C2F-48B7-8CA5-C7D76C85EFCE}" presName="BalanceSpacing" presStyleCnt="0"/>
      <dgm:spPr/>
    </dgm:pt>
    <dgm:pt modelId="{A3FE719E-4CAF-4023-8854-9A29973D9FFF}" type="pres">
      <dgm:prSet presAssocID="{284449E2-4C2F-48B7-8CA5-C7D76C85EFCE}" presName="BalanceSpacing1" presStyleCnt="0"/>
      <dgm:spPr/>
    </dgm:pt>
    <dgm:pt modelId="{40E86D45-493A-4001-9F50-70BC36B9DCD4}" type="pres">
      <dgm:prSet presAssocID="{D23AEB73-AF58-4920-8CB7-421FCC1DF9FC}" presName="Accent1Text" presStyleLbl="node1" presStyleIdx="1" presStyleCnt="6"/>
      <dgm:spPr/>
    </dgm:pt>
    <dgm:pt modelId="{9361D5D1-0946-4DD6-BD59-1E209D617A76}" type="pres">
      <dgm:prSet presAssocID="{D23AEB73-AF58-4920-8CB7-421FCC1DF9FC}" presName="spaceBetweenRectangles" presStyleCnt="0"/>
      <dgm:spPr/>
    </dgm:pt>
    <dgm:pt modelId="{49A1ABDA-1055-4392-B5D1-AD57CF415A00}" type="pres">
      <dgm:prSet presAssocID="{5B7FE846-6487-49A2-9B19-4A8D64DCA3F7}" presName="composite" presStyleCnt="0"/>
      <dgm:spPr/>
    </dgm:pt>
    <dgm:pt modelId="{B6EE7851-9555-4C4C-89B9-D46082FFC1F9}" type="pres">
      <dgm:prSet presAssocID="{5B7FE846-6487-49A2-9B19-4A8D64DCA3F7}" presName="Parent1" presStyleLbl="node1" presStyleIdx="2" presStyleCnt="6" custLinFactNeighborY="0">
        <dgm:presLayoutVars>
          <dgm:chMax val="1"/>
          <dgm:chPref val="1"/>
          <dgm:bulletEnabled val="1"/>
        </dgm:presLayoutVars>
      </dgm:prSet>
      <dgm:spPr/>
    </dgm:pt>
    <dgm:pt modelId="{CCB8B3BF-D9FD-4321-9DAB-C1C89616EC97}" type="pres">
      <dgm:prSet presAssocID="{5B7FE846-6487-49A2-9B19-4A8D64DCA3F7}" presName="Childtext1" presStyleLbl="revTx" presStyleIdx="1" presStyleCnt="3" custLinFactNeighborY="0">
        <dgm:presLayoutVars>
          <dgm:chMax val="0"/>
          <dgm:chPref val="0"/>
          <dgm:bulletEnabled val="1"/>
        </dgm:presLayoutVars>
      </dgm:prSet>
      <dgm:spPr/>
    </dgm:pt>
    <dgm:pt modelId="{F732D0B4-99A9-478F-9986-90F2EE8171B6}" type="pres">
      <dgm:prSet presAssocID="{5B7FE846-6487-49A2-9B19-4A8D64DCA3F7}" presName="BalanceSpacing" presStyleCnt="0"/>
      <dgm:spPr/>
    </dgm:pt>
    <dgm:pt modelId="{764995BB-BFD9-4F08-9F46-EF391C30F9D5}" type="pres">
      <dgm:prSet presAssocID="{5B7FE846-6487-49A2-9B19-4A8D64DCA3F7}" presName="BalanceSpacing1" presStyleCnt="0"/>
      <dgm:spPr/>
    </dgm:pt>
    <dgm:pt modelId="{43F1E572-D515-4E41-AAA4-58CBC62F587E}" type="pres">
      <dgm:prSet presAssocID="{F473A9A1-5E59-40E7-9388-B33CC8F085B5}" presName="Accent1Text" presStyleLbl="node1" presStyleIdx="3" presStyleCnt="6" custLinFactNeighborY="0"/>
      <dgm:spPr/>
    </dgm:pt>
    <dgm:pt modelId="{A48F9F77-DA2C-4626-A041-571B4A432035}" type="pres">
      <dgm:prSet presAssocID="{F473A9A1-5E59-40E7-9388-B33CC8F085B5}" presName="spaceBetweenRectangles" presStyleCnt="0"/>
      <dgm:spPr/>
    </dgm:pt>
    <dgm:pt modelId="{1F9079C1-2125-4D74-9A0E-C5552EF9FEDC}" type="pres">
      <dgm:prSet presAssocID="{9768E12E-6F72-4CF8-A50A-AA422130D783}" presName="composite" presStyleCnt="0"/>
      <dgm:spPr/>
    </dgm:pt>
    <dgm:pt modelId="{534E8B7A-AE6B-4301-BC89-0B2B06E9C8CE}" type="pres">
      <dgm:prSet presAssocID="{9768E12E-6F72-4CF8-A50A-AA422130D783}" presName="Parent1" presStyleLbl="node1" presStyleIdx="4" presStyleCnt="6" custLinFactNeighborY="0">
        <dgm:presLayoutVars>
          <dgm:chMax val="1"/>
          <dgm:chPref val="1"/>
          <dgm:bulletEnabled val="1"/>
        </dgm:presLayoutVars>
      </dgm:prSet>
      <dgm:spPr/>
    </dgm:pt>
    <dgm:pt modelId="{49DE887C-FCE2-4FB9-8224-23F06E5F9446}" type="pres">
      <dgm:prSet presAssocID="{9768E12E-6F72-4CF8-A50A-AA422130D783}" presName="Childtext1" presStyleLbl="revTx" presStyleIdx="2" presStyleCnt="3" custLinFactNeighborY="0">
        <dgm:presLayoutVars>
          <dgm:chMax val="0"/>
          <dgm:chPref val="0"/>
          <dgm:bulletEnabled val="1"/>
        </dgm:presLayoutVars>
      </dgm:prSet>
      <dgm:spPr/>
    </dgm:pt>
    <dgm:pt modelId="{C0BD0559-9C39-4C4A-9361-D3AE4743B831}" type="pres">
      <dgm:prSet presAssocID="{9768E12E-6F72-4CF8-A50A-AA422130D783}" presName="BalanceSpacing" presStyleCnt="0"/>
      <dgm:spPr/>
    </dgm:pt>
    <dgm:pt modelId="{01826991-9FEA-4796-9743-2DB2CB73211A}" type="pres">
      <dgm:prSet presAssocID="{9768E12E-6F72-4CF8-A50A-AA422130D783}" presName="BalanceSpacing1" presStyleCnt="0"/>
      <dgm:spPr/>
    </dgm:pt>
    <dgm:pt modelId="{BF93A67B-E01F-495E-85E3-089DEFAABD79}" type="pres">
      <dgm:prSet presAssocID="{DA770DD9-A81D-432E-992B-AD2F78557A2A}" presName="Accent1Text" presStyleLbl="node1" presStyleIdx="5" presStyleCnt="6"/>
      <dgm:spPr/>
    </dgm:pt>
  </dgm:ptLst>
  <dgm:cxnLst>
    <dgm:cxn modelId="{D672A035-1827-4B9A-B490-C77FDAD18B81}" type="presOf" srcId="{284449E2-4C2F-48B7-8CA5-C7D76C85EFCE}" destId="{98E1F1D5-A73C-40EE-B971-1ADF39D01617}" srcOrd="0" destOrd="0" presId="urn:microsoft.com/office/officeart/2008/layout/AlternatingHexagons"/>
    <dgm:cxn modelId="{5CCE403D-3DD1-4E13-AD32-07668947CEC8}" type="presOf" srcId="{9768E12E-6F72-4CF8-A50A-AA422130D783}" destId="{534E8B7A-AE6B-4301-BC89-0B2B06E9C8CE}" srcOrd="0" destOrd="0" presId="urn:microsoft.com/office/officeart/2008/layout/AlternatingHexagons"/>
    <dgm:cxn modelId="{0D8EFB5E-AABD-4424-B530-ADE067FC0B70}" srcId="{9768E12E-6F72-4CF8-A50A-AA422130D783}" destId="{7A4BB794-9D58-4518-9FE1-C32A3070B6F6}" srcOrd="0" destOrd="0" parTransId="{FA92C3A3-DD65-4406-BBC2-13E7A636BB6D}" sibTransId="{234C51C6-8573-4D99-A6DE-C7A170354A6E}"/>
    <dgm:cxn modelId="{77C0FE67-0BCD-4B4C-84FB-17DFB5A80AF9}" type="presOf" srcId="{F473A9A1-5E59-40E7-9388-B33CC8F085B5}" destId="{43F1E572-D515-4E41-AAA4-58CBC62F587E}" srcOrd="0" destOrd="0" presId="urn:microsoft.com/office/officeart/2008/layout/AlternatingHexagons"/>
    <dgm:cxn modelId="{C74EB048-82CB-4E06-9FD0-894326DC70C8}" srcId="{B06C6B79-358A-409C-9DB3-B9FA2493DA49}" destId="{9768E12E-6F72-4CF8-A50A-AA422130D783}" srcOrd="2" destOrd="0" parTransId="{920ECD1F-5C46-4EA4-A7C7-6EAA591577BA}" sibTransId="{DA770DD9-A81D-432E-992B-AD2F78557A2A}"/>
    <dgm:cxn modelId="{8110FE81-00F8-443C-926C-617A1E457AA1}" type="presOf" srcId="{31263855-B307-4667-92C6-2032FF574A44}" destId="{5FFF164D-D232-4B1F-908F-4882702378AE}" srcOrd="0" destOrd="0" presId="urn:microsoft.com/office/officeart/2008/layout/AlternatingHexagons"/>
    <dgm:cxn modelId="{D1CE5985-4D48-4617-9858-B4C976B24061}" type="presOf" srcId="{7F487C67-D28A-421D-8816-AA12C14EE6DE}" destId="{CCB8B3BF-D9FD-4321-9DAB-C1C89616EC97}" srcOrd="0" destOrd="0" presId="urn:microsoft.com/office/officeart/2008/layout/AlternatingHexagons"/>
    <dgm:cxn modelId="{2374D6A6-4BF8-4549-9AD9-FF479357B67A}" srcId="{B06C6B79-358A-409C-9DB3-B9FA2493DA49}" destId="{284449E2-4C2F-48B7-8CA5-C7D76C85EFCE}" srcOrd="0" destOrd="0" parTransId="{3B1F5A71-0A79-4760-A85B-94812B6C3F60}" sibTransId="{D23AEB73-AF58-4920-8CB7-421FCC1DF9FC}"/>
    <dgm:cxn modelId="{ED32CBB6-FF7F-4019-94C3-31F3835FCEE5}" type="presOf" srcId="{5B7FE846-6487-49A2-9B19-4A8D64DCA3F7}" destId="{B6EE7851-9555-4C4C-89B9-D46082FFC1F9}" srcOrd="0" destOrd="0" presId="urn:microsoft.com/office/officeart/2008/layout/AlternatingHexagons"/>
    <dgm:cxn modelId="{163ADFC8-609F-483E-B4A1-BFC36B411DBC}" srcId="{B06C6B79-358A-409C-9DB3-B9FA2493DA49}" destId="{5B7FE846-6487-49A2-9B19-4A8D64DCA3F7}" srcOrd="1" destOrd="0" parTransId="{F928CFD3-E06A-4B8D-B055-93A9C2191734}" sibTransId="{F473A9A1-5E59-40E7-9388-B33CC8F085B5}"/>
    <dgm:cxn modelId="{1A685ECB-897C-4A40-BB55-E119A0D48ACF}" srcId="{5B7FE846-6487-49A2-9B19-4A8D64DCA3F7}" destId="{7F487C67-D28A-421D-8816-AA12C14EE6DE}" srcOrd="0" destOrd="0" parTransId="{3851CA33-8CE2-4FE7-A801-FCA651070DA2}" sibTransId="{A17F6A02-71C1-4941-90EF-45BCD38F83A4}"/>
    <dgm:cxn modelId="{9E0A85E4-2007-4E63-9C19-D003F53651C9}" type="presOf" srcId="{7A4BB794-9D58-4518-9FE1-C32A3070B6F6}" destId="{49DE887C-FCE2-4FB9-8224-23F06E5F9446}" srcOrd="0" destOrd="0" presId="urn:microsoft.com/office/officeart/2008/layout/AlternatingHexagons"/>
    <dgm:cxn modelId="{693A71ED-EF8E-422A-B6C8-2771F2EAC576}" type="presOf" srcId="{B06C6B79-358A-409C-9DB3-B9FA2493DA49}" destId="{96D2361F-FDA5-484F-A22C-2D04E7F6FF09}" srcOrd="0" destOrd="0" presId="urn:microsoft.com/office/officeart/2008/layout/AlternatingHexagons"/>
    <dgm:cxn modelId="{2DD0B5F7-D579-4112-B48A-934A30CD2BF8}" srcId="{284449E2-4C2F-48B7-8CA5-C7D76C85EFCE}" destId="{31263855-B307-4667-92C6-2032FF574A44}" srcOrd="0" destOrd="0" parTransId="{160189D7-962C-48E5-8162-34E5A612BC5E}" sibTransId="{3A1A8F98-ED76-43E6-BFBB-9A8D7D8C6241}"/>
    <dgm:cxn modelId="{32FC6EF8-6703-46EF-9414-EE403C26D676}" type="presOf" srcId="{DA770DD9-A81D-432E-992B-AD2F78557A2A}" destId="{BF93A67B-E01F-495E-85E3-089DEFAABD79}" srcOrd="0" destOrd="0" presId="urn:microsoft.com/office/officeart/2008/layout/AlternatingHexagons"/>
    <dgm:cxn modelId="{168A2EFF-B21C-4854-85B7-F3CDB42E301B}" type="presOf" srcId="{D23AEB73-AF58-4920-8CB7-421FCC1DF9FC}" destId="{40E86D45-493A-4001-9F50-70BC36B9DCD4}" srcOrd="0" destOrd="0" presId="urn:microsoft.com/office/officeart/2008/layout/AlternatingHexagons"/>
    <dgm:cxn modelId="{33010CA0-8AA0-4DB5-9962-F3511F705911}" type="presParOf" srcId="{96D2361F-FDA5-484F-A22C-2D04E7F6FF09}" destId="{DF54C62A-EE75-45BF-92CB-AE516DD6ADE0}" srcOrd="0" destOrd="0" presId="urn:microsoft.com/office/officeart/2008/layout/AlternatingHexagons"/>
    <dgm:cxn modelId="{423E61F2-1608-4388-A6AF-B366B5131142}" type="presParOf" srcId="{DF54C62A-EE75-45BF-92CB-AE516DD6ADE0}" destId="{98E1F1D5-A73C-40EE-B971-1ADF39D01617}" srcOrd="0" destOrd="0" presId="urn:microsoft.com/office/officeart/2008/layout/AlternatingHexagons"/>
    <dgm:cxn modelId="{DB224E9E-75CD-4898-92DD-967AFABDA2C0}" type="presParOf" srcId="{DF54C62A-EE75-45BF-92CB-AE516DD6ADE0}" destId="{5FFF164D-D232-4B1F-908F-4882702378AE}" srcOrd="1" destOrd="0" presId="urn:microsoft.com/office/officeart/2008/layout/AlternatingHexagons"/>
    <dgm:cxn modelId="{5ACA1130-EA1D-4D32-AAAC-FF6D44D77548}" type="presParOf" srcId="{DF54C62A-EE75-45BF-92CB-AE516DD6ADE0}" destId="{69FDACB2-7CD5-41C5-80CA-60662E92B4BC}" srcOrd="2" destOrd="0" presId="urn:microsoft.com/office/officeart/2008/layout/AlternatingHexagons"/>
    <dgm:cxn modelId="{6155FB6D-DBD3-4853-BF47-5872B719268D}" type="presParOf" srcId="{DF54C62A-EE75-45BF-92CB-AE516DD6ADE0}" destId="{A3FE719E-4CAF-4023-8854-9A29973D9FFF}" srcOrd="3" destOrd="0" presId="urn:microsoft.com/office/officeart/2008/layout/AlternatingHexagons"/>
    <dgm:cxn modelId="{B53FA35B-EE29-4D83-AF75-459357CEDB36}" type="presParOf" srcId="{DF54C62A-EE75-45BF-92CB-AE516DD6ADE0}" destId="{40E86D45-493A-4001-9F50-70BC36B9DCD4}" srcOrd="4" destOrd="0" presId="urn:microsoft.com/office/officeart/2008/layout/AlternatingHexagons"/>
    <dgm:cxn modelId="{E81C6C06-C54A-4A8D-9167-7EF3B3273851}" type="presParOf" srcId="{96D2361F-FDA5-484F-A22C-2D04E7F6FF09}" destId="{9361D5D1-0946-4DD6-BD59-1E209D617A76}" srcOrd="1" destOrd="0" presId="urn:microsoft.com/office/officeart/2008/layout/AlternatingHexagons"/>
    <dgm:cxn modelId="{D8A3BDEF-B288-4742-B27B-61687D4CD8D7}" type="presParOf" srcId="{96D2361F-FDA5-484F-A22C-2D04E7F6FF09}" destId="{49A1ABDA-1055-4392-B5D1-AD57CF415A00}" srcOrd="2" destOrd="0" presId="urn:microsoft.com/office/officeart/2008/layout/AlternatingHexagons"/>
    <dgm:cxn modelId="{97D93FD6-5CE1-4067-902E-99E84A4F9D7A}" type="presParOf" srcId="{49A1ABDA-1055-4392-B5D1-AD57CF415A00}" destId="{B6EE7851-9555-4C4C-89B9-D46082FFC1F9}" srcOrd="0" destOrd="0" presId="urn:microsoft.com/office/officeart/2008/layout/AlternatingHexagons"/>
    <dgm:cxn modelId="{5FCC2038-814C-4C44-9FA0-FFB7ADD37230}" type="presParOf" srcId="{49A1ABDA-1055-4392-B5D1-AD57CF415A00}" destId="{CCB8B3BF-D9FD-4321-9DAB-C1C89616EC97}" srcOrd="1" destOrd="0" presId="urn:microsoft.com/office/officeart/2008/layout/AlternatingHexagons"/>
    <dgm:cxn modelId="{21CD49E6-9351-4ECB-BE6B-D874E39D6599}" type="presParOf" srcId="{49A1ABDA-1055-4392-B5D1-AD57CF415A00}" destId="{F732D0B4-99A9-478F-9986-90F2EE8171B6}" srcOrd="2" destOrd="0" presId="urn:microsoft.com/office/officeart/2008/layout/AlternatingHexagons"/>
    <dgm:cxn modelId="{5E40B1DC-0949-42BB-9C6B-7246A4E074DD}" type="presParOf" srcId="{49A1ABDA-1055-4392-B5D1-AD57CF415A00}" destId="{764995BB-BFD9-4F08-9F46-EF391C30F9D5}" srcOrd="3" destOrd="0" presId="urn:microsoft.com/office/officeart/2008/layout/AlternatingHexagons"/>
    <dgm:cxn modelId="{A78BA07D-CA4B-4AEC-AB54-E09C5A47D087}" type="presParOf" srcId="{49A1ABDA-1055-4392-B5D1-AD57CF415A00}" destId="{43F1E572-D515-4E41-AAA4-58CBC62F587E}" srcOrd="4" destOrd="0" presId="urn:microsoft.com/office/officeart/2008/layout/AlternatingHexagons"/>
    <dgm:cxn modelId="{5405955B-82AE-4BD8-AF29-DDF9B2BACE8A}" type="presParOf" srcId="{96D2361F-FDA5-484F-A22C-2D04E7F6FF09}" destId="{A48F9F77-DA2C-4626-A041-571B4A432035}" srcOrd="3" destOrd="0" presId="urn:microsoft.com/office/officeart/2008/layout/AlternatingHexagons"/>
    <dgm:cxn modelId="{8CEC517A-642D-4AD3-A504-82712FB8A081}" type="presParOf" srcId="{96D2361F-FDA5-484F-A22C-2D04E7F6FF09}" destId="{1F9079C1-2125-4D74-9A0E-C5552EF9FEDC}" srcOrd="4" destOrd="0" presId="urn:microsoft.com/office/officeart/2008/layout/AlternatingHexagons"/>
    <dgm:cxn modelId="{D7775A6A-EBE7-4E37-98BF-D91C894D9B70}" type="presParOf" srcId="{1F9079C1-2125-4D74-9A0E-C5552EF9FEDC}" destId="{534E8B7A-AE6B-4301-BC89-0B2B06E9C8CE}" srcOrd="0" destOrd="0" presId="urn:microsoft.com/office/officeart/2008/layout/AlternatingHexagons"/>
    <dgm:cxn modelId="{E07F46EF-5172-418F-8B6F-4889ED211256}" type="presParOf" srcId="{1F9079C1-2125-4D74-9A0E-C5552EF9FEDC}" destId="{49DE887C-FCE2-4FB9-8224-23F06E5F9446}" srcOrd="1" destOrd="0" presId="urn:microsoft.com/office/officeart/2008/layout/AlternatingHexagons"/>
    <dgm:cxn modelId="{F25AB9CE-1B3F-4516-BED6-13EC5000DD32}" type="presParOf" srcId="{1F9079C1-2125-4D74-9A0E-C5552EF9FEDC}" destId="{C0BD0559-9C39-4C4A-9361-D3AE4743B831}" srcOrd="2" destOrd="0" presId="urn:microsoft.com/office/officeart/2008/layout/AlternatingHexagons"/>
    <dgm:cxn modelId="{992B3B0B-A63F-47ED-80AE-4232D474C25D}" type="presParOf" srcId="{1F9079C1-2125-4D74-9A0E-C5552EF9FEDC}" destId="{01826991-9FEA-4796-9743-2DB2CB73211A}" srcOrd="3" destOrd="0" presId="urn:microsoft.com/office/officeart/2008/layout/AlternatingHexagons"/>
    <dgm:cxn modelId="{C1BDA803-66ED-4278-AE28-98106A4C8D0D}" type="presParOf" srcId="{1F9079C1-2125-4D74-9A0E-C5552EF9FEDC}" destId="{BF93A67B-E01F-495E-85E3-089DEFAABD79}"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673DB-8B69-421F-A8E4-0A8A60FB3BEF}">
      <dsp:nvSpPr>
        <dsp:cNvPr id="0" name=""/>
        <dsp:cNvSpPr/>
      </dsp:nvSpPr>
      <dsp:spPr>
        <a:xfrm>
          <a:off x="3296106" y="2359935"/>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Cambria" panose="02040503050406030204" pitchFamily="18" charset="0"/>
              <a:ea typeface="Cambria" panose="02040503050406030204" pitchFamily="18" charset="0"/>
            </a:rPr>
            <a:t>Pros</a:t>
          </a:r>
          <a:endParaRPr lang="en-IN" sz="3200" kern="1200" dirty="0">
            <a:latin typeface="Cambria" panose="02040503050406030204" pitchFamily="18" charset="0"/>
            <a:ea typeface="Cambria" panose="02040503050406030204" pitchFamily="18" charset="0"/>
          </a:endParaRPr>
        </a:p>
      </dsp:txBody>
      <dsp:txXfrm>
        <a:off x="3499229" y="2563058"/>
        <a:ext cx="980768" cy="980768"/>
      </dsp:txXfrm>
    </dsp:sp>
    <dsp:sp modelId="{3C83E3D8-2794-4396-9142-6835FF9E6E5F}">
      <dsp:nvSpPr>
        <dsp:cNvPr id="0" name=""/>
        <dsp:cNvSpPr/>
      </dsp:nvSpPr>
      <dsp:spPr>
        <a:xfrm rot="16200000">
          <a:off x="3504634" y="1859311"/>
          <a:ext cx="969958" cy="31289"/>
        </a:xfrm>
        <a:custGeom>
          <a:avLst/>
          <a:gdLst/>
          <a:ahLst/>
          <a:cxnLst/>
          <a:rect l="0" t="0" r="0" b="0"/>
          <a:pathLst>
            <a:path>
              <a:moveTo>
                <a:pt x="0" y="15644"/>
              </a:moveTo>
              <a:lnTo>
                <a:pt x="969958"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965364" y="1850707"/>
        <a:ext cx="48497" cy="48497"/>
      </dsp:txXfrm>
    </dsp:sp>
    <dsp:sp modelId="{3BE9D91A-F9C3-477A-A605-318D39A6E7F1}">
      <dsp:nvSpPr>
        <dsp:cNvPr id="0" name=""/>
        <dsp:cNvSpPr/>
      </dsp:nvSpPr>
      <dsp:spPr>
        <a:xfrm>
          <a:off x="3296106" y="2962"/>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SzPts val="2400"/>
            <a:buFont typeface="+mj-lt"/>
            <a:buNone/>
          </a:pPr>
          <a:r>
            <a:rPr lang="en-US" sz="1400" kern="1200" dirty="0">
              <a:solidFill>
                <a:srgbClr val="000000"/>
              </a:solidFill>
              <a:latin typeface="Cambria" panose="02040503050406030204" pitchFamily="18" charset="0"/>
              <a:ea typeface="Cambria" panose="02040503050406030204" pitchFamily="18" charset="0"/>
            </a:rPr>
            <a:t>Capacity aggregation</a:t>
          </a:r>
          <a:endParaRPr lang="en-IN" sz="1400" kern="1200" dirty="0">
            <a:latin typeface="Cambria" panose="02040503050406030204" pitchFamily="18" charset="0"/>
            <a:ea typeface="Cambria" panose="02040503050406030204" pitchFamily="18" charset="0"/>
          </a:endParaRPr>
        </a:p>
      </dsp:txBody>
      <dsp:txXfrm>
        <a:off x="3499229" y="206085"/>
        <a:ext cx="980768" cy="980768"/>
      </dsp:txXfrm>
    </dsp:sp>
    <dsp:sp modelId="{374BED2B-E553-40B9-A032-0FD2B6091703}">
      <dsp:nvSpPr>
        <dsp:cNvPr id="0" name=""/>
        <dsp:cNvSpPr/>
      </dsp:nvSpPr>
      <dsp:spPr>
        <a:xfrm rot="18900000">
          <a:off x="4337949" y="2204482"/>
          <a:ext cx="969958" cy="31289"/>
        </a:xfrm>
        <a:custGeom>
          <a:avLst/>
          <a:gdLst/>
          <a:ahLst/>
          <a:cxnLst/>
          <a:rect l="0" t="0" r="0" b="0"/>
          <a:pathLst>
            <a:path>
              <a:moveTo>
                <a:pt x="0" y="15644"/>
              </a:moveTo>
              <a:lnTo>
                <a:pt x="969958"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798680" y="2195877"/>
        <a:ext cx="48497" cy="48497"/>
      </dsp:txXfrm>
    </dsp:sp>
    <dsp:sp modelId="{1E0E33B5-1DAC-469F-BDA4-670A64D0028E}">
      <dsp:nvSpPr>
        <dsp:cNvPr id="0" name=""/>
        <dsp:cNvSpPr/>
      </dsp:nvSpPr>
      <dsp:spPr>
        <a:xfrm>
          <a:off x="4962738" y="693303"/>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0000"/>
              </a:solidFill>
              <a:latin typeface="Cambria" panose="02040503050406030204" pitchFamily="18" charset="0"/>
              <a:ea typeface="Cambria" panose="02040503050406030204" pitchFamily="18" charset="0"/>
            </a:rPr>
            <a:t>Inventory aggregation</a:t>
          </a:r>
        </a:p>
      </dsp:txBody>
      <dsp:txXfrm>
        <a:off x="5165861" y="896426"/>
        <a:ext cx="980768" cy="980768"/>
      </dsp:txXfrm>
    </dsp:sp>
    <dsp:sp modelId="{EE0CCCE7-CB15-4D0D-9207-4DFFADCD9B26}">
      <dsp:nvSpPr>
        <dsp:cNvPr id="0" name=""/>
        <dsp:cNvSpPr/>
      </dsp:nvSpPr>
      <dsp:spPr>
        <a:xfrm>
          <a:off x="4683120" y="3037797"/>
          <a:ext cx="969958" cy="31289"/>
        </a:xfrm>
        <a:custGeom>
          <a:avLst/>
          <a:gdLst/>
          <a:ahLst/>
          <a:cxnLst/>
          <a:rect l="0" t="0" r="0" b="0"/>
          <a:pathLst>
            <a:path>
              <a:moveTo>
                <a:pt x="0" y="15644"/>
              </a:moveTo>
              <a:lnTo>
                <a:pt x="969958"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143851" y="3029193"/>
        <a:ext cx="48497" cy="48497"/>
      </dsp:txXfrm>
    </dsp:sp>
    <dsp:sp modelId="{E1EBE6D2-8046-4455-9EE7-A87AA9ECEAC2}">
      <dsp:nvSpPr>
        <dsp:cNvPr id="0" name=""/>
        <dsp:cNvSpPr/>
      </dsp:nvSpPr>
      <dsp:spPr>
        <a:xfrm>
          <a:off x="5653079" y="2359935"/>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000000"/>
              </a:solidFill>
              <a:latin typeface="Cambria" panose="02040503050406030204" pitchFamily="18" charset="0"/>
              <a:ea typeface="Cambria" panose="02040503050406030204" pitchFamily="18" charset="0"/>
            </a:rPr>
            <a:t>Transportation aggregation</a:t>
          </a:r>
        </a:p>
      </dsp:txBody>
      <dsp:txXfrm>
        <a:off x="5856202" y="2563058"/>
        <a:ext cx="980768" cy="980768"/>
      </dsp:txXfrm>
    </dsp:sp>
    <dsp:sp modelId="{5E28E9C0-2D59-4904-B81D-0EE258767D9E}">
      <dsp:nvSpPr>
        <dsp:cNvPr id="0" name=""/>
        <dsp:cNvSpPr/>
      </dsp:nvSpPr>
      <dsp:spPr>
        <a:xfrm rot="2700000">
          <a:off x="4337949" y="3871113"/>
          <a:ext cx="969958" cy="31289"/>
        </a:xfrm>
        <a:custGeom>
          <a:avLst/>
          <a:gdLst/>
          <a:ahLst/>
          <a:cxnLst/>
          <a:rect l="0" t="0" r="0" b="0"/>
          <a:pathLst>
            <a:path>
              <a:moveTo>
                <a:pt x="0" y="15644"/>
              </a:moveTo>
              <a:lnTo>
                <a:pt x="969958"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798680" y="3862509"/>
        <a:ext cx="48497" cy="48497"/>
      </dsp:txXfrm>
    </dsp:sp>
    <dsp:sp modelId="{C9FA3AF5-E255-422D-B70E-E0384EC66465}">
      <dsp:nvSpPr>
        <dsp:cNvPr id="0" name=""/>
        <dsp:cNvSpPr/>
      </dsp:nvSpPr>
      <dsp:spPr>
        <a:xfrm>
          <a:off x="4962738" y="4026567"/>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latin typeface="Cambria" panose="02040503050406030204" pitchFamily="18" charset="0"/>
              <a:ea typeface="Cambria" panose="02040503050406030204" pitchFamily="18" charset="0"/>
            </a:rPr>
            <a:t>Warehousing aggregation</a:t>
          </a:r>
        </a:p>
      </dsp:txBody>
      <dsp:txXfrm>
        <a:off x="5165861" y="4229690"/>
        <a:ext cx="980768" cy="980768"/>
      </dsp:txXfrm>
    </dsp:sp>
    <dsp:sp modelId="{D053D0BE-DFB4-485D-BD1B-DBFA3FE6B9AA}">
      <dsp:nvSpPr>
        <dsp:cNvPr id="0" name=""/>
        <dsp:cNvSpPr/>
      </dsp:nvSpPr>
      <dsp:spPr>
        <a:xfrm rot="5400000">
          <a:off x="3504634" y="4216284"/>
          <a:ext cx="969958" cy="31289"/>
        </a:xfrm>
        <a:custGeom>
          <a:avLst/>
          <a:gdLst/>
          <a:ahLst/>
          <a:cxnLst/>
          <a:rect l="0" t="0" r="0" b="0"/>
          <a:pathLst>
            <a:path>
              <a:moveTo>
                <a:pt x="0" y="15644"/>
              </a:moveTo>
              <a:lnTo>
                <a:pt x="969958"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965364" y="4207680"/>
        <a:ext cx="48497" cy="48497"/>
      </dsp:txXfrm>
    </dsp:sp>
    <dsp:sp modelId="{1A3075F1-2121-4A80-8548-2792545B1374}">
      <dsp:nvSpPr>
        <dsp:cNvPr id="0" name=""/>
        <dsp:cNvSpPr/>
      </dsp:nvSpPr>
      <dsp:spPr>
        <a:xfrm>
          <a:off x="3296106" y="4716908"/>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latin typeface="Cambria" panose="02040503050406030204" pitchFamily="18" charset="0"/>
              <a:ea typeface="Cambria" panose="02040503050406030204" pitchFamily="18" charset="0"/>
            </a:rPr>
            <a:t>Procurement aggregation</a:t>
          </a:r>
        </a:p>
      </dsp:txBody>
      <dsp:txXfrm>
        <a:off x="3499229" y="4920031"/>
        <a:ext cx="980768" cy="980768"/>
      </dsp:txXfrm>
    </dsp:sp>
    <dsp:sp modelId="{A61A69E1-0513-4978-BAF8-04699A523F83}">
      <dsp:nvSpPr>
        <dsp:cNvPr id="0" name=""/>
        <dsp:cNvSpPr/>
      </dsp:nvSpPr>
      <dsp:spPr>
        <a:xfrm rot="8100000">
          <a:off x="2671318" y="3871113"/>
          <a:ext cx="969958" cy="31289"/>
        </a:xfrm>
        <a:custGeom>
          <a:avLst/>
          <a:gdLst/>
          <a:ahLst/>
          <a:cxnLst/>
          <a:rect l="0" t="0" r="0" b="0"/>
          <a:pathLst>
            <a:path>
              <a:moveTo>
                <a:pt x="0" y="15644"/>
              </a:moveTo>
              <a:lnTo>
                <a:pt x="969958"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rot="10800000">
        <a:off x="3132048" y="3862509"/>
        <a:ext cx="48497" cy="48497"/>
      </dsp:txXfrm>
    </dsp:sp>
    <dsp:sp modelId="{FC702BB9-41AB-44BB-8315-9853DFC27CC3}">
      <dsp:nvSpPr>
        <dsp:cNvPr id="0" name=""/>
        <dsp:cNvSpPr/>
      </dsp:nvSpPr>
      <dsp:spPr>
        <a:xfrm>
          <a:off x="1629474" y="4026567"/>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0000"/>
              </a:solidFill>
              <a:latin typeface="Cambria" panose="02040503050406030204" pitchFamily="18" charset="0"/>
              <a:ea typeface="Cambria" panose="02040503050406030204" pitchFamily="18" charset="0"/>
            </a:rPr>
            <a:t>Information aggregation</a:t>
          </a:r>
        </a:p>
      </dsp:txBody>
      <dsp:txXfrm>
        <a:off x="1832597" y="4229690"/>
        <a:ext cx="980768" cy="980768"/>
      </dsp:txXfrm>
    </dsp:sp>
    <dsp:sp modelId="{3F891A0A-DA49-45C1-A898-F62922E844AF}">
      <dsp:nvSpPr>
        <dsp:cNvPr id="0" name=""/>
        <dsp:cNvSpPr/>
      </dsp:nvSpPr>
      <dsp:spPr>
        <a:xfrm rot="10800000">
          <a:off x="2326147" y="3037797"/>
          <a:ext cx="969958" cy="31289"/>
        </a:xfrm>
        <a:custGeom>
          <a:avLst/>
          <a:gdLst/>
          <a:ahLst/>
          <a:cxnLst/>
          <a:rect l="0" t="0" r="0" b="0"/>
          <a:pathLst>
            <a:path>
              <a:moveTo>
                <a:pt x="0" y="15644"/>
              </a:moveTo>
              <a:lnTo>
                <a:pt x="969958"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rot="10800000">
        <a:off x="2786878" y="3029193"/>
        <a:ext cx="48497" cy="48497"/>
      </dsp:txXfrm>
    </dsp:sp>
    <dsp:sp modelId="{C812C842-5D6E-4195-9797-79EF6A88241F}">
      <dsp:nvSpPr>
        <dsp:cNvPr id="0" name=""/>
        <dsp:cNvSpPr/>
      </dsp:nvSpPr>
      <dsp:spPr>
        <a:xfrm>
          <a:off x="939133" y="2359935"/>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0000"/>
              </a:solidFill>
              <a:latin typeface="Cambria" panose="02040503050406030204" pitchFamily="18" charset="0"/>
              <a:ea typeface="Cambria" panose="02040503050406030204" pitchFamily="18" charset="0"/>
            </a:rPr>
            <a:t>Receivables aggregation</a:t>
          </a:r>
        </a:p>
      </dsp:txBody>
      <dsp:txXfrm>
        <a:off x="1142256" y="2563058"/>
        <a:ext cx="980768" cy="980768"/>
      </dsp:txXfrm>
    </dsp:sp>
    <dsp:sp modelId="{CA27DBCA-3C42-47AC-8D91-DBB836A47B3E}">
      <dsp:nvSpPr>
        <dsp:cNvPr id="0" name=""/>
        <dsp:cNvSpPr/>
      </dsp:nvSpPr>
      <dsp:spPr>
        <a:xfrm rot="13462983">
          <a:off x="2683813" y="2222240"/>
          <a:ext cx="944974" cy="31289"/>
        </a:xfrm>
        <a:custGeom>
          <a:avLst/>
          <a:gdLst/>
          <a:ahLst/>
          <a:cxnLst/>
          <a:rect l="0" t="0" r="0" b="0"/>
          <a:pathLst>
            <a:path>
              <a:moveTo>
                <a:pt x="0" y="15644"/>
              </a:moveTo>
              <a:lnTo>
                <a:pt x="944974" y="156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rot="10800000">
        <a:off x="3132676" y="2214260"/>
        <a:ext cx="47248" cy="47248"/>
      </dsp:txXfrm>
    </dsp:sp>
    <dsp:sp modelId="{60008144-465B-4EDD-8A07-E1B4D73AC70C}">
      <dsp:nvSpPr>
        <dsp:cNvPr id="0" name=""/>
        <dsp:cNvSpPr/>
      </dsp:nvSpPr>
      <dsp:spPr>
        <a:xfrm>
          <a:off x="1629481" y="728821"/>
          <a:ext cx="1387014" cy="138701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0000"/>
              </a:solidFill>
              <a:latin typeface="Cambria" panose="02040503050406030204" pitchFamily="18" charset="0"/>
              <a:ea typeface="Cambria" panose="02040503050406030204" pitchFamily="18" charset="0"/>
            </a:rPr>
            <a:t>Relationship aggregation</a:t>
          </a:r>
        </a:p>
      </dsp:txBody>
      <dsp:txXfrm>
        <a:off x="1832604" y="931944"/>
        <a:ext cx="980768" cy="9807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6D9D35-2F7A-472A-B03D-78B129961F57}">
      <dsp:nvSpPr>
        <dsp:cNvPr id="0" name=""/>
        <dsp:cNvSpPr/>
      </dsp:nvSpPr>
      <dsp:spPr>
        <a:xfrm rot="16200000">
          <a:off x="866" y="1118115"/>
          <a:ext cx="3012044" cy="3012044"/>
        </a:xfrm>
        <a:prstGeom prst="downArrow">
          <a:avLst>
            <a:gd name="adj1" fmla="val 50000"/>
            <a:gd name="adj2" fmla="val 35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Cambria" panose="02040503050406030204" pitchFamily="18" charset="0"/>
              <a:ea typeface="Cambria" panose="02040503050406030204" pitchFamily="18" charset="0"/>
            </a:rPr>
            <a:t>Dependency on capacity</a:t>
          </a:r>
          <a:endParaRPr lang="en-ID" sz="2700" kern="1200" dirty="0">
            <a:latin typeface="Cambria" panose="02040503050406030204" pitchFamily="18" charset="0"/>
            <a:ea typeface="Cambria" panose="02040503050406030204" pitchFamily="18" charset="0"/>
          </a:endParaRPr>
        </a:p>
      </dsp:txBody>
      <dsp:txXfrm rot="5400000">
        <a:off x="866" y="1871126"/>
        <a:ext cx="2484936" cy="1506022"/>
      </dsp:txXfrm>
    </dsp:sp>
    <dsp:sp modelId="{B8B50214-B4DB-4891-8822-8EF3DBB402AE}">
      <dsp:nvSpPr>
        <dsp:cNvPr id="0" name=""/>
        <dsp:cNvSpPr/>
      </dsp:nvSpPr>
      <dsp:spPr>
        <a:xfrm rot="5400000">
          <a:off x="3268827" y="1118115"/>
          <a:ext cx="3012044" cy="3012044"/>
        </a:xfrm>
        <a:prstGeom prst="downArrow">
          <a:avLst>
            <a:gd name="adj1" fmla="val 50000"/>
            <a:gd name="adj2" fmla="val 35000"/>
          </a:avLst>
        </a:prstGeom>
        <a:solidFill>
          <a:schemeClr val="accent4">
            <a:hueOff val="2383385"/>
            <a:satOff val="4153"/>
            <a:lumOff val="-411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Cambria" panose="02040503050406030204" pitchFamily="18" charset="0"/>
              <a:ea typeface="Cambria" panose="02040503050406030204" pitchFamily="18" charset="0"/>
            </a:rPr>
            <a:t>Dependency on Knowledge</a:t>
          </a:r>
          <a:endParaRPr lang="en-ID" sz="2700" kern="1200" dirty="0">
            <a:latin typeface="Cambria" panose="02040503050406030204" pitchFamily="18" charset="0"/>
            <a:ea typeface="Cambria" panose="02040503050406030204" pitchFamily="18" charset="0"/>
          </a:endParaRPr>
        </a:p>
      </dsp:txBody>
      <dsp:txXfrm rot="-5400000">
        <a:off x="3795935" y="1871126"/>
        <a:ext cx="2484936" cy="15060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94C5C5-6C6F-41F1-B57D-61AC88A53212}">
      <dsp:nvSpPr>
        <dsp:cNvPr id="0" name=""/>
        <dsp:cNvSpPr/>
      </dsp:nvSpPr>
      <dsp:spPr>
        <a:xfrm>
          <a:off x="4799" y="1467850"/>
          <a:ext cx="1434412" cy="860647"/>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Baskerville Old Face" panose="02020602080505020303" pitchFamily="18" charset="0"/>
            </a:rPr>
            <a:t>Identify</a:t>
          </a:r>
          <a:endParaRPr lang="en-IN" sz="2200" kern="1200" dirty="0">
            <a:latin typeface="Baskerville Old Face" panose="02020602080505020303" pitchFamily="18" charset="0"/>
          </a:endParaRPr>
        </a:p>
      </dsp:txBody>
      <dsp:txXfrm>
        <a:off x="30006" y="1493057"/>
        <a:ext cx="1383998" cy="810233"/>
      </dsp:txXfrm>
    </dsp:sp>
    <dsp:sp modelId="{6C87A980-5985-4753-90BC-FF717BA31A34}">
      <dsp:nvSpPr>
        <dsp:cNvPr id="0" name=""/>
        <dsp:cNvSpPr/>
      </dsp:nvSpPr>
      <dsp:spPr>
        <a:xfrm>
          <a:off x="1582652" y="1720307"/>
          <a:ext cx="304095" cy="355734"/>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Baskerville Old Face" panose="02020602080505020303" pitchFamily="18" charset="0"/>
          </a:endParaRPr>
        </a:p>
      </dsp:txBody>
      <dsp:txXfrm>
        <a:off x="1582652" y="1791454"/>
        <a:ext cx="212867" cy="213440"/>
      </dsp:txXfrm>
    </dsp:sp>
    <dsp:sp modelId="{DC25BBC3-9EEA-4925-98DA-D959C0B7F646}">
      <dsp:nvSpPr>
        <dsp:cNvPr id="0" name=""/>
        <dsp:cNvSpPr/>
      </dsp:nvSpPr>
      <dsp:spPr>
        <a:xfrm>
          <a:off x="2012975" y="1467850"/>
          <a:ext cx="1434412" cy="860647"/>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Baskerville Old Face" panose="02020602080505020303" pitchFamily="18" charset="0"/>
            </a:rPr>
            <a:t>Evaluate	</a:t>
          </a:r>
          <a:endParaRPr lang="en-IN" sz="2200" kern="1200" dirty="0">
            <a:latin typeface="Baskerville Old Face" panose="02020602080505020303" pitchFamily="18" charset="0"/>
          </a:endParaRPr>
        </a:p>
      </dsp:txBody>
      <dsp:txXfrm>
        <a:off x="2038182" y="1493057"/>
        <a:ext cx="1383998" cy="810233"/>
      </dsp:txXfrm>
    </dsp:sp>
    <dsp:sp modelId="{C7DCCAE2-2FED-4C4E-8474-56A839F4FD5C}">
      <dsp:nvSpPr>
        <dsp:cNvPr id="0" name=""/>
        <dsp:cNvSpPr/>
      </dsp:nvSpPr>
      <dsp:spPr>
        <a:xfrm>
          <a:off x="3590829" y="1720307"/>
          <a:ext cx="304095" cy="355734"/>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IN" sz="1600" kern="1200">
            <a:latin typeface="Baskerville Old Face" panose="02020602080505020303" pitchFamily="18" charset="0"/>
          </a:endParaRPr>
        </a:p>
      </dsp:txBody>
      <dsp:txXfrm>
        <a:off x="3590829" y="1791454"/>
        <a:ext cx="212867" cy="213440"/>
      </dsp:txXfrm>
    </dsp:sp>
    <dsp:sp modelId="{699F9427-1C0E-42E9-8F86-9B25AC152D5D}">
      <dsp:nvSpPr>
        <dsp:cNvPr id="0" name=""/>
        <dsp:cNvSpPr/>
      </dsp:nvSpPr>
      <dsp:spPr>
        <a:xfrm>
          <a:off x="4021152" y="1467850"/>
          <a:ext cx="1434412" cy="860647"/>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Baskerville Old Face" panose="02020602080505020303" pitchFamily="18" charset="0"/>
            </a:rPr>
            <a:t>Outsource</a:t>
          </a:r>
          <a:endParaRPr lang="en-IN" sz="2200" kern="1200" dirty="0">
            <a:latin typeface="Baskerville Old Face" panose="02020602080505020303" pitchFamily="18" charset="0"/>
          </a:endParaRPr>
        </a:p>
      </dsp:txBody>
      <dsp:txXfrm>
        <a:off x="4046359" y="1493057"/>
        <a:ext cx="1383998" cy="810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E1F1D5-A73C-40EE-B971-1ADF39D01617}">
      <dsp:nvSpPr>
        <dsp:cNvPr id="0" name=""/>
        <dsp:cNvSpPr/>
      </dsp:nvSpPr>
      <dsp:spPr>
        <a:xfrm rot="5400000">
          <a:off x="2493669" y="628723"/>
          <a:ext cx="1637770" cy="1424860"/>
        </a:xfrm>
        <a:prstGeom prst="hexagon">
          <a:avLst>
            <a:gd name="adj" fmla="val 25000"/>
            <a:gd name="vf" fmla="val 11547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parajita" panose="02020603050405020304" pitchFamily="18" charset="0"/>
              <a:cs typeface="Aparajita" panose="02020603050405020304" pitchFamily="18" charset="0"/>
            </a:rPr>
            <a:t>Current Suppliers</a:t>
          </a:r>
          <a:endParaRPr lang="en-ID" sz="1600" kern="1200" dirty="0">
            <a:latin typeface="Aparajita" panose="02020603050405020304" pitchFamily="18" charset="0"/>
            <a:cs typeface="Aparajita" panose="02020603050405020304" pitchFamily="18" charset="0"/>
          </a:endParaRPr>
        </a:p>
      </dsp:txBody>
      <dsp:txXfrm rot="-5400000">
        <a:off x="2822165" y="777487"/>
        <a:ext cx="980778" cy="1127332"/>
      </dsp:txXfrm>
    </dsp:sp>
    <dsp:sp modelId="{5FFF164D-D232-4B1F-908F-4882702378AE}">
      <dsp:nvSpPr>
        <dsp:cNvPr id="0" name=""/>
        <dsp:cNvSpPr/>
      </dsp:nvSpPr>
      <dsp:spPr>
        <a:xfrm>
          <a:off x="4068222" y="849822"/>
          <a:ext cx="1827752" cy="9826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ID" sz="1600" kern="1200" dirty="0">
            <a:latin typeface="Aparajita" panose="02020603050405020304" pitchFamily="18" charset="0"/>
            <a:cs typeface="Aparajita" panose="02020603050405020304" pitchFamily="18" charset="0"/>
          </a:endParaRPr>
        </a:p>
      </dsp:txBody>
      <dsp:txXfrm>
        <a:off x="4068222" y="849822"/>
        <a:ext cx="1827752" cy="982662"/>
      </dsp:txXfrm>
    </dsp:sp>
    <dsp:sp modelId="{40E86D45-493A-4001-9F50-70BC36B9DCD4}">
      <dsp:nvSpPr>
        <dsp:cNvPr id="0" name=""/>
        <dsp:cNvSpPr/>
      </dsp:nvSpPr>
      <dsp:spPr>
        <a:xfrm rot="5400000">
          <a:off x="954820" y="628723"/>
          <a:ext cx="1637770" cy="1424860"/>
        </a:xfrm>
        <a:prstGeom prst="hexagon">
          <a:avLst>
            <a:gd name="adj" fmla="val 25000"/>
            <a:gd name="vf" fmla="val 115470"/>
          </a:avLst>
        </a:prstGeom>
        <a:solidFill>
          <a:schemeClr val="accent3">
            <a:hueOff val="1118908"/>
            <a:satOff val="-7"/>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parajita" panose="02020603050405020304" pitchFamily="18" charset="0"/>
              <a:cs typeface="Aparajita" panose="02020603050405020304" pitchFamily="18" charset="0"/>
            </a:rPr>
            <a:t>Third party auditors</a:t>
          </a:r>
          <a:endParaRPr lang="en-ID" sz="1600" kern="1200" dirty="0">
            <a:latin typeface="Aparajita" panose="02020603050405020304" pitchFamily="18" charset="0"/>
            <a:cs typeface="Aparajita" panose="02020603050405020304" pitchFamily="18" charset="0"/>
          </a:endParaRPr>
        </a:p>
      </dsp:txBody>
      <dsp:txXfrm rot="-5400000">
        <a:off x="1283316" y="777487"/>
        <a:ext cx="980778" cy="1127332"/>
      </dsp:txXfrm>
    </dsp:sp>
    <dsp:sp modelId="{B6EE7851-9555-4C4C-89B9-D46082FFC1F9}">
      <dsp:nvSpPr>
        <dsp:cNvPr id="0" name=""/>
        <dsp:cNvSpPr/>
      </dsp:nvSpPr>
      <dsp:spPr>
        <a:xfrm rot="5400000">
          <a:off x="1721297" y="2018863"/>
          <a:ext cx="1637770" cy="1424860"/>
        </a:xfrm>
        <a:prstGeom prst="hexagon">
          <a:avLst>
            <a:gd name="adj" fmla="val 25000"/>
            <a:gd name="vf" fmla="val 115470"/>
          </a:avLst>
        </a:prstGeom>
        <a:solidFill>
          <a:schemeClr val="accent3">
            <a:hueOff val="2237815"/>
            <a:satOff val="-14"/>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parajita" panose="02020603050405020304" pitchFamily="18" charset="0"/>
              <a:cs typeface="Aparajita" panose="02020603050405020304" pitchFamily="18" charset="0"/>
            </a:rPr>
            <a:t>Information databases</a:t>
          </a:r>
          <a:endParaRPr lang="en-ID" sz="1600" kern="1200" dirty="0">
            <a:latin typeface="Aparajita" panose="02020603050405020304" pitchFamily="18" charset="0"/>
            <a:cs typeface="Aparajita" panose="02020603050405020304" pitchFamily="18" charset="0"/>
          </a:endParaRPr>
        </a:p>
      </dsp:txBody>
      <dsp:txXfrm rot="-5400000">
        <a:off x="2049793" y="2167627"/>
        <a:ext cx="980778" cy="1127332"/>
      </dsp:txXfrm>
    </dsp:sp>
    <dsp:sp modelId="{CCB8B3BF-D9FD-4321-9DAB-C1C89616EC97}">
      <dsp:nvSpPr>
        <dsp:cNvPr id="0" name=""/>
        <dsp:cNvSpPr/>
      </dsp:nvSpPr>
      <dsp:spPr>
        <a:xfrm>
          <a:off x="0" y="2239962"/>
          <a:ext cx="1768792" cy="9826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r" defTabSz="711200">
            <a:lnSpc>
              <a:spcPct val="90000"/>
            </a:lnSpc>
            <a:spcBef>
              <a:spcPct val="0"/>
            </a:spcBef>
            <a:spcAft>
              <a:spcPct val="35000"/>
            </a:spcAft>
            <a:buNone/>
          </a:pPr>
          <a:r>
            <a:rPr lang="en-US" sz="1600" kern="1200" dirty="0">
              <a:latin typeface="Aparajita" panose="02020603050405020304" pitchFamily="18" charset="0"/>
              <a:cs typeface="Aparajita" panose="02020603050405020304" pitchFamily="18" charset="0"/>
            </a:rPr>
            <a:t>Indirect Information</a:t>
          </a:r>
          <a:endParaRPr lang="en-ID" sz="1600" kern="1200" dirty="0">
            <a:latin typeface="Aparajita" panose="02020603050405020304" pitchFamily="18" charset="0"/>
            <a:cs typeface="Aparajita" panose="02020603050405020304" pitchFamily="18" charset="0"/>
          </a:endParaRPr>
        </a:p>
      </dsp:txBody>
      <dsp:txXfrm>
        <a:off x="0" y="2239962"/>
        <a:ext cx="1768792" cy="982662"/>
      </dsp:txXfrm>
    </dsp:sp>
    <dsp:sp modelId="{43F1E572-D515-4E41-AAA4-58CBC62F587E}">
      <dsp:nvSpPr>
        <dsp:cNvPr id="0" name=""/>
        <dsp:cNvSpPr/>
      </dsp:nvSpPr>
      <dsp:spPr>
        <a:xfrm rot="5400000">
          <a:off x="3260146" y="2018863"/>
          <a:ext cx="1637770" cy="1424860"/>
        </a:xfrm>
        <a:prstGeom prst="hexagon">
          <a:avLst>
            <a:gd name="adj" fmla="val 25000"/>
            <a:gd name="vf" fmla="val 115470"/>
          </a:avLst>
        </a:prstGeom>
        <a:solidFill>
          <a:schemeClr val="accent3">
            <a:hueOff val="3356723"/>
            <a:satOff val="-21"/>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parajita" panose="02020603050405020304" pitchFamily="18" charset="0"/>
              <a:cs typeface="Aparajita" panose="02020603050405020304" pitchFamily="18" charset="0"/>
            </a:rPr>
            <a:t>Internet searches</a:t>
          </a:r>
          <a:endParaRPr lang="en-ID" sz="1600" kern="1200" dirty="0">
            <a:latin typeface="Aparajita" panose="02020603050405020304" pitchFamily="18" charset="0"/>
            <a:cs typeface="Aparajita" panose="02020603050405020304" pitchFamily="18" charset="0"/>
          </a:endParaRPr>
        </a:p>
      </dsp:txBody>
      <dsp:txXfrm rot="-5400000">
        <a:off x="3588642" y="2167627"/>
        <a:ext cx="980778" cy="1127332"/>
      </dsp:txXfrm>
    </dsp:sp>
    <dsp:sp modelId="{534E8B7A-AE6B-4301-BC89-0B2B06E9C8CE}">
      <dsp:nvSpPr>
        <dsp:cNvPr id="0" name=""/>
        <dsp:cNvSpPr/>
      </dsp:nvSpPr>
      <dsp:spPr>
        <a:xfrm rot="5400000">
          <a:off x="2493669" y="3409003"/>
          <a:ext cx="1637770" cy="1424860"/>
        </a:xfrm>
        <a:prstGeom prst="hexagon">
          <a:avLst>
            <a:gd name="adj" fmla="val 25000"/>
            <a:gd name="vf" fmla="val 115470"/>
          </a:avLst>
        </a:prstGeom>
        <a:solidFill>
          <a:schemeClr val="accent3">
            <a:hueOff val="4475631"/>
            <a:satOff val="-28"/>
            <a:lumOff val="31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Aparajita" panose="02020603050405020304" pitchFamily="18" charset="0"/>
              <a:cs typeface="Aparajita" panose="02020603050405020304" pitchFamily="18" charset="0"/>
            </a:rPr>
            <a:t>Trade journals/</a:t>
          </a:r>
        </a:p>
        <a:p>
          <a:pPr marL="0" lvl="0" indent="0" algn="ctr" defTabSz="711200">
            <a:lnSpc>
              <a:spcPct val="100000"/>
            </a:lnSpc>
            <a:spcBef>
              <a:spcPct val="0"/>
            </a:spcBef>
            <a:spcAft>
              <a:spcPts val="0"/>
            </a:spcAft>
            <a:buNone/>
          </a:pPr>
          <a:r>
            <a:rPr lang="en-US" sz="1600" kern="1200" dirty="0">
              <a:latin typeface="Aparajita" panose="02020603050405020304" pitchFamily="18" charset="0"/>
              <a:cs typeface="Aparajita" panose="02020603050405020304" pitchFamily="18" charset="0"/>
            </a:rPr>
            <a:t>directories</a:t>
          </a:r>
          <a:endParaRPr lang="en-ID" sz="1600" kern="1200" dirty="0">
            <a:latin typeface="Aparajita" panose="02020603050405020304" pitchFamily="18" charset="0"/>
            <a:cs typeface="Aparajita" panose="02020603050405020304" pitchFamily="18" charset="0"/>
          </a:endParaRPr>
        </a:p>
      </dsp:txBody>
      <dsp:txXfrm rot="-5400000">
        <a:off x="2822165" y="3557767"/>
        <a:ext cx="980778" cy="1127332"/>
      </dsp:txXfrm>
    </dsp:sp>
    <dsp:sp modelId="{49DE887C-FCE2-4FB9-8224-23F06E5F9446}">
      <dsp:nvSpPr>
        <dsp:cNvPr id="0" name=""/>
        <dsp:cNvSpPr/>
      </dsp:nvSpPr>
      <dsp:spPr>
        <a:xfrm>
          <a:off x="4068222" y="3630102"/>
          <a:ext cx="1827752" cy="9826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Aparajita" panose="02020603050405020304" pitchFamily="18" charset="0"/>
              <a:cs typeface="Aparajita" panose="02020603050405020304" pitchFamily="18" charset="0"/>
            </a:rPr>
            <a:t>Trade shows</a:t>
          </a:r>
          <a:endParaRPr lang="en-ID" sz="1600" kern="1200" dirty="0">
            <a:latin typeface="Aparajita" panose="02020603050405020304" pitchFamily="18" charset="0"/>
            <a:cs typeface="Aparajita" panose="02020603050405020304" pitchFamily="18" charset="0"/>
          </a:endParaRPr>
        </a:p>
      </dsp:txBody>
      <dsp:txXfrm>
        <a:off x="4068222" y="3630102"/>
        <a:ext cx="1827752" cy="982662"/>
      </dsp:txXfrm>
    </dsp:sp>
    <dsp:sp modelId="{BF93A67B-E01F-495E-85E3-089DEFAABD79}">
      <dsp:nvSpPr>
        <dsp:cNvPr id="0" name=""/>
        <dsp:cNvSpPr/>
      </dsp:nvSpPr>
      <dsp:spPr>
        <a:xfrm rot="5400000">
          <a:off x="954820" y="3409003"/>
          <a:ext cx="1637770" cy="1424860"/>
        </a:xfrm>
        <a:prstGeom prst="hexagon">
          <a:avLst>
            <a:gd name="adj" fmla="val 25000"/>
            <a:gd name="vf" fmla="val 115470"/>
          </a:avLst>
        </a:prstGeom>
        <a:solidFill>
          <a:schemeClr val="accent3">
            <a:hueOff val="5594539"/>
            <a:satOff val="-35"/>
            <a:lumOff val="39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arajita" panose="02020603050405020304" pitchFamily="18" charset="0"/>
              <a:cs typeface="Aparajita" panose="02020603050405020304" pitchFamily="18" charset="0"/>
            </a:rPr>
            <a:t>Sales Representatives</a:t>
          </a:r>
          <a:endParaRPr lang="en-ID" sz="1400" kern="1200" dirty="0">
            <a:latin typeface="Aparajita" panose="02020603050405020304" pitchFamily="18" charset="0"/>
            <a:cs typeface="Aparajita" panose="02020603050405020304" pitchFamily="18" charset="0"/>
          </a:endParaRPr>
        </a:p>
      </dsp:txBody>
      <dsp:txXfrm rot="-5400000">
        <a:off x="1283316" y="3557767"/>
        <a:ext cx="980778" cy="112733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90059-6B7E-421C-A626-C511E386F00F}" type="datetimeFigureOut">
              <a:rPr lang="en-IN" smtClean="0"/>
              <a:t>27-06-2023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C99E61-C6D7-4186-BF22-CBAE4DABFC9C}" type="slidenum">
              <a:rPr lang="en-IN" smtClean="0"/>
              <a:t>‹#›</a:t>
            </a:fld>
            <a:endParaRPr lang="en-IN"/>
          </a:p>
        </p:txBody>
      </p:sp>
    </p:spTree>
    <p:extLst>
      <p:ext uri="{BB962C8B-B14F-4D97-AF65-F5344CB8AC3E}">
        <p14:creationId xmlns:p14="http://schemas.microsoft.com/office/powerpoint/2010/main" val="1422165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327" name="Rectangle 2"/>
          <p:cNvSpPr>
            <a:spLocks noGrp="1" noRot="1" noChangeAspect="1" noChangeArrowheads="1" noTextEdit="1"/>
          </p:cNvSpPr>
          <p:nvPr>
            <p:ph type="sldImg"/>
          </p:nvPr>
        </p:nvSpPr>
        <p:spPr>
          <a:xfrm>
            <a:off x="381000" y="685800"/>
            <a:ext cx="6096000" cy="3429000"/>
          </a:xfrm>
        </p:spPr>
      </p:sp>
      <p:sp>
        <p:nvSpPr>
          <p:cNvPr id="1051328" name="Rectangle 3"/>
          <p:cNvSpPr>
            <a:spLocks noGrp="1" noChangeArrowheads="1"/>
          </p:cNvSpPr>
          <p:nvPr>
            <p:ph type="body" idx="1"/>
          </p:nvPr>
        </p:nvSpPr>
        <p:spPr>
          <a:noFill/>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34469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35867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805" name="Slide Image Placeholder 1"/>
          <p:cNvSpPr>
            <a:spLocks noGrp="1" noRot="1" noChangeAspect="1"/>
          </p:cNvSpPr>
          <p:nvPr>
            <p:ph type="sldImg"/>
          </p:nvPr>
        </p:nvSpPr>
        <p:spPr/>
      </p:sp>
      <p:sp>
        <p:nvSpPr>
          <p:cNvPr id="1051806" name="Notes Placeholder 2"/>
          <p:cNvSpPr>
            <a:spLocks noGrp="1"/>
          </p:cNvSpPr>
          <p:nvPr>
            <p:ph type="body" idx="1"/>
          </p:nvPr>
        </p:nvSpPr>
        <p:spPr/>
        <p:txBody>
          <a:bodyPr/>
          <a:lstStyle/>
          <a:p>
            <a:endParaRPr lang="en-IN" dirty="0"/>
          </a:p>
        </p:txBody>
      </p:sp>
      <p:sp>
        <p:nvSpPr>
          <p:cNvPr id="1051807" name="Slide Number Placeholder 3"/>
          <p:cNvSpPr>
            <a:spLocks noGrp="1"/>
          </p:cNvSpPr>
          <p:nvPr>
            <p:ph type="sldNum" sz="quarter" idx="10"/>
          </p:nvPr>
        </p:nvSpPr>
        <p:spPr/>
        <p:txBody>
          <a:bodyPr/>
          <a:lstStyle/>
          <a:p>
            <a:fld id="{B6740635-C126-4699-9461-21787F90BA90}" type="slidenum">
              <a:rPr lang="en-US" smtClean="0">
                <a:solidFill>
                  <a:prstClr val="black"/>
                </a:solidFill>
              </a:rPr>
              <a:t>18</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34" name="Rectangle 2"/>
          <p:cNvSpPr>
            <a:spLocks noGrp="1" noRot="1" noChangeAspect="1" noChangeArrowheads="1" noTextEdit="1"/>
          </p:cNvSpPr>
          <p:nvPr>
            <p:ph type="sldImg"/>
          </p:nvPr>
        </p:nvSpPr>
        <p:spPr>
          <a:xfrm>
            <a:off x="381000" y="685800"/>
            <a:ext cx="6096000" cy="3429000"/>
          </a:xfrm>
        </p:spPr>
      </p:sp>
      <p:sp>
        <p:nvSpPr>
          <p:cNvPr id="1051535" name="Rectangle 3"/>
          <p:cNvSpPr>
            <a:spLocks noGrp="1" noChangeArrowheads="1"/>
          </p:cNvSpPr>
          <p:nvPr>
            <p:ph type="body" idx="1"/>
          </p:nvPr>
        </p:nvSpPr>
        <p:spPr>
          <a:noFill/>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836" name="Rectangle 2"/>
          <p:cNvSpPr>
            <a:spLocks noGrp="1" noRot="1" noChangeAspect="1" noChangeArrowheads="1" noTextEdit="1"/>
          </p:cNvSpPr>
          <p:nvPr>
            <p:ph type="sldImg"/>
          </p:nvPr>
        </p:nvSpPr>
        <p:spPr>
          <a:xfrm>
            <a:off x="381000" y="685800"/>
            <a:ext cx="6096000" cy="3429000"/>
          </a:xfrm>
        </p:spPr>
      </p:sp>
      <p:sp>
        <p:nvSpPr>
          <p:cNvPr id="1051837" name="Rectangle 3"/>
          <p:cNvSpPr>
            <a:spLocks noGrp="1" noChangeArrowheads="1"/>
          </p:cNvSpPr>
          <p:nvPr>
            <p:ph type="body" idx="1"/>
          </p:nvPr>
        </p:nvSpPr>
        <p:spPr>
          <a:noFill/>
        </p:spPr>
        <p:txBody>
          <a:bodyPr/>
          <a:lstStyle/>
          <a:p>
            <a:r>
              <a:rPr lang="en-US"/>
              <a:t>Cross sourcing has the advantage of providing for a backup supplier in case the primary supplier cannot provide the required volume.  </a:t>
            </a:r>
          </a:p>
          <a:p>
            <a:endParaRPr lang="en-US"/>
          </a:p>
          <a:p>
            <a:r>
              <a:rPr lang="en-US"/>
              <a:t>Dual sourcing is typically split 70% – 30% so that the dominant supplier will lose business if performance suffers.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002CF019-5CC2-42D5-A55E-CFC6C96549DD}" type="datetime1">
              <a:rPr lang="en-IN" smtClean="0"/>
              <a:t>27-06-2023</a:t>
            </a:fld>
            <a:endParaRPr lang="en-IN"/>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IN"/>
          </a:p>
        </p:txBody>
      </p:sp>
      <p:sp>
        <p:nvSpPr>
          <p:cNvPr id="6" name="Slide Number Placeholder 5"/>
          <p:cNvSpPr>
            <a:spLocks noGrp="1"/>
          </p:cNvSpPr>
          <p:nvPr>
            <p:ph type="sldNum" sz="quarter" idx="12"/>
          </p:nvPr>
        </p:nvSpPr>
        <p:spPr>
          <a:xfrm>
            <a:off x="10469880" y="320040"/>
            <a:ext cx="914400" cy="320040"/>
          </a:xfrm>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560302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D33A5B-459B-4FBC-B8DD-F85E5C44ACF3}" type="datetime1">
              <a:rPr lang="en-IN" smtClean="0"/>
              <a:t>27-06-2023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1085160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5EEF532-9987-48CC-91E7-1E805D9CDD1B}" type="datetime1">
              <a:rPr lang="en-IN" smtClean="0"/>
              <a:t>27-06-2023</a:t>
            </a:fld>
            <a:endParaRPr lang="en-IN"/>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IN"/>
          </a:p>
        </p:txBody>
      </p:sp>
      <p:sp>
        <p:nvSpPr>
          <p:cNvPr id="6" name="Slide Number Placeholder 5"/>
          <p:cNvSpPr>
            <a:spLocks noGrp="1"/>
          </p:cNvSpPr>
          <p:nvPr>
            <p:ph type="sldNum" sz="quarter" idx="12"/>
          </p:nvPr>
        </p:nvSpPr>
        <p:spPr>
          <a:xfrm>
            <a:off x="10469880" y="320040"/>
            <a:ext cx="914400" cy="320040"/>
          </a:xfrm>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2626246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02A15383-1EF3-493B-A72D-D6E025ED86C0}" type="datetime1">
              <a:rPr lang="en-IN" smtClean="0"/>
              <a:t>27-06-2023</a:t>
            </a:fld>
            <a:endParaRPr lang="en-IN"/>
          </a:p>
        </p:txBody>
      </p:sp>
      <p:sp>
        <p:nvSpPr>
          <p:cNvPr id="6" name="Footer Placeholder 5"/>
          <p:cNvSpPr>
            <a:spLocks noGrp="1"/>
          </p:cNvSpPr>
          <p:nvPr>
            <p:ph type="ftr" sz="quarter" idx="11"/>
          </p:nvPr>
        </p:nvSpPr>
        <p:spPr>
          <a:xfrm>
            <a:off x="804672" y="6227064"/>
            <a:ext cx="10588752" cy="320040"/>
          </a:xfrm>
        </p:spPr>
        <p:txBody>
          <a:bodyPr/>
          <a:lstStyle/>
          <a:p>
            <a:endParaRPr lang="en-IN"/>
          </a:p>
        </p:txBody>
      </p:sp>
      <p:sp>
        <p:nvSpPr>
          <p:cNvPr id="7" name="Slide Number Placeholder 6"/>
          <p:cNvSpPr>
            <a:spLocks noGrp="1"/>
          </p:cNvSpPr>
          <p:nvPr>
            <p:ph type="sldNum" sz="quarter" idx="12"/>
          </p:nvPr>
        </p:nvSpPr>
        <p:spPr>
          <a:xfrm>
            <a:off x="10469880" y="320040"/>
            <a:ext cx="914400" cy="320040"/>
          </a:xfrm>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62987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71B7E2F5-44EE-485B-83FA-1A7359A5A9EE}" type="datetime1">
              <a:rPr lang="en-IN" smtClean="0"/>
              <a:t>27-06-2023</a:t>
            </a:fld>
            <a:endParaRPr lang="en-IN"/>
          </a:p>
        </p:txBody>
      </p:sp>
      <p:sp>
        <p:nvSpPr>
          <p:cNvPr id="8" name="Footer Placeholder 7"/>
          <p:cNvSpPr>
            <a:spLocks noGrp="1"/>
          </p:cNvSpPr>
          <p:nvPr>
            <p:ph type="ftr" sz="quarter" idx="11"/>
          </p:nvPr>
        </p:nvSpPr>
        <p:spPr>
          <a:xfrm>
            <a:off x="804672" y="6227064"/>
            <a:ext cx="10588752" cy="320040"/>
          </a:xfrm>
        </p:spPr>
        <p:txBody>
          <a:bodyPr/>
          <a:lstStyle/>
          <a:p>
            <a:endParaRPr lang="en-IN"/>
          </a:p>
        </p:txBody>
      </p:sp>
      <p:sp>
        <p:nvSpPr>
          <p:cNvPr id="9" name="Slide Number Placeholder 8"/>
          <p:cNvSpPr>
            <a:spLocks noGrp="1"/>
          </p:cNvSpPr>
          <p:nvPr>
            <p:ph type="sldNum" sz="quarter" idx="12"/>
          </p:nvPr>
        </p:nvSpPr>
        <p:spPr>
          <a:xfrm>
            <a:off x="10469880" y="320040"/>
            <a:ext cx="914400" cy="320040"/>
          </a:xfrm>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3784620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009CBE-0009-4893-A698-7A1E4E9B6E9D}" type="datetime1">
              <a:rPr lang="en-IN" smtClean="0"/>
              <a:t>27-06-2023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2046005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9D488140-53C6-4715-8128-25578CF920CD}" type="datetime1">
              <a:rPr lang="en-IN" smtClean="0"/>
              <a:t>27-06-2023</a:t>
            </a:fld>
            <a:endParaRPr lang="en-IN"/>
          </a:p>
        </p:txBody>
      </p:sp>
      <p:sp>
        <p:nvSpPr>
          <p:cNvPr id="3" name="Footer Placeholder 2"/>
          <p:cNvSpPr>
            <a:spLocks noGrp="1"/>
          </p:cNvSpPr>
          <p:nvPr>
            <p:ph type="ftr" sz="quarter" idx="11"/>
          </p:nvPr>
        </p:nvSpPr>
        <p:spPr>
          <a:xfrm>
            <a:off x="804672" y="6227064"/>
            <a:ext cx="10588752" cy="320040"/>
          </a:xfrm>
        </p:spPr>
        <p:txBody>
          <a:bodyPr/>
          <a:lstStyle/>
          <a:p>
            <a:endParaRPr lang="en-IN"/>
          </a:p>
        </p:txBody>
      </p:sp>
      <p:sp>
        <p:nvSpPr>
          <p:cNvPr id="4" name="Slide Number Placeholder 3"/>
          <p:cNvSpPr>
            <a:spLocks noGrp="1"/>
          </p:cNvSpPr>
          <p:nvPr>
            <p:ph type="sldNum" sz="quarter" idx="12"/>
          </p:nvPr>
        </p:nvSpPr>
        <p:spPr>
          <a:xfrm>
            <a:off x="10469880" y="320040"/>
            <a:ext cx="914400" cy="320040"/>
          </a:xfrm>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980542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684D1F-66FE-42B0-9571-F4B3CB14C98B}" type="datetime1">
              <a:rPr lang="en-IN" smtClean="0"/>
              <a:t>27-06-2023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62660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393ECA91-69EB-4E63-B442-510FC56B7774}" type="datetime1">
              <a:rPr lang="en-IN" smtClean="0"/>
              <a:t>27-06-2023</a:t>
            </a:fld>
            <a:endParaRPr lang="en-IN"/>
          </a:p>
        </p:txBody>
      </p:sp>
      <p:sp>
        <p:nvSpPr>
          <p:cNvPr id="6" name="Footer Placeholder 5"/>
          <p:cNvSpPr>
            <a:spLocks noGrp="1"/>
          </p:cNvSpPr>
          <p:nvPr>
            <p:ph type="ftr" sz="quarter" idx="11"/>
          </p:nvPr>
        </p:nvSpPr>
        <p:spPr>
          <a:xfrm>
            <a:off x="804672" y="6227064"/>
            <a:ext cx="5942203" cy="320040"/>
          </a:xfrm>
        </p:spPr>
        <p:txBody>
          <a:bodyPr/>
          <a:lstStyle/>
          <a:p>
            <a:endParaRPr lang="en-IN"/>
          </a:p>
        </p:txBody>
      </p:sp>
      <p:sp>
        <p:nvSpPr>
          <p:cNvPr id="7" name="Slide Number Placeholder 6"/>
          <p:cNvSpPr>
            <a:spLocks noGrp="1"/>
          </p:cNvSpPr>
          <p:nvPr>
            <p:ph type="sldNum" sz="quarter" idx="12"/>
          </p:nvPr>
        </p:nvSpPr>
        <p:spPr>
          <a:xfrm>
            <a:off x="5828377" y="320040"/>
            <a:ext cx="914400" cy="320040"/>
          </a:xfrm>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1775902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608254-6876-4823-B406-8817C823CEF9}" type="datetime1">
              <a:rPr lang="en-IN" smtClean="0"/>
              <a:t>27-06-2023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336935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ED4ED5FE-DD32-4A9C-B5A4-11CB95C886B9}" type="datetime1">
              <a:rPr lang="en-IN" smtClean="0"/>
              <a:t>27-06-2023</a:t>
            </a:fld>
            <a:endParaRPr lang="en-IN"/>
          </a:p>
        </p:txBody>
      </p:sp>
      <p:sp>
        <p:nvSpPr>
          <p:cNvPr id="5" name="Footer Placeholder 4"/>
          <p:cNvSpPr>
            <a:spLocks noGrp="1"/>
          </p:cNvSpPr>
          <p:nvPr>
            <p:ph type="ftr" sz="quarter" idx="11"/>
          </p:nvPr>
        </p:nvSpPr>
        <p:spPr>
          <a:xfrm>
            <a:off x="804672" y="6227064"/>
            <a:ext cx="10588752" cy="320040"/>
          </a:xfrm>
        </p:spPr>
        <p:txBody>
          <a:bodyPr/>
          <a:lstStyle/>
          <a:p>
            <a:endParaRPr lang="en-IN"/>
          </a:p>
        </p:txBody>
      </p:sp>
      <p:sp>
        <p:nvSpPr>
          <p:cNvPr id="6" name="Slide Number Placeholder 5"/>
          <p:cNvSpPr>
            <a:spLocks noGrp="1"/>
          </p:cNvSpPr>
          <p:nvPr>
            <p:ph type="sldNum" sz="quarter" idx="12"/>
          </p:nvPr>
        </p:nvSpPr>
        <p:spPr>
          <a:xfrm>
            <a:off x="10469880" y="320040"/>
            <a:ext cx="914400" cy="320040"/>
          </a:xfrm>
        </p:spPr>
        <p:txBody>
          <a:bodyPr/>
          <a:lstStyle/>
          <a:p>
            <a:fld id="{1F4BB4E5-C11E-45E5-B53A-4088E768C0C2}" type="slidenum">
              <a:rPr lang="en-IN" smtClean="0"/>
              <a:t>‹#›</a:t>
            </a:fld>
            <a:endParaRPr lang="en-IN"/>
          </a:p>
        </p:txBody>
      </p:sp>
    </p:spTree>
    <p:extLst>
      <p:ext uri="{BB962C8B-B14F-4D97-AF65-F5344CB8AC3E}">
        <p14:creationId xmlns:p14="http://schemas.microsoft.com/office/powerpoint/2010/main" val="3780719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609600" y="215372"/>
            <a:ext cx="109728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609600" y="16002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609600" y="39624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125293" y="6172200"/>
            <a:ext cx="1146047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8447617" y="113072"/>
            <a:ext cx="28447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6D50255A-A315-4798-B381-C69B5FFB4CDD}" type="datetime1">
              <a:rPr lang="en-IN" smtClean="0"/>
              <a:t>27-06-2023</a:t>
            </a:fld>
            <a:endParaRPr/>
          </a:p>
        </p:txBody>
      </p:sp>
      <p:sp>
        <p:nvSpPr>
          <p:cNvPr id="36" name="Shape 36"/>
          <p:cNvSpPr txBox="1">
            <a:spLocks noGrp="1"/>
          </p:cNvSpPr>
          <p:nvPr>
            <p:ph type="sldNum" idx="12"/>
          </p:nvPr>
        </p:nvSpPr>
        <p:spPr>
          <a:xfrm>
            <a:off x="11292415" y="113072"/>
            <a:ext cx="735711" cy="182879"/>
          </a:xfrm>
          <a:prstGeom prst="rect">
            <a:avLst/>
          </a:prstGeom>
          <a:noFill/>
          <a:ln>
            <a:noFill/>
          </a:ln>
        </p:spPr>
        <p:txBody>
          <a:bodyPr lIns="91425" tIns="45700" rIns="91425" bIns="45700" anchor="ctr" anchorCtr="0">
            <a:noAutofit/>
          </a:bodyPr>
          <a:lstStyle/>
          <a:p>
            <a:pPr>
              <a:buSzPct val="25000"/>
            </a:pPr>
            <a:fld id="{00000000-1234-1234-1234-123412341234}" type="slidenum">
              <a:rPr lang="en-US" sz="900" smtClean="0">
                <a:solidFill>
                  <a:schemeClr val="lt1"/>
                </a:solidFill>
                <a:latin typeface="Arial"/>
                <a:ea typeface="Arial"/>
                <a:cs typeface="Arial"/>
                <a:sym typeface="Arial"/>
              </a:rPr>
              <a:pPr>
                <a:buSzPct val="25000"/>
              </a:pPr>
              <a:t>‹#›</a:t>
            </a:fld>
            <a:endParaRPr lang="en-US" sz="900">
              <a:solidFill>
                <a:schemeClr val="lt1"/>
              </a:solidFill>
              <a:latin typeface="Arial"/>
              <a:ea typeface="Arial"/>
              <a:cs typeface="Arial"/>
              <a:sym typeface="Arial"/>
            </a:endParaRPr>
          </a:p>
        </p:txBody>
      </p:sp>
    </p:spTree>
    <p:extLst>
      <p:ext uri="{BB962C8B-B14F-4D97-AF65-F5344CB8AC3E}">
        <p14:creationId xmlns:p14="http://schemas.microsoft.com/office/powerpoint/2010/main" val="1211839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FD7AF737-4A47-49D2-907D-D66CAE6B9363}" type="datetime1">
              <a:rPr lang="en-IN" smtClean="0"/>
              <a:t>27-06-2023</a:t>
            </a:fld>
            <a:endParaRPr lang="en-IN"/>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1F4BB4E5-C11E-45E5-B53A-4088E768C0C2}" type="slidenum">
              <a:rPr lang="en-IN" smtClean="0"/>
              <a:t>‹#›</a:t>
            </a:fld>
            <a:endParaRPr lang="en-IN"/>
          </a:p>
        </p:txBody>
      </p:sp>
    </p:spTree>
    <p:extLst>
      <p:ext uri="{BB962C8B-B14F-4D97-AF65-F5344CB8AC3E}">
        <p14:creationId xmlns:p14="http://schemas.microsoft.com/office/powerpoint/2010/main" val="289339230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7" r:id="rId12"/>
  </p:sldLayoutIdLst>
  <p:hf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Layout" Target="../diagrams/layout1.xml"/><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12.jpeg"/><Relationship Id="rId5" Type="http://schemas.openxmlformats.org/officeDocument/2006/relationships/diagramColors" Target="../diagrams/colors1.xml"/><Relationship Id="rId10" Type="http://schemas.openxmlformats.org/officeDocument/2006/relationships/image" Target="../media/image11.png"/><Relationship Id="rId4" Type="http://schemas.openxmlformats.org/officeDocument/2006/relationships/diagramQuickStyle" Target="../diagrams/quickStyle1.xml"/><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0.pn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12.png"/><Relationship Id="rId4" Type="http://schemas.openxmlformats.org/officeDocument/2006/relationships/image" Target="../media/image11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0.png"/><Relationship Id="rId1" Type="http://schemas.openxmlformats.org/officeDocument/2006/relationships/slideLayout" Target="../slideLayouts/slideLayout7.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6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0.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D6077-B71D-45A9-8C64-735C1F6E9384}"/>
              </a:ext>
            </a:extLst>
          </p:cNvPr>
          <p:cNvSpPr>
            <a:spLocks noGrp="1"/>
          </p:cNvSpPr>
          <p:nvPr>
            <p:ph type="ctrTitle"/>
          </p:nvPr>
        </p:nvSpPr>
        <p:spPr/>
        <p:txBody>
          <a:bodyPr/>
          <a:lstStyle/>
          <a:p>
            <a:r>
              <a:rPr lang="en-US" dirty="0">
                <a:latin typeface="Cambria" panose="02040503050406030204" pitchFamily="18" charset="0"/>
                <a:ea typeface="Cambria" panose="02040503050406030204" pitchFamily="18" charset="0"/>
              </a:rPr>
              <a:t>Outsourcing: Make vs Buy decisions in Supply chains</a:t>
            </a:r>
            <a:endParaRPr lang="en-IN" dirty="0">
              <a:latin typeface="Cambria" panose="02040503050406030204" pitchFamily="18" charset="0"/>
              <a:ea typeface="Cambria" panose="02040503050406030204" pitchFamily="18" charset="0"/>
            </a:endParaRPr>
          </a:p>
        </p:txBody>
      </p:sp>
      <p:sp>
        <p:nvSpPr>
          <p:cNvPr id="3" name="Subtitle 2">
            <a:extLst>
              <a:ext uri="{FF2B5EF4-FFF2-40B4-BE49-F238E27FC236}">
                <a16:creationId xmlns:a16="http://schemas.microsoft.com/office/drawing/2014/main" id="{B179DE1E-D7B2-407F-A594-2679AF71254A}"/>
              </a:ext>
            </a:extLst>
          </p:cNvPr>
          <p:cNvSpPr>
            <a:spLocks noGrp="1"/>
          </p:cNvSpPr>
          <p:nvPr>
            <p:ph type="subTitle" idx="1"/>
          </p:nvPr>
        </p:nvSpPr>
        <p:spPr/>
        <p:txBody>
          <a:bodyPr/>
          <a:lstStyle/>
          <a:p>
            <a:r>
              <a:rPr lang="en-US" dirty="0">
                <a:latin typeface="Cambria" panose="02040503050406030204" pitchFamily="18" charset="0"/>
                <a:ea typeface="Cambria" panose="02040503050406030204" pitchFamily="18" charset="0"/>
              </a:rPr>
              <a:t>Session III</a:t>
            </a:r>
          </a:p>
          <a:p>
            <a:r>
              <a:rPr lang="en-US" dirty="0">
                <a:latin typeface="Cambria" panose="02040503050406030204" pitchFamily="18" charset="0"/>
                <a:ea typeface="Cambria" panose="02040503050406030204" pitchFamily="18" charset="0"/>
              </a:rPr>
              <a:t>Instructor: Prof. Harpreet Kaur, IIM Amritsar</a:t>
            </a:r>
            <a:endParaRPr lang="en-IN" dirty="0">
              <a:latin typeface="Cambria" panose="02040503050406030204" pitchFamily="18" charset="0"/>
              <a:ea typeface="Cambria" panose="02040503050406030204" pitchFamily="18" charset="0"/>
            </a:endParaRPr>
          </a:p>
        </p:txBody>
      </p:sp>
      <p:pic>
        <p:nvPicPr>
          <p:cNvPr id="1028" name="Picture 4" descr="Outsourcing Png - Outsourcing - Outsourcing Clipart Transparent ...">
            <a:extLst>
              <a:ext uri="{FF2B5EF4-FFF2-40B4-BE49-F238E27FC236}">
                <a16:creationId xmlns:a16="http://schemas.microsoft.com/office/drawing/2014/main" id="{EDAAA6D4-4AED-4073-92B8-2883128ECF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579" y="4301472"/>
            <a:ext cx="1814390" cy="20188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uild or Buy? 20 Identity Management Questions.">
            <a:extLst>
              <a:ext uri="{FF2B5EF4-FFF2-40B4-BE49-F238E27FC236}">
                <a16:creationId xmlns:a16="http://schemas.microsoft.com/office/drawing/2014/main" id="{913718F7-F196-44E5-A236-9F4A94E769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4438278"/>
            <a:ext cx="2895600" cy="1581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034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latin typeface="Baskerville Old Face" panose="02020602080505020303" pitchFamily="18" charset="0"/>
              </a:rPr>
              <a:t>Nursery Rhyme</a:t>
            </a:r>
            <a:endParaRPr lang="en-IN" sz="5400" dirty="0">
              <a:latin typeface="Baskerville Old Face" panose="02020602080505020303" pitchFamily="18" charset="0"/>
            </a:endParaRPr>
          </a:p>
        </p:txBody>
      </p:sp>
      <p:sp>
        <p:nvSpPr>
          <p:cNvPr id="3" name="Content Placeholder 2"/>
          <p:cNvSpPr>
            <a:spLocks noGrp="1"/>
          </p:cNvSpPr>
          <p:nvPr>
            <p:ph idx="1"/>
          </p:nvPr>
        </p:nvSpPr>
        <p:spPr>
          <a:xfrm>
            <a:off x="4607836" y="1393371"/>
            <a:ext cx="7279363" cy="4475723"/>
          </a:xfrm>
        </p:spPr>
        <p:txBody>
          <a:bodyPr>
            <a:normAutofit/>
          </a:bodyPr>
          <a:lstStyle/>
          <a:p>
            <a:r>
              <a:rPr lang="en-US" sz="2800" dirty="0">
                <a:latin typeface="Times New Roman" panose="02020603050405020304" pitchFamily="18" charset="0"/>
                <a:cs typeface="Times New Roman" panose="02020603050405020304" pitchFamily="18" charset="0"/>
              </a:rPr>
              <a:t>For want of a nail the shoe was lost</a:t>
            </a:r>
          </a:p>
          <a:p>
            <a:r>
              <a:rPr lang="en-US" sz="2800" dirty="0">
                <a:latin typeface="Times New Roman" panose="02020603050405020304" pitchFamily="18" charset="0"/>
                <a:cs typeface="Times New Roman" panose="02020603050405020304" pitchFamily="18" charset="0"/>
              </a:rPr>
              <a:t>For want of a shoe the horse was lost</a:t>
            </a:r>
          </a:p>
          <a:p>
            <a:r>
              <a:rPr lang="en-US" sz="2800" dirty="0">
                <a:latin typeface="Times New Roman" panose="02020603050405020304" pitchFamily="18" charset="0"/>
                <a:cs typeface="Times New Roman" panose="02020603050405020304" pitchFamily="18" charset="0"/>
              </a:rPr>
              <a:t>For want of a horse the rider was lost</a:t>
            </a:r>
          </a:p>
          <a:p>
            <a:r>
              <a:rPr lang="en-US" sz="2800" dirty="0">
                <a:latin typeface="Times New Roman" panose="02020603050405020304" pitchFamily="18" charset="0"/>
                <a:cs typeface="Times New Roman" panose="02020603050405020304" pitchFamily="18" charset="0"/>
              </a:rPr>
              <a:t>For want of a rider the battle was lost</a:t>
            </a:r>
          </a:p>
          <a:p>
            <a:r>
              <a:rPr lang="en-US" sz="2800" dirty="0">
                <a:latin typeface="Times New Roman" panose="02020603050405020304" pitchFamily="18" charset="0"/>
                <a:cs typeface="Times New Roman" panose="02020603050405020304" pitchFamily="18" charset="0"/>
              </a:rPr>
              <a:t>For want of a battle the kingdom was lost</a:t>
            </a:r>
          </a:p>
          <a:p>
            <a:r>
              <a:rPr lang="en-US" sz="2000" b="1" dirty="0">
                <a:latin typeface="Times New Roman" panose="02020603050405020304" pitchFamily="18" charset="0"/>
                <a:cs typeface="Times New Roman" panose="02020603050405020304" pitchFamily="18" charset="0"/>
              </a:rPr>
              <a:t>And all for the want of a horseshoe nail</a:t>
            </a:r>
          </a:p>
          <a:p>
            <a:endParaRPr lang="en-US" sz="2800" b="1" dirty="0">
              <a:latin typeface="Times New Roman" panose="02020603050405020304" pitchFamily="18" charset="0"/>
              <a:cs typeface="Times New Roman" panose="02020603050405020304" pitchFamily="18" charset="0"/>
            </a:endParaRPr>
          </a:p>
        </p:txBody>
      </p:sp>
      <p:sp>
        <p:nvSpPr>
          <p:cNvPr id="4" name="Rectangle 3"/>
          <p:cNvSpPr/>
          <p:nvPr/>
        </p:nvSpPr>
        <p:spPr>
          <a:xfrm>
            <a:off x="8174044" y="2060621"/>
            <a:ext cx="2511379" cy="9916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Production Delays of Boeing’s 787 Dreamliner</a:t>
            </a:r>
            <a:endParaRPr lang="en-IN" dirty="0">
              <a:solidFill>
                <a:schemeClr val="tx1"/>
              </a:solidFill>
              <a:latin typeface="Baskerville Old Face" panose="02020602080505020303" pitchFamily="18" charset="0"/>
            </a:endParaRPr>
          </a:p>
        </p:txBody>
      </p:sp>
      <p:sp>
        <p:nvSpPr>
          <p:cNvPr id="5" name="Rectangle 4"/>
          <p:cNvSpPr/>
          <p:nvPr/>
        </p:nvSpPr>
        <p:spPr>
          <a:xfrm>
            <a:off x="8253252" y="2578994"/>
            <a:ext cx="2511379" cy="9916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Horsemeat Scandal</a:t>
            </a:r>
            <a:endParaRPr lang="en-IN" dirty="0">
              <a:solidFill>
                <a:schemeClr val="tx1"/>
              </a:solidFill>
              <a:latin typeface="Baskerville Old Face" panose="02020602080505020303" pitchFamily="18" charset="0"/>
            </a:endParaRPr>
          </a:p>
        </p:txBody>
      </p:sp>
      <p:sp>
        <p:nvSpPr>
          <p:cNvPr id="6" name="Rectangle 5"/>
          <p:cNvSpPr/>
          <p:nvPr/>
        </p:nvSpPr>
        <p:spPr>
          <a:xfrm>
            <a:off x="8473479" y="3177858"/>
            <a:ext cx="2511379" cy="9916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Harmful dyes in fabrics</a:t>
            </a:r>
            <a:endParaRPr lang="en-IN" dirty="0">
              <a:solidFill>
                <a:schemeClr val="tx1"/>
              </a:solidFill>
              <a:latin typeface="Baskerville Old Face" panose="02020602080505020303" pitchFamily="18" charset="0"/>
            </a:endParaRPr>
          </a:p>
        </p:txBody>
      </p:sp>
      <p:sp>
        <p:nvSpPr>
          <p:cNvPr id="7" name="Rectangle 6"/>
          <p:cNvSpPr/>
          <p:nvPr/>
        </p:nvSpPr>
        <p:spPr>
          <a:xfrm>
            <a:off x="8695638" y="3754185"/>
            <a:ext cx="2511379" cy="9916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Toyota’s Product recalls</a:t>
            </a:r>
            <a:endParaRPr lang="en-IN" dirty="0">
              <a:solidFill>
                <a:schemeClr val="tx1"/>
              </a:solidFill>
              <a:latin typeface="Baskerville Old Face" panose="02020602080505020303" pitchFamily="18" charset="0"/>
            </a:endParaRPr>
          </a:p>
        </p:txBody>
      </p:sp>
      <p:sp>
        <p:nvSpPr>
          <p:cNvPr id="8" name="Slide Number Placeholder 7">
            <a:extLst>
              <a:ext uri="{FF2B5EF4-FFF2-40B4-BE49-F238E27FC236}">
                <a16:creationId xmlns:a16="http://schemas.microsoft.com/office/drawing/2014/main" id="{FB6F455F-FB86-4496-8949-FC19E3D3E5C4}"/>
              </a:ext>
            </a:extLst>
          </p:cNvPr>
          <p:cNvSpPr>
            <a:spLocks noGrp="1"/>
          </p:cNvSpPr>
          <p:nvPr>
            <p:ph type="sldNum" sz="quarter" idx="12"/>
          </p:nvPr>
        </p:nvSpPr>
        <p:spPr/>
        <p:txBody>
          <a:bodyPr/>
          <a:lstStyle/>
          <a:p>
            <a:fld id="{1F4BB4E5-C11E-45E5-B53A-4088E768C0C2}" type="slidenum">
              <a:rPr lang="en-IN" smtClean="0"/>
              <a:t>2</a:t>
            </a:fld>
            <a:endParaRPr lang="en-IN"/>
          </a:p>
        </p:txBody>
      </p:sp>
    </p:spTree>
    <p:extLst>
      <p:ext uri="{BB962C8B-B14F-4D97-AF65-F5344CB8AC3E}">
        <p14:creationId xmlns:p14="http://schemas.microsoft.com/office/powerpoint/2010/main" val="377814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325" name="Rectangle 3"/>
          <p:cNvSpPr>
            <a:spLocks noChangeArrowheads="1"/>
          </p:cNvSpPr>
          <p:nvPr/>
        </p:nvSpPr>
        <p:spPr bwMode="auto">
          <a:xfrm>
            <a:off x="4591051" y="847635"/>
            <a:ext cx="7087306" cy="5453923"/>
          </a:xfrm>
          <a:prstGeom prst="rect">
            <a:avLst/>
          </a:prstGeom>
          <a:noFill/>
          <a:ln>
            <a:noFill/>
          </a:ln>
          <a:effectLst/>
        </p:spPr>
        <p:txBody>
          <a:bodyPr wrap="square" lIns="101596" tIns="50797" rIns="101596" bIns="50797">
            <a:spAutoFit/>
          </a:bodyPr>
          <a:lstStyle/>
          <a:p>
            <a:pPr>
              <a:spcBef>
                <a:spcPct val="15000"/>
              </a:spcBef>
              <a:spcAft>
                <a:spcPct val="15000"/>
              </a:spcAft>
            </a:pPr>
            <a:r>
              <a:rPr lang="en-US" sz="2400" b="1" dirty="0">
                <a:solidFill>
                  <a:prstClr val="black"/>
                </a:solidFill>
                <a:latin typeface="Cambria" panose="02040503050406030204" pitchFamily="18" charset="0"/>
                <a:ea typeface="Cambria" panose="02040503050406030204" pitchFamily="18" charset="0"/>
                <a:cs typeface="Arial" panose="020B0604020202020204" pitchFamily="34" charset="0"/>
              </a:rPr>
              <a:t>Sourcing decisions and purchasing activities serve to link a company with its upstream supply chain partners</a:t>
            </a:r>
          </a:p>
          <a:p>
            <a:pPr algn="just">
              <a:spcBef>
                <a:spcPct val="15000"/>
              </a:spcBef>
              <a:spcAft>
                <a:spcPct val="15000"/>
              </a:spcAft>
            </a:pPr>
            <a:r>
              <a:rPr lang="en-US" sz="2400" b="1" dirty="0">
                <a:solidFill>
                  <a:srgbClr val="990000"/>
                </a:solidFill>
                <a:latin typeface="Cambria" panose="02040503050406030204" pitchFamily="18" charset="0"/>
                <a:ea typeface="Cambria" panose="02040503050406030204" pitchFamily="18" charset="0"/>
                <a:cs typeface="Arial" panose="020B0604020202020204" pitchFamily="34" charset="0"/>
              </a:rPr>
              <a:t>Sourcing decisions</a:t>
            </a:r>
            <a:r>
              <a:rPr lang="en-US" sz="2667" b="1" dirty="0">
                <a:solidFill>
                  <a:srgbClr val="990000"/>
                </a:solidFill>
                <a:latin typeface="Cambria" panose="02040503050406030204" pitchFamily="18" charset="0"/>
                <a:ea typeface="Cambria" panose="02040503050406030204" pitchFamily="18" charset="0"/>
                <a:cs typeface="Arial" panose="020B0604020202020204" pitchFamily="34" charset="0"/>
              </a:rPr>
              <a:t> –</a:t>
            </a:r>
          </a:p>
          <a:p>
            <a:pPr algn="just">
              <a:spcBef>
                <a:spcPct val="15000"/>
              </a:spcBef>
              <a:spcAft>
                <a:spcPct val="15000"/>
              </a:spcAft>
            </a:pP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High level, often strategic decisions regarding which products or services will be provided </a:t>
            </a:r>
            <a:r>
              <a:rPr lang="en-US" sz="2400" b="1" dirty="0">
                <a:solidFill>
                  <a:srgbClr val="0066FF"/>
                </a:solidFill>
                <a:latin typeface="Cambria" panose="02040503050406030204" pitchFamily="18" charset="0"/>
                <a:ea typeface="Cambria" panose="02040503050406030204" pitchFamily="18" charset="0"/>
                <a:cs typeface="Arial" panose="020B0604020202020204" pitchFamily="34" charset="0"/>
              </a:rPr>
              <a:t>internally</a:t>
            </a: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 and which will be provided by </a:t>
            </a:r>
            <a:r>
              <a:rPr lang="en-US" sz="2400" b="1" dirty="0">
                <a:solidFill>
                  <a:srgbClr val="0066FF"/>
                </a:solidFill>
                <a:latin typeface="Cambria" panose="02040503050406030204" pitchFamily="18" charset="0"/>
                <a:ea typeface="Cambria" panose="02040503050406030204" pitchFamily="18" charset="0"/>
                <a:cs typeface="Arial" panose="020B0604020202020204" pitchFamily="34" charset="0"/>
              </a:rPr>
              <a:t>external</a:t>
            </a: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 supply-chain partners.</a:t>
            </a:r>
          </a:p>
          <a:p>
            <a:pPr algn="just">
              <a:spcBef>
                <a:spcPct val="15000"/>
              </a:spcBef>
              <a:spcAft>
                <a:spcPct val="15000"/>
              </a:spcAft>
            </a:pPr>
            <a:r>
              <a:rPr lang="en-US" sz="2400" b="1" dirty="0">
                <a:solidFill>
                  <a:srgbClr val="990000"/>
                </a:solidFill>
                <a:latin typeface="Cambria" panose="02040503050406030204" pitchFamily="18" charset="0"/>
                <a:ea typeface="Cambria" panose="02040503050406030204" pitchFamily="18" charset="0"/>
                <a:cs typeface="Arial" panose="020B0604020202020204" pitchFamily="34" charset="0"/>
              </a:rPr>
              <a:t>Procurement </a:t>
            </a:r>
            <a:r>
              <a:rPr lang="en-US" sz="2667" b="1" dirty="0">
                <a:solidFill>
                  <a:srgbClr val="990000"/>
                </a:solidFill>
                <a:latin typeface="Cambria" panose="02040503050406030204" pitchFamily="18" charset="0"/>
                <a:ea typeface="Cambria" panose="02040503050406030204" pitchFamily="18" charset="0"/>
                <a:cs typeface="Arial" panose="020B0604020202020204" pitchFamily="34" charset="0"/>
              </a:rPr>
              <a:t>–</a:t>
            </a:r>
          </a:p>
          <a:p>
            <a:pPr algn="just">
              <a:spcBef>
                <a:spcPct val="15000"/>
              </a:spcBef>
              <a:spcAft>
                <a:spcPct val="15000"/>
              </a:spcAft>
            </a:pP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The activities associated with identifying </a:t>
            </a:r>
            <a:r>
              <a:rPr lang="en-US" sz="2400" b="1" dirty="0">
                <a:solidFill>
                  <a:srgbClr val="0066FF"/>
                </a:solidFill>
                <a:latin typeface="Cambria" panose="02040503050406030204" pitchFamily="18" charset="0"/>
                <a:ea typeface="Cambria" panose="02040503050406030204" pitchFamily="18" charset="0"/>
                <a:cs typeface="Arial" panose="020B0604020202020204" pitchFamily="34" charset="0"/>
              </a:rPr>
              <a:t>needs</a:t>
            </a: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400" b="1" dirty="0">
                <a:solidFill>
                  <a:srgbClr val="0066FF"/>
                </a:solidFill>
                <a:latin typeface="Cambria" panose="02040503050406030204" pitchFamily="18" charset="0"/>
                <a:ea typeface="Cambria" panose="02040503050406030204" pitchFamily="18" charset="0"/>
                <a:cs typeface="Arial" panose="020B0604020202020204" pitchFamily="34" charset="0"/>
              </a:rPr>
              <a:t>locating</a:t>
            </a: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 and </a:t>
            </a:r>
            <a:r>
              <a:rPr lang="en-US" sz="2400" b="1" dirty="0">
                <a:solidFill>
                  <a:srgbClr val="0066FF"/>
                </a:solidFill>
                <a:latin typeface="Cambria" panose="02040503050406030204" pitchFamily="18" charset="0"/>
                <a:ea typeface="Cambria" panose="02040503050406030204" pitchFamily="18" charset="0"/>
                <a:cs typeface="Arial" panose="020B0604020202020204" pitchFamily="34" charset="0"/>
              </a:rPr>
              <a:t>selecting</a:t>
            </a: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 suppliers, </a:t>
            </a:r>
            <a:r>
              <a:rPr lang="en-US" sz="2400" b="1" dirty="0">
                <a:solidFill>
                  <a:srgbClr val="0066FF"/>
                </a:solidFill>
                <a:latin typeface="Cambria" panose="02040503050406030204" pitchFamily="18" charset="0"/>
                <a:ea typeface="Cambria" panose="02040503050406030204" pitchFamily="18" charset="0"/>
                <a:cs typeface="Arial" panose="020B0604020202020204" pitchFamily="34" charset="0"/>
              </a:rPr>
              <a:t>negotiating</a:t>
            </a: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 terms, and </a:t>
            </a:r>
            <a:r>
              <a:rPr lang="en-US" sz="2400" b="1" dirty="0">
                <a:solidFill>
                  <a:srgbClr val="0066FF"/>
                </a:solidFill>
                <a:latin typeface="Cambria" panose="02040503050406030204" pitchFamily="18" charset="0"/>
                <a:ea typeface="Cambria" panose="02040503050406030204" pitchFamily="18" charset="0"/>
                <a:cs typeface="Arial" panose="020B0604020202020204" pitchFamily="34" charset="0"/>
              </a:rPr>
              <a:t>following</a:t>
            </a:r>
            <a:r>
              <a:rPr lang="en-US" sz="2400" b="1" dirty="0">
                <a:solidFill>
                  <a:srgbClr val="FF0000"/>
                </a:solidFill>
                <a:latin typeface="Cambria" panose="02040503050406030204" pitchFamily="18" charset="0"/>
                <a:ea typeface="Cambria" panose="02040503050406030204" pitchFamily="18" charset="0"/>
                <a:cs typeface="Arial" panose="020B0604020202020204" pitchFamily="34" charset="0"/>
              </a:rPr>
              <a:t> up to ensure supplier performance.</a:t>
            </a:r>
            <a:endParaRPr lang="en-US" sz="2400" b="1" dirty="0">
              <a:solidFill>
                <a:prstClr val="black"/>
              </a:solidFill>
              <a:latin typeface="Cambria" panose="02040503050406030204" pitchFamily="18" charset="0"/>
              <a:ea typeface="Cambria" panose="02040503050406030204" pitchFamily="18" charset="0"/>
              <a:cs typeface="Arial" panose="020B0604020202020204" pitchFamily="34" charset="0"/>
            </a:endParaRPr>
          </a:p>
        </p:txBody>
      </p:sp>
      <p:sp>
        <p:nvSpPr>
          <p:cNvPr id="1051326" name="Rectangle 4"/>
          <p:cNvSpPr>
            <a:spLocks noGrp="1" noChangeArrowheads="1"/>
          </p:cNvSpPr>
          <p:nvPr>
            <p:ph type="title"/>
          </p:nvPr>
        </p:nvSpPr>
        <p:spPr bwMode="auto"/>
        <p:txBody>
          <a:bodyPr vert="horz" wrap="square" lIns="100539" tIns="49387" rIns="100539" bIns="49387" numCol="1" rtlCol="0" anchor="ctr" anchorCtr="0" compatLnSpc="1">
            <a:prstTxWarp prst="textNoShape">
              <a:avLst/>
            </a:prstTxWarp>
            <a:normAutofit/>
          </a:bodyPr>
          <a:lstStyle/>
          <a:p>
            <a:pPr eaLnBrk="1" hangingPunct="1"/>
            <a:r>
              <a:rPr lang="en-US" sz="4933" dirty="0">
                <a:effectLst>
                  <a:outerShdw blurRad="38100" dist="38100" dir="2700000" algn="tl">
                    <a:srgbClr val="000000"/>
                  </a:outerShdw>
                </a:effectLst>
                <a:latin typeface="Cambria" panose="02040503050406030204" pitchFamily="18" charset="0"/>
                <a:ea typeface="Cambria" panose="02040503050406030204" pitchFamily="18" charset="0"/>
              </a:rPr>
              <a:t>Focus</a:t>
            </a:r>
          </a:p>
        </p:txBody>
      </p:sp>
      <p:sp>
        <p:nvSpPr>
          <p:cNvPr id="2" name="Slide Number Placeholder 1">
            <a:extLst>
              <a:ext uri="{FF2B5EF4-FFF2-40B4-BE49-F238E27FC236}">
                <a16:creationId xmlns:a16="http://schemas.microsoft.com/office/drawing/2014/main" id="{A79237C1-023A-4576-AB9E-41173E5C8759}"/>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3</a:t>
            </a:fld>
            <a:endParaRPr lang="en-IN">
              <a:latin typeface="Cambria" panose="02040503050406030204" pitchFamily="18" charset="0"/>
              <a:ea typeface="Cambria" panose="020405030504060302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ow To Put On A Band Aid. Good VS Bad Real Estate Content ...">
            <a:extLst>
              <a:ext uri="{FF2B5EF4-FFF2-40B4-BE49-F238E27FC236}">
                <a16:creationId xmlns:a16="http://schemas.microsoft.com/office/drawing/2014/main" id="{D470789F-9905-4627-9172-1E9E67402F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5867" y="485776"/>
            <a:ext cx="2476501" cy="17917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61794D-CAEA-4DDB-B914-A5A1A5FAF88F}"/>
              </a:ext>
            </a:extLst>
          </p:cNvPr>
          <p:cNvSpPr>
            <a:spLocks noGrp="1"/>
          </p:cNvSpPr>
          <p:nvPr>
            <p:ph type="title"/>
          </p:nvPr>
        </p:nvSpPr>
        <p:spPr/>
        <p:txBody>
          <a:bodyPr>
            <a:normAutofit fontScale="90000"/>
          </a:bodyPr>
          <a:lstStyle/>
          <a:p>
            <a:r>
              <a:rPr lang="en-US" dirty="0">
                <a:latin typeface="Cambria" panose="02040503050406030204" pitchFamily="18" charset="0"/>
                <a:ea typeface="Cambria" panose="02040503050406030204" pitchFamily="18" charset="0"/>
              </a:rPr>
              <a:t>Key considerations in sourcing process</a:t>
            </a:r>
            <a:endParaRPr lang="en-IN"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9DE2E4EC-4101-441E-BCBF-3F8563A248F7}"/>
              </a:ext>
            </a:extLst>
          </p:cNvPr>
          <p:cNvSpPr>
            <a:spLocks noGrp="1"/>
          </p:cNvSpPr>
          <p:nvPr>
            <p:ph idx="1"/>
          </p:nvPr>
        </p:nvSpPr>
        <p:spPr>
          <a:xfrm>
            <a:off x="4514851" y="1543050"/>
            <a:ext cx="6885470" cy="4905374"/>
          </a:xfrm>
        </p:spPr>
        <p:txBody>
          <a:bodyPr/>
          <a:lstStyle/>
          <a:p>
            <a:pPr marL="741553" lvl="1" indent="-428371"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Will the third party increase the supply chain surplus relative to performing the activity in-house?</a:t>
            </a:r>
          </a:p>
          <a:p>
            <a:pPr marL="741553" lvl="1" indent="-428371"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To what extent do risks grow upon outsourcing?</a:t>
            </a:r>
          </a:p>
          <a:p>
            <a:pPr marL="741553" lvl="1" indent="-428371"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Are there strategic reasons to outsource?</a:t>
            </a:r>
          </a:p>
          <a:p>
            <a:pPr marL="0" indent="0">
              <a:buNone/>
            </a:pPr>
            <a:endParaRPr lang="en-IN"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F1EAC1F8-8AE1-4019-B776-C94F7CDB9F25}"/>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4</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92878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985683"/>
            <a:ext cx="3498979" cy="118492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Strategic Factors in Sourcing</a:t>
            </a:r>
          </a:p>
        </p:txBody>
      </p:sp>
      <p:sp>
        <p:nvSpPr>
          <p:cNvPr id="3" name="Text Placeholder 2"/>
          <p:cNvSpPr>
            <a:spLocks noGrp="1"/>
          </p:cNvSpPr>
          <p:nvPr>
            <p:ph idx="1"/>
          </p:nvPr>
        </p:nvSpPr>
        <p:spPr>
          <a:xfrm>
            <a:off x="5118447" y="2848283"/>
            <a:ext cx="6281873" cy="1158428"/>
          </a:xfrm>
        </p:spPr>
        <p:txBody>
          <a:bodyPr vert="horz" wrap="square" lIns="91425" tIns="91425" rIns="91425" bIns="91425" rtlCol="0">
            <a:spAutoFit/>
          </a:bodyPr>
          <a:lstStyle/>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Support for the business strategy</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Improve firm focus</a:t>
            </a:r>
          </a:p>
        </p:txBody>
      </p:sp>
      <p:pic>
        <p:nvPicPr>
          <p:cNvPr id="2050" name="Picture 2" descr="Harley-Davidson motorcycle logo Meaning and History, symbol Harley ...">
            <a:extLst>
              <a:ext uri="{FF2B5EF4-FFF2-40B4-BE49-F238E27FC236}">
                <a16:creationId xmlns:a16="http://schemas.microsoft.com/office/drawing/2014/main" id="{99F603AA-0B67-46CE-A88F-C9CBFDBD6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6613" y="1393799"/>
            <a:ext cx="349567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oyota Logo, HD, Meaning">
            <a:extLst>
              <a:ext uri="{FF2B5EF4-FFF2-40B4-BE49-F238E27FC236}">
                <a16:creationId xmlns:a16="http://schemas.microsoft.com/office/drawing/2014/main" id="{E96249C7-19F3-4D48-A9E3-F57821B86D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9638" y="3610912"/>
            <a:ext cx="1524504" cy="13049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2">
            <a:extLst>
              <a:ext uri="{FF2B5EF4-FFF2-40B4-BE49-F238E27FC236}">
                <a16:creationId xmlns:a16="http://schemas.microsoft.com/office/drawing/2014/main" id="{EF158F4D-9192-46D7-B6F2-A7CC88D45919}"/>
              </a:ext>
            </a:extLst>
          </p:cNvPr>
          <p:cNvSpPr txBox="1">
            <a:spLocks/>
          </p:cNvSpPr>
          <p:nvPr/>
        </p:nvSpPr>
        <p:spPr>
          <a:xfrm>
            <a:off x="5118447" y="2849786"/>
            <a:ext cx="6281873" cy="1158428"/>
          </a:xfrm>
          <a:prstGeom prst="rect">
            <a:avLst/>
          </a:prstGeom>
        </p:spPr>
        <p:txBody>
          <a:bodyPr vert="horz" wrap="square" lIns="91425" tIns="91425" rIns="91425" bIns="91425" rtlCol="0" anchor="ctr">
            <a:spAutoFit/>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marL="432054" indent="-432054" defTabSz="457200">
              <a:spcAft>
                <a:spcPct val="0"/>
              </a:spcAft>
              <a:buSzPts val="2400"/>
              <a:buFont typeface="+mj-lt"/>
              <a:buAutoNum type="arabicPeriod"/>
            </a:pPr>
            <a:r>
              <a:rPr lang="en-US" sz="2400">
                <a:solidFill>
                  <a:srgbClr val="000000"/>
                </a:solidFill>
                <a:latin typeface="Cambria" panose="02040503050406030204" pitchFamily="18" charset="0"/>
                <a:ea typeface="Cambria" panose="02040503050406030204" pitchFamily="18" charset="0"/>
              </a:rPr>
              <a:t>Support for the business strategy</a:t>
            </a:r>
          </a:p>
          <a:p>
            <a:pPr marL="432054" indent="-432054" defTabSz="457200">
              <a:spcAft>
                <a:spcPct val="0"/>
              </a:spcAft>
              <a:buSzPts val="2400"/>
              <a:buFont typeface="+mj-lt"/>
              <a:buAutoNum type="arabicPeriod"/>
            </a:pPr>
            <a:r>
              <a:rPr lang="en-US" sz="2400">
                <a:solidFill>
                  <a:srgbClr val="000000"/>
                </a:solidFill>
                <a:latin typeface="Cambria" panose="02040503050406030204" pitchFamily="18" charset="0"/>
                <a:ea typeface="Cambria" panose="02040503050406030204" pitchFamily="18" charset="0"/>
              </a:rPr>
              <a:t>Improve firm focus</a:t>
            </a:r>
            <a:endParaRPr lang="en-US" sz="2400" dirty="0">
              <a:solidFill>
                <a:srgbClr val="000000"/>
              </a:solidFill>
              <a:latin typeface="Cambria" panose="02040503050406030204" pitchFamily="18" charset="0"/>
              <a:ea typeface="Cambria" panose="02040503050406030204" pitchFamily="18" charset="0"/>
            </a:endParaRPr>
          </a:p>
        </p:txBody>
      </p:sp>
      <p:pic>
        <p:nvPicPr>
          <p:cNvPr id="2058" name="Picture 10" descr="Walmart logo vector">
            <a:extLst>
              <a:ext uri="{FF2B5EF4-FFF2-40B4-BE49-F238E27FC236}">
                <a16:creationId xmlns:a16="http://schemas.microsoft.com/office/drawing/2014/main" id="{394241F2-05D2-446D-ABFF-EA6168FB94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54142" y="3504308"/>
            <a:ext cx="1518132" cy="1518132"/>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55157D1-5A13-41F1-82F0-98FAB4A53B9A}"/>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5</a:t>
            </a:fld>
            <a:endParaRPr lang="en-IN">
              <a:latin typeface="Cambria" panose="02040503050406030204" pitchFamily="18" charset="0"/>
              <a:ea typeface="Cambria" panose="02040503050406030204" pitchFamily="18" charset="0"/>
            </a:endParaRPr>
          </a:p>
        </p:txBody>
      </p:sp>
      <p:graphicFrame>
        <p:nvGraphicFramePr>
          <p:cNvPr id="4" name="Object 3">
            <a:extLst>
              <a:ext uri="{FF2B5EF4-FFF2-40B4-BE49-F238E27FC236}">
                <a16:creationId xmlns:a16="http://schemas.microsoft.com/office/drawing/2014/main" id="{C9B134C2-7258-4E9D-ADEB-459FA9B69710}"/>
              </a:ext>
            </a:extLst>
          </p:cNvPr>
          <p:cNvGraphicFramePr>
            <a:graphicFrameLocks noChangeAspect="1"/>
          </p:cNvGraphicFramePr>
          <p:nvPr>
            <p:extLst>
              <p:ext uri="{D42A27DB-BD31-4B8C-83A1-F6EECF244321}">
                <p14:modId xmlns:p14="http://schemas.microsoft.com/office/powerpoint/2010/main" val="709096645"/>
              </p:ext>
            </p:extLst>
          </p:nvPr>
        </p:nvGraphicFramePr>
        <p:xfrm>
          <a:off x="9989344" y="1235857"/>
          <a:ext cx="1385888" cy="1039416"/>
        </p:xfrm>
        <a:graphic>
          <a:graphicData uri="http://schemas.openxmlformats.org/presentationml/2006/ole">
            <mc:AlternateContent xmlns:mc="http://schemas.openxmlformats.org/markup-compatibility/2006">
              <mc:Choice xmlns:v="urn:schemas-microsoft-com:vml" Requires="v">
                <p:oleObj spid="_x0000_s1045" name="Bitmap Image" r:id="rId6" imgW="1905120" imgH="1428840" progId="Paint.Picture">
                  <p:embed/>
                </p:oleObj>
              </mc:Choice>
              <mc:Fallback>
                <p:oleObj name="Bitmap Image" r:id="rId6" imgW="1905120" imgH="1428840" progId="Paint.Picture">
                  <p:embed/>
                  <p:pic>
                    <p:nvPicPr>
                      <p:cNvPr id="0" name=""/>
                      <p:cNvPicPr/>
                      <p:nvPr/>
                    </p:nvPicPr>
                    <p:blipFill>
                      <a:blip r:embed="rId7"/>
                      <a:stretch>
                        <a:fillRect/>
                      </a:stretch>
                    </p:blipFill>
                    <p:spPr>
                      <a:xfrm>
                        <a:off x="9989344" y="1235857"/>
                        <a:ext cx="1385888" cy="1039416"/>
                      </a:xfrm>
                      <a:prstGeom prst="rect">
                        <a:avLst/>
                      </a:prstGeom>
                    </p:spPr>
                  </p:pic>
                </p:oleObj>
              </mc:Fallback>
            </mc:AlternateContent>
          </a:graphicData>
        </a:graphic>
      </p:graphicFrame>
    </p:spTree>
    <p:extLst>
      <p:ext uri="{BB962C8B-B14F-4D97-AF65-F5344CB8AC3E}">
        <p14:creationId xmlns:p14="http://schemas.microsoft.com/office/powerpoint/2010/main" val="435937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528851"/>
            <a:ext cx="3498979" cy="2277516"/>
          </a:xfrm>
        </p:spPr>
        <p:txBody>
          <a:bodyPr vert="horz" wrap="square" lIns="91425" tIns="91425" rIns="91425" bIns="91425" rtlCol="0" anchor="b" anchorCtr="0">
            <a:spAutoFit/>
          </a:bodyPr>
          <a:lstStyle/>
          <a:p>
            <a:pPr defTabSz="457200">
              <a:spcBef>
                <a:spcPct val="0"/>
              </a:spcBef>
              <a:buClrTx/>
            </a:pPr>
            <a:r>
              <a:rPr lang="en-US" kern="1200" dirty="0">
                <a:latin typeface="Cambria" panose="02040503050406030204" pitchFamily="18" charset="0"/>
                <a:ea typeface="Cambria" panose="02040503050406030204" pitchFamily="18" charset="0"/>
              </a:rPr>
              <a:t>How Do Third Parties Increase the Supply Chain Surplus?</a:t>
            </a:r>
          </a:p>
        </p:txBody>
      </p:sp>
      <p:graphicFrame>
        <p:nvGraphicFramePr>
          <p:cNvPr id="7" name="Content Placeholder 6">
            <a:extLst>
              <a:ext uri="{FF2B5EF4-FFF2-40B4-BE49-F238E27FC236}">
                <a16:creationId xmlns:a16="http://schemas.microsoft.com/office/drawing/2014/main" id="{C66CD2C9-FED1-46E4-9759-46B2A7D7E77C}"/>
              </a:ext>
            </a:extLst>
          </p:cNvPr>
          <p:cNvGraphicFramePr>
            <a:graphicFrameLocks noGrp="1"/>
          </p:cNvGraphicFramePr>
          <p:nvPr>
            <p:ph idx="1"/>
            <p:extLst>
              <p:ext uri="{D42A27DB-BD31-4B8C-83A1-F6EECF244321}">
                <p14:modId xmlns:p14="http://schemas.microsoft.com/office/powerpoint/2010/main" val="3958682959"/>
              </p:ext>
            </p:extLst>
          </p:nvPr>
        </p:nvGraphicFramePr>
        <p:xfrm>
          <a:off x="4082143" y="375557"/>
          <a:ext cx="7979227" cy="6106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Free Production Capacity Cliparts, Download Free Clip Art, Free ...">
            <a:extLst>
              <a:ext uri="{FF2B5EF4-FFF2-40B4-BE49-F238E27FC236}">
                <a16:creationId xmlns:a16="http://schemas.microsoft.com/office/drawing/2014/main" id="{382CE0E5-CCB9-4B12-8BA2-8A0858DF77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74410" y="180125"/>
            <a:ext cx="1086529" cy="88897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tock level meaning clipart Inventory control Inventory management ...">
            <a:extLst>
              <a:ext uri="{FF2B5EF4-FFF2-40B4-BE49-F238E27FC236}">
                <a16:creationId xmlns:a16="http://schemas.microsoft.com/office/drawing/2014/main" id="{4B37E2AB-C01B-4720-ADE3-A352D76C91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06064" y="1209674"/>
            <a:ext cx="1495764" cy="9953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ull truckload freight quotes Archives - Page 2 of 5 - Crawford ...">
            <a:extLst>
              <a:ext uri="{FF2B5EF4-FFF2-40B4-BE49-F238E27FC236}">
                <a16:creationId xmlns:a16="http://schemas.microsoft.com/office/drawing/2014/main" id="{A1DFE5DE-A4E8-4F3F-9825-9CBD057670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49569" y="4086224"/>
            <a:ext cx="1008754" cy="99536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Warehouse Clipart Business Building - Warehouse Cartoon ...">
            <a:extLst>
              <a:ext uri="{FF2B5EF4-FFF2-40B4-BE49-F238E27FC236}">
                <a16:creationId xmlns:a16="http://schemas.microsoft.com/office/drawing/2014/main" id="{4394597D-48D1-485D-9FC1-CA93B921289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46180" y="5831711"/>
            <a:ext cx="1450236" cy="99536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Business Man Blue Suite Bring Bag Of Money To Employees Stock ...">
            <a:extLst>
              <a:ext uri="{FF2B5EF4-FFF2-40B4-BE49-F238E27FC236}">
                <a16:creationId xmlns:a16="http://schemas.microsoft.com/office/drawing/2014/main" id="{B0568FFA-1FCD-4C9B-BC04-FDE65E53624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86289" y="4172227"/>
            <a:ext cx="1008754" cy="100875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Free Relationship Cliparts, Download Free Clip Art, Free Clip Art ...">
            <a:extLst>
              <a:ext uri="{FF2B5EF4-FFF2-40B4-BE49-F238E27FC236}">
                <a16:creationId xmlns:a16="http://schemas.microsoft.com/office/drawing/2014/main" id="{8A946138-10BA-4278-B48A-7F8F0D5B164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3938" y="638096"/>
            <a:ext cx="862013" cy="86201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B6568906-16A1-498F-B1D8-DCF0FCDC43F5}"/>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6</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11421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200854"/>
            <a:ext cx="3498979" cy="275458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Factors Influencing Growth of Surplus by a Third Party</a:t>
            </a:r>
            <a:endParaRPr lang="en-US" sz="2000" dirty="0">
              <a:latin typeface="Cambria" panose="02040503050406030204" pitchFamily="18" charset="0"/>
              <a:ea typeface="Cambria" panose="02040503050406030204" pitchFamily="18" charset="0"/>
            </a:endParaRPr>
          </a:p>
        </p:txBody>
      </p:sp>
      <p:sp>
        <p:nvSpPr>
          <p:cNvPr id="4" name="Text Placeholder 3"/>
          <p:cNvSpPr>
            <a:spLocks noGrp="1"/>
          </p:cNvSpPr>
          <p:nvPr>
            <p:ph idx="1"/>
          </p:nvPr>
        </p:nvSpPr>
        <p:spPr/>
        <p:txBody>
          <a:bodyPr>
            <a:normAutofit/>
          </a:bodyPr>
          <a:lstStyle/>
          <a:p>
            <a:r>
              <a:rPr lang="en-US" sz="2200" dirty="0">
                <a:solidFill>
                  <a:schemeClr val="accent1"/>
                </a:solidFill>
                <a:latin typeface="Cambria" panose="02040503050406030204" pitchFamily="18" charset="0"/>
                <a:ea typeface="Cambria" panose="02040503050406030204" pitchFamily="18" charset="0"/>
              </a:rPr>
              <a:t>Scale</a:t>
            </a:r>
          </a:p>
          <a:p>
            <a:pPr lvl="1"/>
            <a:r>
              <a:rPr lang="en-US" sz="2200" dirty="0">
                <a:latin typeface="Cambria" panose="02040503050406030204" pitchFamily="18" charset="0"/>
                <a:ea typeface="Cambria" panose="02040503050406030204" pitchFamily="18" charset="0"/>
              </a:rPr>
              <a:t>Large scale it is unlikely that a third party can achieve further scale economies and increase the surplus</a:t>
            </a:r>
          </a:p>
          <a:p>
            <a:r>
              <a:rPr lang="en-US" sz="2200" dirty="0">
                <a:solidFill>
                  <a:schemeClr val="accent1"/>
                </a:solidFill>
                <a:latin typeface="Cambria" panose="02040503050406030204" pitchFamily="18" charset="0"/>
                <a:ea typeface="Cambria" panose="02040503050406030204" pitchFamily="18" charset="0"/>
              </a:rPr>
              <a:t>Uncertainty</a:t>
            </a:r>
          </a:p>
          <a:p>
            <a:pPr lvl="1"/>
            <a:r>
              <a:rPr lang="en-US" sz="2200" dirty="0">
                <a:latin typeface="Cambria" panose="02040503050406030204" pitchFamily="18" charset="0"/>
                <a:ea typeface="Cambria" panose="02040503050406030204" pitchFamily="18" charset="0"/>
              </a:rPr>
              <a:t>If requirements are highly variable over time, third party can increase the surplus through aggregation </a:t>
            </a:r>
          </a:p>
          <a:p>
            <a:r>
              <a:rPr lang="en-US" sz="2200" dirty="0">
                <a:solidFill>
                  <a:schemeClr val="accent1"/>
                </a:solidFill>
                <a:latin typeface="Cambria" panose="02040503050406030204" pitchFamily="18" charset="0"/>
                <a:ea typeface="Cambria" panose="02040503050406030204" pitchFamily="18" charset="0"/>
              </a:rPr>
              <a:t>Specificity of assets</a:t>
            </a:r>
          </a:p>
          <a:p>
            <a:pPr lvl="1"/>
            <a:r>
              <a:rPr lang="en-US" sz="2200" dirty="0">
                <a:latin typeface="Cambria" panose="02040503050406030204" pitchFamily="18" charset="0"/>
                <a:ea typeface="Cambria" panose="02040503050406030204" pitchFamily="18" charset="0"/>
              </a:rPr>
              <a:t>If assets required are specific to a firm, a third party is unlikely to increase the surplus</a:t>
            </a:r>
          </a:p>
        </p:txBody>
      </p:sp>
      <p:sp>
        <p:nvSpPr>
          <p:cNvPr id="3" name="Slide Number Placeholder 2">
            <a:extLst>
              <a:ext uri="{FF2B5EF4-FFF2-40B4-BE49-F238E27FC236}">
                <a16:creationId xmlns:a16="http://schemas.microsoft.com/office/drawing/2014/main" id="{B4BFCD63-7B6F-419F-A0B2-3FFCC7027198}"/>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7</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31881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69B51D-D346-4AA3-BF94-BBA6B33F321D}"/>
              </a:ext>
            </a:extLst>
          </p:cNvPr>
          <p:cNvSpPr>
            <a:spLocks noGrp="1"/>
          </p:cNvSpPr>
          <p:nvPr>
            <p:ph type="title"/>
          </p:nvPr>
        </p:nvSpPr>
        <p:spPr/>
        <p:txBody>
          <a:bodyPr>
            <a:normAutofit/>
          </a:bodyPr>
          <a:lstStyle/>
          <a:p>
            <a:r>
              <a:rPr lang="en-US" sz="2800" dirty="0">
                <a:latin typeface="Cambria" panose="02040503050406030204" pitchFamily="18" charset="0"/>
                <a:ea typeface="Cambria" panose="02040503050406030204" pitchFamily="18" charset="0"/>
              </a:rPr>
              <a:t>Growth in Surplus by Third Party as a Function of Scale, Uncertainty, and Specificity</a:t>
            </a:r>
            <a:endParaRPr lang="en-IN" sz="2800" dirty="0">
              <a:latin typeface="Cambria" panose="02040503050406030204" pitchFamily="18" charset="0"/>
              <a:ea typeface="Cambria" panose="020405030504060302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450518472"/>
              </p:ext>
            </p:extLst>
          </p:nvPr>
        </p:nvGraphicFramePr>
        <p:xfrm>
          <a:off x="4615542" y="1545771"/>
          <a:ext cx="7402285" cy="4180116"/>
        </p:xfrm>
        <a:graphic>
          <a:graphicData uri="http://schemas.openxmlformats.org/drawingml/2006/table">
            <a:tbl>
              <a:tblPr firstRow="1" bandRow="1">
                <a:tableStyleId>{2D5ABB26-0587-4C30-8999-92F81FD0307C}</a:tableStyleId>
              </a:tblPr>
              <a:tblGrid>
                <a:gridCol w="1284069">
                  <a:extLst>
                    <a:ext uri="{9D8B030D-6E8A-4147-A177-3AD203B41FA5}">
                      <a16:colId xmlns:a16="http://schemas.microsoft.com/office/drawing/2014/main" val="20000"/>
                    </a:ext>
                  </a:extLst>
                </a:gridCol>
                <a:gridCol w="805692">
                  <a:extLst>
                    <a:ext uri="{9D8B030D-6E8A-4147-A177-3AD203B41FA5}">
                      <a16:colId xmlns:a16="http://schemas.microsoft.com/office/drawing/2014/main" val="20001"/>
                    </a:ext>
                  </a:extLst>
                </a:gridCol>
                <a:gridCol w="2656262">
                  <a:extLst>
                    <a:ext uri="{9D8B030D-6E8A-4147-A177-3AD203B41FA5}">
                      <a16:colId xmlns:a16="http://schemas.microsoft.com/office/drawing/2014/main" val="20002"/>
                    </a:ext>
                  </a:extLst>
                </a:gridCol>
                <a:gridCol w="2656262">
                  <a:extLst>
                    <a:ext uri="{9D8B030D-6E8A-4147-A177-3AD203B41FA5}">
                      <a16:colId xmlns:a16="http://schemas.microsoft.com/office/drawing/2014/main" val="20003"/>
                    </a:ext>
                  </a:extLst>
                </a:gridCol>
              </a:tblGrid>
              <a:tr h="941073">
                <a:tc>
                  <a:txBody>
                    <a:bodyPr/>
                    <a:lstStyle/>
                    <a:p>
                      <a:r>
                        <a:rPr lang="en-US" sz="1600" dirty="0">
                          <a:solidFill>
                            <a:srgbClr val="FFFFFF"/>
                          </a:solidFill>
                        </a:rPr>
                        <a:t>Blank</a:t>
                      </a:r>
                    </a:p>
                  </a:txBody>
                  <a:tcP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1600" dirty="0">
                          <a:solidFill>
                            <a:srgbClr val="FFFFFF"/>
                          </a:solidFill>
                        </a:rPr>
                        <a:t>Blank</a:t>
                      </a:r>
                    </a:p>
                  </a:txBody>
                  <a:tcP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1600" b="1" kern="1200" dirty="0">
                          <a:solidFill>
                            <a:schemeClr val="tx1"/>
                          </a:solidFill>
                          <a:latin typeface="+mn-lt"/>
                          <a:ea typeface="+mn-ea"/>
                          <a:cs typeface="+mn-cs"/>
                        </a:rPr>
                        <a:t>Specificity of Assets Involved in Function (</a:t>
                      </a:r>
                      <a:r>
                        <a:rPr lang="en-US" sz="1600" b="1" dirty="0"/>
                        <a:t>Low)</a:t>
                      </a:r>
                    </a:p>
                  </a:txBody>
                  <a:tcP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1600" b="1" kern="1200" dirty="0">
                          <a:solidFill>
                            <a:schemeClr val="tx1"/>
                          </a:solidFill>
                          <a:latin typeface="+mn-lt"/>
                          <a:ea typeface="+mn-ea"/>
                          <a:cs typeface="+mn-cs"/>
                        </a:rPr>
                        <a:t>Specificity of Assets Involved in Function </a:t>
                      </a:r>
                      <a:r>
                        <a:rPr lang="en-US" sz="1600" b="1" dirty="0"/>
                        <a:t>(High)</a:t>
                      </a:r>
                    </a:p>
                  </a:txBody>
                  <a:tcP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590907">
                <a:tc>
                  <a:txBody>
                    <a:bodyPr/>
                    <a:lstStyle/>
                    <a:p>
                      <a:r>
                        <a:rPr lang="en-US" sz="1600" dirty="0"/>
                        <a:t>Firm scale</a:t>
                      </a:r>
                    </a:p>
                  </a:txBody>
                  <a:tcPr>
                    <a:lnL>
                      <a:noFill/>
                    </a:lnL>
                    <a:lnR>
                      <a:noFill/>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txBody>
                  <a:tcPr>
                    <a:lnL>
                      <a:noFill/>
                    </a:lnL>
                    <a:lnR>
                      <a:noFill/>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txBody>
                  <a:tcPr>
                    <a:lnL>
                      <a:noFill/>
                    </a:lnL>
                    <a:lnR>
                      <a:noFill/>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600" dirty="0"/>
                    </a:p>
                  </a:txBody>
                  <a:tcPr>
                    <a:lnL>
                      <a:noFill/>
                    </a:lnL>
                    <a:lnR>
                      <a:noFill/>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941073">
                <a:tc>
                  <a:txBody>
                    <a:bodyPr/>
                    <a:lstStyle/>
                    <a:p>
                      <a:r>
                        <a:rPr lang="en-US" sz="1600" dirty="0">
                          <a:solidFill>
                            <a:srgbClr val="FFFFFF"/>
                          </a:solidFill>
                        </a:rPr>
                        <a:t>Blank</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p>
                      <a:pPr algn="ctr"/>
                      <a:r>
                        <a:rPr lang="en-US" sz="1600" dirty="0"/>
                        <a:t>No</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1116156">
                <a:tc>
                  <a:txBody>
                    <a:bodyPr/>
                    <a:lstStyle/>
                    <a:p>
                      <a:r>
                        <a:rPr lang="en-US" sz="1600" dirty="0"/>
                        <a:t>Demand uncertainty for firm</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1600" dirty="0"/>
                        <a:t> </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p>
                      <a:pPr algn="ctr"/>
                      <a:r>
                        <a:rPr lang="en-US" sz="1600" dirty="0"/>
                        <a:t>(Medium)</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600" dirty="0"/>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590907">
                <a:tc>
                  <a:txBody>
                    <a:bodyPr/>
                    <a:lstStyle/>
                    <a:p>
                      <a:r>
                        <a:rPr lang="en-US" sz="1600" dirty="0">
                          <a:solidFill>
                            <a:srgbClr val="FFFFFF"/>
                          </a:solidFill>
                        </a:rPr>
                        <a:t>Blank</a:t>
                      </a:r>
                    </a:p>
                  </a:txBody>
                  <a:tcPr>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txBody>
                  <a:tcPr>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en-US" sz="1600" dirty="0"/>
                    </a:p>
                  </a:txBody>
                  <a:tcPr>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(Medium)</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dirty="0"/>
                    </a:p>
                  </a:txBody>
                  <a:tcPr>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bl>
          </a:graphicData>
        </a:graphic>
      </p:graphicFrame>
      <p:sp>
        <p:nvSpPr>
          <p:cNvPr id="7" name="Arrow: Up 6">
            <a:extLst>
              <a:ext uri="{FF2B5EF4-FFF2-40B4-BE49-F238E27FC236}">
                <a16:creationId xmlns:a16="http://schemas.microsoft.com/office/drawing/2014/main" id="{BFEFC975-0093-4C58-B0BB-373CE9393B25}"/>
              </a:ext>
            </a:extLst>
          </p:cNvPr>
          <p:cNvSpPr/>
          <p:nvPr/>
        </p:nvSpPr>
        <p:spPr>
          <a:xfrm>
            <a:off x="7805059" y="2569029"/>
            <a:ext cx="217714" cy="26125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mbria" panose="02040503050406030204" pitchFamily="18" charset="0"/>
              <a:ea typeface="Cambria" panose="02040503050406030204" pitchFamily="18" charset="0"/>
            </a:endParaRPr>
          </a:p>
        </p:txBody>
      </p:sp>
      <p:sp>
        <p:nvSpPr>
          <p:cNvPr id="8" name="Arrow: Down 7">
            <a:extLst>
              <a:ext uri="{FF2B5EF4-FFF2-40B4-BE49-F238E27FC236}">
                <a16:creationId xmlns:a16="http://schemas.microsoft.com/office/drawing/2014/main" id="{761B0FE0-3842-4865-B0EF-C98F8D0858CF}"/>
              </a:ext>
            </a:extLst>
          </p:cNvPr>
          <p:cNvSpPr/>
          <p:nvPr/>
        </p:nvSpPr>
        <p:spPr>
          <a:xfrm>
            <a:off x="10080171" y="2569029"/>
            <a:ext cx="217714" cy="261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mbria" panose="02040503050406030204" pitchFamily="18" charset="0"/>
              <a:ea typeface="Cambria" panose="02040503050406030204" pitchFamily="18" charset="0"/>
            </a:endParaRPr>
          </a:p>
        </p:txBody>
      </p:sp>
      <p:sp>
        <p:nvSpPr>
          <p:cNvPr id="9" name="Arrow: Down 8">
            <a:extLst>
              <a:ext uri="{FF2B5EF4-FFF2-40B4-BE49-F238E27FC236}">
                <a16:creationId xmlns:a16="http://schemas.microsoft.com/office/drawing/2014/main" id="{8354CB25-6676-4D30-AFBB-42E08DEB43C1}"/>
              </a:ext>
            </a:extLst>
          </p:cNvPr>
          <p:cNvSpPr/>
          <p:nvPr/>
        </p:nvSpPr>
        <p:spPr>
          <a:xfrm>
            <a:off x="6096000" y="2569030"/>
            <a:ext cx="217714" cy="261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mbria" panose="02040503050406030204" pitchFamily="18" charset="0"/>
              <a:ea typeface="Cambria" panose="02040503050406030204" pitchFamily="18" charset="0"/>
            </a:endParaRPr>
          </a:p>
        </p:txBody>
      </p:sp>
      <p:sp>
        <p:nvSpPr>
          <p:cNvPr id="10" name="Arrow: Up 9">
            <a:extLst>
              <a:ext uri="{FF2B5EF4-FFF2-40B4-BE49-F238E27FC236}">
                <a16:creationId xmlns:a16="http://schemas.microsoft.com/office/drawing/2014/main" id="{39B5A37D-5D68-479D-A9BE-FB024DE4A4A5}"/>
              </a:ext>
            </a:extLst>
          </p:cNvPr>
          <p:cNvSpPr/>
          <p:nvPr/>
        </p:nvSpPr>
        <p:spPr>
          <a:xfrm>
            <a:off x="6096000" y="3262461"/>
            <a:ext cx="217714" cy="26125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mbria" panose="02040503050406030204" pitchFamily="18" charset="0"/>
              <a:ea typeface="Cambria" panose="02040503050406030204" pitchFamily="18" charset="0"/>
            </a:endParaRPr>
          </a:p>
        </p:txBody>
      </p:sp>
      <p:sp>
        <p:nvSpPr>
          <p:cNvPr id="11" name="Arrow: Down 10">
            <a:extLst>
              <a:ext uri="{FF2B5EF4-FFF2-40B4-BE49-F238E27FC236}">
                <a16:creationId xmlns:a16="http://schemas.microsoft.com/office/drawing/2014/main" id="{35D78436-FDEB-4727-9C59-70EE48630985}"/>
              </a:ext>
            </a:extLst>
          </p:cNvPr>
          <p:cNvSpPr/>
          <p:nvPr/>
        </p:nvSpPr>
        <p:spPr>
          <a:xfrm>
            <a:off x="7794172" y="3393090"/>
            <a:ext cx="217714" cy="261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mbria" panose="02040503050406030204" pitchFamily="18" charset="0"/>
              <a:ea typeface="Cambria" panose="02040503050406030204" pitchFamily="18" charset="0"/>
            </a:endParaRPr>
          </a:p>
        </p:txBody>
      </p:sp>
      <p:sp>
        <p:nvSpPr>
          <p:cNvPr id="12" name="Arrow: Down 11">
            <a:extLst>
              <a:ext uri="{FF2B5EF4-FFF2-40B4-BE49-F238E27FC236}">
                <a16:creationId xmlns:a16="http://schemas.microsoft.com/office/drawing/2014/main" id="{A9C09C7F-FF2B-4384-8A8E-4AEC7A4134E1}"/>
              </a:ext>
            </a:extLst>
          </p:cNvPr>
          <p:cNvSpPr/>
          <p:nvPr/>
        </p:nvSpPr>
        <p:spPr>
          <a:xfrm>
            <a:off x="6096000" y="4222031"/>
            <a:ext cx="217714" cy="261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mbria" panose="02040503050406030204" pitchFamily="18" charset="0"/>
              <a:ea typeface="Cambria" panose="02040503050406030204" pitchFamily="18" charset="0"/>
            </a:endParaRPr>
          </a:p>
        </p:txBody>
      </p:sp>
      <p:sp>
        <p:nvSpPr>
          <p:cNvPr id="13" name="Arrow: Down 12">
            <a:extLst>
              <a:ext uri="{FF2B5EF4-FFF2-40B4-BE49-F238E27FC236}">
                <a16:creationId xmlns:a16="http://schemas.microsoft.com/office/drawing/2014/main" id="{E22D669A-6F2F-46E5-B831-F88C0C8FC184}"/>
              </a:ext>
            </a:extLst>
          </p:cNvPr>
          <p:cNvSpPr/>
          <p:nvPr/>
        </p:nvSpPr>
        <p:spPr>
          <a:xfrm>
            <a:off x="10177477" y="4253062"/>
            <a:ext cx="217714" cy="261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mbria" panose="02040503050406030204" pitchFamily="18" charset="0"/>
              <a:ea typeface="Cambria" panose="02040503050406030204" pitchFamily="18" charset="0"/>
            </a:endParaRPr>
          </a:p>
        </p:txBody>
      </p:sp>
      <p:sp>
        <p:nvSpPr>
          <p:cNvPr id="14" name="Arrow: Up 13">
            <a:extLst>
              <a:ext uri="{FF2B5EF4-FFF2-40B4-BE49-F238E27FC236}">
                <a16:creationId xmlns:a16="http://schemas.microsoft.com/office/drawing/2014/main" id="{1386ED82-D013-4E7D-8F4B-4CCE533A8541}"/>
              </a:ext>
            </a:extLst>
          </p:cNvPr>
          <p:cNvSpPr/>
          <p:nvPr/>
        </p:nvSpPr>
        <p:spPr>
          <a:xfrm>
            <a:off x="6096000" y="5181600"/>
            <a:ext cx="217714" cy="26125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mbria" panose="02040503050406030204" pitchFamily="18" charset="0"/>
              <a:ea typeface="Cambria" panose="02040503050406030204" pitchFamily="18" charset="0"/>
            </a:endParaRPr>
          </a:p>
        </p:txBody>
      </p:sp>
      <p:sp>
        <p:nvSpPr>
          <p:cNvPr id="15" name="Arrow: Up 14">
            <a:extLst>
              <a:ext uri="{FF2B5EF4-FFF2-40B4-BE49-F238E27FC236}">
                <a16:creationId xmlns:a16="http://schemas.microsoft.com/office/drawing/2014/main" id="{3E704B49-5E14-4111-AB9D-2455D227E536}"/>
              </a:ext>
            </a:extLst>
          </p:cNvPr>
          <p:cNvSpPr/>
          <p:nvPr/>
        </p:nvSpPr>
        <p:spPr>
          <a:xfrm>
            <a:off x="7805059" y="5181600"/>
            <a:ext cx="217714" cy="26125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9967D075-EEFB-40A6-88B2-4FAB220C3506}"/>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8</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85037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985683"/>
            <a:ext cx="3498979" cy="118492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Risks of Using a Third Party</a:t>
            </a:r>
          </a:p>
        </p:txBody>
      </p:sp>
      <p:sp>
        <p:nvSpPr>
          <p:cNvPr id="4" name="Text Placeholder 3"/>
          <p:cNvSpPr>
            <a:spLocks noGrp="1"/>
          </p:cNvSpPr>
          <p:nvPr>
            <p:ph idx="1"/>
          </p:nvPr>
        </p:nvSpPr>
        <p:spPr/>
        <p:txBody>
          <a:bodyPr>
            <a:normAutofit/>
          </a:bodyPr>
          <a:lstStyle/>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Broken internal process</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Underestimation of the cost of coordination</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Reduced customer/supplier contact</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Loss of internal capability and growth in third-party power</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Leakage of sensitive data and information</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Ineffective contracts</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Loss of supply chain visibility</a:t>
            </a:r>
          </a:p>
          <a:p>
            <a:pPr marL="432054" indent="-432054" defTabSz="457200">
              <a:spcAft>
                <a:spcPct val="0"/>
              </a:spcAft>
              <a:buSzPts val="2400"/>
              <a:buFont typeface="+mj-lt"/>
              <a:buAutoNum type="arabicPeriod"/>
            </a:pPr>
            <a:r>
              <a:rPr lang="en-US" sz="2400" dirty="0">
                <a:solidFill>
                  <a:srgbClr val="000000"/>
                </a:solidFill>
                <a:latin typeface="Cambria" panose="02040503050406030204" pitchFamily="18" charset="0"/>
                <a:ea typeface="Cambria" panose="02040503050406030204" pitchFamily="18" charset="0"/>
              </a:rPr>
              <a:t>Negative reputational impact</a:t>
            </a:r>
          </a:p>
        </p:txBody>
      </p:sp>
      <p:sp>
        <p:nvSpPr>
          <p:cNvPr id="3" name="Slide Number Placeholder 2">
            <a:extLst>
              <a:ext uri="{FF2B5EF4-FFF2-40B4-BE49-F238E27FC236}">
                <a16:creationId xmlns:a16="http://schemas.microsoft.com/office/drawing/2014/main" id="{182A2F2D-9E5C-4532-B2F5-7243B89875EC}"/>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9</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22108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Flextronics logo vector, free download Flex vector logo">
            <a:extLst>
              <a:ext uri="{FF2B5EF4-FFF2-40B4-BE49-F238E27FC236}">
                <a16:creationId xmlns:a16="http://schemas.microsoft.com/office/drawing/2014/main" id="{AC070A29-018B-4347-A0C4-84E6C1029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6343" y="218418"/>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88631" y="2462463"/>
            <a:ext cx="3498979" cy="223136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Examples of Successful Third-Party Suppliers</a:t>
            </a:r>
          </a:p>
        </p:txBody>
      </p:sp>
      <p:pic>
        <p:nvPicPr>
          <p:cNvPr id="3074" name="Picture 2" descr="Foxconn | Brands of the World™ | Download vector logos and logotypes">
            <a:extLst>
              <a:ext uri="{FF2B5EF4-FFF2-40B4-BE49-F238E27FC236}">
                <a16:creationId xmlns:a16="http://schemas.microsoft.com/office/drawing/2014/main" id="{D5673FC5-3CF2-4DA1-96EE-6C92AC3225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961" y="5385058"/>
            <a:ext cx="1295399" cy="1333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agna Steyr Vector Logo - Download Free SVG Icon | Worldvectorlogo">
            <a:extLst>
              <a:ext uri="{FF2B5EF4-FFF2-40B4-BE49-F238E27FC236}">
                <a16:creationId xmlns:a16="http://schemas.microsoft.com/office/drawing/2014/main" id="{58DD77F8-7522-4B24-922F-7DCF83CB44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9004" y="2543961"/>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8F1949ED-7A41-43EA-AAE8-0E4B008E0590}"/>
              </a:ext>
            </a:extLst>
          </p:cNvPr>
          <p:cNvSpPr>
            <a:spLocks noGrp="1"/>
          </p:cNvSpPr>
          <p:nvPr>
            <p:ph idx="1"/>
          </p:nvPr>
        </p:nvSpPr>
        <p:spPr>
          <a:xfrm>
            <a:off x="4895849" y="4262231"/>
            <a:ext cx="6943725" cy="984508"/>
          </a:xfrm>
        </p:spPr>
        <p:txBody>
          <a:bodyPr>
            <a:noAutofit/>
          </a:bodyPr>
          <a:lstStyle/>
          <a:p>
            <a:pPr marL="0" indent="0">
              <a:buNone/>
            </a:pPr>
            <a:r>
              <a:rPr lang="en-US" i="1" dirty="0">
                <a:solidFill>
                  <a:schemeClr val="tx1">
                    <a:lumMod val="95000"/>
                    <a:lumOff val="5000"/>
                  </a:schemeClr>
                </a:solidFill>
                <a:latin typeface="Cambria" panose="02040503050406030204" pitchFamily="18" charset="0"/>
                <a:ea typeface="Cambria" panose="02040503050406030204" pitchFamily="18" charset="0"/>
              </a:rPr>
              <a:t>Magna </a:t>
            </a:r>
            <a:r>
              <a:rPr lang="en-US" i="1" dirty="0" err="1">
                <a:solidFill>
                  <a:schemeClr val="tx1">
                    <a:lumMod val="95000"/>
                    <a:lumOff val="5000"/>
                  </a:schemeClr>
                </a:solidFill>
                <a:latin typeface="Cambria" panose="02040503050406030204" pitchFamily="18" charset="0"/>
                <a:ea typeface="Cambria" panose="02040503050406030204" pitchFamily="18" charset="0"/>
              </a:rPr>
              <a:t>Steyr</a:t>
            </a:r>
            <a:r>
              <a:rPr lang="en-US" i="1" dirty="0">
                <a:solidFill>
                  <a:schemeClr val="tx1">
                    <a:lumMod val="95000"/>
                    <a:lumOff val="5000"/>
                  </a:schemeClr>
                </a:solidFill>
                <a:latin typeface="Cambria" panose="02040503050406030204" pitchFamily="18" charset="0"/>
                <a:ea typeface="Cambria" panose="02040503050406030204" pitchFamily="18" charset="0"/>
              </a:rPr>
              <a:t> has so far produced more than 3.65 million vehicles,  29 models including Mercedes-Benz G-Class, BMW 5 Series, BMW Z4, Toyota GR Supra, Jaguar I-PACE and Jaguar E-PACE for nine different OEMs. </a:t>
            </a:r>
            <a:endParaRPr lang="en-IN" dirty="0">
              <a:solidFill>
                <a:schemeClr val="tx1">
                  <a:lumMod val="95000"/>
                  <a:lumOff val="5000"/>
                </a:schemeClr>
              </a:solidFill>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F86C0FAD-3C81-4C59-9917-EC4FCD305664}"/>
              </a:ext>
            </a:extLst>
          </p:cNvPr>
          <p:cNvSpPr/>
          <p:nvPr/>
        </p:nvSpPr>
        <p:spPr>
          <a:xfrm>
            <a:off x="4895850" y="1611261"/>
            <a:ext cx="6943725" cy="1938992"/>
          </a:xfrm>
          <a:prstGeom prst="rect">
            <a:avLst/>
          </a:prstGeom>
        </p:spPr>
        <p:txBody>
          <a:bodyPr wrap="square">
            <a:spAutoFit/>
          </a:bodyPr>
          <a:lstStyle/>
          <a:p>
            <a:r>
              <a:rPr lang="en-US" sz="2000" i="1" dirty="0">
                <a:solidFill>
                  <a:srgbClr val="000000"/>
                </a:solidFill>
                <a:latin typeface="Cambria" panose="02040503050406030204" pitchFamily="18" charset="0"/>
                <a:ea typeface="Cambria" panose="02040503050406030204" pitchFamily="18" charset="0"/>
              </a:rPr>
              <a:t>Without Flextronics, there would be no Xbox - only the idea of it. "Microsoft has a ton of money, but if they had to build factories, they wouldn't have done this project," says Flextronics chair and CEO Michael Marks. "If guys like us didn't exist, guys like Microsoft wouldn't do a hardware product. The risk would be too high."</a:t>
            </a:r>
            <a:endParaRPr lang="en-IN" sz="2000" i="1" dirty="0">
              <a:latin typeface="Cambria" panose="02040503050406030204" pitchFamily="18" charset="0"/>
              <a:ea typeface="Cambria" panose="02040503050406030204" pitchFamily="18" charset="0"/>
            </a:endParaRPr>
          </a:p>
        </p:txBody>
      </p:sp>
      <p:sp>
        <p:nvSpPr>
          <p:cNvPr id="7" name="Slide Number Placeholder 6">
            <a:extLst>
              <a:ext uri="{FF2B5EF4-FFF2-40B4-BE49-F238E27FC236}">
                <a16:creationId xmlns:a16="http://schemas.microsoft.com/office/drawing/2014/main" id="{1ED16D56-7AAF-481A-887F-C5325FB9669E}"/>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10</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7347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1D4D-0E2D-4951-AE3C-2873C774832B}"/>
              </a:ext>
            </a:extLst>
          </p:cNvPr>
          <p:cNvSpPr>
            <a:spLocks noGrp="1"/>
          </p:cNvSpPr>
          <p:nvPr>
            <p:ph type="title"/>
          </p:nvPr>
        </p:nvSpPr>
        <p:spPr>
          <a:xfrm>
            <a:off x="926339" y="2351512"/>
            <a:ext cx="3498979" cy="2456442"/>
          </a:xfrm>
        </p:spPr>
        <p:txBody>
          <a:bodyPr/>
          <a:lstStyle/>
          <a:p>
            <a:r>
              <a:rPr lang="en-US" dirty="0">
                <a:latin typeface="Cambria" panose="02040503050406030204" pitchFamily="18" charset="0"/>
                <a:ea typeface="Cambria" panose="02040503050406030204" pitchFamily="18" charset="0"/>
              </a:rPr>
              <a:t>Framework for Make/Buy decisions</a:t>
            </a:r>
            <a:endParaRPr lang="en-ID" dirty="0">
              <a:latin typeface="Cambria" panose="02040503050406030204" pitchFamily="18" charset="0"/>
              <a:ea typeface="Cambria" panose="02040503050406030204" pitchFamily="18" charset="0"/>
            </a:endParaRPr>
          </a:p>
        </p:txBody>
      </p:sp>
      <p:graphicFrame>
        <p:nvGraphicFramePr>
          <p:cNvPr id="5" name="Content Placeholder 4">
            <a:extLst>
              <a:ext uri="{FF2B5EF4-FFF2-40B4-BE49-F238E27FC236}">
                <a16:creationId xmlns:a16="http://schemas.microsoft.com/office/drawing/2014/main" id="{1EEBD3C9-1AF3-466C-A61B-A912EEBADFDB}"/>
              </a:ext>
            </a:extLst>
          </p:cNvPr>
          <p:cNvGraphicFramePr>
            <a:graphicFrameLocks noGrp="1"/>
          </p:cNvGraphicFramePr>
          <p:nvPr>
            <p:ph idx="1"/>
            <p:extLst>
              <p:ext uri="{D42A27DB-BD31-4B8C-83A1-F6EECF244321}">
                <p14:modId xmlns:p14="http://schemas.microsoft.com/office/powerpoint/2010/main" val="3882151600"/>
              </p:ext>
            </p:extLst>
          </p:nvPr>
        </p:nvGraphicFramePr>
        <p:xfrm>
          <a:off x="5155808" y="804862"/>
          <a:ext cx="6281738"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17FEE71-8C76-454F-93C8-06A1B8FC2BDC}"/>
              </a:ext>
            </a:extLst>
          </p:cNvPr>
          <p:cNvSpPr>
            <a:spLocks noGrp="1"/>
          </p:cNvSpPr>
          <p:nvPr>
            <p:ph type="sldNum" sz="quarter" idx="12"/>
          </p:nvPr>
        </p:nvSpPr>
        <p:spPr>
          <a:xfrm>
            <a:off x="10507588" y="321627"/>
            <a:ext cx="914400" cy="320040"/>
          </a:xfrm>
        </p:spPr>
        <p:txBody>
          <a:bodyPr/>
          <a:lstStyle/>
          <a:p>
            <a:fld id="{1F4BB4E5-C11E-45E5-B53A-4088E768C0C2}" type="slidenum">
              <a:rPr lang="en-IN" smtClean="0">
                <a:latin typeface="Cambria" panose="02040503050406030204" pitchFamily="18" charset="0"/>
                <a:ea typeface="Cambria" panose="02040503050406030204" pitchFamily="18" charset="0"/>
              </a:rPr>
              <a:t>11</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46553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5" y="2407569"/>
            <a:ext cx="3463685" cy="1708145"/>
          </a:xfrm>
        </p:spPr>
        <p:txBody>
          <a:bodyPr vert="horz" wrap="square"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Quoted price or Total Cost of Ownership?</a:t>
            </a:r>
            <a:endParaRPr lang="en-US" sz="2000" dirty="0">
              <a:latin typeface="Cambria" panose="02040503050406030204" pitchFamily="18" charset="0"/>
              <a:ea typeface="Cambria" panose="02040503050406030204" pitchFamily="18" charset="0"/>
            </a:endParaRPr>
          </a:p>
        </p:txBody>
      </p:sp>
      <p:sp>
        <p:nvSpPr>
          <p:cNvPr id="3" name="Text Placeholder 2"/>
          <p:cNvSpPr>
            <a:spLocks noGrp="1"/>
          </p:cNvSpPr>
          <p:nvPr>
            <p:ph idx="1"/>
          </p:nvPr>
        </p:nvSpPr>
        <p:spPr>
          <a:xfrm>
            <a:off x="5118447" y="1688831"/>
            <a:ext cx="6281873" cy="3477332"/>
          </a:xfrm>
        </p:spPr>
        <p:txBody>
          <a:bodyPr vert="horz" wrap="square" lIns="91425" tIns="91425" rIns="91425" bIns="91425" rtlCol="0">
            <a:spAutoFit/>
          </a:bodyPr>
          <a:lstStyle/>
          <a:p>
            <a:pPr marL="255651" indent="-255651" defTabSz="457200">
              <a:spcAft>
                <a:spcPct val="0"/>
              </a:spcAft>
            </a:pPr>
            <a:r>
              <a:rPr lang="en-US" sz="2400" dirty="0">
                <a:solidFill>
                  <a:srgbClr val="000000"/>
                </a:solidFill>
                <a:latin typeface="Cambria" panose="02040503050406030204" pitchFamily="18" charset="0"/>
                <a:ea typeface="Cambria" panose="02040503050406030204" pitchFamily="18" charset="0"/>
              </a:rPr>
              <a:t>Mistake to focus only on quoted price</a:t>
            </a:r>
          </a:p>
          <a:p>
            <a:pPr marL="255651" indent="-255651" defTabSz="457200">
              <a:spcAft>
                <a:spcPct val="0"/>
              </a:spcAft>
            </a:pPr>
            <a:r>
              <a:rPr lang="en-US" sz="2400" b="1" dirty="0">
                <a:solidFill>
                  <a:srgbClr val="000000"/>
                </a:solidFill>
                <a:latin typeface="Cambria" panose="02040503050406030204" pitchFamily="18" charset="0"/>
                <a:ea typeface="Cambria" panose="02040503050406030204" pitchFamily="18" charset="0"/>
              </a:rPr>
              <a:t>Total cost of ownership </a:t>
            </a:r>
            <a:r>
              <a:rPr lang="en-US" sz="2400" dirty="0">
                <a:solidFill>
                  <a:srgbClr val="000000"/>
                </a:solidFill>
                <a:latin typeface="Cambria" panose="02040503050406030204" pitchFamily="18" charset="0"/>
                <a:ea typeface="Cambria" panose="02040503050406030204" pitchFamily="18" charset="0"/>
              </a:rPr>
              <a:t>(T</a:t>
            </a:r>
            <a:r>
              <a:rPr lang="en-US" sz="100" dirty="0">
                <a:solidFill>
                  <a:srgbClr val="000000"/>
                </a:solidFill>
                <a:latin typeface="Cambria" panose="02040503050406030204" pitchFamily="18" charset="0"/>
                <a:ea typeface="Cambria" panose="02040503050406030204" pitchFamily="18" charset="0"/>
              </a:rPr>
              <a:t> </a:t>
            </a:r>
            <a:r>
              <a:rPr lang="en-US" sz="2400" dirty="0">
                <a:solidFill>
                  <a:srgbClr val="000000"/>
                </a:solidFill>
                <a:latin typeface="Cambria" panose="02040503050406030204" pitchFamily="18" charset="0"/>
                <a:ea typeface="Cambria" panose="02040503050406030204" pitchFamily="18" charset="0"/>
              </a:rPr>
              <a:t>C</a:t>
            </a:r>
            <a:r>
              <a:rPr lang="en-US" sz="100" dirty="0">
                <a:solidFill>
                  <a:srgbClr val="000000"/>
                </a:solidFill>
                <a:latin typeface="Cambria" panose="02040503050406030204" pitchFamily="18" charset="0"/>
                <a:ea typeface="Cambria" panose="02040503050406030204" pitchFamily="18" charset="0"/>
              </a:rPr>
              <a:t> </a:t>
            </a:r>
            <a:r>
              <a:rPr lang="en-US" sz="2400" dirty="0">
                <a:solidFill>
                  <a:srgbClr val="000000"/>
                </a:solidFill>
                <a:latin typeface="Cambria" panose="02040503050406030204" pitchFamily="18" charset="0"/>
                <a:ea typeface="Cambria" panose="02040503050406030204" pitchFamily="18" charset="0"/>
              </a:rPr>
              <a:t>O)</a:t>
            </a:r>
          </a:p>
          <a:p>
            <a:pPr marL="741553" lvl="1" indent="-284353" defTabSz="457200">
              <a:spcAft>
                <a:spcPct val="0"/>
              </a:spcAft>
            </a:pPr>
            <a:r>
              <a:rPr lang="en-US" dirty="0">
                <a:solidFill>
                  <a:srgbClr val="000000"/>
                </a:solidFill>
                <a:latin typeface="Cambria" panose="02040503050406030204" pitchFamily="18" charset="0"/>
                <a:ea typeface="Cambria" panose="02040503050406030204" pitchFamily="18" charset="0"/>
              </a:rPr>
              <a:t>Includes all supply chain costs of sourcing from a particular supplier</a:t>
            </a:r>
          </a:p>
          <a:p>
            <a:pPr marL="255651" indent="-255651" defTabSz="457200">
              <a:spcAft>
                <a:spcPct val="0"/>
              </a:spcAft>
            </a:pPr>
            <a:r>
              <a:rPr lang="en-US" sz="2400" dirty="0">
                <a:solidFill>
                  <a:srgbClr val="000000"/>
                </a:solidFill>
                <a:latin typeface="Cambria" panose="02040503050406030204" pitchFamily="18" charset="0"/>
                <a:ea typeface="Cambria" panose="02040503050406030204" pitchFamily="18" charset="0"/>
              </a:rPr>
              <a:t>Three “buckets”</a:t>
            </a:r>
          </a:p>
          <a:p>
            <a:pPr marL="741553" lvl="1" indent="-284353" defTabSz="457200">
              <a:spcAft>
                <a:spcPct val="0"/>
              </a:spcAft>
            </a:pPr>
            <a:r>
              <a:rPr lang="en-US" dirty="0">
                <a:solidFill>
                  <a:srgbClr val="000000"/>
                </a:solidFill>
                <a:latin typeface="Cambria" panose="02040503050406030204" pitchFamily="18" charset="0"/>
                <a:ea typeface="Cambria" panose="02040503050406030204" pitchFamily="18" charset="0"/>
              </a:rPr>
              <a:t>Acquisition costs</a:t>
            </a:r>
          </a:p>
          <a:p>
            <a:pPr marL="741553" lvl="1" indent="-284353" defTabSz="457200">
              <a:spcAft>
                <a:spcPct val="0"/>
              </a:spcAft>
            </a:pPr>
            <a:r>
              <a:rPr lang="en-US" dirty="0">
                <a:solidFill>
                  <a:srgbClr val="000000"/>
                </a:solidFill>
                <a:latin typeface="Cambria" panose="02040503050406030204" pitchFamily="18" charset="0"/>
                <a:ea typeface="Cambria" panose="02040503050406030204" pitchFamily="18" charset="0"/>
              </a:rPr>
              <a:t>Ownership costs</a:t>
            </a:r>
          </a:p>
          <a:p>
            <a:pPr marL="741553" lvl="1" indent="-284353" defTabSz="457200">
              <a:spcAft>
                <a:spcPct val="0"/>
              </a:spcAft>
            </a:pPr>
            <a:r>
              <a:rPr lang="en-US" dirty="0">
                <a:solidFill>
                  <a:srgbClr val="000000"/>
                </a:solidFill>
                <a:latin typeface="Cambria" panose="02040503050406030204" pitchFamily="18" charset="0"/>
                <a:ea typeface="Cambria" panose="02040503050406030204" pitchFamily="18" charset="0"/>
              </a:rPr>
              <a:t>Post-ownership costs</a:t>
            </a:r>
          </a:p>
        </p:txBody>
      </p:sp>
      <p:sp>
        <p:nvSpPr>
          <p:cNvPr id="4" name="Slide Number Placeholder 3">
            <a:extLst>
              <a:ext uri="{FF2B5EF4-FFF2-40B4-BE49-F238E27FC236}">
                <a16:creationId xmlns:a16="http://schemas.microsoft.com/office/drawing/2014/main" id="{F88D16CF-1640-44B8-9477-1CEF8275FDBD}"/>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12</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77842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985683"/>
            <a:ext cx="3498979" cy="118492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Acquisition costs</a:t>
            </a:r>
            <a:endParaRPr lang="en-US" sz="2000" dirty="0">
              <a:latin typeface="Cambria" panose="02040503050406030204" pitchFamily="18" charset="0"/>
              <a:ea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73943852"/>
              </p:ext>
            </p:extLst>
          </p:nvPr>
        </p:nvGraphicFramePr>
        <p:xfrm>
          <a:off x="4474346" y="887765"/>
          <a:ext cx="7448365" cy="5433134"/>
        </p:xfrm>
        <a:graphic>
          <a:graphicData uri="http://schemas.openxmlformats.org/drawingml/2006/table">
            <a:tbl>
              <a:tblPr firstRow="1" bandRow="1">
                <a:tableStyleId>{2D5ABB26-0587-4C30-8999-92F81FD0307C}</a:tableStyleId>
              </a:tblPr>
              <a:tblGrid>
                <a:gridCol w="2226628">
                  <a:extLst>
                    <a:ext uri="{9D8B030D-6E8A-4147-A177-3AD203B41FA5}">
                      <a16:colId xmlns:a16="http://schemas.microsoft.com/office/drawing/2014/main" val="20000"/>
                    </a:ext>
                  </a:extLst>
                </a:gridCol>
                <a:gridCol w="3481713">
                  <a:extLst>
                    <a:ext uri="{9D8B030D-6E8A-4147-A177-3AD203B41FA5}">
                      <a16:colId xmlns:a16="http://schemas.microsoft.com/office/drawing/2014/main" val="20001"/>
                    </a:ext>
                  </a:extLst>
                </a:gridCol>
                <a:gridCol w="1740024">
                  <a:extLst>
                    <a:ext uri="{9D8B030D-6E8A-4147-A177-3AD203B41FA5}">
                      <a16:colId xmlns:a16="http://schemas.microsoft.com/office/drawing/2014/main" val="20002"/>
                    </a:ext>
                  </a:extLst>
                </a:gridCol>
              </a:tblGrid>
              <a:tr h="796635">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Performance Category</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Category Components</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Quantifiable?</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4612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i="0" kern="1200" dirty="0">
                          <a:solidFill>
                            <a:schemeClr val="tx1"/>
                          </a:solidFill>
                          <a:latin typeface="Cambria" panose="02040503050406030204" pitchFamily="18" charset="0"/>
                          <a:ea typeface="Cambria" panose="02040503050406030204" pitchFamily="18" charset="0"/>
                          <a:cs typeface="+mn-cs"/>
                        </a:rPr>
                        <a:t>Acquisition Costs</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bg1"/>
                          </a:solidFill>
                          <a:latin typeface="Cambria" panose="02040503050406030204" pitchFamily="18" charset="0"/>
                          <a:ea typeface="Cambria" panose="02040503050406030204" pitchFamily="18" charset="0"/>
                          <a:cs typeface="+mn-cs"/>
                        </a:rPr>
                        <a:t>Blank</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dirty="0">
                          <a:solidFill>
                            <a:schemeClr val="bg1"/>
                          </a:solidFill>
                          <a:latin typeface="Cambria" panose="02040503050406030204" pitchFamily="18" charset="0"/>
                          <a:ea typeface="Cambria" panose="02040503050406030204" pitchFamily="18" charset="0"/>
                        </a:rPr>
                        <a:t>Blank</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4612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Supplier price</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Labor, material, and overhead</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97411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Supplier terms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Net payment terms, delivery frequency, minimum lot size, quantity discounts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46121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Taxes and duties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All tariffs and compliance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79663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Delivery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All transportation costs from source to destination, packaging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685487">
                <a:tc>
                  <a:txBody>
                    <a:bodyPr/>
                    <a:lstStyle/>
                    <a:p>
                      <a:r>
                        <a:rPr lang="en-US" sz="1600" dirty="0">
                          <a:latin typeface="Cambria" panose="02040503050406030204" pitchFamily="18" charset="0"/>
                          <a:ea typeface="Cambria" panose="02040503050406030204" pitchFamily="18" charset="0"/>
                        </a:rPr>
                        <a:t>Incoming quality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Cost of inspection, defectives, and rework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796635">
                <a:tc>
                  <a:txBody>
                    <a:bodyPr/>
                    <a:lstStyle/>
                    <a:p>
                      <a:r>
                        <a:rPr lang="en-US" sz="1600" dirty="0">
                          <a:latin typeface="Cambria" panose="02040503050406030204" pitchFamily="18" charset="0"/>
                          <a:ea typeface="Cambria" panose="02040503050406030204" pitchFamily="18" charset="0"/>
                        </a:rPr>
                        <a:t>Management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Cost of managing and planning the purchase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Difficult</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7" name="Slide Number Placeholder 6">
            <a:extLst>
              <a:ext uri="{FF2B5EF4-FFF2-40B4-BE49-F238E27FC236}">
                <a16:creationId xmlns:a16="http://schemas.microsoft.com/office/drawing/2014/main" id="{08046E70-78F3-4707-8750-749757DF3BD5}"/>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13</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89093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854878"/>
            <a:ext cx="3498979" cy="144653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Ownership Costs</a:t>
            </a:r>
            <a:br>
              <a:rPr lang="en-US" sz="2000" dirty="0">
                <a:latin typeface="Cambria" panose="02040503050406030204" pitchFamily="18" charset="0"/>
                <a:ea typeface="Cambria" panose="02040503050406030204" pitchFamily="18" charset="0"/>
              </a:rPr>
            </a:br>
            <a:endParaRPr lang="en-US" sz="2000" dirty="0">
              <a:latin typeface="Cambria" panose="02040503050406030204" pitchFamily="18" charset="0"/>
              <a:ea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927144717"/>
              </p:ext>
            </p:extLst>
          </p:nvPr>
        </p:nvGraphicFramePr>
        <p:xfrm>
          <a:off x="4608992" y="991155"/>
          <a:ext cx="7038511" cy="4832644"/>
        </p:xfrm>
        <a:graphic>
          <a:graphicData uri="http://schemas.openxmlformats.org/drawingml/2006/table">
            <a:tbl>
              <a:tblPr firstRow="1" bandRow="1">
                <a:tableStyleId>{2D5ABB26-0587-4C30-8999-92F81FD0307C}</a:tableStyleId>
              </a:tblPr>
              <a:tblGrid>
                <a:gridCol w="2098553">
                  <a:extLst>
                    <a:ext uri="{9D8B030D-6E8A-4147-A177-3AD203B41FA5}">
                      <a16:colId xmlns:a16="http://schemas.microsoft.com/office/drawing/2014/main" val="20000"/>
                    </a:ext>
                  </a:extLst>
                </a:gridCol>
                <a:gridCol w="3270956">
                  <a:extLst>
                    <a:ext uri="{9D8B030D-6E8A-4147-A177-3AD203B41FA5}">
                      <a16:colId xmlns:a16="http://schemas.microsoft.com/office/drawing/2014/main" val="20001"/>
                    </a:ext>
                  </a:extLst>
                </a:gridCol>
                <a:gridCol w="1669002">
                  <a:extLst>
                    <a:ext uri="{9D8B030D-6E8A-4147-A177-3AD203B41FA5}">
                      <a16:colId xmlns:a16="http://schemas.microsoft.com/office/drawing/2014/main" val="20002"/>
                    </a:ext>
                  </a:extLst>
                </a:gridCol>
              </a:tblGrid>
              <a:tr h="624459">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Performance</a:t>
                      </a:r>
                      <a:r>
                        <a:rPr lang="en-US" sz="1600" b="1" kern="1200" baseline="0" dirty="0">
                          <a:solidFill>
                            <a:schemeClr val="tx1"/>
                          </a:solidFill>
                          <a:latin typeface="Cambria" panose="02040503050406030204" pitchFamily="18" charset="0"/>
                          <a:ea typeface="Cambria" panose="02040503050406030204" pitchFamily="18" charset="0"/>
                          <a:cs typeface="+mn-cs"/>
                        </a:rPr>
                        <a:t> </a:t>
                      </a:r>
                      <a:r>
                        <a:rPr lang="en-US" sz="1600" b="1" kern="1200" dirty="0">
                          <a:solidFill>
                            <a:schemeClr val="tx1"/>
                          </a:solidFill>
                          <a:latin typeface="Cambria" panose="02040503050406030204" pitchFamily="18" charset="0"/>
                          <a:ea typeface="Cambria" panose="02040503050406030204" pitchFamily="18" charset="0"/>
                          <a:cs typeface="+mn-cs"/>
                        </a:rPr>
                        <a:t>Category</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Category Components</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Quantifiable?</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61529">
                <a:tc>
                  <a:txBody>
                    <a:bodyPr/>
                    <a:lstStyle/>
                    <a:p>
                      <a:r>
                        <a:rPr lang="en-US" sz="1600" b="1" i="0" dirty="0">
                          <a:latin typeface="Cambria" panose="02040503050406030204" pitchFamily="18" charset="0"/>
                          <a:ea typeface="Cambria" panose="02040503050406030204" pitchFamily="18" charset="0"/>
                        </a:rPr>
                        <a:t>Ownership Costs</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bg1"/>
                          </a:solidFill>
                          <a:latin typeface="Cambria" panose="02040503050406030204" pitchFamily="18" charset="0"/>
                          <a:ea typeface="Cambria" panose="02040503050406030204" pitchFamily="18" charset="0"/>
                          <a:cs typeface="+mn-cs"/>
                        </a:rPr>
                        <a:t>Blank</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kern="1200" dirty="0">
                          <a:solidFill>
                            <a:schemeClr val="bg1"/>
                          </a:solidFill>
                          <a:latin typeface="Cambria" panose="02040503050406030204" pitchFamily="18" charset="0"/>
                          <a:ea typeface="Cambria" panose="02040503050406030204" pitchFamily="18" charset="0"/>
                          <a:cs typeface="+mn-cs"/>
                        </a:rPr>
                        <a:t>Blank</a:t>
                      </a:r>
                      <a:endParaRPr lang="en-US" sz="1600" dirty="0">
                        <a:solidFill>
                          <a:schemeClr val="bg1"/>
                        </a:solidFill>
                        <a:latin typeface="Cambria" panose="02040503050406030204" pitchFamily="18" charset="0"/>
                        <a:ea typeface="Cambria" panose="02040503050406030204" pitchFamily="18" charset="0"/>
                      </a:endParaRP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1150319">
                <a:tc>
                  <a:txBody>
                    <a:bodyPr/>
                    <a:lstStyle/>
                    <a:p>
                      <a:r>
                        <a:rPr lang="en-US" sz="1600" kern="1200" dirty="0">
                          <a:solidFill>
                            <a:schemeClr val="tx1"/>
                          </a:solidFill>
                          <a:latin typeface="Cambria" panose="02040503050406030204" pitchFamily="18" charset="0"/>
                          <a:ea typeface="Cambria" panose="02040503050406030204" pitchFamily="18" charset="0"/>
                          <a:cs typeface="+mn-cs"/>
                        </a:rPr>
                        <a:t>Inventory costs</a:t>
                      </a:r>
                      <a:endParaRPr lang="en-US" sz="1600" dirty="0">
                        <a:latin typeface="Cambria" panose="02040503050406030204" pitchFamily="18" charset="0"/>
                        <a:ea typeface="Cambria" panose="02040503050406030204" pitchFamily="18" charset="0"/>
                      </a:endParaRP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Supplier inventory, including raw material, in process and finished goods, in-transit inventory, finished goods inventory in supply chain</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62445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Warehousing cost</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Warehousing and material handling costs to support additional inventory</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624459">
                <a:tc>
                  <a:txBody>
                    <a:bodyPr/>
                    <a:lstStyle/>
                    <a:p>
                      <a:r>
                        <a:rPr lang="en-US" sz="1600" dirty="0">
                          <a:latin typeface="Cambria" panose="02040503050406030204" pitchFamily="18" charset="0"/>
                          <a:ea typeface="Cambria" panose="02040503050406030204" pitchFamily="18" charset="0"/>
                        </a:rPr>
                        <a:t>Manufacturing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Cost of manufacturing associated with the sourced part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624459">
                <a:tc>
                  <a:txBody>
                    <a:bodyPr/>
                    <a:lstStyle/>
                    <a:p>
                      <a:r>
                        <a:rPr lang="en-US" sz="1600" dirty="0">
                          <a:latin typeface="Cambria" panose="02040503050406030204" pitchFamily="18" charset="0"/>
                          <a:ea typeface="Cambria" panose="02040503050406030204" pitchFamily="18" charset="0"/>
                        </a:rPr>
                        <a:t>Production quality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Impact of sourced part on finished product quality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Difficult</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624459">
                <a:tc>
                  <a:txBody>
                    <a:bodyPr/>
                    <a:lstStyle/>
                    <a:p>
                      <a:r>
                        <a:rPr lang="en-US" sz="1600" dirty="0">
                          <a:latin typeface="Cambria" panose="02040503050406030204" pitchFamily="18" charset="0"/>
                          <a:ea typeface="Cambria" panose="02040503050406030204" pitchFamily="18" charset="0"/>
                        </a:rPr>
                        <a:t>Cycle time costs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Impact of sourced part on production cycle time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Yes</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Slide Number Placeholder 6">
            <a:extLst>
              <a:ext uri="{FF2B5EF4-FFF2-40B4-BE49-F238E27FC236}">
                <a16:creationId xmlns:a16="http://schemas.microsoft.com/office/drawing/2014/main" id="{00D65A7C-9A4D-4EE3-9BED-42C965527D0B}"/>
              </a:ext>
            </a:extLst>
          </p:cNvPr>
          <p:cNvSpPr>
            <a:spLocks noGrp="1"/>
          </p:cNvSpPr>
          <p:nvPr>
            <p:ph type="sldNum" sz="quarter" idx="12"/>
          </p:nvPr>
        </p:nvSpPr>
        <p:spPr/>
        <p:txBody>
          <a:bodyPr/>
          <a:lstStyle/>
          <a:p>
            <a:fld id="{1F4BB4E5-C11E-45E5-B53A-4088E768C0C2}" type="slidenum">
              <a:rPr lang="en-IN" smtClean="0"/>
              <a:t>14</a:t>
            </a:fld>
            <a:endParaRPr lang="en-IN"/>
          </a:p>
        </p:txBody>
      </p:sp>
    </p:spTree>
    <p:extLst>
      <p:ext uri="{BB962C8B-B14F-4D97-AF65-F5344CB8AC3E}">
        <p14:creationId xmlns:p14="http://schemas.microsoft.com/office/powerpoint/2010/main" val="789300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985684"/>
            <a:ext cx="3498979" cy="118492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Post ownership cost</a:t>
            </a:r>
            <a:endParaRPr lang="en-US" sz="2000" dirty="0">
              <a:latin typeface="Cambria" panose="02040503050406030204" pitchFamily="18" charset="0"/>
              <a:ea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564634710"/>
              </p:ext>
            </p:extLst>
          </p:nvPr>
        </p:nvGraphicFramePr>
        <p:xfrm>
          <a:off x="4989250" y="1376039"/>
          <a:ext cx="6764785" cy="4764809"/>
        </p:xfrm>
        <a:graphic>
          <a:graphicData uri="http://schemas.openxmlformats.org/drawingml/2006/table">
            <a:tbl>
              <a:tblPr firstRow="1" bandRow="1">
                <a:tableStyleId>{2D5ABB26-0587-4C30-8999-92F81FD0307C}</a:tableStyleId>
              </a:tblPr>
              <a:tblGrid>
                <a:gridCol w="2022276">
                  <a:extLst>
                    <a:ext uri="{9D8B030D-6E8A-4147-A177-3AD203B41FA5}">
                      <a16:colId xmlns:a16="http://schemas.microsoft.com/office/drawing/2014/main" val="20000"/>
                    </a:ext>
                  </a:extLst>
                </a:gridCol>
                <a:gridCol w="3161174">
                  <a:extLst>
                    <a:ext uri="{9D8B030D-6E8A-4147-A177-3AD203B41FA5}">
                      <a16:colId xmlns:a16="http://schemas.microsoft.com/office/drawing/2014/main" val="20001"/>
                    </a:ext>
                  </a:extLst>
                </a:gridCol>
                <a:gridCol w="1581335">
                  <a:extLst>
                    <a:ext uri="{9D8B030D-6E8A-4147-A177-3AD203B41FA5}">
                      <a16:colId xmlns:a16="http://schemas.microsoft.com/office/drawing/2014/main" val="20002"/>
                    </a:ext>
                  </a:extLst>
                </a:gridCol>
              </a:tblGrid>
              <a:tr h="724501">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Performance</a:t>
                      </a:r>
                      <a:r>
                        <a:rPr lang="en-US" sz="1600" b="1" kern="1200" baseline="0" dirty="0">
                          <a:solidFill>
                            <a:schemeClr val="tx1"/>
                          </a:solidFill>
                          <a:latin typeface="Cambria" panose="02040503050406030204" pitchFamily="18" charset="0"/>
                          <a:ea typeface="Cambria" panose="02040503050406030204" pitchFamily="18" charset="0"/>
                          <a:cs typeface="+mn-cs"/>
                        </a:rPr>
                        <a:t> </a:t>
                      </a:r>
                      <a:r>
                        <a:rPr lang="en-US" sz="1600" b="1" kern="1200" dirty="0">
                          <a:solidFill>
                            <a:schemeClr val="tx1"/>
                          </a:solidFill>
                          <a:latin typeface="Cambria" panose="02040503050406030204" pitchFamily="18" charset="0"/>
                          <a:ea typeface="Cambria" panose="02040503050406030204" pitchFamily="18" charset="0"/>
                          <a:cs typeface="+mn-cs"/>
                        </a:rPr>
                        <a:t>Category</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Category Components</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b="1" kern="1200" dirty="0">
                          <a:solidFill>
                            <a:schemeClr val="tx1"/>
                          </a:solidFill>
                          <a:latin typeface="Cambria" panose="02040503050406030204" pitchFamily="18" charset="0"/>
                          <a:ea typeface="Cambria" panose="02040503050406030204" pitchFamily="18" charset="0"/>
                          <a:cs typeface="+mn-cs"/>
                        </a:rPr>
                        <a:t>Quantifiable?</a:t>
                      </a:r>
                    </a:p>
                  </a:txBody>
                  <a:tcPr anchor="b">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419448">
                <a:tc>
                  <a:txBody>
                    <a:bodyPr/>
                    <a:lstStyle/>
                    <a:p>
                      <a:r>
                        <a:rPr lang="en-US" sz="1600" b="1" i="0" dirty="0">
                          <a:latin typeface="Cambria" panose="02040503050406030204" pitchFamily="18" charset="0"/>
                          <a:ea typeface="Cambria" panose="02040503050406030204" pitchFamily="18" charset="0"/>
                        </a:rPr>
                        <a:t>Post-Ownership Costs</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bg1"/>
                          </a:solidFill>
                          <a:latin typeface="Cambria" panose="02040503050406030204" pitchFamily="18" charset="0"/>
                          <a:ea typeface="Cambria" panose="02040503050406030204" pitchFamily="18" charset="0"/>
                          <a:cs typeface="+mn-cs"/>
                        </a:rPr>
                        <a:t>Blank</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tc>
                  <a:txBody>
                    <a:bodyPr/>
                    <a:lstStyle/>
                    <a:p>
                      <a:r>
                        <a:rPr lang="en-US" sz="1600" kern="1200" dirty="0">
                          <a:solidFill>
                            <a:schemeClr val="bg1"/>
                          </a:solidFill>
                          <a:latin typeface="Cambria" panose="02040503050406030204" pitchFamily="18" charset="0"/>
                          <a:ea typeface="Cambria" panose="02040503050406030204" pitchFamily="18" charset="0"/>
                          <a:cs typeface="+mn-cs"/>
                        </a:rPr>
                        <a:t>Blank</a:t>
                      </a:r>
                      <a:endParaRPr lang="en-US" sz="1600" dirty="0">
                        <a:solidFill>
                          <a:schemeClr val="bg1"/>
                        </a:solidFill>
                        <a:latin typeface="Cambria" panose="02040503050406030204" pitchFamily="18" charset="0"/>
                        <a:ea typeface="Cambria" panose="02040503050406030204" pitchFamily="18" charset="0"/>
                      </a:endParaRP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419448">
                <a:tc>
                  <a:txBody>
                    <a:bodyPr/>
                    <a:lstStyle/>
                    <a:p>
                      <a:r>
                        <a:rPr lang="en-US" sz="1600" kern="1200" dirty="0">
                          <a:solidFill>
                            <a:schemeClr val="tx1"/>
                          </a:solidFill>
                          <a:latin typeface="Cambria" panose="02040503050406030204" pitchFamily="18" charset="0"/>
                          <a:ea typeface="Cambria" panose="02040503050406030204" pitchFamily="18" charset="0"/>
                          <a:cs typeface="+mn-cs"/>
                        </a:rPr>
                        <a:t>Reputation </a:t>
                      </a:r>
                      <a:endParaRPr lang="en-US" sz="1600" dirty="0">
                        <a:latin typeface="Cambria" panose="02040503050406030204" pitchFamily="18" charset="0"/>
                        <a:ea typeface="Cambria" panose="02040503050406030204" pitchFamily="18" charset="0"/>
                      </a:endParaRP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Cambria" panose="02040503050406030204" pitchFamily="18" charset="0"/>
                          <a:ea typeface="Cambria" panose="02040503050406030204" pitchFamily="18" charset="0"/>
                          <a:cs typeface="+mn-cs"/>
                        </a:rPr>
                        <a:t>Reputation impact of quality problems </a:t>
                      </a:r>
                      <a:endParaRPr lang="en-US" sz="1600" kern="1200" dirty="0">
                        <a:solidFill>
                          <a:schemeClr val="tx1"/>
                        </a:solidFill>
                        <a:latin typeface="Cambria" panose="02040503050406030204" pitchFamily="18" charset="0"/>
                        <a:ea typeface="Cambria" panose="02040503050406030204" pitchFamily="18" charset="0"/>
                        <a:cs typeface="+mn-cs"/>
                      </a:endParaRP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No</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72450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Cambria" panose="02040503050406030204" pitchFamily="18" charset="0"/>
                          <a:ea typeface="Cambria" panose="02040503050406030204" pitchFamily="18" charset="0"/>
                          <a:cs typeface="+mn-cs"/>
                        </a:rPr>
                        <a:t>Warranty and product liability costs </a:t>
                      </a:r>
                      <a:endParaRPr lang="en-US" sz="1600" kern="1200" dirty="0">
                        <a:solidFill>
                          <a:schemeClr val="tx1"/>
                        </a:solidFill>
                        <a:latin typeface="Cambria" panose="02040503050406030204" pitchFamily="18" charset="0"/>
                        <a:ea typeface="Cambria" panose="02040503050406030204" pitchFamily="18" charset="0"/>
                        <a:cs typeface="+mn-cs"/>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Warranty and product liability costs associated with sourced part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Difficult</a:t>
                      </a:r>
                      <a:r>
                        <a:rPr lang="en-US" sz="1600" baseline="0" dirty="0">
                          <a:latin typeface="Cambria" panose="02040503050406030204" pitchFamily="18" charset="0"/>
                          <a:ea typeface="Cambria" panose="02040503050406030204" pitchFamily="18" charset="0"/>
                        </a:rPr>
                        <a:t> </a:t>
                      </a:r>
                      <a:endParaRPr lang="en-US" sz="16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724501">
                <a:tc>
                  <a:txBody>
                    <a:bodyPr/>
                    <a:lstStyle/>
                    <a:p>
                      <a:r>
                        <a:rPr lang="en-US" sz="1600" dirty="0">
                          <a:latin typeface="Cambria" panose="02040503050406030204" pitchFamily="18" charset="0"/>
                          <a:ea typeface="Cambria" panose="02040503050406030204" pitchFamily="18" charset="0"/>
                        </a:rPr>
                        <a:t>Environmental costs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Environmental costs affected by sourced part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Difficult</a:t>
                      </a:r>
                      <a:r>
                        <a:rPr lang="en-US" sz="1600" baseline="0" dirty="0">
                          <a:latin typeface="Cambria" panose="02040503050406030204" pitchFamily="18" charset="0"/>
                          <a:ea typeface="Cambria" panose="02040503050406030204" pitchFamily="18" charset="0"/>
                        </a:rPr>
                        <a:t> </a:t>
                      </a:r>
                      <a:endParaRPr lang="en-US" sz="16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1334607">
                <a:tc>
                  <a:txBody>
                    <a:bodyPr/>
                    <a:lstStyle/>
                    <a:p>
                      <a:r>
                        <a:rPr lang="en-US" sz="1600" dirty="0">
                          <a:latin typeface="Cambria" panose="02040503050406030204" pitchFamily="18" charset="0"/>
                          <a:ea typeface="Cambria" panose="02040503050406030204" pitchFamily="18" charset="0"/>
                        </a:rPr>
                        <a:t>Supplier capabilities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Cambria" panose="02040503050406030204" pitchFamily="18" charset="0"/>
                          <a:ea typeface="Cambria" panose="02040503050406030204" pitchFamily="18" charset="0"/>
                          <a:cs typeface="+mn-cs"/>
                        </a:rPr>
                        <a:t>Replenishment lead time, on-time performance, flexibility, information coordination capability, design coordination capability, supplier viability </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a:latin typeface="Cambria" panose="02040503050406030204" pitchFamily="18" charset="0"/>
                          <a:ea typeface="Cambria" panose="02040503050406030204" pitchFamily="18" charset="0"/>
                        </a:rPr>
                        <a:t>To</a:t>
                      </a:r>
                      <a:r>
                        <a:rPr lang="en-US" sz="1600" baseline="0" dirty="0">
                          <a:latin typeface="Cambria" panose="02040503050406030204" pitchFamily="18" charset="0"/>
                          <a:ea typeface="Cambria" panose="02040503050406030204" pitchFamily="18" charset="0"/>
                        </a:rPr>
                        <a:t> some extent</a:t>
                      </a:r>
                      <a:endParaRPr lang="en-US" sz="16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Slide Number Placeholder 6">
            <a:extLst>
              <a:ext uri="{FF2B5EF4-FFF2-40B4-BE49-F238E27FC236}">
                <a16:creationId xmlns:a16="http://schemas.microsoft.com/office/drawing/2014/main" id="{3D044DAE-BB20-43BF-8B9B-6FD1854DE7BE}"/>
              </a:ext>
            </a:extLst>
          </p:cNvPr>
          <p:cNvSpPr>
            <a:spLocks noGrp="1"/>
          </p:cNvSpPr>
          <p:nvPr>
            <p:ph type="sldNum" sz="quarter" idx="12"/>
          </p:nvPr>
        </p:nvSpPr>
        <p:spPr/>
        <p:txBody>
          <a:bodyPr/>
          <a:lstStyle/>
          <a:p>
            <a:fld id="{1F4BB4E5-C11E-45E5-B53A-4088E768C0C2}" type="slidenum">
              <a:rPr lang="en-IN" smtClean="0"/>
              <a:t>15</a:t>
            </a:fld>
            <a:endParaRPr lang="en-IN"/>
          </a:p>
        </p:txBody>
      </p:sp>
    </p:spTree>
    <p:extLst>
      <p:ext uri="{BB962C8B-B14F-4D97-AF65-F5344CB8AC3E}">
        <p14:creationId xmlns:p14="http://schemas.microsoft.com/office/powerpoint/2010/main" val="2400083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200854"/>
            <a:ext cx="3498979" cy="2754585"/>
          </a:xfrm>
        </p:spPr>
        <p:txBody>
          <a:bodyPr vert="horz"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rPr>
              <a:t>Designing a Sourcing Portfolio: Tailored Sourcing</a:t>
            </a:r>
            <a:endParaRPr lang="en-US" sz="2000" dirty="0">
              <a:latin typeface="Cambria" panose="02040503050406030204" pitchFamily="18" charset="0"/>
              <a:ea typeface="Cambria" panose="02040503050406030204" pitchFamily="18" charset="0"/>
            </a:endParaRPr>
          </a:p>
        </p:txBody>
      </p:sp>
      <p:sp>
        <p:nvSpPr>
          <p:cNvPr id="3" name="Text Placeholder 2"/>
          <p:cNvSpPr>
            <a:spLocks noGrp="1"/>
          </p:cNvSpPr>
          <p:nvPr>
            <p:ph idx="1"/>
          </p:nvPr>
        </p:nvSpPr>
        <p:spPr>
          <a:xfrm>
            <a:off x="5118447" y="2225259"/>
            <a:ext cx="6281873" cy="2404474"/>
          </a:xfrm>
        </p:spPr>
        <p:txBody>
          <a:bodyPr vert="horz" wrap="square" lIns="91425" tIns="91425" rIns="91425" bIns="91425" rtlCol="0">
            <a:spAutoFit/>
          </a:bodyPr>
          <a:lstStyle/>
          <a:p>
            <a:pPr marL="255651" indent="-255651" defTabSz="457200">
              <a:spcAft>
                <a:spcPct val="0"/>
              </a:spcAft>
            </a:pPr>
            <a:r>
              <a:rPr lang="en-US" sz="2400" dirty="0">
                <a:solidFill>
                  <a:srgbClr val="000000"/>
                </a:solidFill>
                <a:latin typeface="Cambria" panose="02040503050406030204" pitchFamily="18" charset="0"/>
                <a:ea typeface="Cambria" panose="02040503050406030204" pitchFamily="18" charset="0"/>
              </a:rPr>
              <a:t>Options with regard to whom and where to source from</a:t>
            </a:r>
          </a:p>
          <a:p>
            <a:pPr marL="741553" lvl="1" indent="-284353" defTabSz="457200">
              <a:spcAft>
                <a:spcPct val="0"/>
              </a:spcAft>
            </a:pPr>
            <a:r>
              <a:rPr lang="en-US" dirty="0">
                <a:solidFill>
                  <a:srgbClr val="000000"/>
                </a:solidFill>
                <a:latin typeface="Cambria" panose="02040503050406030204" pitchFamily="18" charset="0"/>
                <a:ea typeface="Cambria" panose="02040503050406030204" pitchFamily="18" charset="0"/>
              </a:rPr>
              <a:t>Will the source be cost efficient or responsive</a:t>
            </a:r>
          </a:p>
          <a:p>
            <a:pPr marL="255651" indent="-255651" defTabSz="457200">
              <a:spcAft>
                <a:spcPct val="0"/>
              </a:spcAft>
            </a:pPr>
            <a:r>
              <a:rPr lang="en-US" sz="2400" dirty="0">
                <a:solidFill>
                  <a:srgbClr val="000000"/>
                </a:solidFill>
                <a:latin typeface="Cambria" panose="02040503050406030204" pitchFamily="18" charset="0"/>
                <a:ea typeface="Cambria" panose="02040503050406030204" pitchFamily="18" charset="0"/>
              </a:rPr>
              <a:t>Tailor supplier portfolio based on a variety of product and market characteristics</a:t>
            </a:r>
          </a:p>
        </p:txBody>
      </p:sp>
      <p:sp>
        <p:nvSpPr>
          <p:cNvPr id="5" name="Slide Number Placeholder 4">
            <a:extLst>
              <a:ext uri="{FF2B5EF4-FFF2-40B4-BE49-F238E27FC236}">
                <a16:creationId xmlns:a16="http://schemas.microsoft.com/office/drawing/2014/main" id="{CB733B77-E0DF-497E-94C3-7DFED305CB78}"/>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16</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85251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9074" y="691959"/>
            <a:ext cx="11408229" cy="661704"/>
          </a:xfrm>
        </p:spPr>
        <p:style>
          <a:lnRef idx="0">
            <a:schemeClr val="accent1"/>
          </a:lnRef>
          <a:fillRef idx="3">
            <a:schemeClr val="accent1"/>
          </a:fillRef>
          <a:effectRef idx="3">
            <a:schemeClr val="accent1"/>
          </a:effectRef>
          <a:fontRef idx="minor">
            <a:schemeClr val="lt1"/>
          </a:fontRef>
        </p:style>
        <p:txBody>
          <a:bodyPr vert="horz" wrap="square" lIns="91440" tIns="91425" rIns="91440" bIns="45720" rtlCol="0" anchor="ctr">
            <a:spAutoFit/>
          </a:bodyPr>
          <a:lstStyle/>
          <a:p>
            <a:pPr defTabSz="457200"/>
            <a:r>
              <a:rPr lang="en-US" kern="1200" dirty="0">
                <a:latin typeface="Cambria" panose="02040503050406030204" pitchFamily="18" charset="0"/>
                <a:ea typeface="Cambria" panose="02040503050406030204" pitchFamily="18" charset="0"/>
                <a:cs typeface="+mj-cs"/>
              </a:rPr>
              <a:t>Designing a Sourcing Portfolio: Tailored Sourcing</a:t>
            </a:r>
            <a:endParaRPr lang="en-US" sz="2000" dirty="0">
              <a:latin typeface="Cambria" panose="02040503050406030204" pitchFamily="18" charset="0"/>
              <a:ea typeface="Cambria" panose="02040503050406030204" pitchFamily="18" charset="0"/>
            </a:endParaRPr>
          </a:p>
        </p:txBody>
      </p:sp>
      <p:sp>
        <p:nvSpPr>
          <p:cNvPr id="3" name="Text Placeholder 2"/>
          <p:cNvSpPr>
            <a:spLocks noGrp="1"/>
          </p:cNvSpPr>
          <p:nvPr>
            <p:ph idx="4294967295"/>
          </p:nvPr>
        </p:nvSpPr>
        <p:spPr>
          <a:xfrm>
            <a:off x="990600" y="1600200"/>
            <a:ext cx="10210799" cy="661704"/>
          </a:xfrm>
        </p:spPr>
        <p:txBody>
          <a:bodyPr/>
          <a:lstStyle/>
          <a:p>
            <a:pPr marL="0" indent="0">
              <a:buNone/>
            </a:pPr>
            <a:r>
              <a:rPr lang="en-US" sz="2400" dirty="0">
                <a:latin typeface="Cambria" panose="02040503050406030204" pitchFamily="18" charset="0"/>
                <a:ea typeface="Cambria" panose="02040503050406030204" pitchFamily="18" charset="0"/>
              </a:rPr>
              <a:t>Factors Favoring Selection of a Responsive or Low-Cost Source</a:t>
            </a:r>
          </a:p>
        </p:txBody>
      </p:sp>
      <p:graphicFrame>
        <p:nvGraphicFramePr>
          <p:cNvPr id="4" name="Table 3"/>
          <p:cNvGraphicFramePr>
            <a:graphicFrameLocks noGrp="1"/>
          </p:cNvGraphicFramePr>
          <p:nvPr>
            <p:extLst>
              <p:ext uri="{D42A27DB-BD31-4B8C-83A1-F6EECF244321}">
                <p14:modId xmlns:p14="http://schemas.microsoft.com/office/powerpoint/2010/main" val="1546679063"/>
              </p:ext>
            </p:extLst>
          </p:nvPr>
        </p:nvGraphicFramePr>
        <p:xfrm>
          <a:off x="1981199" y="2660644"/>
          <a:ext cx="8229600" cy="3055408"/>
        </p:xfrm>
        <a:graphic>
          <a:graphicData uri="http://schemas.openxmlformats.org/drawingml/2006/table">
            <a:tbl>
              <a:tblPr firstRow="1" bandRow="1">
                <a:tableStyleId>{2D5ABB26-0587-4C30-8999-92F81FD0307C}</a:tableStyleId>
              </a:tblPr>
              <a:tblGrid>
                <a:gridCol w="3563258">
                  <a:extLst>
                    <a:ext uri="{9D8B030D-6E8A-4147-A177-3AD203B41FA5}">
                      <a16:colId xmlns:a16="http://schemas.microsoft.com/office/drawing/2014/main" val="20000"/>
                    </a:ext>
                  </a:extLst>
                </a:gridCol>
                <a:gridCol w="2322286">
                  <a:extLst>
                    <a:ext uri="{9D8B030D-6E8A-4147-A177-3AD203B41FA5}">
                      <a16:colId xmlns:a16="http://schemas.microsoft.com/office/drawing/2014/main" val="20001"/>
                    </a:ext>
                  </a:extLst>
                </a:gridCol>
                <a:gridCol w="2344056">
                  <a:extLst>
                    <a:ext uri="{9D8B030D-6E8A-4147-A177-3AD203B41FA5}">
                      <a16:colId xmlns:a16="http://schemas.microsoft.com/office/drawing/2014/main" val="20002"/>
                    </a:ext>
                  </a:extLst>
                </a:gridCol>
              </a:tblGrid>
              <a:tr h="346689">
                <a:tc>
                  <a:txBody>
                    <a:bodyPr/>
                    <a:lstStyle/>
                    <a:p>
                      <a:r>
                        <a:rPr lang="en-US" sz="1800" dirty="0">
                          <a:solidFill>
                            <a:srgbClr val="FFFFFF"/>
                          </a:solidFill>
                          <a:latin typeface="Cambria" panose="02040503050406030204" pitchFamily="18" charset="0"/>
                          <a:ea typeface="Cambria" panose="02040503050406030204" pitchFamily="18" charset="0"/>
                        </a:rPr>
                        <a:t>Blank</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r>
                        <a:rPr lang="en-US" sz="1800" b="1" kern="1200" dirty="0">
                          <a:solidFill>
                            <a:schemeClr val="tx1"/>
                          </a:solidFill>
                          <a:latin typeface="Cambria" panose="02040503050406030204" pitchFamily="18" charset="0"/>
                          <a:ea typeface="Cambria" panose="02040503050406030204" pitchFamily="18" charset="0"/>
                          <a:cs typeface="+mn-cs"/>
                        </a:rPr>
                        <a:t>Responsive Source</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r>
                        <a:rPr lang="en-US" sz="1800" b="1" kern="1200" dirty="0">
                          <a:solidFill>
                            <a:schemeClr val="tx1"/>
                          </a:solidFill>
                          <a:latin typeface="Cambria" panose="02040503050406030204" pitchFamily="18" charset="0"/>
                          <a:ea typeface="Cambria" panose="02040503050406030204" pitchFamily="18" charset="0"/>
                          <a:cs typeface="+mn-cs"/>
                        </a:rPr>
                        <a:t>Low-Cost Source</a:t>
                      </a:r>
                    </a:p>
                  </a:txBody>
                  <a:tcP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46689">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Product life cycle</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Cambria" panose="02040503050406030204" pitchFamily="18" charset="0"/>
                          <a:ea typeface="Cambria" panose="02040503050406030204" pitchFamily="18" charset="0"/>
                          <a:cs typeface="+mn-cs"/>
                        </a:rPr>
                        <a:t>Early phase</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Cambria" panose="02040503050406030204" pitchFamily="18" charset="0"/>
                          <a:ea typeface="Cambria" panose="02040503050406030204" pitchFamily="18" charset="0"/>
                          <a:cs typeface="+mn-cs"/>
                        </a:rPr>
                        <a:t>Mature phase</a:t>
                      </a:r>
                    </a:p>
                  </a:txBody>
                  <a:tcPr>
                    <a:lnT w="1905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46689">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Demand volatility</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High</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Low</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46689">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Demand volume</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Low</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High</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46689">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Product value</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High</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Low</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4668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Cambria" panose="02040503050406030204" pitchFamily="18" charset="0"/>
                          <a:ea typeface="Cambria" panose="02040503050406030204" pitchFamily="18" charset="0"/>
                          <a:cs typeface="+mn-cs"/>
                        </a:rPr>
                        <a:t>Rate of product obsolescence</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High</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Low</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46689">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Desired quality</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High</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Cambria" panose="02040503050406030204" pitchFamily="18" charset="0"/>
                          <a:ea typeface="Cambria" panose="02040503050406030204" pitchFamily="18" charset="0"/>
                          <a:cs typeface="+mn-cs"/>
                        </a:rPr>
                        <a:t>Low to medium</a:t>
                      </a:r>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9508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Cambria" panose="02040503050406030204" pitchFamily="18" charset="0"/>
                          <a:ea typeface="Cambria" panose="02040503050406030204" pitchFamily="18" charset="0"/>
                          <a:cs typeface="+mn-cs"/>
                        </a:rPr>
                        <a:t>Engineering/design support</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High</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FFFFFF"/>
                    </a:solidFill>
                  </a:tcPr>
                </a:tc>
                <a:tc>
                  <a:txBody>
                    <a:bodyPr/>
                    <a:lstStyle/>
                    <a:p>
                      <a:r>
                        <a:rPr lang="en-US" sz="1800" kern="1200" dirty="0">
                          <a:solidFill>
                            <a:schemeClr val="tx1"/>
                          </a:solidFill>
                          <a:latin typeface="Cambria" panose="02040503050406030204" pitchFamily="18" charset="0"/>
                          <a:ea typeface="Cambria" panose="02040503050406030204" pitchFamily="18" charset="0"/>
                          <a:cs typeface="+mn-cs"/>
                        </a:rPr>
                        <a:t>Low</a:t>
                      </a:r>
                      <a:endParaRPr lang="en-US" sz="1800" dirty="0">
                        <a:latin typeface="Cambria" panose="02040503050406030204" pitchFamily="18" charset="0"/>
                        <a:ea typeface="Cambria" panose="02040503050406030204" pitchFamily="18" charset="0"/>
                      </a:endParaRPr>
                    </a:p>
                  </a:txBody>
                  <a:tcP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5" name="Slide Number Placeholder 4">
            <a:extLst>
              <a:ext uri="{FF2B5EF4-FFF2-40B4-BE49-F238E27FC236}">
                <a16:creationId xmlns:a16="http://schemas.microsoft.com/office/drawing/2014/main" id="{C2101506-EDFA-43ED-9955-FFE316311660}"/>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17</a:t>
            </a:fld>
            <a:endParaRPr lang="en-IN">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36019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788" name="Rectangle 18"/>
          <p:cNvSpPr>
            <a:spLocks noChangeArrowheads="1"/>
          </p:cNvSpPr>
          <p:nvPr/>
        </p:nvSpPr>
        <p:spPr bwMode="auto">
          <a:xfrm>
            <a:off x="1309512" y="1789625"/>
            <a:ext cx="5091289" cy="2209800"/>
          </a:xfrm>
          <a:prstGeom prst="rect">
            <a:avLst/>
          </a:prstGeom>
          <a:solidFill>
            <a:srgbClr val="00FF00">
              <a:alpha val="28000"/>
            </a:srgbClr>
          </a:solidFill>
          <a:ln>
            <a:noFill/>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789" name="Rectangle 19"/>
          <p:cNvSpPr>
            <a:spLocks noChangeArrowheads="1"/>
          </p:cNvSpPr>
          <p:nvPr/>
        </p:nvSpPr>
        <p:spPr bwMode="auto">
          <a:xfrm>
            <a:off x="6400800" y="1810405"/>
            <a:ext cx="4775200" cy="2209800"/>
          </a:xfrm>
          <a:prstGeom prst="rect">
            <a:avLst/>
          </a:prstGeom>
          <a:solidFill>
            <a:srgbClr val="FF00FF">
              <a:alpha val="28000"/>
            </a:srgbClr>
          </a:solidFill>
          <a:ln>
            <a:noFill/>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790" name="Rectangle 20"/>
          <p:cNvSpPr>
            <a:spLocks noChangeArrowheads="1"/>
          </p:cNvSpPr>
          <p:nvPr/>
        </p:nvSpPr>
        <p:spPr bwMode="auto">
          <a:xfrm>
            <a:off x="1309512" y="3999426"/>
            <a:ext cx="5091289" cy="2020375"/>
          </a:xfrm>
          <a:prstGeom prst="rect">
            <a:avLst/>
          </a:prstGeom>
          <a:solidFill>
            <a:srgbClr val="CC99FF">
              <a:alpha val="28000"/>
            </a:srgbClr>
          </a:solidFill>
          <a:ln>
            <a:noFill/>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791" name="Rectangle 21"/>
          <p:cNvSpPr>
            <a:spLocks noChangeArrowheads="1"/>
          </p:cNvSpPr>
          <p:nvPr/>
        </p:nvSpPr>
        <p:spPr bwMode="auto">
          <a:xfrm>
            <a:off x="6400800" y="3999427"/>
            <a:ext cx="4775200" cy="2020373"/>
          </a:xfrm>
          <a:prstGeom prst="rect">
            <a:avLst/>
          </a:prstGeom>
          <a:solidFill>
            <a:schemeClr val="accent1">
              <a:alpha val="28000"/>
            </a:schemeClr>
          </a:solidFill>
          <a:ln>
            <a:noFill/>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792" name="Rectangle 2"/>
          <p:cNvSpPr>
            <a:spLocks noGrp="1" noChangeArrowheads="1"/>
          </p:cNvSpPr>
          <p:nvPr>
            <p:ph type="title" idx="4294967295"/>
          </p:nvPr>
        </p:nvSpPr>
        <p:spPr bwMode="auto">
          <a:xfrm>
            <a:off x="1283172" y="495300"/>
            <a:ext cx="9783291" cy="1000125"/>
          </a:xfrm>
        </p:spPr>
        <p:style>
          <a:lnRef idx="1">
            <a:schemeClr val="accent1"/>
          </a:lnRef>
          <a:fillRef idx="3">
            <a:schemeClr val="accent1"/>
          </a:fillRef>
          <a:effectRef idx="2">
            <a:schemeClr val="accent1"/>
          </a:effectRef>
          <a:fontRef idx="minor">
            <a:schemeClr val="lt1"/>
          </a:fontRef>
        </p:style>
        <p:txBody>
          <a:bodyPr vert="horz" wrap="square" lIns="101596" tIns="50797" rIns="101596" bIns="50797" numCol="1" rtlCol="0" anchor="ctr" anchorCtr="0" compatLnSpc="1">
            <a:prstTxWarp prst="textNoShape">
              <a:avLst/>
            </a:prstTxWarp>
            <a:normAutofit/>
          </a:bodyPr>
          <a:lstStyle/>
          <a:p>
            <a:pPr eaLnBrk="1" hangingPunct="1"/>
            <a:r>
              <a:rPr lang="en-US" sz="3067" dirty="0" err="1">
                <a:effectLst>
                  <a:outerShdw blurRad="38100" dist="38100" dir="2700000" algn="tl">
                    <a:srgbClr val="000000"/>
                  </a:outerShdw>
                </a:effectLst>
                <a:latin typeface="Cambria" panose="02040503050406030204" pitchFamily="18" charset="0"/>
                <a:ea typeface="Cambria" panose="02040503050406030204" pitchFamily="18" charset="0"/>
              </a:rPr>
              <a:t>Kraljic’s</a:t>
            </a:r>
            <a:r>
              <a:rPr lang="en-US" sz="3067" dirty="0">
                <a:effectLst>
                  <a:outerShdw blurRad="38100" dist="38100" dir="2700000" algn="tl">
                    <a:srgbClr val="000000"/>
                  </a:outerShdw>
                </a:effectLst>
                <a:latin typeface="Cambria" panose="02040503050406030204" pitchFamily="18" charset="0"/>
                <a:ea typeface="Cambria" panose="02040503050406030204" pitchFamily="18" charset="0"/>
              </a:rPr>
              <a:t> supply matrix</a:t>
            </a:r>
          </a:p>
        </p:txBody>
      </p:sp>
      <p:sp>
        <p:nvSpPr>
          <p:cNvPr id="1051793" name="Line 3"/>
          <p:cNvSpPr>
            <a:spLocks noChangeShapeType="1"/>
          </p:cNvSpPr>
          <p:nvPr/>
        </p:nvSpPr>
        <p:spPr bwMode="auto">
          <a:xfrm flipH="1" flipV="1">
            <a:off x="1272085" y="1665818"/>
            <a:ext cx="11087" cy="4416785"/>
          </a:xfrm>
          <a:prstGeom prst="line">
            <a:avLst/>
          </a:prstGeom>
          <a:noFill/>
          <a:ln w="57150">
            <a:solidFill>
              <a:schemeClr val="tx1"/>
            </a:solidFill>
            <a:round/>
            <a:headEnd/>
            <a:tailEnd type="triangle" w="med" len="med"/>
          </a:ln>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794" name="Line 4"/>
          <p:cNvSpPr>
            <a:spLocks noChangeShapeType="1"/>
          </p:cNvSpPr>
          <p:nvPr/>
        </p:nvSpPr>
        <p:spPr bwMode="auto">
          <a:xfrm flipV="1">
            <a:off x="1256376" y="6019800"/>
            <a:ext cx="10122824" cy="23813"/>
          </a:xfrm>
          <a:prstGeom prst="line">
            <a:avLst/>
          </a:prstGeom>
          <a:noFill/>
          <a:ln w="57150">
            <a:solidFill>
              <a:schemeClr val="tx1"/>
            </a:solidFill>
            <a:round/>
            <a:headEnd/>
            <a:tailEnd type="triangle" w="med" len="med"/>
          </a:ln>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795" name="Text Box 5"/>
          <p:cNvSpPr txBox="1">
            <a:spLocks noChangeArrowheads="1"/>
          </p:cNvSpPr>
          <p:nvPr/>
        </p:nvSpPr>
        <p:spPr bwMode="auto">
          <a:xfrm rot="16200000">
            <a:off x="-3636" y="3680661"/>
            <a:ext cx="1857745"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srgbClr val="FF0000"/>
                </a:solidFill>
                <a:effectLst>
                  <a:outerShdw blurRad="38100" dist="38100" dir="2700000" algn="tl">
                    <a:srgbClr val="000000"/>
                  </a:outerShdw>
                </a:effectLst>
                <a:latin typeface="Cambria" panose="02040503050406030204" pitchFamily="18" charset="0"/>
                <a:ea typeface="Cambria" panose="02040503050406030204" pitchFamily="18" charset="0"/>
              </a:rPr>
              <a:t>Supply Risk</a:t>
            </a:r>
          </a:p>
        </p:txBody>
      </p:sp>
      <p:sp>
        <p:nvSpPr>
          <p:cNvPr id="1051796" name="Text Box 6"/>
          <p:cNvSpPr txBox="1">
            <a:spLocks noChangeArrowheads="1"/>
          </p:cNvSpPr>
          <p:nvPr/>
        </p:nvSpPr>
        <p:spPr bwMode="auto">
          <a:xfrm>
            <a:off x="4819030" y="6110287"/>
            <a:ext cx="2365448"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srgbClr val="FF0000"/>
                </a:solidFill>
                <a:effectLst>
                  <a:outerShdw blurRad="38100" dist="38100" dir="2700000" algn="tl">
                    <a:srgbClr val="000000"/>
                  </a:outerShdw>
                </a:effectLst>
                <a:latin typeface="Cambria" panose="02040503050406030204" pitchFamily="18" charset="0"/>
                <a:ea typeface="Cambria" panose="02040503050406030204" pitchFamily="18" charset="0"/>
              </a:rPr>
              <a:t>Purchase Value</a:t>
            </a:r>
          </a:p>
        </p:txBody>
      </p:sp>
      <p:sp>
        <p:nvSpPr>
          <p:cNvPr id="1051797" name="Text Box 7"/>
          <p:cNvSpPr txBox="1">
            <a:spLocks noChangeArrowheads="1"/>
          </p:cNvSpPr>
          <p:nvPr/>
        </p:nvSpPr>
        <p:spPr bwMode="auto">
          <a:xfrm>
            <a:off x="1174646" y="6110288"/>
            <a:ext cx="819127"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prstClr val="black"/>
                </a:solidFill>
                <a:latin typeface="Cambria" panose="02040503050406030204" pitchFamily="18" charset="0"/>
                <a:ea typeface="Cambria" panose="02040503050406030204" pitchFamily="18" charset="0"/>
              </a:rPr>
              <a:t>Low</a:t>
            </a:r>
          </a:p>
        </p:txBody>
      </p:sp>
      <p:sp>
        <p:nvSpPr>
          <p:cNvPr id="1051798" name="Text Box 8"/>
          <p:cNvSpPr txBox="1">
            <a:spLocks noChangeArrowheads="1"/>
          </p:cNvSpPr>
          <p:nvPr/>
        </p:nvSpPr>
        <p:spPr bwMode="auto">
          <a:xfrm>
            <a:off x="533492" y="1789627"/>
            <a:ext cx="700505" cy="369262"/>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1733" b="1" dirty="0">
                <a:solidFill>
                  <a:prstClr val="black"/>
                </a:solidFill>
                <a:latin typeface="Cambria" panose="02040503050406030204" pitchFamily="18" charset="0"/>
                <a:ea typeface="Cambria" panose="02040503050406030204" pitchFamily="18" charset="0"/>
              </a:rPr>
              <a:t>High</a:t>
            </a:r>
          </a:p>
        </p:txBody>
      </p:sp>
      <p:sp>
        <p:nvSpPr>
          <p:cNvPr id="1051799" name="Text Box 9"/>
          <p:cNvSpPr txBox="1">
            <a:spLocks noChangeArrowheads="1"/>
          </p:cNvSpPr>
          <p:nvPr/>
        </p:nvSpPr>
        <p:spPr bwMode="auto">
          <a:xfrm>
            <a:off x="10317873" y="6034088"/>
            <a:ext cx="888056"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prstClr val="black"/>
                </a:solidFill>
                <a:latin typeface="Cambria" panose="02040503050406030204" pitchFamily="18" charset="0"/>
                <a:ea typeface="Cambria" panose="02040503050406030204" pitchFamily="18" charset="0"/>
              </a:rPr>
              <a:t>High</a:t>
            </a:r>
          </a:p>
        </p:txBody>
      </p:sp>
      <p:sp>
        <p:nvSpPr>
          <p:cNvPr id="1051800" name="Text Box 10"/>
          <p:cNvSpPr txBox="1">
            <a:spLocks noChangeArrowheads="1"/>
          </p:cNvSpPr>
          <p:nvPr/>
        </p:nvSpPr>
        <p:spPr bwMode="auto">
          <a:xfrm>
            <a:off x="1386651" y="1810405"/>
            <a:ext cx="4709348" cy="1949438"/>
          </a:xfrm>
          <a:prstGeom prst="rect">
            <a:avLst/>
          </a:prstGeom>
          <a:noFill/>
          <a:ln>
            <a:noFill/>
          </a:ln>
        </p:spPr>
        <p:txBody>
          <a:bodyPr wrap="squar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IN" sz="2400" b="1" dirty="0">
                <a:solidFill>
                  <a:srgbClr val="6B9F25"/>
                </a:solidFill>
                <a:effectLst>
                  <a:outerShdw blurRad="38100" dist="38100" dir="2700000" algn="tl">
                    <a:srgbClr val="000000"/>
                  </a:outerShdw>
                </a:effectLst>
                <a:latin typeface="Cambria" panose="02040503050406030204" pitchFamily="18" charset="0"/>
                <a:ea typeface="Cambria" panose="02040503050406030204" pitchFamily="18" charset="0"/>
              </a:rPr>
              <a:t>Bottleneck items (</a:t>
            </a:r>
            <a:r>
              <a:rPr lang="en-IN" sz="2400" b="1" dirty="0" err="1">
                <a:solidFill>
                  <a:srgbClr val="6B9F25"/>
                </a:solidFill>
                <a:effectLst>
                  <a:outerShdw blurRad="38100" dist="38100" dir="2700000" algn="tl">
                    <a:srgbClr val="000000"/>
                  </a:outerShdw>
                </a:effectLst>
                <a:latin typeface="Cambria" panose="02040503050406030204" pitchFamily="18" charset="0"/>
                <a:ea typeface="Cambria" panose="02040503050406030204" pitchFamily="18" charset="0"/>
              </a:rPr>
              <a:t>Distinctives</a:t>
            </a:r>
            <a:r>
              <a:rPr lang="en-IN" sz="2400" b="1" dirty="0">
                <a:solidFill>
                  <a:srgbClr val="6B9F25"/>
                </a:solidFill>
                <a:effectLst>
                  <a:outerShdw blurRad="38100" dist="38100" dir="2700000" algn="tl">
                    <a:srgbClr val="000000"/>
                  </a:outerShdw>
                </a:effectLst>
                <a:latin typeface="Cambria" panose="02040503050406030204" pitchFamily="18" charset="0"/>
                <a:ea typeface="Cambria" panose="02040503050406030204" pitchFamily="18" charset="0"/>
              </a:rPr>
              <a:t>)</a:t>
            </a:r>
          </a:p>
          <a:p>
            <a:pPr eaLnBrk="0" hangingPunct="0"/>
            <a:r>
              <a:rPr lang="en-IN" sz="1867" b="1" dirty="0">
                <a:solidFill>
                  <a:prstClr val="black"/>
                </a:solidFill>
                <a:latin typeface="Cambria" panose="02040503050406030204" pitchFamily="18" charset="0"/>
                <a:ea typeface="Cambria" panose="02040503050406030204" pitchFamily="18" charset="0"/>
              </a:rPr>
              <a:t>*Supplier’s technology critical</a:t>
            </a:r>
          </a:p>
          <a:p>
            <a:pPr eaLnBrk="0" hangingPunct="0"/>
            <a:r>
              <a:rPr lang="en-IN" sz="1867" b="1" dirty="0">
                <a:solidFill>
                  <a:prstClr val="black"/>
                </a:solidFill>
                <a:latin typeface="Cambria" panose="02040503050406030204" pitchFamily="18" charset="0"/>
                <a:ea typeface="Cambria" panose="02040503050406030204" pitchFamily="18" charset="0"/>
              </a:rPr>
              <a:t>*Difficult to substitute</a:t>
            </a:r>
          </a:p>
          <a:p>
            <a:pPr eaLnBrk="0" hangingPunct="0"/>
            <a:r>
              <a:rPr lang="en-IN" sz="1867" b="1" dirty="0">
                <a:solidFill>
                  <a:prstClr val="black"/>
                </a:solidFill>
                <a:latin typeface="Cambria" panose="02040503050406030204" pitchFamily="18" charset="0"/>
                <a:ea typeface="Cambria" panose="02040503050406030204" pitchFamily="18" charset="0"/>
              </a:rPr>
              <a:t>*Unique requirements</a:t>
            </a:r>
          </a:p>
          <a:p>
            <a:pPr eaLnBrk="0" hangingPunct="0"/>
            <a:r>
              <a:rPr lang="en-US" sz="1867" b="1" dirty="0">
                <a:solidFill>
                  <a:prstClr val="black"/>
                </a:solidFill>
                <a:latin typeface="Cambria" panose="02040503050406030204" pitchFamily="18" charset="0"/>
                <a:ea typeface="Cambria" panose="02040503050406030204" pitchFamily="18" charset="0"/>
              </a:rPr>
              <a:t>*Engineering Items</a:t>
            </a:r>
          </a:p>
          <a:p>
            <a:pPr algn="r" eaLnBrk="0" hangingPunct="0"/>
            <a:r>
              <a:rPr lang="en-US" sz="2133" b="1" dirty="0">
                <a:solidFill>
                  <a:srgbClr val="6B9F25"/>
                </a:solidFill>
                <a:latin typeface="Cambria" panose="02040503050406030204" pitchFamily="18" charset="0"/>
                <a:ea typeface="Cambria" panose="02040503050406030204" pitchFamily="18" charset="0"/>
              </a:rPr>
              <a:t>Ensure Supply</a:t>
            </a:r>
            <a:endParaRPr lang="en-US" sz="2667" b="1" dirty="0">
              <a:solidFill>
                <a:prstClr val="black"/>
              </a:solidFill>
              <a:effectLst>
                <a:outerShdw blurRad="38100" dist="38100" dir="2700000" algn="tl">
                  <a:srgbClr val="FFFFFF"/>
                </a:outerShdw>
              </a:effectLst>
              <a:latin typeface="Cambria" panose="02040503050406030204" pitchFamily="18" charset="0"/>
              <a:ea typeface="Cambria" panose="02040503050406030204" pitchFamily="18" charset="0"/>
            </a:endParaRPr>
          </a:p>
        </p:txBody>
      </p:sp>
      <p:sp>
        <p:nvSpPr>
          <p:cNvPr id="1051801" name="Text Box 11"/>
          <p:cNvSpPr txBox="1">
            <a:spLocks noChangeArrowheads="1"/>
          </p:cNvSpPr>
          <p:nvPr/>
        </p:nvSpPr>
        <p:spPr bwMode="auto">
          <a:xfrm>
            <a:off x="1277628" y="3960676"/>
            <a:ext cx="5123173" cy="1990539"/>
          </a:xfrm>
          <a:prstGeom prst="rect">
            <a:avLst/>
          </a:prstGeom>
          <a:noFill/>
          <a:ln>
            <a:noFill/>
          </a:ln>
        </p:spPr>
        <p:txBody>
          <a:bodyPr wrap="squar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IN" sz="2667" b="1" dirty="0">
                <a:solidFill>
                  <a:srgbClr val="990099"/>
                </a:solidFill>
                <a:effectLst>
                  <a:outerShdw blurRad="38100" dist="38100" dir="2700000" algn="tl">
                    <a:srgbClr val="000000"/>
                  </a:outerShdw>
                </a:effectLst>
                <a:latin typeface="Cambria" panose="02040503050406030204" pitchFamily="18" charset="0"/>
                <a:ea typeface="Cambria" panose="02040503050406030204" pitchFamily="18" charset="0"/>
              </a:rPr>
              <a:t>Non-critical items (Generics)</a:t>
            </a:r>
          </a:p>
          <a:p>
            <a:pPr eaLnBrk="0" hangingPunct="0"/>
            <a:r>
              <a:rPr lang="en-IN" sz="1867" b="1" dirty="0">
                <a:solidFill>
                  <a:prstClr val="black"/>
                </a:solidFill>
                <a:latin typeface="Cambria" panose="02040503050406030204" pitchFamily="18" charset="0"/>
                <a:ea typeface="Cambria" panose="02040503050406030204" pitchFamily="18" charset="0"/>
              </a:rPr>
              <a:t>*Many suppliers available</a:t>
            </a:r>
          </a:p>
          <a:p>
            <a:pPr eaLnBrk="0" hangingPunct="0"/>
            <a:r>
              <a:rPr lang="en-IN" sz="1867" b="1" dirty="0">
                <a:solidFill>
                  <a:prstClr val="black"/>
                </a:solidFill>
                <a:latin typeface="Cambria" panose="02040503050406030204" pitchFamily="18" charset="0"/>
                <a:ea typeface="Cambria" panose="02040503050406030204" pitchFamily="18" charset="0"/>
              </a:rPr>
              <a:t>*Easy-to-find substitute products</a:t>
            </a:r>
          </a:p>
          <a:p>
            <a:pPr eaLnBrk="0" hangingPunct="0"/>
            <a:r>
              <a:rPr lang="en-US" sz="1867" b="1" dirty="0">
                <a:solidFill>
                  <a:prstClr val="black"/>
                </a:solidFill>
                <a:latin typeface="Cambria" panose="02040503050406030204" pitchFamily="18" charset="0"/>
                <a:ea typeface="Cambria" panose="02040503050406030204" pitchFamily="18" charset="0"/>
              </a:rPr>
              <a:t>*Office Items, MRO</a:t>
            </a:r>
            <a:endParaRPr lang="en-IN" sz="1867" b="1" dirty="0">
              <a:solidFill>
                <a:prstClr val="black"/>
              </a:solidFill>
              <a:latin typeface="Cambria" panose="02040503050406030204" pitchFamily="18" charset="0"/>
              <a:ea typeface="Cambria" panose="02040503050406030204" pitchFamily="18" charset="0"/>
            </a:endParaRPr>
          </a:p>
          <a:p>
            <a:pPr eaLnBrk="0" hangingPunct="0"/>
            <a:endParaRPr lang="en-US" sz="1867" b="1" dirty="0">
              <a:solidFill>
                <a:prstClr val="black"/>
              </a:solidFill>
              <a:latin typeface="Cambria" panose="02040503050406030204" pitchFamily="18" charset="0"/>
              <a:ea typeface="Cambria" panose="02040503050406030204" pitchFamily="18" charset="0"/>
            </a:endParaRPr>
          </a:p>
          <a:p>
            <a:pPr algn="r" eaLnBrk="0" hangingPunct="0"/>
            <a:r>
              <a:rPr lang="en-US" sz="2133" b="1" dirty="0">
                <a:solidFill>
                  <a:srgbClr val="990099"/>
                </a:solidFill>
                <a:latin typeface="Cambria" panose="02040503050406030204" pitchFamily="18" charset="0"/>
                <a:ea typeface="Cambria" panose="02040503050406030204" pitchFamily="18" charset="0"/>
              </a:rPr>
              <a:t>Simplify and Automate</a:t>
            </a:r>
            <a:endParaRPr lang="en-IN" sz="2133" b="1" dirty="0">
              <a:solidFill>
                <a:srgbClr val="990099"/>
              </a:solidFill>
              <a:latin typeface="Cambria" panose="02040503050406030204" pitchFamily="18" charset="0"/>
              <a:ea typeface="Cambria" panose="02040503050406030204" pitchFamily="18" charset="0"/>
            </a:endParaRPr>
          </a:p>
        </p:txBody>
      </p:sp>
      <p:sp>
        <p:nvSpPr>
          <p:cNvPr id="1051802" name="Text Box 12"/>
          <p:cNvSpPr txBox="1">
            <a:spLocks noChangeArrowheads="1"/>
          </p:cNvSpPr>
          <p:nvPr/>
        </p:nvSpPr>
        <p:spPr bwMode="auto">
          <a:xfrm>
            <a:off x="6705600" y="1789626"/>
            <a:ext cx="4470401" cy="1949630"/>
          </a:xfrm>
          <a:prstGeom prst="rect">
            <a:avLst/>
          </a:prstGeom>
          <a:noFill/>
          <a:ln>
            <a:noFill/>
          </a:ln>
        </p:spPr>
        <p:txBody>
          <a:bodyPr wrap="squar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667" b="1" dirty="0">
                <a:solidFill>
                  <a:srgbClr val="0099FF"/>
                </a:solidFill>
                <a:effectLst>
                  <a:outerShdw blurRad="38100" dist="38100" dir="2700000" algn="tl">
                    <a:srgbClr val="000000"/>
                  </a:outerShdw>
                </a:effectLst>
                <a:latin typeface="Cambria" panose="02040503050406030204" pitchFamily="18" charset="0"/>
                <a:ea typeface="Cambria" panose="02040503050406030204" pitchFamily="18" charset="0"/>
              </a:rPr>
              <a:t>Strategic items (</a:t>
            </a:r>
            <a:r>
              <a:rPr lang="en-US" sz="2667" b="1" dirty="0" err="1">
                <a:solidFill>
                  <a:srgbClr val="0099FF"/>
                </a:solidFill>
                <a:effectLst>
                  <a:outerShdw blurRad="38100" dist="38100" dir="2700000" algn="tl">
                    <a:srgbClr val="000000"/>
                  </a:outerShdw>
                </a:effectLst>
                <a:latin typeface="Cambria" panose="02040503050406030204" pitchFamily="18" charset="0"/>
                <a:ea typeface="Cambria" panose="02040503050406030204" pitchFamily="18" charset="0"/>
              </a:rPr>
              <a:t>Criticals</a:t>
            </a:r>
            <a:r>
              <a:rPr lang="en-US" sz="2667" b="1" dirty="0">
                <a:solidFill>
                  <a:srgbClr val="0099FF"/>
                </a:solidFill>
                <a:effectLst>
                  <a:outerShdw blurRad="38100" dist="38100" dir="2700000" algn="tl">
                    <a:srgbClr val="000000"/>
                  </a:outerShdw>
                </a:effectLst>
                <a:latin typeface="Cambria" panose="02040503050406030204" pitchFamily="18" charset="0"/>
                <a:ea typeface="Cambria" panose="02040503050406030204" pitchFamily="18" charset="0"/>
              </a:rPr>
              <a:t>)</a:t>
            </a:r>
          </a:p>
          <a:p>
            <a:pPr eaLnBrk="0" hangingPunct="0"/>
            <a:r>
              <a:rPr lang="en-US" sz="1867" b="1" dirty="0">
                <a:solidFill>
                  <a:prstClr val="black"/>
                </a:solidFill>
                <a:latin typeface="Cambria" panose="02040503050406030204" pitchFamily="18" charset="0"/>
                <a:ea typeface="Cambria" panose="02040503050406030204" pitchFamily="18" charset="0"/>
              </a:rPr>
              <a:t>*Unique specifications</a:t>
            </a:r>
          </a:p>
          <a:p>
            <a:pPr eaLnBrk="0" hangingPunct="0"/>
            <a:r>
              <a:rPr lang="en-US" sz="1867" b="1" dirty="0">
                <a:solidFill>
                  <a:prstClr val="black"/>
                </a:solidFill>
                <a:latin typeface="Cambria" panose="02040503050406030204" pitchFamily="18" charset="0"/>
                <a:ea typeface="Cambria" panose="02040503050406030204" pitchFamily="18" charset="0"/>
              </a:rPr>
              <a:t>*Supplier’s technology critical</a:t>
            </a:r>
          </a:p>
          <a:p>
            <a:pPr eaLnBrk="0" hangingPunct="0"/>
            <a:r>
              <a:rPr lang="en-US" sz="1867" b="1" dirty="0">
                <a:solidFill>
                  <a:prstClr val="black"/>
                </a:solidFill>
                <a:latin typeface="Cambria" panose="02040503050406030204" pitchFamily="18" charset="0"/>
                <a:ea typeface="Cambria" panose="02040503050406030204" pitchFamily="18" charset="0"/>
              </a:rPr>
              <a:t>*Difficult to substitute</a:t>
            </a:r>
          </a:p>
          <a:p>
            <a:pPr eaLnBrk="0" hangingPunct="0"/>
            <a:r>
              <a:rPr lang="en-US" sz="1867" b="1" dirty="0">
                <a:solidFill>
                  <a:prstClr val="black"/>
                </a:solidFill>
                <a:latin typeface="Cambria" panose="02040503050406030204" pitchFamily="18" charset="0"/>
                <a:ea typeface="Cambria" panose="02040503050406030204" pitchFamily="18" charset="0"/>
              </a:rPr>
              <a:t>*Unique specifications</a:t>
            </a:r>
          </a:p>
          <a:p>
            <a:pPr algn="r" eaLnBrk="0" hangingPunct="0"/>
            <a:r>
              <a:rPr lang="en-IN" sz="1867" b="1" dirty="0">
                <a:solidFill>
                  <a:srgbClr val="0099FF"/>
                </a:solidFill>
                <a:latin typeface="Cambria" panose="02040503050406030204" pitchFamily="18" charset="0"/>
                <a:ea typeface="Cambria" panose="02040503050406030204" pitchFamily="18" charset="0"/>
              </a:rPr>
              <a:t>Form long-term partnerships</a:t>
            </a:r>
            <a:endParaRPr lang="en-US" sz="1867" b="1" dirty="0">
              <a:solidFill>
                <a:srgbClr val="0099FF"/>
              </a:solidFill>
              <a:latin typeface="Cambria" panose="02040503050406030204" pitchFamily="18" charset="0"/>
              <a:ea typeface="Cambria" panose="02040503050406030204" pitchFamily="18" charset="0"/>
            </a:endParaRPr>
          </a:p>
        </p:txBody>
      </p:sp>
      <p:sp>
        <p:nvSpPr>
          <p:cNvPr id="1051803" name="Text Box 13"/>
          <p:cNvSpPr txBox="1">
            <a:spLocks noChangeArrowheads="1"/>
          </p:cNvSpPr>
          <p:nvPr/>
        </p:nvSpPr>
        <p:spPr bwMode="auto">
          <a:xfrm>
            <a:off x="6400800" y="4001712"/>
            <a:ext cx="4876800" cy="1949246"/>
          </a:xfrm>
          <a:prstGeom prst="rect">
            <a:avLst/>
          </a:prstGeom>
          <a:noFill/>
          <a:ln>
            <a:noFill/>
          </a:ln>
        </p:spPr>
        <p:txBody>
          <a:bodyPr wrap="squar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IN" sz="2133" b="1" dirty="0">
                <a:solidFill>
                  <a:srgbClr val="000066"/>
                </a:solidFill>
                <a:latin typeface="Cambria" panose="02040503050406030204" pitchFamily="18" charset="0"/>
                <a:ea typeface="Cambria" panose="02040503050406030204" pitchFamily="18" charset="0"/>
              </a:rPr>
              <a:t>Leverage items (commodities)</a:t>
            </a:r>
          </a:p>
          <a:p>
            <a:pPr eaLnBrk="0" hangingPunct="0"/>
            <a:r>
              <a:rPr lang="en-IN" sz="1600" b="1" dirty="0">
                <a:solidFill>
                  <a:prstClr val="black"/>
                </a:solidFill>
                <a:latin typeface="Cambria" panose="02040503050406030204" pitchFamily="18" charset="0"/>
                <a:ea typeface="Cambria" panose="02040503050406030204" pitchFamily="18" charset="0"/>
              </a:rPr>
              <a:t>*Large volume purchases</a:t>
            </a:r>
          </a:p>
          <a:p>
            <a:pPr eaLnBrk="0" hangingPunct="0"/>
            <a:r>
              <a:rPr lang="en-IN" sz="1600" b="1" dirty="0">
                <a:solidFill>
                  <a:prstClr val="black"/>
                </a:solidFill>
                <a:latin typeface="Cambria" panose="02040503050406030204" pitchFamily="18" charset="0"/>
                <a:ea typeface="Cambria" panose="02040503050406030204" pitchFamily="18" charset="0"/>
              </a:rPr>
              <a:t>*can find substitutes, many suppliers available</a:t>
            </a:r>
          </a:p>
          <a:p>
            <a:pPr eaLnBrk="0" hangingPunct="0"/>
            <a:r>
              <a:rPr lang="en-US" sz="1600" b="1" dirty="0">
                <a:solidFill>
                  <a:prstClr val="black"/>
                </a:solidFill>
                <a:latin typeface="Cambria" panose="02040503050406030204" pitchFamily="18" charset="0"/>
                <a:ea typeface="Cambria" panose="02040503050406030204" pitchFamily="18" charset="0"/>
              </a:rPr>
              <a:t>*Basic Production, Packaging items</a:t>
            </a:r>
          </a:p>
          <a:p>
            <a:pPr eaLnBrk="0" hangingPunct="0"/>
            <a:r>
              <a:rPr lang="en-US" sz="1600" b="1" dirty="0">
                <a:solidFill>
                  <a:prstClr val="black"/>
                </a:solidFill>
                <a:latin typeface="Cambria" panose="02040503050406030204" pitchFamily="18" charset="0"/>
                <a:ea typeface="Cambria" panose="02040503050406030204" pitchFamily="18" charset="0"/>
              </a:rPr>
              <a:t>*Logistics Services</a:t>
            </a:r>
          </a:p>
          <a:p>
            <a:pPr eaLnBrk="0" hangingPunct="0"/>
            <a:endParaRPr lang="en-US" sz="1600" b="1" dirty="0">
              <a:solidFill>
                <a:prstClr val="black"/>
              </a:solidFill>
              <a:latin typeface="Cambria" panose="02040503050406030204" pitchFamily="18" charset="0"/>
              <a:ea typeface="Cambria" panose="02040503050406030204" pitchFamily="18" charset="0"/>
            </a:endParaRPr>
          </a:p>
          <a:p>
            <a:pPr algn="r" eaLnBrk="0" hangingPunct="0"/>
            <a:r>
              <a:rPr lang="en-IN" sz="1867" b="1" dirty="0">
                <a:solidFill>
                  <a:srgbClr val="000066"/>
                </a:solidFill>
                <a:latin typeface="Cambria" panose="02040503050406030204" pitchFamily="18" charset="0"/>
                <a:ea typeface="Cambria" panose="02040503050406030204" pitchFamily="18" charset="0"/>
              </a:rPr>
              <a:t>exploit </a:t>
            </a:r>
            <a:r>
              <a:rPr lang="en-IN" sz="1600" b="1" dirty="0">
                <a:solidFill>
                  <a:srgbClr val="000066"/>
                </a:solidFill>
                <a:latin typeface="Cambria" panose="02040503050406030204" pitchFamily="18" charset="0"/>
                <a:ea typeface="Cambria" panose="02040503050406030204" pitchFamily="18" charset="0"/>
              </a:rPr>
              <a:t>purchasing </a:t>
            </a:r>
            <a:r>
              <a:rPr lang="en-IN" sz="1867" b="1" dirty="0">
                <a:solidFill>
                  <a:srgbClr val="000066"/>
                </a:solidFill>
                <a:latin typeface="Cambria" panose="02040503050406030204" pitchFamily="18" charset="0"/>
                <a:ea typeface="Cambria" panose="02040503050406030204" pitchFamily="18" charset="0"/>
              </a:rPr>
              <a:t>power &amp; minimize cost</a:t>
            </a:r>
          </a:p>
        </p:txBody>
      </p:sp>
      <p:sp>
        <p:nvSpPr>
          <p:cNvPr id="1051804" name="Text Box 7"/>
          <p:cNvSpPr txBox="1">
            <a:spLocks noChangeArrowheads="1"/>
          </p:cNvSpPr>
          <p:nvPr/>
        </p:nvSpPr>
        <p:spPr bwMode="auto">
          <a:xfrm>
            <a:off x="452157" y="5715000"/>
            <a:ext cx="819127"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prstClr val="black"/>
                </a:solidFill>
                <a:latin typeface="Cambria" panose="02040503050406030204" pitchFamily="18" charset="0"/>
                <a:ea typeface="Cambria" panose="02040503050406030204" pitchFamily="18" charset="0"/>
              </a:rPr>
              <a:t>Low</a:t>
            </a:r>
          </a:p>
        </p:txBody>
      </p:sp>
      <p:sp>
        <p:nvSpPr>
          <p:cNvPr id="2" name="Slide Number Placeholder 1">
            <a:extLst>
              <a:ext uri="{FF2B5EF4-FFF2-40B4-BE49-F238E27FC236}">
                <a16:creationId xmlns:a16="http://schemas.microsoft.com/office/drawing/2014/main" id="{8D6B190D-9541-4CE4-857D-E0192B8A9E1C}"/>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18</a:t>
            </a:fld>
            <a:endParaRPr lang="en-IN">
              <a:latin typeface="Cambria" panose="02040503050406030204" pitchFamily="18" charset="0"/>
              <a:ea typeface="Cambria" panose="02040503050406030204" pitchFamily="18" charset="0"/>
            </a:endParaRPr>
          </a:p>
        </p:txBody>
      </p:sp>
      <p:pic>
        <p:nvPicPr>
          <p:cNvPr id="20" name="Picture 19">
            <a:extLst>
              <a:ext uri="{FF2B5EF4-FFF2-40B4-BE49-F238E27FC236}">
                <a16:creationId xmlns:a16="http://schemas.microsoft.com/office/drawing/2014/main" id="{2B21B5D4-F45E-4FF7-970B-761B974EC1FB}"/>
              </a:ext>
            </a:extLst>
          </p:cNvPr>
          <p:cNvPicPr>
            <a:picLocks noChangeAspect="1"/>
          </p:cNvPicPr>
          <p:nvPr/>
        </p:nvPicPr>
        <p:blipFill>
          <a:blip r:embed="rId3"/>
          <a:stretch>
            <a:fillRect/>
          </a:stretch>
        </p:blipFill>
        <p:spPr>
          <a:xfrm>
            <a:off x="2041744" y="1647172"/>
            <a:ext cx="4289441" cy="24228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808" name="Rectangle 18"/>
          <p:cNvSpPr>
            <a:spLocks noChangeArrowheads="1"/>
          </p:cNvSpPr>
          <p:nvPr/>
        </p:nvSpPr>
        <p:spPr bwMode="auto">
          <a:xfrm>
            <a:off x="2001787" y="2194767"/>
            <a:ext cx="4515556" cy="1600200"/>
          </a:xfrm>
          <a:prstGeom prst="rect">
            <a:avLst/>
          </a:prstGeom>
          <a:solidFill>
            <a:srgbClr val="00FF00">
              <a:alpha val="28000"/>
            </a:srgbClr>
          </a:solidFill>
          <a:ln>
            <a:noFill/>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809" name="Rectangle 19"/>
          <p:cNvSpPr>
            <a:spLocks noChangeArrowheads="1"/>
          </p:cNvSpPr>
          <p:nvPr/>
        </p:nvSpPr>
        <p:spPr bwMode="auto">
          <a:xfrm>
            <a:off x="6517343" y="2194767"/>
            <a:ext cx="4244623" cy="1600200"/>
          </a:xfrm>
          <a:prstGeom prst="rect">
            <a:avLst/>
          </a:prstGeom>
          <a:solidFill>
            <a:srgbClr val="0066FF"/>
          </a:solidFill>
        </p:spPr>
        <p:style>
          <a:lnRef idx="0">
            <a:schemeClr val="accent2"/>
          </a:lnRef>
          <a:fillRef idx="3">
            <a:schemeClr val="accent2"/>
          </a:fillRef>
          <a:effectRef idx="3">
            <a:schemeClr val="accent2"/>
          </a:effectRef>
          <a:fontRef idx="minor">
            <a:schemeClr val="lt1"/>
          </a:fontRef>
        </p:style>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810" name="Rectangle 20"/>
          <p:cNvSpPr>
            <a:spLocks noChangeArrowheads="1"/>
          </p:cNvSpPr>
          <p:nvPr/>
        </p:nvSpPr>
        <p:spPr bwMode="auto">
          <a:xfrm>
            <a:off x="2001787" y="3794967"/>
            <a:ext cx="4515556" cy="1676400"/>
          </a:xfrm>
          <a:prstGeom prst="rect">
            <a:avLst/>
          </a:prstGeom>
          <a:solidFill>
            <a:srgbClr val="CC99FF">
              <a:alpha val="28000"/>
            </a:srgbClr>
          </a:solidFill>
          <a:ln>
            <a:noFill/>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811" name="Rectangle 21"/>
          <p:cNvSpPr>
            <a:spLocks noChangeArrowheads="1"/>
          </p:cNvSpPr>
          <p:nvPr/>
        </p:nvSpPr>
        <p:spPr bwMode="auto">
          <a:xfrm>
            <a:off x="6517343" y="3794967"/>
            <a:ext cx="4244623" cy="1676400"/>
          </a:xfrm>
          <a:prstGeom prst="rect">
            <a:avLst/>
          </a:prstGeom>
          <a:solidFill>
            <a:schemeClr val="accent1">
              <a:alpha val="28000"/>
            </a:schemeClr>
          </a:solidFill>
          <a:ln>
            <a:noFill/>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812" name="Rectangle 2"/>
          <p:cNvSpPr>
            <a:spLocks noGrp="1" noChangeArrowheads="1"/>
          </p:cNvSpPr>
          <p:nvPr>
            <p:ph type="title" idx="4294967295"/>
          </p:nvPr>
        </p:nvSpPr>
        <p:spPr bwMode="auto">
          <a:xfrm>
            <a:off x="438150" y="723900"/>
            <a:ext cx="11066463" cy="914400"/>
          </a:xfrm>
        </p:spPr>
        <p:style>
          <a:lnRef idx="3">
            <a:schemeClr val="lt1"/>
          </a:lnRef>
          <a:fillRef idx="1">
            <a:schemeClr val="accent1"/>
          </a:fillRef>
          <a:effectRef idx="1">
            <a:schemeClr val="accent1"/>
          </a:effectRef>
          <a:fontRef idx="minor">
            <a:schemeClr val="lt1"/>
          </a:fontRef>
        </p:style>
        <p:txBody>
          <a:bodyPr vert="horz" wrap="square" lIns="101596" tIns="50797" rIns="101596" bIns="50797" numCol="1" rtlCol="0" anchor="ctr" anchorCtr="0" compatLnSpc="1">
            <a:prstTxWarp prst="textNoShape">
              <a:avLst/>
            </a:prstTxWarp>
            <a:normAutofit/>
          </a:bodyPr>
          <a:lstStyle/>
          <a:p>
            <a:pPr eaLnBrk="1" hangingPunct="1"/>
            <a:r>
              <a:rPr lang="en-US" sz="3067" dirty="0">
                <a:effectLst>
                  <a:outerShdw blurRad="38100" dist="38100" dir="2700000" algn="tl">
                    <a:srgbClr val="000000"/>
                  </a:outerShdw>
                </a:effectLst>
                <a:latin typeface="Cambria" panose="02040503050406030204" pitchFamily="18" charset="0"/>
                <a:ea typeface="Cambria" panose="02040503050406030204" pitchFamily="18" charset="0"/>
              </a:rPr>
              <a:t>Typology of Buying Decision</a:t>
            </a:r>
          </a:p>
        </p:txBody>
      </p:sp>
      <p:sp>
        <p:nvSpPr>
          <p:cNvPr id="1051813" name="Line 3"/>
          <p:cNvSpPr>
            <a:spLocks noChangeShapeType="1"/>
          </p:cNvSpPr>
          <p:nvPr/>
        </p:nvSpPr>
        <p:spPr bwMode="auto">
          <a:xfrm flipV="1">
            <a:off x="1975447" y="2102691"/>
            <a:ext cx="0" cy="3392488"/>
          </a:xfrm>
          <a:prstGeom prst="line">
            <a:avLst/>
          </a:prstGeom>
          <a:noFill/>
          <a:ln w="12700">
            <a:solidFill>
              <a:schemeClr val="tx1"/>
            </a:solidFill>
            <a:round/>
            <a:headEnd/>
            <a:tailEnd type="triangle" w="med" len="med"/>
          </a:ln>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814" name="Line 4"/>
          <p:cNvSpPr>
            <a:spLocks noChangeShapeType="1"/>
          </p:cNvSpPr>
          <p:nvPr/>
        </p:nvSpPr>
        <p:spPr bwMode="auto">
          <a:xfrm>
            <a:off x="1975447" y="5495179"/>
            <a:ext cx="8965260" cy="0"/>
          </a:xfrm>
          <a:prstGeom prst="line">
            <a:avLst/>
          </a:prstGeom>
          <a:noFill/>
          <a:ln w="12700">
            <a:solidFill>
              <a:schemeClr val="tx1"/>
            </a:solidFill>
            <a:round/>
            <a:headEnd/>
            <a:tailEnd type="triangle" w="med" len="med"/>
          </a:ln>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815" name="Text Box 5"/>
          <p:cNvSpPr txBox="1">
            <a:spLocks noChangeArrowheads="1"/>
          </p:cNvSpPr>
          <p:nvPr/>
        </p:nvSpPr>
        <p:spPr bwMode="auto">
          <a:xfrm rot="16200000">
            <a:off x="510872" y="3390218"/>
            <a:ext cx="1971493" cy="841250"/>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srgbClr val="FF0000"/>
                </a:solidFill>
                <a:effectLst>
                  <a:outerShdw blurRad="38100" dist="38100" dir="2700000" algn="tl">
                    <a:srgbClr val="000000"/>
                  </a:outerShdw>
                </a:effectLst>
                <a:latin typeface="Cambria" panose="02040503050406030204" pitchFamily="18" charset="0"/>
                <a:ea typeface="Cambria" panose="02040503050406030204" pitchFamily="18" charset="0"/>
              </a:rPr>
              <a:t>Commercial </a:t>
            </a:r>
          </a:p>
          <a:p>
            <a:pPr algn="ctr" eaLnBrk="0" hangingPunct="0"/>
            <a:r>
              <a:rPr lang="en-US" sz="2400" b="1" dirty="0">
                <a:solidFill>
                  <a:srgbClr val="FF0000"/>
                </a:solidFill>
                <a:effectLst>
                  <a:outerShdw blurRad="38100" dist="38100" dir="2700000" algn="tl">
                    <a:srgbClr val="000000"/>
                  </a:outerShdw>
                </a:effectLst>
                <a:latin typeface="Cambria" panose="02040503050406030204" pitchFamily="18" charset="0"/>
                <a:ea typeface="Cambria" panose="02040503050406030204" pitchFamily="18" charset="0"/>
              </a:rPr>
              <a:t>Uncertainty</a:t>
            </a:r>
          </a:p>
        </p:txBody>
      </p:sp>
      <p:sp>
        <p:nvSpPr>
          <p:cNvPr id="1051816" name="Text Box 6"/>
          <p:cNvSpPr txBox="1">
            <a:spLocks noChangeArrowheads="1"/>
          </p:cNvSpPr>
          <p:nvPr/>
        </p:nvSpPr>
        <p:spPr bwMode="auto">
          <a:xfrm>
            <a:off x="4961635" y="5714255"/>
            <a:ext cx="3111421"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srgbClr val="FF0000"/>
                </a:solidFill>
                <a:effectLst>
                  <a:outerShdw blurRad="38100" dist="38100" dir="2700000" algn="tl">
                    <a:srgbClr val="000000"/>
                  </a:outerShdw>
                </a:effectLst>
                <a:latin typeface="Cambria" panose="02040503050406030204" pitchFamily="18" charset="0"/>
                <a:ea typeface="Cambria" panose="02040503050406030204" pitchFamily="18" charset="0"/>
              </a:rPr>
              <a:t>Product Complexity</a:t>
            </a:r>
          </a:p>
        </p:txBody>
      </p:sp>
      <p:sp>
        <p:nvSpPr>
          <p:cNvPr id="1051817" name="Text Box 7"/>
          <p:cNvSpPr txBox="1">
            <a:spLocks noChangeArrowheads="1"/>
          </p:cNvSpPr>
          <p:nvPr/>
        </p:nvSpPr>
        <p:spPr bwMode="auto">
          <a:xfrm>
            <a:off x="1866923" y="5561855"/>
            <a:ext cx="819127"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prstClr val="black"/>
                </a:solidFill>
                <a:latin typeface="Cambria" panose="02040503050406030204" pitchFamily="18" charset="0"/>
                <a:ea typeface="Cambria" panose="02040503050406030204" pitchFamily="18" charset="0"/>
              </a:rPr>
              <a:t>Low</a:t>
            </a:r>
          </a:p>
        </p:txBody>
      </p:sp>
      <p:sp>
        <p:nvSpPr>
          <p:cNvPr id="1051818" name="Text Box 8"/>
          <p:cNvSpPr txBox="1">
            <a:spLocks noChangeArrowheads="1"/>
          </p:cNvSpPr>
          <p:nvPr/>
        </p:nvSpPr>
        <p:spPr bwMode="auto">
          <a:xfrm>
            <a:off x="1188137" y="2161428"/>
            <a:ext cx="650811" cy="369262"/>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1733" b="1" dirty="0">
                <a:solidFill>
                  <a:prstClr val="black"/>
                </a:solidFill>
                <a:latin typeface="Cambria" panose="02040503050406030204" pitchFamily="18" charset="0"/>
                <a:ea typeface="Cambria" panose="02040503050406030204" pitchFamily="18" charset="0"/>
              </a:rPr>
              <a:t>Low</a:t>
            </a:r>
          </a:p>
        </p:txBody>
      </p:sp>
      <p:sp>
        <p:nvSpPr>
          <p:cNvPr id="1051819" name="Text Box 9"/>
          <p:cNvSpPr txBox="1">
            <a:spLocks noChangeArrowheads="1"/>
          </p:cNvSpPr>
          <p:nvPr/>
        </p:nvSpPr>
        <p:spPr bwMode="auto">
          <a:xfrm>
            <a:off x="10208814" y="5485655"/>
            <a:ext cx="888056"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prstClr val="black"/>
                </a:solidFill>
                <a:latin typeface="Cambria" panose="02040503050406030204" pitchFamily="18" charset="0"/>
                <a:ea typeface="Cambria" panose="02040503050406030204" pitchFamily="18" charset="0"/>
              </a:rPr>
              <a:t>High</a:t>
            </a:r>
          </a:p>
        </p:txBody>
      </p:sp>
      <p:sp>
        <p:nvSpPr>
          <p:cNvPr id="1051820" name="Text Box 10"/>
          <p:cNvSpPr txBox="1">
            <a:spLocks noChangeArrowheads="1"/>
          </p:cNvSpPr>
          <p:nvPr/>
        </p:nvSpPr>
        <p:spPr bwMode="auto">
          <a:xfrm>
            <a:off x="2904899" y="2356602"/>
            <a:ext cx="2506133" cy="1333885"/>
          </a:xfrm>
          <a:prstGeom prst="rect">
            <a:avLst/>
          </a:prstGeom>
          <a:noFill/>
          <a:ln>
            <a:noFill/>
          </a:ln>
        </p:spPr>
        <p:txBody>
          <a:bodyPr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667" b="1" dirty="0">
                <a:solidFill>
                  <a:srgbClr val="6B9F25"/>
                </a:solidFill>
                <a:effectLst>
                  <a:outerShdw blurRad="38100" dist="38100" dir="2700000" algn="tl">
                    <a:srgbClr val="000000"/>
                  </a:outerShdw>
                </a:effectLst>
                <a:latin typeface="Cambria" panose="02040503050406030204" pitchFamily="18" charset="0"/>
                <a:ea typeface="Cambria" panose="02040503050406030204" pitchFamily="18" charset="0"/>
              </a:rPr>
              <a:t>Purchasing Department Dominant</a:t>
            </a:r>
            <a:endParaRPr lang="en-US" sz="2667" b="1" dirty="0">
              <a:solidFill>
                <a:prstClr val="black"/>
              </a:solidFill>
              <a:effectLst>
                <a:outerShdw blurRad="38100" dist="38100" dir="2700000" algn="tl">
                  <a:srgbClr val="FFFFFF"/>
                </a:outerShdw>
              </a:effectLst>
              <a:latin typeface="Cambria" panose="02040503050406030204" pitchFamily="18" charset="0"/>
              <a:ea typeface="Cambria" panose="02040503050406030204" pitchFamily="18" charset="0"/>
            </a:endParaRPr>
          </a:p>
        </p:txBody>
      </p:sp>
      <p:sp>
        <p:nvSpPr>
          <p:cNvPr id="1051821" name="Text Box 11"/>
          <p:cNvSpPr txBox="1">
            <a:spLocks noChangeArrowheads="1"/>
          </p:cNvSpPr>
          <p:nvPr/>
        </p:nvSpPr>
        <p:spPr bwMode="auto">
          <a:xfrm>
            <a:off x="2242618" y="4404567"/>
            <a:ext cx="3913481" cy="923452"/>
          </a:xfrm>
          <a:prstGeom prst="rect">
            <a:avLst/>
          </a:prstGeom>
          <a:noFill/>
          <a:ln>
            <a:noFill/>
          </a:ln>
        </p:spPr>
        <p:txBody>
          <a:bodyPr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667" b="1" dirty="0">
                <a:solidFill>
                  <a:srgbClr val="990099"/>
                </a:solidFill>
                <a:effectLst>
                  <a:outerShdw blurRad="38100" dist="38100" dir="2700000" algn="tl">
                    <a:srgbClr val="000000"/>
                  </a:outerShdw>
                </a:effectLst>
                <a:latin typeface="Cambria" panose="02040503050406030204" pitchFamily="18" charset="0"/>
                <a:ea typeface="Cambria" panose="02040503050406030204" pitchFamily="18" charset="0"/>
              </a:rPr>
              <a:t>Finance And </a:t>
            </a:r>
            <a:r>
              <a:rPr lang="en-US" sz="2667" b="1" dirty="0" err="1">
                <a:solidFill>
                  <a:srgbClr val="990099"/>
                </a:solidFill>
                <a:effectLst>
                  <a:outerShdw blurRad="38100" dist="38100" dir="2700000" algn="tl">
                    <a:srgbClr val="000000"/>
                  </a:outerShdw>
                </a:effectLst>
                <a:latin typeface="Cambria" panose="02040503050406030204" pitchFamily="18" charset="0"/>
                <a:ea typeface="Cambria" panose="02040503050406030204" pitchFamily="18" charset="0"/>
              </a:rPr>
              <a:t>Admn</a:t>
            </a:r>
            <a:r>
              <a:rPr lang="en-US" sz="2667" b="1" dirty="0">
                <a:solidFill>
                  <a:srgbClr val="990099"/>
                </a:solidFill>
                <a:effectLst>
                  <a:outerShdw blurRad="38100" dist="38100" dir="2700000" algn="tl">
                    <a:srgbClr val="000000"/>
                  </a:outerShdw>
                </a:effectLst>
                <a:latin typeface="Cambria" panose="02040503050406030204" pitchFamily="18" charset="0"/>
                <a:ea typeface="Cambria" panose="02040503050406030204" pitchFamily="18" charset="0"/>
              </a:rPr>
              <a:t> Dominant</a:t>
            </a:r>
          </a:p>
        </p:txBody>
      </p:sp>
      <p:sp>
        <p:nvSpPr>
          <p:cNvPr id="1051822" name="Text Box 12"/>
          <p:cNvSpPr txBox="1">
            <a:spLocks noChangeArrowheads="1"/>
          </p:cNvSpPr>
          <p:nvPr/>
        </p:nvSpPr>
        <p:spPr bwMode="auto">
          <a:xfrm>
            <a:off x="7503129" y="2579368"/>
            <a:ext cx="2273050" cy="923452"/>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667" b="1" dirty="0">
                <a:solidFill>
                  <a:srgbClr val="0099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Engineering </a:t>
            </a:r>
          </a:p>
          <a:p>
            <a:pPr algn="ctr" eaLnBrk="0" hangingPunct="0"/>
            <a:r>
              <a:rPr lang="en-US" sz="2667" b="1" dirty="0">
                <a:solidFill>
                  <a:srgbClr val="0099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Dominant</a:t>
            </a:r>
            <a:r>
              <a:rPr lang="en-US" sz="2667" b="1" dirty="0">
                <a:solidFill>
                  <a:srgbClr val="990099"/>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endParaRPr lang="en-US" sz="2667" b="1" dirty="0">
              <a:solidFill>
                <a:srgbClr val="0099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51823" name="Text Box 13"/>
          <p:cNvSpPr txBox="1">
            <a:spLocks noChangeArrowheads="1"/>
          </p:cNvSpPr>
          <p:nvPr/>
        </p:nvSpPr>
        <p:spPr bwMode="auto">
          <a:xfrm>
            <a:off x="7383939" y="4211599"/>
            <a:ext cx="2888218" cy="923452"/>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667" b="1" dirty="0">
                <a:solidFill>
                  <a:srgbClr val="000066"/>
                </a:solidFill>
                <a:effectLst>
                  <a:outerShdw blurRad="38100" dist="38100" dir="2700000" algn="tl">
                    <a:srgbClr val="000000"/>
                  </a:outerShdw>
                </a:effectLst>
                <a:latin typeface="Cambria" panose="02040503050406030204" pitchFamily="18" charset="0"/>
                <a:ea typeface="Cambria" panose="02040503050406030204" pitchFamily="18" charset="0"/>
              </a:rPr>
              <a:t>Cross Functional </a:t>
            </a:r>
          </a:p>
          <a:p>
            <a:pPr algn="ctr" eaLnBrk="0" hangingPunct="0"/>
            <a:r>
              <a:rPr lang="en-US" sz="2667" b="1" dirty="0">
                <a:solidFill>
                  <a:srgbClr val="000066"/>
                </a:solidFill>
                <a:effectLst>
                  <a:outerShdw blurRad="38100" dist="38100" dir="2700000" algn="tl">
                    <a:srgbClr val="000000"/>
                  </a:outerShdw>
                </a:effectLst>
                <a:latin typeface="Cambria" panose="02040503050406030204" pitchFamily="18" charset="0"/>
                <a:ea typeface="Cambria" panose="02040503050406030204" pitchFamily="18" charset="0"/>
              </a:rPr>
              <a:t>Decision</a:t>
            </a:r>
          </a:p>
        </p:txBody>
      </p:sp>
      <p:sp>
        <p:nvSpPr>
          <p:cNvPr id="1051824" name="Text Box 7"/>
          <p:cNvSpPr txBox="1">
            <a:spLocks noChangeArrowheads="1"/>
          </p:cNvSpPr>
          <p:nvPr/>
        </p:nvSpPr>
        <p:spPr bwMode="auto">
          <a:xfrm>
            <a:off x="1109969" y="5166567"/>
            <a:ext cx="888056" cy="471918"/>
          </a:xfrm>
          <a:prstGeom prst="rect">
            <a:avLst/>
          </a:prstGeom>
          <a:noFill/>
          <a:ln>
            <a:noFill/>
          </a:ln>
        </p:spPr>
        <p:txBody>
          <a:bodyPr wrap="none"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algn="ctr" eaLnBrk="0" hangingPunct="0"/>
            <a:r>
              <a:rPr lang="en-US" sz="2400" b="1" dirty="0">
                <a:solidFill>
                  <a:prstClr val="black"/>
                </a:solidFill>
                <a:latin typeface="Cambria" panose="02040503050406030204" pitchFamily="18" charset="0"/>
                <a:ea typeface="Cambria" panose="02040503050406030204" pitchFamily="18" charset="0"/>
              </a:rPr>
              <a:t>High</a:t>
            </a:r>
          </a:p>
        </p:txBody>
      </p:sp>
      <p:sp>
        <p:nvSpPr>
          <p:cNvPr id="2" name="Slide Number Placeholder 1">
            <a:extLst>
              <a:ext uri="{FF2B5EF4-FFF2-40B4-BE49-F238E27FC236}">
                <a16:creationId xmlns:a16="http://schemas.microsoft.com/office/drawing/2014/main" id="{E4022E7A-514D-45AD-ACA8-3BDF9FCC9485}"/>
              </a:ext>
            </a:extLst>
          </p:cNvPr>
          <p:cNvSpPr>
            <a:spLocks noGrp="1"/>
          </p:cNvSpPr>
          <p:nvPr>
            <p:ph type="sldNum" sz="quarter" idx="12"/>
          </p:nvPr>
        </p:nvSpPr>
        <p:spPr/>
        <p:txBody>
          <a:bodyPr/>
          <a:lstStyle/>
          <a:p>
            <a:fld id="{1F4BB4E5-C11E-45E5-B53A-4088E768C0C2}" type="slidenum">
              <a:rPr lang="en-IN" smtClean="0">
                <a:latin typeface="Cambria" panose="02040503050406030204" pitchFamily="18" charset="0"/>
                <a:ea typeface="Cambria" panose="02040503050406030204" pitchFamily="18" charset="0"/>
              </a:rPr>
              <a:t>19</a:t>
            </a:fld>
            <a:endParaRPr lang="en-IN">
              <a:latin typeface="Cambria" panose="02040503050406030204" pitchFamily="18" charset="0"/>
              <a:ea typeface="Cambria" panose="020405030504060302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07" name="AutoShape 2"/>
          <p:cNvSpPr>
            <a:spLocks noChangeArrowheads="1"/>
          </p:cNvSpPr>
          <p:nvPr/>
        </p:nvSpPr>
        <p:spPr bwMode="auto">
          <a:xfrm>
            <a:off x="5533437" y="5497514"/>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Invoice clearance &amp; payments</a:t>
            </a:r>
          </a:p>
        </p:txBody>
      </p:sp>
      <p:sp>
        <p:nvSpPr>
          <p:cNvPr id="1051508" name="AutoShape 3"/>
          <p:cNvSpPr>
            <a:spLocks noChangeArrowheads="1"/>
          </p:cNvSpPr>
          <p:nvPr/>
        </p:nvSpPr>
        <p:spPr bwMode="auto">
          <a:xfrm>
            <a:off x="5533437" y="5970589"/>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Records maintenance</a:t>
            </a:r>
          </a:p>
        </p:txBody>
      </p:sp>
      <p:sp>
        <p:nvSpPr>
          <p:cNvPr id="1051509" name="AutoShape 4"/>
          <p:cNvSpPr>
            <a:spLocks noChangeArrowheads="1"/>
          </p:cNvSpPr>
          <p:nvPr/>
        </p:nvSpPr>
        <p:spPr bwMode="auto">
          <a:xfrm>
            <a:off x="5533437" y="5026026"/>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Receipt and inspection</a:t>
            </a:r>
          </a:p>
        </p:txBody>
      </p:sp>
      <p:sp>
        <p:nvSpPr>
          <p:cNvPr id="1051510" name="AutoShape 5"/>
          <p:cNvSpPr>
            <a:spLocks noChangeArrowheads="1"/>
          </p:cNvSpPr>
          <p:nvPr/>
        </p:nvSpPr>
        <p:spPr bwMode="auto">
          <a:xfrm>
            <a:off x="5533437" y="4552950"/>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Follow up and expediting</a:t>
            </a:r>
          </a:p>
        </p:txBody>
      </p:sp>
      <p:sp>
        <p:nvSpPr>
          <p:cNvPr id="1051511" name="AutoShape 6"/>
          <p:cNvSpPr>
            <a:spLocks noChangeArrowheads="1"/>
          </p:cNvSpPr>
          <p:nvPr/>
        </p:nvSpPr>
        <p:spPr bwMode="auto">
          <a:xfrm>
            <a:off x="5533437" y="4079875"/>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Purchase order preparation</a:t>
            </a:r>
          </a:p>
        </p:txBody>
      </p:sp>
      <p:sp>
        <p:nvSpPr>
          <p:cNvPr id="1051512" name="AutoShape 7"/>
          <p:cNvSpPr>
            <a:spLocks noChangeArrowheads="1"/>
          </p:cNvSpPr>
          <p:nvPr/>
        </p:nvSpPr>
        <p:spPr bwMode="auto">
          <a:xfrm>
            <a:off x="5533437" y="3640138"/>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Supplier selection</a:t>
            </a:r>
          </a:p>
        </p:txBody>
      </p:sp>
      <p:sp>
        <p:nvSpPr>
          <p:cNvPr id="1051513" name="AutoShape 8"/>
          <p:cNvSpPr>
            <a:spLocks noChangeArrowheads="1"/>
          </p:cNvSpPr>
          <p:nvPr/>
        </p:nvSpPr>
        <p:spPr bwMode="auto">
          <a:xfrm>
            <a:off x="818445" y="3032126"/>
            <a:ext cx="4453467" cy="504825"/>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Supplier identification </a:t>
            </a:r>
            <a:br>
              <a:rPr lang="en-US" sz="1733" b="1">
                <a:solidFill>
                  <a:prstClr val="black"/>
                </a:solidFill>
              </a:rPr>
            </a:br>
            <a:r>
              <a:rPr lang="en-US" sz="1733" b="1">
                <a:solidFill>
                  <a:prstClr val="black"/>
                </a:solidFill>
              </a:rPr>
              <a:t>and evaluation</a:t>
            </a:r>
          </a:p>
        </p:txBody>
      </p:sp>
      <p:sp>
        <p:nvSpPr>
          <p:cNvPr id="1051514" name="AutoShape 9"/>
          <p:cNvSpPr>
            <a:spLocks noChangeArrowheads="1"/>
          </p:cNvSpPr>
          <p:nvPr/>
        </p:nvSpPr>
        <p:spPr bwMode="auto">
          <a:xfrm>
            <a:off x="5533437" y="2135189"/>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Description</a:t>
            </a:r>
          </a:p>
        </p:txBody>
      </p:sp>
      <p:sp>
        <p:nvSpPr>
          <p:cNvPr id="1051515" name="AutoShape 10"/>
          <p:cNvSpPr>
            <a:spLocks noChangeArrowheads="1"/>
          </p:cNvSpPr>
          <p:nvPr/>
        </p:nvSpPr>
        <p:spPr bwMode="auto">
          <a:xfrm>
            <a:off x="5533437" y="1662114"/>
            <a:ext cx="4453467" cy="311151"/>
          </a:xfrm>
          <a:prstGeom prst="flowChartProcess">
            <a:avLst/>
          </a:prstGeom>
          <a:solidFill>
            <a:srgbClr val="FFFF00"/>
          </a:solidFill>
          <a:ln w="9525">
            <a:solidFill>
              <a:schemeClr val="tx1"/>
            </a:solidFill>
            <a:miter lim="800000"/>
            <a:headEnd/>
            <a:tailEnd/>
          </a:ln>
          <a:effectLst/>
        </p:spPr>
        <p:txBody>
          <a:bodyPr wrap="none" lIns="101596" tIns="50797" rIns="101596" bIns="50797" anchor="ctr"/>
          <a:lstStyle/>
          <a:p>
            <a:pPr algn="ctr" eaLnBrk="0" hangingPunct="0"/>
            <a:r>
              <a:rPr lang="en-US" sz="1733" b="1">
                <a:solidFill>
                  <a:prstClr val="black"/>
                </a:solidFill>
              </a:rPr>
              <a:t>Needs identification</a:t>
            </a:r>
          </a:p>
        </p:txBody>
      </p:sp>
      <p:sp>
        <p:nvSpPr>
          <p:cNvPr id="1051516" name="Text Box 11"/>
          <p:cNvSpPr txBox="1">
            <a:spLocks noChangeArrowheads="1"/>
          </p:cNvSpPr>
          <p:nvPr/>
        </p:nvSpPr>
        <p:spPr bwMode="auto">
          <a:xfrm>
            <a:off x="5533439" y="2546351"/>
            <a:ext cx="4556948" cy="471918"/>
          </a:xfrm>
          <a:prstGeom prst="rect">
            <a:avLst/>
          </a:prstGeom>
          <a:solidFill>
            <a:srgbClr val="FFFF00"/>
          </a:solidFill>
          <a:ln>
            <a:noFill/>
          </a:ln>
          <a:effectLst/>
        </p:spPr>
        <p:txBody>
          <a:bodyPr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eaLnBrk="0" hangingPunct="0">
              <a:spcBef>
                <a:spcPct val="50000"/>
              </a:spcBef>
            </a:pPr>
            <a:r>
              <a:rPr lang="en-US" sz="2400" b="1" i="1">
                <a:solidFill>
                  <a:prstClr val="black"/>
                </a:solidFill>
                <a:latin typeface="Arial" pitchFamily="34" charset="0"/>
              </a:rPr>
              <a:t>Is there a preferred supplier?</a:t>
            </a:r>
          </a:p>
        </p:txBody>
      </p:sp>
      <p:sp>
        <p:nvSpPr>
          <p:cNvPr id="1051517" name="Line 12"/>
          <p:cNvSpPr>
            <a:spLocks noChangeShapeType="1"/>
          </p:cNvSpPr>
          <p:nvPr/>
        </p:nvSpPr>
        <p:spPr bwMode="auto">
          <a:xfrm>
            <a:off x="7734771" y="3929063"/>
            <a:ext cx="0" cy="15240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18" name="Line 13"/>
          <p:cNvSpPr>
            <a:spLocks noChangeShapeType="1"/>
          </p:cNvSpPr>
          <p:nvPr/>
        </p:nvSpPr>
        <p:spPr bwMode="auto">
          <a:xfrm>
            <a:off x="7734771" y="2852738"/>
            <a:ext cx="0" cy="768351"/>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19" name="Line 14"/>
          <p:cNvSpPr>
            <a:spLocks noChangeShapeType="1"/>
          </p:cNvSpPr>
          <p:nvPr/>
        </p:nvSpPr>
        <p:spPr bwMode="auto">
          <a:xfrm>
            <a:off x="3076223" y="2698751"/>
            <a:ext cx="0" cy="306388"/>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0" name="Line 15"/>
          <p:cNvSpPr>
            <a:spLocks noChangeShapeType="1"/>
          </p:cNvSpPr>
          <p:nvPr/>
        </p:nvSpPr>
        <p:spPr bwMode="auto">
          <a:xfrm>
            <a:off x="7734771" y="2470151"/>
            <a:ext cx="0" cy="15240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1" name="Line 16"/>
          <p:cNvSpPr>
            <a:spLocks noChangeShapeType="1"/>
          </p:cNvSpPr>
          <p:nvPr/>
        </p:nvSpPr>
        <p:spPr bwMode="auto">
          <a:xfrm>
            <a:off x="7734771" y="4389439"/>
            <a:ext cx="0" cy="15240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2" name="Line 17"/>
          <p:cNvSpPr>
            <a:spLocks noChangeShapeType="1"/>
          </p:cNvSpPr>
          <p:nvPr/>
        </p:nvSpPr>
        <p:spPr bwMode="auto">
          <a:xfrm>
            <a:off x="7734771" y="4849813"/>
            <a:ext cx="0" cy="15240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3" name="Line 18"/>
          <p:cNvSpPr>
            <a:spLocks noChangeShapeType="1"/>
          </p:cNvSpPr>
          <p:nvPr/>
        </p:nvSpPr>
        <p:spPr bwMode="auto">
          <a:xfrm>
            <a:off x="7734771" y="5349875"/>
            <a:ext cx="0" cy="15240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4" name="Line 19"/>
          <p:cNvSpPr>
            <a:spLocks noChangeShapeType="1"/>
          </p:cNvSpPr>
          <p:nvPr/>
        </p:nvSpPr>
        <p:spPr bwMode="auto">
          <a:xfrm>
            <a:off x="7734771" y="5810251"/>
            <a:ext cx="0" cy="15240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5" name="Line 20"/>
          <p:cNvSpPr>
            <a:spLocks noChangeShapeType="1"/>
          </p:cNvSpPr>
          <p:nvPr/>
        </p:nvSpPr>
        <p:spPr bwMode="auto">
          <a:xfrm>
            <a:off x="7734771" y="1970088"/>
            <a:ext cx="0" cy="15240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6" name="Line 21"/>
          <p:cNvSpPr>
            <a:spLocks noChangeShapeType="1"/>
          </p:cNvSpPr>
          <p:nvPr/>
        </p:nvSpPr>
        <p:spPr bwMode="auto">
          <a:xfrm flipH="1">
            <a:off x="3076223" y="2698751"/>
            <a:ext cx="2353733" cy="0"/>
          </a:xfrm>
          <a:prstGeom prst="line">
            <a:avLst/>
          </a:prstGeom>
          <a:noFill/>
          <a:ln w="28575">
            <a:solidFill>
              <a:schemeClr val="tx1"/>
            </a:solidFill>
            <a:round/>
            <a:headEnd/>
            <a:tailEn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27" name="Text Box 22"/>
          <p:cNvSpPr txBox="1">
            <a:spLocks noChangeArrowheads="1"/>
          </p:cNvSpPr>
          <p:nvPr/>
        </p:nvSpPr>
        <p:spPr bwMode="auto">
          <a:xfrm>
            <a:off x="4047068" y="2354263"/>
            <a:ext cx="1281288" cy="471918"/>
          </a:xfrm>
          <a:prstGeom prst="rect">
            <a:avLst/>
          </a:prstGeom>
          <a:noFill/>
          <a:ln>
            <a:noFill/>
          </a:ln>
          <a:effectLst/>
        </p:spPr>
        <p:txBody>
          <a:bodyPr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eaLnBrk="0" hangingPunct="0">
              <a:spcBef>
                <a:spcPct val="50000"/>
              </a:spcBef>
            </a:pPr>
            <a:r>
              <a:rPr lang="en-US" sz="2400" b="1" i="1">
                <a:solidFill>
                  <a:prstClr val="black"/>
                </a:solidFill>
                <a:latin typeface="Arial" pitchFamily="34" charset="0"/>
              </a:rPr>
              <a:t>No</a:t>
            </a:r>
          </a:p>
        </p:txBody>
      </p:sp>
      <p:sp>
        <p:nvSpPr>
          <p:cNvPr id="1051528" name="Text Box 23"/>
          <p:cNvSpPr txBox="1">
            <a:spLocks noChangeArrowheads="1"/>
          </p:cNvSpPr>
          <p:nvPr/>
        </p:nvSpPr>
        <p:spPr bwMode="auto">
          <a:xfrm>
            <a:off x="7683971" y="3006725"/>
            <a:ext cx="1279408" cy="369262"/>
          </a:xfrm>
          <a:prstGeom prst="rect">
            <a:avLst/>
          </a:prstGeom>
          <a:noFill/>
          <a:ln>
            <a:noFill/>
          </a:ln>
          <a:effectLst/>
        </p:spPr>
        <p:txBody>
          <a:bodyPr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eaLnBrk="0" hangingPunct="0">
              <a:spcBef>
                <a:spcPct val="50000"/>
              </a:spcBef>
            </a:pPr>
            <a:r>
              <a:rPr lang="en-US" sz="1733" b="1" i="1">
                <a:solidFill>
                  <a:prstClr val="black"/>
                </a:solidFill>
                <a:latin typeface="Arial" pitchFamily="34" charset="0"/>
              </a:rPr>
              <a:t>Yes</a:t>
            </a:r>
          </a:p>
        </p:txBody>
      </p:sp>
      <p:sp>
        <p:nvSpPr>
          <p:cNvPr id="1051529" name="Rectangle 24"/>
          <p:cNvSpPr>
            <a:spLocks noChangeArrowheads="1"/>
          </p:cNvSpPr>
          <p:nvPr/>
        </p:nvSpPr>
        <p:spPr bwMode="auto">
          <a:xfrm>
            <a:off x="919928" y="327307"/>
            <a:ext cx="9885304" cy="1143000"/>
          </a:xfrm>
          <a:prstGeom prst="rect">
            <a:avLst/>
          </a:prstGeom>
          <a:ln/>
        </p:spPr>
        <p:style>
          <a:lnRef idx="1">
            <a:schemeClr val="accent1"/>
          </a:lnRef>
          <a:fillRef idx="3">
            <a:schemeClr val="accent1"/>
          </a:fillRef>
          <a:effectRef idx="2">
            <a:schemeClr val="accent1"/>
          </a:effectRef>
          <a:fontRef idx="minor">
            <a:schemeClr val="lt1"/>
          </a:fontRef>
        </p:style>
        <p:txBody>
          <a:bodyPr lIns="101596" tIns="50797" rIns="101596" bIns="50797" anchor="ctr"/>
          <a:lstStyle/>
          <a:p>
            <a:pPr algn="ctr"/>
            <a:r>
              <a:rPr lang="en-US" sz="3067" b="1" dirty="0">
                <a:solidFill>
                  <a:schemeClr val="bg1"/>
                </a:solidFill>
                <a:effectLst>
                  <a:outerShdw blurRad="38100" dist="38100" dir="2700000" algn="tl">
                    <a:srgbClr val="000000"/>
                  </a:outerShdw>
                </a:effectLst>
                <a:latin typeface="Arial" charset="0"/>
              </a:rPr>
              <a:t>The Purchasing Process</a:t>
            </a:r>
          </a:p>
        </p:txBody>
      </p:sp>
      <p:sp>
        <p:nvSpPr>
          <p:cNvPr id="1051530" name="Line 25"/>
          <p:cNvSpPr>
            <a:spLocks noChangeShapeType="1"/>
          </p:cNvSpPr>
          <p:nvPr/>
        </p:nvSpPr>
        <p:spPr bwMode="auto">
          <a:xfrm flipH="1" flipV="1">
            <a:off x="3076223" y="3544889"/>
            <a:ext cx="0" cy="230187"/>
          </a:xfrm>
          <a:prstGeom prst="line">
            <a:avLst/>
          </a:prstGeom>
          <a:noFill/>
          <a:ln w="28575">
            <a:solidFill>
              <a:schemeClr val="tx1"/>
            </a:solidFill>
            <a:round/>
            <a:headEnd/>
            <a:tailEn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31" name="Line 26"/>
          <p:cNvSpPr>
            <a:spLocks noChangeShapeType="1"/>
          </p:cNvSpPr>
          <p:nvPr/>
        </p:nvSpPr>
        <p:spPr bwMode="auto">
          <a:xfrm>
            <a:off x="3076225" y="3775075"/>
            <a:ext cx="2457215" cy="0"/>
          </a:xfrm>
          <a:prstGeom prst="line">
            <a:avLst/>
          </a:prstGeom>
          <a:noFill/>
          <a:ln w="28575">
            <a:solidFill>
              <a:schemeClr val="tx1"/>
            </a:solidFill>
            <a:round/>
            <a:headEnd/>
            <a:tailEnd type="triangle" w="med" len="med"/>
          </a:ln>
          <a:effectLst/>
        </p:spPr>
        <p:txBody>
          <a:bodyPr lIns="101596" tIns="50797" rIns="101596" bIns="50797"/>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32" name="AutoShape 27"/>
          <p:cNvSpPr/>
          <p:nvPr/>
        </p:nvSpPr>
        <p:spPr bwMode="auto">
          <a:xfrm>
            <a:off x="10090388" y="4043363"/>
            <a:ext cx="357481" cy="2265363"/>
          </a:xfrm>
          <a:prstGeom prst="rightBracket">
            <a:avLst>
              <a:gd name="adj" fmla="val 62588"/>
            </a:avLst>
          </a:prstGeom>
          <a:noFill/>
          <a:ln w="9525">
            <a:solidFill>
              <a:schemeClr val="tx1"/>
            </a:solidFill>
            <a:round/>
            <a:headEnd/>
            <a:tailEnd/>
          </a:ln>
          <a:effectLst/>
        </p:spPr>
        <p:txBody>
          <a:bodyPr wrap="none" lIns="101596" tIns="50797" rIns="101596" bIns="50797" anchor="ctr"/>
          <a:lstStyle/>
          <a:p>
            <a:pPr algn="r" eaLnBrk="0" hangingPunct="0"/>
            <a:endParaRPr lang="en-US" sz="2400">
              <a:solidFill>
                <a:prstClr val="black"/>
              </a:solidFill>
              <a:effectLst>
                <a:outerShdw blurRad="38100" dist="38100" dir="2700000" algn="tl">
                  <a:srgbClr val="000000">
                    <a:alpha val="43137"/>
                  </a:srgbClr>
                </a:outerShdw>
              </a:effectLst>
              <a:latin typeface="Times New Roman" pitchFamily="18" charset="0"/>
            </a:endParaRPr>
          </a:p>
        </p:txBody>
      </p:sp>
      <p:sp>
        <p:nvSpPr>
          <p:cNvPr id="1051533" name="Text Box 28"/>
          <p:cNvSpPr txBox="1">
            <a:spLocks noChangeArrowheads="1"/>
          </p:cNvSpPr>
          <p:nvPr/>
        </p:nvSpPr>
        <p:spPr bwMode="auto">
          <a:xfrm>
            <a:off x="10500549" y="4849814"/>
            <a:ext cx="974608" cy="595029"/>
          </a:xfrm>
          <a:prstGeom prst="rect">
            <a:avLst/>
          </a:prstGeom>
          <a:noFill/>
          <a:ln>
            <a:noFill/>
          </a:ln>
          <a:effectLst/>
        </p:spPr>
        <p:txBody>
          <a:bodyPr lIns="101596" tIns="50797" rIns="101596" bIns="50797">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r" eaLnBrk="0" fontAlgn="base" hangingPunct="0">
              <a:spcBef>
                <a:spcPct val="0"/>
              </a:spcBef>
              <a:spcAft>
                <a:spcPct val="0"/>
              </a:spcAft>
              <a:defRPr>
                <a:solidFill>
                  <a:schemeClr val="tx1"/>
                </a:solidFill>
                <a:latin typeface="Times New Roman" pitchFamily="18" charset="0"/>
              </a:defRPr>
            </a:lvl6pPr>
            <a:lvl7pPr marL="2971800" indent="-228600" algn="r" eaLnBrk="0" fontAlgn="base" hangingPunct="0">
              <a:spcBef>
                <a:spcPct val="0"/>
              </a:spcBef>
              <a:spcAft>
                <a:spcPct val="0"/>
              </a:spcAft>
              <a:defRPr>
                <a:solidFill>
                  <a:schemeClr val="tx1"/>
                </a:solidFill>
                <a:latin typeface="Times New Roman" pitchFamily="18" charset="0"/>
              </a:defRPr>
            </a:lvl7pPr>
            <a:lvl8pPr marL="3429000" indent="-228600" algn="r" eaLnBrk="0" fontAlgn="base" hangingPunct="0">
              <a:spcBef>
                <a:spcPct val="0"/>
              </a:spcBef>
              <a:spcAft>
                <a:spcPct val="0"/>
              </a:spcAft>
              <a:defRPr>
                <a:solidFill>
                  <a:schemeClr val="tx1"/>
                </a:solidFill>
                <a:latin typeface="Times New Roman" pitchFamily="18" charset="0"/>
              </a:defRPr>
            </a:lvl8pPr>
            <a:lvl9pPr marL="3886200" indent="-228600" algn="r" eaLnBrk="0" fontAlgn="base" hangingPunct="0">
              <a:spcBef>
                <a:spcPct val="0"/>
              </a:spcBef>
              <a:spcAft>
                <a:spcPct val="0"/>
              </a:spcAft>
              <a:defRPr>
                <a:solidFill>
                  <a:schemeClr val="tx1"/>
                </a:solidFill>
                <a:latin typeface="Times New Roman" pitchFamily="18" charset="0"/>
              </a:defRPr>
            </a:lvl9pPr>
          </a:lstStyle>
          <a:p>
            <a:pPr eaLnBrk="0" hangingPunct="0">
              <a:spcBef>
                <a:spcPct val="50000"/>
              </a:spcBef>
            </a:pPr>
            <a:r>
              <a:rPr lang="en-US" sz="1600" b="1" i="1">
                <a:solidFill>
                  <a:prstClr val="black"/>
                </a:solidFill>
                <a:latin typeface="Arial" pitchFamily="34" charset="0"/>
              </a:rPr>
              <a:t>Order</a:t>
            </a:r>
            <a:br>
              <a:rPr lang="en-US" sz="1600" b="1" i="1">
                <a:solidFill>
                  <a:prstClr val="black"/>
                </a:solidFill>
                <a:latin typeface="Arial" pitchFamily="34" charset="0"/>
              </a:rPr>
            </a:br>
            <a:r>
              <a:rPr lang="en-US" sz="1600" b="1" i="1">
                <a:solidFill>
                  <a:prstClr val="black"/>
                </a:solidFill>
                <a:latin typeface="Arial" pitchFamily="34" charset="0"/>
              </a:rPr>
              <a:t>cycle</a:t>
            </a:r>
          </a:p>
        </p:txBody>
      </p:sp>
      <p:sp>
        <p:nvSpPr>
          <p:cNvPr id="2" name="Slide Number Placeholder 1">
            <a:extLst>
              <a:ext uri="{FF2B5EF4-FFF2-40B4-BE49-F238E27FC236}">
                <a16:creationId xmlns:a16="http://schemas.microsoft.com/office/drawing/2014/main" id="{0EA583F2-E91A-4344-BD62-C741A669848C}"/>
              </a:ext>
            </a:extLst>
          </p:cNvPr>
          <p:cNvSpPr>
            <a:spLocks noGrp="1"/>
          </p:cNvSpPr>
          <p:nvPr>
            <p:ph type="sldNum" sz="quarter" idx="12"/>
          </p:nvPr>
        </p:nvSpPr>
        <p:spPr/>
        <p:txBody>
          <a:bodyPr/>
          <a:lstStyle/>
          <a:p>
            <a:fld id="{1F4BB4E5-C11E-45E5-B53A-4088E768C0C2}" type="slidenum">
              <a:rPr lang="en-IN" smtClean="0"/>
              <a:t>20</a:t>
            </a:fld>
            <a:endParaRPr lang="en-I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459" name="Picture 2" descr="auctions.gif (537770 bytes)"/>
          <p:cNvPicPr>
            <a:picLocks noChangeAspect="1" noChangeArrowheads="1"/>
          </p:cNvPicPr>
          <p:nvPr/>
        </p:nvPicPr>
        <p:blipFill>
          <a:blip r:embed="rId2"/>
          <a:srcRect/>
          <a:stretch>
            <a:fillRect/>
          </a:stretch>
        </p:blipFill>
        <p:spPr bwMode="auto">
          <a:xfrm>
            <a:off x="609599" y="584200"/>
            <a:ext cx="10593655" cy="5791200"/>
          </a:xfrm>
          <a:prstGeom prst="rect">
            <a:avLst/>
          </a:prstGeom>
          <a:noFill/>
        </p:spPr>
      </p:pic>
      <p:sp>
        <p:nvSpPr>
          <p:cNvPr id="2" name="Slide Number Placeholder 1">
            <a:extLst>
              <a:ext uri="{FF2B5EF4-FFF2-40B4-BE49-F238E27FC236}">
                <a16:creationId xmlns:a16="http://schemas.microsoft.com/office/drawing/2014/main" id="{751FDF2D-D30B-417A-BEEB-1301A83E9227}"/>
              </a:ext>
            </a:extLst>
          </p:cNvPr>
          <p:cNvSpPr>
            <a:spLocks noGrp="1"/>
          </p:cNvSpPr>
          <p:nvPr>
            <p:ph type="sldNum" sz="quarter" idx="12"/>
          </p:nvPr>
        </p:nvSpPr>
        <p:spPr/>
        <p:txBody>
          <a:bodyPr/>
          <a:lstStyle/>
          <a:p>
            <a:fld id="{1F4BB4E5-C11E-45E5-B53A-4088E768C0C2}" type="slidenum">
              <a:rPr lang="en-IN" smtClean="0"/>
              <a:t>21</a:t>
            </a:fld>
            <a:endParaRPr lang="en-I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834" name="Rectangle 2"/>
          <p:cNvSpPr>
            <a:spLocks noChangeArrowheads="1"/>
          </p:cNvSpPr>
          <p:nvPr/>
        </p:nvSpPr>
        <p:spPr bwMode="auto">
          <a:xfrm>
            <a:off x="564446" y="1547813"/>
            <a:ext cx="11369793" cy="4191000"/>
          </a:xfrm>
          <a:prstGeom prst="rect">
            <a:avLst/>
          </a:prstGeom>
          <a:noFill/>
          <a:ln>
            <a:noFill/>
          </a:ln>
          <a:effectLst/>
        </p:spPr>
        <p:txBody>
          <a:bodyPr lIns="100539" tIns="49387" rIns="100539" bIns="49387"/>
          <a:lstStyle/>
          <a:p>
            <a:pPr marL="294551" indent="-294551">
              <a:spcAft>
                <a:spcPct val="15000"/>
              </a:spcAft>
              <a:buClr>
                <a:srgbClr val="F07F09"/>
              </a:buClr>
              <a:buSzPct val="80000"/>
              <a:buFont typeface="Wingdings 2" pitchFamily="18" charset="2"/>
              <a:buChar char=""/>
            </a:pPr>
            <a:r>
              <a:rPr lang="en-US" sz="3067" b="1" dirty="0">
                <a:solidFill>
                  <a:srgbClr val="990000"/>
                </a:solidFill>
                <a:latin typeface="Arial" charset="0"/>
              </a:rPr>
              <a:t>Single sourcing –</a:t>
            </a:r>
            <a:br>
              <a:rPr lang="en-US" sz="3067" b="1" dirty="0">
                <a:solidFill>
                  <a:srgbClr val="990000"/>
                </a:solidFill>
                <a:latin typeface="Arial" charset="0"/>
              </a:rPr>
            </a:br>
            <a:r>
              <a:rPr lang="en-US" sz="2267" b="1" dirty="0">
                <a:latin typeface="Arial Narrow" pitchFamily="34" charset="0"/>
              </a:rPr>
              <a:t>The buying firm depends on a single company for all or nearly all of an item or service</a:t>
            </a:r>
            <a:r>
              <a:rPr lang="en-US" sz="2667" b="1" dirty="0">
                <a:latin typeface="Arial" charset="0"/>
              </a:rPr>
              <a:t> </a:t>
            </a:r>
          </a:p>
          <a:p>
            <a:pPr marL="294551" indent="-294551">
              <a:spcAft>
                <a:spcPct val="15000"/>
              </a:spcAft>
              <a:buClr>
                <a:srgbClr val="F07F09"/>
              </a:buClr>
              <a:buSzPct val="80000"/>
              <a:buFont typeface="Wingdings 2" pitchFamily="18" charset="2"/>
              <a:buChar char=""/>
            </a:pPr>
            <a:r>
              <a:rPr lang="en-US" sz="3067" b="1" dirty="0">
                <a:solidFill>
                  <a:srgbClr val="990000"/>
                </a:solidFill>
                <a:latin typeface="Arial" charset="0"/>
              </a:rPr>
              <a:t>Multiple sourcing –</a:t>
            </a:r>
            <a:br>
              <a:rPr lang="en-US" sz="3067" b="1" dirty="0">
                <a:solidFill>
                  <a:srgbClr val="990000"/>
                </a:solidFill>
                <a:latin typeface="Arial" charset="0"/>
              </a:rPr>
            </a:br>
            <a:r>
              <a:rPr lang="en-US" sz="2267" b="1" dirty="0">
                <a:latin typeface="Arial Narrow" pitchFamily="34" charset="0"/>
              </a:rPr>
              <a:t>The buying firm shares its business across multiple suppliers</a:t>
            </a:r>
            <a:r>
              <a:rPr lang="en-US" sz="2667" b="1" dirty="0">
                <a:latin typeface="Arial" charset="0"/>
              </a:rPr>
              <a:t> </a:t>
            </a:r>
            <a:endParaRPr lang="en-US" sz="2133" b="1" dirty="0">
              <a:latin typeface="Arial" charset="0"/>
            </a:endParaRPr>
          </a:p>
          <a:p>
            <a:pPr marL="294551" indent="-294551">
              <a:spcAft>
                <a:spcPct val="15000"/>
              </a:spcAft>
              <a:buClr>
                <a:srgbClr val="F07F09"/>
              </a:buClr>
              <a:buSzPct val="80000"/>
              <a:buFont typeface="Wingdings 2" pitchFamily="18" charset="2"/>
              <a:buChar char=""/>
            </a:pPr>
            <a:r>
              <a:rPr lang="en-US" sz="3067" b="1" dirty="0">
                <a:solidFill>
                  <a:srgbClr val="990000"/>
                </a:solidFill>
                <a:latin typeface="Arial" charset="0"/>
              </a:rPr>
              <a:t>Cross sourcing –</a:t>
            </a:r>
            <a:br>
              <a:rPr lang="en-US" sz="3067" b="1" dirty="0">
                <a:solidFill>
                  <a:srgbClr val="FF0000"/>
                </a:solidFill>
                <a:latin typeface="Arial" charset="0"/>
              </a:rPr>
            </a:br>
            <a:r>
              <a:rPr lang="en-US" sz="2267" b="1" dirty="0">
                <a:latin typeface="Arial Narrow" pitchFamily="34" charset="0"/>
              </a:rPr>
              <a:t>Using a single supplier for a certain part or service and another supplier with the same capabilities for a similar part</a:t>
            </a:r>
          </a:p>
          <a:p>
            <a:pPr marL="294551" indent="-294551">
              <a:spcAft>
                <a:spcPct val="15000"/>
              </a:spcAft>
              <a:buClr>
                <a:srgbClr val="F07F09"/>
              </a:buClr>
              <a:buSzPct val="80000"/>
              <a:buFont typeface="Wingdings 2" pitchFamily="18" charset="2"/>
              <a:buChar char=""/>
            </a:pPr>
            <a:r>
              <a:rPr lang="en-US" sz="3067" b="1" dirty="0">
                <a:solidFill>
                  <a:srgbClr val="990000"/>
                </a:solidFill>
                <a:latin typeface="Arial" charset="0"/>
              </a:rPr>
              <a:t>Dual sourcing –</a:t>
            </a:r>
            <a:br>
              <a:rPr lang="en-US" sz="2400" b="1" dirty="0">
                <a:solidFill>
                  <a:srgbClr val="990000"/>
                </a:solidFill>
                <a:latin typeface="Arial" charset="0"/>
              </a:rPr>
            </a:br>
            <a:r>
              <a:rPr lang="en-US" sz="2267" b="1" dirty="0">
                <a:latin typeface="Arial Narrow" pitchFamily="34" charset="0"/>
              </a:rPr>
              <a:t>Using two suppliers for the same purchased product or service</a:t>
            </a:r>
          </a:p>
        </p:txBody>
      </p:sp>
      <p:sp>
        <p:nvSpPr>
          <p:cNvPr id="1051835" name="Rectangle 3"/>
          <p:cNvSpPr>
            <a:spLocks noChangeArrowheads="1"/>
          </p:cNvSpPr>
          <p:nvPr/>
        </p:nvSpPr>
        <p:spPr bwMode="auto">
          <a:xfrm>
            <a:off x="587023" y="304800"/>
            <a:ext cx="9885304" cy="1143000"/>
          </a:xfrm>
          <a:prstGeom prst="rect">
            <a:avLst/>
          </a:prstGeom>
          <a:noFill/>
          <a:ln>
            <a:noFill/>
          </a:ln>
          <a:effectLst/>
        </p:spPr>
        <p:txBody>
          <a:bodyPr lIns="101596" tIns="50797" rIns="101596" bIns="50797" anchor="ctr"/>
          <a:lstStyle/>
          <a:p>
            <a:r>
              <a:rPr lang="en-US" sz="4000" b="1" dirty="0">
                <a:solidFill>
                  <a:srgbClr val="FF8D3E"/>
                </a:solidFill>
                <a:latin typeface="Arial" charset="0"/>
              </a:rPr>
              <a:t>Sourcing Strategies</a:t>
            </a:r>
          </a:p>
        </p:txBody>
      </p:sp>
      <p:sp>
        <p:nvSpPr>
          <p:cNvPr id="2" name="Slide Number Placeholder 1">
            <a:extLst>
              <a:ext uri="{FF2B5EF4-FFF2-40B4-BE49-F238E27FC236}">
                <a16:creationId xmlns:a16="http://schemas.microsoft.com/office/drawing/2014/main" id="{9F2D2EB0-7A9C-480E-885E-4AF72876435D}"/>
              </a:ext>
            </a:extLst>
          </p:cNvPr>
          <p:cNvSpPr>
            <a:spLocks noGrp="1"/>
          </p:cNvSpPr>
          <p:nvPr>
            <p:ph type="sldNum" sz="quarter" idx="12"/>
          </p:nvPr>
        </p:nvSpPr>
        <p:spPr/>
        <p:txBody>
          <a:bodyPr/>
          <a:lstStyle/>
          <a:p>
            <a:fld id="{1F4BB4E5-C11E-45E5-B53A-4088E768C0C2}" type="slidenum">
              <a:rPr lang="en-IN" smtClean="0"/>
              <a:t>22</a:t>
            </a:fld>
            <a:endParaRPr lang="en-I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Baskerville Old Face" panose="02020602080505020303" pitchFamily="18" charset="0"/>
              </a:rPr>
              <a:t>Why supplier selection?		</a:t>
            </a:r>
            <a:endParaRPr lang="en-IN" b="1" dirty="0">
              <a:solidFill>
                <a:schemeClr val="bg1"/>
              </a:solidFill>
              <a:latin typeface="Baskerville Old Face" panose="02020602080505020303" pitchFamily="18" charset="0"/>
            </a:endParaRPr>
          </a:p>
        </p:txBody>
      </p:sp>
      <p:sp>
        <p:nvSpPr>
          <p:cNvPr id="3" name="Content Placeholder 2"/>
          <p:cNvSpPr>
            <a:spLocks noGrp="1"/>
          </p:cNvSpPr>
          <p:nvPr>
            <p:ph idx="1"/>
          </p:nvPr>
        </p:nvSpPr>
        <p:spPr>
          <a:xfrm>
            <a:off x="5109451" y="2804161"/>
            <a:ext cx="5389881" cy="2831254"/>
          </a:xfrm>
        </p:spPr>
        <p:txBody>
          <a:bodyPr>
            <a:normAutofit/>
          </a:bodyPr>
          <a:lstStyle/>
          <a:p>
            <a:r>
              <a:rPr lang="en-US" dirty="0">
                <a:solidFill>
                  <a:schemeClr val="tx1"/>
                </a:solidFill>
                <a:latin typeface="Baskerville Old Face" panose="02020602080505020303" pitchFamily="18" charset="0"/>
                <a:cs typeface="Times New Roman" panose="02020603050405020304" pitchFamily="18" charset="0"/>
              </a:rPr>
              <a:t>New product/ technology</a:t>
            </a:r>
          </a:p>
          <a:p>
            <a:r>
              <a:rPr lang="en-US" dirty="0">
                <a:solidFill>
                  <a:schemeClr val="tx1"/>
                </a:solidFill>
                <a:latin typeface="Baskerville Old Face" panose="02020602080505020303" pitchFamily="18" charset="0"/>
                <a:cs typeface="Times New Roman" panose="02020603050405020304" pitchFamily="18" charset="0"/>
              </a:rPr>
              <a:t>Streamline production process</a:t>
            </a:r>
          </a:p>
          <a:p>
            <a:r>
              <a:rPr lang="en-US" dirty="0">
                <a:solidFill>
                  <a:schemeClr val="tx1"/>
                </a:solidFill>
                <a:latin typeface="Baskerville Old Face" panose="02020602080505020303" pitchFamily="18" charset="0"/>
                <a:cs typeface="Times New Roman" panose="02020603050405020304" pitchFamily="18" charset="0"/>
              </a:rPr>
              <a:t>Labor cost &amp; Import/Export regulations in home country</a:t>
            </a:r>
          </a:p>
          <a:p>
            <a:r>
              <a:rPr lang="en-US" dirty="0">
                <a:solidFill>
                  <a:schemeClr val="tx1"/>
                </a:solidFill>
                <a:latin typeface="Baskerville Old Face" panose="02020602080505020303" pitchFamily="18" charset="0"/>
                <a:cs typeface="Times New Roman" panose="02020603050405020304" pitchFamily="18" charset="0"/>
              </a:rPr>
              <a:t>Supply disruption risk</a:t>
            </a:r>
          </a:p>
          <a:p>
            <a:r>
              <a:rPr lang="en-US" dirty="0">
                <a:solidFill>
                  <a:schemeClr val="tx1"/>
                </a:solidFill>
                <a:latin typeface="Baskerville Old Face" panose="02020602080505020303" pitchFamily="18" charset="0"/>
                <a:cs typeface="Times New Roman" panose="02020603050405020304" pitchFamily="18" charset="0"/>
              </a:rPr>
              <a:t>Other business goals: Supplier diversity</a:t>
            </a:r>
            <a:endParaRPr lang="en-IN" dirty="0">
              <a:solidFill>
                <a:schemeClr val="tx1"/>
              </a:solidFill>
              <a:latin typeface="Baskerville Old Face" panose="02020602080505020303" pitchFamily="18" charset="0"/>
              <a:cs typeface="Times New Roman" panose="02020603050405020304" pitchFamily="18" charset="0"/>
            </a:endParaRPr>
          </a:p>
        </p:txBody>
      </p:sp>
      <p:sp>
        <p:nvSpPr>
          <p:cNvPr id="4" name="Rectangle 3"/>
          <p:cNvSpPr/>
          <p:nvPr/>
        </p:nvSpPr>
        <p:spPr>
          <a:xfrm>
            <a:off x="4836160" y="1127760"/>
            <a:ext cx="5204316" cy="1261884"/>
          </a:xfrm>
          <a:prstGeom prst="rect">
            <a:avLst/>
          </a:prstGeom>
        </p:spPr>
        <p:txBody>
          <a:bodyPr wrap="square">
            <a:spAutoFit/>
          </a:bodyPr>
          <a:lstStyle/>
          <a:p>
            <a:pPr algn="ctr"/>
            <a:r>
              <a:rPr lang="en-US" sz="2400" dirty="0">
                <a:latin typeface="Baskerville Old Face" panose="02020602080505020303" pitchFamily="18" charset="0"/>
              </a:rPr>
              <a:t>Any manufacturing company these days spends </a:t>
            </a:r>
            <a:r>
              <a:rPr lang="en-US" sz="2800" b="1" i="1" dirty="0">
                <a:solidFill>
                  <a:srgbClr val="FF0000"/>
                </a:solidFill>
                <a:latin typeface="Baskerville Old Face" panose="02020602080505020303" pitchFamily="18" charset="0"/>
              </a:rPr>
              <a:t>roughly half its revenue </a:t>
            </a:r>
            <a:r>
              <a:rPr lang="en-US" sz="2400" dirty="0">
                <a:latin typeface="Baskerville Old Face" panose="02020602080505020303" pitchFamily="18" charset="0"/>
              </a:rPr>
              <a:t>to purchase goods and services</a:t>
            </a:r>
            <a:endParaRPr lang="en-IN" sz="2400" dirty="0">
              <a:latin typeface="Baskerville Old Face" panose="02020602080505020303" pitchFamily="18" charset="0"/>
            </a:endParaRPr>
          </a:p>
        </p:txBody>
      </p:sp>
      <p:sp>
        <p:nvSpPr>
          <p:cNvPr id="5" name="Slide Number Placeholder 4">
            <a:extLst>
              <a:ext uri="{FF2B5EF4-FFF2-40B4-BE49-F238E27FC236}">
                <a16:creationId xmlns:a16="http://schemas.microsoft.com/office/drawing/2014/main" id="{B9CE7A7A-FC2B-4BAD-8285-752287C79293}"/>
              </a:ext>
            </a:extLst>
          </p:cNvPr>
          <p:cNvSpPr>
            <a:spLocks noGrp="1"/>
          </p:cNvSpPr>
          <p:nvPr>
            <p:ph type="sldNum" sz="quarter" idx="12"/>
          </p:nvPr>
        </p:nvSpPr>
        <p:spPr/>
        <p:txBody>
          <a:bodyPr/>
          <a:lstStyle/>
          <a:p>
            <a:fld id="{1F4BB4E5-C11E-45E5-B53A-4088E768C0C2}" type="slidenum">
              <a:rPr lang="en-IN" smtClean="0"/>
              <a:t>23</a:t>
            </a:fld>
            <a:endParaRPr lang="en-IN"/>
          </a:p>
        </p:txBody>
      </p:sp>
    </p:spTree>
    <p:extLst>
      <p:ext uri="{BB962C8B-B14F-4D97-AF65-F5344CB8AC3E}">
        <p14:creationId xmlns:p14="http://schemas.microsoft.com/office/powerpoint/2010/main" val="49035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rPr>
              <a:t>NO BEST WAY….</a:t>
            </a:r>
            <a:endParaRPr lang="en-IN" dirty="0">
              <a:solidFill>
                <a:schemeClr val="bg1"/>
              </a:solidFill>
              <a:latin typeface="Baskerville Old Face" panose="02020602080505020303"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IN" sz="2800" dirty="0">
                <a:latin typeface="Baskerville Old Face" panose="02020602080505020303" pitchFamily="18" charset="0"/>
              </a:rPr>
              <a:t>Supplier selection is </a:t>
            </a:r>
            <a:r>
              <a:rPr lang="en-IN" sz="2800" b="1" u="sng" dirty="0">
                <a:latin typeface="Baskerville Old Face" panose="02020602080505020303" pitchFamily="18" charset="0"/>
              </a:rPr>
              <a:t>highly subjective</a:t>
            </a:r>
            <a:r>
              <a:rPr lang="en-IN" sz="2800" dirty="0">
                <a:latin typeface="Baskerville Old Face" panose="02020602080505020303" pitchFamily="18" charset="0"/>
              </a:rPr>
              <a:t> varying from </a:t>
            </a:r>
          </a:p>
          <a:p>
            <a:pPr marL="914400" lvl="2" indent="0">
              <a:buNone/>
            </a:pPr>
            <a:r>
              <a:rPr lang="en-IN" sz="4000" dirty="0">
                <a:latin typeface="Baskerville Old Face" panose="02020602080505020303" pitchFamily="18" charset="0"/>
              </a:rPr>
              <a:t>company to company</a:t>
            </a:r>
          </a:p>
          <a:p>
            <a:pPr marL="914400" lvl="2" indent="0">
              <a:buNone/>
            </a:pPr>
            <a:r>
              <a:rPr lang="en-IN" sz="4000" dirty="0">
                <a:latin typeface="Baskerville Old Face" panose="02020602080505020303" pitchFamily="18" charset="0"/>
              </a:rPr>
              <a:t>product to product</a:t>
            </a:r>
          </a:p>
          <a:p>
            <a:pPr marL="914400" lvl="2" indent="0">
              <a:buNone/>
            </a:pPr>
            <a:r>
              <a:rPr lang="en-IN" sz="4000" dirty="0">
                <a:latin typeface="Baskerville Old Face" panose="02020602080505020303" pitchFamily="18" charset="0"/>
              </a:rPr>
              <a:t>process to process</a:t>
            </a:r>
          </a:p>
          <a:p>
            <a:pPr marL="0" indent="0">
              <a:buNone/>
            </a:pPr>
            <a:endParaRPr lang="en-IN" sz="2800" dirty="0">
              <a:latin typeface="Baskerville Old Face" panose="02020602080505020303" pitchFamily="18" charset="0"/>
            </a:endParaRPr>
          </a:p>
          <a:p>
            <a:pPr marL="0" indent="0">
              <a:buNone/>
            </a:pPr>
            <a:r>
              <a:rPr lang="en-IN" sz="2800" dirty="0">
                <a:latin typeface="Baskerville Old Face" panose="02020602080505020303" pitchFamily="18" charset="0"/>
              </a:rPr>
              <a:t> It also depends on the </a:t>
            </a:r>
            <a:r>
              <a:rPr lang="en-IN" sz="2800" b="1" u="sng" dirty="0">
                <a:latin typeface="Baskerville Old Face" panose="02020602080505020303" pitchFamily="18" charset="0"/>
              </a:rPr>
              <a:t>type of sourcing decisions</a:t>
            </a:r>
          </a:p>
          <a:p>
            <a:endParaRPr lang="en-IN" sz="2800" dirty="0">
              <a:latin typeface="Baskerville Old Face" panose="02020602080505020303" pitchFamily="18" charset="0"/>
            </a:endParaRPr>
          </a:p>
        </p:txBody>
      </p:sp>
      <p:sp>
        <p:nvSpPr>
          <p:cNvPr id="4" name="Slide Number Placeholder 3">
            <a:extLst>
              <a:ext uri="{FF2B5EF4-FFF2-40B4-BE49-F238E27FC236}">
                <a16:creationId xmlns:a16="http://schemas.microsoft.com/office/drawing/2014/main" id="{B8363592-0774-46CE-BB88-BD9E880F36FD}"/>
              </a:ext>
            </a:extLst>
          </p:cNvPr>
          <p:cNvSpPr>
            <a:spLocks noGrp="1"/>
          </p:cNvSpPr>
          <p:nvPr>
            <p:ph type="sldNum" sz="quarter" idx="12"/>
          </p:nvPr>
        </p:nvSpPr>
        <p:spPr/>
        <p:txBody>
          <a:bodyPr/>
          <a:lstStyle/>
          <a:p>
            <a:fld id="{1F4BB4E5-C11E-45E5-B53A-4088E768C0C2}" type="slidenum">
              <a:rPr lang="en-IN" smtClean="0"/>
              <a:t>24</a:t>
            </a:fld>
            <a:endParaRPr lang="en-IN"/>
          </a:p>
        </p:txBody>
      </p:sp>
    </p:spTree>
    <p:extLst>
      <p:ext uri="{BB962C8B-B14F-4D97-AF65-F5344CB8AC3E}">
        <p14:creationId xmlns:p14="http://schemas.microsoft.com/office/powerpoint/2010/main" val="3900754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dirty="0">
                <a:latin typeface="Baskerville Old Face" panose="02020602080505020303" pitchFamily="18" charset="0"/>
              </a:rPr>
              <a:t>TYPES OF SOURCING DECISIONS </a:t>
            </a:r>
          </a:p>
        </p:txBody>
      </p:sp>
      <p:sp>
        <p:nvSpPr>
          <p:cNvPr id="3" name="Content Placeholder 2"/>
          <p:cNvSpPr>
            <a:spLocks noGrp="1"/>
          </p:cNvSpPr>
          <p:nvPr>
            <p:ph idx="1"/>
          </p:nvPr>
        </p:nvSpPr>
        <p:spPr/>
        <p:txBody>
          <a:bodyPr>
            <a:normAutofit/>
          </a:bodyPr>
          <a:lstStyle/>
          <a:p>
            <a:pPr marL="514350" indent="-514350">
              <a:buFont typeface="Wingdings" panose="05000000000000000000" pitchFamily="2" charset="2"/>
              <a:buAutoNum type="arabicPeriod"/>
            </a:pPr>
            <a:r>
              <a:rPr lang="en-IN" sz="2400" dirty="0">
                <a:latin typeface="Baskerville Old Face" panose="02020602080505020303" pitchFamily="18" charset="0"/>
              </a:rPr>
              <a:t>Production materials and components</a:t>
            </a:r>
          </a:p>
          <a:p>
            <a:pPr marL="514350" indent="-514350">
              <a:buAutoNum type="arabicPeriod"/>
            </a:pPr>
            <a:r>
              <a:rPr lang="en-IN" sz="2400" dirty="0">
                <a:latin typeface="Baskerville Old Face" panose="02020602080505020303" pitchFamily="18" charset="0"/>
              </a:rPr>
              <a:t>Indirect materials</a:t>
            </a:r>
          </a:p>
          <a:p>
            <a:pPr marL="514350" indent="-514350">
              <a:buAutoNum type="arabicPeriod"/>
            </a:pPr>
            <a:r>
              <a:rPr lang="en-IN" sz="2400" dirty="0">
                <a:latin typeface="Baskerville Old Face" panose="02020602080505020303" pitchFamily="18" charset="0"/>
              </a:rPr>
              <a:t>Capital purchases (e.g., Machinery)</a:t>
            </a:r>
          </a:p>
          <a:p>
            <a:pPr marL="514350" indent="-514350">
              <a:buAutoNum type="arabicPeriod"/>
            </a:pPr>
            <a:r>
              <a:rPr lang="en-IN" sz="2400" dirty="0">
                <a:latin typeface="Baskerville Old Face" panose="02020602080505020303" pitchFamily="18" charset="0"/>
              </a:rPr>
              <a:t>Intellectual property (e.g., Software)</a:t>
            </a:r>
          </a:p>
          <a:p>
            <a:pPr marL="514350" indent="-514350">
              <a:buAutoNum type="arabicPeriod"/>
            </a:pPr>
            <a:r>
              <a:rPr lang="en-IN" sz="2400" dirty="0">
                <a:latin typeface="Baskerville Old Face" panose="02020602080505020303" pitchFamily="18" charset="0"/>
              </a:rPr>
              <a:t>Services.</a:t>
            </a:r>
          </a:p>
        </p:txBody>
      </p:sp>
      <p:sp>
        <p:nvSpPr>
          <p:cNvPr id="4" name="Slide Number Placeholder 3">
            <a:extLst>
              <a:ext uri="{FF2B5EF4-FFF2-40B4-BE49-F238E27FC236}">
                <a16:creationId xmlns:a16="http://schemas.microsoft.com/office/drawing/2014/main" id="{83404B34-46BB-4A29-87E6-2850E62A899F}"/>
              </a:ext>
            </a:extLst>
          </p:cNvPr>
          <p:cNvSpPr>
            <a:spLocks noGrp="1"/>
          </p:cNvSpPr>
          <p:nvPr>
            <p:ph type="sldNum" sz="quarter" idx="12"/>
          </p:nvPr>
        </p:nvSpPr>
        <p:spPr/>
        <p:txBody>
          <a:bodyPr/>
          <a:lstStyle/>
          <a:p>
            <a:fld id="{1F4BB4E5-C11E-45E5-B53A-4088E768C0C2}" type="slidenum">
              <a:rPr lang="en-IN" smtClean="0"/>
              <a:t>25</a:t>
            </a:fld>
            <a:endParaRPr lang="en-IN"/>
          </a:p>
        </p:txBody>
      </p:sp>
    </p:spTree>
    <p:extLst>
      <p:ext uri="{BB962C8B-B14F-4D97-AF65-F5344CB8AC3E}">
        <p14:creationId xmlns:p14="http://schemas.microsoft.com/office/powerpoint/2010/main" val="1781318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rPr>
              <a:t>SUPPLIER SELECTION</a:t>
            </a:r>
            <a:endParaRPr lang="en-IN" dirty="0">
              <a:solidFill>
                <a:schemeClr val="bg1"/>
              </a:solidFill>
              <a:latin typeface="Baskerville Old Face" panose="02020602080505020303"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29789684"/>
              </p:ext>
            </p:extLst>
          </p:nvPr>
        </p:nvGraphicFramePr>
        <p:xfrm>
          <a:off x="5100320" y="1757680"/>
          <a:ext cx="5460364" cy="3796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821F3310-8B46-4E16-879E-2526593599F6}"/>
              </a:ext>
            </a:extLst>
          </p:cNvPr>
          <p:cNvSpPr>
            <a:spLocks noGrp="1"/>
          </p:cNvSpPr>
          <p:nvPr>
            <p:ph type="sldNum" sz="quarter" idx="12"/>
          </p:nvPr>
        </p:nvSpPr>
        <p:spPr/>
        <p:txBody>
          <a:bodyPr/>
          <a:lstStyle/>
          <a:p>
            <a:fld id="{1F4BB4E5-C11E-45E5-B53A-4088E768C0C2}" type="slidenum">
              <a:rPr lang="en-IN" smtClean="0"/>
              <a:t>26</a:t>
            </a:fld>
            <a:endParaRPr lang="en-IN"/>
          </a:p>
        </p:txBody>
      </p:sp>
    </p:spTree>
    <p:extLst>
      <p:ext uri="{BB962C8B-B14F-4D97-AF65-F5344CB8AC3E}">
        <p14:creationId xmlns:p14="http://schemas.microsoft.com/office/powerpoint/2010/main" val="3952850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283854" y="862884"/>
            <a:ext cx="6967470" cy="4842457"/>
          </a:xfrm>
          <a:prstGeom prst="triangl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6" name="Straight Connector 5"/>
          <p:cNvCxnSpPr/>
          <p:nvPr/>
        </p:nvCxnSpPr>
        <p:spPr>
          <a:xfrm>
            <a:off x="4486141" y="2640169"/>
            <a:ext cx="2627290" cy="0"/>
          </a:xfrm>
          <a:prstGeom prst="line">
            <a:avLst/>
          </a:prstGeom>
          <a:ln w="28575"/>
        </p:spPr>
        <p:style>
          <a:lnRef idx="2">
            <a:schemeClr val="dk1"/>
          </a:lnRef>
          <a:fillRef idx="0">
            <a:schemeClr val="dk1"/>
          </a:fillRef>
          <a:effectRef idx="1">
            <a:schemeClr val="dk1"/>
          </a:effectRef>
          <a:fontRef idx="minor">
            <a:schemeClr val="tx1"/>
          </a:fontRef>
        </p:style>
      </p:cxnSp>
      <p:cxnSp>
        <p:nvCxnSpPr>
          <p:cNvPr id="10" name="Straight Connector 9"/>
          <p:cNvCxnSpPr/>
          <p:nvPr/>
        </p:nvCxnSpPr>
        <p:spPr>
          <a:xfrm>
            <a:off x="3234746" y="4170610"/>
            <a:ext cx="5037785" cy="15025"/>
          </a:xfrm>
          <a:prstGeom prst="line">
            <a:avLst/>
          </a:prstGeom>
          <a:ln w="28575"/>
        </p:spPr>
        <p:style>
          <a:lnRef idx="2">
            <a:schemeClr val="dk1"/>
          </a:lnRef>
          <a:fillRef idx="0">
            <a:schemeClr val="dk1"/>
          </a:fillRef>
          <a:effectRef idx="1">
            <a:schemeClr val="dk1"/>
          </a:effectRef>
          <a:fontRef idx="minor">
            <a:schemeClr val="tx1"/>
          </a:fontRef>
        </p:style>
      </p:cxnSp>
      <p:sp>
        <p:nvSpPr>
          <p:cNvPr id="14" name="TextBox 13"/>
          <p:cNvSpPr txBox="1"/>
          <p:nvPr/>
        </p:nvSpPr>
        <p:spPr>
          <a:xfrm>
            <a:off x="5117206" y="2086376"/>
            <a:ext cx="1380506" cy="523220"/>
          </a:xfrm>
          <a:prstGeom prst="rect">
            <a:avLst/>
          </a:prstGeom>
          <a:noFill/>
        </p:spPr>
        <p:txBody>
          <a:bodyPr wrap="none" rtlCol="0">
            <a:spAutoFit/>
          </a:bodyPr>
          <a:lstStyle/>
          <a:p>
            <a:r>
              <a:rPr lang="en-US" sz="2800" dirty="0">
                <a:latin typeface="Baskerville Old Face" panose="02020602080505020303" pitchFamily="18" charset="0"/>
              </a:rPr>
              <a:t>Strategic</a:t>
            </a:r>
            <a:endParaRPr lang="en-IN" sz="2800" dirty="0">
              <a:latin typeface="Baskerville Old Face" panose="02020602080505020303" pitchFamily="18" charset="0"/>
            </a:endParaRPr>
          </a:p>
        </p:txBody>
      </p:sp>
      <p:sp>
        <p:nvSpPr>
          <p:cNvPr id="15" name="TextBox 14"/>
          <p:cNvSpPr txBox="1"/>
          <p:nvPr/>
        </p:nvSpPr>
        <p:spPr>
          <a:xfrm>
            <a:off x="5250448" y="3111614"/>
            <a:ext cx="1303562" cy="523220"/>
          </a:xfrm>
          <a:prstGeom prst="rect">
            <a:avLst/>
          </a:prstGeom>
          <a:noFill/>
        </p:spPr>
        <p:txBody>
          <a:bodyPr wrap="none" rtlCol="0">
            <a:spAutoFit/>
          </a:bodyPr>
          <a:lstStyle/>
          <a:p>
            <a:r>
              <a:rPr lang="en-US" sz="2800" dirty="0">
                <a:latin typeface="Baskerville Old Face" panose="02020602080505020303" pitchFamily="18" charset="0"/>
              </a:rPr>
              <a:t>Tactical</a:t>
            </a:r>
            <a:endParaRPr lang="en-IN" sz="2800" dirty="0">
              <a:latin typeface="Baskerville Old Face" panose="02020602080505020303" pitchFamily="18" charset="0"/>
            </a:endParaRPr>
          </a:p>
        </p:txBody>
      </p:sp>
      <p:sp>
        <p:nvSpPr>
          <p:cNvPr id="16" name="TextBox 15"/>
          <p:cNvSpPr txBox="1"/>
          <p:nvPr/>
        </p:nvSpPr>
        <p:spPr>
          <a:xfrm>
            <a:off x="5250449" y="4277672"/>
            <a:ext cx="1898277" cy="523220"/>
          </a:xfrm>
          <a:prstGeom prst="rect">
            <a:avLst/>
          </a:prstGeom>
          <a:noFill/>
        </p:spPr>
        <p:txBody>
          <a:bodyPr wrap="none" rtlCol="0">
            <a:spAutoFit/>
          </a:bodyPr>
          <a:lstStyle/>
          <a:p>
            <a:r>
              <a:rPr lang="en-US" sz="2800" dirty="0">
                <a:latin typeface="Baskerville Old Face" panose="02020602080505020303" pitchFamily="18" charset="0"/>
              </a:rPr>
              <a:t>Operational</a:t>
            </a:r>
            <a:endParaRPr lang="en-IN" sz="2800" dirty="0">
              <a:latin typeface="Baskerville Old Face" panose="02020602080505020303" pitchFamily="18" charset="0"/>
            </a:endParaRPr>
          </a:p>
        </p:txBody>
      </p:sp>
      <p:sp>
        <p:nvSpPr>
          <p:cNvPr id="17" name="Rectangle 16"/>
          <p:cNvSpPr/>
          <p:nvPr/>
        </p:nvSpPr>
        <p:spPr>
          <a:xfrm>
            <a:off x="6353578" y="1550601"/>
            <a:ext cx="2977487" cy="656565"/>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Business Model</a:t>
            </a:r>
          </a:p>
          <a:p>
            <a:pPr algn="ctr"/>
            <a:r>
              <a:rPr lang="en-US" dirty="0">
                <a:solidFill>
                  <a:schemeClr val="tx1"/>
                </a:solidFill>
                <a:latin typeface="Baskerville Old Face" panose="02020602080505020303" pitchFamily="18" charset="0"/>
              </a:rPr>
              <a:t>Competitive strategy</a:t>
            </a:r>
            <a:endParaRPr lang="en-IN" dirty="0">
              <a:solidFill>
                <a:schemeClr val="tx1"/>
              </a:solidFill>
              <a:latin typeface="Baskerville Old Face" panose="02020602080505020303" pitchFamily="18" charset="0"/>
            </a:endParaRPr>
          </a:p>
        </p:txBody>
      </p:sp>
      <p:sp>
        <p:nvSpPr>
          <p:cNvPr id="18" name="Rectangle 17"/>
          <p:cNvSpPr/>
          <p:nvPr/>
        </p:nvSpPr>
        <p:spPr>
          <a:xfrm>
            <a:off x="6711282" y="2894883"/>
            <a:ext cx="2977487" cy="656565"/>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Supply base optimization/ Evaluations</a:t>
            </a:r>
            <a:endParaRPr lang="en-IN" dirty="0">
              <a:solidFill>
                <a:schemeClr val="tx1"/>
              </a:solidFill>
              <a:latin typeface="Baskerville Old Face" panose="02020602080505020303" pitchFamily="18" charset="0"/>
            </a:endParaRPr>
          </a:p>
        </p:txBody>
      </p:sp>
      <p:sp>
        <p:nvSpPr>
          <p:cNvPr id="19" name="Rectangle 18"/>
          <p:cNvSpPr/>
          <p:nvPr/>
        </p:nvSpPr>
        <p:spPr>
          <a:xfrm>
            <a:off x="7148726" y="4472610"/>
            <a:ext cx="2977487" cy="656565"/>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Order Management to suppliers &amp;Lot sizing</a:t>
            </a:r>
            <a:endParaRPr lang="en-IN" dirty="0">
              <a:solidFill>
                <a:schemeClr val="tx1"/>
              </a:solidFill>
              <a:latin typeface="Baskerville Old Face" panose="02020602080505020303" pitchFamily="18" charset="0"/>
            </a:endParaRPr>
          </a:p>
        </p:txBody>
      </p:sp>
      <p:sp>
        <p:nvSpPr>
          <p:cNvPr id="2" name="Slide Number Placeholder 1">
            <a:extLst>
              <a:ext uri="{FF2B5EF4-FFF2-40B4-BE49-F238E27FC236}">
                <a16:creationId xmlns:a16="http://schemas.microsoft.com/office/drawing/2014/main" id="{4D2616D2-6DA3-4A23-BFE6-6CE30828BE2E}"/>
              </a:ext>
            </a:extLst>
          </p:cNvPr>
          <p:cNvSpPr>
            <a:spLocks noGrp="1"/>
          </p:cNvSpPr>
          <p:nvPr>
            <p:ph type="sldNum" sz="quarter" idx="12"/>
          </p:nvPr>
        </p:nvSpPr>
        <p:spPr/>
        <p:txBody>
          <a:bodyPr/>
          <a:lstStyle/>
          <a:p>
            <a:fld id="{1F4BB4E5-C11E-45E5-B53A-4088E768C0C2}" type="slidenum">
              <a:rPr lang="en-IN" smtClean="0"/>
              <a:t>27</a:t>
            </a:fld>
            <a:endParaRPr lang="en-IN"/>
          </a:p>
        </p:txBody>
      </p:sp>
    </p:spTree>
    <p:extLst>
      <p:ext uri="{BB962C8B-B14F-4D97-AF65-F5344CB8AC3E}">
        <p14:creationId xmlns:p14="http://schemas.microsoft.com/office/powerpoint/2010/main" val="477911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cs typeface="Times New Roman" panose="02020603050405020304" pitchFamily="18" charset="0"/>
              </a:rPr>
              <a:t>Screening Process	</a:t>
            </a:r>
            <a:endParaRPr lang="en-IN" dirty="0">
              <a:solidFill>
                <a:schemeClr val="bg1"/>
              </a:solidFill>
              <a:latin typeface="Baskerville Old Face" panose="02020602080505020303"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solidFill>
                  <a:schemeClr val="tx1"/>
                </a:solidFill>
                <a:latin typeface="Baskerville Old Face" panose="02020602080505020303" pitchFamily="18" charset="0"/>
              </a:rPr>
              <a:t>Reference checks</a:t>
            </a:r>
          </a:p>
          <a:p>
            <a:r>
              <a:rPr lang="en-US" dirty="0">
                <a:solidFill>
                  <a:schemeClr val="tx1"/>
                </a:solidFill>
                <a:latin typeface="Baskerville Old Face" panose="02020602080505020303" pitchFamily="18" charset="0"/>
              </a:rPr>
              <a:t>Financial status checks</a:t>
            </a:r>
          </a:p>
          <a:p>
            <a:r>
              <a:rPr lang="en-US" dirty="0">
                <a:solidFill>
                  <a:schemeClr val="tx1"/>
                </a:solidFill>
                <a:latin typeface="Baskerville Old Face" panose="02020602080505020303" pitchFamily="18" charset="0"/>
              </a:rPr>
              <a:t>Surge capacity availability</a:t>
            </a:r>
          </a:p>
          <a:p>
            <a:r>
              <a:rPr lang="en-US" dirty="0">
                <a:solidFill>
                  <a:schemeClr val="tx1"/>
                </a:solidFill>
                <a:latin typeface="Baskerville Old Face" panose="02020602080505020303" pitchFamily="18" charset="0"/>
              </a:rPr>
              <a:t>Indications of supplier quality</a:t>
            </a:r>
          </a:p>
          <a:p>
            <a:r>
              <a:rPr lang="en-US" dirty="0">
                <a:solidFill>
                  <a:schemeClr val="tx1"/>
                </a:solidFill>
                <a:latin typeface="Baskerville Old Face" panose="02020602080505020303" pitchFamily="18" charset="0"/>
              </a:rPr>
              <a:t>Ability to meet specifications</a:t>
            </a:r>
          </a:p>
          <a:p>
            <a:r>
              <a:rPr lang="en-US" dirty="0">
                <a:solidFill>
                  <a:schemeClr val="tx1"/>
                </a:solidFill>
                <a:latin typeface="Baskerville Old Face" panose="02020602080505020303" pitchFamily="18" charset="0"/>
              </a:rPr>
              <a:t>Involve internal customer</a:t>
            </a:r>
          </a:p>
          <a:p>
            <a:endParaRPr lang="en-IN" dirty="0">
              <a:solidFill>
                <a:schemeClr val="tx1"/>
              </a:solidFill>
              <a:latin typeface="Baskerville Old Face" panose="02020602080505020303" pitchFamily="18" charset="0"/>
            </a:endParaRPr>
          </a:p>
        </p:txBody>
      </p:sp>
      <p:sp>
        <p:nvSpPr>
          <p:cNvPr id="4" name="Slide Number Placeholder 3">
            <a:extLst>
              <a:ext uri="{FF2B5EF4-FFF2-40B4-BE49-F238E27FC236}">
                <a16:creationId xmlns:a16="http://schemas.microsoft.com/office/drawing/2014/main" id="{D8292E89-BF70-4A6F-911D-676B69F5F8F2}"/>
              </a:ext>
            </a:extLst>
          </p:cNvPr>
          <p:cNvSpPr>
            <a:spLocks noGrp="1"/>
          </p:cNvSpPr>
          <p:nvPr>
            <p:ph type="sldNum" sz="quarter" idx="12"/>
          </p:nvPr>
        </p:nvSpPr>
        <p:spPr/>
        <p:txBody>
          <a:bodyPr/>
          <a:lstStyle/>
          <a:p>
            <a:fld id="{1F4BB4E5-C11E-45E5-B53A-4088E768C0C2}" type="slidenum">
              <a:rPr lang="en-IN" smtClean="0"/>
              <a:t>28</a:t>
            </a:fld>
            <a:endParaRPr lang="en-IN"/>
          </a:p>
        </p:txBody>
      </p:sp>
    </p:spTree>
    <p:extLst>
      <p:ext uri="{BB962C8B-B14F-4D97-AF65-F5344CB8AC3E}">
        <p14:creationId xmlns:p14="http://schemas.microsoft.com/office/powerpoint/2010/main" val="3891954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rPr>
              <a:t>“Strategic match”</a:t>
            </a:r>
            <a:endParaRPr lang="en-IN" dirty="0">
              <a:solidFill>
                <a:schemeClr val="bg1"/>
              </a:solidFill>
              <a:latin typeface="Baskerville Old Face" panose="02020602080505020303" pitchFamily="18" charset="0"/>
            </a:endParaRPr>
          </a:p>
        </p:txBody>
      </p:sp>
      <p:sp>
        <p:nvSpPr>
          <p:cNvPr id="3" name="Content Placeholder 2"/>
          <p:cNvSpPr>
            <a:spLocks noGrp="1"/>
          </p:cNvSpPr>
          <p:nvPr>
            <p:ph idx="1"/>
          </p:nvPr>
        </p:nvSpPr>
        <p:spPr/>
        <p:txBody>
          <a:bodyPr>
            <a:normAutofit/>
          </a:bodyPr>
          <a:lstStyle/>
          <a:p>
            <a:pPr algn="just"/>
            <a:r>
              <a:rPr lang="en-US" sz="2400" dirty="0">
                <a:latin typeface="Baskerville Old Face" panose="02020602080505020303" pitchFamily="18" charset="0"/>
              </a:rPr>
              <a:t>Compatibility in near future.</a:t>
            </a:r>
          </a:p>
          <a:p>
            <a:pPr algn="just"/>
            <a:r>
              <a:rPr lang="en-US" sz="2400" dirty="0">
                <a:latin typeface="Baskerville Old Face" panose="02020602080505020303" pitchFamily="18" charset="0"/>
              </a:rPr>
              <a:t>Selection should not only be on past performance but also be on anticipated future capabilities.</a:t>
            </a:r>
          </a:p>
          <a:p>
            <a:pPr algn="just"/>
            <a:endParaRPr lang="en-US" sz="2400" dirty="0">
              <a:latin typeface="Baskerville Old Face" panose="02020602080505020303" pitchFamily="18" charset="0"/>
            </a:endParaRPr>
          </a:p>
          <a:p>
            <a:pPr algn="just"/>
            <a:endParaRPr lang="en-IN" sz="2400" dirty="0">
              <a:latin typeface="Baskerville Old Face" panose="02020602080505020303" pitchFamily="18" charset="0"/>
            </a:endParaRPr>
          </a:p>
        </p:txBody>
      </p:sp>
      <p:sp>
        <p:nvSpPr>
          <p:cNvPr id="4" name="Slide Number Placeholder 3">
            <a:extLst>
              <a:ext uri="{FF2B5EF4-FFF2-40B4-BE49-F238E27FC236}">
                <a16:creationId xmlns:a16="http://schemas.microsoft.com/office/drawing/2014/main" id="{07901644-66DE-465A-A56E-5F33792AEF3A}"/>
              </a:ext>
            </a:extLst>
          </p:cNvPr>
          <p:cNvSpPr>
            <a:spLocks noGrp="1"/>
          </p:cNvSpPr>
          <p:nvPr>
            <p:ph type="sldNum" sz="quarter" idx="12"/>
          </p:nvPr>
        </p:nvSpPr>
        <p:spPr/>
        <p:txBody>
          <a:bodyPr/>
          <a:lstStyle/>
          <a:p>
            <a:fld id="{1F4BB4E5-C11E-45E5-B53A-4088E768C0C2}" type="slidenum">
              <a:rPr lang="en-IN" smtClean="0"/>
              <a:t>29</a:t>
            </a:fld>
            <a:endParaRPr lang="en-IN"/>
          </a:p>
        </p:txBody>
      </p:sp>
    </p:spTree>
    <p:extLst>
      <p:ext uri="{BB962C8B-B14F-4D97-AF65-F5344CB8AC3E}">
        <p14:creationId xmlns:p14="http://schemas.microsoft.com/office/powerpoint/2010/main" val="1137218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Baskerville Old Face" panose="02020602080505020303" pitchFamily="18" charset="0"/>
              </a:rPr>
              <a:t>SUPPLY BASE OPTIMIZATION</a:t>
            </a:r>
            <a:endParaRPr lang="en-IN" sz="3200" dirty="0">
              <a:latin typeface="Baskerville Old Face" panose="02020602080505020303" pitchFamily="18" charset="0"/>
            </a:endParaRPr>
          </a:p>
        </p:txBody>
      </p:sp>
      <p:sp>
        <p:nvSpPr>
          <p:cNvPr id="3" name="Content Placeholder 2"/>
          <p:cNvSpPr>
            <a:spLocks noGrp="1"/>
          </p:cNvSpPr>
          <p:nvPr>
            <p:ph idx="1"/>
          </p:nvPr>
        </p:nvSpPr>
        <p:spPr/>
        <p:txBody>
          <a:bodyPr>
            <a:normAutofit/>
          </a:bodyPr>
          <a:lstStyle/>
          <a:p>
            <a:pPr algn="just"/>
            <a:r>
              <a:rPr lang="en-US" sz="2400" dirty="0">
                <a:latin typeface="Baskerville Old Face" panose="02020602080505020303" pitchFamily="18" charset="0"/>
              </a:rPr>
              <a:t>How many suppliers a purchaser will maintain?</a:t>
            </a:r>
          </a:p>
          <a:p>
            <a:pPr algn="just"/>
            <a:r>
              <a:rPr lang="en-US" sz="2400" dirty="0">
                <a:latin typeface="Baskerville Old Face" panose="02020602080505020303" pitchFamily="18" charset="0"/>
              </a:rPr>
              <a:t>Relying on smaller but more competent group of suppliers</a:t>
            </a:r>
          </a:p>
          <a:p>
            <a:pPr algn="just"/>
            <a:r>
              <a:rPr lang="en-US" sz="2400" dirty="0">
                <a:latin typeface="Baskerville Old Face" panose="02020602080505020303" pitchFamily="18" charset="0"/>
              </a:rPr>
              <a:t>Eliminating suppliers who are not capable of achieving performance objectives.</a:t>
            </a:r>
          </a:p>
          <a:p>
            <a:pPr algn="just"/>
            <a:r>
              <a:rPr lang="en-US" sz="2400" dirty="0">
                <a:latin typeface="Baskerville Old Face" panose="02020602080505020303" pitchFamily="18" charset="0"/>
              </a:rPr>
              <a:t>It is a continuous process, replacing good suppliers with better ones.</a:t>
            </a:r>
          </a:p>
          <a:p>
            <a:pPr algn="just"/>
            <a:endParaRPr lang="en-IN" sz="2400" dirty="0">
              <a:latin typeface="Baskerville Old Face" panose="02020602080505020303" pitchFamily="18" charset="0"/>
            </a:endParaRPr>
          </a:p>
        </p:txBody>
      </p:sp>
      <p:sp>
        <p:nvSpPr>
          <p:cNvPr id="4" name="TextBox 3"/>
          <p:cNvSpPr txBox="1"/>
          <p:nvPr/>
        </p:nvSpPr>
        <p:spPr>
          <a:xfrm>
            <a:off x="1584954" y="5335976"/>
            <a:ext cx="9560565" cy="954107"/>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2800" dirty="0">
                <a:latin typeface="Baskerville Old Face" panose="02020602080505020303" pitchFamily="18" charset="0"/>
              </a:rPr>
              <a:t>This calls for the need to develop the supplier evaluation and performance measurement system</a:t>
            </a:r>
            <a:endParaRPr lang="en-IN" sz="2800" dirty="0">
              <a:latin typeface="Baskerville Old Face" panose="02020602080505020303" pitchFamily="18" charset="0"/>
            </a:endParaRPr>
          </a:p>
        </p:txBody>
      </p:sp>
      <p:sp>
        <p:nvSpPr>
          <p:cNvPr id="5" name="Slide Number Placeholder 4">
            <a:extLst>
              <a:ext uri="{FF2B5EF4-FFF2-40B4-BE49-F238E27FC236}">
                <a16:creationId xmlns:a16="http://schemas.microsoft.com/office/drawing/2014/main" id="{7F11D45F-C8D9-4CA8-8BB7-624E27297E00}"/>
              </a:ext>
            </a:extLst>
          </p:cNvPr>
          <p:cNvSpPr>
            <a:spLocks noGrp="1"/>
          </p:cNvSpPr>
          <p:nvPr>
            <p:ph type="sldNum" sz="quarter" idx="12"/>
          </p:nvPr>
        </p:nvSpPr>
        <p:spPr/>
        <p:txBody>
          <a:bodyPr/>
          <a:lstStyle/>
          <a:p>
            <a:fld id="{1F4BB4E5-C11E-45E5-B53A-4088E768C0C2}" type="slidenum">
              <a:rPr lang="en-IN" smtClean="0"/>
              <a:t>30</a:t>
            </a:fld>
            <a:endParaRPr lang="en-IN"/>
          </a:p>
        </p:txBody>
      </p:sp>
      <p:pic>
        <p:nvPicPr>
          <p:cNvPr id="8194" name="Picture 2" descr="maruti-suzuki-logo - Analytics Training Hub">
            <a:extLst>
              <a:ext uri="{FF2B5EF4-FFF2-40B4-BE49-F238E27FC236}">
                <a16:creationId xmlns:a16="http://schemas.microsoft.com/office/drawing/2014/main" id="{60D4AB87-15FC-4F10-A923-A94A910F64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954" y="496438"/>
            <a:ext cx="1870240" cy="1323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776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rPr>
              <a:t>TRADE-OFFs</a:t>
            </a:r>
            <a:endParaRPr lang="en-IN" dirty="0">
              <a:solidFill>
                <a:schemeClr val="bg1"/>
              </a:solidFill>
              <a:latin typeface="Baskerville Old Face" panose="02020602080505020303" pitchFamily="18" charset="0"/>
            </a:endParaRPr>
          </a:p>
        </p:txBody>
      </p:sp>
      <p:sp>
        <p:nvSpPr>
          <p:cNvPr id="4" name="Rectangle 3"/>
          <p:cNvSpPr/>
          <p:nvPr/>
        </p:nvSpPr>
        <p:spPr>
          <a:xfrm>
            <a:off x="4959744" y="2349925"/>
            <a:ext cx="1716364" cy="1338272"/>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BENEFITS OF SUPPLY BASE REDUCTION</a:t>
            </a:r>
            <a:endParaRPr lang="en-IN" dirty="0">
              <a:solidFill>
                <a:schemeClr val="tx1"/>
              </a:solidFill>
              <a:latin typeface="Baskerville Old Face" panose="02020602080505020303" pitchFamily="18" charset="0"/>
            </a:endParaRPr>
          </a:p>
        </p:txBody>
      </p:sp>
      <p:sp>
        <p:nvSpPr>
          <p:cNvPr id="6" name="Rectangle 5"/>
          <p:cNvSpPr/>
          <p:nvPr/>
        </p:nvSpPr>
        <p:spPr>
          <a:xfrm>
            <a:off x="9816380" y="2482854"/>
            <a:ext cx="1856310" cy="1407227"/>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RISKS ASSOCIATED WITH REDUCED SUPPLY BASE</a:t>
            </a:r>
            <a:endParaRPr lang="en-IN" dirty="0">
              <a:solidFill>
                <a:schemeClr val="tx1"/>
              </a:solidFill>
              <a:latin typeface="Baskerville Old Face" panose="02020602080505020303" pitchFamily="18" charset="0"/>
            </a:endParaRPr>
          </a:p>
        </p:txBody>
      </p:sp>
      <p:sp>
        <p:nvSpPr>
          <p:cNvPr id="10" name="Rectangle 9"/>
          <p:cNvSpPr/>
          <p:nvPr/>
        </p:nvSpPr>
        <p:spPr>
          <a:xfrm>
            <a:off x="7318089" y="4206665"/>
            <a:ext cx="1856310" cy="1407227"/>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OPTIMIZED APPROACH</a:t>
            </a:r>
            <a:endParaRPr lang="en-IN" dirty="0">
              <a:solidFill>
                <a:schemeClr val="tx1"/>
              </a:solidFill>
              <a:latin typeface="Baskerville Old Face" panose="02020602080505020303" pitchFamily="18" charset="0"/>
            </a:endParaRPr>
          </a:p>
        </p:txBody>
      </p:sp>
      <p:sp>
        <p:nvSpPr>
          <p:cNvPr id="11" name="Left-Right-Up Arrow 10"/>
          <p:cNvSpPr/>
          <p:nvPr/>
        </p:nvSpPr>
        <p:spPr>
          <a:xfrm rot="10800000">
            <a:off x="6676108" y="2687754"/>
            <a:ext cx="3140272" cy="1518911"/>
          </a:xfrm>
          <a:prstGeom prst="leftRightUpArrow">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Baskerville Old Face" panose="02020602080505020303" pitchFamily="18" charset="0"/>
            </a:endParaRPr>
          </a:p>
        </p:txBody>
      </p:sp>
      <p:sp>
        <p:nvSpPr>
          <p:cNvPr id="3" name="Slide Number Placeholder 2">
            <a:extLst>
              <a:ext uri="{FF2B5EF4-FFF2-40B4-BE49-F238E27FC236}">
                <a16:creationId xmlns:a16="http://schemas.microsoft.com/office/drawing/2014/main" id="{1EA80D6B-82F7-45B0-8E5C-D8A452FBAE45}"/>
              </a:ext>
            </a:extLst>
          </p:cNvPr>
          <p:cNvSpPr>
            <a:spLocks noGrp="1"/>
          </p:cNvSpPr>
          <p:nvPr>
            <p:ph type="sldNum" sz="quarter" idx="12"/>
          </p:nvPr>
        </p:nvSpPr>
        <p:spPr/>
        <p:txBody>
          <a:bodyPr/>
          <a:lstStyle/>
          <a:p>
            <a:fld id="{1F4BB4E5-C11E-45E5-B53A-4088E768C0C2}" type="slidenum">
              <a:rPr lang="en-IN" smtClean="0"/>
              <a:t>31</a:t>
            </a:fld>
            <a:endParaRPr lang="en-IN"/>
          </a:p>
        </p:txBody>
      </p:sp>
    </p:spTree>
    <p:extLst>
      <p:ext uri="{BB962C8B-B14F-4D97-AF65-F5344CB8AC3E}">
        <p14:creationId xmlns:p14="http://schemas.microsoft.com/office/powerpoint/2010/main" val="3955491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6068" y="682188"/>
            <a:ext cx="5789932" cy="605641"/>
          </a:xfrm>
        </p:spPr>
        <p:txBody>
          <a:bodyPr>
            <a:normAutofit fontScale="90000"/>
          </a:bodyPr>
          <a:lstStyle/>
          <a:p>
            <a:r>
              <a:rPr lang="en-US" dirty="0">
                <a:solidFill>
                  <a:schemeClr val="tx1"/>
                </a:solidFill>
                <a:latin typeface="Baskerville Old Face" panose="02020602080505020303" pitchFamily="18" charset="0"/>
              </a:rPr>
              <a:t>Direct sourcing doesn’t necessarily reduce costs</a:t>
            </a:r>
            <a:endParaRPr lang="en-IN" dirty="0">
              <a:solidFill>
                <a:schemeClr val="tx1"/>
              </a:solidFill>
              <a:latin typeface="Baskerville Old Face" panose="02020602080505020303" pitchFamily="18" charset="0"/>
            </a:endParaRPr>
          </a:p>
        </p:txBody>
      </p:sp>
      <p:sp>
        <p:nvSpPr>
          <p:cNvPr id="3" name="Content Placeholder 2"/>
          <p:cNvSpPr>
            <a:spLocks noGrp="1"/>
          </p:cNvSpPr>
          <p:nvPr>
            <p:ph idx="4294967295"/>
          </p:nvPr>
        </p:nvSpPr>
        <p:spPr>
          <a:xfrm>
            <a:off x="5910264" y="803276"/>
            <a:ext cx="4297570" cy="484554"/>
          </a:xfrm>
        </p:spPr>
        <p:txBody>
          <a:bodyPr/>
          <a:lstStyle/>
          <a:p>
            <a:pPr marL="0" indent="0">
              <a:buNone/>
            </a:pPr>
            <a:r>
              <a:rPr lang="en-US" dirty="0">
                <a:solidFill>
                  <a:schemeClr val="tx1"/>
                </a:solidFill>
                <a:latin typeface="Baskerville Old Face" panose="02020602080505020303" pitchFamily="18" charset="0"/>
              </a:rPr>
              <a:t>Truck assembly part</a:t>
            </a:r>
            <a:endParaRPr lang="en-IN" dirty="0">
              <a:solidFill>
                <a:schemeClr val="tx1"/>
              </a:solidFill>
              <a:latin typeface="Baskerville Old Face" panose="02020602080505020303" pitchFamily="18" charset="0"/>
            </a:endParaRPr>
          </a:p>
        </p:txBody>
      </p:sp>
      <p:sp>
        <p:nvSpPr>
          <p:cNvPr id="4" name="Rectangle 3"/>
          <p:cNvSpPr/>
          <p:nvPr/>
        </p:nvSpPr>
        <p:spPr>
          <a:xfrm>
            <a:off x="2676011" y="2447858"/>
            <a:ext cx="1626710" cy="60564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Tires</a:t>
            </a:r>
            <a:endParaRPr lang="en-IN" dirty="0">
              <a:solidFill>
                <a:schemeClr val="tx1"/>
              </a:solidFill>
              <a:latin typeface="Baskerville Old Face" panose="02020602080505020303" pitchFamily="18" charset="0"/>
            </a:endParaRPr>
          </a:p>
        </p:txBody>
      </p:sp>
      <p:sp>
        <p:nvSpPr>
          <p:cNvPr id="5" name="Rectangle 4"/>
          <p:cNvSpPr/>
          <p:nvPr/>
        </p:nvSpPr>
        <p:spPr>
          <a:xfrm>
            <a:off x="2676011" y="3161872"/>
            <a:ext cx="1626710" cy="60564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Wheel</a:t>
            </a:r>
            <a:endParaRPr lang="en-IN" dirty="0">
              <a:solidFill>
                <a:schemeClr val="tx1"/>
              </a:solidFill>
              <a:latin typeface="Baskerville Old Face" panose="02020602080505020303" pitchFamily="18" charset="0"/>
            </a:endParaRPr>
          </a:p>
        </p:txBody>
      </p:sp>
      <p:sp>
        <p:nvSpPr>
          <p:cNvPr id="7" name="Rectangle 6"/>
          <p:cNvSpPr/>
          <p:nvPr/>
        </p:nvSpPr>
        <p:spPr>
          <a:xfrm>
            <a:off x="7875424" y="2814584"/>
            <a:ext cx="1626710" cy="60564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Assembly plant</a:t>
            </a:r>
            <a:endParaRPr lang="en-IN" dirty="0">
              <a:solidFill>
                <a:schemeClr val="tx1"/>
              </a:solidFill>
              <a:latin typeface="Baskerville Old Face" panose="02020602080505020303" pitchFamily="18" charset="0"/>
            </a:endParaRPr>
          </a:p>
        </p:txBody>
      </p:sp>
      <p:sp>
        <p:nvSpPr>
          <p:cNvPr id="8" name="Rectangle 7"/>
          <p:cNvSpPr/>
          <p:nvPr/>
        </p:nvSpPr>
        <p:spPr>
          <a:xfrm>
            <a:off x="2745286" y="4108425"/>
            <a:ext cx="1626710" cy="60564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Tires</a:t>
            </a:r>
            <a:endParaRPr lang="en-IN" dirty="0">
              <a:solidFill>
                <a:schemeClr val="tx1"/>
              </a:solidFill>
              <a:latin typeface="Baskerville Old Face" panose="02020602080505020303" pitchFamily="18" charset="0"/>
            </a:endParaRPr>
          </a:p>
        </p:txBody>
      </p:sp>
      <p:sp>
        <p:nvSpPr>
          <p:cNvPr id="9" name="Rectangle 8"/>
          <p:cNvSpPr/>
          <p:nvPr/>
        </p:nvSpPr>
        <p:spPr>
          <a:xfrm>
            <a:off x="2745286" y="4822439"/>
            <a:ext cx="1626710" cy="60564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Wheel</a:t>
            </a:r>
            <a:endParaRPr lang="en-IN" dirty="0">
              <a:solidFill>
                <a:schemeClr val="tx1"/>
              </a:solidFill>
              <a:latin typeface="Baskerville Old Face" panose="02020602080505020303" pitchFamily="18" charset="0"/>
            </a:endParaRPr>
          </a:p>
        </p:txBody>
      </p:sp>
      <p:sp>
        <p:nvSpPr>
          <p:cNvPr id="10" name="Rectangle 9"/>
          <p:cNvSpPr/>
          <p:nvPr/>
        </p:nvSpPr>
        <p:spPr>
          <a:xfrm>
            <a:off x="7944698" y="4411244"/>
            <a:ext cx="1626710" cy="60564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Assembly plant</a:t>
            </a:r>
            <a:endParaRPr lang="en-IN" dirty="0">
              <a:solidFill>
                <a:schemeClr val="tx1"/>
              </a:solidFill>
              <a:latin typeface="Baskerville Old Face" panose="02020602080505020303" pitchFamily="18" charset="0"/>
            </a:endParaRPr>
          </a:p>
        </p:txBody>
      </p:sp>
      <p:sp>
        <p:nvSpPr>
          <p:cNvPr id="11" name="Rectangle 10"/>
          <p:cNvSpPr/>
          <p:nvPr/>
        </p:nvSpPr>
        <p:spPr>
          <a:xfrm>
            <a:off x="5333012" y="4411245"/>
            <a:ext cx="1650670" cy="60564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Additional supplier</a:t>
            </a:r>
            <a:endParaRPr lang="en-IN" dirty="0">
              <a:solidFill>
                <a:schemeClr val="tx1"/>
              </a:solidFill>
              <a:latin typeface="Baskerville Old Face" panose="02020602080505020303" pitchFamily="18" charset="0"/>
            </a:endParaRPr>
          </a:p>
        </p:txBody>
      </p:sp>
      <p:cxnSp>
        <p:nvCxnSpPr>
          <p:cNvPr id="13" name="Straight Arrow Connector 12"/>
          <p:cNvCxnSpPr>
            <a:cxnSpLocks/>
            <a:stCxn id="4" idx="3"/>
            <a:endCxn id="7" idx="1"/>
          </p:cNvCxnSpPr>
          <p:nvPr/>
        </p:nvCxnSpPr>
        <p:spPr>
          <a:xfrm>
            <a:off x="4302721" y="2750679"/>
            <a:ext cx="3572703" cy="36672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5" idx="3"/>
            <a:endCxn id="7" idx="1"/>
          </p:cNvCxnSpPr>
          <p:nvPr/>
        </p:nvCxnSpPr>
        <p:spPr>
          <a:xfrm flipV="1">
            <a:off x="4302721" y="3117405"/>
            <a:ext cx="3572703" cy="3472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a:stCxn id="8" idx="3"/>
            <a:endCxn id="11" idx="1"/>
          </p:cNvCxnSpPr>
          <p:nvPr/>
        </p:nvCxnSpPr>
        <p:spPr>
          <a:xfrm>
            <a:off x="4371996" y="4411246"/>
            <a:ext cx="961016" cy="3028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a:stCxn id="9" idx="3"/>
            <a:endCxn id="11" idx="1"/>
          </p:cNvCxnSpPr>
          <p:nvPr/>
        </p:nvCxnSpPr>
        <p:spPr>
          <a:xfrm flipV="1">
            <a:off x="4371996" y="4714066"/>
            <a:ext cx="961016" cy="4111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stCxn id="11" idx="3"/>
            <a:endCxn id="10" idx="1"/>
          </p:cNvCxnSpPr>
          <p:nvPr/>
        </p:nvCxnSpPr>
        <p:spPr>
          <a:xfrm flipV="1">
            <a:off x="6983682" y="4714065"/>
            <a:ext cx="961016"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687294" y="1952039"/>
            <a:ext cx="2313709" cy="646331"/>
          </a:xfrm>
          <a:prstGeom prst="rect">
            <a:avLst/>
          </a:prstGeom>
          <a:noFill/>
        </p:spPr>
        <p:txBody>
          <a:bodyPr wrap="square" rtlCol="0">
            <a:spAutoFit/>
          </a:bodyPr>
          <a:lstStyle/>
          <a:p>
            <a:r>
              <a:rPr lang="en-US" dirty="0">
                <a:latin typeface="Baskerville Old Face" panose="02020602080505020303" pitchFamily="18" charset="0"/>
              </a:rPr>
              <a:t>Labor and space intensive process</a:t>
            </a:r>
            <a:endParaRPr lang="en-IN" dirty="0">
              <a:latin typeface="Baskerville Old Face" panose="02020602080505020303" pitchFamily="18" charset="0"/>
            </a:endParaRPr>
          </a:p>
        </p:txBody>
      </p:sp>
      <p:sp>
        <p:nvSpPr>
          <p:cNvPr id="28" name="TextBox 27"/>
          <p:cNvSpPr txBox="1"/>
          <p:nvPr/>
        </p:nvSpPr>
        <p:spPr>
          <a:xfrm>
            <a:off x="7687294" y="3528597"/>
            <a:ext cx="2520539" cy="923330"/>
          </a:xfrm>
          <a:prstGeom prst="rect">
            <a:avLst/>
          </a:prstGeom>
          <a:noFill/>
        </p:spPr>
        <p:txBody>
          <a:bodyPr wrap="square" rtlCol="0">
            <a:spAutoFit/>
          </a:bodyPr>
          <a:lstStyle/>
          <a:p>
            <a:r>
              <a:rPr lang="en-US" dirty="0">
                <a:latin typeface="Baskerville Old Face" panose="02020602080505020303" pitchFamily="18" charset="0"/>
              </a:rPr>
              <a:t>Overall efficiency is increased</a:t>
            </a:r>
          </a:p>
          <a:p>
            <a:r>
              <a:rPr lang="en-US" dirty="0">
                <a:latin typeface="Baskerville Old Face" panose="02020602080505020303" pitchFamily="18" charset="0"/>
              </a:rPr>
              <a:t>Total cost is reduced</a:t>
            </a:r>
            <a:endParaRPr lang="en-IN" dirty="0">
              <a:latin typeface="Baskerville Old Face" panose="02020602080505020303" pitchFamily="18" charset="0"/>
            </a:endParaRPr>
          </a:p>
        </p:txBody>
      </p:sp>
      <p:sp>
        <p:nvSpPr>
          <p:cNvPr id="29" name="TextBox 28"/>
          <p:cNvSpPr txBox="1"/>
          <p:nvPr/>
        </p:nvSpPr>
        <p:spPr>
          <a:xfrm>
            <a:off x="5214258" y="3560683"/>
            <a:ext cx="2149832" cy="923330"/>
          </a:xfrm>
          <a:prstGeom prst="rect">
            <a:avLst/>
          </a:prstGeom>
          <a:noFill/>
        </p:spPr>
        <p:txBody>
          <a:bodyPr wrap="square" rtlCol="0">
            <a:spAutoFit/>
          </a:bodyPr>
          <a:lstStyle/>
          <a:p>
            <a:pPr algn="ctr"/>
            <a:r>
              <a:rPr lang="en-US" dirty="0">
                <a:latin typeface="Baskerville Old Face" panose="02020602080505020303" pitchFamily="18" charset="0"/>
              </a:rPr>
              <a:t>Ship in small quantities on just in time basis</a:t>
            </a:r>
            <a:endParaRPr lang="en-IN" dirty="0">
              <a:latin typeface="Baskerville Old Face" panose="02020602080505020303" pitchFamily="18" charset="0"/>
            </a:endParaRPr>
          </a:p>
        </p:txBody>
      </p:sp>
      <p:sp>
        <p:nvSpPr>
          <p:cNvPr id="6" name="Slide Number Placeholder 5">
            <a:extLst>
              <a:ext uri="{FF2B5EF4-FFF2-40B4-BE49-F238E27FC236}">
                <a16:creationId xmlns:a16="http://schemas.microsoft.com/office/drawing/2014/main" id="{4FE87473-BA06-4A25-B9A8-4CC7579EFB58}"/>
              </a:ext>
            </a:extLst>
          </p:cNvPr>
          <p:cNvSpPr>
            <a:spLocks noGrp="1"/>
          </p:cNvSpPr>
          <p:nvPr>
            <p:ph type="sldNum" sz="quarter" idx="12"/>
          </p:nvPr>
        </p:nvSpPr>
        <p:spPr/>
        <p:txBody>
          <a:bodyPr/>
          <a:lstStyle/>
          <a:p>
            <a:fld id="{1F4BB4E5-C11E-45E5-B53A-4088E768C0C2}" type="slidenum">
              <a:rPr lang="en-IN" smtClean="0"/>
              <a:t>32</a:t>
            </a:fld>
            <a:endParaRPr lang="en-IN"/>
          </a:p>
        </p:txBody>
      </p:sp>
    </p:spTree>
    <p:extLst>
      <p:ext uri="{BB962C8B-B14F-4D97-AF65-F5344CB8AC3E}">
        <p14:creationId xmlns:p14="http://schemas.microsoft.com/office/powerpoint/2010/main" val="57046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23" grpId="0"/>
      <p:bldP spid="28"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bg1"/>
                </a:solidFill>
                <a:latin typeface="Baskerville Old Face" panose="02020602080505020303" pitchFamily="18" charset="0"/>
              </a:rPr>
              <a:t>EVALUATING SUPPLIERS</a:t>
            </a:r>
            <a:endParaRPr lang="en-IN" sz="3600" dirty="0">
              <a:solidFill>
                <a:schemeClr val="bg1"/>
              </a:solidFill>
              <a:latin typeface="Baskerville Old Face" panose="02020602080505020303" pitchFamily="18" charset="0"/>
            </a:endParaRPr>
          </a:p>
        </p:txBody>
      </p:sp>
      <p:sp>
        <p:nvSpPr>
          <p:cNvPr id="3" name="Content Placeholder 2"/>
          <p:cNvSpPr>
            <a:spLocks noGrp="1"/>
          </p:cNvSpPr>
          <p:nvPr>
            <p:ph idx="1"/>
          </p:nvPr>
        </p:nvSpPr>
        <p:spPr>
          <a:xfrm>
            <a:off x="5379704" y="1321334"/>
            <a:ext cx="5691793" cy="639534"/>
          </a:xfrm>
        </p:spPr>
        <p:txBody>
          <a:bodyPr>
            <a:normAutofit fontScale="92500" lnSpcReduction="20000"/>
          </a:bodyPr>
          <a:lstStyle/>
          <a:p>
            <a:r>
              <a:rPr lang="en-US" dirty="0">
                <a:solidFill>
                  <a:schemeClr val="tx1"/>
                </a:solidFill>
                <a:latin typeface="Baskerville Old Face" panose="02020602080505020303" pitchFamily="18" charset="0"/>
              </a:rPr>
              <a:t>To evaluate if the supplier in the supplier-base truly add value?</a:t>
            </a:r>
          </a:p>
        </p:txBody>
      </p:sp>
      <p:sp>
        <p:nvSpPr>
          <p:cNvPr id="4" name="Rectangle 3"/>
          <p:cNvSpPr/>
          <p:nvPr/>
        </p:nvSpPr>
        <p:spPr>
          <a:xfrm>
            <a:off x="4685621" y="2485623"/>
            <a:ext cx="2137893" cy="1043189"/>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askerville Old Face" panose="02020602080505020303" pitchFamily="18" charset="0"/>
              </a:rPr>
              <a:t>Process Based</a:t>
            </a:r>
            <a:endParaRPr lang="en-IN" sz="2800" dirty="0">
              <a:solidFill>
                <a:schemeClr val="tx1"/>
              </a:solidFill>
              <a:latin typeface="Baskerville Old Face" panose="02020602080505020303" pitchFamily="18" charset="0"/>
            </a:endParaRPr>
          </a:p>
        </p:txBody>
      </p:sp>
      <p:sp>
        <p:nvSpPr>
          <p:cNvPr id="5" name="Rectangle 4"/>
          <p:cNvSpPr/>
          <p:nvPr/>
        </p:nvSpPr>
        <p:spPr>
          <a:xfrm>
            <a:off x="7197002" y="2485623"/>
            <a:ext cx="4687909" cy="10431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Auditing supplier’s site</a:t>
            </a:r>
          </a:p>
          <a:p>
            <a:pPr algn="ctr"/>
            <a:r>
              <a:rPr lang="en-US" dirty="0">
                <a:solidFill>
                  <a:schemeClr val="tx1"/>
                </a:solidFill>
                <a:latin typeface="Baskerville Old Face" panose="02020602080505020303" pitchFamily="18" charset="0"/>
              </a:rPr>
              <a:t>Assessing level of capabilities at supplier’s end</a:t>
            </a:r>
          </a:p>
          <a:p>
            <a:pPr algn="ctr"/>
            <a:r>
              <a:rPr lang="en-US" dirty="0">
                <a:solidFill>
                  <a:schemeClr val="tx1"/>
                </a:solidFill>
                <a:latin typeface="Baskerville Old Face" panose="02020602080505020303" pitchFamily="18" charset="0"/>
              </a:rPr>
              <a:t>Demanding certifications at supplier’s end</a:t>
            </a:r>
            <a:endParaRPr lang="en-IN" dirty="0">
              <a:solidFill>
                <a:schemeClr val="tx1"/>
              </a:solidFill>
              <a:latin typeface="Baskerville Old Face" panose="02020602080505020303" pitchFamily="18" charset="0"/>
            </a:endParaRPr>
          </a:p>
        </p:txBody>
      </p:sp>
      <p:sp>
        <p:nvSpPr>
          <p:cNvPr id="6" name="Rectangle 5"/>
          <p:cNvSpPr/>
          <p:nvPr/>
        </p:nvSpPr>
        <p:spPr>
          <a:xfrm>
            <a:off x="4709231" y="3938788"/>
            <a:ext cx="2137893" cy="1043189"/>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askerville Old Face" panose="02020602080505020303" pitchFamily="18" charset="0"/>
              </a:rPr>
              <a:t>Performance Based</a:t>
            </a:r>
            <a:endParaRPr lang="en-IN" sz="2800" dirty="0">
              <a:solidFill>
                <a:schemeClr val="tx1"/>
              </a:solidFill>
              <a:latin typeface="Baskerville Old Face" panose="02020602080505020303" pitchFamily="18" charset="0"/>
            </a:endParaRPr>
          </a:p>
        </p:txBody>
      </p:sp>
      <p:sp>
        <p:nvSpPr>
          <p:cNvPr id="7" name="Rectangle 6"/>
          <p:cNvSpPr/>
          <p:nvPr/>
        </p:nvSpPr>
        <p:spPr>
          <a:xfrm>
            <a:off x="7220612" y="3938788"/>
            <a:ext cx="4687909" cy="10431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skerville Old Face" panose="02020602080505020303" pitchFamily="18" charset="0"/>
              </a:rPr>
              <a:t>Accessing supplier performance on set of criteria</a:t>
            </a:r>
          </a:p>
          <a:p>
            <a:pPr algn="ctr"/>
            <a:r>
              <a:rPr lang="en-US" dirty="0">
                <a:solidFill>
                  <a:schemeClr val="tx1"/>
                </a:solidFill>
                <a:latin typeface="Baskerville Old Face" panose="02020602080505020303" pitchFamily="18" charset="0"/>
              </a:rPr>
              <a:t>After-the-fact Evaluation</a:t>
            </a:r>
            <a:endParaRPr lang="en-IN" dirty="0">
              <a:solidFill>
                <a:schemeClr val="tx1"/>
              </a:solidFill>
              <a:latin typeface="Baskerville Old Face" panose="02020602080505020303" pitchFamily="18" charset="0"/>
            </a:endParaRPr>
          </a:p>
        </p:txBody>
      </p:sp>
      <p:sp>
        <p:nvSpPr>
          <p:cNvPr id="8" name="Slide Number Placeholder 7">
            <a:extLst>
              <a:ext uri="{FF2B5EF4-FFF2-40B4-BE49-F238E27FC236}">
                <a16:creationId xmlns:a16="http://schemas.microsoft.com/office/drawing/2014/main" id="{92026D82-8C8E-4190-A6C4-462AE793FFF5}"/>
              </a:ext>
            </a:extLst>
          </p:cNvPr>
          <p:cNvSpPr>
            <a:spLocks noGrp="1"/>
          </p:cNvSpPr>
          <p:nvPr>
            <p:ph type="sldNum" sz="quarter" idx="12"/>
          </p:nvPr>
        </p:nvSpPr>
        <p:spPr/>
        <p:txBody>
          <a:bodyPr/>
          <a:lstStyle/>
          <a:p>
            <a:fld id="{1F4BB4E5-C11E-45E5-B53A-4088E768C0C2}" type="slidenum">
              <a:rPr lang="en-IN" smtClean="0"/>
              <a:t>33</a:t>
            </a:fld>
            <a:endParaRPr lang="en-IN"/>
          </a:p>
        </p:txBody>
      </p:sp>
    </p:spTree>
    <p:extLst>
      <p:ext uri="{BB962C8B-B14F-4D97-AF65-F5344CB8AC3E}">
        <p14:creationId xmlns:p14="http://schemas.microsoft.com/office/powerpoint/2010/main" val="2974416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rPr>
              <a:t>Supplier selection criteria</a:t>
            </a:r>
            <a:endParaRPr lang="en-IN" dirty="0">
              <a:solidFill>
                <a:schemeClr val="bg1"/>
              </a:solidFill>
              <a:latin typeface="Baskerville Old Face" panose="02020602080505020303" pitchFamily="18" charset="0"/>
            </a:endParaRPr>
          </a:p>
        </p:txBody>
      </p:sp>
      <p:sp>
        <p:nvSpPr>
          <p:cNvPr id="3" name="Content Placeholder 2"/>
          <p:cNvSpPr>
            <a:spLocks noGrp="1"/>
          </p:cNvSpPr>
          <p:nvPr>
            <p:ph idx="1"/>
          </p:nvPr>
        </p:nvSpPr>
        <p:spPr/>
        <p:txBody>
          <a:bodyPr>
            <a:normAutofit/>
          </a:bodyPr>
          <a:lstStyle/>
          <a:p>
            <a:pPr marL="0" indent="0">
              <a:buNone/>
            </a:pPr>
            <a:r>
              <a:rPr lang="en-IN" dirty="0">
                <a:solidFill>
                  <a:schemeClr val="tx1"/>
                </a:solidFill>
                <a:latin typeface="Baskerville Old Face" panose="02020602080505020303" pitchFamily="18" charset="0"/>
                <a:cs typeface="Times New Roman" panose="02020603050405020304" pitchFamily="18" charset="0"/>
              </a:rPr>
              <a:t>1. On-time delivery</a:t>
            </a:r>
          </a:p>
          <a:p>
            <a:pPr marL="0" indent="0">
              <a:buNone/>
            </a:pPr>
            <a:r>
              <a:rPr lang="en-IN" dirty="0">
                <a:solidFill>
                  <a:schemeClr val="tx1"/>
                </a:solidFill>
                <a:latin typeface="Baskerville Old Face" panose="02020602080505020303" pitchFamily="18" charset="0"/>
                <a:cs typeface="Times New Roman" panose="02020603050405020304" pitchFamily="18" charset="0"/>
              </a:rPr>
              <a:t>2. Technical capabilities;</a:t>
            </a:r>
          </a:p>
          <a:p>
            <a:pPr marL="0" indent="0">
              <a:buNone/>
            </a:pPr>
            <a:r>
              <a:rPr lang="en-IN" dirty="0">
                <a:solidFill>
                  <a:schemeClr val="tx1"/>
                </a:solidFill>
                <a:latin typeface="Baskerville Old Face" panose="02020602080505020303" pitchFamily="18" charset="0"/>
                <a:cs typeface="Times New Roman" panose="02020603050405020304" pitchFamily="18" charset="0"/>
              </a:rPr>
              <a:t>3. Consistent quality</a:t>
            </a:r>
          </a:p>
          <a:p>
            <a:pPr marL="0" indent="0">
              <a:buNone/>
            </a:pPr>
            <a:r>
              <a:rPr lang="en-IN" dirty="0">
                <a:solidFill>
                  <a:schemeClr val="tx1"/>
                </a:solidFill>
                <a:latin typeface="Baskerville Old Face" panose="02020602080505020303" pitchFamily="18" charset="0"/>
                <a:cs typeface="Times New Roman" panose="02020603050405020304" pitchFamily="18" charset="0"/>
              </a:rPr>
              <a:t>4. Reasonable/low price</a:t>
            </a:r>
          </a:p>
          <a:p>
            <a:pPr marL="0" indent="0">
              <a:buNone/>
            </a:pPr>
            <a:r>
              <a:rPr lang="en-IN" dirty="0">
                <a:solidFill>
                  <a:schemeClr val="tx1"/>
                </a:solidFill>
                <a:latin typeface="Baskerville Old Face" panose="02020602080505020303" pitchFamily="18" charset="0"/>
                <a:cs typeface="Times New Roman" panose="02020603050405020304" pitchFamily="18" charset="0"/>
              </a:rPr>
              <a:t>5. Good past performance record</a:t>
            </a:r>
          </a:p>
          <a:p>
            <a:pPr marL="0" indent="0">
              <a:buNone/>
            </a:pPr>
            <a:r>
              <a:rPr lang="en-IN" dirty="0">
                <a:solidFill>
                  <a:schemeClr val="tx1"/>
                </a:solidFill>
                <a:latin typeface="Baskerville Old Face" panose="02020602080505020303" pitchFamily="18" charset="0"/>
                <a:cs typeface="Times New Roman" panose="02020603050405020304" pitchFamily="18" charset="0"/>
              </a:rPr>
              <a:t>6. Ability to maintain volume flexibility to withstand sudden variations in demand</a:t>
            </a:r>
          </a:p>
          <a:p>
            <a:pPr marL="0" indent="0">
              <a:buNone/>
            </a:pPr>
            <a:r>
              <a:rPr lang="en-IN" dirty="0">
                <a:solidFill>
                  <a:schemeClr val="tx1"/>
                </a:solidFill>
                <a:latin typeface="Baskerville Old Face" panose="02020602080505020303" pitchFamily="18" charset="0"/>
                <a:cs typeface="Times New Roman" panose="02020603050405020304" pitchFamily="18" charset="0"/>
              </a:rPr>
              <a:t>7. Presales and post-sales support</a:t>
            </a:r>
          </a:p>
          <a:p>
            <a:pPr marL="0" indent="0">
              <a:buNone/>
            </a:pPr>
            <a:r>
              <a:rPr lang="en-IN" dirty="0">
                <a:solidFill>
                  <a:schemeClr val="tx1"/>
                </a:solidFill>
                <a:latin typeface="Baskerville Old Face" panose="02020602080505020303" pitchFamily="18" charset="0"/>
                <a:cs typeface="Times New Roman" panose="02020603050405020304" pitchFamily="18" charset="0"/>
              </a:rPr>
              <a:t>8. Ability to provide his buyers tracking facilities to track the progress of supply. </a:t>
            </a:r>
          </a:p>
          <a:p>
            <a:pPr marL="0" indent="0">
              <a:buNone/>
            </a:pPr>
            <a:r>
              <a:rPr lang="en-IN" dirty="0">
                <a:solidFill>
                  <a:schemeClr val="tx1"/>
                </a:solidFill>
                <a:latin typeface="Baskerville Old Face" panose="02020602080505020303" pitchFamily="18" charset="0"/>
                <a:cs typeface="Times New Roman" panose="02020603050405020304" pitchFamily="18" charset="0"/>
              </a:rPr>
              <a:t>9. Industrial certifications such as ISO and TUV; </a:t>
            </a:r>
          </a:p>
          <a:p>
            <a:pPr marL="0" indent="0">
              <a:buNone/>
            </a:pPr>
            <a:r>
              <a:rPr lang="en-IN" dirty="0">
                <a:solidFill>
                  <a:schemeClr val="tx1"/>
                </a:solidFill>
                <a:latin typeface="Baskerville Old Face" panose="02020602080505020303" pitchFamily="18" charset="0"/>
                <a:cs typeface="Times New Roman" panose="02020603050405020304" pitchFamily="18" charset="0"/>
              </a:rPr>
              <a:t>10. Proactive to develop a healthy relation with his buyers.</a:t>
            </a:r>
          </a:p>
        </p:txBody>
      </p:sp>
      <p:sp>
        <p:nvSpPr>
          <p:cNvPr id="4" name="Slide Number Placeholder 3">
            <a:extLst>
              <a:ext uri="{FF2B5EF4-FFF2-40B4-BE49-F238E27FC236}">
                <a16:creationId xmlns:a16="http://schemas.microsoft.com/office/drawing/2014/main" id="{658EAED8-1841-4461-ACA3-B616081FF7A0}"/>
              </a:ext>
            </a:extLst>
          </p:cNvPr>
          <p:cNvSpPr>
            <a:spLocks noGrp="1"/>
          </p:cNvSpPr>
          <p:nvPr>
            <p:ph type="sldNum" sz="quarter" idx="12"/>
          </p:nvPr>
        </p:nvSpPr>
        <p:spPr/>
        <p:txBody>
          <a:bodyPr/>
          <a:lstStyle/>
          <a:p>
            <a:fld id="{1F4BB4E5-C11E-45E5-B53A-4088E768C0C2}" type="slidenum">
              <a:rPr lang="en-IN" smtClean="0"/>
              <a:t>34</a:t>
            </a:fld>
            <a:endParaRPr lang="en-IN"/>
          </a:p>
        </p:txBody>
      </p:sp>
    </p:spTree>
    <p:extLst>
      <p:ext uri="{BB962C8B-B14F-4D97-AF65-F5344CB8AC3E}">
        <p14:creationId xmlns:p14="http://schemas.microsoft.com/office/powerpoint/2010/main" val="544343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4100" y="225610"/>
            <a:ext cx="7543800" cy="1449387"/>
          </a:xfrm>
        </p:spPr>
        <p:style>
          <a:lnRef idx="1">
            <a:schemeClr val="accent1"/>
          </a:lnRef>
          <a:fillRef idx="3">
            <a:schemeClr val="accent1"/>
          </a:fillRef>
          <a:effectRef idx="2">
            <a:schemeClr val="accent1"/>
          </a:effectRef>
          <a:fontRef idx="minor">
            <a:schemeClr val="lt1"/>
          </a:fontRef>
        </p:style>
        <p:txBody>
          <a:bodyPr>
            <a:normAutofit/>
          </a:bodyPr>
          <a:lstStyle/>
          <a:p>
            <a:pPr algn="ctr"/>
            <a:r>
              <a:rPr lang="en-US" dirty="0">
                <a:latin typeface="Baskerville Old Face" panose="02020602080505020303" pitchFamily="18" charset="0"/>
              </a:rPr>
              <a:t>Decision Making in Supplier Selection</a:t>
            </a:r>
            <a:endParaRPr lang="en-IN" dirty="0">
              <a:latin typeface="Baskerville Old Face" panose="02020602080505020303" pitchFamily="18" charset="0"/>
            </a:endParaRPr>
          </a:p>
        </p:txBody>
      </p:sp>
      <p:grpSp>
        <p:nvGrpSpPr>
          <p:cNvPr id="23" name="Group 22"/>
          <p:cNvGrpSpPr/>
          <p:nvPr/>
        </p:nvGrpSpPr>
        <p:grpSpPr>
          <a:xfrm>
            <a:off x="1629521" y="1397013"/>
            <a:ext cx="8853233" cy="5421620"/>
            <a:chOff x="105520" y="1397013"/>
            <a:chExt cx="8853233" cy="5421620"/>
          </a:xfrm>
        </p:grpSpPr>
        <p:sp>
          <p:nvSpPr>
            <p:cNvPr id="4" name="Oval 3"/>
            <p:cNvSpPr/>
            <p:nvPr/>
          </p:nvSpPr>
          <p:spPr>
            <a:xfrm>
              <a:off x="2619623" y="2910088"/>
              <a:ext cx="2305318" cy="2395470"/>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Baskerville Old Face" panose="02020602080505020303" pitchFamily="18" charset="0"/>
                </a:rPr>
                <a:t>Set of Criteria</a:t>
              </a:r>
              <a:endParaRPr lang="en-IN" sz="3200" dirty="0">
                <a:solidFill>
                  <a:schemeClr val="tx1"/>
                </a:solidFill>
                <a:latin typeface="Baskerville Old Face" panose="02020602080505020303" pitchFamily="18" charset="0"/>
              </a:endParaRPr>
            </a:p>
          </p:txBody>
        </p:sp>
        <p:sp>
          <p:nvSpPr>
            <p:cNvPr id="5" name="Oval 4"/>
            <p:cNvSpPr/>
            <p:nvPr/>
          </p:nvSpPr>
          <p:spPr>
            <a:xfrm>
              <a:off x="4760922" y="1840560"/>
              <a:ext cx="859987" cy="888642"/>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Baskerville Old Face" panose="02020602080505020303" pitchFamily="18" charset="0"/>
                </a:rPr>
                <a:t>S</a:t>
              </a:r>
              <a:r>
                <a:rPr lang="en-US" sz="2400" baseline="-25000" dirty="0">
                  <a:solidFill>
                    <a:schemeClr val="tx1"/>
                  </a:solidFill>
                  <a:latin typeface="Baskerville Old Face" panose="02020602080505020303" pitchFamily="18" charset="0"/>
                </a:rPr>
                <a:t>1</a:t>
              </a:r>
              <a:endParaRPr lang="en-IN" sz="2400" baseline="-25000" dirty="0">
                <a:solidFill>
                  <a:schemeClr val="tx1"/>
                </a:solidFill>
                <a:latin typeface="Baskerville Old Face" panose="02020602080505020303" pitchFamily="18" charset="0"/>
              </a:endParaRPr>
            </a:p>
          </p:txBody>
        </p:sp>
        <p:sp>
          <p:nvSpPr>
            <p:cNvPr id="6" name="Oval 5"/>
            <p:cNvSpPr/>
            <p:nvPr/>
          </p:nvSpPr>
          <p:spPr>
            <a:xfrm>
              <a:off x="5748925" y="2465648"/>
              <a:ext cx="859987" cy="888642"/>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askerville Old Face" panose="02020602080505020303" pitchFamily="18" charset="0"/>
                </a:rPr>
                <a:t>S</a:t>
              </a:r>
              <a:r>
                <a:rPr lang="en-US" sz="2800" baseline="-25000" dirty="0">
                  <a:solidFill>
                    <a:schemeClr val="tx1"/>
                  </a:solidFill>
                  <a:latin typeface="Baskerville Old Face" panose="02020602080505020303" pitchFamily="18" charset="0"/>
                </a:rPr>
                <a:t>2</a:t>
              </a:r>
              <a:endParaRPr lang="en-IN" sz="2800" baseline="-25000" dirty="0">
                <a:solidFill>
                  <a:schemeClr val="tx1"/>
                </a:solidFill>
                <a:latin typeface="Baskerville Old Face" panose="02020602080505020303" pitchFamily="18" charset="0"/>
              </a:endParaRPr>
            </a:p>
          </p:txBody>
        </p:sp>
        <p:sp>
          <p:nvSpPr>
            <p:cNvPr id="7" name="Oval 6"/>
            <p:cNvSpPr/>
            <p:nvPr/>
          </p:nvSpPr>
          <p:spPr>
            <a:xfrm>
              <a:off x="6029467" y="3549159"/>
              <a:ext cx="859987" cy="888642"/>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askerville Old Face" panose="02020602080505020303" pitchFamily="18" charset="0"/>
                </a:rPr>
                <a:t>S</a:t>
              </a:r>
              <a:r>
                <a:rPr lang="en-US" sz="2800" baseline="-25000" dirty="0">
                  <a:solidFill>
                    <a:schemeClr val="tx1"/>
                  </a:solidFill>
                  <a:latin typeface="Baskerville Old Face" panose="02020602080505020303" pitchFamily="18" charset="0"/>
                </a:rPr>
                <a:t>3</a:t>
              </a:r>
              <a:endParaRPr lang="en-IN" sz="2400" baseline="-25000" dirty="0">
                <a:solidFill>
                  <a:schemeClr val="tx1"/>
                </a:solidFill>
                <a:latin typeface="Baskerville Old Face" panose="02020602080505020303" pitchFamily="18" charset="0"/>
              </a:endParaRPr>
            </a:p>
          </p:txBody>
        </p:sp>
        <p:sp>
          <p:nvSpPr>
            <p:cNvPr id="8" name="Oval 7"/>
            <p:cNvSpPr/>
            <p:nvPr/>
          </p:nvSpPr>
          <p:spPr>
            <a:xfrm>
              <a:off x="5915575" y="4623683"/>
              <a:ext cx="859987" cy="888642"/>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askerville Old Face" panose="02020602080505020303" pitchFamily="18" charset="0"/>
                </a:rPr>
                <a:t>S</a:t>
              </a:r>
              <a:r>
                <a:rPr lang="en-US" sz="2800" baseline="-25000" dirty="0">
                  <a:solidFill>
                    <a:schemeClr val="tx1"/>
                  </a:solidFill>
                  <a:latin typeface="Baskerville Old Face" panose="02020602080505020303" pitchFamily="18" charset="0"/>
                </a:rPr>
                <a:t>4</a:t>
              </a:r>
              <a:endParaRPr lang="en-IN" sz="2000" baseline="-25000" dirty="0">
                <a:solidFill>
                  <a:schemeClr val="tx1"/>
                </a:solidFill>
                <a:latin typeface="Baskerville Old Face" panose="02020602080505020303" pitchFamily="18" charset="0"/>
              </a:endParaRPr>
            </a:p>
          </p:txBody>
        </p:sp>
        <p:sp>
          <p:nvSpPr>
            <p:cNvPr id="9" name="Oval 8"/>
            <p:cNvSpPr/>
            <p:nvPr/>
          </p:nvSpPr>
          <p:spPr>
            <a:xfrm>
              <a:off x="5019009" y="5305558"/>
              <a:ext cx="859987" cy="888642"/>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askerville Old Face" panose="02020602080505020303" pitchFamily="18" charset="0"/>
                </a:rPr>
                <a:t>S</a:t>
              </a:r>
              <a:r>
                <a:rPr lang="en-US" sz="2800" baseline="-25000" dirty="0">
                  <a:solidFill>
                    <a:schemeClr val="tx1"/>
                  </a:solidFill>
                  <a:latin typeface="Baskerville Old Face" panose="02020602080505020303" pitchFamily="18" charset="0"/>
                </a:rPr>
                <a:t>5</a:t>
              </a:r>
              <a:endParaRPr lang="en-IN" sz="2800" baseline="-25000" dirty="0">
                <a:solidFill>
                  <a:schemeClr val="tx1"/>
                </a:solidFill>
                <a:latin typeface="Baskerville Old Face" panose="02020602080505020303" pitchFamily="18" charset="0"/>
              </a:endParaRPr>
            </a:p>
          </p:txBody>
        </p:sp>
        <p:grpSp>
          <p:nvGrpSpPr>
            <p:cNvPr id="12" name="Group 11"/>
            <p:cNvGrpSpPr/>
            <p:nvPr/>
          </p:nvGrpSpPr>
          <p:grpSpPr>
            <a:xfrm>
              <a:off x="2325714" y="2639095"/>
              <a:ext cx="2937458" cy="2937458"/>
              <a:chOff x="741606" y="2639095"/>
              <a:chExt cx="2937458" cy="2937458"/>
            </a:xfrm>
          </p:grpSpPr>
          <p:sp>
            <p:nvSpPr>
              <p:cNvPr id="10" name="Arc 9"/>
              <p:cNvSpPr/>
              <p:nvPr/>
            </p:nvSpPr>
            <p:spPr>
              <a:xfrm>
                <a:off x="849684" y="2639095"/>
                <a:ext cx="2829380" cy="2937458"/>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1" name="Arc 10"/>
              <p:cNvSpPr/>
              <p:nvPr/>
            </p:nvSpPr>
            <p:spPr>
              <a:xfrm rot="5400000">
                <a:off x="795645" y="2639095"/>
                <a:ext cx="2829380" cy="2937458"/>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sp>
          <p:nvSpPr>
            <p:cNvPr id="14" name="Right Arrow 13"/>
            <p:cNvSpPr/>
            <p:nvPr/>
          </p:nvSpPr>
          <p:spPr>
            <a:xfrm rot="19352353">
              <a:off x="4032827" y="2633625"/>
              <a:ext cx="1083061" cy="37204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ight Arrow 14"/>
            <p:cNvSpPr/>
            <p:nvPr/>
          </p:nvSpPr>
          <p:spPr>
            <a:xfrm rot="198275">
              <a:off x="4817738" y="3773560"/>
              <a:ext cx="1211131" cy="37204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ight Arrow 15"/>
            <p:cNvSpPr/>
            <p:nvPr/>
          </p:nvSpPr>
          <p:spPr>
            <a:xfrm rot="20317866">
              <a:off x="4703883" y="3079296"/>
              <a:ext cx="1083061" cy="37204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ight Arrow 16"/>
            <p:cNvSpPr/>
            <p:nvPr/>
          </p:nvSpPr>
          <p:spPr>
            <a:xfrm rot="1602839">
              <a:off x="4866617" y="4475502"/>
              <a:ext cx="1083061" cy="37204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ight Arrow 17"/>
            <p:cNvSpPr/>
            <p:nvPr/>
          </p:nvSpPr>
          <p:spPr>
            <a:xfrm rot="2349168">
              <a:off x="4312513" y="5119538"/>
              <a:ext cx="1083061" cy="37204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Curved Up Arrow 18"/>
            <p:cNvSpPr/>
            <p:nvPr/>
          </p:nvSpPr>
          <p:spPr>
            <a:xfrm rot="16200000">
              <a:off x="4841187" y="2701067"/>
              <a:ext cx="5421620" cy="2813512"/>
            </a:xfrm>
            <a:prstGeom prst="curvedUpArrow">
              <a:avLst>
                <a:gd name="adj1" fmla="val 25000"/>
                <a:gd name="adj2" fmla="val 50000"/>
                <a:gd name="adj3" fmla="val 41184"/>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0" name="Curved Up Arrow 19"/>
            <p:cNvSpPr/>
            <p:nvPr/>
          </p:nvSpPr>
          <p:spPr>
            <a:xfrm rot="5769958">
              <a:off x="898329" y="3364289"/>
              <a:ext cx="3719195" cy="1487065"/>
            </a:xfrm>
            <a:prstGeom prst="curvedUpArrow">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1" name="Explosion 2 20"/>
            <p:cNvSpPr/>
            <p:nvPr/>
          </p:nvSpPr>
          <p:spPr>
            <a:xfrm>
              <a:off x="442983" y="1752673"/>
              <a:ext cx="2449028" cy="1450569"/>
            </a:xfrm>
            <a:prstGeom prst="irregularSeal2">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a:t>Expert judgment</a:t>
              </a:r>
              <a:endParaRPr lang="en-IN" dirty="0"/>
            </a:p>
          </p:txBody>
        </p:sp>
        <p:sp>
          <p:nvSpPr>
            <p:cNvPr id="22" name="Explosion 2 21"/>
            <p:cNvSpPr/>
            <p:nvPr/>
          </p:nvSpPr>
          <p:spPr>
            <a:xfrm>
              <a:off x="105520" y="4389606"/>
              <a:ext cx="2449028" cy="1450569"/>
            </a:xfrm>
            <a:prstGeom prst="irregularSeal2">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a:t>Record Data</a:t>
              </a:r>
              <a:endParaRPr lang="en-IN" dirty="0"/>
            </a:p>
          </p:txBody>
        </p:sp>
      </p:grpSp>
      <p:sp>
        <p:nvSpPr>
          <p:cNvPr id="3" name="Slide Number Placeholder 2">
            <a:extLst>
              <a:ext uri="{FF2B5EF4-FFF2-40B4-BE49-F238E27FC236}">
                <a16:creationId xmlns:a16="http://schemas.microsoft.com/office/drawing/2014/main" id="{D35ED7F4-DFC6-4E74-8DF2-EA89230760A8}"/>
              </a:ext>
            </a:extLst>
          </p:cNvPr>
          <p:cNvSpPr>
            <a:spLocks noGrp="1"/>
          </p:cNvSpPr>
          <p:nvPr>
            <p:ph type="sldNum" sz="quarter" idx="12"/>
          </p:nvPr>
        </p:nvSpPr>
        <p:spPr/>
        <p:txBody>
          <a:bodyPr/>
          <a:lstStyle/>
          <a:p>
            <a:fld id="{1F4BB4E5-C11E-45E5-B53A-4088E768C0C2}" type="slidenum">
              <a:rPr lang="en-IN" smtClean="0"/>
              <a:t>35</a:t>
            </a:fld>
            <a:endParaRPr lang="en-IN"/>
          </a:p>
        </p:txBody>
      </p:sp>
    </p:spTree>
    <p:extLst>
      <p:ext uri="{BB962C8B-B14F-4D97-AF65-F5344CB8AC3E}">
        <p14:creationId xmlns:p14="http://schemas.microsoft.com/office/powerpoint/2010/main" val="3202191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Baskerville Old Face" panose="02020602080505020303" pitchFamily="18" charset="0"/>
              </a:rPr>
              <a:t>Categorical Method</a:t>
            </a:r>
            <a:endParaRPr lang="en-IN" dirty="0">
              <a:solidFill>
                <a:schemeClr val="tx1"/>
              </a:solidFill>
              <a:latin typeface="Baskerville Old Face" panose="02020602080505020303" pitchFamily="18" charset="0"/>
            </a:endParaRPr>
          </a:p>
        </p:txBody>
      </p:sp>
      <p:sp>
        <p:nvSpPr>
          <p:cNvPr id="3" name="Content Placeholder 2"/>
          <p:cNvSpPr>
            <a:spLocks noGrp="1"/>
          </p:cNvSpPr>
          <p:nvPr>
            <p:ph idx="1"/>
          </p:nvPr>
        </p:nvSpPr>
        <p:spPr/>
        <p:txBody>
          <a:bodyPr>
            <a:normAutofit/>
          </a:bodyPr>
          <a:lstStyle/>
          <a:p>
            <a:r>
              <a:rPr lang="en-US" sz="2800" dirty="0">
                <a:latin typeface="Baskerville Old Face" panose="02020602080505020303" pitchFamily="18" charset="0"/>
              </a:rPr>
              <a:t>Categorizing each supplier’s performance in certain areas and assigning a grade</a:t>
            </a:r>
          </a:p>
          <a:p>
            <a:r>
              <a:rPr lang="en-US" sz="2800" dirty="0">
                <a:latin typeface="Baskerville Old Face" panose="02020602080505020303" pitchFamily="18" charset="0"/>
              </a:rPr>
              <a:t>Good (+)</a:t>
            </a:r>
          </a:p>
          <a:p>
            <a:r>
              <a:rPr lang="en-US" sz="2800" dirty="0">
                <a:latin typeface="Baskerville Old Face" panose="02020602080505020303" pitchFamily="18" charset="0"/>
              </a:rPr>
              <a:t>Neutral (0)</a:t>
            </a:r>
          </a:p>
          <a:p>
            <a:r>
              <a:rPr lang="en-US" sz="2800" dirty="0">
                <a:latin typeface="Baskerville Old Face" panose="02020602080505020303" pitchFamily="18" charset="0"/>
              </a:rPr>
              <a:t>Unsatisfactory (-)</a:t>
            </a:r>
            <a:endParaRPr lang="en-IN" sz="2800" dirty="0">
              <a:latin typeface="Baskerville Old Face" panose="02020602080505020303" pitchFamily="18" charset="0"/>
            </a:endParaRPr>
          </a:p>
        </p:txBody>
      </p:sp>
    </p:spTree>
    <p:extLst>
      <p:ext uri="{BB962C8B-B14F-4D97-AF65-F5344CB8AC3E}">
        <p14:creationId xmlns:p14="http://schemas.microsoft.com/office/powerpoint/2010/main" val="3166796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40054472"/>
              </p:ext>
            </p:extLst>
          </p:nvPr>
        </p:nvGraphicFramePr>
        <p:xfrm>
          <a:off x="1987635" y="515145"/>
          <a:ext cx="8062180" cy="5348232"/>
        </p:xfrm>
        <a:graphic>
          <a:graphicData uri="http://schemas.openxmlformats.org/drawingml/2006/table">
            <a:tbl>
              <a:tblPr firstRow="1" firstCol="1" bandRow="1">
                <a:tableStyleId>{5940675A-B579-460E-94D1-54222C63F5DA}</a:tableStyleId>
              </a:tblPr>
              <a:tblGrid>
                <a:gridCol w="1151740">
                  <a:extLst>
                    <a:ext uri="{9D8B030D-6E8A-4147-A177-3AD203B41FA5}">
                      <a16:colId xmlns:a16="http://schemas.microsoft.com/office/drawing/2014/main" val="20000"/>
                    </a:ext>
                  </a:extLst>
                </a:gridCol>
                <a:gridCol w="1151740">
                  <a:extLst>
                    <a:ext uri="{9D8B030D-6E8A-4147-A177-3AD203B41FA5}">
                      <a16:colId xmlns:a16="http://schemas.microsoft.com/office/drawing/2014/main" val="20001"/>
                    </a:ext>
                  </a:extLst>
                </a:gridCol>
                <a:gridCol w="1151740">
                  <a:extLst>
                    <a:ext uri="{9D8B030D-6E8A-4147-A177-3AD203B41FA5}">
                      <a16:colId xmlns:a16="http://schemas.microsoft.com/office/drawing/2014/main" val="20002"/>
                    </a:ext>
                  </a:extLst>
                </a:gridCol>
                <a:gridCol w="1151740">
                  <a:extLst>
                    <a:ext uri="{9D8B030D-6E8A-4147-A177-3AD203B41FA5}">
                      <a16:colId xmlns:a16="http://schemas.microsoft.com/office/drawing/2014/main" val="20003"/>
                    </a:ext>
                  </a:extLst>
                </a:gridCol>
                <a:gridCol w="1151740">
                  <a:extLst>
                    <a:ext uri="{9D8B030D-6E8A-4147-A177-3AD203B41FA5}">
                      <a16:colId xmlns:a16="http://schemas.microsoft.com/office/drawing/2014/main" val="20004"/>
                    </a:ext>
                  </a:extLst>
                </a:gridCol>
                <a:gridCol w="1151740">
                  <a:extLst>
                    <a:ext uri="{9D8B030D-6E8A-4147-A177-3AD203B41FA5}">
                      <a16:colId xmlns:a16="http://schemas.microsoft.com/office/drawing/2014/main" val="20005"/>
                    </a:ext>
                  </a:extLst>
                </a:gridCol>
                <a:gridCol w="1151740">
                  <a:extLst>
                    <a:ext uri="{9D8B030D-6E8A-4147-A177-3AD203B41FA5}">
                      <a16:colId xmlns:a16="http://schemas.microsoft.com/office/drawing/2014/main" val="20006"/>
                    </a:ext>
                  </a:extLst>
                </a:gridCol>
              </a:tblGrid>
              <a:tr h="504617">
                <a:tc>
                  <a:txBody>
                    <a:bodyPr/>
                    <a:lstStyle/>
                    <a:p>
                      <a:pPr>
                        <a:lnSpc>
                          <a:spcPct val="107000"/>
                        </a:lnSpc>
                      </a:pPr>
                      <a:endParaRPr lang="en-IN" sz="2000" dirty="0">
                        <a:solidFill>
                          <a:schemeClr val="tx1"/>
                        </a:solidFill>
                        <a:effectLst/>
                        <a:latin typeface="Baskerville Old Face" panose="02020602080505020303"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Cost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Product Quality</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Delivery time</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After sales Support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Variety</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Total</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0"/>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1"/>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2+</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2"/>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3</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3"/>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4</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4"/>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5</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05"/>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6</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4+</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6"/>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7</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07"/>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8</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8"/>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9</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4+</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9"/>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10</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3-</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10"/>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11</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18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11"/>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12</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2+</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12"/>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13</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4+</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13"/>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14</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tx2">
                        <a:lumMod val="20000"/>
                        <a:lumOff val="80000"/>
                      </a:schemeClr>
                    </a:solidFill>
                  </a:tcPr>
                </a:tc>
                <a:extLst>
                  <a:ext uri="{0D108BD9-81ED-4DB2-BD59-A6C34878D82A}">
                    <a16:rowId xmlns:a16="http://schemas.microsoft.com/office/drawing/2014/main" val="10014"/>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15</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tx2">
                        <a:lumMod val="20000"/>
                        <a:lumOff val="80000"/>
                      </a:schemeClr>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1582648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27201980"/>
              </p:ext>
            </p:extLst>
          </p:nvPr>
        </p:nvGraphicFramePr>
        <p:xfrm>
          <a:off x="2037232" y="416708"/>
          <a:ext cx="8062180" cy="5348232"/>
        </p:xfrm>
        <a:graphic>
          <a:graphicData uri="http://schemas.openxmlformats.org/drawingml/2006/table">
            <a:tbl>
              <a:tblPr firstRow="1" firstCol="1" bandRow="1">
                <a:tableStyleId>{5940675A-B579-460E-94D1-54222C63F5DA}</a:tableStyleId>
              </a:tblPr>
              <a:tblGrid>
                <a:gridCol w="1151740">
                  <a:extLst>
                    <a:ext uri="{9D8B030D-6E8A-4147-A177-3AD203B41FA5}">
                      <a16:colId xmlns:a16="http://schemas.microsoft.com/office/drawing/2014/main" val="20000"/>
                    </a:ext>
                  </a:extLst>
                </a:gridCol>
                <a:gridCol w="1151740">
                  <a:extLst>
                    <a:ext uri="{9D8B030D-6E8A-4147-A177-3AD203B41FA5}">
                      <a16:colId xmlns:a16="http://schemas.microsoft.com/office/drawing/2014/main" val="20001"/>
                    </a:ext>
                  </a:extLst>
                </a:gridCol>
                <a:gridCol w="1151740">
                  <a:extLst>
                    <a:ext uri="{9D8B030D-6E8A-4147-A177-3AD203B41FA5}">
                      <a16:colId xmlns:a16="http://schemas.microsoft.com/office/drawing/2014/main" val="20002"/>
                    </a:ext>
                  </a:extLst>
                </a:gridCol>
                <a:gridCol w="1151740">
                  <a:extLst>
                    <a:ext uri="{9D8B030D-6E8A-4147-A177-3AD203B41FA5}">
                      <a16:colId xmlns:a16="http://schemas.microsoft.com/office/drawing/2014/main" val="20003"/>
                    </a:ext>
                  </a:extLst>
                </a:gridCol>
                <a:gridCol w="1151740">
                  <a:extLst>
                    <a:ext uri="{9D8B030D-6E8A-4147-A177-3AD203B41FA5}">
                      <a16:colId xmlns:a16="http://schemas.microsoft.com/office/drawing/2014/main" val="20004"/>
                    </a:ext>
                  </a:extLst>
                </a:gridCol>
                <a:gridCol w="1151740">
                  <a:extLst>
                    <a:ext uri="{9D8B030D-6E8A-4147-A177-3AD203B41FA5}">
                      <a16:colId xmlns:a16="http://schemas.microsoft.com/office/drawing/2014/main" val="20005"/>
                    </a:ext>
                  </a:extLst>
                </a:gridCol>
                <a:gridCol w="1151740">
                  <a:extLst>
                    <a:ext uri="{9D8B030D-6E8A-4147-A177-3AD203B41FA5}">
                      <a16:colId xmlns:a16="http://schemas.microsoft.com/office/drawing/2014/main" val="20006"/>
                    </a:ext>
                  </a:extLst>
                </a:gridCol>
              </a:tblGrid>
              <a:tr h="168206">
                <a:tc>
                  <a:txBody>
                    <a:bodyPr/>
                    <a:lstStyle/>
                    <a:p>
                      <a:pPr>
                        <a:lnSpc>
                          <a:spcPct val="107000"/>
                        </a:lnSpc>
                      </a:pPr>
                      <a:endParaRPr lang="en-IN" sz="2000" dirty="0">
                        <a:solidFill>
                          <a:schemeClr val="tx1"/>
                        </a:solidFill>
                        <a:effectLst/>
                        <a:latin typeface="Baskerville Old Face" panose="02020602080505020303"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Cost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Product Quality</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Delivery time</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After sales Support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Variety</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Total</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0"/>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16</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2+</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1"/>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17</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3+</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2"/>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18</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2-</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03"/>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19</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3-</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04"/>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20</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2+</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5"/>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21</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06"/>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22</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3+</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7"/>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23</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08"/>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24</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09"/>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25</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2+</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10"/>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26</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4-</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11"/>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27</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bg1">
                        <a:lumMod val="85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bg1">
                        <a:lumMod val="85000"/>
                      </a:schemeClr>
                    </a:solidFill>
                  </a:tcPr>
                </a:tc>
                <a:extLst>
                  <a:ext uri="{0D108BD9-81ED-4DB2-BD59-A6C34878D82A}">
                    <a16:rowId xmlns:a16="http://schemas.microsoft.com/office/drawing/2014/main" val="10012"/>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28</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solidFill>
                      <a:schemeClr val="tx2">
                        <a:lumMod val="20000"/>
                        <a:lumOff val="80000"/>
                      </a:schemeClr>
                    </a:solidFill>
                  </a:tcPr>
                </a:tc>
                <a:tc>
                  <a:txBody>
                    <a:bodyPr/>
                    <a:lstStyle/>
                    <a:p>
                      <a:pPr algn="ctr">
                        <a:lnSpc>
                          <a:spcPct val="107000"/>
                        </a:lnSpc>
                        <a:spcAft>
                          <a:spcPts val="0"/>
                        </a:spcAft>
                      </a:pPr>
                      <a:r>
                        <a:rPr lang="en-IN" sz="2000" dirty="0">
                          <a:effectLst/>
                          <a:latin typeface="Baskerville Old Face" panose="02020602080505020303" pitchFamily="18" charset="0"/>
                        </a:rPr>
                        <a:t>0</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solidFill>
                      <a:schemeClr val="tx2">
                        <a:lumMod val="20000"/>
                        <a:lumOff val="80000"/>
                      </a:schemeClr>
                    </a:solidFill>
                  </a:tcPr>
                </a:tc>
                <a:extLst>
                  <a:ext uri="{0D108BD9-81ED-4DB2-BD59-A6C34878D82A}">
                    <a16:rowId xmlns:a16="http://schemas.microsoft.com/office/drawing/2014/main" val="10013"/>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29</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2+</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14"/>
                  </a:ext>
                </a:extLst>
              </a:tr>
              <a:tr h="168206">
                <a:tc>
                  <a:txBody>
                    <a:bodyPr/>
                    <a:lstStyle/>
                    <a:p>
                      <a:pPr algn="ctr">
                        <a:lnSpc>
                          <a:spcPct val="107000"/>
                        </a:lnSpc>
                        <a:spcAft>
                          <a:spcPts val="0"/>
                        </a:spcAft>
                      </a:pPr>
                      <a:r>
                        <a:rPr lang="en-IN" sz="2000" dirty="0">
                          <a:effectLst/>
                          <a:latin typeface="Baskerville Old Face" panose="02020602080505020303" pitchFamily="18" charset="0"/>
                        </a:rPr>
                        <a:t>S</a:t>
                      </a:r>
                      <a:r>
                        <a:rPr lang="en-IN" sz="2000" baseline="-25000" dirty="0">
                          <a:effectLst/>
                          <a:latin typeface="Baskerville Old Face" panose="02020602080505020303" pitchFamily="18" charset="0"/>
                        </a:rPr>
                        <a:t>30</a:t>
                      </a:r>
                      <a:endParaRPr lang="en-IN" sz="2000" baseline="-25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0</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a:effectLst/>
                          <a:latin typeface="Baskerville Old Face" panose="02020602080505020303" pitchFamily="18" charset="0"/>
                        </a:rPr>
                        <a:t>+</a:t>
                      </a:r>
                      <a:endParaRPr lang="en-IN" sz="200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nchor="b"/>
                </a:tc>
                <a:tc>
                  <a:txBody>
                    <a:bodyPr/>
                    <a:lstStyle/>
                    <a:p>
                      <a:pPr algn="ctr">
                        <a:lnSpc>
                          <a:spcPct val="107000"/>
                        </a:lnSpc>
                        <a:spcAft>
                          <a:spcPts val="0"/>
                        </a:spcAft>
                      </a:pPr>
                      <a:r>
                        <a:rPr lang="en-IN" sz="2000" dirty="0">
                          <a:effectLst/>
                          <a:latin typeface="Baskerville Old Face" panose="02020602080505020303" pitchFamily="18" charset="0"/>
                        </a:rPr>
                        <a:t>2+</a:t>
                      </a:r>
                      <a:endParaRPr lang="en-IN" sz="2000" dirty="0">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endParaRPr>
                    </a:p>
                  </a:txBody>
                  <a:tcPr marL="43884" marR="43884" marT="0" marB="0"/>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2247441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3E67-52A4-4BF6-8784-A5097ABFE9F2}"/>
              </a:ext>
            </a:extLst>
          </p:cNvPr>
          <p:cNvSpPr>
            <a:spLocks noGrp="1"/>
          </p:cNvSpPr>
          <p:nvPr>
            <p:ph type="title"/>
          </p:nvPr>
        </p:nvSpPr>
        <p:spPr>
          <a:noFill/>
        </p:spPr>
        <p:style>
          <a:lnRef idx="1">
            <a:schemeClr val="accent4"/>
          </a:lnRef>
          <a:fillRef idx="2">
            <a:schemeClr val="accent4"/>
          </a:fillRef>
          <a:effectRef idx="1">
            <a:schemeClr val="accent4"/>
          </a:effectRef>
          <a:fontRef idx="minor">
            <a:schemeClr val="dk1"/>
          </a:fontRef>
        </p:style>
        <p:txBody>
          <a:bodyPr/>
          <a:lstStyle/>
          <a:p>
            <a:pPr algn="ctr"/>
            <a:r>
              <a:rPr lang="en-US" dirty="0">
                <a:latin typeface="Aparajita" panose="02020603050405020304" pitchFamily="18" charset="0"/>
                <a:cs typeface="Aparajita" panose="02020603050405020304" pitchFamily="18" charset="0"/>
              </a:rPr>
              <a:t>Sources of information</a:t>
            </a:r>
            <a:endParaRPr lang="en-ID" dirty="0">
              <a:latin typeface="Aparajita" panose="02020603050405020304" pitchFamily="18" charset="0"/>
              <a:cs typeface="Aparajita" panose="02020603050405020304" pitchFamily="18" charset="0"/>
            </a:endParaRPr>
          </a:p>
        </p:txBody>
      </p:sp>
      <p:graphicFrame>
        <p:nvGraphicFramePr>
          <p:cNvPr id="4" name="Content Placeholder 3">
            <a:extLst>
              <a:ext uri="{FF2B5EF4-FFF2-40B4-BE49-F238E27FC236}">
                <a16:creationId xmlns:a16="http://schemas.microsoft.com/office/drawing/2014/main" id="{5E825777-5565-4EE4-A241-4743F979123B}"/>
              </a:ext>
            </a:extLst>
          </p:cNvPr>
          <p:cNvGraphicFramePr>
            <a:graphicFrameLocks noGrp="1"/>
          </p:cNvGraphicFramePr>
          <p:nvPr>
            <p:ph idx="1"/>
            <p:extLst>
              <p:ext uri="{D42A27DB-BD31-4B8C-83A1-F6EECF244321}">
                <p14:modId xmlns:p14="http://schemas.microsoft.com/office/powerpoint/2010/main" val="4069595029"/>
              </p:ext>
            </p:extLst>
          </p:nvPr>
        </p:nvGraphicFramePr>
        <p:xfrm>
          <a:off x="5457824" y="714375"/>
          <a:ext cx="5895975" cy="5462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6139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7719-10A7-46D1-89A4-28C41B341256}"/>
              </a:ext>
            </a:extLst>
          </p:cNvPr>
          <p:cNvSpPr>
            <a:spLocks noGrp="1"/>
          </p:cNvSpPr>
          <p:nvPr>
            <p:ph type="title"/>
          </p:nvPr>
        </p:nvSpPr>
        <p:spPr>
          <a:noFill/>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sz="4000" dirty="0">
                <a:latin typeface="Aparajita" panose="02020603050405020304" pitchFamily="18" charset="0"/>
                <a:cs typeface="Aparajita" panose="02020603050405020304" pitchFamily="18" charset="0"/>
              </a:rPr>
              <a:t>MCDM problem: The case of Innovation outsourcing</a:t>
            </a:r>
            <a:endParaRPr lang="en-IN" sz="4000" dirty="0">
              <a:latin typeface="Aparajita" panose="02020603050405020304" pitchFamily="18" charset="0"/>
              <a:cs typeface="Aparajita" panose="02020603050405020304" pitchFamily="18" charset="0"/>
            </a:endParaRPr>
          </a:p>
        </p:txBody>
      </p:sp>
      <p:sp>
        <p:nvSpPr>
          <p:cNvPr id="3" name="Content Placeholder 2">
            <a:extLst>
              <a:ext uri="{FF2B5EF4-FFF2-40B4-BE49-F238E27FC236}">
                <a16:creationId xmlns:a16="http://schemas.microsoft.com/office/drawing/2014/main" id="{3357F2E5-438C-446C-8F5A-99F35A63736D}"/>
              </a:ext>
            </a:extLst>
          </p:cNvPr>
          <p:cNvSpPr>
            <a:spLocks noGrp="1"/>
          </p:cNvSpPr>
          <p:nvPr>
            <p:ph idx="1"/>
          </p:nvPr>
        </p:nvSpPr>
        <p:spPr>
          <a:xfrm>
            <a:off x="4791074" y="323850"/>
            <a:ext cx="6722523" cy="6274913"/>
          </a:xfrm>
        </p:spPr>
        <p:txBody>
          <a:bodyPr>
            <a:normAutofit fontScale="92500"/>
          </a:bodyPr>
          <a:lstStyle/>
          <a:p>
            <a:pPr marL="0" indent="0" algn="just">
              <a:buNone/>
            </a:pPr>
            <a:r>
              <a:rPr lang="en-US" sz="2400" dirty="0">
                <a:latin typeface="Aparajita" panose="02020603050405020304" pitchFamily="18" charset="0"/>
                <a:cs typeface="Aparajita" panose="02020603050405020304" pitchFamily="18" charset="0"/>
              </a:rPr>
              <a:t>In February 2017, a purchasing manager for General Motors Company (GM) needed to come up with a sourcing proposal to source e-boost modules, which were required to support the enhanced 2020 Chevrolet Bolt Electric Vehicle and the new 2020 Chevrolet Bolt Autonomous Vehicle. </a:t>
            </a:r>
          </a:p>
          <a:p>
            <a:pPr marL="0" indent="0" algn="just">
              <a:buNone/>
            </a:pPr>
            <a:r>
              <a:rPr lang="en-US" sz="2400" dirty="0">
                <a:latin typeface="Aparajita" panose="02020603050405020304" pitchFamily="18" charset="0"/>
                <a:cs typeface="Aparajita" panose="02020603050405020304" pitchFamily="18" charset="0"/>
              </a:rPr>
              <a:t>GM had four possible international suppliers to choose from. Each supplier had its pros and cons in terms of price, product development capability, and the architectural nature of the braking system. </a:t>
            </a:r>
          </a:p>
          <a:p>
            <a:pPr marL="0" indent="0" algn="just">
              <a:buNone/>
            </a:pPr>
            <a:r>
              <a:rPr lang="en-US" sz="2400" dirty="0">
                <a:latin typeface="Aparajita" panose="02020603050405020304" pitchFamily="18" charset="0"/>
                <a:cs typeface="Aparajita" panose="02020603050405020304" pitchFamily="18" charset="0"/>
              </a:rPr>
              <a:t>GM wanted to be a disrupter to the autonomous vehicle industry. </a:t>
            </a:r>
          </a:p>
          <a:p>
            <a:pPr marL="0" indent="0" algn="just">
              <a:buNone/>
            </a:pPr>
            <a:r>
              <a:rPr lang="en-US" sz="2400" dirty="0">
                <a:latin typeface="Aparajita" panose="02020603050405020304" pitchFamily="18" charset="0"/>
                <a:cs typeface="Aparajita" panose="02020603050405020304" pitchFamily="18" charset="0"/>
              </a:rPr>
              <a:t>Its top priorities were public safety and defect-free quality. In order to continue to maintain the market leadership position, GM wanted to retain the intellectual property of the e-boost modules. </a:t>
            </a:r>
          </a:p>
          <a:p>
            <a:pPr marL="0" indent="0" algn="just">
              <a:buNone/>
            </a:pPr>
            <a:r>
              <a:rPr lang="en-US" sz="2400" dirty="0">
                <a:latin typeface="Aparajita" panose="02020603050405020304" pitchFamily="18" charset="0"/>
                <a:cs typeface="Aparajita" panose="02020603050405020304" pitchFamily="18" charset="0"/>
              </a:rPr>
              <a:t>Which supplier would best meet the needs of the company?</a:t>
            </a:r>
            <a:br>
              <a:rPr lang="en-US" sz="2400" dirty="0">
                <a:latin typeface="Aparajita" panose="02020603050405020304" pitchFamily="18" charset="0"/>
                <a:cs typeface="Aparajita" panose="02020603050405020304" pitchFamily="18" charset="0"/>
              </a:rPr>
            </a:br>
            <a:endParaRPr lang="en-IN" sz="2400" dirty="0">
              <a:latin typeface="Aparajita" panose="02020603050405020304" pitchFamily="18" charset="0"/>
              <a:cs typeface="Aparajita" panose="02020603050405020304" pitchFamily="18" charset="0"/>
            </a:endParaRPr>
          </a:p>
        </p:txBody>
      </p:sp>
    </p:spTree>
    <p:extLst>
      <p:ext uri="{BB962C8B-B14F-4D97-AF65-F5344CB8AC3E}">
        <p14:creationId xmlns:p14="http://schemas.microsoft.com/office/powerpoint/2010/main" val="462894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n-US" sz="4000" dirty="0">
                <a:latin typeface="Baskerville Old Face" panose="02020602080505020303" pitchFamily="18" charset="0"/>
              </a:rPr>
              <a:t>SUPPLIER SELECTION AND ORDER ALLOCATION</a:t>
            </a:r>
            <a:endParaRPr lang="en-IN" sz="4000" dirty="0">
              <a:latin typeface="Baskerville Old Face" panose="02020602080505020303" pitchFamily="18" charset="0"/>
            </a:endParaRPr>
          </a:p>
        </p:txBody>
      </p:sp>
      <p:sp>
        <p:nvSpPr>
          <p:cNvPr id="6" name="Text Placeholder 5"/>
          <p:cNvSpPr>
            <a:spLocks noGrp="1"/>
          </p:cNvSpPr>
          <p:nvPr>
            <p:ph type="body" idx="1"/>
          </p:nvPr>
        </p:nvSpPr>
        <p:spPr>
          <a:xfrm>
            <a:off x="3484880" y="4765039"/>
            <a:ext cx="5349558" cy="465581"/>
          </a:xfrm>
        </p:spPr>
        <p:txBody>
          <a:bodyPr/>
          <a:lstStyle/>
          <a:p>
            <a:pPr algn="r"/>
            <a:r>
              <a:rPr lang="en-US" dirty="0">
                <a:solidFill>
                  <a:schemeClr val="tx1"/>
                </a:solidFill>
                <a:latin typeface="Baskerville Old Face" panose="02020602080505020303" pitchFamily="18" charset="0"/>
              </a:rPr>
              <a:t>Formulating Mathematical models</a:t>
            </a:r>
          </a:p>
          <a:p>
            <a:pPr algn="r"/>
            <a:endParaRPr lang="en-IN" dirty="0">
              <a:solidFill>
                <a:schemeClr val="tx1"/>
              </a:solidFill>
              <a:latin typeface="Baskerville Old Face" panose="02020602080505020303" pitchFamily="18" charset="0"/>
            </a:endParaRPr>
          </a:p>
        </p:txBody>
      </p:sp>
      <p:sp>
        <p:nvSpPr>
          <p:cNvPr id="2" name="Slide Number Placeholder 1">
            <a:extLst>
              <a:ext uri="{FF2B5EF4-FFF2-40B4-BE49-F238E27FC236}">
                <a16:creationId xmlns:a16="http://schemas.microsoft.com/office/drawing/2014/main" id="{312C963D-7BC6-4FEC-9144-8B02DFC2E2F6}"/>
              </a:ext>
            </a:extLst>
          </p:cNvPr>
          <p:cNvSpPr>
            <a:spLocks noGrp="1"/>
          </p:cNvSpPr>
          <p:nvPr>
            <p:ph type="sldNum" sz="quarter" idx="12"/>
          </p:nvPr>
        </p:nvSpPr>
        <p:spPr/>
        <p:txBody>
          <a:bodyPr/>
          <a:lstStyle/>
          <a:p>
            <a:fld id="{1F4BB4E5-C11E-45E5-B53A-4088E768C0C2}" type="slidenum">
              <a:rPr lang="en-IN" smtClean="0"/>
              <a:t>41</a:t>
            </a:fld>
            <a:endParaRPr lang="en-IN"/>
          </a:p>
        </p:txBody>
      </p:sp>
    </p:spTree>
    <p:extLst>
      <p:ext uri="{BB962C8B-B14F-4D97-AF65-F5344CB8AC3E}">
        <p14:creationId xmlns:p14="http://schemas.microsoft.com/office/powerpoint/2010/main" val="2023268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solidFill>
                  <a:schemeClr val="bg1"/>
                </a:solidFill>
                <a:latin typeface="Baskerville Old Face" panose="02020602080505020303" pitchFamily="18" charset="0"/>
              </a:rPr>
              <a:t>Single-item, Multi-Supplier</a:t>
            </a:r>
            <a:endParaRPr lang="en-IN" dirty="0">
              <a:solidFill>
                <a:schemeClr val="bg1"/>
              </a:solidFill>
              <a:latin typeface="Baskerville Old Face" panose="02020602080505020303" pitchFamily="18" charset="0"/>
            </a:endParaRPr>
          </a:p>
        </p:txBody>
      </p:sp>
      <p:sp>
        <p:nvSpPr>
          <p:cNvPr id="5" name="Content Placeholder 4"/>
          <p:cNvSpPr>
            <a:spLocks noGrp="1"/>
          </p:cNvSpPr>
          <p:nvPr>
            <p:ph idx="1"/>
          </p:nvPr>
        </p:nvSpPr>
        <p:spPr/>
        <p:txBody>
          <a:bodyPr/>
          <a:lstStyle/>
          <a:p>
            <a:r>
              <a:rPr lang="en-US" dirty="0">
                <a:solidFill>
                  <a:schemeClr val="tx1"/>
                </a:solidFill>
                <a:latin typeface="Baskerville Old Face" panose="02020602080505020303" pitchFamily="18" charset="0"/>
              </a:rPr>
              <a:t>D	Demand</a:t>
            </a:r>
          </a:p>
          <a:p>
            <a:r>
              <a:rPr lang="en-US" i="1" dirty="0">
                <a:solidFill>
                  <a:schemeClr val="tx1"/>
                </a:solidFill>
                <a:latin typeface="Baskerville Old Face" panose="02020602080505020303" pitchFamily="18" charset="0"/>
              </a:rPr>
              <a:t>SC</a:t>
            </a:r>
            <a:r>
              <a:rPr lang="en-US" i="1" baseline="-25000"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Supplier capacity with supplier </a:t>
            </a:r>
            <a:r>
              <a:rPr lang="en-US" i="1" dirty="0">
                <a:solidFill>
                  <a:schemeClr val="tx1"/>
                </a:solidFill>
                <a:latin typeface="Baskerville Old Face" panose="02020602080505020303" pitchFamily="18" charset="0"/>
              </a:rPr>
              <a:t>J</a:t>
            </a:r>
          </a:p>
          <a:p>
            <a:r>
              <a:rPr lang="en-US" i="1" dirty="0">
                <a:solidFill>
                  <a:schemeClr val="tx1"/>
                </a:solidFill>
                <a:latin typeface="Baskerville Old Face" panose="02020602080505020303" pitchFamily="18" charset="0"/>
              </a:rPr>
              <a:t>PC</a:t>
            </a:r>
            <a:r>
              <a:rPr lang="en-US" i="1" baseline="-25000"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Unit item cost offered by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OC</a:t>
            </a:r>
            <a:r>
              <a:rPr lang="en-US" i="1" baseline="-25000"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Ordering cost associated with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Q</a:t>
            </a:r>
            <a:r>
              <a:rPr lang="en-US" i="1" baseline="-25000" dirty="0">
                <a:solidFill>
                  <a:schemeClr val="tx1"/>
                </a:solidFill>
                <a:latin typeface="Baskerville Old Face" panose="02020602080505020303" pitchFamily="18" charset="0"/>
              </a:rPr>
              <a:t>J</a:t>
            </a:r>
            <a:r>
              <a:rPr lang="en-US" i="1" dirty="0">
                <a:solidFill>
                  <a:schemeClr val="tx1"/>
                </a:solidFill>
                <a:latin typeface="Baskerville Old Face" panose="02020602080505020303" pitchFamily="18" charset="0"/>
              </a:rPr>
              <a:t>	</a:t>
            </a:r>
            <a:r>
              <a:rPr lang="en-US" dirty="0">
                <a:solidFill>
                  <a:schemeClr val="tx1"/>
                </a:solidFill>
                <a:latin typeface="Baskerville Old Face" panose="02020602080505020303" pitchFamily="18" charset="0"/>
              </a:rPr>
              <a:t>Quantity ordered from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Y</a:t>
            </a:r>
            <a:r>
              <a:rPr lang="en-US" i="1" baseline="-25000" dirty="0">
                <a:solidFill>
                  <a:schemeClr val="tx1"/>
                </a:solidFill>
                <a:latin typeface="Baskerville Old Face" panose="02020602080505020303" pitchFamily="18" charset="0"/>
              </a:rPr>
              <a:t>J</a:t>
            </a:r>
            <a:r>
              <a:rPr lang="en-US" i="1" dirty="0">
                <a:solidFill>
                  <a:schemeClr val="tx1"/>
                </a:solidFill>
                <a:latin typeface="Baskerville Old Face" panose="02020602080505020303" pitchFamily="18" charset="0"/>
              </a:rPr>
              <a:t>	</a:t>
            </a:r>
            <a:r>
              <a:rPr lang="en-US" dirty="0">
                <a:solidFill>
                  <a:schemeClr val="tx1"/>
                </a:solidFill>
                <a:latin typeface="Baskerville Old Face" panose="02020602080505020303" pitchFamily="18" charset="0"/>
              </a:rPr>
              <a:t>Binary variable takes 1 if order is given to supplier </a:t>
            </a:r>
            <a:r>
              <a:rPr lang="en-US" i="1"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else 0 </a:t>
            </a:r>
            <a:endParaRPr lang="en-IN" dirty="0">
              <a:solidFill>
                <a:schemeClr val="tx1"/>
              </a:solidFill>
              <a:latin typeface="Baskerville Old Face" panose="02020602080505020303" pitchFamily="18" charset="0"/>
            </a:endParaRPr>
          </a:p>
        </p:txBody>
      </p:sp>
      <p:sp>
        <p:nvSpPr>
          <p:cNvPr id="2" name="Slide Number Placeholder 1">
            <a:extLst>
              <a:ext uri="{FF2B5EF4-FFF2-40B4-BE49-F238E27FC236}">
                <a16:creationId xmlns:a16="http://schemas.microsoft.com/office/drawing/2014/main" id="{68AC2495-38BA-4DAD-9B92-22607128D18C}"/>
              </a:ext>
            </a:extLst>
          </p:cNvPr>
          <p:cNvSpPr>
            <a:spLocks noGrp="1"/>
          </p:cNvSpPr>
          <p:nvPr>
            <p:ph type="sldNum" sz="quarter" idx="12"/>
          </p:nvPr>
        </p:nvSpPr>
        <p:spPr/>
        <p:txBody>
          <a:bodyPr/>
          <a:lstStyle/>
          <a:p>
            <a:fld id="{1F4BB4E5-C11E-45E5-B53A-4088E768C0C2}" type="slidenum">
              <a:rPr lang="en-IN" smtClean="0"/>
              <a:t>42</a:t>
            </a:fld>
            <a:endParaRPr lang="en-IN"/>
          </a:p>
        </p:txBody>
      </p:sp>
    </p:spTree>
    <p:extLst>
      <p:ext uri="{BB962C8B-B14F-4D97-AF65-F5344CB8AC3E}">
        <p14:creationId xmlns:p14="http://schemas.microsoft.com/office/powerpoint/2010/main" val="3025731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3565301" y="592428"/>
                <a:ext cx="4939048" cy="9341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𝑚𝑖𝑛</m:t>
                          </m:r>
                        </m:sub>
                      </m:sSub>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𝑂𝐶</m:t>
                              </m:r>
                            </m:e>
                            <m:sub>
                              <m:r>
                                <a:rPr lang="en-US" sz="2400" i="1">
                                  <a:latin typeface="Cambria Math" panose="02040503050406030204" pitchFamily="18" charset="0"/>
                                </a:rPr>
                                <m:t>𝐽</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𝑌</m:t>
                              </m:r>
                            </m:e>
                            <m:sub>
                              <m:r>
                                <a:rPr lang="en-US" sz="2400" i="1">
                                  <a:latin typeface="Cambria Math" panose="02040503050406030204" pitchFamily="18" charset="0"/>
                                </a:rPr>
                                <m:t>𝐽</m:t>
                              </m:r>
                            </m:sub>
                          </m:sSub>
                        </m:e>
                      </m:nary>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𝑃𝐶</m:t>
                              </m:r>
                            </m:e>
                            <m:sub>
                              <m:r>
                                <a:rPr lang="en-US" sz="2400" i="1">
                                  <a:latin typeface="Cambria Math" panose="02040503050406030204" pitchFamily="18" charset="0"/>
                                </a:rPr>
                                <m:t>𝐽</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𝐽</m:t>
                              </m:r>
                            </m:sub>
                          </m:sSub>
                        </m:e>
                      </m:nary>
                    </m:oMath>
                  </m:oMathPara>
                </a14:m>
                <a:endParaRPr lang="en-IN"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3565301" y="592428"/>
                <a:ext cx="4939048" cy="934166"/>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917576" y="1862648"/>
                <a:ext cx="1477584" cy="9341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IN"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𝐽</m:t>
                              </m:r>
                            </m:sub>
                          </m:sSub>
                          <m:r>
                            <a:rPr lang="en-IN"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𝐷</m:t>
                          </m:r>
                        </m:e>
                      </m:nary>
                    </m:oMath>
                  </m:oMathPara>
                </a14:m>
                <a:endParaRPr lang="en-IN"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4917576" y="1862648"/>
                <a:ext cx="1477584" cy="934166"/>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222118" y="3112040"/>
                <a:ext cx="3686266"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𝐽</m:t>
                          </m:r>
                        </m:sub>
                      </m:sSub>
                      <m:r>
                        <a:rPr lang="en-IN" sz="2400" i="1">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𝑆𝐶</m:t>
                          </m:r>
                        </m:e>
                        <m:sub>
                          <m:r>
                            <a:rPr lang="en-US" sz="2400" i="1">
                              <a:latin typeface="Cambria Math" panose="02040503050406030204" pitchFamily="18" charset="0"/>
                              <a:ea typeface="Cambria Math" panose="02040503050406030204" pitchFamily="18" charset="0"/>
                            </a:rPr>
                            <m:t>𝐽</m:t>
                          </m:r>
                        </m:sub>
                      </m:sSub>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𝑌</m:t>
                          </m:r>
                        </m:e>
                        <m:sub>
                          <m:r>
                            <a:rPr lang="en-US" sz="2400" i="1">
                              <a:latin typeface="Cambria Math" panose="02040503050406030204" pitchFamily="18" charset="0"/>
                              <a:ea typeface="Cambria Math" panose="02040503050406030204" pitchFamily="18" charset="0"/>
                            </a:rPr>
                            <m:t>𝐽</m:t>
                          </m:r>
                        </m:sub>
                      </m:sSub>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222118" y="3112040"/>
                <a:ext cx="3686266" cy="395236"/>
              </a:xfrm>
              <a:prstGeom prst="rect">
                <a:avLst/>
              </a:prstGeom>
              <a:blipFill>
                <a:blip r:embed="rId4"/>
                <a:stretch>
                  <a:fillRect l="-2152" r="-2318" b="-25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224346" y="3907021"/>
                <a:ext cx="3943965"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𝐽</m:t>
                          </m:r>
                        </m:sub>
                      </m:sSub>
                      <m:r>
                        <a:rPr lang="en-US" sz="2400" i="1">
                          <a:latin typeface="Cambria Math" panose="02040503050406030204" pitchFamily="18" charset="0"/>
                        </a:rPr>
                        <m:t> </m:t>
                      </m:r>
                      <m:r>
                        <a:rPr lang="en-US" sz="2400" i="1">
                          <a:latin typeface="Cambria Math" panose="02040503050406030204" pitchFamily="18" charset="0"/>
                        </a:rPr>
                        <m:t>𝑖𝑠</m:t>
                      </m:r>
                      <m:r>
                        <a:rPr lang="en-US" sz="2400" i="1">
                          <a:latin typeface="Cambria Math" panose="02040503050406030204" pitchFamily="18" charset="0"/>
                        </a:rPr>
                        <m:t> </m:t>
                      </m:r>
                      <m:r>
                        <a:rPr lang="en-US" sz="2400" i="1">
                          <a:latin typeface="Cambria Math" panose="02040503050406030204" pitchFamily="18" charset="0"/>
                        </a:rPr>
                        <m:t>𝑖𝑛𝑡𝑒𝑔𝑒𝑟</m:t>
                      </m:r>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𝑗</m:t>
                      </m:r>
                    </m:oMath>
                  </m:oMathPara>
                </a14:m>
                <a:endParaRPr lang="en-IN"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4224346" y="3907021"/>
                <a:ext cx="3943965" cy="395236"/>
              </a:xfrm>
              <a:prstGeom prst="rect">
                <a:avLst/>
              </a:prstGeom>
              <a:blipFill>
                <a:blip r:embed="rId5"/>
                <a:stretch>
                  <a:fillRect l="-2009" r="-2164" b="-261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222118" y="4793525"/>
                <a:ext cx="3513654"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𝑌</m:t>
                          </m:r>
                        </m:e>
                        <m:sub>
                          <m:r>
                            <a:rPr lang="en-US" sz="2400" i="1">
                              <a:latin typeface="Cambria Math" panose="02040503050406030204" pitchFamily="18" charset="0"/>
                            </a:rPr>
                            <m:t>𝐽</m:t>
                          </m:r>
                        </m:sub>
                      </m:sSub>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∈{0,1}</m:t>
                      </m:r>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𝑗</m:t>
                      </m:r>
                    </m:oMath>
                  </m:oMathPara>
                </a14:m>
                <a:endParaRPr lang="en-IN"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4222118" y="4793525"/>
                <a:ext cx="3513654" cy="395236"/>
              </a:xfrm>
              <a:prstGeom prst="rect">
                <a:avLst/>
              </a:prstGeom>
              <a:blipFill>
                <a:blip r:embed="rId6"/>
                <a:stretch>
                  <a:fillRect l="-1736" r="-2604" b="-27692"/>
                </a:stretch>
              </a:blipFill>
            </p:spPr>
            <p:txBody>
              <a:bodyPr/>
              <a:lstStyle/>
              <a:p>
                <a:r>
                  <a:rPr lang="en-IN">
                    <a:noFill/>
                  </a:rPr>
                  <a:t> </a:t>
                </a:r>
              </a:p>
            </p:txBody>
          </p:sp>
        </mc:Fallback>
      </mc:AlternateContent>
      <p:sp>
        <p:nvSpPr>
          <p:cNvPr id="2" name="Slide Number Placeholder 1">
            <a:extLst>
              <a:ext uri="{FF2B5EF4-FFF2-40B4-BE49-F238E27FC236}">
                <a16:creationId xmlns:a16="http://schemas.microsoft.com/office/drawing/2014/main" id="{FC18CDAF-7634-4C12-8B94-3A22277394E0}"/>
              </a:ext>
            </a:extLst>
          </p:cNvPr>
          <p:cNvSpPr>
            <a:spLocks noGrp="1"/>
          </p:cNvSpPr>
          <p:nvPr>
            <p:ph type="sldNum" sz="quarter" idx="12"/>
          </p:nvPr>
        </p:nvSpPr>
        <p:spPr/>
        <p:txBody>
          <a:bodyPr/>
          <a:lstStyle/>
          <a:p>
            <a:fld id="{1F4BB4E5-C11E-45E5-B53A-4088E768C0C2}" type="slidenum">
              <a:rPr lang="en-IN" smtClean="0"/>
              <a:t>43</a:t>
            </a:fld>
            <a:endParaRPr lang="en-IN"/>
          </a:p>
        </p:txBody>
      </p:sp>
    </p:spTree>
    <p:extLst>
      <p:ext uri="{BB962C8B-B14F-4D97-AF65-F5344CB8AC3E}">
        <p14:creationId xmlns:p14="http://schemas.microsoft.com/office/powerpoint/2010/main" val="36054142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rPr>
              <a:t>Multi-item, multi-supplier</a:t>
            </a:r>
            <a:endParaRPr lang="en-IN" dirty="0">
              <a:solidFill>
                <a:schemeClr val="bg1"/>
              </a:solidFill>
              <a:latin typeface="Baskerville Old Face" panose="02020602080505020303" pitchFamily="18" charset="0"/>
            </a:endParaRPr>
          </a:p>
        </p:txBody>
      </p:sp>
      <p:sp>
        <p:nvSpPr>
          <p:cNvPr id="4" name="Content Placeholder 4"/>
          <p:cNvSpPr>
            <a:spLocks noGrp="1"/>
          </p:cNvSpPr>
          <p:nvPr>
            <p:ph idx="1"/>
          </p:nvPr>
        </p:nvSpPr>
        <p:spPr/>
        <p:txBody>
          <a:bodyPr/>
          <a:lstStyle/>
          <a:p>
            <a:r>
              <a:rPr lang="en-US" dirty="0">
                <a:solidFill>
                  <a:schemeClr val="tx1"/>
                </a:solidFill>
                <a:latin typeface="Baskerville Old Face" panose="02020602080505020303" pitchFamily="18" charset="0"/>
              </a:rPr>
              <a:t>D</a:t>
            </a:r>
            <a:r>
              <a:rPr lang="en-US" baseline="-25000" dirty="0">
                <a:solidFill>
                  <a:schemeClr val="tx1"/>
                </a:solidFill>
                <a:latin typeface="Baskerville Old Face" panose="02020602080505020303" pitchFamily="18" charset="0"/>
              </a:rPr>
              <a:t>I</a:t>
            </a:r>
            <a:r>
              <a:rPr lang="en-US" dirty="0">
                <a:solidFill>
                  <a:schemeClr val="tx1"/>
                </a:solidFill>
                <a:latin typeface="Baskerville Old Face" panose="02020602080505020303" pitchFamily="18" charset="0"/>
              </a:rPr>
              <a:t>	Demand of item </a:t>
            </a:r>
            <a:r>
              <a:rPr lang="en-US" i="1" dirty="0">
                <a:solidFill>
                  <a:schemeClr val="tx1"/>
                </a:solidFill>
                <a:latin typeface="Baskerville Old Face" panose="02020602080505020303" pitchFamily="18" charset="0"/>
              </a:rPr>
              <a:t>I</a:t>
            </a:r>
          </a:p>
          <a:p>
            <a:r>
              <a:rPr lang="en-US" i="1" dirty="0">
                <a:solidFill>
                  <a:schemeClr val="tx1"/>
                </a:solidFill>
                <a:latin typeface="Baskerville Old Face" panose="02020602080505020303" pitchFamily="18" charset="0"/>
              </a:rPr>
              <a:t>SC</a:t>
            </a:r>
            <a:r>
              <a:rPr lang="en-US" i="1" baseline="-25000" dirty="0">
                <a:solidFill>
                  <a:schemeClr val="tx1"/>
                </a:solidFill>
                <a:latin typeface="Baskerville Old Face" panose="02020602080505020303" pitchFamily="18" charset="0"/>
              </a:rPr>
              <a:t>IJ</a:t>
            </a:r>
            <a:r>
              <a:rPr lang="en-US" dirty="0">
                <a:solidFill>
                  <a:schemeClr val="tx1"/>
                </a:solidFill>
                <a:latin typeface="Baskerville Old Face" panose="02020602080505020303" pitchFamily="18" charset="0"/>
              </a:rPr>
              <a:t>	Supplier capacity with of item </a:t>
            </a:r>
            <a:r>
              <a:rPr lang="en-US" i="1" dirty="0">
                <a:solidFill>
                  <a:schemeClr val="tx1"/>
                </a:solidFill>
                <a:latin typeface="Baskerville Old Face" panose="02020602080505020303" pitchFamily="18" charset="0"/>
              </a:rPr>
              <a:t>I</a:t>
            </a:r>
            <a:r>
              <a:rPr lang="en-US" dirty="0">
                <a:solidFill>
                  <a:schemeClr val="tx1"/>
                </a:solidFill>
                <a:latin typeface="Baskerville Old Face" panose="02020602080505020303" pitchFamily="18" charset="0"/>
              </a:rPr>
              <a:t> with supplier </a:t>
            </a:r>
            <a:r>
              <a:rPr lang="en-US" i="1" dirty="0">
                <a:solidFill>
                  <a:schemeClr val="tx1"/>
                </a:solidFill>
                <a:latin typeface="Baskerville Old Face" panose="02020602080505020303" pitchFamily="18" charset="0"/>
              </a:rPr>
              <a:t>J</a:t>
            </a:r>
          </a:p>
          <a:p>
            <a:r>
              <a:rPr lang="en-US" i="1" dirty="0">
                <a:solidFill>
                  <a:schemeClr val="tx1"/>
                </a:solidFill>
                <a:latin typeface="Baskerville Old Face" panose="02020602080505020303" pitchFamily="18" charset="0"/>
              </a:rPr>
              <a:t>PC</a:t>
            </a:r>
            <a:r>
              <a:rPr lang="en-US" i="1" baseline="-25000" dirty="0">
                <a:solidFill>
                  <a:schemeClr val="tx1"/>
                </a:solidFill>
                <a:latin typeface="Baskerville Old Face" panose="02020602080505020303" pitchFamily="18" charset="0"/>
              </a:rPr>
              <a:t>IJ</a:t>
            </a:r>
            <a:r>
              <a:rPr lang="en-US" dirty="0">
                <a:solidFill>
                  <a:schemeClr val="tx1"/>
                </a:solidFill>
                <a:latin typeface="Baskerville Old Face" panose="02020602080505020303" pitchFamily="18" charset="0"/>
              </a:rPr>
              <a:t>	Unit item cost of item </a:t>
            </a:r>
            <a:r>
              <a:rPr lang="en-US" i="1" dirty="0">
                <a:solidFill>
                  <a:schemeClr val="tx1"/>
                </a:solidFill>
                <a:latin typeface="Baskerville Old Face" panose="02020602080505020303" pitchFamily="18" charset="0"/>
              </a:rPr>
              <a:t>I </a:t>
            </a:r>
            <a:r>
              <a:rPr lang="en-US" dirty="0">
                <a:solidFill>
                  <a:schemeClr val="tx1"/>
                </a:solidFill>
                <a:latin typeface="Baskerville Old Face" panose="02020602080505020303" pitchFamily="18" charset="0"/>
              </a:rPr>
              <a:t>offered by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OC</a:t>
            </a:r>
            <a:r>
              <a:rPr lang="en-US" i="1" baseline="-25000" dirty="0">
                <a:solidFill>
                  <a:schemeClr val="tx1"/>
                </a:solidFill>
                <a:latin typeface="Baskerville Old Face" panose="02020602080505020303" pitchFamily="18" charset="0"/>
              </a:rPr>
              <a:t>IJ</a:t>
            </a:r>
            <a:r>
              <a:rPr lang="en-US" dirty="0">
                <a:solidFill>
                  <a:schemeClr val="tx1"/>
                </a:solidFill>
                <a:latin typeface="Baskerville Old Face" panose="02020602080505020303" pitchFamily="18" charset="0"/>
              </a:rPr>
              <a:t>	Ordering cost for item </a:t>
            </a:r>
            <a:r>
              <a:rPr lang="en-US" i="1" dirty="0">
                <a:solidFill>
                  <a:schemeClr val="tx1"/>
                </a:solidFill>
                <a:latin typeface="Baskerville Old Face" panose="02020602080505020303" pitchFamily="18" charset="0"/>
              </a:rPr>
              <a:t>I </a:t>
            </a:r>
            <a:r>
              <a:rPr lang="en-US" dirty="0">
                <a:solidFill>
                  <a:schemeClr val="tx1"/>
                </a:solidFill>
                <a:latin typeface="Baskerville Old Face" panose="02020602080505020303" pitchFamily="18" charset="0"/>
              </a:rPr>
              <a:t>associated with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Q</a:t>
            </a:r>
            <a:r>
              <a:rPr lang="en-US" i="1" baseline="-25000" dirty="0">
                <a:solidFill>
                  <a:schemeClr val="tx1"/>
                </a:solidFill>
                <a:latin typeface="Baskerville Old Face" panose="02020602080505020303" pitchFamily="18" charset="0"/>
              </a:rPr>
              <a:t>IJ</a:t>
            </a:r>
            <a:r>
              <a:rPr lang="en-US" i="1" dirty="0">
                <a:solidFill>
                  <a:schemeClr val="tx1"/>
                </a:solidFill>
                <a:latin typeface="Baskerville Old Face" panose="02020602080505020303" pitchFamily="18" charset="0"/>
              </a:rPr>
              <a:t>	</a:t>
            </a:r>
            <a:r>
              <a:rPr lang="en-US" dirty="0">
                <a:solidFill>
                  <a:schemeClr val="tx1"/>
                </a:solidFill>
                <a:latin typeface="Baskerville Old Face" panose="02020602080505020303" pitchFamily="18" charset="0"/>
              </a:rPr>
              <a:t>Quantity of item </a:t>
            </a:r>
            <a:r>
              <a:rPr lang="en-US" i="1" dirty="0">
                <a:solidFill>
                  <a:schemeClr val="tx1"/>
                </a:solidFill>
                <a:latin typeface="Baskerville Old Face" panose="02020602080505020303" pitchFamily="18" charset="0"/>
              </a:rPr>
              <a:t>I </a:t>
            </a:r>
            <a:r>
              <a:rPr lang="en-US" dirty="0">
                <a:solidFill>
                  <a:schemeClr val="tx1"/>
                </a:solidFill>
                <a:latin typeface="Baskerville Old Face" panose="02020602080505020303" pitchFamily="18" charset="0"/>
              </a:rPr>
              <a:t>ordered from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Y</a:t>
            </a:r>
            <a:r>
              <a:rPr lang="en-US" i="1" baseline="-25000" dirty="0">
                <a:solidFill>
                  <a:schemeClr val="tx1"/>
                </a:solidFill>
                <a:latin typeface="Baskerville Old Face" panose="02020602080505020303" pitchFamily="18" charset="0"/>
              </a:rPr>
              <a:t>IJ</a:t>
            </a:r>
            <a:r>
              <a:rPr lang="en-US" i="1" dirty="0">
                <a:solidFill>
                  <a:schemeClr val="tx1"/>
                </a:solidFill>
                <a:latin typeface="Baskerville Old Face" panose="02020602080505020303" pitchFamily="18" charset="0"/>
              </a:rPr>
              <a:t>	</a:t>
            </a:r>
            <a:r>
              <a:rPr lang="en-US" dirty="0">
                <a:solidFill>
                  <a:schemeClr val="tx1"/>
                </a:solidFill>
                <a:latin typeface="Baskerville Old Face" panose="02020602080505020303" pitchFamily="18" charset="0"/>
              </a:rPr>
              <a:t>Binary variable takes 1 if order for item </a:t>
            </a:r>
            <a:r>
              <a:rPr lang="en-US" i="1" dirty="0">
                <a:solidFill>
                  <a:schemeClr val="tx1"/>
                </a:solidFill>
                <a:latin typeface="Baskerville Old Face" panose="02020602080505020303" pitchFamily="18" charset="0"/>
              </a:rPr>
              <a:t>I</a:t>
            </a:r>
            <a:r>
              <a:rPr lang="en-US" dirty="0">
                <a:solidFill>
                  <a:schemeClr val="tx1"/>
                </a:solidFill>
                <a:latin typeface="Baskerville Old Face" panose="02020602080505020303" pitchFamily="18" charset="0"/>
              </a:rPr>
              <a:t> is given to supplier </a:t>
            </a:r>
            <a:r>
              <a:rPr lang="en-US" i="1"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else 0 </a:t>
            </a:r>
            <a:endParaRPr lang="en-IN" dirty="0">
              <a:solidFill>
                <a:schemeClr val="tx1"/>
              </a:solidFill>
              <a:latin typeface="Baskerville Old Face" panose="02020602080505020303" pitchFamily="18" charset="0"/>
            </a:endParaRPr>
          </a:p>
        </p:txBody>
      </p:sp>
      <p:sp>
        <p:nvSpPr>
          <p:cNvPr id="3" name="Slide Number Placeholder 2">
            <a:extLst>
              <a:ext uri="{FF2B5EF4-FFF2-40B4-BE49-F238E27FC236}">
                <a16:creationId xmlns:a16="http://schemas.microsoft.com/office/drawing/2014/main" id="{B62F89D2-A29F-4927-B89E-C5353FA093E1}"/>
              </a:ext>
            </a:extLst>
          </p:cNvPr>
          <p:cNvSpPr>
            <a:spLocks noGrp="1"/>
          </p:cNvSpPr>
          <p:nvPr>
            <p:ph type="sldNum" sz="quarter" idx="12"/>
          </p:nvPr>
        </p:nvSpPr>
        <p:spPr/>
        <p:txBody>
          <a:bodyPr/>
          <a:lstStyle/>
          <a:p>
            <a:fld id="{1F4BB4E5-C11E-45E5-B53A-4088E768C0C2}" type="slidenum">
              <a:rPr lang="en-IN" smtClean="0"/>
              <a:t>44</a:t>
            </a:fld>
            <a:endParaRPr lang="en-IN"/>
          </a:p>
        </p:txBody>
      </p:sp>
    </p:spTree>
    <p:extLst>
      <p:ext uri="{BB962C8B-B14F-4D97-AF65-F5344CB8AC3E}">
        <p14:creationId xmlns:p14="http://schemas.microsoft.com/office/powerpoint/2010/main" val="4016456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3178935" y="661791"/>
                <a:ext cx="6123905" cy="9341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𝑚𝑖𝑛</m:t>
                          </m:r>
                        </m:sub>
                      </m:sSub>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a:rPr lang="en-US" sz="2400" i="1">
                              <a:latin typeface="Cambria Math" panose="02040503050406030204" pitchFamily="18" charset="0"/>
                            </a:rPr>
                            <m:t>𝐼</m:t>
                          </m:r>
                        </m:sub>
                        <m:sup/>
                        <m:e>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𝑂𝐶</m:t>
                                  </m:r>
                                </m:e>
                                <m:sub>
                                  <m:r>
                                    <a:rPr lang="en-US" sz="2400" i="1">
                                      <a:latin typeface="Cambria Math" panose="02040503050406030204" pitchFamily="18" charset="0"/>
                                    </a:rPr>
                                    <m:t>𝐼𝐽</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𝑌</m:t>
                                  </m:r>
                                </m:e>
                                <m:sub>
                                  <m:r>
                                    <a:rPr lang="en-US" sz="2400" i="1">
                                      <a:latin typeface="Cambria Math" panose="02040503050406030204" pitchFamily="18" charset="0"/>
                                    </a:rPr>
                                    <m:t>𝐼𝐽</m:t>
                                  </m:r>
                                </m:sub>
                              </m:sSub>
                            </m:e>
                          </m:nary>
                        </m:e>
                      </m:nary>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a:rPr lang="en-US" sz="2400" i="1">
                              <a:latin typeface="Cambria Math" panose="02040503050406030204" pitchFamily="18" charset="0"/>
                            </a:rPr>
                            <m:t>𝐼</m:t>
                          </m:r>
                        </m:sub>
                        <m:sup/>
                        <m:e>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𝑃𝐶</m:t>
                                  </m:r>
                                </m:e>
                                <m:sub>
                                  <m:r>
                                    <a:rPr lang="en-US" sz="2400" i="1">
                                      <a:latin typeface="Cambria Math" panose="02040503050406030204" pitchFamily="18" charset="0"/>
                                    </a:rPr>
                                    <m:t>𝐼𝐽</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𝐼𝐽</m:t>
                                  </m:r>
                                </m:sub>
                              </m:sSub>
                            </m:e>
                          </m:nary>
                        </m:e>
                      </m:nary>
                    </m:oMath>
                  </m:oMathPara>
                </a14:m>
                <a:endParaRPr lang="en-IN"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3178935" y="661791"/>
                <a:ext cx="6123905" cy="934166"/>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318708" y="1906919"/>
                <a:ext cx="3102408" cy="9341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IN"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𝐼𝐽</m:t>
                              </m:r>
                            </m:sub>
                          </m:sSub>
                          <m:r>
                            <a:rPr lang="en-IN" sz="2400" i="1">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𝐷</m:t>
                              </m:r>
                            </m:e>
                            <m:sub>
                              <m:r>
                                <a:rPr lang="en-US" sz="2400" i="1">
                                  <a:latin typeface="Cambria Math" panose="02040503050406030204" pitchFamily="18" charset="0"/>
                                  <a:ea typeface="Cambria Math" panose="02040503050406030204" pitchFamily="18" charset="0"/>
                                </a:rPr>
                                <m:t>𝐼</m:t>
                              </m:r>
                            </m:sub>
                          </m:sSub>
                        </m:e>
                      </m:nary>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𝐼</m:t>
                      </m:r>
                    </m:oMath>
                  </m:oMathPara>
                </a14:m>
                <a:endParaRPr lang="en-IN"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4318708" y="1906919"/>
                <a:ext cx="3102408" cy="934166"/>
              </a:xfrm>
              <a:prstGeom prst="rect">
                <a:avLst/>
              </a:prstGeom>
              <a:blipFill>
                <a:blip r:embed="rId3"/>
                <a:stretch>
                  <a:fillRect r="-2416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222118" y="3112040"/>
                <a:ext cx="4423968"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𝐼𝐽</m:t>
                          </m:r>
                        </m:sub>
                      </m:sSub>
                      <m:r>
                        <a:rPr lang="en-IN" sz="2400" i="1">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𝑆𝐶</m:t>
                          </m:r>
                        </m:e>
                        <m:sub>
                          <m:r>
                            <a:rPr lang="en-US" sz="2400" i="1">
                              <a:latin typeface="Cambria Math" panose="02040503050406030204" pitchFamily="18" charset="0"/>
                              <a:ea typeface="Cambria Math" panose="02040503050406030204" pitchFamily="18" charset="0"/>
                            </a:rPr>
                            <m:t>𝐼𝐽</m:t>
                          </m:r>
                        </m:sub>
                      </m:sSub>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𝑌</m:t>
                          </m:r>
                        </m:e>
                        <m:sub>
                          <m:r>
                            <a:rPr lang="en-US" sz="2400" i="1">
                              <a:latin typeface="Cambria Math" panose="02040503050406030204" pitchFamily="18" charset="0"/>
                              <a:ea typeface="Cambria Math" panose="02040503050406030204" pitchFamily="18" charset="0"/>
                            </a:rPr>
                            <m:t>𝐼𝐽</m:t>
                          </m:r>
                        </m:sub>
                      </m:sSub>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𝐼</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4222118" y="3112040"/>
                <a:ext cx="4423968" cy="395236"/>
              </a:xfrm>
              <a:prstGeom prst="rect">
                <a:avLst/>
              </a:prstGeom>
              <a:blipFill>
                <a:blip r:embed="rId4"/>
                <a:stretch>
                  <a:fillRect l="-1793" r="-1793" b="-25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224345" y="3907021"/>
                <a:ext cx="4279890"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𝐼𝐽</m:t>
                          </m:r>
                        </m:sub>
                      </m:sSub>
                      <m:r>
                        <a:rPr lang="en-US" sz="2400" i="1">
                          <a:latin typeface="Cambria Math" panose="02040503050406030204" pitchFamily="18" charset="0"/>
                        </a:rPr>
                        <m:t> </m:t>
                      </m:r>
                      <m:r>
                        <a:rPr lang="en-US" sz="2400" i="1">
                          <a:latin typeface="Cambria Math" panose="02040503050406030204" pitchFamily="18" charset="0"/>
                        </a:rPr>
                        <m:t>𝑖𝑠</m:t>
                      </m:r>
                      <m:r>
                        <a:rPr lang="en-US" sz="2400" i="1">
                          <a:latin typeface="Cambria Math" panose="02040503050406030204" pitchFamily="18" charset="0"/>
                        </a:rPr>
                        <m:t> </m:t>
                      </m:r>
                      <m:r>
                        <a:rPr lang="en-US" sz="2400" i="1">
                          <a:latin typeface="Cambria Math" panose="02040503050406030204" pitchFamily="18" charset="0"/>
                        </a:rPr>
                        <m:t>𝑖𝑛𝑡𝑒𝑔𝑒𝑟</m:t>
                      </m:r>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𝐼</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224345" y="3907021"/>
                <a:ext cx="4279890" cy="395236"/>
              </a:xfrm>
              <a:prstGeom prst="rect">
                <a:avLst/>
              </a:prstGeom>
              <a:blipFill>
                <a:blip r:embed="rId5"/>
                <a:stretch>
                  <a:fillRect l="-1852" r="-1709" b="-261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222118" y="4793525"/>
                <a:ext cx="3908570"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𝑌</m:t>
                          </m:r>
                        </m:e>
                        <m:sub>
                          <m:r>
                            <a:rPr lang="en-US" sz="2400" i="1">
                              <a:latin typeface="Cambria Math" panose="02040503050406030204" pitchFamily="18" charset="0"/>
                            </a:rPr>
                            <m:t>𝐼𝐽</m:t>
                          </m:r>
                        </m:sub>
                      </m:sSub>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0,1</m:t>
                          </m:r>
                        </m:e>
                      </m:d>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𝐼</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4222118" y="4793525"/>
                <a:ext cx="3908570" cy="395236"/>
              </a:xfrm>
              <a:prstGeom prst="rect">
                <a:avLst/>
              </a:prstGeom>
              <a:blipFill>
                <a:blip r:embed="rId6"/>
                <a:stretch>
                  <a:fillRect r="-624" b="-24615"/>
                </a:stretch>
              </a:blipFill>
            </p:spPr>
            <p:txBody>
              <a:bodyPr/>
              <a:lstStyle/>
              <a:p>
                <a:r>
                  <a:rPr lang="en-IN">
                    <a:noFill/>
                  </a:rPr>
                  <a:t> </a:t>
                </a:r>
              </a:p>
            </p:txBody>
          </p:sp>
        </mc:Fallback>
      </mc:AlternateContent>
      <p:sp>
        <p:nvSpPr>
          <p:cNvPr id="2" name="Slide Number Placeholder 1">
            <a:extLst>
              <a:ext uri="{FF2B5EF4-FFF2-40B4-BE49-F238E27FC236}">
                <a16:creationId xmlns:a16="http://schemas.microsoft.com/office/drawing/2014/main" id="{8A3146E2-326E-49B1-A5D2-8B9D4229F0ED}"/>
              </a:ext>
            </a:extLst>
          </p:cNvPr>
          <p:cNvSpPr>
            <a:spLocks noGrp="1"/>
          </p:cNvSpPr>
          <p:nvPr>
            <p:ph type="sldNum" sz="quarter" idx="12"/>
          </p:nvPr>
        </p:nvSpPr>
        <p:spPr/>
        <p:txBody>
          <a:bodyPr/>
          <a:lstStyle/>
          <a:p>
            <a:fld id="{1F4BB4E5-C11E-45E5-B53A-4088E768C0C2}" type="slidenum">
              <a:rPr lang="en-IN" smtClean="0"/>
              <a:t>45</a:t>
            </a:fld>
            <a:endParaRPr lang="en-IN"/>
          </a:p>
        </p:txBody>
      </p:sp>
    </p:spTree>
    <p:extLst>
      <p:ext uri="{BB962C8B-B14F-4D97-AF65-F5344CB8AC3E}">
        <p14:creationId xmlns:p14="http://schemas.microsoft.com/office/powerpoint/2010/main" val="8766826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dirty="0">
                <a:latin typeface="Baskerville Old Face" panose="02020602080505020303" pitchFamily="18" charset="0"/>
              </a:rPr>
              <a:t>Multi-period, single-item, multi-supplier</a:t>
            </a:r>
            <a:endParaRPr lang="en-IN" dirty="0">
              <a:latin typeface="Baskerville Old Face" panose="02020602080505020303" pitchFamily="18" charset="0"/>
            </a:endParaRPr>
          </a:p>
        </p:txBody>
      </p:sp>
      <p:sp>
        <p:nvSpPr>
          <p:cNvPr id="4" name="Content Placeholder 4"/>
          <p:cNvSpPr>
            <a:spLocks noGrp="1"/>
          </p:cNvSpPr>
          <p:nvPr>
            <p:ph idx="4294967295"/>
          </p:nvPr>
        </p:nvSpPr>
        <p:spPr>
          <a:xfrm>
            <a:off x="5910263" y="803275"/>
            <a:ext cx="6281737" cy="5248275"/>
          </a:xfrm>
        </p:spPr>
        <p:txBody>
          <a:bodyPr/>
          <a:lstStyle/>
          <a:p>
            <a:r>
              <a:rPr lang="en-US" dirty="0">
                <a:solidFill>
                  <a:schemeClr val="tx1"/>
                </a:solidFill>
                <a:latin typeface="Baskerville Old Face" panose="02020602080505020303" pitchFamily="18" charset="0"/>
              </a:rPr>
              <a:t>D</a:t>
            </a:r>
            <a:r>
              <a:rPr lang="en-US" i="1" baseline="-25000" dirty="0">
                <a:solidFill>
                  <a:schemeClr val="tx1"/>
                </a:solidFill>
                <a:latin typeface="Baskerville Old Face" panose="02020602080505020303" pitchFamily="18" charset="0"/>
              </a:rPr>
              <a:t>T</a:t>
            </a:r>
            <a:r>
              <a:rPr lang="en-US" dirty="0">
                <a:solidFill>
                  <a:schemeClr val="tx1"/>
                </a:solidFill>
                <a:latin typeface="Baskerville Old Face" panose="02020602080505020303" pitchFamily="18" charset="0"/>
              </a:rPr>
              <a:t>	Demand in time period T</a:t>
            </a:r>
          </a:p>
          <a:p>
            <a:r>
              <a:rPr lang="en-US" i="1" dirty="0">
                <a:solidFill>
                  <a:schemeClr val="tx1"/>
                </a:solidFill>
                <a:latin typeface="Baskerville Old Face" panose="02020602080505020303" pitchFamily="18" charset="0"/>
              </a:rPr>
              <a:t>SC</a:t>
            </a:r>
            <a:r>
              <a:rPr lang="en-US" i="1" baseline="-25000" dirty="0">
                <a:solidFill>
                  <a:schemeClr val="tx1"/>
                </a:solidFill>
                <a:latin typeface="Baskerville Old Face" panose="02020602080505020303" pitchFamily="18" charset="0"/>
              </a:rPr>
              <a:t>TJ</a:t>
            </a:r>
            <a:r>
              <a:rPr lang="en-US" dirty="0">
                <a:solidFill>
                  <a:schemeClr val="tx1"/>
                </a:solidFill>
                <a:latin typeface="Baskerville Old Face" panose="02020602080505020303" pitchFamily="18" charset="0"/>
              </a:rPr>
              <a:t>	Supplier capacity with supplier </a:t>
            </a:r>
            <a:r>
              <a:rPr lang="en-US" i="1" dirty="0">
                <a:solidFill>
                  <a:schemeClr val="tx1"/>
                </a:solidFill>
                <a:latin typeface="Baskerville Old Face" panose="02020602080505020303" pitchFamily="18" charset="0"/>
              </a:rPr>
              <a:t>J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p>
          <a:p>
            <a:r>
              <a:rPr lang="en-US" i="1" dirty="0">
                <a:solidFill>
                  <a:schemeClr val="tx1"/>
                </a:solidFill>
                <a:latin typeface="Baskerville Old Face" panose="02020602080505020303" pitchFamily="18" charset="0"/>
              </a:rPr>
              <a:t>PC</a:t>
            </a:r>
            <a:r>
              <a:rPr lang="en-US" i="1" baseline="-25000"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Unit item cost offered by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OC</a:t>
            </a:r>
            <a:r>
              <a:rPr lang="en-US" i="1" baseline="-25000"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Ordering cost associated with supplier </a:t>
            </a:r>
            <a:r>
              <a:rPr lang="en-US" i="1" dirty="0">
                <a:solidFill>
                  <a:schemeClr val="tx1"/>
                </a:solidFill>
                <a:latin typeface="Baskerville Old Face" panose="02020602080505020303" pitchFamily="18" charset="0"/>
              </a:rPr>
              <a:t>J</a:t>
            </a:r>
          </a:p>
          <a:p>
            <a:pPr algn="just"/>
            <a:r>
              <a:rPr lang="en-US" i="1" dirty="0">
                <a:solidFill>
                  <a:schemeClr val="tx1"/>
                </a:solidFill>
                <a:latin typeface="Baskerville Old Face" panose="02020602080505020303" pitchFamily="18" charset="0"/>
              </a:rPr>
              <a:t>Q</a:t>
            </a:r>
            <a:r>
              <a:rPr lang="en-US" i="1" baseline="-25000" dirty="0">
                <a:solidFill>
                  <a:schemeClr val="tx1"/>
                </a:solidFill>
                <a:latin typeface="Baskerville Old Face" panose="02020602080505020303" pitchFamily="18" charset="0"/>
              </a:rPr>
              <a:t>TJ</a:t>
            </a:r>
            <a:r>
              <a:rPr lang="en-US" i="1" dirty="0">
                <a:solidFill>
                  <a:schemeClr val="tx1"/>
                </a:solidFill>
                <a:latin typeface="Baskerville Old Face" panose="02020602080505020303" pitchFamily="18" charset="0"/>
              </a:rPr>
              <a:t>	</a:t>
            </a:r>
            <a:r>
              <a:rPr lang="en-US" dirty="0">
                <a:solidFill>
                  <a:schemeClr val="tx1"/>
                </a:solidFill>
                <a:latin typeface="Baskerville Old Face" panose="02020602080505020303" pitchFamily="18" charset="0"/>
              </a:rPr>
              <a:t>Quantity ordered from supplier </a:t>
            </a:r>
            <a:r>
              <a:rPr lang="en-US" i="1" dirty="0">
                <a:solidFill>
                  <a:schemeClr val="tx1"/>
                </a:solidFill>
                <a:latin typeface="Baskerville Old Face" panose="02020602080505020303" pitchFamily="18" charset="0"/>
              </a:rPr>
              <a:t>J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p>
          <a:p>
            <a:pPr algn="just"/>
            <a:r>
              <a:rPr lang="en-US" i="1" dirty="0">
                <a:solidFill>
                  <a:schemeClr val="tx1"/>
                </a:solidFill>
                <a:latin typeface="Baskerville Old Face" panose="02020602080505020303" pitchFamily="18" charset="0"/>
              </a:rPr>
              <a:t>Y</a:t>
            </a:r>
            <a:r>
              <a:rPr lang="en-US" i="1" baseline="-25000" dirty="0">
                <a:solidFill>
                  <a:schemeClr val="tx1"/>
                </a:solidFill>
                <a:latin typeface="Baskerville Old Face" panose="02020602080505020303" pitchFamily="18" charset="0"/>
              </a:rPr>
              <a:t>TJ	</a:t>
            </a:r>
            <a:r>
              <a:rPr lang="en-US" dirty="0">
                <a:solidFill>
                  <a:schemeClr val="tx1"/>
                </a:solidFill>
                <a:latin typeface="Baskerville Old Face" panose="02020602080505020303" pitchFamily="18" charset="0"/>
              </a:rPr>
              <a:t>Binary variable takes 1 if order is given to supplier </a:t>
            </a:r>
            <a:r>
              <a:rPr lang="en-US" i="1"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in period </a:t>
            </a:r>
            <a:r>
              <a:rPr lang="en-US" i="1" dirty="0">
                <a:solidFill>
                  <a:schemeClr val="tx1"/>
                </a:solidFill>
                <a:latin typeface="Baskerville Old Face" panose="02020602080505020303" pitchFamily="18" charset="0"/>
              </a:rPr>
              <a:t>T 	</a:t>
            </a:r>
            <a:r>
              <a:rPr lang="en-US" dirty="0">
                <a:solidFill>
                  <a:schemeClr val="tx1"/>
                </a:solidFill>
                <a:latin typeface="Baskerville Old Face" panose="02020602080505020303" pitchFamily="18" charset="0"/>
              </a:rPr>
              <a:t>else 0 </a:t>
            </a:r>
            <a:endParaRPr lang="en-IN" dirty="0">
              <a:solidFill>
                <a:schemeClr val="tx1"/>
              </a:solidFill>
              <a:latin typeface="Baskerville Old Face" panose="02020602080505020303" pitchFamily="18" charset="0"/>
            </a:endParaRPr>
          </a:p>
        </p:txBody>
      </p:sp>
      <p:sp>
        <p:nvSpPr>
          <p:cNvPr id="2" name="Slide Number Placeholder 1">
            <a:extLst>
              <a:ext uri="{FF2B5EF4-FFF2-40B4-BE49-F238E27FC236}">
                <a16:creationId xmlns:a16="http://schemas.microsoft.com/office/drawing/2014/main" id="{2D86B23A-A332-48A8-A8DF-20A80A74CFFD}"/>
              </a:ext>
            </a:extLst>
          </p:cNvPr>
          <p:cNvSpPr>
            <a:spLocks noGrp="1"/>
          </p:cNvSpPr>
          <p:nvPr>
            <p:ph type="sldNum" sz="quarter" idx="12"/>
          </p:nvPr>
        </p:nvSpPr>
        <p:spPr/>
        <p:txBody>
          <a:bodyPr/>
          <a:lstStyle/>
          <a:p>
            <a:fld id="{1F4BB4E5-C11E-45E5-B53A-4088E768C0C2}" type="slidenum">
              <a:rPr lang="en-IN" smtClean="0"/>
              <a:t>46</a:t>
            </a:fld>
            <a:endParaRPr lang="en-IN"/>
          </a:p>
        </p:txBody>
      </p:sp>
    </p:spTree>
    <p:extLst>
      <p:ext uri="{BB962C8B-B14F-4D97-AF65-F5344CB8AC3E}">
        <p14:creationId xmlns:p14="http://schemas.microsoft.com/office/powerpoint/2010/main" val="2187654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1807336" y="661791"/>
                <a:ext cx="8139447" cy="9341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𝑚𝑖𝑛</m:t>
                          </m:r>
                        </m:sub>
                      </m:sSub>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𝑂𝐶</m:t>
                              </m:r>
                            </m:e>
                            <m:sub>
                              <m:r>
                                <a:rPr lang="en-US" sz="2400" i="1">
                                  <a:latin typeface="Cambria Math" panose="02040503050406030204" pitchFamily="18" charset="0"/>
                                </a:rPr>
                                <m:t>𝐽</m:t>
                              </m:r>
                            </m:sub>
                          </m:sSub>
                        </m:e>
                      </m:nary>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a:rPr lang="en-US" sz="2400" i="1">
                              <a:latin typeface="Cambria Math" panose="02040503050406030204" pitchFamily="18" charset="0"/>
                            </a:rPr>
                            <m:t>𝑇</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𝑌</m:t>
                              </m:r>
                            </m:e>
                            <m:sub>
                              <m:r>
                                <a:rPr lang="en-US" sz="2400" i="1">
                                  <a:latin typeface="Cambria Math" panose="02040503050406030204" pitchFamily="18" charset="0"/>
                                </a:rPr>
                                <m:t>𝑇𝐽</m:t>
                              </m:r>
                            </m:sub>
                          </m:sSub>
                        </m:e>
                      </m:nary>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𝑃𝐶</m:t>
                              </m:r>
                            </m:e>
                            <m:sub>
                              <m:r>
                                <a:rPr lang="en-US" sz="2400" i="1">
                                  <a:latin typeface="Cambria Math" panose="02040503050406030204" pitchFamily="18" charset="0"/>
                                </a:rPr>
                                <m:t>𝐽</m:t>
                              </m:r>
                            </m:sub>
                          </m:sSub>
                        </m:e>
                      </m:nary>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a:rPr lang="en-US" sz="2400" i="1">
                              <a:latin typeface="Cambria Math" panose="02040503050406030204" pitchFamily="18" charset="0"/>
                            </a:rPr>
                            <m:t>𝑇</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𝑇𝐽</m:t>
                              </m:r>
                            </m:sub>
                          </m:sSub>
                          <m:r>
                            <a:rPr lang="en-US" sz="2400" i="1">
                              <a:latin typeface="Cambria Math" panose="02040503050406030204" pitchFamily="18" charset="0"/>
                            </a:rPr>
                            <m:t>)</m:t>
                          </m:r>
                        </m:e>
                      </m:nary>
                      <m:r>
                        <a:rPr lang="en-US" sz="2400" i="1">
                          <a:latin typeface="Cambria Math" panose="02040503050406030204" pitchFamily="18" charset="0"/>
                        </a:rPr>
                        <m:t>+</m:t>
                      </m:r>
                      <m:r>
                        <a:rPr lang="en-US" sz="2400" i="1">
                          <a:latin typeface="Cambria Math" panose="02040503050406030204" pitchFamily="18" charset="0"/>
                        </a:rPr>
                        <m:t>𝐻𝐶</m:t>
                      </m:r>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a:rPr lang="en-US" sz="2400" i="1">
                              <a:latin typeface="Cambria Math" panose="02040503050406030204" pitchFamily="18" charset="0"/>
                            </a:rPr>
                            <m:t>𝑇</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𝑇</m:t>
                              </m:r>
                            </m:sub>
                          </m:sSub>
                          <m:r>
                            <a:rPr lang="en-US" sz="2400" i="1">
                              <a:latin typeface="Cambria Math" panose="02040503050406030204" pitchFamily="18" charset="0"/>
                            </a:rPr>
                            <m:t>)</m:t>
                          </m:r>
                        </m:e>
                      </m:nary>
                    </m:oMath>
                  </m:oMathPara>
                </a14:m>
                <a:endParaRPr lang="en-IN"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1807336" y="661791"/>
                <a:ext cx="8139447" cy="934166"/>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2502795" y="1906919"/>
                <a:ext cx="7237926" cy="9341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𝑇</m:t>
                          </m:r>
                          <m:r>
                            <a:rPr lang="en-US" sz="2400" i="1">
                              <a:latin typeface="Cambria Math" panose="02040503050406030204" pitchFamily="18" charset="0"/>
                            </a:rPr>
                            <m:t>−1</m:t>
                          </m:r>
                        </m:sub>
                      </m:sSub>
                      <m:r>
                        <a:rPr lang="en-US" sz="2400" i="1">
                          <a:latin typeface="Cambria Math" panose="02040503050406030204" pitchFamily="18" charset="0"/>
                        </a:rPr>
                        <m:t>+</m:t>
                      </m:r>
                      <m:nary>
                        <m:naryPr>
                          <m:chr m:val="∑"/>
                          <m:supHide m:val="on"/>
                          <m:ctrlPr>
                            <a:rPr lang="en-IN"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𝑇𝐽</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𝑇</m:t>
                              </m:r>
                            </m:sub>
                          </m:sSub>
                          <m:r>
                            <a:rPr lang="en-IN" sz="2400" i="1">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𝐷</m:t>
                              </m:r>
                            </m:e>
                            <m:sub>
                              <m:r>
                                <a:rPr lang="en-US" sz="2400" i="1">
                                  <a:latin typeface="Cambria Math" panose="02040503050406030204" pitchFamily="18" charset="0"/>
                                  <a:ea typeface="Cambria Math" panose="02040503050406030204" pitchFamily="18" charset="0"/>
                                </a:rPr>
                                <m:t>𝑇</m:t>
                              </m:r>
                            </m:sub>
                          </m:sSub>
                        </m:e>
                      </m:nary>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𝑇</m:t>
                      </m:r>
                    </m:oMath>
                  </m:oMathPara>
                </a14:m>
                <a:endParaRPr lang="en-IN"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2502795" y="1906919"/>
                <a:ext cx="7237926" cy="934166"/>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958952" y="3153161"/>
                <a:ext cx="4668650"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𝑄</m:t>
                          </m:r>
                        </m:e>
                        <m:sub>
                          <m:r>
                            <a:rPr lang="en-US" sz="2400" i="1">
                              <a:latin typeface="Cambria Math" panose="02040503050406030204" pitchFamily="18" charset="0"/>
                              <a:ea typeface="Cambria Math" panose="02040503050406030204" pitchFamily="18" charset="0"/>
                            </a:rPr>
                            <m:t>𝑇𝐽</m:t>
                          </m:r>
                        </m:sub>
                      </m:sSub>
                      <m:r>
                        <a:rPr lang="en-IN" sz="2400" i="1">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𝑆𝐶</m:t>
                          </m:r>
                        </m:e>
                        <m:sub>
                          <m:r>
                            <a:rPr lang="en-US" sz="2400" i="1">
                              <a:latin typeface="Cambria Math" panose="02040503050406030204" pitchFamily="18" charset="0"/>
                              <a:ea typeface="Cambria Math" panose="02040503050406030204" pitchFamily="18" charset="0"/>
                            </a:rPr>
                            <m:t>𝑇𝐽</m:t>
                          </m:r>
                        </m:sub>
                      </m:sSub>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𝑌</m:t>
                          </m:r>
                        </m:e>
                        <m:sub>
                          <m:r>
                            <a:rPr lang="en-US" sz="2400" i="1">
                              <a:latin typeface="Cambria Math" panose="02040503050406030204" pitchFamily="18" charset="0"/>
                              <a:ea typeface="Cambria Math" panose="02040503050406030204" pitchFamily="18" charset="0"/>
                            </a:rPr>
                            <m:t>𝑇𝐽</m:t>
                          </m:r>
                        </m:sub>
                      </m:sSub>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𝑇</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3958952" y="3153161"/>
                <a:ext cx="4668650" cy="395236"/>
              </a:xfrm>
              <a:prstGeom prst="rect">
                <a:avLst/>
              </a:prstGeom>
              <a:blipFill>
                <a:blip r:embed="rId4"/>
                <a:stretch>
                  <a:fillRect l="-1697" r="-1436" b="-2461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224346" y="3907021"/>
                <a:ext cx="4403257"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𝑇𝐽</m:t>
                          </m:r>
                        </m:sub>
                      </m:sSub>
                      <m:r>
                        <a:rPr lang="en-US" sz="2400" i="1">
                          <a:latin typeface="Cambria Math" panose="02040503050406030204" pitchFamily="18" charset="0"/>
                        </a:rPr>
                        <m:t> </m:t>
                      </m:r>
                      <m:r>
                        <a:rPr lang="en-US" sz="2400" i="1">
                          <a:latin typeface="Cambria Math" panose="02040503050406030204" pitchFamily="18" charset="0"/>
                        </a:rPr>
                        <m:t>𝑖𝑠</m:t>
                      </m:r>
                      <m:r>
                        <a:rPr lang="en-US" sz="2400" i="1">
                          <a:latin typeface="Cambria Math" panose="02040503050406030204" pitchFamily="18" charset="0"/>
                        </a:rPr>
                        <m:t> </m:t>
                      </m:r>
                      <m:r>
                        <a:rPr lang="en-US" sz="2400" i="1">
                          <a:latin typeface="Cambria Math" panose="02040503050406030204" pitchFamily="18" charset="0"/>
                        </a:rPr>
                        <m:t>𝑖𝑛𝑡𝑒𝑔𝑒𝑟</m:t>
                      </m:r>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𝑇</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224346" y="3907021"/>
                <a:ext cx="4403257" cy="395236"/>
              </a:xfrm>
              <a:prstGeom prst="rect">
                <a:avLst/>
              </a:prstGeom>
              <a:blipFill>
                <a:blip r:embed="rId5"/>
                <a:stretch>
                  <a:fillRect l="-1108" r="-970" b="-261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222118" y="4793525"/>
                <a:ext cx="4042132"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𝑌</m:t>
                          </m:r>
                        </m:e>
                        <m:sub>
                          <m:r>
                            <a:rPr lang="en-US" sz="2400" i="1">
                              <a:latin typeface="Cambria Math" panose="02040503050406030204" pitchFamily="18" charset="0"/>
                            </a:rPr>
                            <m:t>𝑇𝐽</m:t>
                          </m:r>
                        </m:sub>
                      </m:sSub>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0,1</m:t>
                          </m:r>
                        </m:e>
                      </m:d>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𝑇</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4222118" y="4793525"/>
                <a:ext cx="4042132" cy="395236"/>
              </a:xfrm>
              <a:prstGeom prst="rect">
                <a:avLst/>
              </a:prstGeom>
              <a:blipFill>
                <a:blip r:embed="rId6"/>
                <a:stretch>
                  <a:fillRect r="-452" b="-24615"/>
                </a:stretch>
              </a:blipFill>
            </p:spPr>
            <p:txBody>
              <a:bodyPr/>
              <a:lstStyle/>
              <a:p>
                <a:r>
                  <a:rPr lang="en-IN">
                    <a:noFill/>
                  </a:rPr>
                  <a:t> </a:t>
                </a:r>
              </a:p>
            </p:txBody>
          </p:sp>
        </mc:Fallback>
      </mc:AlternateContent>
      <p:sp>
        <p:nvSpPr>
          <p:cNvPr id="2" name="Slide Number Placeholder 1">
            <a:extLst>
              <a:ext uri="{FF2B5EF4-FFF2-40B4-BE49-F238E27FC236}">
                <a16:creationId xmlns:a16="http://schemas.microsoft.com/office/drawing/2014/main" id="{D16C9ECA-81B6-4398-B975-F8F532C2314B}"/>
              </a:ext>
            </a:extLst>
          </p:cNvPr>
          <p:cNvSpPr>
            <a:spLocks noGrp="1"/>
          </p:cNvSpPr>
          <p:nvPr>
            <p:ph type="sldNum" sz="quarter" idx="12"/>
          </p:nvPr>
        </p:nvSpPr>
        <p:spPr/>
        <p:txBody>
          <a:bodyPr/>
          <a:lstStyle/>
          <a:p>
            <a:fld id="{1F4BB4E5-C11E-45E5-B53A-4088E768C0C2}" type="slidenum">
              <a:rPr lang="en-IN" smtClean="0"/>
              <a:t>47</a:t>
            </a:fld>
            <a:endParaRPr lang="en-IN"/>
          </a:p>
        </p:txBody>
      </p:sp>
    </p:spTree>
    <p:extLst>
      <p:ext uri="{BB962C8B-B14F-4D97-AF65-F5344CB8AC3E}">
        <p14:creationId xmlns:p14="http://schemas.microsoft.com/office/powerpoint/2010/main" val="6532688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Baskerville Old Face" panose="02020602080505020303" pitchFamily="18" charset="0"/>
              </a:rPr>
              <a:t>Multi-period, multi-item, multi-supplier</a:t>
            </a:r>
            <a:endParaRPr lang="en-IN" dirty="0">
              <a:solidFill>
                <a:schemeClr val="bg1"/>
              </a:solidFill>
              <a:latin typeface="Baskerville Old Face" panose="02020602080505020303" pitchFamily="18" charset="0"/>
            </a:endParaRPr>
          </a:p>
        </p:txBody>
      </p:sp>
      <p:sp>
        <p:nvSpPr>
          <p:cNvPr id="4" name="Content Placeholder 4"/>
          <p:cNvSpPr>
            <a:spLocks noGrp="1"/>
          </p:cNvSpPr>
          <p:nvPr>
            <p:ph idx="1"/>
          </p:nvPr>
        </p:nvSpPr>
        <p:spPr/>
        <p:txBody>
          <a:bodyPr>
            <a:normAutofit/>
          </a:bodyPr>
          <a:lstStyle/>
          <a:p>
            <a:r>
              <a:rPr lang="en-US" dirty="0">
                <a:solidFill>
                  <a:schemeClr val="tx1"/>
                </a:solidFill>
                <a:latin typeface="Baskerville Old Face" panose="02020602080505020303" pitchFamily="18" charset="0"/>
              </a:rPr>
              <a:t>D</a:t>
            </a:r>
            <a:r>
              <a:rPr lang="en-US" i="1" baseline="-25000" dirty="0">
                <a:solidFill>
                  <a:schemeClr val="tx1"/>
                </a:solidFill>
                <a:latin typeface="Baskerville Old Face" panose="02020602080505020303" pitchFamily="18" charset="0"/>
              </a:rPr>
              <a:t>TI</a:t>
            </a:r>
            <a:r>
              <a:rPr lang="en-US" dirty="0">
                <a:solidFill>
                  <a:schemeClr val="tx1"/>
                </a:solidFill>
                <a:latin typeface="Baskerville Old Face" panose="02020602080505020303" pitchFamily="18" charset="0"/>
              </a:rPr>
              <a:t>	Demand in of item </a:t>
            </a:r>
            <a:r>
              <a:rPr lang="en-US" i="1" dirty="0">
                <a:solidFill>
                  <a:schemeClr val="tx1"/>
                </a:solidFill>
                <a:latin typeface="Baskerville Old Face" panose="02020602080505020303" pitchFamily="18" charset="0"/>
              </a:rPr>
              <a:t>I</a:t>
            </a:r>
            <a:r>
              <a:rPr lang="en-US" dirty="0">
                <a:solidFill>
                  <a:schemeClr val="tx1"/>
                </a:solidFill>
                <a:latin typeface="Baskerville Old Face" panose="02020602080505020303" pitchFamily="18" charset="0"/>
              </a:rPr>
              <a:t> in time period T</a:t>
            </a:r>
          </a:p>
          <a:p>
            <a:r>
              <a:rPr lang="en-US" i="1" dirty="0">
                <a:solidFill>
                  <a:schemeClr val="tx1"/>
                </a:solidFill>
                <a:latin typeface="Baskerville Old Face" panose="02020602080505020303" pitchFamily="18" charset="0"/>
              </a:rPr>
              <a:t>SC</a:t>
            </a:r>
            <a:r>
              <a:rPr lang="en-US" i="1" baseline="-25000" dirty="0">
                <a:solidFill>
                  <a:schemeClr val="tx1"/>
                </a:solidFill>
                <a:latin typeface="Baskerville Old Face" panose="02020602080505020303" pitchFamily="18" charset="0"/>
              </a:rPr>
              <a:t>TIJ</a:t>
            </a:r>
            <a:r>
              <a:rPr lang="en-US" dirty="0">
                <a:solidFill>
                  <a:schemeClr val="tx1"/>
                </a:solidFill>
                <a:latin typeface="Baskerville Old Face" panose="02020602080505020303" pitchFamily="18" charset="0"/>
              </a:rPr>
              <a:t>	Supplier capacity of item </a:t>
            </a:r>
            <a:r>
              <a:rPr lang="en-US" i="1" dirty="0">
                <a:solidFill>
                  <a:schemeClr val="tx1"/>
                </a:solidFill>
                <a:latin typeface="Baskerville Old Face" panose="02020602080505020303" pitchFamily="18" charset="0"/>
              </a:rPr>
              <a:t>I</a:t>
            </a:r>
            <a:r>
              <a:rPr lang="en-US" dirty="0">
                <a:solidFill>
                  <a:schemeClr val="tx1"/>
                </a:solidFill>
                <a:latin typeface="Baskerville Old Face" panose="02020602080505020303" pitchFamily="18" charset="0"/>
              </a:rPr>
              <a:t>  with supplier </a:t>
            </a:r>
            <a:r>
              <a:rPr lang="en-US" i="1" dirty="0">
                <a:solidFill>
                  <a:schemeClr val="tx1"/>
                </a:solidFill>
                <a:latin typeface="Baskerville Old Face" panose="02020602080505020303" pitchFamily="18" charset="0"/>
              </a:rPr>
              <a:t>J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p>
          <a:p>
            <a:r>
              <a:rPr lang="en-US" i="1" dirty="0">
                <a:solidFill>
                  <a:schemeClr val="tx1"/>
                </a:solidFill>
                <a:latin typeface="Baskerville Old Face" panose="02020602080505020303" pitchFamily="18" charset="0"/>
              </a:rPr>
              <a:t>PC</a:t>
            </a:r>
            <a:r>
              <a:rPr lang="en-US" i="1" baseline="-25000" dirty="0">
                <a:solidFill>
                  <a:schemeClr val="tx1"/>
                </a:solidFill>
                <a:latin typeface="Baskerville Old Face" panose="02020602080505020303" pitchFamily="18" charset="0"/>
              </a:rPr>
              <a:t>TIJ</a:t>
            </a:r>
            <a:r>
              <a:rPr lang="en-US" dirty="0">
                <a:solidFill>
                  <a:schemeClr val="tx1"/>
                </a:solidFill>
                <a:latin typeface="Baskerville Old Face" panose="02020602080505020303" pitchFamily="18" charset="0"/>
              </a:rPr>
              <a:t>	Unit item cost of item </a:t>
            </a:r>
            <a:r>
              <a:rPr lang="en-US" i="1" dirty="0">
                <a:solidFill>
                  <a:schemeClr val="tx1"/>
                </a:solidFill>
                <a:latin typeface="Baskerville Old Face" panose="02020602080505020303" pitchFamily="18" charset="0"/>
              </a:rPr>
              <a:t>I</a:t>
            </a:r>
            <a:r>
              <a:rPr lang="en-US" dirty="0">
                <a:solidFill>
                  <a:schemeClr val="tx1"/>
                </a:solidFill>
                <a:latin typeface="Baskerville Old Face" panose="02020602080505020303" pitchFamily="18" charset="0"/>
              </a:rPr>
              <a:t> offered by supplier </a:t>
            </a:r>
            <a:r>
              <a:rPr lang="en-US" i="1" dirty="0">
                <a:solidFill>
                  <a:schemeClr val="tx1"/>
                </a:solidFill>
                <a:latin typeface="Baskerville Old Face" panose="02020602080505020303" pitchFamily="18" charset="0"/>
              </a:rPr>
              <a:t>J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p>
          <a:p>
            <a:pPr algn="just"/>
            <a:r>
              <a:rPr lang="en-US" i="1" dirty="0">
                <a:solidFill>
                  <a:schemeClr val="tx1"/>
                </a:solidFill>
                <a:latin typeface="Baskerville Old Face" panose="02020602080505020303" pitchFamily="18" charset="0"/>
              </a:rPr>
              <a:t>OC</a:t>
            </a:r>
            <a:r>
              <a:rPr lang="en-US" i="1" baseline="-25000" dirty="0">
                <a:solidFill>
                  <a:schemeClr val="tx1"/>
                </a:solidFill>
                <a:latin typeface="Baskerville Old Face" panose="02020602080505020303" pitchFamily="18" charset="0"/>
              </a:rPr>
              <a:t>TIJ</a:t>
            </a:r>
            <a:r>
              <a:rPr lang="en-US" dirty="0">
                <a:solidFill>
                  <a:schemeClr val="tx1"/>
                </a:solidFill>
                <a:latin typeface="Baskerville Old Face" panose="02020602080505020303" pitchFamily="18" charset="0"/>
              </a:rPr>
              <a:t>	Ordering cost associated with supplier </a:t>
            </a:r>
            <a:r>
              <a:rPr lang="en-US" i="1" dirty="0">
                <a:solidFill>
                  <a:schemeClr val="tx1"/>
                </a:solidFill>
                <a:latin typeface="Baskerville Old Face" panose="02020602080505020303" pitchFamily="18" charset="0"/>
              </a:rPr>
              <a:t>J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p>
          <a:p>
            <a:pPr algn="just"/>
            <a:r>
              <a:rPr lang="en-US" dirty="0">
                <a:solidFill>
                  <a:schemeClr val="tx1"/>
                </a:solidFill>
                <a:latin typeface="Baskerville Old Face" panose="02020602080505020303" pitchFamily="18" charset="0"/>
              </a:rPr>
              <a:t>HC</a:t>
            </a:r>
            <a:r>
              <a:rPr lang="en-US" i="1" baseline="-25000" dirty="0">
                <a:solidFill>
                  <a:schemeClr val="tx1"/>
                </a:solidFill>
                <a:latin typeface="Baskerville Old Face" panose="02020602080505020303" pitchFamily="18" charset="0"/>
              </a:rPr>
              <a:t>TI</a:t>
            </a:r>
            <a:r>
              <a:rPr lang="en-US" i="1" dirty="0">
                <a:solidFill>
                  <a:schemeClr val="tx1"/>
                </a:solidFill>
                <a:latin typeface="Baskerville Old Face" panose="02020602080505020303" pitchFamily="18" charset="0"/>
              </a:rPr>
              <a:t>     </a:t>
            </a:r>
            <a:r>
              <a:rPr lang="en-US" dirty="0">
                <a:solidFill>
                  <a:schemeClr val="tx1"/>
                </a:solidFill>
                <a:latin typeface="Baskerville Old Face" panose="02020602080505020303" pitchFamily="18" charset="0"/>
              </a:rPr>
              <a:t>Holding cost of item </a:t>
            </a:r>
            <a:r>
              <a:rPr lang="en-US" i="1" dirty="0">
                <a:solidFill>
                  <a:schemeClr val="tx1"/>
                </a:solidFill>
                <a:latin typeface="Baskerville Old Face" panose="02020602080505020303" pitchFamily="18" charset="0"/>
              </a:rPr>
              <a:t>I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p>
          <a:p>
            <a:pPr algn="just"/>
            <a:r>
              <a:rPr lang="en-US" dirty="0">
                <a:solidFill>
                  <a:schemeClr val="tx1"/>
                </a:solidFill>
                <a:latin typeface="Baskerville Old Face" panose="02020602080505020303" pitchFamily="18" charset="0"/>
              </a:rPr>
              <a:t>I</a:t>
            </a:r>
            <a:r>
              <a:rPr lang="en-US" i="1" baseline="-25000" dirty="0">
                <a:solidFill>
                  <a:schemeClr val="tx1"/>
                </a:solidFill>
                <a:latin typeface="Baskerville Old Face" panose="02020602080505020303" pitchFamily="18" charset="0"/>
              </a:rPr>
              <a:t>TI             </a:t>
            </a:r>
            <a:r>
              <a:rPr lang="en-US" dirty="0">
                <a:solidFill>
                  <a:schemeClr val="tx1"/>
                </a:solidFill>
                <a:latin typeface="Baskerville Old Face" panose="02020602080505020303" pitchFamily="18" charset="0"/>
              </a:rPr>
              <a:t>Inventory carried for item </a:t>
            </a:r>
            <a:r>
              <a:rPr lang="en-US" i="1" dirty="0">
                <a:solidFill>
                  <a:schemeClr val="tx1"/>
                </a:solidFill>
                <a:latin typeface="Baskerville Old Face" panose="02020602080505020303" pitchFamily="18" charset="0"/>
              </a:rPr>
              <a:t>I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endParaRPr lang="en-US" dirty="0">
              <a:solidFill>
                <a:schemeClr val="tx1"/>
              </a:solidFill>
              <a:latin typeface="Baskerville Old Face" panose="02020602080505020303" pitchFamily="18" charset="0"/>
            </a:endParaRPr>
          </a:p>
          <a:p>
            <a:pPr marL="0" indent="0" algn="just">
              <a:buNone/>
            </a:pPr>
            <a:r>
              <a:rPr lang="en-US" i="1" dirty="0">
                <a:solidFill>
                  <a:schemeClr val="tx1"/>
                </a:solidFill>
                <a:latin typeface="Baskerville Old Face" panose="02020602080505020303" pitchFamily="18" charset="0"/>
              </a:rPr>
              <a:t>Q</a:t>
            </a:r>
            <a:r>
              <a:rPr lang="en-US" i="1" baseline="-25000" dirty="0">
                <a:solidFill>
                  <a:schemeClr val="tx1"/>
                </a:solidFill>
                <a:latin typeface="Baskerville Old Face" panose="02020602080505020303" pitchFamily="18" charset="0"/>
              </a:rPr>
              <a:t>TIJ</a:t>
            </a:r>
            <a:r>
              <a:rPr lang="en-US" i="1" dirty="0">
                <a:solidFill>
                  <a:schemeClr val="tx1"/>
                </a:solidFill>
                <a:latin typeface="Baskerville Old Face" panose="02020602080505020303" pitchFamily="18" charset="0"/>
              </a:rPr>
              <a:t>	</a:t>
            </a:r>
            <a:r>
              <a:rPr lang="en-US" dirty="0">
                <a:solidFill>
                  <a:schemeClr val="tx1"/>
                </a:solidFill>
                <a:latin typeface="Baskerville Old Face" panose="02020602080505020303" pitchFamily="18" charset="0"/>
              </a:rPr>
              <a:t>Quantity ordered from supplier </a:t>
            </a:r>
            <a:r>
              <a:rPr lang="en-US" i="1" dirty="0">
                <a:solidFill>
                  <a:schemeClr val="tx1"/>
                </a:solidFill>
                <a:latin typeface="Baskerville Old Face" panose="02020602080505020303" pitchFamily="18" charset="0"/>
              </a:rPr>
              <a:t>J </a:t>
            </a:r>
            <a:r>
              <a:rPr lang="en-US" dirty="0">
                <a:solidFill>
                  <a:schemeClr val="tx1"/>
                </a:solidFill>
                <a:latin typeface="Baskerville Old Face" panose="02020602080505020303" pitchFamily="18" charset="0"/>
              </a:rPr>
              <a:t>in period </a:t>
            </a:r>
            <a:r>
              <a:rPr lang="en-US" i="1" dirty="0">
                <a:solidFill>
                  <a:schemeClr val="tx1"/>
                </a:solidFill>
                <a:latin typeface="Baskerville Old Face" panose="02020602080505020303" pitchFamily="18" charset="0"/>
              </a:rPr>
              <a:t>T</a:t>
            </a:r>
          </a:p>
          <a:p>
            <a:pPr algn="just"/>
            <a:r>
              <a:rPr lang="en-US" i="1" dirty="0">
                <a:solidFill>
                  <a:schemeClr val="tx1"/>
                </a:solidFill>
                <a:latin typeface="Baskerville Old Face" panose="02020602080505020303" pitchFamily="18" charset="0"/>
              </a:rPr>
              <a:t>Y</a:t>
            </a:r>
            <a:r>
              <a:rPr lang="en-US" i="1" baseline="-25000" dirty="0">
                <a:solidFill>
                  <a:schemeClr val="tx1"/>
                </a:solidFill>
                <a:latin typeface="Baskerville Old Face" panose="02020602080505020303" pitchFamily="18" charset="0"/>
              </a:rPr>
              <a:t>TIJ	</a:t>
            </a:r>
            <a:r>
              <a:rPr lang="en-US" dirty="0">
                <a:solidFill>
                  <a:schemeClr val="tx1"/>
                </a:solidFill>
                <a:latin typeface="Baskerville Old Face" panose="02020602080505020303" pitchFamily="18" charset="0"/>
              </a:rPr>
              <a:t>Binary variable takes 1 if order is given to supplier </a:t>
            </a:r>
            <a:r>
              <a:rPr lang="en-US" i="1" dirty="0">
                <a:solidFill>
                  <a:schemeClr val="tx1"/>
                </a:solidFill>
                <a:latin typeface="Baskerville Old Face" panose="02020602080505020303" pitchFamily="18" charset="0"/>
              </a:rPr>
              <a:t>J</a:t>
            </a:r>
            <a:r>
              <a:rPr lang="en-US" dirty="0">
                <a:solidFill>
                  <a:schemeClr val="tx1"/>
                </a:solidFill>
                <a:latin typeface="Baskerville Old Face" panose="02020602080505020303" pitchFamily="18" charset="0"/>
              </a:rPr>
              <a:t>  in period </a:t>
            </a:r>
            <a:r>
              <a:rPr lang="en-US" i="1" dirty="0">
                <a:solidFill>
                  <a:schemeClr val="tx1"/>
                </a:solidFill>
                <a:latin typeface="Baskerville Old Face" panose="02020602080505020303" pitchFamily="18" charset="0"/>
              </a:rPr>
              <a:t>T 	</a:t>
            </a:r>
            <a:r>
              <a:rPr lang="en-US" dirty="0">
                <a:solidFill>
                  <a:schemeClr val="tx1"/>
                </a:solidFill>
                <a:latin typeface="Baskerville Old Face" panose="02020602080505020303" pitchFamily="18" charset="0"/>
              </a:rPr>
              <a:t>else 0 </a:t>
            </a:r>
            <a:endParaRPr lang="en-IN" dirty="0">
              <a:solidFill>
                <a:schemeClr val="tx1"/>
              </a:solidFill>
              <a:latin typeface="Baskerville Old Face" panose="02020602080505020303" pitchFamily="18" charset="0"/>
            </a:endParaRPr>
          </a:p>
        </p:txBody>
      </p:sp>
      <p:sp>
        <p:nvSpPr>
          <p:cNvPr id="3" name="Slide Number Placeholder 2">
            <a:extLst>
              <a:ext uri="{FF2B5EF4-FFF2-40B4-BE49-F238E27FC236}">
                <a16:creationId xmlns:a16="http://schemas.microsoft.com/office/drawing/2014/main" id="{C3FC4DCD-7B4E-4762-8965-1D7CCDFF5EC6}"/>
              </a:ext>
            </a:extLst>
          </p:cNvPr>
          <p:cNvSpPr>
            <a:spLocks noGrp="1"/>
          </p:cNvSpPr>
          <p:nvPr>
            <p:ph type="sldNum" sz="quarter" idx="12"/>
          </p:nvPr>
        </p:nvSpPr>
        <p:spPr/>
        <p:txBody>
          <a:bodyPr/>
          <a:lstStyle/>
          <a:p>
            <a:fld id="{1F4BB4E5-C11E-45E5-B53A-4088E768C0C2}" type="slidenum">
              <a:rPr lang="en-IN" smtClean="0"/>
              <a:t>48</a:t>
            </a:fld>
            <a:endParaRPr lang="en-IN"/>
          </a:p>
        </p:txBody>
      </p:sp>
    </p:spTree>
    <p:extLst>
      <p:ext uri="{BB962C8B-B14F-4D97-AF65-F5344CB8AC3E}">
        <p14:creationId xmlns:p14="http://schemas.microsoft.com/office/powerpoint/2010/main" val="25497064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2052035" y="1216612"/>
                <a:ext cx="8139447" cy="7785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000" i="1">
                              <a:latin typeface="Cambria Math" panose="02040503050406030204" pitchFamily="18" charset="0"/>
                            </a:rPr>
                          </m:ctrlPr>
                        </m:sSubPr>
                        <m:e>
                          <m:r>
                            <a:rPr lang="en-US" sz="2000" i="1">
                              <a:latin typeface="Cambria Math" panose="02040503050406030204" pitchFamily="18" charset="0"/>
                            </a:rPr>
                            <m:t>𝑍</m:t>
                          </m:r>
                        </m:e>
                        <m:sub>
                          <m:r>
                            <a:rPr lang="en-US" sz="2000" i="1">
                              <a:latin typeface="Cambria Math" panose="02040503050406030204" pitchFamily="18" charset="0"/>
                            </a:rPr>
                            <m:t>𝑚𝑖𝑛</m:t>
                          </m:r>
                        </m:sub>
                      </m:sSub>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𝑇</m:t>
                          </m:r>
                        </m:sub>
                        <m:sup/>
                        <m:e>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𝐼</m:t>
                              </m:r>
                            </m:sub>
                            <m:sup/>
                            <m:e>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𝐽</m:t>
                                  </m:r>
                                </m:sub>
                                <m:sup/>
                                <m:e>
                                  <m:sSub>
                                    <m:sSubPr>
                                      <m:ctrlPr>
                                        <a:rPr lang="en-US" sz="2000" i="1">
                                          <a:latin typeface="Cambria Math" panose="02040503050406030204" pitchFamily="18" charset="0"/>
                                        </a:rPr>
                                      </m:ctrlPr>
                                    </m:sSubPr>
                                    <m:e>
                                      <m:r>
                                        <a:rPr lang="en-US" sz="2000" i="1">
                                          <a:latin typeface="Cambria Math" panose="02040503050406030204" pitchFamily="18" charset="0"/>
                                        </a:rPr>
                                        <m:t>𝑂𝐶</m:t>
                                      </m:r>
                                    </m:e>
                                    <m:sub>
                                      <m:r>
                                        <a:rPr lang="en-US" sz="2000" i="1">
                                          <a:latin typeface="Cambria Math" panose="02040503050406030204" pitchFamily="18" charset="0"/>
                                        </a:rPr>
                                        <m:t>𝑇𝐼𝐽</m:t>
                                      </m:r>
                                    </m:sub>
                                  </m:sSub>
                                </m:e>
                              </m:nary>
                            </m:e>
                          </m:nary>
                        </m:e>
                      </m:nary>
                      <m:sSub>
                        <m:sSubPr>
                          <m:ctrlPr>
                            <a:rPr lang="en-US" sz="2000" i="1">
                              <a:latin typeface="Cambria Math" panose="02040503050406030204" pitchFamily="18" charset="0"/>
                            </a:rPr>
                          </m:ctrlPr>
                        </m:sSubPr>
                        <m:e>
                          <m:r>
                            <a:rPr lang="en-US" sz="2000" i="1">
                              <a:latin typeface="Cambria Math" panose="02040503050406030204" pitchFamily="18" charset="0"/>
                            </a:rPr>
                            <m:t>𝑌</m:t>
                          </m:r>
                        </m:e>
                        <m:sub>
                          <m:r>
                            <a:rPr lang="en-US" sz="2000" i="1">
                              <a:latin typeface="Cambria Math" panose="02040503050406030204" pitchFamily="18" charset="0"/>
                            </a:rPr>
                            <m:t>𝑇𝐼𝐽</m:t>
                          </m:r>
                        </m:sub>
                      </m:sSub>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𝑇</m:t>
                          </m:r>
                        </m:sub>
                        <m:sup/>
                        <m:e>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𝐼</m:t>
                              </m:r>
                            </m:sub>
                            <m:sup/>
                            <m:e>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𝐽</m:t>
                                  </m:r>
                                </m:sub>
                                <m:sup/>
                                <m:e>
                                  <m:sSub>
                                    <m:sSubPr>
                                      <m:ctrlPr>
                                        <a:rPr lang="en-US" sz="2000" i="1">
                                          <a:latin typeface="Cambria Math" panose="02040503050406030204" pitchFamily="18" charset="0"/>
                                        </a:rPr>
                                      </m:ctrlPr>
                                    </m:sSubPr>
                                    <m:e>
                                      <m:r>
                                        <a:rPr lang="en-US" sz="2000" i="1">
                                          <a:latin typeface="Cambria Math" panose="02040503050406030204" pitchFamily="18" charset="0"/>
                                        </a:rPr>
                                        <m:t>𝑃𝐶</m:t>
                                      </m:r>
                                    </m:e>
                                    <m:sub>
                                      <m:r>
                                        <a:rPr lang="en-US" sz="2000" i="1">
                                          <a:latin typeface="Cambria Math" panose="02040503050406030204" pitchFamily="18" charset="0"/>
                                        </a:rPr>
                                        <m:t>𝑇𝐼𝐽</m:t>
                                      </m:r>
                                    </m:sub>
                                  </m:sSub>
                                </m:e>
                              </m:nary>
                            </m:e>
                          </m:nary>
                        </m:e>
                      </m:nary>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𝑇𝐼𝐽</m:t>
                          </m:r>
                        </m:sub>
                      </m:sSub>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𝑇</m:t>
                          </m:r>
                        </m:sub>
                        <m:sup/>
                        <m:e>
                          <m:nary>
                            <m:naryPr>
                              <m:chr m:val="∑"/>
                              <m:supHide m:val="on"/>
                              <m:ctrlPr>
                                <a:rPr lang="en-US" sz="2000" i="1">
                                  <a:latin typeface="Cambria Math" panose="02040503050406030204" pitchFamily="18" charset="0"/>
                                </a:rPr>
                              </m:ctrlPr>
                            </m:naryPr>
                            <m:sub>
                              <m:r>
                                <m:rPr>
                                  <m:brk m:alnAt="7"/>
                                </m:rPr>
                                <a:rPr lang="en-US" sz="2000" i="1">
                                  <a:latin typeface="Cambria Math" panose="02040503050406030204" pitchFamily="18" charset="0"/>
                                </a:rPr>
                                <m:t>𝐼</m:t>
                              </m:r>
                            </m:sub>
                            <m:sup/>
                            <m:e>
                              <m:sSub>
                                <m:sSubPr>
                                  <m:ctrlPr>
                                    <a:rPr lang="en-US" sz="2000" i="1">
                                      <a:latin typeface="Cambria Math" panose="02040503050406030204" pitchFamily="18" charset="0"/>
                                    </a:rPr>
                                  </m:ctrlPr>
                                </m:sSubPr>
                                <m:e>
                                  <m:r>
                                    <a:rPr lang="en-US" sz="2000" i="1">
                                      <a:latin typeface="Cambria Math" panose="02040503050406030204" pitchFamily="18" charset="0"/>
                                    </a:rPr>
                                    <m:t>𝐻𝐶</m:t>
                                  </m:r>
                                </m:e>
                                <m:sub>
                                  <m:r>
                                    <a:rPr lang="en-US" sz="2000" i="1">
                                      <a:latin typeface="Cambria Math" panose="02040503050406030204" pitchFamily="18" charset="0"/>
                                    </a:rPr>
                                    <m:t>𝑇𝐼</m:t>
                                  </m:r>
                                </m:sub>
                              </m:sSub>
                              <m:sSub>
                                <m:sSubPr>
                                  <m:ctrlPr>
                                    <a:rPr lang="en-US" sz="2000" i="1">
                                      <a:latin typeface="Cambria Math" panose="02040503050406030204" pitchFamily="18" charset="0"/>
                                    </a:rPr>
                                  </m:ctrlPr>
                                </m:sSubPr>
                                <m:e>
                                  <m:r>
                                    <a:rPr lang="en-US" sz="2000" i="1">
                                      <a:latin typeface="Cambria Math" panose="02040503050406030204" pitchFamily="18" charset="0"/>
                                    </a:rPr>
                                    <m:t>𝐼</m:t>
                                  </m:r>
                                </m:e>
                                <m:sub>
                                  <m:r>
                                    <a:rPr lang="en-US" sz="2000" i="1">
                                      <a:latin typeface="Cambria Math" panose="02040503050406030204" pitchFamily="18" charset="0"/>
                                    </a:rPr>
                                    <m:t>𝑇𝐼</m:t>
                                  </m:r>
                                </m:sub>
                              </m:sSub>
                            </m:e>
                          </m:nary>
                        </m:e>
                      </m:nary>
                    </m:oMath>
                  </m:oMathPara>
                </a14:m>
                <a:endParaRPr lang="en-IN"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2052035" y="1216612"/>
                <a:ext cx="8139447" cy="778546"/>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5" name="TextBox 4"/>
              <p:cNvSpPr txBox="1"/>
              <p:nvPr/>
            </p:nvSpPr>
            <p:spPr>
              <a:xfrm>
                <a:off x="2734615" y="2517195"/>
                <a:ext cx="7237926" cy="9341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smtClean="0">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𝑇</m:t>
                          </m:r>
                          <m:r>
                            <a:rPr lang="en-US" sz="2400" i="1">
                              <a:latin typeface="Cambria Math" panose="02040503050406030204" pitchFamily="18" charset="0"/>
                            </a:rPr>
                            <m:t>−1,</m:t>
                          </m:r>
                          <m:r>
                            <a:rPr lang="en-US" sz="2400" i="1">
                              <a:latin typeface="Cambria Math" panose="02040503050406030204" pitchFamily="18" charset="0"/>
                            </a:rPr>
                            <m:t>𝐼</m:t>
                          </m:r>
                        </m:sub>
                      </m:sSub>
                      <m:r>
                        <a:rPr lang="en-US" sz="2400" i="1">
                          <a:latin typeface="Cambria Math" panose="02040503050406030204" pitchFamily="18" charset="0"/>
                        </a:rPr>
                        <m:t>+</m:t>
                      </m:r>
                      <m:nary>
                        <m:naryPr>
                          <m:chr m:val="∑"/>
                          <m:supHide m:val="on"/>
                          <m:ctrlPr>
                            <a:rPr lang="en-IN" sz="2400" i="1">
                              <a:latin typeface="Cambria Math" panose="02040503050406030204" pitchFamily="18" charset="0"/>
                            </a:rPr>
                          </m:ctrlPr>
                        </m:naryPr>
                        <m:sub>
                          <m:r>
                            <m:rPr>
                              <m:brk m:alnAt="7"/>
                            </m:rPr>
                            <a:rPr lang="en-US" sz="2400" i="1">
                              <a:latin typeface="Cambria Math" panose="02040503050406030204" pitchFamily="18" charset="0"/>
                            </a:rPr>
                            <m:t>𝐽</m:t>
                          </m:r>
                        </m:sub>
                        <m:sup/>
                        <m:e>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𝑇𝐼𝐽</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𝑇𝐼</m:t>
                              </m:r>
                            </m:sub>
                          </m:sSub>
                          <m:r>
                            <a:rPr lang="en-IN" sz="2400" i="1">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𝐷</m:t>
                              </m:r>
                            </m:e>
                            <m:sub>
                              <m:r>
                                <a:rPr lang="en-US" sz="2400" i="1">
                                  <a:latin typeface="Cambria Math" panose="02040503050406030204" pitchFamily="18" charset="0"/>
                                  <a:ea typeface="Cambria Math" panose="02040503050406030204" pitchFamily="18" charset="0"/>
                                </a:rPr>
                                <m:t>𝑇𝐼</m:t>
                              </m:r>
                            </m:sub>
                          </m:sSub>
                        </m:e>
                      </m:nary>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𝑇</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𝐼</m:t>
                      </m:r>
                    </m:oMath>
                  </m:oMathPara>
                </a14:m>
                <a:endParaRPr lang="en-IN" sz="2400" dirty="0"/>
              </a:p>
            </p:txBody>
          </p:sp>
        </mc:Choice>
        <mc:Fallback>
          <p:sp>
            <p:nvSpPr>
              <p:cNvPr id="5" name="TextBox 4"/>
              <p:cNvSpPr txBox="1">
                <a:spLocks noRot="1" noChangeAspect="1" noMove="1" noResize="1" noEditPoints="1" noAdjustHandles="1" noChangeArrowheads="1" noChangeShapeType="1" noTextEdit="1"/>
              </p:cNvSpPr>
              <p:nvPr/>
            </p:nvSpPr>
            <p:spPr>
              <a:xfrm>
                <a:off x="2734615" y="2517195"/>
                <a:ext cx="7237926" cy="934166"/>
              </a:xfrm>
              <a:prstGeom prst="rect">
                <a:avLst/>
              </a:prstGeom>
              <a:blipFill>
                <a:blip r:embed="rId3"/>
                <a:stretch>
                  <a:fillRect/>
                </a:stretch>
              </a:blipFill>
            </p:spPr>
            <p:txBody>
              <a:bodyPr/>
              <a:lstStyle/>
              <a:p>
                <a:r>
                  <a:rPr lang="en-ID">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958952" y="3809985"/>
                <a:ext cx="5375702"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𝑄</m:t>
                          </m:r>
                        </m:e>
                        <m:sub>
                          <m:r>
                            <a:rPr lang="en-US" sz="2400" i="1">
                              <a:latin typeface="Cambria Math" panose="02040503050406030204" pitchFamily="18" charset="0"/>
                              <a:ea typeface="Cambria Math" panose="02040503050406030204" pitchFamily="18" charset="0"/>
                            </a:rPr>
                            <m:t>𝑇𝐼𝐽</m:t>
                          </m:r>
                        </m:sub>
                      </m:sSub>
                      <m:r>
                        <a:rPr lang="en-IN" sz="2400" i="1">
                          <a:latin typeface="Cambria Math" panose="02040503050406030204" pitchFamily="18" charset="0"/>
                          <a:ea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𝑆𝐶</m:t>
                          </m:r>
                        </m:e>
                        <m:sub>
                          <m:r>
                            <a:rPr lang="en-US" sz="2400" i="1">
                              <a:latin typeface="Cambria Math" panose="02040503050406030204" pitchFamily="18" charset="0"/>
                              <a:ea typeface="Cambria Math" panose="02040503050406030204" pitchFamily="18" charset="0"/>
                            </a:rPr>
                            <m:t>𝑇𝐼𝐽</m:t>
                          </m:r>
                        </m:sub>
                      </m:sSub>
                      <m:sSub>
                        <m:sSubPr>
                          <m:ctrlPr>
                            <a:rPr lang="en-IN"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𝑌</m:t>
                          </m:r>
                        </m:e>
                        <m:sub>
                          <m:r>
                            <a:rPr lang="en-US" sz="2400" i="1">
                              <a:latin typeface="Cambria Math" panose="02040503050406030204" pitchFamily="18" charset="0"/>
                              <a:ea typeface="Cambria Math" panose="02040503050406030204" pitchFamily="18" charset="0"/>
                            </a:rPr>
                            <m:t>𝑇𝐼𝐽</m:t>
                          </m:r>
                        </m:sub>
                      </m:sSub>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𝑇</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𝐼</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3958952" y="3809985"/>
                <a:ext cx="5375702" cy="395236"/>
              </a:xfrm>
              <a:prstGeom prst="rect">
                <a:avLst/>
              </a:prstGeom>
              <a:blipFill>
                <a:blip r:embed="rId4"/>
                <a:stretch>
                  <a:fillRect l="-1361" r="-1247" b="-2307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773581" y="4563845"/>
                <a:ext cx="5498685"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𝑇𝐼𝐽</m:t>
                          </m:r>
                        </m:sub>
                      </m:sSub>
                      <m:r>
                        <a:rPr lang="en-US" sz="2400" i="1">
                          <a:latin typeface="Cambria Math" panose="02040503050406030204" pitchFamily="18" charset="0"/>
                        </a:rPr>
                        <m:t> ,</m:t>
                      </m:r>
                      <m:sSub>
                        <m:sSubPr>
                          <m:ctrlPr>
                            <a:rPr lang="en-IN"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𝑇𝐼</m:t>
                          </m:r>
                        </m:sub>
                      </m:sSub>
                      <m:r>
                        <a:rPr lang="en-US" sz="2400" i="1">
                          <a:latin typeface="Cambria Math" panose="02040503050406030204" pitchFamily="18" charset="0"/>
                        </a:rPr>
                        <m:t> </m:t>
                      </m:r>
                      <m:r>
                        <a:rPr lang="en-US" sz="2400" i="1">
                          <a:latin typeface="Cambria Math" panose="02040503050406030204" pitchFamily="18" charset="0"/>
                        </a:rPr>
                        <m:t>𝑎𝑟𝑒</m:t>
                      </m:r>
                      <m:r>
                        <a:rPr lang="en-US" sz="2400" i="1">
                          <a:latin typeface="Cambria Math" panose="02040503050406030204" pitchFamily="18" charset="0"/>
                        </a:rPr>
                        <m:t> </m:t>
                      </m:r>
                      <m:r>
                        <a:rPr lang="en-US" sz="2400" i="1">
                          <a:latin typeface="Cambria Math" panose="02040503050406030204" pitchFamily="18" charset="0"/>
                        </a:rPr>
                        <m:t>𝑖𝑛𝑡𝑒𝑔𝑒𝑟</m:t>
                      </m:r>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𝑇</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𝐼</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3773581" y="4563845"/>
                <a:ext cx="5498685" cy="395236"/>
              </a:xfrm>
              <a:prstGeom prst="rect">
                <a:avLst/>
              </a:prstGeom>
              <a:blipFill>
                <a:blip r:embed="rId5"/>
                <a:stretch>
                  <a:fillRect l="-1330" r="-1220" b="-2812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222119" y="5450349"/>
                <a:ext cx="4903265" cy="3952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US" sz="2400" i="1">
                              <a:latin typeface="Cambria Math" panose="02040503050406030204" pitchFamily="18" charset="0"/>
                            </a:rPr>
                            <m:t>𝑌</m:t>
                          </m:r>
                        </m:e>
                        <m:sub>
                          <m:r>
                            <a:rPr lang="en-US" sz="2400" i="1">
                              <a:latin typeface="Cambria Math" panose="02040503050406030204" pitchFamily="18" charset="0"/>
                            </a:rPr>
                            <m:t>𝑇𝐽</m:t>
                          </m:r>
                        </m:sub>
                      </m:sSub>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0,1</m:t>
                          </m:r>
                        </m:e>
                      </m:d>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𝑇</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𝐼</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𝐽</m:t>
                      </m:r>
                    </m:oMath>
                  </m:oMathPara>
                </a14:m>
                <a:endParaRPr lang="en-IN"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4222119" y="5450349"/>
                <a:ext cx="4903265" cy="395236"/>
              </a:xfrm>
              <a:prstGeom prst="rect">
                <a:avLst/>
              </a:prstGeom>
              <a:blipFill>
                <a:blip r:embed="rId6"/>
                <a:stretch>
                  <a:fillRect l="-1119" r="-1493" b="-24615"/>
                </a:stretch>
              </a:blipFill>
            </p:spPr>
            <p:txBody>
              <a:bodyPr/>
              <a:lstStyle/>
              <a:p>
                <a:r>
                  <a:rPr lang="en-IN">
                    <a:noFill/>
                  </a:rPr>
                  <a:t> </a:t>
                </a:r>
              </a:p>
            </p:txBody>
          </p:sp>
        </mc:Fallback>
      </mc:AlternateContent>
      <p:sp>
        <p:nvSpPr>
          <p:cNvPr id="2" name="Slide Number Placeholder 1">
            <a:extLst>
              <a:ext uri="{FF2B5EF4-FFF2-40B4-BE49-F238E27FC236}">
                <a16:creationId xmlns:a16="http://schemas.microsoft.com/office/drawing/2014/main" id="{E384B054-59D6-45DB-86B5-8A868070C35C}"/>
              </a:ext>
            </a:extLst>
          </p:cNvPr>
          <p:cNvSpPr>
            <a:spLocks noGrp="1"/>
          </p:cNvSpPr>
          <p:nvPr>
            <p:ph type="sldNum" sz="quarter" idx="12"/>
          </p:nvPr>
        </p:nvSpPr>
        <p:spPr/>
        <p:txBody>
          <a:bodyPr/>
          <a:lstStyle/>
          <a:p>
            <a:fld id="{1F4BB4E5-C11E-45E5-B53A-4088E768C0C2}" type="slidenum">
              <a:rPr lang="en-IN" smtClean="0"/>
              <a:t>49</a:t>
            </a:fld>
            <a:endParaRPr lang="en-IN"/>
          </a:p>
        </p:txBody>
      </p:sp>
    </p:spTree>
    <p:extLst>
      <p:ext uri="{BB962C8B-B14F-4D97-AF65-F5344CB8AC3E}">
        <p14:creationId xmlns:p14="http://schemas.microsoft.com/office/powerpoint/2010/main" val="271663480"/>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3022</TotalTime>
  <Words>2556</Words>
  <Application>Microsoft Office PowerPoint</Application>
  <PresentationFormat>Widescreen</PresentationFormat>
  <Paragraphs>682</Paragraphs>
  <Slides>49</Slides>
  <Notes>6</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4" baseType="lpstr">
      <vt:lpstr>Aparajita</vt:lpstr>
      <vt:lpstr>Arial</vt:lpstr>
      <vt:lpstr>Arial Narrow</vt:lpstr>
      <vt:lpstr>Baskerville Old Face</vt:lpstr>
      <vt:lpstr>Calibri</vt:lpstr>
      <vt:lpstr>Calibri Light</vt:lpstr>
      <vt:lpstr>Cambria</vt:lpstr>
      <vt:lpstr>Cambria Math</vt:lpstr>
      <vt:lpstr>Noto Sans Symbols</vt:lpstr>
      <vt:lpstr>Rockwell</vt:lpstr>
      <vt:lpstr>Times New Roman</vt:lpstr>
      <vt:lpstr>Wingdings</vt:lpstr>
      <vt:lpstr>Wingdings 2</vt:lpstr>
      <vt:lpstr>Atlas</vt:lpstr>
      <vt:lpstr>Bitmap Image</vt:lpstr>
      <vt:lpstr>Outsourcing: Make vs Buy decisions in Supply chains</vt:lpstr>
      <vt:lpstr>Nursery Rhyme</vt:lpstr>
      <vt:lpstr>Focus</vt:lpstr>
      <vt:lpstr>Key considerations in sourcing process</vt:lpstr>
      <vt:lpstr>Strategic Factors in Sourcing</vt:lpstr>
      <vt:lpstr>How Do Third Parties Increase the Supply Chain Surplus?</vt:lpstr>
      <vt:lpstr>Factors Influencing Growth of Surplus by a Third Party</vt:lpstr>
      <vt:lpstr>Growth in Surplus by Third Party as a Function of Scale, Uncertainty, and Specificity</vt:lpstr>
      <vt:lpstr>Risks of Using a Third Party</vt:lpstr>
      <vt:lpstr>Examples of Successful Third-Party Suppliers</vt:lpstr>
      <vt:lpstr>Framework for Make/Buy decisions</vt:lpstr>
      <vt:lpstr>Quoted price or Total Cost of Ownership?</vt:lpstr>
      <vt:lpstr>Acquisition costs</vt:lpstr>
      <vt:lpstr>Ownership Costs </vt:lpstr>
      <vt:lpstr>Post ownership cost</vt:lpstr>
      <vt:lpstr>Designing a Sourcing Portfolio: Tailored Sourcing</vt:lpstr>
      <vt:lpstr>Designing a Sourcing Portfolio: Tailored Sourcing</vt:lpstr>
      <vt:lpstr>Kraljic’s supply matrix</vt:lpstr>
      <vt:lpstr>Typology of Buying Decision</vt:lpstr>
      <vt:lpstr>PowerPoint Presentation</vt:lpstr>
      <vt:lpstr>PowerPoint Presentation</vt:lpstr>
      <vt:lpstr>PowerPoint Presentation</vt:lpstr>
      <vt:lpstr>Why supplier selection?  </vt:lpstr>
      <vt:lpstr>NO BEST WAY….</vt:lpstr>
      <vt:lpstr>TYPES OF SOURCING DECISIONS </vt:lpstr>
      <vt:lpstr>SUPPLIER SELECTION</vt:lpstr>
      <vt:lpstr>PowerPoint Presentation</vt:lpstr>
      <vt:lpstr>Screening Process </vt:lpstr>
      <vt:lpstr>“Strategic match”</vt:lpstr>
      <vt:lpstr>SUPPLY BASE OPTIMIZATION</vt:lpstr>
      <vt:lpstr>TRADE-OFFs</vt:lpstr>
      <vt:lpstr>Direct sourcing doesn’t necessarily reduce costs</vt:lpstr>
      <vt:lpstr>EVALUATING SUPPLIERS</vt:lpstr>
      <vt:lpstr>Supplier selection criteria</vt:lpstr>
      <vt:lpstr>Decision Making in Supplier Selection</vt:lpstr>
      <vt:lpstr>Categorical Method</vt:lpstr>
      <vt:lpstr>PowerPoint Presentation</vt:lpstr>
      <vt:lpstr>PowerPoint Presentation</vt:lpstr>
      <vt:lpstr>Sources of information</vt:lpstr>
      <vt:lpstr>MCDM problem: The case of Innovation outsourcing</vt:lpstr>
      <vt:lpstr>SUPPLIER SELECTION AND ORDER ALLOCATION</vt:lpstr>
      <vt:lpstr>Single-item, Multi-Supplier</vt:lpstr>
      <vt:lpstr>PowerPoint Presentation</vt:lpstr>
      <vt:lpstr>Multi-item, multi-supplier</vt:lpstr>
      <vt:lpstr>PowerPoint Presentation</vt:lpstr>
      <vt:lpstr>Multi-period, single-item, multi-supplier</vt:lpstr>
      <vt:lpstr>PowerPoint Presentation</vt:lpstr>
      <vt:lpstr>Multi-period, multi-item, multi-supplier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IIMASR</dc:creator>
  <cp:lastModifiedBy>IIM Amritsar</cp:lastModifiedBy>
  <cp:revision>83</cp:revision>
  <dcterms:created xsi:type="dcterms:W3CDTF">2020-07-18T05:44:24Z</dcterms:created>
  <dcterms:modified xsi:type="dcterms:W3CDTF">2023-06-27T08:43:34Z</dcterms:modified>
</cp:coreProperties>
</file>