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1" r:id="rId4"/>
    <p:sldId id="259" r:id="rId5"/>
    <p:sldId id="272" r:id="rId6"/>
    <p:sldId id="258" r:id="rId7"/>
    <p:sldId id="273" r:id="rId8"/>
    <p:sldId id="274" r:id="rId9"/>
    <p:sldId id="275" r:id="rId10"/>
    <p:sldId id="276" r:id="rId11"/>
    <p:sldId id="277" r:id="rId12"/>
    <p:sldId id="279" r:id="rId13"/>
    <p:sldId id="278" r:id="rId14"/>
    <p:sldId id="266" r:id="rId15"/>
    <p:sldId id="280" r:id="rId16"/>
    <p:sldId id="26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419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768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666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93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742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300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2171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5945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75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363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93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C56A7-644D-482C-993F-91569B5C1D77}" type="datetimeFigureOut">
              <a:rPr lang="en-IN" smtClean="0"/>
              <a:t>18-07-2021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15139-1C40-472A-9D70-D639F87988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19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hyperlink" Target="https://www.youtube.com/watch?v=_0E-ZVBtmcM" TargetMode="Externa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randyourselfbetter.com/blog/post/134218/differentiation-as-a-marketing-strategy-to-stand-out-from-the-competitio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Understanding </a:t>
            </a:r>
            <a:br>
              <a:rPr lang="en-US" dirty="0" smtClean="0"/>
            </a:br>
            <a:r>
              <a:rPr lang="en-US" dirty="0" smtClean="0"/>
              <a:t>Brand Positioning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070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993" y="365125"/>
            <a:ext cx="10344807" cy="1325563"/>
          </a:xfrm>
        </p:spPr>
        <p:txBody>
          <a:bodyPr/>
          <a:lstStyle/>
          <a:p>
            <a:r>
              <a:rPr lang="en-IN" dirty="0" err="1" smtClean="0"/>
              <a:t>Dhathri</a:t>
            </a:r>
            <a:r>
              <a:rPr lang="en-IN" dirty="0" smtClean="0"/>
              <a:t> Ayurveda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741" y="1531724"/>
            <a:ext cx="6919530" cy="491261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/>
              <a:t>Dhathri</a:t>
            </a:r>
            <a:r>
              <a:rPr lang="en-US" dirty="0"/>
              <a:t> Ayurveda </a:t>
            </a:r>
            <a:r>
              <a:rPr lang="en-US" dirty="0" smtClean="0"/>
              <a:t>introduced as </a:t>
            </a:r>
            <a:r>
              <a:rPr lang="en-US" dirty="0"/>
              <a:t>a consumer brand in 2003 after its hair oil product generated huge demand. Today, </a:t>
            </a:r>
            <a:r>
              <a:rPr lang="en-US" dirty="0" err="1"/>
              <a:t>Dhathri</a:t>
            </a:r>
            <a:r>
              <a:rPr lang="en-US" dirty="0"/>
              <a:t> Ayurveda is a popular South Indian brand of </a:t>
            </a:r>
            <a:r>
              <a:rPr lang="en-US" dirty="0" err="1"/>
              <a:t>Ayurvedic</a:t>
            </a:r>
            <a:r>
              <a:rPr lang="en-US" dirty="0"/>
              <a:t> products with a </a:t>
            </a:r>
            <a:r>
              <a:rPr lang="en-US" dirty="0" smtClean="0"/>
              <a:t>gross merchandise value </a:t>
            </a:r>
            <a:r>
              <a:rPr lang="en-US" dirty="0"/>
              <a:t>of up to </a:t>
            </a:r>
            <a:r>
              <a:rPr lang="en-US" dirty="0" err="1"/>
              <a:t>Rs</a:t>
            </a:r>
            <a:r>
              <a:rPr lang="en-US" dirty="0"/>
              <a:t> 8 crore per month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Dhathri</a:t>
            </a:r>
            <a:r>
              <a:rPr lang="en-US" dirty="0" smtClean="0"/>
              <a:t> has</a:t>
            </a:r>
            <a:r>
              <a:rPr lang="en-US" dirty="0"/>
              <a:t> over 100 products in the personal care and beauty segment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Competition from Himalaya Herbals, </a:t>
            </a:r>
            <a:r>
              <a:rPr lang="en-US" dirty="0" err="1" smtClean="0"/>
              <a:t>Khadi</a:t>
            </a:r>
            <a:r>
              <a:rPr lang="en-US" dirty="0" smtClean="0"/>
              <a:t> Natural, </a:t>
            </a:r>
            <a:r>
              <a:rPr lang="en-US" dirty="0" err="1" smtClean="0"/>
              <a:t>Vaadi</a:t>
            </a:r>
            <a:r>
              <a:rPr lang="en-US" dirty="0" smtClean="0"/>
              <a:t> Herbals, </a:t>
            </a:r>
            <a:r>
              <a:rPr lang="en-US" dirty="0" err="1" smtClean="0"/>
              <a:t>Indulekha</a:t>
            </a:r>
            <a:r>
              <a:rPr lang="en-US" dirty="0" smtClean="0"/>
              <a:t>, Parachute, and </a:t>
            </a:r>
            <a:r>
              <a:rPr lang="en-US" dirty="0" err="1" smtClean="0"/>
              <a:t>Biotique</a:t>
            </a:r>
            <a:endParaRPr lang="en-US" dirty="0" smtClean="0"/>
          </a:p>
          <a:p>
            <a:pPr algn="just"/>
            <a:endParaRPr lang="en-IN" dirty="0"/>
          </a:p>
        </p:txBody>
      </p:sp>
      <p:pic>
        <p:nvPicPr>
          <p:cNvPr id="1028" name="Picture 4" descr="Dhathri Ayurveda Hospital &amp;amp; Panchakarma Centre In Kera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271" y="551655"/>
            <a:ext cx="3821907" cy="127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dhathri.com/wp-content/uploads/2021/03/dhathri_haircare_haircareplus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78064" y="-8271091"/>
            <a:ext cx="3332829" cy="32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286" y="1825624"/>
            <a:ext cx="1715877" cy="369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5106" y="133896"/>
          <a:ext cx="11971281" cy="6582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183">
                  <a:extLst>
                    <a:ext uri="{9D8B030D-6E8A-4147-A177-3AD203B41FA5}">
                      <a16:colId xmlns:a16="http://schemas.microsoft.com/office/drawing/2014/main" val="1092896438"/>
                    </a:ext>
                  </a:extLst>
                </a:gridCol>
                <a:gridCol w="1710183">
                  <a:extLst>
                    <a:ext uri="{9D8B030D-6E8A-4147-A177-3AD203B41FA5}">
                      <a16:colId xmlns:a16="http://schemas.microsoft.com/office/drawing/2014/main" val="3546029902"/>
                    </a:ext>
                  </a:extLst>
                </a:gridCol>
                <a:gridCol w="1710183">
                  <a:extLst>
                    <a:ext uri="{9D8B030D-6E8A-4147-A177-3AD203B41FA5}">
                      <a16:colId xmlns:a16="http://schemas.microsoft.com/office/drawing/2014/main" val="3613462215"/>
                    </a:ext>
                  </a:extLst>
                </a:gridCol>
                <a:gridCol w="1710183">
                  <a:extLst>
                    <a:ext uri="{9D8B030D-6E8A-4147-A177-3AD203B41FA5}">
                      <a16:colId xmlns:a16="http://schemas.microsoft.com/office/drawing/2014/main" val="497694544"/>
                    </a:ext>
                  </a:extLst>
                </a:gridCol>
                <a:gridCol w="1710183">
                  <a:extLst>
                    <a:ext uri="{9D8B030D-6E8A-4147-A177-3AD203B41FA5}">
                      <a16:colId xmlns:a16="http://schemas.microsoft.com/office/drawing/2014/main" val="1534382636"/>
                    </a:ext>
                  </a:extLst>
                </a:gridCol>
                <a:gridCol w="1710183">
                  <a:extLst>
                    <a:ext uri="{9D8B030D-6E8A-4147-A177-3AD203B41FA5}">
                      <a16:colId xmlns:a16="http://schemas.microsoft.com/office/drawing/2014/main" val="3923328142"/>
                    </a:ext>
                  </a:extLst>
                </a:gridCol>
                <a:gridCol w="1710183">
                  <a:extLst>
                    <a:ext uri="{9D8B030D-6E8A-4147-A177-3AD203B41FA5}">
                      <a16:colId xmlns:a16="http://schemas.microsoft.com/office/drawing/2014/main" val="1810160443"/>
                    </a:ext>
                  </a:extLst>
                </a:gridCol>
              </a:tblGrid>
              <a:tr h="748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/>
                        <a:t>Hair Care Products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Dhathri</a:t>
                      </a:r>
                      <a:r>
                        <a:rPr lang="en-US" sz="1600" dirty="0" smtClean="0"/>
                        <a:t> Hair Care Herbal Oil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Dhathri</a:t>
                      </a:r>
                      <a:r>
                        <a:rPr lang="en-US" sz="1600" dirty="0" smtClean="0"/>
                        <a:t> Hair Care Plus Herbal Oil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Dhathri</a:t>
                      </a:r>
                      <a:r>
                        <a:rPr lang="en-US" sz="1600" dirty="0" smtClean="0"/>
                        <a:t> Daily Hair Oil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Dhathri</a:t>
                      </a:r>
                      <a:r>
                        <a:rPr lang="en-US" sz="1600" dirty="0" smtClean="0"/>
                        <a:t> Anti Dandruff Oil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err="1" smtClean="0"/>
                        <a:t>Dhathri</a:t>
                      </a:r>
                      <a:r>
                        <a:rPr lang="en-IN" sz="1600" dirty="0" smtClean="0"/>
                        <a:t> </a:t>
                      </a:r>
                      <a:r>
                        <a:rPr lang="en-IN" sz="1600" dirty="0" err="1" smtClean="0"/>
                        <a:t>Neelibhrigadi</a:t>
                      </a:r>
                      <a:r>
                        <a:rPr lang="en-IN" sz="1600" dirty="0" smtClean="0"/>
                        <a:t> </a:t>
                      </a:r>
                      <a:r>
                        <a:rPr lang="en-IN" sz="1600" dirty="0" err="1" smtClean="0"/>
                        <a:t>Keram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Dhathri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Hair Protector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0563659"/>
                  </a:ext>
                </a:extLst>
              </a:tr>
              <a:tr h="970720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Size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High</a:t>
                      </a:r>
                      <a:r>
                        <a:rPr lang="en-IN" sz="1600" baseline="0" dirty="0" smtClean="0"/>
                        <a:t> Market value/Flagship product/ fastest selling product</a:t>
                      </a:r>
                      <a:endParaRPr lang="en-IN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4269021"/>
                  </a:ext>
                </a:extLst>
              </a:tr>
              <a:tr h="700856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Geography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South</a:t>
                      </a:r>
                      <a:r>
                        <a:rPr lang="en-IN" sz="1600" baseline="0" dirty="0" smtClean="0"/>
                        <a:t> India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/>
                        <a:t>South India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/>
                        <a:t>South India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/>
                        <a:t>Kerala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Kerala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Kerala</a:t>
                      </a:r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5329563"/>
                  </a:ext>
                </a:extLst>
              </a:tr>
              <a:tr h="700856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Form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Liquid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smtClean="0"/>
                        <a:t>Liquid</a:t>
                      </a:r>
                      <a:endParaRPr lang="en-IN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Liquid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Liquid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Liquid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Cream</a:t>
                      </a:r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7110263"/>
                  </a:ext>
                </a:extLst>
              </a:tr>
              <a:tr h="970720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Functional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Promotes hair growth Maintains healthy hair</a:t>
                      </a:r>
                      <a:endParaRPr lang="en-IN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 intense hair fall,</a:t>
                      </a:r>
                      <a:r>
                        <a:rPr lang="en-US" sz="16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Strengthens hair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Moisturizes hair Non-greasy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Relieves dandruff Alleviates itching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Nourishing Promotes regrowth Repairs damage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Prevents dryness Non-sticky Nourishing</a:t>
                      </a:r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1176097"/>
                  </a:ext>
                </a:extLst>
              </a:tr>
              <a:tr h="748841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Emotional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No</a:t>
                      </a:r>
                      <a:r>
                        <a:rPr lang="en-IN" sz="1600" baseline="0" dirty="0" smtClean="0"/>
                        <a:t> chemicals/100% Herbal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Premium than</a:t>
                      </a:r>
                      <a:r>
                        <a:rPr lang="en-IN" sz="1600" baseline="0" dirty="0" smtClean="0"/>
                        <a:t> </a:t>
                      </a:r>
                      <a:r>
                        <a:rPr lang="en-US" sz="1600" baseline="0" dirty="0" err="1" smtClean="0"/>
                        <a:t>Dhathri</a:t>
                      </a:r>
                      <a:r>
                        <a:rPr lang="en-US" sz="1600" baseline="0" dirty="0" smtClean="0"/>
                        <a:t> Hair Care Herbal Oil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Substitutable to</a:t>
                      </a:r>
                      <a:r>
                        <a:rPr lang="en-IN" sz="1600" baseline="0" dirty="0" smtClean="0"/>
                        <a:t> normal oil / </a:t>
                      </a:r>
                      <a:r>
                        <a:rPr lang="en-IN" sz="1600" dirty="0" smtClean="0"/>
                        <a:t>Regular use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Dandruff problems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Kerala’s own / 100% herbal /</a:t>
                      </a:r>
                      <a:r>
                        <a:rPr lang="en-IN" sz="1600" baseline="0" dirty="0" smtClean="0"/>
                        <a:t> black hair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Fight against baldness</a:t>
                      </a:r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811930"/>
                  </a:ext>
                </a:extLst>
              </a:tr>
              <a:tr h="700856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Price point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100 ml: </a:t>
                      </a:r>
                      <a:r>
                        <a:rPr lang="en-IN" sz="1600" dirty="0" err="1" smtClean="0"/>
                        <a:t>Rs</a:t>
                      </a:r>
                      <a:r>
                        <a:rPr lang="en-IN" sz="1600" dirty="0" smtClean="0"/>
                        <a:t>. 195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100 ml: </a:t>
                      </a:r>
                      <a:r>
                        <a:rPr lang="en-IN" sz="1600" dirty="0" err="1" smtClean="0"/>
                        <a:t>Rs</a:t>
                      </a:r>
                      <a:r>
                        <a:rPr lang="en-IN" sz="1600" dirty="0" smtClean="0"/>
                        <a:t>. 275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90 ml: </a:t>
                      </a:r>
                      <a:r>
                        <a:rPr lang="en-IN" sz="1600" dirty="0" err="1" smtClean="0"/>
                        <a:t>Rs</a:t>
                      </a:r>
                      <a:r>
                        <a:rPr lang="en-IN" sz="1600" dirty="0" smtClean="0"/>
                        <a:t>. 95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100 ml: </a:t>
                      </a:r>
                      <a:r>
                        <a:rPr lang="en-IN" sz="1600" dirty="0" err="1" smtClean="0"/>
                        <a:t>Rs</a:t>
                      </a:r>
                      <a:r>
                        <a:rPr lang="en-IN" sz="1600" dirty="0" smtClean="0"/>
                        <a:t>. 150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100 ml: </a:t>
                      </a:r>
                      <a:r>
                        <a:rPr lang="en-IN" sz="1600" dirty="0" err="1" smtClean="0"/>
                        <a:t>Rs</a:t>
                      </a:r>
                      <a:r>
                        <a:rPr lang="en-IN" sz="1600" dirty="0" smtClean="0"/>
                        <a:t>. 95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50 gm: </a:t>
                      </a:r>
                      <a:r>
                        <a:rPr lang="en-IN" sz="1600" dirty="0" err="1" smtClean="0"/>
                        <a:t>Rs</a:t>
                      </a:r>
                      <a:r>
                        <a:rPr lang="en-IN" sz="1600" dirty="0" smtClean="0"/>
                        <a:t>. 376</a:t>
                      </a:r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5415708"/>
                  </a:ext>
                </a:extLst>
              </a:tr>
              <a:tr h="700856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Target Group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Women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Women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Women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Men &amp; Women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Women</a:t>
                      </a:r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Men &amp; Women</a:t>
                      </a:r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1866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9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“A position that takes into consideration not only a company’s own strengths and weaknesses, but those of its competitors as well.” (</a:t>
            </a:r>
            <a:r>
              <a:rPr lang="en-US" i="1" dirty="0" err="1"/>
              <a:t>Ries</a:t>
            </a:r>
            <a:r>
              <a:rPr lang="en-US" i="1" dirty="0"/>
              <a:t> &amp; Trout, 2001</a:t>
            </a:r>
            <a:r>
              <a:rPr lang="en-US" i="1" dirty="0" smtClean="0"/>
              <a:t>)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“Positioning is not what you do to a product. Positioning is what you do to the mind of the prospect. That is, you position the product in the mind of the prospect.” (</a:t>
            </a:r>
            <a:r>
              <a:rPr lang="en-US" i="1" dirty="0" err="1"/>
              <a:t>Ries</a:t>
            </a:r>
            <a:r>
              <a:rPr lang="en-US" i="1" dirty="0"/>
              <a:t> &amp; Trout, 2001)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078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Building Components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Brand Positioning Model: How to establish competitive advantage in consumers in the market place.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Brand resonance Model: Resonating with the above, reinforcement, intense transactions leading to loyalty.</a:t>
            </a:r>
          </a:p>
          <a:p>
            <a:endParaRPr lang="en-US" dirty="0"/>
          </a:p>
          <a:p>
            <a:r>
              <a:rPr lang="en-US" dirty="0" smtClean="0"/>
              <a:t>Brand value Model: Tracing the value creating process, financial impact of expenses and investment in creating loyalty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223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614"/>
            <a:ext cx="10515600" cy="849724"/>
          </a:xfrm>
        </p:spPr>
        <p:txBody>
          <a:bodyPr/>
          <a:lstStyle/>
          <a:p>
            <a:r>
              <a:rPr lang="en-US" dirty="0" smtClean="0"/>
              <a:t>Brand Positioning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01338"/>
            <a:ext cx="10515600" cy="5275625"/>
          </a:xfrm>
        </p:spPr>
        <p:txBody>
          <a:bodyPr/>
          <a:lstStyle/>
          <a:p>
            <a:r>
              <a:rPr lang="en-US" dirty="0" smtClean="0"/>
              <a:t>The act of designing the company’s offer and image so that it occupies a distinct and valued place in the target customer’s mind.</a:t>
            </a:r>
          </a:p>
          <a:p>
            <a:endParaRPr lang="en-US" dirty="0" smtClean="0"/>
          </a:p>
          <a:p>
            <a:r>
              <a:rPr lang="en-US" dirty="0" smtClean="0"/>
              <a:t>Finding a location in consumer’s mind</a:t>
            </a:r>
          </a:p>
          <a:p>
            <a:endParaRPr lang="en-US" dirty="0" smtClean="0"/>
          </a:p>
          <a:p>
            <a:r>
              <a:rPr lang="en-US" dirty="0" smtClean="0"/>
              <a:t>Facilitates marketing strategy</a:t>
            </a:r>
          </a:p>
          <a:p>
            <a:pPr lvl="1"/>
            <a:r>
              <a:rPr lang="en-US" dirty="0" smtClean="0"/>
              <a:t>In defining a brand </a:t>
            </a:r>
          </a:p>
          <a:p>
            <a:pPr lvl="1"/>
            <a:r>
              <a:rPr lang="en-US" dirty="0" smtClean="0"/>
              <a:t>Uniqueness</a:t>
            </a:r>
          </a:p>
          <a:p>
            <a:pPr lvl="1"/>
            <a:r>
              <a:rPr lang="en-US" dirty="0" smtClean="0"/>
              <a:t> Similarity on competition- Points of parity- “no reason-why not”</a:t>
            </a:r>
          </a:p>
          <a:p>
            <a:pPr lvl="1"/>
            <a:r>
              <a:rPr lang="en-US" dirty="0" smtClean="0"/>
              <a:t>Differentiation on competition- Points of differentiation- “ reason why”</a:t>
            </a:r>
          </a:p>
          <a:p>
            <a:pPr lvl="1"/>
            <a:r>
              <a:rPr lang="en-US" dirty="0" smtClean="0"/>
              <a:t>Reason to buy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379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68" y="1825625"/>
            <a:ext cx="682969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Targeting</a:t>
            </a:r>
            <a:endParaRPr lang="en-IN" dirty="0"/>
          </a:p>
          <a:p>
            <a:pPr lvl="1"/>
            <a:r>
              <a:rPr lang="en-US" dirty="0" smtClean="0"/>
              <a:t>Is it critical?</a:t>
            </a:r>
          </a:p>
          <a:p>
            <a:pPr lvl="1"/>
            <a:r>
              <a:rPr lang="en-US" dirty="0" smtClean="0"/>
              <a:t>How- Broad-Fusion-Fine</a:t>
            </a:r>
          </a:p>
          <a:p>
            <a:pPr lvl="1"/>
            <a:r>
              <a:rPr lang="en-US" dirty="0" smtClean="0"/>
              <a:t>Trade offs</a:t>
            </a:r>
          </a:p>
          <a:p>
            <a:r>
              <a:rPr lang="en-US" dirty="0" smtClean="0"/>
              <a:t>Segmentation</a:t>
            </a:r>
            <a:endParaRPr lang="en-US" dirty="0"/>
          </a:p>
          <a:p>
            <a:pPr lvl="1"/>
            <a:r>
              <a:rPr lang="en-US" dirty="0" smtClean="0"/>
              <a:t>Behavioral - User, Usage, Usage, Benefit, Loyal</a:t>
            </a:r>
          </a:p>
          <a:p>
            <a:pPr lvl="1"/>
            <a:r>
              <a:rPr lang="en-US" dirty="0" smtClean="0"/>
              <a:t> Demographic - Age, Income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Psychographic -   VAL, Opinions</a:t>
            </a:r>
          </a:p>
          <a:p>
            <a:pPr lvl="1"/>
            <a:r>
              <a:rPr lang="en-US" dirty="0" smtClean="0"/>
              <a:t>Geographic – Regional, National, International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876902" y="1027906"/>
            <a:ext cx="2979470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B2B</a:t>
            </a:r>
          </a:p>
          <a:p>
            <a:r>
              <a:rPr lang="en-US" b="1" u="sng" dirty="0" smtClean="0"/>
              <a:t>Nature of goods</a:t>
            </a:r>
          </a:p>
          <a:p>
            <a:r>
              <a:rPr lang="en-US" dirty="0" smtClean="0"/>
              <a:t>Kind </a:t>
            </a:r>
          </a:p>
          <a:p>
            <a:r>
              <a:rPr lang="en-US" dirty="0" smtClean="0"/>
              <a:t>Where used</a:t>
            </a:r>
          </a:p>
          <a:p>
            <a:r>
              <a:rPr lang="en-US" dirty="0" smtClean="0"/>
              <a:t>Type of Buy</a:t>
            </a:r>
          </a:p>
          <a:p>
            <a:endParaRPr lang="en-US" dirty="0" smtClean="0"/>
          </a:p>
          <a:p>
            <a:r>
              <a:rPr lang="en-US" b="1" u="sng" dirty="0" smtClean="0"/>
              <a:t>Buying conditions</a:t>
            </a:r>
          </a:p>
          <a:p>
            <a:r>
              <a:rPr lang="en-US" dirty="0" smtClean="0"/>
              <a:t>Purchase location</a:t>
            </a:r>
          </a:p>
          <a:p>
            <a:r>
              <a:rPr lang="en-US" dirty="0" smtClean="0"/>
              <a:t>Who buys</a:t>
            </a:r>
          </a:p>
          <a:p>
            <a:r>
              <a:rPr lang="en-US" dirty="0" smtClean="0"/>
              <a:t>Type of Buy</a:t>
            </a:r>
          </a:p>
          <a:p>
            <a:endParaRPr lang="en-US" dirty="0"/>
          </a:p>
          <a:p>
            <a:r>
              <a:rPr lang="en-US" b="1" u="sng" dirty="0" smtClean="0"/>
              <a:t>Demographic</a:t>
            </a:r>
          </a:p>
          <a:p>
            <a:r>
              <a:rPr lang="en-US" dirty="0" smtClean="0"/>
              <a:t>Type of org</a:t>
            </a:r>
          </a:p>
          <a:p>
            <a:r>
              <a:rPr lang="en-US" dirty="0" smtClean="0"/>
              <a:t>No of employees-SME, MSME</a:t>
            </a:r>
          </a:p>
          <a:p>
            <a:r>
              <a:rPr lang="en-US" dirty="0" smtClean="0"/>
              <a:t>No pf Production workers</a:t>
            </a:r>
          </a:p>
          <a:p>
            <a:r>
              <a:rPr lang="en-US" dirty="0" smtClean="0"/>
              <a:t>Annual Sales</a:t>
            </a:r>
          </a:p>
          <a:p>
            <a:r>
              <a:rPr lang="en-US" dirty="0" smtClean="0"/>
              <a:t>No of establishments</a:t>
            </a:r>
          </a:p>
          <a:p>
            <a:endParaRPr lang="en-US" dirty="0"/>
          </a:p>
          <a:p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309802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6928"/>
            <a:ext cx="10515600" cy="1325563"/>
          </a:xfrm>
        </p:spPr>
        <p:txBody>
          <a:bodyPr/>
          <a:lstStyle/>
          <a:p>
            <a:r>
              <a:rPr lang="en-US" dirty="0" smtClean="0"/>
              <a:t>Membership-POP-POD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4217"/>
            <a:ext cx="10515600" cy="509274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What is the competitive context?  With which product category should the brand be associated?</a:t>
            </a:r>
          </a:p>
          <a:p>
            <a:endParaRPr lang="en-US" dirty="0" smtClean="0"/>
          </a:p>
          <a:p>
            <a:r>
              <a:rPr lang="en-US" dirty="0" smtClean="0"/>
              <a:t>Critical in establishing</a:t>
            </a:r>
          </a:p>
          <a:p>
            <a:pPr lvl="1"/>
            <a:r>
              <a:rPr lang="en-US" dirty="0" smtClean="0"/>
              <a:t>Attribute listing and clear communication (BMW) The ultimate driving machine- Performance &amp; Luxury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Leverage equity of Another Equity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Redefine the relationship</a:t>
            </a:r>
          </a:p>
          <a:p>
            <a:r>
              <a:rPr lang="en-US" dirty="0" smtClean="0"/>
              <a:t>Straddling Positions</a:t>
            </a:r>
          </a:p>
          <a:p>
            <a:r>
              <a:rPr lang="en-US" dirty="0" smtClean="0"/>
              <a:t>Updating Positioning</a:t>
            </a:r>
          </a:p>
          <a:p>
            <a:r>
              <a:rPr lang="en-US" dirty="0" smtClean="0"/>
              <a:t>Laddering-Growth –expansion</a:t>
            </a:r>
          </a:p>
          <a:p>
            <a:r>
              <a:rPr lang="en-US" dirty="0" smtClean="0"/>
              <a:t>Reactive</a:t>
            </a:r>
          </a:p>
          <a:p>
            <a:pPr lvl="1"/>
            <a:r>
              <a:rPr lang="en-US" dirty="0" smtClean="0"/>
              <a:t>Do nothing/ Defensive / Offensive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696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characteristics of Good positioning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Sustain with time and future proof</a:t>
            </a:r>
          </a:p>
          <a:p>
            <a:pPr lvl="1"/>
            <a:r>
              <a:rPr lang="en-US" dirty="0" smtClean="0"/>
              <a:t>What a brand is and what it could be</a:t>
            </a:r>
          </a:p>
          <a:p>
            <a:r>
              <a:rPr lang="en-US" dirty="0" smtClean="0"/>
              <a:t>Aspirational</a:t>
            </a:r>
          </a:p>
          <a:p>
            <a:r>
              <a:rPr lang="en-US" dirty="0" smtClean="0"/>
              <a:t>Room to grow and improve</a:t>
            </a:r>
          </a:p>
          <a:p>
            <a:r>
              <a:rPr lang="en-US" dirty="0" smtClean="0"/>
              <a:t>Points of parity- critical </a:t>
            </a:r>
          </a:p>
          <a:p>
            <a:r>
              <a:rPr lang="en-US" dirty="0" smtClean="0"/>
              <a:t>Consumer points of view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90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important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Relevance</a:t>
            </a:r>
            <a:r>
              <a:rPr lang="en-US" dirty="0"/>
              <a:t> is priority #1.  Customers must find the brand appealing.  If not, the brand won’t make it into the consideration set, regardless of how differentiated or credible it is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Differentiation</a:t>
            </a:r>
            <a:r>
              <a:rPr lang="en-US" dirty="0"/>
              <a:t> is critical and the key driver of positioning success.  The brand must be unique vs. competitive offerings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Credible and attainable</a:t>
            </a:r>
            <a:r>
              <a:rPr lang="en-US" dirty="0"/>
              <a:t> is the final measure.  If you cannot credibly provide the offering, the customer is left with an empty promise.</a:t>
            </a:r>
          </a:p>
        </p:txBody>
      </p:sp>
    </p:spTree>
    <p:extLst>
      <p:ext uri="{BB962C8B-B14F-4D97-AF65-F5344CB8AC3E}">
        <p14:creationId xmlns:p14="http://schemas.microsoft.com/office/powerpoint/2010/main" val="24765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677"/>
            <a:ext cx="10515600" cy="1325563"/>
          </a:xfrm>
        </p:spPr>
        <p:txBody>
          <a:bodyPr/>
          <a:lstStyle/>
          <a:p>
            <a:r>
              <a:rPr lang="en-US" dirty="0" smtClean="0"/>
              <a:t>Positioning strategies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0674"/>
            <a:ext cx="10515600" cy="4351338"/>
          </a:xfrm>
        </p:spPr>
        <p:txBody>
          <a:bodyPr>
            <a:no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 smtClean="0">
                <a:solidFill>
                  <a:srgbClr val="000000"/>
                </a:solidFill>
              </a:rPr>
              <a:t>Positioning </a:t>
            </a:r>
            <a:r>
              <a:rPr lang="en-US" altLang="en-US" b="1" dirty="0">
                <a:solidFill>
                  <a:srgbClr val="000000"/>
                </a:solidFill>
              </a:rPr>
              <a:t>based on product characteristics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0000"/>
                </a:solidFill>
              </a:rPr>
              <a:t>Using product characteristics or benefits as a positioning strategy associates your brand with a particular feature beneficial to customers.</a:t>
            </a:r>
            <a:endParaRPr lang="en-US" altLang="en-US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0000"/>
                </a:solidFill>
              </a:rPr>
              <a:t/>
            </a:r>
            <a:br>
              <a:rPr lang="en-US" altLang="en-US" dirty="0">
                <a:solidFill>
                  <a:srgbClr val="000000"/>
                </a:solidFill>
              </a:rPr>
            </a:br>
            <a:r>
              <a:rPr lang="en-US" altLang="en-US" dirty="0">
                <a:solidFill>
                  <a:srgbClr val="000000"/>
                </a:solidFill>
              </a:rPr>
              <a:t>Brands consistently communicate a unique benefit or characteristic of the product with consumers.</a:t>
            </a:r>
            <a:endParaRPr lang="en-US" altLang="en-US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IN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032810"/>
              </p:ext>
            </p:extLst>
          </p:nvPr>
        </p:nvGraphicFramePr>
        <p:xfrm>
          <a:off x="1014548" y="577201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showAsIcon="1" r:id="rId3" imgW="914400" imgH="771480" progId="AcroExch.Document.11">
                  <p:embed/>
                </p:oleObj>
              </mc:Choice>
              <mc:Fallback>
                <p:oleObj name="Acrobat Document" showAsIcon="1" r:id="rId3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4548" y="577201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270823" y="5772012"/>
            <a:ext cx="4994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hlinkClick r:id="rId5"/>
              </a:rPr>
              <a:t>https://www.youtube.com/watch?v=_0E-ZVBtmcM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142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Positioning basis price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992777" y="1743771"/>
            <a:ext cx="815122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</a:rPr>
              <a:t>In house brand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</a:rPr>
              <a:t>Identified segments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Penetration- Entry Strategy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3299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Positioning based on quality or luxury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Often </a:t>
            </a:r>
            <a:r>
              <a:rPr lang="en-US" dirty="0"/>
              <a:t>the price and quality of a product align, certainly in the consumer's mind, as the high price is often associated with high quality.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positioning a product based on its high quality or ‘luxury’ is different from positioning based on </a:t>
            </a:r>
            <a:r>
              <a:rPr lang="en-US" dirty="0" smtClean="0"/>
              <a:t>price.</a:t>
            </a:r>
          </a:p>
          <a:p>
            <a:r>
              <a:rPr lang="en-US" dirty="0" smtClean="0"/>
              <a:t>No Price- But Desire communication</a:t>
            </a:r>
          </a:p>
          <a:p>
            <a:r>
              <a:rPr lang="en-US" dirty="0" smtClean="0"/>
              <a:t>Does not men quality, Out come of long-term </a:t>
            </a:r>
            <a:r>
              <a:rPr lang="en-US" dirty="0"/>
              <a:t>brand luxury positioning </a:t>
            </a:r>
            <a:r>
              <a:rPr lang="en-US" dirty="0" smtClean="0"/>
              <a:t>strategies---Mercedes in India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019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Fitness</a:t>
            </a:r>
          </a:p>
          <a:p>
            <a:r>
              <a:rPr lang="en-US" dirty="0" smtClean="0"/>
              <a:t>Weight reduction</a:t>
            </a:r>
          </a:p>
          <a:p>
            <a:r>
              <a:rPr lang="en-US" dirty="0" smtClean="0"/>
              <a:t>Dental Services</a:t>
            </a:r>
          </a:p>
          <a:p>
            <a:r>
              <a:rPr lang="en-US" dirty="0" smtClean="0"/>
              <a:t>Facial beauty</a:t>
            </a:r>
          </a:p>
          <a:p>
            <a:endParaRPr lang="en-IN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44137" y="295456"/>
            <a:ext cx="110098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Positioning based on product use or application</a:t>
            </a:r>
          </a:p>
        </p:txBody>
      </p:sp>
    </p:spTree>
    <p:extLst>
      <p:ext uri="{BB962C8B-B14F-4D97-AF65-F5344CB8AC3E}">
        <p14:creationId xmlns:p14="http://schemas.microsoft.com/office/powerpoint/2010/main" val="207092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Positioning based on the </a:t>
            </a:r>
            <a:r>
              <a:rPr lang="en-US" b="1" dirty="0" smtClean="0"/>
              <a:t>competition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Competitor </a:t>
            </a:r>
            <a:r>
              <a:rPr lang="en-US" dirty="0"/>
              <a:t>based positioning focuses on using the competition as a reference point for </a:t>
            </a:r>
            <a:r>
              <a:rPr lang="en-US" u="sng" dirty="0" smtClean="0">
                <a:hlinkClick r:id="rId2"/>
              </a:rPr>
              <a:t>differentiation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Brands </a:t>
            </a:r>
            <a:r>
              <a:rPr lang="en-US" dirty="0"/>
              <a:t>highlight a key difference their product/service offers in their marketing to make it seem </a:t>
            </a:r>
            <a:r>
              <a:rPr lang="en-US" dirty="0" smtClean="0"/>
              <a:t>favorable </a:t>
            </a:r>
            <a:r>
              <a:rPr lang="en-US" dirty="0"/>
              <a:t>and unique compared to other marketplace options. The product or service becomes </a:t>
            </a:r>
            <a:r>
              <a:rPr lang="en-US" dirty="0" smtClean="0"/>
              <a:t>unique.</a:t>
            </a:r>
          </a:p>
          <a:p>
            <a:endParaRPr lang="en-US" dirty="0"/>
          </a:p>
          <a:p>
            <a:r>
              <a:rPr lang="en-US" dirty="0" smtClean="0"/>
              <a:t>Brand extension with newer benefits</a:t>
            </a:r>
            <a:endParaRPr lang="en-US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503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USP?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24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727</Words>
  <Application>Microsoft Office PowerPoint</Application>
  <PresentationFormat>Widescreen</PresentationFormat>
  <Paragraphs>157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Adobe Acrobat Document</vt:lpstr>
      <vt:lpstr>Understanding  Brand Positioning</vt:lpstr>
      <vt:lpstr>Dhathri Ayurveda</vt:lpstr>
      <vt:lpstr>PowerPoint Presentation</vt:lpstr>
      <vt:lpstr>PowerPoint Presentation</vt:lpstr>
      <vt:lpstr>Brand Building Components</vt:lpstr>
      <vt:lpstr>Brand Positioning</vt:lpstr>
      <vt:lpstr>STP</vt:lpstr>
      <vt:lpstr>Membership-POP-POD</vt:lpstr>
      <vt:lpstr>Key characteristics of Good positioning</vt:lpstr>
      <vt:lpstr>Most important</vt:lpstr>
      <vt:lpstr>Positioning strategies</vt:lpstr>
      <vt:lpstr>Positioning basis price</vt:lpstr>
      <vt:lpstr>Positioning based on quality or luxury</vt:lpstr>
      <vt:lpstr>PowerPoint Presentation</vt:lpstr>
      <vt:lpstr>Positioning based on the competition</vt:lpstr>
      <vt:lpstr>Positioning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LAP-IT 03</dc:creator>
  <cp:lastModifiedBy>LAP-IT 03</cp:lastModifiedBy>
  <cp:revision>22</cp:revision>
  <dcterms:created xsi:type="dcterms:W3CDTF">2021-07-17T12:51:37Z</dcterms:created>
  <dcterms:modified xsi:type="dcterms:W3CDTF">2021-07-18T05:54:04Z</dcterms:modified>
</cp:coreProperties>
</file>