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3" r:id="rId1"/>
  </p:sldMasterIdLst>
  <p:notesMasterIdLst>
    <p:notesMasterId r:id="rId12"/>
  </p:notesMasterIdLst>
  <p:sldIdLst>
    <p:sldId id="307" r:id="rId2"/>
    <p:sldId id="308" r:id="rId3"/>
    <p:sldId id="314" r:id="rId4"/>
    <p:sldId id="316" r:id="rId5"/>
    <p:sldId id="319" r:id="rId6"/>
    <p:sldId id="320" r:id="rId7"/>
    <p:sldId id="321" r:id="rId8"/>
    <p:sldId id="313" r:id="rId9"/>
    <p:sldId id="309" r:id="rId10"/>
    <p:sldId id="32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sion 5" id="{E88CD310-AA8B-491A-8697-E1E66A6064D5}">
          <p14:sldIdLst>
            <p14:sldId id="307"/>
            <p14:sldId id="308"/>
            <p14:sldId id="314"/>
            <p14:sldId id="316"/>
            <p14:sldId id="319"/>
            <p14:sldId id="320"/>
            <p14:sldId id="321"/>
            <p14:sldId id="313"/>
            <p14:sldId id="309"/>
            <p14:sldId id="32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842" autoAdjust="0"/>
  </p:normalViewPr>
  <p:slideViewPr>
    <p:cSldViewPr snapToGrid="0">
      <p:cViewPr varScale="1">
        <p:scale>
          <a:sx n="69" d="100"/>
          <a:sy n="69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6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20014870\Downloads\Ag%20input%20lecture\char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20014870\Downloads\Ag%20input%20lecture\char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Sheet1!$P$1</c:f>
              <c:strCache>
                <c:ptCount val="1"/>
                <c:pt idx="0">
                  <c:v>Dimethoate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Sheet1!$O$2:$O$11</c:f>
              <c:numCache>
                <c:formatCode>General</c:formatCode>
                <c:ptCount val="10"/>
                <c:pt idx="0">
                  <c:v>1980</c:v>
                </c:pt>
                <c:pt idx="1">
                  <c:v>1985</c:v>
                </c:pt>
                <c:pt idx="2">
                  <c:v>1990</c:v>
                </c:pt>
                <c:pt idx="3">
                  <c:v>1995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  <c:pt idx="7">
                  <c:v>2015</c:v>
                </c:pt>
                <c:pt idx="8">
                  <c:v>2019</c:v>
                </c:pt>
              </c:numCache>
            </c:numRef>
          </c:xVal>
          <c:yVal>
            <c:numRef>
              <c:f>Sheet1!$P$2:$P$11</c:f>
              <c:numCache>
                <c:formatCode>0</c:formatCode>
                <c:ptCount val="10"/>
                <c:pt idx="0">
                  <c:v>1500</c:v>
                </c:pt>
                <c:pt idx="1">
                  <c:v>2500</c:v>
                </c:pt>
                <c:pt idx="2">
                  <c:v>3500</c:v>
                </c:pt>
                <c:pt idx="3">
                  <c:v>4000</c:v>
                </c:pt>
                <c:pt idx="4">
                  <c:v>3500</c:v>
                </c:pt>
                <c:pt idx="5">
                  <c:v>3000</c:v>
                </c:pt>
                <c:pt idx="6">
                  <c:v>2750</c:v>
                </c:pt>
                <c:pt idx="7">
                  <c:v>2500</c:v>
                </c:pt>
                <c:pt idx="8">
                  <c:v>2400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4B8-4154-A01F-978D9E869C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4218176"/>
        <c:axId val="574225064"/>
      </c:scatterChart>
      <c:valAx>
        <c:axId val="574218176"/>
        <c:scaling>
          <c:orientation val="minMax"/>
          <c:max val="20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4225064"/>
        <c:crosses val="autoZero"/>
        <c:crossBetween val="midCat"/>
      </c:valAx>
      <c:valAx>
        <c:axId val="574225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42181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Hexaconazole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Sheet1!$A$2:$A$14</c:f>
              <c:numCache>
                <c:formatCode>General</c:formatCode>
                <c:ptCount val="13"/>
                <c:pt idx="0">
                  <c:v>1996</c:v>
                </c:pt>
                <c:pt idx="1">
                  <c:v>1998</c:v>
                </c:pt>
                <c:pt idx="2">
                  <c:v>2000</c:v>
                </c:pt>
                <c:pt idx="3">
                  <c:v>2002</c:v>
                </c:pt>
                <c:pt idx="4">
                  <c:v>2004</c:v>
                </c:pt>
                <c:pt idx="5">
                  <c:v>2006</c:v>
                </c:pt>
                <c:pt idx="6">
                  <c:v>2008</c:v>
                </c:pt>
                <c:pt idx="7">
                  <c:v>2010</c:v>
                </c:pt>
                <c:pt idx="8">
                  <c:v>2012</c:v>
                </c:pt>
                <c:pt idx="9">
                  <c:v>2014</c:v>
                </c:pt>
                <c:pt idx="10">
                  <c:v>2016</c:v>
                </c:pt>
                <c:pt idx="11">
                  <c:v>2018</c:v>
                </c:pt>
                <c:pt idx="12">
                  <c:v>2020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40</c:v>
                </c:pt>
                <c:pt idx="1">
                  <c:v>100</c:v>
                </c:pt>
                <c:pt idx="2">
                  <c:v>400</c:v>
                </c:pt>
                <c:pt idx="3">
                  <c:v>1000</c:v>
                </c:pt>
                <c:pt idx="4">
                  <c:v>1500</c:v>
                </c:pt>
                <c:pt idx="5">
                  <c:v>2500</c:v>
                </c:pt>
                <c:pt idx="6">
                  <c:v>3750</c:v>
                </c:pt>
                <c:pt idx="7">
                  <c:v>4500</c:v>
                </c:pt>
                <c:pt idx="8">
                  <c:v>4550</c:v>
                </c:pt>
                <c:pt idx="9">
                  <c:v>4400</c:v>
                </c:pt>
                <c:pt idx="10">
                  <c:v>3750</c:v>
                </c:pt>
                <c:pt idx="11">
                  <c:v>3500</c:v>
                </c:pt>
                <c:pt idx="12">
                  <c:v>3250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8EF6-4A88-B886-0A578198AD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2055312"/>
        <c:axId val="752056624"/>
      </c:lineChart>
      <c:catAx>
        <c:axId val="75205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2056624"/>
        <c:crosses val="autoZero"/>
        <c:auto val="1"/>
        <c:lblAlgn val="ctr"/>
        <c:lblOffset val="100"/>
        <c:noMultiLvlLbl val="0"/>
      </c:catAx>
      <c:valAx>
        <c:axId val="75205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205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Sheet1!$G$11</c:f>
              <c:strCache>
                <c:ptCount val="1"/>
                <c:pt idx="0">
                  <c:v>Year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Sheet1!$H$11:$L$11</c:f>
              <c:numCache>
                <c:formatCode>General</c:formatCode>
                <c:ptCount val="5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>
                  <c:v>2016</c:v>
                </c:pt>
                <c:pt idx="4">
                  <c:v>2020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DC-40F4-9E24-C9B7CCA45CE8}"/>
            </c:ext>
          </c:extLst>
        </c:ser>
        <c:ser>
          <c:idx val="0"/>
          <c:order val="1"/>
          <c:tx>
            <c:strRef>
              <c:f>Sheet1!$G$12</c:f>
              <c:strCache>
                <c:ptCount val="1"/>
                <c:pt idx="0">
                  <c:v>In Cr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Sheet1!$H$12:$L$12</c:f>
              <c:numCache>
                <c:formatCode>General</c:formatCode>
                <c:ptCount val="5"/>
                <c:pt idx="0">
                  <c:v>1486</c:v>
                </c:pt>
                <c:pt idx="1">
                  <c:v>5216</c:v>
                </c:pt>
                <c:pt idx="2">
                  <c:v>9334</c:v>
                </c:pt>
                <c:pt idx="3">
                  <c:v>10678</c:v>
                </c:pt>
                <c:pt idx="4">
                  <c:v>10982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DC-40F4-9E24-C9B7CCA45C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6022879"/>
        <c:axId val="1585338687"/>
      </c:lineChart>
      <c:catAx>
        <c:axId val="1506022879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5338687"/>
        <c:crosses val="autoZero"/>
        <c:auto val="0"/>
        <c:lblAlgn val="ctr"/>
        <c:lblOffset val="100"/>
        <c:noMultiLvlLbl val="0"/>
      </c:catAx>
      <c:valAx>
        <c:axId val="1585338687"/>
        <c:scaling>
          <c:orientation val="minMax"/>
          <c:min val="-1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60228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09A2B-9504-48F9-8DC5-64248225AFBA}" type="datetimeFigureOut">
              <a:rPr lang="en-IN" smtClean="0"/>
              <a:t>23-05-2021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FF6F46-9FE6-4BFE-A654-1353BD6FD7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2533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79421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3771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800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231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20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228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865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008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556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59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670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73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963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044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0066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243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282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7373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</p:spTree>
    <p:extLst>
      <p:ext uri="{BB962C8B-B14F-4D97-AF65-F5344CB8AC3E}">
        <p14:creationId xmlns:p14="http://schemas.microsoft.com/office/powerpoint/2010/main" val="2308039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51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16DF48-D72D-488F-8261-D87813587B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IN" dirty="0"/>
              <a:t>PLC - Concepts</a:t>
            </a:r>
          </a:p>
        </p:txBody>
      </p:sp>
    </p:spTree>
    <p:extLst>
      <p:ext uri="{BB962C8B-B14F-4D97-AF65-F5344CB8AC3E}">
        <p14:creationId xmlns:p14="http://schemas.microsoft.com/office/powerpoint/2010/main" val="375458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E5A89-1808-4E99-B28A-20596802C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85725"/>
            <a:ext cx="8596668" cy="1320800"/>
          </a:xfrm>
        </p:spPr>
        <p:txBody>
          <a:bodyPr/>
          <a:lstStyle/>
          <a:p>
            <a:r>
              <a:rPr lang="en-IN" dirty="0"/>
              <a:t>The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2EF50-1F43-4885-AE57-65A02BCD0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41389"/>
            <a:ext cx="8596668" cy="1954211"/>
          </a:xfrm>
        </p:spPr>
        <p:txBody>
          <a:bodyPr/>
          <a:lstStyle/>
          <a:p>
            <a:r>
              <a:rPr lang="en-IN" dirty="0"/>
              <a:t>1960’s –Gaining Importance</a:t>
            </a:r>
          </a:p>
          <a:p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61ECB7-812E-42D6-B85E-78211B448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223" y="1636620"/>
            <a:ext cx="6207077" cy="46972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69D0B5-26A7-4A34-AE76-D324F5F9C39C}"/>
              </a:ext>
            </a:extLst>
          </p:cNvPr>
          <p:cNvSpPr txBox="1"/>
          <p:nvPr/>
        </p:nvSpPr>
        <p:spPr>
          <a:xfrm>
            <a:off x="1562100" y="3152775"/>
            <a:ext cx="971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Value/Qty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C35DF5-1D4C-4425-ACAD-8F746567A360}"/>
              </a:ext>
            </a:extLst>
          </p:cNvPr>
          <p:cNvSpPr txBox="1"/>
          <p:nvPr/>
        </p:nvSpPr>
        <p:spPr>
          <a:xfrm>
            <a:off x="5251893" y="5116605"/>
            <a:ext cx="97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321501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527" y="1"/>
            <a:ext cx="11956473" cy="65947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u="sng" dirty="0" smtClean="0"/>
              <a:t>Characteristics		Intro			Growth			Maturity				Decline	</a:t>
            </a:r>
          </a:p>
          <a:p>
            <a:pPr marL="0" indent="0">
              <a:buNone/>
            </a:pPr>
            <a:r>
              <a:rPr lang="en-US" dirty="0" smtClean="0"/>
              <a:t>Sales				Low				Fast				Slow to Decline		Decline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Customers			Early Adopters	Spread-Mass		Spread-Mass			Laggards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Competitors			Few				Growing			Me </a:t>
            </a:r>
            <a:r>
              <a:rPr lang="en-US" dirty="0" err="1" smtClean="0"/>
              <a:t>too’s</a:t>
            </a:r>
            <a:r>
              <a:rPr lang="en-US" dirty="0" smtClean="0"/>
              <a:t> flocking		Takeovers/Push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Cash Flows			Negative			Moderate			High					Low			</a:t>
            </a:r>
          </a:p>
          <a:p>
            <a:pPr marL="0" indent="0">
              <a:buNone/>
            </a:pPr>
            <a:endParaRPr lang="en-US" b="1" u="sng" dirty="0" smtClean="0"/>
          </a:p>
          <a:p>
            <a:pPr marL="0" indent="0">
              <a:buNone/>
            </a:pPr>
            <a:r>
              <a:rPr lang="en-US" b="1" u="sng" dirty="0" smtClean="0"/>
              <a:t>Key </a:t>
            </a:r>
            <a:r>
              <a:rPr lang="en-US" b="1" u="sng" dirty="0" err="1" smtClean="0"/>
              <a:t>Actionables</a:t>
            </a:r>
            <a:r>
              <a:rPr lang="en-US" b="1" u="sng" dirty="0"/>
              <a:t>		Intro			Growth			Maturity			</a:t>
            </a:r>
            <a:r>
              <a:rPr lang="en-US" b="1" u="sng" dirty="0" smtClean="0"/>
              <a:t>Decline</a:t>
            </a:r>
            <a:r>
              <a:rPr lang="en-US" b="1" u="sng" dirty="0"/>
              <a:t>	</a:t>
            </a:r>
          </a:p>
          <a:p>
            <a:pPr marL="0" indent="0">
              <a:buNone/>
            </a:pPr>
            <a:r>
              <a:rPr lang="en-US" dirty="0" smtClean="0"/>
              <a:t>Strategy				Mkt Expand		Penetration		Defend Share		Productivity</a:t>
            </a:r>
          </a:p>
          <a:p>
            <a:pPr marL="0" indent="0">
              <a:buNone/>
            </a:pPr>
            <a:r>
              <a:rPr lang="en-US" dirty="0" err="1" smtClean="0"/>
              <a:t>Mktg</a:t>
            </a:r>
            <a:r>
              <a:rPr lang="en-US" dirty="0" smtClean="0"/>
              <a:t> focus			Awareness		Brand Preference	Loyalty			Image-??</a:t>
            </a:r>
          </a:p>
          <a:p>
            <a:pPr marL="0" indent="0">
              <a:buNone/>
            </a:pPr>
            <a:r>
              <a:rPr lang="en-US" dirty="0" smtClean="0"/>
              <a:t>Promotions		</a:t>
            </a:r>
          </a:p>
          <a:p>
            <a:pPr marL="0" indent="0">
              <a:buNone/>
            </a:pPr>
            <a:r>
              <a:rPr lang="en-US" dirty="0" smtClean="0"/>
              <a:t>Pricing</a:t>
            </a:r>
          </a:p>
          <a:p>
            <a:pPr marL="0" indent="0">
              <a:buNone/>
            </a:pPr>
            <a:r>
              <a:rPr lang="en-US" dirty="0" smtClean="0"/>
              <a:t>Product </a:t>
            </a:r>
          </a:p>
          <a:p>
            <a:pPr marL="0" indent="0">
              <a:buNone/>
            </a:pPr>
            <a:r>
              <a:rPr lang="en-US" dirty="0" smtClean="0"/>
              <a:t>				</a:t>
            </a:r>
          </a:p>
          <a:p>
            <a:pPr marL="0" indent="0">
              <a:buNone/>
            </a:pPr>
            <a:r>
              <a:rPr lang="en-US" dirty="0" smtClean="0"/>
              <a:t>			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			</a:t>
            </a:r>
          </a:p>
          <a:p>
            <a:pPr marL="0" indent="0">
              <a:buNone/>
            </a:pPr>
            <a:r>
              <a:rPr lang="en-US" dirty="0" smtClean="0"/>
              <a:t>					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750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9AB7435-FDC7-403C-A171-B7EF270C4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Dimethoate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657985-EFB2-47B6-8166-144FEAEC16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3F4D03A-6240-4EAC-9D73-1B2CD748D94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31800" y="1686077"/>
          <a:ext cx="10236200" cy="4211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08B0748-8AAA-46C5-A10E-3D45B68E3653}"/>
              </a:ext>
            </a:extLst>
          </p:cNvPr>
          <p:cNvSpPr txBox="1"/>
          <p:nvPr/>
        </p:nvSpPr>
        <p:spPr>
          <a:xfrm>
            <a:off x="10063680" y="1572561"/>
            <a:ext cx="248720" cy="27081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KL</a:t>
            </a:r>
          </a:p>
        </p:txBody>
      </p:sp>
    </p:spTree>
    <p:extLst>
      <p:ext uri="{BB962C8B-B14F-4D97-AF65-F5344CB8AC3E}">
        <p14:creationId xmlns:p14="http://schemas.microsoft.com/office/powerpoint/2010/main" val="4000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9AB7435-FDC7-403C-A171-B7EF270C4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Hexaconazole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657985-EFB2-47B6-8166-144FEAEC16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5F621DB-5AC5-47A2-BAAF-8A8C707F2E6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20686" y="1356561"/>
          <a:ext cx="10633393" cy="4798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23E5D12-640C-4919-9228-DCB967B4D0E5}"/>
              </a:ext>
            </a:extLst>
          </p:cNvPr>
          <p:cNvSpPr txBox="1"/>
          <p:nvPr/>
        </p:nvSpPr>
        <p:spPr>
          <a:xfrm>
            <a:off x="10805359" y="1140561"/>
            <a:ext cx="248720" cy="27081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KL</a:t>
            </a:r>
          </a:p>
        </p:txBody>
      </p:sp>
    </p:spTree>
    <p:extLst>
      <p:ext uri="{BB962C8B-B14F-4D97-AF65-F5344CB8AC3E}">
        <p14:creationId xmlns:p14="http://schemas.microsoft.com/office/powerpoint/2010/main" val="351365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088F0D29-0963-46F8-9F40-5C3CD3025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Product extensions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AC0F1-5271-4144-B8DB-35A0996F05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6</a:t>
            </a:fld>
            <a:endParaRPr lang="en-US" noProof="0" dirty="0"/>
          </a:p>
        </p:txBody>
      </p:sp>
      <p:pic>
        <p:nvPicPr>
          <p:cNvPr id="1026" name="Picture 2" descr="The Product Life Cycle - Marketing Training from EPM">
            <a:extLst>
              <a:ext uri="{FF2B5EF4-FFF2-40B4-BE49-F238E27FC236}">
                <a16:creationId xmlns:a16="http://schemas.microsoft.com/office/drawing/2014/main" id="{ED92D8AA-F4CE-471F-838F-8A5C2E836A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9" b="6142"/>
          <a:stretch/>
        </p:blipFill>
        <p:spPr bwMode="auto">
          <a:xfrm>
            <a:off x="1080655" y="1454727"/>
            <a:ext cx="7414941" cy="468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00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74F8D678-0D4E-4C00-9B17-DAFCD40BF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279" y="946098"/>
            <a:ext cx="9296200" cy="4680000"/>
          </a:xfrm>
        </p:spPr>
        <p:txBody>
          <a:bodyPr/>
          <a:lstStyle/>
          <a:p>
            <a:r>
              <a:rPr lang="en-IN" dirty="0"/>
              <a:t>Increasing competition &amp; choices to customers made product </a:t>
            </a:r>
            <a:r>
              <a:rPr lang="en-US" dirty="0"/>
              <a:t>managers to customize the product offerings / Building convenience</a:t>
            </a:r>
          </a:p>
          <a:p>
            <a:r>
              <a:rPr lang="en-US" dirty="0"/>
              <a:t>Building convenience: </a:t>
            </a:r>
            <a:r>
              <a:rPr lang="en-IN" dirty="0" err="1"/>
              <a:t>Saaf</a:t>
            </a:r>
            <a:r>
              <a:rPr lang="en-IN" dirty="0"/>
              <a:t>/ </a:t>
            </a:r>
            <a:r>
              <a:rPr lang="en-IN" dirty="0" err="1"/>
              <a:t>Saafilizer</a:t>
            </a:r>
            <a:endParaRPr lang="en-IN" dirty="0"/>
          </a:p>
          <a:p>
            <a:pPr lvl="1"/>
            <a:r>
              <a:rPr lang="en-IN" dirty="0"/>
              <a:t>SAAF itself was an innovation that came as an offshoot of farmer practice</a:t>
            </a:r>
          </a:p>
          <a:p>
            <a:pPr lvl="1"/>
            <a:r>
              <a:rPr lang="en-IN" dirty="0"/>
              <a:t>Eventually, it was observed that famers were using it as soil application along with fertilisers</a:t>
            </a:r>
          </a:p>
          <a:p>
            <a:pPr lvl="1"/>
            <a:r>
              <a:rPr lang="en-IN" dirty="0"/>
              <a:t>This gave birth to SAAFILIZER</a:t>
            </a:r>
          </a:p>
          <a:p>
            <a:pPr lvl="1"/>
            <a:r>
              <a:rPr lang="en-IN" dirty="0"/>
              <a:t>SAAFILIZER gr was a further innovation done keeping user convenience in mind</a:t>
            </a:r>
          </a:p>
          <a:p>
            <a:endParaRPr lang="en-IN" dirty="0"/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088F0D29-0963-46F8-9F40-5C3CD3025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35525"/>
            <a:ext cx="8596668" cy="710573"/>
          </a:xfrm>
        </p:spPr>
        <p:txBody>
          <a:bodyPr/>
          <a:lstStyle/>
          <a:p>
            <a:r>
              <a:rPr lang="en-IN" dirty="0"/>
              <a:t>Innovations for user convenience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AC0F1-5271-4144-B8DB-35A0996F05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505243-2DD0-4C4B-AFF0-E39060200B03}"/>
              </a:ext>
            </a:extLst>
          </p:cNvPr>
          <p:cNvSpPr/>
          <p:nvPr/>
        </p:nvSpPr>
        <p:spPr>
          <a:xfrm>
            <a:off x="924560" y="3352357"/>
            <a:ext cx="2712720" cy="32615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C6FCF9-91EE-4AFB-90EC-50AF61FFF2A9}"/>
              </a:ext>
            </a:extLst>
          </p:cNvPr>
          <p:cNvSpPr/>
          <p:nvPr/>
        </p:nvSpPr>
        <p:spPr>
          <a:xfrm>
            <a:off x="3970020" y="3325855"/>
            <a:ext cx="2712720" cy="32615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880198-2E14-4C87-B7DC-0B95D4CCCC73}"/>
              </a:ext>
            </a:extLst>
          </p:cNvPr>
          <p:cNvSpPr/>
          <p:nvPr/>
        </p:nvSpPr>
        <p:spPr>
          <a:xfrm>
            <a:off x="7015480" y="3286098"/>
            <a:ext cx="2712720" cy="32615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48259C-BDB5-453B-B3D7-D513FD238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60" y="3536844"/>
            <a:ext cx="2143799" cy="28941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8367BA-056D-4D2B-8C6E-D195C1A04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799" y="3444075"/>
            <a:ext cx="2185161" cy="29962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BABA8D3-C08B-4E99-B182-91BE40A35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897" y="3557096"/>
            <a:ext cx="2389885" cy="271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88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EE5A3C-5D71-46E0-A119-CFDA7C400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930" y="0"/>
            <a:ext cx="117561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98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DAB58-392B-4840-9264-AFD5B264E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84" y="152400"/>
            <a:ext cx="8596668" cy="1320800"/>
          </a:xfrm>
        </p:spPr>
        <p:txBody>
          <a:bodyPr/>
          <a:lstStyle/>
          <a:p>
            <a:r>
              <a:rPr lang="en-IN" dirty="0"/>
              <a:t>Extended </a:t>
            </a:r>
            <a:br>
              <a:rPr lang="en-IN" dirty="0"/>
            </a:br>
            <a:r>
              <a:rPr lang="en-IN" dirty="0"/>
              <a:t>Life cycle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6F3212-8697-417B-A6C9-46D3B1257C15}"/>
              </a:ext>
            </a:extLst>
          </p:cNvPr>
          <p:cNvSpPr txBox="1"/>
          <p:nvPr/>
        </p:nvSpPr>
        <p:spPr>
          <a:xfrm>
            <a:off x="133350" y="1419225"/>
            <a:ext cx="3070136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Gestation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Launch-Introduction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Growth 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Maturity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Saturation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Decline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Elimination/ Withdrawal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endParaRPr lang="en-IN" dirty="0"/>
          </a:p>
          <a:p>
            <a:pPr marL="342900" indent="-342900">
              <a:buFont typeface="+mj-lt"/>
              <a:buAutoNum type="arabicPeriod"/>
            </a:pP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AB7373-9068-4D91-8332-3E8BB3DB88ED}"/>
              </a:ext>
            </a:extLst>
          </p:cNvPr>
          <p:cNvSpPr txBox="1"/>
          <p:nvPr/>
        </p:nvSpPr>
        <p:spPr>
          <a:xfrm>
            <a:off x="5307329" y="40640"/>
            <a:ext cx="6829425" cy="230832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IN" b="1" u="sng" dirty="0"/>
              <a:t>Gestation</a:t>
            </a:r>
          </a:p>
          <a:p>
            <a:r>
              <a:rPr lang="en-IN" dirty="0"/>
              <a:t>Time to Market- </a:t>
            </a:r>
            <a:r>
              <a:rPr lang="en-IN" dirty="0" err="1"/>
              <a:t>Mckinsey</a:t>
            </a:r>
            <a:r>
              <a:rPr lang="en-IN" dirty="0"/>
              <a:t> Study 1990</a:t>
            </a:r>
          </a:p>
          <a:p>
            <a:r>
              <a:rPr lang="en-IN" dirty="0"/>
              <a:t>PLC-5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Growth-15%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Price erosion- 12%</a:t>
            </a:r>
          </a:p>
          <a:p>
            <a:r>
              <a:rPr lang="en-IN" dirty="0"/>
              <a:t>6 month delay within budget though will erode 50% profit potential</a:t>
            </a:r>
          </a:p>
          <a:p>
            <a:r>
              <a:rPr lang="en-IN" dirty="0"/>
              <a:t>Budget over run, but on time…4% impact to profit potential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C858B-E075-41A7-9798-7DD2AA17B941}"/>
              </a:ext>
            </a:extLst>
          </p:cNvPr>
          <p:cNvSpPr txBox="1"/>
          <p:nvPr/>
        </p:nvSpPr>
        <p:spPr>
          <a:xfrm>
            <a:off x="5306839" y="2473046"/>
            <a:ext cx="6829425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IN" b="1" u="sng" dirty="0"/>
              <a:t>Introduction</a:t>
            </a:r>
            <a:r>
              <a:rPr lang="en-IN" dirty="0"/>
              <a:t> delays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Bugs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Distribution-Placement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D2DD7-DB1A-4D5E-B8E3-E219644BACF5}"/>
              </a:ext>
            </a:extLst>
          </p:cNvPr>
          <p:cNvSpPr txBox="1"/>
          <p:nvPr/>
        </p:nvSpPr>
        <p:spPr>
          <a:xfrm>
            <a:off x="5357177" y="3796575"/>
            <a:ext cx="6827201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IN" b="1" u="sng" dirty="0"/>
              <a:t>Growth</a:t>
            </a:r>
            <a:r>
              <a:rPr lang="en-IN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Push &amp; Pull factors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Dissonance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Associations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Objects of Desire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32B8E2-0219-4182-A51A-5284BC4C2ED5}"/>
              </a:ext>
            </a:extLst>
          </p:cNvPr>
          <p:cNvSpPr txBox="1"/>
          <p:nvPr/>
        </p:nvSpPr>
        <p:spPr>
          <a:xfrm>
            <a:off x="5328602" y="4683670"/>
            <a:ext cx="6827201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IN" b="1" u="sng" dirty="0"/>
              <a:t>Maturity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Tapered growth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Gains through competing shares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No category development or substitute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Differentiation kicking </a:t>
            </a:r>
            <a:r>
              <a:rPr lang="en-IN" dirty="0" err="1"/>
              <a:t>in..Value</a:t>
            </a:r>
            <a:r>
              <a:rPr lang="en-IN" dirty="0"/>
              <a:t> adds like Plus, advanced etc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1DDD99-7F21-407F-A43D-803BAAEE1601}"/>
              </a:ext>
            </a:extLst>
          </p:cNvPr>
          <p:cNvSpPr txBox="1"/>
          <p:nvPr/>
        </p:nvSpPr>
        <p:spPr>
          <a:xfrm>
            <a:off x="2752978" y="585053"/>
            <a:ext cx="3724275" cy="1754326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IN" b="1" u="sng" dirty="0"/>
              <a:t>Saturation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Extended Maturity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Pricing value erosion- Double edged- leverage Vs erosion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Me </a:t>
            </a:r>
            <a:r>
              <a:rPr lang="en-IN" dirty="0" err="1"/>
              <a:t>tooos</a:t>
            </a:r>
            <a:r>
              <a:rPr lang="en-IN" dirty="0"/>
              <a:t>….Top 3-4 control markets-Erosions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DB279B-E35D-49C7-A056-897B28AD9415}"/>
              </a:ext>
            </a:extLst>
          </p:cNvPr>
          <p:cNvSpPr txBox="1"/>
          <p:nvPr/>
        </p:nvSpPr>
        <p:spPr>
          <a:xfrm>
            <a:off x="2724403" y="2692831"/>
            <a:ext cx="3724275" cy="1754326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IN" b="1" u="sng" dirty="0"/>
              <a:t>Decline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Impact on large players-last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Extinction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Exit barriers –will drag it longer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TCO- concept kicks in at consumer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9A42C2-6832-4E4E-B38E-BD7C329B42E3}"/>
              </a:ext>
            </a:extLst>
          </p:cNvPr>
          <p:cNvSpPr txBox="1"/>
          <p:nvPr/>
        </p:nvSpPr>
        <p:spPr>
          <a:xfrm>
            <a:off x="2738691" y="4689540"/>
            <a:ext cx="3724275" cy="1754326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IN" b="1" u="sng" dirty="0"/>
              <a:t>Decline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Impact on large players-last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Extinction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Exit barriers –will drag it longer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TCO- concept kicks in at consumer level</a:t>
            </a:r>
          </a:p>
        </p:txBody>
      </p:sp>
    </p:spTree>
    <p:extLst>
      <p:ext uri="{BB962C8B-B14F-4D97-AF65-F5344CB8AC3E}">
        <p14:creationId xmlns:p14="http://schemas.microsoft.com/office/powerpoint/2010/main" val="67589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3" grpId="0" animBg="1"/>
      <p:bldP spid="3" grpId="1" animBg="1"/>
      <p:bldP spid="8" grpId="0" animBg="1"/>
      <p:bldP spid="8" grpId="1" animBg="1"/>
      <p:bldP spid="10" grpId="0" animBg="1"/>
      <p:bldP spid="10" grpId="1" animBg="1"/>
      <p:bldP spid="12" grpId="0" animBg="1"/>
      <p:bldP spid="12" grpId="1" animBg="1"/>
      <p:bldP spid="14" grpId="0" animBg="1"/>
      <p:bldP spid="14" grpId="1" animBg="1"/>
      <p:bldP spid="16" grpId="0" animBg="1"/>
      <p:bldP spid="1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6234723"/>
              </p:ext>
            </p:extLst>
          </p:nvPr>
        </p:nvGraphicFramePr>
        <p:xfrm>
          <a:off x="1565563" y="1260764"/>
          <a:ext cx="7966363" cy="4336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227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2193</TotalTime>
  <Words>243</Words>
  <Application>Microsoft Office PowerPoint</Application>
  <PresentationFormat>Widescreen</PresentationFormat>
  <Paragraphs>95</Paragraphs>
  <Slides>10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Wingdings 3</vt:lpstr>
      <vt:lpstr>Facet</vt:lpstr>
      <vt:lpstr>PLC - Concepts</vt:lpstr>
      <vt:lpstr>The Concept</vt:lpstr>
      <vt:lpstr>PowerPoint Presentation</vt:lpstr>
      <vt:lpstr>Dimethoate</vt:lpstr>
      <vt:lpstr>Hexaconazole</vt:lpstr>
      <vt:lpstr>Product extensions</vt:lpstr>
      <vt:lpstr>Innovations for user convenience</vt:lpstr>
      <vt:lpstr>PowerPoint Presentation</vt:lpstr>
      <vt:lpstr>Extended  Life cycle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Manoj Chintaluri</dc:creator>
  <cp:lastModifiedBy>LAP-IT 03</cp:lastModifiedBy>
  <cp:revision>121</cp:revision>
  <dcterms:created xsi:type="dcterms:W3CDTF">2020-10-11T00:26:07Z</dcterms:created>
  <dcterms:modified xsi:type="dcterms:W3CDTF">2021-05-23T06:30:03Z</dcterms:modified>
</cp:coreProperties>
</file>